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79" r:id="rId7"/>
    <p:sldId id="265" r:id="rId8"/>
    <p:sldId id="266" r:id="rId9"/>
    <p:sldId id="267" r:id="rId10"/>
    <p:sldId id="268" r:id="rId11"/>
    <p:sldId id="280" r:id="rId12"/>
    <p:sldId id="259" r:id="rId13"/>
    <p:sldId id="269" r:id="rId14"/>
    <p:sldId id="270" r:id="rId15"/>
    <p:sldId id="272" r:id="rId16"/>
    <p:sldId id="258" r:id="rId17"/>
    <p:sldId id="271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E51A6-43D2-004C-9ADB-86BD9584DD3F}">
          <p14:sldIdLst>
            <p14:sldId id="256"/>
          </p14:sldIdLst>
        </p14:section>
        <p14:section name="Recap on Autoencoder" id="{55766F27-D7E2-E24E-9A2F-DB4ECA9260D5}">
          <p14:sldIdLst>
            <p14:sldId id="257"/>
            <p14:sldId id="262"/>
            <p14:sldId id="261"/>
          </p14:sldIdLst>
        </p14:section>
        <p14:section name="From Autoencoder to VAE" id="{B2201200-D4E6-0A4E-827B-8CB6490BB2E0}">
          <p14:sldIdLst>
            <p14:sldId id="264"/>
            <p14:sldId id="279"/>
            <p14:sldId id="265"/>
            <p14:sldId id="266"/>
            <p14:sldId id="267"/>
            <p14:sldId id="268"/>
            <p14:sldId id="280"/>
          </p14:sldIdLst>
        </p14:section>
        <p14:section name="Objective" id="{F16F4040-0ED7-894D-A865-907C42238D4A}">
          <p14:sldIdLst>
            <p14:sldId id="259"/>
            <p14:sldId id="269"/>
            <p14:sldId id="270"/>
            <p14:sldId id="272"/>
            <p14:sldId id="258"/>
            <p14:sldId id="271"/>
          </p14:sldIdLst>
        </p14:section>
        <p14:section name="SGD" id="{3BC0FDD5-1079-8940-ACBD-699860F5FAE4}">
          <p14:sldIdLst>
            <p14:sldId id="273"/>
            <p14:sldId id="275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/>
    <p:restoredTop sz="94728"/>
  </p:normalViewPr>
  <p:slideViewPr>
    <p:cSldViewPr snapToGrid="0">
      <p:cViewPr varScale="1">
        <p:scale>
          <a:sx n="65" d="100"/>
          <a:sy n="65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D540-6E3A-0479-1826-2C204C375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74C7-9525-5ECE-9E3A-D1FC1E9F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14C-88F5-835E-0816-53F1AF2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554C-0996-0E50-BC95-DE541B3A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3038-1178-86FE-7EA2-306678A4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29A3-E011-223B-0B49-EE83AC3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EAAF-8D74-4798-5E75-1F296A62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9E9B-7F1D-4CA6-7E7C-F25BBFC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CB97-EF8E-5DDF-2205-8D8DA1A5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4326-527D-CA9C-912B-291D683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3AD35-8F15-F174-768B-B42A8490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DA2F-0831-AEA3-08BD-12AD9CC9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D8D7-75D5-D66E-E7EB-996540D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A020-AA1B-A5A5-E40F-DED8ED3D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90D4-1B9E-E257-0D45-CEE2908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2E1-CB22-251A-D8DE-C93D22B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3380-1036-7DBE-1F36-8C78FFE6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4555-8699-F40A-4A2F-A19B69A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64B-73E9-1552-9948-77EBAEA9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A6EC-C0A2-EF27-8529-1575C58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9AA6-B825-A5BD-935C-045069B8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843D-7F53-EAB6-45C9-B8DF8D9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12DC-8380-850A-04FF-4F1AE77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BC74-F8A1-2831-0B04-9CB57DCD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EAA1-1AF6-E7F0-AF06-18E1878E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E20-2A68-2476-C04E-55A74F69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319-AF9B-A6A8-B485-6FF0DF03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93544-8E70-EF9E-D45A-030FC939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F9-63EC-A688-3DCC-D1DB49C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15ACF-D17A-9F55-D7E0-3FFBE06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0F39-8120-E70F-29A4-F90B1A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E57-7579-19E1-D1BA-C8E21BA7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70F0-6A00-A432-610C-C0AFC96F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9936-7F54-11C7-5932-8AB14CCC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768EF-3B98-C857-C5A3-5F31467A8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C41F-6562-E95D-54E6-4EF82EE3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F4C3B-D9A5-620C-67DE-51E5BC6F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9709-E487-FC73-77EE-010507E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143FC-14AE-7C29-480E-03CE0F7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5F12-0D1F-1527-4899-74AC60C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6849-4E75-92E9-A40F-20C74BD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2B793-D939-5BFA-4CA7-BABD3CB5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4148-56C4-2D42-95E2-D009DDB2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A4DBF-FF25-BE5B-E556-3F88B8D6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10066-A572-52C6-073C-56B69D49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21C0-AC52-0FCC-9138-0324FC5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AB7D-B9A5-42FA-781E-4ABE24C4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22-9D6A-DA29-8B79-866899FA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DB88-9C9F-C82A-521E-5077CD0B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62BF-ACFF-0100-23AE-699C242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9B87-6A0F-DADB-B85D-40EFDE3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FED1-9F1F-738D-1A9D-6E6B505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916-AF97-9CEC-5E29-3941731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8391-BB50-813B-75B1-30C1C5D13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044E-6A27-E227-45DD-056EEA38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C337-6105-0BDC-6512-0AC3AE3D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E28D-A65A-C4EC-5C50-13F8FBAF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37BC-FD59-E677-0ED1-01324E9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FCF90-11CC-DCA8-2085-166B86A4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DCF3-D227-5BB6-B63C-DEBC5FF7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A6B1-71F8-EE32-580E-ABD2C592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B90E-46D2-ED48-9A40-D87F54ADB0F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876B-7A1C-ECE4-DFA3-FB11FAC7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73FA-CA85-724D-AF8D-FE4A9688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0.png"/><Relationship Id="rId10" Type="http://schemas.openxmlformats.org/officeDocument/2006/relationships/image" Target="../media/image160.png"/><Relationship Id="rId4" Type="http://schemas.openxmlformats.org/officeDocument/2006/relationships/image" Target="../media/image80.png"/><Relationship Id="rId9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681-55A7-579A-FB08-27E559A6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VAE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8139-9937-9410-EB3F-C6443226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512"/>
            <a:ext cx="9144000" cy="1655762"/>
          </a:xfrm>
        </p:spPr>
        <p:txBody>
          <a:bodyPr/>
          <a:lstStyle/>
          <a:p>
            <a:r>
              <a:rPr lang="en-US" dirty="0"/>
              <a:t>Group U8: Lake Yin, </a:t>
            </a:r>
            <a:r>
              <a:rPr lang="en-US" dirty="0" err="1"/>
              <a:t>Zhiqi</a:t>
            </a:r>
            <a:r>
              <a:rPr lang="en-US" dirty="0"/>
              <a:t> Wang </a:t>
            </a:r>
          </a:p>
        </p:txBody>
      </p:sp>
    </p:spTree>
    <p:extLst>
      <p:ext uri="{BB962C8B-B14F-4D97-AF65-F5344CB8AC3E}">
        <p14:creationId xmlns:p14="http://schemas.microsoft.com/office/powerpoint/2010/main" val="25793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062EE8-57AF-CE5A-07A3-305A4AC302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We could use VAE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062EE8-57AF-CE5A-07A3-305A4AC30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1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B651-1025-4050-9B90-927F7199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5741-7A3E-4EE2-BAB5-93F359C5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Paper: Auto-Encoding Variational Bayes</a:t>
            </a:r>
          </a:p>
          <a:p>
            <a:pPr lvl="1"/>
            <a:r>
              <a:rPr lang="en-US" dirty="0" err="1"/>
              <a:t>Diederik</a:t>
            </a:r>
            <a:r>
              <a:rPr lang="en-US" dirty="0"/>
              <a:t> P. </a:t>
            </a:r>
            <a:r>
              <a:rPr lang="en-US" dirty="0" err="1"/>
              <a:t>Kingma</a:t>
            </a:r>
            <a:r>
              <a:rPr lang="en-US" dirty="0"/>
              <a:t> and Max Welling</a:t>
            </a:r>
          </a:p>
          <a:p>
            <a:pPr lvl="1"/>
            <a:r>
              <a:rPr lang="en-US" dirty="0"/>
              <a:t>International Conference on Learning Representations 2014</a:t>
            </a:r>
          </a:p>
          <a:p>
            <a:r>
              <a:rPr lang="en-US" dirty="0"/>
              <a:t>Proposed a method for </a:t>
            </a:r>
            <a:r>
              <a:rPr lang="en-US"/>
              <a:t>estimating latent variables </a:t>
            </a:r>
            <a:r>
              <a:rPr lang="en-US" dirty="0"/>
              <a:t>with intractable posterior distributions using stochastic gradient descent</a:t>
            </a:r>
          </a:p>
          <a:p>
            <a:pPr lvl="1"/>
            <a:r>
              <a:rPr lang="en-US" dirty="0"/>
              <a:t>Previous methods required analytical solutions</a:t>
            </a:r>
          </a:p>
          <a:p>
            <a:r>
              <a:rPr lang="en-US" dirty="0"/>
              <a:t>Demonstrated an application of this method for autoencoders, dubbed 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202138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2C9F-AB2B-2435-56D7-8278FE85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VAE’s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C9C0-245B-4ABE-AFD5-F7666C8DA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introduce a parametric inference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corresponds to the encoder in the VAE. We want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such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want to minimize the KL divergence between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C9C0-245B-4ABE-AFD5-F7666C8DA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38E004C2-816F-91AE-6178-B97F6F04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53" y="2838637"/>
            <a:ext cx="3582894" cy="59036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C21F0D-864A-B3B8-4781-A057BBF6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614" y="4710020"/>
            <a:ext cx="3804771" cy="6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FB036E6-446A-FA0D-AF43-EC608B407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DF6-CDC8-4233-4D1B-F5F8CD36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E48F-898C-F169-EE28-B0CD9DA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term in RHS is the ELBO (Evidence Lower Bound)</a:t>
            </a:r>
          </a:p>
          <a:p>
            <a:r>
              <a:rPr lang="en-US" dirty="0"/>
              <a:t>The second term is the log likelihood. </a:t>
            </a:r>
          </a:p>
          <a:p>
            <a:r>
              <a:rPr lang="en-US" dirty="0"/>
              <a:t>Let’s rearrange this equation to: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FE0728-BBB3-1C18-0E9D-F9C974C7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45" y="1690688"/>
            <a:ext cx="8643509" cy="1036637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8C2C2AE-FE70-0A19-03F5-F9DF4ABD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24" y="4251098"/>
            <a:ext cx="7975750" cy="10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3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D012-C0F6-2FBC-0105-C2CF9923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3D8F-16D2-61FA-9FBA-3BF8E263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maximizing ELBO, we are also minimizing the KL divergence and maximizing the log likelihood.</a:t>
            </a:r>
          </a:p>
          <a:p>
            <a:r>
              <a:rPr lang="en-US" dirty="0"/>
              <a:t>We could also rewrite ELBO for SGD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708ABC4-1D97-78C7-2251-0E05B210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24" y="1825625"/>
            <a:ext cx="7975750" cy="1036636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3810AB6-4BEC-B6C6-8BE7-AC96E572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98" y="4254049"/>
            <a:ext cx="6402203" cy="20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Autoencoder to VAE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mean vector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 standard deviation from a prior distribution (usually we take Gaussian 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  <a:blipFill>
                <a:blip r:embed="rId5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2AADF-3205-229B-CB27-DC5FFF17374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" y="2289620"/>
            <a:ext cx="5606176" cy="328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/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 vector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/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standard deviation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blipFill>
                <a:blip r:embed="rId8"/>
                <a:stretch>
                  <a:fillRect t="-6667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U-Turn Arrow 18">
            <a:extLst>
              <a:ext uri="{FF2B5EF4-FFF2-40B4-BE49-F238E27FC236}">
                <a16:creationId xmlns:a16="http://schemas.microsoft.com/office/drawing/2014/main" id="{3BB69D20-5AD0-E8AF-8AA4-79BEBA557E6D}"/>
              </a:ext>
            </a:extLst>
          </p:cNvPr>
          <p:cNvSpPr/>
          <p:nvPr/>
        </p:nvSpPr>
        <p:spPr>
          <a:xfrm rot="16200000">
            <a:off x="2583946" y="4660059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5EA7D8FD-714B-72CA-EE31-8EEE1E6B427A}"/>
              </a:ext>
            </a:extLst>
          </p:cNvPr>
          <p:cNvSpPr/>
          <p:nvPr/>
        </p:nvSpPr>
        <p:spPr>
          <a:xfrm rot="5400000" flipV="1">
            <a:off x="2573174" y="3050578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/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blipFill>
                <a:blip r:embed="rId9"/>
                <a:stretch>
                  <a:fillRect l="-324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/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blipFill>
                <a:blip r:embed="rId10"/>
                <a:stretch>
                  <a:fillRect l="-1807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5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870-6AB3-9470-E80D-5840DEBF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EDAC9-4E84-8BF3-7E3E-12D2C2082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datapoints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 We define our objective as follows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              is the objective on the entire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EDAC9-4E84-8BF3-7E3E-12D2C2082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D8FF03-E4C3-475B-A08E-7E7E09DA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35" y="2883694"/>
            <a:ext cx="3319929" cy="1117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6C947F-EC0D-CD61-693A-7EEA6931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251" y="4066606"/>
            <a:ext cx="1211936" cy="6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3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040D-00D8-C412-2D59-14FDA80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ELBO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first take the gradient of ELBO </a:t>
                </a:r>
                <a:r>
                  <a:rPr lang="en-US" dirty="0" err="1"/>
                  <a:t>w.r.t.</a:t>
                </a:r>
                <a:r>
                  <a:rPr lang="en-US" dirty="0"/>
                  <a:t>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AC8F037-5079-1AED-C514-D8EF09D7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35" y="2583602"/>
            <a:ext cx="8784130" cy="28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4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040D-00D8-C412-2D59-14FDA80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ELBO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then take the gradient of ELBO </a:t>
                </a:r>
                <a:r>
                  <a:rPr lang="en-US" dirty="0" err="1"/>
                  <a:t>w.r.t.</a:t>
                </a:r>
                <a:r>
                  <a:rPr lang="en-US" dirty="0"/>
                  <a:t> the variational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problematic: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stochastic variable of VAE.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4045B-E406-9D9A-14F6-D5055D0A3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BF5592-2AF8-88C9-0EEC-6F839FA8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34157"/>
            <a:ext cx="7772400" cy="13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5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1EE9-7E6F-F10E-067C-5A3A1CD5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Reparameterization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05266-4C60-8122-BD46-FF14B880D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avoid taking gradient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we could express it as a deterministic function of the variational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the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that is sampled from a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called the reparameterization trick, 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is usually sampled from a standard normal distribution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05266-4C60-8122-BD46-FF14B880D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C3C986-DF25-3EED-F805-0D827AFA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9" y="3736814"/>
            <a:ext cx="2465902" cy="6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0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064D-F92B-8BBB-346C-672E3D10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with Reparameterization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253C6-A09C-1E01-7FC0-B07AD50EA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change of variable                        we can rewrite the gradient of the objective function </a:t>
                </a:r>
                <a:r>
                  <a:rPr lang="en-US" dirty="0" err="1"/>
                  <a:t>w.r.t.</a:t>
                </a:r>
                <a:r>
                  <a:rPr lang="en-US" dirty="0"/>
                  <a:t> the variational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we take it’s gradient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253C6-A09C-1E01-7FC0-B07AD50EA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88C955-03A4-0CD6-6226-6FCBEAA5D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5" t="16435" r="3508" b="15852"/>
          <a:stretch/>
        </p:blipFill>
        <p:spPr>
          <a:xfrm>
            <a:off x="5346915" y="1887617"/>
            <a:ext cx="1766806" cy="334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AA513-5946-CBF0-6209-51054805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2794000"/>
            <a:ext cx="6108700" cy="635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4D9DA7B-DB50-4F52-22EA-90C2A53FA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50" y="4227539"/>
            <a:ext cx="4483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6E089D-FAE0-1447-C455-2DD2C02BCCC8}"/>
              </a:ext>
            </a:extLst>
          </p:cNvPr>
          <p:cNvGrpSpPr/>
          <p:nvPr/>
        </p:nvGrpSpPr>
        <p:grpSpPr>
          <a:xfrm>
            <a:off x="2743200" y="1909274"/>
            <a:ext cx="7895833" cy="3039451"/>
            <a:chOff x="3257145" y="2499655"/>
            <a:chExt cx="6648854" cy="25094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4D9CC9-7C7A-8680-E59E-E3A9EE0E4595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1421" y="2513389"/>
              <a:ext cx="3849158" cy="18312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A47AD9-9C8E-BAFD-52ED-18DF8DF85C6E}"/>
                    </a:ext>
                  </a:extLst>
                </p:cNvPr>
                <p:cNvSpPr txBox="1"/>
                <p:nvPr/>
              </p:nvSpPr>
              <p:spPr>
                <a:xfrm>
                  <a:off x="3257145" y="3271936"/>
                  <a:ext cx="1862419" cy="3017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8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)       </m:t>
                        </m:r>
                        <m:r>
                          <a:rPr lang="en-US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rgbClr val="FF8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A47AD9-9C8E-BAFD-52ED-18DF8DF85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145" y="3271936"/>
                  <a:ext cx="1862419" cy="301749"/>
                </a:xfrm>
                <a:prstGeom prst="rect">
                  <a:avLst/>
                </a:prstGeom>
                <a:blipFill>
                  <a:blip r:embed="rId3"/>
                  <a:stretch>
                    <a:fillRect t="-6897" r="-2286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E75D98-504F-54B2-5968-B56E541AD13F}"/>
                    </a:ext>
                  </a:extLst>
                </p:cNvPr>
                <p:cNvSpPr txBox="1"/>
                <p:nvPr/>
              </p:nvSpPr>
              <p:spPr>
                <a:xfrm>
                  <a:off x="6968067" y="3237467"/>
                  <a:ext cx="29379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E75D98-504F-54B2-5968-B56E541AD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067" y="3237467"/>
                  <a:ext cx="29379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CA1399-02C2-1B3B-1310-C3F22F26D3F0}"/>
                    </a:ext>
                  </a:extLst>
                </p:cNvPr>
                <p:cNvSpPr txBox="1"/>
                <p:nvPr/>
              </p:nvSpPr>
              <p:spPr>
                <a:xfrm>
                  <a:off x="6968067" y="2499655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CA1399-02C2-1B3B-1310-C3F22F26D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067" y="2499655"/>
                  <a:ext cx="3386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4D2580-0BE7-17E4-3731-1EE8CA05A61F}"/>
                    </a:ext>
                  </a:extLst>
                </p:cNvPr>
                <p:cNvSpPr txBox="1"/>
                <p:nvPr/>
              </p:nvSpPr>
              <p:spPr>
                <a:xfrm>
                  <a:off x="6968067" y="3989013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4D2580-0BE7-17E4-3731-1EE8CA05A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067" y="3989013"/>
                  <a:ext cx="3386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839B39-FB7E-815B-25D5-DE5E43CE6B04}"/>
                    </a:ext>
                  </a:extLst>
                </p:cNvPr>
                <p:cNvSpPr txBox="1"/>
                <p:nvPr/>
              </p:nvSpPr>
              <p:spPr>
                <a:xfrm>
                  <a:off x="6254222" y="3819144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839B39-FB7E-815B-25D5-DE5E43CE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22" y="3819144"/>
                  <a:ext cx="3386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9FAE58C-EE83-04B2-D6C7-2E800BF9AE05}"/>
                    </a:ext>
                  </a:extLst>
                </p:cNvPr>
                <p:cNvSpPr txBox="1"/>
                <p:nvPr/>
              </p:nvSpPr>
              <p:spPr>
                <a:xfrm>
                  <a:off x="4171421" y="3847893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9FAE58C-EE83-04B2-D6C7-2E800BF9A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421" y="3847893"/>
                  <a:ext cx="3386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CE2225-EF9F-0A44-3CB8-9B47A309FC65}"/>
                    </a:ext>
                  </a:extLst>
                </p:cNvPr>
                <p:cNvSpPr txBox="1"/>
                <p:nvPr/>
              </p:nvSpPr>
              <p:spPr>
                <a:xfrm>
                  <a:off x="4902075" y="3975278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CE2225-EF9F-0A44-3CB8-9B47A309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075" y="3975278"/>
                  <a:ext cx="3386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B388A9-6923-1162-F4D4-DAFC70104FF7}"/>
                    </a:ext>
                  </a:extLst>
                </p:cNvPr>
                <p:cNvSpPr txBox="1"/>
                <p:nvPr/>
              </p:nvSpPr>
              <p:spPr>
                <a:xfrm>
                  <a:off x="4902075" y="2509818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rgbClr val="3399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DB388A9-6923-1162-F4D4-DAFC70104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075" y="2509818"/>
                  <a:ext cx="3386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96F68-CC11-F985-5BF2-9A33A247CDDF}"/>
                    </a:ext>
                  </a:extLst>
                </p:cNvPr>
                <p:cNvSpPr txBox="1"/>
                <p:nvPr/>
              </p:nvSpPr>
              <p:spPr>
                <a:xfrm>
                  <a:off x="7780866" y="3881345"/>
                  <a:ext cx="21251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FF8000"/>
                            </a:solidFill>
                            <a:latin typeface="Cambria Math" panose="02040503050406030204" pitchFamily="18" charset="0"/>
                          </a:rPr>
                          <m:t>(0, 1)</m:t>
                        </m:r>
                      </m:oMath>
                    </m:oMathPara>
                  </a14:m>
                  <a:endParaRPr lang="en-US" dirty="0">
                    <a:solidFill>
                      <a:srgbClr val="FF8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96F68-CC11-F985-5BF2-9A33A247C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66" y="3881345"/>
                  <a:ext cx="212513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00" t="-7407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E63812-2BF6-64A8-B1E5-B6F81293F6DF}"/>
                </a:ext>
              </a:extLst>
            </p:cNvPr>
            <p:cNvSpPr txBox="1"/>
            <p:nvPr/>
          </p:nvSpPr>
          <p:spPr>
            <a:xfrm>
              <a:off x="3987800" y="4639733"/>
              <a:ext cx="507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form                    Reparametrized form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727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5A0-28D4-C968-D23C-F96A33F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  <a:r>
              <a:rPr lang="zh-CN" altLang="en-US" dirty="0"/>
              <a:t> </a:t>
            </a:r>
            <a:r>
              <a:rPr lang="en-US" altLang="zh-CN" dirty="0"/>
              <a:t>with Reparameterization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15DE2-A432-495C-2131-DCC00FBDE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can take the gradient </a:t>
                </a:r>
                <a:r>
                  <a:rPr lang="en-US" dirty="0" err="1"/>
                  <a:t>w.r.t.</a:t>
                </a:r>
                <a:r>
                  <a:rPr lang="en-US" dirty="0"/>
                  <a:t> the variational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gradient of ELBO with the reparametrized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15DE2-A432-495C-2131-DCC00FBDE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B13FE4C-AE0C-D96F-A482-E873FBC4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8" y="2365877"/>
            <a:ext cx="5331483" cy="1063123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4A23DA93-01F8-7699-6FEA-A51DB2EAC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99" y="4627479"/>
            <a:ext cx="363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487D-1DC1-AF6A-9310-6B66B4FB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the training of Autoencoder, our decoder is reconstructing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from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fact: encoder learns how to encode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to </a:t>
                </a:r>
                <a:r>
                  <a:rPr lang="en-US" dirty="0"/>
                  <a:t>a lower dimensional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then the decoder reconstruct the output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We also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latent variable.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algn="ctr"/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/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blipFill>
                <a:blip r:embed="rId7"/>
                <a:stretch>
                  <a:fillRect l="-258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/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blipFill>
                <a:blip r:embed="rId8"/>
                <a:stretch>
                  <a:fillRect l="-24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E4E-ADF3-B796-29F5-088284BB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As a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Decoder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construct an output (in the same form as input) according to the information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Imagine we have an autoencoder of a human face. The emotion on the face might be represented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we might be able to use the decoder as a generative model!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65EB-DA96-42CD-8A48-5C5E712A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9F80-1273-4D59-84D0-63D005B6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latent representation distribution</a:t>
            </a:r>
          </a:p>
          <a:p>
            <a:r>
              <a:rPr lang="en-US" dirty="0"/>
              <a:t>Not guaranteed to be continuous </a:t>
            </a:r>
          </a:p>
          <a:p>
            <a:r>
              <a:rPr lang="en-US" dirty="0"/>
              <a:t>Difficult for generating new data</a:t>
            </a:r>
          </a:p>
        </p:txBody>
      </p:sp>
    </p:spTree>
    <p:extLst>
      <p:ext uri="{BB962C8B-B14F-4D97-AF65-F5344CB8AC3E}">
        <p14:creationId xmlns:p14="http://schemas.microsoft.com/office/powerpoint/2010/main" val="34101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FB49-1766-5AA1-E936-8AF9A19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AAE4-6FF3-408D-9145-5DE022F2A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Latent variables is a part of our model, not observed from the data. </a:t>
                </a:r>
              </a:p>
              <a:p>
                <a:r>
                  <a:rPr lang="en-US" dirty="0"/>
                  <a:t>We could model the observed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’s distribution as an integral of the joint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marginal likelihood.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EAAE4-6FF3-408D-9145-5DE022F2A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D185E7E-88E3-C996-7CB3-BB322BC8C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" t="18706" r="5323" b="25656"/>
          <a:stretch/>
        </p:blipFill>
        <p:spPr>
          <a:xfrm>
            <a:off x="4240305" y="3106273"/>
            <a:ext cx="3711389" cy="10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4EF4-695C-49C7-59AF-CC539BCE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B3D2C-276F-8262-A243-866D7FE0A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goal is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                          . </a:t>
                </a:r>
              </a:p>
              <a:p>
                <a:r>
                  <a:rPr lang="en-US" dirty="0"/>
                  <a:t>In other word, we want to find the optimal parameter for our model to make good approximation of the input data’s distribution.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B3D2C-276F-8262-A243-866D7FE0A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6702CA42-810B-7A01-030B-B5E7013E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92" y="1807696"/>
            <a:ext cx="2075405" cy="4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0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DA7F-75FD-1E1F-01DC-21CBC6C9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8F4D-CE1E-4BBB-4927-43839B5B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find the joint distribution: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integral has no closed form. We can’t compute it / we can’t compute it efficiently.</a:t>
            </a:r>
          </a:p>
          <a:p>
            <a:r>
              <a:rPr lang="en-US" dirty="0"/>
              <a:t>Similarly, the posterior distribution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is also intractable, since              is intractable.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DCC2DCA-DD1D-D2C7-7DC5-C234CDDE9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" t="18706" r="5323" b="25656"/>
          <a:stretch/>
        </p:blipFill>
        <p:spPr>
          <a:xfrm>
            <a:off x="4087905" y="2232212"/>
            <a:ext cx="3711389" cy="101749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AC73B2-C108-59E1-7635-CC833531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30" y="3801035"/>
            <a:ext cx="3521960" cy="141392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92377F4-8CF1-F7E6-63FA-D5178C762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5" t="10198"/>
          <a:stretch/>
        </p:blipFill>
        <p:spPr>
          <a:xfrm>
            <a:off x="7454095" y="5405776"/>
            <a:ext cx="1013119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F107C54-3847-E847-9677-2A4306150274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7EB782-86AF-7D4A-BBC0-4E14A11037A3}">
  <we:reference id="wa200004052" version="1.0.0.2" store="en-US" storeType="OMEX"/>
  <we:alternateReferences>
    <we:reference id="WA200004052" version="1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843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Intro to VAE</vt:lpstr>
      <vt:lpstr>Recap on Autoencoder</vt:lpstr>
      <vt:lpstr>Latent Variable</vt:lpstr>
      <vt:lpstr>Recap on Autoencoder</vt:lpstr>
      <vt:lpstr>Decoder As a Generator</vt:lpstr>
      <vt:lpstr>Autoencoder Flaws</vt:lpstr>
      <vt:lpstr>More on Latent Variables</vt:lpstr>
      <vt:lpstr>Goal</vt:lpstr>
      <vt:lpstr>Intractability </vt:lpstr>
      <vt:lpstr>We could use VAE to Model p_θ (x) </vt:lpstr>
      <vt:lpstr>Variational Autoencoders</vt:lpstr>
      <vt:lpstr>VAE’s Objective Function</vt:lpstr>
      <vt:lpstr>PowerPoint Presentation</vt:lpstr>
      <vt:lpstr>ELBO</vt:lpstr>
      <vt:lpstr>ELBO</vt:lpstr>
      <vt:lpstr>From Autoencoder to VAE</vt:lpstr>
      <vt:lpstr>SGD</vt:lpstr>
      <vt:lpstr>Gradient of ELBO</vt:lpstr>
      <vt:lpstr>Gradient of ELBO</vt:lpstr>
      <vt:lpstr>Reparameterization Trick</vt:lpstr>
      <vt:lpstr>Gradient with Reparameterization Trick</vt:lpstr>
      <vt:lpstr>PowerPoint Presentation</vt:lpstr>
      <vt:lpstr>Gradient with Reparameterization Trick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VAE</dc:title>
  <dc:creator>Wang Zhiqi</dc:creator>
  <cp:lastModifiedBy>Yin, Lake</cp:lastModifiedBy>
  <cp:revision>11</cp:revision>
  <dcterms:created xsi:type="dcterms:W3CDTF">2023-04-10T15:20:38Z</dcterms:created>
  <dcterms:modified xsi:type="dcterms:W3CDTF">2023-04-18T21:55:24Z</dcterms:modified>
</cp:coreProperties>
</file>