
<file path=[Content_Types].xml><?xml version="1.0" encoding="utf-8"?>
<Types xmlns="http://schemas.openxmlformats.org/package/2006/content-types">
  <Default Extension="2F389380" ContentType="image/pn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2"/>
  </p:notesMasterIdLst>
  <p:handoutMasterIdLst>
    <p:handoutMasterId r:id="rId23"/>
  </p:handoutMasterIdLst>
  <p:sldIdLst>
    <p:sldId id="257" r:id="rId2"/>
    <p:sldId id="259" r:id="rId3"/>
    <p:sldId id="282" r:id="rId4"/>
    <p:sldId id="266" r:id="rId5"/>
    <p:sldId id="283" r:id="rId6"/>
    <p:sldId id="261" r:id="rId7"/>
    <p:sldId id="268" r:id="rId8"/>
    <p:sldId id="271" r:id="rId9"/>
    <p:sldId id="273" r:id="rId10"/>
    <p:sldId id="274" r:id="rId11"/>
    <p:sldId id="277" r:id="rId12"/>
    <p:sldId id="269" r:id="rId13"/>
    <p:sldId id="278" r:id="rId14"/>
    <p:sldId id="275" r:id="rId15"/>
    <p:sldId id="279" r:id="rId16"/>
    <p:sldId id="276" r:id="rId17"/>
    <p:sldId id="280" r:id="rId18"/>
    <p:sldId id="272" r:id="rId19"/>
    <p:sldId id="263" r:id="rId20"/>
    <p:sldId id="281" r:id="rId2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496"/>
    <a:srgbClr val="E0DD6F"/>
    <a:srgbClr val="F29E2E"/>
    <a:srgbClr val="8DD6F1"/>
    <a:srgbClr val="1CADE4"/>
    <a:srgbClr val="BCDB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5" autoAdjust="0"/>
    <p:restoredTop sz="86432" autoAdjust="0"/>
  </p:normalViewPr>
  <p:slideViewPr>
    <p:cSldViewPr snapToGrid="0">
      <p:cViewPr varScale="1">
        <p:scale>
          <a:sx n="52" d="100"/>
          <a:sy n="52" d="100"/>
        </p:scale>
        <p:origin x="29" y="394"/>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zhiqi\Desktop\Master%20thesis\ANN_model_test_data\final_data.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zhiqi\Desktop\Master%20thesis\ANN_model_test_data\final_data.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zhiqi\Desktop\Master%20thesis\ANN_model_test_data\final_data.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zhiqi\Desktop\Master%20thesis\ANN_model_test_data\final_data.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zhiqi\Desktop\Master%20thesis\ANN_model_test_data\final_data.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zhiqi\Desktop\Master%20thesis\ANN_model_test_data\final_data.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zhiqi\Desktop\Master%20thesis\ANN_model_test_data\final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altLang="zh-CN" sz="1600"/>
              <a:t>Weekly average turbidity in time series</a:t>
            </a:r>
          </a:p>
        </c:rich>
      </c:tx>
      <c:layout>
        <c:manualLayout>
          <c:xMode val="edge"/>
          <c:yMode val="edge"/>
          <c:x val="0.17916656054686506"/>
          <c:y val="3.9194772713525096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3782028531124"/>
          <c:y val="0.17995309632108264"/>
          <c:w val="0.8404676972849543"/>
          <c:h val="0.65172944619946493"/>
        </c:manualLayout>
      </c:layout>
      <c:lineChart>
        <c:grouping val="standard"/>
        <c:varyColors val="0"/>
        <c:ser>
          <c:idx val="0"/>
          <c:order val="0"/>
          <c:tx>
            <c:v>RS</c:v>
          </c:tx>
          <c:spPr>
            <a:ln w="19050" cap="rnd">
              <a:solidFill>
                <a:schemeClr val="accent1"/>
              </a:solidFill>
              <a:round/>
            </a:ln>
            <a:effectLst/>
          </c:spPr>
          <c:marker>
            <c:symbol val="none"/>
          </c:marker>
          <c:val>
            <c:numRef>
              <c:f>Sheet7!$E$2:$E$52</c:f>
              <c:numCache>
                <c:formatCode>General</c:formatCode>
                <c:ptCount val="51"/>
                <c:pt idx="0">
                  <c:v>21.629994750000002</c:v>
                </c:pt>
                <c:pt idx="1">
                  <c:v>41.3419721</c:v>
                </c:pt>
                <c:pt idx="2">
                  <c:v>33.152093975</c:v>
                </c:pt>
                <c:pt idx="3">
                  <c:v>26.649124937500002</c:v>
                </c:pt>
                <c:pt idx="4">
                  <c:v>20.1461559</c:v>
                </c:pt>
                <c:pt idx="5">
                  <c:v>21.07742918125</c:v>
                </c:pt>
                <c:pt idx="6">
                  <c:v>22.008702462500001</c:v>
                </c:pt>
                <c:pt idx="7">
                  <c:v>12.228280999999999</c:v>
                </c:pt>
                <c:pt idx="8">
                  <c:v>13.7713194125</c:v>
                </c:pt>
                <c:pt idx="9">
                  <c:v>15.314357824999998</c:v>
                </c:pt>
                <c:pt idx="10">
                  <c:v>16.857396237499998</c:v>
                </c:pt>
                <c:pt idx="11">
                  <c:v>18.400434650000001</c:v>
                </c:pt>
                <c:pt idx="12">
                  <c:v>10.4384978425</c:v>
                </c:pt>
                <c:pt idx="13">
                  <c:v>10.994541133333334</c:v>
                </c:pt>
                <c:pt idx="14">
                  <c:v>11.890199172222221</c:v>
                </c:pt>
                <c:pt idx="15">
                  <c:v>12.785857211111111</c:v>
                </c:pt>
                <c:pt idx="16">
                  <c:v>13.68151525</c:v>
                </c:pt>
                <c:pt idx="17">
                  <c:v>8.2921904650000009</c:v>
                </c:pt>
                <c:pt idx="18">
                  <c:v>9.4271804575000004</c:v>
                </c:pt>
                <c:pt idx="19">
                  <c:v>10.56217045</c:v>
                </c:pt>
                <c:pt idx="20">
                  <c:v>18.742896250000001</c:v>
                </c:pt>
                <c:pt idx="21">
                  <c:v>14.584157250000001</c:v>
                </c:pt>
                <c:pt idx="22">
                  <c:v>23.306468249999998</c:v>
                </c:pt>
                <c:pt idx="23">
                  <c:v>13.331651081666667</c:v>
                </c:pt>
                <c:pt idx="24">
                  <c:v>28.135602949999999</c:v>
                </c:pt>
                <c:pt idx="25">
                  <c:v>28.857216158333333</c:v>
                </c:pt>
                <c:pt idx="26">
                  <c:v>29.578829366666668</c:v>
                </c:pt>
                <c:pt idx="27">
                  <c:v>30.300442575000002</c:v>
                </c:pt>
                <c:pt idx="28">
                  <c:v>31.022055783333332</c:v>
                </c:pt>
                <c:pt idx="29">
                  <c:v>31.743668991666667</c:v>
                </c:pt>
                <c:pt idx="30">
                  <c:v>32.465282200000004</c:v>
                </c:pt>
                <c:pt idx="31">
                  <c:v>23.8853407</c:v>
                </c:pt>
                <c:pt idx="32">
                  <c:v>14.468905749999999</c:v>
                </c:pt>
                <c:pt idx="33">
                  <c:v>5.0524707999999992</c:v>
                </c:pt>
                <c:pt idx="34">
                  <c:v>17.344188550000002</c:v>
                </c:pt>
                <c:pt idx="35">
                  <c:v>40.322625849999994</c:v>
                </c:pt>
                <c:pt idx="36">
                  <c:v>36.653249319374993</c:v>
                </c:pt>
                <c:pt idx="37">
                  <c:v>32.983872788749999</c:v>
                </c:pt>
                <c:pt idx="38">
                  <c:v>29.314496258125001</c:v>
                </c:pt>
                <c:pt idx="39">
                  <c:v>25.645119727499996</c:v>
                </c:pt>
                <c:pt idx="40">
                  <c:v>74.574306299999989</c:v>
                </c:pt>
                <c:pt idx="41">
                  <c:v>46.564672916666673</c:v>
                </c:pt>
                <c:pt idx="42">
                  <c:v>6.3913833100000002</c:v>
                </c:pt>
                <c:pt idx="43">
                  <c:v>7.0956280850000004</c:v>
                </c:pt>
                <c:pt idx="44">
                  <c:v>84.605787175000003</c:v>
                </c:pt>
                <c:pt idx="45">
                  <c:v>90.727893587500006</c:v>
                </c:pt>
                <c:pt idx="46">
                  <c:v>96.850000000000009</c:v>
                </c:pt>
                <c:pt idx="47">
                  <c:v>81.803621282500004</c:v>
                </c:pt>
                <c:pt idx="48">
                  <c:v>66.757242564999999</c:v>
                </c:pt>
                <c:pt idx="49">
                  <c:v>68.308918383333349</c:v>
                </c:pt>
                <c:pt idx="50">
                  <c:v>89.192942149999993</c:v>
                </c:pt>
              </c:numCache>
            </c:numRef>
          </c:val>
          <c:smooth val="0"/>
          <c:extLst>
            <c:ext xmlns:c16="http://schemas.microsoft.com/office/drawing/2014/chart" uri="{C3380CC4-5D6E-409C-BE32-E72D297353CC}">
              <c16:uniqueId val="{00000000-9AC9-45B5-A929-F925F86621DA}"/>
            </c:ext>
          </c:extLst>
        </c:ser>
        <c:ser>
          <c:idx val="1"/>
          <c:order val="1"/>
          <c:tx>
            <c:v>In-situ</c:v>
          </c:tx>
          <c:spPr>
            <a:ln w="19050" cap="rnd">
              <a:solidFill>
                <a:schemeClr val="accent2"/>
              </a:solidFill>
              <a:round/>
            </a:ln>
            <a:effectLst/>
          </c:spPr>
          <c:marker>
            <c:symbol val="none"/>
          </c:marker>
          <c:val>
            <c:numRef>
              <c:f>Sheet7!$J$2:$J$52</c:f>
              <c:numCache>
                <c:formatCode>General</c:formatCode>
                <c:ptCount val="51"/>
                <c:pt idx="0">
                  <c:v>45.547123015873098</c:v>
                </c:pt>
                <c:pt idx="1">
                  <c:v>33.253472222222221</c:v>
                </c:pt>
                <c:pt idx="2">
                  <c:v>37.642361111111107</c:v>
                </c:pt>
                <c:pt idx="3">
                  <c:v>30.356150793650794</c:v>
                </c:pt>
                <c:pt idx="4">
                  <c:v>52.698412698412703</c:v>
                </c:pt>
                <c:pt idx="5">
                  <c:v>70.421626984126988</c:v>
                </c:pt>
                <c:pt idx="6">
                  <c:v>70.0138888888889</c:v>
                </c:pt>
                <c:pt idx="7">
                  <c:v>43.779761904761912</c:v>
                </c:pt>
                <c:pt idx="8">
                  <c:v>24.830357142857142</c:v>
                </c:pt>
                <c:pt idx="9">
                  <c:v>23.656125992063494</c:v>
                </c:pt>
                <c:pt idx="10">
                  <c:v>22.481894841269842</c:v>
                </c:pt>
                <c:pt idx="11">
                  <c:v>21.307663690476193</c:v>
                </c:pt>
                <c:pt idx="12">
                  <c:v>20.133432539682541</c:v>
                </c:pt>
                <c:pt idx="13">
                  <c:v>30.076430513930514</c:v>
                </c:pt>
                <c:pt idx="14">
                  <c:v>24.89019455922865</c:v>
                </c:pt>
                <c:pt idx="15">
                  <c:v>25.714774230399229</c:v>
                </c:pt>
                <c:pt idx="16">
                  <c:v>19.368551587301589</c:v>
                </c:pt>
                <c:pt idx="17">
                  <c:v>24.524864788257641</c:v>
                </c:pt>
                <c:pt idx="18">
                  <c:v>25.383928571428566</c:v>
                </c:pt>
                <c:pt idx="19">
                  <c:v>28.786706349206348</c:v>
                </c:pt>
                <c:pt idx="20">
                  <c:v>28.880952380952376</c:v>
                </c:pt>
                <c:pt idx="21">
                  <c:v>31.207837301587297</c:v>
                </c:pt>
                <c:pt idx="22">
                  <c:v>39.233630952380956</c:v>
                </c:pt>
                <c:pt idx="23">
                  <c:v>47.556051587301582</c:v>
                </c:pt>
                <c:pt idx="24">
                  <c:v>57.859623015873012</c:v>
                </c:pt>
                <c:pt idx="25">
                  <c:v>42.0602756346441</c:v>
                </c:pt>
                <c:pt idx="26">
                  <c:v>41.725198412698418</c:v>
                </c:pt>
                <c:pt idx="27">
                  <c:v>26.449404761904763</c:v>
                </c:pt>
                <c:pt idx="28">
                  <c:v>36.796626984126981</c:v>
                </c:pt>
                <c:pt idx="29">
                  <c:v>56.367936507936513</c:v>
                </c:pt>
                <c:pt idx="30">
                  <c:v>72.949404761904759</c:v>
                </c:pt>
                <c:pt idx="31">
                  <c:v>47.383432539682538</c:v>
                </c:pt>
                <c:pt idx="32">
                  <c:v>50.400793650793652</c:v>
                </c:pt>
                <c:pt idx="33">
                  <c:v>36.544146825396822</c:v>
                </c:pt>
                <c:pt idx="34">
                  <c:v>64.460317460317455</c:v>
                </c:pt>
                <c:pt idx="35">
                  <c:v>88.967757936507937</c:v>
                </c:pt>
                <c:pt idx="36">
                  <c:v>98.052579365079382</c:v>
                </c:pt>
                <c:pt idx="37">
                  <c:v>107.13740079365081</c:v>
                </c:pt>
                <c:pt idx="38">
                  <c:v>69.890376984126988</c:v>
                </c:pt>
                <c:pt idx="39">
                  <c:v>37.241567460317462</c:v>
                </c:pt>
                <c:pt idx="40">
                  <c:v>45.206845238095234</c:v>
                </c:pt>
                <c:pt idx="41">
                  <c:v>84.588789682539669</c:v>
                </c:pt>
                <c:pt idx="42">
                  <c:v>62.591269841269835</c:v>
                </c:pt>
                <c:pt idx="43">
                  <c:v>75.638392857142861</c:v>
                </c:pt>
                <c:pt idx="44">
                  <c:v>73.922619047619051</c:v>
                </c:pt>
                <c:pt idx="45">
                  <c:v>114.71329365079366</c:v>
                </c:pt>
                <c:pt idx="46">
                  <c:v>69.541666666666657</c:v>
                </c:pt>
                <c:pt idx="47">
                  <c:v>76.756944444444443</c:v>
                </c:pt>
                <c:pt idx="48">
                  <c:v>33.356150793650791</c:v>
                </c:pt>
                <c:pt idx="49">
                  <c:v>60.044642857142854</c:v>
                </c:pt>
                <c:pt idx="50">
                  <c:v>52.62202380952381</c:v>
                </c:pt>
              </c:numCache>
            </c:numRef>
          </c:val>
          <c:smooth val="0"/>
          <c:extLst>
            <c:ext xmlns:c16="http://schemas.microsoft.com/office/drawing/2014/chart" uri="{C3380CC4-5D6E-409C-BE32-E72D297353CC}">
              <c16:uniqueId val="{00000001-9AC9-45B5-A929-F925F86621DA}"/>
            </c:ext>
          </c:extLst>
        </c:ser>
        <c:dLbls>
          <c:showLegendKey val="0"/>
          <c:showVal val="0"/>
          <c:showCatName val="0"/>
          <c:showSerName val="0"/>
          <c:showPercent val="0"/>
          <c:showBubbleSize val="0"/>
        </c:dLbls>
        <c:smooth val="0"/>
        <c:axId val="1480503263"/>
        <c:axId val="1480490783"/>
      </c:lineChart>
      <c:dateAx>
        <c:axId val="14805032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Days</a:t>
                </a:r>
              </a:p>
            </c:rich>
          </c:tx>
          <c:layout>
            <c:manualLayout>
              <c:xMode val="edge"/>
              <c:yMode val="edge"/>
              <c:x val="0.46442106978947528"/>
              <c:y val="0.889837381813872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0490783"/>
        <c:crosses val="autoZero"/>
        <c:auto val="0"/>
        <c:lblOffset val="100"/>
        <c:baseTimeUnit val="days"/>
      </c:dateAx>
      <c:valAx>
        <c:axId val="14804907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Turbidity [NTU]</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0503263"/>
        <c:crosses val="autoZero"/>
        <c:crossBetween val="between"/>
      </c:valAx>
      <c:spPr>
        <a:noFill/>
        <a:ln>
          <a:noFill/>
        </a:ln>
        <a:effectLst/>
      </c:spPr>
    </c:plotArea>
    <c:legend>
      <c:legendPos val="b"/>
      <c:layout>
        <c:manualLayout>
          <c:xMode val="edge"/>
          <c:yMode val="edge"/>
          <c:x val="0.27576098085259193"/>
          <c:y val="0.19667111312994703"/>
          <c:w val="0.3837872034800503"/>
          <c:h val="9.985747916504640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Weekly average </a:t>
            </a:r>
            <a:r>
              <a:rPr lang="en-US" dirty="0" err="1"/>
              <a:t>chl</a:t>
            </a:r>
            <a:r>
              <a:rPr lang="en-US" dirty="0"/>
              <a:t>-a in time series</a:t>
            </a:r>
          </a:p>
        </c:rich>
      </c:tx>
      <c:layout>
        <c:manualLayout>
          <c:xMode val="edge"/>
          <c:yMode val="edge"/>
          <c:x val="0.18806177370557101"/>
          <c:y val="3.60866464280649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554939475401501"/>
          <c:y val="0.16992162851546364"/>
          <c:w val="0.82244227635053946"/>
          <c:h val="0.54839690953673881"/>
        </c:manualLayout>
      </c:layout>
      <c:lineChart>
        <c:grouping val="standard"/>
        <c:varyColors val="0"/>
        <c:ser>
          <c:idx val="0"/>
          <c:order val="0"/>
          <c:tx>
            <c:v>RS </c:v>
          </c:tx>
          <c:spPr>
            <a:ln w="19050" cap="rnd">
              <a:solidFill>
                <a:schemeClr val="accent1"/>
              </a:solidFill>
              <a:round/>
            </a:ln>
            <a:effectLst/>
          </c:spPr>
          <c:marker>
            <c:symbol val="none"/>
          </c:marker>
          <c:val>
            <c:numRef>
              <c:f>Sheet7!$G$2:$G$153</c:f>
              <c:numCache>
                <c:formatCode>General</c:formatCode>
                <c:ptCount val="152"/>
                <c:pt idx="0">
                  <c:v>1.6248733508571427</c:v>
                </c:pt>
                <c:pt idx="1">
                  <c:v>1.6018705645714286</c:v>
                </c:pt>
                <c:pt idx="2">
                  <c:v>1.6699487245714284</c:v>
                </c:pt>
                <c:pt idx="3">
                  <c:v>3.2983408388571429</c:v>
                </c:pt>
                <c:pt idx="4">
                  <c:v>4.3005184457142853</c:v>
                </c:pt>
                <c:pt idx="5">
                  <c:v>2.947726841142857</c:v>
                </c:pt>
                <c:pt idx="6">
                  <c:v>2.6841640320000004</c:v>
                </c:pt>
                <c:pt idx="7">
                  <c:v>2.0748591771428568</c:v>
                </c:pt>
                <c:pt idx="8">
                  <c:v>4.4130947451428568</c:v>
                </c:pt>
                <c:pt idx="9">
                  <c:v>5.8970822399999996</c:v>
                </c:pt>
                <c:pt idx="10">
                  <c:v>2.8618362720000001</c:v>
                </c:pt>
                <c:pt idx="11">
                  <c:v>3.7056430285714286</c:v>
                </c:pt>
                <c:pt idx="12">
                  <c:v>3.5839445348571428</c:v>
                </c:pt>
                <c:pt idx="13">
                  <c:v>3.9523695222857143</c:v>
                </c:pt>
                <c:pt idx="14">
                  <c:v>3.7546691451428571</c:v>
                </c:pt>
                <c:pt idx="15">
                  <c:v>3.1819396525714287</c:v>
                </c:pt>
                <c:pt idx="16">
                  <c:v>2.9640734537142852</c:v>
                </c:pt>
                <c:pt idx="17">
                  <c:v>2.3925036342857147</c:v>
                </c:pt>
                <c:pt idx="18">
                  <c:v>2.972421586285714</c:v>
                </c:pt>
                <c:pt idx="19">
                  <c:v>1.8614542422857141</c:v>
                </c:pt>
                <c:pt idx="20">
                  <c:v>2.2951119085714282</c:v>
                </c:pt>
                <c:pt idx="21">
                  <c:v>2.8893750788571428</c:v>
                </c:pt>
                <c:pt idx="22">
                  <c:v>2.5732115588571425</c:v>
                </c:pt>
                <c:pt idx="23">
                  <c:v>3.8302584479999999</c:v>
                </c:pt>
                <c:pt idx="24">
                  <c:v>2.8586042331428576</c:v>
                </c:pt>
                <c:pt idx="25">
                  <c:v>3.5547757508571429</c:v>
                </c:pt>
                <c:pt idx="26">
                  <c:v>2.7198333257142857</c:v>
                </c:pt>
                <c:pt idx="27">
                  <c:v>1.8789950674285716</c:v>
                </c:pt>
                <c:pt idx="28">
                  <c:v>1.6357849714285713</c:v>
                </c:pt>
                <c:pt idx="29">
                  <c:v>2.4060331542857147</c:v>
                </c:pt>
                <c:pt idx="30">
                  <c:v>2.0941577280000003</c:v>
                </c:pt>
                <c:pt idx="31">
                  <c:v>3.5035244434285717</c:v>
                </c:pt>
                <c:pt idx="32">
                  <c:v>2.7539686902857148</c:v>
                </c:pt>
                <c:pt idx="33">
                  <c:v>1.7769225394285715</c:v>
                </c:pt>
                <c:pt idx="34">
                  <c:v>2.1074303314285716</c:v>
                </c:pt>
                <c:pt idx="35">
                  <c:v>1.7792262719999998</c:v>
                </c:pt>
                <c:pt idx="36">
                  <c:v>1.7674308205714286</c:v>
                </c:pt>
                <c:pt idx="37">
                  <c:v>1.8122672571428571</c:v>
                </c:pt>
                <c:pt idx="38">
                  <c:v>1.6743489531428573</c:v>
                </c:pt>
                <c:pt idx="39">
                  <c:v>2.9975625051428572</c:v>
                </c:pt>
                <c:pt idx="40">
                  <c:v>2.2554029211428568</c:v>
                </c:pt>
                <c:pt idx="41">
                  <c:v>3.3390136182857137</c:v>
                </c:pt>
                <c:pt idx="42">
                  <c:v>0.8925929897142858</c:v>
                </c:pt>
                <c:pt idx="43">
                  <c:v>1.2602732502857144</c:v>
                </c:pt>
                <c:pt idx="44">
                  <c:v>2.592917485714286</c:v>
                </c:pt>
                <c:pt idx="45">
                  <c:v>4.1164630354285716</c:v>
                </c:pt>
                <c:pt idx="46">
                  <c:v>2.0350905737142857</c:v>
                </c:pt>
                <c:pt idx="47">
                  <c:v>1.9663840800000003</c:v>
                </c:pt>
                <c:pt idx="48">
                  <c:v>2.2597870628571428</c:v>
                </c:pt>
                <c:pt idx="49">
                  <c:v>1.4008794788571428</c:v>
                </c:pt>
                <c:pt idx="50">
                  <c:v>2.0094301440000004</c:v>
                </c:pt>
                <c:pt idx="51">
                  <c:v>2.029680185142857</c:v>
                </c:pt>
                <c:pt idx="52">
                  <c:v>1.8775051405714285</c:v>
                </c:pt>
                <c:pt idx="53">
                  <c:v>1.8872093005714283</c:v>
                </c:pt>
                <c:pt idx="54">
                  <c:v>1.9339794720000001</c:v>
                </c:pt>
                <c:pt idx="55">
                  <c:v>2.4225084617142851</c:v>
                </c:pt>
                <c:pt idx="56">
                  <c:v>3.3904257942857146</c:v>
                </c:pt>
                <c:pt idx="57">
                  <c:v>2.85252624</c:v>
                </c:pt>
                <c:pt idx="58">
                  <c:v>2.8483502811428569</c:v>
                </c:pt>
                <c:pt idx="59">
                  <c:v>2.9066698697142854</c:v>
                </c:pt>
                <c:pt idx="60">
                  <c:v>2.4872840845714284</c:v>
                </c:pt>
                <c:pt idx="61">
                  <c:v>3.221017940571429</c:v>
                </c:pt>
                <c:pt idx="62">
                  <c:v>2.3645025668571429</c:v>
                </c:pt>
                <c:pt idx="63">
                  <c:v>3.0833967702857144</c:v>
                </c:pt>
                <c:pt idx="64">
                  <c:v>2.5587196662857146</c:v>
                </c:pt>
                <c:pt idx="65">
                  <c:v>3.7841000502857147</c:v>
                </c:pt>
                <c:pt idx="66">
                  <c:v>3.103582464</c:v>
                </c:pt>
                <c:pt idx="67">
                  <c:v>2.8818809691428573</c:v>
                </c:pt>
                <c:pt idx="68">
                  <c:v>2.5677178971428569</c:v>
                </c:pt>
                <c:pt idx="69">
                  <c:v>2.4156459977142859</c:v>
                </c:pt>
                <c:pt idx="70">
                  <c:v>2.0249293577142855</c:v>
                </c:pt>
                <c:pt idx="71">
                  <c:v>2.66165568</c:v>
                </c:pt>
                <c:pt idx="72">
                  <c:v>2.3285413439999996</c:v>
                </c:pt>
                <c:pt idx="73">
                  <c:v>2.0998912731428572</c:v>
                </c:pt>
                <c:pt idx="74">
                  <c:v>3.8726317028571424</c:v>
                </c:pt>
                <c:pt idx="75">
                  <c:v>2.370252198857143</c:v>
                </c:pt>
                <c:pt idx="76">
                  <c:v>1.9492099405714283</c:v>
                </c:pt>
                <c:pt idx="77">
                  <c:v>1.8672918788571429</c:v>
                </c:pt>
                <c:pt idx="78">
                  <c:v>2.2621717028571426</c:v>
                </c:pt>
                <c:pt idx="79">
                  <c:v>3.2139108617142855</c:v>
                </c:pt>
                <c:pt idx="80">
                  <c:v>2.7107272182857138</c:v>
                </c:pt>
                <c:pt idx="81">
                  <c:v>1.9334973394285715</c:v>
                </c:pt>
                <c:pt idx="82">
                  <c:v>2.0949847817142855</c:v>
                </c:pt>
                <c:pt idx="83">
                  <c:v>2.5737433714285713</c:v>
                </c:pt>
                <c:pt idx="84">
                  <c:v>2.0302881737142862</c:v>
                </c:pt>
                <c:pt idx="85">
                  <c:v>2.1877051679999999</c:v>
                </c:pt>
                <c:pt idx="86">
                  <c:v>5.3201635405714285</c:v>
                </c:pt>
                <c:pt idx="87">
                  <c:v>1.0111062857142856</c:v>
                </c:pt>
                <c:pt idx="88">
                  <c:v>2.0793365279999998</c:v>
                </c:pt>
                <c:pt idx="89">
                  <c:v>1.9241040342857145</c:v>
                </c:pt>
                <c:pt idx="90">
                  <c:v>2.1117501257142854</c:v>
                </c:pt>
                <c:pt idx="91">
                  <c:v>3.1390629737142861</c:v>
                </c:pt>
                <c:pt idx="92">
                  <c:v>3.3970701394285716</c:v>
                </c:pt>
                <c:pt idx="93">
                  <c:v>2.2638054651428567</c:v>
                </c:pt>
                <c:pt idx="94">
                  <c:v>4.7125534834285716</c:v>
                </c:pt>
                <c:pt idx="95">
                  <c:v>2.1627908845714288</c:v>
                </c:pt>
                <c:pt idx="96">
                  <c:v>1.2134486674285714</c:v>
                </c:pt>
                <c:pt idx="97">
                  <c:v>0.83745907199999992</c:v>
                </c:pt>
                <c:pt idx="98">
                  <c:v>1.850422443428571</c:v>
                </c:pt>
                <c:pt idx="99">
                  <c:v>2.3519817874285711</c:v>
                </c:pt>
                <c:pt idx="100">
                  <c:v>2.3259679199999996</c:v>
                </c:pt>
                <c:pt idx="101">
                  <c:v>1.2221810866285714</c:v>
                </c:pt>
                <c:pt idx="102">
                  <c:v>1.8224563885714287</c:v>
                </c:pt>
                <c:pt idx="103">
                  <c:v>2.3272349965714283</c:v>
                </c:pt>
                <c:pt idx="104">
                  <c:v>2.257395325714286</c:v>
                </c:pt>
                <c:pt idx="105">
                  <c:v>2.4717351908571428</c:v>
                </c:pt>
                <c:pt idx="106">
                  <c:v>2.0302971634285711</c:v>
                </c:pt>
                <c:pt idx="107">
                  <c:v>2.1145331519999999</c:v>
                </c:pt>
                <c:pt idx="108">
                  <c:v>2.5617837394285714</c:v>
                </c:pt>
                <c:pt idx="109">
                  <c:v>6.8174397257142854</c:v>
                </c:pt>
                <c:pt idx="110">
                  <c:v>5.448418374857142</c:v>
                </c:pt>
                <c:pt idx="111">
                  <c:v>4.0061005714285711</c:v>
                </c:pt>
                <c:pt idx="112">
                  <c:v>3.3586887908571432</c:v>
                </c:pt>
                <c:pt idx="113">
                  <c:v>2.0959660800000002</c:v>
                </c:pt>
                <c:pt idx="114">
                  <c:v>2.7611093622857146</c:v>
                </c:pt>
                <c:pt idx="115">
                  <c:v>2.2572524365714286</c:v>
                </c:pt>
                <c:pt idx="116">
                  <c:v>3.3462621668571431</c:v>
                </c:pt>
                <c:pt idx="117">
                  <c:v>3.3226684251428571</c:v>
                </c:pt>
                <c:pt idx="118">
                  <c:v>1.9618068959999999</c:v>
                </c:pt>
                <c:pt idx="119">
                  <c:v>2.1749501828571423</c:v>
                </c:pt>
                <c:pt idx="120">
                  <c:v>3.1839528754285715</c:v>
                </c:pt>
                <c:pt idx="121">
                  <c:v>4.3195676502857143</c:v>
                </c:pt>
                <c:pt idx="122">
                  <c:v>3.3254424617142857</c:v>
                </c:pt>
                <c:pt idx="123">
                  <c:v>3.034758630857143</c:v>
                </c:pt>
                <c:pt idx="124">
                  <c:v>1.621615289142857</c:v>
                </c:pt>
                <c:pt idx="125">
                  <c:v>2.9387205668571421</c:v>
                </c:pt>
                <c:pt idx="126">
                  <c:v>2.8838047679999996</c:v>
                </c:pt>
                <c:pt idx="127">
                  <c:v>2.3006576159999996</c:v>
                </c:pt>
                <c:pt idx="128">
                  <c:v>5.7097034742857149</c:v>
                </c:pt>
                <c:pt idx="129">
                  <c:v>2.7597623245714282</c:v>
                </c:pt>
                <c:pt idx="130">
                  <c:v>1.9747345782857142</c:v>
                </c:pt>
                <c:pt idx="131">
                  <c:v>1.987782438857143</c:v>
                </c:pt>
                <c:pt idx="132">
                  <c:v>2.7853891611428572</c:v>
                </c:pt>
                <c:pt idx="133">
                  <c:v>2.7739627611428568</c:v>
                </c:pt>
                <c:pt idx="134">
                  <c:v>2.0253547131428573</c:v>
                </c:pt>
                <c:pt idx="135">
                  <c:v>2.6029731908571425</c:v>
                </c:pt>
                <c:pt idx="136">
                  <c:v>2.0036923405714289</c:v>
                </c:pt>
                <c:pt idx="137">
                  <c:v>3.353266100571429</c:v>
                </c:pt>
                <c:pt idx="138">
                  <c:v>3.8167833394285711</c:v>
                </c:pt>
                <c:pt idx="139">
                  <c:v>3.283008171428571</c:v>
                </c:pt>
                <c:pt idx="140">
                  <c:v>3.5824773188571433</c:v>
                </c:pt>
                <c:pt idx="141">
                  <c:v>4.1955848228571426</c:v>
                </c:pt>
                <c:pt idx="142">
                  <c:v>5.0746653257142853</c:v>
                </c:pt>
                <c:pt idx="143">
                  <c:v>1.7880371382857143</c:v>
                </c:pt>
                <c:pt idx="144">
                  <c:v>2.7956265531428568</c:v>
                </c:pt>
                <c:pt idx="145">
                  <c:v>3.8563295657142862</c:v>
                </c:pt>
                <c:pt idx="146">
                  <c:v>2.5150821737142861</c:v>
                </c:pt>
                <c:pt idx="147">
                  <c:v>2.3236376914285715</c:v>
                </c:pt>
                <c:pt idx="148">
                  <c:v>2.2469014902857141</c:v>
                </c:pt>
                <c:pt idx="149">
                  <c:v>2.5969898262857143</c:v>
                </c:pt>
                <c:pt idx="150">
                  <c:v>3.8770040159999994</c:v>
                </c:pt>
                <c:pt idx="151">
                  <c:v>1.4279566559999999</c:v>
                </c:pt>
              </c:numCache>
            </c:numRef>
          </c:val>
          <c:smooth val="0"/>
          <c:extLst>
            <c:ext xmlns:c16="http://schemas.microsoft.com/office/drawing/2014/chart" uri="{C3380CC4-5D6E-409C-BE32-E72D297353CC}">
              <c16:uniqueId val="{00000000-3D60-43DC-B429-592305BC6D69}"/>
            </c:ext>
          </c:extLst>
        </c:ser>
        <c:ser>
          <c:idx val="1"/>
          <c:order val="1"/>
          <c:tx>
            <c:v>In-situ</c:v>
          </c:tx>
          <c:spPr>
            <a:ln w="19050" cap="rnd">
              <a:solidFill>
                <a:schemeClr val="accent2"/>
              </a:solidFill>
              <a:round/>
            </a:ln>
            <a:effectLst/>
          </c:spPr>
          <c:marker>
            <c:symbol val="none"/>
          </c:marker>
          <c:val>
            <c:numRef>
              <c:f>Sheet7!$I$2:$I$153</c:f>
              <c:numCache>
                <c:formatCode>General</c:formatCode>
                <c:ptCount val="152"/>
                <c:pt idx="0">
                  <c:v>0.92678571428571477</c:v>
                </c:pt>
                <c:pt idx="1">
                  <c:v>1.2512896825396833</c:v>
                </c:pt>
                <c:pt idx="2">
                  <c:v>7.2530753968253991</c:v>
                </c:pt>
                <c:pt idx="3">
                  <c:v>7.7991876984126991</c:v>
                </c:pt>
                <c:pt idx="4">
                  <c:v>8.3452999999999982</c:v>
                </c:pt>
                <c:pt idx="5">
                  <c:v>7.4555666666666651</c:v>
                </c:pt>
                <c:pt idx="6">
                  <c:v>6.5658333333333321</c:v>
                </c:pt>
                <c:pt idx="7">
                  <c:v>5.676099999999999</c:v>
                </c:pt>
                <c:pt idx="8">
                  <c:v>7.380568724279839</c:v>
                </c:pt>
                <c:pt idx="9">
                  <c:v>9.0850374485596781</c:v>
                </c:pt>
                <c:pt idx="10">
                  <c:v>10.78950617283952</c:v>
                </c:pt>
                <c:pt idx="11">
                  <c:v>1.752662037037048</c:v>
                </c:pt>
                <c:pt idx="12">
                  <c:v>4.708035714285713</c:v>
                </c:pt>
                <c:pt idx="13">
                  <c:v>9.2843750000000043</c:v>
                </c:pt>
                <c:pt idx="14">
                  <c:v>7.5964781746031784</c:v>
                </c:pt>
                <c:pt idx="15">
                  <c:v>2.6016865079365092</c:v>
                </c:pt>
                <c:pt idx="16">
                  <c:v>3.3584821428571425</c:v>
                </c:pt>
                <c:pt idx="17">
                  <c:v>11.318551587301586</c:v>
                </c:pt>
                <c:pt idx="18">
                  <c:v>12.504740203373036</c:v>
                </c:pt>
                <c:pt idx="19">
                  <c:v>13.690928819444487</c:v>
                </c:pt>
                <c:pt idx="20">
                  <c:v>0.867968750000081</c:v>
                </c:pt>
                <c:pt idx="21">
                  <c:v>1.0299107142857149</c:v>
                </c:pt>
                <c:pt idx="22">
                  <c:v>1.1855654761904764</c:v>
                </c:pt>
                <c:pt idx="23">
                  <c:v>1.3062996031746028</c:v>
                </c:pt>
                <c:pt idx="24">
                  <c:v>1.3112599206349205</c:v>
                </c:pt>
                <c:pt idx="25">
                  <c:v>0.91448412698412718</c:v>
                </c:pt>
                <c:pt idx="26">
                  <c:v>0.78715277777777748</c:v>
                </c:pt>
                <c:pt idx="27">
                  <c:v>0.50823412698412729</c:v>
                </c:pt>
                <c:pt idx="28">
                  <c:v>1.184771825396826</c:v>
                </c:pt>
                <c:pt idx="29">
                  <c:v>1.6841011904761907</c:v>
                </c:pt>
                <c:pt idx="30">
                  <c:v>1.6928571428571433</c:v>
                </c:pt>
                <c:pt idx="31">
                  <c:v>1.4729662698412704</c:v>
                </c:pt>
                <c:pt idx="32">
                  <c:v>1.5541170634920634</c:v>
                </c:pt>
                <c:pt idx="33">
                  <c:v>1.3553075396825398</c:v>
                </c:pt>
                <c:pt idx="34">
                  <c:v>1.6770833333333337</c:v>
                </c:pt>
                <c:pt idx="35">
                  <c:v>2.2361607142857141</c:v>
                </c:pt>
                <c:pt idx="36">
                  <c:v>2.9729166666666678</c:v>
                </c:pt>
                <c:pt idx="37">
                  <c:v>2.5643353174603178</c:v>
                </c:pt>
                <c:pt idx="38">
                  <c:v>2.1011904761904767</c:v>
                </c:pt>
                <c:pt idx="39">
                  <c:v>1.7177083333333338</c:v>
                </c:pt>
                <c:pt idx="40">
                  <c:v>1.8260912698412697</c:v>
                </c:pt>
                <c:pt idx="41">
                  <c:v>2.4144345238095233</c:v>
                </c:pt>
                <c:pt idx="42">
                  <c:v>2.0376488095238088</c:v>
                </c:pt>
                <c:pt idx="43">
                  <c:v>2.0656249999999998</c:v>
                </c:pt>
                <c:pt idx="44">
                  <c:v>1.9344742063492062</c:v>
                </c:pt>
                <c:pt idx="45">
                  <c:v>2.3922619047619049</c:v>
                </c:pt>
                <c:pt idx="46">
                  <c:v>2.0383432539682533</c:v>
                </c:pt>
                <c:pt idx="47">
                  <c:v>2.2522817460317457</c:v>
                </c:pt>
                <c:pt idx="48">
                  <c:v>2.3099206349206338</c:v>
                </c:pt>
                <c:pt idx="49">
                  <c:v>2.9268849206349197</c:v>
                </c:pt>
                <c:pt idx="50">
                  <c:v>2.8603670634920646</c:v>
                </c:pt>
                <c:pt idx="51">
                  <c:v>2.7479748964803314</c:v>
                </c:pt>
                <c:pt idx="52">
                  <c:v>2.1877976190476196</c:v>
                </c:pt>
                <c:pt idx="53">
                  <c:v>2.3658730158730177</c:v>
                </c:pt>
                <c:pt idx="54">
                  <c:v>2.0386408730158716</c:v>
                </c:pt>
                <c:pt idx="55">
                  <c:v>2.3483134920634918</c:v>
                </c:pt>
                <c:pt idx="56">
                  <c:v>2.7206845238095232</c:v>
                </c:pt>
                <c:pt idx="57">
                  <c:v>2.4506448412698423</c:v>
                </c:pt>
                <c:pt idx="58">
                  <c:v>2.4622519841269837</c:v>
                </c:pt>
                <c:pt idx="59">
                  <c:v>2.9213293650793637</c:v>
                </c:pt>
                <c:pt idx="60">
                  <c:v>2.809226190476191</c:v>
                </c:pt>
                <c:pt idx="61">
                  <c:v>3.1558531746031746</c:v>
                </c:pt>
                <c:pt idx="62">
                  <c:v>2.2492063492063479</c:v>
                </c:pt>
                <c:pt idx="63">
                  <c:v>2.5409226190476182</c:v>
                </c:pt>
                <c:pt idx="64">
                  <c:v>7.6737103174603183</c:v>
                </c:pt>
                <c:pt idx="65">
                  <c:v>4.0750496031746035</c:v>
                </c:pt>
                <c:pt idx="66">
                  <c:v>2.5598710317460314</c:v>
                </c:pt>
                <c:pt idx="67">
                  <c:v>2.5287698412698418</c:v>
                </c:pt>
                <c:pt idx="68">
                  <c:v>2.680853174603175</c:v>
                </c:pt>
                <c:pt idx="69">
                  <c:v>2.7469742063492077</c:v>
                </c:pt>
                <c:pt idx="70">
                  <c:v>3.4359126984126993</c:v>
                </c:pt>
                <c:pt idx="71">
                  <c:v>5.0050099206349197</c:v>
                </c:pt>
                <c:pt idx="72">
                  <c:v>3.2519841269841274</c:v>
                </c:pt>
                <c:pt idx="73">
                  <c:v>2.7258928571428571</c:v>
                </c:pt>
                <c:pt idx="74">
                  <c:v>2.6178075396825391</c:v>
                </c:pt>
                <c:pt idx="75">
                  <c:v>2.3003472222222223</c:v>
                </c:pt>
                <c:pt idx="76">
                  <c:v>2.8425595238095247</c:v>
                </c:pt>
                <c:pt idx="77">
                  <c:v>4.8049791260990116</c:v>
                </c:pt>
                <c:pt idx="78">
                  <c:v>2.2049861973775013</c:v>
                </c:pt>
                <c:pt idx="79">
                  <c:v>1.788492063492064</c:v>
                </c:pt>
                <c:pt idx="80">
                  <c:v>1.9199366605616592</c:v>
                </c:pt>
                <c:pt idx="81">
                  <c:v>2.4246988874281818</c:v>
                </c:pt>
                <c:pt idx="82">
                  <c:v>2.3958829365079368</c:v>
                </c:pt>
                <c:pt idx="83">
                  <c:v>2.6013392857142859</c:v>
                </c:pt>
                <c:pt idx="84">
                  <c:v>2.5512400793650789</c:v>
                </c:pt>
                <c:pt idx="85">
                  <c:v>2.4919642857142859</c:v>
                </c:pt>
                <c:pt idx="86">
                  <c:v>2.0290178571428568</c:v>
                </c:pt>
                <c:pt idx="87">
                  <c:v>2.1721230158730163</c:v>
                </c:pt>
                <c:pt idx="88">
                  <c:v>2.0002480158730158</c:v>
                </c:pt>
                <c:pt idx="89">
                  <c:v>1.9464285714285707</c:v>
                </c:pt>
                <c:pt idx="90">
                  <c:v>1.6396825396825396</c:v>
                </c:pt>
                <c:pt idx="91">
                  <c:v>1.5888392857142855</c:v>
                </c:pt>
                <c:pt idx="92">
                  <c:v>1.9757440476190473</c:v>
                </c:pt>
                <c:pt idx="93">
                  <c:v>2.7739087301587304</c:v>
                </c:pt>
                <c:pt idx="94">
                  <c:v>2.2133928571428574</c:v>
                </c:pt>
                <c:pt idx="95">
                  <c:v>1.6566964285714287</c:v>
                </c:pt>
                <c:pt idx="96">
                  <c:v>2.3344742063492059</c:v>
                </c:pt>
                <c:pt idx="97">
                  <c:v>2.5196924603174602</c:v>
                </c:pt>
                <c:pt idx="98">
                  <c:v>2.1114583333333332</c:v>
                </c:pt>
                <c:pt idx="99">
                  <c:v>1.6505456349206351</c:v>
                </c:pt>
                <c:pt idx="100">
                  <c:v>1.6302579365079357</c:v>
                </c:pt>
                <c:pt idx="101">
                  <c:v>1.440922619047619</c:v>
                </c:pt>
                <c:pt idx="102">
                  <c:v>1.4900297619047618</c:v>
                </c:pt>
                <c:pt idx="103">
                  <c:v>1.5244673050379571</c:v>
                </c:pt>
                <c:pt idx="104">
                  <c:v>1.6719381313131314</c:v>
                </c:pt>
                <c:pt idx="105">
                  <c:v>1.8414682539682539</c:v>
                </c:pt>
                <c:pt idx="106">
                  <c:v>1.6597222222222221</c:v>
                </c:pt>
                <c:pt idx="107">
                  <c:v>1.5755456349206356</c:v>
                </c:pt>
                <c:pt idx="108">
                  <c:v>2.3978670634920625</c:v>
                </c:pt>
                <c:pt idx="109">
                  <c:v>2.3670634920634916</c:v>
                </c:pt>
                <c:pt idx="110">
                  <c:v>4.0895337301587293</c:v>
                </c:pt>
                <c:pt idx="111">
                  <c:v>3.0695932539682542</c:v>
                </c:pt>
                <c:pt idx="112">
                  <c:v>2.9047619047619042</c:v>
                </c:pt>
                <c:pt idx="113">
                  <c:v>2.4696924603174599</c:v>
                </c:pt>
                <c:pt idx="114">
                  <c:v>2.5265376984126982</c:v>
                </c:pt>
                <c:pt idx="115">
                  <c:v>2.2934027777777781</c:v>
                </c:pt>
                <c:pt idx="116">
                  <c:v>2.0583333333333336</c:v>
                </c:pt>
                <c:pt idx="117">
                  <c:v>2.0241567460317453</c:v>
                </c:pt>
                <c:pt idx="118">
                  <c:v>2.1570932539682532</c:v>
                </c:pt>
                <c:pt idx="119">
                  <c:v>2.1993055555555547</c:v>
                </c:pt>
                <c:pt idx="120">
                  <c:v>2.2505952380952379</c:v>
                </c:pt>
                <c:pt idx="121">
                  <c:v>2.4748015873015849</c:v>
                </c:pt>
                <c:pt idx="122">
                  <c:v>0.77872023809523838</c:v>
                </c:pt>
                <c:pt idx="123">
                  <c:v>1.1697668650793644</c:v>
                </c:pt>
                <c:pt idx="124">
                  <c:v>1.5608134920634904</c:v>
                </c:pt>
                <c:pt idx="125">
                  <c:v>1.4290674603174605</c:v>
                </c:pt>
                <c:pt idx="126">
                  <c:v>2.0019345238095236</c:v>
                </c:pt>
                <c:pt idx="127">
                  <c:v>2.5545634920634903</c:v>
                </c:pt>
                <c:pt idx="128">
                  <c:v>2.2891865079365088</c:v>
                </c:pt>
                <c:pt idx="129">
                  <c:v>2.3772321428571428</c:v>
                </c:pt>
                <c:pt idx="130">
                  <c:v>1.9699900793650789</c:v>
                </c:pt>
                <c:pt idx="131">
                  <c:v>2.0951884920634911</c:v>
                </c:pt>
                <c:pt idx="132">
                  <c:v>1.8851190476190482</c:v>
                </c:pt>
                <c:pt idx="133">
                  <c:v>2.1099702380952379</c:v>
                </c:pt>
                <c:pt idx="134">
                  <c:v>1.9086349206349211</c:v>
                </c:pt>
                <c:pt idx="135">
                  <c:v>1.469494047619047</c:v>
                </c:pt>
                <c:pt idx="136">
                  <c:v>1.7753472222222213</c:v>
                </c:pt>
                <c:pt idx="137">
                  <c:v>1.9665178571428565</c:v>
                </c:pt>
                <c:pt idx="138">
                  <c:v>1.9170634920634915</c:v>
                </c:pt>
                <c:pt idx="139">
                  <c:v>2.9430555555555555</c:v>
                </c:pt>
                <c:pt idx="140">
                  <c:v>3.1786706349206342</c:v>
                </c:pt>
                <c:pt idx="141">
                  <c:v>3.082390873015874</c:v>
                </c:pt>
                <c:pt idx="142">
                  <c:v>3.0636904761904771</c:v>
                </c:pt>
                <c:pt idx="143">
                  <c:v>2.6604166666666669</c:v>
                </c:pt>
                <c:pt idx="144">
                  <c:v>2.7962797619047621</c:v>
                </c:pt>
                <c:pt idx="145">
                  <c:v>3.0398313492063496</c:v>
                </c:pt>
                <c:pt idx="146">
                  <c:v>3.0642857142857145</c:v>
                </c:pt>
                <c:pt idx="147">
                  <c:v>2.7797123015873013</c:v>
                </c:pt>
                <c:pt idx="148">
                  <c:v>2.8687499999999999</c:v>
                </c:pt>
                <c:pt idx="149">
                  <c:v>2.4644841269841264</c:v>
                </c:pt>
                <c:pt idx="150">
                  <c:v>2.807093253968254</c:v>
                </c:pt>
                <c:pt idx="151">
                  <c:v>3.3580814749608767</c:v>
                </c:pt>
              </c:numCache>
            </c:numRef>
          </c:val>
          <c:smooth val="0"/>
          <c:extLst>
            <c:ext xmlns:c16="http://schemas.microsoft.com/office/drawing/2014/chart" uri="{C3380CC4-5D6E-409C-BE32-E72D297353CC}">
              <c16:uniqueId val="{00000001-3D60-43DC-B429-592305BC6D69}"/>
            </c:ext>
          </c:extLst>
        </c:ser>
        <c:dLbls>
          <c:showLegendKey val="0"/>
          <c:showVal val="0"/>
          <c:showCatName val="0"/>
          <c:showSerName val="0"/>
          <c:showPercent val="0"/>
          <c:showBubbleSize val="0"/>
        </c:dLbls>
        <c:smooth val="0"/>
        <c:axId val="1532174447"/>
        <c:axId val="1532175695"/>
      </c:lineChart>
      <c:catAx>
        <c:axId val="15321744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a:t>
                </a:r>
              </a:p>
            </c:rich>
          </c:tx>
          <c:layout>
            <c:manualLayout>
              <c:xMode val="edge"/>
              <c:yMode val="edge"/>
              <c:x val="0.45819930155213823"/>
              <c:y val="0.7739209790166670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175695"/>
        <c:crosses val="autoZero"/>
        <c:auto val="1"/>
        <c:lblAlgn val="ctr"/>
        <c:lblOffset val="100"/>
        <c:noMultiLvlLbl val="0"/>
      </c:catAx>
      <c:valAx>
        <c:axId val="153217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Chlorophyll a [ug/l]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174447"/>
        <c:crosses val="autoZero"/>
        <c:crossBetween val="between"/>
      </c:valAx>
      <c:spPr>
        <a:noFill/>
        <a:ln>
          <a:noFill/>
        </a:ln>
        <a:effectLst/>
      </c:spPr>
    </c:plotArea>
    <c:legend>
      <c:legendPos val="b"/>
      <c:layout>
        <c:manualLayout>
          <c:xMode val="edge"/>
          <c:yMode val="edge"/>
          <c:x val="0.33690116041199936"/>
          <c:y val="0.19284852495945767"/>
          <c:w val="0.37824414301442144"/>
          <c:h val="6.468757159160572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Weekly average turbidity in time series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3782028531124"/>
          <c:y val="0.17995309632108264"/>
          <c:w val="0.8404676972849543"/>
          <c:h val="0.52630614002454124"/>
        </c:manualLayout>
      </c:layout>
      <c:lineChart>
        <c:grouping val="standard"/>
        <c:varyColors val="0"/>
        <c:ser>
          <c:idx val="0"/>
          <c:order val="0"/>
          <c:tx>
            <c:v>RS</c:v>
          </c:tx>
          <c:spPr>
            <a:ln w="19050" cap="rnd">
              <a:solidFill>
                <a:schemeClr val="accent1"/>
              </a:solidFill>
              <a:round/>
            </a:ln>
            <a:effectLst/>
          </c:spPr>
          <c:marker>
            <c:symbol val="none"/>
          </c:marker>
          <c:val>
            <c:numRef>
              <c:f>Sheet7!$E$2:$E$153</c:f>
              <c:numCache>
                <c:formatCode>General</c:formatCode>
                <c:ptCount val="152"/>
                <c:pt idx="0">
                  <c:v>21.629994750000002</c:v>
                </c:pt>
                <c:pt idx="1">
                  <c:v>41.3419721</c:v>
                </c:pt>
                <c:pt idx="2">
                  <c:v>33.152093975</c:v>
                </c:pt>
                <c:pt idx="3">
                  <c:v>26.649124937500002</c:v>
                </c:pt>
                <c:pt idx="4">
                  <c:v>20.1461559</c:v>
                </c:pt>
                <c:pt idx="5">
                  <c:v>21.07742918125</c:v>
                </c:pt>
                <c:pt idx="6">
                  <c:v>22.008702462500001</c:v>
                </c:pt>
                <c:pt idx="7">
                  <c:v>12.228280999999999</c:v>
                </c:pt>
                <c:pt idx="8">
                  <c:v>13.7713194125</c:v>
                </c:pt>
                <c:pt idx="9">
                  <c:v>15.314357824999998</c:v>
                </c:pt>
                <c:pt idx="10">
                  <c:v>16.857396237499998</c:v>
                </c:pt>
                <c:pt idx="11">
                  <c:v>18.400434650000001</c:v>
                </c:pt>
                <c:pt idx="12">
                  <c:v>10.4384978425</c:v>
                </c:pt>
                <c:pt idx="13">
                  <c:v>10.994541133333334</c:v>
                </c:pt>
                <c:pt idx="14">
                  <c:v>11.890199172222221</c:v>
                </c:pt>
                <c:pt idx="15">
                  <c:v>12.785857211111111</c:v>
                </c:pt>
                <c:pt idx="16">
                  <c:v>13.68151525</c:v>
                </c:pt>
                <c:pt idx="17">
                  <c:v>8.2921904650000009</c:v>
                </c:pt>
                <c:pt idx="18">
                  <c:v>9.4271804575000004</c:v>
                </c:pt>
                <c:pt idx="19">
                  <c:v>10.56217045</c:v>
                </c:pt>
                <c:pt idx="20">
                  <c:v>18.742896250000001</c:v>
                </c:pt>
                <c:pt idx="21">
                  <c:v>14.584157250000001</c:v>
                </c:pt>
                <c:pt idx="22">
                  <c:v>23.306468249999998</c:v>
                </c:pt>
                <c:pt idx="23">
                  <c:v>13.331651081666667</c:v>
                </c:pt>
                <c:pt idx="24">
                  <c:v>28.135602949999999</c:v>
                </c:pt>
                <c:pt idx="25">
                  <c:v>28.857216158333333</c:v>
                </c:pt>
                <c:pt idx="26">
                  <c:v>29.578829366666668</c:v>
                </c:pt>
                <c:pt idx="27">
                  <c:v>30.300442575000002</c:v>
                </c:pt>
                <c:pt idx="28">
                  <c:v>31.022055783333332</c:v>
                </c:pt>
                <c:pt idx="29">
                  <c:v>31.743668991666667</c:v>
                </c:pt>
                <c:pt idx="30">
                  <c:v>32.465282200000004</c:v>
                </c:pt>
                <c:pt idx="31">
                  <c:v>23.8853407</c:v>
                </c:pt>
                <c:pt idx="32">
                  <c:v>14.468905749999999</c:v>
                </c:pt>
                <c:pt idx="33">
                  <c:v>5.0524707999999992</c:v>
                </c:pt>
                <c:pt idx="34">
                  <c:v>17.344188550000002</c:v>
                </c:pt>
                <c:pt idx="35">
                  <c:v>40.322625849999994</c:v>
                </c:pt>
                <c:pt idx="36">
                  <c:v>36.653249319374993</c:v>
                </c:pt>
                <c:pt idx="37">
                  <c:v>32.983872788749999</c:v>
                </c:pt>
                <c:pt idx="38">
                  <c:v>29.314496258125001</c:v>
                </c:pt>
                <c:pt idx="39">
                  <c:v>25.645119727499996</c:v>
                </c:pt>
                <c:pt idx="40">
                  <c:v>74.574306299999989</c:v>
                </c:pt>
                <c:pt idx="41">
                  <c:v>46.564672916666673</c:v>
                </c:pt>
                <c:pt idx="42">
                  <c:v>6.3913833100000002</c:v>
                </c:pt>
                <c:pt idx="43">
                  <c:v>7.0956280850000004</c:v>
                </c:pt>
                <c:pt idx="44">
                  <c:v>84.605787175000003</c:v>
                </c:pt>
                <c:pt idx="45">
                  <c:v>90.727893587500006</c:v>
                </c:pt>
                <c:pt idx="46">
                  <c:v>96.850000000000009</c:v>
                </c:pt>
                <c:pt idx="47">
                  <c:v>81.803621282500004</c:v>
                </c:pt>
                <c:pt idx="48">
                  <c:v>66.757242564999999</c:v>
                </c:pt>
                <c:pt idx="49">
                  <c:v>68.308918383333349</c:v>
                </c:pt>
                <c:pt idx="50">
                  <c:v>89.192942149999993</c:v>
                </c:pt>
                <c:pt idx="51">
                  <c:v>93.118805324999997</c:v>
                </c:pt>
                <c:pt idx="52">
                  <c:v>78.414909191666666</c:v>
                </c:pt>
                <c:pt idx="53">
                  <c:v>79.913162549999996</c:v>
                </c:pt>
                <c:pt idx="54">
                  <c:v>47.977262450000005</c:v>
                </c:pt>
                <c:pt idx="55">
                  <c:v>70.105467435714289</c:v>
                </c:pt>
                <c:pt idx="56">
                  <c:v>28.378083066666669</c:v>
                </c:pt>
                <c:pt idx="57">
                  <c:v>55.708778579999993</c:v>
                </c:pt>
                <c:pt idx="58">
                  <c:v>42.910787140000004</c:v>
                </c:pt>
                <c:pt idx="59">
                  <c:v>23.924879712500005</c:v>
                </c:pt>
                <c:pt idx="60">
                  <c:v>43.75079301666667</c:v>
                </c:pt>
                <c:pt idx="61">
                  <c:v>53.015690000000006</c:v>
                </c:pt>
                <c:pt idx="62">
                  <c:v>25.7247159</c:v>
                </c:pt>
                <c:pt idx="63">
                  <c:v>20.857906549999999</c:v>
                </c:pt>
                <c:pt idx="64">
                  <c:v>43.74330328333334</c:v>
                </c:pt>
                <c:pt idx="65">
                  <c:v>35.841053516666662</c:v>
                </c:pt>
                <c:pt idx="66">
                  <c:v>27.938803749999998</c:v>
                </c:pt>
                <c:pt idx="67">
                  <c:v>19.899252966666666</c:v>
                </c:pt>
                <c:pt idx="68">
                  <c:v>16.345326075000003</c:v>
                </c:pt>
                <c:pt idx="69">
                  <c:v>27.125675362500001</c:v>
                </c:pt>
                <c:pt idx="70">
                  <c:v>77.154177230000002</c:v>
                </c:pt>
                <c:pt idx="71">
                  <c:v>55.502239498333303</c:v>
                </c:pt>
                <c:pt idx="72">
                  <c:v>33.850301766666604</c:v>
                </c:pt>
                <c:pt idx="73">
                  <c:v>36.875742420833298</c:v>
                </c:pt>
                <c:pt idx="74">
                  <c:v>39.901183074999999</c:v>
                </c:pt>
                <c:pt idx="75">
                  <c:v>41.140281975000001</c:v>
                </c:pt>
                <c:pt idx="76">
                  <c:v>39.052341250000005</c:v>
                </c:pt>
                <c:pt idx="77">
                  <c:v>41.445867937500005</c:v>
                </c:pt>
                <c:pt idx="78">
                  <c:v>21.68248745</c:v>
                </c:pt>
                <c:pt idx="79">
                  <c:v>17.897419962500003</c:v>
                </c:pt>
                <c:pt idx="80">
                  <c:v>6.6080561300000005</c:v>
                </c:pt>
                <c:pt idx="81">
                  <c:v>96.850000000000009</c:v>
                </c:pt>
                <c:pt idx="82">
                  <c:v>42.421849599999994</c:v>
                </c:pt>
                <c:pt idx="83">
                  <c:v>70.383631012500004</c:v>
                </c:pt>
                <c:pt idx="84">
                  <c:v>24.718395975000004</c:v>
                </c:pt>
                <c:pt idx="85">
                  <c:v>96.657946449999997</c:v>
                </c:pt>
                <c:pt idx="86">
                  <c:v>52.279291025000006</c:v>
                </c:pt>
                <c:pt idx="87">
                  <c:v>34.090669746250008</c:v>
                </c:pt>
                <c:pt idx="88">
                  <c:v>15.902048467500007</c:v>
                </c:pt>
                <c:pt idx="89">
                  <c:v>67.491811075000001</c:v>
                </c:pt>
                <c:pt idx="90">
                  <c:v>30.874666225000002</c:v>
                </c:pt>
                <c:pt idx="91">
                  <c:v>18.72933725</c:v>
                </c:pt>
                <c:pt idx="92">
                  <c:v>36.023212225000002</c:v>
                </c:pt>
                <c:pt idx="93">
                  <c:v>28.245285575</c:v>
                </c:pt>
                <c:pt idx="94">
                  <c:v>55.535678574999999</c:v>
                </c:pt>
                <c:pt idx="95">
                  <c:v>82.826071575</c:v>
                </c:pt>
                <c:pt idx="96">
                  <c:v>96.850000000000009</c:v>
                </c:pt>
                <c:pt idx="97">
                  <c:v>42.794528399999997</c:v>
                </c:pt>
                <c:pt idx="98">
                  <c:v>69.036786487499995</c:v>
                </c:pt>
                <c:pt idx="99">
                  <c:v>95.279044575</c:v>
                </c:pt>
                <c:pt idx="100">
                  <c:v>82.118485475</c:v>
                </c:pt>
                <c:pt idx="101">
                  <c:v>20.891658290750001</c:v>
                </c:pt>
                <c:pt idx="102">
                  <c:v>64.292800370500004</c:v>
                </c:pt>
                <c:pt idx="103">
                  <c:v>43.247980100000007</c:v>
                </c:pt>
                <c:pt idx="104">
                  <c:v>82.945584475000004</c:v>
                </c:pt>
                <c:pt idx="105">
                  <c:v>88.929800700000001</c:v>
                </c:pt>
                <c:pt idx="106">
                  <c:v>37.747642616666667</c:v>
                </c:pt>
                <c:pt idx="107">
                  <c:v>32.942462149999997</c:v>
                </c:pt>
                <c:pt idx="108">
                  <c:v>91.101758799999999</c:v>
                </c:pt>
                <c:pt idx="109">
                  <c:v>12.8756264</c:v>
                </c:pt>
                <c:pt idx="110">
                  <c:v>9.0111564400000006</c:v>
                </c:pt>
                <c:pt idx="111">
                  <c:v>25.344130911666699</c:v>
                </c:pt>
                <c:pt idx="112">
                  <c:v>41.677105383333398</c:v>
                </c:pt>
                <c:pt idx="113">
                  <c:v>37.702349100000006</c:v>
                </c:pt>
                <c:pt idx="114">
                  <c:v>23.2414819</c:v>
                </c:pt>
                <c:pt idx="115">
                  <c:v>28.63883555</c:v>
                </c:pt>
                <c:pt idx="116">
                  <c:v>28.135651374999998</c:v>
                </c:pt>
                <c:pt idx="117">
                  <c:v>27.632467200000001</c:v>
                </c:pt>
                <c:pt idx="118">
                  <c:v>21.048410500000003</c:v>
                </c:pt>
                <c:pt idx="119">
                  <c:v>23.878754900000001</c:v>
                </c:pt>
                <c:pt idx="120">
                  <c:v>14.886329250000001</c:v>
                </c:pt>
                <c:pt idx="121">
                  <c:v>7.0656045850000009</c:v>
                </c:pt>
                <c:pt idx="122">
                  <c:v>29.043959100000002</c:v>
                </c:pt>
                <c:pt idx="123">
                  <c:v>28.214342000000002</c:v>
                </c:pt>
                <c:pt idx="124">
                  <c:v>38.112387787500005</c:v>
                </c:pt>
                <c:pt idx="125">
                  <c:v>48.010433575</c:v>
                </c:pt>
                <c:pt idx="126">
                  <c:v>16.459604232500002</c:v>
                </c:pt>
                <c:pt idx="127">
                  <c:v>35.959856183333329</c:v>
                </c:pt>
                <c:pt idx="128">
                  <c:v>6.2240168250000005</c:v>
                </c:pt>
                <c:pt idx="129">
                  <c:v>21.254846274999998</c:v>
                </c:pt>
                <c:pt idx="130">
                  <c:v>9.8579595725000004</c:v>
                </c:pt>
                <c:pt idx="131">
                  <c:v>42.790145937500007</c:v>
                </c:pt>
                <c:pt idx="132">
                  <c:v>24.060493924999999</c:v>
                </c:pt>
                <c:pt idx="133">
                  <c:v>42.078274225000001</c:v>
                </c:pt>
                <c:pt idx="134">
                  <c:v>49.15418365</c:v>
                </c:pt>
                <c:pt idx="135">
                  <c:v>28.6900692</c:v>
                </c:pt>
                <c:pt idx="136">
                  <c:v>8.5001177300000013</c:v>
                </c:pt>
                <c:pt idx="137">
                  <c:v>36.345044774999998</c:v>
                </c:pt>
                <c:pt idx="138">
                  <c:v>55.310744450000001</c:v>
                </c:pt>
                <c:pt idx="139">
                  <c:v>36.042340099999997</c:v>
                </c:pt>
                <c:pt idx="140">
                  <c:v>36.61869445</c:v>
                </c:pt>
                <c:pt idx="141">
                  <c:v>37.195048800000002</c:v>
                </c:pt>
                <c:pt idx="142">
                  <c:v>73.141216850000006</c:v>
                </c:pt>
                <c:pt idx="143">
                  <c:v>3.8912102449999999</c:v>
                </c:pt>
                <c:pt idx="144">
                  <c:v>37.800458149999997</c:v>
                </c:pt>
                <c:pt idx="145">
                  <c:v>18.580963050000001</c:v>
                </c:pt>
                <c:pt idx="146">
                  <c:v>34.1286470525</c:v>
                </c:pt>
                <c:pt idx="147">
                  <c:v>37.273368166666671</c:v>
                </c:pt>
                <c:pt idx="148">
                  <c:v>66.649651900000009</c:v>
                </c:pt>
                <c:pt idx="149">
                  <c:v>30.299958325000002</c:v>
                </c:pt>
                <c:pt idx="150">
                  <c:v>34.360636700000001</c:v>
                </c:pt>
                <c:pt idx="151">
                  <c:v>58.354788374999998</c:v>
                </c:pt>
              </c:numCache>
            </c:numRef>
          </c:val>
          <c:smooth val="0"/>
          <c:extLst>
            <c:ext xmlns:c16="http://schemas.microsoft.com/office/drawing/2014/chart" uri="{C3380CC4-5D6E-409C-BE32-E72D297353CC}">
              <c16:uniqueId val="{00000000-010A-422B-82D9-626D059FF575}"/>
            </c:ext>
          </c:extLst>
        </c:ser>
        <c:ser>
          <c:idx val="1"/>
          <c:order val="1"/>
          <c:tx>
            <c:v>In-situ</c:v>
          </c:tx>
          <c:spPr>
            <a:ln w="19050" cap="rnd">
              <a:solidFill>
                <a:schemeClr val="accent2"/>
              </a:solidFill>
              <a:round/>
            </a:ln>
            <a:effectLst/>
          </c:spPr>
          <c:marker>
            <c:symbol val="none"/>
          </c:marker>
          <c:val>
            <c:numRef>
              <c:f>Sheet7!$J$2:$J$153</c:f>
              <c:numCache>
                <c:formatCode>General</c:formatCode>
                <c:ptCount val="152"/>
                <c:pt idx="0">
                  <c:v>45.547123015873098</c:v>
                </c:pt>
                <c:pt idx="1">
                  <c:v>33.253472222222221</c:v>
                </c:pt>
                <c:pt idx="2">
                  <c:v>37.642361111111107</c:v>
                </c:pt>
                <c:pt idx="3">
                  <c:v>30.356150793650794</c:v>
                </c:pt>
                <c:pt idx="4">
                  <c:v>52.698412698412703</c:v>
                </c:pt>
                <c:pt idx="5">
                  <c:v>70.421626984126988</c:v>
                </c:pt>
                <c:pt idx="6">
                  <c:v>70.0138888888889</c:v>
                </c:pt>
                <c:pt idx="7">
                  <c:v>43.779761904761912</c:v>
                </c:pt>
                <c:pt idx="8">
                  <c:v>24.830357142857142</c:v>
                </c:pt>
                <c:pt idx="9">
                  <c:v>23.656125992063494</c:v>
                </c:pt>
                <c:pt idx="10">
                  <c:v>22.481894841269842</c:v>
                </c:pt>
                <c:pt idx="11">
                  <c:v>21.307663690476193</c:v>
                </c:pt>
                <c:pt idx="12">
                  <c:v>20.133432539682541</c:v>
                </c:pt>
                <c:pt idx="13">
                  <c:v>30.076430513930514</c:v>
                </c:pt>
                <c:pt idx="14">
                  <c:v>24.89019455922865</c:v>
                </c:pt>
                <c:pt idx="15">
                  <c:v>25.714774230399229</c:v>
                </c:pt>
                <c:pt idx="16">
                  <c:v>19.368551587301589</c:v>
                </c:pt>
                <c:pt idx="17">
                  <c:v>24.524864788257641</c:v>
                </c:pt>
                <c:pt idx="18">
                  <c:v>25.383928571428566</c:v>
                </c:pt>
                <c:pt idx="19">
                  <c:v>28.786706349206348</c:v>
                </c:pt>
                <c:pt idx="20">
                  <c:v>28.880952380952376</c:v>
                </c:pt>
                <c:pt idx="21">
                  <c:v>31.207837301587297</c:v>
                </c:pt>
                <c:pt idx="22">
                  <c:v>39.233630952380956</c:v>
                </c:pt>
                <c:pt idx="23">
                  <c:v>47.556051587301582</c:v>
                </c:pt>
                <c:pt idx="24">
                  <c:v>57.859623015873012</c:v>
                </c:pt>
                <c:pt idx="25">
                  <c:v>42.0602756346441</c:v>
                </c:pt>
                <c:pt idx="26">
                  <c:v>41.725198412698418</c:v>
                </c:pt>
                <c:pt idx="27">
                  <c:v>26.449404761904763</c:v>
                </c:pt>
                <c:pt idx="28">
                  <c:v>36.796626984126981</c:v>
                </c:pt>
                <c:pt idx="29">
                  <c:v>56.367936507936513</c:v>
                </c:pt>
                <c:pt idx="30">
                  <c:v>72.949404761904759</c:v>
                </c:pt>
                <c:pt idx="31">
                  <c:v>47.383432539682538</c:v>
                </c:pt>
                <c:pt idx="32">
                  <c:v>50.400793650793652</c:v>
                </c:pt>
                <c:pt idx="33">
                  <c:v>36.544146825396822</c:v>
                </c:pt>
                <c:pt idx="34">
                  <c:v>64.460317460317455</c:v>
                </c:pt>
                <c:pt idx="35">
                  <c:v>88.967757936507937</c:v>
                </c:pt>
                <c:pt idx="36">
                  <c:v>98.052579365079382</c:v>
                </c:pt>
                <c:pt idx="37">
                  <c:v>107.13740079365081</c:v>
                </c:pt>
                <c:pt idx="38">
                  <c:v>69.890376984126988</c:v>
                </c:pt>
                <c:pt idx="39">
                  <c:v>37.241567460317462</c:v>
                </c:pt>
                <c:pt idx="40">
                  <c:v>45.206845238095234</c:v>
                </c:pt>
                <c:pt idx="41">
                  <c:v>84.588789682539669</c:v>
                </c:pt>
                <c:pt idx="42">
                  <c:v>62.591269841269835</c:v>
                </c:pt>
                <c:pt idx="43">
                  <c:v>75.638392857142861</c:v>
                </c:pt>
                <c:pt idx="44">
                  <c:v>73.922619047619051</c:v>
                </c:pt>
                <c:pt idx="45">
                  <c:v>114.71329365079366</c:v>
                </c:pt>
                <c:pt idx="46">
                  <c:v>69.541666666666657</c:v>
                </c:pt>
                <c:pt idx="47">
                  <c:v>76.756944444444443</c:v>
                </c:pt>
                <c:pt idx="48">
                  <c:v>33.356150793650791</c:v>
                </c:pt>
                <c:pt idx="49">
                  <c:v>60.044642857142854</c:v>
                </c:pt>
                <c:pt idx="50">
                  <c:v>52.62202380952381</c:v>
                </c:pt>
                <c:pt idx="51">
                  <c:v>68.258130607315394</c:v>
                </c:pt>
                <c:pt idx="52">
                  <c:v>33.081845238095234</c:v>
                </c:pt>
                <c:pt idx="53">
                  <c:v>64.833829365079367</c:v>
                </c:pt>
                <c:pt idx="54">
                  <c:v>35.990079365079374</c:v>
                </c:pt>
                <c:pt idx="55">
                  <c:v>39.77132936507936</c:v>
                </c:pt>
                <c:pt idx="56">
                  <c:v>38.15625</c:v>
                </c:pt>
                <c:pt idx="57">
                  <c:v>64.237103174603178</c:v>
                </c:pt>
                <c:pt idx="58">
                  <c:v>63.136408730158728</c:v>
                </c:pt>
                <c:pt idx="59">
                  <c:v>75.582115800865807</c:v>
                </c:pt>
                <c:pt idx="60">
                  <c:v>58.153273809523803</c:v>
                </c:pt>
                <c:pt idx="61">
                  <c:v>68.342261904761898</c:v>
                </c:pt>
                <c:pt idx="62">
                  <c:v>80.7326388888889</c:v>
                </c:pt>
                <c:pt idx="63">
                  <c:v>22.1875</c:v>
                </c:pt>
                <c:pt idx="64">
                  <c:v>27.571428571428573</c:v>
                </c:pt>
                <c:pt idx="65">
                  <c:v>32.928075396825399</c:v>
                </c:pt>
                <c:pt idx="66">
                  <c:v>29.916170634920636</c:v>
                </c:pt>
                <c:pt idx="67">
                  <c:v>24.344742063492067</c:v>
                </c:pt>
                <c:pt idx="68">
                  <c:v>32.474206349206355</c:v>
                </c:pt>
                <c:pt idx="69">
                  <c:v>39.34077380952381</c:v>
                </c:pt>
                <c:pt idx="70">
                  <c:v>52.856292517006807</c:v>
                </c:pt>
                <c:pt idx="71">
                  <c:v>99.628968253968239</c:v>
                </c:pt>
                <c:pt idx="72">
                  <c:v>63.051091269841272</c:v>
                </c:pt>
                <c:pt idx="73">
                  <c:v>48.401289682539684</c:v>
                </c:pt>
                <c:pt idx="74">
                  <c:v>40.113591269841265</c:v>
                </c:pt>
                <c:pt idx="75">
                  <c:v>23.62003968253968</c:v>
                </c:pt>
                <c:pt idx="76">
                  <c:v>29.091269841269842</c:v>
                </c:pt>
                <c:pt idx="77">
                  <c:v>23.303790862689564</c:v>
                </c:pt>
                <c:pt idx="78">
                  <c:v>24.147278295376118</c:v>
                </c:pt>
                <c:pt idx="79">
                  <c:v>18.631944444444446</c:v>
                </c:pt>
                <c:pt idx="80">
                  <c:v>30.400183150183153</c:v>
                </c:pt>
                <c:pt idx="81">
                  <c:v>63.405586419753085</c:v>
                </c:pt>
                <c:pt idx="82">
                  <c:v>63.771825396825399</c:v>
                </c:pt>
                <c:pt idx="83">
                  <c:v>63.694940476190482</c:v>
                </c:pt>
                <c:pt idx="84">
                  <c:v>60.246031746031747</c:v>
                </c:pt>
                <c:pt idx="85">
                  <c:v>68.961309523809518</c:v>
                </c:pt>
                <c:pt idx="86">
                  <c:v>48.223214285714285</c:v>
                </c:pt>
                <c:pt idx="87">
                  <c:v>63.345238095238095</c:v>
                </c:pt>
                <c:pt idx="88">
                  <c:v>53.86507936507936</c:v>
                </c:pt>
                <c:pt idx="89">
                  <c:v>48.12854434583609</c:v>
                </c:pt>
                <c:pt idx="90">
                  <c:v>26.404265873015877</c:v>
                </c:pt>
                <c:pt idx="91">
                  <c:v>20.586309523809522</c:v>
                </c:pt>
                <c:pt idx="92">
                  <c:v>34.732638888888893</c:v>
                </c:pt>
                <c:pt idx="93">
                  <c:v>85.501984126984127</c:v>
                </c:pt>
                <c:pt idx="94">
                  <c:v>74.049603174603178</c:v>
                </c:pt>
                <c:pt idx="95">
                  <c:v>51.875496031746025</c:v>
                </c:pt>
                <c:pt idx="96">
                  <c:v>72.717757936507937</c:v>
                </c:pt>
                <c:pt idx="97">
                  <c:v>94.719246031746039</c:v>
                </c:pt>
                <c:pt idx="98">
                  <c:v>75.927579365079367</c:v>
                </c:pt>
                <c:pt idx="99">
                  <c:v>43.476190476190482</c:v>
                </c:pt>
                <c:pt idx="100">
                  <c:v>48.987599206349209</c:v>
                </c:pt>
                <c:pt idx="101">
                  <c:v>39.524305555555557</c:v>
                </c:pt>
                <c:pt idx="102">
                  <c:v>41.75</c:v>
                </c:pt>
                <c:pt idx="103">
                  <c:v>53.720885093167702</c:v>
                </c:pt>
                <c:pt idx="104">
                  <c:v>73.424750848176402</c:v>
                </c:pt>
                <c:pt idx="105">
                  <c:v>88.240575396825406</c:v>
                </c:pt>
                <c:pt idx="106">
                  <c:v>68.316964285714292</c:v>
                </c:pt>
                <c:pt idx="107">
                  <c:v>36.208333333333329</c:v>
                </c:pt>
                <c:pt idx="108">
                  <c:v>53.966765873015881</c:v>
                </c:pt>
                <c:pt idx="109">
                  <c:v>23.085813492063494</c:v>
                </c:pt>
                <c:pt idx="110">
                  <c:v>22.149305555555554</c:v>
                </c:pt>
                <c:pt idx="111">
                  <c:v>31.935515873015873</c:v>
                </c:pt>
                <c:pt idx="112">
                  <c:v>45.847222222222221</c:v>
                </c:pt>
                <c:pt idx="113">
                  <c:v>27.262896825396819</c:v>
                </c:pt>
                <c:pt idx="114">
                  <c:v>38.227678571428569</c:v>
                </c:pt>
                <c:pt idx="115">
                  <c:v>31.937996031746032</c:v>
                </c:pt>
                <c:pt idx="116">
                  <c:v>23.292658730158735</c:v>
                </c:pt>
                <c:pt idx="117">
                  <c:v>23.078373015873016</c:v>
                </c:pt>
                <c:pt idx="118">
                  <c:v>23.357142857142854</c:v>
                </c:pt>
                <c:pt idx="119">
                  <c:v>39.58382936507936</c:v>
                </c:pt>
                <c:pt idx="120">
                  <c:v>32.451388888888893</c:v>
                </c:pt>
                <c:pt idx="121">
                  <c:v>35.313268049155148</c:v>
                </c:pt>
                <c:pt idx="122">
                  <c:v>13.194320436507937</c:v>
                </c:pt>
                <c:pt idx="123">
                  <c:v>27.209903012740135</c:v>
                </c:pt>
                <c:pt idx="124">
                  <c:v>41.225485588972333</c:v>
                </c:pt>
                <c:pt idx="125">
                  <c:v>31.639589169000935</c:v>
                </c:pt>
                <c:pt idx="126">
                  <c:v>24.907925571803528</c:v>
                </c:pt>
                <c:pt idx="127">
                  <c:v>42.046130952380949</c:v>
                </c:pt>
                <c:pt idx="128">
                  <c:v>33.093253968253968</c:v>
                </c:pt>
                <c:pt idx="129">
                  <c:v>62.621031746031747</c:v>
                </c:pt>
                <c:pt idx="130">
                  <c:v>32.835813492063487</c:v>
                </c:pt>
                <c:pt idx="131">
                  <c:v>41.895833333333336</c:v>
                </c:pt>
                <c:pt idx="132">
                  <c:v>30.974206349206352</c:v>
                </c:pt>
                <c:pt idx="133">
                  <c:v>51.045138888888879</c:v>
                </c:pt>
                <c:pt idx="134">
                  <c:v>32.837738095238095</c:v>
                </c:pt>
                <c:pt idx="135">
                  <c:v>31.960585585585591</c:v>
                </c:pt>
                <c:pt idx="136">
                  <c:v>31.361000881834219</c:v>
                </c:pt>
                <c:pt idx="137">
                  <c:v>41.00297619047619</c:v>
                </c:pt>
                <c:pt idx="138">
                  <c:v>44.477678571428569</c:v>
                </c:pt>
                <c:pt idx="139">
                  <c:v>65.219990079365061</c:v>
                </c:pt>
                <c:pt idx="140">
                  <c:v>85.962301587301567</c:v>
                </c:pt>
                <c:pt idx="141">
                  <c:v>64.942956349206341</c:v>
                </c:pt>
                <c:pt idx="142">
                  <c:v>70.927083333333329</c:v>
                </c:pt>
                <c:pt idx="143">
                  <c:v>42.335813492063494</c:v>
                </c:pt>
                <c:pt idx="144">
                  <c:v>44.539186507936513</c:v>
                </c:pt>
                <c:pt idx="145">
                  <c:v>37.3125</c:v>
                </c:pt>
                <c:pt idx="146">
                  <c:v>51.679067460317462</c:v>
                </c:pt>
                <c:pt idx="147">
                  <c:v>43.544642857142847</c:v>
                </c:pt>
                <c:pt idx="148">
                  <c:v>53.193452380952387</c:v>
                </c:pt>
                <c:pt idx="149">
                  <c:v>32.397321428571431</c:v>
                </c:pt>
                <c:pt idx="150">
                  <c:v>62.435515873015881</c:v>
                </c:pt>
                <c:pt idx="151">
                  <c:v>102.58275462962962</c:v>
                </c:pt>
              </c:numCache>
            </c:numRef>
          </c:val>
          <c:smooth val="0"/>
          <c:extLst>
            <c:ext xmlns:c16="http://schemas.microsoft.com/office/drawing/2014/chart" uri="{C3380CC4-5D6E-409C-BE32-E72D297353CC}">
              <c16:uniqueId val="{00000001-010A-422B-82D9-626D059FF575}"/>
            </c:ext>
          </c:extLst>
        </c:ser>
        <c:dLbls>
          <c:showLegendKey val="0"/>
          <c:showVal val="0"/>
          <c:showCatName val="0"/>
          <c:showSerName val="0"/>
          <c:showPercent val="0"/>
          <c:showBubbleSize val="0"/>
        </c:dLbls>
        <c:smooth val="0"/>
        <c:axId val="1480503263"/>
        <c:axId val="1480490783"/>
      </c:lineChart>
      <c:catAx>
        <c:axId val="14805032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a:t>
                </a:r>
              </a:p>
            </c:rich>
          </c:tx>
          <c:layout>
            <c:manualLayout>
              <c:xMode val="edge"/>
              <c:yMode val="edge"/>
              <c:x val="0.47735917953082369"/>
              <c:y val="0.7840116416493159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0490783"/>
        <c:crosses val="autoZero"/>
        <c:auto val="1"/>
        <c:lblAlgn val="ctr"/>
        <c:lblOffset val="100"/>
        <c:noMultiLvlLbl val="0"/>
      </c:catAx>
      <c:valAx>
        <c:axId val="14804907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Turbidity [NTU]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0503263"/>
        <c:crosses val="autoZero"/>
        <c:crossBetween val="between"/>
      </c:valAx>
      <c:spPr>
        <a:noFill/>
        <a:ln>
          <a:noFill/>
        </a:ln>
        <a:effectLst/>
      </c:spPr>
    </c:plotArea>
    <c:legend>
      <c:legendPos val="b"/>
      <c:layout>
        <c:manualLayout>
          <c:xMode val="edge"/>
          <c:yMode val="edge"/>
          <c:x val="0.34045170114002526"/>
          <c:y val="0.19667111312994703"/>
          <c:w val="0.31909652620058859"/>
          <c:h val="8.809916777828248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Weekly average T in time series</a:t>
            </a:r>
          </a:p>
        </c:rich>
      </c:tx>
      <c:layout>
        <c:manualLayout>
          <c:xMode val="edge"/>
          <c:yMode val="edge"/>
          <c:x val="0.15903999720914508"/>
          <c:y val="2.610327441940768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71642425817255"/>
          <c:y val="0.1936340896431662"/>
          <c:w val="0.81700097500363611"/>
          <c:h val="0.55069276446008353"/>
        </c:manualLayout>
      </c:layout>
      <c:lineChart>
        <c:grouping val="standard"/>
        <c:varyColors val="0"/>
        <c:ser>
          <c:idx val="0"/>
          <c:order val="0"/>
          <c:tx>
            <c:v>RS</c:v>
          </c:tx>
          <c:spPr>
            <a:ln w="28575" cap="rnd">
              <a:solidFill>
                <a:schemeClr val="accent1"/>
              </a:solidFill>
              <a:round/>
            </a:ln>
            <a:effectLst/>
          </c:spPr>
          <c:marker>
            <c:symbol val="none"/>
          </c:marker>
          <c:val>
            <c:numRef>
              <c:f>Sheet7!$F$2:$F$153</c:f>
              <c:numCache>
                <c:formatCode>General</c:formatCode>
                <c:ptCount val="152"/>
                <c:pt idx="0">
                  <c:v>8.267142857142856</c:v>
                </c:pt>
                <c:pt idx="1">
                  <c:v>9.5287142857142868</c:v>
                </c:pt>
                <c:pt idx="2">
                  <c:v>10.438714285714285</c:v>
                </c:pt>
                <c:pt idx="3">
                  <c:v>11.966142857142858</c:v>
                </c:pt>
                <c:pt idx="4">
                  <c:v>12.583285714285713</c:v>
                </c:pt>
                <c:pt idx="5">
                  <c:v>12.721</c:v>
                </c:pt>
                <c:pt idx="6">
                  <c:v>13.726857142857142</c:v>
                </c:pt>
                <c:pt idx="7">
                  <c:v>15.568</c:v>
                </c:pt>
                <c:pt idx="8">
                  <c:v>16.828285714285716</c:v>
                </c:pt>
                <c:pt idx="9">
                  <c:v>17.731285714285715</c:v>
                </c:pt>
                <c:pt idx="10">
                  <c:v>17.911285714285714</c:v>
                </c:pt>
                <c:pt idx="11">
                  <c:v>19.604857142857139</c:v>
                </c:pt>
                <c:pt idx="12">
                  <c:v>22.41</c:v>
                </c:pt>
                <c:pt idx="13">
                  <c:v>22.287571428571425</c:v>
                </c:pt>
                <c:pt idx="14">
                  <c:v>21.967857142857145</c:v>
                </c:pt>
                <c:pt idx="15">
                  <c:v>21.736571428571427</c:v>
                </c:pt>
                <c:pt idx="16">
                  <c:v>23.787714285714287</c:v>
                </c:pt>
                <c:pt idx="17">
                  <c:v>23.305</c:v>
                </c:pt>
                <c:pt idx="18">
                  <c:v>22.655428571428569</c:v>
                </c:pt>
                <c:pt idx="19">
                  <c:v>21.421285714285716</c:v>
                </c:pt>
                <c:pt idx="20">
                  <c:v>21.147571428571432</c:v>
                </c:pt>
                <c:pt idx="21">
                  <c:v>21.997428571428568</c:v>
                </c:pt>
                <c:pt idx="22">
                  <c:v>20.609142857142853</c:v>
                </c:pt>
                <c:pt idx="23">
                  <c:v>19.420285714285711</c:v>
                </c:pt>
                <c:pt idx="24">
                  <c:v>18.576999999999998</c:v>
                </c:pt>
                <c:pt idx="25">
                  <c:v>17.703714285714288</c:v>
                </c:pt>
                <c:pt idx="26">
                  <c:v>16.570285714285713</c:v>
                </c:pt>
                <c:pt idx="27">
                  <c:v>15.257857142857143</c:v>
                </c:pt>
                <c:pt idx="28">
                  <c:v>14.81742857142857</c:v>
                </c:pt>
                <c:pt idx="29">
                  <c:v>14.269571428571428</c:v>
                </c:pt>
                <c:pt idx="30">
                  <c:v>13.130571428571429</c:v>
                </c:pt>
                <c:pt idx="31">
                  <c:v>11.902857142857144</c:v>
                </c:pt>
                <c:pt idx="32">
                  <c:v>10.04685714285714</c:v>
                </c:pt>
                <c:pt idx="33">
                  <c:v>8.3775714285714287</c:v>
                </c:pt>
                <c:pt idx="34">
                  <c:v>7.6714285714285708</c:v>
                </c:pt>
                <c:pt idx="35">
                  <c:v>6.7694285714285707</c:v>
                </c:pt>
                <c:pt idx="36">
                  <c:v>6.0858571428571429</c:v>
                </c:pt>
                <c:pt idx="37">
                  <c:v>5.81</c:v>
                </c:pt>
                <c:pt idx="38">
                  <c:v>5.6712857142857143</c:v>
                </c:pt>
                <c:pt idx="39">
                  <c:v>5.0775714285714288</c:v>
                </c:pt>
                <c:pt idx="40">
                  <c:v>5.0197142857142856</c:v>
                </c:pt>
                <c:pt idx="41">
                  <c:v>4.9348571428571422</c:v>
                </c:pt>
                <c:pt idx="42">
                  <c:v>4.5968571428571421</c:v>
                </c:pt>
                <c:pt idx="43">
                  <c:v>4.5758571428571431</c:v>
                </c:pt>
                <c:pt idx="44">
                  <c:v>4.8861428571428576</c:v>
                </c:pt>
                <c:pt idx="45">
                  <c:v>4.8570000000000002</c:v>
                </c:pt>
                <c:pt idx="46">
                  <c:v>5.234</c:v>
                </c:pt>
                <c:pt idx="47">
                  <c:v>5.1238571428571431</c:v>
                </c:pt>
                <c:pt idx="48">
                  <c:v>5.2747142857142846</c:v>
                </c:pt>
                <c:pt idx="49">
                  <c:v>5.7741428571428575</c:v>
                </c:pt>
                <c:pt idx="50">
                  <c:v>6.2162857142857133</c:v>
                </c:pt>
                <c:pt idx="51">
                  <c:v>6.5732857142857126</c:v>
                </c:pt>
                <c:pt idx="52">
                  <c:v>6.8638571428571424</c:v>
                </c:pt>
                <c:pt idx="53">
                  <c:v>7.0884285714285706</c:v>
                </c:pt>
                <c:pt idx="54">
                  <c:v>7.2700000000000005</c:v>
                </c:pt>
                <c:pt idx="55">
                  <c:v>7.4028571428571421</c:v>
                </c:pt>
                <c:pt idx="56">
                  <c:v>7.5052857142857148</c:v>
                </c:pt>
                <c:pt idx="57">
                  <c:v>7.5851428571428565</c:v>
                </c:pt>
                <c:pt idx="58">
                  <c:v>7.6465714285714279</c:v>
                </c:pt>
                <c:pt idx="59">
                  <c:v>7.6881428571428581</c:v>
                </c:pt>
                <c:pt idx="60">
                  <c:v>9.8091428571428576</c:v>
                </c:pt>
                <c:pt idx="61">
                  <c:v>13.698571428571428</c:v>
                </c:pt>
                <c:pt idx="62">
                  <c:v>15.264142857142858</c:v>
                </c:pt>
                <c:pt idx="63">
                  <c:v>20.971428571428572</c:v>
                </c:pt>
                <c:pt idx="64">
                  <c:v>22.87385714285714</c:v>
                </c:pt>
                <c:pt idx="65">
                  <c:v>21.488</c:v>
                </c:pt>
                <c:pt idx="66">
                  <c:v>20.420571428571428</c:v>
                </c:pt>
                <c:pt idx="67">
                  <c:v>20.91114285714286</c:v>
                </c:pt>
                <c:pt idx="68">
                  <c:v>21.173714285714286</c:v>
                </c:pt>
                <c:pt idx="69">
                  <c:v>21.592571428571432</c:v>
                </c:pt>
                <c:pt idx="70">
                  <c:v>23.034285714285716</c:v>
                </c:pt>
                <c:pt idx="71">
                  <c:v>24.916285714285717</c:v>
                </c:pt>
                <c:pt idx="72">
                  <c:v>23.867142857142859</c:v>
                </c:pt>
                <c:pt idx="73">
                  <c:v>22.012428571428575</c:v>
                </c:pt>
                <c:pt idx="74">
                  <c:v>20.635999999999999</c:v>
                </c:pt>
                <c:pt idx="75">
                  <c:v>20.187571428571427</c:v>
                </c:pt>
                <c:pt idx="76">
                  <c:v>20.247714285714284</c:v>
                </c:pt>
                <c:pt idx="77">
                  <c:v>18.966142857142859</c:v>
                </c:pt>
                <c:pt idx="78">
                  <c:v>17.342000000000002</c:v>
                </c:pt>
                <c:pt idx="79">
                  <c:v>15.742571428571429</c:v>
                </c:pt>
                <c:pt idx="80">
                  <c:v>14.236142857142855</c:v>
                </c:pt>
                <c:pt idx="81">
                  <c:v>13.306571428571429</c:v>
                </c:pt>
                <c:pt idx="82">
                  <c:v>12.630142857142857</c:v>
                </c:pt>
                <c:pt idx="83">
                  <c:v>11.920714285714284</c:v>
                </c:pt>
                <c:pt idx="84">
                  <c:v>11.212714285714286</c:v>
                </c:pt>
                <c:pt idx="85">
                  <c:v>10.629000000000001</c:v>
                </c:pt>
                <c:pt idx="86">
                  <c:v>9.7284285714285712</c:v>
                </c:pt>
                <c:pt idx="87">
                  <c:v>8.5019999999999989</c:v>
                </c:pt>
                <c:pt idx="88">
                  <c:v>6.9667142857142847</c:v>
                </c:pt>
                <c:pt idx="89">
                  <c:v>6.5285714285714294</c:v>
                </c:pt>
                <c:pt idx="90">
                  <c:v>6.4784285714285721</c:v>
                </c:pt>
                <c:pt idx="91">
                  <c:v>5.6418571428571429</c:v>
                </c:pt>
                <c:pt idx="92">
                  <c:v>4.6652857142857149</c:v>
                </c:pt>
                <c:pt idx="93">
                  <c:v>3.9988571428571427</c:v>
                </c:pt>
                <c:pt idx="94">
                  <c:v>3.7468571428571429</c:v>
                </c:pt>
                <c:pt idx="95">
                  <c:v>3.7505714285714293</c:v>
                </c:pt>
                <c:pt idx="96">
                  <c:v>3.5752857142857146</c:v>
                </c:pt>
                <c:pt idx="97">
                  <c:v>2.2555714285714288</c:v>
                </c:pt>
                <c:pt idx="98">
                  <c:v>1.7834285714285711</c:v>
                </c:pt>
                <c:pt idx="99">
                  <c:v>3.0784285714285713</c:v>
                </c:pt>
                <c:pt idx="100">
                  <c:v>4.1024285714285718</c:v>
                </c:pt>
                <c:pt idx="101">
                  <c:v>4.4997142857142851</c:v>
                </c:pt>
                <c:pt idx="102">
                  <c:v>5.1732857142857158</c:v>
                </c:pt>
                <c:pt idx="103">
                  <c:v>6.2312857142857139</c:v>
                </c:pt>
                <c:pt idx="104">
                  <c:v>8.2732857142857146</c:v>
                </c:pt>
                <c:pt idx="105">
                  <c:v>7.6214285714285719</c:v>
                </c:pt>
                <c:pt idx="106">
                  <c:v>8.2362857142857138</c:v>
                </c:pt>
                <c:pt idx="107">
                  <c:v>9.9234285714285715</c:v>
                </c:pt>
                <c:pt idx="108">
                  <c:v>10.705714285714285</c:v>
                </c:pt>
                <c:pt idx="109">
                  <c:v>10.965142857142856</c:v>
                </c:pt>
                <c:pt idx="110">
                  <c:v>13.326714285714285</c:v>
                </c:pt>
                <c:pt idx="111">
                  <c:v>13.357142857142858</c:v>
                </c:pt>
                <c:pt idx="112">
                  <c:v>14.291285714285715</c:v>
                </c:pt>
                <c:pt idx="113">
                  <c:v>17.783857142857141</c:v>
                </c:pt>
                <c:pt idx="114">
                  <c:v>20.090857142857143</c:v>
                </c:pt>
                <c:pt idx="115">
                  <c:v>21.681285714285714</c:v>
                </c:pt>
                <c:pt idx="116">
                  <c:v>20.574000000000002</c:v>
                </c:pt>
                <c:pt idx="117">
                  <c:v>20.785285714285713</c:v>
                </c:pt>
                <c:pt idx="118">
                  <c:v>20.98057142857143</c:v>
                </c:pt>
                <c:pt idx="119">
                  <c:v>21.11785714285714</c:v>
                </c:pt>
                <c:pt idx="120">
                  <c:v>22.262999999999998</c:v>
                </c:pt>
                <c:pt idx="121">
                  <c:v>21.956142857142854</c:v>
                </c:pt>
                <c:pt idx="122">
                  <c:v>21.58642857142857</c:v>
                </c:pt>
                <c:pt idx="123">
                  <c:v>21.340142857142858</c:v>
                </c:pt>
                <c:pt idx="124">
                  <c:v>20.791571428571427</c:v>
                </c:pt>
                <c:pt idx="125">
                  <c:v>20.392571428571426</c:v>
                </c:pt>
                <c:pt idx="126">
                  <c:v>20.040428571428574</c:v>
                </c:pt>
                <c:pt idx="127">
                  <c:v>20.638142857142856</c:v>
                </c:pt>
                <c:pt idx="128">
                  <c:v>20.368428571428574</c:v>
                </c:pt>
                <c:pt idx="129">
                  <c:v>19.648285714285716</c:v>
                </c:pt>
                <c:pt idx="130">
                  <c:v>18.194571428571429</c:v>
                </c:pt>
                <c:pt idx="131">
                  <c:v>16.547571428571427</c:v>
                </c:pt>
                <c:pt idx="132">
                  <c:v>15.518857142857144</c:v>
                </c:pt>
                <c:pt idx="133">
                  <c:v>14.394714285714286</c:v>
                </c:pt>
                <c:pt idx="134">
                  <c:v>13.431428571428572</c:v>
                </c:pt>
                <c:pt idx="135">
                  <c:v>12.263000000000002</c:v>
                </c:pt>
                <c:pt idx="136">
                  <c:v>11.146000000000001</c:v>
                </c:pt>
                <c:pt idx="137">
                  <c:v>10.417428571428571</c:v>
                </c:pt>
                <c:pt idx="138">
                  <c:v>9.4391428571428566</c:v>
                </c:pt>
                <c:pt idx="139">
                  <c:v>7.9831428571428571</c:v>
                </c:pt>
                <c:pt idx="140">
                  <c:v>6.6267142857142858</c:v>
                </c:pt>
                <c:pt idx="141">
                  <c:v>6.3664285714285711</c:v>
                </c:pt>
                <c:pt idx="142">
                  <c:v>5.7632857142857148</c:v>
                </c:pt>
                <c:pt idx="143">
                  <c:v>5.5961428571428575</c:v>
                </c:pt>
                <c:pt idx="144">
                  <c:v>5.5018571428571423</c:v>
                </c:pt>
                <c:pt idx="145">
                  <c:v>4.7282857142857138</c:v>
                </c:pt>
                <c:pt idx="146">
                  <c:v>4.3259999999999996</c:v>
                </c:pt>
                <c:pt idx="147">
                  <c:v>4.1230000000000002</c:v>
                </c:pt>
                <c:pt idx="148">
                  <c:v>4.1414285714285706</c:v>
                </c:pt>
                <c:pt idx="149">
                  <c:v>4.3277142857142854</c:v>
                </c:pt>
                <c:pt idx="150">
                  <c:v>4.6790000000000003</c:v>
                </c:pt>
                <c:pt idx="151">
                  <c:v>4.8578333333333328</c:v>
                </c:pt>
              </c:numCache>
            </c:numRef>
          </c:val>
          <c:smooth val="0"/>
          <c:extLst>
            <c:ext xmlns:c16="http://schemas.microsoft.com/office/drawing/2014/chart" uri="{C3380CC4-5D6E-409C-BE32-E72D297353CC}">
              <c16:uniqueId val="{00000000-278A-4CA5-9F60-BC451F315D84}"/>
            </c:ext>
          </c:extLst>
        </c:ser>
        <c:ser>
          <c:idx val="1"/>
          <c:order val="1"/>
          <c:tx>
            <c:v>In-situ</c:v>
          </c:tx>
          <c:spPr>
            <a:ln w="28575" cap="rnd">
              <a:solidFill>
                <a:schemeClr val="accent2"/>
              </a:solidFill>
              <a:round/>
            </a:ln>
            <a:effectLst/>
          </c:spPr>
          <c:marker>
            <c:symbol val="none"/>
          </c:marker>
          <c:val>
            <c:numRef>
              <c:f>Sheet7!$K$2:$K$153</c:f>
              <c:numCache>
                <c:formatCode>General</c:formatCode>
                <c:ptCount val="152"/>
                <c:pt idx="0">
                  <c:v>10.26984126984128</c:v>
                </c:pt>
                <c:pt idx="1">
                  <c:v>11.046299814251942</c:v>
                </c:pt>
                <c:pt idx="2">
                  <c:v>11.587797619047619</c:v>
                </c:pt>
                <c:pt idx="3">
                  <c:v>13.241071428571429</c:v>
                </c:pt>
                <c:pt idx="4">
                  <c:v>13.907738095238093</c:v>
                </c:pt>
                <c:pt idx="5">
                  <c:v>13.38045634920635</c:v>
                </c:pt>
                <c:pt idx="6">
                  <c:v>14.239583333333334</c:v>
                </c:pt>
                <c:pt idx="7">
                  <c:v>15.402281746031747</c:v>
                </c:pt>
                <c:pt idx="8">
                  <c:v>16.701598479767494</c:v>
                </c:pt>
                <c:pt idx="9">
                  <c:v>17.966269841269842</c:v>
                </c:pt>
                <c:pt idx="10">
                  <c:v>18.018849206349209</c:v>
                </c:pt>
                <c:pt idx="11">
                  <c:v>19.188988095238098</c:v>
                </c:pt>
                <c:pt idx="12">
                  <c:v>21.103174603174605</c:v>
                </c:pt>
                <c:pt idx="13">
                  <c:v>21.984623015873016</c:v>
                </c:pt>
                <c:pt idx="14">
                  <c:v>21.515873015873016</c:v>
                </c:pt>
                <c:pt idx="15">
                  <c:v>21.041666666666668</c:v>
                </c:pt>
                <c:pt idx="16">
                  <c:v>22.489087301587301</c:v>
                </c:pt>
                <c:pt idx="17">
                  <c:v>22.487103174603174</c:v>
                </c:pt>
                <c:pt idx="18">
                  <c:v>22.059027777777779</c:v>
                </c:pt>
                <c:pt idx="19">
                  <c:v>21.210317460317462</c:v>
                </c:pt>
                <c:pt idx="20">
                  <c:v>20.934027777777779</c:v>
                </c:pt>
                <c:pt idx="21">
                  <c:v>21.953869047619047</c:v>
                </c:pt>
                <c:pt idx="22">
                  <c:v>20.89831349206349</c:v>
                </c:pt>
                <c:pt idx="23">
                  <c:v>19.925083205325137</c:v>
                </c:pt>
                <c:pt idx="24">
                  <c:v>19.232142857142858</c:v>
                </c:pt>
                <c:pt idx="25">
                  <c:v>18.608838965693803</c:v>
                </c:pt>
                <c:pt idx="26">
                  <c:v>17.159722222222221</c:v>
                </c:pt>
                <c:pt idx="27">
                  <c:v>15.519345238095239</c:v>
                </c:pt>
                <c:pt idx="28">
                  <c:v>15.033234126984127</c:v>
                </c:pt>
                <c:pt idx="29">
                  <c:v>14.889801587301587</c:v>
                </c:pt>
                <c:pt idx="30">
                  <c:v>13.40873015873016</c:v>
                </c:pt>
                <c:pt idx="31">
                  <c:v>12.530257936507937</c:v>
                </c:pt>
                <c:pt idx="32">
                  <c:v>10.651785714285714</c:v>
                </c:pt>
                <c:pt idx="33">
                  <c:v>9.3467261904761916</c:v>
                </c:pt>
                <c:pt idx="34">
                  <c:v>8.9231150793650791</c:v>
                </c:pt>
                <c:pt idx="35">
                  <c:v>8.0223214285714288</c:v>
                </c:pt>
                <c:pt idx="36">
                  <c:v>7.310651154401155</c:v>
                </c:pt>
                <c:pt idx="37">
                  <c:v>7.0396825396825395</c:v>
                </c:pt>
                <c:pt idx="38">
                  <c:v>7.0887896825396837</c:v>
                </c:pt>
                <c:pt idx="39">
                  <c:v>7</c:v>
                </c:pt>
                <c:pt idx="40">
                  <c:v>7.0243055555555554</c:v>
                </c:pt>
                <c:pt idx="41">
                  <c:v>7.0580357142857144</c:v>
                </c:pt>
                <c:pt idx="42">
                  <c:v>7</c:v>
                </c:pt>
                <c:pt idx="43">
                  <c:v>6.98561507936508</c:v>
                </c:pt>
                <c:pt idx="44">
                  <c:v>7.0372023809523805</c:v>
                </c:pt>
                <c:pt idx="45">
                  <c:v>7.0545634920634921</c:v>
                </c:pt>
                <c:pt idx="46">
                  <c:v>7.3725198412698418</c:v>
                </c:pt>
                <c:pt idx="47">
                  <c:v>7.4350198412698418</c:v>
                </c:pt>
                <c:pt idx="48">
                  <c:v>7</c:v>
                </c:pt>
                <c:pt idx="49">
                  <c:v>7.8224206349206353</c:v>
                </c:pt>
                <c:pt idx="50">
                  <c:v>8.9985119047619033</c:v>
                </c:pt>
                <c:pt idx="51">
                  <c:v>8.8433402346445824</c:v>
                </c:pt>
                <c:pt idx="52">
                  <c:v>8.6577380952380949</c:v>
                </c:pt>
                <c:pt idx="53">
                  <c:v>10.186507936507935</c:v>
                </c:pt>
                <c:pt idx="54">
                  <c:v>11.543650793650793</c:v>
                </c:pt>
                <c:pt idx="55">
                  <c:v>12.545138888888888</c:v>
                </c:pt>
                <c:pt idx="56">
                  <c:v>13.694444444444443</c:v>
                </c:pt>
                <c:pt idx="57">
                  <c:v>14.211805555555555</c:v>
                </c:pt>
                <c:pt idx="58">
                  <c:v>14.140873015873016</c:v>
                </c:pt>
                <c:pt idx="59">
                  <c:v>15.499053030303031</c:v>
                </c:pt>
                <c:pt idx="60">
                  <c:v>16.74206349206349</c:v>
                </c:pt>
                <c:pt idx="61">
                  <c:v>17.734623015873016</c:v>
                </c:pt>
                <c:pt idx="62">
                  <c:v>17.475198412698411</c:v>
                </c:pt>
                <c:pt idx="63">
                  <c:v>18.89148642917727</c:v>
                </c:pt>
                <c:pt idx="64">
                  <c:v>21.107638888888886</c:v>
                </c:pt>
                <c:pt idx="65">
                  <c:v>20.50198412698413</c:v>
                </c:pt>
                <c:pt idx="66">
                  <c:v>19.974702380952383</c:v>
                </c:pt>
                <c:pt idx="67">
                  <c:v>20.111607142857142</c:v>
                </c:pt>
                <c:pt idx="68">
                  <c:v>20.827876984126984</c:v>
                </c:pt>
                <c:pt idx="69">
                  <c:v>20.993055555555554</c:v>
                </c:pt>
                <c:pt idx="70">
                  <c:v>21.671910430839002</c:v>
                </c:pt>
                <c:pt idx="71">
                  <c:v>23.670634920634921</c:v>
                </c:pt>
                <c:pt idx="72">
                  <c:v>23.84871031746032</c:v>
                </c:pt>
                <c:pt idx="73">
                  <c:v>21.828373015873016</c:v>
                </c:pt>
                <c:pt idx="74">
                  <c:v>20.243551587301589</c:v>
                </c:pt>
                <c:pt idx="75">
                  <c:v>20.005952380952383</c:v>
                </c:pt>
                <c:pt idx="76">
                  <c:v>20.236111111111111</c:v>
                </c:pt>
                <c:pt idx="77">
                  <c:v>19.211776051808577</c:v>
                </c:pt>
                <c:pt idx="78">
                  <c:v>17.617750721500723</c:v>
                </c:pt>
                <c:pt idx="79">
                  <c:v>16.02529761904762</c:v>
                </c:pt>
                <c:pt idx="80">
                  <c:v>14.579365079365079</c:v>
                </c:pt>
                <c:pt idx="81">
                  <c:v>14.001763668430334</c:v>
                </c:pt>
                <c:pt idx="82">
                  <c:v>13.342757936507935</c:v>
                </c:pt>
                <c:pt idx="83">
                  <c:v>13.046130952380953</c:v>
                </c:pt>
                <c:pt idx="84">
                  <c:v>12.949900793650794</c:v>
                </c:pt>
                <c:pt idx="85">
                  <c:v>12.175595238095239</c:v>
                </c:pt>
                <c:pt idx="86">
                  <c:v>11.426587301587302</c:v>
                </c:pt>
                <c:pt idx="87">
                  <c:v>10.151785714285714</c:v>
                </c:pt>
                <c:pt idx="88">
                  <c:v>8.7078373015873023</c:v>
                </c:pt>
                <c:pt idx="89">
                  <c:v>8.5668290379285157</c:v>
                </c:pt>
                <c:pt idx="90">
                  <c:v>8.7514880952380967</c:v>
                </c:pt>
                <c:pt idx="91">
                  <c:v>7.8898809523809534</c:v>
                </c:pt>
                <c:pt idx="92">
                  <c:v>6.9900793650793664</c:v>
                </c:pt>
                <c:pt idx="93">
                  <c:v>6.1944444444444446</c:v>
                </c:pt>
                <c:pt idx="94">
                  <c:v>5.691468253968254</c:v>
                </c:pt>
                <c:pt idx="95">
                  <c:v>5.7366071428571432</c:v>
                </c:pt>
                <c:pt idx="96">
                  <c:v>6.1875</c:v>
                </c:pt>
                <c:pt idx="97">
                  <c:v>5.0282738095238093</c:v>
                </c:pt>
                <c:pt idx="98">
                  <c:v>4.4191468253968251</c:v>
                </c:pt>
                <c:pt idx="99">
                  <c:v>6.3487103174603172</c:v>
                </c:pt>
                <c:pt idx="100">
                  <c:v>7.1875</c:v>
                </c:pt>
                <c:pt idx="101">
                  <c:v>7.6790674603174613</c:v>
                </c:pt>
                <c:pt idx="102">
                  <c:v>7.9885912698412715</c:v>
                </c:pt>
                <c:pt idx="103">
                  <c:v>8.5071601104209797</c:v>
                </c:pt>
                <c:pt idx="104">
                  <c:v>9.6485103901611531</c:v>
                </c:pt>
                <c:pt idx="105">
                  <c:v>9.1329365079365079</c:v>
                </c:pt>
                <c:pt idx="106">
                  <c:v>9.1031746031746046</c:v>
                </c:pt>
                <c:pt idx="107">
                  <c:v>10.412698412698415</c:v>
                </c:pt>
                <c:pt idx="108">
                  <c:v>11.070436507936506</c:v>
                </c:pt>
                <c:pt idx="109">
                  <c:v>11.742559523809524</c:v>
                </c:pt>
                <c:pt idx="110">
                  <c:v>13.238591269841271</c:v>
                </c:pt>
                <c:pt idx="111">
                  <c:v>14.008928571428571</c:v>
                </c:pt>
                <c:pt idx="112">
                  <c:v>14.174603174603174</c:v>
                </c:pt>
                <c:pt idx="113">
                  <c:v>16.291170634920636</c:v>
                </c:pt>
                <c:pt idx="114">
                  <c:v>18.474206349206352</c:v>
                </c:pt>
                <c:pt idx="115">
                  <c:v>20.511904761904759</c:v>
                </c:pt>
                <c:pt idx="116">
                  <c:v>20.820932539682538</c:v>
                </c:pt>
                <c:pt idx="117">
                  <c:v>20.481646825396826</c:v>
                </c:pt>
                <c:pt idx="118">
                  <c:v>20.243055555555554</c:v>
                </c:pt>
                <c:pt idx="119">
                  <c:v>20.361607142857142</c:v>
                </c:pt>
                <c:pt idx="120">
                  <c:v>21.050099206349206</c:v>
                </c:pt>
                <c:pt idx="121">
                  <c:v>21.1895954316686</c:v>
                </c:pt>
                <c:pt idx="122">
                  <c:v>20.96412037037037</c:v>
                </c:pt>
                <c:pt idx="123">
                  <c:v>20.521236903021443</c:v>
                </c:pt>
                <c:pt idx="124">
                  <c:v>20.078353435672515</c:v>
                </c:pt>
                <c:pt idx="125">
                  <c:v>20.055555555555557</c:v>
                </c:pt>
                <c:pt idx="126">
                  <c:v>19.917658730158731</c:v>
                </c:pt>
                <c:pt idx="127">
                  <c:v>20.16319444444445</c:v>
                </c:pt>
                <c:pt idx="128">
                  <c:v>20.053571428571427</c:v>
                </c:pt>
                <c:pt idx="129">
                  <c:v>19.838293650793648</c:v>
                </c:pt>
                <c:pt idx="130">
                  <c:v>18.715773809523807</c:v>
                </c:pt>
                <c:pt idx="131">
                  <c:v>16.929067460317459</c:v>
                </c:pt>
                <c:pt idx="132">
                  <c:v>16.031746031746032</c:v>
                </c:pt>
                <c:pt idx="133">
                  <c:v>14.929563492063492</c:v>
                </c:pt>
                <c:pt idx="134">
                  <c:v>14.011944444444444</c:v>
                </c:pt>
                <c:pt idx="135">
                  <c:v>13.156221461187215</c:v>
                </c:pt>
                <c:pt idx="136">
                  <c:v>11.971983624673499</c:v>
                </c:pt>
                <c:pt idx="137">
                  <c:v>11.24702380952381</c:v>
                </c:pt>
                <c:pt idx="138">
                  <c:v>10.499007936507937</c:v>
                </c:pt>
                <c:pt idx="139">
                  <c:v>8.8090277777777768</c:v>
                </c:pt>
                <c:pt idx="140">
                  <c:v>7.2504960317460316</c:v>
                </c:pt>
                <c:pt idx="141">
                  <c:v>7.1870039682539675</c:v>
                </c:pt>
                <c:pt idx="142">
                  <c:v>7.1760912698412707</c:v>
                </c:pt>
                <c:pt idx="143">
                  <c:v>7.5853174603174605</c:v>
                </c:pt>
                <c:pt idx="144">
                  <c:v>8.2728174603174605</c:v>
                </c:pt>
                <c:pt idx="145">
                  <c:v>7.3100198412698409</c:v>
                </c:pt>
                <c:pt idx="146">
                  <c:v>6.8154761904761889</c:v>
                </c:pt>
                <c:pt idx="147">
                  <c:v>6.7271825396825395</c:v>
                </c:pt>
                <c:pt idx="148">
                  <c:v>6.90625</c:v>
                </c:pt>
                <c:pt idx="149">
                  <c:v>7.1205357142857144</c:v>
                </c:pt>
                <c:pt idx="150">
                  <c:v>7.6567460317460316</c:v>
                </c:pt>
                <c:pt idx="151">
                  <c:v>7.7870370370370381</c:v>
                </c:pt>
              </c:numCache>
            </c:numRef>
          </c:val>
          <c:smooth val="0"/>
          <c:extLst>
            <c:ext xmlns:c16="http://schemas.microsoft.com/office/drawing/2014/chart" uri="{C3380CC4-5D6E-409C-BE32-E72D297353CC}">
              <c16:uniqueId val="{00000001-278A-4CA5-9F60-BC451F315D84}"/>
            </c:ext>
          </c:extLst>
        </c:ser>
        <c:dLbls>
          <c:showLegendKey val="0"/>
          <c:showVal val="0"/>
          <c:showCatName val="0"/>
          <c:showSerName val="0"/>
          <c:showPercent val="0"/>
          <c:showBubbleSize val="0"/>
        </c:dLbls>
        <c:smooth val="0"/>
        <c:axId val="1482788527"/>
        <c:axId val="1482792271"/>
      </c:lineChart>
      <c:catAx>
        <c:axId val="14827885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a:t>
                </a:r>
              </a:p>
            </c:rich>
          </c:tx>
          <c:layout>
            <c:manualLayout>
              <c:xMode val="edge"/>
              <c:yMode val="edge"/>
              <c:x val="0.46872459725629206"/>
              <c:y val="0.8220792594069419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2792271"/>
        <c:crosses val="autoZero"/>
        <c:auto val="1"/>
        <c:lblAlgn val="ctr"/>
        <c:lblOffset val="100"/>
        <c:noMultiLvlLbl val="0"/>
      </c:catAx>
      <c:valAx>
        <c:axId val="1482792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2788527"/>
        <c:crosses val="autoZero"/>
        <c:crossBetween val="between"/>
      </c:valAx>
      <c:spPr>
        <a:noFill/>
        <a:ln>
          <a:noFill/>
        </a:ln>
        <a:effectLst/>
      </c:spPr>
    </c:plotArea>
    <c:legend>
      <c:legendPos val="b"/>
      <c:layout>
        <c:manualLayout>
          <c:xMode val="edge"/>
          <c:yMode val="edge"/>
          <c:x val="0.3597129831443136"/>
          <c:y val="0.22277438754935472"/>
          <c:w val="0.31315110863377132"/>
          <c:h val="8.809916777828248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average chl-a [ug/l]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RS</c:v>
          </c:tx>
          <c:spPr>
            <a:solidFill>
              <a:schemeClr val="accent1"/>
            </a:solidFill>
            <a:ln>
              <a:noFill/>
            </a:ln>
            <a:effectLst/>
          </c:spPr>
          <c:invertIfNegative val="0"/>
          <c:cat>
            <c:strRef>
              <c:f>Sheet12!$A$20:$A$31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Sheet12!$B$20:$B$31</c:f>
              <c:numCache>
                <c:formatCode>General</c:formatCode>
                <c:ptCount val="12"/>
                <c:pt idx="0">
                  <c:v>2.7079145867755097</c:v>
                </c:pt>
                <c:pt idx="1">
                  <c:v>2.2594182611428573</c:v>
                </c:pt>
                <c:pt idx="2">
                  <c:v>1.9247021578285715</c:v>
                </c:pt>
                <c:pt idx="3">
                  <c:v>2.1347677250109887</c:v>
                </c:pt>
                <c:pt idx="4">
                  <c:v>3.5479363252747254</c:v>
                </c:pt>
                <c:pt idx="5">
                  <c:v>3.242294446945055</c:v>
                </c:pt>
                <c:pt idx="6">
                  <c:v>3.1120660844081631</c:v>
                </c:pt>
                <c:pt idx="7">
                  <c:v>2.4958785425934065</c:v>
                </c:pt>
                <c:pt idx="8">
                  <c:v>3.0441803245714283</c:v>
                </c:pt>
                <c:pt idx="9">
                  <c:v>2.3145115768163262</c:v>
                </c:pt>
                <c:pt idx="10">
                  <c:v>2.7788168429010986</c:v>
                </c:pt>
                <c:pt idx="11">
                  <c:v>2.4679494656703298</c:v>
                </c:pt>
              </c:numCache>
            </c:numRef>
          </c:val>
          <c:extLst>
            <c:ext xmlns:c16="http://schemas.microsoft.com/office/drawing/2014/chart" uri="{C3380CC4-5D6E-409C-BE32-E72D297353CC}">
              <c16:uniqueId val="{00000000-6166-483A-A170-93733018A071}"/>
            </c:ext>
          </c:extLst>
        </c:ser>
        <c:ser>
          <c:idx val="1"/>
          <c:order val="1"/>
          <c:tx>
            <c:v>In-situ</c:v>
          </c:tx>
          <c:spPr>
            <a:solidFill>
              <a:schemeClr val="accent2"/>
            </a:solidFill>
            <a:ln>
              <a:noFill/>
            </a:ln>
            <a:effectLst/>
          </c:spPr>
          <c:invertIfNegative val="0"/>
          <c:cat>
            <c:strRef>
              <c:f>Sheet12!$A$20:$A$31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Sheet12!$F$20:$F$31</c:f>
              <c:numCache>
                <c:formatCode>General</c:formatCode>
                <c:ptCount val="12"/>
                <c:pt idx="0">
                  <c:v>2.2821570294784581</c:v>
                </c:pt>
                <c:pt idx="1">
                  <c:v>2.3943283834954165</c:v>
                </c:pt>
                <c:pt idx="2">
                  <c:v>2.1163531422532778</c:v>
                </c:pt>
                <c:pt idx="3">
                  <c:v>2.7167311383061383</c:v>
                </c:pt>
                <c:pt idx="4">
                  <c:v>4.141376098901099</c:v>
                </c:pt>
                <c:pt idx="5">
                  <c:v>4.5141129867046557</c:v>
                </c:pt>
                <c:pt idx="6">
                  <c:v>3.46703514739229</c:v>
                </c:pt>
                <c:pt idx="7">
                  <c:v>4.5207129025488513</c:v>
                </c:pt>
                <c:pt idx="8">
                  <c:v>2.2088516004553411</c:v>
                </c:pt>
                <c:pt idx="9">
                  <c:v>1.7762256745557174</c:v>
                </c:pt>
                <c:pt idx="10">
                  <c:v>1.8887934981684984</c:v>
                </c:pt>
                <c:pt idx="11">
                  <c:v>2.5047161172161174</c:v>
                </c:pt>
              </c:numCache>
            </c:numRef>
          </c:val>
          <c:extLst>
            <c:ext xmlns:c16="http://schemas.microsoft.com/office/drawing/2014/chart" uri="{C3380CC4-5D6E-409C-BE32-E72D297353CC}">
              <c16:uniqueId val="{00000001-6166-483A-A170-93733018A071}"/>
            </c:ext>
          </c:extLst>
        </c:ser>
        <c:dLbls>
          <c:showLegendKey val="0"/>
          <c:showVal val="0"/>
          <c:showCatName val="0"/>
          <c:showSerName val="0"/>
          <c:showPercent val="0"/>
          <c:showBubbleSize val="0"/>
        </c:dLbls>
        <c:gapWidth val="219"/>
        <c:overlap val="-27"/>
        <c:axId val="1672482703"/>
        <c:axId val="1672471887"/>
      </c:barChart>
      <c:catAx>
        <c:axId val="1672482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2471887"/>
        <c:crosses val="autoZero"/>
        <c:auto val="1"/>
        <c:lblAlgn val="ctr"/>
        <c:lblOffset val="100"/>
        <c:noMultiLvlLbl val="0"/>
      </c:catAx>
      <c:valAx>
        <c:axId val="1672471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Chlorophyll a [ug/l]</a:t>
                </a:r>
              </a:p>
            </c:rich>
          </c:tx>
          <c:layout>
            <c:manualLayout>
              <c:xMode val="edge"/>
              <c:yMode val="edge"/>
              <c:x val="2.4308532978667554E-2"/>
              <c:y val="0.2022427766356700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2482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average turbidity [NTU]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791539684513372E-2"/>
          <c:y val="0.22246017353958439"/>
          <c:w val="0.87730128470783253"/>
          <c:h val="0.50749860464490726"/>
        </c:manualLayout>
      </c:layout>
      <c:barChart>
        <c:barDir val="col"/>
        <c:grouping val="clustered"/>
        <c:varyColors val="0"/>
        <c:ser>
          <c:idx val="0"/>
          <c:order val="0"/>
          <c:tx>
            <c:v>RS</c:v>
          </c:tx>
          <c:spPr>
            <a:solidFill>
              <a:schemeClr val="accent1"/>
            </a:solidFill>
            <a:ln>
              <a:noFill/>
            </a:ln>
            <a:effectLst/>
          </c:spPr>
          <c:invertIfNegative val="0"/>
          <c:cat>
            <c:strRef>
              <c:f>Sheet12!$A$20:$A$31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Sheet12!$D$20:$D$31</c:f>
              <c:numCache>
                <c:formatCode>General</c:formatCode>
                <c:ptCount val="12"/>
                <c:pt idx="0">
                  <c:v>36.386723711309521</c:v>
                </c:pt>
                <c:pt idx="1">
                  <c:v>70.634391400625006</c:v>
                </c:pt>
                <c:pt idx="2">
                  <c:v>65.991104082447919</c:v>
                </c:pt>
                <c:pt idx="3">
                  <c:v>56.373172010119042</c:v>
                </c:pt>
                <c:pt idx="4">
                  <c:v>27.618608399583341</c:v>
                </c:pt>
                <c:pt idx="5">
                  <c:v>25.833995355833338</c:v>
                </c:pt>
                <c:pt idx="6">
                  <c:v>19.358127919464287</c:v>
                </c:pt>
                <c:pt idx="7">
                  <c:v>31.41324448083332</c:v>
                </c:pt>
                <c:pt idx="8">
                  <c:v>27.922411349444442</c:v>
                </c:pt>
                <c:pt idx="9">
                  <c:v>34.003276226369046</c:v>
                </c:pt>
                <c:pt idx="10">
                  <c:v>35.853956047499999</c:v>
                </c:pt>
                <c:pt idx="11">
                  <c:v>36.501688475000002</c:v>
                </c:pt>
              </c:numCache>
            </c:numRef>
          </c:val>
          <c:extLst>
            <c:ext xmlns:c16="http://schemas.microsoft.com/office/drawing/2014/chart" uri="{C3380CC4-5D6E-409C-BE32-E72D297353CC}">
              <c16:uniqueId val="{00000000-45DD-4AD2-989A-A053F155841C}"/>
            </c:ext>
          </c:extLst>
        </c:ser>
        <c:ser>
          <c:idx val="1"/>
          <c:order val="1"/>
          <c:tx>
            <c:v>In-situ</c:v>
          </c:tx>
          <c:spPr>
            <a:solidFill>
              <a:schemeClr val="accent2"/>
            </a:solidFill>
            <a:ln>
              <a:noFill/>
            </a:ln>
            <a:effectLst/>
          </c:spPr>
          <c:invertIfNegative val="0"/>
          <c:cat>
            <c:strRef>
              <c:f>Sheet12!$A$20:$A$31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Sheet12!$G$20:$G$31</c:f>
              <c:numCache>
                <c:formatCode>General</c:formatCode>
                <c:ptCount val="12"/>
                <c:pt idx="0">
                  <c:v>53.506306689342402</c:v>
                </c:pt>
                <c:pt idx="1">
                  <c:v>72.698695160934747</c:v>
                </c:pt>
                <c:pt idx="2">
                  <c:v>49.782967240338159</c:v>
                </c:pt>
                <c:pt idx="3">
                  <c:v>49.279506170250457</c:v>
                </c:pt>
                <c:pt idx="4">
                  <c:v>50.7074383949384</c:v>
                </c:pt>
                <c:pt idx="5">
                  <c:v>33.228041056166049</c:v>
                </c:pt>
                <c:pt idx="6">
                  <c:v>29.488422951497679</c:v>
                </c:pt>
                <c:pt idx="7">
                  <c:v>39.691633024769963</c:v>
                </c:pt>
                <c:pt idx="8">
                  <c:v>38.792217923750847</c:v>
                </c:pt>
                <c:pt idx="9">
                  <c:v>39.377479609427077</c:v>
                </c:pt>
                <c:pt idx="10">
                  <c:v>50.897371730705068</c:v>
                </c:pt>
                <c:pt idx="11">
                  <c:v>68.09072212306188</c:v>
                </c:pt>
              </c:numCache>
            </c:numRef>
          </c:val>
          <c:extLst>
            <c:ext xmlns:c16="http://schemas.microsoft.com/office/drawing/2014/chart" uri="{C3380CC4-5D6E-409C-BE32-E72D297353CC}">
              <c16:uniqueId val="{00000001-45DD-4AD2-989A-A053F155841C}"/>
            </c:ext>
          </c:extLst>
        </c:ser>
        <c:dLbls>
          <c:showLegendKey val="0"/>
          <c:showVal val="0"/>
          <c:showCatName val="0"/>
          <c:showSerName val="0"/>
          <c:showPercent val="0"/>
          <c:showBubbleSize val="0"/>
        </c:dLbls>
        <c:gapWidth val="219"/>
        <c:overlap val="-27"/>
        <c:axId val="1672510159"/>
        <c:axId val="1672487695"/>
      </c:barChart>
      <c:catAx>
        <c:axId val="1672510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2487695"/>
        <c:crosses val="autoZero"/>
        <c:auto val="1"/>
        <c:lblAlgn val="ctr"/>
        <c:lblOffset val="100"/>
        <c:noMultiLvlLbl val="0"/>
      </c:catAx>
      <c:valAx>
        <c:axId val="1672487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Turbidity [NTU]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2510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average Temperature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RS</c:v>
          </c:tx>
          <c:spPr>
            <a:solidFill>
              <a:schemeClr val="accent1"/>
            </a:solidFill>
            <a:ln>
              <a:noFill/>
            </a:ln>
            <a:effectLst/>
          </c:spPr>
          <c:invertIfNegative val="0"/>
          <c:cat>
            <c:strRef>
              <c:f>Sheet12!$A$20:$A$31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Sheet12!$E$20:$E$31</c:f>
              <c:numCache>
                <c:formatCode>General</c:formatCode>
                <c:ptCount val="12"/>
                <c:pt idx="0">
                  <c:v>4.6205306122448979</c:v>
                </c:pt>
                <c:pt idx="1">
                  <c:v>4.0666408730158734</c:v>
                </c:pt>
                <c:pt idx="2">
                  <c:v>5.4806428571428567</c:v>
                </c:pt>
                <c:pt idx="3">
                  <c:v>8.7373846153846149</c:v>
                </c:pt>
                <c:pt idx="4">
                  <c:v>11.290285714285716</c:v>
                </c:pt>
                <c:pt idx="5">
                  <c:v>19.032593406593403</c:v>
                </c:pt>
                <c:pt idx="6">
                  <c:v>21.604897959183678</c:v>
                </c:pt>
                <c:pt idx="7">
                  <c:v>22.18981318681319</c:v>
                </c:pt>
                <c:pt idx="8">
                  <c:v>19.75357142857143</c:v>
                </c:pt>
                <c:pt idx="9">
                  <c:v>15.161408163265305</c:v>
                </c:pt>
                <c:pt idx="10">
                  <c:v>10.606593406593406</c:v>
                </c:pt>
                <c:pt idx="11">
                  <c:v>6.5498461538461532</c:v>
                </c:pt>
              </c:numCache>
            </c:numRef>
          </c:val>
          <c:extLst>
            <c:ext xmlns:c16="http://schemas.microsoft.com/office/drawing/2014/chart" uri="{C3380CC4-5D6E-409C-BE32-E72D297353CC}">
              <c16:uniqueId val="{00000000-D195-44DC-8D10-4EE3BAD4476A}"/>
            </c:ext>
          </c:extLst>
        </c:ser>
        <c:ser>
          <c:idx val="1"/>
          <c:order val="1"/>
          <c:tx>
            <c:v>In-situ</c:v>
          </c:tx>
          <c:spPr>
            <a:solidFill>
              <a:schemeClr val="accent2"/>
            </a:solidFill>
            <a:ln>
              <a:noFill/>
            </a:ln>
            <a:effectLst/>
          </c:spPr>
          <c:invertIfNegative val="0"/>
          <c:cat>
            <c:strRef>
              <c:f>Sheet12!$A$20:$A$31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Sheet12!$H$20:$H$31</c:f>
              <c:numCache>
                <c:formatCode>General</c:formatCode>
                <c:ptCount val="12"/>
                <c:pt idx="0">
                  <c:v>6.9068523242630375</c:v>
                </c:pt>
                <c:pt idx="1">
                  <c:v>6.6961254409171076</c:v>
                </c:pt>
                <c:pt idx="2">
                  <c:v>8.0033239518633543</c:v>
                </c:pt>
                <c:pt idx="3">
                  <c:v>10.649677097531166</c:v>
                </c:pt>
                <c:pt idx="4">
                  <c:v>14.183306277056277</c:v>
                </c:pt>
                <c:pt idx="5">
                  <c:v>18.791233942934699</c:v>
                </c:pt>
                <c:pt idx="6">
                  <c:v>20.911891453735961</c:v>
                </c:pt>
                <c:pt idx="7">
                  <c:v>21.637172322117106</c:v>
                </c:pt>
                <c:pt idx="8">
                  <c:v>19.861207325447268</c:v>
                </c:pt>
                <c:pt idx="9">
                  <c:v>15.627652388396436</c:v>
                </c:pt>
                <c:pt idx="10">
                  <c:v>11.641005092074758</c:v>
                </c:pt>
                <c:pt idx="11">
                  <c:v>7.9728708817054565</c:v>
                </c:pt>
              </c:numCache>
            </c:numRef>
          </c:val>
          <c:extLst>
            <c:ext xmlns:c16="http://schemas.microsoft.com/office/drawing/2014/chart" uri="{C3380CC4-5D6E-409C-BE32-E72D297353CC}">
              <c16:uniqueId val="{00000001-D195-44DC-8D10-4EE3BAD4476A}"/>
            </c:ext>
          </c:extLst>
        </c:ser>
        <c:dLbls>
          <c:showLegendKey val="0"/>
          <c:showVal val="0"/>
          <c:showCatName val="0"/>
          <c:showSerName val="0"/>
          <c:showPercent val="0"/>
          <c:showBubbleSize val="0"/>
        </c:dLbls>
        <c:gapWidth val="219"/>
        <c:overlap val="-27"/>
        <c:axId val="1672493103"/>
        <c:axId val="1672508079"/>
      </c:barChart>
      <c:catAx>
        <c:axId val="167249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2508079"/>
        <c:crosses val="autoZero"/>
        <c:auto val="1"/>
        <c:lblAlgn val="ctr"/>
        <c:lblOffset val="100"/>
        <c:noMultiLvlLbl val="0"/>
      </c:catAx>
      <c:valAx>
        <c:axId val="1672508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249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CFA56-F03A-451F-97B5-3B93DBE434F6}"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0CDAAA16-7481-4758-996D-3672D455EF06}">
      <dgm:prSet phldrT="[Text]"/>
      <dgm:spPr/>
      <dgm:t>
        <a:bodyPr/>
        <a:lstStyle/>
        <a:p>
          <a:r>
            <a:rPr lang="en-US" b="1" dirty="0"/>
            <a:t>ANN Model structure</a:t>
          </a:r>
        </a:p>
      </dgm:t>
    </dgm:pt>
    <dgm:pt modelId="{91179B02-E491-4889-9D1D-6BF92C79EE3D}" type="parTrans" cxnId="{C4EDC4CC-CD78-4B90-8452-52E067DE3913}">
      <dgm:prSet/>
      <dgm:spPr/>
      <dgm:t>
        <a:bodyPr/>
        <a:lstStyle/>
        <a:p>
          <a:endParaRPr lang="en-US"/>
        </a:p>
      </dgm:t>
    </dgm:pt>
    <dgm:pt modelId="{F1AD4BB2-FCF8-431E-9E08-24E21ECFE83F}" type="sibTrans" cxnId="{C4EDC4CC-CD78-4B90-8452-52E067DE3913}">
      <dgm:prSet/>
      <dgm:spPr/>
      <dgm:t>
        <a:bodyPr/>
        <a:lstStyle/>
        <a:p>
          <a:endParaRPr lang="en-US"/>
        </a:p>
      </dgm:t>
    </dgm:pt>
    <dgm:pt modelId="{3838A8C1-3B45-49B1-8F24-884A6243FFD0}">
      <dgm:prSet phldrT="[Text]"/>
      <dgm:spPr/>
      <dgm:t>
        <a:bodyPr/>
        <a:lstStyle/>
        <a:p>
          <a:endParaRPr lang="en-US" dirty="0"/>
        </a:p>
      </dgm:t>
    </dgm:pt>
    <dgm:pt modelId="{E4A2E36D-93CC-44A5-B45C-19A6AD8272C6}" type="parTrans" cxnId="{88579C89-3EBB-4EA2-BFCA-DAB52F92C300}">
      <dgm:prSet/>
      <dgm:spPr/>
      <dgm:t>
        <a:bodyPr/>
        <a:lstStyle/>
        <a:p>
          <a:endParaRPr lang="en-US"/>
        </a:p>
      </dgm:t>
    </dgm:pt>
    <dgm:pt modelId="{F3476E73-A1A3-4346-AE11-49B47017BB57}" type="sibTrans" cxnId="{88579C89-3EBB-4EA2-BFCA-DAB52F92C300}">
      <dgm:prSet/>
      <dgm:spPr/>
      <dgm:t>
        <a:bodyPr/>
        <a:lstStyle/>
        <a:p>
          <a:endParaRPr lang="en-US"/>
        </a:p>
      </dgm:t>
    </dgm:pt>
    <dgm:pt modelId="{14E874AF-0E0A-4A80-AC49-21D5D52CAA56}">
      <dgm:prSet phldrT="[Text]" phldr="1"/>
      <dgm:spPr/>
      <dgm:t>
        <a:bodyPr/>
        <a:lstStyle/>
        <a:p>
          <a:endParaRPr lang="en-US"/>
        </a:p>
      </dgm:t>
    </dgm:pt>
    <dgm:pt modelId="{1EBCB47C-3756-4B9F-A189-C39770EE0095}" type="parTrans" cxnId="{4D50E10A-2C5D-43B7-8B42-3FEB2728D91D}">
      <dgm:prSet/>
      <dgm:spPr/>
      <dgm:t>
        <a:bodyPr/>
        <a:lstStyle/>
        <a:p>
          <a:endParaRPr lang="en-US"/>
        </a:p>
      </dgm:t>
    </dgm:pt>
    <dgm:pt modelId="{AA841BEB-3BBC-4F25-9250-65A52C55FBD1}" type="sibTrans" cxnId="{4D50E10A-2C5D-43B7-8B42-3FEB2728D91D}">
      <dgm:prSet/>
      <dgm:spPr/>
      <dgm:t>
        <a:bodyPr/>
        <a:lstStyle/>
        <a:p>
          <a:endParaRPr lang="en-US"/>
        </a:p>
      </dgm:t>
    </dgm:pt>
    <dgm:pt modelId="{AC4AF3EA-53FD-4351-82CA-CD9D44778663}">
      <dgm:prSet/>
      <dgm:spPr/>
      <dgm:t>
        <a:bodyPr/>
        <a:lstStyle/>
        <a:p>
          <a:endParaRPr lang="en-US" dirty="0">
            <a:solidFill>
              <a:srgbClr val="000000"/>
            </a:solidFill>
            <a:latin typeface="Calibri" panose="020F0502020204030204" pitchFamily="34" charset="0"/>
            <a:ea typeface="等线" panose="02010600030101010101" pitchFamily="2" charset="-122"/>
          </a:endParaRPr>
        </a:p>
      </dgm:t>
    </dgm:pt>
    <dgm:pt modelId="{20B018E7-5E79-4D82-90F9-2F941C233427}" type="parTrans" cxnId="{8D7710CA-E111-4368-BFD4-24EE1E6CF5D8}">
      <dgm:prSet/>
      <dgm:spPr/>
      <dgm:t>
        <a:bodyPr/>
        <a:lstStyle/>
        <a:p>
          <a:endParaRPr lang="en-US"/>
        </a:p>
      </dgm:t>
    </dgm:pt>
    <dgm:pt modelId="{02D3A801-D1BB-4FB7-BB25-3ACE19473DAE}" type="sibTrans" cxnId="{8D7710CA-E111-4368-BFD4-24EE1E6CF5D8}">
      <dgm:prSet/>
      <dgm:spPr/>
      <dgm:t>
        <a:bodyPr/>
        <a:lstStyle/>
        <a:p>
          <a:endParaRPr lang="en-US"/>
        </a:p>
      </dgm:t>
    </dgm:pt>
    <dgm:pt modelId="{D4314DA6-5800-4196-9440-CC1FBA0E9A75}">
      <dgm:prSet/>
      <dgm:spPr/>
      <dgm:t>
        <a:bodyPr/>
        <a:lstStyle/>
        <a:p>
          <a:endParaRPr lang="en-US" dirty="0">
            <a:solidFill>
              <a:srgbClr val="000000"/>
            </a:solidFill>
            <a:latin typeface="Calibri" panose="020F0502020204030204" pitchFamily="34" charset="0"/>
            <a:ea typeface="等线" panose="02010600030101010101" pitchFamily="2" charset="-122"/>
          </a:endParaRPr>
        </a:p>
      </dgm:t>
    </dgm:pt>
    <dgm:pt modelId="{E7E122CC-2C09-4B40-9E80-5E879A8B8E92}" type="parTrans" cxnId="{C9BB3659-23D9-4E35-B902-8F5EB7B6D6B2}">
      <dgm:prSet/>
      <dgm:spPr/>
      <dgm:t>
        <a:bodyPr/>
        <a:lstStyle/>
        <a:p>
          <a:endParaRPr lang="en-US"/>
        </a:p>
      </dgm:t>
    </dgm:pt>
    <dgm:pt modelId="{4FCABAC2-71C0-4445-9C81-7C2208C92EFE}" type="sibTrans" cxnId="{C9BB3659-23D9-4E35-B902-8F5EB7B6D6B2}">
      <dgm:prSet/>
      <dgm:spPr/>
      <dgm:t>
        <a:bodyPr/>
        <a:lstStyle/>
        <a:p>
          <a:endParaRPr lang="en-US"/>
        </a:p>
      </dgm:t>
    </dgm:pt>
    <dgm:pt modelId="{79E387A8-87E7-45C8-9F21-2E8CAD2E5E9A}">
      <dgm:prSet/>
      <dgm:spPr/>
      <dgm:t>
        <a:bodyPr/>
        <a:lstStyle/>
        <a:p>
          <a:endParaRPr lang="en-US" dirty="0">
            <a:solidFill>
              <a:srgbClr val="000000"/>
            </a:solidFill>
            <a:latin typeface="Calibri" panose="020F0502020204030204" pitchFamily="34" charset="0"/>
            <a:ea typeface="等线" panose="02010600030101010101" pitchFamily="2" charset="-122"/>
          </a:endParaRPr>
        </a:p>
      </dgm:t>
    </dgm:pt>
    <dgm:pt modelId="{15B4AD37-8936-4322-96BF-DF2A0DC27C3F}" type="parTrans" cxnId="{F11070C6-1240-4522-990C-BCDBD203752F}">
      <dgm:prSet/>
      <dgm:spPr/>
      <dgm:t>
        <a:bodyPr/>
        <a:lstStyle/>
        <a:p>
          <a:endParaRPr lang="en-US"/>
        </a:p>
      </dgm:t>
    </dgm:pt>
    <dgm:pt modelId="{F95640FB-9499-4DA5-BC57-BF8BFAAE8AE4}" type="sibTrans" cxnId="{F11070C6-1240-4522-990C-BCDBD203752F}">
      <dgm:prSet/>
      <dgm:spPr/>
      <dgm:t>
        <a:bodyPr/>
        <a:lstStyle/>
        <a:p>
          <a:endParaRPr lang="en-US"/>
        </a:p>
      </dgm:t>
    </dgm:pt>
    <dgm:pt modelId="{84C0F9EC-61B3-4CA5-ACBF-71AE73C5E0E4}" type="pres">
      <dgm:prSet presAssocID="{492CFA56-F03A-451F-97B5-3B93DBE434F6}" presName="Name0" presStyleCnt="0">
        <dgm:presLayoutVars>
          <dgm:chMax val="1"/>
          <dgm:chPref val="1"/>
          <dgm:dir/>
          <dgm:resizeHandles/>
        </dgm:presLayoutVars>
      </dgm:prSet>
      <dgm:spPr/>
    </dgm:pt>
    <dgm:pt modelId="{ED415294-3FEA-467F-BBD1-14266E6781B0}" type="pres">
      <dgm:prSet presAssocID="{0CDAAA16-7481-4758-996D-3672D455EF06}" presName="Parent" presStyleLbl="node1" presStyleIdx="0" presStyleCnt="2" custLinFactNeighborX="32574" custLinFactNeighborY="-1588">
        <dgm:presLayoutVars>
          <dgm:chMax val="4"/>
          <dgm:chPref val="3"/>
        </dgm:presLayoutVars>
      </dgm:prSet>
      <dgm:spPr/>
    </dgm:pt>
    <dgm:pt modelId="{F30ABEFA-93E1-44D1-844E-DF806960EF9C}" type="pres">
      <dgm:prSet presAssocID="{3838A8C1-3B45-49B1-8F24-884A6243FFD0}" presName="Accent" presStyleLbl="node1" presStyleIdx="1" presStyleCnt="2" custScaleX="146387"/>
      <dgm:spPr/>
    </dgm:pt>
    <dgm:pt modelId="{0FE5E5CB-D9E6-475C-960F-BDEE1FADCB9B}" type="pres">
      <dgm:prSet presAssocID="{3838A8C1-3B45-49B1-8F24-884A6243FFD0}" presName="Image1" presStyleLbl="fgImgPlace1" presStyleIdx="0" presStyleCnt="4"/>
      <dgm:spPr>
        <a:solidFill>
          <a:srgbClr val="BCDBF2"/>
        </a:solidFill>
      </dgm:spPr>
    </dgm:pt>
    <dgm:pt modelId="{7FDCB20F-60BE-4554-8F9B-B4C457BD5584}" type="pres">
      <dgm:prSet presAssocID="{3838A8C1-3B45-49B1-8F24-884A6243FFD0}" presName="Child1" presStyleLbl="revTx" presStyleIdx="0" presStyleCnt="4" custLinFactX="-100000" custLinFactNeighborX="-100441" custLinFactNeighborY="42058">
        <dgm:presLayoutVars>
          <dgm:chMax val="0"/>
          <dgm:chPref val="0"/>
          <dgm:bulletEnabled val="1"/>
        </dgm:presLayoutVars>
      </dgm:prSet>
      <dgm:spPr/>
    </dgm:pt>
    <dgm:pt modelId="{F17806E6-3A9B-4401-ACC3-5C78942BA6CB}" type="pres">
      <dgm:prSet presAssocID="{AC4AF3EA-53FD-4351-82CA-CD9D44778663}" presName="Image2" presStyleCnt="0"/>
      <dgm:spPr/>
    </dgm:pt>
    <dgm:pt modelId="{250A1EA1-0DE4-4373-A644-2EF8D9791101}" type="pres">
      <dgm:prSet presAssocID="{AC4AF3EA-53FD-4351-82CA-CD9D44778663}" presName="Image" presStyleLbl="fgImgPlace1" presStyleIdx="1" presStyleCnt="4" custLinFactNeighborX="27120" custLinFactNeighborY="-42537"/>
      <dgm:spPr>
        <a:solidFill>
          <a:srgbClr val="BCDBF2"/>
        </a:solidFill>
      </dgm:spPr>
    </dgm:pt>
    <dgm:pt modelId="{0DF51439-47AD-40D0-A0D6-A6F8C6500455}" type="pres">
      <dgm:prSet presAssocID="{AC4AF3EA-53FD-4351-82CA-CD9D44778663}" presName="Child2" presStyleLbl="revTx" presStyleIdx="1" presStyleCnt="4" custLinFactNeighborX="-26438" custLinFactNeighborY="62004">
        <dgm:presLayoutVars>
          <dgm:chMax val="0"/>
          <dgm:chPref val="0"/>
          <dgm:bulletEnabled val="1"/>
        </dgm:presLayoutVars>
      </dgm:prSet>
      <dgm:spPr/>
    </dgm:pt>
    <dgm:pt modelId="{7CDC4119-A91C-47B5-B26D-2EC60EB08A3C}" type="pres">
      <dgm:prSet presAssocID="{D4314DA6-5800-4196-9440-CC1FBA0E9A75}" presName="Image3" presStyleCnt="0"/>
      <dgm:spPr/>
    </dgm:pt>
    <dgm:pt modelId="{93D10555-CD2D-494D-B32A-BB985050DBD7}" type="pres">
      <dgm:prSet presAssocID="{D4314DA6-5800-4196-9440-CC1FBA0E9A75}" presName="Image" presStyleLbl="fgImgPlace1" presStyleIdx="2" presStyleCnt="4" custLinFactNeighborX="47966" custLinFactNeighborY="36933"/>
      <dgm:spPr>
        <a:solidFill>
          <a:srgbClr val="BCDBF2"/>
        </a:solidFill>
      </dgm:spPr>
    </dgm:pt>
    <dgm:pt modelId="{5D238B3B-595C-47D8-BA06-202EB484AEDF}" type="pres">
      <dgm:prSet presAssocID="{D4314DA6-5800-4196-9440-CC1FBA0E9A75}" presName="Child3" presStyleLbl="revTx" presStyleIdx="2" presStyleCnt="4" custLinFactNeighborX="7116" custLinFactNeighborY="2480">
        <dgm:presLayoutVars>
          <dgm:chMax val="0"/>
          <dgm:chPref val="0"/>
          <dgm:bulletEnabled val="1"/>
        </dgm:presLayoutVars>
      </dgm:prSet>
      <dgm:spPr/>
    </dgm:pt>
    <dgm:pt modelId="{F6E196E6-608D-42AF-BE39-2E4C96D779B5}" type="pres">
      <dgm:prSet presAssocID="{79E387A8-87E7-45C8-9F21-2E8CAD2E5E9A}" presName="Image4" presStyleCnt="0"/>
      <dgm:spPr/>
    </dgm:pt>
    <dgm:pt modelId="{F4BF34D9-9EB7-4D60-BD9C-1E784737324F}" type="pres">
      <dgm:prSet presAssocID="{79E387A8-87E7-45C8-9F21-2E8CAD2E5E9A}" presName="Image" presStyleLbl="fgImgPlace1" presStyleIdx="3" presStyleCnt="4"/>
      <dgm:spPr>
        <a:solidFill>
          <a:srgbClr val="BCDBF2"/>
        </a:solidFill>
      </dgm:spPr>
    </dgm:pt>
    <dgm:pt modelId="{82FC28BF-99D9-44D0-ADD9-2D92F386540C}" type="pres">
      <dgm:prSet presAssocID="{79E387A8-87E7-45C8-9F21-2E8CAD2E5E9A}" presName="Child4" presStyleLbl="revTx" presStyleIdx="3" presStyleCnt="4">
        <dgm:presLayoutVars>
          <dgm:chMax val="0"/>
          <dgm:chPref val="0"/>
          <dgm:bulletEnabled val="1"/>
        </dgm:presLayoutVars>
      </dgm:prSet>
      <dgm:spPr/>
    </dgm:pt>
  </dgm:ptLst>
  <dgm:cxnLst>
    <dgm:cxn modelId="{84AC4A06-3826-4C7B-87AC-DB746EB99876}" type="presOf" srcId="{492CFA56-F03A-451F-97B5-3B93DBE434F6}" destId="{84C0F9EC-61B3-4CA5-ACBF-71AE73C5E0E4}" srcOrd="0" destOrd="0" presId="urn:microsoft.com/office/officeart/2011/layout/RadialPictureList"/>
    <dgm:cxn modelId="{4D50E10A-2C5D-43B7-8B42-3FEB2728D91D}" srcId="{0CDAAA16-7481-4758-996D-3672D455EF06}" destId="{14E874AF-0E0A-4A80-AC49-21D5D52CAA56}" srcOrd="4" destOrd="0" parTransId="{1EBCB47C-3756-4B9F-A189-C39770EE0095}" sibTransId="{AA841BEB-3BBC-4F25-9250-65A52C55FBD1}"/>
    <dgm:cxn modelId="{C9BB3659-23D9-4E35-B902-8F5EB7B6D6B2}" srcId="{0CDAAA16-7481-4758-996D-3672D455EF06}" destId="{D4314DA6-5800-4196-9440-CC1FBA0E9A75}" srcOrd="2" destOrd="0" parTransId="{E7E122CC-2C09-4B40-9E80-5E879A8B8E92}" sibTransId="{4FCABAC2-71C0-4445-9C81-7C2208C92EFE}"/>
    <dgm:cxn modelId="{0DCA5384-5FAA-4394-9492-9FD46062AC29}" type="presOf" srcId="{D4314DA6-5800-4196-9440-CC1FBA0E9A75}" destId="{5D238B3B-595C-47D8-BA06-202EB484AEDF}" srcOrd="0" destOrd="0" presId="urn:microsoft.com/office/officeart/2011/layout/RadialPictureList"/>
    <dgm:cxn modelId="{88579C89-3EBB-4EA2-BFCA-DAB52F92C300}" srcId="{0CDAAA16-7481-4758-996D-3672D455EF06}" destId="{3838A8C1-3B45-49B1-8F24-884A6243FFD0}" srcOrd="0" destOrd="0" parTransId="{E4A2E36D-93CC-44A5-B45C-19A6AD8272C6}" sibTransId="{F3476E73-A1A3-4346-AE11-49B47017BB57}"/>
    <dgm:cxn modelId="{0978709E-7E8C-408B-BD8C-2F97FA593E2E}" type="presOf" srcId="{0CDAAA16-7481-4758-996D-3672D455EF06}" destId="{ED415294-3FEA-467F-BBD1-14266E6781B0}" srcOrd="0" destOrd="0" presId="urn:microsoft.com/office/officeart/2011/layout/RadialPictureList"/>
    <dgm:cxn modelId="{FF21F5A7-9113-42F3-B261-C4983B3AEB04}" type="presOf" srcId="{79E387A8-87E7-45C8-9F21-2E8CAD2E5E9A}" destId="{82FC28BF-99D9-44D0-ADD9-2D92F386540C}" srcOrd="0" destOrd="0" presId="urn:microsoft.com/office/officeart/2011/layout/RadialPictureList"/>
    <dgm:cxn modelId="{1DDCFDBC-D80D-4248-8830-FB8B4FF7EE4B}" type="presOf" srcId="{AC4AF3EA-53FD-4351-82CA-CD9D44778663}" destId="{0DF51439-47AD-40D0-A0D6-A6F8C6500455}" srcOrd="0" destOrd="0" presId="urn:microsoft.com/office/officeart/2011/layout/RadialPictureList"/>
    <dgm:cxn modelId="{F11070C6-1240-4522-990C-BCDBD203752F}" srcId="{0CDAAA16-7481-4758-996D-3672D455EF06}" destId="{79E387A8-87E7-45C8-9F21-2E8CAD2E5E9A}" srcOrd="3" destOrd="0" parTransId="{15B4AD37-8936-4322-96BF-DF2A0DC27C3F}" sibTransId="{F95640FB-9499-4DA5-BC57-BF8BFAAE8AE4}"/>
    <dgm:cxn modelId="{2C79EFC9-94C9-4C67-B980-FBC22EA8D095}" type="presOf" srcId="{3838A8C1-3B45-49B1-8F24-884A6243FFD0}" destId="{7FDCB20F-60BE-4554-8F9B-B4C457BD5584}" srcOrd="0" destOrd="0" presId="urn:microsoft.com/office/officeart/2011/layout/RadialPictureList"/>
    <dgm:cxn modelId="{8D7710CA-E111-4368-BFD4-24EE1E6CF5D8}" srcId="{0CDAAA16-7481-4758-996D-3672D455EF06}" destId="{AC4AF3EA-53FD-4351-82CA-CD9D44778663}" srcOrd="1" destOrd="0" parTransId="{20B018E7-5E79-4D82-90F9-2F941C233427}" sibTransId="{02D3A801-D1BB-4FB7-BB25-3ACE19473DAE}"/>
    <dgm:cxn modelId="{C4EDC4CC-CD78-4B90-8452-52E067DE3913}" srcId="{492CFA56-F03A-451F-97B5-3B93DBE434F6}" destId="{0CDAAA16-7481-4758-996D-3672D455EF06}" srcOrd="0" destOrd="0" parTransId="{91179B02-E491-4889-9D1D-6BF92C79EE3D}" sibTransId="{F1AD4BB2-FCF8-431E-9E08-24E21ECFE83F}"/>
    <dgm:cxn modelId="{FAA1051D-9CC1-4082-921C-9FB71B6AB0ED}" type="presParOf" srcId="{84C0F9EC-61B3-4CA5-ACBF-71AE73C5E0E4}" destId="{ED415294-3FEA-467F-BBD1-14266E6781B0}" srcOrd="0" destOrd="0" presId="urn:microsoft.com/office/officeart/2011/layout/RadialPictureList"/>
    <dgm:cxn modelId="{9BD7F036-DA1D-4FDA-99E6-2CEFE034422B}" type="presParOf" srcId="{84C0F9EC-61B3-4CA5-ACBF-71AE73C5E0E4}" destId="{F30ABEFA-93E1-44D1-844E-DF806960EF9C}" srcOrd="1" destOrd="0" presId="urn:microsoft.com/office/officeart/2011/layout/RadialPictureList"/>
    <dgm:cxn modelId="{19474355-D224-46E5-BDD9-492039C9A1EB}" type="presParOf" srcId="{84C0F9EC-61B3-4CA5-ACBF-71AE73C5E0E4}" destId="{0FE5E5CB-D9E6-475C-960F-BDEE1FADCB9B}" srcOrd="2" destOrd="0" presId="urn:microsoft.com/office/officeart/2011/layout/RadialPictureList"/>
    <dgm:cxn modelId="{069EBBAD-66C0-49B8-BA2A-2F085A0BA150}" type="presParOf" srcId="{84C0F9EC-61B3-4CA5-ACBF-71AE73C5E0E4}" destId="{7FDCB20F-60BE-4554-8F9B-B4C457BD5584}" srcOrd="3" destOrd="0" presId="urn:microsoft.com/office/officeart/2011/layout/RadialPictureList"/>
    <dgm:cxn modelId="{A1C33850-7234-4AC7-B9C7-65990E006E31}" type="presParOf" srcId="{84C0F9EC-61B3-4CA5-ACBF-71AE73C5E0E4}" destId="{F17806E6-3A9B-4401-ACC3-5C78942BA6CB}" srcOrd="4" destOrd="0" presId="urn:microsoft.com/office/officeart/2011/layout/RadialPictureList"/>
    <dgm:cxn modelId="{CCBE8533-2AA4-4351-B173-9B9DDE6529B5}" type="presParOf" srcId="{F17806E6-3A9B-4401-ACC3-5C78942BA6CB}" destId="{250A1EA1-0DE4-4373-A644-2EF8D9791101}" srcOrd="0" destOrd="0" presId="urn:microsoft.com/office/officeart/2011/layout/RadialPictureList"/>
    <dgm:cxn modelId="{0BB5A096-EABD-4E68-858F-CDB74ECF03F8}" type="presParOf" srcId="{84C0F9EC-61B3-4CA5-ACBF-71AE73C5E0E4}" destId="{0DF51439-47AD-40D0-A0D6-A6F8C6500455}" srcOrd="5" destOrd="0" presId="urn:microsoft.com/office/officeart/2011/layout/RadialPictureList"/>
    <dgm:cxn modelId="{E1FFD161-4473-4346-9446-187B66BF3FE0}" type="presParOf" srcId="{84C0F9EC-61B3-4CA5-ACBF-71AE73C5E0E4}" destId="{7CDC4119-A91C-47B5-B26D-2EC60EB08A3C}" srcOrd="6" destOrd="0" presId="urn:microsoft.com/office/officeart/2011/layout/RadialPictureList"/>
    <dgm:cxn modelId="{7654D6CF-1D70-43FF-9220-6D1B97AB568E}" type="presParOf" srcId="{7CDC4119-A91C-47B5-B26D-2EC60EB08A3C}" destId="{93D10555-CD2D-494D-B32A-BB985050DBD7}" srcOrd="0" destOrd="0" presId="urn:microsoft.com/office/officeart/2011/layout/RadialPictureList"/>
    <dgm:cxn modelId="{77AD56F0-6EFE-440A-BCA6-72879F37011B}" type="presParOf" srcId="{84C0F9EC-61B3-4CA5-ACBF-71AE73C5E0E4}" destId="{5D238B3B-595C-47D8-BA06-202EB484AEDF}" srcOrd="7" destOrd="0" presId="urn:microsoft.com/office/officeart/2011/layout/RadialPictureList"/>
    <dgm:cxn modelId="{8E8F8E1C-37FB-4817-B48F-5176A94A3450}" type="presParOf" srcId="{84C0F9EC-61B3-4CA5-ACBF-71AE73C5E0E4}" destId="{F6E196E6-608D-42AF-BE39-2E4C96D779B5}" srcOrd="8" destOrd="0" presId="urn:microsoft.com/office/officeart/2011/layout/RadialPictureList"/>
    <dgm:cxn modelId="{4343CFF5-53C6-4A2E-971F-025964C598DC}" type="presParOf" srcId="{F6E196E6-608D-42AF-BE39-2E4C96D779B5}" destId="{F4BF34D9-9EB7-4D60-BD9C-1E784737324F}" srcOrd="0" destOrd="0" presId="urn:microsoft.com/office/officeart/2011/layout/RadialPictureList"/>
    <dgm:cxn modelId="{20FDBC4F-9867-496B-BFBD-5D3EF7B1B29A}" type="presParOf" srcId="{84C0F9EC-61B3-4CA5-ACBF-71AE73C5E0E4}" destId="{82FC28BF-99D9-44D0-ADD9-2D92F386540C}" srcOrd="9" destOrd="0" presId="urn:microsoft.com/office/officeart/2011/layout/RadialPictur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C23B60-F22C-497F-99BC-7F62CE6E36F0}" type="doc">
      <dgm:prSet loTypeId="urn:microsoft.com/office/officeart/2009/3/layout/DescendingProcess" loCatId="process" qsTypeId="urn:microsoft.com/office/officeart/2005/8/quickstyle/simple4" qsCatId="simple" csTypeId="urn:microsoft.com/office/officeart/2005/8/colors/accent1_2" csCatId="accent1" phldr="1"/>
      <dgm:spPr/>
      <dgm:t>
        <a:bodyPr/>
        <a:lstStyle/>
        <a:p>
          <a:endParaRPr lang="en-US"/>
        </a:p>
      </dgm:t>
    </dgm:pt>
    <dgm:pt modelId="{1C30C848-794E-4CD4-A38E-230192CBB99C}">
      <dgm:prSet phldrT="[Text]"/>
      <dgm:spPr/>
      <dgm:t>
        <a:bodyPr/>
        <a:lstStyle/>
        <a:p>
          <a:r>
            <a:rPr lang="en-US" dirty="0"/>
            <a:t> </a:t>
          </a:r>
        </a:p>
      </dgm:t>
    </dgm:pt>
    <dgm:pt modelId="{FCCE7722-1097-4532-B559-3E2E3AB00236}" type="sibTrans" cxnId="{CF1CDC28-4651-44DB-88FB-89902A66C823}">
      <dgm:prSet/>
      <dgm:spPr/>
      <dgm:t>
        <a:bodyPr/>
        <a:lstStyle/>
        <a:p>
          <a:endParaRPr lang="en-US"/>
        </a:p>
      </dgm:t>
    </dgm:pt>
    <dgm:pt modelId="{F6B1E0FF-CB2D-479C-AA23-13977F258368}" type="parTrans" cxnId="{CF1CDC28-4651-44DB-88FB-89902A66C823}">
      <dgm:prSet/>
      <dgm:spPr/>
      <dgm:t>
        <a:bodyPr/>
        <a:lstStyle/>
        <a:p>
          <a:endParaRPr lang="en-US"/>
        </a:p>
      </dgm:t>
    </dgm:pt>
    <dgm:pt modelId="{D12FCE5B-332B-44D6-90E4-61576BFF3A60}" type="pres">
      <dgm:prSet presAssocID="{7BC23B60-F22C-497F-99BC-7F62CE6E36F0}" presName="Name0" presStyleCnt="0">
        <dgm:presLayoutVars>
          <dgm:chMax val="7"/>
          <dgm:chPref val="5"/>
        </dgm:presLayoutVars>
      </dgm:prSet>
      <dgm:spPr/>
    </dgm:pt>
    <dgm:pt modelId="{0E74E9D2-32A2-44BF-83CE-08E1FC2D64F6}" type="pres">
      <dgm:prSet presAssocID="{7BC23B60-F22C-497F-99BC-7F62CE6E36F0}" presName="arrowNode" presStyleLbl="node1" presStyleIdx="0" presStyleCnt="1" custAng="19041691" custScaleX="76638" custLinFactNeighborX="-45943" custLinFactNeighborY="5284"/>
      <dgm:spPr>
        <a:solidFill>
          <a:schemeClr val="bg1">
            <a:lumMod val="65000"/>
          </a:schemeClr>
        </a:solidFill>
        <a:ln w="19050">
          <a:solidFill>
            <a:srgbClr val="FFFF00"/>
          </a:solidFill>
        </a:ln>
      </dgm:spPr>
    </dgm:pt>
    <dgm:pt modelId="{C7153E38-0D27-47AB-B842-2ED2DD2C1472}" type="pres">
      <dgm:prSet presAssocID="{1C30C848-794E-4CD4-A38E-230192CBB99C}" presName="txNode1" presStyleLbl="revTx" presStyleIdx="0" presStyleCnt="1">
        <dgm:presLayoutVars>
          <dgm:bulletEnabled val="1"/>
        </dgm:presLayoutVars>
      </dgm:prSet>
      <dgm:spPr/>
    </dgm:pt>
  </dgm:ptLst>
  <dgm:cxnLst>
    <dgm:cxn modelId="{CF1CDC28-4651-44DB-88FB-89902A66C823}" srcId="{7BC23B60-F22C-497F-99BC-7F62CE6E36F0}" destId="{1C30C848-794E-4CD4-A38E-230192CBB99C}" srcOrd="0" destOrd="0" parTransId="{F6B1E0FF-CB2D-479C-AA23-13977F258368}" sibTransId="{FCCE7722-1097-4532-B559-3E2E3AB00236}"/>
    <dgm:cxn modelId="{83956C72-920A-477B-9FB9-91503B6523C3}" type="presOf" srcId="{1C30C848-794E-4CD4-A38E-230192CBB99C}" destId="{C7153E38-0D27-47AB-B842-2ED2DD2C1472}" srcOrd="0" destOrd="0" presId="urn:microsoft.com/office/officeart/2009/3/layout/DescendingProcess"/>
    <dgm:cxn modelId="{0180277B-CFAB-4BC5-9E73-09D2E38464D7}" type="presOf" srcId="{7BC23B60-F22C-497F-99BC-7F62CE6E36F0}" destId="{D12FCE5B-332B-44D6-90E4-61576BFF3A60}" srcOrd="0" destOrd="0" presId="urn:microsoft.com/office/officeart/2009/3/layout/DescendingProcess"/>
    <dgm:cxn modelId="{ECEA6B44-FFA8-4CF9-AA94-9289C4D1C42E}" type="presParOf" srcId="{D12FCE5B-332B-44D6-90E4-61576BFF3A60}" destId="{0E74E9D2-32A2-44BF-83CE-08E1FC2D64F6}" srcOrd="0" destOrd="0" presId="urn:microsoft.com/office/officeart/2009/3/layout/DescendingProcess"/>
    <dgm:cxn modelId="{1DB50705-3F39-4BB7-9D64-B931F9EE4786}" type="presParOf" srcId="{D12FCE5B-332B-44D6-90E4-61576BFF3A60}" destId="{C7153E38-0D27-47AB-B842-2ED2DD2C1472}" srcOrd="1" destOrd="0" presId="urn:microsoft.com/office/officeart/2009/3/layout/Descending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5DBC6-CFD8-4AA1-B065-397AEAF167AA}" type="doc">
      <dgm:prSet loTypeId="urn:microsoft.com/office/officeart/2008/layout/AlternatingHexagons" loCatId="list" qsTypeId="urn:microsoft.com/office/officeart/2005/8/quickstyle/simple1" qsCatId="simple" csTypeId="urn:microsoft.com/office/officeart/2005/8/colors/accent6_1" csCatId="accent6" phldr="1"/>
      <dgm:spPr/>
      <dgm:t>
        <a:bodyPr/>
        <a:lstStyle/>
        <a:p>
          <a:endParaRPr lang="en-US"/>
        </a:p>
      </dgm:t>
    </dgm:pt>
    <dgm:pt modelId="{BD54DDB2-DF1B-4B45-A510-0E4B6ABE3DC8}">
      <dgm:prSet phldrT="[Text]" custT="1"/>
      <dgm:spPr>
        <a:solidFill>
          <a:schemeClr val="bg1">
            <a:lumMod val="50000"/>
          </a:schemeClr>
        </a:solidFill>
        <a:ln>
          <a:noFill/>
        </a:ln>
      </dgm:spPr>
      <dgm:t>
        <a:bodyPr/>
        <a:lstStyle/>
        <a:p>
          <a:pPr marL="0" lvl="0" indent="0" algn="ctr" defTabSz="711200">
            <a:lnSpc>
              <a:spcPct val="90000"/>
            </a:lnSpc>
            <a:spcBef>
              <a:spcPct val="0"/>
            </a:spcBef>
            <a:spcAft>
              <a:spcPct val="35000"/>
            </a:spcAft>
            <a:buNone/>
          </a:pPr>
          <a:r>
            <a:rPr lang="en-US" sz="1600" b="1" kern="1200" dirty="0">
              <a:solidFill>
                <a:schemeClr val="bg1"/>
              </a:solidFill>
              <a:latin typeface="Franklin Gothic Book" panose="020B0502020104020203"/>
              <a:ea typeface="+mn-ea"/>
              <a:cs typeface="+mn-cs"/>
            </a:rPr>
            <a:t>Phytoplankton</a:t>
          </a:r>
        </a:p>
      </dgm:t>
    </dgm:pt>
    <dgm:pt modelId="{B6F05286-8C4A-4FD4-B4CD-045FB38B1853}" type="sibTrans" cxnId="{B13BBDB1-34B9-47ED-AD7F-C108E68EA06F}">
      <dgm:prSet custT="1"/>
      <dgm:spPr>
        <a:solidFill>
          <a:schemeClr val="bg1">
            <a:lumMod val="75000"/>
          </a:schemeClr>
        </a:solidFill>
        <a:ln>
          <a:noFill/>
        </a:ln>
      </dgm:spPr>
      <dgm:t>
        <a:bodyPr/>
        <a:lstStyle/>
        <a:p>
          <a:r>
            <a:rPr lang="en-US" sz="1600" b="1" dirty="0">
              <a:solidFill>
                <a:schemeClr val="tx1">
                  <a:lumMod val="75000"/>
                  <a:lumOff val="25000"/>
                </a:schemeClr>
              </a:solidFill>
            </a:rPr>
            <a:t>Weather</a:t>
          </a:r>
        </a:p>
      </dgm:t>
    </dgm:pt>
    <dgm:pt modelId="{6EE86DCA-AF7D-44B0-B1EC-923FFCFD8A96}" type="parTrans" cxnId="{B13BBDB1-34B9-47ED-AD7F-C108E68EA06F}">
      <dgm:prSet/>
      <dgm:spPr/>
      <dgm:t>
        <a:bodyPr/>
        <a:lstStyle/>
        <a:p>
          <a:endParaRPr lang="en-US"/>
        </a:p>
      </dgm:t>
    </dgm:pt>
    <dgm:pt modelId="{3BDED740-9EC5-4C30-8441-21847EC9419E}">
      <dgm:prSet phldrT="[Text]" custT="1"/>
      <dgm:spPr>
        <a:solidFill>
          <a:schemeClr val="bg1">
            <a:lumMod val="85000"/>
          </a:schemeClr>
        </a:solidFill>
        <a:ln>
          <a:noFill/>
        </a:ln>
      </dgm:spPr>
      <dgm:t>
        <a:bodyPr/>
        <a:lstStyle/>
        <a:p>
          <a:pPr marL="0" lvl="0" indent="0" algn="ctr" defTabSz="711200">
            <a:lnSpc>
              <a:spcPct val="90000"/>
            </a:lnSpc>
            <a:spcBef>
              <a:spcPct val="0"/>
            </a:spcBef>
            <a:spcAft>
              <a:spcPct val="35000"/>
            </a:spcAft>
            <a:buNone/>
          </a:pPr>
          <a:r>
            <a:rPr lang="en-US" sz="1600" b="1" kern="1200" dirty="0">
              <a:solidFill>
                <a:prstClr val="black">
                  <a:lumMod val="75000"/>
                  <a:lumOff val="25000"/>
                </a:prstClr>
              </a:solidFill>
              <a:latin typeface="Franklin Gothic Book" panose="020B0502020104020203"/>
              <a:ea typeface="+mn-ea"/>
              <a:cs typeface="+mn-cs"/>
            </a:rPr>
            <a:t>Season</a:t>
          </a:r>
        </a:p>
      </dgm:t>
    </dgm:pt>
    <dgm:pt modelId="{F9F38F0D-DDF6-48DE-92C7-49F322C844AC}" type="parTrans" cxnId="{C09F9E3E-223A-47E3-9DA8-82F0EAA15F86}">
      <dgm:prSet/>
      <dgm:spPr/>
      <dgm:t>
        <a:bodyPr/>
        <a:lstStyle/>
        <a:p>
          <a:endParaRPr lang="en-US"/>
        </a:p>
      </dgm:t>
    </dgm:pt>
    <dgm:pt modelId="{149EBB89-55D0-4261-B43E-78A9868F8031}" type="sibTrans" cxnId="{C09F9E3E-223A-47E3-9DA8-82F0EAA15F86}">
      <dgm:prSet custT="1"/>
      <dgm:spPr>
        <a:solidFill>
          <a:schemeClr val="bg1">
            <a:lumMod val="75000"/>
          </a:schemeClr>
        </a:solidFill>
        <a:ln>
          <a:noFill/>
        </a:ln>
      </dgm:spPr>
      <dgm:t>
        <a:bodyPr/>
        <a:lstStyle/>
        <a:p>
          <a:pPr marL="0" lvl="0" indent="0" algn="ctr" defTabSz="711200">
            <a:lnSpc>
              <a:spcPct val="90000"/>
            </a:lnSpc>
            <a:spcBef>
              <a:spcPct val="0"/>
            </a:spcBef>
            <a:spcAft>
              <a:spcPct val="35000"/>
            </a:spcAft>
            <a:buNone/>
          </a:pPr>
          <a:r>
            <a:rPr lang="en-US" sz="1600" b="1" kern="1200" dirty="0">
              <a:solidFill>
                <a:prstClr val="black">
                  <a:lumMod val="75000"/>
                  <a:lumOff val="25000"/>
                </a:prstClr>
              </a:solidFill>
              <a:latin typeface="Franklin Gothic Book" panose="020B0502020104020203"/>
              <a:ea typeface="+mn-ea"/>
              <a:cs typeface="+mn-cs"/>
            </a:rPr>
            <a:t>Measure station</a:t>
          </a:r>
        </a:p>
      </dgm:t>
    </dgm:pt>
    <dgm:pt modelId="{7633B4E0-C451-45A7-B12D-1B2003DC7D62}" type="pres">
      <dgm:prSet presAssocID="{7E55DBC6-CFD8-4AA1-B065-397AEAF167AA}" presName="Name0" presStyleCnt="0">
        <dgm:presLayoutVars>
          <dgm:chMax/>
          <dgm:chPref/>
          <dgm:dir/>
          <dgm:animLvl val="lvl"/>
        </dgm:presLayoutVars>
      </dgm:prSet>
      <dgm:spPr/>
    </dgm:pt>
    <dgm:pt modelId="{6FFED917-000A-44B6-9BB5-E60C29BA62DA}" type="pres">
      <dgm:prSet presAssocID="{BD54DDB2-DF1B-4B45-A510-0E4B6ABE3DC8}" presName="composite" presStyleCnt="0"/>
      <dgm:spPr/>
    </dgm:pt>
    <dgm:pt modelId="{F8488FCE-8084-49DE-B0F7-9F3AA601C9B4}" type="pres">
      <dgm:prSet presAssocID="{BD54DDB2-DF1B-4B45-A510-0E4B6ABE3DC8}" presName="Parent1" presStyleLbl="node1" presStyleIdx="0" presStyleCnt="4" custScaleX="123564" custLinFactNeighborX="23377" custLinFactNeighborY="-4">
        <dgm:presLayoutVars>
          <dgm:chMax val="1"/>
          <dgm:chPref val="1"/>
          <dgm:bulletEnabled val="1"/>
        </dgm:presLayoutVars>
      </dgm:prSet>
      <dgm:spPr/>
    </dgm:pt>
    <dgm:pt modelId="{EB384676-62C8-47A0-B7BB-3963FCF7338B}" type="pres">
      <dgm:prSet presAssocID="{BD54DDB2-DF1B-4B45-A510-0E4B6ABE3DC8}" presName="Childtext1" presStyleLbl="revTx" presStyleIdx="0" presStyleCnt="2">
        <dgm:presLayoutVars>
          <dgm:chMax val="0"/>
          <dgm:chPref val="0"/>
          <dgm:bulletEnabled val="1"/>
        </dgm:presLayoutVars>
      </dgm:prSet>
      <dgm:spPr/>
    </dgm:pt>
    <dgm:pt modelId="{843D0D67-2FBB-4C73-AF8C-BDF99B1E2D58}" type="pres">
      <dgm:prSet presAssocID="{BD54DDB2-DF1B-4B45-A510-0E4B6ABE3DC8}" presName="BalanceSpacing" presStyleCnt="0"/>
      <dgm:spPr/>
    </dgm:pt>
    <dgm:pt modelId="{B64D968B-789A-4465-81D3-EBA6E20C05FA}" type="pres">
      <dgm:prSet presAssocID="{BD54DDB2-DF1B-4B45-A510-0E4B6ABE3DC8}" presName="BalanceSpacing1" presStyleCnt="0"/>
      <dgm:spPr/>
    </dgm:pt>
    <dgm:pt modelId="{A7E80B5D-466E-42C0-BB38-4A7B5A1958AF}" type="pres">
      <dgm:prSet presAssocID="{B6F05286-8C4A-4FD4-B4CD-045FB38B1853}" presName="Accent1Text" presStyleLbl="node1" presStyleIdx="1" presStyleCnt="4" custScaleX="117511"/>
      <dgm:spPr/>
    </dgm:pt>
    <dgm:pt modelId="{83F57AC0-ED01-4D3F-B5DB-8EECCDEFAB56}" type="pres">
      <dgm:prSet presAssocID="{B6F05286-8C4A-4FD4-B4CD-045FB38B1853}" presName="spaceBetweenRectangles" presStyleCnt="0"/>
      <dgm:spPr/>
    </dgm:pt>
    <dgm:pt modelId="{EC5245D3-7C43-4287-9E00-B08BB5609723}" type="pres">
      <dgm:prSet presAssocID="{3BDED740-9EC5-4C30-8441-21847EC9419E}" presName="composite" presStyleCnt="0"/>
      <dgm:spPr/>
    </dgm:pt>
    <dgm:pt modelId="{F4536389-6096-48E2-AEF1-708F835F5950}" type="pres">
      <dgm:prSet presAssocID="{3BDED740-9EC5-4C30-8441-21847EC9419E}" presName="Parent1" presStyleLbl="node1" presStyleIdx="2" presStyleCnt="4" custScaleX="124125" custScaleY="100522" custLinFactNeighborX="5423" custLinFactNeighborY="-4695">
        <dgm:presLayoutVars>
          <dgm:chMax val="1"/>
          <dgm:chPref val="1"/>
          <dgm:bulletEnabled val="1"/>
        </dgm:presLayoutVars>
      </dgm:prSet>
      <dgm:spPr/>
    </dgm:pt>
    <dgm:pt modelId="{7B47ACF3-2027-49B7-9B35-FBAF590D235A}" type="pres">
      <dgm:prSet presAssocID="{3BDED740-9EC5-4C30-8441-21847EC9419E}" presName="Childtext1" presStyleLbl="revTx" presStyleIdx="1" presStyleCnt="2">
        <dgm:presLayoutVars>
          <dgm:chMax val="0"/>
          <dgm:chPref val="0"/>
          <dgm:bulletEnabled val="1"/>
        </dgm:presLayoutVars>
      </dgm:prSet>
      <dgm:spPr/>
    </dgm:pt>
    <dgm:pt modelId="{E93A525D-5FC9-4D55-AE1B-C388F82C9B02}" type="pres">
      <dgm:prSet presAssocID="{3BDED740-9EC5-4C30-8441-21847EC9419E}" presName="BalanceSpacing" presStyleCnt="0"/>
      <dgm:spPr/>
    </dgm:pt>
    <dgm:pt modelId="{BCCEB363-592B-48CD-A1AD-7D72764102A0}" type="pres">
      <dgm:prSet presAssocID="{3BDED740-9EC5-4C30-8441-21847EC9419E}" presName="BalanceSpacing1" presStyleCnt="0"/>
      <dgm:spPr/>
    </dgm:pt>
    <dgm:pt modelId="{3519ACEA-A637-48FA-B158-F0E40B0BD6EF}" type="pres">
      <dgm:prSet presAssocID="{149EBB89-55D0-4261-B43E-78A9868F8031}" presName="Accent1Text" presStyleLbl="node1" presStyleIdx="3" presStyleCnt="4" custScaleX="125476" custLinFactNeighborX="31350" custLinFactNeighborY="-6278"/>
      <dgm:spPr/>
    </dgm:pt>
  </dgm:ptLst>
  <dgm:cxnLst>
    <dgm:cxn modelId="{C09F9E3E-223A-47E3-9DA8-82F0EAA15F86}" srcId="{7E55DBC6-CFD8-4AA1-B065-397AEAF167AA}" destId="{3BDED740-9EC5-4C30-8441-21847EC9419E}" srcOrd="1" destOrd="0" parTransId="{F9F38F0D-DDF6-48DE-92C7-49F322C844AC}" sibTransId="{149EBB89-55D0-4261-B43E-78A9868F8031}"/>
    <dgm:cxn modelId="{4481F75F-E602-474B-A55B-47E10D31B94D}" type="presOf" srcId="{B6F05286-8C4A-4FD4-B4CD-045FB38B1853}" destId="{A7E80B5D-466E-42C0-BB38-4A7B5A1958AF}" srcOrd="0" destOrd="0" presId="urn:microsoft.com/office/officeart/2008/layout/AlternatingHexagons"/>
    <dgm:cxn modelId="{EE255D98-1281-47E9-BF34-90530AFD7076}" type="presOf" srcId="{149EBB89-55D0-4261-B43E-78A9868F8031}" destId="{3519ACEA-A637-48FA-B158-F0E40B0BD6EF}" srcOrd="0" destOrd="0" presId="urn:microsoft.com/office/officeart/2008/layout/AlternatingHexagons"/>
    <dgm:cxn modelId="{7E279FAE-9F13-4483-91D6-DD711E302FA8}" type="presOf" srcId="{7E55DBC6-CFD8-4AA1-B065-397AEAF167AA}" destId="{7633B4E0-C451-45A7-B12D-1B2003DC7D62}" srcOrd="0" destOrd="0" presId="urn:microsoft.com/office/officeart/2008/layout/AlternatingHexagons"/>
    <dgm:cxn modelId="{B13BBDB1-34B9-47ED-AD7F-C108E68EA06F}" srcId="{7E55DBC6-CFD8-4AA1-B065-397AEAF167AA}" destId="{BD54DDB2-DF1B-4B45-A510-0E4B6ABE3DC8}" srcOrd="0" destOrd="0" parTransId="{6EE86DCA-AF7D-44B0-B1EC-923FFCFD8A96}" sibTransId="{B6F05286-8C4A-4FD4-B4CD-045FB38B1853}"/>
    <dgm:cxn modelId="{A1B0FEB6-BDCF-4B71-A693-F75DD03E9900}" type="presOf" srcId="{BD54DDB2-DF1B-4B45-A510-0E4B6ABE3DC8}" destId="{F8488FCE-8084-49DE-B0F7-9F3AA601C9B4}" srcOrd="0" destOrd="0" presId="urn:microsoft.com/office/officeart/2008/layout/AlternatingHexagons"/>
    <dgm:cxn modelId="{8C51F3FB-0E38-4CC4-8CBE-4B69C1C67F8E}" type="presOf" srcId="{3BDED740-9EC5-4C30-8441-21847EC9419E}" destId="{F4536389-6096-48E2-AEF1-708F835F5950}" srcOrd="0" destOrd="0" presId="urn:microsoft.com/office/officeart/2008/layout/AlternatingHexagons"/>
    <dgm:cxn modelId="{E5106037-D1CA-4C36-8E2E-754ABD6B660B}" type="presParOf" srcId="{7633B4E0-C451-45A7-B12D-1B2003DC7D62}" destId="{6FFED917-000A-44B6-9BB5-E60C29BA62DA}" srcOrd="0" destOrd="0" presId="urn:microsoft.com/office/officeart/2008/layout/AlternatingHexagons"/>
    <dgm:cxn modelId="{E0DBEA40-ED38-4D22-855B-03DBDF8EC47C}" type="presParOf" srcId="{6FFED917-000A-44B6-9BB5-E60C29BA62DA}" destId="{F8488FCE-8084-49DE-B0F7-9F3AA601C9B4}" srcOrd="0" destOrd="0" presId="urn:microsoft.com/office/officeart/2008/layout/AlternatingHexagons"/>
    <dgm:cxn modelId="{15B4E7E8-6688-4D76-9777-0A611E61F232}" type="presParOf" srcId="{6FFED917-000A-44B6-9BB5-E60C29BA62DA}" destId="{EB384676-62C8-47A0-B7BB-3963FCF7338B}" srcOrd="1" destOrd="0" presId="urn:microsoft.com/office/officeart/2008/layout/AlternatingHexagons"/>
    <dgm:cxn modelId="{CD5AC2C0-3EE1-4B7C-A8D8-60E093E1CD3A}" type="presParOf" srcId="{6FFED917-000A-44B6-9BB5-E60C29BA62DA}" destId="{843D0D67-2FBB-4C73-AF8C-BDF99B1E2D58}" srcOrd="2" destOrd="0" presId="urn:microsoft.com/office/officeart/2008/layout/AlternatingHexagons"/>
    <dgm:cxn modelId="{0E6E6C81-29B3-4E2A-ACDB-A35240C07D98}" type="presParOf" srcId="{6FFED917-000A-44B6-9BB5-E60C29BA62DA}" destId="{B64D968B-789A-4465-81D3-EBA6E20C05FA}" srcOrd="3" destOrd="0" presId="urn:microsoft.com/office/officeart/2008/layout/AlternatingHexagons"/>
    <dgm:cxn modelId="{A36FF269-9E0E-4FFC-9F59-A33A1B3DAC39}" type="presParOf" srcId="{6FFED917-000A-44B6-9BB5-E60C29BA62DA}" destId="{A7E80B5D-466E-42C0-BB38-4A7B5A1958AF}" srcOrd="4" destOrd="0" presId="urn:microsoft.com/office/officeart/2008/layout/AlternatingHexagons"/>
    <dgm:cxn modelId="{B870AE2A-4556-4538-A7F8-D8770918DF07}" type="presParOf" srcId="{7633B4E0-C451-45A7-B12D-1B2003DC7D62}" destId="{83F57AC0-ED01-4D3F-B5DB-8EECCDEFAB56}" srcOrd="1" destOrd="0" presId="urn:microsoft.com/office/officeart/2008/layout/AlternatingHexagons"/>
    <dgm:cxn modelId="{7B8CCFE6-1555-4580-862C-107A7E26BAE5}" type="presParOf" srcId="{7633B4E0-C451-45A7-B12D-1B2003DC7D62}" destId="{EC5245D3-7C43-4287-9E00-B08BB5609723}" srcOrd="2" destOrd="0" presId="urn:microsoft.com/office/officeart/2008/layout/AlternatingHexagons"/>
    <dgm:cxn modelId="{DD67A9C1-EFC0-4B82-96C4-D9D206BD0A02}" type="presParOf" srcId="{EC5245D3-7C43-4287-9E00-B08BB5609723}" destId="{F4536389-6096-48E2-AEF1-708F835F5950}" srcOrd="0" destOrd="0" presId="urn:microsoft.com/office/officeart/2008/layout/AlternatingHexagons"/>
    <dgm:cxn modelId="{2342F82C-3575-4A78-A79C-0A869E37E961}" type="presParOf" srcId="{EC5245D3-7C43-4287-9E00-B08BB5609723}" destId="{7B47ACF3-2027-49B7-9B35-FBAF590D235A}" srcOrd="1" destOrd="0" presId="urn:microsoft.com/office/officeart/2008/layout/AlternatingHexagons"/>
    <dgm:cxn modelId="{4E0A3242-1761-4E31-800E-C931C06003D8}" type="presParOf" srcId="{EC5245D3-7C43-4287-9E00-B08BB5609723}" destId="{E93A525D-5FC9-4D55-AE1B-C388F82C9B02}" srcOrd="2" destOrd="0" presId="urn:microsoft.com/office/officeart/2008/layout/AlternatingHexagons"/>
    <dgm:cxn modelId="{495CC736-AA67-48B4-9FF2-09203392128B}" type="presParOf" srcId="{EC5245D3-7C43-4287-9E00-B08BB5609723}" destId="{BCCEB363-592B-48CD-A1AD-7D72764102A0}" srcOrd="3" destOrd="0" presId="urn:microsoft.com/office/officeart/2008/layout/AlternatingHexagons"/>
    <dgm:cxn modelId="{4B2328C5-9740-474F-BE01-1141BDF76AAF}" type="presParOf" srcId="{EC5245D3-7C43-4287-9E00-B08BB5609723}" destId="{3519ACEA-A637-48FA-B158-F0E40B0BD6EF}"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15294-3FEA-467F-BBD1-14266E6781B0}">
      <dsp:nvSpPr>
        <dsp:cNvPr id="0" name=""/>
        <dsp:cNvSpPr/>
      </dsp:nvSpPr>
      <dsp:spPr>
        <a:xfrm>
          <a:off x="2037310" y="998278"/>
          <a:ext cx="1603327" cy="160318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ANN Model structure</a:t>
          </a:r>
        </a:p>
      </dsp:txBody>
      <dsp:txXfrm>
        <a:off x="2272112" y="1233059"/>
        <a:ext cx="1133723" cy="1133621"/>
      </dsp:txXfrm>
    </dsp:sp>
    <dsp:sp modelId="{F30ABEFA-93E1-44D1-844E-DF806960EF9C}">
      <dsp:nvSpPr>
        <dsp:cNvPr id="0" name=""/>
        <dsp:cNvSpPr/>
      </dsp:nvSpPr>
      <dsp:spPr>
        <a:xfrm>
          <a:off x="-61092" y="132225"/>
          <a:ext cx="4730647" cy="3368627"/>
        </a:xfrm>
        <a:prstGeom prst="blockArc">
          <a:avLst>
            <a:gd name="adj1" fmla="val 16509444"/>
            <a:gd name="adj2" fmla="val 5088054"/>
            <a:gd name="adj3" fmla="val 524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E5E5CB-D9E6-475C-960F-BDEE1FADCB9B}">
      <dsp:nvSpPr>
        <dsp:cNvPr id="0" name=""/>
        <dsp:cNvSpPr/>
      </dsp:nvSpPr>
      <dsp:spPr>
        <a:xfrm>
          <a:off x="2689058" y="0"/>
          <a:ext cx="859093" cy="858913"/>
        </a:xfrm>
        <a:prstGeom prst="ellipse">
          <a:avLst/>
        </a:prstGeom>
        <a:solidFill>
          <a:srgbClr val="BCDBF2"/>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DCB20F-60BE-4554-8F9B-B4C457BD5584}">
      <dsp:nvSpPr>
        <dsp:cNvPr id="0" name=""/>
        <dsp:cNvSpPr/>
      </dsp:nvSpPr>
      <dsp:spPr>
        <a:xfrm>
          <a:off x="1308495" y="360676"/>
          <a:ext cx="1150008" cy="83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l" defTabSz="977900">
            <a:lnSpc>
              <a:spcPct val="90000"/>
            </a:lnSpc>
            <a:spcBef>
              <a:spcPct val="0"/>
            </a:spcBef>
            <a:spcAft>
              <a:spcPct val="10000"/>
            </a:spcAft>
            <a:buNone/>
          </a:pPr>
          <a:endParaRPr lang="en-US" sz="2200" kern="1200" dirty="0"/>
        </a:p>
      </dsp:txBody>
      <dsp:txXfrm>
        <a:off x="1308495" y="360676"/>
        <a:ext cx="1150008" cy="831443"/>
      </dsp:txXfrm>
    </dsp:sp>
    <dsp:sp modelId="{250A1EA1-0DE4-4373-A644-2EF8D9791101}">
      <dsp:nvSpPr>
        <dsp:cNvPr id="0" name=""/>
        <dsp:cNvSpPr/>
      </dsp:nvSpPr>
      <dsp:spPr>
        <a:xfrm>
          <a:off x="3556596" y="434587"/>
          <a:ext cx="859093" cy="858913"/>
        </a:xfrm>
        <a:prstGeom prst="ellipse">
          <a:avLst/>
        </a:prstGeom>
        <a:solidFill>
          <a:srgbClr val="BCDBF2"/>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F51439-47AD-40D0-A0D6-A6F8C6500455}">
      <dsp:nvSpPr>
        <dsp:cNvPr id="0" name=""/>
        <dsp:cNvSpPr/>
      </dsp:nvSpPr>
      <dsp:spPr>
        <a:xfrm>
          <a:off x="3941743" y="1330489"/>
          <a:ext cx="1150008" cy="83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l" defTabSz="977900">
            <a:lnSpc>
              <a:spcPct val="90000"/>
            </a:lnSpc>
            <a:spcBef>
              <a:spcPct val="0"/>
            </a:spcBef>
            <a:spcAft>
              <a:spcPct val="10000"/>
            </a:spcAft>
            <a:buNone/>
          </a:pPr>
          <a:endParaRPr lang="en-US" sz="2200" kern="1200" dirty="0">
            <a:solidFill>
              <a:srgbClr val="000000"/>
            </a:solidFill>
            <a:latin typeface="Calibri" panose="020F0502020204030204" pitchFamily="34" charset="0"/>
            <a:ea typeface="等线" panose="02010600030101010101" pitchFamily="2" charset="-122"/>
          </a:endParaRPr>
        </a:p>
      </dsp:txBody>
      <dsp:txXfrm>
        <a:off x="3941743" y="1330489"/>
        <a:ext cx="1150008" cy="831443"/>
      </dsp:txXfrm>
    </dsp:sp>
    <dsp:sp modelId="{93D10555-CD2D-494D-B32A-BB985050DBD7}">
      <dsp:nvSpPr>
        <dsp:cNvPr id="0" name=""/>
        <dsp:cNvSpPr/>
      </dsp:nvSpPr>
      <dsp:spPr>
        <a:xfrm>
          <a:off x="3732388" y="2293274"/>
          <a:ext cx="859093" cy="858913"/>
        </a:xfrm>
        <a:prstGeom prst="ellipse">
          <a:avLst/>
        </a:prstGeom>
        <a:solidFill>
          <a:srgbClr val="BCDBF2"/>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38B3B-595C-47D8-BA06-202EB484AEDF}">
      <dsp:nvSpPr>
        <dsp:cNvPr id="0" name=""/>
        <dsp:cNvSpPr/>
      </dsp:nvSpPr>
      <dsp:spPr>
        <a:xfrm>
          <a:off x="4245782" y="2010589"/>
          <a:ext cx="1150008" cy="83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l" defTabSz="977900">
            <a:lnSpc>
              <a:spcPct val="90000"/>
            </a:lnSpc>
            <a:spcBef>
              <a:spcPct val="0"/>
            </a:spcBef>
            <a:spcAft>
              <a:spcPct val="10000"/>
            </a:spcAft>
            <a:buNone/>
          </a:pPr>
          <a:endParaRPr lang="en-US" sz="2200" kern="1200" dirty="0">
            <a:solidFill>
              <a:srgbClr val="000000"/>
            </a:solidFill>
            <a:latin typeface="Calibri" panose="020F0502020204030204" pitchFamily="34" charset="0"/>
            <a:ea typeface="等线" panose="02010600030101010101" pitchFamily="2" charset="-122"/>
          </a:endParaRPr>
        </a:p>
      </dsp:txBody>
      <dsp:txXfrm>
        <a:off x="4245782" y="2010589"/>
        <a:ext cx="1150008" cy="831443"/>
      </dsp:txXfrm>
    </dsp:sp>
    <dsp:sp modelId="{F4BF34D9-9EB7-4D60-BD9C-1E784737324F}">
      <dsp:nvSpPr>
        <dsp:cNvPr id="0" name=""/>
        <dsp:cNvSpPr/>
      </dsp:nvSpPr>
      <dsp:spPr>
        <a:xfrm>
          <a:off x="2689058" y="2803832"/>
          <a:ext cx="859093" cy="858913"/>
        </a:xfrm>
        <a:prstGeom prst="ellipse">
          <a:avLst/>
        </a:prstGeom>
        <a:solidFill>
          <a:srgbClr val="BCDBF2"/>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FC28BF-99D9-44D0-ADD9-2D92F386540C}">
      <dsp:nvSpPr>
        <dsp:cNvPr id="0" name=""/>
        <dsp:cNvSpPr/>
      </dsp:nvSpPr>
      <dsp:spPr>
        <a:xfrm>
          <a:off x="3613584" y="2821413"/>
          <a:ext cx="1150008" cy="83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l" defTabSz="977900">
            <a:lnSpc>
              <a:spcPct val="90000"/>
            </a:lnSpc>
            <a:spcBef>
              <a:spcPct val="0"/>
            </a:spcBef>
            <a:spcAft>
              <a:spcPct val="10000"/>
            </a:spcAft>
            <a:buNone/>
          </a:pPr>
          <a:endParaRPr lang="en-US" sz="2200" kern="1200" dirty="0">
            <a:solidFill>
              <a:srgbClr val="000000"/>
            </a:solidFill>
            <a:latin typeface="Calibri" panose="020F0502020204030204" pitchFamily="34" charset="0"/>
            <a:ea typeface="等线" panose="02010600030101010101" pitchFamily="2" charset="-122"/>
          </a:endParaRPr>
        </a:p>
      </dsp:txBody>
      <dsp:txXfrm>
        <a:off x="3613584" y="2821413"/>
        <a:ext cx="1150008" cy="831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4E9D2-32A2-44BF-83CE-08E1FC2D64F6}">
      <dsp:nvSpPr>
        <dsp:cNvPr id="0" name=""/>
        <dsp:cNvSpPr/>
      </dsp:nvSpPr>
      <dsp:spPr>
        <a:xfrm rot="1838065">
          <a:off x="576392" y="1963990"/>
          <a:ext cx="5037987" cy="2063331"/>
        </a:xfrm>
        <a:prstGeom prst="swooshArrow">
          <a:avLst>
            <a:gd name="adj1" fmla="val 16310"/>
            <a:gd name="adj2" fmla="val 31370"/>
          </a:avLst>
        </a:prstGeom>
        <a:solidFill>
          <a:schemeClr val="bg1">
            <a:lumMod val="65000"/>
          </a:schemeClr>
        </a:solidFill>
        <a:ln w="19050">
          <a:solidFill>
            <a:srgbClr val="FFFF00"/>
          </a:solid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C7153E38-0D27-47AB-B842-2ED2DD2C1472}">
      <dsp:nvSpPr>
        <dsp:cNvPr id="0" name=""/>
        <dsp:cNvSpPr/>
      </dsp:nvSpPr>
      <dsp:spPr>
        <a:xfrm>
          <a:off x="1881274" y="0"/>
          <a:ext cx="2205397"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0" tIns="69850" rIns="69850" bIns="69850" numCol="1" spcCol="1270" anchor="b" anchorCtr="0">
          <a:noAutofit/>
        </a:bodyPr>
        <a:lstStyle/>
        <a:p>
          <a:pPr marL="0" lvl="0" indent="0" algn="ctr" defTabSz="2444750">
            <a:lnSpc>
              <a:spcPct val="90000"/>
            </a:lnSpc>
            <a:spcBef>
              <a:spcPct val="0"/>
            </a:spcBef>
            <a:spcAft>
              <a:spcPct val="35000"/>
            </a:spcAft>
            <a:buNone/>
          </a:pPr>
          <a:r>
            <a:rPr lang="en-US" sz="5500" kern="1200" dirty="0"/>
            <a:t> </a:t>
          </a:r>
        </a:p>
      </dsp:txBody>
      <dsp:txXfrm>
        <a:off x="1881274" y="0"/>
        <a:ext cx="2205397" cy="8669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88FCE-8084-49DE-B0F7-9F3AA601C9B4}">
      <dsp:nvSpPr>
        <dsp:cNvPr id="0" name=""/>
        <dsp:cNvSpPr/>
      </dsp:nvSpPr>
      <dsp:spPr>
        <a:xfrm rot="5400000">
          <a:off x="2423713" y="-44771"/>
          <a:ext cx="1212268" cy="1303196"/>
        </a:xfrm>
        <a:prstGeom prst="hexagon">
          <a:avLst>
            <a:gd name="adj" fmla="val 25000"/>
            <a:gd name="vf" fmla="val 115470"/>
          </a:avLst>
        </a:prstGeom>
        <a:solidFill>
          <a:schemeClr val="bg1">
            <a:lumMod val="50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Franklin Gothic Book" panose="020B0502020104020203"/>
              <a:ea typeface="+mn-ea"/>
              <a:cs typeface="+mn-cs"/>
            </a:rPr>
            <a:t>Phytoplankton</a:t>
          </a:r>
        </a:p>
      </dsp:txBody>
      <dsp:txXfrm rot="-5400000">
        <a:off x="2595448" y="202738"/>
        <a:ext cx="868798" cy="808178"/>
      </dsp:txXfrm>
    </dsp:sp>
    <dsp:sp modelId="{EB384676-62C8-47A0-B7BB-3963FCF7338B}">
      <dsp:nvSpPr>
        <dsp:cNvPr id="0" name=""/>
        <dsp:cNvSpPr/>
      </dsp:nvSpPr>
      <dsp:spPr>
        <a:xfrm>
          <a:off x="3342637" y="243194"/>
          <a:ext cx="1352891" cy="727361"/>
        </a:xfrm>
        <a:prstGeom prst="rect">
          <a:avLst/>
        </a:prstGeom>
        <a:noFill/>
        <a:ln>
          <a:noFill/>
        </a:ln>
        <a:effectLst/>
      </dsp:spPr>
      <dsp:style>
        <a:lnRef idx="0">
          <a:scrgbClr r="0" g="0" b="0"/>
        </a:lnRef>
        <a:fillRef idx="0">
          <a:scrgbClr r="0" g="0" b="0"/>
        </a:fillRef>
        <a:effectRef idx="0">
          <a:scrgbClr r="0" g="0" b="0"/>
        </a:effectRef>
        <a:fontRef idx="minor"/>
      </dsp:style>
    </dsp:sp>
    <dsp:sp modelId="{A7E80B5D-466E-42C0-BB38-4A7B5A1958AF}">
      <dsp:nvSpPr>
        <dsp:cNvPr id="0" name=""/>
        <dsp:cNvSpPr/>
      </dsp:nvSpPr>
      <dsp:spPr>
        <a:xfrm rot="5400000">
          <a:off x="1038114" y="-12803"/>
          <a:ext cx="1212268" cy="1239357"/>
        </a:xfrm>
        <a:prstGeom prst="hexagon">
          <a:avLst>
            <a:gd name="adj" fmla="val 25000"/>
            <a:gd name="vf" fmla="val 115470"/>
          </a:avLst>
        </a:prstGeom>
        <a:solidFill>
          <a:schemeClr val="bg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rPr>
            <a:t>Weather</a:t>
          </a:r>
        </a:p>
      </dsp:txBody>
      <dsp:txXfrm rot="-5400000">
        <a:off x="1231129" y="202787"/>
        <a:ext cx="826238" cy="808178"/>
      </dsp:txXfrm>
    </dsp:sp>
    <dsp:sp modelId="{F4536389-6096-48E2-AEF1-708F835F5950}">
      <dsp:nvSpPr>
        <dsp:cNvPr id="0" name=""/>
        <dsp:cNvSpPr/>
      </dsp:nvSpPr>
      <dsp:spPr>
        <a:xfrm rot="5400000">
          <a:off x="1659487" y="927539"/>
          <a:ext cx="1218596" cy="1309113"/>
        </a:xfrm>
        <a:prstGeom prst="hexagon">
          <a:avLst>
            <a:gd name="adj" fmla="val 25000"/>
            <a:gd name="vf" fmla="val 115470"/>
          </a:avLst>
        </a:prstGeom>
        <a:solidFill>
          <a:schemeClr val="bg1">
            <a:lumMod val="8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prstClr val="black">
                  <a:lumMod val="75000"/>
                  <a:lumOff val="25000"/>
                </a:prstClr>
              </a:solidFill>
              <a:latin typeface="Franklin Gothic Book" panose="020B0502020104020203"/>
              <a:ea typeface="+mn-ea"/>
              <a:cs typeface="+mn-cs"/>
            </a:rPr>
            <a:t>Season</a:t>
          </a:r>
        </a:p>
      </dsp:txBody>
      <dsp:txXfrm rot="-5400000">
        <a:off x="1832414" y="1175897"/>
        <a:ext cx="872742" cy="812398"/>
      </dsp:txXfrm>
    </dsp:sp>
    <dsp:sp modelId="{7B47ACF3-2027-49B7-9B35-FBAF590D235A}">
      <dsp:nvSpPr>
        <dsp:cNvPr id="0" name=""/>
        <dsp:cNvSpPr/>
      </dsp:nvSpPr>
      <dsp:spPr>
        <a:xfrm>
          <a:off x="331362" y="1275332"/>
          <a:ext cx="1309249" cy="727361"/>
        </a:xfrm>
        <a:prstGeom prst="rect">
          <a:avLst/>
        </a:prstGeom>
        <a:noFill/>
        <a:ln>
          <a:noFill/>
        </a:ln>
        <a:effectLst/>
      </dsp:spPr>
      <dsp:style>
        <a:lnRef idx="0">
          <a:scrgbClr r="0" g="0" b="0"/>
        </a:lnRef>
        <a:fillRef idx="0">
          <a:scrgbClr r="0" g="0" b="0"/>
        </a:fillRef>
        <a:effectRef idx="0">
          <a:scrgbClr r="0" g="0" b="0"/>
        </a:effectRef>
        <a:fontRef idx="minor"/>
      </dsp:style>
    </dsp:sp>
    <dsp:sp modelId="{3519ACEA-A637-48FA-B158-F0E40B0BD6EF}">
      <dsp:nvSpPr>
        <dsp:cNvPr id="0" name=""/>
        <dsp:cNvSpPr/>
      </dsp:nvSpPr>
      <dsp:spPr>
        <a:xfrm rot="5400000">
          <a:off x="3075143" y="901225"/>
          <a:ext cx="1212268" cy="1323362"/>
        </a:xfrm>
        <a:prstGeom prst="hexagon">
          <a:avLst>
            <a:gd name="adj" fmla="val 25000"/>
            <a:gd name="vf" fmla="val 115470"/>
          </a:avLst>
        </a:prstGeom>
        <a:solidFill>
          <a:schemeClr val="bg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prstClr val="black">
                  <a:lumMod val="75000"/>
                  <a:lumOff val="25000"/>
                </a:prstClr>
              </a:solidFill>
              <a:latin typeface="Franklin Gothic Book" panose="020B0502020104020203"/>
              <a:ea typeface="+mn-ea"/>
              <a:cs typeface="+mn-cs"/>
            </a:rPr>
            <a:t>Measure station</a:t>
          </a:r>
        </a:p>
      </dsp:txBody>
      <dsp:txXfrm rot="-5400000">
        <a:off x="3240156" y="1158817"/>
        <a:ext cx="882242" cy="808178"/>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6E2E8B5-CE73-4D02-B112-A5BBBCEC492D}" type="datetime1">
              <a:rPr lang="zh-CN" altLang="en-US" smtClean="0"/>
              <a:t>30/08/2022</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FFAF662-7866-4C45-8027-3749BE52D68F}" type="datetime1">
              <a:rPr lang="zh-CN" altLang="en-US" smtClean="0"/>
              <a:t>30/08/2022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esources.marine.copernicus.eu/199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rtl="0"/>
            <a:fld id="{A3C584CA-ADF0-44FA-BBF9-343379A8D69F}"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a:t>
            </a:fld>
            <a:endParaRPr lang="en-US"/>
          </a:p>
        </p:txBody>
      </p:sp>
    </p:spTree>
    <p:extLst>
      <p:ext uri="{BB962C8B-B14F-4D97-AF65-F5344CB8AC3E}">
        <p14:creationId xmlns:p14="http://schemas.microsoft.com/office/powerpoint/2010/main" val="1755955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the second stage</a:t>
            </a:r>
          </a:p>
          <a:p>
            <a:r>
              <a:rPr lang="en-US" sz="1800" dirty="0">
                <a:solidFill>
                  <a:srgbClr val="000000"/>
                </a:solidFill>
                <a:effectLst/>
                <a:latin typeface="TimesNewRomanPSMT"/>
              </a:rPr>
              <a:t>Because there are two versions of the input RS dataset, The input values of the two </a:t>
            </a:r>
            <a:endParaRPr lang="en-US" sz="2800" dirty="0"/>
          </a:p>
          <a:p>
            <a:r>
              <a:rPr lang="en-US" sz="1800" dirty="0">
                <a:solidFill>
                  <a:srgbClr val="000000"/>
                </a:solidFill>
                <a:effectLst/>
                <a:latin typeface="TimesNewRomanPSMT"/>
              </a:rPr>
              <a:t>versions will be separately imported into the model with the same target value (output) for training,</a:t>
            </a:r>
          </a:p>
          <a:p>
            <a:r>
              <a:rPr lang="en-US" sz="1800" dirty="0">
                <a:solidFill>
                  <a:srgbClr val="000000"/>
                </a:solidFill>
                <a:effectLst/>
                <a:latin typeface="TimesNewRomanPSMT"/>
              </a:rPr>
              <a:t>the model simulated results are called ANN1 and ANN2</a:t>
            </a:r>
          </a:p>
          <a:p>
            <a:endParaRPr lang="en-US" sz="1800" dirty="0">
              <a:solidFill>
                <a:srgbClr val="000000"/>
              </a:solidFill>
              <a:effectLst/>
              <a:latin typeface="TimesNewRomanPSMT"/>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等线" panose="02010600030101010101" pitchFamily="2" charset="-122"/>
              </a:rPr>
              <a:t>normalized input data between 0-1, to make sure all the input have  same weight, and to </a:t>
            </a:r>
            <a:r>
              <a:rPr lang="en-US" dirty="0" err="1">
                <a:solidFill>
                  <a:srgbClr val="000000"/>
                </a:solidFill>
                <a:latin typeface="Calibri" panose="020F0502020204030204" pitchFamily="34" charset="0"/>
                <a:ea typeface="等线" panose="02010600030101010101" pitchFamily="2" charset="-122"/>
              </a:rPr>
              <a:t>accelarate</a:t>
            </a:r>
            <a:r>
              <a:rPr lang="en-US" dirty="0">
                <a:solidFill>
                  <a:srgbClr val="000000"/>
                </a:solidFill>
                <a:latin typeface="Calibri" panose="020F0502020204030204" pitchFamily="34" charset="0"/>
                <a:ea typeface="等线" panose="02010600030101010101" pitchFamily="2" charset="-122"/>
              </a:rPr>
              <a:t> the training.</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等线" panose="02010600030101010101" pitchFamily="2" charset="-122"/>
              </a:rPr>
              <a:t>use log transformation to initial target to make the data more uniform distributed, less centered around very low values  </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等线" panose="02010600030101010101" pitchFamily="2" charset="-122"/>
              </a:rPr>
              <a:t>create a shallow network </a:t>
            </a:r>
            <a:r>
              <a:rPr lang="en-US" dirty="0" err="1">
                <a:solidFill>
                  <a:srgbClr val="000000"/>
                </a:solidFill>
                <a:latin typeface="Calibri" panose="020F0502020204030204" pitchFamily="34" charset="0"/>
                <a:ea typeface="等线" panose="02010600030101010101" pitchFamily="2" charset="-122"/>
              </a:rPr>
              <a:t>whith</a:t>
            </a:r>
            <a:r>
              <a:rPr lang="en-US" dirty="0">
                <a:solidFill>
                  <a:srgbClr val="000000"/>
                </a:solidFill>
                <a:latin typeface="Calibri" panose="020F0502020204030204" pitchFamily="34" charset="0"/>
                <a:ea typeface="等线" panose="02010600030101010101" pitchFamily="2" charset="-122"/>
              </a:rPr>
              <a:t> one hidden layer, </a:t>
            </a:r>
            <a:endParaRPr lang="en-US" sz="1200" dirty="0">
              <a:effectLst/>
              <a:latin typeface="等线" panose="02010600030101010101" pitchFamily="2" charset="-122"/>
              <a:ea typeface="等线" panose="02010600030101010101" pitchFamily="2" charset="-122"/>
              <a:cs typeface="宋体" panose="02010600030101010101" pitchFamily="2" charset="-122"/>
            </a:endParaRPr>
          </a:p>
        </p:txBody>
      </p:sp>
      <p:sp>
        <p:nvSpPr>
          <p:cNvPr id="4" name="Date Placeholder 3"/>
          <p:cNvSpPr>
            <a:spLocks noGrp="1"/>
          </p:cNvSpPr>
          <p:nvPr>
            <p:ph type="dt" idx="1"/>
          </p:nvPr>
        </p:nvSpPr>
        <p:spPr/>
        <p:txBody>
          <a:bodyPr/>
          <a:lstStyle/>
          <a:p>
            <a:pPr rtl="0"/>
            <a:fld id="{6304321E-2097-473A-A4D9-667D7370944E}"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10</a:t>
            </a:fld>
            <a:endParaRPr lang="en-US"/>
          </a:p>
        </p:txBody>
      </p:sp>
    </p:spTree>
    <p:extLst>
      <p:ext uri="{BB962C8B-B14F-4D97-AF65-F5344CB8AC3E}">
        <p14:creationId xmlns:p14="http://schemas.microsoft.com/office/powerpoint/2010/main" val="190992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is </a:t>
            </a:r>
            <a:r>
              <a:rPr lang="en-US" dirty="0" err="1"/>
              <a:t>geting</a:t>
            </a:r>
            <a:r>
              <a:rPr lang="en-US" dirty="0"/>
              <a:t> the computer to find a valid setting for all the weights and biases so that it will actually solve the problem</a:t>
            </a:r>
          </a:p>
          <a:p>
            <a:r>
              <a:rPr lang="en-US" dirty="0" err="1"/>
              <a:t>eLU</a:t>
            </a:r>
            <a:r>
              <a:rPr lang="en-US" dirty="0"/>
              <a:t>: higher efficiency and </a:t>
            </a:r>
            <a:r>
              <a:rPr lang="en-US" b="0" i="0" dirty="0">
                <a:solidFill>
                  <a:srgbClr val="232629"/>
                </a:solidFill>
                <a:effectLst/>
                <a:latin typeface="-apple-system"/>
              </a:rPr>
              <a:t>show better convergence performance than sigmoid</a:t>
            </a:r>
            <a:endParaRPr lang="en-US" dirty="0"/>
          </a:p>
        </p:txBody>
      </p:sp>
      <p:sp>
        <p:nvSpPr>
          <p:cNvPr id="4" name="Date Placeholder 3"/>
          <p:cNvSpPr>
            <a:spLocks noGrp="1"/>
          </p:cNvSpPr>
          <p:nvPr>
            <p:ph type="dt" idx="1"/>
          </p:nvPr>
        </p:nvSpPr>
        <p:spPr/>
        <p:txBody>
          <a:bodyPr/>
          <a:lstStyle/>
          <a:p>
            <a:pPr rtl="0"/>
            <a:fld id="{5AE4008F-94B8-435D-91D0-B89CD06C4DAE}"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11</a:t>
            </a:fld>
            <a:endParaRPr lang="en-US"/>
          </a:p>
        </p:txBody>
      </p:sp>
    </p:spTree>
    <p:extLst>
      <p:ext uri="{BB962C8B-B14F-4D97-AF65-F5344CB8AC3E}">
        <p14:creationId xmlns:p14="http://schemas.microsoft.com/office/powerpoint/2010/main" val="3110456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rtl="0"/>
            <a:fld id="{68B535B3-9D46-41EE-88E5-B65C5C72CA27}"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12</a:t>
            </a:fld>
            <a:endParaRPr lang="en-US"/>
          </a:p>
        </p:txBody>
      </p:sp>
    </p:spTree>
    <p:extLst>
      <p:ext uri="{BB962C8B-B14F-4D97-AF65-F5344CB8AC3E}">
        <p14:creationId xmlns:p14="http://schemas.microsoft.com/office/powerpoint/2010/main" val="314409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rtl="0"/>
            <a:fld id="{474540F7-57E8-4FB8-B1BF-2D48978EEA71}"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13</a:t>
            </a:fld>
            <a:endParaRPr lang="en-US"/>
          </a:p>
        </p:txBody>
      </p:sp>
    </p:spTree>
    <p:extLst>
      <p:ext uri="{BB962C8B-B14F-4D97-AF65-F5344CB8AC3E}">
        <p14:creationId xmlns:p14="http://schemas.microsoft.com/office/powerpoint/2010/main" val="963044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The results of this research are expected to show that the ANN model can simulate the water quality indicator through the satellite data and show its potential in water quality modeling.</a:t>
            </a:r>
          </a:p>
          <a:p>
            <a:r>
              <a:rPr lang="en-US" altLang="zh-CN" sz="1200" dirty="0"/>
              <a:t>In addition, it is also expected to see if any pattern to show the different in dry or wet year.</a:t>
            </a:r>
          </a:p>
          <a:p>
            <a:endParaRPr lang="en-US" dirty="0"/>
          </a:p>
        </p:txBody>
      </p:sp>
      <p:sp>
        <p:nvSpPr>
          <p:cNvPr id="4" name="Date Placeholder 3"/>
          <p:cNvSpPr>
            <a:spLocks noGrp="1"/>
          </p:cNvSpPr>
          <p:nvPr>
            <p:ph type="dt" idx="1"/>
          </p:nvPr>
        </p:nvSpPr>
        <p:spPr/>
        <p:txBody>
          <a:bodyPr/>
          <a:lstStyle/>
          <a:p>
            <a:pPr rtl="0"/>
            <a:fld id="{2E5C2696-CE76-490B-A3D1-6E1B489265FF}"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14</a:t>
            </a:fld>
            <a:endParaRPr lang="en-US"/>
          </a:p>
        </p:txBody>
      </p:sp>
    </p:spTree>
    <p:extLst>
      <p:ext uri="{BB962C8B-B14F-4D97-AF65-F5344CB8AC3E}">
        <p14:creationId xmlns:p14="http://schemas.microsoft.com/office/powerpoint/2010/main" val="339405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rtl="0"/>
            <a:fld id="{AFFAF662-7866-4C45-8027-3749BE52D68F}"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15</a:t>
            </a:fld>
            <a:endParaRPr lang="en-US"/>
          </a:p>
        </p:txBody>
      </p:sp>
    </p:spTree>
    <p:extLst>
      <p:ext uri="{BB962C8B-B14F-4D97-AF65-F5344CB8AC3E}">
        <p14:creationId xmlns:p14="http://schemas.microsoft.com/office/powerpoint/2010/main" val="2106523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The results of this research are expected to show that the ANN model can simulate the water quality indicator through the satellite data and show its potential in water quality modeling.</a:t>
            </a:r>
          </a:p>
          <a:p>
            <a:r>
              <a:rPr lang="en-US" altLang="zh-CN" sz="1200" dirty="0"/>
              <a:t>In addition, it is also expected to see if any pattern to show the different in dry or wet year.</a:t>
            </a:r>
          </a:p>
          <a:p>
            <a:endParaRPr lang="en-US" dirty="0"/>
          </a:p>
        </p:txBody>
      </p:sp>
      <p:sp>
        <p:nvSpPr>
          <p:cNvPr id="4" name="Date Placeholder 3"/>
          <p:cNvSpPr>
            <a:spLocks noGrp="1"/>
          </p:cNvSpPr>
          <p:nvPr>
            <p:ph type="dt" idx="1"/>
          </p:nvPr>
        </p:nvSpPr>
        <p:spPr/>
        <p:txBody>
          <a:bodyPr/>
          <a:lstStyle/>
          <a:p>
            <a:pPr rtl="0"/>
            <a:fld id="{9C5CF0EB-67BF-420A-A146-D9C42D19ACE7}"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16</a:t>
            </a:fld>
            <a:endParaRPr lang="en-US"/>
          </a:p>
        </p:txBody>
      </p:sp>
    </p:spTree>
    <p:extLst>
      <p:ext uri="{BB962C8B-B14F-4D97-AF65-F5344CB8AC3E}">
        <p14:creationId xmlns:p14="http://schemas.microsoft.com/office/powerpoint/2010/main" val="3148021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the underestimation of </a:t>
            </a:r>
            <a:r>
              <a:rPr lang="en-US" dirty="0" err="1"/>
              <a:t>chl</a:t>
            </a:r>
            <a:r>
              <a:rPr lang="en-US" dirty="0"/>
              <a:t>-a and turbidity can be explained by different phytoplankton in spring and summer, weather effects, and bias in RS data monitoring sites; it does not have much effect on the fitting of water temperature because water temperature does not have a spatial effect on the river obvious changes</a:t>
            </a:r>
          </a:p>
          <a:p>
            <a:endParaRPr lang="en-US" dirty="0"/>
          </a:p>
          <a:p>
            <a:r>
              <a:rPr lang="en-US" dirty="0"/>
              <a:t>Water turbidity is more sensitive to the model's transfer function than other parameters</a:t>
            </a:r>
          </a:p>
        </p:txBody>
      </p:sp>
      <p:sp>
        <p:nvSpPr>
          <p:cNvPr id="4" name="Date Placeholder 3"/>
          <p:cNvSpPr>
            <a:spLocks noGrp="1"/>
          </p:cNvSpPr>
          <p:nvPr>
            <p:ph type="dt" idx="1"/>
          </p:nvPr>
        </p:nvSpPr>
        <p:spPr/>
        <p:txBody>
          <a:bodyPr/>
          <a:lstStyle/>
          <a:p>
            <a:pPr rtl="0"/>
            <a:fld id="{BB297074-4A5A-4EAE-9322-21322FC5CAF3}"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17</a:t>
            </a:fld>
            <a:endParaRPr lang="en-US"/>
          </a:p>
        </p:txBody>
      </p:sp>
    </p:spTree>
    <p:extLst>
      <p:ext uri="{BB962C8B-B14F-4D97-AF65-F5344CB8AC3E}">
        <p14:creationId xmlns:p14="http://schemas.microsoft.com/office/powerpoint/2010/main" val="760544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The results of this research are expected to show that the ANN model can simulate the water quality indicator through the satellite data and show its potential in water quality modeling.</a:t>
            </a:r>
          </a:p>
          <a:p>
            <a:r>
              <a:rPr lang="en-US" altLang="zh-CN" sz="1200" dirty="0"/>
              <a:t>In addition, it is also expected to see if any pattern to show the different in dry or wet year.</a:t>
            </a:r>
          </a:p>
          <a:p>
            <a:r>
              <a:rPr lang="zh-CN" sz="1800" dirty="0">
                <a:effectLst/>
                <a:ea typeface="等线" panose="02010600030101010101" pitchFamily="2" charset="-122"/>
                <a:cs typeface="Arial" panose="020B0604020202020204" pitchFamily="34" charset="0"/>
              </a:rPr>
              <a:t>河口地区的浮游植物</a:t>
            </a:r>
            <a:endParaRPr lang="en-US" dirty="0"/>
          </a:p>
        </p:txBody>
      </p:sp>
      <p:sp>
        <p:nvSpPr>
          <p:cNvPr id="4" name="Date Placeholder 3"/>
          <p:cNvSpPr>
            <a:spLocks noGrp="1"/>
          </p:cNvSpPr>
          <p:nvPr>
            <p:ph type="dt" idx="1"/>
          </p:nvPr>
        </p:nvSpPr>
        <p:spPr/>
        <p:txBody>
          <a:bodyPr/>
          <a:lstStyle/>
          <a:p>
            <a:pPr rtl="0"/>
            <a:fld id="{62349E2D-7DB2-4377-91A1-1C752F607D99}"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18</a:t>
            </a:fld>
            <a:endParaRPr lang="en-US"/>
          </a:p>
        </p:txBody>
      </p:sp>
    </p:spTree>
    <p:extLst>
      <p:ext uri="{BB962C8B-B14F-4D97-AF65-F5344CB8AC3E}">
        <p14:creationId xmlns:p14="http://schemas.microsoft.com/office/powerpoint/2010/main" val="368650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rtl="0"/>
            <a:fld id="{1AA2B664-696B-4A4A-9C7B-79A3FCB386F3}"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19</a:t>
            </a:fld>
            <a:endParaRPr lang="en-US"/>
          </a:p>
        </p:txBody>
      </p:sp>
    </p:spTree>
    <p:extLst>
      <p:ext uri="{BB962C8B-B14F-4D97-AF65-F5344CB8AC3E}">
        <p14:creationId xmlns:p14="http://schemas.microsoft.com/office/powerpoint/2010/main" val="3131067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a:t>
            </a:r>
            <a:r>
              <a:rPr lang="en-US" dirty="0" err="1"/>
              <a:t>insitu</a:t>
            </a:r>
            <a:endParaRPr lang="en-US" dirty="0"/>
          </a:p>
          <a:p>
            <a:r>
              <a:rPr lang="en-US" dirty="0"/>
              <a:t>RS Technologies emerging in recent years</a:t>
            </a:r>
          </a:p>
          <a:p>
            <a:endParaRPr lang="en-US" dirty="0"/>
          </a:p>
          <a:p>
            <a:r>
              <a:rPr lang="en-US" dirty="0"/>
              <a:t>Check water quality, look at in-situ and RS data, find difference, Reduce the different, highly the study parameters  in the slides, mentioned study area</a:t>
            </a:r>
          </a:p>
          <a:p>
            <a:endParaRPr lang="en-US" dirty="0"/>
          </a:p>
        </p:txBody>
      </p:sp>
      <p:sp>
        <p:nvSpPr>
          <p:cNvPr id="4" name="Date Placeholder 3"/>
          <p:cNvSpPr>
            <a:spLocks noGrp="1"/>
          </p:cNvSpPr>
          <p:nvPr>
            <p:ph type="dt" idx="1"/>
          </p:nvPr>
        </p:nvSpPr>
        <p:spPr/>
        <p:txBody>
          <a:bodyPr/>
          <a:lstStyle/>
          <a:p>
            <a:pPr rtl="0"/>
            <a:fld id="{B63D8818-A988-4B0A-AA29-3FE1C4ADB1C7}"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2</a:t>
            </a:fld>
            <a:endParaRPr lang="en-US"/>
          </a:p>
        </p:txBody>
      </p:sp>
    </p:spTree>
    <p:extLst>
      <p:ext uri="{BB962C8B-B14F-4D97-AF65-F5344CB8AC3E}">
        <p14:creationId xmlns:p14="http://schemas.microsoft.com/office/powerpoint/2010/main" val="917255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rtl="0"/>
            <a:fld id="{08E42934-40B8-47D9-B668-9B749D745B22}"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20</a:t>
            </a:fld>
            <a:endParaRPr lang="en-US"/>
          </a:p>
        </p:txBody>
      </p:sp>
    </p:spTree>
    <p:extLst>
      <p:ext uri="{BB962C8B-B14F-4D97-AF65-F5344CB8AC3E}">
        <p14:creationId xmlns:p14="http://schemas.microsoft.com/office/powerpoint/2010/main" val="50652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a:t>
            </a:r>
            <a:r>
              <a:rPr lang="en-US" dirty="0" err="1"/>
              <a:t>insitu</a:t>
            </a:r>
            <a:endParaRPr lang="en-US" dirty="0"/>
          </a:p>
          <a:p>
            <a:r>
              <a:rPr lang="en-US" dirty="0"/>
              <a:t>RS Technologies emerging in recent years</a:t>
            </a:r>
          </a:p>
          <a:p>
            <a:endParaRPr lang="en-US" dirty="0"/>
          </a:p>
          <a:p>
            <a:r>
              <a:rPr lang="en-US" dirty="0"/>
              <a:t>Check water quality, look at in-situ and RS data, find difference, Reduce the different, highly the study parameters  in the slides, mentioned study area</a:t>
            </a:r>
          </a:p>
          <a:p>
            <a:endParaRPr lang="en-US" dirty="0"/>
          </a:p>
        </p:txBody>
      </p:sp>
      <p:sp>
        <p:nvSpPr>
          <p:cNvPr id="4" name="Date Placeholder 3"/>
          <p:cNvSpPr>
            <a:spLocks noGrp="1"/>
          </p:cNvSpPr>
          <p:nvPr>
            <p:ph type="dt" idx="1"/>
          </p:nvPr>
        </p:nvSpPr>
        <p:spPr/>
        <p:txBody>
          <a:bodyPr/>
          <a:lstStyle/>
          <a:p>
            <a:pPr rtl="0"/>
            <a:fld id="{B63D8818-A988-4B0A-AA29-3FE1C4ADB1C7}"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3</a:t>
            </a:fld>
            <a:endParaRPr lang="en-US"/>
          </a:p>
        </p:txBody>
      </p:sp>
    </p:spTree>
    <p:extLst>
      <p:ext uri="{BB962C8B-B14F-4D97-AF65-F5344CB8AC3E}">
        <p14:creationId xmlns:p14="http://schemas.microsoft.com/office/powerpoint/2010/main" val="149482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等线" panose="02010600030101010101" pitchFamily="2" charset="-122"/>
                <a:cs typeface="Times New Roman" panose="02020603050405020304" pitchFamily="18" charset="0"/>
              </a:rPr>
              <a:t>Liefkenshoek</a:t>
            </a:r>
            <a:r>
              <a:rPr lang="en-US" sz="1200" dirty="0">
                <a:effectLst/>
                <a:latin typeface="+mn-lt"/>
                <a:cs typeface="+mn-cs"/>
              </a:rPr>
              <a:t> </a:t>
            </a:r>
            <a:r>
              <a:rPr lang="en-US" sz="1200" dirty="0">
                <a:effectLst/>
                <a:latin typeface="等线" panose="02010600030101010101" pitchFamily="2" charset="-122"/>
                <a:cs typeface="Times New Roman" panose="02020603050405020304" pitchFamily="18" charset="0"/>
              </a:rPr>
              <a:t>which near the estuary was </a:t>
            </a:r>
            <a:r>
              <a:rPr lang="en-US" sz="1200" dirty="0">
                <a:latin typeface="等线" panose="02010600030101010101" pitchFamily="2" charset="-122"/>
                <a:cs typeface="Times New Roman" panose="02020603050405020304" pitchFamily="18" charset="0"/>
              </a:rPr>
              <a:t>selected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 neurons are processed by a nonlinear transfer function, and after many experiments, the optimal number of neurons in the hidden layer is determined [8].</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
          </p:nvPr>
        </p:nvSpPr>
        <p:spPr/>
        <p:txBody>
          <a:bodyPr/>
          <a:lstStyle/>
          <a:p>
            <a:pPr rtl="0"/>
            <a:fld id="{7505A3EE-7843-4193-9147-AC280FB37B12}"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4</a:t>
            </a:fld>
            <a:endParaRPr lang="en-US"/>
          </a:p>
        </p:txBody>
      </p:sp>
    </p:spTree>
    <p:extLst>
      <p:ext uri="{BB962C8B-B14F-4D97-AF65-F5344CB8AC3E}">
        <p14:creationId xmlns:p14="http://schemas.microsoft.com/office/powerpoint/2010/main" val="3431642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等线" panose="02010600030101010101" pitchFamily="2" charset="-122"/>
                <a:cs typeface="Times New Roman" panose="02020603050405020304" pitchFamily="18" charset="0"/>
              </a:rPr>
              <a:t>Liefkenshoek</a:t>
            </a:r>
            <a:r>
              <a:rPr lang="en-US" sz="1200" dirty="0">
                <a:effectLst/>
                <a:latin typeface="+mn-lt"/>
                <a:cs typeface="+mn-cs"/>
              </a:rPr>
              <a:t> </a:t>
            </a:r>
            <a:r>
              <a:rPr lang="en-US" sz="1200" dirty="0">
                <a:effectLst/>
                <a:latin typeface="等线" panose="02010600030101010101" pitchFamily="2" charset="-122"/>
                <a:cs typeface="Times New Roman" panose="02020603050405020304" pitchFamily="18" charset="0"/>
              </a:rPr>
              <a:t>which near the estuary was </a:t>
            </a:r>
            <a:r>
              <a:rPr lang="en-US" sz="1200" dirty="0">
                <a:latin typeface="等线" panose="02010600030101010101" pitchFamily="2" charset="-122"/>
                <a:cs typeface="Times New Roman" panose="02020603050405020304" pitchFamily="18" charset="0"/>
              </a:rPr>
              <a:t>selected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 neurons are processed by a nonlinear transfer function, and after many experiments, the optimal number of neurons in the hidden layer is determined [8].</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
          </p:nvPr>
        </p:nvSpPr>
        <p:spPr/>
        <p:txBody>
          <a:bodyPr/>
          <a:lstStyle/>
          <a:p>
            <a:pPr rtl="0"/>
            <a:fld id="{7505A3EE-7843-4193-9147-AC280FB37B12}"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5</a:t>
            </a:fld>
            <a:endParaRPr lang="en-US"/>
          </a:p>
        </p:txBody>
      </p:sp>
    </p:spTree>
    <p:extLst>
      <p:ext uri="{BB962C8B-B14F-4D97-AF65-F5344CB8AC3E}">
        <p14:creationId xmlns:p14="http://schemas.microsoft.com/office/powerpoint/2010/main" val="46876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3 parameter for </a:t>
            </a:r>
            <a:r>
              <a:rPr lang="en-US" dirty="0" err="1"/>
              <a:t>montor</a:t>
            </a:r>
            <a:r>
              <a:rPr lang="en-US" dirty="0"/>
              <a:t> water in </a:t>
            </a:r>
            <a:r>
              <a:rPr lang="en-US" dirty="0" err="1"/>
              <a:t>scheld</a:t>
            </a:r>
            <a:endParaRPr lang="en-US" dirty="0"/>
          </a:p>
          <a:p>
            <a:r>
              <a:rPr lang="en-US" dirty="0"/>
              <a:t>1, monitor water quality</a:t>
            </a:r>
          </a:p>
          <a:p>
            <a:r>
              <a:rPr lang="en-US" dirty="0"/>
              <a:t>2. High correlation between RS and </a:t>
            </a:r>
            <a:r>
              <a:rPr lang="en-US" dirty="0" err="1"/>
              <a:t>insitu</a:t>
            </a:r>
            <a:r>
              <a:rPr lang="en-US" dirty="0"/>
              <a:t>, Easily to get data</a:t>
            </a:r>
          </a:p>
          <a:p>
            <a:endParaRPr lang="en-US" dirty="0"/>
          </a:p>
          <a:p>
            <a:r>
              <a:rPr lang="en-US" altLang="zh-CN" b="1" dirty="0">
                <a:latin typeface="Open Sans" panose="020B0606030504020204" pitchFamily="34" charset="0"/>
                <a:ea typeface="Open Sans" panose="020B0606030504020204" pitchFamily="34" charset="0"/>
                <a:cs typeface="Open Sans" panose="020B0606030504020204" pitchFamily="34" charset="0"/>
              </a:rPr>
              <a:t>Turbidity: </a:t>
            </a:r>
            <a:r>
              <a:rPr lang="en-US" altLang="zh-CN" sz="1200" dirty="0">
                <a:solidFill>
                  <a:srgbClr val="4D4D4D"/>
                </a:solidFill>
                <a:latin typeface="Open Sans" panose="020B0606030504020204" pitchFamily="34" charset="0"/>
                <a:ea typeface="Open Sans" panose="020B0606030504020204" pitchFamily="34" charset="0"/>
                <a:cs typeface="Open Sans" panose="020B0606030504020204" pitchFamily="34" charset="0"/>
              </a:rPr>
              <a:t>represents the </a:t>
            </a:r>
            <a:r>
              <a:rPr lang="en-US" altLang="zh-CN" sz="1200" dirty="0">
                <a:solidFill>
                  <a:srgbClr val="C00000"/>
                </a:solidFill>
                <a:latin typeface="Open Sans" panose="020B0606030504020204" pitchFamily="34" charset="0"/>
                <a:ea typeface="Open Sans" panose="020B0606030504020204" pitchFamily="34" charset="0"/>
                <a:cs typeface="Open Sans" panose="020B0606030504020204" pitchFamily="34" charset="0"/>
              </a:rPr>
              <a:t>clarity of water</a:t>
            </a:r>
            <a:r>
              <a:rPr lang="en-US" altLang="zh-CN" sz="1200" dirty="0">
                <a:solidFill>
                  <a:srgbClr val="4D4D4D"/>
                </a:solidFill>
                <a:latin typeface="Open Sans" panose="020B0606030504020204" pitchFamily="34" charset="0"/>
                <a:ea typeface="Open Sans" panose="020B0606030504020204" pitchFamily="34" charset="0"/>
                <a:cs typeface="Open Sans" panose="020B0606030504020204" pitchFamily="34" charset="0"/>
              </a:rPr>
              <a:t>, is an optical characteristic of water quality. It is the most direct evaluation of water quality by human senses [3].</a:t>
            </a:r>
          </a:p>
          <a:p>
            <a:endParaRPr lang="en-US" dirty="0"/>
          </a:p>
        </p:txBody>
      </p:sp>
      <p:sp>
        <p:nvSpPr>
          <p:cNvPr id="4" name="Date Placeholder 3"/>
          <p:cNvSpPr>
            <a:spLocks noGrp="1"/>
          </p:cNvSpPr>
          <p:nvPr>
            <p:ph type="dt" idx="1"/>
          </p:nvPr>
        </p:nvSpPr>
        <p:spPr/>
        <p:txBody>
          <a:bodyPr/>
          <a:lstStyle/>
          <a:p>
            <a:pPr rtl="0"/>
            <a:fld id="{9A18D8EB-DB33-4537-A74B-F2A48F0A01B1}"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6</a:t>
            </a:fld>
            <a:endParaRPr lang="en-US"/>
          </a:p>
        </p:txBody>
      </p:sp>
    </p:spTree>
    <p:extLst>
      <p:ext uri="{BB962C8B-B14F-4D97-AF65-F5344CB8AC3E}">
        <p14:creationId xmlns:p14="http://schemas.microsoft.com/office/powerpoint/2010/main" val="304518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E2E2E"/>
                </a:solidFill>
                <a:effectLst/>
                <a:latin typeface="TimesNewRomanPSMT"/>
              </a:rPr>
              <a:t>-The second stage is the initiation of the model. the model was created as a shallow network with one hidden layer. Neuron numbers is crucial</a:t>
            </a:r>
          </a:p>
          <a:p>
            <a:r>
              <a:rPr lang="en-US" sz="1800" dirty="0">
                <a:solidFill>
                  <a:srgbClr val="2E2E2E"/>
                </a:solidFill>
                <a:effectLst/>
                <a:latin typeface="TimesNewRomanPSMT"/>
              </a:rPr>
              <a:t>-First, imported the training set to train the model to optimize the parameters of the model, which are the weights of the connection between the neurons and the value of the bias. Then, used the validation set to optimize the internal parameters to obtain the desired results. </a:t>
            </a:r>
            <a:endParaRPr lang="en-US" dirty="0"/>
          </a:p>
        </p:txBody>
      </p:sp>
      <p:sp>
        <p:nvSpPr>
          <p:cNvPr id="4" name="Date Placeholder 3"/>
          <p:cNvSpPr>
            <a:spLocks noGrp="1"/>
          </p:cNvSpPr>
          <p:nvPr>
            <p:ph type="dt" idx="1"/>
          </p:nvPr>
        </p:nvSpPr>
        <p:spPr/>
        <p:txBody>
          <a:bodyPr/>
          <a:lstStyle/>
          <a:p>
            <a:pPr rtl="0"/>
            <a:fld id="{73795BDA-32DE-4620-858B-C41BDDEEE6DD}"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7</a:t>
            </a:fld>
            <a:endParaRPr lang="en-US"/>
          </a:p>
        </p:txBody>
      </p:sp>
    </p:spTree>
    <p:extLst>
      <p:ext uri="{BB962C8B-B14F-4D97-AF65-F5344CB8AC3E}">
        <p14:creationId xmlns:p14="http://schemas.microsoft.com/office/powerpoint/2010/main" val="27166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Nunito Sans" panose="020B0604020202020204" pitchFamily="2" charset="0"/>
              </a:rPr>
              <a:t>It’s the first stage</a:t>
            </a:r>
          </a:p>
          <a:p>
            <a:r>
              <a:rPr lang="en-US" b="0" i="0" dirty="0">
                <a:solidFill>
                  <a:srgbClr val="333333"/>
                </a:solidFill>
                <a:effectLst/>
                <a:latin typeface="Nunito Sans" panose="020B0604020202020204" pitchFamily="2" charset="0"/>
              </a:rPr>
              <a:t> </a:t>
            </a:r>
            <a:r>
              <a:rPr lang="en-US" b="0" i="0" dirty="0" err="1">
                <a:solidFill>
                  <a:srgbClr val="333333"/>
                </a:solidFill>
                <a:effectLst/>
                <a:latin typeface="Nunito Sans" panose="020B0604020202020204" pitchFamily="2" charset="0"/>
              </a:rPr>
              <a:t>ScheldeMonitor</a:t>
            </a:r>
            <a:r>
              <a:rPr lang="en-US" b="0" i="0" dirty="0">
                <a:solidFill>
                  <a:srgbClr val="333333"/>
                </a:solidFill>
                <a:effectLst/>
                <a:latin typeface="Nunito Sans" panose="020B0604020202020204" pitchFamily="2" charset="0"/>
              </a:rPr>
              <a:t> is a Flemish-Dutch knowledge and information portal on research and monitoring in the Scheldt estuary.</a:t>
            </a:r>
          </a:p>
          <a:p>
            <a:pPr algn="l"/>
            <a:r>
              <a:rPr lang="en-US" sz="1200" b="0" i="0" dirty="0">
                <a:solidFill>
                  <a:srgbClr val="212529"/>
                </a:solidFill>
                <a:effectLst/>
                <a:latin typeface="Lato" panose="020F0502020204030203" pitchFamily="34" charset="0"/>
              </a:rPr>
              <a:t>For the </a:t>
            </a:r>
            <a:r>
              <a:rPr lang="en-US" sz="1200" b="1" i="0" dirty="0">
                <a:solidFill>
                  <a:srgbClr val="212529"/>
                </a:solidFill>
                <a:effectLst/>
                <a:latin typeface="Lato" panose="020F0502020204030203" pitchFamily="34" charset="0"/>
              </a:rPr>
              <a:t>Global</a:t>
            </a:r>
            <a:r>
              <a:rPr lang="en-US" sz="1200" b="0" i="0" dirty="0">
                <a:solidFill>
                  <a:srgbClr val="212529"/>
                </a:solidFill>
                <a:effectLst/>
                <a:latin typeface="Lato" panose="020F0502020204030203" pitchFamily="34" charset="0"/>
              </a:rPr>
              <a:t> Ocean </a:t>
            </a:r>
            <a:r>
              <a:rPr lang="en-US" sz="1200" b="1" i="0" dirty="0">
                <a:solidFill>
                  <a:srgbClr val="212529"/>
                </a:solidFill>
                <a:effectLst/>
                <a:latin typeface="Lato" panose="020F0502020204030203" pitchFamily="34" charset="0"/>
              </a:rPr>
              <a:t>Satellite Observations</a:t>
            </a:r>
            <a:r>
              <a:rPr lang="en-US" sz="1200" b="0" i="0" dirty="0">
                <a:solidFill>
                  <a:srgbClr val="212529"/>
                </a:solidFill>
                <a:effectLst/>
                <a:latin typeface="Lato" panose="020F0502020204030203" pitchFamily="34" charset="0"/>
              </a:rPr>
              <a:t>, ACRI-ST company (Sophia Antipolis, France) is providing </a:t>
            </a:r>
            <a:r>
              <a:rPr lang="en-US" sz="1200" b="1" i="0" dirty="0">
                <a:solidFill>
                  <a:srgbClr val="212529"/>
                </a:solidFill>
                <a:effectLst/>
                <a:latin typeface="Lato" panose="020F0502020204030203" pitchFamily="34" charset="0"/>
              </a:rPr>
              <a:t>Chlorophyll-a</a:t>
            </a:r>
            <a:r>
              <a:rPr lang="en-US" sz="1200" b="0" i="0" dirty="0">
                <a:solidFill>
                  <a:srgbClr val="212529"/>
                </a:solidFill>
                <a:effectLst/>
                <a:latin typeface="Lato" panose="020F0502020204030203" pitchFamily="34" charset="0"/>
              </a:rPr>
              <a:t> and </a:t>
            </a:r>
            <a:r>
              <a:rPr lang="en-US" sz="1200" b="1" i="0" dirty="0">
                <a:solidFill>
                  <a:srgbClr val="212529"/>
                </a:solidFill>
                <a:effectLst/>
                <a:latin typeface="Lato" panose="020F0502020204030203" pitchFamily="34" charset="0"/>
              </a:rPr>
              <a:t>Optics</a:t>
            </a:r>
            <a:r>
              <a:rPr lang="en-US" sz="1200" b="0" i="0" dirty="0">
                <a:solidFill>
                  <a:srgbClr val="212529"/>
                </a:solidFill>
                <a:effectLst/>
                <a:latin typeface="Lato" panose="020F0502020204030203" pitchFamily="34" charset="0"/>
              </a:rPr>
              <a:t> products </a:t>
            </a:r>
            <a:r>
              <a:rPr lang="en-US" sz="1200" b="0" i="0" dirty="0">
                <a:solidFill>
                  <a:srgbClr val="212529"/>
                </a:solidFill>
                <a:effectLst/>
                <a:latin typeface="Lato" panose="020F0502020204030203" pitchFamily="34" charset="0"/>
                <a:hlinkClick r:id="rId3"/>
              </a:rPr>
              <a:t>- present</a:t>
            </a:r>
            <a:r>
              <a:rPr lang="en-US" sz="1200" b="0" i="0" dirty="0">
                <a:solidFill>
                  <a:srgbClr val="212529"/>
                </a:solidFill>
                <a:effectLst/>
                <a:latin typeface="Lato" panose="020F0502020204030203" pitchFamily="34" charset="0"/>
              </a:rPr>
              <a:t> based on the </a:t>
            </a:r>
            <a:r>
              <a:rPr lang="en-US" sz="1200" b="1" i="0" dirty="0">
                <a:solidFill>
                  <a:srgbClr val="212529"/>
                </a:solidFill>
                <a:effectLst/>
                <a:latin typeface="Lato" panose="020F0502020204030203" pitchFamily="34" charset="0"/>
              </a:rPr>
              <a:t>Copernicus-</a:t>
            </a:r>
            <a:r>
              <a:rPr lang="en-US" sz="1200" b="1" i="0" dirty="0" err="1">
                <a:solidFill>
                  <a:srgbClr val="212529"/>
                </a:solidFill>
                <a:effectLst/>
                <a:latin typeface="Lato" panose="020F0502020204030203" pitchFamily="34" charset="0"/>
              </a:rPr>
              <a:t>GlobColour</a:t>
            </a:r>
            <a:r>
              <a:rPr lang="en-US" sz="1200" b="0" i="0" dirty="0">
                <a:solidFill>
                  <a:srgbClr val="212529"/>
                </a:solidFill>
                <a:effectLst/>
                <a:latin typeface="Lato" panose="020F0502020204030203" pitchFamily="34" charset="0"/>
              </a:rPr>
              <a:t> </a:t>
            </a:r>
            <a:r>
              <a:rPr lang="en-US" sz="1200" b="0" i="0" dirty="0" err="1">
                <a:solidFill>
                  <a:srgbClr val="212529"/>
                </a:solidFill>
                <a:effectLst/>
                <a:latin typeface="Lato" panose="020F0502020204030203" pitchFamily="34" charset="0"/>
              </a:rPr>
              <a:t>processor.</a:t>
            </a:r>
            <a:r>
              <a:rPr lang="en-US" sz="1200" b="1" i="0" dirty="0" err="1">
                <a:solidFill>
                  <a:srgbClr val="212529"/>
                </a:solidFill>
                <a:effectLst/>
                <a:latin typeface="Lato" panose="020F0502020204030203" pitchFamily="34" charset="0"/>
              </a:rPr>
              <a:t>Optics</a:t>
            </a:r>
            <a:r>
              <a:rPr lang="en-US" sz="1200" b="0" i="0" dirty="0">
                <a:solidFill>
                  <a:srgbClr val="212529"/>
                </a:solidFill>
                <a:effectLst/>
                <a:latin typeface="Lato" panose="020F0502020204030203" pitchFamily="34" charset="0"/>
              </a:rPr>
              <a:t> products refer to Suspended Matter (SPM)The spatial resolution is 4 km. For Chlorophyll, a 1 km is also available ;Products (</a:t>
            </a:r>
            <a:r>
              <a:rPr lang="en-US" sz="1200" b="0" i="0" dirty="0" err="1">
                <a:solidFill>
                  <a:srgbClr val="212529"/>
                </a:solidFill>
                <a:effectLst/>
                <a:latin typeface="Lato" panose="020F0502020204030203" pitchFamily="34" charset="0"/>
              </a:rPr>
              <a:t>Dailyare</a:t>
            </a:r>
            <a:r>
              <a:rPr lang="en-US" sz="1200" b="0" i="0" dirty="0">
                <a:solidFill>
                  <a:srgbClr val="212529"/>
                </a:solidFill>
                <a:effectLst/>
                <a:latin typeface="Lato" panose="020F0502020204030203" pitchFamily="34" charset="0"/>
              </a:rPr>
              <a:t> based on the merging of the sensors </a:t>
            </a:r>
            <a:r>
              <a:rPr lang="en-US" sz="1200" b="0" i="0" dirty="0" err="1">
                <a:solidFill>
                  <a:srgbClr val="212529"/>
                </a:solidFill>
                <a:effectLst/>
                <a:latin typeface="Lato" panose="020F0502020204030203" pitchFamily="34" charset="0"/>
              </a:rPr>
              <a:t>SeaWiFS</a:t>
            </a:r>
            <a:r>
              <a:rPr lang="en-US" sz="1200" b="0" i="0" dirty="0">
                <a:solidFill>
                  <a:srgbClr val="212529"/>
                </a:solidFill>
                <a:effectLst/>
                <a:latin typeface="Lato" panose="020F0502020204030203" pitchFamily="34" charset="0"/>
              </a:rPr>
              <a:t>, MODIS, MERIS, VIIRS-SNPP&amp;JPSS1, OLCI-S3A&amp;S3B.</a:t>
            </a:r>
            <a:endParaRPr lang="en-US" dirty="0"/>
          </a:p>
        </p:txBody>
      </p:sp>
      <p:sp>
        <p:nvSpPr>
          <p:cNvPr id="4" name="Date Placeholder 3"/>
          <p:cNvSpPr>
            <a:spLocks noGrp="1"/>
          </p:cNvSpPr>
          <p:nvPr>
            <p:ph type="dt" idx="1"/>
          </p:nvPr>
        </p:nvSpPr>
        <p:spPr/>
        <p:txBody>
          <a:bodyPr/>
          <a:lstStyle/>
          <a:p>
            <a:pPr rtl="0"/>
            <a:fld id="{11B2AA2D-DBAE-4D4D-AAC2-DA0E8FA8A03B}"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8</a:t>
            </a:fld>
            <a:endParaRPr lang="en-US"/>
          </a:p>
        </p:txBody>
      </p:sp>
    </p:spTree>
    <p:extLst>
      <p:ext uri="{BB962C8B-B14F-4D97-AF65-F5344CB8AC3E}">
        <p14:creationId xmlns:p14="http://schemas.microsoft.com/office/powerpoint/2010/main" val="177480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NewRomanPSMT"/>
              </a:rPr>
              <a:t>Firstly, this study is mainly looking at seasonal changes, very detailed data are not needed, and secondly, it helps to avoid missing data.</a:t>
            </a:r>
          </a:p>
          <a:p>
            <a:r>
              <a:rPr lang="en-US" sz="1800" dirty="0">
                <a:solidFill>
                  <a:srgbClr val="000000"/>
                </a:solidFill>
                <a:effectLst/>
                <a:latin typeface="TimesNewRomanPSMT"/>
              </a:rPr>
              <a:t>Based on this, this study compared the fitting results of two models, one that directly applied SPM data as one of the inputs, and the other that applied estimated turbidity as the input instead of SPM to the model. The table below lists information on the collected RS and in situ data (Table 1).</a:t>
            </a:r>
          </a:p>
          <a:p>
            <a:r>
              <a:rPr lang="en-US" sz="1800" dirty="0">
                <a:solidFill>
                  <a:srgbClr val="000000"/>
                </a:solidFill>
                <a:effectLst/>
                <a:latin typeface="TimesNewRomanPSMT"/>
              </a:rPr>
              <a:t>α is obtained by regression of turbidity on SPM, is 1.19.</a:t>
            </a:r>
            <a:endParaRPr lang="en-US" b="1" dirty="0"/>
          </a:p>
        </p:txBody>
      </p:sp>
      <p:sp>
        <p:nvSpPr>
          <p:cNvPr id="4" name="Date Placeholder 3"/>
          <p:cNvSpPr>
            <a:spLocks noGrp="1"/>
          </p:cNvSpPr>
          <p:nvPr>
            <p:ph type="dt" idx="1"/>
          </p:nvPr>
        </p:nvSpPr>
        <p:spPr/>
        <p:txBody>
          <a:bodyPr/>
          <a:lstStyle/>
          <a:p>
            <a:pPr rtl="0"/>
            <a:fld id="{BDA4F305-7160-4B82-B316-1C7C67AB24C2}" type="datetime1">
              <a:rPr lang="zh-CN" altLang="en-US" smtClean="0"/>
              <a:t>30/08/2022</a:t>
            </a:fld>
            <a:endParaRPr lang="en-US"/>
          </a:p>
        </p:txBody>
      </p:sp>
      <p:sp>
        <p:nvSpPr>
          <p:cNvPr id="5" name="Slide Number Placeholder 4"/>
          <p:cNvSpPr>
            <a:spLocks noGrp="1"/>
          </p:cNvSpPr>
          <p:nvPr>
            <p:ph type="sldNum" sz="quarter" idx="5"/>
          </p:nvPr>
        </p:nvSpPr>
        <p:spPr/>
        <p:txBody>
          <a:bodyPr/>
          <a:lstStyle/>
          <a:p>
            <a:pPr rtl="0"/>
            <a:fld id="{01B41D33-19C8-4450-B3C5-BE83E9C8F0BC}" type="slidenum">
              <a:rPr lang="en-US" smtClean="0"/>
              <a:t>9</a:t>
            </a:fld>
            <a:endParaRPr lang="en-US"/>
          </a:p>
        </p:txBody>
      </p:sp>
    </p:spTree>
    <p:extLst>
      <p:ext uri="{BB962C8B-B14F-4D97-AF65-F5344CB8AC3E}">
        <p14:creationId xmlns:p14="http://schemas.microsoft.com/office/powerpoint/2010/main" val="202377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5A3A8A2-D01E-4149-939B-7EF29B45CF95}" type="datetime1">
              <a:rPr lang="zh-CN" altLang="en-US" smtClean="0"/>
              <a:t>30/08/2022</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AAB8EA87-63FF-4896-AF0D-E3AB658D555F}" type="datetime1">
              <a:rPr lang="zh-CN" altLang="en-US" smtClean="0"/>
              <a:t>30/08/2022</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4FB5EED8-9B4E-47E7-95A1-212428020926}" type="datetime1">
              <a:rPr lang="zh-CN" altLang="en-US" smtClean="0"/>
              <a:t>30/08/2022</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A85EC20D-9A50-49CE-B736-61518780C5CD}" type="datetime1">
              <a:rPr lang="zh-CN" altLang="en-US" smtClean="0"/>
              <a:t>30/08/2022</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FEA84FE4-8557-4819-A9AF-915F385C2B03}" type="datetime1">
              <a:rPr lang="zh-CN" altLang="en-US" smtClean="0"/>
              <a:t>30/08/2022</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576654E1-632E-4064-91F5-7C5E464C660C}" type="datetime1">
              <a:rPr lang="zh-CN" altLang="en-US" smtClean="0"/>
              <a:t>30/08/2022</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7FD7E5E4-FFEA-4128-B4DF-6256827DFEAF}" type="datetime1">
              <a:rPr lang="zh-CN" altLang="en-US" smtClean="0"/>
              <a:t>30/08/2022</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F863D521-F1E1-4914-8773-61118AFAD80D}" type="datetime1">
              <a:rPr lang="zh-CN" altLang="en-US" smtClean="0"/>
              <a:t>30/08/2022</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9DF8897A-937B-40CB-85B6-FEF2320D4749}" type="datetime1">
              <a:rPr lang="zh-CN" altLang="en-US" smtClean="0"/>
              <a:t>30/08/2022</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2DA5EB86-CB07-4848-9294-41C550C2672D}" type="datetime1">
              <a:rPr lang="zh-CN" altLang="en-US" smtClean="0"/>
              <a:t>30/08/2022</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79841D61-38E3-4C56-A08B-4C42F9E9D3FA}" type="datetime1">
              <a:rPr lang="zh-CN" altLang="en-US" smtClean="0"/>
              <a:t>30/08/2022</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7C039FF-A2F5-47C9-B503-86A4EDBCA0AF}" type="datetime1">
              <a:rPr lang="zh-CN" altLang="en-US" smtClean="0"/>
              <a:t>30/08/2022</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32.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10.xml"/><Relationship Id="rId16" Type="http://schemas.openxmlformats.org/officeDocument/2006/relationships/image" Target="cid:image001.png@01D86522.2F389380" TargetMode="Externa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image" Target="../media/image34.png"/><Relationship Id="rId10" Type="http://schemas.openxmlformats.org/officeDocument/2006/relationships/diagramData" Target="../diagrams/data2.xml"/><Relationship Id="rId4" Type="http://schemas.openxmlformats.org/officeDocument/2006/relationships/image" Target="../media/image33.svg"/><Relationship Id="rId9" Type="http://schemas.microsoft.com/office/2007/relationships/diagramDrawing" Target="../diagrams/drawing1.xml"/><Relationship Id="rId14" Type="http://schemas.microsoft.com/office/2007/relationships/diagramDrawing" Target="../diagrams/drawing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2F389380"/><Relationship Id="rId7" Type="http://schemas.openxmlformats.org/officeDocument/2006/relationships/image" Target="../media/image45.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2F389380"/></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9.pn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dnuggets.com/2018/10/simple-neural-network-python.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svg"/><Relationship Id="rId9"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www.scheldemonitor.be/en/node/20" TargetMode="External"/><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hyperlink" Target="https://resources.marine.copernicus.eu/products" TargetMode="External"/><Relationship Id="rId10" Type="http://schemas.openxmlformats.org/officeDocument/2006/relationships/image" Target="../media/image28.png"/><Relationship Id="rId4" Type="http://schemas.openxmlformats.org/officeDocument/2006/relationships/hyperlink" Target="https://www.waterinfo.be/kaartencatalogus" TargetMode="External"/><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文本框 11">
            <a:extLst>
              <a:ext uri="{FF2B5EF4-FFF2-40B4-BE49-F238E27FC236}">
                <a16:creationId xmlns:a16="http://schemas.microsoft.com/office/drawing/2014/main" id="{C6B87FE5-9FDB-4E85-A5EF-527DFC3F6713}"/>
              </a:ext>
            </a:extLst>
          </p:cNvPr>
          <p:cNvSpPr txBox="1"/>
          <p:nvPr/>
        </p:nvSpPr>
        <p:spPr>
          <a:xfrm>
            <a:off x="164239" y="5587560"/>
            <a:ext cx="3141670" cy="904928"/>
          </a:xfrm>
          <a:prstGeom prst="rect">
            <a:avLst/>
          </a:prstGeom>
          <a:noFill/>
        </p:spPr>
        <p:txBody>
          <a:bodyPr wrap="square">
            <a:spAutoFit/>
          </a:bodyPr>
          <a:lstStyle/>
          <a:p>
            <a:pPr marR="0" lvl="0" algn="l" defTabSz="457200" rtl="0" eaLnBrk="1" fontAlgn="auto" latinLnBrk="0" hangingPunct="1">
              <a:lnSpc>
                <a:spcPct val="110000"/>
              </a:lnSpc>
              <a:spcBef>
                <a:spcPct val="20000"/>
              </a:spcBef>
              <a:spcAft>
                <a:spcPts val="600"/>
              </a:spcAft>
              <a:buClr>
                <a:srgbClr val="1CADE4"/>
              </a:buClr>
              <a:buSzPct val="92000"/>
              <a:tabLst/>
              <a:defRPr/>
            </a:pPr>
            <a:r>
              <a:rPr kumimoji="0" lang="nl-NL" altLang="zh-CN" sz="14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UI" panose="020B0503020204020204" pitchFamily="34" charset="-122"/>
                <a:cs typeface="Arial" panose="020B0604020202020204" pitchFamily="34" charset="0"/>
              </a:rPr>
              <a:t>Promotor: </a:t>
            </a:r>
            <a:r>
              <a:rPr kumimoji="0" lang="nl-NL" altLang="zh-CN" sz="14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UI" panose="020B0503020204020204" pitchFamily="34" charset="-122"/>
                <a:cs typeface="Arial" panose="020B0604020202020204" pitchFamily="34" charset="0"/>
              </a:rPr>
              <a:t>Prof. Ann Van Griensven</a:t>
            </a:r>
          </a:p>
          <a:p>
            <a:pPr defTabSz="457200">
              <a:lnSpc>
                <a:spcPct val="110000"/>
              </a:lnSpc>
              <a:spcBef>
                <a:spcPct val="20000"/>
              </a:spcBef>
              <a:spcAft>
                <a:spcPts val="600"/>
              </a:spcAft>
              <a:buClr>
                <a:srgbClr val="1CADE4"/>
              </a:buClr>
              <a:buSzPct val="92000"/>
              <a:defRPr/>
            </a:pPr>
            <a:r>
              <a:rPr lang="en-US" sz="1400" b="1" dirty="0">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Supervisors: </a:t>
            </a:r>
            <a:r>
              <a:rPr lang="en-US" sz="1400" dirty="0">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F. </a:t>
            </a:r>
            <a:r>
              <a:rPr lang="en-US" sz="1400" dirty="0" err="1">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Khorashadi</a:t>
            </a:r>
            <a:r>
              <a:rPr lang="en-US" sz="1400" dirty="0">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 Zadeh,</a:t>
            </a:r>
            <a:r>
              <a:rPr lang="zh-CN" altLang="en-US" sz="1400" dirty="0">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 </a:t>
            </a:r>
            <a:r>
              <a:rPr lang="en-US" sz="1400" dirty="0">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A. </a:t>
            </a:r>
            <a:r>
              <a:rPr lang="en-US" sz="1400" dirty="0" err="1">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Baltodano</a:t>
            </a:r>
            <a:r>
              <a:rPr lang="en-US" sz="1400" dirty="0">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 Martinez,</a:t>
            </a:r>
            <a:r>
              <a:rPr lang="zh-CN" altLang="en-US" sz="1400" dirty="0">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 </a:t>
            </a:r>
            <a:r>
              <a:rPr lang="en-US" sz="1400" dirty="0">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A. Nkwasa</a:t>
            </a:r>
          </a:p>
        </p:txBody>
      </p:sp>
      <p:sp>
        <p:nvSpPr>
          <p:cNvPr id="4" name="TextBox 3">
            <a:extLst>
              <a:ext uri="{FF2B5EF4-FFF2-40B4-BE49-F238E27FC236}">
                <a16:creationId xmlns:a16="http://schemas.microsoft.com/office/drawing/2014/main" id="{661ECB0F-18FC-42AE-8ED1-A7DF6FAEC2C3}"/>
              </a:ext>
            </a:extLst>
          </p:cNvPr>
          <p:cNvSpPr txBox="1"/>
          <p:nvPr/>
        </p:nvSpPr>
        <p:spPr>
          <a:xfrm>
            <a:off x="1061641" y="2282122"/>
            <a:ext cx="9496659" cy="830997"/>
          </a:xfrm>
          <a:prstGeom prst="rect">
            <a:avLst/>
          </a:prstGeom>
          <a:noFill/>
        </p:spPr>
        <p:txBody>
          <a:bodyPr wrap="square" rtlCol="0">
            <a:spAutoFit/>
          </a:bodyPr>
          <a:lstStyle/>
          <a:p>
            <a:pPr algn="ctr"/>
            <a:r>
              <a:rPr lang="en-US" altLang="zh-CN" sz="2400" dirty="0">
                <a:latin typeface="Arial" panose="020B0604020202020204" pitchFamily="34" charset="0"/>
                <a:cs typeface="Arial" panose="020B0604020202020204" pitchFamily="34" charset="0"/>
              </a:rPr>
              <a:t>Water quality monitoring of </a:t>
            </a:r>
            <a:r>
              <a:rPr lang="en-US" altLang="zh-CN" sz="2400" dirty="0" err="1">
                <a:latin typeface="Arial" panose="020B0604020202020204" pitchFamily="34" charset="0"/>
                <a:cs typeface="Arial" panose="020B0604020202020204" pitchFamily="34" charset="0"/>
              </a:rPr>
              <a:t>Schelde</a:t>
            </a:r>
            <a:r>
              <a:rPr lang="en-US" altLang="zh-CN" sz="2400" dirty="0">
                <a:latin typeface="Arial" panose="020B0604020202020204" pitchFamily="34" charset="0"/>
                <a:cs typeface="Arial" panose="020B0604020202020204" pitchFamily="34" charset="0"/>
              </a:rPr>
              <a:t> using in-situ, remote sensing technology and artificial neural network </a:t>
            </a:r>
            <a:endParaRPr lang="en-US" sz="24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0011F3E3-5E14-A23C-8DE3-407086B43A52}"/>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5" name="Picture 4">
            <a:extLst>
              <a:ext uri="{FF2B5EF4-FFF2-40B4-BE49-F238E27FC236}">
                <a16:creationId xmlns:a16="http://schemas.microsoft.com/office/drawing/2014/main" id="{F13B69CF-4F87-D36D-25CA-31BBB56E0153}"/>
              </a:ext>
            </a:extLst>
          </p:cNvPr>
          <p:cNvPicPr>
            <a:picLocks noChangeAspect="1"/>
          </p:cNvPicPr>
          <p:nvPr/>
        </p:nvPicPr>
        <p:blipFill rotWithShape="1">
          <a:blip r:embed="rId3"/>
          <a:srcRect r="67649"/>
          <a:stretch/>
        </p:blipFill>
        <p:spPr>
          <a:xfrm>
            <a:off x="10178209" y="662736"/>
            <a:ext cx="1902422" cy="700067"/>
          </a:xfrm>
          <a:prstGeom prst="rect">
            <a:avLst/>
          </a:prstGeom>
        </p:spPr>
      </p:pic>
      <p:cxnSp>
        <p:nvCxnSpPr>
          <p:cNvPr id="10" name="Straight Connector 9">
            <a:extLst>
              <a:ext uri="{FF2B5EF4-FFF2-40B4-BE49-F238E27FC236}">
                <a16:creationId xmlns:a16="http://schemas.microsoft.com/office/drawing/2014/main" id="{783A11C1-B1B9-EF64-83AA-7DE317F504FB}"/>
              </a:ext>
            </a:extLst>
          </p:cNvPr>
          <p:cNvCxnSpPr/>
          <p:nvPr/>
        </p:nvCxnSpPr>
        <p:spPr>
          <a:xfrm>
            <a:off x="1507052" y="3165550"/>
            <a:ext cx="9172876"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3DFF018-9017-9FD4-A8DF-DD981EBD6C13}"/>
              </a:ext>
            </a:extLst>
          </p:cNvPr>
          <p:cNvPicPr>
            <a:picLocks noChangeAspect="1"/>
          </p:cNvPicPr>
          <p:nvPr/>
        </p:nvPicPr>
        <p:blipFill>
          <a:blip r:embed="rId4"/>
          <a:stretch>
            <a:fillRect/>
          </a:stretch>
        </p:blipFill>
        <p:spPr>
          <a:xfrm>
            <a:off x="344516" y="687259"/>
            <a:ext cx="1434249" cy="505899"/>
          </a:xfrm>
          <a:prstGeom prst="rect">
            <a:avLst/>
          </a:prstGeom>
        </p:spPr>
      </p:pic>
      <p:sp>
        <p:nvSpPr>
          <p:cNvPr id="14" name="TextBox 13">
            <a:extLst>
              <a:ext uri="{FF2B5EF4-FFF2-40B4-BE49-F238E27FC236}">
                <a16:creationId xmlns:a16="http://schemas.microsoft.com/office/drawing/2014/main" id="{63D11030-6877-91A0-D42B-FDE9941BF374}"/>
              </a:ext>
            </a:extLst>
          </p:cNvPr>
          <p:cNvSpPr txBox="1"/>
          <p:nvPr/>
        </p:nvSpPr>
        <p:spPr>
          <a:xfrm>
            <a:off x="10903830" y="6492488"/>
            <a:ext cx="1052510" cy="276999"/>
          </a:xfrm>
          <a:prstGeom prst="rect">
            <a:avLst/>
          </a:prstGeom>
          <a:solidFill>
            <a:schemeClr val="bg1"/>
          </a:solidFill>
        </p:spPr>
        <p:txBody>
          <a:bodyPr wrap="square">
            <a:spAutoFit/>
          </a:bodyPr>
          <a:lstStyle/>
          <a:p>
            <a:r>
              <a:rPr lang="en-US" altLang="zh-CN" sz="1200" dirty="0">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31.08.2022</a:t>
            </a:r>
            <a:endParaRPr lang="fr-BE" sz="12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DE780BF7-DA56-0475-33DA-977A273611B3}"/>
              </a:ext>
            </a:extLst>
          </p:cNvPr>
          <p:cNvSpPr txBox="1"/>
          <p:nvPr/>
        </p:nvSpPr>
        <p:spPr>
          <a:xfrm>
            <a:off x="5406653" y="4234578"/>
            <a:ext cx="1618400" cy="373436"/>
          </a:xfrm>
          <a:prstGeom prst="rect">
            <a:avLst/>
          </a:prstGeom>
          <a:noFill/>
        </p:spPr>
        <p:txBody>
          <a:bodyPr wrap="square">
            <a:spAutoFit/>
          </a:bodyPr>
          <a:lstStyle/>
          <a:p>
            <a:pPr defTabSz="457200">
              <a:lnSpc>
                <a:spcPct val="110000"/>
              </a:lnSpc>
              <a:spcBef>
                <a:spcPct val="20000"/>
              </a:spcBef>
              <a:spcAft>
                <a:spcPts val="600"/>
              </a:spcAft>
              <a:buClr>
                <a:srgbClr val="1CADE4"/>
              </a:buClr>
              <a:buSzPct val="92000"/>
              <a:defRPr/>
            </a:pPr>
            <a:r>
              <a:rPr lang="en-US" altLang="zh-CN" sz="1800" dirty="0" err="1">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Zhiqi</a:t>
            </a:r>
            <a:r>
              <a:rPr lang="en-US" altLang="zh-CN" sz="1800" dirty="0">
                <a:solidFill>
                  <a:prstClr val="black">
                    <a:lumMod val="75000"/>
                    <a:lumOff val="25000"/>
                  </a:prstClr>
                </a:solidFill>
                <a:latin typeface="Arial" panose="020B0604020202020204" pitchFamily="34" charset="0"/>
                <a:ea typeface="Microsoft YaHei UI" panose="020B0503020204020204" pitchFamily="34" charset="-122"/>
                <a:cs typeface="Arial" panose="020B0604020202020204" pitchFamily="34" charset="0"/>
              </a:rPr>
              <a:t> Wang</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D0F22-E465-4600-ADE7-8E3D28FD322C}"/>
              </a:ext>
            </a:extLst>
          </p:cNvPr>
          <p:cNvSpPr>
            <a:spLocks noGrp="1"/>
          </p:cNvSpPr>
          <p:nvPr>
            <p:ph type="title"/>
          </p:nvPr>
        </p:nvSpPr>
        <p:spPr/>
        <p:txBody>
          <a:bodyPr/>
          <a:lstStyle/>
          <a:p>
            <a:r>
              <a:rPr lang="en-US" altLang="zh-CN" dirty="0">
                <a:solidFill>
                  <a:srgbClr val="000000"/>
                </a:solidFill>
                <a:latin typeface="Arial" panose="020B0604020202020204" pitchFamily="34" charset="0"/>
                <a:cs typeface="Arial" panose="020B0604020202020204" pitchFamily="34" charset="0"/>
              </a:rPr>
              <a:t>2. Material and methods </a:t>
            </a:r>
            <a:br>
              <a:rPr lang="en-US" altLang="zh-CN" dirty="0">
                <a:solidFill>
                  <a:srgbClr val="000000"/>
                </a:solidFill>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2.5 ANN model build up</a:t>
            </a:r>
            <a:endParaRPr lang="zh-CN" altLang="en-US" dirty="0">
              <a:solidFill>
                <a:schemeClr val="bg2">
                  <a:lumMod val="50000"/>
                </a:schemeClr>
              </a:solidFill>
              <a:latin typeface="Arial" panose="020B0604020202020204" pitchFamily="34" charset="0"/>
              <a:cs typeface="Arial" panose="020B0604020202020204" pitchFamily="34" charset="0"/>
            </a:endParaRPr>
          </a:p>
        </p:txBody>
      </p:sp>
      <p:pic>
        <p:nvPicPr>
          <p:cNvPr id="4" name="Graphic 3" descr="Badge with solid fill">
            <a:extLst>
              <a:ext uri="{FF2B5EF4-FFF2-40B4-BE49-F238E27FC236}">
                <a16:creationId xmlns:a16="http://schemas.microsoft.com/office/drawing/2014/main" id="{A1DC2808-837E-5874-2B88-A4C38D4799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4238" y="970844"/>
            <a:ext cx="914400" cy="914400"/>
          </a:xfrm>
          <a:prstGeom prst="rect">
            <a:avLst/>
          </a:prstGeom>
        </p:spPr>
      </p:pic>
      <p:sp>
        <p:nvSpPr>
          <p:cNvPr id="10" name="Rectangle 9">
            <a:extLst>
              <a:ext uri="{FF2B5EF4-FFF2-40B4-BE49-F238E27FC236}">
                <a16:creationId xmlns:a16="http://schemas.microsoft.com/office/drawing/2014/main" id="{8077328C-28E2-BABE-C293-31E66B565002}"/>
              </a:ext>
            </a:extLst>
          </p:cNvPr>
          <p:cNvSpPr/>
          <p:nvPr/>
        </p:nvSpPr>
        <p:spPr>
          <a:xfrm>
            <a:off x="820884" y="2545690"/>
            <a:ext cx="1196237" cy="8081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err="1">
                <a:solidFill>
                  <a:schemeClr val="tx1"/>
                </a:solidFill>
                <a:effectLst/>
                <a:latin typeface="Arial" panose="020B0604020202020204" pitchFamily="34" charset="0"/>
                <a:ea typeface="DengXian" panose="02010600030101010101" pitchFamily="2" charset="-122"/>
                <a:cs typeface="Arial" panose="020B0604020202020204" pitchFamily="34" charset="0"/>
              </a:rPr>
              <a:t>Chl</a:t>
            </a:r>
            <a:r>
              <a:rPr lang="en-US" sz="1400" dirty="0">
                <a:solidFill>
                  <a:schemeClr val="tx1"/>
                </a:solidFill>
                <a:effectLst/>
                <a:latin typeface="Arial" panose="020B0604020202020204" pitchFamily="34" charset="0"/>
                <a:ea typeface="DengXian" panose="02010600030101010101" pitchFamily="2" charset="-122"/>
                <a:cs typeface="Arial" panose="020B0604020202020204" pitchFamily="34" charset="0"/>
              </a:rPr>
              <a:t>-a,</a:t>
            </a:r>
          </a:p>
          <a:p>
            <a:pPr algn="ctr"/>
            <a:r>
              <a:rPr lang="en-US" sz="1400" b="1" dirty="0">
                <a:solidFill>
                  <a:srgbClr val="C00000"/>
                </a:solidFill>
                <a:effectLst/>
                <a:latin typeface="Arial" panose="020B0604020202020204" pitchFamily="34" charset="0"/>
                <a:ea typeface="DengXian" panose="02010600030101010101" pitchFamily="2" charset="-122"/>
                <a:cs typeface="Arial" panose="020B0604020202020204" pitchFamily="34" charset="0"/>
              </a:rPr>
              <a:t>SPM,</a:t>
            </a:r>
            <a:endParaRPr lang="en-US" sz="1400" b="1" dirty="0">
              <a:solidFill>
                <a:srgbClr val="C00000"/>
              </a:solidFill>
              <a:latin typeface="Arial" panose="020B0604020202020204" pitchFamily="34" charset="0"/>
              <a:ea typeface="DengXian" panose="02010600030101010101" pitchFamily="2" charset="-122"/>
              <a:cs typeface="Arial" panose="020B0604020202020204" pitchFamily="34" charset="0"/>
            </a:endParaRPr>
          </a:p>
          <a:p>
            <a:pPr algn="ctr"/>
            <a:r>
              <a:rPr lang="en-US" sz="1400" dirty="0">
                <a:solidFill>
                  <a:schemeClr val="tx1"/>
                </a:solidFill>
                <a:effectLst/>
                <a:latin typeface="Arial" panose="020B0604020202020204" pitchFamily="34" charset="0"/>
                <a:ea typeface="DengXian" panose="02010600030101010101" pitchFamily="2" charset="-122"/>
                <a:cs typeface="Arial" panose="020B0604020202020204" pitchFamily="34" charset="0"/>
              </a:rPr>
              <a:t> water T</a:t>
            </a:r>
            <a:endParaRPr lang="en-US" sz="1400" dirty="0">
              <a:solidFill>
                <a:schemeClr val="tx1"/>
              </a:solidFill>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76F6DBEA-8ABD-EACF-0B95-6C0587DFDD2E}"/>
              </a:ext>
            </a:extLst>
          </p:cNvPr>
          <p:cNvSpPr/>
          <p:nvPr/>
        </p:nvSpPr>
        <p:spPr>
          <a:xfrm>
            <a:off x="2432008" y="2923628"/>
            <a:ext cx="1070262" cy="1041939"/>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Arial" panose="020B0604020202020204" pitchFamily="34" charset="0"/>
                <a:ea typeface="DengXian" panose="02010600030101010101" pitchFamily="2" charset="-122"/>
                <a:cs typeface="Arial" panose="020B0604020202020204" pitchFamily="34" charset="0"/>
              </a:rPr>
              <a:t>ANN</a:t>
            </a:r>
            <a:endParaRPr lang="en-US" sz="1400" b="1" dirty="0">
              <a:solidFill>
                <a:schemeClr val="bg1"/>
              </a:solidFill>
              <a:latin typeface="Arial" panose="020B0604020202020204" pitchFamily="34" charset="0"/>
              <a:ea typeface="DengXian"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A7725F60-716E-A24D-F4FA-71300E7A5E9B}"/>
              </a:ext>
            </a:extLst>
          </p:cNvPr>
          <p:cNvSpPr/>
          <p:nvPr/>
        </p:nvSpPr>
        <p:spPr>
          <a:xfrm>
            <a:off x="3942625" y="2577227"/>
            <a:ext cx="800100" cy="69249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ANN1</a:t>
            </a:r>
          </a:p>
        </p:txBody>
      </p:sp>
      <p:sp>
        <p:nvSpPr>
          <p:cNvPr id="13" name="Rectangle 12">
            <a:extLst>
              <a:ext uri="{FF2B5EF4-FFF2-40B4-BE49-F238E27FC236}">
                <a16:creationId xmlns:a16="http://schemas.microsoft.com/office/drawing/2014/main" id="{9C699A84-F607-B0E0-93EF-FD83F5940EFD}"/>
              </a:ext>
            </a:extLst>
          </p:cNvPr>
          <p:cNvSpPr/>
          <p:nvPr/>
        </p:nvSpPr>
        <p:spPr>
          <a:xfrm>
            <a:off x="820883" y="3583719"/>
            <a:ext cx="1196237" cy="894056"/>
          </a:xfrm>
          <a:prstGeom prst="rect">
            <a:avLst/>
          </a:prstGeom>
          <a:solidFill>
            <a:schemeClr val="accent5">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err="1">
                <a:solidFill>
                  <a:schemeClr val="tx1"/>
                </a:solidFill>
                <a:effectLst/>
                <a:latin typeface="Arial" panose="020B0604020202020204" pitchFamily="34" charset="0"/>
                <a:ea typeface="DengXian" panose="02010600030101010101" pitchFamily="2" charset="-122"/>
                <a:cs typeface="Arial" panose="020B0604020202020204" pitchFamily="34" charset="0"/>
              </a:rPr>
              <a:t>Chl</a:t>
            </a:r>
            <a:r>
              <a:rPr lang="en-US" sz="1400" dirty="0">
                <a:solidFill>
                  <a:schemeClr val="tx1"/>
                </a:solidFill>
                <a:effectLst/>
                <a:latin typeface="Arial" panose="020B0604020202020204" pitchFamily="34" charset="0"/>
                <a:ea typeface="DengXian" panose="02010600030101010101" pitchFamily="2" charset="-122"/>
                <a:cs typeface="Arial" panose="020B0604020202020204" pitchFamily="34" charset="0"/>
              </a:rPr>
              <a:t>-a,</a:t>
            </a:r>
          </a:p>
          <a:p>
            <a:pPr algn="ctr"/>
            <a:r>
              <a:rPr lang="en-US" altLang="zh-CN" sz="1400" b="1" dirty="0">
                <a:solidFill>
                  <a:schemeClr val="tx1"/>
                </a:solidFill>
                <a:effectLst/>
                <a:latin typeface="Arial" panose="020B0604020202020204" pitchFamily="34" charset="0"/>
                <a:ea typeface="DengXian" panose="02010600030101010101" pitchFamily="2" charset="-122"/>
                <a:cs typeface="Arial" panose="020B0604020202020204" pitchFamily="34" charset="0"/>
              </a:rPr>
              <a:t>Estimate turbidity,</a:t>
            </a:r>
            <a:r>
              <a:rPr lang="en-US" sz="1400" b="1" dirty="0">
                <a:solidFill>
                  <a:schemeClr val="tx1"/>
                </a:solidFill>
                <a:effectLst/>
                <a:latin typeface="Arial" panose="020B0604020202020204" pitchFamily="34" charset="0"/>
                <a:ea typeface="DengXian" panose="02010600030101010101" pitchFamily="2" charset="-122"/>
                <a:cs typeface="Arial" panose="020B0604020202020204" pitchFamily="34" charset="0"/>
              </a:rPr>
              <a:t> </a:t>
            </a:r>
            <a:r>
              <a:rPr lang="en-US" sz="1400" dirty="0">
                <a:solidFill>
                  <a:schemeClr val="tx1"/>
                </a:solidFill>
                <a:effectLst/>
                <a:latin typeface="Arial" panose="020B0604020202020204" pitchFamily="34" charset="0"/>
                <a:ea typeface="DengXian" panose="02010600030101010101" pitchFamily="2" charset="-122"/>
                <a:cs typeface="Arial" panose="020B0604020202020204" pitchFamily="34" charset="0"/>
              </a:rPr>
              <a:t>Water T</a:t>
            </a:r>
            <a:endParaRPr lang="en-US" sz="14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F03C1C3C-5E6A-CE47-E404-89D685209454}"/>
              </a:ext>
            </a:extLst>
          </p:cNvPr>
          <p:cNvSpPr/>
          <p:nvPr/>
        </p:nvSpPr>
        <p:spPr>
          <a:xfrm>
            <a:off x="3942625" y="3647361"/>
            <a:ext cx="800100" cy="692498"/>
          </a:xfrm>
          <a:prstGeom prst="rect">
            <a:avLst/>
          </a:prstGeom>
          <a:solidFill>
            <a:schemeClr val="accent5">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ANN2</a:t>
            </a:r>
          </a:p>
        </p:txBody>
      </p:sp>
      <p:cxnSp>
        <p:nvCxnSpPr>
          <p:cNvPr id="19" name="Straight Arrow Connector 18">
            <a:extLst>
              <a:ext uri="{FF2B5EF4-FFF2-40B4-BE49-F238E27FC236}">
                <a16:creationId xmlns:a16="http://schemas.microsoft.com/office/drawing/2014/main" id="{9E558A42-3A94-8734-81F1-34997B25E646}"/>
              </a:ext>
            </a:extLst>
          </p:cNvPr>
          <p:cNvCxnSpPr>
            <a:cxnSpLocks/>
            <a:stCxn id="10" idx="3"/>
            <a:endCxn id="11" idx="1"/>
          </p:cNvCxnSpPr>
          <p:nvPr/>
        </p:nvCxnSpPr>
        <p:spPr>
          <a:xfrm>
            <a:off x="2017121" y="2949783"/>
            <a:ext cx="571623" cy="126433"/>
          </a:xfrm>
          <a:prstGeom prst="straightConnector1">
            <a:avLst/>
          </a:prstGeom>
          <a:ln w="285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6183059-59B9-B9C3-598C-49CA3525D4CA}"/>
              </a:ext>
            </a:extLst>
          </p:cNvPr>
          <p:cNvCxnSpPr>
            <a:cxnSpLocks/>
            <a:stCxn id="13" idx="3"/>
            <a:endCxn id="11" idx="3"/>
          </p:cNvCxnSpPr>
          <p:nvPr/>
        </p:nvCxnSpPr>
        <p:spPr>
          <a:xfrm flipV="1">
            <a:off x="2017120" y="3812979"/>
            <a:ext cx="571624" cy="217768"/>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353CD8B-C0D8-DF64-8406-43E44781E50C}"/>
              </a:ext>
            </a:extLst>
          </p:cNvPr>
          <p:cNvCxnSpPr>
            <a:cxnSpLocks/>
            <a:stCxn id="11" idx="5"/>
            <a:endCxn id="15" idx="1"/>
          </p:cNvCxnSpPr>
          <p:nvPr/>
        </p:nvCxnSpPr>
        <p:spPr>
          <a:xfrm>
            <a:off x="3345534" y="3812979"/>
            <a:ext cx="597091" cy="180631"/>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B2C6DE6-1293-BF8C-DE80-BB2F765026D4}"/>
              </a:ext>
            </a:extLst>
          </p:cNvPr>
          <p:cNvCxnSpPr>
            <a:cxnSpLocks/>
            <a:stCxn id="11" idx="7"/>
            <a:endCxn id="12" idx="1"/>
          </p:cNvCxnSpPr>
          <p:nvPr/>
        </p:nvCxnSpPr>
        <p:spPr>
          <a:xfrm flipV="1">
            <a:off x="3345534" y="2923476"/>
            <a:ext cx="597091" cy="152740"/>
          </a:xfrm>
          <a:prstGeom prst="straightConnector1">
            <a:avLst/>
          </a:prstGeom>
          <a:ln w="28575">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3C50D801-34CE-C120-E99E-AFDD181A666A}"/>
              </a:ext>
            </a:extLst>
          </p:cNvPr>
          <p:cNvSpPr/>
          <p:nvPr/>
        </p:nvSpPr>
        <p:spPr>
          <a:xfrm>
            <a:off x="838269" y="2056494"/>
            <a:ext cx="1196238" cy="391460"/>
          </a:xfrm>
          <a:prstGeom prst="rect">
            <a:avLst/>
          </a:prstGeom>
          <a:solidFill>
            <a:schemeClr val="tx1">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Input</a:t>
            </a:r>
            <a:endParaRPr lang="en-US" sz="1400" b="1"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4B2F412F-4200-CC96-629C-82171DE1A479}"/>
              </a:ext>
            </a:extLst>
          </p:cNvPr>
          <p:cNvSpPr/>
          <p:nvPr/>
        </p:nvSpPr>
        <p:spPr>
          <a:xfrm>
            <a:off x="2286001" y="2056494"/>
            <a:ext cx="1444336" cy="416491"/>
          </a:xfrm>
          <a:prstGeom prst="rect">
            <a:avLst/>
          </a:prstGeom>
          <a:solidFill>
            <a:schemeClr val="tx1">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Model</a:t>
            </a:r>
          </a:p>
        </p:txBody>
      </p:sp>
      <p:sp>
        <p:nvSpPr>
          <p:cNvPr id="41" name="Rectangle 40">
            <a:extLst>
              <a:ext uri="{FF2B5EF4-FFF2-40B4-BE49-F238E27FC236}">
                <a16:creationId xmlns:a16="http://schemas.microsoft.com/office/drawing/2014/main" id="{17EE3E80-FD3F-C531-29B6-FB77D556ACAE}"/>
              </a:ext>
            </a:extLst>
          </p:cNvPr>
          <p:cNvSpPr/>
          <p:nvPr/>
        </p:nvSpPr>
        <p:spPr>
          <a:xfrm>
            <a:off x="3860373" y="2056494"/>
            <a:ext cx="947974" cy="437924"/>
          </a:xfrm>
          <a:prstGeom prst="rect">
            <a:avLst/>
          </a:prstGeom>
          <a:solidFill>
            <a:schemeClr val="tx1">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Model Output</a:t>
            </a:r>
          </a:p>
        </p:txBody>
      </p:sp>
      <p:sp>
        <p:nvSpPr>
          <p:cNvPr id="44" name="TextBox 43">
            <a:extLst>
              <a:ext uri="{FF2B5EF4-FFF2-40B4-BE49-F238E27FC236}">
                <a16:creationId xmlns:a16="http://schemas.microsoft.com/office/drawing/2014/main" id="{9560BEE0-CF8D-2566-DB4E-67D9673BB72B}"/>
              </a:ext>
            </a:extLst>
          </p:cNvPr>
          <p:cNvSpPr txBox="1"/>
          <p:nvPr/>
        </p:nvSpPr>
        <p:spPr>
          <a:xfrm>
            <a:off x="694882" y="4855411"/>
            <a:ext cx="6915646" cy="1514261"/>
          </a:xfrm>
          <a:prstGeom prst="rect">
            <a:avLst/>
          </a:prstGeom>
          <a:noFill/>
        </p:spPr>
        <p:txBody>
          <a:bodyPr wrap="square">
            <a:spAutoFit/>
          </a:bodyPr>
          <a:lstStyle/>
          <a:p>
            <a:pPr defTabSz="457200">
              <a:lnSpc>
                <a:spcPct val="110000"/>
              </a:lnSpc>
              <a:spcBef>
                <a:spcPct val="20000"/>
              </a:spcBef>
              <a:spcAft>
                <a:spcPts val="600"/>
              </a:spcAft>
              <a:buClr>
                <a:schemeClr val="accent1"/>
              </a:buClr>
              <a:buSzPct val="92000"/>
            </a:pPr>
            <a:r>
              <a:rPr lang="en-US" b="1" dirty="0">
                <a:solidFill>
                  <a:srgbClr val="2F5496"/>
                </a:solidFill>
                <a:latin typeface="Arial" panose="020B0604020202020204" pitchFamily="34" charset="0"/>
                <a:ea typeface="Open Sans" panose="020B0606030504020204" pitchFamily="34" charset="0"/>
                <a:cs typeface="Arial" panose="020B0604020202020204" pitchFamily="34" charset="0"/>
              </a:rPr>
              <a:t>Build and run model:</a:t>
            </a:r>
          </a:p>
          <a:p>
            <a:pPr marL="285750" indent="-285750" algn="just" defTabSz="457200">
              <a:spcBef>
                <a:spcPct val="20000"/>
              </a:spcBef>
              <a:spcAft>
                <a:spcPts val="600"/>
              </a:spcAft>
              <a:buClr>
                <a:schemeClr val="accent1"/>
              </a:buClr>
              <a:buSzPct val="92000"/>
              <a:buFont typeface="Arial" panose="020B0604020202020204" pitchFamily="34" charset="0"/>
              <a:buChar char="•"/>
            </a:pP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Normalized input data between 0-1</a:t>
            </a:r>
          </a:p>
          <a:p>
            <a:pPr marL="285750" indent="-285750" algn="just" defTabSz="457200">
              <a:spcBef>
                <a:spcPct val="20000"/>
              </a:spcBef>
              <a:spcAft>
                <a:spcPts val="600"/>
              </a:spcAft>
              <a:buClr>
                <a:schemeClr val="accent1"/>
              </a:buClr>
              <a:buSzPct val="92000"/>
              <a:buFont typeface="Arial" panose="020B0604020202020204" pitchFamily="34" charset="0"/>
              <a:buChar char="•"/>
            </a:pP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Use log transformation to initial target data</a:t>
            </a:r>
          </a:p>
          <a:p>
            <a:pPr marL="285750" indent="-285750" algn="just" defTabSz="457200">
              <a:spcBef>
                <a:spcPct val="20000"/>
              </a:spcBef>
              <a:spcAft>
                <a:spcPts val="600"/>
              </a:spcAft>
              <a:buClr>
                <a:schemeClr val="accent1"/>
              </a:buClr>
              <a:buSzPct val="92000"/>
              <a:buFont typeface="Arial" panose="020B0604020202020204" pitchFamily="34" charset="0"/>
              <a:buChar char="•"/>
            </a:pP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Create a shallow network with one hidden layer in MATLAB</a:t>
            </a:r>
          </a:p>
        </p:txBody>
      </p:sp>
      <p:graphicFrame>
        <p:nvGraphicFramePr>
          <p:cNvPr id="45" name="Diagram 44">
            <a:extLst>
              <a:ext uri="{FF2B5EF4-FFF2-40B4-BE49-F238E27FC236}">
                <a16:creationId xmlns:a16="http://schemas.microsoft.com/office/drawing/2014/main" id="{B5EB94FB-C845-41A9-3BBF-2B7F62EB307D}"/>
              </a:ext>
            </a:extLst>
          </p:cNvPr>
          <p:cNvGraphicFramePr/>
          <p:nvPr>
            <p:extLst>
              <p:ext uri="{D42A27DB-BD31-4B8C-83A1-F6EECF244321}">
                <p14:modId xmlns:p14="http://schemas.microsoft.com/office/powerpoint/2010/main" val="1857644700"/>
              </p:ext>
            </p:extLst>
          </p:nvPr>
        </p:nvGraphicFramePr>
        <p:xfrm>
          <a:off x="6276109" y="3195254"/>
          <a:ext cx="5334699" cy="3662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8" name="Oval 47">
            <a:extLst>
              <a:ext uri="{FF2B5EF4-FFF2-40B4-BE49-F238E27FC236}">
                <a16:creationId xmlns:a16="http://schemas.microsoft.com/office/drawing/2014/main" id="{537B5AEC-A3CA-234D-03E6-342E01371A27}"/>
              </a:ext>
            </a:extLst>
          </p:cNvPr>
          <p:cNvSpPr/>
          <p:nvPr/>
        </p:nvSpPr>
        <p:spPr>
          <a:xfrm>
            <a:off x="10440867" y="4376483"/>
            <a:ext cx="930250" cy="930054"/>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9" name="TextBox 48">
            <a:extLst>
              <a:ext uri="{FF2B5EF4-FFF2-40B4-BE49-F238E27FC236}">
                <a16:creationId xmlns:a16="http://schemas.microsoft.com/office/drawing/2014/main" id="{7E758117-A32C-65D1-213D-101940509C08}"/>
              </a:ext>
            </a:extLst>
          </p:cNvPr>
          <p:cNvSpPr txBox="1"/>
          <p:nvPr/>
        </p:nvSpPr>
        <p:spPr>
          <a:xfrm>
            <a:off x="8968378" y="3289759"/>
            <a:ext cx="978716" cy="523220"/>
          </a:xfrm>
          <a:prstGeom prst="rect">
            <a:avLst/>
          </a:prstGeom>
          <a:noFill/>
        </p:spPr>
        <p:txBody>
          <a:bodyPr wrap="square">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Iteration number</a:t>
            </a:r>
          </a:p>
        </p:txBody>
      </p:sp>
      <p:sp>
        <p:nvSpPr>
          <p:cNvPr id="50" name="TextBox 49">
            <a:extLst>
              <a:ext uri="{FF2B5EF4-FFF2-40B4-BE49-F238E27FC236}">
                <a16:creationId xmlns:a16="http://schemas.microsoft.com/office/drawing/2014/main" id="{73F8C9DD-6AE4-F1F0-F035-785D9A8F4658}"/>
              </a:ext>
            </a:extLst>
          </p:cNvPr>
          <p:cNvSpPr txBox="1"/>
          <p:nvPr/>
        </p:nvSpPr>
        <p:spPr>
          <a:xfrm>
            <a:off x="9878456" y="3744553"/>
            <a:ext cx="852862" cy="523220"/>
          </a:xfrm>
          <a:prstGeom prst="rect">
            <a:avLst/>
          </a:prstGeom>
          <a:noFill/>
        </p:spPr>
        <p:txBody>
          <a:bodyPr wrap="square">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Neuron number</a:t>
            </a:r>
          </a:p>
        </p:txBody>
      </p:sp>
      <p:sp>
        <p:nvSpPr>
          <p:cNvPr id="51" name="TextBox 50">
            <a:extLst>
              <a:ext uri="{FF2B5EF4-FFF2-40B4-BE49-F238E27FC236}">
                <a16:creationId xmlns:a16="http://schemas.microsoft.com/office/drawing/2014/main" id="{8C0F7DEC-92AC-8A98-C71B-A98D9E8A6385}"/>
              </a:ext>
            </a:extLst>
          </p:cNvPr>
          <p:cNvSpPr txBox="1"/>
          <p:nvPr/>
        </p:nvSpPr>
        <p:spPr>
          <a:xfrm>
            <a:off x="10505262" y="4564851"/>
            <a:ext cx="978863" cy="523220"/>
          </a:xfrm>
          <a:prstGeom prst="rect">
            <a:avLst/>
          </a:prstGeom>
          <a:noFill/>
        </p:spPr>
        <p:txBody>
          <a:bodyPr wrap="square">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Transfer function</a:t>
            </a:r>
          </a:p>
        </p:txBody>
      </p:sp>
      <p:sp>
        <p:nvSpPr>
          <p:cNvPr id="52" name="TextBox 51">
            <a:extLst>
              <a:ext uri="{FF2B5EF4-FFF2-40B4-BE49-F238E27FC236}">
                <a16:creationId xmlns:a16="http://schemas.microsoft.com/office/drawing/2014/main" id="{73BEC007-F431-74E8-9566-7963CA5CB80A}"/>
              </a:ext>
            </a:extLst>
          </p:cNvPr>
          <p:cNvSpPr txBox="1"/>
          <p:nvPr/>
        </p:nvSpPr>
        <p:spPr>
          <a:xfrm>
            <a:off x="10113835" y="5603616"/>
            <a:ext cx="970719" cy="523220"/>
          </a:xfrm>
          <a:prstGeom prst="rect">
            <a:avLst/>
          </a:prstGeom>
          <a:noFill/>
        </p:spPr>
        <p:txBody>
          <a:bodyPr wrap="square">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Train function</a:t>
            </a:r>
          </a:p>
        </p:txBody>
      </p:sp>
      <p:sp>
        <p:nvSpPr>
          <p:cNvPr id="53" name="TextBox 52">
            <a:extLst>
              <a:ext uri="{FF2B5EF4-FFF2-40B4-BE49-F238E27FC236}">
                <a16:creationId xmlns:a16="http://schemas.microsoft.com/office/drawing/2014/main" id="{43DB7A4B-7EFD-A86C-97AD-E80293A69AE3}"/>
              </a:ext>
            </a:extLst>
          </p:cNvPr>
          <p:cNvSpPr txBox="1"/>
          <p:nvPr/>
        </p:nvSpPr>
        <p:spPr>
          <a:xfrm>
            <a:off x="8800311" y="6105020"/>
            <a:ext cx="1177569" cy="738664"/>
          </a:xfrm>
          <a:prstGeom prst="rect">
            <a:avLst/>
          </a:prstGeom>
          <a:noFill/>
        </p:spPr>
        <p:txBody>
          <a:bodyPr wrap="square">
            <a:spAutoFit/>
          </a:bodyPr>
          <a:lstStyle/>
          <a:p>
            <a:pPr algn="ctr"/>
            <a:r>
              <a:rPr lang="en-US" sz="1400" b="1" dirty="0">
                <a:solidFill>
                  <a:schemeClr val="tx1">
                    <a:lumMod val="75000"/>
                    <a:lumOff val="25000"/>
                  </a:schemeClr>
                </a:solidFill>
                <a:latin typeface="Arial" panose="020B0604020202020204" pitchFamily="34" charset="0"/>
                <a:cs typeface="Arial" panose="020B0604020202020204" pitchFamily="34" charset="0"/>
              </a:rPr>
              <a:t>Number of hidden layer</a:t>
            </a:r>
          </a:p>
        </p:txBody>
      </p:sp>
      <p:graphicFrame>
        <p:nvGraphicFramePr>
          <p:cNvPr id="76" name="Diagram 75">
            <a:extLst>
              <a:ext uri="{FF2B5EF4-FFF2-40B4-BE49-F238E27FC236}">
                <a16:creationId xmlns:a16="http://schemas.microsoft.com/office/drawing/2014/main" id="{0CD42E2D-1568-EEFC-7A20-9CFB406233DB}"/>
              </a:ext>
            </a:extLst>
          </p:cNvPr>
          <p:cNvGraphicFramePr/>
          <p:nvPr>
            <p:extLst>
              <p:ext uri="{D42A27DB-BD31-4B8C-83A1-F6EECF244321}">
                <p14:modId xmlns:p14="http://schemas.microsoft.com/office/powerpoint/2010/main" val="1794926233"/>
              </p:ext>
            </p:extLst>
          </p:nvPr>
        </p:nvGraphicFramePr>
        <p:xfrm>
          <a:off x="2967139" y="936286"/>
          <a:ext cx="8128000" cy="541866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 name="Slide Number Placeholder 2">
            <a:extLst>
              <a:ext uri="{FF2B5EF4-FFF2-40B4-BE49-F238E27FC236}">
                <a16:creationId xmlns:a16="http://schemas.microsoft.com/office/drawing/2014/main" id="{5E3B5AC3-7398-F03E-7945-334F5EAA98AD}"/>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10</a:t>
            </a:fld>
            <a:endParaRPr lang="en-US" dirty="0">
              <a:latin typeface="Arial" panose="020B0604020202020204" pitchFamily="34" charset="0"/>
              <a:cs typeface="Arial" panose="020B0604020202020204" pitchFamily="34" charset="0"/>
            </a:endParaRPr>
          </a:p>
        </p:txBody>
      </p:sp>
      <p:pic>
        <p:nvPicPr>
          <p:cNvPr id="5" name="x_Picture 35">
            <a:extLst>
              <a:ext uri="{FF2B5EF4-FFF2-40B4-BE49-F238E27FC236}">
                <a16:creationId xmlns:a16="http://schemas.microsoft.com/office/drawing/2014/main" id="{A677F606-A8E7-0924-917F-98D6A371F71D}"/>
              </a:ext>
            </a:extLst>
          </p:cNvPr>
          <p:cNvPicPr/>
          <p:nvPr/>
        </p:nvPicPr>
        <p:blipFill>
          <a:blip r:embed="rId15" r:link="rId16">
            <a:extLst>
              <a:ext uri="{28A0092B-C50C-407E-A947-70E740481C1C}">
                <a14:useLocalDpi xmlns:a14="http://schemas.microsoft.com/office/drawing/2010/main" val="0"/>
              </a:ext>
            </a:extLst>
          </a:blip>
          <a:srcRect/>
          <a:stretch>
            <a:fillRect/>
          </a:stretch>
        </p:blipFill>
        <p:spPr bwMode="auto">
          <a:xfrm>
            <a:off x="7392656" y="1948577"/>
            <a:ext cx="3992880" cy="1165860"/>
          </a:xfrm>
          <a:prstGeom prst="rect">
            <a:avLst/>
          </a:prstGeom>
          <a:noFill/>
          <a:ln>
            <a:noFill/>
          </a:ln>
        </p:spPr>
      </p:pic>
    </p:spTree>
    <p:extLst>
      <p:ext uri="{BB962C8B-B14F-4D97-AF65-F5344CB8AC3E}">
        <p14:creationId xmlns:p14="http://schemas.microsoft.com/office/powerpoint/2010/main" val="397512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Right 20">
            <a:extLst>
              <a:ext uri="{FF2B5EF4-FFF2-40B4-BE49-F238E27FC236}">
                <a16:creationId xmlns:a16="http://schemas.microsoft.com/office/drawing/2014/main" id="{0BB9125C-AD23-0EA3-22B8-5A95A6EE6A23}"/>
              </a:ext>
            </a:extLst>
          </p:cNvPr>
          <p:cNvSpPr/>
          <p:nvPr/>
        </p:nvSpPr>
        <p:spPr>
          <a:xfrm>
            <a:off x="559315" y="5145623"/>
            <a:ext cx="2239646" cy="1174173"/>
          </a:xfrm>
          <a:prstGeom prst="rightArrow">
            <a:avLst/>
          </a:prstGeom>
          <a:solidFill>
            <a:srgbClr val="2F549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标题 1">
            <a:extLst>
              <a:ext uri="{FF2B5EF4-FFF2-40B4-BE49-F238E27FC236}">
                <a16:creationId xmlns:a16="http://schemas.microsoft.com/office/drawing/2014/main" id="{9D7D0F22-E465-4600-ADE7-8E3D28FD322C}"/>
              </a:ext>
            </a:extLst>
          </p:cNvPr>
          <p:cNvSpPr>
            <a:spLocks noGrp="1"/>
          </p:cNvSpPr>
          <p:nvPr>
            <p:ph type="title"/>
          </p:nvPr>
        </p:nvSpPr>
        <p:spPr/>
        <p:txBody>
          <a:bodyPr/>
          <a:lstStyle/>
          <a:p>
            <a:r>
              <a:rPr lang="en-US" altLang="zh-CN" dirty="0">
                <a:solidFill>
                  <a:srgbClr val="000000"/>
                </a:solidFill>
                <a:latin typeface="Arial" panose="020B0604020202020204" pitchFamily="34" charset="0"/>
                <a:cs typeface="Arial" panose="020B0604020202020204" pitchFamily="34" charset="0"/>
              </a:rPr>
              <a:t>2. Material and methods </a:t>
            </a:r>
            <a:br>
              <a:rPr lang="en-US" altLang="zh-CN" dirty="0">
                <a:solidFill>
                  <a:srgbClr val="000000"/>
                </a:solidFill>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2.5 ANN model build up</a:t>
            </a:r>
            <a:endParaRPr lang="zh-CN" altLang="en-US" sz="2400" dirty="0">
              <a:solidFill>
                <a:schemeClr val="bg2">
                  <a:lumMod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2BB53D5C-81F5-7C1E-AACE-EEF88F32E2D5}"/>
              </a:ext>
            </a:extLst>
          </p:cNvPr>
          <p:cNvSpPr txBox="1"/>
          <p:nvPr/>
        </p:nvSpPr>
        <p:spPr>
          <a:xfrm>
            <a:off x="445015" y="2381982"/>
            <a:ext cx="4906303" cy="1782026"/>
          </a:xfrm>
          <a:prstGeom prst="rect">
            <a:avLst/>
          </a:prstGeom>
          <a:noFill/>
        </p:spPr>
        <p:txBody>
          <a:bodyPr wrap="square">
            <a:spAutoFit/>
          </a:bodyPr>
          <a:lstStyle/>
          <a:p>
            <a:pPr defTabSz="457200">
              <a:lnSpc>
                <a:spcPct val="110000"/>
              </a:lnSpc>
              <a:spcBef>
                <a:spcPct val="20000"/>
              </a:spcBef>
              <a:spcAft>
                <a:spcPts val="600"/>
              </a:spcAft>
              <a:buClr>
                <a:schemeClr val="accent1"/>
              </a:buClr>
              <a:buSzPct val="92000"/>
            </a:pPr>
            <a:r>
              <a:rPr lang="en-US" b="1" dirty="0">
                <a:solidFill>
                  <a:srgbClr val="2F5496"/>
                </a:solidFill>
                <a:latin typeface="Arial" panose="020B0604020202020204" pitchFamily="34" charset="0"/>
                <a:ea typeface="Open Sans" panose="020B0606030504020204" pitchFamily="34" charset="0"/>
                <a:cs typeface="Arial" panose="020B0604020202020204" pitchFamily="34" charset="0"/>
              </a:rPr>
              <a:t>Change model settings:</a:t>
            </a:r>
          </a:p>
          <a:p>
            <a:pPr marL="285750" indent="-285750" algn="just" defTabSz="457200">
              <a:spcBef>
                <a:spcPct val="20000"/>
              </a:spcBef>
              <a:spcAft>
                <a:spcPts val="600"/>
              </a:spcAft>
              <a:buClr>
                <a:schemeClr val="accent1"/>
              </a:buClr>
              <a:buSzPct val="92000"/>
              <a:buFont typeface="Arial" panose="020B0604020202020204" pitchFamily="34" charset="0"/>
              <a:buChar char="•"/>
            </a:pP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Compare the RMSE of training set and validation set to find the desirable ANN model structure.</a:t>
            </a:r>
          </a:p>
          <a:p>
            <a:pPr marL="285750" indent="-285750" algn="just" defTabSz="457200">
              <a:spcBef>
                <a:spcPct val="20000"/>
              </a:spcBef>
              <a:spcAft>
                <a:spcPts val="600"/>
              </a:spcAft>
              <a:buClr>
                <a:schemeClr val="accent1"/>
              </a:buClr>
              <a:buSzPct val="92000"/>
              <a:buFont typeface="Arial" panose="020B0604020202020204" pitchFamily="34" charset="0"/>
              <a:buChar char="•"/>
            </a:pPr>
            <a:r>
              <a:rPr lang="en-US" sz="1400" dirty="0" err="1">
                <a:solidFill>
                  <a:schemeClr val="dk1"/>
                </a:solidFill>
                <a:latin typeface="Arial" panose="020B0604020202020204" pitchFamily="34" charset="0"/>
                <a:ea typeface="Open Sans" panose="020B0606030504020204" pitchFamily="34" charset="0"/>
                <a:cs typeface="Arial" panose="020B0604020202020204" pitchFamily="34" charset="0"/>
              </a:rPr>
              <a:t>Eg</a:t>
            </a:r>
            <a:r>
              <a:rPr lang="en-US" sz="1400" dirty="0">
                <a:solidFill>
                  <a:schemeClr val="dk1"/>
                </a:solidFill>
                <a:latin typeface="Arial" panose="020B0604020202020204" pitchFamily="34" charset="0"/>
                <a:ea typeface="Open Sans" panose="020B0606030504020204" pitchFamily="34" charset="0"/>
                <a:cs typeface="Arial" panose="020B0604020202020204" pitchFamily="34" charset="0"/>
              </a:rPr>
              <a:t>: To find desirable neuron numbers for hidden layer, run the model for different neurons, and see which number give the lowest RMSE.</a:t>
            </a:r>
            <a:endParaRPr lang="en-US" sz="16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p:txBody>
      </p:sp>
      <p:pic>
        <p:nvPicPr>
          <p:cNvPr id="5" name="Graphic 4" descr="Badge 3 with solid fill">
            <a:extLst>
              <a:ext uri="{FF2B5EF4-FFF2-40B4-BE49-F238E27FC236}">
                <a16:creationId xmlns:a16="http://schemas.microsoft.com/office/drawing/2014/main" id="{F946B02B-6F0B-9D02-09B7-0F84A6BA70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6576" y="994127"/>
            <a:ext cx="914400" cy="914400"/>
          </a:xfrm>
          <a:prstGeom prst="rect">
            <a:avLst/>
          </a:prstGeom>
        </p:spPr>
      </p:pic>
      <p:pic>
        <p:nvPicPr>
          <p:cNvPr id="7" name="Picture 6">
            <a:extLst>
              <a:ext uri="{FF2B5EF4-FFF2-40B4-BE49-F238E27FC236}">
                <a16:creationId xmlns:a16="http://schemas.microsoft.com/office/drawing/2014/main" id="{962E7520-2F0C-B145-5290-95A51953B65B}"/>
              </a:ext>
            </a:extLst>
          </p:cNvPr>
          <p:cNvPicPr>
            <a:picLocks noChangeAspect="1"/>
          </p:cNvPicPr>
          <p:nvPr/>
        </p:nvPicPr>
        <p:blipFill>
          <a:blip r:embed="rId5"/>
          <a:stretch>
            <a:fillRect/>
          </a:stretch>
        </p:blipFill>
        <p:spPr>
          <a:xfrm>
            <a:off x="5756571" y="2200498"/>
            <a:ext cx="5830260" cy="2257407"/>
          </a:xfrm>
          <a:prstGeom prst="rect">
            <a:avLst/>
          </a:prstGeom>
          <a:ln w="127000" cap="sq">
            <a:no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467D68A5-BBFE-31FB-C3D9-254163E614F5}"/>
              </a:ext>
            </a:extLst>
          </p:cNvPr>
          <p:cNvPicPr>
            <a:picLocks noChangeAspect="1"/>
          </p:cNvPicPr>
          <p:nvPr/>
        </p:nvPicPr>
        <p:blipFill>
          <a:blip r:embed="rId6"/>
          <a:stretch>
            <a:fillRect/>
          </a:stretch>
        </p:blipFill>
        <p:spPr>
          <a:xfrm>
            <a:off x="2798961" y="4799185"/>
            <a:ext cx="7164015" cy="1798341"/>
          </a:xfrm>
          <a:prstGeom prst="rect">
            <a:avLst/>
          </a:prstGeom>
        </p:spPr>
      </p:pic>
      <p:cxnSp>
        <p:nvCxnSpPr>
          <p:cNvPr id="15" name="直接连接符 7">
            <a:extLst>
              <a:ext uri="{FF2B5EF4-FFF2-40B4-BE49-F238E27FC236}">
                <a16:creationId xmlns:a16="http://schemas.microsoft.com/office/drawing/2014/main" id="{2E9267A0-9C73-FD1B-1045-6F94B5BECD79}"/>
              </a:ext>
            </a:extLst>
          </p:cNvPr>
          <p:cNvCxnSpPr>
            <a:cxnSpLocks/>
          </p:cNvCxnSpPr>
          <p:nvPr/>
        </p:nvCxnSpPr>
        <p:spPr>
          <a:xfrm>
            <a:off x="445015" y="4695184"/>
            <a:ext cx="11141816" cy="0"/>
          </a:xfrm>
          <a:prstGeom prst="line">
            <a:avLst/>
          </a:prstGeom>
          <a:ln w="19050">
            <a:solidFill>
              <a:srgbClr val="2F5496"/>
            </a:solidFill>
          </a:ln>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BE67C469-284A-C0FC-8B30-9ADFB3B01B9C}"/>
              </a:ext>
            </a:extLst>
          </p:cNvPr>
          <p:cNvSpPr txBox="1"/>
          <p:nvPr/>
        </p:nvSpPr>
        <p:spPr>
          <a:xfrm>
            <a:off x="559315" y="5409543"/>
            <a:ext cx="2131930" cy="584775"/>
          </a:xfrm>
          <a:prstGeom prst="rect">
            <a:avLst/>
          </a:prstGeom>
          <a:noFill/>
        </p:spPr>
        <p:txBody>
          <a:bodyPr wrap="square">
            <a:spAutoFit/>
          </a:bodyPr>
          <a:lstStyle/>
          <a:p>
            <a:r>
              <a:rPr lang="en-US" sz="1600" b="1" dirty="0">
                <a:solidFill>
                  <a:schemeClr val="bg1"/>
                </a:solidFill>
                <a:latin typeface="Arial" panose="020B0604020202020204" pitchFamily="34" charset="0"/>
                <a:ea typeface="Open Sans" panose="020B0606030504020204" pitchFamily="34" charset="0"/>
                <a:cs typeface="Arial" panose="020B0604020202020204" pitchFamily="34" charset="0"/>
              </a:rPr>
              <a:t>The most desirable model setting </a:t>
            </a:r>
          </a:p>
        </p:txBody>
      </p:sp>
      <p:sp>
        <p:nvSpPr>
          <p:cNvPr id="3" name="Slide Number Placeholder 2">
            <a:extLst>
              <a:ext uri="{FF2B5EF4-FFF2-40B4-BE49-F238E27FC236}">
                <a16:creationId xmlns:a16="http://schemas.microsoft.com/office/drawing/2014/main" id="{D99A1224-F4EA-586C-27CC-70EF9062F6BD}"/>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11</a:t>
            </a:fld>
            <a:endParaRPr lang="en-US" dirty="0">
              <a:latin typeface="Arial" panose="020B0604020202020204" pitchFamily="34" charset="0"/>
              <a:cs typeface="Arial" panose="020B0604020202020204" pitchFamily="34" charset="0"/>
            </a:endParaRPr>
          </a:p>
        </p:txBody>
      </p:sp>
      <p:sp>
        <p:nvSpPr>
          <p:cNvPr id="10" name="Shape 9">
            <a:extLst>
              <a:ext uri="{FF2B5EF4-FFF2-40B4-BE49-F238E27FC236}">
                <a16:creationId xmlns:a16="http://schemas.microsoft.com/office/drawing/2014/main" id="{A469993A-B03E-84A7-DBE8-13ABCE4E2F9C}"/>
              </a:ext>
            </a:extLst>
          </p:cNvPr>
          <p:cNvSpPr/>
          <p:nvPr/>
        </p:nvSpPr>
        <p:spPr>
          <a:xfrm rot="11592389">
            <a:off x="5350325" y="3321678"/>
            <a:ext cx="2884464" cy="1297833"/>
          </a:xfrm>
          <a:prstGeom prst="swooshArrow">
            <a:avLst>
              <a:gd name="adj1" fmla="val 10812"/>
              <a:gd name="adj2" fmla="val 31370"/>
            </a:avLst>
          </a:prstGeom>
          <a:solidFill>
            <a:srgbClr val="E0DD6F"/>
          </a:solidFill>
          <a:ln w="19050">
            <a:solidFill>
              <a:srgbClr val="2F5496"/>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18575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C146D77A-94B9-4064-A30C-E92A435395B8}"/>
              </a:ext>
            </a:extLst>
          </p:cNvPr>
          <p:cNvGraphicFramePr>
            <a:graphicFrameLocks/>
          </p:cNvGraphicFramePr>
          <p:nvPr>
            <p:extLst>
              <p:ext uri="{D42A27DB-BD31-4B8C-83A1-F6EECF244321}">
                <p14:modId xmlns:p14="http://schemas.microsoft.com/office/powerpoint/2010/main" val="352010709"/>
              </p:ext>
            </p:extLst>
          </p:nvPr>
        </p:nvGraphicFramePr>
        <p:xfrm>
          <a:off x="90258" y="1892196"/>
          <a:ext cx="4079327" cy="24326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6A51D906-8664-48A8-B61E-7D5AB7139620}"/>
              </a:ext>
            </a:extLst>
          </p:cNvPr>
          <p:cNvGraphicFramePr>
            <a:graphicFrameLocks/>
          </p:cNvGraphicFramePr>
          <p:nvPr>
            <p:extLst>
              <p:ext uri="{D42A27DB-BD31-4B8C-83A1-F6EECF244321}">
                <p14:modId xmlns:p14="http://schemas.microsoft.com/office/powerpoint/2010/main" val="3363681792"/>
              </p:ext>
            </p:extLst>
          </p:nvPr>
        </p:nvGraphicFramePr>
        <p:xfrm>
          <a:off x="4169586" y="1896531"/>
          <a:ext cx="4000964" cy="24326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956C8D84-FFB0-DEEE-B2D1-8581DC4B9F09}"/>
              </a:ext>
            </a:extLst>
          </p:cNvPr>
          <p:cNvGraphicFramePr>
            <a:graphicFrameLocks/>
          </p:cNvGraphicFramePr>
          <p:nvPr>
            <p:extLst>
              <p:ext uri="{D42A27DB-BD31-4B8C-83A1-F6EECF244321}">
                <p14:modId xmlns:p14="http://schemas.microsoft.com/office/powerpoint/2010/main" val="2351603894"/>
              </p:ext>
            </p:extLst>
          </p:nvPr>
        </p:nvGraphicFramePr>
        <p:xfrm>
          <a:off x="8213653" y="1896531"/>
          <a:ext cx="3898447" cy="24326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hart 22">
            <a:extLst>
              <a:ext uri="{FF2B5EF4-FFF2-40B4-BE49-F238E27FC236}">
                <a16:creationId xmlns:a16="http://schemas.microsoft.com/office/drawing/2014/main" id="{CACDBF7A-91CA-1747-DC1C-9353829ECACE}"/>
              </a:ext>
            </a:extLst>
          </p:cNvPr>
          <p:cNvGraphicFramePr>
            <a:graphicFrameLocks/>
          </p:cNvGraphicFramePr>
          <p:nvPr>
            <p:extLst>
              <p:ext uri="{D42A27DB-BD31-4B8C-83A1-F6EECF244321}">
                <p14:modId xmlns:p14="http://schemas.microsoft.com/office/powerpoint/2010/main" val="2198739489"/>
              </p:ext>
            </p:extLst>
          </p:nvPr>
        </p:nvGraphicFramePr>
        <p:xfrm>
          <a:off x="79900" y="4500978"/>
          <a:ext cx="4066102" cy="225659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a:extLst>
              <a:ext uri="{FF2B5EF4-FFF2-40B4-BE49-F238E27FC236}">
                <a16:creationId xmlns:a16="http://schemas.microsoft.com/office/drawing/2014/main" id="{4F7F9613-974F-EB6E-FFFB-13E400CF0AB8}"/>
              </a:ext>
            </a:extLst>
          </p:cNvPr>
          <p:cNvGraphicFramePr>
            <a:graphicFrameLocks/>
          </p:cNvGraphicFramePr>
          <p:nvPr>
            <p:extLst>
              <p:ext uri="{D42A27DB-BD31-4B8C-83A1-F6EECF244321}">
                <p14:modId xmlns:p14="http://schemas.microsoft.com/office/powerpoint/2010/main" val="3343967951"/>
              </p:ext>
            </p:extLst>
          </p:nvPr>
        </p:nvGraphicFramePr>
        <p:xfrm>
          <a:off x="4261743" y="4526957"/>
          <a:ext cx="3836169" cy="223061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BEB0AE52-A8DF-3543-1376-90B7957A5602}"/>
              </a:ext>
            </a:extLst>
          </p:cNvPr>
          <p:cNvGraphicFramePr>
            <a:graphicFrameLocks/>
          </p:cNvGraphicFramePr>
          <p:nvPr>
            <p:extLst>
              <p:ext uri="{D42A27DB-BD31-4B8C-83A1-F6EECF244321}">
                <p14:modId xmlns:p14="http://schemas.microsoft.com/office/powerpoint/2010/main" val="735724575"/>
              </p:ext>
            </p:extLst>
          </p:nvPr>
        </p:nvGraphicFramePr>
        <p:xfrm>
          <a:off x="8213653" y="4500978"/>
          <a:ext cx="3898446" cy="2256594"/>
        </p:xfrm>
        <a:graphic>
          <a:graphicData uri="http://schemas.openxmlformats.org/drawingml/2006/chart">
            <c:chart xmlns:c="http://schemas.openxmlformats.org/drawingml/2006/chart" xmlns:r="http://schemas.openxmlformats.org/officeDocument/2006/relationships" r:id="rId8"/>
          </a:graphicData>
        </a:graphic>
      </p:graphicFrame>
      <p:sp>
        <p:nvSpPr>
          <p:cNvPr id="36" name="TextBox 35">
            <a:extLst>
              <a:ext uri="{FF2B5EF4-FFF2-40B4-BE49-F238E27FC236}">
                <a16:creationId xmlns:a16="http://schemas.microsoft.com/office/drawing/2014/main" id="{DBCE1E5B-86C4-4F48-2052-9138E08E0D2D}"/>
              </a:ext>
            </a:extLst>
          </p:cNvPr>
          <p:cNvSpPr txBox="1"/>
          <p:nvPr/>
        </p:nvSpPr>
        <p:spPr>
          <a:xfrm>
            <a:off x="330551" y="4050892"/>
            <a:ext cx="3825811"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l"/>
            <a:r>
              <a:rPr lang="en-US" sz="1400" b="1" kern="100"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chl</a:t>
            </a:r>
            <a:r>
              <a:rPr lang="en-US" sz="1400" b="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-a = 0.3312*RS </a:t>
            </a:r>
            <a:r>
              <a:rPr lang="en-US" sz="1400" b="1" kern="100"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chl</a:t>
            </a:r>
            <a:r>
              <a:rPr lang="en-US" sz="1400" b="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en-US" sz="1050" kern="100" dirty="0">
              <a:effectLst/>
              <a:latin typeface="Arial" panose="020B0604020202020204" pitchFamily="34" charset="0"/>
              <a:ea typeface="等线" panose="02010600030101010101" pitchFamily="2" charset="-122"/>
              <a:cs typeface="Arial" panose="020B0604020202020204" pitchFamily="34" charset="0"/>
            </a:endParaRPr>
          </a:p>
        </p:txBody>
      </p:sp>
      <p:sp>
        <p:nvSpPr>
          <p:cNvPr id="10" name="TextBox 9">
            <a:extLst>
              <a:ext uri="{FF2B5EF4-FFF2-40B4-BE49-F238E27FC236}">
                <a16:creationId xmlns:a16="http://schemas.microsoft.com/office/drawing/2014/main" id="{556852B9-B7A1-4AE8-883B-FBE9D2D64CF1}"/>
              </a:ext>
            </a:extLst>
          </p:cNvPr>
          <p:cNvSpPr txBox="1"/>
          <p:nvPr/>
        </p:nvSpPr>
        <p:spPr>
          <a:xfrm>
            <a:off x="4396655" y="4050892"/>
            <a:ext cx="3589928"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l"/>
            <a:r>
              <a:rPr lang="en-US" sz="1400" b="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Turbidity = 1.19 </a:t>
            </a:r>
            <a:r>
              <a:rPr lang="en-US" sz="1400" b="1" i="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a:t>
            </a:r>
            <a:r>
              <a:rPr lang="en-US" sz="1400" b="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SPM+0</a:t>
            </a:r>
            <a:r>
              <a:rPr lang="en-US" sz="1400" b="1" i="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a:t>
            </a:r>
            <a:r>
              <a:rPr lang="en-US" sz="1400" b="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234 Chl^</a:t>
            </a:r>
            <a:r>
              <a:rPr lang="en-US" sz="1000" b="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0</a:t>
            </a:r>
            <a:r>
              <a:rPr lang="en-US" sz="1000" b="1" i="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a:t>
            </a:r>
            <a:r>
              <a:rPr lang="en-US" sz="1000" b="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57</a:t>
            </a:r>
            <a:r>
              <a:rPr lang="en-US" sz="1400" b="1" i="1"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a:t>
            </a:r>
            <a:endParaRPr lang="en-US" sz="1050" kern="100" dirty="0">
              <a:effectLst/>
              <a:latin typeface="Arial" panose="020B0604020202020204" pitchFamily="34" charset="0"/>
              <a:ea typeface="等线" panose="02010600030101010101" pitchFamily="2" charset="-122"/>
              <a:cs typeface="Arial" panose="020B0604020202020204" pitchFamily="34" charset="0"/>
            </a:endParaRPr>
          </a:p>
        </p:txBody>
      </p:sp>
      <p:sp>
        <p:nvSpPr>
          <p:cNvPr id="7" name="标题 1">
            <a:extLst>
              <a:ext uri="{FF2B5EF4-FFF2-40B4-BE49-F238E27FC236}">
                <a16:creationId xmlns:a16="http://schemas.microsoft.com/office/drawing/2014/main" id="{0C383097-FA95-CA43-3702-ED26B628D731}"/>
              </a:ext>
            </a:extLst>
          </p:cNvPr>
          <p:cNvSpPr>
            <a:spLocks noGrp="1"/>
          </p:cNvSpPr>
          <p:nvPr>
            <p:ph type="title"/>
          </p:nvPr>
        </p:nvSpPr>
        <p:spPr>
          <a:xfrm>
            <a:off x="581192" y="702156"/>
            <a:ext cx="11029616" cy="1188720"/>
          </a:xfrm>
        </p:spPr>
        <p:txBody>
          <a:bodyPr anchor="b">
            <a:normAutofit/>
          </a:bodyPr>
          <a:lstStyle/>
          <a:p>
            <a:r>
              <a:rPr lang="en-US" altLang="zh-CN" sz="3100" dirty="0">
                <a:solidFill>
                  <a:srgbClr val="000000"/>
                </a:solidFill>
                <a:latin typeface="Arial" panose="020B0604020202020204" pitchFamily="34" charset="0"/>
                <a:cs typeface="Arial" panose="020B0604020202020204" pitchFamily="34" charset="0"/>
              </a:rPr>
              <a:t>3. results</a:t>
            </a:r>
            <a:br>
              <a:rPr lang="en-US" altLang="zh-CN" dirty="0">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3.1 Compare RS and in-situ data before modeling</a:t>
            </a:r>
            <a:endParaRPr lang="zh-CN" altLang="en-US" sz="2700" dirty="0">
              <a:solidFill>
                <a:schemeClr val="bg2">
                  <a:lumMod val="50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A7066A6-7962-000C-21BC-8FCE69BB28BF}"/>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12</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725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7">
            <a:extLst>
              <a:ext uri="{FF2B5EF4-FFF2-40B4-BE49-F238E27FC236}">
                <a16:creationId xmlns:a16="http://schemas.microsoft.com/office/drawing/2014/main" id="{B8046F09-AF2B-88EC-B762-EBA5980EF7C4}"/>
              </a:ext>
            </a:extLst>
          </p:cNvPr>
          <p:cNvCxnSpPr>
            <a:cxnSpLocks/>
          </p:cNvCxnSpPr>
          <p:nvPr/>
        </p:nvCxnSpPr>
        <p:spPr>
          <a:xfrm>
            <a:off x="492682" y="5481309"/>
            <a:ext cx="10985956" cy="0"/>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7" name="标题 1">
            <a:extLst>
              <a:ext uri="{FF2B5EF4-FFF2-40B4-BE49-F238E27FC236}">
                <a16:creationId xmlns:a16="http://schemas.microsoft.com/office/drawing/2014/main" id="{9AC526C2-D1B4-E314-40CB-52BADB9598E0}"/>
              </a:ext>
            </a:extLst>
          </p:cNvPr>
          <p:cNvSpPr>
            <a:spLocks noGrp="1"/>
          </p:cNvSpPr>
          <p:nvPr>
            <p:ph type="title"/>
          </p:nvPr>
        </p:nvSpPr>
        <p:spPr>
          <a:xfrm>
            <a:off x="581192" y="702156"/>
            <a:ext cx="11029616" cy="1188720"/>
          </a:xfrm>
        </p:spPr>
        <p:txBody>
          <a:bodyPr anchor="b">
            <a:normAutofit/>
          </a:bodyPr>
          <a:lstStyle/>
          <a:p>
            <a:r>
              <a:rPr lang="en-US" altLang="zh-CN" sz="3100" dirty="0">
                <a:solidFill>
                  <a:srgbClr val="000000"/>
                </a:solidFill>
                <a:latin typeface="Arial" panose="020B0604020202020204" pitchFamily="34" charset="0"/>
                <a:cs typeface="Arial" panose="020B0604020202020204" pitchFamily="34" charset="0"/>
              </a:rPr>
              <a:t>3. results</a:t>
            </a:r>
            <a:br>
              <a:rPr lang="en-US" altLang="zh-CN" dirty="0">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3.1 Compare RS and in-situ data before modeling</a:t>
            </a:r>
            <a:endParaRPr lang="zh-CN" altLang="en-US" sz="2700" dirty="0">
              <a:solidFill>
                <a:schemeClr val="bg2">
                  <a:lumMod val="50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4E347A3-90C0-509D-A9F6-E75B2EDF3C7D}"/>
              </a:ext>
            </a:extLst>
          </p:cNvPr>
          <p:cNvPicPr>
            <a:picLocks noChangeAspect="1"/>
          </p:cNvPicPr>
          <p:nvPr/>
        </p:nvPicPr>
        <p:blipFill>
          <a:blip r:embed="rId3"/>
          <a:stretch>
            <a:fillRect/>
          </a:stretch>
        </p:blipFill>
        <p:spPr>
          <a:xfrm>
            <a:off x="369086" y="2049459"/>
            <a:ext cx="5543550" cy="4502339"/>
          </a:xfrm>
          <a:prstGeom prst="rect">
            <a:avLst/>
          </a:prstGeom>
        </p:spPr>
      </p:pic>
      <p:pic>
        <p:nvPicPr>
          <p:cNvPr id="11" name="Picture 10">
            <a:extLst>
              <a:ext uri="{FF2B5EF4-FFF2-40B4-BE49-F238E27FC236}">
                <a16:creationId xmlns:a16="http://schemas.microsoft.com/office/drawing/2014/main" id="{07221320-624F-AD79-8DF9-676F55956B37}"/>
              </a:ext>
            </a:extLst>
          </p:cNvPr>
          <p:cNvPicPr>
            <a:picLocks noChangeAspect="1"/>
          </p:cNvPicPr>
          <p:nvPr/>
        </p:nvPicPr>
        <p:blipFill>
          <a:blip r:embed="rId4"/>
          <a:stretch>
            <a:fillRect/>
          </a:stretch>
        </p:blipFill>
        <p:spPr>
          <a:xfrm>
            <a:off x="6236451" y="1970879"/>
            <a:ext cx="5629743" cy="4502339"/>
          </a:xfrm>
          <a:prstGeom prst="rect">
            <a:avLst/>
          </a:prstGeom>
        </p:spPr>
      </p:pic>
      <p:sp>
        <p:nvSpPr>
          <p:cNvPr id="2" name="Slide Number Placeholder 1">
            <a:extLst>
              <a:ext uri="{FF2B5EF4-FFF2-40B4-BE49-F238E27FC236}">
                <a16:creationId xmlns:a16="http://schemas.microsoft.com/office/drawing/2014/main" id="{7F6CC993-C778-14B2-06F4-701307FC71DE}"/>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13</a:t>
            </a:fld>
            <a:endParaRPr lang="en-US"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A46DB603-3EAB-505D-F114-9E3012603D23}"/>
              </a:ext>
            </a:extLst>
          </p:cNvPr>
          <p:cNvGraphicFramePr>
            <a:graphicFrameLocks noGrp="1"/>
          </p:cNvGraphicFramePr>
          <p:nvPr>
            <p:extLst>
              <p:ext uri="{D42A27DB-BD31-4B8C-83A1-F6EECF244321}">
                <p14:modId xmlns:p14="http://schemas.microsoft.com/office/powerpoint/2010/main" val="387389586"/>
              </p:ext>
            </p:extLst>
          </p:nvPr>
        </p:nvGraphicFramePr>
        <p:xfrm>
          <a:off x="3685656" y="4419268"/>
          <a:ext cx="1707515" cy="862395"/>
        </p:xfrm>
        <a:graphic>
          <a:graphicData uri="http://schemas.openxmlformats.org/drawingml/2006/table">
            <a:tbl>
              <a:tblPr firstRow="1" firstCol="1" bandRow="1">
                <a:tableStyleId>{9D7B26C5-4107-4FEC-AEDC-1716B250A1EF}</a:tableStyleId>
              </a:tblPr>
              <a:tblGrid>
                <a:gridCol w="1166563">
                  <a:extLst>
                    <a:ext uri="{9D8B030D-6E8A-4147-A177-3AD203B41FA5}">
                      <a16:colId xmlns:a16="http://schemas.microsoft.com/office/drawing/2014/main" val="1713911094"/>
                    </a:ext>
                  </a:extLst>
                </a:gridCol>
                <a:gridCol w="540952">
                  <a:extLst>
                    <a:ext uri="{9D8B030D-6E8A-4147-A177-3AD203B41FA5}">
                      <a16:colId xmlns:a16="http://schemas.microsoft.com/office/drawing/2014/main" val="2228432685"/>
                    </a:ext>
                  </a:extLst>
                </a:gridCol>
              </a:tblGrid>
              <a:tr h="0">
                <a:tc>
                  <a:txBody>
                    <a:bodyPr/>
                    <a:lstStyle/>
                    <a:p>
                      <a:pPr algn="just">
                        <a:lnSpc>
                          <a:spcPct val="107000"/>
                        </a:lnSpc>
                        <a:spcAft>
                          <a:spcPts val="800"/>
                        </a:spcAft>
                      </a:pPr>
                      <a:r>
                        <a:rPr lang="en-US" sz="1100">
                          <a:effectLst/>
                        </a:rPr>
                        <a:t>Correlation of RS &amp; In-situ data</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100" dirty="0">
                          <a:effectLst/>
                        </a:rPr>
                        <a:t>R</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853130525"/>
                  </a:ext>
                </a:extLst>
              </a:tr>
              <a:tr h="0">
                <a:tc>
                  <a:txBody>
                    <a:bodyPr/>
                    <a:lstStyle/>
                    <a:p>
                      <a:pPr algn="just">
                        <a:lnSpc>
                          <a:spcPct val="107000"/>
                        </a:lnSpc>
                        <a:spcAft>
                          <a:spcPts val="800"/>
                        </a:spcAft>
                      </a:pPr>
                      <a:r>
                        <a:rPr lang="en-US" sz="1100">
                          <a:effectLst/>
                        </a:rPr>
                        <a:t>Chl-a </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100">
                          <a:effectLst/>
                        </a:rPr>
                        <a:t>0.185</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755925537"/>
                  </a:ext>
                </a:extLst>
              </a:tr>
              <a:tr h="0">
                <a:tc>
                  <a:txBody>
                    <a:bodyPr/>
                    <a:lstStyle/>
                    <a:p>
                      <a:pPr algn="just">
                        <a:lnSpc>
                          <a:spcPct val="107000"/>
                        </a:lnSpc>
                        <a:spcAft>
                          <a:spcPts val="800"/>
                        </a:spcAft>
                      </a:pPr>
                      <a:r>
                        <a:rPr lang="en-US" sz="1100">
                          <a:effectLst/>
                        </a:rPr>
                        <a:t>SPM </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100">
                          <a:effectLst/>
                        </a:rPr>
                        <a:t>0.458</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451665360"/>
                  </a:ext>
                </a:extLst>
              </a:tr>
              <a:tr h="0">
                <a:tc>
                  <a:txBody>
                    <a:bodyPr/>
                    <a:lstStyle/>
                    <a:p>
                      <a:pPr algn="just">
                        <a:lnSpc>
                          <a:spcPct val="107000"/>
                        </a:lnSpc>
                        <a:spcAft>
                          <a:spcPts val="800"/>
                        </a:spcAft>
                      </a:pPr>
                      <a:r>
                        <a:rPr lang="en-US" sz="1100">
                          <a:effectLst/>
                        </a:rPr>
                        <a:t>T</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100" dirty="0">
                          <a:effectLst/>
                        </a:rPr>
                        <a:t>0.980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25694031"/>
                  </a:ext>
                </a:extLst>
              </a:tr>
            </a:tbl>
          </a:graphicData>
        </a:graphic>
      </p:graphicFrame>
      <p:graphicFrame>
        <p:nvGraphicFramePr>
          <p:cNvPr id="6" name="Table 5">
            <a:extLst>
              <a:ext uri="{FF2B5EF4-FFF2-40B4-BE49-F238E27FC236}">
                <a16:creationId xmlns:a16="http://schemas.microsoft.com/office/drawing/2014/main" id="{5848323F-218E-907C-A5F4-6F98EF71905C}"/>
              </a:ext>
            </a:extLst>
          </p:cNvPr>
          <p:cNvGraphicFramePr>
            <a:graphicFrameLocks noGrp="1"/>
          </p:cNvGraphicFramePr>
          <p:nvPr>
            <p:extLst>
              <p:ext uri="{D42A27DB-BD31-4B8C-83A1-F6EECF244321}">
                <p14:modId xmlns:p14="http://schemas.microsoft.com/office/powerpoint/2010/main" val="4227747982"/>
              </p:ext>
            </p:extLst>
          </p:nvPr>
        </p:nvGraphicFramePr>
        <p:xfrm>
          <a:off x="9498700" y="4395505"/>
          <a:ext cx="1979938" cy="862395"/>
        </p:xfrm>
        <a:graphic>
          <a:graphicData uri="http://schemas.openxmlformats.org/drawingml/2006/table">
            <a:tbl>
              <a:tblPr firstRow="1" firstCol="1" bandRow="1">
                <a:tableStyleId>{9D7B26C5-4107-4FEC-AEDC-1716B250A1EF}</a:tableStyleId>
              </a:tblPr>
              <a:tblGrid>
                <a:gridCol w="1457894">
                  <a:extLst>
                    <a:ext uri="{9D8B030D-6E8A-4147-A177-3AD203B41FA5}">
                      <a16:colId xmlns:a16="http://schemas.microsoft.com/office/drawing/2014/main" val="665372877"/>
                    </a:ext>
                  </a:extLst>
                </a:gridCol>
                <a:gridCol w="522044">
                  <a:extLst>
                    <a:ext uri="{9D8B030D-6E8A-4147-A177-3AD203B41FA5}">
                      <a16:colId xmlns:a16="http://schemas.microsoft.com/office/drawing/2014/main" val="3087548844"/>
                    </a:ext>
                  </a:extLst>
                </a:gridCol>
              </a:tblGrid>
              <a:tr h="0">
                <a:tc>
                  <a:txBody>
                    <a:bodyPr/>
                    <a:lstStyle/>
                    <a:p>
                      <a:pPr algn="just">
                        <a:lnSpc>
                          <a:spcPct val="107000"/>
                        </a:lnSpc>
                        <a:spcAft>
                          <a:spcPts val="800"/>
                        </a:spcAft>
                      </a:pPr>
                      <a:r>
                        <a:rPr lang="en-US" sz="1100">
                          <a:effectLst/>
                        </a:rPr>
                        <a:t>Correlation within RS data sets</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107000"/>
                        </a:lnSpc>
                        <a:spcAft>
                          <a:spcPts val="800"/>
                        </a:spcAft>
                      </a:pPr>
                      <a:r>
                        <a:rPr lang="en-US" sz="1100" dirty="0">
                          <a:effectLst/>
                        </a:rPr>
                        <a:t>R</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24369885"/>
                  </a:ext>
                </a:extLst>
              </a:tr>
              <a:tr h="0">
                <a:tc>
                  <a:txBody>
                    <a:bodyPr/>
                    <a:lstStyle/>
                    <a:p>
                      <a:pPr algn="just">
                        <a:lnSpc>
                          <a:spcPct val="107000"/>
                        </a:lnSpc>
                        <a:spcAft>
                          <a:spcPts val="800"/>
                        </a:spcAft>
                      </a:pPr>
                      <a:r>
                        <a:rPr lang="en-US" sz="1100">
                          <a:effectLst/>
                        </a:rPr>
                        <a:t>Chl-a &amp; SPM</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100">
                          <a:effectLst/>
                        </a:rPr>
                        <a:t>0.231</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10501165"/>
                  </a:ext>
                </a:extLst>
              </a:tr>
              <a:tr h="0">
                <a:tc>
                  <a:txBody>
                    <a:bodyPr/>
                    <a:lstStyle/>
                    <a:p>
                      <a:pPr algn="just">
                        <a:lnSpc>
                          <a:spcPct val="107000"/>
                        </a:lnSpc>
                        <a:spcAft>
                          <a:spcPts val="800"/>
                        </a:spcAft>
                      </a:pPr>
                      <a:r>
                        <a:rPr lang="en-US" sz="1100">
                          <a:effectLst/>
                        </a:rPr>
                        <a:t>Chl-a &amp; T</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100">
                          <a:effectLst/>
                        </a:rPr>
                        <a:t>0.216</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43341871"/>
                  </a:ext>
                </a:extLst>
              </a:tr>
              <a:tr h="0">
                <a:tc>
                  <a:txBody>
                    <a:bodyPr/>
                    <a:lstStyle/>
                    <a:p>
                      <a:pPr algn="just">
                        <a:lnSpc>
                          <a:spcPct val="107000"/>
                        </a:lnSpc>
                        <a:spcAft>
                          <a:spcPts val="800"/>
                        </a:spcAft>
                      </a:pPr>
                      <a:r>
                        <a:rPr lang="en-US" sz="1100">
                          <a:effectLst/>
                        </a:rPr>
                        <a:t>SPM &amp; T</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100" dirty="0">
                          <a:effectLst/>
                        </a:rPr>
                        <a:t>0.453</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854305330"/>
                  </a:ext>
                </a:extLst>
              </a:tr>
            </a:tbl>
          </a:graphicData>
        </a:graphic>
      </p:graphicFrame>
    </p:spTree>
    <p:extLst>
      <p:ext uri="{BB962C8B-B14F-4D97-AF65-F5344CB8AC3E}">
        <p14:creationId xmlns:p14="http://schemas.microsoft.com/office/powerpoint/2010/main" val="336671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F322617-4C30-E0BE-9B08-4E8677203B2C}"/>
              </a:ext>
            </a:extLst>
          </p:cNvPr>
          <p:cNvSpPr/>
          <p:nvPr/>
        </p:nvSpPr>
        <p:spPr>
          <a:xfrm>
            <a:off x="0" y="5494524"/>
            <a:ext cx="12192000" cy="136347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内容占位符 2">
            <a:extLst>
              <a:ext uri="{FF2B5EF4-FFF2-40B4-BE49-F238E27FC236}">
                <a16:creationId xmlns:a16="http://schemas.microsoft.com/office/drawing/2014/main" id="{BF2F791A-58FC-4BE3-9076-0F1F4CAB522A}"/>
              </a:ext>
            </a:extLst>
          </p:cNvPr>
          <p:cNvSpPr txBox="1">
            <a:spLocks/>
          </p:cNvSpPr>
          <p:nvPr/>
        </p:nvSpPr>
        <p:spPr>
          <a:xfrm>
            <a:off x="8664211" y="1782030"/>
            <a:ext cx="3194043" cy="247942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altLang="zh-CN" sz="16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27445977-B859-51AA-D7C9-930266D6C0DB}"/>
              </a:ext>
            </a:extLst>
          </p:cNvPr>
          <p:cNvSpPr txBox="1"/>
          <p:nvPr/>
        </p:nvSpPr>
        <p:spPr>
          <a:xfrm>
            <a:off x="3991422" y="3334137"/>
            <a:ext cx="2576335" cy="830997"/>
          </a:xfrm>
          <a:prstGeom prst="rect">
            <a:avLst/>
          </a:prstGeom>
          <a:noFill/>
        </p:spPr>
        <p:txBody>
          <a:bodyPr wrap="square">
            <a:spAutoFit/>
          </a:bodyPr>
          <a:lstStyle/>
          <a:p>
            <a:pPr marL="285750" indent="-285750">
              <a:buFont typeface="Wingdings" panose="05000000000000000000" pitchFamily="2" charset="2"/>
              <a:buChar char="q"/>
            </a:pP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The regression results shows in the following figs.</a:t>
            </a:r>
            <a:endParaRPr lang="zh-CN" altLang="en-US" sz="1600" dirty="0">
              <a:solidFill>
                <a:schemeClr val="dk1"/>
              </a:solidFill>
              <a:latin typeface="Arial" panose="020B0604020202020204" pitchFamily="34" charset="0"/>
              <a:cs typeface="Arial" panose="020B0604020202020204" pitchFamily="34" charset="0"/>
            </a:endParaRPr>
          </a:p>
        </p:txBody>
      </p:sp>
      <p:pic>
        <p:nvPicPr>
          <p:cNvPr id="26" name="x_Picture 36">
            <a:extLst>
              <a:ext uri="{FF2B5EF4-FFF2-40B4-BE49-F238E27FC236}">
                <a16:creationId xmlns:a16="http://schemas.microsoft.com/office/drawing/2014/main" id="{98B9AAD9-6D02-BF01-0F0E-B4C5C995E0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6375" y="2004747"/>
            <a:ext cx="3699828" cy="3442307"/>
          </a:xfrm>
          <a:prstGeom prst="rect">
            <a:avLst/>
          </a:prstGeom>
          <a:noFill/>
          <a:ln>
            <a:noFill/>
          </a:ln>
        </p:spPr>
      </p:pic>
      <p:pic>
        <p:nvPicPr>
          <p:cNvPr id="27" name="x_Picture 37">
            <a:extLst>
              <a:ext uri="{FF2B5EF4-FFF2-40B4-BE49-F238E27FC236}">
                <a16:creationId xmlns:a16="http://schemas.microsoft.com/office/drawing/2014/main" id="{3AF2BAB0-008E-13AE-0C7A-29AA9A1CEF8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97563" y="2004747"/>
            <a:ext cx="3699828" cy="3442307"/>
          </a:xfrm>
          <a:prstGeom prst="rect">
            <a:avLst/>
          </a:prstGeom>
          <a:noFill/>
          <a:ln>
            <a:noFill/>
          </a:ln>
        </p:spPr>
      </p:pic>
      <p:sp>
        <p:nvSpPr>
          <p:cNvPr id="5" name="标题 1">
            <a:extLst>
              <a:ext uri="{FF2B5EF4-FFF2-40B4-BE49-F238E27FC236}">
                <a16:creationId xmlns:a16="http://schemas.microsoft.com/office/drawing/2014/main" id="{873608F4-83E3-D569-C24E-8A497F0E8C2A}"/>
              </a:ext>
            </a:extLst>
          </p:cNvPr>
          <p:cNvSpPr>
            <a:spLocks noGrp="1"/>
          </p:cNvSpPr>
          <p:nvPr>
            <p:ph type="title"/>
          </p:nvPr>
        </p:nvSpPr>
        <p:spPr>
          <a:xfrm>
            <a:off x="581192" y="702156"/>
            <a:ext cx="11029616" cy="1188720"/>
          </a:xfrm>
        </p:spPr>
        <p:txBody>
          <a:bodyPr anchor="b">
            <a:normAutofit/>
          </a:bodyPr>
          <a:lstStyle/>
          <a:p>
            <a:r>
              <a:rPr lang="en-US" altLang="zh-CN" sz="3100" dirty="0">
                <a:solidFill>
                  <a:srgbClr val="000000"/>
                </a:solidFill>
                <a:latin typeface="Arial" panose="020B0604020202020204" pitchFamily="34" charset="0"/>
                <a:cs typeface="Arial" panose="020B0604020202020204" pitchFamily="34" charset="0"/>
              </a:rPr>
              <a:t>3. results</a:t>
            </a:r>
            <a:br>
              <a:rPr lang="en-US" altLang="zh-CN" dirty="0">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3.2 The ANN model performance visualization</a:t>
            </a:r>
            <a:endParaRPr lang="zh-CN" altLang="en-US" sz="2700" dirty="0">
              <a:solidFill>
                <a:schemeClr val="bg2">
                  <a:lumMod val="50000"/>
                </a:schemeClr>
              </a:solidFill>
              <a:latin typeface="Arial" panose="020B0604020202020204" pitchFamily="34" charset="0"/>
              <a:cs typeface="Arial" panose="020B0604020202020204" pitchFamily="34" charset="0"/>
            </a:endParaRPr>
          </a:p>
        </p:txBody>
      </p:sp>
      <p:sp>
        <p:nvSpPr>
          <p:cNvPr id="8" name="Speech Bubble: Rectangle with Corners Rounded 7">
            <a:extLst>
              <a:ext uri="{FF2B5EF4-FFF2-40B4-BE49-F238E27FC236}">
                <a16:creationId xmlns:a16="http://schemas.microsoft.com/office/drawing/2014/main" id="{62639F8E-2F72-6F63-0CF8-E71008BB0F5E}"/>
              </a:ext>
            </a:extLst>
          </p:cNvPr>
          <p:cNvSpPr/>
          <p:nvPr/>
        </p:nvSpPr>
        <p:spPr>
          <a:xfrm>
            <a:off x="4049522" y="2004747"/>
            <a:ext cx="1146360" cy="512989"/>
          </a:xfrm>
          <a:prstGeom prst="wedgeRoundRectCallout">
            <a:avLst>
              <a:gd name="adj1" fmla="val -37149"/>
              <a:gd name="adj2" fmla="val 94909"/>
              <a:gd name="adj3" fmla="val 16667"/>
            </a:avLst>
          </a:prstGeom>
          <a:solidFill>
            <a:srgbClr val="8DD6F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ANN1</a:t>
            </a:r>
          </a:p>
        </p:txBody>
      </p:sp>
      <p:sp>
        <p:nvSpPr>
          <p:cNvPr id="9" name="Speech Bubble: Rectangle with Corners Rounded 8">
            <a:extLst>
              <a:ext uri="{FF2B5EF4-FFF2-40B4-BE49-F238E27FC236}">
                <a16:creationId xmlns:a16="http://schemas.microsoft.com/office/drawing/2014/main" id="{6EC283B0-A00C-FF20-0752-91EB4E9FABDC}"/>
              </a:ext>
            </a:extLst>
          </p:cNvPr>
          <p:cNvSpPr/>
          <p:nvPr/>
        </p:nvSpPr>
        <p:spPr>
          <a:xfrm>
            <a:off x="10261232" y="1951565"/>
            <a:ext cx="1146360" cy="512989"/>
          </a:xfrm>
          <a:prstGeom prst="wedgeRoundRectCallout">
            <a:avLst>
              <a:gd name="adj1" fmla="val -35336"/>
              <a:gd name="adj2" fmla="val 98960"/>
              <a:gd name="adj3" fmla="val 16667"/>
            </a:avLst>
          </a:prstGeom>
          <a:solidFill>
            <a:srgbClr val="1CADE4">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ANN2</a:t>
            </a:r>
          </a:p>
        </p:txBody>
      </p:sp>
      <p:pic>
        <p:nvPicPr>
          <p:cNvPr id="11" name="Picture 10">
            <a:extLst>
              <a:ext uri="{FF2B5EF4-FFF2-40B4-BE49-F238E27FC236}">
                <a16:creationId xmlns:a16="http://schemas.microsoft.com/office/drawing/2014/main" id="{707B9A37-8588-1BD0-68E2-40CA246D5349}"/>
              </a:ext>
            </a:extLst>
          </p:cNvPr>
          <p:cNvPicPr>
            <a:picLocks noChangeAspect="1"/>
          </p:cNvPicPr>
          <p:nvPr/>
        </p:nvPicPr>
        <p:blipFill>
          <a:blip r:embed="rId5"/>
          <a:stretch>
            <a:fillRect/>
          </a:stretch>
        </p:blipFill>
        <p:spPr>
          <a:xfrm>
            <a:off x="2952776" y="5689491"/>
            <a:ext cx="5829160" cy="1121040"/>
          </a:xfrm>
          <a:prstGeom prst="rect">
            <a:avLst/>
          </a:prstGeom>
        </p:spPr>
      </p:pic>
      <p:sp>
        <p:nvSpPr>
          <p:cNvPr id="13" name="Arrow: Right 12">
            <a:extLst>
              <a:ext uri="{FF2B5EF4-FFF2-40B4-BE49-F238E27FC236}">
                <a16:creationId xmlns:a16="http://schemas.microsoft.com/office/drawing/2014/main" id="{F076E36D-504D-24F2-F220-84BB505B8939}"/>
              </a:ext>
            </a:extLst>
          </p:cNvPr>
          <p:cNvSpPr/>
          <p:nvPr/>
        </p:nvSpPr>
        <p:spPr>
          <a:xfrm>
            <a:off x="525170" y="5689490"/>
            <a:ext cx="2165010" cy="1054147"/>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73B386A-835E-748E-127E-476AA21B56DB}"/>
              </a:ext>
            </a:extLst>
          </p:cNvPr>
          <p:cNvSpPr txBox="1"/>
          <p:nvPr/>
        </p:nvSpPr>
        <p:spPr>
          <a:xfrm>
            <a:off x="525170" y="5934991"/>
            <a:ext cx="2296949" cy="584775"/>
          </a:xfrm>
          <a:prstGeom prst="rect">
            <a:avLst/>
          </a:prstGeom>
          <a:noFill/>
        </p:spPr>
        <p:txBody>
          <a:bodyPr wrap="square">
            <a:spAutoFit/>
          </a:bodyPr>
          <a:lstStyle/>
          <a:p>
            <a:r>
              <a:rPr lang="en-US" sz="1600" b="1" dirty="0">
                <a:solidFill>
                  <a:schemeClr val="bg1"/>
                </a:solidFill>
                <a:latin typeface="Arial" panose="020B0604020202020204" pitchFamily="34" charset="0"/>
                <a:ea typeface="Open Sans" panose="020B0606030504020204" pitchFamily="34" charset="0"/>
                <a:cs typeface="Arial" panose="020B0604020202020204" pitchFamily="34" charset="0"/>
              </a:rPr>
              <a:t>The regression results:</a:t>
            </a:r>
          </a:p>
        </p:txBody>
      </p:sp>
      <p:sp>
        <p:nvSpPr>
          <p:cNvPr id="2" name="Slide Number Placeholder 1">
            <a:extLst>
              <a:ext uri="{FF2B5EF4-FFF2-40B4-BE49-F238E27FC236}">
                <a16:creationId xmlns:a16="http://schemas.microsoft.com/office/drawing/2014/main" id="{FED380CD-42DA-68DE-BA3E-2BB25355C74C}"/>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14</a:t>
            </a:fld>
            <a:endParaRPr lang="en-US" dirty="0">
              <a:latin typeface="Arial" panose="020B0604020202020204" pitchFamily="34" charset="0"/>
              <a:cs typeface="Arial" panose="020B0604020202020204" pitchFamily="34" charset="0"/>
            </a:endParaRPr>
          </a:p>
        </p:txBody>
      </p:sp>
      <p:pic>
        <p:nvPicPr>
          <p:cNvPr id="4" name="Graphic 3" descr="Comment Heart with solid fill">
            <a:extLst>
              <a:ext uri="{FF2B5EF4-FFF2-40B4-BE49-F238E27FC236}">
                <a16:creationId xmlns:a16="http://schemas.microsoft.com/office/drawing/2014/main" id="{9C7447E0-0840-C7F3-9666-BA8D0B6188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011850" y="4372629"/>
            <a:ext cx="914400" cy="914400"/>
          </a:xfrm>
          <a:prstGeom prst="rect">
            <a:avLst/>
          </a:prstGeom>
        </p:spPr>
      </p:pic>
    </p:spTree>
    <p:extLst>
      <p:ext uri="{BB962C8B-B14F-4D97-AF65-F5344CB8AC3E}">
        <p14:creationId xmlns:p14="http://schemas.microsoft.com/office/powerpoint/2010/main" val="939751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FDD10F9-AB95-C713-F7E6-DCF55FB7E309}"/>
              </a:ext>
            </a:extLst>
          </p:cNvPr>
          <p:cNvSpPr>
            <a:spLocks noGrp="1"/>
          </p:cNvSpPr>
          <p:nvPr>
            <p:ph type="title"/>
          </p:nvPr>
        </p:nvSpPr>
        <p:spPr>
          <a:xfrm>
            <a:off x="581192" y="702156"/>
            <a:ext cx="11029616" cy="1188720"/>
          </a:xfrm>
        </p:spPr>
        <p:txBody>
          <a:bodyPr anchor="b">
            <a:normAutofit/>
          </a:bodyPr>
          <a:lstStyle/>
          <a:p>
            <a:r>
              <a:rPr lang="en-US" altLang="zh-CN" sz="3100" dirty="0">
                <a:solidFill>
                  <a:srgbClr val="000000"/>
                </a:solidFill>
                <a:latin typeface="Arial" panose="020B0604020202020204" pitchFamily="34" charset="0"/>
                <a:cs typeface="Arial" panose="020B0604020202020204" pitchFamily="34" charset="0"/>
              </a:rPr>
              <a:t>3. results</a:t>
            </a:r>
            <a:br>
              <a:rPr lang="en-US" altLang="zh-CN" dirty="0">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3.2 The ANN model performance visualization</a:t>
            </a:r>
            <a:endParaRPr lang="zh-CN" altLang="en-US" sz="2700" dirty="0">
              <a:solidFill>
                <a:schemeClr val="bg2">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9ABD2F4-9132-75BA-575F-F04F933476D6}"/>
              </a:ext>
            </a:extLst>
          </p:cNvPr>
          <p:cNvPicPr>
            <a:picLocks noChangeAspect="1"/>
          </p:cNvPicPr>
          <p:nvPr/>
        </p:nvPicPr>
        <p:blipFill>
          <a:blip r:embed="rId3"/>
          <a:stretch>
            <a:fillRect/>
          </a:stretch>
        </p:blipFill>
        <p:spPr>
          <a:xfrm>
            <a:off x="4640574" y="2641321"/>
            <a:ext cx="3683463" cy="2962445"/>
          </a:xfrm>
          <a:prstGeom prst="rect">
            <a:avLst/>
          </a:prstGeom>
        </p:spPr>
      </p:pic>
      <p:pic>
        <p:nvPicPr>
          <p:cNvPr id="9" name="Picture 8">
            <a:extLst>
              <a:ext uri="{FF2B5EF4-FFF2-40B4-BE49-F238E27FC236}">
                <a16:creationId xmlns:a16="http://schemas.microsoft.com/office/drawing/2014/main" id="{B232ADDB-92D1-5F49-F190-542C4EE4B420}"/>
              </a:ext>
            </a:extLst>
          </p:cNvPr>
          <p:cNvPicPr>
            <a:picLocks noChangeAspect="1"/>
          </p:cNvPicPr>
          <p:nvPr/>
        </p:nvPicPr>
        <p:blipFill>
          <a:blip r:embed="rId4"/>
          <a:stretch>
            <a:fillRect/>
          </a:stretch>
        </p:blipFill>
        <p:spPr>
          <a:xfrm>
            <a:off x="8324037" y="2667030"/>
            <a:ext cx="3557812" cy="2879771"/>
          </a:xfrm>
          <a:prstGeom prst="rect">
            <a:avLst/>
          </a:prstGeom>
        </p:spPr>
      </p:pic>
      <p:sp>
        <p:nvSpPr>
          <p:cNvPr id="11" name="TextBox 10">
            <a:extLst>
              <a:ext uri="{FF2B5EF4-FFF2-40B4-BE49-F238E27FC236}">
                <a16:creationId xmlns:a16="http://schemas.microsoft.com/office/drawing/2014/main" id="{FBD4A99B-AD77-F6BB-6293-FD32830FF6AA}"/>
              </a:ext>
            </a:extLst>
          </p:cNvPr>
          <p:cNvSpPr txBox="1"/>
          <p:nvPr/>
        </p:nvSpPr>
        <p:spPr>
          <a:xfrm>
            <a:off x="7104757" y="1959621"/>
            <a:ext cx="2665517" cy="738664"/>
          </a:xfrm>
          <a:prstGeom prst="rect">
            <a:avLst/>
          </a:prstGeom>
          <a:solidFill>
            <a:schemeClr val="bg1">
              <a:lumMod val="6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defPPr rtl="0">
              <a:defRPr lang="zh-cn"/>
            </a:defPPr>
            <a:lvl1pPr marL="285750" indent="-285750">
              <a:buFont typeface="Wingdings" panose="05000000000000000000" pitchFamily="2" charset="2"/>
              <a:buChar char="q"/>
              <a:defRPr sz="1600">
                <a:solidFill>
                  <a:schemeClr val="dk1"/>
                </a:solidFill>
                <a:latin typeface="Open Sans" panose="020B0606030504020204" pitchFamily="34" charset="0"/>
                <a:ea typeface="Open Sans" panose="020B0606030504020204" pitchFamily="34" charset="0"/>
                <a:cs typeface="Open Sans" panose="020B0606030504020204" pitchFamily="34" charset="0"/>
              </a:defRPr>
            </a:lvl1pPr>
          </a:lstStyle>
          <a:p>
            <a:pPr marL="0" indent="0">
              <a:buNone/>
            </a:pPr>
            <a:r>
              <a:rPr lang="en-US" sz="1400" dirty="0">
                <a:latin typeface="Arial" panose="020B0604020202020204" pitchFamily="34" charset="0"/>
                <a:cs typeface="Arial" panose="020B0604020202020204" pitchFamily="34" charset="0"/>
              </a:rPr>
              <a:t>“x” </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a:latin typeface="Arial" panose="020B0604020202020204" pitchFamily="34" charset="0"/>
                <a:cs typeface="Arial" panose="020B0604020202020204" pitchFamily="34" charset="0"/>
              </a:rPr>
              <a:t>training set, </a:t>
            </a:r>
          </a:p>
          <a:p>
            <a:pPr marL="0" indent="0">
              <a:buNone/>
            </a:pPr>
            <a:r>
              <a:rPr lang="en-US" sz="1400" dirty="0">
                <a:latin typeface="Arial" panose="020B0604020202020204" pitchFamily="34" charset="0"/>
                <a:cs typeface="Arial" panose="020B0604020202020204" pitchFamily="34" charset="0"/>
              </a:rPr>
              <a:t>“o” </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a:latin typeface="Arial" panose="020B0604020202020204" pitchFamily="34" charset="0"/>
                <a:cs typeface="Arial" panose="020B0604020202020204" pitchFamily="34" charset="0"/>
              </a:rPr>
              <a:t>validation set</a:t>
            </a:r>
          </a:p>
          <a:p>
            <a:pPr marL="0" indent="0">
              <a:buNone/>
            </a:pP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sym typeface="Wingdings" panose="05000000000000000000" pitchFamily="2" charset="2"/>
              </a:rPr>
              <a:t></a:t>
            </a:r>
            <a:r>
              <a:rPr lang="en-US" sz="1400" dirty="0">
                <a:latin typeface="Arial" panose="020B0604020202020204" pitchFamily="34" charset="0"/>
                <a:cs typeface="Arial" panose="020B0604020202020204" pitchFamily="34" charset="0"/>
              </a:rPr>
              <a:t>testing set. </a:t>
            </a:r>
          </a:p>
        </p:txBody>
      </p:sp>
      <p:sp>
        <p:nvSpPr>
          <p:cNvPr id="12" name="Speech Bubble: Rectangle with Corners Rounded 11">
            <a:extLst>
              <a:ext uri="{FF2B5EF4-FFF2-40B4-BE49-F238E27FC236}">
                <a16:creationId xmlns:a16="http://schemas.microsoft.com/office/drawing/2014/main" id="{B3BE5EE5-B594-3F2E-ECCB-218A9FFE2A1F}"/>
              </a:ext>
            </a:extLst>
          </p:cNvPr>
          <p:cNvSpPr/>
          <p:nvPr/>
        </p:nvSpPr>
        <p:spPr>
          <a:xfrm>
            <a:off x="7177677" y="4559791"/>
            <a:ext cx="1146360" cy="512989"/>
          </a:xfrm>
          <a:prstGeom prst="wedgeRoundRectCallout">
            <a:avLst>
              <a:gd name="adj1" fmla="val -37149"/>
              <a:gd name="adj2" fmla="val 94909"/>
              <a:gd name="adj3" fmla="val 16667"/>
            </a:avLst>
          </a:prstGeom>
          <a:solidFill>
            <a:srgbClr val="8DD6F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ANN1</a:t>
            </a:r>
          </a:p>
        </p:txBody>
      </p:sp>
      <p:sp>
        <p:nvSpPr>
          <p:cNvPr id="13" name="Speech Bubble: Rectangle with Corners Rounded 12">
            <a:extLst>
              <a:ext uri="{FF2B5EF4-FFF2-40B4-BE49-F238E27FC236}">
                <a16:creationId xmlns:a16="http://schemas.microsoft.com/office/drawing/2014/main" id="{47B0438F-ACB8-E7E9-A430-BF1DC76A7917}"/>
              </a:ext>
            </a:extLst>
          </p:cNvPr>
          <p:cNvSpPr/>
          <p:nvPr/>
        </p:nvSpPr>
        <p:spPr>
          <a:xfrm>
            <a:off x="10861140" y="4559790"/>
            <a:ext cx="1146360" cy="512989"/>
          </a:xfrm>
          <a:prstGeom prst="wedgeRoundRectCallout">
            <a:avLst>
              <a:gd name="adj1" fmla="val -35336"/>
              <a:gd name="adj2" fmla="val 98960"/>
              <a:gd name="adj3" fmla="val 16667"/>
            </a:avLst>
          </a:prstGeom>
          <a:solidFill>
            <a:srgbClr val="1CADE4">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ANN2</a:t>
            </a:r>
          </a:p>
        </p:txBody>
      </p:sp>
      <p:sp>
        <p:nvSpPr>
          <p:cNvPr id="2" name="Slide Number Placeholder 1">
            <a:extLst>
              <a:ext uri="{FF2B5EF4-FFF2-40B4-BE49-F238E27FC236}">
                <a16:creationId xmlns:a16="http://schemas.microsoft.com/office/drawing/2014/main" id="{FCBE25C0-0A6F-247F-9E36-5141169E6E4C}"/>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15</a:t>
            </a:fld>
            <a:endParaRPr lang="en-US" dirty="0">
              <a:latin typeface="Arial" panose="020B0604020202020204" pitchFamily="34" charset="0"/>
              <a:cs typeface="Arial" panose="020B0604020202020204" pitchFamily="34" charset="0"/>
            </a:endParaRPr>
          </a:p>
        </p:txBody>
      </p:sp>
      <p:pic>
        <p:nvPicPr>
          <p:cNvPr id="3" name="Graphic 2" descr="Comment Heart with solid fill">
            <a:extLst>
              <a:ext uri="{FF2B5EF4-FFF2-40B4-BE49-F238E27FC236}">
                <a16:creationId xmlns:a16="http://schemas.microsoft.com/office/drawing/2014/main" id="{34886981-0180-0978-2E0D-225688318B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153608" y="2606436"/>
            <a:ext cx="914400" cy="914400"/>
          </a:xfrm>
          <a:prstGeom prst="rect">
            <a:avLst/>
          </a:prstGeom>
        </p:spPr>
      </p:pic>
      <p:pic>
        <p:nvPicPr>
          <p:cNvPr id="8" name="Picture 7">
            <a:extLst>
              <a:ext uri="{FF2B5EF4-FFF2-40B4-BE49-F238E27FC236}">
                <a16:creationId xmlns:a16="http://schemas.microsoft.com/office/drawing/2014/main" id="{B4ED2D7B-60F5-F963-8C3A-5F6F80E3DD2D}"/>
              </a:ext>
            </a:extLst>
          </p:cNvPr>
          <p:cNvPicPr>
            <a:picLocks noChangeAspect="1"/>
          </p:cNvPicPr>
          <p:nvPr/>
        </p:nvPicPr>
        <p:blipFill>
          <a:blip r:embed="rId7"/>
          <a:stretch>
            <a:fillRect/>
          </a:stretch>
        </p:blipFill>
        <p:spPr>
          <a:xfrm>
            <a:off x="-5841" y="2612758"/>
            <a:ext cx="3683463" cy="2975690"/>
          </a:xfrm>
          <a:prstGeom prst="rect">
            <a:avLst/>
          </a:prstGeom>
        </p:spPr>
      </p:pic>
      <p:sp>
        <p:nvSpPr>
          <p:cNvPr id="14" name="TextBox 13">
            <a:extLst>
              <a:ext uri="{FF2B5EF4-FFF2-40B4-BE49-F238E27FC236}">
                <a16:creationId xmlns:a16="http://schemas.microsoft.com/office/drawing/2014/main" id="{1C4BA69F-86AC-2CEC-DB0C-D1B67988B544}"/>
              </a:ext>
            </a:extLst>
          </p:cNvPr>
          <p:cNvSpPr txBox="1"/>
          <p:nvPr/>
        </p:nvSpPr>
        <p:spPr>
          <a:xfrm>
            <a:off x="497813" y="2021661"/>
            <a:ext cx="6098458" cy="584775"/>
          </a:xfrm>
          <a:prstGeom prst="rect">
            <a:avLst/>
          </a:prstGeom>
          <a:noFill/>
        </p:spPr>
        <p:txBody>
          <a:bodyPr wrap="square">
            <a:spAutoFit/>
          </a:bodyPr>
          <a:lstStyle/>
          <a:p>
            <a:pPr marL="285750" indent="-285750">
              <a:buFont typeface="Wingdings" panose="05000000000000000000" pitchFamily="2" charset="2"/>
              <a:buChar char="q"/>
            </a:pP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Visualize the correlation plot of RS before modeling VS. RS after modeling:</a:t>
            </a:r>
          </a:p>
        </p:txBody>
      </p:sp>
      <p:sp>
        <p:nvSpPr>
          <p:cNvPr id="15" name="TextBox 14">
            <a:extLst>
              <a:ext uri="{FF2B5EF4-FFF2-40B4-BE49-F238E27FC236}">
                <a16:creationId xmlns:a16="http://schemas.microsoft.com/office/drawing/2014/main" id="{D02900D4-9685-05BC-64E5-3B246A519797}"/>
              </a:ext>
            </a:extLst>
          </p:cNvPr>
          <p:cNvSpPr txBox="1"/>
          <p:nvPr/>
        </p:nvSpPr>
        <p:spPr>
          <a:xfrm>
            <a:off x="3864077" y="2704987"/>
            <a:ext cx="776497" cy="268535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l"/>
            <a:endParaRPr lang="en-US" sz="1400" b="1" kern="1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p>
            <a:pPr algn="l"/>
            <a:endParaRPr lang="en-US" sz="1400" b="1" kern="100" dirty="0">
              <a:solidFill>
                <a:srgbClr val="000000"/>
              </a:solidFill>
              <a:latin typeface="Arial" panose="020B0604020202020204" pitchFamily="34" charset="0"/>
              <a:ea typeface="等线" panose="02010600030101010101" pitchFamily="2" charset="-122"/>
              <a:cs typeface="Arial" panose="020B0604020202020204" pitchFamily="34" charset="0"/>
            </a:endParaRPr>
          </a:p>
          <a:p>
            <a:pPr algn="l"/>
            <a:endParaRPr lang="en-US" sz="1400" b="1" kern="1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p>
            <a:pPr algn="l"/>
            <a:endParaRPr lang="en-US" sz="1400" b="1" kern="100" dirty="0">
              <a:solidFill>
                <a:srgbClr val="000000"/>
              </a:solidFill>
              <a:latin typeface="Arial" panose="020B0604020202020204" pitchFamily="34" charset="0"/>
              <a:ea typeface="等线" panose="02010600030101010101" pitchFamily="2" charset="-122"/>
              <a:cs typeface="Arial" panose="020B0604020202020204" pitchFamily="34" charset="0"/>
            </a:endParaRPr>
          </a:p>
          <a:p>
            <a:pPr algn="l"/>
            <a:endParaRPr lang="en-US" sz="1400" b="1" kern="1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p>
            <a:pPr algn="l"/>
            <a:r>
              <a:rPr lang="en-US" sz="3200" b="1" kern="100" dirty="0">
                <a:solidFill>
                  <a:srgbClr val="C00000"/>
                </a:solidFill>
                <a:effectLst/>
                <a:latin typeface="Arial" panose="020B0604020202020204" pitchFamily="34" charset="0"/>
                <a:ea typeface="等线" panose="02010600030101010101" pitchFamily="2" charset="-122"/>
                <a:cs typeface="Arial" panose="020B0604020202020204" pitchFamily="34" charset="0"/>
              </a:rPr>
              <a:t>VS</a:t>
            </a:r>
          </a:p>
          <a:p>
            <a:pPr algn="l"/>
            <a:endParaRPr lang="en-US" sz="1400" b="1" kern="100" dirty="0">
              <a:solidFill>
                <a:srgbClr val="000000"/>
              </a:solidFill>
              <a:latin typeface="Arial" panose="020B0604020202020204" pitchFamily="34" charset="0"/>
              <a:ea typeface="等线" panose="02010600030101010101" pitchFamily="2" charset="-122"/>
              <a:cs typeface="Arial" panose="020B0604020202020204" pitchFamily="34" charset="0"/>
            </a:endParaRPr>
          </a:p>
          <a:p>
            <a:pPr algn="l"/>
            <a:endParaRPr lang="en-US" sz="1050" kern="100" dirty="0">
              <a:effectLst/>
              <a:latin typeface="Arial" panose="020B0604020202020204" pitchFamily="34" charset="0"/>
              <a:ea typeface="等线" panose="02010600030101010101" pitchFamily="2" charset="-122"/>
              <a:cs typeface="Arial" panose="020B0604020202020204" pitchFamily="34" charset="0"/>
            </a:endParaRPr>
          </a:p>
          <a:p>
            <a:pPr algn="l"/>
            <a:endParaRPr lang="en-US" sz="1050" kern="100" dirty="0">
              <a:latin typeface="Arial" panose="020B0604020202020204" pitchFamily="34" charset="0"/>
              <a:ea typeface="等线" panose="02010600030101010101" pitchFamily="2" charset="-122"/>
              <a:cs typeface="Arial" panose="020B0604020202020204" pitchFamily="34" charset="0"/>
            </a:endParaRPr>
          </a:p>
          <a:p>
            <a:pPr algn="l"/>
            <a:endParaRPr lang="en-US" sz="1050" kern="100" dirty="0">
              <a:effectLst/>
              <a:latin typeface="Arial" panose="020B0604020202020204" pitchFamily="34" charset="0"/>
              <a:ea typeface="等线" panose="02010600030101010101" pitchFamily="2" charset="-122"/>
              <a:cs typeface="Arial" panose="020B0604020202020204" pitchFamily="34" charset="0"/>
            </a:endParaRPr>
          </a:p>
          <a:p>
            <a:pPr algn="l"/>
            <a:endParaRPr lang="en-US" sz="1050" kern="100" dirty="0">
              <a:latin typeface="Arial" panose="020B0604020202020204" pitchFamily="34" charset="0"/>
              <a:ea typeface="等线" panose="02010600030101010101" pitchFamily="2" charset="-122"/>
              <a:cs typeface="Arial" panose="020B0604020202020204" pitchFamily="34" charset="0"/>
            </a:endParaRPr>
          </a:p>
          <a:p>
            <a:pPr algn="l"/>
            <a:endParaRPr lang="en-US" sz="1050" kern="100" dirty="0">
              <a:effectLst/>
              <a:latin typeface="Arial" panose="020B0604020202020204" pitchFamily="34" charset="0"/>
              <a:ea typeface="等线" panose="02010600030101010101" pitchFamily="2" charset="-122"/>
              <a:cs typeface="Arial" panose="020B0604020202020204" pitchFamily="34" charset="0"/>
            </a:endParaRPr>
          </a:p>
        </p:txBody>
      </p:sp>
      <p:graphicFrame>
        <p:nvGraphicFramePr>
          <p:cNvPr id="16" name="Table 15">
            <a:extLst>
              <a:ext uri="{FF2B5EF4-FFF2-40B4-BE49-F238E27FC236}">
                <a16:creationId xmlns:a16="http://schemas.microsoft.com/office/drawing/2014/main" id="{AD90DD2F-86D4-CC21-3A8D-337DEAEE688B}"/>
              </a:ext>
            </a:extLst>
          </p:cNvPr>
          <p:cNvGraphicFramePr>
            <a:graphicFrameLocks noGrp="1"/>
          </p:cNvGraphicFramePr>
          <p:nvPr>
            <p:extLst>
              <p:ext uri="{D42A27DB-BD31-4B8C-83A1-F6EECF244321}">
                <p14:modId xmlns:p14="http://schemas.microsoft.com/office/powerpoint/2010/main" val="534130166"/>
              </p:ext>
            </p:extLst>
          </p:nvPr>
        </p:nvGraphicFramePr>
        <p:xfrm>
          <a:off x="3462020" y="5825669"/>
          <a:ext cx="5292408" cy="605314"/>
        </p:xfrm>
        <a:graphic>
          <a:graphicData uri="http://schemas.openxmlformats.org/drawingml/2006/table">
            <a:tbl>
              <a:tblPr firstRow="1" firstCol="1" bandRow="1">
                <a:tableStyleId>{9D7B26C5-4107-4FEC-AEDC-1716B250A1EF}</a:tableStyleId>
              </a:tblPr>
              <a:tblGrid>
                <a:gridCol w="1011873">
                  <a:extLst>
                    <a:ext uri="{9D8B030D-6E8A-4147-A177-3AD203B41FA5}">
                      <a16:colId xmlns:a16="http://schemas.microsoft.com/office/drawing/2014/main" val="4049307048"/>
                    </a:ext>
                  </a:extLst>
                </a:gridCol>
                <a:gridCol w="1980852">
                  <a:extLst>
                    <a:ext uri="{9D8B030D-6E8A-4147-A177-3AD203B41FA5}">
                      <a16:colId xmlns:a16="http://schemas.microsoft.com/office/drawing/2014/main" val="3638212879"/>
                    </a:ext>
                  </a:extLst>
                </a:gridCol>
                <a:gridCol w="982693">
                  <a:extLst>
                    <a:ext uri="{9D8B030D-6E8A-4147-A177-3AD203B41FA5}">
                      <a16:colId xmlns:a16="http://schemas.microsoft.com/office/drawing/2014/main" val="3539780089"/>
                    </a:ext>
                  </a:extLst>
                </a:gridCol>
                <a:gridCol w="1316990">
                  <a:extLst>
                    <a:ext uri="{9D8B030D-6E8A-4147-A177-3AD203B41FA5}">
                      <a16:colId xmlns:a16="http://schemas.microsoft.com/office/drawing/2014/main" val="3152193880"/>
                    </a:ext>
                  </a:extLst>
                </a:gridCol>
              </a:tblGrid>
              <a:tr h="353905">
                <a:tc>
                  <a:txBody>
                    <a:bodyPr/>
                    <a:lstStyle/>
                    <a:p>
                      <a:pPr algn="just">
                        <a:lnSpc>
                          <a:spcPct val="107000"/>
                        </a:lnSpc>
                        <a:spcAft>
                          <a:spcPts val="800"/>
                        </a:spcAft>
                      </a:pPr>
                      <a:r>
                        <a:rPr lang="en-US" sz="1400">
                          <a:effectLst/>
                        </a:rPr>
                        <a:t>Correlation</a:t>
                      </a:r>
                      <a:endParaRPr lang="en-US" sz="14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400">
                          <a:effectLst/>
                        </a:rPr>
                        <a:t>Raw RS &amp; Insitu data</a:t>
                      </a:r>
                      <a:endParaRPr lang="en-US" sz="14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400" dirty="0">
                          <a:effectLst/>
                        </a:rPr>
                        <a:t>ANN1</a:t>
                      </a:r>
                      <a:endParaRPr lang="en-US" sz="14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400">
                          <a:effectLst/>
                        </a:rPr>
                        <a:t>ANN2</a:t>
                      </a:r>
                      <a:endParaRPr lang="en-US" sz="14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537481677"/>
                  </a:ext>
                </a:extLst>
              </a:tr>
              <a:tr h="251409">
                <a:tc>
                  <a:txBody>
                    <a:bodyPr/>
                    <a:lstStyle/>
                    <a:p>
                      <a:pPr algn="just">
                        <a:lnSpc>
                          <a:spcPct val="107000"/>
                        </a:lnSpc>
                        <a:spcAft>
                          <a:spcPts val="800"/>
                        </a:spcAft>
                      </a:pPr>
                      <a:r>
                        <a:rPr lang="en-US" sz="1400">
                          <a:effectLst/>
                        </a:rPr>
                        <a:t>R</a:t>
                      </a:r>
                      <a:endParaRPr lang="en-US" sz="14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400" dirty="0">
                          <a:effectLst/>
                        </a:rPr>
                        <a:t>0.457</a:t>
                      </a:r>
                      <a:endParaRPr lang="en-US" sz="14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400">
                          <a:effectLst/>
                        </a:rPr>
                        <a:t>0.961</a:t>
                      </a:r>
                      <a:endParaRPr lang="en-US" sz="14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lnSpc>
                          <a:spcPct val="107000"/>
                        </a:lnSpc>
                        <a:spcAft>
                          <a:spcPts val="800"/>
                        </a:spcAft>
                      </a:pPr>
                      <a:r>
                        <a:rPr lang="en-US" sz="1400" dirty="0">
                          <a:effectLst/>
                        </a:rPr>
                        <a:t>0.966</a:t>
                      </a:r>
                      <a:endParaRPr lang="en-US" sz="14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82619108"/>
                  </a:ext>
                </a:extLst>
              </a:tr>
            </a:tbl>
          </a:graphicData>
        </a:graphic>
      </p:graphicFrame>
      <p:sp>
        <p:nvSpPr>
          <p:cNvPr id="17" name="Speech Bubble: Rectangle with Corners Rounded 16">
            <a:extLst>
              <a:ext uri="{FF2B5EF4-FFF2-40B4-BE49-F238E27FC236}">
                <a16:creationId xmlns:a16="http://schemas.microsoft.com/office/drawing/2014/main" id="{46622E40-CCDE-2FAA-08E5-CC5FB1F6D4A1}"/>
              </a:ext>
            </a:extLst>
          </p:cNvPr>
          <p:cNvSpPr/>
          <p:nvPr/>
        </p:nvSpPr>
        <p:spPr>
          <a:xfrm>
            <a:off x="2578600" y="4559790"/>
            <a:ext cx="1146360" cy="512989"/>
          </a:xfrm>
          <a:prstGeom prst="wedgeRoundRectCallout">
            <a:avLst>
              <a:gd name="adj1" fmla="val -37149"/>
              <a:gd name="adj2" fmla="val 94909"/>
              <a:gd name="adj3" fmla="val 16667"/>
            </a:avLst>
          </a:prstGeom>
          <a:solidFill>
            <a:srgbClr val="8DD6F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Before modeling</a:t>
            </a:r>
          </a:p>
        </p:txBody>
      </p:sp>
    </p:spTree>
    <p:extLst>
      <p:ext uri="{BB962C8B-B14F-4D97-AF65-F5344CB8AC3E}">
        <p14:creationId xmlns:p14="http://schemas.microsoft.com/office/powerpoint/2010/main" val="3911164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a:extLst>
              <a:ext uri="{FF2B5EF4-FFF2-40B4-BE49-F238E27FC236}">
                <a16:creationId xmlns:a16="http://schemas.microsoft.com/office/drawing/2014/main" id="{BF2F791A-58FC-4BE3-9076-0F1F4CAB522A}"/>
              </a:ext>
            </a:extLst>
          </p:cNvPr>
          <p:cNvSpPr txBox="1">
            <a:spLocks/>
          </p:cNvSpPr>
          <p:nvPr/>
        </p:nvSpPr>
        <p:spPr>
          <a:xfrm>
            <a:off x="8664211" y="1782030"/>
            <a:ext cx="3194043" cy="247942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altLang="zh-CN" sz="1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948AE38-1231-6372-B6E0-2AE19051207D}"/>
              </a:ext>
            </a:extLst>
          </p:cNvPr>
          <p:cNvSpPr txBox="1"/>
          <p:nvPr/>
        </p:nvSpPr>
        <p:spPr>
          <a:xfrm>
            <a:off x="799401" y="2436966"/>
            <a:ext cx="3502435" cy="584775"/>
          </a:xfrm>
          <a:prstGeom prst="rect">
            <a:avLst/>
          </a:prstGeom>
          <a:noFill/>
        </p:spPr>
        <p:txBody>
          <a:bodyPr wrap="square">
            <a:spAutoFit/>
          </a:bodyPr>
          <a:lstStyle/>
          <a:p>
            <a:pPr marL="285750" indent="-285750">
              <a:buFont typeface="Wingdings" panose="05000000000000000000" pitchFamily="2" charset="2"/>
              <a:buChar char="q"/>
            </a:pP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ANN model evaluation results (R^2, RMSE, MAE, </a:t>
            </a:r>
            <a:r>
              <a:rPr lang="en-US" sz="1600" dirty="0" err="1">
                <a:solidFill>
                  <a:schemeClr val="dk1"/>
                </a:solidFill>
                <a:latin typeface="Arial" panose="020B0604020202020204" pitchFamily="34" charset="0"/>
                <a:ea typeface="Open Sans" panose="020B0606030504020204" pitchFamily="34" charset="0"/>
                <a:cs typeface="Arial" panose="020B0604020202020204" pitchFamily="34" charset="0"/>
              </a:rPr>
              <a:t>PBais</a:t>
            </a: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a:t>
            </a:r>
            <a:endParaRPr lang="zh-CN" altLang="en-US" sz="1600" dirty="0">
              <a:solidFill>
                <a:schemeClr val="dk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1BFB912-CEF0-D196-3A41-7F3D3375B549}"/>
              </a:ext>
            </a:extLst>
          </p:cNvPr>
          <p:cNvPicPr>
            <a:picLocks noChangeAspect="1"/>
          </p:cNvPicPr>
          <p:nvPr/>
        </p:nvPicPr>
        <p:blipFill>
          <a:blip r:embed="rId3"/>
          <a:stretch>
            <a:fillRect/>
          </a:stretch>
        </p:blipFill>
        <p:spPr>
          <a:xfrm>
            <a:off x="6198772" y="1590360"/>
            <a:ext cx="5659482" cy="3721404"/>
          </a:xfrm>
          <a:prstGeom prst="rect">
            <a:avLst/>
          </a:prstGeom>
        </p:spPr>
      </p:pic>
      <p:pic>
        <p:nvPicPr>
          <p:cNvPr id="15" name="Picture 14">
            <a:extLst>
              <a:ext uri="{FF2B5EF4-FFF2-40B4-BE49-F238E27FC236}">
                <a16:creationId xmlns:a16="http://schemas.microsoft.com/office/drawing/2014/main" id="{6B86BD3B-7860-0AAB-91CF-3AB8F0175326}"/>
              </a:ext>
            </a:extLst>
          </p:cNvPr>
          <p:cNvPicPr>
            <a:picLocks noChangeAspect="1"/>
          </p:cNvPicPr>
          <p:nvPr/>
        </p:nvPicPr>
        <p:blipFill rotWithShape="1">
          <a:blip r:embed="rId4"/>
          <a:srcRect t="-2864" b="-1"/>
          <a:stretch/>
        </p:blipFill>
        <p:spPr>
          <a:xfrm>
            <a:off x="498761" y="4528039"/>
            <a:ext cx="5787933" cy="179363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标题 1">
            <a:extLst>
              <a:ext uri="{FF2B5EF4-FFF2-40B4-BE49-F238E27FC236}">
                <a16:creationId xmlns:a16="http://schemas.microsoft.com/office/drawing/2014/main" id="{B9388707-5F74-B771-30D1-3618FB96FAE0}"/>
              </a:ext>
            </a:extLst>
          </p:cNvPr>
          <p:cNvSpPr>
            <a:spLocks noGrp="1"/>
          </p:cNvSpPr>
          <p:nvPr>
            <p:ph type="title"/>
          </p:nvPr>
        </p:nvSpPr>
        <p:spPr>
          <a:xfrm>
            <a:off x="581192" y="702156"/>
            <a:ext cx="11029616" cy="1188720"/>
          </a:xfrm>
        </p:spPr>
        <p:txBody>
          <a:bodyPr anchor="b">
            <a:normAutofit/>
          </a:bodyPr>
          <a:lstStyle/>
          <a:p>
            <a:r>
              <a:rPr lang="en-US" altLang="zh-CN" sz="3100" dirty="0">
                <a:solidFill>
                  <a:srgbClr val="000000"/>
                </a:solidFill>
                <a:latin typeface="Arial" panose="020B0604020202020204" pitchFamily="34" charset="0"/>
                <a:cs typeface="Arial" panose="020B0604020202020204" pitchFamily="34" charset="0"/>
              </a:rPr>
              <a:t>3. results</a:t>
            </a:r>
            <a:br>
              <a:rPr lang="en-US" altLang="zh-CN" dirty="0">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3.3 The ANN model evaluation</a:t>
            </a:r>
            <a:endParaRPr lang="zh-CN" altLang="en-US" sz="2700" dirty="0">
              <a:solidFill>
                <a:schemeClr val="bg2">
                  <a:lumMod val="50000"/>
                </a:schemeClr>
              </a:solidFill>
              <a:latin typeface="Arial" panose="020B0604020202020204" pitchFamily="34" charset="0"/>
              <a:cs typeface="Arial" panose="020B0604020202020204" pitchFamily="34" charset="0"/>
            </a:endParaRPr>
          </a:p>
        </p:txBody>
      </p:sp>
      <p:sp>
        <p:nvSpPr>
          <p:cNvPr id="20" name="Arrow: Right 19">
            <a:extLst>
              <a:ext uri="{FF2B5EF4-FFF2-40B4-BE49-F238E27FC236}">
                <a16:creationId xmlns:a16="http://schemas.microsoft.com/office/drawing/2014/main" id="{9C6904DC-EC91-19F0-0125-B581049388B3}"/>
              </a:ext>
            </a:extLst>
          </p:cNvPr>
          <p:cNvSpPr/>
          <p:nvPr/>
        </p:nvSpPr>
        <p:spPr>
          <a:xfrm rot="10800000">
            <a:off x="7159337" y="5408863"/>
            <a:ext cx="2525034" cy="1054147"/>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F43D2D1-09E7-055F-9B78-711E3BF23C0C}"/>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16</a:t>
            </a:fld>
            <a:endParaRPr lang="en-US" dirty="0">
              <a:latin typeface="Arial" panose="020B0604020202020204" pitchFamily="34" charset="0"/>
              <a:cs typeface="Arial" panose="020B0604020202020204" pitchFamily="34" charset="0"/>
            </a:endParaRPr>
          </a:p>
        </p:txBody>
      </p:sp>
      <p:pic>
        <p:nvPicPr>
          <p:cNvPr id="4" name="Graphic 3" descr="Badge 4 with solid fill">
            <a:extLst>
              <a:ext uri="{FF2B5EF4-FFF2-40B4-BE49-F238E27FC236}">
                <a16:creationId xmlns:a16="http://schemas.microsoft.com/office/drawing/2014/main" id="{CF312C36-B8E9-D8C4-EBE0-4F1C8294E0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8745" y="976476"/>
            <a:ext cx="914400" cy="914400"/>
          </a:xfrm>
          <a:prstGeom prst="rect">
            <a:avLst/>
          </a:prstGeom>
        </p:spPr>
      </p:pic>
      <p:pic>
        <p:nvPicPr>
          <p:cNvPr id="5" name="Graphic 4" descr="Comment Heart with solid fill">
            <a:extLst>
              <a:ext uri="{FF2B5EF4-FFF2-40B4-BE49-F238E27FC236}">
                <a16:creationId xmlns:a16="http://schemas.microsoft.com/office/drawing/2014/main" id="{8B2BB798-7EC3-A7B5-A559-5FAD407453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2028" y="5933010"/>
            <a:ext cx="673466" cy="673466"/>
          </a:xfrm>
          <a:prstGeom prst="rect">
            <a:avLst/>
          </a:prstGeom>
        </p:spPr>
      </p:pic>
    </p:spTree>
    <p:extLst>
      <p:ext uri="{BB962C8B-B14F-4D97-AF65-F5344CB8AC3E}">
        <p14:creationId xmlns:p14="http://schemas.microsoft.com/office/powerpoint/2010/main" val="287803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D8250E37-5BB8-0FE0-4990-C74146FA7C63}"/>
              </a:ext>
            </a:extLst>
          </p:cNvPr>
          <p:cNvSpPr>
            <a:spLocks noGrp="1"/>
          </p:cNvSpPr>
          <p:nvPr>
            <p:ph sz="half" idx="2"/>
          </p:nvPr>
        </p:nvSpPr>
        <p:spPr>
          <a:xfrm>
            <a:off x="564318" y="2079368"/>
            <a:ext cx="5194769" cy="1385941"/>
          </a:xfrm>
        </p:spPr>
        <p:txBody>
          <a:bodyPr>
            <a:normAutofit/>
          </a:bodyPr>
          <a:lstStyle/>
          <a:p>
            <a:pPr marL="0" indent="0">
              <a:buNone/>
            </a:pPr>
            <a:r>
              <a:rPr lang="en-US" sz="1800" b="1" dirty="0">
                <a:solidFill>
                  <a:srgbClr val="2F5496"/>
                </a:solidFill>
                <a:latin typeface="Arial" panose="020B0604020202020204" pitchFamily="34" charset="0"/>
                <a:ea typeface="Open Sans" panose="020B0606030504020204" pitchFamily="34" charset="0"/>
                <a:cs typeface="Arial" panose="020B0604020202020204" pitchFamily="34" charset="0"/>
              </a:rPr>
              <a:t>Parameters accuracy of RS measurement </a:t>
            </a:r>
          </a:p>
          <a:p>
            <a:r>
              <a:rPr lang="en-US" sz="1600" dirty="0">
                <a:solidFill>
                  <a:srgbClr val="111111"/>
                </a:solidFill>
                <a:latin typeface="Arial" panose="020B0604020202020204" pitchFamily="34" charset="0"/>
                <a:cs typeface="Arial" panose="020B0604020202020204" pitchFamily="34" charset="0"/>
              </a:rPr>
              <a:t>water temperature</a:t>
            </a:r>
          </a:p>
          <a:p>
            <a:r>
              <a:rPr lang="en-US" sz="1600" dirty="0">
                <a:solidFill>
                  <a:srgbClr val="111111"/>
                </a:solidFill>
                <a:latin typeface="Arial" panose="020B0604020202020204" pitchFamily="34" charset="0"/>
                <a:cs typeface="Arial" panose="020B0604020202020204" pitchFamily="34" charset="0"/>
              </a:rPr>
              <a:t>chlorophyll-a, turbidity </a:t>
            </a:r>
          </a:p>
        </p:txBody>
      </p:sp>
      <p:sp>
        <p:nvSpPr>
          <p:cNvPr id="12" name="标题 1">
            <a:extLst>
              <a:ext uri="{FF2B5EF4-FFF2-40B4-BE49-F238E27FC236}">
                <a16:creationId xmlns:a16="http://schemas.microsoft.com/office/drawing/2014/main" id="{559EDDCB-F212-BB69-DC70-2B24F9A529C3}"/>
              </a:ext>
            </a:extLst>
          </p:cNvPr>
          <p:cNvSpPr>
            <a:spLocks noGrp="1"/>
          </p:cNvSpPr>
          <p:nvPr>
            <p:ph type="title"/>
          </p:nvPr>
        </p:nvSpPr>
        <p:spPr>
          <a:xfrm>
            <a:off x="581192" y="702156"/>
            <a:ext cx="11029616" cy="1188720"/>
          </a:xfrm>
        </p:spPr>
        <p:txBody>
          <a:bodyPr anchor="b">
            <a:normAutofit/>
          </a:bodyPr>
          <a:lstStyle/>
          <a:p>
            <a:r>
              <a:rPr lang="en-US" altLang="zh-CN" sz="3100" dirty="0">
                <a:solidFill>
                  <a:srgbClr val="000000"/>
                </a:solidFill>
                <a:latin typeface="Arial" panose="020B0604020202020204" pitchFamily="34" charset="0"/>
                <a:cs typeface="Arial" panose="020B0604020202020204" pitchFamily="34" charset="0"/>
              </a:rPr>
              <a:t>4. Discussion</a:t>
            </a:r>
            <a:br>
              <a:rPr lang="en-US" altLang="zh-CN" dirty="0">
                <a:latin typeface="Arial" panose="020B0604020202020204" pitchFamily="34" charset="0"/>
                <a:cs typeface="Arial" panose="020B0604020202020204" pitchFamily="34" charset="0"/>
              </a:rPr>
            </a:br>
            <a:endParaRPr lang="zh-CN" altLang="en-US" sz="2700" dirty="0">
              <a:solidFill>
                <a:schemeClr val="bg2">
                  <a:lumMod val="50000"/>
                </a:schemeClr>
              </a:solidFill>
              <a:latin typeface="Arial" panose="020B0604020202020204" pitchFamily="34" charset="0"/>
              <a:cs typeface="Arial" panose="020B0604020202020204" pitchFamily="34" charset="0"/>
            </a:endParaRPr>
          </a:p>
        </p:txBody>
      </p:sp>
      <p:sp>
        <p:nvSpPr>
          <p:cNvPr id="10" name="Content Placeholder 3">
            <a:extLst>
              <a:ext uri="{FF2B5EF4-FFF2-40B4-BE49-F238E27FC236}">
                <a16:creationId xmlns:a16="http://schemas.microsoft.com/office/drawing/2014/main" id="{C4A2E357-7E52-F19D-E09F-18C576E23710}"/>
              </a:ext>
            </a:extLst>
          </p:cNvPr>
          <p:cNvSpPr txBox="1">
            <a:spLocks/>
          </p:cNvSpPr>
          <p:nvPr/>
        </p:nvSpPr>
        <p:spPr>
          <a:xfrm>
            <a:off x="564318" y="3755532"/>
            <a:ext cx="10808814" cy="293745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800" b="1" dirty="0">
                <a:solidFill>
                  <a:srgbClr val="2F5496"/>
                </a:solidFill>
                <a:latin typeface="Arial" panose="020B0604020202020204" pitchFamily="34" charset="0"/>
                <a:ea typeface="Open Sans" panose="020B0606030504020204" pitchFamily="34" charset="0"/>
                <a:cs typeface="Arial" panose="020B0604020202020204" pitchFamily="34" charset="0"/>
              </a:rPr>
              <a:t>The performance of the ANN model </a:t>
            </a:r>
          </a:p>
          <a:p>
            <a:r>
              <a:rPr lang="en-US" sz="1600" dirty="0">
                <a:solidFill>
                  <a:srgbClr val="111111"/>
                </a:solidFill>
                <a:latin typeface="Arial" panose="020B0604020202020204" pitchFamily="34" charset="0"/>
                <a:cs typeface="Arial" panose="020B0604020202020204" pitchFamily="34" charset="0"/>
              </a:rPr>
              <a:t>Sensitive to different input variables, especially the water turbidity.</a:t>
            </a:r>
          </a:p>
          <a:p>
            <a:r>
              <a:rPr lang="en-US" sz="1600" dirty="0">
                <a:solidFill>
                  <a:srgbClr val="111111"/>
                </a:solidFill>
                <a:latin typeface="Arial" panose="020B0604020202020204" pitchFamily="34" charset="0"/>
                <a:cs typeface="Arial" panose="020B0604020202020204" pitchFamily="34" charset="0"/>
              </a:rPr>
              <a:t>More sensitive to the model parameter "number of neurons“.</a:t>
            </a:r>
          </a:p>
          <a:p>
            <a:r>
              <a:rPr lang="en-US" sz="1600" dirty="0">
                <a:solidFill>
                  <a:srgbClr val="111111"/>
                </a:solidFill>
                <a:latin typeface="Arial" panose="020B0604020202020204" pitchFamily="34" charset="0"/>
                <a:cs typeface="Arial" panose="020B0604020202020204" pitchFamily="34" charset="0"/>
              </a:rPr>
              <a:t>Even ANN model can achieve high R2 values, but are limited by overly sensitive to high extremes and insensitive to additive scaling differences.</a:t>
            </a:r>
          </a:p>
        </p:txBody>
      </p:sp>
      <p:sp>
        <p:nvSpPr>
          <p:cNvPr id="11" name="Rectangle 10">
            <a:extLst>
              <a:ext uri="{FF2B5EF4-FFF2-40B4-BE49-F238E27FC236}">
                <a16:creationId xmlns:a16="http://schemas.microsoft.com/office/drawing/2014/main" id="{7C000024-23C4-7F9E-F909-136342348C87}"/>
              </a:ext>
            </a:extLst>
          </p:cNvPr>
          <p:cNvSpPr/>
          <p:nvPr/>
        </p:nvSpPr>
        <p:spPr>
          <a:xfrm>
            <a:off x="4061387" y="2583112"/>
            <a:ext cx="1445299" cy="33174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ea typeface="Open Sans" panose="020B0606030504020204" pitchFamily="34" charset="0"/>
                <a:cs typeface="Arial" panose="020B0604020202020204" pitchFamily="34" charset="0"/>
              </a:rPr>
              <a:t>Well simulated</a:t>
            </a:r>
          </a:p>
        </p:txBody>
      </p:sp>
      <p:sp>
        <p:nvSpPr>
          <p:cNvPr id="14" name="Rectangle 13">
            <a:extLst>
              <a:ext uri="{FF2B5EF4-FFF2-40B4-BE49-F238E27FC236}">
                <a16:creationId xmlns:a16="http://schemas.microsoft.com/office/drawing/2014/main" id="{019BCFC5-A808-912B-9BE1-0710EFF6577C}"/>
              </a:ext>
            </a:extLst>
          </p:cNvPr>
          <p:cNvSpPr/>
          <p:nvPr/>
        </p:nvSpPr>
        <p:spPr>
          <a:xfrm>
            <a:off x="4061388" y="2997081"/>
            <a:ext cx="1445298" cy="331746"/>
          </a:xfrm>
          <a:prstGeom prst="rect">
            <a:avLst/>
          </a:prstGeom>
          <a:solidFill>
            <a:srgbClr val="F29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ea typeface="Open Sans" panose="020B0606030504020204" pitchFamily="34" charset="0"/>
                <a:cs typeface="Arial" panose="020B0604020202020204" pitchFamily="34" charset="0"/>
              </a:rPr>
              <a:t>U</a:t>
            </a:r>
            <a:r>
              <a:rPr lang="en-US" altLang="zh-CN" sz="1200" b="1" dirty="0">
                <a:latin typeface="Arial" panose="020B0604020202020204" pitchFamily="34" charset="0"/>
                <a:ea typeface="Open Sans" panose="020B0606030504020204" pitchFamily="34" charset="0"/>
                <a:cs typeface="Arial" panose="020B0604020202020204" pitchFamily="34" charset="0"/>
              </a:rPr>
              <a:t>nderestimated</a:t>
            </a:r>
            <a:endParaRPr lang="en-US" sz="1200" b="1" dirty="0">
              <a:latin typeface="Arial" panose="020B0604020202020204" pitchFamily="34" charset="0"/>
              <a:ea typeface="Open Sans" panose="020B0606030504020204" pitchFamily="34" charset="0"/>
              <a:cs typeface="Arial" panose="020B0604020202020204" pitchFamily="34" charset="0"/>
            </a:endParaRPr>
          </a:p>
        </p:txBody>
      </p:sp>
      <p:graphicFrame>
        <p:nvGraphicFramePr>
          <p:cNvPr id="16" name="Diagram 15">
            <a:extLst>
              <a:ext uri="{FF2B5EF4-FFF2-40B4-BE49-F238E27FC236}">
                <a16:creationId xmlns:a16="http://schemas.microsoft.com/office/drawing/2014/main" id="{F4D27FF6-C366-1F14-8850-F1E65E849888}"/>
              </a:ext>
            </a:extLst>
          </p:cNvPr>
          <p:cNvGraphicFramePr/>
          <p:nvPr>
            <p:extLst>
              <p:ext uri="{D42A27DB-BD31-4B8C-83A1-F6EECF244321}">
                <p14:modId xmlns:p14="http://schemas.microsoft.com/office/powerpoint/2010/main" val="2501319130"/>
              </p:ext>
            </p:extLst>
          </p:nvPr>
        </p:nvGraphicFramePr>
        <p:xfrm>
          <a:off x="6583917" y="1034409"/>
          <a:ext cx="5026891" cy="2249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Shape 16">
            <a:extLst>
              <a:ext uri="{FF2B5EF4-FFF2-40B4-BE49-F238E27FC236}">
                <a16:creationId xmlns:a16="http://schemas.microsoft.com/office/drawing/2014/main" id="{45A79382-7E46-DBAB-CCE9-AFCBE6B218A8}"/>
              </a:ext>
            </a:extLst>
          </p:cNvPr>
          <p:cNvSpPr/>
          <p:nvPr/>
        </p:nvSpPr>
        <p:spPr>
          <a:xfrm rot="1328548">
            <a:off x="5830016" y="1568396"/>
            <a:ext cx="2255358" cy="2156991"/>
          </a:xfrm>
          <a:prstGeom prst="swooshArrow">
            <a:avLst>
              <a:gd name="adj1" fmla="val 16310"/>
              <a:gd name="adj2" fmla="val 31370"/>
            </a:avLst>
          </a:prstGeom>
          <a:solidFill>
            <a:srgbClr val="2F5496"/>
          </a:solidFill>
          <a:ln w="19050">
            <a:solidFill>
              <a:srgbClr val="2F5496"/>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18" name="Slide Number Placeholder 17">
            <a:extLst>
              <a:ext uri="{FF2B5EF4-FFF2-40B4-BE49-F238E27FC236}">
                <a16:creationId xmlns:a16="http://schemas.microsoft.com/office/drawing/2014/main" id="{C8D79DD7-D6FD-B16F-6F56-BF1D0824CB55}"/>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17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898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a:extLst>
              <a:ext uri="{FF2B5EF4-FFF2-40B4-BE49-F238E27FC236}">
                <a16:creationId xmlns:a16="http://schemas.microsoft.com/office/drawing/2014/main" id="{BF2F791A-58FC-4BE3-9076-0F1F4CAB522A}"/>
              </a:ext>
            </a:extLst>
          </p:cNvPr>
          <p:cNvSpPr txBox="1">
            <a:spLocks/>
          </p:cNvSpPr>
          <p:nvPr/>
        </p:nvSpPr>
        <p:spPr>
          <a:xfrm>
            <a:off x="8664211" y="1782030"/>
            <a:ext cx="3194043" cy="247942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altLang="zh-CN" sz="1600" dirty="0">
              <a:latin typeface="Arial" panose="020B0604020202020204" pitchFamily="34" charset="0"/>
              <a:cs typeface="Arial" panose="020B0604020202020204" pitchFamily="34" charset="0"/>
            </a:endParaRPr>
          </a:p>
        </p:txBody>
      </p:sp>
      <p:sp>
        <p:nvSpPr>
          <p:cNvPr id="19" name="内容占位符 2">
            <a:extLst>
              <a:ext uri="{FF2B5EF4-FFF2-40B4-BE49-F238E27FC236}">
                <a16:creationId xmlns:a16="http://schemas.microsoft.com/office/drawing/2014/main" id="{35458EA8-A3D6-472B-B85B-228B0417D497}"/>
              </a:ext>
            </a:extLst>
          </p:cNvPr>
          <p:cNvSpPr txBox="1">
            <a:spLocks/>
          </p:cNvSpPr>
          <p:nvPr/>
        </p:nvSpPr>
        <p:spPr>
          <a:xfrm>
            <a:off x="333746" y="1700649"/>
            <a:ext cx="11334416" cy="56411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800" b="1" dirty="0">
                <a:solidFill>
                  <a:srgbClr val="2F5496"/>
                </a:solidFill>
                <a:effectLst/>
                <a:latin typeface="Arial" panose="020B0604020202020204" pitchFamily="34" charset="0"/>
                <a:ea typeface="Open Sans" panose="020B0606030504020204" pitchFamily="34" charset="0"/>
                <a:cs typeface="Arial" panose="020B0604020202020204" pitchFamily="34" charset="0"/>
              </a:rPr>
              <a:t>Conclusion </a:t>
            </a:r>
          </a:p>
        </p:txBody>
      </p:sp>
      <p:sp>
        <p:nvSpPr>
          <p:cNvPr id="5" name="标题 1">
            <a:extLst>
              <a:ext uri="{FF2B5EF4-FFF2-40B4-BE49-F238E27FC236}">
                <a16:creationId xmlns:a16="http://schemas.microsoft.com/office/drawing/2014/main" id="{6F829CBD-408F-4902-7483-387866A9AF61}"/>
              </a:ext>
            </a:extLst>
          </p:cNvPr>
          <p:cNvSpPr txBox="1">
            <a:spLocks/>
          </p:cNvSpPr>
          <p:nvPr/>
        </p:nvSpPr>
        <p:spPr>
          <a:xfrm>
            <a:off x="733592" y="854556"/>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100" dirty="0">
                <a:solidFill>
                  <a:srgbClr val="000000"/>
                </a:solidFill>
                <a:latin typeface="Arial" panose="020B0604020202020204" pitchFamily="34" charset="0"/>
                <a:cs typeface="Arial" panose="020B0604020202020204" pitchFamily="34" charset="0"/>
              </a:rPr>
              <a:t>5. Conclusion &amp; Recommendations</a:t>
            </a:r>
            <a:br>
              <a:rPr lang="en-US" altLang="zh-CN" dirty="0">
                <a:latin typeface="Arial" panose="020B0604020202020204" pitchFamily="34" charset="0"/>
                <a:cs typeface="Arial" panose="020B0604020202020204" pitchFamily="34" charset="0"/>
              </a:rPr>
            </a:br>
            <a:endParaRPr lang="zh-CN" altLang="en-US" sz="2700" dirty="0">
              <a:solidFill>
                <a:schemeClr val="bg2">
                  <a:lumMod val="50000"/>
                </a:schemeClr>
              </a:solidFill>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35E672FA-14C0-8583-5B8C-AD0B548E08F0}"/>
              </a:ext>
            </a:extLst>
          </p:cNvPr>
          <p:cNvSpPr txBox="1">
            <a:spLocks/>
          </p:cNvSpPr>
          <p:nvPr/>
        </p:nvSpPr>
        <p:spPr>
          <a:xfrm>
            <a:off x="5861223" y="3371427"/>
            <a:ext cx="2917275" cy="26913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800" b="1" dirty="0">
                <a:solidFill>
                  <a:srgbClr val="2F5496"/>
                </a:solidFill>
                <a:effectLst/>
                <a:latin typeface="Arial" panose="020B0604020202020204" pitchFamily="34" charset="0"/>
                <a:ea typeface="Open Sans" panose="020B0606030504020204" pitchFamily="34" charset="0"/>
                <a:cs typeface="Arial" panose="020B0604020202020204" pitchFamily="34" charset="0"/>
              </a:rPr>
              <a:t>The future expectation</a:t>
            </a:r>
          </a:p>
          <a:p>
            <a:pPr algn="just"/>
            <a:r>
              <a:rPr lang="en-US" sz="1600" dirty="0">
                <a:solidFill>
                  <a:srgbClr val="111111"/>
                </a:solidFill>
                <a:latin typeface="Arial" panose="020B0604020202020204" pitchFamily="34" charset="0"/>
                <a:cs typeface="Arial" panose="020B0604020202020204" pitchFamily="34" charset="0"/>
              </a:rPr>
              <a:t>Data adoption</a:t>
            </a:r>
          </a:p>
          <a:p>
            <a:pPr lvl="1">
              <a:buFont typeface="Wingdings" panose="05000000000000000000" pitchFamily="2" charset="2"/>
              <a:buChar char="v"/>
            </a:pPr>
            <a:r>
              <a:rPr lang="en-US" altLang="zh-CN" dirty="0">
                <a:solidFill>
                  <a:srgbClr val="111111"/>
                </a:solidFill>
                <a:latin typeface="Arial" panose="020B0604020202020204" pitchFamily="34" charset="0"/>
                <a:cs typeface="Arial" panose="020B0604020202020204" pitchFamily="34" charset="0"/>
              </a:rPr>
              <a:t>Data length and richness</a:t>
            </a:r>
          </a:p>
          <a:p>
            <a:pPr lvl="1">
              <a:buFont typeface="Wingdings" panose="05000000000000000000" pitchFamily="2" charset="2"/>
              <a:buChar char="v"/>
            </a:pPr>
            <a:r>
              <a:rPr lang="en-US" altLang="zh-CN" dirty="0">
                <a:solidFill>
                  <a:srgbClr val="111111"/>
                </a:solidFill>
                <a:latin typeface="Arial" panose="020B0604020202020204" pitchFamily="34" charset="0"/>
                <a:cs typeface="Arial" panose="020B0604020202020204" pitchFamily="34" charset="0"/>
              </a:rPr>
              <a:t>More stations</a:t>
            </a:r>
          </a:p>
          <a:p>
            <a:pPr algn="just"/>
            <a:r>
              <a:rPr lang="en-US" sz="1600" dirty="0">
                <a:solidFill>
                  <a:srgbClr val="111111"/>
                </a:solidFill>
                <a:latin typeface="Arial" panose="020B0604020202020204" pitchFamily="34" charset="0"/>
                <a:cs typeface="Arial" panose="020B0604020202020204" pitchFamily="34" charset="0"/>
              </a:rPr>
              <a:t>Water quality parameters</a:t>
            </a:r>
          </a:p>
          <a:p>
            <a:pPr lvl="1">
              <a:buFont typeface="Wingdings" panose="05000000000000000000" pitchFamily="2" charset="2"/>
              <a:buChar char="v"/>
            </a:pPr>
            <a:r>
              <a:rPr lang="en-US" altLang="zh-CN" dirty="0">
                <a:solidFill>
                  <a:srgbClr val="111111"/>
                </a:solidFill>
                <a:latin typeface="Arial" panose="020B0604020202020204" pitchFamily="34" charset="0"/>
                <a:cs typeface="Arial" panose="020B0604020202020204" pitchFamily="34" charset="0"/>
              </a:rPr>
              <a:t>Estuarine characteristics</a:t>
            </a:r>
          </a:p>
        </p:txBody>
      </p:sp>
      <p:sp>
        <p:nvSpPr>
          <p:cNvPr id="8" name="内容占位符 2">
            <a:extLst>
              <a:ext uri="{FF2B5EF4-FFF2-40B4-BE49-F238E27FC236}">
                <a16:creationId xmlns:a16="http://schemas.microsoft.com/office/drawing/2014/main" id="{D1FC915D-EC74-EC1D-2C57-D8CC745E35A5}"/>
              </a:ext>
            </a:extLst>
          </p:cNvPr>
          <p:cNvSpPr txBox="1">
            <a:spLocks/>
          </p:cNvSpPr>
          <p:nvPr/>
        </p:nvSpPr>
        <p:spPr>
          <a:xfrm>
            <a:off x="404482" y="3557000"/>
            <a:ext cx="5693949" cy="222730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US" sz="1800" b="1" dirty="0">
                <a:solidFill>
                  <a:srgbClr val="2F5496"/>
                </a:solidFill>
                <a:effectLst/>
                <a:latin typeface="Arial" panose="020B0604020202020204" pitchFamily="34" charset="0"/>
                <a:ea typeface="Open Sans" panose="020B0606030504020204" pitchFamily="34" charset="0"/>
                <a:cs typeface="Arial" panose="020B0604020202020204" pitchFamily="34" charset="0"/>
              </a:rPr>
              <a:t>Recommendation</a:t>
            </a:r>
            <a:endParaRPr lang="en-US" sz="1800" dirty="0">
              <a:solidFill>
                <a:srgbClr val="111111"/>
              </a:solidFill>
              <a:latin typeface="Arial" panose="020B0604020202020204" pitchFamily="34" charset="0"/>
              <a:cs typeface="Arial" panose="020B0604020202020204" pitchFamily="34" charset="0"/>
            </a:endParaRPr>
          </a:p>
          <a:p>
            <a:pPr algn="just"/>
            <a:r>
              <a:rPr lang="en-US" altLang="zh-CN" sz="1600" dirty="0">
                <a:solidFill>
                  <a:srgbClr val="111111"/>
                </a:solidFill>
                <a:latin typeface="Arial" panose="020B0604020202020204" pitchFamily="34" charset="0"/>
                <a:cs typeface="Arial" panose="020B0604020202020204" pitchFamily="34" charset="0"/>
              </a:rPr>
              <a:t>Conditions to obtain better ANN model simulated data: </a:t>
            </a:r>
          </a:p>
          <a:p>
            <a:pPr lvl="1">
              <a:buFont typeface="Wingdings" panose="05000000000000000000" pitchFamily="2" charset="2"/>
              <a:buChar char="v"/>
            </a:pPr>
            <a:r>
              <a:rPr lang="en-US" altLang="zh-CN" dirty="0">
                <a:solidFill>
                  <a:srgbClr val="111111"/>
                </a:solidFill>
                <a:latin typeface="Arial" panose="020B0604020202020204" pitchFamily="34" charset="0"/>
                <a:cs typeface="Arial" panose="020B0604020202020204" pitchFamily="34" charset="0"/>
              </a:rPr>
              <a:t>Water quality parameters </a:t>
            </a:r>
          </a:p>
          <a:p>
            <a:pPr lvl="1">
              <a:buFont typeface="Wingdings" panose="05000000000000000000" pitchFamily="2" charset="2"/>
              <a:buChar char="v"/>
            </a:pPr>
            <a:r>
              <a:rPr lang="en-US" altLang="zh-CN" dirty="0">
                <a:solidFill>
                  <a:srgbClr val="111111"/>
                </a:solidFill>
                <a:latin typeface="Arial" panose="020B0604020202020204" pitchFamily="34" charset="0"/>
                <a:cs typeface="Arial" panose="020B0604020202020204" pitchFamily="34" charset="0"/>
              </a:rPr>
              <a:t>Data collection and preprocessing</a:t>
            </a:r>
          </a:p>
          <a:p>
            <a:pPr lvl="1">
              <a:buFont typeface="Wingdings" panose="05000000000000000000" pitchFamily="2" charset="2"/>
              <a:buChar char="v"/>
            </a:pPr>
            <a:r>
              <a:rPr lang="en-US" altLang="zh-CN" dirty="0">
                <a:solidFill>
                  <a:srgbClr val="111111"/>
                </a:solidFill>
                <a:latin typeface="Arial" panose="020B0604020202020204" pitchFamily="34" charset="0"/>
                <a:cs typeface="Arial" panose="020B0604020202020204" pitchFamily="34" charset="0"/>
              </a:rPr>
              <a:t>Model input parameters</a:t>
            </a:r>
          </a:p>
          <a:p>
            <a:pPr lvl="1">
              <a:buFont typeface="Wingdings" panose="05000000000000000000" pitchFamily="2" charset="2"/>
              <a:buChar char="v"/>
            </a:pPr>
            <a:r>
              <a:rPr lang="en-US" altLang="zh-CN" dirty="0">
                <a:solidFill>
                  <a:srgbClr val="111111"/>
                </a:solidFill>
                <a:latin typeface="Arial" panose="020B0604020202020204" pitchFamily="34" charset="0"/>
                <a:cs typeface="Arial" panose="020B0604020202020204" pitchFamily="34" charset="0"/>
              </a:rPr>
              <a:t>Construction and training of ANN models</a:t>
            </a:r>
          </a:p>
        </p:txBody>
      </p:sp>
      <p:sp>
        <p:nvSpPr>
          <p:cNvPr id="10" name="TextBox 9">
            <a:extLst>
              <a:ext uri="{FF2B5EF4-FFF2-40B4-BE49-F238E27FC236}">
                <a16:creationId xmlns:a16="http://schemas.microsoft.com/office/drawing/2014/main" id="{A6540AA7-9391-B117-0E9F-826CB3F35CCC}"/>
              </a:ext>
            </a:extLst>
          </p:cNvPr>
          <p:cNvSpPr txBox="1"/>
          <p:nvPr/>
        </p:nvSpPr>
        <p:spPr>
          <a:xfrm>
            <a:off x="404482" y="2186593"/>
            <a:ext cx="11334416" cy="1114408"/>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285750" indent="-285750" algn="just">
              <a:lnSpc>
                <a:spcPct val="200000"/>
              </a:lnSpc>
              <a:buFont typeface="Wingdings" panose="05000000000000000000" pitchFamily="2" charset="2"/>
              <a:buChar char="v"/>
            </a:pPr>
            <a:r>
              <a:rPr lang="en-US" sz="1800" dirty="0">
                <a:solidFill>
                  <a:srgbClr val="111111"/>
                </a:solidFill>
                <a:latin typeface="Arial" panose="020B0604020202020204" pitchFamily="34" charset="0"/>
                <a:cs typeface="Arial" panose="020B0604020202020204" pitchFamily="34" charset="0"/>
              </a:rPr>
              <a:t>Significant differences between in-situ monitoring and RS monitoring at estuaries (R=0.457).</a:t>
            </a:r>
          </a:p>
          <a:p>
            <a:pPr marL="285750" indent="-285750" algn="just">
              <a:lnSpc>
                <a:spcPct val="200000"/>
              </a:lnSpc>
              <a:buFont typeface="Wingdings" panose="05000000000000000000" pitchFamily="2" charset="2"/>
              <a:buChar char="v"/>
            </a:pPr>
            <a:r>
              <a:rPr lang="en-US" sz="1800" dirty="0">
                <a:solidFill>
                  <a:srgbClr val="C00000"/>
                </a:solidFill>
                <a:latin typeface="Arial" panose="020B0604020202020204" pitchFamily="34" charset="0"/>
                <a:cs typeface="Arial" panose="020B0604020202020204" pitchFamily="34" charset="0"/>
              </a:rPr>
              <a:t>ANN model improve the agreement between RS data and in-situ data </a:t>
            </a:r>
            <a:r>
              <a:rPr lang="en-US" sz="1800" dirty="0">
                <a:solidFill>
                  <a:schemeClr val="tx1"/>
                </a:solidFill>
                <a:latin typeface="Arial" panose="020B0604020202020204" pitchFamily="34" charset="0"/>
                <a:cs typeface="Arial" panose="020B0604020202020204" pitchFamily="34" charset="0"/>
              </a:rPr>
              <a:t>in the estuary.</a:t>
            </a:r>
          </a:p>
        </p:txBody>
      </p:sp>
      <p:sp>
        <p:nvSpPr>
          <p:cNvPr id="13" name="Slide Number Placeholder 12">
            <a:extLst>
              <a:ext uri="{FF2B5EF4-FFF2-40B4-BE49-F238E27FC236}">
                <a16:creationId xmlns:a16="http://schemas.microsoft.com/office/drawing/2014/main" id="{784C9811-057F-091D-83EE-0129CF0665F1}"/>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18</a:t>
            </a:fld>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56A1E74-E608-D22E-7637-F260CC562390}"/>
              </a:ext>
            </a:extLst>
          </p:cNvPr>
          <p:cNvSpPr txBox="1"/>
          <p:nvPr/>
        </p:nvSpPr>
        <p:spPr>
          <a:xfrm>
            <a:off x="8778498" y="4073977"/>
            <a:ext cx="3991581" cy="1083374"/>
          </a:xfrm>
          <a:prstGeom prst="rect">
            <a:avLst/>
          </a:prstGeom>
          <a:noFill/>
        </p:spPr>
        <p:txBody>
          <a:bodyPr wrap="square">
            <a:spAutoFit/>
          </a:bodyPr>
          <a:lstStyle/>
          <a:p>
            <a:pPr indent="-306000" algn="just" defTabSz="457200">
              <a:spcBef>
                <a:spcPct val="20000"/>
              </a:spcBef>
              <a:spcAft>
                <a:spcPts val="600"/>
              </a:spcAft>
              <a:buClr>
                <a:schemeClr val="accent1"/>
              </a:buClr>
              <a:buSzPct val="92000"/>
              <a:buFont typeface="Wingdings" panose="05000000000000000000" pitchFamily="2" charset="2"/>
              <a:buChar char="§"/>
            </a:pPr>
            <a:r>
              <a:rPr lang="en-US" sz="1600" dirty="0">
                <a:solidFill>
                  <a:srgbClr val="111111"/>
                </a:solidFill>
                <a:latin typeface="Arial" panose="020B0604020202020204" pitchFamily="34" charset="0"/>
                <a:ea typeface="Microsoft YaHei UI" panose="020B0503020204020204" pitchFamily="34" charset="-122"/>
                <a:cs typeface="Arial" panose="020B0604020202020204" pitchFamily="34" charset="0"/>
              </a:rPr>
              <a:t>RS products</a:t>
            </a:r>
          </a:p>
          <a:p>
            <a:pPr lvl="1" indent="-306000" defTabSz="457200">
              <a:spcBef>
                <a:spcPct val="20000"/>
              </a:spcBef>
              <a:spcAft>
                <a:spcPts val="600"/>
              </a:spcAft>
              <a:buClr>
                <a:schemeClr val="accent1"/>
              </a:buClr>
              <a:buSzPct val="92000"/>
              <a:buFont typeface="Wingdings" panose="05000000000000000000" pitchFamily="2" charset="2"/>
              <a:buChar char="v"/>
            </a:pPr>
            <a:r>
              <a:rPr lang="en-US" altLang="zh-CN" sz="1600" dirty="0">
                <a:solidFill>
                  <a:srgbClr val="111111"/>
                </a:solidFill>
                <a:latin typeface="Arial" panose="020B0604020202020204" pitchFamily="34" charset="0"/>
                <a:ea typeface="Microsoft YaHei UI" panose="020B0503020204020204" pitchFamily="34" charset="-122"/>
                <a:cs typeface="Arial" panose="020B0604020202020204" pitchFamily="34" charset="0"/>
              </a:rPr>
              <a:t>More stable, higher resolution</a:t>
            </a:r>
          </a:p>
          <a:p>
            <a:pPr lvl="1" indent="-306000" defTabSz="457200">
              <a:spcBef>
                <a:spcPct val="20000"/>
              </a:spcBef>
              <a:spcAft>
                <a:spcPts val="600"/>
              </a:spcAft>
              <a:buClr>
                <a:schemeClr val="accent1"/>
              </a:buClr>
              <a:buSzPct val="92000"/>
              <a:buFont typeface="Wingdings" panose="05000000000000000000" pitchFamily="2" charset="2"/>
              <a:buChar char="v"/>
            </a:pPr>
            <a:r>
              <a:rPr lang="en-US" altLang="zh-CN" sz="1600" dirty="0">
                <a:solidFill>
                  <a:srgbClr val="111111"/>
                </a:solidFill>
                <a:latin typeface="Arial" panose="020B0604020202020204" pitchFamily="34" charset="0"/>
                <a:ea typeface="Microsoft YaHei UI" panose="020B0503020204020204" pitchFamily="34" charset="-122"/>
                <a:cs typeface="Arial" panose="020B0604020202020204" pitchFamily="34" charset="0"/>
              </a:rPr>
              <a:t>Algorithms</a:t>
            </a:r>
          </a:p>
        </p:txBody>
      </p:sp>
    </p:spTree>
    <p:extLst>
      <p:ext uri="{BB962C8B-B14F-4D97-AF65-F5344CB8AC3E}">
        <p14:creationId xmlns:p14="http://schemas.microsoft.com/office/powerpoint/2010/main" val="186552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DF95C-0406-4189-8352-B75C1C848518}"/>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3B76456E-BB59-47BB-B045-DEF76B3AF137}"/>
              </a:ext>
            </a:extLst>
          </p:cNvPr>
          <p:cNvSpPr>
            <a:spLocks noGrp="1"/>
          </p:cNvSpPr>
          <p:nvPr>
            <p:ph idx="1"/>
          </p:nvPr>
        </p:nvSpPr>
        <p:spPr>
          <a:xfrm>
            <a:off x="581192" y="1890876"/>
            <a:ext cx="11029615" cy="4741254"/>
          </a:xfrm>
        </p:spPr>
        <p:txBody>
          <a:bodyPr>
            <a:normAutofit fontScale="77500" lnSpcReduction="20000"/>
          </a:bodyPr>
          <a:lstStyle/>
          <a:p>
            <a:r>
              <a:rPr lang="en-US" altLang="zh-CN" dirty="0"/>
              <a:t>[1] </a:t>
            </a:r>
            <a:r>
              <a:rPr lang="en-US" altLang="zh-CN" dirty="0" err="1"/>
              <a:t>Ceyhun</a:t>
            </a:r>
            <a:r>
              <a:rPr lang="en-US" altLang="zh-CN" dirty="0"/>
              <a:t>, Ö., &amp; </a:t>
            </a:r>
            <a:r>
              <a:rPr lang="en-US" altLang="zh-CN" dirty="0" err="1"/>
              <a:t>Yalçin</a:t>
            </a:r>
            <a:r>
              <a:rPr lang="en-US" altLang="zh-CN" dirty="0"/>
              <a:t>, A. (2010). Remote sensing of water depths in shallow waters via artificial neural networks. Estuarine, Coastal and Shelf Science, 89(1), 89–96.</a:t>
            </a:r>
          </a:p>
          <a:p>
            <a:r>
              <a:rPr lang="en-US" altLang="zh-CN" dirty="0"/>
              <a:t>[2]Hameed, M., </a:t>
            </a:r>
            <a:r>
              <a:rPr lang="en-US" altLang="zh-CN" dirty="0" err="1"/>
              <a:t>Saadi</a:t>
            </a:r>
            <a:r>
              <a:rPr lang="en-US" altLang="zh-CN" dirty="0"/>
              <a:t>, •, </a:t>
            </a:r>
            <a:r>
              <a:rPr lang="en-US" altLang="zh-CN" dirty="0" err="1"/>
              <a:t>Sharqi</a:t>
            </a:r>
            <a:r>
              <a:rPr lang="en-US" altLang="zh-CN" dirty="0"/>
              <a:t>, S., Zaher, •, Yaseen, M., Haitham, •, </a:t>
            </a:r>
            <a:r>
              <a:rPr lang="en-US" altLang="zh-CN" dirty="0" err="1"/>
              <a:t>Afan</a:t>
            </a:r>
            <a:r>
              <a:rPr lang="en-US" altLang="zh-CN" dirty="0"/>
              <a:t>, A., Hussain, • Aini, &amp; </a:t>
            </a:r>
            <a:r>
              <a:rPr lang="en-US" altLang="zh-CN" dirty="0" err="1"/>
              <a:t>Elshafie</a:t>
            </a:r>
            <a:r>
              <a:rPr lang="en-US" altLang="zh-CN" dirty="0"/>
              <a:t>, A. (n.d.). Application of artificial intelligence (AI) techniques in water quality index prediction: a case study in tropical region, Malaysia.</a:t>
            </a:r>
          </a:p>
          <a:p>
            <a:r>
              <a:rPr lang="en-US" altLang="zh-CN" dirty="0"/>
              <a:t>[3] Chang, C.-L., &amp; Liao, C.-S. (2012). Parameter Sensitivity Analysis of Artificial Neural Network for Predicting Water Turbidity. International Journal of Environmental, Chemical, Ecological, Geological and Geophysical Engineering, 6(10), 657–660.</a:t>
            </a:r>
          </a:p>
          <a:p>
            <a:r>
              <a:rPr lang="en-US" altLang="zh-CN" dirty="0"/>
              <a:t>[4] </a:t>
            </a:r>
            <a:r>
              <a:rPr lang="en-US" altLang="zh-CN" dirty="0" err="1"/>
              <a:t>Fondriest</a:t>
            </a:r>
            <a:r>
              <a:rPr lang="en-US" altLang="zh-CN" dirty="0"/>
              <a:t> Environmental, Inc. “Water Temperature.” Fundamentals of Environmental Measurements. 7 Feb. 2014. Web. &lt; https://www.fondriest.com/environmental-measurements/parameters/water-quality/water-temperature/ &gt;.</a:t>
            </a:r>
          </a:p>
          <a:p>
            <a:r>
              <a:rPr lang="en-US" altLang="zh-CN" dirty="0"/>
              <a:t>[5] Wang, F., Wang, X., Chen, B., Zhao, Y., &amp; Yang, Z. (2013). Chlorophyll a simulation in a lake ecosystem using a model with wavelet analysis and artificial neural network. Environmental Management, 51(5), 1044–1054.</a:t>
            </a:r>
          </a:p>
          <a:p>
            <a:r>
              <a:rPr lang="en-US" altLang="zh-CN" dirty="0"/>
              <a:t>[6] Huang, J., &amp; Gao, J. (2017a). An ensemble simulation approach for artificial neural network: An example from chlorophyll a simulation in Lake Poyang, China. Ecological Informatics, 37, 52–58.</a:t>
            </a:r>
          </a:p>
          <a:p>
            <a:r>
              <a:rPr lang="en-US" altLang="zh-CN" dirty="0"/>
              <a:t>[7] </a:t>
            </a:r>
            <a:r>
              <a:rPr lang="en-US" altLang="zh-CN" dirty="0">
                <a:hlinkClick r:id="rId3">
                  <a:extLst>
                    <a:ext uri="{A12FA001-AC4F-418D-AE19-62706E023703}">
                      <ahyp:hlinkClr xmlns:ahyp="http://schemas.microsoft.com/office/drawing/2018/hyperlinkcolor" val="tx"/>
                    </a:ext>
                  </a:extLst>
                </a:hlinkClick>
              </a:rPr>
              <a:t>https://www.kdnuggets.com/2018/10/simple-neural-network-python.html</a:t>
            </a:r>
            <a:endParaRPr lang="en-US" altLang="zh-CN" dirty="0"/>
          </a:p>
          <a:p>
            <a:r>
              <a:rPr lang="en-US" altLang="zh-CN" dirty="0"/>
              <a:t>[8] Chau, K. wing. (2006). A review on integration of artificial intelligence into water quality modelling. Marine Pollution Bulletin, 52(7), 726–733.</a:t>
            </a:r>
          </a:p>
          <a:p>
            <a:r>
              <a:rPr lang="en-US" altLang="zh-CN" dirty="0"/>
              <a:t>[9] </a:t>
            </a:r>
            <a:r>
              <a:rPr lang="en-US" b="0" i="0" dirty="0" err="1">
                <a:solidFill>
                  <a:srgbClr val="464646"/>
                </a:solidFill>
                <a:effectLst/>
                <a:latin typeface="Open Sans" panose="020B0606030504020204" pitchFamily="34" charset="0"/>
              </a:rPr>
              <a:t>Gohin</a:t>
            </a:r>
            <a:r>
              <a:rPr lang="en-US" b="0" i="0" dirty="0">
                <a:solidFill>
                  <a:srgbClr val="464646"/>
                </a:solidFill>
                <a:effectLst/>
                <a:latin typeface="Open Sans" panose="020B0606030504020204" pitchFamily="34" charset="0"/>
              </a:rPr>
              <a:t>, F.: Annual cycles of chlorophyll-</a:t>
            </a:r>
            <a:r>
              <a:rPr lang="en-US" b="0" i="1" dirty="0">
                <a:solidFill>
                  <a:srgbClr val="464646"/>
                </a:solidFill>
                <a:effectLst/>
                <a:latin typeface="Open Sans" panose="020B0606030504020204" pitchFamily="34" charset="0"/>
              </a:rPr>
              <a:t>a</a:t>
            </a:r>
            <a:r>
              <a:rPr lang="en-US" b="0" i="0" dirty="0">
                <a:solidFill>
                  <a:srgbClr val="464646"/>
                </a:solidFill>
                <a:effectLst/>
                <a:latin typeface="Open Sans" panose="020B0606030504020204" pitchFamily="34" charset="0"/>
              </a:rPr>
              <a:t>, non-algal suspended particulate matter, and turbidity observed from space and in-situ in coastal waters, Ocean Sci., 7, 705–732, https://doi.org/10.5194/os-7-705-2011, 2011</a:t>
            </a:r>
            <a:r>
              <a:rPr lang="en-US" altLang="zh-CN" dirty="0"/>
              <a:t>.</a:t>
            </a:r>
          </a:p>
          <a:p>
            <a:r>
              <a:rPr lang="en-US" altLang="zh-CN" dirty="0"/>
              <a:t>[10] Kisi, O., Akbari, N., </a:t>
            </a:r>
            <a:r>
              <a:rPr lang="en-US" altLang="zh-CN" dirty="0" err="1"/>
              <a:t>Sanatipour</a:t>
            </a:r>
            <a:r>
              <a:rPr lang="en-US" altLang="zh-CN" dirty="0"/>
              <a:t>, M., Hashemi, A., </a:t>
            </a:r>
            <a:r>
              <a:rPr lang="en-US" altLang="zh-CN" dirty="0" err="1"/>
              <a:t>Teimourzadeh</a:t>
            </a:r>
            <a:r>
              <a:rPr lang="en-US" altLang="zh-CN" dirty="0"/>
              <a:t>, K., &amp; Shiri, J. (2013). Modeling of dissolved oxygen in river water using artificial intelligence techniques. Journal of Environmental Informatics, 22(2), 92–101.</a:t>
            </a:r>
            <a:endParaRPr lang="zh-CN" altLang="en-US" dirty="0"/>
          </a:p>
        </p:txBody>
      </p:sp>
      <p:sp>
        <p:nvSpPr>
          <p:cNvPr id="5" name="Slide Number Placeholder 4">
            <a:extLst>
              <a:ext uri="{FF2B5EF4-FFF2-40B4-BE49-F238E27FC236}">
                <a16:creationId xmlns:a16="http://schemas.microsoft.com/office/drawing/2014/main" id="{BCC5002F-777F-49EA-1748-75D6A9B982AF}"/>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Tree>
    <p:extLst>
      <p:ext uri="{BB962C8B-B14F-4D97-AF65-F5344CB8AC3E}">
        <p14:creationId xmlns:p14="http://schemas.microsoft.com/office/powerpoint/2010/main" val="115692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A07A6-4E8B-4C6D-8579-A0EC7FCA76A2}"/>
              </a:ext>
            </a:extLst>
          </p:cNvPr>
          <p:cNvSpPr>
            <a:spLocks noGrp="1"/>
          </p:cNvSpPr>
          <p:nvPr>
            <p:ph type="title"/>
          </p:nvPr>
        </p:nvSpPr>
        <p:spPr>
          <a:xfrm>
            <a:off x="581190" y="821199"/>
            <a:ext cx="11029616" cy="712349"/>
          </a:xfrm>
        </p:spPr>
        <p:txBody>
          <a:bodyPr>
            <a:normAutofit/>
          </a:bodyPr>
          <a:lstStyle/>
          <a:p>
            <a:r>
              <a:rPr lang="en-US" altLang="zh-CN" b="1" dirty="0">
                <a:solidFill>
                  <a:srgbClr val="000000"/>
                </a:solidFill>
                <a:effectLst/>
                <a:latin typeface="Arial" panose="020B0604020202020204" pitchFamily="34" charset="0"/>
                <a:cs typeface="Arial" panose="020B0604020202020204" pitchFamily="34" charset="0"/>
              </a:rPr>
              <a:t>1. Introduction</a:t>
            </a:r>
            <a:endParaRPr lang="zh-CN" altLang="en-US" sz="40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081A31EC-418B-4C20-8102-C5CC53B9E665}"/>
              </a:ext>
            </a:extLst>
          </p:cNvPr>
          <p:cNvSpPr>
            <a:spLocks noGrp="1"/>
          </p:cNvSpPr>
          <p:nvPr>
            <p:ph idx="1"/>
          </p:nvPr>
        </p:nvSpPr>
        <p:spPr>
          <a:xfrm>
            <a:off x="483335" y="1717732"/>
            <a:ext cx="10520637" cy="557878"/>
          </a:xfrm>
        </p:spPr>
        <p:txBody>
          <a:bodyPr>
            <a:normAutofit/>
          </a:bodyPr>
          <a:lstStyle/>
          <a:p>
            <a:pPr marL="0" indent="0">
              <a:buNone/>
            </a:pPr>
            <a:r>
              <a:rPr lang="en-US" altLang="zh-CN" sz="1900" b="1" dirty="0">
                <a:solidFill>
                  <a:srgbClr val="C00000"/>
                </a:solidFill>
                <a:latin typeface="Arial" panose="020B0604020202020204" pitchFamily="34" charset="0"/>
                <a:ea typeface="Open Sans" panose="020B0606030504020204" pitchFamily="34" charset="0"/>
                <a:cs typeface="Arial" panose="020B0604020202020204" pitchFamily="34" charset="0"/>
                <a:sym typeface="Wingdings" panose="05000000000000000000" pitchFamily="2" charset="2"/>
              </a:rPr>
              <a:t>Problem: </a:t>
            </a:r>
          </a:p>
        </p:txBody>
      </p:sp>
      <p:sp>
        <p:nvSpPr>
          <p:cNvPr id="4" name="Slide Number Placeholder 3">
            <a:extLst>
              <a:ext uri="{FF2B5EF4-FFF2-40B4-BE49-F238E27FC236}">
                <a16:creationId xmlns:a16="http://schemas.microsoft.com/office/drawing/2014/main" id="{0BEAEBC4-A0EB-0E57-3DF8-1E96CEDFE8EE}"/>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2</a:t>
            </a:fld>
            <a:endParaRPr lang="en-US" dirty="0">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AE70B86-AE09-F642-5B44-D65C79985806}"/>
              </a:ext>
            </a:extLst>
          </p:cNvPr>
          <p:cNvGraphicFramePr>
            <a:graphicFrameLocks/>
          </p:cNvGraphicFramePr>
          <p:nvPr>
            <p:extLst>
              <p:ext uri="{D42A27DB-BD31-4B8C-83A1-F6EECF244321}">
                <p14:modId xmlns:p14="http://schemas.microsoft.com/office/powerpoint/2010/main" val="3131619081"/>
              </p:ext>
            </p:extLst>
          </p:nvPr>
        </p:nvGraphicFramePr>
        <p:xfrm>
          <a:off x="6095997" y="3288042"/>
          <a:ext cx="4907975" cy="3240228"/>
        </p:xfrm>
        <a:graphic>
          <a:graphicData uri="http://schemas.openxmlformats.org/drawingml/2006/chart">
            <c:chart xmlns:c="http://schemas.openxmlformats.org/drawingml/2006/chart" xmlns:r="http://schemas.openxmlformats.org/officeDocument/2006/relationships" r:id="rId3"/>
          </a:graphicData>
        </a:graphic>
      </p:graphicFrame>
      <p:pic>
        <p:nvPicPr>
          <p:cNvPr id="19" name="Picture 18" descr="Chart, scatter chart&#10;&#10;Description automatically generated">
            <a:extLst>
              <a:ext uri="{FF2B5EF4-FFF2-40B4-BE49-F238E27FC236}">
                <a16:creationId xmlns:a16="http://schemas.microsoft.com/office/drawing/2014/main" id="{26927671-1D54-0DC0-CBBB-C24F29841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458" y="3171804"/>
            <a:ext cx="4618411" cy="3463410"/>
          </a:xfrm>
          <a:prstGeom prst="rect">
            <a:avLst/>
          </a:prstGeom>
        </p:spPr>
      </p:pic>
      <p:sp>
        <p:nvSpPr>
          <p:cNvPr id="21" name="TextBox 20">
            <a:extLst>
              <a:ext uri="{FF2B5EF4-FFF2-40B4-BE49-F238E27FC236}">
                <a16:creationId xmlns:a16="http://schemas.microsoft.com/office/drawing/2014/main" id="{F858CE5A-4957-3F56-1575-04830F1F3E7D}"/>
              </a:ext>
            </a:extLst>
          </p:cNvPr>
          <p:cNvSpPr txBox="1"/>
          <p:nvPr/>
        </p:nvSpPr>
        <p:spPr>
          <a:xfrm>
            <a:off x="1706707" y="3361941"/>
            <a:ext cx="1306657" cy="307777"/>
          </a:xfrm>
          <a:prstGeom prst="rect">
            <a:avLst/>
          </a:prstGeom>
          <a:noFill/>
        </p:spPr>
        <p:txBody>
          <a:bodyPr wrap="square">
            <a:spAutoFit/>
          </a:bodyPr>
          <a:lstStyle/>
          <a:p>
            <a:r>
              <a:rPr lang="en-US" sz="1400" dirty="0">
                <a:solidFill>
                  <a:srgbClr val="111111"/>
                </a:solidFill>
                <a:latin typeface="Arial" panose="020B0604020202020204" pitchFamily="34" charset="0"/>
                <a:cs typeface="Arial" panose="020B0604020202020204" pitchFamily="34" charset="0"/>
              </a:rPr>
              <a:t>R=0.457</a:t>
            </a:r>
            <a:endParaRPr lang="en-US" sz="1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A587FA92-B10F-A7FE-1CF1-F31B31DCB3B3}"/>
              </a:ext>
            </a:extLst>
          </p:cNvPr>
          <p:cNvSpPr txBox="1"/>
          <p:nvPr/>
        </p:nvSpPr>
        <p:spPr>
          <a:xfrm>
            <a:off x="563918" y="2216913"/>
            <a:ext cx="7577759" cy="369332"/>
          </a:xfrm>
          <a:prstGeom prst="rect">
            <a:avLst/>
          </a:prstGeom>
          <a:solidFill>
            <a:schemeClr val="bg2"/>
          </a:solidFill>
        </p:spPr>
        <p:txBody>
          <a:bodyPr wrap="square">
            <a:spAutoFit/>
          </a:bodyPr>
          <a:lstStyle/>
          <a:p>
            <a:pPr marL="0" indent="0">
              <a:buNone/>
            </a:pPr>
            <a:r>
              <a:rPr lang="en-US" altLang="zh-CN" sz="1800" dirty="0">
                <a:solidFill>
                  <a:srgbClr val="4D4D4D"/>
                </a:solidFill>
                <a:latin typeface="Arial" panose="020B0604020202020204" pitchFamily="34" charset="0"/>
                <a:cs typeface="Arial" panose="020B0604020202020204" pitchFamily="34" charset="0"/>
                <a:sym typeface="Wingdings" panose="05000000000000000000" pitchFamily="2" charset="2"/>
              </a:rPr>
              <a:t>There is a big different between in-situ and RS of water quality data.</a:t>
            </a:r>
          </a:p>
        </p:txBody>
      </p:sp>
      <p:sp>
        <p:nvSpPr>
          <p:cNvPr id="6" name="TextBox 5">
            <a:extLst>
              <a:ext uri="{FF2B5EF4-FFF2-40B4-BE49-F238E27FC236}">
                <a16:creationId xmlns:a16="http://schemas.microsoft.com/office/drawing/2014/main" id="{1683FDED-76F0-8558-873C-EA5D883559BC}"/>
              </a:ext>
            </a:extLst>
          </p:cNvPr>
          <p:cNvSpPr txBox="1"/>
          <p:nvPr/>
        </p:nvSpPr>
        <p:spPr>
          <a:xfrm>
            <a:off x="3910379" y="2810597"/>
            <a:ext cx="6097464" cy="369332"/>
          </a:xfrm>
          <a:prstGeom prst="rect">
            <a:avLst/>
          </a:prstGeom>
          <a:noFill/>
        </p:spPr>
        <p:txBody>
          <a:bodyPr wrap="square">
            <a:spAutoFit/>
          </a:bodyPr>
          <a:lstStyle/>
          <a:p>
            <a:r>
              <a:rPr lang="en-US" altLang="zh-CN" sz="1800" dirty="0">
                <a:latin typeface="Arial" panose="020B0604020202020204" pitchFamily="34" charset="0"/>
                <a:ea typeface="Open Sans" panose="020B0606030504020204" pitchFamily="34" charset="0"/>
                <a:cs typeface="Arial" panose="020B0604020202020204" pitchFamily="34" charset="0"/>
              </a:rPr>
              <a:t>E.g. </a:t>
            </a:r>
            <a:r>
              <a:rPr lang="en-US" altLang="zh-CN" sz="1800" dirty="0" err="1">
                <a:latin typeface="Arial" panose="020B0604020202020204" pitchFamily="34" charset="0"/>
                <a:ea typeface="Open Sans" panose="020B0606030504020204" pitchFamily="34" charset="0"/>
                <a:cs typeface="Arial" panose="020B0604020202020204" pitchFamily="34" charset="0"/>
              </a:rPr>
              <a:t>B</a:t>
            </a:r>
            <a:r>
              <a:rPr lang="en-US" sz="1800" dirty="0" err="1">
                <a:effectLst/>
                <a:latin typeface="Arial" panose="020B0604020202020204" pitchFamily="34" charset="0"/>
                <a:ea typeface="Open Sans" panose="020B0606030504020204" pitchFamily="34" charset="0"/>
                <a:cs typeface="Arial" panose="020B0604020202020204" pitchFamily="34" charset="0"/>
              </a:rPr>
              <a:t>eneden</a:t>
            </a:r>
            <a:r>
              <a:rPr lang="en-US" sz="1800" dirty="0">
                <a:effectLst/>
                <a:latin typeface="Arial" panose="020B0604020202020204" pitchFamily="34" charset="0"/>
                <a:ea typeface="Open Sans" panose="020B0606030504020204" pitchFamily="34" charset="0"/>
                <a:cs typeface="Arial" panose="020B0604020202020204" pitchFamily="34" charset="0"/>
              </a:rPr>
              <a:t> </a:t>
            </a:r>
            <a:r>
              <a:rPr lang="en-US" sz="1800" dirty="0" err="1">
                <a:effectLst/>
                <a:latin typeface="Arial" panose="020B0604020202020204" pitchFamily="34" charset="0"/>
                <a:ea typeface="Open Sans" panose="020B0606030504020204" pitchFamily="34" charset="0"/>
                <a:cs typeface="Arial" panose="020B0604020202020204" pitchFamily="34" charset="0"/>
              </a:rPr>
              <a:t>schelde</a:t>
            </a:r>
            <a:r>
              <a:rPr lang="en-US" sz="1800" dirty="0">
                <a:effectLst/>
                <a:latin typeface="Arial" panose="020B0604020202020204" pitchFamily="34" charset="0"/>
                <a:ea typeface="Open Sans" panose="020B0606030504020204" pitchFamily="34" charset="0"/>
                <a:cs typeface="Arial" panose="020B0604020202020204" pitchFamily="34" charset="0"/>
              </a:rPr>
              <a:t> - Estuary, Belgium</a:t>
            </a:r>
            <a:endParaRPr lang="fr-BE"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173DA975-2895-8DE4-7939-572424A44895}"/>
              </a:ext>
            </a:extLst>
          </p:cNvPr>
          <p:cNvCxnSpPr>
            <a:cxnSpLocks/>
          </p:cNvCxnSpPr>
          <p:nvPr/>
        </p:nvCxnSpPr>
        <p:spPr>
          <a:xfrm>
            <a:off x="4466492" y="3130060"/>
            <a:ext cx="3886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41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031D837-2054-BAE2-D1AA-6AA6745178BA}"/>
              </a:ext>
            </a:extLst>
          </p:cNvPr>
          <p:cNvSpPr>
            <a:spLocks noGrp="1"/>
          </p:cNvSpPr>
          <p:nvPr>
            <p:ph type="title"/>
          </p:nvPr>
        </p:nvSpPr>
        <p:spPr>
          <a:xfrm>
            <a:off x="422932" y="1242849"/>
            <a:ext cx="11029615" cy="2147467"/>
          </a:xfrm>
        </p:spPr>
        <p:txBody>
          <a:bodyPr>
            <a:normAutofit/>
          </a:bodyPr>
          <a:lstStyle/>
          <a:p>
            <a:pPr algn="ctr"/>
            <a:r>
              <a:rPr lang="en-US" sz="8000" dirty="0">
                <a:latin typeface="Arial" panose="020B0604020202020204" pitchFamily="34" charset="0"/>
                <a:cs typeface="Arial" panose="020B0604020202020204" pitchFamily="34" charset="0"/>
              </a:rPr>
              <a:t>Q &amp; A</a:t>
            </a:r>
          </a:p>
        </p:txBody>
      </p:sp>
      <p:sp>
        <p:nvSpPr>
          <p:cNvPr id="11" name="Text Placeholder 2">
            <a:extLst>
              <a:ext uri="{FF2B5EF4-FFF2-40B4-BE49-F238E27FC236}">
                <a16:creationId xmlns:a16="http://schemas.microsoft.com/office/drawing/2014/main" id="{7C3E5814-F2CE-BE5D-B65B-5B80DEB13502}"/>
              </a:ext>
            </a:extLst>
          </p:cNvPr>
          <p:cNvSpPr>
            <a:spLocks noGrp="1"/>
          </p:cNvSpPr>
          <p:nvPr>
            <p:ph type="body" idx="1"/>
          </p:nvPr>
        </p:nvSpPr>
        <p:spPr>
          <a:xfrm>
            <a:off x="581192" y="4541417"/>
            <a:ext cx="11029615" cy="600556"/>
          </a:xfrm>
        </p:spPr>
        <p:txBody>
          <a:bodyPr/>
          <a:lstStyle/>
          <a:p>
            <a:r>
              <a:rPr lang="en-US" dirty="0">
                <a:latin typeface="Arial" panose="020B0604020202020204" pitchFamily="34" charset="0"/>
                <a:cs typeface="Arial" panose="020B0604020202020204" pitchFamily="34" charset="0"/>
              </a:rPr>
              <a:t>Thank you for listening!</a:t>
            </a:r>
          </a:p>
        </p:txBody>
      </p:sp>
      <p:sp>
        <p:nvSpPr>
          <p:cNvPr id="5" name="Slide Number Placeholder 4">
            <a:extLst>
              <a:ext uri="{FF2B5EF4-FFF2-40B4-BE49-F238E27FC236}">
                <a16:creationId xmlns:a16="http://schemas.microsoft.com/office/drawing/2014/main" id="{098008CD-E2B3-DA41-3FF1-6388E8EC26E9}"/>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20</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753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A07A6-4E8B-4C6D-8579-A0EC7FCA76A2}"/>
              </a:ext>
            </a:extLst>
          </p:cNvPr>
          <p:cNvSpPr>
            <a:spLocks noGrp="1"/>
          </p:cNvSpPr>
          <p:nvPr>
            <p:ph type="title"/>
          </p:nvPr>
        </p:nvSpPr>
        <p:spPr>
          <a:xfrm>
            <a:off x="581190" y="821199"/>
            <a:ext cx="11029616" cy="712349"/>
          </a:xfrm>
        </p:spPr>
        <p:txBody>
          <a:bodyPr>
            <a:normAutofit/>
          </a:bodyPr>
          <a:lstStyle/>
          <a:p>
            <a:r>
              <a:rPr lang="en-US" altLang="zh-CN" b="1" dirty="0">
                <a:solidFill>
                  <a:srgbClr val="000000"/>
                </a:solidFill>
                <a:effectLst/>
                <a:latin typeface="Arial" panose="020B0604020202020204" pitchFamily="34" charset="0"/>
                <a:cs typeface="Arial" panose="020B0604020202020204" pitchFamily="34" charset="0"/>
              </a:rPr>
              <a:t>1. Introduction</a:t>
            </a:r>
            <a:endParaRPr lang="zh-CN" altLang="en-US" sz="40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705F7BF2-C883-4F37-ADD8-406E28EBC271}"/>
              </a:ext>
            </a:extLst>
          </p:cNvPr>
          <p:cNvSpPr txBox="1"/>
          <p:nvPr/>
        </p:nvSpPr>
        <p:spPr>
          <a:xfrm>
            <a:off x="483335" y="5223361"/>
            <a:ext cx="11225325" cy="1015663"/>
          </a:xfrm>
          <a:prstGeom prst="rect">
            <a:avLst/>
          </a:prstGeom>
          <a:noFill/>
          <a:ln>
            <a:solidFill>
              <a:srgbClr val="2F5496"/>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altLang="zh-CN" sz="2400" dirty="0">
                <a:ln w="0"/>
                <a:solidFill>
                  <a:srgbClr val="2F5496"/>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Wingdings" panose="05000000000000000000" pitchFamily="2" charset="2"/>
              </a:rPr>
              <a:t>Thesis question: </a:t>
            </a:r>
          </a:p>
          <a:p>
            <a:r>
              <a:rPr lang="en-US" altLang="zh-CN"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UI" panose="020B0503020204020204" pitchFamily="34" charset="-122"/>
                <a:cs typeface="Arial" panose="020B0604020202020204" pitchFamily="34" charset="0"/>
                <a:sym typeface="Wingdings" panose="05000000000000000000" pitchFamily="2" charset="2"/>
              </a:rPr>
              <a:t>Can we use the ANN model to increase the agreement between the in-situ observation and remote sensing data?</a:t>
            </a:r>
          </a:p>
        </p:txBody>
      </p:sp>
      <p:sp>
        <p:nvSpPr>
          <p:cNvPr id="4" name="Slide Number Placeholder 3">
            <a:extLst>
              <a:ext uri="{FF2B5EF4-FFF2-40B4-BE49-F238E27FC236}">
                <a16:creationId xmlns:a16="http://schemas.microsoft.com/office/drawing/2014/main" id="{0BEAEBC4-A0EB-0E57-3DF8-1E96CEDFE8EE}"/>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3</a:t>
            </a:fld>
            <a:endParaRPr lang="en-US" dirty="0">
              <a:latin typeface="Arial" panose="020B0604020202020204" pitchFamily="34" charset="0"/>
              <a:cs typeface="Arial" panose="020B0604020202020204" pitchFamily="34" charset="0"/>
            </a:endParaRPr>
          </a:p>
        </p:txBody>
      </p:sp>
      <p:pic>
        <p:nvPicPr>
          <p:cNvPr id="10" name="Graphic 9" descr="Badge Follow with solid fill">
            <a:extLst>
              <a:ext uri="{FF2B5EF4-FFF2-40B4-BE49-F238E27FC236}">
                <a16:creationId xmlns:a16="http://schemas.microsoft.com/office/drawing/2014/main" id="{4A9C5E79-F491-F56B-6361-2EEA5B2378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8271" y="2846752"/>
            <a:ext cx="765163" cy="765163"/>
          </a:xfrm>
          <a:prstGeom prst="rect">
            <a:avLst/>
          </a:prstGeom>
        </p:spPr>
      </p:pic>
      <p:sp>
        <p:nvSpPr>
          <p:cNvPr id="13" name="TextBox 12">
            <a:extLst>
              <a:ext uri="{FF2B5EF4-FFF2-40B4-BE49-F238E27FC236}">
                <a16:creationId xmlns:a16="http://schemas.microsoft.com/office/drawing/2014/main" id="{2B44B8BA-48A2-EAD7-8FAD-05C2D15C37E8}"/>
              </a:ext>
            </a:extLst>
          </p:cNvPr>
          <p:cNvSpPr txBox="1"/>
          <p:nvPr/>
        </p:nvSpPr>
        <p:spPr>
          <a:xfrm>
            <a:off x="984352" y="2453506"/>
            <a:ext cx="4141536" cy="1338828"/>
          </a:xfrm>
          <a:prstGeom prst="rect">
            <a:avLst/>
          </a:prstGeom>
          <a:solidFill>
            <a:schemeClr val="bg1">
              <a:lumMod val="85000"/>
            </a:schemeClr>
          </a:solidFill>
        </p:spPr>
        <p:txBody>
          <a:bodyPr wrap="square">
            <a:spAutoFit/>
          </a:bodyPr>
          <a:lstStyle/>
          <a:p>
            <a:pPr marL="0" indent="0" algn="just">
              <a:spcBef>
                <a:spcPts val="600"/>
              </a:spcBef>
              <a:spcAft>
                <a:spcPts val="600"/>
              </a:spcAft>
              <a:buNone/>
            </a:pPr>
            <a:r>
              <a:rPr lang="en-US" altLang="zh-CN" b="1" u="sng" dirty="0">
                <a:solidFill>
                  <a:srgbClr val="4D4D4D"/>
                </a:solidFill>
                <a:latin typeface="Arial" panose="020B0604020202020204" pitchFamily="34" charset="0"/>
                <a:cs typeface="Arial" panose="020B0604020202020204" pitchFamily="34" charset="0"/>
                <a:sym typeface="Wingdings" panose="05000000000000000000" pitchFamily="2" charset="2"/>
              </a:rPr>
              <a:t>Remote sensing (RS):</a:t>
            </a:r>
          </a:p>
          <a:p>
            <a:pPr marL="285750" indent="-285750" algn="just">
              <a:spcBef>
                <a:spcPts val="600"/>
              </a:spcBef>
              <a:spcAft>
                <a:spcPts val="600"/>
              </a:spcAft>
              <a:buFont typeface="Arial" panose="020B0604020202020204" pitchFamily="34" charset="0"/>
              <a:buChar char="•"/>
            </a:pPr>
            <a:r>
              <a:rPr lang="en-US" altLang="zh-CN" sz="1600" dirty="0">
                <a:solidFill>
                  <a:srgbClr val="4D4D4D"/>
                </a:solidFill>
                <a:latin typeface="Arial" panose="020B0604020202020204" pitchFamily="34" charset="0"/>
                <a:cs typeface="Arial" panose="020B0604020202020204" pitchFamily="34" charset="0"/>
                <a:sym typeface="Wingdings" panose="05000000000000000000" pitchFamily="2" charset="2"/>
              </a:rPr>
              <a:t>Monitor larger area in short time, reducing costs.</a:t>
            </a:r>
          </a:p>
          <a:p>
            <a:pPr marL="285750" indent="-285750" algn="just">
              <a:buFont typeface="Arial" panose="020B0604020202020204" pitchFamily="34" charset="0"/>
              <a:buChar char="•"/>
            </a:pPr>
            <a:endParaRPr lang="en-US" altLang="zh-CN" sz="1600" b="1" dirty="0">
              <a:solidFill>
                <a:srgbClr val="C00000"/>
              </a:solidFill>
              <a:latin typeface="Arial" panose="020B0604020202020204" pitchFamily="34" charset="0"/>
              <a:cs typeface="Arial" panose="020B0604020202020204" pitchFamily="34" charset="0"/>
              <a:sym typeface="Wingdings" panose="05000000000000000000" pitchFamily="2" charset="2"/>
            </a:endParaRPr>
          </a:p>
        </p:txBody>
      </p:sp>
      <p:sp>
        <p:nvSpPr>
          <p:cNvPr id="15" name="TextBox 14">
            <a:extLst>
              <a:ext uri="{FF2B5EF4-FFF2-40B4-BE49-F238E27FC236}">
                <a16:creationId xmlns:a16="http://schemas.microsoft.com/office/drawing/2014/main" id="{14DEE6DA-8BA2-362E-D2C9-2B43CFC91398}"/>
              </a:ext>
            </a:extLst>
          </p:cNvPr>
          <p:cNvSpPr txBox="1"/>
          <p:nvPr/>
        </p:nvSpPr>
        <p:spPr>
          <a:xfrm>
            <a:off x="6732724" y="2436808"/>
            <a:ext cx="4351831" cy="1585049"/>
          </a:xfrm>
          <a:prstGeom prst="rect">
            <a:avLst/>
          </a:prstGeom>
          <a:solidFill>
            <a:schemeClr val="bg1">
              <a:lumMod val="85000"/>
            </a:schemeClr>
          </a:solidFill>
        </p:spPr>
        <p:txBody>
          <a:bodyPr wrap="square">
            <a:spAutoFit/>
          </a:bodyPr>
          <a:lstStyle/>
          <a:p>
            <a:pPr marL="0" indent="0">
              <a:buNone/>
            </a:pPr>
            <a:r>
              <a:rPr lang="en-US" altLang="zh-CN" sz="1800" b="1" u="sng" dirty="0">
                <a:solidFill>
                  <a:srgbClr val="4D4D4D"/>
                </a:solidFill>
                <a:latin typeface="Arial" panose="020B0604020202020204" pitchFamily="34" charset="0"/>
                <a:cs typeface="Arial" panose="020B0604020202020204" pitchFamily="34" charset="0"/>
                <a:sym typeface="Wingdings" panose="05000000000000000000" pitchFamily="2" charset="2"/>
              </a:rPr>
              <a:t>Artificial neural network (ANN) model</a:t>
            </a:r>
          </a:p>
          <a:p>
            <a:pPr marL="285750" indent="-285750">
              <a:spcBef>
                <a:spcPts val="600"/>
              </a:spcBef>
              <a:spcAft>
                <a:spcPts val="600"/>
              </a:spcAft>
              <a:buFont typeface="Wingdings" panose="05000000000000000000" pitchFamily="2" charset="2"/>
              <a:buChar char="§"/>
            </a:pPr>
            <a:r>
              <a:rPr lang="en-US" sz="1600" dirty="0">
                <a:solidFill>
                  <a:srgbClr val="4D4D4D"/>
                </a:solidFill>
                <a:latin typeface="Arial" panose="020B0604020202020204" pitchFamily="34" charset="0"/>
                <a:cs typeface="Arial" panose="020B0604020202020204" pitchFamily="34" charset="0"/>
              </a:rPr>
              <a:t>ANN as a data-driving model requires less prior knowledge.</a:t>
            </a:r>
          </a:p>
          <a:p>
            <a:pPr marL="285750" indent="-285750">
              <a:spcBef>
                <a:spcPts val="600"/>
              </a:spcBef>
              <a:spcAft>
                <a:spcPts val="600"/>
              </a:spcAft>
              <a:buFont typeface="Wingdings" panose="05000000000000000000" pitchFamily="2" charset="2"/>
              <a:buChar char="§"/>
            </a:pPr>
            <a:r>
              <a:rPr lang="en-US" altLang="zh-CN" sz="1600" dirty="0">
                <a:solidFill>
                  <a:srgbClr val="4D4D4D"/>
                </a:solidFill>
                <a:latin typeface="Arial" panose="020B0604020202020204" pitchFamily="34" charset="0"/>
                <a:cs typeface="Arial" panose="020B0604020202020204" pitchFamily="34" charset="0"/>
                <a:sym typeface="Wingdings" panose="05000000000000000000" pitchFamily="2" charset="2"/>
              </a:rPr>
              <a:t>Faster calculations, can produce more accurate estimates.</a:t>
            </a:r>
          </a:p>
        </p:txBody>
      </p:sp>
      <p:sp>
        <p:nvSpPr>
          <p:cNvPr id="17" name="TextBox 16">
            <a:extLst>
              <a:ext uri="{FF2B5EF4-FFF2-40B4-BE49-F238E27FC236}">
                <a16:creationId xmlns:a16="http://schemas.microsoft.com/office/drawing/2014/main" id="{D26C25D9-93E7-2775-6253-D2CD083463FE}"/>
              </a:ext>
            </a:extLst>
          </p:cNvPr>
          <p:cNvSpPr txBox="1"/>
          <p:nvPr/>
        </p:nvSpPr>
        <p:spPr>
          <a:xfrm>
            <a:off x="581190" y="1869284"/>
            <a:ext cx="6094268" cy="369332"/>
          </a:xfrm>
          <a:prstGeom prst="rect">
            <a:avLst/>
          </a:prstGeom>
          <a:noFill/>
        </p:spPr>
        <p:txBody>
          <a:bodyPr wrap="square">
            <a:spAutoFit/>
          </a:bodyPr>
          <a:lstStyle/>
          <a:p>
            <a:r>
              <a:rPr lang="en-US" altLang="zh-CN" sz="1800" b="1" dirty="0">
                <a:solidFill>
                  <a:srgbClr val="00B050"/>
                </a:solidFill>
                <a:latin typeface="Arial" panose="020B0604020202020204" pitchFamily="34" charset="0"/>
                <a:ea typeface="Open Sans" panose="020B0606030504020204" pitchFamily="34" charset="0"/>
                <a:cs typeface="Arial" panose="020B0604020202020204" pitchFamily="34" charset="0"/>
                <a:sym typeface="Wingdings" panose="05000000000000000000" pitchFamily="2" charset="2"/>
              </a:rPr>
              <a:t>Solution: </a:t>
            </a:r>
          </a:p>
        </p:txBody>
      </p:sp>
      <p:pic>
        <p:nvPicPr>
          <p:cNvPr id="21" name="Graphic 20" descr="Satellite with solid fill">
            <a:extLst>
              <a:ext uri="{FF2B5EF4-FFF2-40B4-BE49-F238E27FC236}">
                <a16:creationId xmlns:a16="http://schemas.microsoft.com/office/drawing/2014/main" id="{FD7C1621-75DE-6BC3-CA42-C8113BA0D3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445" y="3582747"/>
            <a:ext cx="914400" cy="914400"/>
          </a:xfrm>
          <a:prstGeom prst="rect">
            <a:avLst/>
          </a:prstGeom>
        </p:spPr>
      </p:pic>
      <p:pic>
        <p:nvPicPr>
          <p:cNvPr id="16" name="Graphic 15" descr="Blockchain with solid fill">
            <a:extLst>
              <a:ext uri="{FF2B5EF4-FFF2-40B4-BE49-F238E27FC236}">
                <a16:creationId xmlns:a16="http://schemas.microsoft.com/office/drawing/2014/main" id="{1CBF8692-5611-FBA1-26FA-7FC1165C5D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18258" y="3735079"/>
            <a:ext cx="914400" cy="914400"/>
          </a:xfrm>
          <a:prstGeom prst="rect">
            <a:avLst/>
          </a:prstGeom>
        </p:spPr>
      </p:pic>
    </p:spTree>
    <p:extLst>
      <p:ext uri="{BB962C8B-B14F-4D97-AF65-F5344CB8AC3E}">
        <p14:creationId xmlns:p14="http://schemas.microsoft.com/office/powerpoint/2010/main" val="317688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C938A-D286-4A76-9C60-42D7569789C0}"/>
              </a:ext>
            </a:extLst>
          </p:cNvPr>
          <p:cNvSpPr>
            <a:spLocks noGrp="1"/>
          </p:cNvSpPr>
          <p:nvPr>
            <p:ph type="title"/>
          </p:nvPr>
        </p:nvSpPr>
        <p:spPr/>
        <p:txBody>
          <a:bodyPr/>
          <a:lstStyle/>
          <a:p>
            <a:r>
              <a:rPr lang="en-US" altLang="zh-CN" dirty="0">
                <a:solidFill>
                  <a:srgbClr val="000000"/>
                </a:solidFill>
                <a:latin typeface="Arial" panose="020B0604020202020204" pitchFamily="34" charset="0"/>
                <a:cs typeface="Arial" panose="020B0604020202020204" pitchFamily="34" charset="0"/>
              </a:rPr>
              <a:t>2. Material and methods </a:t>
            </a:r>
            <a:br>
              <a:rPr lang="en-US" altLang="zh-CN" dirty="0">
                <a:solidFill>
                  <a:srgbClr val="000000"/>
                </a:solidFill>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2.1 STUDY AREA</a:t>
            </a:r>
            <a:endParaRPr lang="zh-CN" altLang="en-US" dirty="0">
              <a:solidFill>
                <a:schemeClr val="bg2">
                  <a:lumMod val="50000"/>
                </a:schemeClr>
              </a:solidFill>
              <a:latin typeface="Arial" panose="020B0604020202020204" pitchFamily="34" charset="0"/>
              <a:cs typeface="Arial" panose="020B0604020202020204" pitchFamily="34" charset="0"/>
            </a:endParaRPr>
          </a:p>
        </p:txBody>
      </p:sp>
      <p:sp>
        <p:nvSpPr>
          <p:cNvPr id="6" name="内容占位符 2">
            <a:extLst>
              <a:ext uri="{FF2B5EF4-FFF2-40B4-BE49-F238E27FC236}">
                <a16:creationId xmlns:a16="http://schemas.microsoft.com/office/drawing/2014/main" id="{74208339-D18F-4608-BD9D-5CEA0E6281FC}"/>
              </a:ext>
            </a:extLst>
          </p:cNvPr>
          <p:cNvSpPr txBox="1">
            <a:spLocks/>
          </p:cNvSpPr>
          <p:nvPr/>
        </p:nvSpPr>
        <p:spPr>
          <a:xfrm>
            <a:off x="581192" y="2217046"/>
            <a:ext cx="5101492" cy="1801040"/>
          </a:xfrm>
          <a:prstGeom prst="rect">
            <a:avLst/>
          </a:prstGeom>
          <a:ln w="28575">
            <a:solidFill>
              <a:srgbClr val="2F5496"/>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altLang="zh-CN" sz="1600" b="1" dirty="0">
                <a:latin typeface="Arial" panose="020B0604020202020204" pitchFamily="34" charset="0"/>
                <a:ea typeface="Open Sans" panose="020B0606030504020204" pitchFamily="34" charset="0"/>
                <a:cs typeface="Arial" panose="020B0604020202020204" pitchFamily="34" charset="0"/>
              </a:rPr>
              <a:t>Study area: </a:t>
            </a:r>
            <a:r>
              <a:rPr lang="en-US" altLang="zh-CN" sz="1600" dirty="0" err="1">
                <a:latin typeface="Arial" panose="020B0604020202020204" pitchFamily="34" charset="0"/>
                <a:ea typeface="Open Sans" panose="020B0606030504020204" pitchFamily="34" charset="0"/>
                <a:cs typeface="Arial" panose="020B0604020202020204" pitchFamily="34" charset="0"/>
              </a:rPr>
              <a:t>B</a:t>
            </a:r>
            <a:r>
              <a:rPr lang="en-US" sz="1600" dirty="0" err="1">
                <a:effectLst/>
                <a:latin typeface="Arial" panose="020B0604020202020204" pitchFamily="34" charset="0"/>
                <a:ea typeface="Open Sans" panose="020B0606030504020204" pitchFamily="34" charset="0"/>
                <a:cs typeface="Arial" panose="020B0604020202020204" pitchFamily="34" charset="0"/>
              </a:rPr>
              <a:t>eneden</a:t>
            </a:r>
            <a:r>
              <a:rPr lang="en-US" sz="1600" dirty="0">
                <a:effectLst/>
                <a:latin typeface="Arial" panose="020B0604020202020204" pitchFamily="34" charset="0"/>
                <a:ea typeface="Open Sans" panose="020B0606030504020204" pitchFamily="34" charset="0"/>
                <a:cs typeface="Arial" panose="020B0604020202020204" pitchFamily="34" charset="0"/>
              </a:rPr>
              <a:t> </a:t>
            </a:r>
            <a:r>
              <a:rPr lang="en-US" sz="1600" dirty="0" err="1">
                <a:effectLst/>
                <a:latin typeface="Arial" panose="020B0604020202020204" pitchFamily="34" charset="0"/>
                <a:ea typeface="Open Sans" panose="020B0606030504020204" pitchFamily="34" charset="0"/>
                <a:cs typeface="Arial" panose="020B0604020202020204" pitchFamily="34" charset="0"/>
              </a:rPr>
              <a:t>schelde</a:t>
            </a:r>
            <a:r>
              <a:rPr lang="en-US" sz="1600" dirty="0">
                <a:effectLst/>
                <a:latin typeface="Arial" panose="020B0604020202020204" pitchFamily="34" charset="0"/>
                <a:ea typeface="Open Sans" panose="020B0606030504020204" pitchFamily="34" charset="0"/>
                <a:cs typeface="Arial" panose="020B0604020202020204" pitchFamily="34" charset="0"/>
              </a:rPr>
              <a:t>, Belgium</a:t>
            </a:r>
          </a:p>
          <a:p>
            <a:pPr algn="just"/>
            <a:r>
              <a:rPr lang="en-US" sz="1600" b="1" dirty="0">
                <a:latin typeface="Arial" panose="020B0604020202020204" pitchFamily="34" charset="0"/>
                <a:ea typeface="Open Sans" panose="020B0606030504020204" pitchFamily="34" charset="0"/>
                <a:cs typeface="Arial" panose="020B0604020202020204" pitchFamily="34" charset="0"/>
              </a:rPr>
              <a:t>Study period: </a:t>
            </a:r>
            <a:r>
              <a:rPr lang="en-US" sz="1600" dirty="0">
                <a:latin typeface="Arial" panose="020B0604020202020204" pitchFamily="34" charset="0"/>
                <a:ea typeface="Open Sans" panose="020B0606030504020204" pitchFamily="34" charset="0"/>
                <a:cs typeface="Arial" panose="020B0604020202020204" pitchFamily="34" charset="0"/>
              </a:rPr>
              <a:t>2019.4 – 2022.3 (data length: 152)</a:t>
            </a:r>
          </a:p>
          <a:p>
            <a:pPr algn="just"/>
            <a:r>
              <a:rPr lang="en-US" sz="1600" b="1" dirty="0">
                <a:latin typeface="Arial" panose="020B0604020202020204" pitchFamily="34" charset="0"/>
                <a:ea typeface="Open Sans" panose="020B0606030504020204" pitchFamily="34" charset="0"/>
                <a:cs typeface="Arial" panose="020B0604020202020204" pitchFamily="34" charset="0"/>
              </a:rPr>
              <a:t>Parameters:</a:t>
            </a:r>
            <a:r>
              <a:rPr lang="en-US" sz="1600" dirty="0">
                <a:latin typeface="Arial" panose="020B0604020202020204" pitchFamily="34" charset="0"/>
                <a:ea typeface="Open Sans" panose="020B0606030504020204" pitchFamily="34" charset="0"/>
                <a:cs typeface="Arial" panose="020B0604020202020204" pitchFamily="34" charset="0"/>
              </a:rPr>
              <a:t> turbidity, chlorophyll-a and water temperature</a:t>
            </a:r>
          </a:p>
        </p:txBody>
      </p:sp>
      <p:pic>
        <p:nvPicPr>
          <p:cNvPr id="18" name="Picture 17">
            <a:extLst>
              <a:ext uri="{FF2B5EF4-FFF2-40B4-BE49-F238E27FC236}">
                <a16:creationId xmlns:a16="http://schemas.microsoft.com/office/drawing/2014/main" id="{B3224147-06E6-41D2-8FB0-9069FA81629B}"/>
              </a:ext>
            </a:extLst>
          </p:cNvPr>
          <p:cNvPicPr>
            <a:picLocks noChangeAspect="1"/>
          </p:cNvPicPr>
          <p:nvPr/>
        </p:nvPicPr>
        <p:blipFill>
          <a:blip r:embed="rId3"/>
          <a:stretch>
            <a:fillRect/>
          </a:stretch>
        </p:blipFill>
        <p:spPr>
          <a:xfrm>
            <a:off x="5830882" y="3117566"/>
            <a:ext cx="5842436" cy="2582172"/>
          </a:xfrm>
          <a:prstGeom prst="rect">
            <a:avLst/>
          </a:prstGeom>
        </p:spPr>
      </p:pic>
      <p:sp>
        <p:nvSpPr>
          <p:cNvPr id="19" name="TextBox 18">
            <a:extLst>
              <a:ext uri="{FF2B5EF4-FFF2-40B4-BE49-F238E27FC236}">
                <a16:creationId xmlns:a16="http://schemas.microsoft.com/office/drawing/2014/main" id="{DBCAF66A-D72D-459B-B261-2F429CDF734B}"/>
              </a:ext>
            </a:extLst>
          </p:cNvPr>
          <p:cNvSpPr txBox="1"/>
          <p:nvPr/>
        </p:nvSpPr>
        <p:spPr>
          <a:xfrm>
            <a:off x="7362962" y="6581001"/>
            <a:ext cx="4572000" cy="276999"/>
          </a:xfrm>
          <a:prstGeom prst="rect">
            <a:avLst/>
          </a:prstGeom>
          <a:noFill/>
        </p:spPr>
        <p:txBody>
          <a:bodyPr wrap="square">
            <a:spAutoFit/>
          </a:bodyPr>
          <a:lstStyle/>
          <a:p>
            <a:r>
              <a:rPr lang="en-US" sz="1200" dirty="0">
                <a:solidFill>
                  <a:schemeClr val="bg2">
                    <a:lumMod val="50000"/>
                  </a:schemeClr>
                </a:solidFill>
                <a:latin typeface="Arial" panose="020B0604020202020204" pitchFamily="34" charset="0"/>
                <a:cs typeface="Arial" panose="020B0604020202020204" pitchFamily="34" charset="0"/>
              </a:rPr>
              <a:t>https://www.scheldemonitor.be/en/node/20</a:t>
            </a:r>
          </a:p>
        </p:txBody>
      </p:sp>
      <p:sp>
        <p:nvSpPr>
          <p:cNvPr id="3" name="Slide Number Placeholder 2">
            <a:extLst>
              <a:ext uri="{FF2B5EF4-FFF2-40B4-BE49-F238E27FC236}">
                <a16:creationId xmlns:a16="http://schemas.microsoft.com/office/drawing/2014/main" id="{68ACF69D-FCAF-86BF-1C91-6DFD3A744111}"/>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00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C938A-D286-4A76-9C60-42D7569789C0}"/>
              </a:ext>
            </a:extLst>
          </p:cNvPr>
          <p:cNvSpPr>
            <a:spLocks noGrp="1"/>
          </p:cNvSpPr>
          <p:nvPr>
            <p:ph type="title"/>
          </p:nvPr>
        </p:nvSpPr>
        <p:spPr/>
        <p:txBody>
          <a:bodyPr/>
          <a:lstStyle/>
          <a:p>
            <a:r>
              <a:rPr lang="en-US" altLang="zh-CN" dirty="0">
                <a:solidFill>
                  <a:srgbClr val="000000"/>
                </a:solidFill>
                <a:latin typeface="Arial" panose="020B0604020202020204" pitchFamily="34" charset="0"/>
                <a:cs typeface="Arial" panose="020B0604020202020204" pitchFamily="34" charset="0"/>
              </a:rPr>
              <a:t>2. Material and methods </a:t>
            </a:r>
            <a:br>
              <a:rPr lang="en-US" altLang="zh-CN" dirty="0">
                <a:solidFill>
                  <a:srgbClr val="000000"/>
                </a:solidFill>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2.1 Experimental design </a:t>
            </a:r>
            <a:endParaRPr lang="zh-CN" altLang="en-US" dirty="0">
              <a:solidFill>
                <a:schemeClr val="bg2">
                  <a:lumMod val="50000"/>
                </a:schemeClr>
              </a:solidFill>
              <a:latin typeface="Arial" panose="020B0604020202020204" pitchFamily="34" charset="0"/>
              <a:cs typeface="Arial" panose="020B0604020202020204" pitchFamily="34" charset="0"/>
            </a:endParaRPr>
          </a:p>
        </p:txBody>
      </p:sp>
      <p:sp>
        <p:nvSpPr>
          <p:cNvPr id="6" name="内容占位符 2">
            <a:extLst>
              <a:ext uri="{FF2B5EF4-FFF2-40B4-BE49-F238E27FC236}">
                <a16:creationId xmlns:a16="http://schemas.microsoft.com/office/drawing/2014/main" id="{74208339-D18F-4608-BD9D-5CEA0E6281FC}"/>
              </a:ext>
            </a:extLst>
          </p:cNvPr>
          <p:cNvSpPr txBox="1">
            <a:spLocks/>
          </p:cNvSpPr>
          <p:nvPr/>
        </p:nvSpPr>
        <p:spPr>
          <a:xfrm>
            <a:off x="6509316" y="3306524"/>
            <a:ext cx="5101492" cy="1428525"/>
          </a:xfrm>
          <a:prstGeom prst="rect">
            <a:avLst/>
          </a:prstGeom>
          <a:ln w="28575">
            <a:solidFill>
              <a:srgbClr val="2F5496"/>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altLang="zh-CN" sz="1600" b="1" dirty="0">
                <a:latin typeface="Arial" panose="020B0604020202020204" pitchFamily="34" charset="0"/>
                <a:ea typeface="Open Sans" panose="020B0606030504020204" pitchFamily="34" charset="0"/>
                <a:cs typeface="Arial" panose="020B0604020202020204" pitchFamily="34" charset="0"/>
              </a:rPr>
              <a:t>Modelling: </a:t>
            </a:r>
            <a:r>
              <a:rPr lang="en-US" altLang="zh-CN" sz="1600" dirty="0">
                <a:latin typeface="Arial" panose="020B0604020202020204" pitchFamily="34" charset="0"/>
                <a:ea typeface="Open Sans" panose="020B0606030504020204" pitchFamily="34" charset="0"/>
                <a:cs typeface="Arial" panose="020B0604020202020204" pitchFamily="34" charset="0"/>
              </a:rPr>
              <a:t>ANN model , </a:t>
            </a:r>
            <a:r>
              <a:rPr lang="en-US" altLang="zh-CN" sz="1600" dirty="0">
                <a:solidFill>
                  <a:srgbClr val="C00000"/>
                </a:solidFill>
                <a:latin typeface="Arial" panose="020B0604020202020204" pitchFamily="34" charset="0"/>
                <a:ea typeface="Open Sans" panose="020B0606030504020204" pitchFamily="34" charset="0"/>
                <a:cs typeface="Arial" panose="020B0604020202020204" pitchFamily="34" charset="0"/>
              </a:rPr>
              <a:t>Satellite data is the input and in-situ data is the output.</a:t>
            </a:r>
            <a:endParaRPr lang="en-US" sz="1600" dirty="0">
              <a:latin typeface="Arial" panose="020B0604020202020204" pitchFamily="34" charset="0"/>
              <a:ea typeface="Open Sans" panose="020B0606030504020204" pitchFamily="34" charset="0"/>
              <a:cs typeface="Arial" panose="020B0604020202020204" pitchFamily="34" charset="0"/>
            </a:endParaRPr>
          </a:p>
          <a:p>
            <a:pPr algn="just"/>
            <a:r>
              <a:rPr lang="en-US" altLang="zh-CN" sz="1600" b="1" dirty="0">
                <a:latin typeface="Arial" panose="020B0604020202020204" pitchFamily="34" charset="0"/>
                <a:ea typeface="Open Sans" panose="020B0606030504020204" pitchFamily="34" charset="0"/>
                <a:cs typeface="Arial" panose="020B0604020202020204" pitchFamily="34" charset="0"/>
              </a:rPr>
              <a:t>Modelling software: </a:t>
            </a:r>
            <a:r>
              <a:rPr lang="en-US" altLang="zh-CN" sz="1600" dirty="0">
                <a:latin typeface="Arial" panose="020B0604020202020204" pitchFamily="34" charset="0"/>
                <a:ea typeface="Open Sans" panose="020B0606030504020204" pitchFamily="34" charset="0"/>
                <a:cs typeface="Arial" panose="020B0604020202020204" pitchFamily="34" charset="0"/>
              </a:rPr>
              <a:t>MATLAB</a:t>
            </a:r>
          </a:p>
        </p:txBody>
      </p:sp>
      <p:pic>
        <p:nvPicPr>
          <p:cNvPr id="9" name="Picture 8">
            <a:extLst>
              <a:ext uri="{FF2B5EF4-FFF2-40B4-BE49-F238E27FC236}">
                <a16:creationId xmlns:a16="http://schemas.microsoft.com/office/drawing/2014/main" id="{E981FA88-198C-44FE-9498-B97081462CFA}"/>
              </a:ext>
            </a:extLst>
          </p:cNvPr>
          <p:cNvPicPr>
            <a:picLocks noChangeAspect="1"/>
          </p:cNvPicPr>
          <p:nvPr/>
        </p:nvPicPr>
        <p:blipFill>
          <a:blip r:embed="rId3"/>
          <a:stretch>
            <a:fillRect/>
          </a:stretch>
        </p:blipFill>
        <p:spPr>
          <a:xfrm>
            <a:off x="343147" y="2650647"/>
            <a:ext cx="5752853" cy="3043712"/>
          </a:xfrm>
          <a:prstGeom prst="rect">
            <a:avLst/>
          </a:prstGeom>
        </p:spPr>
      </p:pic>
      <p:pic>
        <p:nvPicPr>
          <p:cNvPr id="13" name="Picture 12">
            <a:extLst>
              <a:ext uri="{FF2B5EF4-FFF2-40B4-BE49-F238E27FC236}">
                <a16:creationId xmlns:a16="http://schemas.microsoft.com/office/drawing/2014/main" id="{A6E6CC39-5F60-46C1-8BF9-984278737FBB}"/>
              </a:ext>
            </a:extLst>
          </p:cNvPr>
          <p:cNvPicPr>
            <a:picLocks noChangeAspect="1"/>
          </p:cNvPicPr>
          <p:nvPr/>
        </p:nvPicPr>
        <p:blipFill>
          <a:blip r:embed="rId4"/>
          <a:stretch>
            <a:fillRect/>
          </a:stretch>
        </p:blipFill>
        <p:spPr>
          <a:xfrm>
            <a:off x="1114548" y="5870094"/>
            <a:ext cx="4210050" cy="285750"/>
          </a:xfrm>
          <a:prstGeom prst="rect">
            <a:avLst/>
          </a:prstGeom>
        </p:spPr>
      </p:pic>
      <p:sp>
        <p:nvSpPr>
          <p:cNvPr id="3" name="Slide Number Placeholder 2">
            <a:extLst>
              <a:ext uri="{FF2B5EF4-FFF2-40B4-BE49-F238E27FC236}">
                <a16:creationId xmlns:a16="http://schemas.microsoft.com/office/drawing/2014/main" id="{68ACF69D-FCAF-86BF-1C91-6DFD3A744111}"/>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182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45606-C735-4FB8-BF5A-AA1058D7AED1}"/>
              </a:ext>
            </a:extLst>
          </p:cNvPr>
          <p:cNvSpPr>
            <a:spLocks noGrp="1"/>
          </p:cNvSpPr>
          <p:nvPr>
            <p:ph type="title"/>
          </p:nvPr>
        </p:nvSpPr>
        <p:spPr/>
        <p:txBody>
          <a:bodyPr>
            <a:normAutofit/>
          </a:bodyPr>
          <a:lstStyle/>
          <a:p>
            <a:r>
              <a:rPr lang="en-US" altLang="zh-CN" dirty="0">
                <a:solidFill>
                  <a:srgbClr val="000000"/>
                </a:solidFill>
                <a:latin typeface="Arial" panose="020B0604020202020204" pitchFamily="34" charset="0"/>
                <a:cs typeface="Arial" panose="020B0604020202020204" pitchFamily="34" charset="0"/>
              </a:rPr>
              <a:t>2. Material and methods </a:t>
            </a:r>
            <a:br>
              <a:rPr lang="en-US" altLang="zh-CN" sz="2000" dirty="0">
                <a:solidFill>
                  <a:srgbClr val="000000"/>
                </a:solidFill>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2.2 Interested parameters</a:t>
            </a:r>
            <a:endParaRPr lang="zh-CN" altLang="en-US" sz="2000" dirty="0">
              <a:solidFill>
                <a:schemeClr val="bg2">
                  <a:lumMod val="50000"/>
                </a:schemeClr>
              </a:solidFill>
              <a:latin typeface="Arial" panose="020B0604020202020204" pitchFamily="34" charset="0"/>
              <a:cs typeface="Arial" panose="020B0604020202020204" pitchFamily="34" charset="0"/>
            </a:endParaRPr>
          </a:p>
        </p:txBody>
      </p:sp>
      <p:sp>
        <p:nvSpPr>
          <p:cNvPr id="5" name="内容占位符 2">
            <a:extLst>
              <a:ext uri="{FF2B5EF4-FFF2-40B4-BE49-F238E27FC236}">
                <a16:creationId xmlns:a16="http://schemas.microsoft.com/office/drawing/2014/main" id="{95B29148-69C5-42A1-BA5D-6BF4AE320DD4}"/>
              </a:ext>
            </a:extLst>
          </p:cNvPr>
          <p:cNvSpPr txBox="1">
            <a:spLocks/>
          </p:cNvSpPr>
          <p:nvPr/>
        </p:nvSpPr>
        <p:spPr>
          <a:xfrm>
            <a:off x="4317989" y="4303104"/>
            <a:ext cx="3383615" cy="802743"/>
          </a:xfrm>
          <a:prstGeom prst="rect">
            <a:avLst/>
          </a:prstGeom>
          <a:solidFill>
            <a:schemeClr val="accent3">
              <a:lumMod val="20000"/>
              <a:lumOff val="80000"/>
            </a:schemeClr>
          </a:solidFill>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altLang="zh-CN" b="1" dirty="0">
                <a:latin typeface="Arial" panose="020B0604020202020204" pitchFamily="34" charset="0"/>
                <a:cs typeface="Arial" panose="020B0604020202020204" pitchFamily="34" charset="0"/>
              </a:rPr>
              <a:t>b) Water temperature: </a:t>
            </a:r>
            <a:r>
              <a:rPr lang="en-US" sz="1600" dirty="0">
                <a:solidFill>
                  <a:srgbClr val="4D4D4D"/>
                </a:solidFill>
                <a:latin typeface="Arial" panose="020B0604020202020204" pitchFamily="34" charset="0"/>
                <a:cs typeface="Arial" panose="020B0604020202020204" pitchFamily="34" charset="0"/>
              </a:rPr>
              <a:t>can alter the </a:t>
            </a:r>
            <a:r>
              <a:rPr lang="en-US" sz="1600" b="0" i="0" dirty="0">
                <a:solidFill>
                  <a:srgbClr val="C00000"/>
                </a:solidFill>
                <a:effectLst/>
                <a:latin typeface="Arial" panose="020B0604020202020204" pitchFamily="34" charset="0"/>
                <a:cs typeface="Arial" panose="020B0604020202020204" pitchFamily="34" charset="0"/>
              </a:rPr>
              <a:t>water physicochemical properties </a:t>
            </a:r>
            <a:r>
              <a:rPr lang="en-US" sz="1600" b="0" i="0" dirty="0">
                <a:solidFill>
                  <a:srgbClr val="4D4D4D"/>
                </a:solidFill>
                <a:effectLst/>
                <a:latin typeface="Arial" panose="020B0604020202020204" pitchFamily="34" charset="0"/>
                <a:cs typeface="Arial" panose="020B0604020202020204" pitchFamily="34" charset="0"/>
              </a:rPr>
              <a:t>[4].</a:t>
            </a:r>
            <a:endParaRPr lang="en-US" altLang="zh-CN" dirty="0">
              <a:latin typeface="Arial" panose="020B0604020202020204" pitchFamily="34" charset="0"/>
              <a:cs typeface="Arial" panose="020B0604020202020204" pitchFamily="34" charset="0"/>
            </a:endParaRPr>
          </a:p>
        </p:txBody>
      </p:sp>
      <p:sp>
        <p:nvSpPr>
          <p:cNvPr id="6" name="内容占位符 2">
            <a:extLst>
              <a:ext uri="{FF2B5EF4-FFF2-40B4-BE49-F238E27FC236}">
                <a16:creationId xmlns:a16="http://schemas.microsoft.com/office/drawing/2014/main" id="{5722169A-192A-4971-B623-1093F98BE474}"/>
              </a:ext>
            </a:extLst>
          </p:cNvPr>
          <p:cNvSpPr txBox="1">
            <a:spLocks/>
          </p:cNvSpPr>
          <p:nvPr/>
        </p:nvSpPr>
        <p:spPr>
          <a:xfrm>
            <a:off x="343800" y="2650147"/>
            <a:ext cx="3383615" cy="802743"/>
          </a:xfrm>
          <a:prstGeom prst="rect">
            <a:avLst/>
          </a:prstGeom>
          <a:solidFill>
            <a:schemeClr val="accent1">
              <a:lumMod val="20000"/>
              <a:lumOff val="80000"/>
            </a:schemeClr>
          </a:solidFill>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altLang="zh-CN" b="1" dirty="0">
                <a:latin typeface="Arial" panose="020B0604020202020204" pitchFamily="34" charset="0"/>
                <a:ea typeface="Open Sans" panose="020B0606030504020204" pitchFamily="34" charset="0"/>
                <a:cs typeface="Arial" panose="020B0604020202020204" pitchFamily="34" charset="0"/>
              </a:rPr>
              <a:t>a) Turbidity: </a:t>
            </a:r>
            <a:r>
              <a:rPr lang="en-US" altLang="zh-CN" sz="1600" dirty="0">
                <a:solidFill>
                  <a:srgbClr val="4D4D4D"/>
                </a:solidFill>
                <a:latin typeface="Arial" panose="020B0604020202020204" pitchFamily="34" charset="0"/>
                <a:ea typeface="Open Sans" panose="020B0606030504020204" pitchFamily="34" charset="0"/>
                <a:cs typeface="Arial" panose="020B0604020202020204" pitchFamily="34" charset="0"/>
              </a:rPr>
              <a:t>represents the </a:t>
            </a:r>
            <a:r>
              <a:rPr lang="en-US" altLang="zh-CN" sz="1600" dirty="0">
                <a:solidFill>
                  <a:srgbClr val="C00000"/>
                </a:solidFill>
                <a:latin typeface="Arial" panose="020B0604020202020204" pitchFamily="34" charset="0"/>
                <a:ea typeface="Open Sans" panose="020B0606030504020204" pitchFamily="34" charset="0"/>
                <a:cs typeface="Arial" panose="020B0604020202020204" pitchFamily="34" charset="0"/>
              </a:rPr>
              <a:t>clarity of water [3].</a:t>
            </a:r>
            <a:endParaRPr lang="en-US" altLang="zh-CN" sz="1600" dirty="0">
              <a:solidFill>
                <a:srgbClr val="4D4D4D"/>
              </a:solidFill>
              <a:latin typeface="Arial" panose="020B0604020202020204" pitchFamily="34" charset="0"/>
              <a:ea typeface="Open Sans" panose="020B0606030504020204" pitchFamily="34" charset="0"/>
              <a:cs typeface="Arial" panose="020B0604020202020204" pitchFamily="34" charset="0"/>
            </a:endParaRPr>
          </a:p>
        </p:txBody>
      </p:sp>
      <p:sp>
        <p:nvSpPr>
          <p:cNvPr id="8" name="内容占位符 2">
            <a:extLst>
              <a:ext uri="{FF2B5EF4-FFF2-40B4-BE49-F238E27FC236}">
                <a16:creationId xmlns:a16="http://schemas.microsoft.com/office/drawing/2014/main" id="{D8DEFA79-1569-4905-9AE6-E6F3ACA9CFED}"/>
              </a:ext>
            </a:extLst>
          </p:cNvPr>
          <p:cNvSpPr txBox="1">
            <a:spLocks/>
          </p:cNvSpPr>
          <p:nvPr/>
        </p:nvSpPr>
        <p:spPr>
          <a:xfrm>
            <a:off x="8054786" y="2931501"/>
            <a:ext cx="3614296" cy="802742"/>
          </a:xfrm>
          <a:prstGeom prst="rect">
            <a:avLst/>
          </a:prstGeom>
          <a:solidFill>
            <a:schemeClr val="bg2"/>
          </a:solidFill>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altLang="zh-CN" b="1" dirty="0">
                <a:latin typeface="Arial" panose="020B0604020202020204" pitchFamily="34" charset="0"/>
                <a:cs typeface="Arial" panose="020B0604020202020204" pitchFamily="34" charset="0"/>
              </a:rPr>
              <a:t>c) Chlorophyll-a: </a:t>
            </a:r>
            <a:r>
              <a:rPr lang="en-US" altLang="zh-CN" sz="1600" dirty="0">
                <a:solidFill>
                  <a:srgbClr val="4D4D4D"/>
                </a:solidFill>
                <a:latin typeface="Arial" panose="020B0604020202020204" pitchFamily="34" charset="0"/>
                <a:cs typeface="Arial" panose="020B0604020202020204" pitchFamily="34" charset="0"/>
              </a:rPr>
              <a:t>important indicators to define the </a:t>
            </a:r>
            <a:r>
              <a:rPr lang="en-US" altLang="zh-CN" sz="1600" dirty="0">
                <a:solidFill>
                  <a:srgbClr val="C00000"/>
                </a:solidFill>
                <a:latin typeface="Arial" panose="020B0604020202020204" pitchFamily="34" charset="0"/>
                <a:cs typeface="Arial" panose="020B0604020202020204" pitchFamily="34" charset="0"/>
              </a:rPr>
              <a:t>degree of eutrophication </a:t>
            </a:r>
            <a:r>
              <a:rPr lang="en-US" altLang="zh-CN" sz="1600" dirty="0">
                <a:solidFill>
                  <a:srgbClr val="4D4D4D"/>
                </a:solidFill>
                <a:latin typeface="Arial" panose="020B0604020202020204" pitchFamily="34" charset="0"/>
                <a:cs typeface="Arial" panose="020B0604020202020204" pitchFamily="34" charset="0"/>
              </a:rPr>
              <a:t>of water body.</a:t>
            </a:r>
            <a:endParaRPr lang="zh-CN" altLang="en-US" sz="1600" dirty="0">
              <a:solidFill>
                <a:srgbClr val="4D4D4D"/>
              </a:solidFill>
              <a:latin typeface="Arial" panose="020B0604020202020204" pitchFamily="34" charset="0"/>
              <a:cs typeface="Arial" panose="020B0604020202020204" pitchFamily="34" charset="0"/>
            </a:endParaRPr>
          </a:p>
        </p:txBody>
      </p:sp>
      <p:pic>
        <p:nvPicPr>
          <p:cNvPr id="9" name="Graphic 8" descr="Thermometer with solid fill">
            <a:extLst>
              <a:ext uri="{FF2B5EF4-FFF2-40B4-BE49-F238E27FC236}">
                <a16:creationId xmlns:a16="http://schemas.microsoft.com/office/drawing/2014/main" id="{77527801-1A33-4CDF-ABA3-99184C820F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8424" y="3440945"/>
            <a:ext cx="802743" cy="802743"/>
          </a:xfrm>
          <a:prstGeom prst="rect">
            <a:avLst/>
          </a:prstGeom>
        </p:spPr>
      </p:pic>
      <p:pic>
        <p:nvPicPr>
          <p:cNvPr id="12" name="Graphic 11" descr="Earth outline">
            <a:extLst>
              <a:ext uri="{FF2B5EF4-FFF2-40B4-BE49-F238E27FC236}">
                <a16:creationId xmlns:a16="http://schemas.microsoft.com/office/drawing/2014/main" id="{635E9713-EE76-43EB-9859-5FE9F8F68E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34235" y="1787989"/>
            <a:ext cx="802744" cy="802744"/>
          </a:xfrm>
          <a:prstGeom prst="rect">
            <a:avLst/>
          </a:prstGeom>
        </p:spPr>
      </p:pic>
      <p:pic>
        <p:nvPicPr>
          <p:cNvPr id="14" name="Graphic 13" descr="Germ with solid fill">
            <a:extLst>
              <a:ext uri="{FF2B5EF4-FFF2-40B4-BE49-F238E27FC236}">
                <a16:creationId xmlns:a16="http://schemas.microsoft.com/office/drawing/2014/main" id="{93A58CD2-F53D-4D93-A5B5-9A37DC7B3B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2211" y="2069342"/>
            <a:ext cx="802743" cy="802743"/>
          </a:xfrm>
          <a:prstGeom prst="rect">
            <a:avLst/>
          </a:prstGeom>
        </p:spPr>
      </p:pic>
      <p:sp>
        <p:nvSpPr>
          <p:cNvPr id="4" name="Slide Number Placeholder 3">
            <a:extLst>
              <a:ext uri="{FF2B5EF4-FFF2-40B4-BE49-F238E27FC236}">
                <a16:creationId xmlns:a16="http://schemas.microsoft.com/office/drawing/2014/main" id="{0ED81948-7493-1B74-7A1A-566DE452F122}"/>
              </a:ext>
            </a:extLst>
          </p:cNvPr>
          <p:cNvSpPr>
            <a:spLocks noGrp="1"/>
          </p:cNvSpPr>
          <p:nvPr>
            <p:ph type="sldNum" sz="quarter" idx="12"/>
          </p:nvPr>
        </p:nvSpPr>
        <p:spPr>
          <a:xfrm>
            <a:off x="10558300" y="5052311"/>
            <a:ext cx="1052510" cy="365125"/>
          </a:xfrm>
        </p:spPr>
        <p:txBody>
          <a:bodyPr/>
          <a:lstStyle/>
          <a:p>
            <a:pPr rtl="0"/>
            <a:fld id="{3A98EE3D-8CD1-4C3F-BD1C-C98C9596463C}" type="slidenum">
              <a:rPr lang="en-US" smtClean="0">
                <a:latin typeface="Arial" panose="020B0604020202020204" pitchFamily="34" charset="0"/>
                <a:cs typeface="Arial" panose="020B0604020202020204" pitchFamily="34" charset="0"/>
              </a:rPr>
              <a:t>6</a:t>
            </a:fld>
            <a:endParaRPr lang="en-US" dirty="0">
              <a:latin typeface="Arial" panose="020B0604020202020204" pitchFamily="34" charset="0"/>
              <a:cs typeface="Arial" panose="020B0604020202020204" pitchFamily="34" charset="0"/>
            </a:endParaRPr>
          </a:p>
        </p:txBody>
      </p:sp>
      <p:pic>
        <p:nvPicPr>
          <p:cNvPr id="1026" name="Picture 2" descr="Turbidity - Water Quality Parameter Overview and Products | Hach">
            <a:extLst>
              <a:ext uri="{FF2B5EF4-FFF2-40B4-BE49-F238E27FC236}">
                <a16:creationId xmlns:a16="http://schemas.microsoft.com/office/drawing/2014/main" id="{A078E4B4-62D4-1D85-3319-4B4E82E5DE0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309" b="14880"/>
          <a:stretch/>
        </p:blipFill>
        <p:spPr bwMode="auto">
          <a:xfrm>
            <a:off x="341547" y="3453224"/>
            <a:ext cx="3385868" cy="15630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t internationaal stroomgebiedsdistrict van de Schelde - ISC CIE">
            <a:extLst>
              <a:ext uri="{FF2B5EF4-FFF2-40B4-BE49-F238E27FC236}">
                <a16:creationId xmlns:a16="http://schemas.microsoft.com/office/drawing/2014/main" id="{569E7812-EEC3-78C2-5BFC-0B36F77AF8B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7990" y="5097981"/>
            <a:ext cx="3383614" cy="15794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ytoplankton">
            <a:extLst>
              <a:ext uri="{FF2B5EF4-FFF2-40B4-BE49-F238E27FC236}">
                <a16:creationId xmlns:a16="http://schemas.microsoft.com/office/drawing/2014/main" id="{93C095A9-3FEA-D9CF-FDF4-E342B413E43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2843" b="28593"/>
          <a:stretch/>
        </p:blipFill>
        <p:spPr bwMode="auto">
          <a:xfrm>
            <a:off x="8054786" y="3726378"/>
            <a:ext cx="3614296" cy="157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49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EDE71-5483-444F-89E7-73BE98DC25FC}"/>
              </a:ext>
            </a:extLst>
          </p:cNvPr>
          <p:cNvSpPr>
            <a:spLocks noGrp="1"/>
          </p:cNvSpPr>
          <p:nvPr>
            <p:ph type="title"/>
          </p:nvPr>
        </p:nvSpPr>
        <p:spPr/>
        <p:txBody>
          <a:bodyPr/>
          <a:lstStyle/>
          <a:p>
            <a:r>
              <a:rPr lang="en-US" altLang="zh-CN" dirty="0">
                <a:solidFill>
                  <a:srgbClr val="000000"/>
                </a:solidFill>
                <a:latin typeface="Arial" panose="020B0604020202020204" pitchFamily="34" charset="0"/>
                <a:cs typeface="Arial" panose="020B0604020202020204" pitchFamily="34" charset="0"/>
              </a:rPr>
              <a:t>2. Material and methods </a:t>
            </a:r>
            <a:br>
              <a:rPr lang="en-US" altLang="zh-CN" dirty="0">
                <a:solidFill>
                  <a:srgbClr val="000000"/>
                </a:solidFill>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2.3 Modeling method</a:t>
            </a:r>
            <a:endParaRPr lang="zh-CN" altLang="en-US" dirty="0">
              <a:solidFill>
                <a:schemeClr val="bg2">
                  <a:lumMod val="50000"/>
                </a:schemeClr>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D17EA527-5DCB-49CF-AF79-3E934636D71C}"/>
              </a:ext>
            </a:extLst>
          </p:cNvPr>
          <p:cNvSpPr>
            <a:spLocks noGrp="1"/>
          </p:cNvSpPr>
          <p:nvPr>
            <p:ph idx="1"/>
          </p:nvPr>
        </p:nvSpPr>
        <p:spPr>
          <a:xfrm>
            <a:off x="581192" y="2806953"/>
            <a:ext cx="6034120" cy="3736340"/>
          </a:xfrm>
          <a:solidFill>
            <a:schemeClr val="bg1">
              <a:lumMod val="85000"/>
            </a:schemeClr>
          </a:solidFill>
        </p:spPr>
        <p:txBody>
          <a:bodyPr>
            <a:normAutofit/>
          </a:bodyPr>
          <a:lstStyle/>
          <a:p>
            <a:pPr algn="just"/>
            <a:r>
              <a:rPr lang="en-US" altLang="zh-CN" sz="1600" b="1" dirty="0">
                <a:latin typeface="Arial" panose="020B0604020202020204" pitchFamily="34" charset="0"/>
                <a:ea typeface="Open Sans" panose="020B0606030504020204" pitchFamily="34" charset="0"/>
                <a:cs typeface="Arial" panose="020B0604020202020204" pitchFamily="34" charset="0"/>
              </a:rPr>
              <a:t>The first stage: </a:t>
            </a:r>
            <a:r>
              <a:rPr lang="en-US" altLang="zh-CN" sz="1600" dirty="0">
                <a:latin typeface="Arial" panose="020B0604020202020204" pitchFamily="34" charset="0"/>
                <a:ea typeface="Open Sans" panose="020B0606030504020204" pitchFamily="34" charset="0"/>
                <a:cs typeface="Arial" panose="020B0604020202020204" pitchFamily="34" charset="0"/>
              </a:rPr>
              <a:t>Collect in-situ data and satellite data, then do the scaling and normalization.</a:t>
            </a:r>
          </a:p>
          <a:p>
            <a:pPr algn="just"/>
            <a:r>
              <a:rPr lang="en-US" altLang="zh-CN" sz="1600" b="1" dirty="0">
                <a:latin typeface="Arial" panose="020B0604020202020204" pitchFamily="34" charset="0"/>
                <a:ea typeface="Open Sans" panose="020B0606030504020204" pitchFamily="34" charset="0"/>
                <a:cs typeface="Arial" panose="020B0604020202020204" pitchFamily="34" charset="0"/>
              </a:rPr>
              <a:t>The second stage: </a:t>
            </a:r>
            <a:r>
              <a:rPr lang="en-US" altLang="zh-CN" sz="1600" dirty="0">
                <a:latin typeface="Arial" panose="020B0604020202020204" pitchFamily="34" charset="0"/>
                <a:ea typeface="Open Sans" panose="020B0606030504020204" pitchFamily="34" charset="0"/>
                <a:cs typeface="Arial" panose="020B0604020202020204" pitchFamily="34" charset="0"/>
              </a:rPr>
              <a:t>the initiation of the model. Neural network constructed in MATLAB, set up the structure and parameters.</a:t>
            </a:r>
          </a:p>
          <a:p>
            <a:pPr algn="just"/>
            <a:r>
              <a:rPr lang="en-US" altLang="zh-CN" sz="1600" b="1" dirty="0">
                <a:latin typeface="Arial" panose="020B0604020202020204" pitchFamily="34" charset="0"/>
                <a:ea typeface="Open Sans" panose="020B0606030504020204" pitchFamily="34" charset="0"/>
                <a:cs typeface="Arial" panose="020B0604020202020204" pitchFamily="34" charset="0"/>
              </a:rPr>
              <a:t>The third stage:</a:t>
            </a:r>
            <a:r>
              <a:rPr lang="en-US" altLang="zh-CN" sz="1600" dirty="0">
                <a:latin typeface="Arial" panose="020B0604020202020204" pitchFamily="34" charset="0"/>
                <a:ea typeface="Open Sans" panose="020B0606030504020204" pitchFamily="34" charset="0"/>
                <a:cs typeface="Arial" panose="020B0604020202020204" pitchFamily="34" charset="0"/>
              </a:rPr>
              <a:t> Divide data sets, use training set and validation set to train and optimize model, then get desired model.</a:t>
            </a:r>
          </a:p>
          <a:p>
            <a:pPr algn="just"/>
            <a:r>
              <a:rPr lang="en-US" altLang="zh-CN" sz="1600" b="1" dirty="0">
                <a:latin typeface="Arial" panose="020B0604020202020204" pitchFamily="34" charset="0"/>
                <a:ea typeface="Open Sans" panose="020B0606030504020204" pitchFamily="34" charset="0"/>
                <a:cs typeface="Arial" panose="020B0604020202020204" pitchFamily="34" charset="0"/>
              </a:rPr>
              <a:t>The fourth stage: </a:t>
            </a:r>
            <a:r>
              <a:rPr lang="en-US" altLang="zh-CN" sz="1600" dirty="0">
                <a:latin typeface="Arial" panose="020B0604020202020204" pitchFamily="34" charset="0"/>
                <a:ea typeface="Open Sans" panose="020B0606030504020204" pitchFamily="34" charset="0"/>
                <a:cs typeface="Arial" panose="020B0604020202020204" pitchFamily="34" charset="0"/>
              </a:rPr>
              <a:t>model evaluation. Import testing set to get model simulated results, then 4 model indicators used to evaluate the accuracy and stability of model.</a:t>
            </a:r>
            <a:endParaRPr lang="zh-CN" altLang="en-US"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E7AB767-43CA-496C-A3CE-B6524C500761}"/>
              </a:ext>
            </a:extLst>
          </p:cNvPr>
          <p:cNvSpPr txBox="1"/>
          <p:nvPr/>
        </p:nvSpPr>
        <p:spPr>
          <a:xfrm>
            <a:off x="581191" y="2025749"/>
            <a:ext cx="5210007" cy="646331"/>
          </a:xfrm>
          <a:prstGeom prst="rect">
            <a:avLst/>
          </a:prstGeom>
          <a:noFill/>
        </p:spPr>
        <p:txBody>
          <a:bodyPr wrap="square">
            <a:spAutoFit/>
          </a:bodyPr>
          <a:lstStyle/>
          <a:p>
            <a:pPr marL="342900" indent="-342900">
              <a:buFont typeface="Wingdings" panose="05000000000000000000" pitchFamily="2" charset="2"/>
              <a:buChar char="v"/>
            </a:pPr>
            <a:r>
              <a:rPr lang="en-US" altLang="zh-CN" b="1" dirty="0">
                <a:solidFill>
                  <a:srgbClr val="2F5496"/>
                </a:solidFill>
                <a:latin typeface="Arial" panose="020B0604020202020204" pitchFamily="34" charset="0"/>
                <a:ea typeface="Open Sans" panose="020B0606030504020204" pitchFamily="34" charset="0"/>
                <a:cs typeface="Arial" panose="020B0604020202020204" pitchFamily="34" charset="0"/>
              </a:rPr>
              <a:t>The modeling process divided into four stages: </a:t>
            </a:r>
          </a:p>
        </p:txBody>
      </p:sp>
      <p:pic>
        <p:nvPicPr>
          <p:cNvPr id="9" name="Picture 8">
            <a:extLst>
              <a:ext uri="{FF2B5EF4-FFF2-40B4-BE49-F238E27FC236}">
                <a16:creationId xmlns:a16="http://schemas.microsoft.com/office/drawing/2014/main" id="{53D6E739-E02A-4C48-BD39-0A0DC22A2F45}"/>
              </a:ext>
            </a:extLst>
          </p:cNvPr>
          <p:cNvPicPr>
            <a:picLocks noChangeAspect="1"/>
          </p:cNvPicPr>
          <p:nvPr/>
        </p:nvPicPr>
        <p:blipFill rotWithShape="1">
          <a:blip r:embed="rId3"/>
          <a:srcRect t="-76"/>
          <a:stretch/>
        </p:blipFill>
        <p:spPr>
          <a:xfrm>
            <a:off x="7145310" y="1164467"/>
            <a:ext cx="4600021" cy="4257115"/>
          </a:xfrm>
          <a:prstGeom prst="rect">
            <a:avLst/>
          </a:prstGeom>
        </p:spPr>
      </p:pic>
      <p:pic>
        <p:nvPicPr>
          <p:cNvPr id="11" name="Picture 10">
            <a:extLst>
              <a:ext uri="{FF2B5EF4-FFF2-40B4-BE49-F238E27FC236}">
                <a16:creationId xmlns:a16="http://schemas.microsoft.com/office/drawing/2014/main" id="{AC1A547D-4003-4421-A779-F2CF275384F5}"/>
              </a:ext>
            </a:extLst>
          </p:cNvPr>
          <p:cNvPicPr>
            <a:picLocks noChangeAspect="1"/>
          </p:cNvPicPr>
          <p:nvPr/>
        </p:nvPicPr>
        <p:blipFill rotWithShape="1">
          <a:blip r:embed="rId4"/>
          <a:srcRect l="12982" t="-1425"/>
          <a:stretch/>
        </p:blipFill>
        <p:spPr>
          <a:xfrm>
            <a:off x="6914648" y="5695591"/>
            <a:ext cx="5018072" cy="248009"/>
          </a:xfrm>
          <a:prstGeom prst="rect">
            <a:avLst/>
          </a:prstGeom>
        </p:spPr>
      </p:pic>
      <p:sp>
        <p:nvSpPr>
          <p:cNvPr id="4" name="Slide Number Placeholder 3">
            <a:extLst>
              <a:ext uri="{FF2B5EF4-FFF2-40B4-BE49-F238E27FC236}">
                <a16:creationId xmlns:a16="http://schemas.microsoft.com/office/drawing/2014/main" id="{F1747961-54A3-1F0B-1E1C-D59285D779F3}"/>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919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D0F22-E465-4600-ADE7-8E3D28FD322C}"/>
              </a:ext>
            </a:extLst>
          </p:cNvPr>
          <p:cNvSpPr>
            <a:spLocks noGrp="1"/>
          </p:cNvSpPr>
          <p:nvPr>
            <p:ph type="title"/>
          </p:nvPr>
        </p:nvSpPr>
        <p:spPr/>
        <p:txBody>
          <a:bodyPr/>
          <a:lstStyle/>
          <a:p>
            <a:r>
              <a:rPr lang="en-US" altLang="zh-CN" dirty="0">
                <a:solidFill>
                  <a:srgbClr val="000000"/>
                </a:solidFill>
                <a:latin typeface="Arial" panose="020B0604020202020204" pitchFamily="34" charset="0"/>
                <a:cs typeface="Arial" panose="020B0604020202020204" pitchFamily="34" charset="0"/>
              </a:rPr>
              <a:t>2. Material and methods </a:t>
            </a:r>
            <a:br>
              <a:rPr lang="en-US" altLang="zh-CN" dirty="0">
                <a:solidFill>
                  <a:srgbClr val="000000"/>
                </a:solidFill>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2.4 Data collection and SCALING</a:t>
            </a:r>
            <a:endParaRPr lang="zh-CN" altLang="en-US" dirty="0">
              <a:solidFill>
                <a:schemeClr val="bg2">
                  <a:lumMod val="50000"/>
                </a:schemeClr>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E0DB6C91-4A3B-4561-AB38-E0E7E6843BA2}"/>
              </a:ext>
            </a:extLst>
          </p:cNvPr>
          <p:cNvSpPr>
            <a:spLocks noGrp="1"/>
          </p:cNvSpPr>
          <p:nvPr>
            <p:ph idx="1"/>
          </p:nvPr>
        </p:nvSpPr>
        <p:spPr>
          <a:xfrm>
            <a:off x="477284" y="2736284"/>
            <a:ext cx="5591008" cy="960922"/>
          </a:xfrm>
        </p:spPr>
        <p:txBody>
          <a:bodyPr>
            <a:normAutofit/>
          </a:bodyPr>
          <a:lstStyle/>
          <a:p>
            <a:pPr marL="0" indent="0">
              <a:buNone/>
            </a:pPr>
            <a:r>
              <a:rPr lang="en-US" sz="1600" b="1" dirty="0">
                <a:latin typeface="Arial" panose="020B0604020202020204" pitchFamily="34" charset="0"/>
                <a:ea typeface="Open Sans" panose="020B0606030504020204" pitchFamily="34" charset="0"/>
                <a:cs typeface="Arial" panose="020B0604020202020204" pitchFamily="34" charset="0"/>
              </a:rPr>
              <a:t>In-situ data: </a:t>
            </a:r>
            <a:r>
              <a:rPr lang="en-US" sz="1600" dirty="0">
                <a:solidFill>
                  <a:schemeClr val="tx1"/>
                </a:solidFill>
                <a:latin typeface="Arial" panose="020B0604020202020204" pitchFamily="34" charset="0"/>
                <a:ea typeface="Open Sans" panose="020B0606030504020204" pitchFamily="34" charset="0"/>
                <a:cs typeface="Arial" panose="020B0604020202020204" pitchFamily="34" charset="0"/>
              </a:rPr>
              <a:t>open sources </a:t>
            </a:r>
            <a:r>
              <a:rPr lang="en-US" sz="1400" dirty="0">
                <a:solidFill>
                  <a:schemeClr val="tx1"/>
                </a:solidFill>
                <a:latin typeface="Arial" panose="020B0604020202020204" pitchFamily="34" charset="0"/>
                <a:ea typeface="Open Sans" panose="020B0606030504020204" pitchFamily="34" charset="0"/>
                <a:cs typeface="Arial" panose="020B0604020202020204" pitchFamily="34" charset="0"/>
              </a:rPr>
              <a:t>(</a:t>
            </a:r>
            <a:r>
              <a:rPr lang="en-US" sz="1400" dirty="0">
                <a:solidFill>
                  <a:schemeClr val="tx1"/>
                </a:solidFill>
                <a:latin typeface="Arial" panose="020B0604020202020204" pitchFamily="34" charset="0"/>
                <a:ea typeface="Open Sans" panose="020B0606030504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Scheldt monitor</a:t>
            </a:r>
            <a:r>
              <a:rPr lang="en-US" sz="1400" dirty="0">
                <a:solidFill>
                  <a:schemeClr val="tx1"/>
                </a:solidFill>
                <a:latin typeface="Arial" panose="020B0604020202020204" pitchFamily="34" charset="0"/>
                <a:ea typeface="Open Sans" panose="020B0606030504020204" pitchFamily="34" charset="0"/>
                <a:cs typeface="Arial" panose="020B0604020202020204" pitchFamily="34" charset="0"/>
              </a:rPr>
              <a:t>, </a:t>
            </a:r>
            <a:r>
              <a:rPr lang="en-US" sz="1400" dirty="0" err="1">
                <a:solidFill>
                  <a:schemeClr val="tx1"/>
                </a:solidFill>
                <a:latin typeface="Arial" panose="020B0604020202020204" pitchFamily="34" charset="0"/>
                <a:ea typeface="Open Sans" panose="020B0606030504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WaterInfo</a:t>
            </a:r>
            <a:r>
              <a:rPr lang="en-US" sz="1400" dirty="0">
                <a:solidFill>
                  <a:schemeClr val="tx1"/>
                </a:solidFill>
                <a:latin typeface="Arial" panose="020B0604020202020204" pitchFamily="34" charset="0"/>
                <a:ea typeface="Open Sans" panose="020B0606030504020204" pitchFamily="34" charset="0"/>
                <a:cs typeface="Arial" panose="020B0604020202020204" pitchFamily="34" charset="0"/>
              </a:rPr>
              <a:t>).</a:t>
            </a:r>
            <a:endParaRPr lang="en-US" sz="1800" dirty="0">
              <a:solidFill>
                <a:schemeClr val="tx1"/>
              </a:solidFill>
              <a:latin typeface="Arial" panose="020B0604020202020204" pitchFamily="34" charset="0"/>
              <a:ea typeface="Open Sans" panose="020B0606030504020204" pitchFamily="34" charset="0"/>
              <a:cs typeface="Arial" panose="020B0604020202020204" pitchFamily="34" charset="0"/>
            </a:endParaRPr>
          </a:p>
          <a:p>
            <a:pPr marL="0" indent="0">
              <a:buNone/>
            </a:pPr>
            <a:r>
              <a:rPr lang="en-US" altLang="zh-CN" sz="1600" b="1" dirty="0">
                <a:latin typeface="Arial" panose="020B0604020202020204" pitchFamily="34" charset="0"/>
                <a:ea typeface="Open Sans" panose="020B0606030504020204" pitchFamily="34" charset="0"/>
                <a:cs typeface="Arial" panose="020B0604020202020204" pitchFamily="34" charset="0"/>
              </a:rPr>
              <a:t>Remote sensing (RS) data </a:t>
            </a:r>
            <a:r>
              <a:rPr lang="en-US" sz="1600" dirty="0">
                <a:latin typeface="Arial" panose="020B0604020202020204" pitchFamily="34" charset="0"/>
                <a:ea typeface="Open Sans" panose="020B0606030504020204" pitchFamily="34" charset="0"/>
                <a:cs typeface="Arial" panose="020B0604020202020204" pitchFamily="34" charset="0"/>
              </a:rPr>
              <a:t>from </a:t>
            </a:r>
            <a:r>
              <a:rPr lang="en-US" sz="1600" dirty="0">
                <a:latin typeface="Arial" panose="020B0604020202020204" pitchFamily="34" charset="0"/>
                <a:ea typeface="Open Sans" panose="020B0606030504020204" pitchFamily="34" charset="0"/>
                <a:cs typeface="Arial" panose="020B0604020202020204" pitchFamily="34" charset="0"/>
                <a:hlinkClick r:id="rId5"/>
              </a:rPr>
              <a:t>Marine Copernicus</a:t>
            </a:r>
            <a:r>
              <a:rPr lang="en-US" sz="1600" dirty="0">
                <a:latin typeface="Arial" panose="020B0604020202020204" pitchFamily="34" charset="0"/>
                <a:ea typeface="Open Sans" panose="020B0606030504020204" pitchFamily="34" charset="0"/>
                <a:cs typeface="Arial" panose="020B0604020202020204" pitchFamily="34" charset="0"/>
              </a:rPr>
              <a:t>. </a:t>
            </a:r>
            <a:endParaRPr lang="en-US" sz="1600" dirty="0">
              <a:solidFill>
                <a:schemeClr val="tx1"/>
              </a:solidFill>
              <a:latin typeface="Arial" panose="020B0604020202020204" pitchFamily="34" charset="0"/>
              <a:ea typeface="Open Sans" panose="020B0606030504020204" pitchFamily="34" charset="0"/>
              <a:cs typeface="Arial" panose="020B0604020202020204" pitchFamily="34" charset="0"/>
            </a:endParaRPr>
          </a:p>
          <a:p>
            <a:pPr>
              <a:buFontTx/>
              <a:buChar char="-"/>
            </a:pPr>
            <a:endParaRPr lang="en-US" altLang="zh-CN" sz="1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398A05B9-CAE7-4993-9213-5E29D0ADF0E9}"/>
              </a:ext>
            </a:extLst>
          </p:cNvPr>
          <p:cNvSpPr txBox="1"/>
          <p:nvPr/>
        </p:nvSpPr>
        <p:spPr>
          <a:xfrm>
            <a:off x="1309423" y="6529002"/>
            <a:ext cx="4072202" cy="276999"/>
          </a:xfrm>
          <a:prstGeom prst="rect">
            <a:avLst/>
          </a:prstGeom>
          <a:noFill/>
        </p:spPr>
        <p:txBody>
          <a:bodyPr wrap="square">
            <a:spAutoFit/>
          </a:bodyPr>
          <a:lstStyle/>
          <a:p>
            <a:r>
              <a:rPr lang="en-US" sz="1200" dirty="0">
                <a:solidFill>
                  <a:schemeClr val="bg2">
                    <a:lumMod val="50000"/>
                  </a:schemeClr>
                </a:solidFill>
                <a:latin typeface="Arial" panose="020B0604020202020204" pitchFamily="34" charset="0"/>
                <a:cs typeface="Arial" panose="020B0604020202020204" pitchFamily="34" charset="0"/>
              </a:rPr>
              <a:t>https://www.waterinfo.be/kaartencatalogus</a:t>
            </a:r>
          </a:p>
        </p:txBody>
      </p:sp>
      <p:pic>
        <p:nvPicPr>
          <p:cNvPr id="7" name="Picture 6">
            <a:extLst>
              <a:ext uri="{FF2B5EF4-FFF2-40B4-BE49-F238E27FC236}">
                <a16:creationId xmlns:a16="http://schemas.microsoft.com/office/drawing/2014/main" id="{B8713978-1389-47AF-9950-D94C993A270F}"/>
              </a:ext>
            </a:extLst>
          </p:cNvPr>
          <p:cNvPicPr>
            <a:picLocks noChangeAspect="1"/>
          </p:cNvPicPr>
          <p:nvPr/>
        </p:nvPicPr>
        <p:blipFill>
          <a:blip r:embed="rId6"/>
          <a:stretch>
            <a:fillRect/>
          </a:stretch>
        </p:blipFill>
        <p:spPr>
          <a:xfrm>
            <a:off x="613402" y="3945583"/>
            <a:ext cx="1392043" cy="398796"/>
          </a:xfrm>
          <a:prstGeom prst="rect">
            <a:avLst/>
          </a:prstGeom>
        </p:spPr>
      </p:pic>
      <p:pic>
        <p:nvPicPr>
          <p:cNvPr id="15" name="Picture 14">
            <a:extLst>
              <a:ext uri="{FF2B5EF4-FFF2-40B4-BE49-F238E27FC236}">
                <a16:creationId xmlns:a16="http://schemas.microsoft.com/office/drawing/2014/main" id="{B3B5EBC9-6361-4295-BEF6-CAFEA91B7F0C}"/>
              </a:ext>
            </a:extLst>
          </p:cNvPr>
          <p:cNvPicPr>
            <a:picLocks noChangeAspect="1"/>
          </p:cNvPicPr>
          <p:nvPr/>
        </p:nvPicPr>
        <p:blipFill>
          <a:blip r:embed="rId7"/>
          <a:stretch>
            <a:fillRect/>
          </a:stretch>
        </p:blipFill>
        <p:spPr>
          <a:xfrm>
            <a:off x="3283750" y="3861158"/>
            <a:ext cx="2506243" cy="483221"/>
          </a:xfrm>
          <a:prstGeom prst="rect">
            <a:avLst/>
          </a:prstGeom>
        </p:spPr>
      </p:pic>
      <p:sp>
        <p:nvSpPr>
          <p:cNvPr id="6" name="TextBox 5">
            <a:extLst>
              <a:ext uri="{FF2B5EF4-FFF2-40B4-BE49-F238E27FC236}">
                <a16:creationId xmlns:a16="http://schemas.microsoft.com/office/drawing/2014/main" id="{F013B233-A5C5-AE25-5EF1-B6079B1513AE}"/>
              </a:ext>
            </a:extLst>
          </p:cNvPr>
          <p:cNvSpPr txBox="1"/>
          <p:nvPr/>
        </p:nvSpPr>
        <p:spPr>
          <a:xfrm>
            <a:off x="613402" y="2172223"/>
            <a:ext cx="5340697" cy="400110"/>
          </a:xfrm>
          <a:prstGeom prst="rect">
            <a:avLst/>
          </a:prstGeom>
          <a:solidFill>
            <a:schemeClr val="tx2">
              <a:lumMod val="20000"/>
              <a:lumOff val="80000"/>
            </a:schemeClr>
          </a:solidFill>
        </p:spPr>
        <p:txBody>
          <a:bodyPr wrap="square">
            <a:spAutoFit/>
          </a:bodyPr>
          <a:lstStyle/>
          <a:p>
            <a:r>
              <a:rPr lang="en-US" sz="2000" b="1" dirty="0">
                <a:solidFill>
                  <a:srgbClr val="2F5496"/>
                </a:solidFill>
                <a:latin typeface="Arial" panose="020B0604020202020204" pitchFamily="34" charset="0"/>
                <a:ea typeface="Open Sans" panose="020B0606030504020204" pitchFamily="34" charset="0"/>
                <a:cs typeface="Arial" panose="020B0604020202020204" pitchFamily="34" charset="0"/>
              </a:rPr>
              <a:t>A. Data collection:</a:t>
            </a:r>
          </a:p>
        </p:txBody>
      </p:sp>
      <p:sp>
        <p:nvSpPr>
          <p:cNvPr id="8" name="TextBox 7">
            <a:extLst>
              <a:ext uri="{FF2B5EF4-FFF2-40B4-BE49-F238E27FC236}">
                <a16:creationId xmlns:a16="http://schemas.microsoft.com/office/drawing/2014/main" id="{D766CB65-869F-5943-6A17-03805E123D13}"/>
              </a:ext>
            </a:extLst>
          </p:cNvPr>
          <p:cNvSpPr txBox="1"/>
          <p:nvPr/>
        </p:nvSpPr>
        <p:spPr>
          <a:xfrm>
            <a:off x="6237903" y="2172223"/>
            <a:ext cx="5525720" cy="400110"/>
          </a:xfrm>
          <a:prstGeom prst="rect">
            <a:avLst/>
          </a:prstGeom>
          <a:solidFill>
            <a:schemeClr val="tx2">
              <a:lumMod val="20000"/>
              <a:lumOff val="80000"/>
            </a:schemeClr>
          </a:solidFill>
        </p:spPr>
        <p:txBody>
          <a:bodyPr wrap="square">
            <a:spAutoFit/>
          </a:bodyPr>
          <a:lstStyle/>
          <a:p>
            <a:r>
              <a:rPr lang="en-US" sz="2000" b="1" dirty="0">
                <a:solidFill>
                  <a:srgbClr val="2F5496"/>
                </a:solidFill>
                <a:latin typeface="Arial" panose="020B0604020202020204" pitchFamily="34" charset="0"/>
                <a:ea typeface="Open Sans" panose="020B0606030504020204" pitchFamily="34" charset="0"/>
                <a:cs typeface="Arial" panose="020B0604020202020204" pitchFamily="34" charset="0"/>
              </a:rPr>
              <a:t>B. Data extraction:</a:t>
            </a:r>
          </a:p>
        </p:txBody>
      </p:sp>
      <p:sp>
        <p:nvSpPr>
          <p:cNvPr id="10" name="内容占位符 2">
            <a:extLst>
              <a:ext uri="{FF2B5EF4-FFF2-40B4-BE49-F238E27FC236}">
                <a16:creationId xmlns:a16="http://schemas.microsoft.com/office/drawing/2014/main" id="{A1B04311-9A67-D5F3-C252-FEE244B3FDF2}"/>
              </a:ext>
            </a:extLst>
          </p:cNvPr>
          <p:cNvSpPr txBox="1">
            <a:spLocks/>
          </p:cNvSpPr>
          <p:nvPr/>
        </p:nvSpPr>
        <p:spPr>
          <a:xfrm>
            <a:off x="6237903" y="2613577"/>
            <a:ext cx="5525720" cy="1489192"/>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US" sz="1600" b="1" dirty="0">
                <a:latin typeface="Arial" panose="020B0604020202020204" pitchFamily="34" charset="0"/>
                <a:ea typeface="Open Sans" panose="020B0606030504020204" pitchFamily="34" charset="0"/>
                <a:cs typeface="Arial" panose="020B0604020202020204" pitchFamily="34" charset="0"/>
              </a:rPr>
              <a:t>In-situ data: </a:t>
            </a:r>
            <a:r>
              <a:rPr lang="en-US" sz="1600" dirty="0">
                <a:latin typeface="Arial" panose="020B0604020202020204" pitchFamily="34" charset="0"/>
                <a:ea typeface="Open Sans" panose="020B0606030504020204" pitchFamily="34" charset="0"/>
                <a:cs typeface="Arial" panose="020B0604020202020204" pitchFamily="34" charset="0"/>
              </a:rPr>
              <a:t>from </a:t>
            </a:r>
            <a:r>
              <a:rPr lang="en-US" sz="1600" dirty="0" err="1">
                <a:latin typeface="Arial" panose="020B0604020202020204" pitchFamily="34" charset="0"/>
                <a:ea typeface="Open Sans" panose="020B0606030504020204" pitchFamily="34" charset="0"/>
                <a:cs typeface="Arial" panose="020B0604020202020204" pitchFamily="34" charset="0"/>
              </a:rPr>
              <a:t>Liefkenshoek</a:t>
            </a:r>
            <a:r>
              <a:rPr lang="en-US" sz="1600" dirty="0">
                <a:latin typeface="Arial" panose="020B0604020202020204" pitchFamily="34" charset="0"/>
                <a:ea typeface="Open Sans" panose="020B0606030504020204" pitchFamily="34" charset="0"/>
                <a:cs typeface="Arial" panose="020B0604020202020204" pitchFamily="34" charset="0"/>
              </a:rPr>
              <a:t> station which near to Scheldt estuary.</a:t>
            </a:r>
          </a:p>
          <a:p>
            <a:pPr marL="0" indent="0" algn="just">
              <a:buNone/>
            </a:pPr>
            <a:r>
              <a:rPr lang="en-US" altLang="zh-CN" sz="1600" b="1" dirty="0">
                <a:latin typeface="Arial" panose="020B0604020202020204" pitchFamily="34" charset="0"/>
                <a:ea typeface="Open Sans" panose="020B0606030504020204" pitchFamily="34" charset="0"/>
                <a:cs typeface="Arial" panose="020B0604020202020204" pitchFamily="34" charset="0"/>
              </a:rPr>
              <a:t>RS data: </a:t>
            </a:r>
            <a:r>
              <a:rPr lang="en-US" altLang="zh-CN" sz="1600" dirty="0">
                <a:latin typeface="Arial" panose="020B0604020202020204" pitchFamily="34" charset="0"/>
                <a:ea typeface="Open Sans" panose="020B0606030504020204" pitchFamily="34" charset="0"/>
                <a:cs typeface="Arial" panose="020B0604020202020204" pitchFamily="34" charset="0"/>
              </a:rPr>
              <a:t>extract the data from the pixel in the image that nearest to </a:t>
            </a:r>
            <a:r>
              <a:rPr lang="en-US" sz="1600" dirty="0" err="1">
                <a:latin typeface="Arial" panose="020B0604020202020204" pitchFamily="34" charset="0"/>
                <a:ea typeface="Open Sans" panose="020B0606030504020204" pitchFamily="34" charset="0"/>
                <a:cs typeface="Arial" panose="020B0604020202020204" pitchFamily="34" charset="0"/>
              </a:rPr>
              <a:t>Liefkenshoek</a:t>
            </a:r>
            <a:r>
              <a:rPr lang="en-US" sz="1600" dirty="0">
                <a:latin typeface="Arial" panose="020B0604020202020204" pitchFamily="34" charset="0"/>
                <a:ea typeface="Open Sans" panose="020B0606030504020204" pitchFamily="34" charset="0"/>
                <a:cs typeface="Arial" panose="020B0604020202020204" pitchFamily="34" charset="0"/>
              </a:rPr>
              <a:t> station.</a:t>
            </a:r>
          </a:p>
          <a:p>
            <a:pPr>
              <a:buFontTx/>
              <a:buChar char="-"/>
            </a:pPr>
            <a:r>
              <a:rPr lang="en-US" altLang="zh-CN" sz="1600" dirty="0">
                <a:solidFill>
                  <a:srgbClr val="FF0000"/>
                </a:solidFill>
                <a:latin typeface="Arial" panose="020B0604020202020204" pitchFamily="34" charset="0"/>
                <a:ea typeface="Open Sans" panose="020B0606030504020204" pitchFamily="34" charset="0"/>
                <a:cs typeface="Arial" panose="020B0604020202020204" pitchFamily="34" charset="0"/>
              </a:rPr>
              <a:t>Interpolated </a:t>
            </a:r>
            <a:r>
              <a:rPr lang="en-US" altLang="zh-CN" sz="1600" dirty="0">
                <a:latin typeface="Arial" panose="020B0604020202020204" pitchFamily="34" charset="0"/>
                <a:ea typeface="Open Sans" panose="020B0606030504020204" pitchFamily="34" charset="0"/>
                <a:cs typeface="Arial" panose="020B0604020202020204" pitchFamily="34" charset="0"/>
              </a:rPr>
              <a:t>the resolution to 1km X 1km.</a:t>
            </a:r>
          </a:p>
        </p:txBody>
      </p:sp>
      <p:pic>
        <p:nvPicPr>
          <p:cNvPr id="11" name="Picture 10">
            <a:extLst>
              <a:ext uri="{FF2B5EF4-FFF2-40B4-BE49-F238E27FC236}">
                <a16:creationId xmlns:a16="http://schemas.microsoft.com/office/drawing/2014/main" id="{D75DD94E-5CF0-B948-C69C-A4FFA703BE4E}"/>
              </a:ext>
            </a:extLst>
          </p:cNvPr>
          <p:cNvPicPr>
            <a:picLocks noChangeAspect="1"/>
          </p:cNvPicPr>
          <p:nvPr/>
        </p:nvPicPr>
        <p:blipFill rotWithShape="1">
          <a:blip r:embed="rId8"/>
          <a:srcRect l="21872" t="5654" r="32235" b="50450"/>
          <a:stretch/>
        </p:blipFill>
        <p:spPr>
          <a:xfrm>
            <a:off x="613402" y="4354738"/>
            <a:ext cx="5340697" cy="2163905"/>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A5E967E-E9B2-372A-4CB9-C79707F1C429}"/>
              </a:ext>
            </a:extLst>
          </p:cNvPr>
          <p:cNvPicPr>
            <a:picLocks noChangeAspect="1"/>
          </p:cNvPicPr>
          <p:nvPr/>
        </p:nvPicPr>
        <p:blipFill rotWithShape="1">
          <a:blip r:embed="rId9"/>
          <a:srcRect t="5594"/>
          <a:stretch/>
        </p:blipFill>
        <p:spPr>
          <a:xfrm>
            <a:off x="6998442" y="4229101"/>
            <a:ext cx="3777448" cy="2333642"/>
          </a:xfrm>
          <a:prstGeom prst="rect">
            <a:avLst/>
          </a:prstGeom>
          <a:ln w="19050" cap="sq">
            <a:noFill/>
            <a:miter lim="800000"/>
          </a:ln>
          <a:effectLst>
            <a:outerShdw blurRad="57150" dist="50800" dir="2700000" algn="tl" rotWithShape="0">
              <a:srgbClr val="000000">
                <a:alpha val="40000"/>
              </a:srgbClr>
            </a:outerShdw>
          </a:effectLst>
        </p:spPr>
      </p:pic>
      <p:sp>
        <p:nvSpPr>
          <p:cNvPr id="16" name="TextBox 15">
            <a:extLst>
              <a:ext uri="{FF2B5EF4-FFF2-40B4-BE49-F238E27FC236}">
                <a16:creationId xmlns:a16="http://schemas.microsoft.com/office/drawing/2014/main" id="{66434296-3728-FEBF-D90D-EB5F44FA59C0}"/>
              </a:ext>
            </a:extLst>
          </p:cNvPr>
          <p:cNvSpPr txBox="1"/>
          <p:nvPr/>
        </p:nvSpPr>
        <p:spPr>
          <a:xfrm>
            <a:off x="7089792" y="6562742"/>
            <a:ext cx="4183848" cy="280807"/>
          </a:xfrm>
          <a:prstGeom prst="rect">
            <a:avLst/>
          </a:prstGeom>
          <a:noFill/>
        </p:spPr>
        <p:txBody>
          <a:bodyPr wrap="square">
            <a:spAutoFit/>
          </a:bodyPr>
          <a:lstStyle/>
          <a:p>
            <a:r>
              <a:rPr lang="en-US" sz="1200" dirty="0">
                <a:solidFill>
                  <a:schemeClr val="bg2">
                    <a:lumMod val="50000"/>
                  </a:schemeClr>
                </a:solidFill>
                <a:latin typeface="Arial" panose="020B0604020202020204" pitchFamily="34" charset="0"/>
                <a:cs typeface="Arial" panose="020B0604020202020204" pitchFamily="34" charset="0"/>
              </a:rPr>
              <a:t>Chlorophyll concentration map in 2015-01-01 by RS data</a:t>
            </a:r>
          </a:p>
        </p:txBody>
      </p:sp>
      <p:pic>
        <p:nvPicPr>
          <p:cNvPr id="18" name="Graphic 17" descr="Badge 1 with solid fill">
            <a:extLst>
              <a:ext uri="{FF2B5EF4-FFF2-40B4-BE49-F238E27FC236}">
                <a16:creationId xmlns:a16="http://schemas.microsoft.com/office/drawing/2014/main" id="{897BA87C-C183-D091-AA13-0C686094B36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95264" y="976476"/>
            <a:ext cx="914400" cy="914400"/>
          </a:xfrm>
          <a:prstGeom prst="rect">
            <a:avLst/>
          </a:prstGeom>
        </p:spPr>
      </p:pic>
      <p:sp>
        <p:nvSpPr>
          <p:cNvPr id="4" name="Slide Number Placeholder 3">
            <a:extLst>
              <a:ext uri="{FF2B5EF4-FFF2-40B4-BE49-F238E27FC236}">
                <a16:creationId xmlns:a16="http://schemas.microsoft.com/office/drawing/2014/main" id="{29A3616D-DDAA-5682-4BF9-6FBA5AEF218C}"/>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8</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264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9D00A3D-D6DE-6C5C-AFAB-5867F8216DBA}"/>
              </a:ext>
            </a:extLst>
          </p:cNvPr>
          <p:cNvSpPr txBox="1"/>
          <p:nvPr/>
        </p:nvSpPr>
        <p:spPr>
          <a:xfrm>
            <a:off x="477982" y="4651486"/>
            <a:ext cx="5112326" cy="1749325"/>
          </a:xfrm>
          <a:prstGeom prst="rect">
            <a:avLst/>
          </a:prstGeom>
          <a:ln>
            <a:solidFill>
              <a:srgbClr val="2F5496"/>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0" indent="0" algn="just" defTabSz="457200">
              <a:lnSpc>
                <a:spcPct val="120000"/>
              </a:lnSpc>
              <a:spcBef>
                <a:spcPct val="20000"/>
              </a:spcBef>
              <a:spcAft>
                <a:spcPts val="600"/>
              </a:spcAft>
              <a:buClr>
                <a:schemeClr val="accent1"/>
              </a:buClr>
              <a:buSzPct val="92000"/>
              <a:buNone/>
            </a:pPr>
            <a:r>
              <a:rPr lang="en-US" altLang="zh-CN" sz="1600" b="1" dirty="0">
                <a:solidFill>
                  <a:schemeClr val="dk1"/>
                </a:solidFill>
                <a:latin typeface="Arial" panose="020B0604020202020204" pitchFamily="34" charset="0"/>
                <a:ea typeface="Open Sans" panose="020B0606030504020204" pitchFamily="34" charset="0"/>
                <a:cs typeface="Arial" panose="020B0604020202020204" pitchFamily="34" charset="0"/>
              </a:rPr>
              <a:t>RS data</a:t>
            </a:r>
            <a:r>
              <a:rPr lang="en-US" sz="1600" b="1" dirty="0">
                <a:solidFill>
                  <a:schemeClr val="dk1"/>
                </a:solidFill>
                <a:latin typeface="Arial" panose="020B0604020202020204" pitchFamily="34" charset="0"/>
                <a:ea typeface="Open Sans" panose="020B0606030504020204" pitchFamily="34" charset="0"/>
                <a:cs typeface="Arial" panose="020B0604020202020204" pitchFamily="34" charset="0"/>
              </a:rPr>
              <a:t>: </a:t>
            </a: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The daily data was extracted from RS image, then converted to weekly data.</a:t>
            </a:r>
          </a:p>
          <a:p>
            <a:pPr defTabSz="457200">
              <a:lnSpc>
                <a:spcPct val="120000"/>
              </a:lnSpc>
              <a:spcBef>
                <a:spcPct val="20000"/>
              </a:spcBef>
              <a:spcAft>
                <a:spcPts val="600"/>
              </a:spcAft>
              <a:buClr>
                <a:schemeClr val="accent1"/>
              </a:buClr>
              <a:buSzPct val="92000"/>
              <a:buFontTx/>
              <a:buChar char="-"/>
            </a:pP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    </a:t>
            </a:r>
            <a:r>
              <a:rPr lang="en-US" sz="1600" dirty="0">
                <a:solidFill>
                  <a:srgbClr val="FF0000"/>
                </a:solidFill>
                <a:latin typeface="Arial" panose="020B0604020202020204" pitchFamily="34" charset="0"/>
                <a:ea typeface="Open Sans" panose="020B0606030504020204" pitchFamily="34" charset="0"/>
                <a:cs typeface="Arial" panose="020B0604020202020204" pitchFamily="34" charset="0"/>
              </a:rPr>
              <a:t>SPM data: </a:t>
            </a:r>
            <a:r>
              <a:rPr lang="en-US" sz="1600" dirty="0">
                <a:solidFill>
                  <a:schemeClr val="dk1"/>
                </a:solidFill>
                <a:latin typeface="Arial" panose="020B0604020202020204" pitchFamily="34" charset="0"/>
                <a:ea typeface="Open Sans" panose="020B0606030504020204" pitchFamily="34" charset="0"/>
                <a:cs typeface="Arial" panose="020B0604020202020204" pitchFamily="34" charset="0"/>
              </a:rPr>
              <a:t>used to estimate the turbidity data </a:t>
            </a:r>
            <a:r>
              <a:rPr lang="en-US" sz="1400" kern="100" dirty="0">
                <a:solidFill>
                  <a:schemeClr val="dk1"/>
                </a:solidFill>
                <a:latin typeface="Arial" panose="020B0604020202020204" pitchFamily="34" charset="0"/>
                <a:ea typeface="等线" panose="02010600030101010101" pitchFamily="2" charset="-122"/>
                <a:cs typeface="Arial" panose="020B0604020202020204" pitchFamily="34" charset="0"/>
              </a:rPr>
              <a:t>(</a:t>
            </a:r>
            <a:r>
              <a:rPr lang="en-US" sz="1400" dirty="0" err="1">
                <a:latin typeface="Arial" panose="020B0604020202020204" pitchFamily="34" charset="0"/>
                <a:ea typeface="Open Sans" panose="020B0606030504020204" pitchFamily="34" charset="0"/>
                <a:cs typeface="Arial" panose="020B0604020202020204" pitchFamily="34" charset="0"/>
              </a:rPr>
              <a:t>Gohin</a:t>
            </a:r>
            <a:r>
              <a:rPr lang="en-US" sz="1400" dirty="0">
                <a:latin typeface="Arial" panose="020B0604020202020204" pitchFamily="34" charset="0"/>
                <a:ea typeface="Open Sans" panose="020B0606030504020204" pitchFamily="34" charset="0"/>
                <a:cs typeface="Arial" panose="020B0604020202020204" pitchFamily="34" charset="0"/>
              </a:rPr>
              <a:t>, 2011).</a:t>
            </a:r>
          </a:p>
          <a:p>
            <a:pPr algn="just">
              <a:lnSpc>
                <a:spcPct val="120000"/>
              </a:lnSpc>
              <a:buFontTx/>
              <a:buChar char="-"/>
            </a:pPr>
            <a:endParaRPr lang="en-US" dirty="0">
              <a:latin typeface="Arial" panose="020B0604020202020204" pitchFamily="34" charset="0"/>
              <a:ea typeface="Open Sans" panose="020B0606030504020204" pitchFamily="34" charset="0"/>
              <a:cs typeface="Arial" panose="020B0604020202020204" pitchFamily="34" charset="0"/>
            </a:endParaRPr>
          </a:p>
        </p:txBody>
      </p:sp>
      <p:sp>
        <p:nvSpPr>
          <p:cNvPr id="2" name="标题 1">
            <a:extLst>
              <a:ext uri="{FF2B5EF4-FFF2-40B4-BE49-F238E27FC236}">
                <a16:creationId xmlns:a16="http://schemas.microsoft.com/office/drawing/2014/main" id="{9D7D0F22-E465-4600-ADE7-8E3D28FD322C}"/>
              </a:ext>
            </a:extLst>
          </p:cNvPr>
          <p:cNvSpPr>
            <a:spLocks noGrp="1"/>
          </p:cNvSpPr>
          <p:nvPr>
            <p:ph type="title"/>
          </p:nvPr>
        </p:nvSpPr>
        <p:spPr/>
        <p:txBody>
          <a:bodyPr/>
          <a:lstStyle/>
          <a:p>
            <a:r>
              <a:rPr lang="en-US" altLang="zh-CN" dirty="0">
                <a:solidFill>
                  <a:srgbClr val="000000"/>
                </a:solidFill>
                <a:latin typeface="Arial" panose="020B0604020202020204" pitchFamily="34" charset="0"/>
                <a:cs typeface="Arial" panose="020B0604020202020204" pitchFamily="34" charset="0"/>
              </a:rPr>
              <a:t>2. Material and methods </a:t>
            </a:r>
            <a:br>
              <a:rPr lang="en-US" altLang="zh-CN" dirty="0">
                <a:solidFill>
                  <a:srgbClr val="000000"/>
                </a:solidFill>
                <a:latin typeface="Arial" panose="020B0604020202020204" pitchFamily="34" charset="0"/>
                <a:cs typeface="Arial" panose="020B0604020202020204" pitchFamily="34" charset="0"/>
              </a:rPr>
            </a:br>
            <a:r>
              <a:rPr lang="en-US" altLang="zh-CN" sz="2400" dirty="0">
                <a:solidFill>
                  <a:schemeClr val="bg2">
                    <a:lumMod val="50000"/>
                  </a:schemeClr>
                </a:solidFill>
                <a:latin typeface="Arial" panose="020B0604020202020204" pitchFamily="34" charset="0"/>
                <a:cs typeface="Arial" panose="020B0604020202020204" pitchFamily="34" charset="0"/>
              </a:rPr>
              <a:t>2.4 Data collection and SCALING</a:t>
            </a:r>
            <a:endParaRPr lang="zh-CN" altLang="en-US" dirty="0">
              <a:solidFill>
                <a:schemeClr val="bg2">
                  <a:lumMod val="50000"/>
                </a:schemeClr>
              </a:solidFill>
              <a:latin typeface="Arial" panose="020B0604020202020204" pitchFamily="34" charset="0"/>
              <a:cs typeface="Arial" panose="020B0604020202020204" pitchFamily="34" charset="0"/>
            </a:endParaRPr>
          </a:p>
        </p:txBody>
      </p:sp>
      <p:sp>
        <p:nvSpPr>
          <p:cNvPr id="16" name="内容占位符 2">
            <a:extLst>
              <a:ext uri="{FF2B5EF4-FFF2-40B4-BE49-F238E27FC236}">
                <a16:creationId xmlns:a16="http://schemas.microsoft.com/office/drawing/2014/main" id="{6EC264F4-015E-4B2B-B434-65A14930B8B5}"/>
              </a:ext>
            </a:extLst>
          </p:cNvPr>
          <p:cNvSpPr>
            <a:spLocks noGrp="1"/>
          </p:cNvSpPr>
          <p:nvPr>
            <p:ph idx="1"/>
          </p:nvPr>
        </p:nvSpPr>
        <p:spPr>
          <a:xfrm>
            <a:off x="477982" y="3160114"/>
            <a:ext cx="5112326" cy="1183454"/>
          </a:xfrm>
          <a:ln>
            <a:solidFill>
              <a:srgbClr val="2F5496"/>
            </a:solidFill>
          </a:ln>
        </p:spPr>
        <p:style>
          <a:lnRef idx="2">
            <a:schemeClr val="accent5"/>
          </a:lnRef>
          <a:fillRef idx="1">
            <a:schemeClr val="lt1"/>
          </a:fillRef>
          <a:effectRef idx="0">
            <a:schemeClr val="accent5"/>
          </a:effectRef>
          <a:fontRef idx="minor">
            <a:schemeClr val="dk1"/>
          </a:fontRef>
        </p:style>
        <p:txBody>
          <a:bodyPr>
            <a:normAutofit/>
          </a:bodyPr>
          <a:lstStyle/>
          <a:p>
            <a:pPr marL="0" indent="0" algn="just">
              <a:lnSpc>
                <a:spcPct val="120000"/>
              </a:lnSpc>
              <a:buNone/>
            </a:pPr>
            <a:r>
              <a:rPr lang="en-US" sz="1600" b="1" dirty="0">
                <a:latin typeface="Arial" panose="020B0604020202020204" pitchFamily="34" charset="0"/>
                <a:ea typeface="Open Sans" panose="020B0606030504020204" pitchFamily="34" charset="0"/>
                <a:cs typeface="Arial" panose="020B0604020202020204" pitchFamily="34" charset="0"/>
              </a:rPr>
              <a:t>In-situ data: </a:t>
            </a:r>
            <a:r>
              <a:rPr lang="en-US" sz="1600" dirty="0">
                <a:latin typeface="Arial" panose="020B0604020202020204" pitchFamily="34" charset="0"/>
                <a:ea typeface="Open Sans" panose="020B0606030504020204" pitchFamily="34" charset="0"/>
                <a:cs typeface="Arial" panose="020B0604020202020204" pitchFamily="34" charset="0"/>
              </a:rPr>
              <a:t>5min data from </a:t>
            </a:r>
            <a:r>
              <a:rPr lang="en-US" sz="1600" dirty="0" err="1">
                <a:latin typeface="Arial" panose="020B0604020202020204" pitchFamily="34" charset="0"/>
                <a:ea typeface="Open Sans" panose="020B0606030504020204" pitchFamily="34" charset="0"/>
                <a:cs typeface="Arial" panose="020B0604020202020204" pitchFamily="34" charset="0"/>
              </a:rPr>
              <a:t>waterinfo</a:t>
            </a:r>
            <a:r>
              <a:rPr lang="en-US" sz="1600" dirty="0">
                <a:latin typeface="Arial" panose="020B0604020202020204" pitchFamily="34" charset="0"/>
                <a:ea typeface="Open Sans" panose="020B0606030504020204" pitchFamily="34" charset="0"/>
                <a:cs typeface="Arial" panose="020B0604020202020204" pitchFamily="34" charset="0"/>
              </a:rPr>
              <a:t> converted to weekly data to keep the data homogeneous. </a:t>
            </a:r>
          </a:p>
          <a:p>
            <a:pPr algn="just">
              <a:lnSpc>
                <a:spcPct val="120000"/>
              </a:lnSpc>
              <a:buFontTx/>
              <a:buChar char="-"/>
            </a:pPr>
            <a:r>
              <a:rPr lang="en-US" sz="1600" dirty="0">
                <a:solidFill>
                  <a:srgbClr val="FF0000"/>
                </a:solidFill>
                <a:latin typeface="Arial" panose="020B0604020202020204" pitchFamily="34" charset="0"/>
                <a:ea typeface="Open Sans" panose="020B0606030504020204" pitchFamily="34" charset="0"/>
                <a:cs typeface="Arial" panose="020B0604020202020204" pitchFamily="34" charset="0"/>
              </a:rPr>
              <a:t>Fill the gap: </a:t>
            </a:r>
            <a:r>
              <a:rPr lang="en-US" sz="1600" dirty="0">
                <a:latin typeface="Arial" panose="020B0604020202020204" pitchFamily="34" charset="0"/>
                <a:ea typeface="Open Sans" panose="020B0606030504020204" pitchFamily="34" charset="0"/>
                <a:cs typeface="Arial" panose="020B0604020202020204" pitchFamily="34" charset="0"/>
              </a:rPr>
              <a:t>use interpolation method (Kriging).</a:t>
            </a:r>
            <a:endParaRPr lang="en-US" sz="1600" dirty="0">
              <a:solidFill>
                <a:schemeClr val="tx1"/>
              </a:solidFill>
              <a:latin typeface="Arial" panose="020B0604020202020204" pitchFamily="34" charset="0"/>
              <a:ea typeface="Open Sans" panose="020B0606030504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FECF068-4C4A-74B2-7050-81FBE6B76363}"/>
              </a:ext>
            </a:extLst>
          </p:cNvPr>
          <p:cNvSpPr txBox="1"/>
          <p:nvPr/>
        </p:nvSpPr>
        <p:spPr>
          <a:xfrm>
            <a:off x="613402" y="2172223"/>
            <a:ext cx="10997406" cy="400110"/>
          </a:xfrm>
          <a:prstGeom prst="rect">
            <a:avLst/>
          </a:prstGeom>
          <a:solidFill>
            <a:schemeClr val="tx2">
              <a:lumMod val="20000"/>
              <a:lumOff val="80000"/>
            </a:schemeClr>
          </a:solidFill>
        </p:spPr>
        <p:txBody>
          <a:bodyPr wrap="square">
            <a:spAutoFit/>
          </a:bodyPr>
          <a:lstStyle/>
          <a:p>
            <a:r>
              <a:rPr lang="en-US" sz="2000" b="1" dirty="0">
                <a:solidFill>
                  <a:srgbClr val="2F5496"/>
                </a:solidFill>
                <a:latin typeface="Arial" panose="020B0604020202020204" pitchFamily="34" charset="0"/>
                <a:ea typeface="Open Sans" panose="020B0606030504020204" pitchFamily="34" charset="0"/>
                <a:cs typeface="Arial" panose="020B0604020202020204" pitchFamily="34" charset="0"/>
              </a:rPr>
              <a:t>C. Data scaling:</a:t>
            </a:r>
          </a:p>
        </p:txBody>
      </p:sp>
      <p:pic>
        <p:nvPicPr>
          <p:cNvPr id="7" name="Picture 6">
            <a:extLst>
              <a:ext uri="{FF2B5EF4-FFF2-40B4-BE49-F238E27FC236}">
                <a16:creationId xmlns:a16="http://schemas.microsoft.com/office/drawing/2014/main" id="{21393008-917B-FAE4-05F5-168BAF800FCF}"/>
              </a:ext>
            </a:extLst>
          </p:cNvPr>
          <p:cNvPicPr>
            <a:picLocks noChangeAspect="1"/>
          </p:cNvPicPr>
          <p:nvPr/>
        </p:nvPicPr>
        <p:blipFill>
          <a:blip r:embed="rId3"/>
          <a:stretch>
            <a:fillRect/>
          </a:stretch>
        </p:blipFill>
        <p:spPr>
          <a:xfrm>
            <a:off x="5839691" y="3155501"/>
            <a:ext cx="5771117" cy="3000343"/>
          </a:xfrm>
          <a:prstGeom prst="rect">
            <a:avLst/>
          </a:prstGeom>
          <a:ln w="19050" cap="sq">
            <a:no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1BCFF1FF-14CE-6629-54A5-E8239E08F9DE}"/>
              </a:ext>
            </a:extLst>
          </p:cNvPr>
          <p:cNvPicPr>
            <a:picLocks noChangeAspect="1"/>
          </p:cNvPicPr>
          <p:nvPr/>
        </p:nvPicPr>
        <p:blipFill>
          <a:blip r:embed="rId4"/>
          <a:stretch>
            <a:fillRect/>
          </a:stretch>
        </p:blipFill>
        <p:spPr>
          <a:xfrm>
            <a:off x="1125794" y="5970106"/>
            <a:ext cx="3657600" cy="371475"/>
          </a:xfrm>
          <a:prstGeom prst="rect">
            <a:avLst/>
          </a:prstGeom>
          <a:ln w="9525"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7057C5BA-2341-A738-445B-653AF562139E}"/>
              </a:ext>
            </a:extLst>
          </p:cNvPr>
          <p:cNvSpPr txBox="1"/>
          <p:nvPr/>
        </p:nvSpPr>
        <p:spPr>
          <a:xfrm>
            <a:off x="481450" y="6370175"/>
            <a:ext cx="612024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t>
            </a:r>
            <a:r>
              <a:rPr lang="en-US" sz="1200" dirty="0">
                <a:solidFill>
                  <a:schemeClr val="bg2">
                    <a:lumMod val="50000"/>
                  </a:schemeClr>
                </a:solidFill>
                <a:latin typeface="Arial" panose="020B0604020202020204" pitchFamily="34" charset="0"/>
                <a:cs typeface="Arial" panose="020B0604020202020204" pitchFamily="34" charset="0"/>
              </a:rPr>
              <a:t>: α is obtained by regression of turbidity on SPM, is 1.19.</a:t>
            </a:r>
          </a:p>
        </p:txBody>
      </p:sp>
      <p:pic>
        <p:nvPicPr>
          <p:cNvPr id="15" name="Graphic 14" descr="Badge 1 with solid fill">
            <a:extLst>
              <a:ext uri="{FF2B5EF4-FFF2-40B4-BE49-F238E27FC236}">
                <a16:creationId xmlns:a16="http://schemas.microsoft.com/office/drawing/2014/main" id="{0EEA3392-3DFC-A3A6-7A79-C6419720E8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5264" y="976476"/>
            <a:ext cx="914400" cy="914400"/>
          </a:xfrm>
          <a:prstGeom prst="rect">
            <a:avLst/>
          </a:prstGeom>
        </p:spPr>
      </p:pic>
      <p:sp>
        <p:nvSpPr>
          <p:cNvPr id="3" name="Slide Number Placeholder 2">
            <a:extLst>
              <a:ext uri="{FF2B5EF4-FFF2-40B4-BE49-F238E27FC236}">
                <a16:creationId xmlns:a16="http://schemas.microsoft.com/office/drawing/2014/main" id="{14EDD054-FD05-EAA7-33B7-0BF38D148682}"/>
              </a:ext>
            </a:extLst>
          </p:cNvPr>
          <p:cNvSpPr>
            <a:spLocks noGrp="1"/>
          </p:cNvSpPr>
          <p:nvPr>
            <p:ph type="sldNum" sz="quarter" idx="12"/>
          </p:nvPr>
        </p:nvSpPr>
        <p:spPr/>
        <p:txBody>
          <a:bodyPr/>
          <a:lstStyle/>
          <a:p>
            <a:pPr rtl="0"/>
            <a:fld id="{3A98EE3D-8CD1-4C3F-BD1C-C98C9596463C}" type="slidenum">
              <a:rPr lang="en-US" smtClean="0">
                <a:latin typeface="Arial" panose="020B0604020202020204" pitchFamily="34" charset="0"/>
                <a:cs typeface="Arial" panose="020B0604020202020204" pitchFamily="34" charset="0"/>
              </a:rPr>
              <a:t>9</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859386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{D08FA5B2-2D2B-4A40-A9FE-386CBFB286A4}tf33552983_win32</Template>
  <TotalTime>8</TotalTime>
  <Words>2496</Words>
  <Application>Microsoft Office PowerPoint</Application>
  <PresentationFormat>Widescreen</PresentationFormat>
  <Paragraphs>304</Paragraphs>
  <Slides>20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-apple-system</vt:lpstr>
      <vt:lpstr>Microsoft YaHei UI</vt:lpstr>
      <vt:lpstr>TimesNewRomanPSMT</vt:lpstr>
      <vt:lpstr>等线</vt:lpstr>
      <vt:lpstr>Arial</vt:lpstr>
      <vt:lpstr>Calibri</vt:lpstr>
      <vt:lpstr>Franklin Gothic Book</vt:lpstr>
      <vt:lpstr>Lato</vt:lpstr>
      <vt:lpstr>Nunito Sans</vt:lpstr>
      <vt:lpstr>Open Sans</vt:lpstr>
      <vt:lpstr>Wingdings</vt:lpstr>
      <vt:lpstr>Wingdings 2</vt:lpstr>
      <vt:lpstr>DividendVTI</vt:lpstr>
      <vt:lpstr>PowerPoint Presentation</vt:lpstr>
      <vt:lpstr>1. Introduction</vt:lpstr>
      <vt:lpstr>1. Introduction</vt:lpstr>
      <vt:lpstr>2. Material and methods  2.1 STUDY AREA</vt:lpstr>
      <vt:lpstr>2. Material and methods  2.1 Experimental design </vt:lpstr>
      <vt:lpstr>2. Material and methods  2.2 Interested parameters</vt:lpstr>
      <vt:lpstr>2. Material and methods  2.3 Modeling method</vt:lpstr>
      <vt:lpstr>2. Material and methods  2.4 Data collection and SCALING</vt:lpstr>
      <vt:lpstr>2. Material and methods  2.4 Data collection and SCALING</vt:lpstr>
      <vt:lpstr>2. Material and methods  2.5 ANN model build up</vt:lpstr>
      <vt:lpstr>2. Material and methods  2.5 ANN model build up</vt:lpstr>
      <vt:lpstr>3. results 3.1 Compare RS and in-situ data before modeling</vt:lpstr>
      <vt:lpstr>3. results 3.1 Compare RS and in-situ data before modeling</vt:lpstr>
      <vt:lpstr>3. results 3.2 The ANN model performance visualization</vt:lpstr>
      <vt:lpstr>3. results 3.2 The ANN model performance visualization</vt:lpstr>
      <vt:lpstr>3. results 3.3 The ANN model evaluation</vt:lpstr>
      <vt:lpstr>4. Discussion </vt:lpstr>
      <vt:lpstr>PowerPoint Presentation</vt:lpstr>
      <vt:lpstr>Reference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Thesis Proposal</dc:title>
  <dc:creator>Zhiqi Wang</dc:creator>
  <cp:lastModifiedBy>Zhiqi Wang</cp:lastModifiedBy>
  <cp:revision>36</cp:revision>
  <dcterms:created xsi:type="dcterms:W3CDTF">2021-08-23T16:11:11Z</dcterms:created>
  <dcterms:modified xsi:type="dcterms:W3CDTF">2022-08-30T19:41:54Z</dcterms:modified>
</cp:coreProperties>
</file>