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1"/>
    <p:sldMasterId id="2147483793" r:id="rId2"/>
  </p:sldMasterIdLst>
  <p:notesMasterIdLst>
    <p:notesMasterId r:id="rId10"/>
  </p:notesMasterIdLst>
  <p:handoutMasterIdLst>
    <p:handoutMasterId r:id="rId11"/>
  </p:handoutMasterIdLst>
  <p:sldIdLst>
    <p:sldId id="309" r:id="rId3"/>
    <p:sldId id="334" r:id="rId4"/>
    <p:sldId id="329" r:id="rId5"/>
    <p:sldId id="332" r:id="rId6"/>
    <p:sldId id="333" r:id="rId7"/>
    <p:sldId id="336" r:id="rId8"/>
    <p:sldId id="335" r:id="rId9"/>
  </p:sldIdLst>
  <p:sldSz cx="12192000" cy="6858000"/>
  <p:notesSz cx="6797675" cy="98567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26" userDrawn="1">
          <p15:clr>
            <a:srgbClr val="A4A3A4"/>
          </p15:clr>
        </p15:guide>
        <p15:guide id="4" orient="horz" pos="4194" userDrawn="1">
          <p15:clr>
            <a:srgbClr val="A4A3A4"/>
          </p15:clr>
        </p15:guide>
        <p15:guide id="5" orient="horz" pos="3306" userDrawn="1">
          <p15:clr>
            <a:srgbClr val="A4A3A4"/>
          </p15:clr>
        </p15:guide>
        <p15:guide id="6" pos="7440" userDrawn="1">
          <p15:clr>
            <a:srgbClr val="A4A3A4"/>
          </p15:clr>
        </p15:guide>
        <p15:guide id="7" pos="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9EA0"/>
    <a:srgbClr val="DD4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6404" autoAdjust="0"/>
  </p:normalViewPr>
  <p:slideViewPr>
    <p:cSldViewPr snapToGrid="0" showGuides="1">
      <p:cViewPr varScale="1">
        <p:scale>
          <a:sx n="105" d="100"/>
          <a:sy n="105" d="100"/>
        </p:scale>
        <p:origin x="396" y="108"/>
      </p:cViewPr>
      <p:guideLst>
        <p:guide orient="horz" pos="2160"/>
        <p:guide pos="3840"/>
        <p:guide orient="horz" pos="726"/>
        <p:guide orient="horz" pos="4194"/>
        <p:guide orient="horz" pos="3306"/>
        <p:guide pos="7440"/>
        <p:guide pos="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-3864" y="-78"/>
      </p:cViewPr>
      <p:guideLst>
        <p:guide orient="horz" pos="3223"/>
        <p:guide pos="2235"/>
        <p:guide orient="horz" pos="3104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25.03.2021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‹Nr.›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25.03.2021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1231900"/>
            <a:ext cx="591502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41325" y="1231900"/>
            <a:ext cx="5915025" cy="3327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617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116172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8000" y="871200"/>
            <a:ext cx="11617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4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4737600"/>
            <a:ext cx="116172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4.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5230801"/>
            <a:ext cx="116172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1944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5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116172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5.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116172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287999" y="6300000"/>
            <a:ext cx="11617200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44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6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116172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6.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3196800"/>
            <a:ext cx="116172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287999" y="3036888"/>
            <a:ext cx="11617200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44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7. Variante (mit Partner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116172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7. Variante (mit Partnerlogo)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6825600" y="6351373"/>
            <a:ext cx="216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Partnerlogo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116172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960800" y="5731200"/>
            <a:ext cx="69456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r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9111600" y="6375599"/>
            <a:ext cx="0" cy="385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847599"/>
            <a:ext cx="56772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Kontaktdaten</a:t>
            </a:r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2487600"/>
            <a:ext cx="116172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5086800"/>
            <a:ext cx="5677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Firmenadresse</a:t>
            </a:r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6228000" y="5086800"/>
            <a:ext cx="5677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/>
              <a:t>Kontaktdaten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4726800"/>
            <a:ext cx="116172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3. Variante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563200"/>
            <a:ext cx="56772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de-DE" dirty="0"/>
              <a:t>Kontaktdaten</a:t>
            </a:r>
          </a:p>
        </p:txBody>
      </p:sp>
      <p:sp>
        <p:nvSpPr>
          <p:cNvPr id="3" name="Textfeld 2"/>
          <p:cNvSpPr txBox="1"/>
          <p:nvPr userDrawn="1"/>
        </p:nvSpPr>
        <p:spPr>
          <a:xfrm>
            <a:off x="12344097" y="540456"/>
            <a:ext cx="2188633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Rechtsklick auf freie Fläche innerhalb der Folie.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Hintergrund formatieren anklicken.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Unter "Füllung" den Button "Datei..." anklicken und Grafik auswählen.</a:t>
            </a: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Partner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6344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6344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6344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6344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6344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Partner, 2. Varian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10634400" y="5706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durch klicken 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88000" y="57060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6344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durch klicken hinzufügen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6344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durch klicken hinzufügen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6344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durch klicken hinzufügen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6344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durch klicken hinzufügen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6344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durch klicken hinzufügen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116172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999" y="871200"/>
            <a:ext cx="11617200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Textbereich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116172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8118000" y="1094400"/>
            <a:ext cx="37872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/>
              <a:t>单击图标添加图片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118000" y="5662800"/>
            <a:ext cx="37872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8000" y="871200"/>
            <a:ext cx="7574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116172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228000" y="1094400"/>
            <a:ext cx="56772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/>
              <a:t>单击图标添加图片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228000" y="5662800"/>
            <a:ext cx="56772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8000" y="871200"/>
            <a:ext cx="5677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116172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8000" y="5662801"/>
            <a:ext cx="116172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/>
          </p:nvPr>
        </p:nvSpPr>
        <p:spPr>
          <a:xfrm>
            <a:off x="288000" y="1094400"/>
            <a:ext cx="116172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/>
              <a:t>单击图标添加图片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116172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288000" y="871200"/>
            <a:ext cx="11617200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zh-CN" altLang="en-US"/>
              <a:t>单击图标添加图表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44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116172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Beispiel-Titel</a:t>
            </a:r>
            <a:r>
              <a:rPr lang="en-US" dirty="0"/>
              <a:t>, 1. </a:t>
            </a:r>
            <a:r>
              <a:rPr lang="en-US" dirty="0" err="1"/>
              <a:t>Variante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116172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116172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2. Variante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116172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44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3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116172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3.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116172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1944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87999" y="741600"/>
            <a:ext cx="11617200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868084" y="525225"/>
            <a:ext cx="27108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Fußzeile</a:t>
            </a:r>
            <a:r>
              <a:rPr lang="de-DE" sz="1000" b="1" baseline="0" dirty="0">
                <a:latin typeface="+mn-lt"/>
              </a:rPr>
              <a:t> anpassen</a:t>
            </a:r>
            <a:r>
              <a:rPr lang="de-DE" sz="1000" b="1" dirty="0">
                <a:latin typeface="+mn-lt"/>
              </a:rPr>
              <a:t>:</a:t>
            </a:r>
            <a:endParaRPr lang="de-DE" sz="1000" b="0" dirty="0">
              <a:latin typeface="+mn-lt"/>
            </a:endParaRP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Karteireiter „Ansicht“  auf Folienmaster klicken.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Links in der Übersicht die oberste Folie auswählen.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Hauptbildschirm kann die Fußzeile für alle Folien durch anklicken bearbeitet werden.</a:t>
            </a:r>
            <a:endParaRPr lang="de-DE" sz="1000" b="1" dirty="0">
              <a:latin typeface="+mn-lt"/>
            </a:endParaRPr>
          </a:p>
        </p:txBody>
      </p:sp>
      <p:cxnSp>
        <p:nvCxnSpPr>
          <p:cNvPr id="12" name="Gerader Verbinder 11"/>
          <p:cNvCxnSpPr/>
          <p:nvPr/>
        </p:nvCxnSpPr>
        <p:spPr>
          <a:xfrm>
            <a:off x="288000" y="6300000"/>
            <a:ext cx="11617200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400" y="6372000"/>
            <a:ext cx="1011600" cy="407267"/>
          </a:xfrm>
          <a:prstGeom prst="rect">
            <a:avLst/>
          </a:prstGeom>
        </p:spPr>
      </p:pic>
      <p:pic>
        <p:nvPicPr>
          <p:cNvPr id="18" name="Grafik 17"/>
          <p:cNvPicPr>
            <a:picLocks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000" y="6379200"/>
            <a:ext cx="1429200" cy="392400"/>
          </a:xfrm>
          <a:prstGeom prst="rect">
            <a:avLst/>
          </a:prstGeom>
        </p:spPr>
      </p:pic>
      <p:sp>
        <p:nvSpPr>
          <p:cNvPr id="19" name="Rechteck 18"/>
          <p:cNvSpPr/>
          <p:nvPr userDrawn="1"/>
        </p:nvSpPr>
        <p:spPr>
          <a:xfrm>
            <a:off x="10357200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16000" y="6372000"/>
            <a:ext cx="2700000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9D9EA0"/>
                </a:solidFill>
              </a:rPr>
              <a:t>Manual of DAB3 Model for PGS </a:t>
            </a:r>
            <a:r>
              <a:rPr lang="de-DE" sz="900" dirty="0">
                <a:solidFill>
                  <a:srgbClr val="9D9EA0"/>
                </a:solidFill>
              </a:rPr>
              <a:t>|  Huixue Liu |  PGS EONERC RWTH Aachen  |  </a:t>
            </a:r>
            <a:fld id="{BEEAF011-1772-4A32-B11B-81110E35EB97}" type="datetime1">
              <a:rPr lang="de-DE" sz="900" smtClean="0">
                <a:solidFill>
                  <a:srgbClr val="9D9EA0"/>
                </a:solidFill>
              </a:rPr>
              <a:t>25.03.2021</a:t>
            </a:fld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287999" y="6372000"/>
            <a:ext cx="65563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CA8B97A1-BEAF-4649-8DAD-3CD64D195C5F}" type="slidenum">
              <a:rPr lang="de-DE" sz="900" smtClean="0">
                <a:solidFill>
                  <a:srgbClr val="9D9EA0"/>
                </a:solidFill>
              </a:rPr>
              <a:t>‹Nr.›</a:t>
            </a:fld>
            <a:endParaRPr lang="de-DE" sz="900" dirty="0">
              <a:solidFill>
                <a:srgbClr val="9D9EA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400" y="6372000"/>
            <a:ext cx="1011600" cy="407267"/>
          </a:xfrm>
          <a:prstGeom prst="rect">
            <a:avLst/>
          </a:prstGeom>
        </p:spPr>
      </p:pic>
      <p:pic>
        <p:nvPicPr>
          <p:cNvPr id="6" name="Grafik 5"/>
          <p:cNvPicPr>
            <a:picLocks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000" y="6379200"/>
            <a:ext cx="1429200" cy="392400"/>
          </a:xfrm>
          <a:prstGeom prst="rect">
            <a:avLst/>
          </a:prstGeom>
        </p:spPr>
      </p:pic>
      <p:sp>
        <p:nvSpPr>
          <p:cNvPr id="7" name="Rechteck 6"/>
          <p:cNvSpPr/>
          <p:nvPr userDrawn="1"/>
        </p:nvSpPr>
        <p:spPr>
          <a:xfrm>
            <a:off x="10357200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88000" y="6339600"/>
            <a:ext cx="3240000" cy="430887"/>
          </a:xfrm>
        </p:spPr>
        <p:txBody>
          <a:bodyPr/>
          <a:lstStyle/>
          <a:p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Huixue </a:t>
            </a:r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Liu</a:t>
            </a:r>
          </a:p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Zhiqing Yang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Manual of DAB3 Model </a:t>
            </a:r>
            <a:r>
              <a:rPr lang="en-US" dirty="0" smtClean="0"/>
              <a:t>with </a:t>
            </a:r>
            <a:r>
              <a:rPr lang="en-US" smtClean="0"/>
              <a:t>Multiple Modulations</a:t>
            </a:r>
            <a:endParaRPr lang="de-DE" dirty="0"/>
          </a:p>
        </p:txBody>
      </p:sp>
      <p:sp>
        <p:nvSpPr>
          <p:cNvPr id="9" name="副标题 8">
            <a:extLst>
              <a:ext uri="{FF2B5EF4-FFF2-40B4-BE49-F238E27FC236}">
                <a16:creationId xmlns:a16="http://schemas.microsoft.com/office/drawing/2014/main" id="{E316FC6E-0848-4502-BC80-42B335295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With three operating modes: SPS, ADCC and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IADCC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64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How to Run the Model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287999" y="871200"/>
            <a:ext cx="8346449" cy="5292000"/>
          </a:xfrm>
        </p:spPr>
        <p:txBody>
          <a:bodyPr/>
          <a:lstStyle/>
          <a:p>
            <a:pPr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Step 1: Run the file:  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Def_System.m</a:t>
            </a:r>
            <a:endParaRPr lang="en-US" b="1" i="1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Get primary side duty cycle 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d1</a:t>
            </a:r>
          </a:p>
          <a:p>
            <a:pPr lvl="1"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Get secondary side duty cycle 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d2</a:t>
            </a:r>
          </a:p>
          <a:p>
            <a:pPr lvl="1"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Get phase shifting 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dp</a:t>
            </a:r>
            <a:endParaRPr lang="en-US" b="1" i="1" dirty="0">
              <a:solidFill>
                <a:schemeClr val="bg2">
                  <a:lumMod val="50000"/>
                </a:schemeClr>
              </a:solidFill>
            </a:endParaRPr>
          </a:p>
          <a:p>
            <a:pPr marL="216100" lvl="1" indent="0">
              <a:buSzPct val="115000"/>
              <a:buNone/>
            </a:pPr>
            <a:endParaRPr lang="en-US" b="1" i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Step 2: Run the model in PLECS:  </a:t>
            </a:r>
            <a:r>
              <a:rPr lang="en-US" altLang="zh-CN" b="1" i="1" dirty="0">
                <a:solidFill>
                  <a:schemeClr val="bg2">
                    <a:lumMod val="50000"/>
                  </a:schemeClr>
                </a:solidFill>
              </a:rPr>
              <a:t>DAB3_MBCC.slx</a:t>
            </a:r>
          </a:p>
          <a:p>
            <a:pPr lvl="1"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All modules can directly call the objects of the file.</a:t>
            </a:r>
          </a:p>
          <a:p>
            <a:pPr lvl="2"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i.e.: call DAB3 object</a:t>
            </a:r>
          </a:p>
          <a:p>
            <a:pPr lvl="1">
              <a:buSzPct val="115000"/>
            </a:pP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DF38F3-4905-444A-AB60-32EE201F68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18" b="11938"/>
          <a:stretch/>
        </p:blipFill>
        <p:spPr>
          <a:xfrm>
            <a:off x="7003936" y="887068"/>
            <a:ext cx="4497312" cy="1878980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DCE514AC-2DB1-4769-8052-D0574F625009}"/>
              </a:ext>
            </a:extLst>
          </p:cNvPr>
          <p:cNvSpPr/>
          <p:nvPr/>
        </p:nvSpPr>
        <p:spPr>
          <a:xfrm>
            <a:off x="6035039" y="1327869"/>
            <a:ext cx="632819" cy="228720"/>
          </a:xfrm>
          <a:prstGeom prst="rightArrow">
            <a:avLst>
              <a:gd name="adj1" fmla="val 17361"/>
              <a:gd name="adj2" fmla="val 78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8B4044-C5E8-49C7-B6F4-F7ABBAA67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03" y="3610635"/>
            <a:ext cx="7662024" cy="236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9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How to Set Operating Point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288000" y="871200"/>
            <a:ext cx="5449685" cy="5292000"/>
          </a:xfrm>
        </p:spPr>
        <p:txBody>
          <a:bodyPr/>
          <a:lstStyle/>
          <a:p>
            <a:pPr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Step 1: Open the main file:  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Def_System.m</a:t>
            </a:r>
            <a:endParaRPr lang="en-US" b="1" i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SzPct val="115000"/>
            </a:pPr>
            <a:endParaRPr lang="en-US" b="1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All the variables in the circuit will be defined here using Object-Oriented Methods. Here you can:</a:t>
            </a:r>
          </a:p>
          <a:p>
            <a:pPr lvl="1"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Set the simulation duration with  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simtime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;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Set the fixed-voltage value side with  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fix_flag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;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2"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i.e.: 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fix_flag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 = 'input side‘;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that means the input voltage has a fixed value, and the output voltage will be influenced by the other parameters.</a:t>
            </a:r>
          </a:p>
          <a:p>
            <a:pPr lvl="2">
              <a:buSzPct val="115000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SzPct val="115000"/>
            </a:pPr>
            <a:endParaRPr lang="en-US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C9E04C-FE80-43FC-8411-4AFF6E414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317" y="879728"/>
            <a:ext cx="4388076" cy="528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9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How to Set Operating Point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Step 2: Open the file:  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Def_SetOP.m</a:t>
            </a:r>
            <a:endParaRPr lang="en-US" b="1" i="1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Set power value</a:t>
            </a:r>
          </a:p>
          <a:p>
            <a:pPr lvl="2"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Set the power rating with 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OP.Pn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lvl="2"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Set the power flow in per-unit system with 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OP.P_op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;</a:t>
            </a:r>
            <a:endParaRPr lang="en-US" b="1" i="1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Set voltage value</a:t>
            </a:r>
          </a:p>
          <a:p>
            <a:pPr lvl="2"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Set the fixed-voltage side value with 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OP.V_fix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;</a:t>
            </a:r>
            <a:endParaRPr lang="en-US" b="1" i="1" dirty="0">
              <a:solidFill>
                <a:schemeClr val="bg2">
                  <a:lumMod val="50000"/>
                </a:schemeClr>
              </a:solidFill>
            </a:endParaRPr>
          </a:p>
          <a:p>
            <a:pPr lvl="2"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Set the voltage ratio in per-unit system with 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OP.r_op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;</a:t>
            </a:r>
            <a:endParaRPr lang="en-US" b="1" i="1" dirty="0">
              <a:solidFill>
                <a:schemeClr val="bg2">
                  <a:lumMod val="50000"/>
                </a:schemeClr>
              </a:solidFill>
            </a:endParaRPr>
          </a:p>
          <a:p>
            <a:pPr lvl="2"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The operating input and output voltage will be calculated according to the above settings.</a:t>
            </a:r>
          </a:p>
        </p:txBody>
      </p:sp>
    </p:spTree>
    <p:extLst>
      <p:ext uri="{BB962C8B-B14F-4D97-AF65-F5344CB8AC3E}">
        <p14:creationId xmlns:p14="http://schemas.microsoft.com/office/powerpoint/2010/main" val="144294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How to Set Other Objects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288000" y="871200"/>
            <a:ext cx="11617200" cy="5292000"/>
          </a:xfrm>
        </p:spPr>
        <p:txBody>
          <a:bodyPr/>
          <a:lstStyle/>
          <a:p>
            <a:pPr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Step 3: Open the file:  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Def_DAB3.m</a:t>
            </a:r>
          </a:p>
          <a:p>
            <a:pPr lvl="1"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Set the Three-Phase-DAB parameters as required; </a:t>
            </a:r>
          </a:p>
          <a:p>
            <a:pPr lvl="1"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Initial voltage of capacitors depends on the </a:t>
            </a:r>
            <a:r>
              <a:rPr lang="en-US" altLang="zh-CN" b="1" i="1" dirty="0" err="1">
                <a:solidFill>
                  <a:schemeClr val="bg2">
                    <a:lumMod val="50000"/>
                  </a:schemeClr>
                </a:solidFill>
              </a:rPr>
              <a:t>OP.Vn_in</a:t>
            </a:r>
            <a:r>
              <a:rPr lang="en-US" altLang="zh-CN" b="1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and  </a:t>
            </a:r>
            <a:r>
              <a:rPr lang="en-US" altLang="zh-CN" b="1" i="1" dirty="0" err="1">
                <a:solidFill>
                  <a:schemeClr val="bg2">
                    <a:lumMod val="50000"/>
                  </a:schemeClr>
                </a:solidFill>
              </a:rPr>
              <a:t>OP.Vn_out</a:t>
            </a:r>
            <a:r>
              <a:rPr lang="en-US" altLang="zh-CN" b="1" i="1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in </a:t>
            </a:r>
            <a:r>
              <a:rPr lang="en-US" altLang="zh-CN" b="1" i="1" dirty="0" err="1">
                <a:solidFill>
                  <a:schemeClr val="bg2">
                    <a:lumMod val="50000"/>
                  </a:schemeClr>
                </a:solidFill>
              </a:rPr>
              <a:t>Def_SetOP.m</a:t>
            </a:r>
            <a:r>
              <a:rPr lang="en-US" altLang="zh-CN" b="1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file.</a:t>
            </a:r>
          </a:p>
          <a:p>
            <a:pPr lvl="1">
              <a:buSzPct val="115000"/>
            </a:pP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Step 4: Open the file:  </a:t>
            </a:r>
            <a:r>
              <a:rPr lang="en-US" altLang="zh-CN" b="1" i="1" dirty="0" err="1">
                <a:solidFill>
                  <a:schemeClr val="bg2">
                    <a:lumMod val="50000"/>
                  </a:schemeClr>
                </a:solidFill>
              </a:rPr>
              <a:t>Def_Mod.m</a:t>
            </a:r>
            <a:endParaRPr lang="en-US" altLang="zh-CN" b="1" i="1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Set the dead time parameters in modulator object;</a:t>
            </a:r>
          </a:p>
          <a:p>
            <a:pPr lvl="1"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Decide whether to use ICC mode with </a:t>
            </a:r>
            <a:r>
              <a:rPr lang="en-US" altLang="zh-CN" b="1" i="1" dirty="0" err="1">
                <a:solidFill>
                  <a:schemeClr val="bg2">
                    <a:lumMod val="50000"/>
                  </a:schemeClr>
                </a:solidFill>
              </a:rPr>
              <a:t>Mod.ICC_flag</a:t>
            </a:r>
            <a:r>
              <a:rPr lang="en-US" altLang="zh-CN" b="1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lvl="1"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Choose the different dead time mode with </a:t>
            </a:r>
            <a:r>
              <a:rPr lang="en-US" altLang="zh-CN" b="1" i="1" dirty="0" err="1">
                <a:solidFill>
                  <a:schemeClr val="bg2">
                    <a:lumMod val="50000"/>
                  </a:schemeClr>
                </a:solidFill>
              </a:rPr>
              <a:t>Mod.td_mode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.</a:t>
            </a:r>
          </a:p>
          <a:p>
            <a:pPr lvl="1">
              <a:buSzPct val="115000"/>
            </a:pPr>
            <a:endParaRPr lang="en-US" altLang="zh-CN" b="1" i="1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A724511-AB31-45C3-88E2-7ED55C24C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80" y="3763679"/>
            <a:ext cx="9506439" cy="8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4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How to Set Other Objects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288000" y="871200"/>
            <a:ext cx="11617200" cy="5292000"/>
          </a:xfrm>
        </p:spPr>
        <p:txBody>
          <a:bodyPr/>
          <a:lstStyle/>
          <a:p>
            <a:pPr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Step 5: Open the file:  </a:t>
            </a:r>
            <a:r>
              <a:rPr lang="en-US" altLang="zh-CN" b="1" i="1" dirty="0" err="1">
                <a:solidFill>
                  <a:schemeClr val="bg2">
                    <a:lumMod val="50000"/>
                  </a:schemeClr>
                </a:solidFill>
              </a:rPr>
              <a:t>Def_Ctrl.m</a:t>
            </a:r>
            <a:endParaRPr lang="en-US" altLang="zh-CN" b="1" i="1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Set the switching frequency with </a:t>
            </a:r>
            <a:r>
              <a:rPr lang="en-US" altLang="zh-CN" b="1" i="1" dirty="0" err="1">
                <a:solidFill>
                  <a:schemeClr val="bg2">
                    <a:lumMod val="50000"/>
                  </a:schemeClr>
                </a:solidFill>
              </a:rPr>
              <a:t>Ctrl.f</a:t>
            </a:r>
            <a:r>
              <a:rPr lang="de-DE" altLang="zh-CN" b="1" i="1" dirty="0">
                <a:solidFill>
                  <a:schemeClr val="bg2">
                    <a:lumMod val="50000"/>
                  </a:schemeClr>
                </a:solidFill>
              </a:rPr>
              <a:t>_sw</a:t>
            </a:r>
            <a:r>
              <a:rPr lang="en-US" altLang="zh-CN" b="1" i="1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and sampling frequency with </a:t>
            </a:r>
            <a:r>
              <a:rPr lang="en-US" altLang="zh-CN" b="1" i="1" dirty="0" err="1">
                <a:solidFill>
                  <a:schemeClr val="bg2">
                    <a:lumMod val="50000"/>
                  </a:schemeClr>
                </a:solidFill>
              </a:rPr>
              <a:t>Ctrl.f_sp</a:t>
            </a:r>
            <a:r>
              <a:rPr lang="en-US" altLang="zh-CN" b="1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in controller object;</a:t>
            </a:r>
          </a:p>
          <a:p>
            <a:pPr lvl="1"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Decide whether to use dead time compensation with </a:t>
            </a:r>
            <a:r>
              <a:rPr lang="en-US" altLang="zh-CN" b="1" i="1" dirty="0" err="1">
                <a:solidFill>
                  <a:schemeClr val="bg2">
                    <a:lumMod val="50000"/>
                  </a:schemeClr>
                </a:solidFill>
              </a:rPr>
              <a:t>Ctrl.td_flag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lvl="1"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Choose the different operating mode with </a:t>
            </a:r>
            <a:r>
              <a:rPr lang="en-US" altLang="zh-CN" b="1" i="1" dirty="0" err="1">
                <a:solidFill>
                  <a:schemeClr val="bg2">
                    <a:lumMod val="50000"/>
                  </a:schemeClr>
                </a:solidFill>
              </a:rPr>
              <a:t>Ctrl.OP_flag</a:t>
            </a:r>
            <a:r>
              <a:rPr lang="en-US" altLang="zh-CN" b="1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endParaRPr lang="de-DE" altLang="zh-CN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endParaRPr lang="de-DE" altLang="zh-CN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endParaRPr lang="de-DE" altLang="zh-CN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endParaRPr lang="de-DE" altLang="zh-CN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endParaRPr lang="de-DE" altLang="zh-CN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de-DE" b="1" i="1" dirty="0" err="1">
                <a:solidFill>
                  <a:srgbClr val="DD402D"/>
                </a:solidFill>
              </a:rPr>
              <a:t>Tips</a:t>
            </a:r>
            <a:r>
              <a:rPr lang="de-DE" b="1" i="1" dirty="0">
                <a:solidFill>
                  <a:srgbClr val="DD402D"/>
                </a:solidFill>
              </a:rPr>
              <a:t>: </a:t>
            </a:r>
            <a:r>
              <a:rPr lang="de-DE" b="1" i="1" dirty="0" err="1">
                <a:solidFill>
                  <a:srgbClr val="DD402D"/>
                </a:solidFill>
              </a:rPr>
              <a:t>parameters</a:t>
            </a:r>
            <a:r>
              <a:rPr lang="de-DE" b="1" i="1" dirty="0">
                <a:solidFill>
                  <a:srgbClr val="DD402D"/>
                </a:solidFill>
              </a:rPr>
              <a:t> </a:t>
            </a:r>
            <a:r>
              <a:rPr lang="de-DE" b="1" i="1" dirty="0" err="1">
                <a:solidFill>
                  <a:srgbClr val="DD402D"/>
                </a:solidFill>
              </a:rPr>
              <a:t>can</a:t>
            </a:r>
            <a:r>
              <a:rPr lang="de-DE" b="1" i="1" dirty="0">
                <a:solidFill>
                  <a:srgbClr val="DD402D"/>
                </a:solidFill>
              </a:rPr>
              <a:t> </a:t>
            </a:r>
            <a:r>
              <a:rPr lang="de-DE" b="1" i="1" dirty="0" err="1">
                <a:solidFill>
                  <a:srgbClr val="DD402D"/>
                </a:solidFill>
              </a:rPr>
              <a:t>be</a:t>
            </a:r>
            <a:r>
              <a:rPr lang="de-DE" b="1" i="1" dirty="0">
                <a:solidFill>
                  <a:srgbClr val="DD402D"/>
                </a:solidFill>
              </a:rPr>
              <a:t> </a:t>
            </a:r>
            <a:r>
              <a:rPr lang="de-DE" b="1" i="1" dirty="0" err="1">
                <a:solidFill>
                  <a:srgbClr val="DD402D"/>
                </a:solidFill>
              </a:rPr>
              <a:t>change</a:t>
            </a:r>
            <a:r>
              <a:rPr lang="de-DE" b="1" i="1" dirty="0">
                <a:solidFill>
                  <a:srgbClr val="DD402D"/>
                </a:solidFill>
              </a:rPr>
              <a:t> </a:t>
            </a:r>
            <a:r>
              <a:rPr lang="de-DE" b="1" i="1" dirty="0" err="1">
                <a:solidFill>
                  <a:srgbClr val="DD402D"/>
                </a:solidFill>
              </a:rPr>
              <a:t>easily</a:t>
            </a:r>
            <a:r>
              <a:rPr lang="de-DE" b="1" i="1" dirty="0">
                <a:solidFill>
                  <a:srgbClr val="DD402D"/>
                </a:solidFill>
              </a:rPr>
              <a:t> in </a:t>
            </a:r>
            <a:r>
              <a:rPr lang="de-DE" b="1" i="1" dirty="0" err="1">
                <a:solidFill>
                  <a:srgbClr val="DD402D"/>
                </a:solidFill>
              </a:rPr>
              <a:t>the</a:t>
            </a:r>
            <a:r>
              <a:rPr lang="de-DE" b="1" i="1" dirty="0">
                <a:solidFill>
                  <a:srgbClr val="DD402D"/>
                </a:solidFill>
              </a:rPr>
              <a:t> </a:t>
            </a:r>
            <a:r>
              <a:rPr lang="de-DE" b="1" i="1" dirty="0" err="1">
                <a:solidFill>
                  <a:srgbClr val="DD402D"/>
                </a:solidFill>
              </a:rPr>
              <a:t>main</a:t>
            </a:r>
            <a:r>
              <a:rPr lang="de-DE" b="1" i="1" dirty="0">
                <a:solidFill>
                  <a:srgbClr val="DD402D"/>
                </a:solidFill>
              </a:rPr>
              <a:t> </a:t>
            </a:r>
            <a:r>
              <a:rPr lang="de-DE" b="1" i="1" dirty="0" err="1">
                <a:solidFill>
                  <a:srgbClr val="DD402D"/>
                </a:solidFill>
              </a:rPr>
              <a:t>define</a:t>
            </a:r>
            <a:r>
              <a:rPr lang="de-DE" b="1" i="1" dirty="0">
                <a:solidFill>
                  <a:srgbClr val="DD402D"/>
                </a:solidFill>
              </a:rPr>
              <a:t> </a:t>
            </a:r>
            <a:r>
              <a:rPr lang="de-DE" b="1" i="1" dirty="0" err="1">
                <a:solidFill>
                  <a:srgbClr val="DD402D"/>
                </a:solidFill>
              </a:rPr>
              <a:t>file</a:t>
            </a:r>
            <a:r>
              <a:rPr lang="de-DE" b="1" i="1" dirty="0">
                <a:solidFill>
                  <a:srgbClr val="DD402D"/>
                </a:solidFill>
              </a:rPr>
              <a:t> </a:t>
            </a:r>
            <a:endParaRPr lang="en-US" b="1" i="1" dirty="0">
              <a:solidFill>
                <a:srgbClr val="DD402D"/>
              </a:solidFill>
            </a:endParaRPr>
          </a:p>
          <a:p>
            <a:pPr lvl="1">
              <a:buSzPct val="115000"/>
            </a:pP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E10FBAF-4C40-4610-94BF-91A54E0D99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7"/>
          <a:stretch/>
        </p:blipFill>
        <p:spPr>
          <a:xfrm>
            <a:off x="1746026" y="2599169"/>
            <a:ext cx="8699947" cy="82983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289" y="3843528"/>
            <a:ext cx="2828925" cy="2133600"/>
          </a:xfrm>
          <a:prstGeom prst="rect">
            <a:avLst/>
          </a:prstGeom>
        </p:spPr>
      </p:pic>
      <p:sp>
        <p:nvSpPr>
          <p:cNvPr id="6" name="Abgerundetes Rechteck 5"/>
          <p:cNvSpPr/>
          <p:nvPr/>
        </p:nvSpPr>
        <p:spPr>
          <a:xfrm>
            <a:off x="8327898" y="4348044"/>
            <a:ext cx="1581150" cy="384048"/>
          </a:xfrm>
          <a:prstGeom prst="roundRect">
            <a:avLst/>
          </a:prstGeom>
          <a:noFill/>
          <a:ln w="38100">
            <a:solidFill>
              <a:srgbClr val="DD40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bgerundetes Rechteck 6"/>
          <p:cNvSpPr/>
          <p:nvPr/>
        </p:nvSpPr>
        <p:spPr>
          <a:xfrm>
            <a:off x="8327898" y="5724144"/>
            <a:ext cx="1581150" cy="204360"/>
          </a:xfrm>
          <a:prstGeom prst="roundRect">
            <a:avLst/>
          </a:prstGeom>
          <a:noFill/>
          <a:ln w="38100">
            <a:solidFill>
              <a:srgbClr val="DD40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1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How to Set Other Objects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288000" y="871200"/>
            <a:ext cx="11617200" cy="1259750"/>
          </a:xfrm>
        </p:spPr>
        <p:txBody>
          <a:bodyPr/>
          <a:lstStyle/>
          <a:p>
            <a:pPr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Step 6: File </a:t>
            </a:r>
            <a:r>
              <a:rPr lang="en-US" altLang="zh-CN" b="1" i="1" dirty="0" err="1">
                <a:solidFill>
                  <a:schemeClr val="bg2">
                    <a:lumMod val="50000"/>
                  </a:schemeClr>
                </a:solidFill>
              </a:rPr>
              <a:t>Def_Plot.m</a:t>
            </a:r>
            <a:endParaRPr lang="en-US" altLang="zh-CN" b="1" i="1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Show the operating point and the operating range of the circuit;</a:t>
            </a:r>
          </a:p>
          <a:p>
            <a:pPr lvl="1"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Without modification.</a:t>
            </a:r>
          </a:p>
          <a:p>
            <a:pPr lvl="1">
              <a:buSzPct val="115000"/>
            </a:pP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688" y="202311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87757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E.ON ERC - Inhalt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olienmaster 16-9.pptx" id="{632A2EF8-52E2-4D9C-AE14-C5DB07AE1231}" vid="{49422BB4-527E-47EC-B142-3EB4CF51963F}"/>
    </a:ext>
  </a:extLst>
</a:theme>
</file>

<file path=ppt/theme/theme2.xml><?xml version="1.0" encoding="utf-8"?>
<a:theme xmlns:a="http://schemas.openxmlformats.org/drawingml/2006/main" name="Folienmaster E.ON ERC - Titel-/Abschlus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olienmaster 16-9.pptx" id="{632A2EF8-52E2-4D9C-AE14-C5DB07AE1231}" vid="{3EFBED29-FCFD-4632-A273-B7AE0F6A79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20201102_Manual of DAB3 MBCC SPS</Template>
  <TotalTime>0</TotalTime>
  <Words>373</Words>
  <Application>Microsoft Office PowerPoint</Application>
  <PresentationFormat>Breitbild</PresentationFormat>
  <Paragraphs>58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黑体</vt:lpstr>
      <vt:lpstr>Arial</vt:lpstr>
      <vt:lpstr>Calibri</vt:lpstr>
      <vt:lpstr>Symbol</vt:lpstr>
      <vt:lpstr>Wingdings</vt:lpstr>
      <vt:lpstr>Folienmaster E.ON ERC - Inhaltsfolien</vt:lpstr>
      <vt:lpstr>Folienmaster E.ON ERC - Titel-/Abschlussfolien</vt:lpstr>
      <vt:lpstr>Manual of DAB3 Model with Multiple Modulations</vt:lpstr>
      <vt:lpstr>How to Run the Model</vt:lpstr>
      <vt:lpstr>How to Set Operating Point</vt:lpstr>
      <vt:lpstr>How to Set Operating Point</vt:lpstr>
      <vt:lpstr>How to Set Other Objects</vt:lpstr>
      <vt:lpstr>How to Set Other Objects</vt:lpstr>
      <vt:lpstr>How to Set Other Objects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of the DAB3 Model with SPS</dc:title>
  <dc:creator>LiuHuixue</dc:creator>
  <cp:lastModifiedBy>Yang, Zhiqing</cp:lastModifiedBy>
  <cp:revision>71</cp:revision>
  <cp:lastPrinted>2015-12-03T17:36:18Z</cp:lastPrinted>
  <dcterms:created xsi:type="dcterms:W3CDTF">2020-11-02T12:40:07Z</dcterms:created>
  <dcterms:modified xsi:type="dcterms:W3CDTF">2021-03-25T13:58:52Z</dcterms:modified>
</cp:coreProperties>
</file>