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11"/>
  </p:notesMasterIdLst>
  <p:handoutMasterIdLst>
    <p:handoutMasterId r:id="rId12"/>
  </p:handoutMasterIdLst>
  <p:sldIdLst>
    <p:sldId id="309" r:id="rId3"/>
    <p:sldId id="334" r:id="rId4"/>
    <p:sldId id="329" r:id="rId5"/>
    <p:sldId id="332" r:id="rId6"/>
    <p:sldId id="333" r:id="rId7"/>
    <p:sldId id="336" r:id="rId8"/>
    <p:sldId id="335" r:id="rId9"/>
    <p:sldId id="328" r:id="rId10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06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6404" autoAdjust="0"/>
  </p:normalViewPr>
  <p:slideViewPr>
    <p:cSldViewPr snapToGrid="0" showGuides="1">
      <p:cViewPr varScale="1">
        <p:scale>
          <a:sx n="80" d="100"/>
          <a:sy n="80" d="100"/>
        </p:scale>
        <p:origin x="52" y="1788"/>
      </p:cViewPr>
      <p:guideLst>
        <p:guide orient="horz" pos="2160"/>
        <p:guide pos="3840"/>
        <p:guide orient="horz" pos="726"/>
        <p:guide orient="horz" pos="4194"/>
        <p:guide orient="horz" pos="3306"/>
        <p:guide pos="744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-3864" y="-78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02.11.2020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02.11.2020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41325" y="1231900"/>
            <a:ext cx="5915025" cy="3327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1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871200"/>
            <a:ext cx="11617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1"/>
            <a:ext cx="116172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999" y="63000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999" y="3036888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8256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608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9111600" y="6375599"/>
            <a:ext cx="0" cy="385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5677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116172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5086800"/>
            <a:ext cx="5677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28000" y="5086800"/>
            <a:ext cx="5677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116172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5677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12344097" y="540456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6344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6344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6344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6344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6344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6344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6344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6344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6344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6344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6344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durch klicken 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10090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871200"/>
            <a:ext cx="11617200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118000" y="1094400"/>
            <a:ext cx="378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118000" y="5662800"/>
            <a:ext cx="3787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8000" y="871200"/>
            <a:ext cx="757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28000" y="1094400"/>
            <a:ext cx="567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28000" y="5662800"/>
            <a:ext cx="5677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8000" y="871200"/>
            <a:ext cx="5677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5662801"/>
            <a:ext cx="116172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11617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116172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8000" y="871200"/>
            <a:ext cx="11617200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zh-CN" altLang="en-US"/>
              <a:t>单击图标添加图表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116172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116172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44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999" y="7416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5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288000" y="6300000"/>
            <a:ext cx="11617200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00" y="6372000"/>
            <a:ext cx="1011600" cy="407267"/>
          </a:xfrm>
          <a:prstGeom prst="rect">
            <a:avLst/>
          </a:prstGeom>
        </p:spPr>
      </p:pic>
      <p:pic>
        <p:nvPicPr>
          <p:cNvPr id="18" name="Grafik 17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00" y="6379200"/>
            <a:ext cx="1429200" cy="392400"/>
          </a:xfrm>
          <a:prstGeom prst="rect">
            <a:avLst/>
          </a:prstGeom>
        </p:spPr>
      </p:pic>
      <p:sp>
        <p:nvSpPr>
          <p:cNvPr id="19" name="Rechteck 18"/>
          <p:cNvSpPr/>
          <p:nvPr userDrawn="1"/>
        </p:nvSpPr>
        <p:spPr>
          <a:xfrm>
            <a:off x="10357200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</a:rPr>
              <a:t>Manual of DAB3 Model for PGS </a:t>
            </a:r>
            <a:r>
              <a:rPr lang="de-DE" sz="900" dirty="0">
                <a:solidFill>
                  <a:srgbClr val="9D9EA0"/>
                </a:solidFill>
              </a:rPr>
              <a:t>|  Huixue Liu |  PGS EONERC RWTH Aachen  |  </a:t>
            </a:r>
            <a:fld id="{BEEAF011-1772-4A32-B11B-81110E35EB97}" type="datetime1">
              <a:rPr lang="de-DE" sz="900" smtClean="0">
                <a:solidFill>
                  <a:srgbClr val="9D9EA0"/>
                </a:solidFill>
              </a:rPr>
              <a:t>02.11.2020</a:t>
            </a:fld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7999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CA8B97A1-BEAF-4649-8DAD-3CD64D195C5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00" y="6372000"/>
            <a:ext cx="1011600" cy="407267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00" y="6379200"/>
            <a:ext cx="1429200" cy="39240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10357200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Huixue Liu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of DAB3 Model for PGS</a:t>
            </a:r>
            <a:endParaRPr lang="de-DE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E316FC6E-0848-4502-BC80-42B335295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With three operating modes: SPS, ADCC and IADCC.</a:t>
            </a:r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Run the Model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7999" y="871200"/>
            <a:ext cx="8346449" cy="5292000"/>
          </a:xfrm>
        </p:spPr>
        <p:txBody>
          <a:bodyPr/>
          <a:lstStyle/>
          <a:p>
            <a:pPr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 1: Run the file: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Def_System.m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Get primary side duty cycle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d1</a:t>
            </a: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Get secondary side duty cycle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d2</a:t>
            </a: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Get phase shifting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dp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216100" lvl="1" indent="0">
              <a:buSzPct val="115000"/>
              <a:buNone/>
            </a:pP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2: Run the model in PLECS:  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DAB3_MBCC.slx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All modules can directly call the objects of the file.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i.e.: call DAB3 object</a:t>
            </a: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DF38F3-4905-444A-AB60-32EE201F6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18" b="11938"/>
          <a:stretch/>
        </p:blipFill>
        <p:spPr>
          <a:xfrm>
            <a:off x="7003936" y="887068"/>
            <a:ext cx="4497312" cy="18789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E20811-90A0-4BDF-9DA8-E454809C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3710152"/>
            <a:ext cx="6449661" cy="2205121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CE514AC-2DB1-4769-8052-D0574F625009}"/>
              </a:ext>
            </a:extLst>
          </p:cNvPr>
          <p:cNvSpPr/>
          <p:nvPr/>
        </p:nvSpPr>
        <p:spPr>
          <a:xfrm>
            <a:off x="6035039" y="1327869"/>
            <a:ext cx="632819" cy="228720"/>
          </a:xfrm>
          <a:prstGeom prst="rightArrow">
            <a:avLst>
              <a:gd name="adj1" fmla="val 17361"/>
              <a:gd name="adj2" fmla="val 78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9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Operating 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8000" y="871200"/>
            <a:ext cx="5449685" cy="5292000"/>
          </a:xfrm>
        </p:spPr>
        <p:txBody>
          <a:bodyPr/>
          <a:lstStyle/>
          <a:p>
            <a:pPr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 1: Open the main file: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Def_System.m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All the variables in the circuit will be defined here using Object-Oriented Methods. Here you can:</a:t>
            </a: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simulation duration with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simtime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fixed-voltage value side with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fix_flag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i.e.: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fix_flag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= 'input side‘;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that means the input voltage has a fixed value, and the output voltage will be influenced by the other parameters.</a:t>
            </a:r>
          </a:p>
          <a:p>
            <a:pPr lvl="2">
              <a:buSzPct val="115000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C9E04C-FE80-43FC-8411-4AFF6E41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317" y="879728"/>
            <a:ext cx="4388076" cy="52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9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Operating 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 2: Open the file: 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Def_SetOP.m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power value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power rating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OP.Pn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power flow in per-unit system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OP.P_op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;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voltage value</a:t>
            </a: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fixed-voltage side value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OP.V_fix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;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 the voltage ratio in per-unit system with </a:t>
            </a:r>
            <a:r>
              <a:rPr lang="en-US" b="1" i="1" dirty="0" err="1">
                <a:solidFill>
                  <a:schemeClr val="bg2">
                    <a:lumMod val="50000"/>
                  </a:schemeClr>
                </a:solidFill>
              </a:rPr>
              <a:t>OP.r_op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;</a:t>
            </a:r>
            <a:endParaRPr lang="en-US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operating input and output voltage will be calculated according to the above settings.</a:t>
            </a:r>
          </a:p>
        </p:txBody>
      </p:sp>
    </p:spTree>
    <p:extLst>
      <p:ext uri="{BB962C8B-B14F-4D97-AF65-F5344CB8AC3E}">
        <p14:creationId xmlns:p14="http://schemas.microsoft.com/office/powerpoint/2010/main" val="14429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Other Objects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8000" y="871200"/>
            <a:ext cx="11617200" cy="5292000"/>
          </a:xfrm>
        </p:spPr>
        <p:txBody>
          <a:bodyPr/>
          <a:lstStyle/>
          <a:p>
            <a:pPr>
              <a:buSzPct val="1150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Step 3: Open the file: 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Def_DAB3.m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the Three-Phase-DAB parameters as required; 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Initial voltage of capacitors depends on the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OP.Vn_in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and 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OP.Vn_out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Def_SetOP.m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file.</a:t>
            </a: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4: Open the file: 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Def_Mod.m</a:t>
            </a: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the dead time parameters in modulator object;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Decide whether to use ICC mode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Mod.ICC_flag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Choose the different dead time mode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Mod.td_mode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.</a:t>
            </a:r>
          </a:p>
          <a:p>
            <a:pPr lvl="1">
              <a:buSzPct val="115000"/>
            </a:pP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724511-AB31-45C3-88E2-7ED55C24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80" y="3763679"/>
            <a:ext cx="9506439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Other Objects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8000" y="871200"/>
            <a:ext cx="11617200" cy="5292000"/>
          </a:xfrm>
        </p:spPr>
        <p:txBody>
          <a:bodyPr/>
          <a:lstStyle/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5: Open the file: 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Def_Ctrl.m</a:t>
            </a: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Set the switching frequency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Ctrl.f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and sampling frequency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Ctrl.f_samp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in controller object;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Decide whether to use dead time compensation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Ctrl.td_flag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Choose the different operating mode with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Ctrl.OP_flag</a:t>
            </a:r>
            <a:r>
              <a:rPr lang="en-US" altLang="zh-CN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10FBAF-4C40-4610-94BF-91A54E0D9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7"/>
          <a:stretch/>
        </p:blipFill>
        <p:spPr>
          <a:xfrm>
            <a:off x="1746026" y="2599169"/>
            <a:ext cx="8699947" cy="8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1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How to Set Other Objects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88000" y="871200"/>
            <a:ext cx="11617200" cy="1259750"/>
          </a:xfrm>
        </p:spPr>
        <p:txBody>
          <a:bodyPr/>
          <a:lstStyle/>
          <a:p>
            <a:pPr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Step 6: File </a:t>
            </a:r>
            <a:r>
              <a:rPr lang="en-US" altLang="zh-CN" b="1" i="1" dirty="0" err="1">
                <a:solidFill>
                  <a:schemeClr val="bg2">
                    <a:lumMod val="50000"/>
                  </a:schemeClr>
                </a:solidFill>
              </a:rPr>
              <a:t>Def_Plot.m</a:t>
            </a:r>
            <a:endParaRPr lang="en-US" altLang="zh-CN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Show the operating point and the operating range of the circuit;</a:t>
            </a:r>
          </a:p>
          <a:p>
            <a:pPr lvl="1">
              <a:buSzPct val="115000"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Without modification.</a:t>
            </a:r>
          </a:p>
          <a:p>
            <a:pPr lvl="1">
              <a:buSzPct val="115000"/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D1B0B4-0053-42B3-9D66-98943931E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4" t="16554" r="7452" b="2164"/>
          <a:stretch/>
        </p:blipFill>
        <p:spPr>
          <a:xfrm>
            <a:off x="3750185" y="1911405"/>
            <a:ext cx="4691629" cy="37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sz="1600" b="1" dirty="0"/>
              <a:t>Kontakt</a:t>
            </a:r>
          </a:p>
          <a:p>
            <a:endParaRPr lang="de-DE" dirty="0"/>
          </a:p>
          <a:p>
            <a:r>
              <a:rPr lang="de-DE" dirty="0"/>
              <a:t>E.ON </a:t>
            </a:r>
            <a:r>
              <a:rPr lang="de-DE" dirty="0" err="1"/>
              <a:t>Energy</a:t>
            </a:r>
            <a:r>
              <a:rPr lang="de-DE" dirty="0"/>
              <a:t> Research Center</a:t>
            </a:r>
          </a:p>
          <a:p>
            <a:r>
              <a:rPr lang="de-DE" dirty="0" err="1"/>
              <a:t>Mathieustraße</a:t>
            </a:r>
            <a:r>
              <a:rPr lang="de-DE" dirty="0"/>
              <a:t> 10</a:t>
            </a:r>
          </a:p>
          <a:p>
            <a:r>
              <a:rPr lang="de-DE" dirty="0"/>
              <a:t>52074 Aachen</a:t>
            </a:r>
          </a:p>
          <a:p>
            <a:r>
              <a:rPr lang="de-DE" dirty="0"/>
              <a:t>Germany</a:t>
            </a:r>
          </a:p>
          <a:p>
            <a:endParaRPr lang="de-DE" dirty="0"/>
          </a:p>
          <a:p>
            <a:r>
              <a:rPr lang="de-DE" dirty="0"/>
              <a:t>VORNAME NACHNAME</a:t>
            </a:r>
          </a:p>
          <a:p>
            <a:r>
              <a:rPr lang="de-DE" dirty="0"/>
              <a:t>T +49 241 80 49xxx</a:t>
            </a:r>
          </a:p>
          <a:p>
            <a:r>
              <a:rPr lang="de-DE" dirty="0"/>
              <a:t>F +49 241 80 49xxx</a:t>
            </a:r>
          </a:p>
          <a:p>
            <a:r>
              <a:rPr lang="de-DE" dirty="0"/>
              <a:t>xxx@eonerc.rwth-aachen.de</a:t>
            </a:r>
          </a:p>
          <a:p>
            <a:endParaRPr lang="de-DE" dirty="0"/>
          </a:p>
          <a:p>
            <a:r>
              <a:rPr lang="de-DE" dirty="0"/>
              <a:t>Further Information:</a:t>
            </a:r>
          </a:p>
          <a:p>
            <a:endParaRPr lang="de-DE" dirty="0"/>
          </a:p>
          <a:p>
            <a:r>
              <a:rPr lang="de-DE" dirty="0"/>
              <a:t>http://www.eonerc.rwth-aachen.de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518088966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 16-9.pptx" id="{632A2EF8-52E2-4D9C-AE14-C5DB07AE1231}" vid="{49422BB4-527E-47EC-B142-3EB4CF51963F}"/>
    </a:ext>
  </a:extLst>
</a:theme>
</file>

<file path=ppt/theme/theme2.xml><?xml version="1.0" encoding="utf-8"?>
<a:theme xmlns:a="http://schemas.openxmlformats.org/drawingml/2006/main" name="Folienmaster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 16-9.pptx" id="{632A2EF8-52E2-4D9C-AE14-C5DB07AE1231}" vid="{3EFBED29-FCFD-4632-A273-B7AE0F6A79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20201102_Manual of DAB3 MBCC SPS</Template>
  <TotalTime>327</TotalTime>
  <Words>492</Words>
  <Application>Microsoft Office PowerPoint</Application>
  <PresentationFormat>宽屏</PresentationFormat>
  <Paragraphs>66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Folienmaster E.ON ERC - Inhaltsfolien</vt:lpstr>
      <vt:lpstr>Folienmaster E.ON ERC - Titel-/Abschlussfolien</vt:lpstr>
      <vt:lpstr>Manual of DAB3 Model for PGS</vt:lpstr>
      <vt:lpstr>How to Run the Model</vt:lpstr>
      <vt:lpstr>How to Set Operating Point</vt:lpstr>
      <vt:lpstr>How to Set Operating Point</vt:lpstr>
      <vt:lpstr>How to Set Other Objects</vt:lpstr>
      <vt:lpstr>How to Set Other Objects</vt:lpstr>
      <vt:lpstr>How to Set Other Objects</vt:lpstr>
      <vt:lpstr>PowerPoint 演示文稿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of the DAB3 Model with SPS</dc:title>
  <dc:creator>LiuHuixue</dc:creator>
  <cp:lastModifiedBy>LiuHuixue</cp:lastModifiedBy>
  <cp:revision>64</cp:revision>
  <cp:lastPrinted>2015-12-03T17:36:18Z</cp:lastPrinted>
  <dcterms:created xsi:type="dcterms:W3CDTF">2020-11-02T12:40:07Z</dcterms:created>
  <dcterms:modified xsi:type="dcterms:W3CDTF">2020-11-02T18:20:02Z</dcterms:modified>
</cp:coreProperties>
</file>