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17" r:id="rId2"/>
  </p:sldMasterIdLst>
  <p:notesMasterIdLst>
    <p:notesMasterId r:id="rId9"/>
  </p:notesMasterIdLst>
  <p:sldIdLst>
    <p:sldId id="258" r:id="rId3"/>
    <p:sldId id="266" r:id="rId4"/>
    <p:sldId id="268" r:id="rId5"/>
    <p:sldId id="269" r:id="rId6"/>
    <p:sldId id="270"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2E"/>
    <a:srgbClr val="0072BD"/>
    <a:srgbClr val="DD402D"/>
    <a:srgbClr val="A1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0" y="1326"/>
      </p:cViewPr>
      <p:guideLst/>
    </p:cSldViewPr>
  </p:slideViewPr>
  <p:notesTextViewPr>
    <p:cViewPr>
      <p:scale>
        <a:sx n="1" d="1"/>
        <a:sy n="1" d="1"/>
      </p:scale>
      <p:origin x="0" y="0"/>
    </p:cViewPr>
  </p:notesTextViewPr>
  <p:notesViewPr>
    <p:cSldViewPr snapToGrid="0">
      <p:cViewPr varScale="1">
        <p:scale>
          <a:sx n="91" d="100"/>
          <a:sy n="91" d="100"/>
        </p:scale>
        <p:origin x="35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286A2-7819-486E-8BF1-70F2E345E407}"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BFBC7-C1B6-47F7-B9B5-475294D48E99}" type="slidenum">
              <a:rPr lang="en-US" smtClean="0"/>
              <a:t>‹#›</a:t>
            </a:fld>
            <a:endParaRPr lang="en-US"/>
          </a:p>
        </p:txBody>
      </p:sp>
    </p:spTree>
    <p:extLst>
      <p:ext uri="{BB962C8B-B14F-4D97-AF65-F5344CB8AC3E}">
        <p14:creationId xmlns:p14="http://schemas.microsoft.com/office/powerpoint/2010/main" val="277750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v1">
    <p:spTree>
      <p:nvGrpSpPr>
        <p:cNvPr id="1" name=""/>
        <p:cNvGrpSpPr/>
        <p:nvPr/>
      </p:nvGrpSpPr>
      <p:grpSpPr>
        <a:xfrm>
          <a:off x="0" y="0"/>
          <a:ext cx="0" cy="0"/>
          <a:chOff x="0" y="0"/>
          <a:chExt cx="0" cy="0"/>
        </a:xfrm>
      </p:grpSpPr>
      <p:sp>
        <p:nvSpPr>
          <p:cNvPr id="7" name="Rechteck 3"/>
          <p:cNvSpPr/>
          <p:nvPr userDrawn="1"/>
        </p:nvSpPr>
        <p:spPr>
          <a:xfrm>
            <a:off x="0" y="0"/>
            <a:ext cx="12192000" cy="2312988"/>
          </a:xfrm>
          <a:prstGeom prst="rect">
            <a:avLst/>
          </a:prstGeom>
          <a:solidFill>
            <a:srgbClr val="DD402D"/>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dirty="0">
              <a:solidFill>
                <a:schemeClr val="bg1"/>
              </a:solidFill>
              <a:latin typeface="Arial" panose="020B0604020202020204" pitchFamily="34" charset="0"/>
              <a:cs typeface="Arial" panose="020B0604020202020204" pitchFamily="34" charset="0"/>
            </a:endParaRPr>
          </a:p>
        </p:txBody>
      </p:sp>
      <p:sp>
        <p:nvSpPr>
          <p:cNvPr id="8" name="Title 1"/>
          <p:cNvSpPr>
            <a:spLocks noGrp="1"/>
          </p:cNvSpPr>
          <p:nvPr>
            <p:ph type="ctrTitle" hasCustomPrompt="1"/>
          </p:nvPr>
        </p:nvSpPr>
        <p:spPr>
          <a:xfrm>
            <a:off x="384000" y="2487600"/>
            <a:ext cx="11424000" cy="540000"/>
          </a:xfrm>
          <a:prstGeom prst="rect">
            <a:avLst/>
          </a:prstGeom>
        </p:spPr>
        <p:txBody>
          <a:bodyPr lIns="0" tIns="0" rIns="0" bIns="0" anchor="t" anchorCtr="0">
            <a:noAutofit/>
          </a:bodyPr>
          <a:lstStyle>
            <a:lvl1pPr algn="l">
              <a:defRPr sz="2800" b="1">
                <a:solidFill>
                  <a:srgbClr val="DD402D"/>
                </a:solidFill>
                <a:latin typeface="Arial" panose="020B0604020202020204" pitchFamily="34" charset="0"/>
                <a:cs typeface="Arial" panose="020B0604020202020204" pitchFamily="34" charset="0"/>
              </a:defRPr>
            </a:lvl1pPr>
          </a:lstStyle>
          <a:p>
            <a:r>
              <a:rPr lang="en-US" dirty="0"/>
              <a:t>Sample Title, 1st Version</a:t>
            </a:r>
          </a:p>
        </p:txBody>
      </p:sp>
      <p:sp>
        <p:nvSpPr>
          <p:cNvPr id="10" name="Subtitle 2"/>
          <p:cNvSpPr>
            <a:spLocks noGrp="1"/>
          </p:cNvSpPr>
          <p:nvPr>
            <p:ph type="subTitle" idx="1" hasCustomPrompt="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Subtitle</a:t>
            </a:r>
            <a:endParaRPr lang="en-US" dirty="0"/>
          </a:p>
        </p:txBody>
      </p:sp>
      <p:sp>
        <p:nvSpPr>
          <p:cNvPr id="11" name="Textplatzhalter 9"/>
          <p:cNvSpPr>
            <a:spLocks noGrp="1"/>
          </p:cNvSpPr>
          <p:nvPr>
            <p:ph type="body" sz="quarter" idx="10" hasCustomPrompt="1"/>
          </p:nvPr>
        </p:nvSpPr>
        <p:spPr>
          <a:xfrm>
            <a:off x="384000" y="6339601"/>
            <a:ext cx="4320000" cy="193899"/>
          </a:xfrm>
          <a:prstGeom prst="rect">
            <a:avLst/>
          </a:prstGeom>
        </p:spPr>
        <p:txBody>
          <a:bodyPr lIns="0" tIns="0" rIns="0" bIns="0">
            <a:spAutoFit/>
          </a:bodyPr>
          <a:lstStyle>
            <a:lvl1pPr marL="0" indent="0">
              <a:buNone/>
              <a:defRPr lang="de-DE" sz="1400" dirty="0">
                <a:latin typeface="Arial" panose="020B0604020202020204" pitchFamily="34" charset="0"/>
                <a:cs typeface="Arial" panose="020B0604020202020204" pitchFamily="34" charset="0"/>
              </a:defRPr>
            </a:lvl1pPr>
          </a:lstStyle>
          <a:p>
            <a:pPr lvl="0"/>
            <a:r>
              <a:rPr lang="de-DE" sz="1400" dirty="0"/>
              <a:t>Name</a:t>
            </a:r>
            <a:endParaRPr lang="de-DE" dirty="0"/>
          </a:p>
        </p:txBody>
      </p:sp>
    </p:spTree>
    <p:extLst>
      <p:ext uri="{BB962C8B-B14F-4D97-AF65-F5344CB8AC3E}">
        <p14:creationId xmlns:p14="http://schemas.microsoft.com/office/powerpoint/2010/main" val="319458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2">
    <p:spTree>
      <p:nvGrpSpPr>
        <p:cNvPr id="1" name=""/>
        <p:cNvGrpSpPr/>
        <p:nvPr/>
      </p:nvGrpSpPr>
      <p:grpSpPr>
        <a:xfrm>
          <a:off x="0" y="0"/>
          <a:ext cx="0" cy="0"/>
          <a:chOff x="0" y="0"/>
          <a:chExt cx="0" cy="0"/>
        </a:xfrm>
      </p:grpSpPr>
      <p:sp>
        <p:nvSpPr>
          <p:cNvPr id="7" name="Rechteck 3"/>
          <p:cNvSpPr/>
          <p:nvPr userDrawn="1"/>
        </p:nvSpPr>
        <p:spPr>
          <a:xfrm>
            <a:off x="0" y="0"/>
            <a:ext cx="12192000" cy="2312988"/>
          </a:xfrm>
          <a:prstGeom prst="rect">
            <a:avLst/>
          </a:prstGeom>
          <a:solidFill>
            <a:srgbClr val="A1A3A4"/>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dirty="0">
              <a:solidFill>
                <a:schemeClr val="bg1">
                  <a:lumMod val="65000"/>
                </a:schemeClr>
              </a:solidFill>
              <a:latin typeface="Arial" panose="020B0604020202020204" pitchFamily="34" charset="0"/>
              <a:cs typeface="Arial" panose="020B0604020202020204" pitchFamily="34" charset="0"/>
            </a:endParaRPr>
          </a:p>
        </p:txBody>
      </p:sp>
      <p:sp>
        <p:nvSpPr>
          <p:cNvPr id="8" name="Title 1"/>
          <p:cNvSpPr>
            <a:spLocks noGrp="1"/>
          </p:cNvSpPr>
          <p:nvPr>
            <p:ph type="ctrTitle" hasCustomPrompt="1"/>
          </p:nvPr>
        </p:nvSpPr>
        <p:spPr>
          <a:xfrm>
            <a:off x="384000" y="2487600"/>
            <a:ext cx="11424000" cy="540000"/>
          </a:xfrm>
          <a:prstGeom prst="rect">
            <a:avLst/>
          </a:prstGeom>
        </p:spPr>
        <p:txBody>
          <a:bodyPr lIns="0" tIns="0" rIns="0" bIns="0" anchor="t" anchorCtr="0">
            <a:noAutofit/>
          </a:bodyPr>
          <a:lstStyle>
            <a:lvl1pPr algn="l">
              <a:defRPr sz="2800" b="1">
                <a:solidFill>
                  <a:schemeClr val="bg1">
                    <a:lumMod val="65000"/>
                  </a:schemeClr>
                </a:solidFill>
                <a:latin typeface="Arial" panose="020B0604020202020204" pitchFamily="34" charset="0"/>
                <a:cs typeface="Arial" panose="020B0604020202020204" pitchFamily="34" charset="0"/>
              </a:defRPr>
            </a:lvl1pPr>
          </a:lstStyle>
          <a:p>
            <a:r>
              <a:rPr lang="en-US" dirty="0"/>
              <a:t>Sample Title, 2nd Version</a:t>
            </a:r>
          </a:p>
        </p:txBody>
      </p:sp>
      <p:sp>
        <p:nvSpPr>
          <p:cNvPr id="10" name="Subtitle 2"/>
          <p:cNvSpPr>
            <a:spLocks noGrp="1"/>
          </p:cNvSpPr>
          <p:nvPr>
            <p:ph type="subTitle" idx="1" hasCustomPrompt="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Subtitle</a:t>
            </a:r>
            <a:endParaRPr lang="en-US" dirty="0"/>
          </a:p>
        </p:txBody>
      </p:sp>
      <p:sp>
        <p:nvSpPr>
          <p:cNvPr id="11" name="Textplatzhalter 9"/>
          <p:cNvSpPr>
            <a:spLocks noGrp="1"/>
          </p:cNvSpPr>
          <p:nvPr>
            <p:ph type="body" sz="quarter" idx="10" hasCustomPrompt="1"/>
          </p:nvPr>
        </p:nvSpPr>
        <p:spPr>
          <a:xfrm>
            <a:off x="384000" y="6339601"/>
            <a:ext cx="4320000" cy="193899"/>
          </a:xfrm>
          <a:prstGeom prst="rect">
            <a:avLst/>
          </a:prstGeom>
        </p:spPr>
        <p:txBody>
          <a:bodyPr lIns="0" tIns="0" rIns="0" bIns="0">
            <a:spAutoFit/>
          </a:bodyPr>
          <a:lstStyle>
            <a:lvl1pPr marL="0" indent="0">
              <a:buNone/>
              <a:defRPr lang="de-DE" sz="1400" dirty="0">
                <a:latin typeface="Arial" panose="020B0604020202020204" pitchFamily="34" charset="0"/>
                <a:cs typeface="Arial" panose="020B0604020202020204" pitchFamily="34" charset="0"/>
              </a:defRPr>
            </a:lvl1pPr>
          </a:lstStyle>
          <a:p>
            <a:pPr lvl="0"/>
            <a:r>
              <a:rPr lang="de-DE" sz="1400" dirty="0"/>
              <a:t>Name</a:t>
            </a:r>
            <a:endParaRPr lang="de-DE" dirty="0"/>
          </a:p>
        </p:txBody>
      </p:sp>
    </p:spTree>
    <p:extLst>
      <p:ext uri="{BB962C8B-B14F-4D97-AF65-F5344CB8AC3E}">
        <p14:creationId xmlns:p14="http://schemas.microsoft.com/office/powerpoint/2010/main" val="368569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ormal">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84000" y="144000"/>
            <a:ext cx="11424000" cy="543600"/>
          </a:xfrm>
          <a:prstGeom prst="rect">
            <a:avLst/>
          </a:prstGeom>
        </p:spPr>
        <p:txBody>
          <a:bodyPr lIns="0" tIns="0" rIns="0" bIns="0" anchor="b" anchorCtr="0"/>
          <a:lstStyle>
            <a:lvl1pPr algn="l">
              <a:defRPr sz="2000" b="1">
                <a:solidFill>
                  <a:srgbClr val="9D9EA0"/>
                </a:solidFill>
                <a:latin typeface="Arial" panose="020B0604020202020204" pitchFamily="34" charset="0"/>
                <a:cs typeface="Arial" panose="020B0604020202020204" pitchFamily="34" charset="0"/>
              </a:defRPr>
            </a:lvl1pPr>
          </a:lstStyle>
          <a:p>
            <a:r>
              <a:rPr lang="en-US" dirty="0"/>
              <a:t>Edit the master title format by clicking</a:t>
            </a:r>
            <a:br>
              <a:rPr lang="en-US" dirty="0"/>
            </a:br>
            <a:r>
              <a:rPr lang="en-US" dirty="0"/>
              <a:t>Example for the use of a double-spaced title</a:t>
            </a:r>
          </a:p>
        </p:txBody>
      </p:sp>
      <p:sp>
        <p:nvSpPr>
          <p:cNvPr id="3" name="Text Placeholder 2"/>
          <p:cNvSpPr>
            <a:spLocks noGrp="1"/>
          </p:cNvSpPr>
          <p:nvPr>
            <p:ph type="body" sz="quarter" idx="10" hasCustomPrompt="1"/>
          </p:nvPr>
        </p:nvSpPr>
        <p:spPr>
          <a:xfrm>
            <a:off x="383118" y="898525"/>
            <a:ext cx="11425767" cy="5297488"/>
          </a:xfrm>
          <a:prstGeom prst="rect">
            <a:avLst/>
          </a:prstGeom>
        </p:spPr>
        <p:txBody>
          <a:bodyPr/>
          <a:lstStyle>
            <a:lvl1pPr marL="228600" indent="-228600">
              <a:buClr>
                <a:srgbClr val="DD402D"/>
              </a:buClr>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432000" indent="-216000">
              <a:lnSpc>
                <a:spcPct val="100000"/>
              </a:lnSpc>
              <a:spcBef>
                <a:spcPts val="600"/>
              </a:spcBef>
              <a:buClr>
                <a:srgbClr val="DD402D"/>
              </a:buClr>
              <a:buFont typeface="Arial" panose="020B0604020202020204" pitchFamily="34" charset="0"/>
              <a:buChar char="≡"/>
              <a:defRPr sz="1600">
                <a:latin typeface="Arial" panose="020B0604020202020204" pitchFamily="34" charset="0"/>
                <a:cs typeface="Arial" panose="020B0604020202020204" pitchFamily="34" charset="0"/>
              </a:defRPr>
            </a:lvl2pPr>
            <a:lvl3pPr marL="648000" indent="-216000">
              <a:lnSpc>
                <a:spcPct val="100000"/>
              </a:lnSpc>
              <a:spcBef>
                <a:spcPts val="600"/>
              </a:spcBef>
              <a:buClr>
                <a:srgbClr val="DD402D"/>
              </a:buClr>
              <a:buFont typeface="Arial" panose="020B0604020202020204" pitchFamily="34" charset="0"/>
              <a:buChar char="="/>
              <a:defRPr sz="1600" baseline="0">
                <a:latin typeface="Arial" panose="020B0604020202020204" pitchFamily="34" charset="0"/>
                <a:cs typeface="Arial" panose="020B0604020202020204" pitchFamily="34" charset="0"/>
              </a:defRPr>
            </a:lvl3pPr>
            <a:lvl4pPr marL="864000" indent="-216000">
              <a:lnSpc>
                <a:spcPct val="100000"/>
              </a:lnSpc>
              <a:spcBef>
                <a:spcPts val="600"/>
              </a:spcBef>
              <a:buClr>
                <a:srgbClr val="DD402D"/>
              </a:buClr>
              <a:buFont typeface="Calibri" panose="020F0502020204030204" pitchFamily="34" charset="0"/>
              <a:buChar char="□"/>
              <a:defRPr sz="1600">
                <a:latin typeface="Arial" panose="020B0604020202020204" pitchFamily="34" charset="0"/>
                <a:cs typeface="Arial" panose="020B0604020202020204" pitchFamily="34" charset="0"/>
              </a:defRPr>
            </a:lvl4pPr>
            <a:lvl5pPr marL="1080000" indent="-216000">
              <a:lnSpc>
                <a:spcPct val="100000"/>
              </a:lnSpc>
              <a:spcBef>
                <a:spcPts val="600"/>
              </a:spcBef>
              <a:buClr>
                <a:srgbClr val="DD402D"/>
              </a:buClr>
              <a:buFont typeface="Arial" panose="020B0604020202020204" pitchFamily="34" charset="0"/>
              <a:buChar char="−"/>
              <a:defRPr sz="1600">
                <a:latin typeface="Arial" panose="020B0604020202020204" pitchFamily="34" charset="0"/>
                <a:cs typeface="Arial" panose="020B0604020202020204" pitchFamily="34" charset="0"/>
              </a:defRPr>
            </a:lvl5pPr>
            <a:lvl6pPr marL="1296000" indent="-216000">
              <a:lnSpc>
                <a:spcPct val="100000"/>
              </a:lnSpc>
              <a:spcBef>
                <a:spcPts val="600"/>
              </a:spcBef>
              <a:buClr>
                <a:srgbClr val="DD402D"/>
              </a:buClr>
              <a:buFont typeface="Calibri" panose="020F0502020204030204" pitchFamily="34" charset="0"/>
              <a:buChar char="−"/>
              <a:defRPr sz="1600">
                <a:latin typeface="Arial" panose="020B0604020202020204" pitchFamily="34" charset="0"/>
                <a:cs typeface="Arial" panose="020B0604020202020204" pitchFamily="34" charset="0"/>
              </a:defRPr>
            </a:lvl6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77176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a:alphaModFix amt="20000"/>
            <a:lum/>
          </a:blip>
          <a:srcRect/>
          <a:stretch>
            <a:fillRect l="-9000" r="-9000"/>
          </a:stretch>
        </a:blipFill>
        <a:effectLst/>
      </p:bgPr>
    </p:bg>
    <p:spTree>
      <p:nvGrpSpPr>
        <p:cNvPr id="1" name=""/>
        <p:cNvGrpSpPr/>
        <p:nvPr/>
      </p:nvGrpSpPr>
      <p:grpSpPr>
        <a:xfrm>
          <a:off x="0" y="0"/>
          <a:ext cx="0" cy="0"/>
          <a:chOff x="0" y="0"/>
          <a:chExt cx="0" cy="0"/>
        </a:xfrm>
      </p:grpSpPr>
      <p:pic>
        <p:nvPicPr>
          <p:cNvPr id="6" name="Grafik 12" descr="U:\Admin\Grafik\Corporate Design\ERC_Logo_neu\ERC_Logo_neu\PNG\rwth_eerc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97520" y="6193431"/>
            <a:ext cx="3874624" cy="763938"/>
          </a:xfrm>
          <a:prstGeom prst="rect">
            <a:avLst/>
          </a:prstGeom>
          <a:noFill/>
          <a:ln>
            <a:noFill/>
          </a:ln>
        </p:spPr>
      </p:pic>
      <p:sp>
        <p:nvSpPr>
          <p:cNvPr id="5" name="Text Placeholder 4"/>
          <p:cNvSpPr>
            <a:spLocks noGrp="1"/>
          </p:cNvSpPr>
          <p:nvPr>
            <p:ph type="body" sz="quarter" idx="10" hasCustomPrompt="1"/>
          </p:nvPr>
        </p:nvSpPr>
        <p:spPr>
          <a:xfrm>
            <a:off x="579019" y="1497607"/>
            <a:ext cx="5590116" cy="4695825"/>
          </a:xfrm>
          <a:prstGeom prst="rect">
            <a:avLst/>
          </a:prstGeom>
        </p:spPr>
        <p:txBody>
          <a:bodyPr/>
          <a:lstStyle>
            <a:lvl1pPr marL="0" indent="0" algn="l">
              <a:buNone/>
              <a:defRPr sz="1400">
                <a:latin typeface="Arial" panose="020B0604020202020204" pitchFamily="34" charset="0"/>
                <a:cs typeface="Arial" panose="020B0604020202020204" pitchFamily="34" charset="0"/>
              </a:defRPr>
            </a:lvl1pPr>
          </a:lstStyle>
          <a:p>
            <a:pPr lvl="0"/>
            <a:r>
              <a:rPr lang="en-US" dirty="0"/>
              <a:t>Contact information</a:t>
            </a:r>
          </a:p>
        </p:txBody>
      </p:sp>
    </p:spTree>
    <p:extLst>
      <p:ext uri="{BB962C8B-B14F-4D97-AF65-F5344CB8AC3E}">
        <p14:creationId xmlns:p14="http://schemas.microsoft.com/office/powerpoint/2010/main" val="1176554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Grafik 12" descr="U:\Admin\Grafik\Corporate Design\ERC_Logo_neu\ERC_Logo_neu\PNG\rwth_eerc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172390" y="6174982"/>
            <a:ext cx="2905968" cy="763938"/>
          </a:xfrm>
          <a:prstGeom prst="rect">
            <a:avLst/>
          </a:prstGeom>
          <a:noFill/>
          <a:ln>
            <a:noFill/>
          </a:ln>
        </p:spPr>
      </p:pic>
    </p:spTree>
    <p:extLst>
      <p:ext uri="{BB962C8B-B14F-4D97-AF65-F5344CB8AC3E}">
        <p14:creationId xmlns:p14="http://schemas.microsoft.com/office/powerpoint/2010/main" val="1466757188"/>
      </p:ext>
    </p:extLst>
  </p:cSld>
  <p:clrMap bg1="lt1" tx1="dk1" bg2="lt2" tx2="dk2" accent1="accent1" accent2="accent2" accent3="accent3" accent4="accent4" accent5="accent5" accent6="accent6" hlink="hlink" folHlink="folHlink"/>
  <p:sldLayoutIdLst>
    <p:sldLayoutId id="2147483700"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Gerader Verbinder 10"/>
          <p:cNvCxnSpPr/>
          <p:nvPr userDrawn="1"/>
        </p:nvCxnSpPr>
        <p:spPr>
          <a:xfrm>
            <a:off x="287338" y="741600"/>
            <a:ext cx="11591770" cy="0"/>
          </a:xfrm>
          <a:prstGeom prst="line">
            <a:avLst/>
          </a:prstGeom>
          <a:ln>
            <a:solidFill>
              <a:srgbClr val="9D9EA0"/>
            </a:solidFill>
          </a:ln>
        </p:spPr>
        <p:style>
          <a:lnRef idx="1">
            <a:schemeClr val="accent1"/>
          </a:lnRef>
          <a:fillRef idx="0">
            <a:schemeClr val="accent1"/>
          </a:fillRef>
          <a:effectRef idx="0">
            <a:schemeClr val="accent1"/>
          </a:effectRef>
          <a:fontRef idx="minor">
            <a:schemeClr val="tx1"/>
          </a:fontRef>
        </p:style>
      </p:cxnSp>
      <p:cxnSp>
        <p:nvCxnSpPr>
          <p:cNvPr id="9" name="Gerader Verbinder 11"/>
          <p:cNvCxnSpPr/>
          <p:nvPr userDrawn="1"/>
        </p:nvCxnSpPr>
        <p:spPr>
          <a:xfrm>
            <a:off x="287338" y="6300000"/>
            <a:ext cx="11591770" cy="0"/>
          </a:xfrm>
          <a:prstGeom prst="line">
            <a:avLst/>
          </a:prstGeom>
          <a:ln>
            <a:solidFill>
              <a:srgbClr val="9D9EA0"/>
            </a:solidFill>
          </a:ln>
        </p:spPr>
        <p:style>
          <a:lnRef idx="1">
            <a:schemeClr val="accent1"/>
          </a:lnRef>
          <a:fillRef idx="0">
            <a:schemeClr val="accent1"/>
          </a:fillRef>
          <a:effectRef idx="0">
            <a:schemeClr val="accent1"/>
          </a:effectRef>
          <a:fontRef idx="minor">
            <a:schemeClr val="tx1"/>
          </a:fontRef>
        </p:style>
      </p:cxnSp>
      <p:sp>
        <p:nvSpPr>
          <p:cNvPr id="12" name="Textfeld 1"/>
          <p:cNvSpPr txBox="1"/>
          <p:nvPr userDrawn="1"/>
        </p:nvSpPr>
        <p:spPr>
          <a:xfrm>
            <a:off x="288000" y="6372000"/>
            <a:ext cx="655637" cy="138499"/>
          </a:xfrm>
          <a:prstGeom prst="rect">
            <a:avLst/>
          </a:prstGeom>
          <a:noFill/>
        </p:spPr>
        <p:txBody>
          <a:bodyPr wrap="square" lIns="0" tIns="0" rIns="0" bIns="0" rtlCol="0">
            <a:spAutoFit/>
          </a:bodyPr>
          <a:lstStyle/>
          <a:p>
            <a:fld id="{ABEDA6A0-9FCC-47AA-99A4-88E72C69C2BF}" type="slidenum">
              <a:rPr lang="de-DE" sz="900" smtClean="0">
                <a:solidFill>
                  <a:srgbClr val="9D9EA0"/>
                </a:solidFill>
                <a:latin typeface="Arial" panose="020B0604020202020204" pitchFamily="34" charset="0"/>
                <a:cs typeface="Arial" panose="020B0604020202020204" pitchFamily="34" charset="0"/>
              </a:rPr>
              <a:t>‹#›</a:t>
            </a:fld>
            <a:endParaRPr lang="de-DE" sz="900" dirty="0">
              <a:solidFill>
                <a:srgbClr val="9D9EA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1116000" y="6372000"/>
            <a:ext cx="3332432" cy="430212"/>
          </a:xfrm>
          <a:prstGeom prst="rect">
            <a:avLst/>
          </a:prstGeom>
          <a:noFill/>
          <a:ln>
            <a:noFill/>
          </a:ln>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solidFill>
                  <a:srgbClr val="9D9EA0"/>
                </a:solidFill>
                <a:latin typeface="Arial" panose="020B0604020202020204" pitchFamily="34" charset="0"/>
                <a:cs typeface="Arial" panose="020B0604020202020204" pitchFamily="34" charset="0"/>
              </a:rPr>
              <a:t>05.03.2020 | Tianxiao Chen</a:t>
            </a:r>
          </a:p>
          <a:p>
            <a:pPr fontAlgn="auto">
              <a:spcBef>
                <a:spcPts val="0"/>
              </a:spcBef>
              <a:spcAft>
                <a:spcPts val="0"/>
              </a:spcAft>
              <a:defRPr/>
            </a:pPr>
            <a:r>
              <a:rPr lang="en-US" sz="900" dirty="0">
                <a:solidFill>
                  <a:srgbClr val="9D9EA0"/>
                </a:solidFill>
                <a:latin typeface="Arial" panose="020B0604020202020204" pitchFamily="34" charset="0"/>
                <a:cs typeface="Arial" panose="020B0604020202020204" pitchFamily="34" charset="0"/>
              </a:rPr>
              <a:t>PGS E.ON ERC RWTH Aachen</a:t>
            </a:r>
            <a:r>
              <a:rPr lang="en-US" sz="900" baseline="0" dirty="0">
                <a:solidFill>
                  <a:srgbClr val="9D9EA0"/>
                </a:solidFill>
                <a:latin typeface="Arial" panose="020B0604020202020204" pitchFamily="34" charset="0"/>
                <a:cs typeface="Arial" panose="020B0604020202020204" pitchFamily="34" charset="0"/>
              </a:rPr>
              <a:t> </a:t>
            </a:r>
            <a:endParaRPr lang="de-DE" dirty="0">
              <a:latin typeface="Arial" panose="020B0604020202020204" pitchFamily="34" charset="0"/>
              <a:cs typeface="Arial" panose="020B0604020202020204" pitchFamily="34" charset="0"/>
            </a:endParaRPr>
          </a:p>
        </p:txBody>
      </p:sp>
      <p:pic>
        <p:nvPicPr>
          <p:cNvPr id="14" name="Grafik 12" descr="U:\Admin\Grafik\Corporate Design\ERC_Logo_neu\ERC_Logo_neu\PNG\rwth_eerc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172390" y="6191166"/>
            <a:ext cx="2905968" cy="763938"/>
          </a:xfrm>
          <a:prstGeom prst="rect">
            <a:avLst/>
          </a:prstGeom>
          <a:noFill/>
          <a:ln>
            <a:noFill/>
          </a:ln>
        </p:spPr>
      </p:pic>
    </p:spTree>
    <p:extLst>
      <p:ext uri="{BB962C8B-B14F-4D97-AF65-F5344CB8AC3E}">
        <p14:creationId xmlns:p14="http://schemas.microsoft.com/office/powerpoint/2010/main" val="3609281287"/>
      </p:ext>
    </p:extLst>
  </p:cSld>
  <p:clrMap bg1="lt1" tx1="dk1" bg2="lt2" tx2="dk2" accent1="accent1" accent2="accent2" accent3="accent3" accent4="accent4" accent5="accent5" accent6="accent6" hlink="hlink" folHlink="folHlink"/>
  <p:sldLayoutIdLst>
    <p:sldLayoutId id="2147483715" r:id="rId1"/>
    <p:sldLayoutId id="214748371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999" y="2487600"/>
            <a:ext cx="7325483" cy="540000"/>
          </a:xfrm>
        </p:spPr>
        <p:txBody>
          <a:bodyPr/>
          <a:lstStyle/>
          <a:p>
            <a:r>
              <a:rPr lang="en-US" dirty="0"/>
              <a:t>PLECS TI C2000 Target Code Generation and Download</a:t>
            </a:r>
          </a:p>
        </p:txBody>
      </p:sp>
      <p:sp>
        <p:nvSpPr>
          <p:cNvPr id="3" name="Text Placeholder 2"/>
          <p:cNvSpPr>
            <a:spLocks noGrp="1"/>
          </p:cNvSpPr>
          <p:nvPr>
            <p:ph type="body" sz="quarter" idx="10"/>
          </p:nvPr>
        </p:nvSpPr>
        <p:spPr>
          <a:xfrm>
            <a:off x="384000" y="5542647"/>
            <a:ext cx="4320000" cy="193899"/>
          </a:xfrm>
        </p:spPr>
        <p:txBody>
          <a:bodyPr/>
          <a:lstStyle/>
          <a:p>
            <a:r>
              <a:rPr lang="en-US" dirty="0"/>
              <a:t>Tianxiao Chen</a:t>
            </a:r>
          </a:p>
        </p:txBody>
      </p:sp>
    </p:spTree>
    <p:extLst>
      <p:ext uri="{BB962C8B-B14F-4D97-AF65-F5344CB8AC3E}">
        <p14:creationId xmlns:p14="http://schemas.microsoft.com/office/powerpoint/2010/main" val="331160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a:t>
            </a:r>
          </a:p>
        </p:txBody>
      </p:sp>
      <p:sp>
        <p:nvSpPr>
          <p:cNvPr id="4" name="Text Placeholder 3"/>
          <p:cNvSpPr>
            <a:spLocks noGrp="1"/>
          </p:cNvSpPr>
          <p:nvPr>
            <p:ph type="body" sz="quarter" idx="10"/>
          </p:nvPr>
        </p:nvSpPr>
        <p:spPr/>
        <p:txBody>
          <a:bodyPr/>
          <a:lstStyle/>
          <a:p>
            <a:pPr lvl="0"/>
            <a:r>
              <a:rPr lang="en-US" dirty="0">
                <a:solidFill>
                  <a:prstClr val="black"/>
                </a:solidFill>
              </a:rPr>
              <a:t>Install prerequisite tools</a:t>
            </a:r>
          </a:p>
          <a:p>
            <a:pPr lvl="1"/>
            <a:r>
              <a:rPr lang="en-US" dirty="0">
                <a:solidFill>
                  <a:prstClr val="black"/>
                </a:solidFill>
              </a:rPr>
              <a:t>See ‘’TI C2000 Target Installation.pptx””</a:t>
            </a:r>
          </a:p>
        </p:txBody>
      </p:sp>
    </p:spTree>
    <p:extLst>
      <p:ext uri="{BB962C8B-B14F-4D97-AF65-F5344CB8AC3E}">
        <p14:creationId xmlns:p14="http://schemas.microsoft.com/office/powerpoint/2010/main" val="67698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a:t>
            </a:r>
          </a:p>
        </p:txBody>
      </p:sp>
      <p:sp>
        <p:nvSpPr>
          <p:cNvPr id="4" name="Text Placeholder 3"/>
          <p:cNvSpPr>
            <a:spLocks noGrp="1"/>
          </p:cNvSpPr>
          <p:nvPr>
            <p:ph type="body" sz="quarter" idx="10"/>
          </p:nvPr>
        </p:nvSpPr>
        <p:spPr/>
        <p:txBody>
          <a:bodyPr/>
          <a:lstStyle/>
          <a:p>
            <a:pPr lvl="0"/>
            <a:r>
              <a:rPr lang="en-US" dirty="0">
                <a:solidFill>
                  <a:prstClr val="black"/>
                </a:solidFill>
              </a:rPr>
              <a:t>Steps</a:t>
            </a:r>
          </a:p>
          <a:p>
            <a:pPr lvl="1"/>
            <a:r>
              <a:rPr lang="en-US" dirty="0">
                <a:solidFill>
                  <a:prstClr val="black"/>
                </a:solidFill>
              </a:rPr>
              <a:t>Program download</a:t>
            </a:r>
          </a:p>
          <a:p>
            <a:pPr lvl="2"/>
            <a:r>
              <a:rPr lang="en-US" dirty="0">
                <a:solidFill>
                  <a:prstClr val="black"/>
                </a:solidFill>
              </a:rPr>
              <a:t>Connect DSP with PC (USB)</a:t>
            </a:r>
          </a:p>
          <a:p>
            <a:pPr lvl="2"/>
            <a:r>
              <a:rPr lang="en-US" dirty="0">
                <a:solidFill>
                  <a:prstClr val="black"/>
                </a:solidFill>
              </a:rPr>
              <a:t>PLECS coder</a:t>
            </a:r>
          </a:p>
        </p:txBody>
      </p:sp>
      <p:pic>
        <p:nvPicPr>
          <p:cNvPr id="6" name="Picture 7">
            <a:extLst>
              <a:ext uri="{FF2B5EF4-FFF2-40B4-BE49-F238E27FC236}">
                <a16:creationId xmlns:a16="http://schemas.microsoft.com/office/drawing/2014/main" id="{CD1CD797-AF4C-45BE-8150-2EB84C4E50FE}"/>
              </a:ext>
            </a:extLst>
          </p:cNvPr>
          <p:cNvPicPr>
            <a:picLocks noChangeAspect="1"/>
          </p:cNvPicPr>
          <p:nvPr/>
        </p:nvPicPr>
        <p:blipFill>
          <a:blip r:embed="rId2"/>
          <a:stretch>
            <a:fillRect/>
          </a:stretch>
        </p:blipFill>
        <p:spPr>
          <a:xfrm>
            <a:off x="4899453" y="1713298"/>
            <a:ext cx="2677851" cy="772713"/>
          </a:xfrm>
          <a:prstGeom prst="rect">
            <a:avLst/>
          </a:prstGeom>
        </p:spPr>
      </p:pic>
      <p:cxnSp>
        <p:nvCxnSpPr>
          <p:cNvPr id="7" name="Straight Arrow Connector 10">
            <a:extLst>
              <a:ext uri="{FF2B5EF4-FFF2-40B4-BE49-F238E27FC236}">
                <a16:creationId xmlns:a16="http://schemas.microsoft.com/office/drawing/2014/main" id="{023129C3-D2BA-42C7-A92E-59BAC1A49CF7}"/>
              </a:ext>
            </a:extLst>
          </p:cNvPr>
          <p:cNvCxnSpPr>
            <a:stCxn id="6" idx="2"/>
          </p:cNvCxnSpPr>
          <p:nvPr/>
        </p:nvCxnSpPr>
        <p:spPr>
          <a:xfrm flipH="1">
            <a:off x="6238378" y="2486011"/>
            <a:ext cx="1" cy="513846"/>
          </a:xfrm>
          <a:prstGeom prst="straightConnector1">
            <a:avLst/>
          </a:prstGeom>
          <a:ln>
            <a:solidFill>
              <a:srgbClr val="DE402E"/>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13">
            <a:extLst>
              <a:ext uri="{FF2B5EF4-FFF2-40B4-BE49-F238E27FC236}">
                <a16:creationId xmlns:a16="http://schemas.microsoft.com/office/drawing/2014/main" id="{EED4AAAD-A08D-4BF4-9D0D-23649BCDE027}"/>
              </a:ext>
            </a:extLst>
          </p:cNvPr>
          <p:cNvSpPr txBox="1"/>
          <p:nvPr/>
        </p:nvSpPr>
        <p:spPr>
          <a:xfrm>
            <a:off x="3202802" y="3248558"/>
            <a:ext cx="1430526" cy="492443"/>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Select target module</a:t>
            </a:r>
          </a:p>
        </p:txBody>
      </p:sp>
      <mc:AlternateContent xmlns:mc="http://schemas.openxmlformats.org/markup-compatibility/2006">
        <mc:Choice xmlns:a14="http://schemas.microsoft.com/office/drawing/2010/main" Requires="a14">
          <p:sp>
            <p:nvSpPr>
              <p:cNvPr id="11" name="TextBox 16">
                <a:extLst>
                  <a:ext uri="{FF2B5EF4-FFF2-40B4-BE49-F238E27FC236}">
                    <a16:creationId xmlns:a16="http://schemas.microsoft.com/office/drawing/2014/main" id="{D8FE3B73-2BF3-4832-8821-097E7E77DA5F}"/>
                  </a:ext>
                </a:extLst>
              </p:cNvPr>
              <p:cNvSpPr txBox="1"/>
              <p:nvPr/>
            </p:nvSpPr>
            <p:spPr>
              <a:xfrm>
                <a:off x="8578683" y="2999857"/>
                <a:ext cx="2043984" cy="1477328"/>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Specify discretization step size. Generally, it should be the same as sample time step.</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(RT Box around 15</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𝜇</m:t>
                    </m:r>
                    <m:r>
                      <m:rPr>
                        <m:sty m:val="p"/>
                      </m:rPr>
                      <a:rPr lang="en-US" sz="1600" b="0" i="0" smtClean="0">
                        <a:latin typeface="Cambria Math" panose="02040503050406030204" pitchFamily="18" charset="0"/>
                        <a:ea typeface="Cambria Math" panose="02040503050406030204" pitchFamily="18" charset="0"/>
                        <a:cs typeface="Arial" panose="020B0604020202020204" pitchFamily="34" charset="0"/>
                      </a:rPr>
                      <m:t>s</m:t>
                    </m:r>
                  </m:oMath>
                </a14:m>
                <a:r>
                  <a:rPr lang="en-US" sz="1600" dirty="0">
                    <a:latin typeface="Arial" panose="020B0604020202020204" pitchFamily="34" charset="0"/>
                    <a:cs typeface="Arial" panose="020B0604020202020204" pitchFamily="34" charset="0"/>
                  </a:rPr>
                  <a:t>)</a:t>
                </a:r>
              </a:p>
            </p:txBody>
          </p:sp>
        </mc:Choice>
        <mc:Fallback>
          <p:sp>
            <p:nvSpPr>
              <p:cNvPr id="11" name="TextBox 16">
                <a:extLst>
                  <a:ext uri="{FF2B5EF4-FFF2-40B4-BE49-F238E27FC236}">
                    <a16:creationId xmlns:a16="http://schemas.microsoft.com/office/drawing/2014/main" id="{D8FE3B73-2BF3-4832-8821-097E7E77DA5F}"/>
                  </a:ext>
                </a:extLst>
              </p:cNvPr>
              <p:cNvSpPr txBox="1">
                <a:spLocks noRot="1" noChangeAspect="1" noMove="1" noResize="1" noEditPoints="1" noAdjustHandles="1" noChangeArrowheads="1" noChangeShapeType="1" noTextEdit="1"/>
              </p:cNvSpPr>
              <p:nvPr/>
            </p:nvSpPr>
            <p:spPr>
              <a:xfrm>
                <a:off x="8578683" y="2999857"/>
                <a:ext cx="2043984" cy="1477328"/>
              </a:xfrm>
              <a:prstGeom prst="rect">
                <a:avLst/>
              </a:prstGeom>
              <a:blipFill>
                <a:blip r:embed="rId3"/>
                <a:stretch>
                  <a:fillRect l="-5952" t="-4132" r="-5952" b="-7851"/>
                </a:stretch>
              </a:blipFill>
            </p:spPr>
            <p:txBody>
              <a:bodyPr/>
              <a:lstStyle/>
              <a:p>
                <a:r>
                  <a:rPr lang="en-US">
                    <a:noFill/>
                  </a:rPr>
                  <a:t> </a:t>
                </a:r>
              </a:p>
            </p:txBody>
          </p:sp>
        </mc:Fallback>
      </mc:AlternateContent>
      <p:pic>
        <p:nvPicPr>
          <p:cNvPr id="12" name="Picture 8">
            <a:extLst>
              <a:ext uri="{FF2B5EF4-FFF2-40B4-BE49-F238E27FC236}">
                <a16:creationId xmlns:a16="http://schemas.microsoft.com/office/drawing/2014/main" id="{FCAAC055-8588-4BE6-83D0-4551E038CAB5}"/>
              </a:ext>
            </a:extLst>
          </p:cNvPr>
          <p:cNvPicPr>
            <a:picLocks noChangeAspect="1"/>
          </p:cNvPicPr>
          <p:nvPr/>
        </p:nvPicPr>
        <p:blipFill>
          <a:blip r:embed="rId4"/>
          <a:stretch>
            <a:fillRect/>
          </a:stretch>
        </p:blipFill>
        <p:spPr>
          <a:xfrm>
            <a:off x="4748379" y="2999857"/>
            <a:ext cx="3177043" cy="2819763"/>
          </a:xfrm>
          <a:prstGeom prst="rect">
            <a:avLst/>
          </a:prstGeom>
        </p:spPr>
      </p:pic>
      <p:cxnSp>
        <p:nvCxnSpPr>
          <p:cNvPr id="8" name="Straight Arrow Connector 12">
            <a:extLst>
              <a:ext uri="{FF2B5EF4-FFF2-40B4-BE49-F238E27FC236}">
                <a16:creationId xmlns:a16="http://schemas.microsoft.com/office/drawing/2014/main" id="{A403E29C-63CE-408A-A912-6F6B14624A17}"/>
              </a:ext>
            </a:extLst>
          </p:cNvPr>
          <p:cNvCxnSpPr/>
          <p:nvPr/>
        </p:nvCxnSpPr>
        <p:spPr>
          <a:xfrm flipH="1">
            <a:off x="4492198" y="3494780"/>
            <a:ext cx="407255" cy="0"/>
          </a:xfrm>
          <a:prstGeom prst="straightConnector1">
            <a:avLst/>
          </a:prstGeom>
          <a:ln>
            <a:solidFill>
              <a:srgbClr val="DE402E"/>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5">
            <a:extLst>
              <a:ext uri="{FF2B5EF4-FFF2-40B4-BE49-F238E27FC236}">
                <a16:creationId xmlns:a16="http://schemas.microsoft.com/office/drawing/2014/main" id="{120A6B7C-31AB-4963-AF4F-CB648F30F37C}"/>
              </a:ext>
            </a:extLst>
          </p:cNvPr>
          <p:cNvCxnSpPr/>
          <p:nvPr/>
        </p:nvCxnSpPr>
        <p:spPr>
          <a:xfrm>
            <a:off x="7720428" y="3579418"/>
            <a:ext cx="628153" cy="0"/>
          </a:xfrm>
          <a:prstGeom prst="straightConnector1">
            <a:avLst/>
          </a:prstGeom>
          <a:ln>
            <a:solidFill>
              <a:srgbClr val="DE402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CC38D9-E636-46E9-A413-A90287A4945A}"/>
              </a:ext>
            </a:extLst>
          </p:cNvPr>
          <p:cNvSpPr>
            <a:spLocks noGrp="1"/>
          </p:cNvSpPr>
          <p:nvPr>
            <p:ph type="title"/>
          </p:nvPr>
        </p:nvSpPr>
        <p:spPr/>
        <p:txBody>
          <a:bodyPr/>
          <a:lstStyle/>
          <a:p>
            <a:r>
              <a:rPr lang="en-US" dirty="0"/>
              <a:t>Code generation	</a:t>
            </a:r>
          </a:p>
        </p:txBody>
      </p:sp>
      <p:sp>
        <p:nvSpPr>
          <p:cNvPr id="4" name="文本占位符 3">
            <a:extLst>
              <a:ext uri="{FF2B5EF4-FFF2-40B4-BE49-F238E27FC236}">
                <a16:creationId xmlns:a16="http://schemas.microsoft.com/office/drawing/2014/main" id="{DDDB3E27-1F12-4546-B787-EBC486C1F05D}"/>
              </a:ext>
            </a:extLst>
          </p:cNvPr>
          <p:cNvSpPr>
            <a:spLocks noGrp="1"/>
          </p:cNvSpPr>
          <p:nvPr>
            <p:ph type="body" sz="quarter" idx="10"/>
          </p:nvPr>
        </p:nvSpPr>
        <p:spPr/>
        <p:txBody>
          <a:bodyPr/>
          <a:lstStyle/>
          <a:p>
            <a:r>
              <a:rPr lang="en-US" dirty="0"/>
              <a:t>Steps</a:t>
            </a:r>
          </a:p>
          <a:p>
            <a:pPr lvl="1"/>
            <a:r>
              <a:rPr lang="en-US" dirty="0"/>
              <a:t>Program download</a:t>
            </a:r>
          </a:p>
          <a:p>
            <a:pPr lvl="2"/>
            <a:r>
              <a:rPr lang="en-US" dirty="0"/>
              <a:t>Select Target</a:t>
            </a:r>
          </a:p>
        </p:txBody>
      </p:sp>
      <p:pic>
        <p:nvPicPr>
          <p:cNvPr id="5" name="Picture 19">
            <a:extLst>
              <a:ext uri="{FF2B5EF4-FFF2-40B4-BE49-F238E27FC236}">
                <a16:creationId xmlns:a16="http://schemas.microsoft.com/office/drawing/2014/main" id="{B416559C-F601-4F3C-B73B-C59FFEA2B7F5}"/>
              </a:ext>
            </a:extLst>
          </p:cNvPr>
          <p:cNvPicPr>
            <a:picLocks noChangeAspect="1"/>
          </p:cNvPicPr>
          <p:nvPr/>
        </p:nvPicPr>
        <p:blipFill>
          <a:blip r:embed="rId2"/>
          <a:stretch>
            <a:fillRect/>
          </a:stretch>
        </p:blipFill>
        <p:spPr>
          <a:xfrm>
            <a:off x="4034667" y="2101489"/>
            <a:ext cx="4122666" cy="3256490"/>
          </a:xfrm>
          <a:prstGeom prst="rect">
            <a:avLst/>
          </a:prstGeom>
        </p:spPr>
      </p:pic>
      <p:cxnSp>
        <p:nvCxnSpPr>
          <p:cNvPr id="6" name="Straight Arrow Connector 5">
            <a:extLst>
              <a:ext uri="{FF2B5EF4-FFF2-40B4-BE49-F238E27FC236}">
                <a16:creationId xmlns:a16="http://schemas.microsoft.com/office/drawing/2014/main" id="{DF8C0CAB-76E3-4762-9984-4C131B2E00CF}"/>
              </a:ext>
            </a:extLst>
          </p:cNvPr>
          <p:cNvCxnSpPr/>
          <p:nvPr/>
        </p:nvCxnSpPr>
        <p:spPr>
          <a:xfrm flipH="1">
            <a:off x="3660871" y="2543217"/>
            <a:ext cx="1510747" cy="0"/>
          </a:xfrm>
          <a:prstGeom prst="straightConnector1">
            <a:avLst/>
          </a:prstGeom>
          <a:noFill/>
          <a:ln w="6350" cap="flat" cmpd="sng" algn="ctr">
            <a:solidFill>
              <a:srgbClr val="DD402D"/>
            </a:solidFill>
            <a:prstDash val="solid"/>
            <a:miter lim="800000"/>
            <a:tailEnd type="triangle"/>
          </a:ln>
          <a:effectLst/>
        </p:spPr>
      </p:cxnSp>
      <p:cxnSp>
        <p:nvCxnSpPr>
          <p:cNvPr id="7" name="Straight Arrow Connector 9">
            <a:extLst>
              <a:ext uri="{FF2B5EF4-FFF2-40B4-BE49-F238E27FC236}">
                <a16:creationId xmlns:a16="http://schemas.microsoft.com/office/drawing/2014/main" id="{F9401337-7313-4A19-A1AC-2A906E917661}"/>
              </a:ext>
            </a:extLst>
          </p:cNvPr>
          <p:cNvCxnSpPr/>
          <p:nvPr/>
        </p:nvCxnSpPr>
        <p:spPr>
          <a:xfrm>
            <a:off x="8049991" y="3203175"/>
            <a:ext cx="771276" cy="0"/>
          </a:xfrm>
          <a:prstGeom prst="straightConnector1">
            <a:avLst/>
          </a:prstGeom>
          <a:noFill/>
          <a:ln w="6350" cap="flat" cmpd="sng" algn="ctr">
            <a:solidFill>
              <a:srgbClr val="DD402D"/>
            </a:solidFill>
            <a:prstDash val="solid"/>
            <a:miter lim="800000"/>
            <a:tailEnd type="triangle"/>
          </a:ln>
          <a:effectLst/>
        </p:spPr>
      </p:cxnSp>
      <p:sp>
        <p:nvSpPr>
          <p:cNvPr id="8" name="Rectangle 20">
            <a:extLst>
              <a:ext uri="{FF2B5EF4-FFF2-40B4-BE49-F238E27FC236}">
                <a16:creationId xmlns:a16="http://schemas.microsoft.com/office/drawing/2014/main" id="{C897EF18-0614-48E5-A738-308712B97CA5}"/>
              </a:ext>
            </a:extLst>
          </p:cNvPr>
          <p:cNvSpPr/>
          <p:nvPr/>
        </p:nvSpPr>
        <p:spPr>
          <a:xfrm>
            <a:off x="5784221" y="3729734"/>
            <a:ext cx="2265770" cy="194209"/>
          </a:xfrm>
          <a:prstGeom prst="rect">
            <a:avLst/>
          </a:prstGeom>
          <a:noFill/>
          <a:ln w="12700" cap="flat" cmpd="sng" algn="ctr">
            <a:solidFill>
              <a:srgbClr val="DE402E"/>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9" name="Straight Arrow Connector 24">
            <a:extLst>
              <a:ext uri="{FF2B5EF4-FFF2-40B4-BE49-F238E27FC236}">
                <a16:creationId xmlns:a16="http://schemas.microsoft.com/office/drawing/2014/main" id="{976DFE1D-8E94-4443-806F-E4EE73183572}"/>
              </a:ext>
            </a:extLst>
          </p:cNvPr>
          <p:cNvCxnSpPr/>
          <p:nvPr/>
        </p:nvCxnSpPr>
        <p:spPr>
          <a:xfrm>
            <a:off x="8049991" y="3826838"/>
            <a:ext cx="771276" cy="0"/>
          </a:xfrm>
          <a:prstGeom prst="straightConnector1">
            <a:avLst/>
          </a:prstGeom>
          <a:noFill/>
          <a:ln w="6350" cap="flat" cmpd="sng" algn="ctr">
            <a:solidFill>
              <a:srgbClr val="DD402D"/>
            </a:solidFill>
            <a:prstDash val="solid"/>
            <a:miter lim="800000"/>
            <a:tailEnd type="triangle"/>
          </a:ln>
          <a:effectLst/>
        </p:spPr>
      </p:cxnSp>
      <p:sp>
        <p:nvSpPr>
          <p:cNvPr id="10" name="TextBox 13">
            <a:extLst>
              <a:ext uri="{FF2B5EF4-FFF2-40B4-BE49-F238E27FC236}">
                <a16:creationId xmlns:a16="http://schemas.microsoft.com/office/drawing/2014/main" id="{C564EA9A-50DC-4102-ACEB-45FC548C35FE}"/>
              </a:ext>
            </a:extLst>
          </p:cNvPr>
          <p:cNvSpPr txBox="1"/>
          <p:nvPr/>
        </p:nvSpPr>
        <p:spPr>
          <a:xfrm>
            <a:off x="2524308" y="2296995"/>
            <a:ext cx="1430526" cy="492443"/>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Launchpad target</a:t>
            </a:r>
          </a:p>
        </p:txBody>
      </p:sp>
      <p:sp>
        <p:nvSpPr>
          <p:cNvPr id="11" name="TextBox 13">
            <a:extLst>
              <a:ext uri="{FF2B5EF4-FFF2-40B4-BE49-F238E27FC236}">
                <a16:creationId xmlns:a16="http://schemas.microsoft.com/office/drawing/2014/main" id="{1E64D623-4ED8-4B76-9DE5-CFA228611159}"/>
              </a:ext>
            </a:extLst>
          </p:cNvPr>
          <p:cNvSpPr txBox="1"/>
          <p:nvPr/>
        </p:nvSpPr>
        <p:spPr>
          <a:xfrm>
            <a:off x="8935879" y="2956953"/>
            <a:ext cx="1430526" cy="492443"/>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System clock, max 194 MHz</a:t>
            </a:r>
          </a:p>
        </p:txBody>
      </p:sp>
      <p:sp>
        <p:nvSpPr>
          <p:cNvPr id="12" name="TextBox 21">
            <a:extLst>
              <a:ext uri="{FF2B5EF4-FFF2-40B4-BE49-F238E27FC236}">
                <a16:creationId xmlns:a16="http://schemas.microsoft.com/office/drawing/2014/main" id="{913919F6-AFBD-4965-9AB4-5735A30DBBBA}"/>
              </a:ext>
            </a:extLst>
          </p:cNvPr>
          <p:cNvSpPr txBox="1"/>
          <p:nvPr/>
        </p:nvSpPr>
        <p:spPr>
          <a:xfrm>
            <a:off x="8935879" y="3660321"/>
            <a:ext cx="2990533" cy="1969770"/>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If select </a:t>
            </a:r>
            <a:r>
              <a:rPr lang="en-US" sz="1600" b="1" dirty="0">
                <a:latin typeface="Arial" panose="020B0604020202020204" pitchFamily="34" charset="0"/>
                <a:cs typeface="Arial" panose="020B0604020202020204" pitchFamily="34" charset="0"/>
              </a:rPr>
              <a:t>enforce the exact value</a:t>
            </a:r>
          </a:p>
          <a:p>
            <a:r>
              <a:rPr lang="en-US" sz="1600" dirty="0">
                <a:latin typeface="Arial" panose="020B0604020202020204" pitchFamily="34" charset="0"/>
                <a:cs typeface="Arial" panose="020B0604020202020204" pitchFamily="34" charset="0"/>
              </a:rPr>
              <a:t>Coder may report error, because the frequency in MCU may not be able to achieve the accurate step time. Because the step time may not be the multiples of system clock step time.</a:t>
            </a:r>
          </a:p>
        </p:txBody>
      </p:sp>
    </p:spTree>
    <p:extLst>
      <p:ext uri="{BB962C8B-B14F-4D97-AF65-F5344CB8AC3E}">
        <p14:creationId xmlns:p14="http://schemas.microsoft.com/office/powerpoint/2010/main" val="4733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CC38D9-E636-46E9-A413-A90287A4945A}"/>
              </a:ext>
            </a:extLst>
          </p:cNvPr>
          <p:cNvSpPr>
            <a:spLocks noGrp="1"/>
          </p:cNvSpPr>
          <p:nvPr>
            <p:ph type="title"/>
          </p:nvPr>
        </p:nvSpPr>
        <p:spPr/>
        <p:txBody>
          <a:bodyPr/>
          <a:lstStyle/>
          <a:p>
            <a:r>
              <a:rPr lang="en-US" dirty="0"/>
              <a:t>Code generation	</a:t>
            </a:r>
          </a:p>
        </p:txBody>
      </p:sp>
      <p:sp>
        <p:nvSpPr>
          <p:cNvPr id="4" name="文本占位符 3">
            <a:extLst>
              <a:ext uri="{FF2B5EF4-FFF2-40B4-BE49-F238E27FC236}">
                <a16:creationId xmlns:a16="http://schemas.microsoft.com/office/drawing/2014/main" id="{DDDB3E27-1F12-4546-B787-EBC486C1F05D}"/>
              </a:ext>
            </a:extLst>
          </p:cNvPr>
          <p:cNvSpPr>
            <a:spLocks noGrp="1"/>
          </p:cNvSpPr>
          <p:nvPr>
            <p:ph type="body" sz="quarter" idx="10"/>
          </p:nvPr>
        </p:nvSpPr>
        <p:spPr/>
        <p:txBody>
          <a:bodyPr/>
          <a:lstStyle/>
          <a:p>
            <a:r>
              <a:rPr lang="en-US" dirty="0"/>
              <a:t>Steps</a:t>
            </a:r>
          </a:p>
          <a:p>
            <a:pPr lvl="1"/>
            <a:r>
              <a:rPr lang="en-US" dirty="0"/>
              <a:t>Program download</a:t>
            </a:r>
          </a:p>
          <a:p>
            <a:pPr lvl="2"/>
            <a:r>
              <a:rPr lang="en-US" dirty="0"/>
              <a:t>C2000 PWM module</a:t>
            </a:r>
          </a:p>
        </p:txBody>
      </p:sp>
      <p:sp>
        <p:nvSpPr>
          <p:cNvPr id="12" name="TextBox 21">
            <a:extLst>
              <a:ext uri="{FF2B5EF4-FFF2-40B4-BE49-F238E27FC236}">
                <a16:creationId xmlns:a16="http://schemas.microsoft.com/office/drawing/2014/main" id="{913919F6-AFBD-4965-9AB4-5735A30DBBBA}"/>
              </a:ext>
            </a:extLst>
          </p:cNvPr>
          <p:cNvSpPr txBox="1"/>
          <p:nvPr/>
        </p:nvSpPr>
        <p:spPr>
          <a:xfrm>
            <a:off x="3542581" y="4660007"/>
            <a:ext cx="5106837" cy="1231106"/>
          </a:xfrm>
          <a:prstGeom prst="rect">
            <a:avLst/>
          </a:prstGeom>
          <a:noFill/>
        </p:spPr>
        <p:txBody>
          <a:bodyPr wrap="square" lIns="0" tIns="0" rIns="0" bIns="0" rtlCol="0">
            <a:spAutoFit/>
          </a:bodyPr>
          <a:lstStyle/>
          <a:p>
            <a:r>
              <a:rPr lang="en-US" sz="1600" b="1" dirty="0">
                <a:latin typeface="Arial" panose="020B0604020202020204" pitchFamily="34" charset="0"/>
                <a:cs typeface="Arial" panose="020B0604020202020204" pitchFamily="34" charset="0"/>
              </a:rPr>
              <a:t>If select enforce the exact value</a:t>
            </a:r>
          </a:p>
          <a:p>
            <a:r>
              <a:rPr lang="en-US" sz="1600" dirty="0">
                <a:latin typeface="Arial" panose="020B0604020202020204" pitchFamily="34" charset="0"/>
                <a:cs typeface="Arial" panose="020B0604020202020204" pitchFamily="34" charset="0"/>
              </a:rPr>
              <a:t>Coder may report error, because the frequency in DSP may not achieve the accurate value. E.g. set 20kHz in program, while, in DSP it reaches 19.98kHz, which is acceptable.</a:t>
            </a:r>
          </a:p>
        </p:txBody>
      </p:sp>
      <p:pic>
        <p:nvPicPr>
          <p:cNvPr id="13" name="Picture 4">
            <a:extLst>
              <a:ext uri="{FF2B5EF4-FFF2-40B4-BE49-F238E27FC236}">
                <a16:creationId xmlns:a16="http://schemas.microsoft.com/office/drawing/2014/main" id="{02D625FC-DBD0-4608-B0A4-62A44313D6F5}"/>
              </a:ext>
            </a:extLst>
          </p:cNvPr>
          <p:cNvPicPr>
            <a:picLocks noChangeAspect="1"/>
          </p:cNvPicPr>
          <p:nvPr/>
        </p:nvPicPr>
        <p:blipFill>
          <a:blip r:embed="rId2"/>
          <a:stretch>
            <a:fillRect/>
          </a:stretch>
        </p:blipFill>
        <p:spPr>
          <a:xfrm>
            <a:off x="4485887" y="1098617"/>
            <a:ext cx="3220226" cy="3256490"/>
          </a:xfrm>
          <a:prstGeom prst="rect">
            <a:avLst/>
          </a:prstGeom>
        </p:spPr>
      </p:pic>
    </p:spTree>
    <p:extLst>
      <p:ext uri="{BB962C8B-B14F-4D97-AF65-F5344CB8AC3E}">
        <p14:creationId xmlns:p14="http://schemas.microsoft.com/office/powerpoint/2010/main" val="162917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CC38D9-E636-46E9-A413-A90287A4945A}"/>
              </a:ext>
            </a:extLst>
          </p:cNvPr>
          <p:cNvSpPr>
            <a:spLocks noGrp="1"/>
          </p:cNvSpPr>
          <p:nvPr>
            <p:ph type="title"/>
          </p:nvPr>
        </p:nvSpPr>
        <p:spPr/>
        <p:txBody>
          <a:bodyPr/>
          <a:lstStyle/>
          <a:p>
            <a:r>
              <a:rPr lang="en-US" dirty="0"/>
              <a:t>Code generation	</a:t>
            </a:r>
          </a:p>
        </p:txBody>
      </p:sp>
      <p:sp>
        <p:nvSpPr>
          <p:cNvPr id="4" name="文本占位符 3">
            <a:extLst>
              <a:ext uri="{FF2B5EF4-FFF2-40B4-BE49-F238E27FC236}">
                <a16:creationId xmlns:a16="http://schemas.microsoft.com/office/drawing/2014/main" id="{DDDB3E27-1F12-4546-B787-EBC486C1F05D}"/>
              </a:ext>
            </a:extLst>
          </p:cNvPr>
          <p:cNvSpPr>
            <a:spLocks noGrp="1"/>
          </p:cNvSpPr>
          <p:nvPr>
            <p:ph type="body" sz="quarter" idx="10"/>
          </p:nvPr>
        </p:nvSpPr>
        <p:spPr/>
        <p:txBody>
          <a:bodyPr/>
          <a:lstStyle/>
          <a:p>
            <a:r>
              <a:rPr lang="en-US" dirty="0"/>
              <a:t>Steps</a:t>
            </a:r>
          </a:p>
          <a:p>
            <a:pPr lvl="1"/>
            <a:r>
              <a:rPr lang="en-US" dirty="0"/>
              <a:t>Press ‘Build’ and wait for around 1 min</a:t>
            </a:r>
          </a:p>
        </p:txBody>
      </p:sp>
      <p:pic>
        <p:nvPicPr>
          <p:cNvPr id="6" name="Picture 3">
            <a:extLst>
              <a:ext uri="{FF2B5EF4-FFF2-40B4-BE49-F238E27FC236}">
                <a16:creationId xmlns:a16="http://schemas.microsoft.com/office/drawing/2014/main" id="{24280B78-62BE-44D9-BA60-A3954440B356}"/>
              </a:ext>
            </a:extLst>
          </p:cNvPr>
          <p:cNvPicPr>
            <a:picLocks noChangeAspect="1"/>
          </p:cNvPicPr>
          <p:nvPr/>
        </p:nvPicPr>
        <p:blipFill>
          <a:blip r:embed="rId2"/>
          <a:stretch>
            <a:fillRect/>
          </a:stretch>
        </p:blipFill>
        <p:spPr>
          <a:xfrm>
            <a:off x="4299350" y="1806478"/>
            <a:ext cx="3593299" cy="3578926"/>
          </a:xfrm>
          <a:prstGeom prst="rect">
            <a:avLst/>
          </a:prstGeom>
        </p:spPr>
      </p:pic>
    </p:spTree>
    <p:extLst>
      <p:ext uri="{BB962C8B-B14F-4D97-AF65-F5344CB8AC3E}">
        <p14:creationId xmlns:p14="http://schemas.microsoft.com/office/powerpoint/2010/main" val="1100010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191</Words>
  <Application>Microsoft Office PowerPoint</Application>
  <PresentationFormat>宽屏</PresentationFormat>
  <Paragraphs>31</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6</vt:i4>
      </vt:variant>
    </vt:vector>
  </HeadingPairs>
  <TitlesOfParts>
    <vt:vector size="11" baseType="lpstr">
      <vt:lpstr>Arial</vt:lpstr>
      <vt:lpstr>Calibri</vt:lpstr>
      <vt:lpstr>Cambria Math</vt:lpstr>
      <vt:lpstr>Office Theme</vt:lpstr>
      <vt:lpstr>Custom Design</vt:lpstr>
      <vt:lpstr>PLECS TI C2000 Target Code Generation and Download</vt:lpstr>
      <vt:lpstr>Code generation</vt:lpstr>
      <vt:lpstr>Code generation</vt:lpstr>
      <vt:lpstr>Code generation </vt:lpstr>
      <vt:lpstr>Code generation </vt:lpstr>
      <vt:lpstr>Code generation </vt:lpstr>
    </vt:vector>
  </TitlesOfParts>
  <Company>RWTH Aachen, ISEA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Tianxiao</dc:creator>
  <cp:lastModifiedBy>Chen Shaun</cp:lastModifiedBy>
  <cp:revision>83</cp:revision>
  <dcterms:created xsi:type="dcterms:W3CDTF">2020-01-21T15:40:06Z</dcterms:created>
  <dcterms:modified xsi:type="dcterms:W3CDTF">2020-04-07T11:52:43Z</dcterms:modified>
</cp:coreProperties>
</file>