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9"/>
  </p:notesMasterIdLst>
  <p:handoutMasterIdLst>
    <p:handoutMasterId r:id="rId10"/>
  </p:handoutMasterIdLst>
  <p:sldIdLst>
    <p:sldId id="327" r:id="rId3"/>
    <p:sldId id="323" r:id="rId4"/>
    <p:sldId id="324" r:id="rId5"/>
    <p:sldId id="325" r:id="rId6"/>
    <p:sldId id="326" r:id="rId7"/>
    <p:sldId id="322" r:id="rId8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6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o Xian" initials="L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02D"/>
    <a:srgbClr val="FFFF66"/>
    <a:srgbClr val="0D44F3"/>
    <a:srgbClr val="3764F5"/>
    <a:srgbClr val="9D9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6395" autoAdjust="0"/>
  </p:normalViewPr>
  <p:slideViewPr>
    <p:cSldViewPr snapToGrid="0" showGuides="1">
      <p:cViewPr varScale="1">
        <p:scale>
          <a:sx n="107" d="100"/>
          <a:sy n="107" d="100"/>
        </p:scale>
        <p:origin x="1518" y="84"/>
      </p:cViewPr>
      <p:guideLst>
        <p:guide orient="horz" pos="2160"/>
        <p:guide pos="2880"/>
        <p:guide orient="horz" pos="726"/>
        <p:guide orient="horz" pos="4194"/>
        <p:guide orient="horz" pos="3306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274" y="38"/>
      </p:cViewPr>
      <p:guideLst>
        <p:guide orient="horz" pos="3246"/>
        <p:guide pos="2235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16.05.2020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4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16.05.2020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77785"/>
            <a:ext cx="5438748" cy="3907835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429310"/>
            <a:ext cx="2945862" cy="4973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master title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solidFill>
                  <a:schemeClr val="bg2">
                    <a:lumMod val="50000"/>
                  </a:schemeClr>
                </a:solidFill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4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4th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5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5th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6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6th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7th Version (logo of part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7th Version </a:t>
            </a:r>
            <a:r>
              <a:rPr lang="de-DE" dirty="0"/>
              <a:t>(logo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partner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3004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logo of partner by clicking the icon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0464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Business </a:t>
            </a:r>
            <a:r>
              <a:rPr lang="de-DE" dirty="0" err="1"/>
              <a:t>address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err="1"/>
              <a:t>Contact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/>
              <a:t>Contact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endParaRPr lang="de-DE" sz="1400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Partner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2nd Ver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en-US" dirty="0"/>
              <a:t>Add chart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1st Version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2nd Version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3rd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Edit footer: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On the View menu, click Slide Master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Scroll to the first slide in the overview on the left hand side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On the first slide you can select the footer check box. There you can add the text which will automatically appear on all other slides.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5999" y="6372000"/>
            <a:ext cx="376365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aseline="0" dirty="0">
                <a:solidFill>
                  <a:srgbClr val="9D9EA0"/>
                </a:solidFill>
              </a:rPr>
              <a:t>SEMIKUBE Two Level Inverter  </a:t>
            </a:r>
            <a:r>
              <a:rPr lang="en-US" sz="900" dirty="0">
                <a:solidFill>
                  <a:srgbClr val="9D9EA0"/>
                </a:solidFill>
              </a:rPr>
              <a:t>|  Tommaso Di Raimondo, Chirag Shah  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</a:rPr>
              <a:t>PGS EONERC</a:t>
            </a:r>
            <a:r>
              <a:rPr lang="en-US" sz="900" baseline="0" dirty="0">
                <a:solidFill>
                  <a:srgbClr val="9D9EA0"/>
                </a:solidFill>
              </a:rPr>
              <a:t> RWTH Aachen  </a:t>
            </a:r>
            <a:r>
              <a:rPr lang="en-US" sz="900" dirty="0">
                <a:solidFill>
                  <a:srgbClr val="9D9EA0"/>
                </a:solidFill>
              </a:rPr>
              <a:t>|  </a:t>
            </a:r>
            <a:fld id="{A7F673C4-13CE-488B-B048-3D8862F3D896}" type="datetime1">
              <a:rPr lang="de-DE" sz="900" smtClean="0">
                <a:solidFill>
                  <a:srgbClr val="9D9EA0"/>
                </a:solidFill>
              </a:rPr>
              <a:t>16.05.2020</a:t>
            </a:fld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3" name="Grafik 12" descr="U:\Admin\Grafik\Corporate Design\ERC_Logo_neu\ERC_Logo_neu\PNG\rwth_eerc_rgb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sldNum="0"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U:\Admin\Grafik\Corporate Design\ERC_Logo_neu\ERC_Logo_neu\PNG\rwth_eerc_rgb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140" y="6193431"/>
            <a:ext cx="2905968" cy="76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sldNum="0"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7DF27F-9D1F-475A-A0C3-9E5BCF659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Tommaso Di Raimondo, Chirag Shah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C9364-6EC3-48BE-BD67-A8D02C012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SEMIKUBE Three Phase Two Level Inverter</a:t>
            </a:r>
            <a:endParaRPr lang="de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73EF40-15DC-428C-8ACA-B11A7CA36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Update on </a:t>
            </a:r>
            <a:r>
              <a:rPr lang="de-DE"/>
              <a:t>testing for starting </a:t>
            </a:r>
            <a:r>
              <a:rPr lang="de-DE" dirty="0"/>
              <a:t>operation </a:t>
            </a:r>
            <a:r>
              <a:rPr lang="de-DE"/>
              <a:t>of Inverter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Operating Procedure (SOP)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Make use of three power supply channels (for Gate driver, PWM Signals and DC link)</a:t>
            </a:r>
          </a:p>
          <a:p>
            <a:pPr lvl="1"/>
            <a:r>
              <a:rPr lang="en-US" dirty="0" smtClean="0"/>
              <a:t>Use voltage meters to check polarities and voltage levels</a:t>
            </a:r>
          </a:p>
          <a:p>
            <a:pPr lvl="1"/>
            <a:r>
              <a:rPr lang="en-US" dirty="0" smtClean="0"/>
              <a:t>Always check the imposed current limits of power supplies</a:t>
            </a:r>
          </a:p>
          <a:p>
            <a:endParaRPr lang="en-US" dirty="0" smtClean="0"/>
          </a:p>
          <a:p>
            <a:r>
              <a:rPr lang="en-US" dirty="0" smtClean="0"/>
              <a:t>Arrange 24V DC supply voltage for Gate driver.</a:t>
            </a:r>
          </a:p>
          <a:p>
            <a:pPr lvl="1"/>
            <a:r>
              <a:rPr lang="en-US" dirty="0" smtClean="0"/>
              <a:t>Datasheet for Gate Driver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Connect positive terminal to port 1, port 2 and port 3 and negative terminal to port 2, port 4 and port 6.</a:t>
            </a:r>
          </a:p>
          <a:p>
            <a:pPr lvl="1"/>
            <a:r>
              <a:rPr lang="en-US" dirty="0" smtClean="0"/>
              <a:t>Note: Negative terminal is short circuited in gate driver therefore, it‘s alright even if only one port out of 2,4 and 6 is connected to negative of source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56485"/>
              </p:ext>
            </p:extLst>
          </p:nvPr>
        </p:nvGraphicFramePr>
        <p:xfrm>
          <a:off x="1315618" y="3131204"/>
          <a:ext cx="63914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745">
                  <a:extLst>
                    <a:ext uri="{9D8B030D-6E8A-4147-A177-3AD203B41FA5}">
                      <a16:colId xmlns:a16="http://schemas.microsoft.com/office/drawing/2014/main" val="205468143"/>
                    </a:ext>
                  </a:extLst>
                </a:gridCol>
                <a:gridCol w="754069">
                  <a:extLst>
                    <a:ext uri="{9D8B030D-6E8A-4147-A177-3AD203B41FA5}">
                      <a16:colId xmlns:a16="http://schemas.microsoft.com/office/drawing/2014/main" val="3936228857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2475628569"/>
                    </a:ext>
                  </a:extLst>
                </a:gridCol>
                <a:gridCol w="734733">
                  <a:extLst>
                    <a:ext uri="{9D8B030D-6E8A-4147-A177-3AD203B41FA5}">
                      <a16:colId xmlns:a16="http://schemas.microsoft.com/office/drawing/2014/main" val="706970876"/>
                    </a:ext>
                  </a:extLst>
                </a:gridCol>
                <a:gridCol w="719843">
                  <a:extLst>
                    <a:ext uri="{9D8B030D-6E8A-4147-A177-3AD203B41FA5}">
                      <a16:colId xmlns:a16="http://schemas.microsoft.com/office/drawing/2014/main" val="1546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93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Supply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voltage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Supply </a:t>
                      </a:r>
                      <a:r>
                        <a:rPr lang="de-DE" dirty="0" err="1"/>
                        <a:t>primary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current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3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Max.</a:t>
                      </a:r>
                      <a:r>
                        <a:rPr lang="de-DE" baseline="0" dirty="0"/>
                        <a:t> Supply </a:t>
                      </a:r>
                      <a:r>
                        <a:rPr lang="de-DE" baseline="0" dirty="0" err="1"/>
                        <a:t>primary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current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5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9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Driver Circuit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Triggering Signal (port 8 and port 9)</a:t>
            </a:r>
          </a:p>
          <a:p>
            <a:pPr lvl="1"/>
            <a:r>
              <a:rPr lang="en-US" dirty="0" smtClean="0"/>
              <a:t>To enable inverter this two port are utilized however care must be taken at starting.</a:t>
            </a:r>
          </a:p>
          <a:p>
            <a:pPr lvl="1"/>
            <a:r>
              <a:rPr lang="en-US" dirty="0" smtClean="0">
                <a:solidFill>
                  <a:srgbClr val="DD402D"/>
                </a:solidFill>
              </a:rPr>
              <a:t>Initially, connect both port 8 and port 9 to negative terminal. Make sure they are not floating!!!</a:t>
            </a:r>
          </a:p>
          <a:p>
            <a:endParaRPr lang="en-US" dirty="0" smtClean="0"/>
          </a:p>
          <a:p>
            <a:r>
              <a:rPr lang="en-US" dirty="0" smtClean="0"/>
              <a:t>After connecting the ports as per previous slide, turn the DC supply ON.</a:t>
            </a:r>
          </a:p>
          <a:p>
            <a:endParaRPr lang="en-US" dirty="0" smtClean="0"/>
          </a:p>
          <a:p>
            <a:r>
              <a:rPr lang="en-US" dirty="0" smtClean="0"/>
              <a:t>Blinking LED1 (left) in following sequence can be observed: </a:t>
            </a:r>
            <a:r>
              <a:rPr lang="en-US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❶❷❸❹</a:t>
            </a: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❺</a:t>
            </a:r>
          </a:p>
          <a:p>
            <a:endParaRPr lang="en-US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/>
              <a:t>Now, remove port 9 from negative terminal of DC supply and connect it to positive terminal.</a:t>
            </a:r>
          </a:p>
          <a:p>
            <a:pPr lvl="1"/>
            <a:r>
              <a:rPr lang="en-US" dirty="0" smtClean="0"/>
              <a:t>Now, following sequence of LED1 (left) could be observed: </a:t>
            </a:r>
            <a:r>
              <a:rPr lang="en-US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❶❷❸❹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❺</a:t>
            </a:r>
          </a:p>
          <a:p>
            <a:pPr lvl="1"/>
            <a:endParaRPr lang="en-US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/>
              <a:t>If LED1 (left) sequence is according to mentioned above, driver circuit is working perfectly fine.</a:t>
            </a:r>
          </a:p>
          <a:p>
            <a:pPr lvl="1"/>
            <a:r>
              <a:rPr lang="en-US" dirty="0" smtClean="0"/>
              <a:t>If not, then check the DC supply again and follow steps from starting.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3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Controller Operation (TI </a:t>
            </a:r>
            <a:r>
              <a:rPr lang="en-US" dirty="0" err="1" smtClean="0"/>
              <a:t>L</a:t>
            </a:r>
            <a:r>
              <a:rPr lang="en-US" dirty="0" err="1" smtClean="0"/>
              <a:t>aunchPad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Turn off the DC supply of Driver circuit.</a:t>
            </a:r>
          </a:p>
          <a:p>
            <a:endParaRPr lang="en-US" dirty="0" smtClean="0"/>
          </a:p>
          <a:p>
            <a:r>
              <a:rPr lang="en-US" dirty="0" smtClean="0"/>
              <a:t>Connect the ports of driver circuit to ports of main board according to manual.</a:t>
            </a:r>
          </a:p>
          <a:p>
            <a:pPr lvl="1"/>
            <a:r>
              <a:rPr lang="en-US" dirty="0" smtClean="0"/>
              <a:t>Note: all grounds are shorted inside driver circuit so it does not matter to connect all or connect one</a:t>
            </a:r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8" y="3167002"/>
            <a:ext cx="4247469" cy="289356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31" y="3167002"/>
            <a:ext cx="4247469" cy="289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0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F537-0DE7-4C54-9E73-CF418B2E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Checking the Operation of Inverter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ED2AB-4985-45A4-87EB-78B9953AA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inverter starts only if all three phases switching signals have a reference value. Don’t keep it floating. </a:t>
            </a:r>
          </a:p>
          <a:p>
            <a:pPr lvl="1"/>
            <a:r>
              <a:rPr lang="en-GB" dirty="0"/>
              <a:t>Using all three phases for testing of inverter is </a:t>
            </a:r>
            <a:r>
              <a:rPr lang="en-GB" dirty="0" smtClean="0"/>
              <a:t>recommended.</a:t>
            </a:r>
            <a:endParaRPr lang="en-GB" dirty="0"/>
          </a:p>
          <a:p>
            <a:pPr marL="216100" lvl="1" indent="0">
              <a:buNone/>
            </a:pPr>
            <a:endParaRPr lang="de-DE" dirty="0"/>
          </a:p>
          <a:p>
            <a:r>
              <a:rPr lang="de-DE" dirty="0"/>
              <a:t>Turn on the DC control supply for</a:t>
            </a:r>
          </a:p>
          <a:p>
            <a:pPr lvl="1"/>
            <a:r>
              <a:rPr lang="de-DE" dirty="0"/>
              <a:t>Gate Driver</a:t>
            </a:r>
          </a:p>
          <a:p>
            <a:pPr lvl="1"/>
            <a:r>
              <a:rPr lang="de-DE" dirty="0"/>
              <a:t>Main board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Give the input DC main power.</a:t>
            </a:r>
          </a:p>
          <a:p>
            <a:endParaRPr lang="de-DE" dirty="0"/>
          </a:p>
          <a:p>
            <a:r>
              <a:rPr lang="de-DE" dirty="0"/>
              <a:t>Observe the waveform at output of Inverter.</a:t>
            </a:r>
          </a:p>
          <a:p>
            <a:endParaRPr lang="de-DE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3790F0C-5353-4D72-B099-C9BB03EA1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26371"/>
              </p:ext>
            </p:extLst>
          </p:nvPr>
        </p:nvGraphicFramePr>
        <p:xfrm>
          <a:off x="287337" y="4602114"/>
          <a:ext cx="8413603" cy="153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394">
                  <a:extLst>
                    <a:ext uri="{9D8B030D-6E8A-4147-A177-3AD203B41FA5}">
                      <a16:colId xmlns:a16="http://schemas.microsoft.com/office/drawing/2014/main" val="3689041591"/>
                    </a:ext>
                  </a:extLst>
                </a:gridCol>
                <a:gridCol w="6416209">
                  <a:extLst>
                    <a:ext uri="{9D8B030D-6E8A-4147-A177-3AD203B41FA5}">
                      <a16:colId xmlns:a16="http://schemas.microsoft.com/office/drawing/2014/main" val="3452522115"/>
                    </a:ext>
                  </a:extLst>
                </a:gridCol>
              </a:tblGrid>
              <a:tr h="25397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LED Color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Description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08670"/>
                  </a:ext>
                </a:extLst>
              </a:tr>
              <a:tr h="25397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92D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⓿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OK. </a:t>
                      </a:r>
                      <a:r>
                        <a:rPr lang="en-GB" noProof="0" dirty="0"/>
                        <a:t>No</a:t>
                      </a:r>
                      <a:r>
                        <a:rPr lang="it-IT" dirty="0"/>
                        <a:t> </a:t>
                      </a:r>
                      <a:r>
                        <a:rPr lang="en-GB" noProof="0" dirty="0"/>
                        <a:t>failure</a:t>
                      </a:r>
                      <a:r>
                        <a:rPr lang="it-IT" dirty="0"/>
                        <a:t>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1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⓿</a:t>
                      </a:r>
                      <a:endParaRPr lang="de-DE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 was occurred, but failure is not present anymore</a:t>
                      </a:r>
                      <a:r>
                        <a:rPr lang="en-US" dirty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77689"/>
                  </a:ext>
                </a:extLst>
              </a:tr>
              <a:tr h="43836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DD402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⓿</a:t>
                      </a:r>
                      <a:endParaRPr lang="de-DE" dirty="0">
                        <a:solidFill>
                          <a:srgbClr val="DD40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 is present.</a:t>
                      </a:r>
                      <a:r>
                        <a:rPr lang="en-GB" noProof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37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code:</a:t>
            </a:r>
            <a:endParaRPr lang="en-US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87338" y="871199"/>
            <a:ext cx="8413602" cy="1384687"/>
          </a:xfrm>
        </p:spPr>
        <p:txBody>
          <a:bodyPr/>
          <a:lstStyle/>
          <a:p>
            <a:r>
              <a:rPr lang="en-US" sz="2000" dirty="0" smtClean="0"/>
              <a:t>LED sequence interpreting</a:t>
            </a:r>
          </a:p>
          <a:p>
            <a:pPr lvl="1"/>
            <a:r>
              <a:rPr lang="en-US" sz="1800" dirty="0" smtClean="0"/>
              <a:t>LED 1 (left) and LED 0 (right) blink at 1Hz, after no illumination for three seconds the flashing sequence is repeated.</a:t>
            </a:r>
          </a:p>
          <a:p>
            <a:pPr lvl="1"/>
            <a:r>
              <a:rPr lang="en-US" sz="1800" dirty="0" smtClean="0"/>
              <a:t>Refer to page. 64 of User Manual for a better understanding</a:t>
            </a:r>
          </a:p>
          <a:p>
            <a:pPr lvl="1"/>
            <a:endParaRPr lang="en-US" sz="1800" dirty="0" smtClean="0"/>
          </a:p>
          <a:p>
            <a:endParaRPr lang="en-US" dirty="0"/>
          </a:p>
        </p:txBody>
      </p:sp>
      <p:graphicFrame>
        <p:nvGraphicFramePr>
          <p:cNvPr id="7" name="Tabella 5">
            <a:extLst>
              <a:ext uri="{FF2B5EF4-FFF2-40B4-BE49-F238E27FC236}">
                <a16:creationId xmlns:a16="http://schemas.microsoft.com/office/drawing/2014/main" id="{BF307B2B-D051-413C-85D5-49CD262C0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24169"/>
              </p:ext>
            </p:extLst>
          </p:nvPr>
        </p:nvGraphicFramePr>
        <p:xfrm>
          <a:off x="267350" y="2374770"/>
          <a:ext cx="8453577" cy="21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876">
                  <a:extLst>
                    <a:ext uri="{9D8B030D-6E8A-4147-A177-3AD203B41FA5}">
                      <a16:colId xmlns:a16="http://schemas.microsoft.com/office/drawing/2014/main" val="315126533"/>
                    </a:ext>
                  </a:extLst>
                </a:gridCol>
                <a:gridCol w="2677213">
                  <a:extLst>
                    <a:ext uri="{9D8B030D-6E8A-4147-A177-3AD203B41FA5}">
                      <a16:colId xmlns:a16="http://schemas.microsoft.com/office/drawing/2014/main" val="3904728187"/>
                    </a:ext>
                  </a:extLst>
                </a:gridCol>
                <a:gridCol w="1659117">
                  <a:extLst>
                    <a:ext uri="{9D8B030D-6E8A-4147-A177-3AD203B41FA5}">
                      <a16:colId xmlns:a16="http://schemas.microsoft.com/office/drawing/2014/main" val="1204139433"/>
                    </a:ext>
                  </a:extLst>
                </a:gridCol>
                <a:gridCol w="2592371">
                  <a:extLst>
                    <a:ext uri="{9D8B030D-6E8A-4147-A177-3AD203B41FA5}">
                      <a16:colId xmlns:a16="http://schemas.microsoft.com/office/drawing/2014/main" val="3056325819"/>
                    </a:ext>
                  </a:extLst>
                </a:gridCol>
              </a:tblGrid>
              <a:tr h="287457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smtClean="0"/>
                        <a:t>LED 1 (left)</a:t>
                      </a:r>
                      <a:endParaRPr lang="en-US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smtClean="0"/>
                        <a:t>Description</a:t>
                      </a:r>
                      <a:endParaRPr lang="en-US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smtClean="0"/>
                        <a:t>LED 0 (right)</a:t>
                      </a:r>
                      <a:endParaRPr lang="en-US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Description</a:t>
                      </a:r>
                      <a:endParaRPr lang="en-US" sz="16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43077"/>
                  </a:ext>
                </a:extLst>
              </a:tr>
              <a:tr h="287457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❶</a:t>
                      </a:r>
                      <a:endParaRPr lang="en-US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smtClean="0"/>
                        <a:t>(Status over current) Phase U</a:t>
                      </a:r>
                      <a:endParaRPr lang="en-US" sz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❶</a:t>
                      </a:r>
                      <a:endParaRPr lang="en-US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smtClean="0"/>
                        <a:t>(Status SKYPER 32PRO) Phase U</a:t>
                      </a:r>
                      <a:endParaRPr lang="en-US" sz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62625"/>
                  </a:ext>
                </a:extLst>
              </a:tr>
              <a:tr h="287457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❷</a:t>
                      </a:r>
                      <a:endParaRPr lang="en-US" sz="16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smtClean="0"/>
                        <a:t>(Status over current) Phase V</a:t>
                      </a:r>
                      <a:endParaRPr lang="en-US" sz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❷</a:t>
                      </a:r>
                      <a:endParaRPr lang="en-US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smtClean="0"/>
                        <a:t>(Status SKYPER 32PRO) Phase V</a:t>
                      </a:r>
                      <a:endParaRPr lang="en-US" sz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713933"/>
                  </a:ext>
                </a:extLst>
              </a:tr>
              <a:tr h="287457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❸</a:t>
                      </a:r>
                      <a:endParaRPr lang="en-US" sz="16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smtClean="0"/>
                        <a:t>(Status over current) Phase W</a:t>
                      </a:r>
                      <a:endParaRPr lang="en-US" sz="12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❸</a:t>
                      </a:r>
                      <a:endParaRPr lang="en-US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smtClean="0"/>
                        <a:t>(Status SKYPER 32PRO) Phase W</a:t>
                      </a:r>
                      <a:endParaRPr lang="en-US" sz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73883"/>
                  </a:ext>
                </a:extLst>
              </a:tr>
              <a:tr h="337485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❹</a:t>
                      </a:r>
                      <a:endParaRPr lang="en-US" sz="16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smtClean="0">
                          <a:solidFill>
                            <a:schemeClr val="tx1"/>
                          </a:solidFill>
                        </a:rPr>
                        <a:t>Status over temperature</a:t>
                      </a:r>
                      <a:endParaRPr lang="en-US" sz="12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❹</a:t>
                      </a:r>
                      <a:endParaRPr lang="en-US" sz="16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smtClean="0"/>
                        <a:t>Status Internal generated +15V</a:t>
                      </a:r>
                      <a:endParaRPr lang="en-US" sz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31623"/>
                  </a:ext>
                </a:extLst>
              </a:tr>
              <a:tr h="429855"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❺</a:t>
                      </a:r>
                      <a:endParaRPr lang="en-US" sz="16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smtClean="0">
                          <a:solidFill>
                            <a:schemeClr val="tx1"/>
                          </a:solidFill>
                        </a:rPr>
                        <a:t>Status HALT signal</a:t>
                      </a:r>
                      <a:endParaRPr lang="en-US" sz="16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noProof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❺</a:t>
                      </a:r>
                      <a:endParaRPr lang="en-US" sz="1600" noProof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smtClean="0"/>
                        <a:t>Status internal generated -15V</a:t>
                      </a:r>
                      <a:endParaRPr lang="en-US" sz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23286"/>
                  </a:ext>
                </a:extLst>
              </a:tr>
            </a:tbl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C6AF92D-EB22-408A-B7DC-5D20EE034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35403"/>
              </p:ext>
            </p:extLst>
          </p:nvPr>
        </p:nvGraphicFramePr>
        <p:xfrm>
          <a:off x="287337" y="4602114"/>
          <a:ext cx="8413603" cy="1535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394">
                  <a:extLst>
                    <a:ext uri="{9D8B030D-6E8A-4147-A177-3AD203B41FA5}">
                      <a16:colId xmlns:a16="http://schemas.microsoft.com/office/drawing/2014/main" val="3689041591"/>
                    </a:ext>
                  </a:extLst>
                </a:gridCol>
                <a:gridCol w="6416209">
                  <a:extLst>
                    <a:ext uri="{9D8B030D-6E8A-4147-A177-3AD203B41FA5}">
                      <a16:colId xmlns:a16="http://schemas.microsoft.com/office/drawing/2014/main" val="3452522115"/>
                    </a:ext>
                  </a:extLst>
                </a:gridCol>
              </a:tblGrid>
              <a:tr h="25397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LED Color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Description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08670"/>
                  </a:ext>
                </a:extLst>
              </a:tr>
              <a:tr h="25397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92D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⓿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OK. No failure.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1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⓿</a:t>
                      </a:r>
                      <a:endParaRPr lang="de-DE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 was occurred, but failure is not present anymore</a:t>
                      </a:r>
                      <a:r>
                        <a:rPr lang="en-US" noProof="0" dirty="0" smtClean="0"/>
                        <a:t> 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77689"/>
                  </a:ext>
                </a:extLst>
              </a:tr>
              <a:tr h="43836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DD402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⓿</a:t>
                      </a:r>
                      <a:endParaRPr lang="de-DE" dirty="0">
                        <a:solidFill>
                          <a:srgbClr val="DD40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 is present.</a:t>
                      </a:r>
                      <a:r>
                        <a:rPr lang="en-US" noProof="0" dirty="0" smtClean="0"/>
                        <a:t> 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37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590142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-en_old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PGS-Folienmaster-en.pptx" id="{23111C8F-4021-410A-83D3-164598CB462B}" vid="{17BE4309-7DB5-423E-AC21-11D6864564A3}"/>
    </a:ext>
  </a:extLst>
</a:theme>
</file>

<file path=ppt/theme/theme2.xml><?xml version="1.0" encoding="utf-8"?>
<a:theme xmlns:a="http://schemas.openxmlformats.org/drawingml/2006/main" name="Folienmaster ACS | E.ON ERC - Title-/Last-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PGS-Folienmaster-en.pptx" id="{23111C8F-4021-410A-83D3-164598CB462B}" vid="{F73040D7-BD2E-4572-8F85-13956AEDD9F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Folienmaster-en</Template>
  <TotalTime>0</TotalTime>
  <Words>588</Words>
  <Application>Microsoft Office PowerPoint</Application>
  <PresentationFormat>Bildschirmpräsentation (4:3)</PresentationFormat>
  <Paragraphs>106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Folienmaster-en_old</vt:lpstr>
      <vt:lpstr>Folienmaster ACS | E.ON ERC - Title-/Last-slides</vt:lpstr>
      <vt:lpstr>SEMIKUBE Three Phase Two Level Inverter</vt:lpstr>
      <vt:lpstr>Standard Operating Procedure (SOP)</vt:lpstr>
      <vt:lpstr>Starting the Driver Circuit</vt:lpstr>
      <vt:lpstr>Checking the Controller Operation (TI LaunchPad)</vt:lpstr>
      <vt:lpstr>Checking the Operation of Inverter</vt:lpstr>
      <vt:lpstr>Diagnostic code:</vt:lpstr>
    </vt:vector>
  </TitlesOfParts>
  <Company>RWTH Aachen, ISEA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Level Inverter</dc:title>
  <dc:creator>Tommaso Di Raimondo</dc:creator>
  <cp:lastModifiedBy>Yang, Zhiqing</cp:lastModifiedBy>
  <cp:revision>382</cp:revision>
  <cp:lastPrinted>2018-11-13T14:26:22Z</cp:lastPrinted>
  <dcterms:created xsi:type="dcterms:W3CDTF">2018-11-09T07:47:03Z</dcterms:created>
  <dcterms:modified xsi:type="dcterms:W3CDTF">2020-05-16T12:45:45Z</dcterms:modified>
</cp:coreProperties>
</file>