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6"/>
  </p:notesMasterIdLst>
  <p:handoutMasterIdLst>
    <p:handoutMasterId r:id="rId7"/>
  </p:handoutMasterIdLst>
  <p:sldIdLst>
    <p:sldId id="309" r:id="rId3"/>
    <p:sldId id="318" r:id="rId4"/>
    <p:sldId id="317" r:id="rId5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6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o Xian" initials="L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02D"/>
    <a:srgbClr val="0D44F3"/>
    <a:srgbClr val="3764F5"/>
    <a:srgbClr val="9D9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395" autoAdjust="0"/>
  </p:normalViewPr>
  <p:slideViewPr>
    <p:cSldViewPr snapToGrid="0" showGuides="1">
      <p:cViewPr varScale="1">
        <p:scale>
          <a:sx n="111" d="100"/>
          <a:sy n="111" d="100"/>
        </p:scale>
        <p:origin x="1956" y="78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46"/>
        <p:guide pos="2235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11.12.2019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11.12.2019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77785"/>
            <a:ext cx="5438748" cy="3907835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4th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5th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6th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7th Version </a:t>
            </a:r>
            <a:r>
              <a:rPr lang="de-DE" dirty="0" smtClean="0"/>
              <a:t>(logo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3004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logo of partner by clicking the icon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0464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Business </a:t>
            </a:r>
            <a:r>
              <a:rPr lang="de-DE" dirty="0" err="1" smtClean="0"/>
              <a:t>address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3rd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5999" y="6372000"/>
            <a:ext cx="376365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</a:rPr>
              <a:t>Parameter Definition</a:t>
            </a:r>
            <a:r>
              <a:rPr lang="en-US" sz="900" baseline="0" dirty="0" smtClean="0">
                <a:solidFill>
                  <a:srgbClr val="9D9EA0"/>
                </a:solidFill>
              </a:rPr>
              <a:t> of Inverter System  </a:t>
            </a:r>
            <a:r>
              <a:rPr lang="en-US" sz="900" dirty="0" smtClean="0">
                <a:solidFill>
                  <a:srgbClr val="9D9EA0"/>
                </a:solidFill>
              </a:rPr>
              <a:t>|  Zhiqing Yang  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</a:rPr>
              <a:t>PGS EONERC</a:t>
            </a:r>
            <a:r>
              <a:rPr lang="en-US" sz="900" baseline="0" dirty="0" smtClean="0">
                <a:solidFill>
                  <a:srgbClr val="9D9EA0"/>
                </a:solidFill>
              </a:rPr>
              <a:t> RWTH Aachen  </a:t>
            </a:r>
            <a:r>
              <a:rPr lang="en-US" sz="900" dirty="0" smtClean="0">
                <a:solidFill>
                  <a:srgbClr val="9D9EA0"/>
                </a:solidFill>
              </a:rPr>
              <a:t>|  </a:t>
            </a:r>
            <a:r>
              <a:rPr lang="de-DE" sz="900" dirty="0" smtClean="0">
                <a:solidFill>
                  <a:srgbClr val="9D9EA0"/>
                </a:solidFill>
              </a:rPr>
              <a:t>28.12.2018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3" name="Grafik 12" descr="U:\Admin\Grafik\Corporate Design\ERC_Logo_neu\ERC_Logo_neu\PNG\rwth_eerc_rgb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U:\Admin\Grafik\Corporate Design\ERC_Logo_neu\ERC_Logo_neu\PNG\rwth_eerc_rg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 smtClean="0"/>
              <a:t>Zhiqing Yang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Parameter Definition </a:t>
            </a:r>
            <a:r>
              <a:rPr lang="de-DE" sz="2800" dirty="0" err="1" smtClean="0"/>
              <a:t>of</a:t>
            </a:r>
            <a:r>
              <a:rPr lang="de-DE" sz="2800" dirty="0" smtClean="0"/>
              <a:t> Inverter System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Inverter 2 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de-D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𝐤𝐇𝐳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𝐌𝐖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8" b="-29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87339" y="871200"/>
            <a:ext cx="4257768" cy="5292000"/>
          </a:xfrm>
        </p:spPr>
        <p:txBody>
          <a:bodyPr/>
          <a:lstStyle/>
          <a:p>
            <a:r>
              <a:rPr lang="de-DE" dirty="0" smtClean="0"/>
              <a:t>Inverter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Opearation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467628"/>
                  </p:ext>
                </p:extLst>
              </p:nvPr>
            </p:nvGraphicFramePr>
            <p:xfrm>
              <a:off x="663753" y="1290689"/>
              <a:ext cx="2178059" cy="276866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26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54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Wert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:endParaRPr lang="de-DE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MW</m:t>
                                </m:r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sw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de-DE" sz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kHz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dc</m:t>
                                    </m:r>
                                    <m: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1500</m:t>
                                </m:r>
                                <m:r>
                                  <a:rPr lang="de-DE" sz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99653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mF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801857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200" b="0" i="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  <m:r>
                                <a:rPr lang="de-DE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μH</m:t>
                              </m:r>
                              <m:r>
                                <a:rPr lang="de-DE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l-GR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8725945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20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mF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36932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200" b="0" i="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  <m:r>
                                <a:rPr lang="de-DE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μH</m:t>
                              </m:r>
                              <m:r>
                                <a:rPr lang="de-DE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l-GR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05992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grid</m:t>
                                  </m:r>
                                  <m:r>
                                    <a:rPr lang="de-DE" sz="12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ll</m:t>
                                  </m:r>
                                  <m:r>
                                    <a:rPr lang="de-DE" sz="12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rms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:endParaRPr lang="de-DE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550 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528724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a:rPr lang="en-US" altLang="zh-CN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AD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j-lt"/>
                              <a:cs typeface="Times New Roman" panose="02020603050405020304" pitchFamily="18" charset="0"/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200" b="0" i="1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  <m:r>
                                <a:rPr lang="de-DE" sz="1200" b="0" i="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200" b="0" i="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  <m:r>
                                <a:rPr lang="de-DE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089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467628"/>
                  </p:ext>
                </p:extLst>
              </p:nvPr>
            </p:nvGraphicFramePr>
            <p:xfrm>
              <a:off x="663753" y="1290689"/>
              <a:ext cx="2178059" cy="276866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26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54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Wert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102222" r="-1155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6979" t="-102222" r="-521" b="-8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202222" r="-1155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6979" t="-202222" r="-521" b="-7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244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289362" r="-115569" b="-587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6979" t="-289362" r="-521" b="-587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29965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406667" r="-115569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6979" t="-406667" r="-52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8018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506667" r="-115569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6979" t="-506667" r="-52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7259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606667" r="-115569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6979" t="-606667" r="-521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0369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706667" r="-11556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6979" t="-706667" r="-52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059920"/>
                      </a:ext>
                    </a:extLst>
                  </a:tr>
                  <a:tr h="29165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756250" r="-11556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6979" t="-756250" r="-52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5287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913333" r="-11556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6979" t="-913333" r="-521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70895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/>
              <p:cNvSpPr txBox="1">
                <a:spLocks/>
              </p:cNvSpPr>
              <p:nvPr/>
            </p:nvSpPr>
            <p:spPr>
              <a:xfrm>
                <a:off x="4545107" y="871200"/>
                <a:ext cx="4257768" cy="529200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16000" indent="-216000" algn="l" defTabSz="216000" rtl="0" eaLnBrk="1" fontAlgn="base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tx2"/>
                  </a:buClr>
                  <a:buSzPct val="115000"/>
                  <a:buFont typeface="Arial" panose="020B0604020202020204" pitchFamily="34" charset="0"/>
                  <a:buChar char="■"/>
                  <a:tabLst>
                    <a:tab pos="216000" algn="l"/>
                  </a:tabLst>
                  <a:defRPr lang="de-DE" sz="1800" kern="1200" dirty="0" smtClean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lvl1pPr>
                <a:lvl2pPr marL="432000" indent="-215900" algn="l" rtl="0" eaLnBrk="1" fontAlgn="base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≡"/>
                  <a:tabLst>
                    <a:tab pos="432000" algn="l"/>
                  </a:tabLst>
                  <a:defRPr lang="de-DE" sz="1600" kern="1200" dirty="0" smtClean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lvl2pPr>
                <a:lvl3pPr marL="648000" indent="-215900" algn="l" defTabSz="216000" rtl="0" eaLnBrk="1" fontAlgn="base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="/>
                  <a:tabLst>
                    <a:tab pos="648000" algn="l"/>
                  </a:tabLst>
                  <a:defRPr lang="de-DE" sz="1600" kern="1200" dirty="0" smtClean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lvl3pPr>
                <a:lvl4pPr marL="864000" indent="-216000" algn="l" defTabSz="216000" rtl="0" eaLnBrk="1" fontAlgn="base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Tx/>
                  <a:buChar char="□"/>
                  <a:tabLst>
                    <a:tab pos="864000" algn="l"/>
                  </a:tabLst>
                  <a:defRPr lang="de-DE" sz="1600" kern="1200" baseline="0" dirty="0" smtClean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lvl4pPr>
                <a:lvl5pPr marL="1080000" indent="-216000" algn="l" rtl="0" eaLnBrk="1" fontAlgn="base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tx2"/>
                  </a:buClr>
                  <a:buSzPct val="130000"/>
                  <a:buFont typeface="Symbol" panose="05050102010706020507" pitchFamily="18" charset="2"/>
                  <a:buChar char="-"/>
                  <a:tabLst>
                    <a:tab pos="895350" algn="l"/>
                  </a:tabLst>
                  <a:defRPr lang="de-DE" sz="1600" kern="1200" dirty="0" smtClean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lvl5pPr>
                <a:lvl6pPr marL="1296000" indent="-2160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DD402D"/>
                  </a:buClr>
                  <a:buSzPct val="130000"/>
                  <a:buFont typeface="Symbol" panose="05050102010706020507" pitchFamily="18" charset="2"/>
                  <a:buChar char="-"/>
                  <a:defRPr lang="de-DE" sz="1600" kern="1200" dirty="0" smtClean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1512000" indent="-2160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DD402D"/>
                  </a:buClr>
                  <a:buSzPct val="130000"/>
                  <a:buFont typeface="Symbol" panose="05050102010706020507" pitchFamily="18" charset="2"/>
                  <a:buChar char="-"/>
                  <a:defRPr lang="de-DE" sz="1600" kern="1200" dirty="0" smtClean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1728000" indent="-2160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DD402D"/>
                  </a:buClr>
                  <a:buSzPct val="130000"/>
                  <a:buFont typeface="Symbol" panose="05050102010706020507" pitchFamily="18" charset="2"/>
                  <a:buChar char="-"/>
                  <a:defRPr lang="de-DE" sz="1600" kern="1200" dirty="0" smtClean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 smtClean="0"/>
                  <a:t>Controller </a:t>
                </a:r>
                <a:r>
                  <a:rPr lang="de-DE" dirty="0" err="1" smtClean="0"/>
                  <a:t>requirements</a:t>
                </a:r>
                <a:endParaRPr lang="de-DE" dirty="0"/>
              </a:p>
              <a:p>
                <a:pPr lvl="1"/>
                <a:r>
                  <a:rPr lang="de-DE" dirty="0" err="1" smtClean="0">
                    <a:cs typeface="Times New Roman" panose="02020603050405020304" pitchFamily="18" charset="0"/>
                  </a:rPr>
                  <a:t>use</a:t>
                </a:r>
                <a:r>
                  <a:rPr lang="de-DE" dirty="0" smtClean="0">
                    <a:cs typeface="Times New Roman" panose="02020603050405020304" pitchFamily="18" charset="0"/>
                  </a:rPr>
                  <a:t> </a:t>
                </a:r>
                <a:r>
                  <a:rPr lang="de-DE" dirty="0" err="1" smtClean="0">
                    <a:cs typeface="Times New Roman" panose="02020603050405020304" pitchFamily="18" charset="0"/>
                  </a:rPr>
                  <a:t>controller</a:t>
                </a:r>
                <a:r>
                  <a:rPr lang="de-DE" dirty="0" smtClean="0">
                    <a:cs typeface="Times New Roman" panose="02020603050405020304" pitchFamily="18" charset="0"/>
                  </a:rPr>
                  <a:t> design </a:t>
                </a:r>
                <a:r>
                  <a:rPr lang="de-DE" dirty="0" err="1" smtClean="0">
                    <a:cs typeface="Times New Roman" panose="02020603050405020304" pitchFamily="18" charset="0"/>
                  </a:rPr>
                  <a:t>code</a:t>
                </a:r>
                <a:endParaRPr lang="de-DE" dirty="0" smtClean="0">
                  <a:cs typeface="Times New Roman" panose="02020603050405020304" pitchFamily="18" charset="0"/>
                </a:endParaRPr>
              </a:p>
              <a:p>
                <a:pPr lvl="1"/>
                <a:r>
                  <a:rPr lang="de-DE" dirty="0" smtClean="0">
                    <a:cs typeface="Times New Roman" panose="02020603050405020304" pitchFamily="18" charset="0"/>
                  </a:rPr>
                  <a:t>Select </a:t>
                </a:r>
                <a:r>
                  <a:rPr lang="de-DE" dirty="0" err="1" smtClean="0">
                    <a:cs typeface="Times New Roman" panose="02020603050405020304" pitchFamily="18" charset="0"/>
                  </a:rPr>
                  <a:t>with</a:t>
                </a:r>
                <a:r>
                  <a:rPr lang="de-DE" dirty="0" smtClean="0">
                    <a:cs typeface="Times New Roman" panose="02020603050405020304" pitchFamily="18" charset="0"/>
                  </a:rPr>
                  <a:t> </a:t>
                </a:r>
                <a:r>
                  <a:rPr lang="de-DE" dirty="0" err="1" smtClean="0">
                    <a:cs typeface="Times New Roman" panose="02020603050405020304" pitchFamily="18" charset="0"/>
                  </a:rPr>
                  <a:t>delay</a:t>
                </a:r>
                <a:endParaRPr lang="de-DE" dirty="0" smtClean="0">
                  <a:cs typeface="Times New Roman" panose="02020603050405020304" pitchFamily="18" charset="0"/>
                </a:endParaRPr>
              </a:p>
              <a:p>
                <a:pPr lvl="1"/>
                <a:r>
                  <a:rPr lang="de-DE" dirty="0" smtClean="0">
                    <a:cs typeface="Times New Roman" panose="02020603050405020304" pitchFamily="18" charset="0"/>
                  </a:rPr>
                  <a:t>Set </a:t>
                </a:r>
                <a:r>
                  <a:rPr lang="de-DE" dirty="0" err="1" smtClean="0">
                    <a:cs typeface="Times New Roman" panose="02020603050405020304" pitchFamily="18" charset="0"/>
                  </a:rPr>
                  <a:t>delay</a:t>
                </a:r>
                <a:r>
                  <a:rPr lang="de-DE" dirty="0" smtClean="0">
                    <a:cs typeface="Times New Roman" panose="02020603050405020304" pitchFamily="18" charset="0"/>
                  </a:rPr>
                  <a:t> </a:t>
                </a:r>
                <a:r>
                  <a:rPr lang="de-DE" dirty="0" err="1" smtClean="0">
                    <a:cs typeface="Times New Roman" panose="02020603050405020304" pitchFamily="18" charset="0"/>
                  </a:rPr>
                  <a:t>as</a:t>
                </a:r>
                <a:r>
                  <a:rPr lang="de-DE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lvl="1"/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2161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10" name="Text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07" y="871200"/>
                <a:ext cx="4257768" cy="5292000"/>
              </a:xfrm>
              <a:prstGeom prst="rect">
                <a:avLst/>
              </a:prstGeom>
              <a:blipFill>
                <a:blip r:embed="rId4"/>
                <a:stretch>
                  <a:fillRect l="-3582" t="-1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3753" y="4873117"/>
              <a:ext cx="2546682" cy="83934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519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47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Wert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1200</m:t>
                                </m:r>
                                <m:r>
                                  <a:rPr lang="de-DE" sz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1500 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854341"/>
                  </p:ext>
                </p:extLst>
              </p:nvPr>
            </p:nvGraphicFramePr>
            <p:xfrm>
              <a:off x="663753" y="4873117"/>
              <a:ext cx="2546682" cy="83934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519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47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Wert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t="-100000" r="-121053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82969" t="-100000" r="-437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07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t="-191667" r="-121053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82969" t="-191667" r="-43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584485"/>
                  </p:ext>
                </p:extLst>
              </p:nvPr>
            </p:nvGraphicFramePr>
            <p:xfrm>
              <a:off x="4970425" y="2509454"/>
              <a:ext cx="2940322" cy="31854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70161">
                      <a:extLst>
                        <a:ext uri="{9D8B030D-6E8A-4147-A177-3AD203B41FA5}">
                          <a16:colId xmlns:a16="http://schemas.microsoft.com/office/drawing/2014/main" val="1905380652"/>
                        </a:ext>
                      </a:extLst>
                    </a:gridCol>
                    <a:gridCol w="1470161">
                      <a:extLst>
                        <a:ext uri="{9D8B030D-6E8A-4147-A177-3AD203B41FA5}">
                          <a16:colId xmlns:a16="http://schemas.microsoft.com/office/drawing/2014/main" val="1841347075"/>
                        </a:ext>
                      </a:extLst>
                    </a:gridCol>
                  </a:tblGrid>
                  <a:tr h="148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Value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503952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noProof="0" smtClean="0"/>
                                    </m:ctrlPr>
                                  </m:sSubSupPr>
                                  <m:e>
                                    <m:r>
                                      <a:rPr lang="en-US" altLang="zh-CN" sz="1200" noProof="0" smtClean="0"/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noProof="0" smtClean="0"/>
                                      <m:t>p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noProof="0" smtClean="0"/>
                                      <m:t>ACC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noProof="0" dirty="0" smtClean="0"/>
                                  <m:t>0.23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95779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noProof="0" smtClean="0"/>
                                    </m:ctrlPr>
                                  </m:sSubSupPr>
                                  <m:e>
                                    <m:r>
                                      <a:rPr lang="en-US" altLang="zh-CN" sz="1200" noProof="0" smtClean="0"/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noProof="0" smtClean="0"/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noProof="0" smtClean="0"/>
                                      <m:t>ACC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smtClean="0"/>
                                  <m:t>28</m:t>
                                </m:r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590740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noProof="0" smtClean="0"/>
                                    </m:ctrlPr>
                                  </m:sSubSupPr>
                                  <m:e>
                                    <m:r>
                                      <a:rPr lang="de-DE" sz="1200" noProof="0" smtClean="0"/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bw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ACC</m:t>
                                    </m:r>
                                  </m:sup>
                                </m:sSubSup>
                                <m:r>
                                  <a:rPr lang="de-DE" sz="1200" noProof="0" smtClean="0"/>
                                  <m:t>/</m:t>
                                </m:r>
                                <m:sSubSup>
                                  <m:sSubSupPr>
                                    <m:ctrlPr>
                                      <a:rPr lang="de-DE" sz="1200" noProof="0" smtClean="0"/>
                                    </m:ctrlPr>
                                  </m:sSubSupPr>
                                  <m:e>
                                    <m:r>
                                      <a:rPr lang="de-DE" sz="1200" noProof="0" smtClean="0"/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m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ACC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dirty="0" smtClean="0"/>
                                  <m:t>300</m:t>
                                </m:r>
                                <m:r>
                                  <a:rPr lang="de-DE" sz="1200" dirty="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dirty="0"/>
                                  <m:t>Hz</m:t>
                                </m:r>
                                <m:r>
                                  <a:rPr lang="de-DE" sz="1200" dirty="0"/>
                                  <m:t>/60°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220663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noProof="0" smtClean="0"/>
                                    </m:ctrlPr>
                                  </m:sSubSupPr>
                                  <m:e>
                                    <m:r>
                                      <a:rPr lang="en-US" altLang="zh-CN" sz="1200" noProof="0" smtClean="0"/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noProof="0" smtClean="0"/>
                                      <m:t>p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noProof="0" smtClean="0"/>
                                      <m:t>DVC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noProof="0" dirty="0" smtClean="0"/>
                                  <m:t>−</m:t>
                                </m:r>
                                <m:r>
                                  <a:rPr lang="de-DE" sz="1200" noProof="0" dirty="0" smtClean="0"/>
                                  <m:t>3.6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5474406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noProof="0" smtClean="0"/>
                                    </m:ctrlPr>
                                  </m:sSubSupPr>
                                  <m:e>
                                    <m:r>
                                      <a:rPr lang="en-US" altLang="zh-CN" sz="1200" noProof="0" smtClean="0"/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noProof="0" smtClean="0"/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noProof="0" smtClean="0"/>
                                      <m:t>DVC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dirty="0" smtClean="0"/>
                                  <m:t>−239</m:t>
                                </m:r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789196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noProof="0" smtClean="0"/>
                                    </m:ctrlPr>
                                  </m:sSubSupPr>
                                  <m:e>
                                    <m:r>
                                      <a:rPr lang="de-DE" sz="1200" noProof="0" smtClean="0"/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bw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DVC</m:t>
                                    </m:r>
                                  </m:sup>
                                </m:sSubSup>
                                <m:r>
                                  <a:rPr lang="de-DE" sz="1200" noProof="0" smtClean="0"/>
                                  <m:t>/</m:t>
                                </m:r>
                                <m:sSubSup>
                                  <m:sSubSupPr>
                                    <m:ctrlPr>
                                      <a:rPr lang="de-DE" sz="1200" noProof="0" smtClean="0"/>
                                    </m:ctrlPr>
                                  </m:sSubSupPr>
                                  <m:e>
                                    <m:r>
                                      <a:rPr lang="de-DE" sz="1200" noProof="0" smtClean="0"/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m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DVC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dirty="0" smtClean="0"/>
                                  <m:t>2</m:t>
                                </m:r>
                                <m:r>
                                  <a:rPr lang="de-DE" sz="1200" dirty="0"/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dirty="0"/>
                                  <m:t>Hz</m:t>
                                </m:r>
                                <m:r>
                                  <a:rPr lang="de-DE" sz="1200" dirty="0"/>
                                  <m:t>/60°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462377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noProof="0" smtClean="0"/>
                                    </m:ctrlPr>
                                  </m:sSubSupPr>
                                  <m:e>
                                    <m:r>
                                      <a:rPr lang="en-US" altLang="zh-CN" sz="1200" noProof="0" smtClean="0"/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noProof="0" smtClean="0"/>
                                      <m:t>p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noProof="0" smtClean="0"/>
                                      <m:t>PLL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noProof="0" dirty="0" smtClean="0"/>
                                  <m:t>0.</m:t>
                                </m:r>
                                <m:r>
                                  <a:rPr lang="de-DE" sz="1200" noProof="0" dirty="0" smtClean="0"/>
                                  <m:t>3</m:t>
                                </m:r>
                                <m:r>
                                  <a:rPr lang="en-US" sz="1200" noProof="0" dirty="0" smtClean="0"/>
                                  <m:t>6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459933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noProof="0" smtClean="0"/>
                                    </m:ctrlPr>
                                  </m:sSubSupPr>
                                  <m:e>
                                    <m:r>
                                      <a:rPr lang="en-US" altLang="zh-CN" sz="1200" noProof="0" smtClean="0"/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noProof="0" smtClean="0"/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noProof="0" smtClean="0"/>
                                      <m:t>PLL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dirty="0" smtClean="0"/>
                                  <m:t>40</m:t>
                                </m:r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256372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noProof="0" smtClean="0"/>
                                    </m:ctrlPr>
                                  </m:sSubSupPr>
                                  <m:e>
                                    <m:r>
                                      <a:rPr lang="de-DE" sz="1200" noProof="0" smtClean="0"/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bw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PLL</m:t>
                                    </m:r>
                                  </m:sup>
                                </m:sSubSup>
                                <m:r>
                                  <a:rPr lang="de-DE" sz="1200" noProof="0" smtClean="0"/>
                                  <m:t>/</m:t>
                                </m:r>
                                <m:sSubSup>
                                  <m:sSubSupPr>
                                    <m:ctrlPr>
                                      <a:rPr lang="de-DE" sz="1200" noProof="0" smtClean="0"/>
                                    </m:ctrlPr>
                                  </m:sSubSupPr>
                                  <m:e>
                                    <m:r>
                                      <a:rPr lang="de-DE" sz="1200" noProof="0" smtClean="0"/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m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PLL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aseline="0" noProof="0" dirty="0" smtClean="0"/>
                                  <m:t>30 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aseline="0" noProof="0" dirty="0" smtClean="0"/>
                                  <m:t>Hz</m:t>
                                </m:r>
                                <m:r>
                                  <a:rPr lang="de-DE" sz="1200" baseline="0" noProof="0" dirty="0" smtClean="0"/>
                                  <m:t>/60°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629195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noProof="0" smtClean="0"/>
                                    </m:ctrlPr>
                                  </m:sSubPr>
                                  <m:e>
                                    <m:r>
                                      <a:rPr lang="de-DE" sz="1200" noProof="0" smtClean="0"/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noProof="0" smtClean="0"/>
                                      <m:t>sp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noProof="0" dirty="0" smtClean="0"/>
                                  <m:t>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noProof="0" dirty="0" smtClean="0"/>
                                  <m:t>kHz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5123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584485"/>
                  </p:ext>
                </p:extLst>
              </p:nvPr>
            </p:nvGraphicFramePr>
            <p:xfrm>
              <a:off x="4970425" y="2509454"/>
              <a:ext cx="2940322" cy="31854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70161">
                      <a:extLst>
                        <a:ext uri="{9D8B030D-6E8A-4147-A177-3AD203B41FA5}">
                          <a16:colId xmlns:a16="http://schemas.microsoft.com/office/drawing/2014/main" val="1905380652"/>
                        </a:ext>
                      </a:extLst>
                    </a:gridCol>
                    <a:gridCol w="1470161">
                      <a:extLst>
                        <a:ext uri="{9D8B030D-6E8A-4147-A177-3AD203B41FA5}">
                          <a16:colId xmlns:a16="http://schemas.microsoft.com/office/drawing/2014/main" val="18413470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Value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503952"/>
                      </a:ext>
                    </a:extLst>
                  </a:tr>
                  <a:tr h="2990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3" t="-93878" r="-100000" b="-879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30" t="-93878" r="-415" b="-8795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695779"/>
                      </a:ext>
                    </a:extLst>
                  </a:tr>
                  <a:tr h="2852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3" t="-202128" r="-100000" b="-8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30" t="-202128" r="-415" b="-81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590740"/>
                      </a:ext>
                    </a:extLst>
                  </a:tr>
                  <a:tr h="290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3" t="-295833" r="-1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30" t="-295833" r="-415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220663"/>
                      </a:ext>
                    </a:extLst>
                  </a:tr>
                  <a:tr h="2990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3" t="-387755" r="-100000" b="-5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30" t="-387755" r="-415" b="-5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474406"/>
                      </a:ext>
                    </a:extLst>
                  </a:tr>
                  <a:tr h="2852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3" t="-508511" r="-100000" b="-5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30" t="-508511" r="-415" b="-5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789196"/>
                      </a:ext>
                    </a:extLst>
                  </a:tr>
                  <a:tr h="290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3" t="-595833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30" t="-595833" r="-41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62377"/>
                      </a:ext>
                    </a:extLst>
                  </a:tr>
                  <a:tr h="298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3" t="-681633" r="-100000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30" t="-681633" r="-415" b="-2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3459933"/>
                      </a:ext>
                    </a:extLst>
                  </a:tr>
                  <a:tr h="283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3" t="-814894" r="-100000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30" t="-814894" r="-415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256372"/>
                      </a:ext>
                    </a:extLst>
                  </a:tr>
                  <a:tr h="288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3" t="-914894" r="-100000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30" t="-914894" r="-415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629195"/>
                      </a:ext>
                    </a:extLst>
                  </a:tr>
                  <a:tr h="290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3" t="-993750" r="-10000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830" t="-993750" r="-415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5123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47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Base Value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smtClean="0"/>
                  <a:t>2: Inverter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(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𝐌𝐖</m:t>
                    </m:r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8" b="-29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59056" y="871200"/>
            <a:ext cx="4293627" cy="5292000"/>
          </a:xfrm>
        </p:spPr>
        <p:txBody>
          <a:bodyPr/>
          <a:lstStyle/>
          <a:p>
            <a:r>
              <a:rPr lang="de-DE" dirty="0" smtClean="0"/>
              <a:t>Base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inverter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on LV </a:t>
            </a:r>
            <a:r>
              <a:rPr lang="de-DE" dirty="0" err="1" smtClean="0"/>
              <a:t>side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818774"/>
                  </p:ext>
                </p:extLst>
              </p:nvPr>
            </p:nvGraphicFramePr>
            <p:xfrm>
              <a:off x="493422" y="1712405"/>
              <a:ext cx="3657237" cy="305352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26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64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88141">
                      <a:extLst>
                        <a:ext uri="{9D8B030D-6E8A-4147-A177-3AD203B41FA5}">
                          <a16:colId xmlns:a16="http://schemas.microsoft.com/office/drawing/2014/main" val="2794201875"/>
                        </a:ext>
                      </a:extLst>
                    </a:gridCol>
                  </a:tblGrid>
                  <a:tr h="274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Wert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err="1" smtClean="0"/>
                            <a:t>Calculation</a:t>
                          </a:r>
                          <a:r>
                            <a:rPr lang="de-DE" sz="1200" dirty="0" smtClean="0"/>
                            <a:t> 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SC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:endParaRPr lang="de-DE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MVA</m:t>
                                </m:r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:endParaRPr lang="de-DE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MVA</m:t>
                                </m:r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:endParaRPr lang="de-DE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550 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801857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2.1 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kA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de-DE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de-DE" altLang="zh-CN" sz="1200" b="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8725945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de-DE" sz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Hz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36932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314.16</m:t>
                                </m:r>
                                <m:r>
                                  <a:rPr lang="en-US" sz="1200" i="1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rad</m:t>
                                </m:r>
                                <m:r>
                                  <a:rPr lang="en-US" sz="1200" i="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de-DE" sz="1200" b="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05992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200" b="0" i="1" noProof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oMath>
                          </a14:m>
                          <a:r>
                            <a:rPr lang="en-US" sz="1200" i="0" baseline="0" noProof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  <m:sup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altLang="zh-CN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528724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200" b="0" i="1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en-US" sz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de-DE" sz="120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de-DE" altLang="zh-CN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5436288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  <m:r>
                                  <a:rPr lang="en-US" sz="1200" i="1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mF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altLang="zh-CN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e-DE" sz="1200" i="1" noProof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noProof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e-DE" sz="1200" b="0" i="0" noProof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de-DE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114155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dc</m:t>
                                    </m:r>
                                    <m: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1500</m:t>
                                </m:r>
                                <m:r>
                                  <a:rPr lang="de-DE" sz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1242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818774"/>
                  </p:ext>
                </p:extLst>
              </p:nvPr>
            </p:nvGraphicFramePr>
            <p:xfrm>
              <a:off x="493422" y="1712405"/>
              <a:ext cx="3657237" cy="305352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26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64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88141">
                      <a:extLst>
                        <a:ext uri="{9D8B030D-6E8A-4147-A177-3AD203B41FA5}">
                          <a16:colId xmlns:a16="http://schemas.microsoft.com/office/drawing/2014/main" val="27942018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Wert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err="1" smtClean="0"/>
                            <a:t>Calculation</a:t>
                          </a:r>
                          <a:r>
                            <a:rPr lang="de-DE" sz="1200" dirty="0" smtClean="0"/>
                            <a:t> 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102222" r="-262651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7368" t="-102222" r="-129474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202222" r="-262651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7368" t="-202222" r="-129474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:endParaRPr lang="de-DE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302222" r="-262651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7368" t="-302222" r="-129474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801857"/>
                      </a:ext>
                    </a:extLst>
                  </a:tr>
                  <a:tr h="29584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369388" r="-262651" b="-5591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7368" t="-369388" r="-129474" b="-5591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5306" t="-369388" r="-408" b="-5591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7259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511111" r="-262651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7368" t="-511111" r="-129474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369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611111" r="-262651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7368" t="-611111" r="-129474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5306" t="-611111" r="-408" b="-4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059920"/>
                      </a:ext>
                    </a:extLst>
                  </a:tr>
                  <a:tr h="28067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695652" r="-26265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7368" t="-695652" r="-129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5306" t="-695652" r="-40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5287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813333" r="-262651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7368" t="-813333" r="-12947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5306" t="-813333" r="-408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54362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893478" r="-262651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7368" t="-893478" r="-129474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5306" t="-893478" r="-408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114155"/>
                      </a:ext>
                    </a:extLst>
                  </a:tr>
                  <a:tr h="28244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993478" r="-262651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87368" t="-993478" r="-129474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i="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12428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platzhalter 2"/>
          <p:cNvSpPr txBox="1">
            <a:spLocks/>
          </p:cNvSpPr>
          <p:nvPr/>
        </p:nvSpPr>
        <p:spPr>
          <a:xfrm>
            <a:off x="4652683" y="871200"/>
            <a:ext cx="429362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baseline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Grid impedance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971303"/>
                  </p:ext>
                </p:extLst>
              </p:nvPr>
            </p:nvGraphicFramePr>
            <p:xfrm>
              <a:off x="4787049" y="1326547"/>
              <a:ext cx="3953539" cy="104051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951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98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8494">
                      <a:extLst>
                        <a:ext uri="{9D8B030D-6E8A-4147-A177-3AD203B41FA5}">
                          <a16:colId xmlns:a16="http://schemas.microsoft.com/office/drawing/2014/main" val="2794201875"/>
                        </a:ext>
                      </a:extLst>
                    </a:gridCol>
                  </a:tblGrid>
                  <a:tr h="274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Wert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err="1" smtClean="0"/>
                            <a:t>Calculation</a:t>
                          </a:r>
                          <a:r>
                            <a:rPr lang="de-DE" sz="1200" dirty="0" smtClean="0"/>
                            <a:t> 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𝑆𝐶𝑅</m:t>
                              </m:r>
                            </m:oMath>
                          </a14:m>
                          <a:r>
                            <a:rPr lang="de-DE" sz="12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:endParaRPr lang="de-DE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SC</m:t>
                                    </m:r>
                                  </m:sub>
                                </m:sSub>
                                <m:r>
                                  <a:rPr lang="de-DE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0.02 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  <m: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de-DE" sz="1200" b="0" i="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baseline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@ </m:t>
                                </m:r>
                                <m:r>
                                  <a:rPr lang="de-DE" sz="1200" b="0" i="1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550 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baseline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sz="12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</m:t>
                                </m:r>
                                <m:r>
                                  <a:rPr lang="de-DE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𝑆𝐶𝑅</m:t>
                                </m:r>
                              </m:oMath>
                            </m:oMathPara>
                          </a14:m>
                          <a:endParaRPr lang="de-DE" sz="12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971303"/>
                  </p:ext>
                </p:extLst>
              </p:nvPr>
            </p:nvGraphicFramePr>
            <p:xfrm>
              <a:off x="4787049" y="1326547"/>
              <a:ext cx="3953539" cy="104051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951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98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8494">
                      <a:extLst>
                        <a:ext uri="{9D8B030D-6E8A-4147-A177-3AD203B41FA5}">
                          <a16:colId xmlns:a16="http://schemas.microsoft.com/office/drawing/2014/main" val="27942018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Wert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err="1" smtClean="0"/>
                            <a:t>Calculation</a:t>
                          </a:r>
                          <a:r>
                            <a:rPr lang="de-DE" sz="1200" dirty="0" smtClean="0"/>
                            <a:t> 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613" t="-100000" r="-298773" b="-1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64063" t="-100000" r="-90234" b="-1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82609" t="-100000" r="-435" b="-17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187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613" t="-113580" r="-298773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64063" t="-113580" r="-90234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82609" t="-113580" r="-435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584980"/>
                  </p:ext>
                </p:extLst>
              </p:nvPr>
            </p:nvGraphicFramePr>
            <p:xfrm>
              <a:off x="4787048" y="2985415"/>
              <a:ext cx="3953539" cy="224180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951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98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8494">
                      <a:extLst>
                        <a:ext uri="{9D8B030D-6E8A-4147-A177-3AD203B41FA5}">
                          <a16:colId xmlns:a16="http://schemas.microsoft.com/office/drawing/2014/main" val="2794201875"/>
                        </a:ext>
                      </a:extLst>
                    </a:gridCol>
                  </a:tblGrid>
                  <a:tr h="274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Wert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err="1" smtClean="0"/>
                            <a:t>Calculation</a:t>
                          </a:r>
                          <a:r>
                            <a:rPr lang="de-DE" sz="1200" dirty="0" smtClean="0"/>
                            <a:t> 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noProof="0" smtClean="0">
                                      <a:solidFill>
                                        <a:srgbClr val="DD40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zh-CN" sz="1200" b="0" i="1" noProof="0" smtClean="0">
                                      <a:solidFill>
                                        <a:srgbClr val="DD402D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altLang="zh-CN" sz="1200" b="0" i="0" noProof="0" smtClean="0">
                                      <a:solidFill>
                                        <a:srgbClr val="DD402D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rgbClr val="DD402D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de-DE" sz="1200" b="0" i="1" smtClean="0">
                                  <a:solidFill>
                                    <a:srgbClr val="DD402D"/>
                                  </a:solidFill>
                                  <a:latin typeface="Cambria Math" panose="02040503050406030204" pitchFamily="18" charset="0"/>
                                </a:rPr>
                                <m:t>𝑆𝐶𝑅</m:t>
                              </m:r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rgbClr val="DD402D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=20)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rgbClr val="DD40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rgbClr val="DD40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rgbClr val="DD40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de-DE" altLang="zh-CN" sz="1200" b="0" i="0" noProof="0" smtClean="0">
                                        <a:solidFill>
                                          <a:srgbClr val="DD40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rgbClr val="DD40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DD402D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0.05 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  <m:r>
                                  <a:rPr lang="de-DE" sz="1200" b="0" i="0" noProof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de-DE" sz="1200" b="0" i="0" noProof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de-DE" sz="1200" b="0" i="0" noProof="0" dirty="0" smtClean="0">
                            <a:solidFill>
                              <a:srgbClr val="DD402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1200" b="0" i="0" dirty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25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baseline="0" dirty="0" smtClean="0">
                                    <a:solidFill>
                                      <a:srgbClr val="DD402D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 noProof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noProof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dirty="0" smtClean="0">
                                    <a:solidFill>
                                      <a:srgbClr val="DD402D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@ </m:t>
                                </m:r>
                                <m:r>
                                  <a:rPr lang="de-DE" sz="1200" b="0" i="1" baseline="0" noProof="0" dirty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</a:rPr>
                                  <m:t>550 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baseline="0" noProof="0" dirty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baseline="0" dirty="0" smtClean="0">
                                    <a:solidFill>
                                      <a:srgbClr val="DD402D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sz="1200" i="0" dirty="0" smtClean="0">
                            <a:solidFill>
                              <a:srgbClr val="DD402D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dirty="0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</m:t>
                                </m:r>
                                <m:r>
                                  <a:rPr lang="de-DE" sz="1200" b="0" i="1" smtClean="0">
                                    <a:solidFill>
                                      <a:srgbClr val="DD402D"/>
                                    </a:solidFill>
                                    <a:latin typeface="Cambria Math" panose="02040503050406030204" pitchFamily="18" charset="0"/>
                                  </a:rPr>
                                  <m:t>𝑆𝐶𝑅</m:t>
                                </m:r>
                              </m:oMath>
                            </m:oMathPara>
                          </a14:m>
                          <a:endParaRPr lang="de-DE" sz="1200" i="0" dirty="0" smtClean="0">
                            <a:solidFill>
                              <a:srgbClr val="DD402D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noProof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zh-CN" sz="1200" b="0" i="1" noProof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altLang="zh-CN" sz="1200" b="0" i="0" noProof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de-DE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𝑆𝐶𝑅</m:t>
                              </m:r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=10)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  <m: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de-DE" sz="1200" b="0" i="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1200" b="0" i="0" baseline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50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baseline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@ </m:t>
                                </m:r>
                                <m:r>
                                  <a:rPr lang="de-DE" sz="1200" b="0" i="1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550 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baseline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sz="12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</m:t>
                                </m:r>
                                <m:r>
                                  <a:rPr lang="de-DE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𝑆𝐶𝑅</m:t>
                                </m:r>
                              </m:oMath>
                            </m:oMathPara>
                          </a14:m>
                          <a:endParaRPr lang="de-DE" sz="12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230992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noProof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zh-CN" sz="1200" b="0" i="1" noProof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altLang="zh-CN" sz="1200" b="0" i="0" noProof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de-DE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𝑆𝐶𝑅</m:t>
                              </m:r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=5)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  <m: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de-DE" sz="1200" b="0" i="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baseline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@ </m:t>
                                </m:r>
                                <m:r>
                                  <a:rPr lang="de-DE" sz="1200" b="0" i="1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550 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baseline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sz="12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</m:t>
                                </m:r>
                                <m:r>
                                  <a:rPr lang="de-DE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𝑆𝐶𝑅</m:t>
                                </m:r>
                              </m:oMath>
                            </m:oMathPara>
                          </a14:m>
                          <a:endParaRPr lang="de-DE" sz="12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381789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noProof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zh-CN" sz="1200" b="0" i="1" noProof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altLang="zh-CN" sz="1200" b="0" i="0" noProof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de-DE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𝑆𝐶𝑅</m:t>
                              </m:r>
                            </m:oMath>
                          </a14:m>
                          <a:r>
                            <a:rPr lang="en-US" sz="1200" noProof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=2)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  <m: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de-DE" sz="1200" b="0" i="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de-DE" sz="1200" b="0" i="0" noProof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250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baseline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@ </m:t>
                                </m:r>
                                <m:r>
                                  <a:rPr lang="de-DE" sz="1200" b="0" i="1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550 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baseline="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e-DE" sz="1200" i="0" baseline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sz="12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</m:t>
                                </m:r>
                                <m:r>
                                  <a:rPr lang="de-DE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𝑆𝐶𝑅</m:t>
                                </m:r>
                              </m:oMath>
                            </m:oMathPara>
                          </a14:m>
                          <a:endParaRPr lang="de-DE" sz="12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54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584980"/>
                  </p:ext>
                </p:extLst>
              </p:nvPr>
            </p:nvGraphicFramePr>
            <p:xfrm>
              <a:off x="4787048" y="2985415"/>
              <a:ext cx="3953539" cy="224180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951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98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8494">
                      <a:extLst>
                        <a:ext uri="{9D8B030D-6E8A-4147-A177-3AD203B41FA5}">
                          <a16:colId xmlns:a16="http://schemas.microsoft.com/office/drawing/2014/main" val="27942018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Parameter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Wert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err="1" smtClean="0"/>
                            <a:t>Calculation</a:t>
                          </a:r>
                          <a:r>
                            <a:rPr lang="de-DE" sz="1200" dirty="0" smtClean="0"/>
                            <a:t> 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187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613" t="-56790" r="-298773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64063" t="-56790" r="-90234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82609" t="-56790" r="-435" b="-3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187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613" t="-156790" r="-298773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64063" t="-156790" r="-90234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82609" t="-156790" r="-435" b="-2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5230992"/>
                      </a:ext>
                    </a:extLst>
                  </a:tr>
                  <a:tr h="49187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613" t="-256790" r="-298773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64063" t="-256790" r="-90234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82609" t="-256790" r="-435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9381789"/>
                      </a:ext>
                    </a:extLst>
                  </a:tr>
                  <a:tr h="49187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613" t="-356790" r="-298773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64063" t="-356790" r="-90234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82609" t="-356790" r="-435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54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86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-en_old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17BE4309-7DB5-423E-AC21-11D6864564A3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F73040D7-BD2E-4572-8F85-13956AEDD9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0</TotalTime>
  <Words>220</Words>
  <Application>Microsoft Office PowerPoint</Application>
  <PresentationFormat>Bildschirmpräsentation (4:3)</PresentationFormat>
  <Paragraphs>144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黑体</vt:lpstr>
      <vt:lpstr>Arial</vt:lpstr>
      <vt:lpstr>Calibri</vt:lpstr>
      <vt:lpstr>Cambria Math</vt:lpstr>
      <vt:lpstr>Symbol</vt:lpstr>
      <vt:lpstr>Times New Roman</vt:lpstr>
      <vt:lpstr>Wingdings</vt:lpstr>
      <vt:lpstr>Folienmaster-en_old</vt:lpstr>
      <vt:lpstr>Folienmaster ACS | E.ON ERC - Title-/Last-slides</vt:lpstr>
      <vt:lpstr>Parameter Definition of Inverter System</vt:lpstr>
      <vt:lpstr>Inverter 2 : 3 kHz, 2 MW</vt:lpstr>
      <vt:lpstr>Base Value Calculation 2: Inverter Based (2 MW)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PV-Kraftwerk2025 Verbundtreffen</dc:title>
  <dc:creator>Yang, Zhiqing</dc:creator>
  <cp:lastModifiedBy>Yang, Zhiqing</cp:lastModifiedBy>
  <cp:revision>329</cp:revision>
  <cp:lastPrinted>2018-11-13T14:26:22Z</cp:lastPrinted>
  <dcterms:created xsi:type="dcterms:W3CDTF">2018-11-09T07:47:03Z</dcterms:created>
  <dcterms:modified xsi:type="dcterms:W3CDTF">2019-12-11T10:05:04Z</dcterms:modified>
</cp:coreProperties>
</file>