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8" r:id="rId3"/>
    <p:sldId id="269" r:id="rId4"/>
    <p:sldId id="27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402D"/>
    <a:srgbClr val="A1A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3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1st Version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1938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1601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A1A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2nd Version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1938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5695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the master title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8" y="898525"/>
            <a:ext cx="8569325" cy="529748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D402D"/>
              </a:buClr>
              <a:buFont typeface="Arial" panose="020B0604020202020204" pitchFamily="34" charset="0"/>
              <a:buChar char="■"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Font typeface="Arial" panose="020B0604020202020204" pitchFamily="34" charset="0"/>
              <a:buChar char="≡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Font typeface="Arial" panose="020B0604020202020204" pitchFamily="34" charset="0"/>
              <a:buChar char="="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Font typeface="Calibri" panose="020F0502020204030204" pitchFamily="34" charset="0"/>
              <a:buChar char="□"/>
              <a:defRPr/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Font typeface="Arial" panose="020B0604020202020204" pitchFamily="34" charset="0"/>
              <a:buChar char="−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Font typeface="Calibri" panose="020F0502020204030204" pitchFamily="34" charset="0"/>
              <a:buChar char="−"/>
              <a:defRPr/>
            </a:lvl6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66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_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the master title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15000"/>
              <a:buFont typeface="Arial" panose="020B0604020202020204" pitchFamily="34" charset="0"/>
              <a:buChar char="■"/>
              <a:defRPr lang="de-DE" sz="18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Font typeface="Arial" panose="020B0604020202020204" pitchFamily="34" charset="0"/>
              <a:buChar char="≡"/>
              <a:defRPr lang="de-DE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00000"/>
              <a:buFontTx/>
              <a:buChar char="□"/>
              <a:defRPr lang="de-DE" sz="1600" baseline="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 smtClean="0"/>
              <a:t>First Level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</a:t>
            </a:r>
          </a:p>
          <a:p>
            <a:pPr lvl="5"/>
            <a:r>
              <a:rPr lang="de-DE" dirty="0" err="1" smtClean="0"/>
              <a:t>Sixth</a:t>
            </a:r>
            <a:r>
              <a:rPr lang="de-DE" dirty="0" smtClean="0"/>
              <a:t> Level</a:t>
            </a:r>
          </a:p>
          <a:p>
            <a:pPr lvl="6"/>
            <a:r>
              <a:rPr lang="de-DE" dirty="0" err="1" smtClean="0"/>
              <a:t>Seventh</a:t>
            </a:r>
            <a:r>
              <a:rPr lang="de-DE" dirty="0" smtClean="0"/>
              <a:t> Level</a:t>
            </a:r>
          </a:p>
          <a:p>
            <a:pPr lvl="7"/>
            <a:r>
              <a:rPr lang="de-DE" dirty="0" err="1" smtClean="0"/>
              <a:t>Eighth</a:t>
            </a:r>
            <a:r>
              <a:rPr lang="de-DE" dirty="0" smtClean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2641119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12" descr="U:\Admin\Grafik\Corporate Design\ERC_Logo_neu\ERC_Logo_neu\PNG\rwth_eerc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140" y="6193431"/>
            <a:ext cx="2905968" cy="7639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34264" y="1497606"/>
            <a:ext cx="4192587" cy="4695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23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2" descr="U:\Admin\Grafik\Corporate Design\ERC_Logo_neu\ERC_Logo_neu\PNG\rwth_eerc_rgb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140" y="6193431"/>
            <a:ext cx="2905968" cy="7639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78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10"/>
          <p:cNvCxnSpPr/>
          <p:nvPr userDrawn="1"/>
        </p:nvCxnSpPr>
        <p:spPr>
          <a:xfrm>
            <a:off x="287338" y="7416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11"/>
          <p:cNvCxnSpPr/>
          <p:nvPr userDrawn="1"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1"/>
          <p:cNvSpPr txBox="1"/>
          <p:nvPr userDrawn="1"/>
        </p:nvSpPr>
        <p:spPr>
          <a:xfrm>
            <a:off x="288000" y="6372000"/>
            <a:ext cx="65563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de-DE" sz="900" dirty="0">
              <a:solidFill>
                <a:srgbClr val="9D9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116000" y="6372000"/>
            <a:ext cx="3332432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Tianxiao Chen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PGS E.ON ERC RWTH Aachen</a:t>
            </a:r>
            <a:r>
              <a:rPr lang="en-US" sz="900" baseline="0" dirty="0" smtClean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fik 12" descr="U:\Admin\Grafik\Corporate Design\ERC_Logo_neu\ERC_Logo_neu\PNG\rwth_eerc_rgb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140" y="6193431"/>
            <a:ext cx="2905968" cy="7639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127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4" r:id="rId2"/>
    <p:sldLayoutId id="2147483686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electronics.stackexchange.com/questions/359697/rf-via-fences-stitching-spaci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PCB Component Placement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Tianxiao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0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placement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90% </a:t>
            </a:r>
            <a:r>
              <a:rPr lang="en-US" dirty="0" smtClean="0"/>
              <a:t>of the time should be used for placement</a:t>
            </a:r>
          </a:p>
          <a:p>
            <a:r>
              <a:rPr lang="en-US" dirty="0" smtClean="0"/>
              <a:t>Mechanical constrains</a:t>
            </a:r>
          </a:p>
          <a:p>
            <a:pPr lvl="1"/>
            <a:r>
              <a:rPr lang="en-US" dirty="0" smtClean="0"/>
              <a:t>DRC rule set up</a:t>
            </a:r>
          </a:p>
          <a:p>
            <a:r>
              <a:rPr lang="en-US" dirty="0"/>
              <a:t>Put edge components first</a:t>
            </a:r>
          </a:p>
          <a:p>
            <a:pPr lvl="1"/>
            <a:r>
              <a:rPr lang="en-US" dirty="0"/>
              <a:t>Connectors, switches, jacks, USB ports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Design the PCB layout like the </a:t>
            </a:r>
            <a:r>
              <a:rPr lang="en-US" dirty="0" smtClean="0"/>
              <a:t>schematic layout</a:t>
            </a:r>
            <a:endParaRPr lang="en-US" dirty="0"/>
          </a:p>
          <a:p>
            <a:r>
              <a:rPr lang="en-US" dirty="0" smtClean="0"/>
              <a:t>ICs</a:t>
            </a:r>
          </a:p>
          <a:p>
            <a:pPr lvl="1"/>
            <a:r>
              <a:rPr lang="en-US" dirty="0" smtClean="0"/>
              <a:t>Leave enough space</a:t>
            </a:r>
          </a:p>
          <a:p>
            <a:pPr lvl="1"/>
            <a:r>
              <a:rPr lang="en-US" dirty="0" smtClean="0"/>
              <a:t>Keep them in the same direction</a:t>
            </a:r>
          </a:p>
          <a:p>
            <a:r>
              <a:rPr lang="en-US" dirty="0" smtClean="0"/>
              <a:t>Keep similar components in the same direction</a:t>
            </a:r>
          </a:p>
          <a:p>
            <a:r>
              <a:rPr lang="en-US" dirty="0" smtClean="0"/>
              <a:t>Keep at least 0.15mm between all components</a:t>
            </a:r>
          </a:p>
          <a:p>
            <a:r>
              <a:rPr lang="en-US" dirty="0" smtClean="0"/>
              <a:t>If possible, put all components at top layer. (save costs)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341" y="3517200"/>
            <a:ext cx="2329433" cy="11219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341" y="1897611"/>
            <a:ext cx="1602479" cy="15215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7338" y="5639980"/>
            <a:ext cx="5475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Reference: https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://www.autodesk.com/products/eagle/blog/top-10-pcb-component-placement-tips-pcb-beginner/</a:t>
            </a:r>
          </a:p>
        </p:txBody>
      </p:sp>
    </p:spTree>
    <p:extLst>
      <p:ext uri="{BB962C8B-B14F-4D97-AF65-F5344CB8AC3E}">
        <p14:creationId xmlns:p14="http://schemas.microsoft.com/office/powerpoint/2010/main" val="18531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placement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 smtClean="0"/>
                  <a:t>Via stitching and via shielding (high f)</a:t>
                </a:r>
              </a:p>
              <a:p>
                <a:pPr lvl="1"/>
                <a:r>
                  <a:rPr lang="en-US" dirty="0" smtClean="0"/>
                  <a:t>Stitching along the way next to differential signals</a:t>
                </a:r>
              </a:p>
              <a:p>
                <a:pPr lvl="1"/>
                <a:r>
                  <a:rPr lang="en-US" dirty="0" smtClean="0"/>
                  <a:t>Put </a:t>
                </a:r>
                <a:r>
                  <a:rPr lang="en-US" dirty="0" err="1" smtClean="0"/>
                  <a:t>vias</a:t>
                </a:r>
                <a:r>
                  <a:rPr lang="en-US" dirty="0" smtClean="0"/>
                  <a:t> at the border of the board and shield the whole circuit</a:t>
                </a:r>
              </a:p>
              <a:p>
                <a:pPr lvl="1"/>
                <a:r>
                  <a:rPr lang="en-US" dirty="0" smtClean="0"/>
                  <a:t>Don’t forget name </a:t>
                </a:r>
                <a:r>
                  <a:rPr lang="en-US" dirty="0" err="1" smtClean="0"/>
                  <a:t>vias</a:t>
                </a:r>
                <a:r>
                  <a:rPr lang="en-US" dirty="0" smtClean="0"/>
                  <a:t> GND</a:t>
                </a:r>
              </a:p>
              <a:p>
                <a:pPr lvl="1"/>
                <a:r>
                  <a:rPr lang="en-US" dirty="0" smtClean="0"/>
                  <a:t>Min distance of stitch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∗20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(consider this only for high f signals) </a:t>
                </a:r>
                <a:endParaRPr lang="en-US" dirty="0" smtClean="0"/>
              </a:p>
              <a:p>
                <a:r>
                  <a:rPr lang="en-US" dirty="0" smtClean="0"/>
                  <a:t>Do not cut the ground plate into pieces</a:t>
                </a:r>
              </a:p>
              <a:p>
                <a:pPr lvl="1"/>
                <a:r>
                  <a:rPr lang="en-US" dirty="0" smtClean="0"/>
                  <a:t>Put long traces at the top layer when possible</a:t>
                </a:r>
              </a:p>
              <a:p>
                <a:r>
                  <a:rPr lang="en-US" dirty="0" smtClean="0"/>
                  <a:t>Avoid leaving space where can be covered by ground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707" t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504" y="871199"/>
            <a:ext cx="1716496" cy="12847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504" y="2326575"/>
            <a:ext cx="1716496" cy="1182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848" y="3753170"/>
            <a:ext cx="1886231" cy="14015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5649" y="3753171"/>
            <a:ext cx="2030747" cy="1401501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8" idx="3"/>
            <a:endCxn id="10" idx="1"/>
          </p:cNvCxnSpPr>
          <p:nvPr/>
        </p:nvCxnSpPr>
        <p:spPr>
          <a:xfrm>
            <a:off x="2313079" y="4453921"/>
            <a:ext cx="552570" cy="1"/>
          </a:xfrm>
          <a:prstGeom prst="straightConnector1">
            <a:avLst/>
          </a:prstGeom>
          <a:ln w="12700">
            <a:solidFill>
              <a:srgbClr val="DD40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7338" y="5855423"/>
            <a:ext cx="5475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Advice from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Jakob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89488" y="2419859"/>
            <a:ext cx="1239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7"/>
              </a:rPr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62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8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181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Cambria Math</vt:lpstr>
      <vt:lpstr>Symbol</vt:lpstr>
      <vt:lpstr>Office Theme</vt:lpstr>
      <vt:lpstr>Custom Design</vt:lpstr>
      <vt:lpstr>PCB Component Placement</vt:lpstr>
      <vt:lpstr>Component placement</vt:lpstr>
      <vt:lpstr>Component placement</vt:lpstr>
      <vt:lpstr>PowerPoint Presentation</vt:lpstr>
    </vt:vector>
  </TitlesOfParts>
  <Company>RWTH Aachen, ISEA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Tianxiao</dc:creator>
  <cp:lastModifiedBy>Chen Tianxiao</cp:lastModifiedBy>
  <cp:revision>26</cp:revision>
  <dcterms:created xsi:type="dcterms:W3CDTF">2020-01-21T15:40:06Z</dcterms:created>
  <dcterms:modified xsi:type="dcterms:W3CDTF">2020-03-04T13:48:06Z</dcterms:modified>
</cp:coreProperties>
</file>