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9"/>
  </p:notesMasterIdLst>
  <p:handoutMasterIdLst>
    <p:handoutMasterId r:id="rId10"/>
  </p:handoutMasterIdLst>
  <p:sldIdLst>
    <p:sldId id="327" r:id="rId3"/>
    <p:sldId id="328" r:id="rId4"/>
    <p:sldId id="329" r:id="rId5"/>
    <p:sldId id="330" r:id="rId6"/>
    <p:sldId id="331" r:id="rId7"/>
    <p:sldId id="332" r:id="rId8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6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3306">
          <p15:clr>
            <a:srgbClr val="A4A3A4"/>
          </p15:clr>
        </p15:guide>
        <p15:guide id="6" pos="5580">
          <p15:clr>
            <a:srgbClr val="A4A3A4"/>
          </p15:clr>
        </p15:guide>
        <p15:guide id="7" pos="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46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o Xian" initials="L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02D"/>
    <a:srgbClr val="9D9EA0"/>
    <a:srgbClr val="FFFF66"/>
    <a:srgbClr val="0D44F3"/>
    <a:srgbClr val="376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6395" autoAdjust="0"/>
  </p:normalViewPr>
  <p:slideViewPr>
    <p:cSldViewPr snapToGrid="0" showGuides="1">
      <p:cViewPr varScale="1">
        <p:scale>
          <a:sx n="107" d="100"/>
          <a:sy n="107" d="100"/>
        </p:scale>
        <p:origin x="1518" y="84"/>
      </p:cViewPr>
      <p:guideLst>
        <p:guide orient="horz" pos="2160"/>
        <p:guide pos="2880"/>
        <p:guide orient="horz" pos="726"/>
        <p:guide orient="horz" pos="4194"/>
        <p:guide orient="horz" pos="3306"/>
        <p:guide pos="5580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274" y="38"/>
      </p:cViewPr>
      <p:guideLst>
        <p:guide orient="horz" pos="3246"/>
        <p:guide pos="2235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13.08.2021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13.08.2021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77785"/>
            <a:ext cx="5438748" cy="3907835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master title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baseline="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4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4th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5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5th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6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6th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7th Version (logo of part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7th Version </a:t>
            </a:r>
            <a:r>
              <a:rPr lang="de-DE" dirty="0"/>
              <a:t>(logo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partner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3004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logo of partner by clicking the icon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0464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/>
              <a:t>Contact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Business </a:t>
            </a:r>
            <a:r>
              <a:rPr lang="de-DE" dirty="0" err="1"/>
              <a:t>address</a:t>
            </a:r>
            <a:endParaRPr lang="de-DE" dirty="0"/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 err="1"/>
              <a:t>Contact</a:t>
            </a:r>
            <a:r>
              <a:rPr lang="de-DE" sz="1400" dirty="0"/>
              <a:t> </a:t>
            </a:r>
            <a:r>
              <a:rPr lang="de-DE" sz="1400" dirty="0" err="1"/>
              <a:t>information</a:t>
            </a:r>
            <a:endParaRPr lang="de-DE" sz="140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/>
              <a:t>Contact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3rd Version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 sz="1400"/>
            </a:lvl1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/>
            </a:pPr>
            <a:r>
              <a:rPr lang="de-DE" sz="1400" dirty="0" err="1"/>
              <a:t>Contact</a:t>
            </a:r>
            <a:r>
              <a:rPr lang="de-DE" sz="1400" dirty="0"/>
              <a:t> </a:t>
            </a:r>
            <a:r>
              <a:rPr lang="de-DE" sz="1400" dirty="0" err="1"/>
              <a:t>information</a:t>
            </a:r>
            <a:endParaRPr lang="de-DE" sz="1400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9258072" y="540456"/>
            <a:ext cx="16414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right click an empty space on the slide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click on "Format Background"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On the Fill menu click "File..." and choose a picture</a:t>
            </a:r>
            <a:endParaRPr lang="de-DE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Partner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Partner, 2nd Ver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en-US" dirty="0"/>
              <a:t>Add chart by clicking the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1st Version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2nd Version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3r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3rd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Edit footer: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>
                <a:latin typeface="+mn-lt"/>
              </a:rPr>
              <a:t>On the View menu, click Slide Master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>
                <a:latin typeface="+mn-lt"/>
              </a:rPr>
              <a:t>Scroll to the first slide in the overview on the left hand side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>
                <a:latin typeface="+mn-lt"/>
              </a:rPr>
              <a:t>On the first slide you can select the footer check box. There you can add the text which will automatically appear on all other slides.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5999" y="6372000"/>
            <a:ext cx="376365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kern="1200" dirty="0" smtClean="0">
                <a:solidFill>
                  <a:srgbClr val="9D9EA0"/>
                </a:solidFill>
                <a:latin typeface="+mn-lt"/>
                <a:ea typeface="+mn-ea"/>
                <a:cs typeface="+mn-cs"/>
              </a:rPr>
              <a:t>Calculation of Operational Amplifier  </a:t>
            </a:r>
            <a:r>
              <a:rPr lang="en-US" sz="900" dirty="0" smtClean="0">
                <a:solidFill>
                  <a:srgbClr val="9D9EA0"/>
                </a:solidFill>
              </a:rPr>
              <a:t>|  Zhiqing Yang  </a:t>
            </a:r>
            <a:r>
              <a:rPr lang="en-US" sz="900" dirty="0">
                <a:solidFill>
                  <a:srgbClr val="9D9EA0"/>
                </a:solidFill>
              </a:rPr>
              <a:t>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9D9EA0"/>
                </a:solidFill>
              </a:rPr>
              <a:t>PGS EONERC</a:t>
            </a:r>
            <a:r>
              <a:rPr lang="en-US" sz="900" baseline="0" dirty="0">
                <a:solidFill>
                  <a:srgbClr val="9D9EA0"/>
                </a:solidFill>
              </a:rPr>
              <a:t> RWTH Aachen  </a:t>
            </a:r>
            <a:r>
              <a:rPr lang="en-US" sz="900" dirty="0">
                <a:solidFill>
                  <a:srgbClr val="9D9EA0"/>
                </a:solidFill>
              </a:rPr>
              <a:t>|  </a:t>
            </a:r>
            <a:fld id="{A7F673C4-13CE-488B-B048-3D8862F3D896}" type="datetime1">
              <a:rPr lang="de-DE" sz="900" smtClean="0">
                <a:solidFill>
                  <a:srgbClr val="9D9EA0"/>
                </a:solidFill>
              </a:rPr>
              <a:t>13.08.2021</a:t>
            </a:fld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3" name="Grafik 12" descr="U:\Admin\Grafik\Corporate Design\ERC_Logo_neu\ERC_Logo_neu\PNG\rwth_eerc_rgb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sldNum="0"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U:\Admin\Grafik\Corporate Design\ERC_Logo_neu\ERC_Logo_neu\PNG\rwth_eerc_rgb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sldNum="0"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hyperlink" Target="https://www.analog.com/media/en/technical-documentation/data-sheets/AD629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hyperlink" Target="https://www.ti.com/general/docs/suppproductinfo.tsp?distId=26&amp;gotoUrl=http%3A%2F%2Fwww.ti.com%2Flit%2Fgpn%2Ftl084" TargetMode="External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7DF27F-9D1F-475A-A0C3-9E5BCF659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 smtClean="0"/>
              <a:t>Zhiqing Yang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C9364-6EC3-48BE-BD67-A8D02C012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Calculation of Operational Amplifier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Operational Amplifier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Inverting amplifier</a:t>
            </a:r>
            <a:endParaRPr lang="en-US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6476999" y="1452289"/>
            <a:ext cx="770967" cy="753036"/>
          </a:xfrm>
          <a:prstGeom prst="triangl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6563472" y="1659406"/>
            <a:ext cx="1080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>
            <a:off x="6566647" y="1980081"/>
            <a:ext cx="1080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rot="5400000">
            <a:off x="6563472" y="1980081"/>
            <a:ext cx="1080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6124587" y="1980081"/>
            <a:ext cx="361377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5614141" y="1659407"/>
            <a:ext cx="871823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870437" y="1610568"/>
            <a:ext cx="251012" cy="97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Gleichschenkliges Dreieck 19"/>
          <p:cNvSpPr/>
          <p:nvPr/>
        </p:nvSpPr>
        <p:spPr>
          <a:xfrm flipV="1">
            <a:off x="6082158" y="2157426"/>
            <a:ext cx="78581" cy="48838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Gerader Verbinder 21"/>
          <p:cNvCxnSpPr/>
          <p:nvPr/>
        </p:nvCxnSpPr>
        <p:spPr>
          <a:xfrm>
            <a:off x="5614141" y="1656205"/>
            <a:ext cx="0" cy="5040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/>
          <p:cNvGrpSpPr/>
          <p:nvPr/>
        </p:nvGrpSpPr>
        <p:grpSpPr>
          <a:xfrm>
            <a:off x="5526035" y="1814345"/>
            <a:ext cx="180000" cy="180000"/>
            <a:chOff x="4852988" y="2034081"/>
            <a:chExt cx="180000" cy="180000"/>
          </a:xfrm>
        </p:grpSpPr>
        <p:sp>
          <p:nvSpPr>
            <p:cNvPr id="29" name="Ellipse 28"/>
            <p:cNvSpPr/>
            <p:nvPr/>
          </p:nvSpPr>
          <p:spPr>
            <a:xfrm>
              <a:off x="4852988" y="2034081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Gerader Verbinder 29"/>
            <p:cNvCxnSpPr/>
            <p:nvPr/>
          </p:nvCxnSpPr>
          <p:spPr>
            <a:xfrm>
              <a:off x="4895851" y="2111049"/>
              <a:ext cx="90487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>
              <a:off x="4897744" y="2135986"/>
              <a:ext cx="90487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Gleichschenkliges Dreieck 31"/>
          <p:cNvSpPr/>
          <p:nvPr/>
        </p:nvSpPr>
        <p:spPr>
          <a:xfrm flipV="1">
            <a:off x="5578868" y="2152485"/>
            <a:ext cx="78581" cy="48838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Gerader Verbinder 33"/>
          <p:cNvCxnSpPr/>
          <p:nvPr/>
        </p:nvCxnSpPr>
        <p:spPr>
          <a:xfrm>
            <a:off x="6121448" y="1982930"/>
            <a:ext cx="0" cy="1800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>
            <a:off x="6289536" y="1230782"/>
            <a:ext cx="0" cy="42542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/>
              <p:cNvSpPr/>
              <p:nvPr/>
            </p:nvSpPr>
            <p:spPr>
              <a:xfrm>
                <a:off x="6841354" y="1315518"/>
                <a:ext cx="4317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hteck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354" y="1315518"/>
                <a:ext cx="431721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48"/>
              <p:cNvSpPr/>
              <p:nvPr/>
            </p:nvSpPr>
            <p:spPr>
              <a:xfrm>
                <a:off x="5766042" y="1230337"/>
                <a:ext cx="4269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hteck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042" y="1230337"/>
                <a:ext cx="42691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>
              <a:xfrm>
                <a:off x="5110831" y="1722036"/>
                <a:ext cx="3999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31" y="1722036"/>
                <a:ext cx="39998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 50"/>
              <p:cNvSpPr/>
              <p:nvPr/>
            </p:nvSpPr>
            <p:spPr>
              <a:xfrm>
                <a:off x="1046022" y="1926081"/>
                <a:ext cx="1243033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hteck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22" y="1926081"/>
                <a:ext cx="1243033" cy="593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1046022" y="2706935"/>
                <a:ext cx="1372620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22" y="2706935"/>
                <a:ext cx="1372620" cy="593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r Verbinder 52"/>
          <p:cNvCxnSpPr/>
          <p:nvPr/>
        </p:nvCxnSpPr>
        <p:spPr>
          <a:xfrm>
            <a:off x="7484924" y="1230782"/>
            <a:ext cx="0" cy="59802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>
            <a:off x="6289536" y="1230782"/>
            <a:ext cx="119538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6761724" y="1181944"/>
            <a:ext cx="251012" cy="97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7752229" y="1659530"/>
                <a:ext cx="4224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229" y="1659530"/>
                <a:ext cx="42248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Gerader Verbinder 56"/>
          <p:cNvCxnSpPr/>
          <p:nvPr/>
        </p:nvCxnSpPr>
        <p:spPr>
          <a:xfrm>
            <a:off x="7239001" y="1828808"/>
            <a:ext cx="512623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6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Operational Amplifier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Non-inverting amplifier</a:t>
            </a:r>
            <a:endParaRPr lang="en-US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6476999" y="1452289"/>
            <a:ext cx="770967" cy="753036"/>
          </a:xfrm>
          <a:prstGeom prst="triangl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6563472" y="1659406"/>
            <a:ext cx="1080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>
            <a:off x="6566647" y="1980081"/>
            <a:ext cx="1080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rot="5400000">
            <a:off x="6563472" y="1980081"/>
            <a:ext cx="1080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stCxn id="4" idx="0"/>
          </p:cNvCxnSpPr>
          <p:nvPr/>
        </p:nvCxnSpPr>
        <p:spPr>
          <a:xfrm>
            <a:off x="7239001" y="1828808"/>
            <a:ext cx="512623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6124587" y="1980081"/>
            <a:ext cx="361377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5614141" y="1659407"/>
            <a:ext cx="871823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870437" y="1610568"/>
            <a:ext cx="251012" cy="97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Gleichschenkliges Dreieck 19"/>
          <p:cNvSpPr/>
          <p:nvPr/>
        </p:nvSpPr>
        <p:spPr>
          <a:xfrm flipV="1">
            <a:off x="5565616" y="1834420"/>
            <a:ext cx="78581" cy="48838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Gerader Verbinder 21"/>
          <p:cNvCxnSpPr/>
          <p:nvPr/>
        </p:nvCxnSpPr>
        <p:spPr>
          <a:xfrm>
            <a:off x="6115525" y="1969203"/>
            <a:ext cx="0" cy="5040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/>
          <p:cNvGrpSpPr/>
          <p:nvPr/>
        </p:nvGrpSpPr>
        <p:grpSpPr>
          <a:xfrm>
            <a:off x="6027419" y="2127343"/>
            <a:ext cx="180000" cy="180000"/>
            <a:chOff x="4852988" y="2034081"/>
            <a:chExt cx="180000" cy="180000"/>
          </a:xfrm>
        </p:grpSpPr>
        <p:sp>
          <p:nvSpPr>
            <p:cNvPr id="29" name="Ellipse 28"/>
            <p:cNvSpPr/>
            <p:nvPr/>
          </p:nvSpPr>
          <p:spPr>
            <a:xfrm>
              <a:off x="4852988" y="2034081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Gerader Verbinder 29"/>
            <p:cNvCxnSpPr/>
            <p:nvPr/>
          </p:nvCxnSpPr>
          <p:spPr>
            <a:xfrm>
              <a:off x="4895851" y="2111049"/>
              <a:ext cx="90487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>
              <a:off x="4897744" y="2135986"/>
              <a:ext cx="90487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Gleichschenkliges Dreieck 31"/>
          <p:cNvSpPr/>
          <p:nvPr/>
        </p:nvSpPr>
        <p:spPr>
          <a:xfrm flipV="1">
            <a:off x="6080252" y="2465483"/>
            <a:ext cx="78581" cy="48838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Gerader Verbinder 33"/>
          <p:cNvCxnSpPr/>
          <p:nvPr/>
        </p:nvCxnSpPr>
        <p:spPr>
          <a:xfrm>
            <a:off x="5604906" y="1659924"/>
            <a:ext cx="0" cy="1800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>
            <a:off x="6289536" y="1230782"/>
            <a:ext cx="0" cy="42542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7484924" y="1230782"/>
            <a:ext cx="0" cy="59802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6289536" y="1230782"/>
            <a:ext cx="119538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6761724" y="1181944"/>
            <a:ext cx="251012" cy="97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/>
              <p:cNvSpPr/>
              <p:nvPr/>
            </p:nvSpPr>
            <p:spPr>
              <a:xfrm>
                <a:off x="7752229" y="1659530"/>
                <a:ext cx="4224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hteck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229" y="1659530"/>
                <a:ext cx="422488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/>
              <p:cNvSpPr/>
              <p:nvPr/>
            </p:nvSpPr>
            <p:spPr>
              <a:xfrm>
                <a:off x="6841354" y="1315518"/>
                <a:ext cx="4317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hteck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354" y="1315518"/>
                <a:ext cx="43172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48"/>
              <p:cNvSpPr/>
              <p:nvPr/>
            </p:nvSpPr>
            <p:spPr>
              <a:xfrm>
                <a:off x="5766042" y="1230337"/>
                <a:ext cx="4269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hteck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042" y="1230337"/>
                <a:ext cx="42691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>
              <a:xfrm>
                <a:off x="5612215" y="2035034"/>
                <a:ext cx="3999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215" y="2035034"/>
                <a:ext cx="39998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 50"/>
              <p:cNvSpPr/>
              <p:nvPr/>
            </p:nvSpPr>
            <p:spPr>
              <a:xfrm>
                <a:off x="1046022" y="2441394"/>
                <a:ext cx="1347741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hteck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22" y="2441394"/>
                <a:ext cx="1347741" cy="593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1046022" y="3207328"/>
                <a:ext cx="1778885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22" y="3207328"/>
                <a:ext cx="1778885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/>
              <p:cNvSpPr/>
              <p:nvPr/>
            </p:nvSpPr>
            <p:spPr>
              <a:xfrm>
                <a:off x="6067413" y="1653603"/>
                <a:ext cx="4608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Rechteck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413" y="1653603"/>
                <a:ext cx="46089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hteck 35"/>
              <p:cNvSpPr/>
              <p:nvPr/>
            </p:nvSpPr>
            <p:spPr>
              <a:xfrm>
                <a:off x="1046022" y="1930530"/>
                <a:ext cx="8863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hteck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22" y="1930530"/>
                <a:ext cx="88639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65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Operational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Differential amplifier</a:t>
                </a:r>
              </a:p>
              <a:p>
                <a:pPr lvl="1"/>
                <a:r>
                  <a:rPr lang="en-US" dirty="0" smtClean="0"/>
                  <a:t>Inverting + non-inverting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If consider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707" t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leichschenkliges Dreieck 3"/>
          <p:cNvSpPr/>
          <p:nvPr/>
        </p:nvSpPr>
        <p:spPr>
          <a:xfrm rot="5400000">
            <a:off x="6476999" y="1452289"/>
            <a:ext cx="770967" cy="753036"/>
          </a:xfrm>
          <a:prstGeom prst="triangl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6563472" y="1659406"/>
            <a:ext cx="1080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6566647" y="1980081"/>
            <a:ext cx="1080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rot="5400000">
            <a:off x="6563472" y="1980081"/>
            <a:ext cx="1080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4" idx="0"/>
          </p:cNvCxnSpPr>
          <p:nvPr/>
        </p:nvCxnSpPr>
        <p:spPr>
          <a:xfrm>
            <a:off x="7239001" y="1828808"/>
            <a:ext cx="512623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5619750" y="1980082"/>
            <a:ext cx="866214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5022081" y="1659407"/>
            <a:ext cx="1463883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5870437" y="1610568"/>
            <a:ext cx="251012" cy="97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Gleichschenkliges Dreieck 11"/>
          <p:cNvSpPr/>
          <p:nvPr/>
        </p:nvSpPr>
        <p:spPr>
          <a:xfrm flipV="1">
            <a:off x="6252587" y="2682560"/>
            <a:ext cx="78581" cy="48838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5007348" y="1659944"/>
            <a:ext cx="0" cy="5040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4919242" y="1818084"/>
            <a:ext cx="180000" cy="180000"/>
            <a:chOff x="4852988" y="2034081"/>
            <a:chExt cx="180000" cy="180000"/>
          </a:xfrm>
        </p:grpSpPr>
        <p:sp>
          <p:nvSpPr>
            <p:cNvPr id="15" name="Ellipse 14"/>
            <p:cNvSpPr/>
            <p:nvPr/>
          </p:nvSpPr>
          <p:spPr>
            <a:xfrm>
              <a:off x="4852988" y="2034081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Gerader Verbinder 15"/>
            <p:cNvCxnSpPr/>
            <p:nvPr/>
          </p:nvCxnSpPr>
          <p:spPr>
            <a:xfrm>
              <a:off x="4895851" y="2111049"/>
              <a:ext cx="90487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897744" y="2135986"/>
              <a:ext cx="90487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Gleichschenkliges Dreieck 17"/>
          <p:cNvSpPr/>
          <p:nvPr/>
        </p:nvSpPr>
        <p:spPr>
          <a:xfrm flipV="1">
            <a:off x="4972075" y="2156224"/>
            <a:ext cx="78581" cy="48838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erader Verbinder 19"/>
          <p:cNvCxnSpPr/>
          <p:nvPr/>
        </p:nvCxnSpPr>
        <p:spPr>
          <a:xfrm>
            <a:off x="6289536" y="1230782"/>
            <a:ext cx="0" cy="42542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7484924" y="1230782"/>
            <a:ext cx="0" cy="59802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6289536" y="1230782"/>
            <a:ext cx="119538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761724" y="1181944"/>
            <a:ext cx="251012" cy="97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7752229" y="1659530"/>
                <a:ext cx="4224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229" y="1659530"/>
                <a:ext cx="42248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6841354" y="1315518"/>
                <a:ext cx="4317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354" y="1315518"/>
                <a:ext cx="43172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/>
              <p:cNvSpPr/>
              <p:nvPr/>
            </p:nvSpPr>
            <p:spPr>
              <a:xfrm>
                <a:off x="5766042" y="1230337"/>
                <a:ext cx="46063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Rechtec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042" y="1230337"/>
                <a:ext cx="46063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/>
              <p:cNvSpPr/>
              <p:nvPr/>
            </p:nvSpPr>
            <p:spPr>
              <a:xfrm>
                <a:off x="4504038" y="1725775"/>
                <a:ext cx="4337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Rechteck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38" y="1725775"/>
                <a:ext cx="43370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 29"/>
          <p:cNvSpPr/>
          <p:nvPr/>
        </p:nvSpPr>
        <p:spPr>
          <a:xfrm>
            <a:off x="5870437" y="1929518"/>
            <a:ext cx="251012" cy="97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Gerader Verbinder 32"/>
          <p:cNvCxnSpPr/>
          <p:nvPr/>
        </p:nvCxnSpPr>
        <p:spPr>
          <a:xfrm>
            <a:off x="5617856" y="1975676"/>
            <a:ext cx="0" cy="5040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/>
        </p:nvGrpSpPr>
        <p:grpSpPr>
          <a:xfrm>
            <a:off x="5529750" y="2133816"/>
            <a:ext cx="180000" cy="180000"/>
            <a:chOff x="4852988" y="2034081"/>
            <a:chExt cx="180000" cy="180000"/>
          </a:xfrm>
        </p:grpSpPr>
        <p:sp>
          <p:nvSpPr>
            <p:cNvPr id="35" name="Ellipse 34"/>
            <p:cNvSpPr/>
            <p:nvPr/>
          </p:nvSpPr>
          <p:spPr>
            <a:xfrm>
              <a:off x="4852988" y="2034081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4895851" y="2111049"/>
              <a:ext cx="90487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>
              <a:off x="4897744" y="2135986"/>
              <a:ext cx="90487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Gleichschenkliges Dreieck 37"/>
          <p:cNvSpPr/>
          <p:nvPr/>
        </p:nvSpPr>
        <p:spPr>
          <a:xfrm flipV="1">
            <a:off x="5582583" y="2471956"/>
            <a:ext cx="78581" cy="48838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/>
              <p:cNvSpPr/>
              <p:nvPr/>
            </p:nvSpPr>
            <p:spPr>
              <a:xfrm>
                <a:off x="5117611" y="2109061"/>
                <a:ext cx="43845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Rechteck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611" y="2109061"/>
                <a:ext cx="43845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39"/>
              <p:cNvSpPr/>
              <p:nvPr/>
            </p:nvSpPr>
            <p:spPr>
              <a:xfrm>
                <a:off x="5766042" y="1973045"/>
                <a:ext cx="4653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Rechteck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042" y="1973045"/>
                <a:ext cx="465384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Gerader Verbinder 41"/>
          <p:cNvCxnSpPr/>
          <p:nvPr/>
        </p:nvCxnSpPr>
        <p:spPr>
          <a:xfrm>
            <a:off x="6289536" y="1973045"/>
            <a:ext cx="0" cy="70348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 rot="5400000">
            <a:off x="6166349" y="2353069"/>
            <a:ext cx="251012" cy="97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/>
              <p:cNvSpPr/>
              <p:nvPr/>
            </p:nvSpPr>
            <p:spPr>
              <a:xfrm>
                <a:off x="6334910" y="2252206"/>
                <a:ext cx="462178" cy="361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hteck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10" y="2252206"/>
                <a:ext cx="462178" cy="361766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/>
              <p:cNvSpPr/>
              <p:nvPr/>
            </p:nvSpPr>
            <p:spPr>
              <a:xfrm>
                <a:off x="6067413" y="1653603"/>
                <a:ext cx="4608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Rechteck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413" y="1653603"/>
                <a:ext cx="46089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/>
              <p:cNvSpPr/>
              <p:nvPr/>
            </p:nvSpPr>
            <p:spPr>
              <a:xfrm>
                <a:off x="1046022" y="1760195"/>
                <a:ext cx="1812932" cy="636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hteck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22" y="1760195"/>
                <a:ext cx="1812932" cy="6366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/>
              <p:cNvSpPr/>
              <p:nvPr/>
            </p:nvSpPr>
            <p:spPr>
              <a:xfrm>
                <a:off x="1046021" y="2506190"/>
                <a:ext cx="2512354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hteck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21" y="2506190"/>
                <a:ext cx="2512354" cy="5936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48"/>
              <p:cNvSpPr/>
              <p:nvPr/>
            </p:nvSpPr>
            <p:spPr>
              <a:xfrm>
                <a:off x="1046021" y="3146306"/>
                <a:ext cx="6051015" cy="10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hteck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21" y="3146306"/>
                <a:ext cx="6051015" cy="105753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 50"/>
              <p:cNvSpPr/>
              <p:nvPr/>
            </p:nvSpPr>
            <p:spPr>
              <a:xfrm>
                <a:off x="1046021" y="4660739"/>
                <a:ext cx="1858266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hteck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21" y="4660739"/>
                <a:ext cx="1858266" cy="5936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1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Operational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AD629</a:t>
                </a:r>
              </a:p>
              <a:p>
                <a:pPr lvl="1"/>
                <a:r>
                  <a:rPr lang="en-US" dirty="0" smtClean="0"/>
                  <a:t>Function: differential voltage measurement</a:t>
                </a:r>
              </a:p>
              <a:p>
                <a:pPr lvl="1"/>
                <a:r>
                  <a:rPr lang="en-US" dirty="0" smtClean="0"/>
                  <a:t>Apply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dirty="0" smtClean="0"/>
                  <a:t> common mode voltage </a:t>
                </a:r>
              </a:p>
              <a:p>
                <a:pPr lvl="1"/>
                <a:r>
                  <a:rPr lang="en-US" dirty="0" smtClean="0"/>
                  <a:t>The signal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attenuated by a factor of 20</a:t>
                </a:r>
              </a:p>
              <a:p>
                <a:pPr lvl="1"/>
                <a:r>
                  <a:rPr lang="en-US" dirty="0" smtClean="0"/>
                  <a:t>Then amplified by 20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707" t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440" y="4158784"/>
            <a:ext cx="2662525" cy="1865500"/>
          </a:xfrm>
          <a:prstGeom prst="rect">
            <a:avLst/>
          </a:prstGeom>
        </p:spPr>
      </p:pic>
      <p:sp>
        <p:nvSpPr>
          <p:cNvPr id="5" name="Gleichschenkliges Dreieck 4"/>
          <p:cNvSpPr/>
          <p:nvPr/>
        </p:nvSpPr>
        <p:spPr>
          <a:xfrm rot="5400000">
            <a:off x="7023951" y="2464759"/>
            <a:ext cx="770967" cy="753036"/>
          </a:xfrm>
          <a:prstGeom prst="triangl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7110424" y="2671876"/>
            <a:ext cx="1080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>
            <a:off x="7113599" y="2992551"/>
            <a:ext cx="1080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rot="5400000">
            <a:off x="7110424" y="2992551"/>
            <a:ext cx="1080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5" idx="0"/>
          </p:cNvCxnSpPr>
          <p:nvPr/>
        </p:nvCxnSpPr>
        <p:spPr>
          <a:xfrm>
            <a:off x="7785953" y="2841278"/>
            <a:ext cx="512623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6166702" y="2992552"/>
            <a:ext cx="866214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5569033" y="2671877"/>
            <a:ext cx="1463883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6417389" y="2623038"/>
            <a:ext cx="251012" cy="97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Gleichschenkliges Dreieck 12"/>
          <p:cNvSpPr/>
          <p:nvPr/>
        </p:nvSpPr>
        <p:spPr>
          <a:xfrm flipV="1">
            <a:off x="6799539" y="3695030"/>
            <a:ext cx="78581" cy="48838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Gerader Verbinder 13"/>
          <p:cNvCxnSpPr/>
          <p:nvPr/>
        </p:nvCxnSpPr>
        <p:spPr>
          <a:xfrm>
            <a:off x="5554300" y="2672414"/>
            <a:ext cx="0" cy="5040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>
          <a:xfrm>
            <a:off x="5466194" y="2830554"/>
            <a:ext cx="180000" cy="180000"/>
            <a:chOff x="4852988" y="2034081"/>
            <a:chExt cx="180000" cy="180000"/>
          </a:xfrm>
        </p:grpSpPr>
        <p:sp>
          <p:nvSpPr>
            <p:cNvPr id="16" name="Ellipse 15"/>
            <p:cNvSpPr/>
            <p:nvPr/>
          </p:nvSpPr>
          <p:spPr>
            <a:xfrm>
              <a:off x="4852988" y="2034081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Gerader Verbinder 16"/>
            <p:cNvCxnSpPr/>
            <p:nvPr/>
          </p:nvCxnSpPr>
          <p:spPr>
            <a:xfrm>
              <a:off x="4895851" y="2111049"/>
              <a:ext cx="90487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4897744" y="2135986"/>
              <a:ext cx="90487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leichschenkliges Dreieck 18"/>
          <p:cNvSpPr/>
          <p:nvPr/>
        </p:nvSpPr>
        <p:spPr>
          <a:xfrm flipV="1">
            <a:off x="5519027" y="3168694"/>
            <a:ext cx="78581" cy="48838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erader Verbinder 19"/>
          <p:cNvCxnSpPr/>
          <p:nvPr/>
        </p:nvCxnSpPr>
        <p:spPr>
          <a:xfrm>
            <a:off x="6836488" y="2243252"/>
            <a:ext cx="0" cy="42542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8031876" y="2243252"/>
            <a:ext cx="0" cy="59802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5907845" y="2243252"/>
            <a:ext cx="2124031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7308676" y="2194414"/>
            <a:ext cx="251012" cy="97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8299181" y="2672000"/>
                <a:ext cx="4224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181" y="2672000"/>
                <a:ext cx="42248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/>
              <p:cNvSpPr/>
              <p:nvPr/>
            </p:nvSpPr>
            <p:spPr>
              <a:xfrm>
                <a:off x="5050990" y="2738245"/>
                <a:ext cx="4337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Rechteck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90" y="2738245"/>
                <a:ext cx="43370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hteck 27"/>
          <p:cNvSpPr/>
          <p:nvPr/>
        </p:nvSpPr>
        <p:spPr>
          <a:xfrm>
            <a:off x="6417389" y="2941988"/>
            <a:ext cx="251012" cy="97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Gerader Verbinder 28"/>
          <p:cNvCxnSpPr/>
          <p:nvPr/>
        </p:nvCxnSpPr>
        <p:spPr>
          <a:xfrm>
            <a:off x="6164808" y="2988146"/>
            <a:ext cx="0" cy="5040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6076702" y="3146286"/>
            <a:ext cx="180000" cy="180000"/>
            <a:chOff x="4852988" y="2034081"/>
            <a:chExt cx="180000" cy="180000"/>
          </a:xfrm>
        </p:grpSpPr>
        <p:sp>
          <p:nvSpPr>
            <p:cNvPr id="31" name="Ellipse 30"/>
            <p:cNvSpPr/>
            <p:nvPr/>
          </p:nvSpPr>
          <p:spPr>
            <a:xfrm>
              <a:off x="4852988" y="2034081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Gerader Verbinder 31"/>
            <p:cNvCxnSpPr/>
            <p:nvPr/>
          </p:nvCxnSpPr>
          <p:spPr>
            <a:xfrm>
              <a:off x="4895851" y="2111049"/>
              <a:ext cx="90487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/>
          </p:nvCxnSpPr>
          <p:spPr>
            <a:xfrm>
              <a:off x="4897744" y="2135986"/>
              <a:ext cx="90487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Gleichschenkliges Dreieck 33"/>
          <p:cNvSpPr/>
          <p:nvPr/>
        </p:nvSpPr>
        <p:spPr>
          <a:xfrm flipV="1">
            <a:off x="6129535" y="3484426"/>
            <a:ext cx="78581" cy="48838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34"/>
              <p:cNvSpPr/>
              <p:nvPr/>
            </p:nvSpPr>
            <p:spPr>
              <a:xfrm>
                <a:off x="5664563" y="3121531"/>
                <a:ext cx="43845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hteck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563" y="3121531"/>
                <a:ext cx="43845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r Verbinder 36"/>
          <p:cNvCxnSpPr/>
          <p:nvPr/>
        </p:nvCxnSpPr>
        <p:spPr>
          <a:xfrm>
            <a:off x="6836488" y="2985515"/>
            <a:ext cx="0" cy="70348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 rot="5400000">
            <a:off x="6722266" y="3365539"/>
            <a:ext cx="251012" cy="97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39"/>
              <p:cNvSpPr/>
              <p:nvPr/>
            </p:nvSpPr>
            <p:spPr>
              <a:xfrm>
                <a:off x="6614365" y="2666073"/>
                <a:ext cx="4608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Rechteck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365" y="2666073"/>
                <a:ext cx="46089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hteck 52"/>
          <p:cNvSpPr/>
          <p:nvPr/>
        </p:nvSpPr>
        <p:spPr>
          <a:xfrm>
            <a:off x="6187487" y="2194328"/>
            <a:ext cx="251012" cy="97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Gleichschenkliges Dreieck 53"/>
          <p:cNvSpPr/>
          <p:nvPr/>
        </p:nvSpPr>
        <p:spPr>
          <a:xfrm flipV="1">
            <a:off x="5865859" y="2421347"/>
            <a:ext cx="78581" cy="48838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Gerader Verbinder 55"/>
          <p:cNvCxnSpPr/>
          <p:nvPr/>
        </p:nvCxnSpPr>
        <p:spPr>
          <a:xfrm>
            <a:off x="5901463" y="2243081"/>
            <a:ext cx="0" cy="1800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/>
              <p:cNvSpPr/>
              <p:nvPr/>
            </p:nvSpPr>
            <p:spPr>
              <a:xfrm>
                <a:off x="5944440" y="1856125"/>
                <a:ext cx="7902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21.1 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440" y="1856125"/>
                <a:ext cx="79021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/>
              <p:cNvSpPr/>
              <p:nvPr/>
            </p:nvSpPr>
            <p:spPr>
              <a:xfrm>
                <a:off x="7013542" y="1848756"/>
                <a:ext cx="7360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380 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Rechteck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42" y="1848756"/>
                <a:ext cx="736099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>
                <a:off x="6177627" y="2330158"/>
                <a:ext cx="7360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380 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627" y="2330158"/>
                <a:ext cx="736099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161957" y="3021784"/>
                <a:ext cx="7360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380 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957" y="3021784"/>
                <a:ext cx="73609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>
                <a:off x="6868859" y="3272612"/>
                <a:ext cx="62228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20 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859" y="3272612"/>
                <a:ext cx="622285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 62"/>
              <p:cNvSpPr/>
              <p:nvPr/>
            </p:nvSpPr>
            <p:spPr>
              <a:xfrm>
                <a:off x="696752" y="2764518"/>
                <a:ext cx="3090654" cy="564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380 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hteck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52" y="2764518"/>
                <a:ext cx="3090654" cy="5640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/>
              <p:cNvSpPr/>
              <p:nvPr/>
            </p:nvSpPr>
            <p:spPr>
              <a:xfrm>
                <a:off x="696752" y="3514039"/>
                <a:ext cx="2988575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380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21.1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380 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52" y="3514039"/>
                <a:ext cx="2988575" cy="5549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 64"/>
              <p:cNvSpPr/>
              <p:nvPr/>
            </p:nvSpPr>
            <p:spPr>
              <a:xfrm>
                <a:off x="696752" y="4217152"/>
                <a:ext cx="13211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hteck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52" y="4217152"/>
                <a:ext cx="1321195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feld 24"/>
          <p:cNvSpPr txBox="1"/>
          <p:nvPr/>
        </p:nvSpPr>
        <p:spPr>
          <a:xfrm>
            <a:off x="287338" y="5870396"/>
            <a:ext cx="514243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dirty="0" smtClean="0"/>
              <a:t>Source: </a:t>
            </a:r>
            <a:r>
              <a:rPr lang="en-US" sz="1000" dirty="0">
                <a:solidFill>
                  <a:srgbClr val="9D9EA0"/>
                </a:solidFill>
                <a:hlinkClick r:id="rId16"/>
              </a:rPr>
              <a:t>https://</a:t>
            </a:r>
            <a:r>
              <a:rPr lang="en-US" sz="1000" dirty="0" smtClean="0">
                <a:solidFill>
                  <a:srgbClr val="9D9EA0"/>
                </a:solidFill>
                <a:hlinkClick r:id="rId16"/>
              </a:rPr>
              <a:t>www.analog.com/media/en/technical-documentation/data-sheets/AD629.pdf</a:t>
            </a:r>
            <a:endParaRPr lang="en-US" sz="1000" dirty="0">
              <a:solidFill>
                <a:srgbClr val="9D9E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8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Operational Amplifier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TL084</a:t>
                </a:r>
              </a:p>
              <a:p>
                <a:pPr lvl="1"/>
                <a:r>
                  <a:rPr lang="en-US" dirty="0"/>
                  <a:t>Function: </a:t>
                </a:r>
                <a:r>
                  <a:rPr lang="en-US" dirty="0" smtClean="0"/>
                  <a:t>voltage scale and shift</a:t>
                </a:r>
              </a:p>
              <a:p>
                <a:pPr lvl="1"/>
                <a:r>
                  <a:rPr lang="de-DE" dirty="0" err="1" smtClean="0"/>
                  <a:t>One</a:t>
                </a:r>
                <a:r>
                  <a:rPr lang="de-DE" dirty="0" smtClean="0"/>
                  <a:t> IC </a:t>
                </a:r>
                <a:r>
                  <a:rPr lang="de-DE" dirty="0" err="1" smtClean="0"/>
                  <a:t>contains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four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Ops</a:t>
                </a:r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 smtClean="0"/>
                  <a:t>Consider</a:t>
                </a:r>
                <a:r>
                  <a:rPr lang="de-DE" dirty="0" smtClean="0"/>
                  <a:t> analog </a:t>
                </a:r>
                <a:r>
                  <a:rPr lang="de-DE" dirty="0" err="1" smtClean="0"/>
                  <a:t>input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TI </a:t>
                </a:r>
                <a:r>
                  <a:rPr lang="de-DE" dirty="0" err="1" smtClean="0"/>
                  <a:t>LaunchPad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0−3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=1.5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is selected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dirty="0" smtClean="0"/>
                  <a:t> acquired by </a:t>
                </a:r>
                <a:r>
                  <a:rPr lang="en-US" smtClean="0"/>
                  <a:t>the sensor</a:t>
                </a:r>
                <a:endParaRPr lang="en-US" dirty="0"/>
              </a:p>
              <a:p>
                <a:pPr lvl="1"/>
                <a:endParaRPr lang="de-DE" dirty="0" smtClean="0"/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707" t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287338" y="5924550"/>
            <a:ext cx="761747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dirty="0" smtClean="0"/>
              <a:t>Source: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www.ti.com/general/docs/suppproductinfo.tsp?distId=26&amp;gotoUrl=http%3A%2F%2Fwww.ti.com%2Flit%2Fgpn%2Ftl084</a:t>
            </a:r>
            <a:endParaRPr lang="en-US" sz="1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4010025"/>
            <a:ext cx="1731399" cy="164306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800849" y="4010025"/>
            <a:ext cx="733425" cy="742950"/>
          </a:xfrm>
          <a:prstGeom prst="rect">
            <a:avLst/>
          </a:prstGeom>
          <a:noFill/>
          <a:ln w="19050">
            <a:solidFill>
              <a:srgbClr val="DD40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leichschenkliges Dreieck 7"/>
          <p:cNvSpPr/>
          <p:nvPr/>
        </p:nvSpPr>
        <p:spPr>
          <a:xfrm rot="5400000">
            <a:off x="6476999" y="1452289"/>
            <a:ext cx="770967" cy="753036"/>
          </a:xfrm>
          <a:prstGeom prst="triangl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>
            <a:off x="6563472" y="1659406"/>
            <a:ext cx="1080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6566647" y="1980081"/>
            <a:ext cx="1080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rot="5400000">
            <a:off x="6563472" y="1980081"/>
            <a:ext cx="1080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8" idx="0"/>
          </p:cNvCxnSpPr>
          <p:nvPr/>
        </p:nvCxnSpPr>
        <p:spPr>
          <a:xfrm>
            <a:off x="7239001" y="1828808"/>
            <a:ext cx="512623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5566012" y="1980082"/>
            <a:ext cx="91995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5237025" y="1659407"/>
            <a:ext cx="1248939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5633703" y="1610568"/>
            <a:ext cx="251012" cy="97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Gleichschenkliges Dreieck 15"/>
          <p:cNvSpPr/>
          <p:nvPr/>
        </p:nvSpPr>
        <p:spPr>
          <a:xfrm flipV="1">
            <a:off x="5197735" y="1834420"/>
            <a:ext cx="78581" cy="48838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Gerader Verbinder 16"/>
          <p:cNvCxnSpPr/>
          <p:nvPr/>
        </p:nvCxnSpPr>
        <p:spPr>
          <a:xfrm>
            <a:off x="5566012" y="1975553"/>
            <a:ext cx="0" cy="5040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/>
          <p:cNvGrpSpPr/>
          <p:nvPr/>
        </p:nvGrpSpPr>
        <p:grpSpPr>
          <a:xfrm>
            <a:off x="5477906" y="2127343"/>
            <a:ext cx="180000" cy="180000"/>
            <a:chOff x="4852988" y="2034081"/>
            <a:chExt cx="180000" cy="180000"/>
          </a:xfrm>
        </p:grpSpPr>
        <p:sp>
          <p:nvSpPr>
            <p:cNvPr id="19" name="Ellipse 18"/>
            <p:cNvSpPr/>
            <p:nvPr/>
          </p:nvSpPr>
          <p:spPr>
            <a:xfrm>
              <a:off x="4852988" y="2034081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Gerader Verbinder 19"/>
            <p:cNvCxnSpPr/>
            <p:nvPr/>
          </p:nvCxnSpPr>
          <p:spPr>
            <a:xfrm>
              <a:off x="4895851" y="2111049"/>
              <a:ext cx="90487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4897744" y="2135986"/>
              <a:ext cx="90487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Gleichschenkliges Dreieck 21"/>
          <p:cNvSpPr/>
          <p:nvPr/>
        </p:nvSpPr>
        <p:spPr>
          <a:xfrm flipV="1">
            <a:off x="5530739" y="2471833"/>
            <a:ext cx="78581" cy="48838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Gerader Verbinder 22"/>
          <p:cNvCxnSpPr/>
          <p:nvPr/>
        </p:nvCxnSpPr>
        <p:spPr>
          <a:xfrm>
            <a:off x="5237025" y="1659924"/>
            <a:ext cx="0" cy="1800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6289536" y="1230782"/>
            <a:ext cx="0" cy="42542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7484924" y="1230782"/>
            <a:ext cx="0" cy="59802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6289536" y="1230782"/>
            <a:ext cx="119538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761724" y="1181944"/>
            <a:ext cx="251012" cy="97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/>
              <p:cNvSpPr/>
              <p:nvPr/>
            </p:nvSpPr>
            <p:spPr>
              <a:xfrm>
                <a:off x="7752229" y="1659530"/>
                <a:ext cx="4224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Rechteck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229" y="1659530"/>
                <a:ext cx="42248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/>
              <p:cNvSpPr/>
              <p:nvPr/>
            </p:nvSpPr>
            <p:spPr>
              <a:xfrm>
                <a:off x="5062702" y="2041384"/>
                <a:ext cx="4705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Rechteck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702" y="2041384"/>
                <a:ext cx="47051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/>
              <p:cNvSpPr/>
              <p:nvPr/>
            </p:nvSpPr>
            <p:spPr>
              <a:xfrm>
                <a:off x="6067413" y="1653603"/>
                <a:ext cx="4608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hteck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413" y="1653603"/>
                <a:ext cx="46089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hteck 34"/>
          <p:cNvSpPr/>
          <p:nvPr/>
        </p:nvSpPr>
        <p:spPr>
          <a:xfrm>
            <a:off x="5804018" y="1943577"/>
            <a:ext cx="251012" cy="97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Gerader Verbinder 35"/>
          <p:cNvCxnSpPr/>
          <p:nvPr/>
        </p:nvCxnSpPr>
        <p:spPr>
          <a:xfrm>
            <a:off x="6289536" y="1975552"/>
            <a:ext cx="0" cy="10800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 rot="5400000">
            <a:off x="6164030" y="2326738"/>
            <a:ext cx="251012" cy="97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Gleichschenkliges Dreieck 37"/>
          <p:cNvSpPr/>
          <p:nvPr/>
        </p:nvSpPr>
        <p:spPr>
          <a:xfrm flipV="1">
            <a:off x="6250505" y="3012563"/>
            <a:ext cx="78581" cy="48838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uppieren 39"/>
          <p:cNvGrpSpPr/>
          <p:nvPr/>
        </p:nvGrpSpPr>
        <p:grpSpPr>
          <a:xfrm>
            <a:off x="6199536" y="2668047"/>
            <a:ext cx="180000" cy="180000"/>
            <a:chOff x="4852988" y="2034081"/>
            <a:chExt cx="180000" cy="180000"/>
          </a:xfrm>
        </p:grpSpPr>
        <p:sp>
          <p:nvSpPr>
            <p:cNvPr id="41" name="Ellipse 40"/>
            <p:cNvSpPr/>
            <p:nvPr/>
          </p:nvSpPr>
          <p:spPr>
            <a:xfrm>
              <a:off x="4852988" y="2034081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Gerader Verbinder 41"/>
            <p:cNvCxnSpPr/>
            <p:nvPr/>
          </p:nvCxnSpPr>
          <p:spPr>
            <a:xfrm>
              <a:off x="4895851" y="2111049"/>
              <a:ext cx="90487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>
              <a:off x="4897744" y="2135986"/>
              <a:ext cx="90487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 43"/>
              <p:cNvSpPr/>
              <p:nvPr/>
            </p:nvSpPr>
            <p:spPr>
              <a:xfrm>
                <a:off x="5784332" y="2537638"/>
                <a:ext cx="401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hteck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332" y="2537638"/>
                <a:ext cx="401584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hteck 52"/>
              <p:cNvSpPr/>
              <p:nvPr/>
            </p:nvSpPr>
            <p:spPr>
              <a:xfrm>
                <a:off x="5532499" y="1196119"/>
                <a:ext cx="46063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Rechteck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499" y="1196119"/>
                <a:ext cx="460639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5730771" y="2048066"/>
                <a:ext cx="46063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771" y="2048066"/>
                <a:ext cx="460639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6350761" y="2291262"/>
                <a:ext cx="4653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761" y="2291262"/>
                <a:ext cx="46538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6896579" y="1281566"/>
                <a:ext cx="4653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579" y="1281566"/>
                <a:ext cx="46538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/>
              <p:cNvSpPr/>
              <p:nvPr/>
            </p:nvSpPr>
            <p:spPr>
              <a:xfrm>
                <a:off x="680430" y="1995210"/>
                <a:ext cx="2770630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60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30" y="1995210"/>
                <a:ext cx="2770630" cy="5936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/>
              <p:cNvSpPr/>
              <p:nvPr/>
            </p:nvSpPr>
            <p:spPr>
              <a:xfrm>
                <a:off x="724021" y="2657061"/>
                <a:ext cx="1415131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Rechteck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21" y="2657061"/>
                <a:ext cx="1415131" cy="5936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>
                <a:off x="724021" y="3366256"/>
                <a:ext cx="1693028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60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60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21" y="3366256"/>
                <a:ext cx="1693028" cy="5936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5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-en_old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PGS-Folienmaster-en.pptx" id="{23111C8F-4021-410A-83D3-164598CB462B}" vid="{17BE4309-7DB5-423E-AC21-11D6864564A3}"/>
    </a:ext>
  </a:extLst>
</a:theme>
</file>

<file path=ppt/theme/theme2.xml><?xml version="1.0" encoding="utf-8"?>
<a:theme xmlns:a="http://schemas.openxmlformats.org/drawingml/2006/main" name="Folienmaster ACS | E.ON ERC - Title-/Last-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PGS-Folienmaster-en.pptx" id="{23111C8F-4021-410A-83D3-164598CB462B}" vid="{F73040D7-BD2E-4572-8F85-13956AEDD9F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Folienmaster-en</Template>
  <TotalTime>0</TotalTime>
  <Words>927</Words>
  <Application>Microsoft Office PowerPoint</Application>
  <PresentationFormat>Bildschirmpräsentation (4:3)</PresentationFormat>
  <Paragraphs>89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Symbol</vt:lpstr>
      <vt:lpstr>Wingdings</vt:lpstr>
      <vt:lpstr>Folienmaster-en_old</vt:lpstr>
      <vt:lpstr>Folienmaster ACS | E.ON ERC - Title-/Last-slides</vt:lpstr>
      <vt:lpstr>Calculation of Operational Amplifier</vt:lpstr>
      <vt:lpstr>Calculation of Operational Amplifier</vt:lpstr>
      <vt:lpstr>Calculation of Operational Amplifier</vt:lpstr>
      <vt:lpstr>Calculation of Operational Amplifier</vt:lpstr>
      <vt:lpstr>Calculation of Operational Amplifier</vt:lpstr>
      <vt:lpstr>Calculation of Operational Amplifier</vt:lpstr>
    </vt:vector>
  </TitlesOfParts>
  <Company>RWTH Aachen, ISEA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Level Inverter</dc:title>
  <dc:creator>Tommaso Di Raimondo</dc:creator>
  <cp:lastModifiedBy>Yang, Zhiqing</cp:lastModifiedBy>
  <cp:revision>398</cp:revision>
  <cp:lastPrinted>2018-11-13T14:26:22Z</cp:lastPrinted>
  <dcterms:created xsi:type="dcterms:W3CDTF">2018-11-09T07:47:03Z</dcterms:created>
  <dcterms:modified xsi:type="dcterms:W3CDTF">2021-08-13T12:52:22Z</dcterms:modified>
</cp:coreProperties>
</file>