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Old Standard TT" pitchFamily="2" charset="77"/>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2"/>
    <p:restoredTop sz="94726"/>
  </p:normalViewPr>
  <p:slideViewPr>
    <p:cSldViewPr snapToGrid="0">
      <p:cViewPr varScale="1">
        <p:scale>
          <a:sx n="160" d="100"/>
          <a:sy n="160" d="100"/>
        </p:scale>
        <p:origin x="79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b25984f70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b25984f70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b25984f70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b25984f70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b25984f701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b25984f701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b25984f701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25984f70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b25984f701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b25984f70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b25984f701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b25984f70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b25984f70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b25984f7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b25984f70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b25984f70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b25984f70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b25984f70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b25984f701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b25984f70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b25984f70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b25984f70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Advertising Data Analysis</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Zhirui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p:nvPr/>
        </p:nvSpPr>
        <p:spPr>
          <a:xfrm>
            <a:off x="1051900" y="1449500"/>
            <a:ext cx="2377200" cy="13584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Maybelline lipstick (86.67%)</a:t>
            </a:r>
            <a:endParaRPr sz="1200" dirty="0"/>
          </a:p>
        </p:txBody>
      </p:sp>
      <p:sp>
        <p:nvSpPr>
          <p:cNvPr id="121" name="Google Shape;121;p22"/>
          <p:cNvSpPr/>
          <p:nvPr/>
        </p:nvSpPr>
        <p:spPr>
          <a:xfrm>
            <a:off x="3626975" y="1449500"/>
            <a:ext cx="2377200" cy="13584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Clinique moisturizer (94.44%)</a:t>
            </a:r>
            <a:endParaRPr sz="1200" dirty="0"/>
          </a:p>
          <a:p>
            <a:pPr marL="0" lvl="0" indent="0" algn="l" rtl="0">
              <a:spcBef>
                <a:spcPts val="0"/>
              </a:spcBef>
              <a:spcAft>
                <a:spcPts val="0"/>
              </a:spcAft>
              <a:buNone/>
            </a:pPr>
            <a:r>
              <a:rPr lang="en" sz="1200" dirty="0"/>
              <a:t>NordicTrack elliptical (75.86%)</a:t>
            </a:r>
            <a:endParaRPr sz="1200" dirty="0"/>
          </a:p>
          <a:p>
            <a:pPr marL="0" lvl="0" indent="0" algn="l" rtl="0">
              <a:spcBef>
                <a:spcPts val="0"/>
              </a:spcBef>
              <a:spcAft>
                <a:spcPts val="0"/>
              </a:spcAft>
              <a:buNone/>
            </a:pPr>
            <a:r>
              <a:rPr lang="en" sz="1200" dirty="0"/>
              <a:t>Coach purse (74.07%)</a:t>
            </a:r>
            <a:endParaRPr sz="12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22" name="Google Shape;122;p22"/>
          <p:cNvSpPr/>
          <p:nvPr/>
        </p:nvSpPr>
        <p:spPr>
          <a:xfrm>
            <a:off x="6202050" y="1449500"/>
            <a:ext cx="2377200" cy="13584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Docker pants (84.62%)</a:t>
            </a:r>
            <a:endParaRPr sz="1200" dirty="0"/>
          </a:p>
          <a:p>
            <a:pPr marL="0" lvl="0" indent="0" algn="l" rtl="0">
              <a:spcBef>
                <a:spcPts val="0"/>
              </a:spcBef>
              <a:spcAft>
                <a:spcPts val="0"/>
              </a:spcAft>
              <a:buNone/>
            </a:pPr>
            <a:r>
              <a:rPr lang="en" sz="1200" dirty="0"/>
              <a:t>Vitamix blender (78.57%)</a:t>
            </a:r>
            <a:endParaRPr sz="1200" dirty="0"/>
          </a:p>
        </p:txBody>
      </p:sp>
      <p:sp>
        <p:nvSpPr>
          <p:cNvPr id="123" name="Google Shape;123;p22"/>
          <p:cNvSpPr txBox="1"/>
          <p:nvPr/>
        </p:nvSpPr>
        <p:spPr>
          <a:xfrm>
            <a:off x="989800" y="4414625"/>
            <a:ext cx="25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Positive</a:t>
            </a:r>
            <a:endParaRPr>
              <a:latin typeface="Old Standard TT"/>
              <a:ea typeface="Old Standard TT"/>
              <a:cs typeface="Old Standard TT"/>
              <a:sym typeface="Old Standard TT"/>
            </a:endParaRPr>
          </a:p>
        </p:txBody>
      </p:sp>
      <p:sp>
        <p:nvSpPr>
          <p:cNvPr id="124" name="Google Shape;124;p22"/>
          <p:cNvSpPr txBox="1"/>
          <p:nvPr/>
        </p:nvSpPr>
        <p:spPr>
          <a:xfrm>
            <a:off x="3564875" y="4464325"/>
            <a:ext cx="25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Neutral</a:t>
            </a:r>
            <a:endParaRPr>
              <a:latin typeface="Old Standard TT"/>
              <a:ea typeface="Old Standard TT"/>
              <a:cs typeface="Old Standard TT"/>
              <a:sym typeface="Old Standard TT"/>
            </a:endParaRPr>
          </a:p>
        </p:txBody>
      </p:sp>
      <p:sp>
        <p:nvSpPr>
          <p:cNvPr id="125" name="Google Shape;125;p22"/>
          <p:cNvSpPr txBox="1"/>
          <p:nvPr/>
        </p:nvSpPr>
        <p:spPr>
          <a:xfrm>
            <a:off x="6202050" y="4464325"/>
            <a:ext cx="25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Negative</a:t>
            </a:r>
            <a:endParaRPr>
              <a:latin typeface="Old Standard TT"/>
              <a:ea typeface="Old Standard TT"/>
              <a:cs typeface="Old Standard TT"/>
              <a:sym typeface="Old Standard TT"/>
            </a:endParaRPr>
          </a:p>
        </p:txBody>
      </p:sp>
      <p:sp>
        <p:nvSpPr>
          <p:cNvPr id="126" name="Google Shape;126;p22"/>
          <p:cNvSpPr txBox="1"/>
          <p:nvPr/>
        </p:nvSpPr>
        <p:spPr>
          <a:xfrm>
            <a:off x="621200" y="737125"/>
            <a:ext cx="743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Old Standard TT"/>
                <a:ea typeface="Old Standard TT"/>
                <a:cs typeface="Old Standard TT"/>
                <a:sym typeface="Old Standard TT"/>
              </a:rPr>
              <a:t>Top 10 click rates for different products and sentiments conditioned on gender</a:t>
            </a:r>
            <a:endParaRPr sz="1500">
              <a:latin typeface="Old Standard TT"/>
              <a:ea typeface="Old Standard TT"/>
              <a:cs typeface="Old Standard TT"/>
              <a:sym typeface="Old Standard TT"/>
            </a:endParaRPr>
          </a:p>
        </p:txBody>
      </p:sp>
      <p:sp>
        <p:nvSpPr>
          <p:cNvPr id="127" name="Google Shape;127;p22"/>
          <p:cNvSpPr/>
          <p:nvPr/>
        </p:nvSpPr>
        <p:spPr>
          <a:xfrm>
            <a:off x="1051900" y="2993350"/>
            <a:ext cx="2377200" cy="13584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3626975" y="2993338"/>
            <a:ext cx="2377200" cy="13584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err="1">
                <a:solidFill>
                  <a:schemeClr val="dk1"/>
                </a:solidFill>
              </a:rPr>
              <a:t>InstantPot</a:t>
            </a:r>
            <a:r>
              <a:rPr lang="en" sz="1200" dirty="0">
                <a:solidFill>
                  <a:schemeClr val="dk1"/>
                </a:solidFill>
              </a:rPr>
              <a:t> pressure cooker</a:t>
            </a:r>
          </a:p>
          <a:p>
            <a:pPr marL="0" lvl="0" indent="0" algn="l" rtl="0">
              <a:spcBef>
                <a:spcPts val="0"/>
              </a:spcBef>
              <a:spcAft>
                <a:spcPts val="0"/>
              </a:spcAft>
              <a:buNone/>
            </a:pPr>
            <a:r>
              <a:rPr lang="en" sz="1200" dirty="0">
                <a:solidFill>
                  <a:schemeClr val="dk1"/>
                </a:solidFill>
              </a:rPr>
              <a:t>(93.33%)</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LG TV (75%)</a:t>
            </a:r>
            <a:endParaRPr sz="1200" dirty="0">
              <a:solidFill>
                <a:schemeClr val="dk1"/>
              </a:solidFill>
            </a:endParaRPr>
          </a:p>
        </p:txBody>
      </p:sp>
      <p:sp>
        <p:nvSpPr>
          <p:cNvPr id="129" name="Google Shape;129;p22"/>
          <p:cNvSpPr/>
          <p:nvPr/>
        </p:nvSpPr>
        <p:spPr>
          <a:xfrm>
            <a:off x="6202050" y="2993350"/>
            <a:ext cx="2377200" cy="13584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rPr>
              <a:t>Centrum multivitamins (87.5%)</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Ikea sofa (86.67%)</a:t>
            </a:r>
            <a:endParaRPr sz="1200" dirty="0">
              <a:solidFill>
                <a:schemeClr val="dk1"/>
              </a:solidFill>
            </a:endParaRPr>
          </a:p>
        </p:txBody>
      </p:sp>
      <p:sp>
        <p:nvSpPr>
          <p:cNvPr id="130" name="Google Shape;130;p22"/>
          <p:cNvSpPr txBox="1"/>
          <p:nvPr/>
        </p:nvSpPr>
        <p:spPr>
          <a:xfrm>
            <a:off x="309750" y="2003125"/>
            <a:ext cx="96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Male</a:t>
            </a:r>
            <a:endParaRPr>
              <a:latin typeface="Old Standard TT"/>
              <a:ea typeface="Old Standard TT"/>
              <a:cs typeface="Old Standard TT"/>
              <a:sym typeface="Old Standard TT"/>
            </a:endParaRPr>
          </a:p>
        </p:txBody>
      </p:sp>
      <p:sp>
        <p:nvSpPr>
          <p:cNvPr id="131" name="Google Shape;131;p22"/>
          <p:cNvSpPr txBox="1"/>
          <p:nvPr/>
        </p:nvSpPr>
        <p:spPr>
          <a:xfrm>
            <a:off x="342900" y="3472450"/>
            <a:ext cx="96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Female</a:t>
            </a:r>
            <a:endParaRPr>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p:nvPr/>
        </p:nvSpPr>
        <p:spPr>
          <a:xfrm>
            <a:off x="1051900" y="1449500"/>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txBox="1"/>
          <p:nvPr/>
        </p:nvSpPr>
        <p:spPr>
          <a:xfrm>
            <a:off x="989800" y="4414625"/>
            <a:ext cx="25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Positive</a:t>
            </a:r>
            <a:endParaRPr>
              <a:latin typeface="Old Standard TT"/>
              <a:ea typeface="Old Standard TT"/>
              <a:cs typeface="Old Standard TT"/>
              <a:sym typeface="Old Standard TT"/>
            </a:endParaRPr>
          </a:p>
        </p:txBody>
      </p:sp>
      <p:sp>
        <p:nvSpPr>
          <p:cNvPr id="138" name="Google Shape;138;p23"/>
          <p:cNvSpPr txBox="1"/>
          <p:nvPr/>
        </p:nvSpPr>
        <p:spPr>
          <a:xfrm>
            <a:off x="3564875" y="4464325"/>
            <a:ext cx="25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Neutral</a:t>
            </a:r>
            <a:endParaRPr>
              <a:latin typeface="Old Standard TT"/>
              <a:ea typeface="Old Standard TT"/>
              <a:cs typeface="Old Standard TT"/>
              <a:sym typeface="Old Standard TT"/>
            </a:endParaRPr>
          </a:p>
        </p:txBody>
      </p:sp>
      <p:sp>
        <p:nvSpPr>
          <p:cNvPr id="139" name="Google Shape;139;p23"/>
          <p:cNvSpPr txBox="1"/>
          <p:nvPr/>
        </p:nvSpPr>
        <p:spPr>
          <a:xfrm>
            <a:off x="6202050" y="4464325"/>
            <a:ext cx="25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Negative</a:t>
            </a:r>
            <a:endParaRPr>
              <a:latin typeface="Old Standard TT"/>
              <a:ea typeface="Old Standard TT"/>
              <a:cs typeface="Old Standard TT"/>
              <a:sym typeface="Old Standard TT"/>
            </a:endParaRPr>
          </a:p>
        </p:txBody>
      </p:sp>
      <p:sp>
        <p:nvSpPr>
          <p:cNvPr id="140" name="Google Shape;140;p23"/>
          <p:cNvSpPr txBox="1"/>
          <p:nvPr/>
        </p:nvSpPr>
        <p:spPr>
          <a:xfrm>
            <a:off x="621200" y="737125"/>
            <a:ext cx="743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Old Standard TT"/>
                <a:ea typeface="Old Standard TT"/>
                <a:cs typeface="Old Standard TT"/>
                <a:sym typeface="Old Standard TT"/>
              </a:rPr>
              <a:t>Top 10 click rates for different products and sentiments conditioned on age group </a:t>
            </a:r>
            <a:endParaRPr sz="1500" dirty="0">
              <a:latin typeface="Old Standard TT"/>
              <a:ea typeface="Old Standard TT"/>
              <a:cs typeface="Old Standard TT"/>
              <a:sym typeface="Old Standard TT"/>
            </a:endParaRPr>
          </a:p>
        </p:txBody>
      </p:sp>
      <p:sp>
        <p:nvSpPr>
          <p:cNvPr id="141" name="Google Shape;141;p23"/>
          <p:cNvSpPr txBox="1"/>
          <p:nvPr/>
        </p:nvSpPr>
        <p:spPr>
          <a:xfrm>
            <a:off x="91000" y="1576550"/>
            <a:ext cx="960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Old Standard TT"/>
                <a:ea typeface="Old Standard TT"/>
                <a:cs typeface="Old Standard TT"/>
                <a:sym typeface="Old Standard TT"/>
              </a:rPr>
              <a:t>Juvenile</a:t>
            </a:r>
            <a:endParaRPr sz="1300">
              <a:latin typeface="Old Standard TT"/>
              <a:ea typeface="Old Standard TT"/>
              <a:cs typeface="Old Standard TT"/>
              <a:sym typeface="Old Standard TT"/>
            </a:endParaRPr>
          </a:p>
        </p:txBody>
      </p:sp>
      <p:sp>
        <p:nvSpPr>
          <p:cNvPr id="142" name="Google Shape;142;p23"/>
          <p:cNvSpPr/>
          <p:nvPr/>
        </p:nvSpPr>
        <p:spPr>
          <a:xfrm>
            <a:off x="1051900" y="2244600"/>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1051900" y="3002463"/>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Maybelline lipstick (92.31%)</a:t>
            </a:r>
            <a:endParaRPr sz="1200" dirty="0"/>
          </a:p>
        </p:txBody>
      </p:sp>
      <p:sp>
        <p:nvSpPr>
          <p:cNvPr id="144" name="Google Shape;144;p23"/>
          <p:cNvSpPr/>
          <p:nvPr/>
        </p:nvSpPr>
        <p:spPr>
          <a:xfrm>
            <a:off x="1051900" y="3760325"/>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Maytag washer (81.25%)</a:t>
            </a:r>
            <a:endParaRPr sz="1200" dirty="0"/>
          </a:p>
        </p:txBody>
      </p:sp>
      <p:sp>
        <p:nvSpPr>
          <p:cNvPr id="145" name="Google Shape;145;p23"/>
          <p:cNvSpPr/>
          <p:nvPr/>
        </p:nvSpPr>
        <p:spPr>
          <a:xfrm>
            <a:off x="3626975" y="1449500"/>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3626975" y="2244600"/>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err="1">
                <a:solidFill>
                  <a:schemeClr val="dk1"/>
                </a:solidFill>
              </a:rPr>
              <a:t>InstantPot</a:t>
            </a:r>
            <a:r>
              <a:rPr lang="en" sz="1200" dirty="0">
                <a:solidFill>
                  <a:schemeClr val="dk1"/>
                </a:solidFill>
              </a:rPr>
              <a:t> pressure cooker</a:t>
            </a:r>
          </a:p>
          <a:p>
            <a:pPr marL="0" lvl="0" indent="0" algn="l" rtl="0">
              <a:spcBef>
                <a:spcPts val="0"/>
              </a:spcBef>
              <a:spcAft>
                <a:spcPts val="0"/>
              </a:spcAft>
              <a:buNone/>
            </a:pPr>
            <a:r>
              <a:rPr lang="en" sz="1200" dirty="0">
                <a:solidFill>
                  <a:schemeClr val="dk1"/>
                </a:solidFill>
              </a:rPr>
              <a:t>(90.91%)</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NordicTrack elliptical (86.67%)</a:t>
            </a:r>
            <a:endParaRPr sz="1200" dirty="0">
              <a:solidFill>
                <a:schemeClr val="dk1"/>
              </a:solidFill>
            </a:endParaRPr>
          </a:p>
        </p:txBody>
      </p:sp>
      <p:sp>
        <p:nvSpPr>
          <p:cNvPr id="147" name="Google Shape;147;p23"/>
          <p:cNvSpPr/>
          <p:nvPr/>
        </p:nvSpPr>
        <p:spPr>
          <a:xfrm>
            <a:off x="3626975" y="3002475"/>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dirty="0">
                <a:solidFill>
                  <a:schemeClr val="dk1"/>
                </a:solidFill>
              </a:rPr>
              <a:t>Coach purse (78.26%)</a:t>
            </a:r>
            <a:endParaRPr sz="1200" dirty="0"/>
          </a:p>
        </p:txBody>
      </p:sp>
      <p:sp>
        <p:nvSpPr>
          <p:cNvPr id="148" name="Google Shape;148;p23"/>
          <p:cNvSpPr/>
          <p:nvPr/>
        </p:nvSpPr>
        <p:spPr>
          <a:xfrm>
            <a:off x="3626975" y="3733400"/>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6202050" y="1449500"/>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rPr>
              <a:t>Clinique moisturizer (94.74%)</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Centrum multivitamins (90%)</a:t>
            </a:r>
            <a:endParaRPr sz="1200" dirty="0"/>
          </a:p>
        </p:txBody>
      </p:sp>
      <p:sp>
        <p:nvSpPr>
          <p:cNvPr id="150" name="Google Shape;150;p23"/>
          <p:cNvSpPr/>
          <p:nvPr/>
        </p:nvSpPr>
        <p:spPr>
          <a:xfrm>
            <a:off x="6202050" y="2244600"/>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rPr>
              <a:t>Docker pants (90.48%)</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Ikea sofa (87.1%)</a:t>
            </a:r>
            <a:endParaRPr sz="1200" dirty="0">
              <a:solidFill>
                <a:schemeClr val="dk1"/>
              </a:solidFill>
            </a:endParaRPr>
          </a:p>
        </p:txBody>
      </p:sp>
      <p:sp>
        <p:nvSpPr>
          <p:cNvPr id="151" name="Google Shape;151;p23"/>
          <p:cNvSpPr/>
          <p:nvPr/>
        </p:nvSpPr>
        <p:spPr>
          <a:xfrm>
            <a:off x="6202050" y="3002475"/>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6202050" y="3733400"/>
            <a:ext cx="2377200" cy="6543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dirty="0">
                <a:solidFill>
                  <a:schemeClr val="dk1"/>
                </a:solidFill>
              </a:rPr>
              <a:t>Vitamix blender (80.33%)</a:t>
            </a:r>
            <a:endParaRPr sz="1200" dirty="0"/>
          </a:p>
        </p:txBody>
      </p:sp>
      <p:sp>
        <p:nvSpPr>
          <p:cNvPr id="153" name="Google Shape;153;p23"/>
          <p:cNvSpPr txBox="1"/>
          <p:nvPr/>
        </p:nvSpPr>
        <p:spPr>
          <a:xfrm>
            <a:off x="91000" y="2385075"/>
            <a:ext cx="960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Old Standard TT"/>
                <a:ea typeface="Old Standard TT"/>
                <a:cs typeface="Old Standard TT"/>
                <a:sym typeface="Old Standard TT"/>
              </a:rPr>
              <a:t>Middle-age</a:t>
            </a:r>
            <a:endParaRPr sz="1300">
              <a:latin typeface="Old Standard TT"/>
              <a:ea typeface="Old Standard TT"/>
              <a:cs typeface="Old Standard TT"/>
              <a:sym typeface="Old Standard TT"/>
            </a:endParaRPr>
          </a:p>
        </p:txBody>
      </p:sp>
      <p:sp>
        <p:nvSpPr>
          <p:cNvPr id="154" name="Google Shape;154;p23"/>
          <p:cNvSpPr txBox="1"/>
          <p:nvPr/>
        </p:nvSpPr>
        <p:spPr>
          <a:xfrm>
            <a:off x="91000" y="3887375"/>
            <a:ext cx="960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Old Standard TT"/>
                <a:ea typeface="Old Standard TT"/>
                <a:cs typeface="Old Standard TT"/>
                <a:sym typeface="Old Standard TT"/>
              </a:rPr>
              <a:t>Young</a:t>
            </a:r>
            <a:endParaRPr sz="1300">
              <a:latin typeface="Old Standard TT"/>
              <a:ea typeface="Old Standard TT"/>
              <a:cs typeface="Old Standard TT"/>
              <a:sym typeface="Old Standard TT"/>
            </a:endParaRPr>
          </a:p>
        </p:txBody>
      </p:sp>
      <p:sp>
        <p:nvSpPr>
          <p:cNvPr id="155" name="Google Shape;155;p23"/>
          <p:cNvSpPr txBox="1"/>
          <p:nvPr/>
        </p:nvSpPr>
        <p:spPr>
          <a:xfrm>
            <a:off x="91000" y="3136225"/>
            <a:ext cx="960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Old Standard TT"/>
                <a:ea typeface="Old Standard TT"/>
                <a:cs typeface="Old Standard TT"/>
                <a:sym typeface="Old Standard TT"/>
              </a:rPr>
              <a:t>Senior</a:t>
            </a:r>
            <a:endParaRPr sz="1300">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61" name="Google Shape;161;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the log file, we only have 10000 rows of data for 50 products, can potentially gather more information to conduct a more rigorous analysis</a:t>
            </a:r>
            <a:endParaRPr/>
          </a:p>
          <a:p>
            <a:pPr marL="457200" lvl="0" indent="-342900" algn="l" rtl="0">
              <a:spcBef>
                <a:spcPts val="0"/>
              </a:spcBef>
              <a:spcAft>
                <a:spcPts val="0"/>
              </a:spcAft>
              <a:buSzPts val="1800"/>
              <a:buChar char="●"/>
            </a:pPr>
            <a:r>
              <a:rPr lang="en"/>
              <a:t>The whole study doesn’t consider interaction effects when making recommendations, in the future, one should measure how gender and age group together affect the click rate for different products based on different sentiments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p:nvPr/>
        </p:nvSpPr>
        <p:spPr>
          <a:xfrm>
            <a:off x="1200950" y="1172850"/>
            <a:ext cx="65931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600">
                <a:latin typeface="Old Standard TT"/>
                <a:ea typeface="Old Standard TT"/>
                <a:cs typeface="Old Standard TT"/>
                <a:sym typeface="Old Standard TT"/>
              </a:rPr>
              <a:t>Thank you for watching !</a:t>
            </a:r>
            <a:endParaRPr sz="4600">
              <a:latin typeface="Old Standard TT"/>
              <a:ea typeface="Old Standard TT"/>
              <a:cs typeface="Old Standard TT"/>
              <a:sym typeface="Old Standard TT"/>
            </a:endParaRPr>
          </a:p>
        </p:txBody>
      </p:sp>
      <p:pic>
        <p:nvPicPr>
          <p:cNvPr id="167" name="Google Shape;167;p25"/>
          <p:cNvPicPr preferRelativeResize="0"/>
          <p:nvPr/>
        </p:nvPicPr>
        <p:blipFill>
          <a:blip r:embed="rId3">
            <a:alphaModFix/>
          </a:blip>
          <a:stretch>
            <a:fillRect/>
          </a:stretch>
        </p:blipFill>
        <p:spPr>
          <a:xfrm>
            <a:off x="473925" y="2791250"/>
            <a:ext cx="1339976" cy="1999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894300" y="1590425"/>
            <a:ext cx="4045200" cy="13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900"/>
              <a:t>Introduction</a:t>
            </a:r>
            <a:endParaRPr sz="5100"/>
          </a:p>
        </p:txBody>
      </p:sp>
      <p:sp>
        <p:nvSpPr>
          <p:cNvPr id="66" name="Google Shape;66;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1200"/>
              </a:spcBef>
              <a:spcAft>
                <a:spcPts val="0"/>
              </a:spcAft>
              <a:buSzPts val="1800"/>
              <a:buChar char="●"/>
            </a:pPr>
            <a:r>
              <a:rPr lang="en" sz="1400">
                <a:solidFill>
                  <a:schemeClr val="lt1"/>
                </a:solidFill>
              </a:rPr>
              <a:t>Discover insights into the likelihood of an ad for a certain type of product being clicked on given the sentiment of the surrounding textual content and the gender and age group of the viewer.</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65525" y="14744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Datasets</a:t>
            </a:r>
            <a:endParaRPr/>
          </a:p>
        </p:txBody>
      </p:sp>
      <p:sp>
        <p:nvSpPr>
          <p:cNvPr id="72" name="Google Shape;72;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36550" algn="l" rtl="0">
              <a:spcBef>
                <a:spcPts val="0"/>
              </a:spcBef>
              <a:spcAft>
                <a:spcPts val="0"/>
              </a:spcAft>
              <a:buSzPts val="1700"/>
              <a:buChar char="●"/>
            </a:pPr>
            <a:r>
              <a:rPr lang="en" sz="1700"/>
              <a:t>products</a:t>
            </a:r>
            <a:endParaRPr sz="1700"/>
          </a:p>
          <a:p>
            <a:pPr marL="457200" lvl="0" indent="-336550" algn="l" rtl="0">
              <a:spcBef>
                <a:spcPts val="1600"/>
              </a:spcBef>
              <a:spcAft>
                <a:spcPts val="0"/>
              </a:spcAft>
              <a:buSzPts val="1700"/>
              <a:buChar char="●"/>
            </a:pPr>
            <a:r>
              <a:rPr lang="en" sz="1700"/>
              <a:t>product_categories</a:t>
            </a:r>
            <a:endParaRPr sz="1700"/>
          </a:p>
          <a:p>
            <a:pPr marL="457200" lvl="0" indent="-336550" algn="l" rtl="0">
              <a:spcBef>
                <a:spcPts val="1600"/>
              </a:spcBef>
              <a:spcAft>
                <a:spcPts val="1600"/>
              </a:spcAft>
              <a:buSzPts val="1700"/>
              <a:buChar char="●"/>
            </a:pPr>
            <a:r>
              <a:rPr lang="en" sz="1700"/>
              <a:t>log</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5200" y="1705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Methodology</a:t>
            </a:r>
            <a:endParaRPr/>
          </a:p>
        </p:txBody>
      </p:sp>
      <p:sp>
        <p:nvSpPr>
          <p:cNvPr id="78" name="Google Shape;78;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Python Pandas package</a:t>
            </a:r>
            <a:endParaRPr/>
          </a:p>
          <a:p>
            <a:pPr marL="457200" lvl="0" indent="-342900" algn="l" rtl="0">
              <a:spcBef>
                <a:spcPts val="0"/>
              </a:spcBef>
              <a:spcAft>
                <a:spcPts val="0"/>
              </a:spcAft>
              <a:buSzPts val="1800"/>
              <a:buChar char="●"/>
            </a:pPr>
            <a:r>
              <a:rPr lang="en"/>
              <a:t>SQL Database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t>Products Table </a:t>
            </a:r>
            <a:endParaRPr sz="4300"/>
          </a:p>
        </p:txBody>
      </p:sp>
      <p:sp>
        <p:nvSpPr>
          <p:cNvPr id="84" name="Google Shape;84;p17"/>
          <p:cNvSpPr txBox="1">
            <a:spLocks noGrp="1"/>
          </p:cNvSpPr>
          <p:nvPr>
            <p:ph type="body" idx="1"/>
          </p:nvPr>
        </p:nvSpPr>
        <p:spPr>
          <a:xfrm>
            <a:off x="228875"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5" name="Google Shape;85;p17"/>
          <p:cNvPicPr preferRelativeResize="0"/>
          <p:nvPr/>
        </p:nvPicPr>
        <p:blipFill>
          <a:blip r:embed="rId3">
            <a:alphaModFix/>
          </a:blip>
          <a:stretch>
            <a:fillRect/>
          </a:stretch>
        </p:blipFill>
        <p:spPr>
          <a:xfrm>
            <a:off x="228875" y="1370374"/>
            <a:ext cx="8006249" cy="228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Product_categories Table</a:t>
            </a:r>
            <a:endParaRPr/>
          </a:p>
        </p:txBody>
      </p:sp>
      <p:sp>
        <p:nvSpPr>
          <p:cNvPr id="91" name="Google Shape;91;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2" name="Google Shape;92;p18"/>
          <p:cNvPicPr preferRelativeResize="0"/>
          <p:nvPr/>
        </p:nvPicPr>
        <p:blipFill>
          <a:blip r:embed="rId3">
            <a:alphaModFix/>
          </a:blip>
          <a:stretch>
            <a:fillRect/>
          </a:stretch>
        </p:blipFill>
        <p:spPr>
          <a:xfrm>
            <a:off x="311700" y="1458150"/>
            <a:ext cx="8249477" cy="2285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 Table </a:t>
            </a:r>
            <a:endParaRPr/>
          </a:p>
        </p:txBody>
      </p:sp>
      <p:sp>
        <p:nvSpPr>
          <p:cNvPr id="98" name="Google Shape;98;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9" name="Google Shape;99;p19"/>
          <p:cNvPicPr preferRelativeResize="0"/>
          <p:nvPr/>
        </p:nvPicPr>
        <p:blipFill>
          <a:blip r:embed="rId3">
            <a:alphaModFix/>
          </a:blip>
          <a:stretch>
            <a:fillRect/>
          </a:stretch>
        </p:blipFill>
        <p:spPr>
          <a:xfrm>
            <a:off x="311700" y="1479550"/>
            <a:ext cx="7785651" cy="167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p:nvPr/>
        </p:nvSpPr>
        <p:spPr>
          <a:xfrm>
            <a:off x="621200" y="1615125"/>
            <a:ext cx="2377200" cy="16401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Maybelline lipstick (82.57%)</a:t>
            </a:r>
            <a:endParaRPr sz="1200" dirty="0"/>
          </a:p>
        </p:txBody>
      </p:sp>
      <p:sp>
        <p:nvSpPr>
          <p:cNvPr id="110" name="Google Shape;110;p21"/>
          <p:cNvSpPr/>
          <p:nvPr/>
        </p:nvSpPr>
        <p:spPr>
          <a:xfrm>
            <a:off x="3196275" y="1615125"/>
            <a:ext cx="2377200" cy="16401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Clinique moisturizer (93.06%)</a:t>
            </a:r>
          </a:p>
          <a:p>
            <a:pPr marL="0" lvl="0" indent="0" algn="l" rtl="0">
              <a:spcBef>
                <a:spcPts val="0"/>
              </a:spcBef>
              <a:spcAft>
                <a:spcPts val="0"/>
              </a:spcAft>
              <a:buNone/>
            </a:pPr>
            <a:r>
              <a:rPr lang="en" sz="1200" dirty="0" err="1"/>
              <a:t>InstantPot</a:t>
            </a:r>
            <a:r>
              <a:rPr lang="en" sz="1200" dirty="0"/>
              <a:t> pressure cooker (86.44%)</a:t>
            </a:r>
            <a:endParaRPr sz="1200" dirty="0"/>
          </a:p>
          <a:p>
            <a:pPr marL="0" lvl="0" indent="0" algn="l" rtl="0">
              <a:spcBef>
                <a:spcPts val="0"/>
              </a:spcBef>
              <a:spcAft>
                <a:spcPts val="0"/>
              </a:spcAft>
              <a:buNone/>
            </a:pPr>
            <a:r>
              <a:rPr lang="en" sz="1200" dirty="0"/>
              <a:t>NordicTrack elliptical (73.77%)</a:t>
            </a:r>
            <a:endParaRPr sz="1200" dirty="0"/>
          </a:p>
          <a:p>
            <a:pPr marL="0" lvl="0" indent="0" algn="l" rtl="0">
              <a:spcBef>
                <a:spcPts val="0"/>
              </a:spcBef>
              <a:spcAft>
                <a:spcPts val="0"/>
              </a:spcAft>
              <a:buNone/>
            </a:pPr>
            <a:r>
              <a:rPr lang="en" sz="1200" dirty="0"/>
              <a:t>Maytag dryer (73. 46%)</a:t>
            </a:r>
            <a:endParaRPr sz="1200" dirty="0"/>
          </a:p>
          <a:p>
            <a:pPr marL="0" lvl="0" indent="0" algn="l" rtl="0">
              <a:spcBef>
                <a:spcPts val="0"/>
              </a:spcBef>
              <a:spcAft>
                <a:spcPts val="0"/>
              </a:spcAft>
              <a:buNone/>
            </a:pPr>
            <a:r>
              <a:rPr lang="en" sz="1200" dirty="0"/>
              <a:t>Soundwave speakers (70.59%)</a:t>
            </a:r>
            <a:endParaRPr sz="1200" dirty="0"/>
          </a:p>
          <a:p>
            <a:pPr marL="0" lvl="0" indent="0" algn="l" rtl="0">
              <a:spcBef>
                <a:spcPts val="0"/>
              </a:spcBef>
              <a:spcAft>
                <a:spcPts val="0"/>
              </a:spcAft>
              <a:buNone/>
            </a:pPr>
            <a:endParaRPr dirty="0"/>
          </a:p>
        </p:txBody>
      </p:sp>
      <p:sp>
        <p:nvSpPr>
          <p:cNvPr id="111" name="Google Shape;111;p21"/>
          <p:cNvSpPr/>
          <p:nvPr/>
        </p:nvSpPr>
        <p:spPr>
          <a:xfrm>
            <a:off x="5771350" y="1615125"/>
            <a:ext cx="2377200" cy="16401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Docker pants(83.58%)</a:t>
            </a:r>
            <a:endParaRPr sz="1200" dirty="0"/>
          </a:p>
          <a:p>
            <a:pPr marL="0" lvl="0" indent="0" algn="l" rtl="0">
              <a:spcBef>
                <a:spcPts val="0"/>
              </a:spcBef>
              <a:spcAft>
                <a:spcPts val="0"/>
              </a:spcAft>
              <a:buNone/>
            </a:pPr>
            <a:r>
              <a:rPr lang="en" sz="1200" dirty="0"/>
              <a:t>Centrum multivitamins (83.53%)</a:t>
            </a:r>
            <a:endParaRPr sz="1200" dirty="0"/>
          </a:p>
          <a:p>
            <a:pPr marL="0" lvl="0" indent="0" algn="l" rtl="0">
              <a:spcBef>
                <a:spcPts val="0"/>
              </a:spcBef>
              <a:spcAft>
                <a:spcPts val="0"/>
              </a:spcAft>
              <a:buNone/>
            </a:pPr>
            <a:r>
              <a:rPr lang="en" sz="1200" dirty="0"/>
              <a:t>Ikea sofa (82.5%)</a:t>
            </a:r>
            <a:endParaRPr sz="1200" dirty="0"/>
          </a:p>
          <a:p>
            <a:pPr marL="0" lvl="0" indent="0" algn="l" rtl="0">
              <a:spcBef>
                <a:spcPts val="0"/>
              </a:spcBef>
              <a:spcAft>
                <a:spcPts val="0"/>
              </a:spcAft>
              <a:buNone/>
            </a:pPr>
            <a:r>
              <a:rPr lang="en" sz="1200" dirty="0"/>
              <a:t>Vitamix blender (74.27%)</a:t>
            </a:r>
            <a:endParaRPr sz="1200" dirty="0"/>
          </a:p>
        </p:txBody>
      </p:sp>
      <p:sp>
        <p:nvSpPr>
          <p:cNvPr id="112" name="Google Shape;112;p21"/>
          <p:cNvSpPr txBox="1"/>
          <p:nvPr/>
        </p:nvSpPr>
        <p:spPr>
          <a:xfrm>
            <a:off x="559100" y="3313025"/>
            <a:ext cx="25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Positive</a:t>
            </a:r>
            <a:endParaRPr>
              <a:latin typeface="Old Standard TT"/>
              <a:ea typeface="Old Standard TT"/>
              <a:cs typeface="Old Standard TT"/>
              <a:sym typeface="Old Standard TT"/>
            </a:endParaRPr>
          </a:p>
        </p:txBody>
      </p:sp>
      <p:sp>
        <p:nvSpPr>
          <p:cNvPr id="113" name="Google Shape;113;p21"/>
          <p:cNvSpPr txBox="1"/>
          <p:nvPr/>
        </p:nvSpPr>
        <p:spPr>
          <a:xfrm>
            <a:off x="3172275" y="3313025"/>
            <a:ext cx="25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Neutral</a:t>
            </a:r>
            <a:endParaRPr>
              <a:latin typeface="Old Standard TT"/>
              <a:ea typeface="Old Standard TT"/>
              <a:cs typeface="Old Standard TT"/>
              <a:sym typeface="Old Standard TT"/>
            </a:endParaRPr>
          </a:p>
        </p:txBody>
      </p:sp>
      <p:sp>
        <p:nvSpPr>
          <p:cNvPr id="114" name="Google Shape;114;p21"/>
          <p:cNvSpPr txBox="1"/>
          <p:nvPr/>
        </p:nvSpPr>
        <p:spPr>
          <a:xfrm>
            <a:off x="5709250" y="3313025"/>
            <a:ext cx="25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Negative</a:t>
            </a:r>
            <a:endParaRPr>
              <a:latin typeface="Old Standard TT"/>
              <a:ea typeface="Old Standard TT"/>
              <a:cs typeface="Old Standard TT"/>
              <a:sym typeface="Old Standard TT"/>
            </a:endParaRPr>
          </a:p>
        </p:txBody>
      </p:sp>
      <p:sp>
        <p:nvSpPr>
          <p:cNvPr id="115" name="Google Shape;115;p21"/>
          <p:cNvSpPr txBox="1"/>
          <p:nvPr/>
        </p:nvSpPr>
        <p:spPr>
          <a:xfrm>
            <a:off x="621200" y="488650"/>
            <a:ext cx="7437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ld Standard TT"/>
                <a:ea typeface="Old Standard TT"/>
                <a:cs typeface="Old Standard TT"/>
                <a:sym typeface="Old Standard TT"/>
              </a:rPr>
              <a:t>Top 10 click rates for different products conditioned on sentiment </a:t>
            </a:r>
            <a:endParaRPr sz="1900">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335</Words>
  <Application>Microsoft Macintosh PowerPoint</Application>
  <PresentationFormat>On-screen Show (16:9)</PresentationFormat>
  <Paragraphs>69</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Old Standard TT</vt:lpstr>
      <vt:lpstr>Paperback</vt:lpstr>
      <vt:lpstr>Advertising Data Analysis</vt:lpstr>
      <vt:lpstr>Introduction</vt:lpstr>
      <vt:lpstr>Datasets</vt:lpstr>
      <vt:lpstr>Methodology</vt:lpstr>
      <vt:lpstr>Products Table </vt:lpstr>
      <vt:lpstr>Product_categories Table</vt:lpstr>
      <vt:lpstr>Log Table </vt:lpstr>
      <vt:lpstr>Results </vt:lpstr>
      <vt:lpstr>PowerPoint Presentation</vt:lpstr>
      <vt:lpstr>PowerPoint Presentation</vt:lpstr>
      <vt:lpstr>PowerPoint Presentation</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Advertising Data Analysis</dc:title>
  <cp:lastModifiedBy>Li, Zhirui</cp:lastModifiedBy>
  <cp:revision>2</cp:revision>
  <dcterms:modified xsi:type="dcterms:W3CDTF">2022-12-12T04:26:29Z</dcterms:modified>
</cp:coreProperties>
</file>