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8dcc2d73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8dcc2d73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8d01ca99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8d01ca99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8d01ca99c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8d01ca99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8d01ca99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8d01ca99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92f8e3ed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92f8e3ed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8d01ca99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8d01ca99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92f8e3e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92f8e3e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92f8e3ed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92f8e3ed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8d01ca99c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8d01ca99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72ccec2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72ccec2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8d01ca99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8d01ca99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8e40660ee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8e40660ee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72ccec20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72ccec20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72ccec20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72ccec20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72ccec20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72ccec20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72ccec2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72ccec2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72ccec20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72ccec20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72ccec2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72ccec2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72ccec20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72ccec20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72ccec20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72ccec20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9314b820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9314b820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9314b82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29314b82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8e40660ee_0_7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8e40660ee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8d01ca99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8d01ca99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8d01ca99c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8d01ca99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8d01ca99c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8d01ca99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8e40660ee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8e40660ee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8d01ca99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8d01ca99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25.png"/><Relationship Id="rId5"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 </a:t>
            </a:r>
            <a:r>
              <a:rPr lang="en"/>
              <a:t>Fatal Police Shootings</a:t>
            </a:r>
            <a:endParaRPr/>
          </a:p>
          <a:p>
            <a:pPr indent="0" lvl="0" marL="0" rtl="0" algn="l">
              <a:spcBef>
                <a:spcPts val="0"/>
              </a:spcBef>
              <a:spcAft>
                <a:spcPts val="0"/>
              </a:spcAft>
              <a:buNone/>
            </a:pPr>
            <a:r>
              <a:rPr lang="en"/>
              <a:t>Data Analysis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Xufan Wang, Yifei Song, Zhirui 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10 Armed Type and Mental Illness</a:t>
            </a:r>
            <a:endParaRPr/>
          </a:p>
        </p:txBody>
      </p:sp>
      <p:pic>
        <p:nvPicPr>
          <p:cNvPr id="142" name="Google Shape;142;p22"/>
          <p:cNvPicPr preferRelativeResize="0"/>
          <p:nvPr/>
        </p:nvPicPr>
        <p:blipFill>
          <a:blip r:embed="rId3">
            <a:alphaModFix/>
          </a:blip>
          <a:stretch>
            <a:fillRect/>
          </a:stretch>
        </p:blipFill>
        <p:spPr>
          <a:xfrm>
            <a:off x="729450" y="2067825"/>
            <a:ext cx="4272299" cy="2801125"/>
          </a:xfrm>
          <a:prstGeom prst="rect">
            <a:avLst/>
          </a:prstGeom>
          <a:noFill/>
          <a:ln>
            <a:noFill/>
          </a:ln>
        </p:spPr>
      </p:pic>
      <p:pic>
        <p:nvPicPr>
          <p:cNvPr id="143" name="Google Shape;143;p22"/>
          <p:cNvPicPr preferRelativeResize="0"/>
          <p:nvPr/>
        </p:nvPicPr>
        <p:blipFill>
          <a:blip r:embed="rId4">
            <a:alphaModFix/>
          </a:blip>
          <a:stretch>
            <a:fillRect/>
          </a:stretch>
        </p:blipFill>
        <p:spPr>
          <a:xfrm>
            <a:off x="5001749" y="1999225"/>
            <a:ext cx="3837450" cy="24377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5544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Geographic graph of shooting cases in US</a:t>
            </a:r>
            <a:endParaRPr sz="1400"/>
          </a:p>
          <a:p>
            <a:pPr indent="0" lvl="0" marL="0" rtl="0" algn="l">
              <a:spcBef>
                <a:spcPts val="0"/>
              </a:spcBef>
              <a:spcAft>
                <a:spcPts val="0"/>
              </a:spcAft>
              <a:buNone/>
            </a:pPr>
            <a:r>
              <a:t/>
            </a:r>
            <a:endParaRPr/>
          </a:p>
        </p:txBody>
      </p:sp>
      <p:pic>
        <p:nvPicPr>
          <p:cNvPr id="149" name="Google Shape;149;p23"/>
          <p:cNvPicPr preferRelativeResize="0"/>
          <p:nvPr/>
        </p:nvPicPr>
        <p:blipFill>
          <a:blip r:embed="rId3">
            <a:alphaModFix/>
          </a:blip>
          <a:stretch>
            <a:fillRect/>
          </a:stretch>
        </p:blipFill>
        <p:spPr>
          <a:xfrm>
            <a:off x="1087800" y="1300676"/>
            <a:ext cx="6667024" cy="355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Research </a:t>
            </a:r>
            <a:endParaRPr/>
          </a:p>
          <a:p>
            <a:pPr indent="0" lvl="0" marL="0" rtl="0" algn="l">
              <a:spcBef>
                <a:spcPts val="0"/>
              </a:spcBef>
              <a:spcAft>
                <a:spcPts val="0"/>
              </a:spcAft>
              <a:buNone/>
            </a:pPr>
            <a:r>
              <a:rPr lang="en" sz="2500"/>
              <a:t>with Additional Data</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a:t>
            </a:r>
            <a:endParaRPr/>
          </a:p>
        </p:txBody>
      </p:sp>
      <p:sp>
        <p:nvSpPr>
          <p:cNvPr id="160" name="Google Shape;160;p25"/>
          <p:cNvSpPr txBox="1"/>
          <p:nvPr>
            <p:ph idx="1" type="body"/>
          </p:nvPr>
        </p:nvSpPr>
        <p:spPr>
          <a:xfrm>
            <a:off x="729450" y="1988050"/>
            <a:ext cx="6683700" cy="2645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latin typeface="Times New Roman"/>
                <a:ea typeface="Times New Roman"/>
                <a:cs typeface="Times New Roman"/>
                <a:sym typeface="Times New Roman"/>
              </a:rPr>
              <a:t>There are altogether three additional datasets. These are US census data on poverty rate, high school graduation rate, median household income. These dataset can be found from the following link:</a:t>
            </a:r>
            <a:endParaRPr>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38761D"/>
                </a:solidFill>
                <a:latin typeface="Times New Roman"/>
                <a:ea typeface="Times New Roman"/>
                <a:cs typeface="Times New Roman"/>
                <a:sym typeface="Times New Roman"/>
              </a:rPr>
              <a:t>https://www.kaggle.com/datasets/kwullum/fatal-police-shootings-in-the-us?select=MedianHouseholdIncome2015.csv</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pic>
        <p:nvPicPr>
          <p:cNvPr id="166" name="Google Shape;166;p26"/>
          <p:cNvPicPr preferRelativeResize="0"/>
          <p:nvPr/>
        </p:nvPicPr>
        <p:blipFill>
          <a:blip r:embed="rId3">
            <a:alphaModFix/>
          </a:blip>
          <a:stretch>
            <a:fillRect/>
          </a:stretch>
        </p:blipFill>
        <p:spPr>
          <a:xfrm>
            <a:off x="1336874" y="1941625"/>
            <a:ext cx="6157324" cy="256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Median Income</a:t>
            </a:r>
            <a:endParaRPr/>
          </a:p>
        </p:txBody>
      </p:sp>
      <p:pic>
        <p:nvPicPr>
          <p:cNvPr id="172" name="Google Shape;172;p27"/>
          <p:cNvPicPr preferRelativeResize="0"/>
          <p:nvPr/>
        </p:nvPicPr>
        <p:blipFill>
          <a:blip r:embed="rId3">
            <a:alphaModFix/>
          </a:blip>
          <a:stretch>
            <a:fillRect/>
          </a:stretch>
        </p:blipFill>
        <p:spPr>
          <a:xfrm>
            <a:off x="771550" y="1853850"/>
            <a:ext cx="2997418" cy="2984850"/>
          </a:xfrm>
          <a:prstGeom prst="rect">
            <a:avLst/>
          </a:prstGeom>
          <a:noFill/>
          <a:ln>
            <a:noFill/>
          </a:ln>
        </p:spPr>
      </p:pic>
      <p:pic>
        <p:nvPicPr>
          <p:cNvPr id="173" name="Google Shape;173;p27"/>
          <p:cNvPicPr preferRelativeResize="0"/>
          <p:nvPr/>
        </p:nvPicPr>
        <p:blipFill>
          <a:blip r:embed="rId4">
            <a:alphaModFix/>
          </a:blip>
          <a:stretch>
            <a:fillRect/>
          </a:stretch>
        </p:blipFill>
        <p:spPr>
          <a:xfrm>
            <a:off x="4874900" y="1853850"/>
            <a:ext cx="2984850"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School Graduation Rate</a:t>
            </a:r>
            <a:endParaRPr/>
          </a:p>
        </p:txBody>
      </p:sp>
      <p:pic>
        <p:nvPicPr>
          <p:cNvPr id="179" name="Google Shape;179;p28"/>
          <p:cNvPicPr preferRelativeResize="0"/>
          <p:nvPr/>
        </p:nvPicPr>
        <p:blipFill>
          <a:blip r:embed="rId3">
            <a:alphaModFix/>
          </a:blip>
          <a:stretch>
            <a:fillRect/>
          </a:stretch>
        </p:blipFill>
        <p:spPr>
          <a:xfrm>
            <a:off x="5150825" y="1823825"/>
            <a:ext cx="2984850" cy="2984850"/>
          </a:xfrm>
          <a:prstGeom prst="rect">
            <a:avLst/>
          </a:prstGeom>
          <a:noFill/>
          <a:ln>
            <a:noFill/>
          </a:ln>
        </p:spPr>
      </p:pic>
      <p:pic>
        <p:nvPicPr>
          <p:cNvPr id="180" name="Google Shape;180;p28"/>
          <p:cNvPicPr preferRelativeResize="0"/>
          <p:nvPr/>
        </p:nvPicPr>
        <p:blipFill>
          <a:blip r:embed="rId4">
            <a:alphaModFix/>
          </a:blip>
          <a:stretch>
            <a:fillRect/>
          </a:stretch>
        </p:blipFill>
        <p:spPr>
          <a:xfrm>
            <a:off x="779393" y="1853850"/>
            <a:ext cx="2991120"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Poverty Rate</a:t>
            </a:r>
            <a:endParaRPr/>
          </a:p>
        </p:txBody>
      </p:sp>
      <p:pic>
        <p:nvPicPr>
          <p:cNvPr id="186" name="Google Shape;186;p29"/>
          <p:cNvPicPr preferRelativeResize="0"/>
          <p:nvPr/>
        </p:nvPicPr>
        <p:blipFill>
          <a:blip r:embed="rId3">
            <a:alphaModFix/>
          </a:blip>
          <a:stretch>
            <a:fillRect/>
          </a:stretch>
        </p:blipFill>
        <p:spPr>
          <a:xfrm>
            <a:off x="847100" y="1853850"/>
            <a:ext cx="2984850" cy="2984850"/>
          </a:xfrm>
          <a:prstGeom prst="rect">
            <a:avLst/>
          </a:prstGeom>
          <a:noFill/>
          <a:ln>
            <a:noFill/>
          </a:ln>
        </p:spPr>
      </p:pic>
      <p:pic>
        <p:nvPicPr>
          <p:cNvPr id="187" name="Google Shape;187;p29"/>
          <p:cNvPicPr preferRelativeResize="0"/>
          <p:nvPr/>
        </p:nvPicPr>
        <p:blipFill>
          <a:blip r:embed="rId4">
            <a:alphaModFix/>
          </a:blip>
          <a:stretch>
            <a:fillRect/>
          </a:stretch>
        </p:blipFill>
        <p:spPr>
          <a:xfrm>
            <a:off x="5128150" y="1853850"/>
            <a:ext cx="2984850" cy="298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Model</a:t>
            </a:r>
            <a:endParaRPr/>
          </a:p>
        </p:txBody>
      </p:sp>
      <p:sp>
        <p:nvSpPr>
          <p:cNvPr id="198" name="Google Shape;198;p31"/>
          <p:cNvSpPr txBox="1"/>
          <p:nvPr>
            <p:ph idx="1" type="body"/>
          </p:nvPr>
        </p:nvSpPr>
        <p:spPr>
          <a:xfrm>
            <a:off x="729325" y="2078875"/>
            <a:ext cx="7861500" cy="2529900"/>
          </a:xfrm>
          <a:prstGeom prst="rect">
            <a:avLst/>
          </a:prstGeom>
        </p:spPr>
        <p:txBody>
          <a:bodyPr anchorCtr="0" anchor="t" bIns="91425" lIns="91425" spcFirstLastPara="1" rIns="91425" wrap="square" tIns="91425">
            <a:normAutofit/>
          </a:bodyPr>
          <a:lstStyle/>
          <a:p>
            <a:pPr indent="-323144" lvl="0" marL="457200" rtl="0" algn="l">
              <a:lnSpc>
                <a:spcPct val="100000"/>
              </a:lnSpc>
              <a:spcBef>
                <a:spcPts val="0"/>
              </a:spcBef>
              <a:spcAft>
                <a:spcPts val="0"/>
              </a:spcAft>
              <a:buClr>
                <a:schemeClr val="dk2"/>
              </a:buClr>
              <a:buSzPts val="1489"/>
              <a:buFont typeface="Raleway"/>
              <a:buAutoNum type="arabicPeriod"/>
            </a:pPr>
            <a:r>
              <a:rPr lang="en" sz="1488">
                <a:solidFill>
                  <a:schemeClr val="dk2"/>
                </a:solidFill>
                <a:latin typeface="Raleway"/>
                <a:ea typeface="Raleway"/>
                <a:cs typeface="Raleway"/>
                <a:sym typeface="Raleway"/>
              </a:rPr>
              <a:t>I</a:t>
            </a:r>
            <a:r>
              <a:rPr lang="en" sz="1488">
                <a:solidFill>
                  <a:schemeClr val="dk2"/>
                </a:solidFill>
                <a:latin typeface="Raleway"/>
                <a:ea typeface="Raleway"/>
                <a:cs typeface="Raleway"/>
                <a:sym typeface="Raleway"/>
              </a:rPr>
              <a:t>f race is black, encoded as 1. Otherwise, encoded as 0.</a:t>
            </a:r>
            <a:endParaRPr sz="1488">
              <a:solidFill>
                <a:schemeClr val="dk2"/>
              </a:solidFill>
              <a:latin typeface="Raleway"/>
              <a:ea typeface="Raleway"/>
              <a:cs typeface="Raleway"/>
              <a:sym typeface="Raleway"/>
            </a:endParaRPr>
          </a:p>
          <a:p>
            <a:pPr indent="-323144" lvl="0" marL="457200" rtl="0" algn="l">
              <a:lnSpc>
                <a:spcPct val="100000"/>
              </a:lnSpc>
              <a:spcBef>
                <a:spcPts val="0"/>
              </a:spcBef>
              <a:spcAft>
                <a:spcPts val="0"/>
              </a:spcAft>
              <a:buClr>
                <a:schemeClr val="dk2"/>
              </a:buClr>
              <a:buSzPts val="1489"/>
              <a:buFont typeface="Raleway"/>
              <a:buAutoNum type="arabicPeriod"/>
            </a:pPr>
            <a:r>
              <a:rPr lang="en" sz="1488">
                <a:solidFill>
                  <a:schemeClr val="dk2"/>
                </a:solidFill>
                <a:latin typeface="Raleway"/>
                <a:ea typeface="Raleway"/>
                <a:cs typeface="Raleway"/>
                <a:sym typeface="Raleway"/>
              </a:rPr>
              <a:t>Convert all categorical variables to factors.</a:t>
            </a:r>
            <a:endParaRPr sz="1488">
              <a:solidFill>
                <a:schemeClr val="dk2"/>
              </a:solidFill>
              <a:latin typeface="Raleway"/>
              <a:ea typeface="Raleway"/>
              <a:cs typeface="Raleway"/>
              <a:sym typeface="Raleway"/>
            </a:endParaRPr>
          </a:p>
          <a:p>
            <a:pPr indent="-323144" lvl="0" marL="457200" rtl="0" algn="l">
              <a:lnSpc>
                <a:spcPct val="100000"/>
              </a:lnSpc>
              <a:spcBef>
                <a:spcPts val="0"/>
              </a:spcBef>
              <a:spcAft>
                <a:spcPts val="0"/>
              </a:spcAft>
              <a:buClr>
                <a:schemeClr val="dk2"/>
              </a:buClr>
              <a:buSzPts val="1489"/>
              <a:buFont typeface="Raleway"/>
              <a:buAutoNum type="arabicPeriod"/>
            </a:pPr>
            <a:r>
              <a:rPr lang="en" sz="1488">
                <a:solidFill>
                  <a:schemeClr val="dk2"/>
                </a:solidFill>
                <a:latin typeface="Raleway"/>
                <a:ea typeface="Raleway"/>
                <a:cs typeface="Raleway"/>
                <a:sym typeface="Raleway"/>
              </a:rPr>
              <a:t>Standardize all continuous variables to prevent multicollinearity and help the model to converge faster. </a:t>
            </a:r>
            <a:endParaRPr sz="1488">
              <a:solidFill>
                <a:schemeClr val="dk2"/>
              </a:solidFill>
              <a:latin typeface="Raleway"/>
              <a:ea typeface="Raleway"/>
              <a:cs typeface="Raleway"/>
              <a:sym typeface="Raleway"/>
            </a:endParaRPr>
          </a:p>
          <a:p>
            <a:pPr indent="-323144" lvl="0" marL="457200" rtl="0" algn="l">
              <a:lnSpc>
                <a:spcPct val="100000"/>
              </a:lnSpc>
              <a:spcBef>
                <a:spcPts val="0"/>
              </a:spcBef>
              <a:spcAft>
                <a:spcPts val="0"/>
              </a:spcAft>
              <a:buClr>
                <a:schemeClr val="dk2"/>
              </a:buClr>
              <a:buSzPts val="1489"/>
              <a:buFont typeface="Raleway"/>
              <a:buAutoNum type="arabicPeriod"/>
            </a:pPr>
            <a:r>
              <a:rPr lang="en" sz="1488">
                <a:solidFill>
                  <a:schemeClr val="dk2"/>
                </a:solidFill>
                <a:latin typeface="Raleway"/>
                <a:ea typeface="Raleway"/>
                <a:cs typeface="Raleway"/>
                <a:sym typeface="Raleway"/>
              </a:rPr>
              <a:t>Split the whole dataset into training(80%) and testing(20%). </a:t>
            </a:r>
            <a:endParaRPr sz="1488">
              <a:solidFill>
                <a:schemeClr val="dk2"/>
              </a:solidFill>
              <a:latin typeface="Raleway"/>
              <a:ea typeface="Raleway"/>
              <a:cs typeface="Raleway"/>
              <a:sym typeface="Raleway"/>
            </a:endParaRPr>
          </a:p>
          <a:p>
            <a:pPr indent="-323144" lvl="0" marL="457200" rtl="0" algn="l">
              <a:lnSpc>
                <a:spcPct val="100000"/>
              </a:lnSpc>
              <a:spcBef>
                <a:spcPts val="0"/>
              </a:spcBef>
              <a:spcAft>
                <a:spcPts val="0"/>
              </a:spcAft>
              <a:buClr>
                <a:schemeClr val="dk2"/>
              </a:buClr>
              <a:buSzPts val="1489"/>
              <a:buFont typeface="Raleway"/>
              <a:buAutoNum type="arabicPeriod"/>
            </a:pPr>
            <a:r>
              <a:rPr lang="en" sz="1488">
                <a:solidFill>
                  <a:schemeClr val="dk2"/>
                </a:solidFill>
                <a:latin typeface="Raleway"/>
                <a:ea typeface="Raleway"/>
                <a:cs typeface="Raleway"/>
                <a:sym typeface="Raleway"/>
              </a:rPr>
              <a:t>Mixed effects logistic regression model and logistic regression model chosen by forward stepwise regression without random effects. </a:t>
            </a:r>
            <a:endParaRPr sz="1488">
              <a:solidFill>
                <a:schemeClr val="dk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Resources</a:t>
            </a:r>
            <a:endParaRPr/>
          </a:p>
        </p:txBody>
      </p:sp>
      <p:sp>
        <p:nvSpPr>
          <p:cNvPr id="93" name="Google Shape;93;p14"/>
          <p:cNvSpPr txBox="1"/>
          <p:nvPr>
            <p:ph idx="1" type="body"/>
          </p:nvPr>
        </p:nvSpPr>
        <p:spPr>
          <a:xfrm>
            <a:off x="836350" y="1937525"/>
            <a:ext cx="7485300" cy="26313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91666"/>
              <a:buFont typeface="Arial"/>
              <a:buNone/>
            </a:pPr>
            <a:r>
              <a:rPr lang="en" sz="1200">
                <a:latin typeface="Times New Roman"/>
                <a:ea typeface="Times New Roman"/>
                <a:cs typeface="Times New Roman"/>
                <a:sym typeface="Times New Roman"/>
              </a:rPr>
              <a:t>The main dataset we choose is the Police Shootings in the US from https://www.washingtonpost.com/graphics/investigations/police-shootings-database/.</a:t>
            </a:r>
            <a:endParaRPr sz="1200">
              <a:latin typeface="Times New Roman"/>
              <a:ea typeface="Times New Roman"/>
              <a:cs typeface="Times New Roman"/>
              <a:sym typeface="Times New Roman"/>
            </a:endParaRPr>
          </a:p>
          <a:p>
            <a:pPr indent="0" lvl="0" marL="0" rtl="0" algn="l">
              <a:spcBef>
                <a:spcPts val="1200"/>
              </a:spcBef>
              <a:spcAft>
                <a:spcPts val="0"/>
              </a:spcAft>
              <a:buClr>
                <a:schemeClr val="dk1"/>
              </a:buClr>
              <a:buSzPct val="91666"/>
              <a:buFont typeface="Arial"/>
              <a:buNone/>
            </a:pPr>
            <a:r>
              <a:rPr lang="en" sz="1200">
                <a:latin typeface="Times New Roman"/>
                <a:ea typeface="Times New Roman"/>
                <a:cs typeface="Times New Roman"/>
                <a:sym typeface="Times New Roman"/>
              </a:rPr>
              <a:t>This database contains records of every fatal shooting in the United States by a police officer in the line of duty since Jan. 1, 2015. It is updated regularly as fatal shootings are reported and as facts emerge about individual cases.</a:t>
            </a:r>
            <a:endParaRPr sz="1200">
              <a:latin typeface="Times New Roman"/>
              <a:ea typeface="Times New Roman"/>
              <a:cs typeface="Times New Roman"/>
              <a:sym typeface="Times New Roman"/>
            </a:endParaRPr>
          </a:p>
          <a:p>
            <a:pPr indent="0" lvl="0" marL="0" rtl="0" algn="l">
              <a:spcBef>
                <a:spcPts val="1200"/>
              </a:spcBef>
              <a:spcAft>
                <a:spcPts val="0"/>
              </a:spcAft>
              <a:buClr>
                <a:schemeClr val="dk1"/>
              </a:buClr>
              <a:buSzPct val="91666"/>
              <a:buFont typeface="Arial"/>
              <a:buNone/>
            </a:pPr>
            <a:r>
              <a:rPr lang="en" sz="1200">
                <a:latin typeface="Times New Roman"/>
                <a:ea typeface="Times New Roman"/>
                <a:cs typeface="Times New Roman"/>
                <a:sym typeface="Times New Roman"/>
              </a:rPr>
              <a:t>Note that this does not include civilians killed in police custody, fatal shootings by off-duty officers, and non-shooting deaths. </a:t>
            </a:r>
            <a:endParaRPr sz="1200">
              <a:latin typeface="Times New Roman"/>
              <a:ea typeface="Times New Roman"/>
              <a:cs typeface="Times New Roman"/>
              <a:sym typeface="Times New Roman"/>
            </a:endParaRPr>
          </a:p>
          <a:p>
            <a:pPr indent="0" lvl="0" marL="0" rtl="0" algn="l">
              <a:spcBef>
                <a:spcPts val="1200"/>
              </a:spcBef>
              <a:spcAft>
                <a:spcPts val="0"/>
              </a:spcAft>
              <a:buClr>
                <a:schemeClr val="dk1"/>
              </a:buClr>
              <a:buSzPct val="91666"/>
              <a:buFont typeface="Arial"/>
              <a:buNone/>
            </a:pPr>
            <a:r>
              <a:rPr lang="en" sz="1200">
                <a:latin typeface="Times New Roman"/>
                <a:ea typeface="Times New Roman"/>
                <a:cs typeface="Times New Roman"/>
                <a:sym typeface="Times New Roman"/>
              </a:rPr>
              <a:t>The data was gathered via law enforcement websites, local news reports, and social media. </a:t>
            </a:r>
            <a:endParaRPr sz="1200">
              <a:latin typeface="Times New Roman"/>
              <a:ea typeface="Times New Roman"/>
              <a:cs typeface="Times New Roman"/>
              <a:sym typeface="Times New Roman"/>
            </a:endParaRPr>
          </a:p>
          <a:p>
            <a:pPr indent="0" lvl="0" marL="0" rtl="0" algn="l">
              <a:spcBef>
                <a:spcPts val="1200"/>
              </a:spcBef>
              <a:spcAft>
                <a:spcPts val="0"/>
              </a:spcAft>
              <a:buClr>
                <a:schemeClr val="dk1"/>
              </a:buClr>
              <a:buSzPct val="91666"/>
              <a:buFont typeface="Arial"/>
              <a:buNone/>
            </a:pPr>
            <a:r>
              <a:rPr lang="en" sz="1200">
                <a:latin typeface="Times New Roman"/>
                <a:ea typeface="Times New Roman"/>
                <a:cs typeface="Times New Roman"/>
                <a:sym typeface="Times New Roman"/>
              </a:rPr>
              <a:t>The data set includes data such as: name, date, manner of death, whether the person was armed, the age, gender, and race of the person, the city and state where the shooting took place, whether the person showed signs of mental illness, the threat level of the incident, whether the person was fleeing, and whether the officer in question had a body camera. </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Mixed Effects Logistic Regression</a:t>
            </a:r>
            <a:endParaRPr/>
          </a:p>
          <a:p>
            <a:pPr indent="0" lvl="0" marL="0" rtl="0" algn="l">
              <a:spcBef>
                <a:spcPts val="0"/>
              </a:spcBef>
              <a:spcAft>
                <a:spcPts val="0"/>
              </a:spcAft>
              <a:buNone/>
            </a:pPr>
            <a:r>
              <a:t/>
            </a:r>
            <a:endParaRPr b="0" sz="1488"/>
          </a:p>
        </p:txBody>
      </p:sp>
      <p:sp>
        <p:nvSpPr>
          <p:cNvPr id="204" name="Google Shape;204;p32"/>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500"/>
          </a:p>
          <a:p>
            <a:pPr indent="0" lvl="0" marL="0" rtl="0" algn="l">
              <a:spcBef>
                <a:spcPts val="1200"/>
              </a:spcBef>
              <a:spcAft>
                <a:spcPts val="1200"/>
              </a:spcAft>
              <a:buNone/>
            </a:pPr>
            <a:r>
              <a:t/>
            </a:r>
            <a:endParaRPr b="1" sz="1500"/>
          </a:p>
        </p:txBody>
      </p:sp>
      <p:pic>
        <p:nvPicPr>
          <p:cNvPr id="205" name="Google Shape;205;p32"/>
          <p:cNvPicPr preferRelativeResize="0"/>
          <p:nvPr/>
        </p:nvPicPr>
        <p:blipFill>
          <a:blip r:embed="rId3">
            <a:alphaModFix/>
          </a:blip>
          <a:stretch>
            <a:fillRect/>
          </a:stretch>
        </p:blipFill>
        <p:spPr>
          <a:xfrm>
            <a:off x="729450" y="2156950"/>
            <a:ext cx="6249149" cy="686425"/>
          </a:xfrm>
          <a:prstGeom prst="rect">
            <a:avLst/>
          </a:prstGeom>
          <a:noFill/>
          <a:ln>
            <a:noFill/>
          </a:ln>
        </p:spPr>
      </p:pic>
      <p:pic>
        <p:nvPicPr>
          <p:cNvPr id="206" name="Google Shape;206;p32"/>
          <p:cNvPicPr preferRelativeResize="0"/>
          <p:nvPr/>
        </p:nvPicPr>
        <p:blipFill rotWithShape="1">
          <a:blip r:embed="rId4">
            <a:alphaModFix/>
          </a:blip>
          <a:srcRect b="-10329" l="-994" r="-7078" t="10330"/>
          <a:stretch/>
        </p:blipFill>
        <p:spPr>
          <a:xfrm>
            <a:off x="692575" y="3000675"/>
            <a:ext cx="6249149" cy="535200"/>
          </a:xfrm>
          <a:prstGeom prst="rect">
            <a:avLst/>
          </a:prstGeom>
          <a:noFill/>
          <a:ln>
            <a:noFill/>
          </a:ln>
        </p:spPr>
      </p:pic>
      <p:pic>
        <p:nvPicPr>
          <p:cNvPr id="207" name="Google Shape;207;p32"/>
          <p:cNvPicPr preferRelativeResize="0"/>
          <p:nvPr/>
        </p:nvPicPr>
        <p:blipFill>
          <a:blip r:embed="rId5">
            <a:alphaModFix/>
          </a:blip>
          <a:stretch>
            <a:fillRect/>
          </a:stretch>
        </p:blipFill>
        <p:spPr>
          <a:xfrm>
            <a:off x="692575" y="3653550"/>
            <a:ext cx="7400907" cy="686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Mixed Effects Logistic Regression</a:t>
            </a:r>
            <a:endParaRPr/>
          </a:p>
        </p:txBody>
      </p:sp>
      <p:pic>
        <p:nvPicPr>
          <p:cNvPr id="213" name="Google Shape;213;p33"/>
          <p:cNvPicPr preferRelativeResize="0"/>
          <p:nvPr/>
        </p:nvPicPr>
        <p:blipFill>
          <a:blip r:embed="rId3">
            <a:alphaModFix/>
          </a:blip>
          <a:stretch>
            <a:fillRect/>
          </a:stretch>
        </p:blipFill>
        <p:spPr>
          <a:xfrm>
            <a:off x="4293133" y="1904850"/>
            <a:ext cx="4624716" cy="2797275"/>
          </a:xfrm>
          <a:prstGeom prst="rect">
            <a:avLst/>
          </a:prstGeom>
          <a:noFill/>
          <a:ln>
            <a:noFill/>
          </a:ln>
        </p:spPr>
      </p:pic>
      <p:pic>
        <p:nvPicPr>
          <p:cNvPr id="214" name="Google Shape;214;p33"/>
          <p:cNvPicPr preferRelativeResize="0"/>
          <p:nvPr/>
        </p:nvPicPr>
        <p:blipFill>
          <a:blip r:embed="rId4">
            <a:alphaModFix/>
          </a:blip>
          <a:stretch>
            <a:fillRect/>
          </a:stretch>
        </p:blipFill>
        <p:spPr>
          <a:xfrm>
            <a:off x="152400" y="1904850"/>
            <a:ext cx="4308999" cy="2541217"/>
          </a:xfrm>
          <a:prstGeom prst="rect">
            <a:avLst/>
          </a:prstGeom>
          <a:noFill/>
          <a:ln>
            <a:noFill/>
          </a:ln>
        </p:spPr>
      </p:pic>
      <p:sp>
        <p:nvSpPr>
          <p:cNvPr id="215" name="Google Shape;215;p33"/>
          <p:cNvSpPr txBox="1"/>
          <p:nvPr/>
        </p:nvSpPr>
        <p:spPr>
          <a:xfrm>
            <a:off x="608375" y="4710275"/>
            <a:ext cx="5309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  Graphs are based on test set.</a:t>
            </a:r>
            <a:endParaRPr sz="11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Mixed Effects Logistic Regression</a:t>
            </a:r>
            <a:endParaRPr/>
          </a:p>
        </p:txBody>
      </p:sp>
      <p:pic>
        <p:nvPicPr>
          <p:cNvPr id="221" name="Google Shape;221;p34"/>
          <p:cNvPicPr preferRelativeResize="0"/>
          <p:nvPr/>
        </p:nvPicPr>
        <p:blipFill>
          <a:blip r:embed="rId3">
            <a:alphaModFix/>
          </a:blip>
          <a:stretch>
            <a:fillRect/>
          </a:stretch>
        </p:blipFill>
        <p:spPr>
          <a:xfrm>
            <a:off x="502700" y="2571750"/>
            <a:ext cx="3997949" cy="2107100"/>
          </a:xfrm>
          <a:prstGeom prst="rect">
            <a:avLst/>
          </a:prstGeom>
          <a:noFill/>
          <a:ln>
            <a:noFill/>
          </a:ln>
        </p:spPr>
      </p:pic>
      <p:pic>
        <p:nvPicPr>
          <p:cNvPr id="222" name="Google Shape;222;p34"/>
          <p:cNvPicPr preferRelativeResize="0"/>
          <p:nvPr/>
        </p:nvPicPr>
        <p:blipFill>
          <a:blip r:embed="rId4">
            <a:alphaModFix/>
          </a:blip>
          <a:stretch>
            <a:fillRect/>
          </a:stretch>
        </p:blipFill>
        <p:spPr>
          <a:xfrm>
            <a:off x="4710250" y="2571750"/>
            <a:ext cx="4037399" cy="2227700"/>
          </a:xfrm>
          <a:prstGeom prst="rect">
            <a:avLst/>
          </a:prstGeom>
          <a:noFill/>
          <a:ln>
            <a:noFill/>
          </a:ln>
        </p:spPr>
      </p:pic>
      <p:sp>
        <p:nvSpPr>
          <p:cNvPr id="223" name="Google Shape;223;p34"/>
          <p:cNvSpPr txBox="1"/>
          <p:nvPr/>
        </p:nvSpPr>
        <p:spPr>
          <a:xfrm>
            <a:off x="801950" y="2000250"/>
            <a:ext cx="32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Top 10 States:</a:t>
            </a:r>
            <a:endParaRPr>
              <a:latin typeface="Lato"/>
              <a:ea typeface="Lato"/>
              <a:cs typeface="Lato"/>
              <a:sym typeface="Lato"/>
            </a:endParaRPr>
          </a:p>
        </p:txBody>
      </p:sp>
      <p:sp>
        <p:nvSpPr>
          <p:cNvPr id="224" name="Google Shape;224;p34"/>
          <p:cNvSpPr txBox="1"/>
          <p:nvPr/>
        </p:nvSpPr>
        <p:spPr>
          <a:xfrm>
            <a:off x="4885400" y="2037125"/>
            <a:ext cx="28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Bottom 10 States:</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Mixed Effects Logistic Regression</a:t>
            </a:r>
            <a:endParaRPr/>
          </a:p>
        </p:txBody>
      </p:sp>
      <p:pic>
        <p:nvPicPr>
          <p:cNvPr id="230" name="Google Shape;230;p35"/>
          <p:cNvPicPr preferRelativeResize="0"/>
          <p:nvPr/>
        </p:nvPicPr>
        <p:blipFill>
          <a:blip r:embed="rId3">
            <a:alphaModFix/>
          </a:blip>
          <a:stretch>
            <a:fillRect/>
          </a:stretch>
        </p:blipFill>
        <p:spPr>
          <a:xfrm>
            <a:off x="729450" y="1967525"/>
            <a:ext cx="2330850" cy="2079650"/>
          </a:xfrm>
          <a:prstGeom prst="rect">
            <a:avLst/>
          </a:prstGeom>
          <a:noFill/>
          <a:ln>
            <a:noFill/>
          </a:ln>
        </p:spPr>
      </p:pic>
      <p:pic>
        <p:nvPicPr>
          <p:cNvPr id="231" name="Google Shape;231;p35"/>
          <p:cNvPicPr preferRelativeResize="0"/>
          <p:nvPr/>
        </p:nvPicPr>
        <p:blipFill>
          <a:blip r:embed="rId4">
            <a:alphaModFix/>
          </a:blip>
          <a:stretch>
            <a:fillRect/>
          </a:stretch>
        </p:blipFill>
        <p:spPr>
          <a:xfrm>
            <a:off x="3501175" y="2068925"/>
            <a:ext cx="2379725" cy="1165575"/>
          </a:xfrm>
          <a:prstGeom prst="rect">
            <a:avLst/>
          </a:prstGeom>
          <a:noFill/>
          <a:ln>
            <a:noFill/>
          </a:ln>
        </p:spPr>
      </p:pic>
      <p:pic>
        <p:nvPicPr>
          <p:cNvPr id="232" name="Google Shape;232;p35"/>
          <p:cNvPicPr preferRelativeResize="0"/>
          <p:nvPr/>
        </p:nvPicPr>
        <p:blipFill>
          <a:blip r:embed="rId5">
            <a:alphaModFix/>
          </a:blip>
          <a:stretch>
            <a:fillRect/>
          </a:stretch>
        </p:blipFill>
        <p:spPr>
          <a:xfrm>
            <a:off x="5973100" y="2006250"/>
            <a:ext cx="3018499" cy="2447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Stepwise Selection without Random Effects</a:t>
            </a:r>
            <a:endParaRPr/>
          </a:p>
        </p:txBody>
      </p:sp>
      <p:pic>
        <p:nvPicPr>
          <p:cNvPr id="238" name="Google Shape;238;p36"/>
          <p:cNvPicPr preferRelativeResize="0"/>
          <p:nvPr/>
        </p:nvPicPr>
        <p:blipFill>
          <a:blip r:embed="rId3">
            <a:alphaModFix/>
          </a:blip>
          <a:stretch>
            <a:fillRect/>
          </a:stretch>
        </p:blipFill>
        <p:spPr>
          <a:xfrm>
            <a:off x="727800" y="2162950"/>
            <a:ext cx="7688400" cy="115829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Stepwise Selection without Random Effects</a:t>
            </a:r>
            <a:endParaRPr/>
          </a:p>
        </p:txBody>
      </p:sp>
      <p:pic>
        <p:nvPicPr>
          <p:cNvPr id="244" name="Google Shape;244;p37"/>
          <p:cNvPicPr preferRelativeResize="0"/>
          <p:nvPr/>
        </p:nvPicPr>
        <p:blipFill>
          <a:blip r:embed="rId3">
            <a:alphaModFix/>
          </a:blip>
          <a:stretch>
            <a:fillRect/>
          </a:stretch>
        </p:blipFill>
        <p:spPr>
          <a:xfrm>
            <a:off x="318325" y="1824188"/>
            <a:ext cx="4419601" cy="2772779"/>
          </a:xfrm>
          <a:prstGeom prst="rect">
            <a:avLst/>
          </a:prstGeom>
          <a:noFill/>
          <a:ln>
            <a:noFill/>
          </a:ln>
        </p:spPr>
      </p:pic>
      <p:pic>
        <p:nvPicPr>
          <p:cNvPr id="245" name="Google Shape;245;p37"/>
          <p:cNvPicPr preferRelativeResize="0"/>
          <p:nvPr/>
        </p:nvPicPr>
        <p:blipFill>
          <a:blip r:embed="rId4">
            <a:alphaModFix/>
          </a:blip>
          <a:stretch>
            <a:fillRect/>
          </a:stretch>
        </p:blipFill>
        <p:spPr>
          <a:xfrm>
            <a:off x="4970250" y="1853850"/>
            <a:ext cx="4017050" cy="2462499"/>
          </a:xfrm>
          <a:prstGeom prst="rect">
            <a:avLst/>
          </a:prstGeom>
          <a:noFill/>
          <a:ln>
            <a:noFill/>
          </a:ln>
        </p:spPr>
      </p:pic>
      <p:sp>
        <p:nvSpPr>
          <p:cNvPr id="246" name="Google Shape;246;p37"/>
          <p:cNvSpPr txBox="1"/>
          <p:nvPr/>
        </p:nvSpPr>
        <p:spPr>
          <a:xfrm>
            <a:off x="682125" y="4682625"/>
            <a:ext cx="3613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  Graphs are based on test set.</a:t>
            </a:r>
            <a:endParaRPr sz="11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Stepwise Selection without Random Effects</a:t>
            </a:r>
            <a:endParaRPr/>
          </a:p>
        </p:txBody>
      </p:sp>
      <p:pic>
        <p:nvPicPr>
          <p:cNvPr id="252" name="Google Shape;252;p38"/>
          <p:cNvPicPr preferRelativeResize="0"/>
          <p:nvPr/>
        </p:nvPicPr>
        <p:blipFill>
          <a:blip r:embed="rId3">
            <a:alphaModFix/>
          </a:blip>
          <a:stretch>
            <a:fillRect/>
          </a:stretch>
        </p:blipFill>
        <p:spPr>
          <a:xfrm>
            <a:off x="880625" y="2143750"/>
            <a:ext cx="2769600" cy="2557300"/>
          </a:xfrm>
          <a:prstGeom prst="rect">
            <a:avLst/>
          </a:prstGeom>
          <a:noFill/>
          <a:ln>
            <a:noFill/>
          </a:ln>
        </p:spPr>
      </p:pic>
      <p:pic>
        <p:nvPicPr>
          <p:cNvPr id="253" name="Google Shape;253;p38"/>
          <p:cNvPicPr preferRelativeResize="0"/>
          <p:nvPr/>
        </p:nvPicPr>
        <p:blipFill>
          <a:blip r:embed="rId4">
            <a:alphaModFix/>
          </a:blip>
          <a:stretch>
            <a:fillRect/>
          </a:stretch>
        </p:blipFill>
        <p:spPr>
          <a:xfrm>
            <a:off x="4572000" y="2234525"/>
            <a:ext cx="2155414" cy="2543951"/>
          </a:xfrm>
          <a:prstGeom prst="rect">
            <a:avLst/>
          </a:prstGeom>
          <a:noFill/>
          <a:ln>
            <a:noFill/>
          </a:ln>
        </p:spPr>
      </p:pic>
      <p:sp>
        <p:nvSpPr>
          <p:cNvPr id="254" name="Google Shape;254;p38"/>
          <p:cNvSpPr txBox="1"/>
          <p:nvPr/>
        </p:nvSpPr>
        <p:spPr>
          <a:xfrm>
            <a:off x="1087700" y="1788250"/>
            <a:ext cx="25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Top 10 States:</a:t>
            </a:r>
            <a:endParaRPr>
              <a:latin typeface="Lato"/>
              <a:ea typeface="Lato"/>
              <a:cs typeface="Lato"/>
              <a:sym typeface="Lato"/>
            </a:endParaRPr>
          </a:p>
        </p:txBody>
      </p:sp>
      <p:sp>
        <p:nvSpPr>
          <p:cNvPr id="255" name="Google Shape;255;p38"/>
          <p:cNvSpPr txBox="1"/>
          <p:nvPr/>
        </p:nvSpPr>
        <p:spPr>
          <a:xfrm>
            <a:off x="4544350" y="1834325"/>
            <a:ext cx="23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Bottom 10 States:</a:t>
            </a:r>
            <a:endParaRPr>
              <a:latin typeface="Lato"/>
              <a:ea typeface="Lato"/>
              <a:cs typeface="Lato"/>
              <a:sym typeface="Lato"/>
            </a:endParaRPr>
          </a:p>
        </p:txBody>
      </p:sp>
      <p:sp>
        <p:nvSpPr>
          <p:cNvPr id="256" name="Google Shape;256;p38"/>
          <p:cNvSpPr txBox="1"/>
          <p:nvPr/>
        </p:nvSpPr>
        <p:spPr>
          <a:xfrm>
            <a:off x="2756100" y="2175375"/>
            <a:ext cx="53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Stepwise Selection without Random Effects</a:t>
            </a:r>
            <a:endParaRPr/>
          </a:p>
        </p:txBody>
      </p:sp>
      <p:pic>
        <p:nvPicPr>
          <p:cNvPr id="262" name="Google Shape;262;p39"/>
          <p:cNvPicPr preferRelativeResize="0"/>
          <p:nvPr/>
        </p:nvPicPr>
        <p:blipFill>
          <a:blip r:embed="rId3">
            <a:alphaModFix/>
          </a:blip>
          <a:stretch>
            <a:fillRect/>
          </a:stretch>
        </p:blipFill>
        <p:spPr>
          <a:xfrm>
            <a:off x="729450" y="2022125"/>
            <a:ext cx="2834950" cy="2162725"/>
          </a:xfrm>
          <a:prstGeom prst="rect">
            <a:avLst/>
          </a:prstGeom>
          <a:noFill/>
          <a:ln>
            <a:noFill/>
          </a:ln>
        </p:spPr>
      </p:pic>
      <p:pic>
        <p:nvPicPr>
          <p:cNvPr id="263" name="Google Shape;263;p39"/>
          <p:cNvPicPr preferRelativeResize="0"/>
          <p:nvPr/>
        </p:nvPicPr>
        <p:blipFill>
          <a:blip r:embed="rId4">
            <a:alphaModFix/>
          </a:blip>
          <a:stretch>
            <a:fillRect/>
          </a:stretch>
        </p:blipFill>
        <p:spPr>
          <a:xfrm>
            <a:off x="3955750" y="2022125"/>
            <a:ext cx="2715625" cy="899900"/>
          </a:xfrm>
          <a:prstGeom prst="rect">
            <a:avLst/>
          </a:prstGeom>
          <a:noFill/>
          <a:ln>
            <a:noFill/>
          </a:ln>
        </p:spPr>
      </p:pic>
      <p:pic>
        <p:nvPicPr>
          <p:cNvPr id="264" name="Google Shape;264;p39"/>
          <p:cNvPicPr preferRelativeResize="0"/>
          <p:nvPr/>
        </p:nvPicPr>
        <p:blipFill>
          <a:blip r:embed="rId5">
            <a:alphaModFix/>
          </a:blip>
          <a:stretch>
            <a:fillRect/>
          </a:stretch>
        </p:blipFill>
        <p:spPr>
          <a:xfrm>
            <a:off x="3955750" y="3090300"/>
            <a:ext cx="3528350" cy="19166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Comparison on Test Set </a:t>
            </a:r>
            <a:endParaRPr/>
          </a:p>
        </p:txBody>
      </p:sp>
      <p:pic>
        <p:nvPicPr>
          <p:cNvPr id="270" name="Google Shape;270;p40"/>
          <p:cNvPicPr preferRelativeResize="0"/>
          <p:nvPr/>
        </p:nvPicPr>
        <p:blipFill>
          <a:blip r:embed="rId3">
            <a:alphaModFix/>
          </a:blip>
          <a:stretch>
            <a:fillRect/>
          </a:stretch>
        </p:blipFill>
        <p:spPr>
          <a:xfrm>
            <a:off x="631725" y="2218275"/>
            <a:ext cx="7688400" cy="125689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276" name="Google Shape;276;p41"/>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Xufan Wang, Yifei Song: EDA and Analysis</a:t>
            </a:r>
            <a:endParaRPr/>
          </a:p>
          <a:p>
            <a:pPr indent="0" lvl="0" marL="0" rtl="0" algn="l">
              <a:spcBef>
                <a:spcPts val="1200"/>
              </a:spcBef>
              <a:spcAft>
                <a:spcPts val="1200"/>
              </a:spcAft>
              <a:buNone/>
            </a:pPr>
            <a:r>
              <a:rPr lang="en"/>
              <a:t>Zhirui Li: Logistic </a:t>
            </a:r>
            <a:r>
              <a:rPr lang="en"/>
              <a:t>Regression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a:t>
            </a:r>
            <a:endParaRPr/>
          </a:p>
        </p:txBody>
      </p:sp>
      <p:sp>
        <p:nvSpPr>
          <p:cNvPr id="99" name="Google Shape;99;p15"/>
          <p:cNvSpPr txBox="1"/>
          <p:nvPr>
            <p:ph idx="1" type="body"/>
          </p:nvPr>
        </p:nvSpPr>
        <p:spPr>
          <a:xfrm>
            <a:off x="729450" y="2076875"/>
            <a:ext cx="7521600" cy="2829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What</a:t>
            </a:r>
            <a:r>
              <a:rPr lang="en" sz="1600"/>
              <a:t> variables have the most effect to the case number of fatal police shooting</a:t>
            </a:r>
            <a:endParaRPr sz="1600"/>
          </a:p>
          <a:p>
            <a:pPr indent="-330200" lvl="0" marL="457200" rtl="0" algn="l">
              <a:spcBef>
                <a:spcPts val="0"/>
              </a:spcBef>
              <a:spcAft>
                <a:spcPts val="0"/>
              </a:spcAft>
              <a:buSzPts val="1600"/>
              <a:buAutoNum type="arabicPeriod"/>
            </a:pPr>
            <a:r>
              <a:rPr lang="en" sz="1600"/>
              <a:t>Build a model to p</a:t>
            </a:r>
            <a:r>
              <a:rPr lang="en" sz="1600"/>
              <a:t>redict whether fatal police shooting victims’ race is Black</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727800" y="2294950"/>
            <a:ext cx="76884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400"/>
              <a:t>Thank you for watching!</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pic>
        <p:nvPicPr>
          <p:cNvPr id="110" name="Google Shape;110;p17"/>
          <p:cNvPicPr preferRelativeResize="0"/>
          <p:nvPr/>
        </p:nvPicPr>
        <p:blipFill rotWithShape="1">
          <a:blip r:embed="rId3">
            <a:alphaModFix/>
          </a:blip>
          <a:srcRect b="5984" l="1956" r="2148" t="20680"/>
          <a:stretch/>
        </p:blipFill>
        <p:spPr>
          <a:xfrm>
            <a:off x="846050" y="2081575"/>
            <a:ext cx="7688401" cy="2189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a:t>
            </a:r>
            <a:endParaRPr/>
          </a:p>
        </p:txBody>
      </p:sp>
      <p:pic>
        <p:nvPicPr>
          <p:cNvPr id="116" name="Google Shape;116;p18"/>
          <p:cNvPicPr preferRelativeResize="0"/>
          <p:nvPr/>
        </p:nvPicPr>
        <p:blipFill>
          <a:blip r:embed="rId3">
            <a:alphaModFix/>
          </a:blip>
          <a:stretch>
            <a:fillRect/>
          </a:stretch>
        </p:blipFill>
        <p:spPr>
          <a:xfrm>
            <a:off x="1674675" y="1853850"/>
            <a:ext cx="4841902"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 and Gender Distribution</a:t>
            </a:r>
            <a:endParaRPr/>
          </a:p>
        </p:txBody>
      </p:sp>
      <p:sp>
        <p:nvSpPr>
          <p:cNvPr id="127" name="Google Shape;127;p20"/>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0"/>
          <p:cNvPicPr preferRelativeResize="0"/>
          <p:nvPr/>
        </p:nvPicPr>
        <p:blipFill>
          <a:blip r:embed="rId3">
            <a:alphaModFix/>
          </a:blip>
          <a:stretch>
            <a:fillRect/>
          </a:stretch>
        </p:blipFill>
        <p:spPr>
          <a:xfrm>
            <a:off x="4388553" y="1853850"/>
            <a:ext cx="4755446" cy="2931550"/>
          </a:xfrm>
          <a:prstGeom prst="rect">
            <a:avLst/>
          </a:prstGeom>
          <a:noFill/>
          <a:ln>
            <a:noFill/>
          </a:ln>
        </p:spPr>
      </p:pic>
      <p:pic>
        <p:nvPicPr>
          <p:cNvPr id="129" name="Google Shape;129;p20"/>
          <p:cNvPicPr preferRelativeResize="0"/>
          <p:nvPr/>
        </p:nvPicPr>
        <p:blipFill>
          <a:blip r:embed="rId4">
            <a:alphaModFix/>
          </a:blip>
          <a:stretch>
            <a:fillRect/>
          </a:stretch>
        </p:blipFill>
        <p:spPr>
          <a:xfrm>
            <a:off x="637124" y="1931463"/>
            <a:ext cx="3837451" cy="25559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Racial Distribution and States with Top 10 Cases</a:t>
            </a:r>
            <a:endParaRPr/>
          </a:p>
        </p:txBody>
      </p:sp>
      <p:pic>
        <p:nvPicPr>
          <p:cNvPr id="135" name="Google Shape;135;p21"/>
          <p:cNvPicPr preferRelativeResize="0"/>
          <p:nvPr/>
        </p:nvPicPr>
        <p:blipFill>
          <a:blip r:embed="rId3">
            <a:alphaModFix/>
          </a:blip>
          <a:stretch>
            <a:fillRect/>
          </a:stretch>
        </p:blipFill>
        <p:spPr>
          <a:xfrm>
            <a:off x="0" y="1937925"/>
            <a:ext cx="4788175" cy="2951730"/>
          </a:xfrm>
          <a:prstGeom prst="rect">
            <a:avLst/>
          </a:prstGeom>
          <a:noFill/>
          <a:ln>
            <a:noFill/>
          </a:ln>
        </p:spPr>
      </p:pic>
      <p:pic>
        <p:nvPicPr>
          <p:cNvPr id="136" name="Google Shape;136;p21"/>
          <p:cNvPicPr preferRelativeResize="0"/>
          <p:nvPr/>
        </p:nvPicPr>
        <p:blipFill>
          <a:blip r:embed="rId4">
            <a:alphaModFix/>
          </a:blip>
          <a:stretch>
            <a:fillRect/>
          </a:stretch>
        </p:blipFill>
        <p:spPr>
          <a:xfrm>
            <a:off x="4572000" y="2049700"/>
            <a:ext cx="4572000" cy="2818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