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eb7d82a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eb7d82a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e9bd9eb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e9bd9eb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e9bd9eb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e9bd9eb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 92 GB in 2019 ad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eb7d861c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eb7d861c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e9bd9eb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e9bd9eb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e9bd9eb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e9bd9eb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Came into project knowing our aim</a:t>
            </a:r>
            <a:endParaRPr/>
          </a:p>
          <a:p>
            <a:pPr indent="0" lvl="0" marL="0" rtl="0" algn="l">
              <a:spcBef>
                <a:spcPts val="0"/>
              </a:spcBef>
              <a:spcAft>
                <a:spcPts val="0"/>
              </a:spcAft>
              <a:buNone/>
            </a:pPr>
            <a:r>
              <a:rPr lang="en"/>
              <a:t>Found that it was quite broad, so first task was to narrow to more actionable research question. Decided to focus on TV ads in 2019.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e9bd9eb6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e9bd9eb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terms to know</a:t>
            </a:r>
            <a:endParaRPr/>
          </a:p>
          <a:p>
            <a:pPr indent="0" lvl="0" marL="0" rtl="0" algn="l">
              <a:spcBef>
                <a:spcPts val="0"/>
              </a:spcBef>
              <a:spcAft>
                <a:spcPts val="0"/>
              </a:spcAft>
              <a:buNone/>
            </a:pPr>
            <a:r>
              <a:rPr lang="en"/>
              <a:t>Adv of ™: greater choice of providers, access to another Medicare program, medigap to subsidize </a:t>
            </a:r>
            <a:r>
              <a:rPr lang="en"/>
              <a:t>prescriptions</a:t>
            </a:r>
            <a:endParaRPr/>
          </a:p>
          <a:p>
            <a:pPr indent="0" lvl="0" marL="0" rtl="0" algn="l">
              <a:spcBef>
                <a:spcPts val="0"/>
              </a:spcBef>
              <a:spcAft>
                <a:spcPts val="0"/>
              </a:spcAft>
              <a:buNone/>
            </a:pPr>
            <a:r>
              <a:rPr lang="en"/>
              <a:t>Adv of MA: lower premiums, more comprehensive coverage for people with </a:t>
            </a:r>
            <a:r>
              <a:rPr lang="en"/>
              <a:t>preexisting</a:t>
            </a:r>
            <a:r>
              <a:rPr lang="en"/>
              <a:t> conditions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e9bd9eb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e9bd9eb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Started with </a:t>
            </a:r>
            <a:r>
              <a:rPr lang="en"/>
              <a:t>occurrence data, investigated each variable to identify most relevant using manual. </a:t>
            </a:r>
            <a:endParaRPr/>
          </a:p>
          <a:p>
            <a:pPr indent="0" lvl="0" marL="0" rtl="0" algn="l">
              <a:spcBef>
                <a:spcPts val="0"/>
              </a:spcBef>
              <a:spcAft>
                <a:spcPts val="0"/>
              </a:spcAft>
              <a:buClr>
                <a:schemeClr val="dk1"/>
              </a:buClr>
              <a:buSzPts val="1100"/>
              <a:buFont typeface="Arial"/>
              <a:buNone/>
            </a:pPr>
            <a:r>
              <a:rPr lang="en">
                <a:solidFill>
                  <a:schemeClr val="dk1"/>
                </a:solidFill>
              </a:rPr>
              <a:t>These are the files we deemed most relevant to our focus. </a:t>
            </a:r>
            <a:endParaRPr/>
          </a:p>
          <a:p>
            <a:pPr indent="0" lvl="0" marL="0" rtl="0" algn="l">
              <a:spcBef>
                <a:spcPts val="0"/>
              </a:spcBef>
              <a:spcAft>
                <a:spcPts val="0"/>
              </a:spcAft>
              <a:buNone/>
            </a:pPr>
            <a:r>
              <a:rPr lang="en"/>
              <a:t>Lots of files linked across directories.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eb7d861c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eb7d861c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e9bd9eb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e9bd9eb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eb7d82a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eb7d82a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e9bd9eb6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e9bd9eb6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e9bd9eb6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e9bd9eb6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oogle.com/url?sa=i&amp;url=https%3A%2F%2Fcchicap.org%2Funderstanding-medicare%2F&amp;psig=AOvVaw38dbJehKNSr2IcuXc1Ygf3&amp;ust=1691178841527000&amp;source=images&amp;cd=vfe&amp;opi=89978449&amp;ved=0CBAQjRxqFwoTCNiP86SiwYADFQAAAAAdAAAAABAD"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latin typeface="Average"/>
                <a:ea typeface="Average"/>
                <a:cs typeface="Average"/>
                <a:sym typeface="Average"/>
              </a:rPr>
              <a:t>Advertising Dynamics in Medicare Advantage  </a:t>
            </a:r>
            <a:endParaRPr sz="4200">
              <a:latin typeface="Average"/>
              <a:ea typeface="Average"/>
              <a:cs typeface="Average"/>
              <a:sym typeface="Average"/>
            </a:endParaRPr>
          </a:p>
        </p:txBody>
      </p:sp>
      <p:sp>
        <p:nvSpPr>
          <p:cNvPr id="60" name="Google Shape;60;p13"/>
          <p:cNvSpPr txBox="1"/>
          <p:nvPr>
            <p:ph idx="1" type="subTitle"/>
          </p:nvPr>
        </p:nvSpPr>
        <p:spPr>
          <a:xfrm>
            <a:off x="729450" y="2987154"/>
            <a:ext cx="7688100" cy="7095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solidFill>
                  <a:schemeClr val="lt1"/>
                </a:solidFill>
              </a:rPr>
              <a:t>Da-Young Kim and Zhirui Li </a:t>
            </a:r>
            <a:endParaRPr>
              <a:solidFill>
                <a:schemeClr val="lt1"/>
              </a:solidFill>
            </a:endParaRPr>
          </a:p>
          <a:p>
            <a:pPr indent="0" lvl="0" marL="0" rtl="0" algn="ctr">
              <a:spcBef>
                <a:spcPts val="0"/>
              </a:spcBef>
              <a:spcAft>
                <a:spcPts val="0"/>
              </a:spcAft>
              <a:buNone/>
            </a:pPr>
            <a:r>
              <a:rPr lang="en">
                <a:solidFill>
                  <a:schemeClr val="lt1"/>
                </a:solidFill>
              </a:rPr>
              <a:t>David Meyers, PhD</a:t>
            </a:r>
            <a:endParaRPr>
              <a:solidFill>
                <a:schemeClr val="lt1"/>
              </a:solidFill>
            </a:endParaRPr>
          </a:p>
          <a:p>
            <a:pPr indent="0" lvl="0" marL="0" rtl="0" algn="ctr">
              <a:spcBef>
                <a:spcPts val="0"/>
              </a:spcBef>
              <a:spcAft>
                <a:spcPts val="0"/>
              </a:spcAft>
              <a:buNone/>
            </a:pPr>
            <a:r>
              <a:rPr lang="en">
                <a:solidFill>
                  <a:schemeClr val="lt1"/>
                </a:solidFill>
              </a:rPr>
              <a:t> Andrew Ryan, PhD</a:t>
            </a:r>
            <a:endParaRPr>
              <a:solidFill>
                <a:schemeClr val="lt1"/>
              </a:solidFill>
            </a:endParaRPr>
          </a:p>
        </p:txBody>
      </p:sp>
      <p:pic>
        <p:nvPicPr>
          <p:cNvPr id="61" name="Google Shape;61;p13"/>
          <p:cNvPicPr preferRelativeResize="0"/>
          <p:nvPr/>
        </p:nvPicPr>
        <p:blipFill>
          <a:blip r:embed="rId3">
            <a:alphaModFix/>
          </a:blip>
          <a:stretch>
            <a:fillRect/>
          </a:stretch>
        </p:blipFill>
        <p:spPr>
          <a:xfrm>
            <a:off x="3386912" y="3696649"/>
            <a:ext cx="2370173" cy="93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41" name="Google Shape;14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2"/>
          <p:cNvPicPr preferRelativeResize="0"/>
          <p:nvPr/>
        </p:nvPicPr>
        <p:blipFill>
          <a:blip r:embed="rId3">
            <a:alphaModFix/>
          </a:blip>
          <a:stretch>
            <a:fillRect/>
          </a:stretch>
        </p:blipFill>
        <p:spPr>
          <a:xfrm>
            <a:off x="2082125" y="664550"/>
            <a:ext cx="6518799" cy="4083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t>
            </a:r>
            <a:endParaRPr/>
          </a:p>
        </p:txBody>
      </p:sp>
      <p:sp>
        <p:nvSpPr>
          <p:cNvPr id="148" name="Google Shape;14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Future steps:	</a:t>
            </a:r>
            <a:endParaRPr/>
          </a:p>
          <a:p>
            <a:pPr indent="-317500" lvl="1" marL="914400" rtl="0" algn="l">
              <a:spcBef>
                <a:spcPts val="0"/>
              </a:spcBef>
              <a:spcAft>
                <a:spcPts val="0"/>
              </a:spcAft>
              <a:buSzPts val="1400"/>
              <a:buChar char="○"/>
            </a:pPr>
            <a:r>
              <a:rPr lang="en"/>
              <a:t>Perform filtering strategies on Nielson datasets for the years 2017 and 2018</a:t>
            </a:r>
            <a:endParaRPr/>
          </a:p>
          <a:p>
            <a:pPr indent="-317500" lvl="1" marL="914400" rtl="0" algn="l">
              <a:spcBef>
                <a:spcPts val="0"/>
              </a:spcBef>
              <a:spcAft>
                <a:spcPts val="0"/>
              </a:spcAft>
              <a:buSzPts val="1400"/>
              <a:buChar char="○"/>
            </a:pPr>
            <a:r>
              <a:rPr lang="en"/>
              <a:t>Conduct filtering analyses on Nielsen datasets for a broader range of ad mediums, beyond just Network TV and Spot TV</a:t>
            </a:r>
            <a:endParaRPr/>
          </a:p>
          <a:p>
            <a:pPr indent="-317500" lvl="1" marL="914400" rtl="0" algn="l">
              <a:spcBef>
                <a:spcPts val="0"/>
              </a:spcBef>
              <a:spcAft>
                <a:spcPts val="0"/>
              </a:spcAft>
              <a:buSzPts val="1400"/>
              <a:buChar char="○"/>
            </a:pPr>
            <a:r>
              <a:rPr lang="en"/>
              <a:t>Using parallel processing to speed up </a:t>
            </a:r>
            <a:r>
              <a:rPr lang="en"/>
              <a:t>computing </a:t>
            </a:r>
            <a:endParaRPr/>
          </a:p>
          <a:p>
            <a:pPr indent="-342900" lvl="0" marL="457200" rtl="0" algn="l">
              <a:spcBef>
                <a:spcPts val="0"/>
              </a:spcBef>
              <a:spcAft>
                <a:spcPts val="0"/>
              </a:spcAft>
              <a:buSzPts val="1800"/>
              <a:buChar char="●"/>
            </a:pPr>
            <a:r>
              <a:rPr lang="en"/>
              <a:t>Limitations:</a:t>
            </a:r>
            <a:endParaRPr/>
          </a:p>
          <a:p>
            <a:pPr indent="-317500" lvl="1" marL="914400" rtl="0" algn="l">
              <a:spcBef>
                <a:spcPts val="0"/>
              </a:spcBef>
              <a:spcAft>
                <a:spcPts val="0"/>
              </a:spcAft>
              <a:buSzPts val="1400"/>
              <a:buChar char="○"/>
            </a:pPr>
            <a:r>
              <a:rPr lang="en"/>
              <a:t>We cannot perform machine learning analyses due to the structure of our datasets, no meaningful variables to predict or model </a:t>
            </a:r>
            <a:endParaRPr/>
          </a:p>
          <a:p>
            <a:pPr indent="-317500" lvl="1" marL="914400" rtl="0" algn="l">
              <a:spcBef>
                <a:spcPts val="0"/>
              </a:spcBef>
              <a:spcAft>
                <a:spcPts val="0"/>
              </a:spcAft>
              <a:buSzPts val="1400"/>
              <a:buChar char="○"/>
            </a:pPr>
            <a:r>
              <a:rPr lang="en"/>
              <a:t>Identifying criteria requires further validation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891075"/>
            <a:ext cx="2970300" cy="39348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1500"/>
              <a:t>The </a:t>
            </a:r>
            <a:r>
              <a:rPr lang="en" sz="1500"/>
              <a:t>Nielsen</a:t>
            </a:r>
            <a:r>
              <a:rPr lang="en" sz="1500"/>
              <a:t> database is big and complex.</a:t>
            </a:r>
            <a:endParaRPr sz="1500"/>
          </a:p>
          <a:p>
            <a:pPr indent="0" lvl="0" marL="0" rtl="0" algn="l">
              <a:spcBef>
                <a:spcPts val="1200"/>
              </a:spcBef>
              <a:spcAft>
                <a:spcPts val="0"/>
              </a:spcAft>
              <a:buNone/>
            </a:pPr>
            <a:r>
              <a:rPr lang="en" sz="1500"/>
              <a:t>To manage the size and breadth of the database, we…</a:t>
            </a:r>
            <a:endParaRPr sz="1500"/>
          </a:p>
          <a:p>
            <a:pPr indent="-309562" lvl="0" marL="457200" rtl="0" algn="l">
              <a:spcBef>
                <a:spcPts val="1200"/>
              </a:spcBef>
              <a:spcAft>
                <a:spcPts val="0"/>
              </a:spcAft>
              <a:buSzPct val="100000"/>
              <a:buChar char="●"/>
            </a:pPr>
            <a:r>
              <a:rPr lang="en" sz="1500"/>
              <a:t>Focused on 2019 data and TV ads: Network TV (~4GB) and Spot TV (~20GB) ad occurrences</a:t>
            </a:r>
            <a:endParaRPr sz="1500"/>
          </a:p>
          <a:p>
            <a:pPr indent="-309562" lvl="0" marL="457200" rtl="0" algn="l">
              <a:spcBef>
                <a:spcPts val="0"/>
              </a:spcBef>
              <a:spcAft>
                <a:spcPts val="0"/>
              </a:spcAft>
              <a:buSzPct val="100000"/>
              <a:buChar char="●"/>
            </a:pPr>
            <a:r>
              <a:rPr lang="en" sz="1500"/>
              <a:t>Used OSCAR to run R code and explore the files</a:t>
            </a:r>
            <a:endParaRPr sz="1500"/>
          </a:p>
          <a:p>
            <a:pPr indent="-309562" lvl="1" marL="914400" rtl="0" algn="l">
              <a:spcBef>
                <a:spcPts val="0"/>
              </a:spcBef>
              <a:spcAft>
                <a:spcPts val="0"/>
              </a:spcAft>
              <a:buSzPct val="100000"/>
              <a:buChar char="○"/>
            </a:pPr>
            <a:r>
              <a:rPr lang="en" sz="1500"/>
              <a:t>High processing power, speed, and RAM</a:t>
            </a:r>
            <a:endParaRPr sz="1500"/>
          </a:p>
          <a:p>
            <a:pPr indent="-309562" lvl="0" marL="457200" rtl="0" algn="l">
              <a:spcBef>
                <a:spcPts val="0"/>
              </a:spcBef>
              <a:spcAft>
                <a:spcPts val="0"/>
              </a:spcAft>
              <a:buSzPct val="100000"/>
              <a:buChar char="●"/>
            </a:pPr>
            <a:r>
              <a:rPr lang="en" sz="1500"/>
              <a:t>Used the Vroom package to load in ~318mil entries in ~3 mins</a:t>
            </a:r>
            <a:endParaRPr sz="1500"/>
          </a:p>
          <a:p>
            <a:pPr indent="-309562" lvl="0" marL="457200" rtl="0" algn="l">
              <a:spcBef>
                <a:spcPts val="0"/>
              </a:spcBef>
              <a:spcAft>
                <a:spcPts val="0"/>
              </a:spcAft>
              <a:buSzPct val="100000"/>
              <a:buChar char="●"/>
            </a:pPr>
            <a:r>
              <a:rPr lang="en" sz="1500"/>
              <a:t>Optimized code: select columns, computing calculations</a:t>
            </a:r>
            <a:endParaRPr sz="1500"/>
          </a:p>
        </p:txBody>
      </p:sp>
      <p:pic>
        <p:nvPicPr>
          <p:cNvPr id="154" name="Google Shape;154;p24"/>
          <p:cNvPicPr preferRelativeResize="0"/>
          <p:nvPr/>
        </p:nvPicPr>
        <p:blipFill>
          <a:blip r:embed="rId3">
            <a:alphaModFix/>
          </a:blip>
          <a:stretch>
            <a:fillRect/>
          </a:stretch>
        </p:blipFill>
        <p:spPr>
          <a:xfrm>
            <a:off x="3553245" y="0"/>
            <a:ext cx="5590760" cy="5143499"/>
          </a:xfrm>
          <a:prstGeom prst="rect">
            <a:avLst/>
          </a:prstGeom>
          <a:noFill/>
          <a:ln>
            <a:noFill/>
          </a:ln>
        </p:spPr>
      </p:pic>
      <p:sp>
        <p:nvSpPr>
          <p:cNvPr id="155" name="Google Shape;155;p24"/>
          <p:cNvSpPr txBox="1"/>
          <p:nvPr/>
        </p:nvSpPr>
        <p:spPr>
          <a:xfrm>
            <a:off x="7159925" y="353675"/>
            <a:ext cx="18201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2019 ADs Folder</a:t>
            </a:r>
            <a:endParaRPr>
              <a:latin typeface="Average"/>
              <a:ea typeface="Average"/>
              <a:cs typeface="Average"/>
              <a:sym typeface="Average"/>
            </a:endParaRPr>
          </a:p>
        </p:txBody>
      </p:sp>
      <p:sp>
        <p:nvSpPr>
          <p:cNvPr id="156" name="Google Shape;156;p24"/>
          <p:cNvSpPr txBox="1"/>
          <p:nvPr>
            <p:ph type="title"/>
          </p:nvPr>
        </p:nvSpPr>
        <p:spPr>
          <a:xfrm>
            <a:off x="289650" y="259750"/>
            <a:ext cx="30144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Discussion: Big Data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Approaches</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 thought</a:t>
            </a:r>
            <a:r>
              <a:rPr lang="en"/>
              <a:t>: using k-modes clustering to help identify MA TV ads</a:t>
            </a:r>
            <a:endParaRPr/>
          </a:p>
          <a:p>
            <a:pPr indent="-317500" lvl="1" marL="914400" rtl="0" algn="l">
              <a:spcBef>
                <a:spcPts val="0"/>
              </a:spcBef>
              <a:spcAft>
                <a:spcPts val="0"/>
              </a:spcAft>
              <a:buSzPts val="1400"/>
              <a:buChar char="○"/>
            </a:pPr>
            <a:r>
              <a:rPr lang="en"/>
              <a:t>Attaching factor </a:t>
            </a:r>
            <a:r>
              <a:rPr lang="en"/>
              <a:t>labels </a:t>
            </a:r>
            <a:r>
              <a:rPr lang="en"/>
              <a:t>by </a:t>
            </a:r>
            <a:r>
              <a:rPr lang="en"/>
              <a:t>frequency</a:t>
            </a:r>
            <a:r>
              <a:rPr lang="en"/>
              <a:t> of MA-related terms to cluster brand and/or advertiser data</a:t>
            </a:r>
            <a:endParaRPr/>
          </a:p>
          <a:p>
            <a:pPr indent="-317500" lvl="1" marL="914400" rtl="0" algn="l">
              <a:spcBef>
                <a:spcPts val="0"/>
              </a:spcBef>
              <a:spcAft>
                <a:spcPts val="0"/>
              </a:spcAft>
              <a:buSzPts val="1400"/>
              <a:buChar char="○"/>
            </a:pPr>
            <a:r>
              <a:rPr lang="en"/>
              <a:t>Limitations: </a:t>
            </a:r>
            <a:r>
              <a:rPr lang="en"/>
              <a:t>descriptions</a:t>
            </a:r>
            <a:r>
              <a:rPr lang="en"/>
              <a:t> are short, having to pursue natural language </a:t>
            </a:r>
            <a:r>
              <a:rPr lang="en"/>
              <a:t>processing</a:t>
            </a:r>
            <a:r>
              <a:rPr lang="en"/>
              <a:t> or regex </a:t>
            </a:r>
            <a:r>
              <a:rPr lang="en"/>
              <a:t>processing</a:t>
            </a:r>
            <a:r>
              <a:rPr lang="en"/>
              <a:t> to create factors</a:t>
            </a:r>
            <a:endParaRPr/>
          </a:p>
          <a:p>
            <a:pPr indent="457200" lvl="0" marL="0" rtl="0" algn="l">
              <a:spcBef>
                <a:spcPts val="1200"/>
              </a:spcBef>
              <a:spcAft>
                <a:spcPts val="0"/>
              </a:spcAft>
              <a:buNone/>
            </a:pPr>
            <a:r>
              <a:rPr lang="en"/>
              <a:t>→ Conclusion: resources could be better used elsewhere!</a:t>
            </a:r>
            <a:endParaRPr/>
          </a:p>
          <a:p>
            <a:pPr indent="-342900" lvl="0" marL="457200" rtl="0" algn="l">
              <a:spcBef>
                <a:spcPts val="1200"/>
              </a:spcBef>
              <a:spcAft>
                <a:spcPts val="0"/>
              </a:spcAft>
              <a:buSzPts val="1800"/>
              <a:buChar char="●"/>
            </a:pPr>
            <a:r>
              <a:rPr lang="en"/>
              <a:t>Future ML applications: </a:t>
            </a:r>
            <a:r>
              <a:rPr lang="en"/>
              <a:t>predicting which TV ad occurrences are actually MA-related based on a validated training dataset, using ML-assisted Multiple Correspondence Analysis (MCA) or k-modes clustering during MA utilization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800" y="2609500"/>
            <a:ext cx="7688400" cy="15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 You for Listening! Questions?</a:t>
            </a:r>
            <a:endParaRPr sz="4000"/>
          </a:p>
        </p:txBody>
      </p:sp>
      <p:sp>
        <p:nvSpPr>
          <p:cNvPr id="168" name="Google Shape;168;p26"/>
          <p:cNvSpPr txBox="1"/>
          <p:nvPr/>
        </p:nvSpPr>
        <p:spPr>
          <a:xfrm>
            <a:off x="1373850" y="1206575"/>
            <a:ext cx="6396300" cy="96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D9D9D9"/>
                </a:solidFill>
                <a:latin typeface="Average"/>
                <a:ea typeface="Average"/>
                <a:cs typeface="Average"/>
                <a:sym typeface="Average"/>
              </a:rPr>
              <a:t>Special thanks to Dr. Andrew Ryan, Dr. David Meyers, and Haroon Janjua for expert domain knowledge and technical mentoring. Our work was only made possible because of Arlene Correa, Ashley Gomez, and Dinka Morillo at the Center for Advancing Health Policy through Research (CAHPR), Brown School of Public Health.</a:t>
            </a:r>
            <a:endParaRPr>
              <a:solidFill>
                <a:srgbClr val="D9D9D9"/>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Overview</a:t>
            </a:r>
            <a:endParaRPr/>
          </a:p>
        </p:txBody>
      </p:sp>
      <p:sp>
        <p:nvSpPr>
          <p:cNvPr id="67" name="Google Shape;67;p14"/>
          <p:cNvSpPr/>
          <p:nvPr/>
        </p:nvSpPr>
        <p:spPr>
          <a:xfrm>
            <a:off x="759300" y="1105300"/>
            <a:ext cx="7625400" cy="666600"/>
          </a:xfrm>
          <a:prstGeom prst="roundRect">
            <a:avLst>
              <a:gd fmla="val 16667" name="adj"/>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a:latin typeface="Average"/>
                <a:ea typeface="Average"/>
                <a:cs typeface="Average"/>
                <a:sym typeface="Average"/>
              </a:rPr>
              <a:t>Aim</a:t>
            </a:r>
            <a:r>
              <a:rPr lang="en">
                <a:latin typeface="Average"/>
                <a:ea typeface="Average"/>
                <a:cs typeface="Average"/>
                <a:sym typeface="Average"/>
              </a:rPr>
              <a:t>: To investigate advertising dynamics (size, distribution, and impact of advertiser spending) in the Medicare Advantage space</a:t>
            </a:r>
            <a:endParaRPr>
              <a:latin typeface="Average"/>
              <a:ea typeface="Average"/>
              <a:cs typeface="Average"/>
              <a:sym typeface="Average"/>
            </a:endParaRPr>
          </a:p>
        </p:txBody>
      </p:sp>
      <p:sp>
        <p:nvSpPr>
          <p:cNvPr id="68" name="Google Shape;68;p14"/>
          <p:cNvSpPr/>
          <p:nvPr/>
        </p:nvSpPr>
        <p:spPr>
          <a:xfrm>
            <a:off x="759300" y="3862425"/>
            <a:ext cx="7625400" cy="666600"/>
          </a:xfrm>
          <a:prstGeom prst="roundRect">
            <a:avLst>
              <a:gd fmla="val 16667" name="adj"/>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a:latin typeface="Average"/>
                <a:ea typeface="Average"/>
                <a:cs typeface="Average"/>
                <a:sym typeface="Average"/>
              </a:rPr>
              <a:t>Four-Week Focus: </a:t>
            </a:r>
            <a:r>
              <a:rPr lang="en">
                <a:latin typeface="Average"/>
                <a:ea typeface="Average"/>
                <a:cs typeface="Average"/>
                <a:sym typeface="Average"/>
              </a:rPr>
              <a:t>Given the structure of the </a:t>
            </a:r>
            <a:r>
              <a:rPr lang="en">
                <a:latin typeface="Average"/>
                <a:ea typeface="Average"/>
                <a:cs typeface="Average"/>
                <a:sym typeface="Average"/>
              </a:rPr>
              <a:t>Nielsen</a:t>
            </a:r>
            <a:r>
              <a:rPr lang="en">
                <a:latin typeface="Average"/>
                <a:ea typeface="Average"/>
                <a:cs typeface="Average"/>
                <a:sym typeface="Average"/>
              </a:rPr>
              <a:t> Ad Intel Database, how do we </a:t>
            </a:r>
            <a:r>
              <a:rPr i="1" lang="en">
                <a:latin typeface="Average"/>
                <a:ea typeface="Average"/>
                <a:cs typeface="Average"/>
                <a:sym typeface="Average"/>
              </a:rPr>
              <a:t>identify</a:t>
            </a:r>
            <a:r>
              <a:rPr lang="en">
                <a:latin typeface="Average"/>
                <a:ea typeface="Average"/>
                <a:cs typeface="Average"/>
                <a:sym typeface="Average"/>
              </a:rPr>
              <a:t> “Medicare Advantage TV ads”?</a:t>
            </a:r>
            <a:endParaRPr>
              <a:latin typeface="Average"/>
              <a:ea typeface="Average"/>
              <a:cs typeface="Average"/>
              <a:sym typeface="Average"/>
            </a:endParaRPr>
          </a:p>
        </p:txBody>
      </p:sp>
      <p:sp>
        <p:nvSpPr>
          <p:cNvPr id="69" name="Google Shape;69;p14"/>
          <p:cNvSpPr/>
          <p:nvPr/>
        </p:nvSpPr>
        <p:spPr>
          <a:xfrm>
            <a:off x="759300" y="2426075"/>
            <a:ext cx="7625400" cy="6666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a:latin typeface="Average"/>
                <a:ea typeface="Average"/>
                <a:cs typeface="Average"/>
                <a:sym typeface="Average"/>
              </a:rPr>
              <a:t>Research Question</a:t>
            </a:r>
            <a:r>
              <a:rPr lang="en">
                <a:latin typeface="Average"/>
                <a:ea typeface="Average"/>
                <a:cs typeface="Average"/>
                <a:sym typeface="Average"/>
              </a:rPr>
              <a:t>: What is the extent of TV advertising in MA? What is the distribution of spending on advertising in MA and how does it vary across markets?</a:t>
            </a:r>
            <a:endParaRPr b="1">
              <a:latin typeface="Average"/>
              <a:ea typeface="Average"/>
              <a:cs typeface="Average"/>
              <a:sym typeface="Average"/>
            </a:endParaRPr>
          </a:p>
        </p:txBody>
      </p:sp>
      <p:sp>
        <p:nvSpPr>
          <p:cNvPr id="70" name="Google Shape;70;p14"/>
          <p:cNvSpPr/>
          <p:nvPr/>
        </p:nvSpPr>
        <p:spPr>
          <a:xfrm>
            <a:off x="4255950" y="1936088"/>
            <a:ext cx="632100" cy="32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4255950" y="3314638"/>
            <a:ext cx="632100" cy="32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Medicare Advantage</a:t>
            </a:r>
            <a:endParaRPr/>
          </a:p>
        </p:txBody>
      </p:sp>
      <p:sp>
        <p:nvSpPr>
          <p:cNvPr id="77" name="Google Shape;77;p15"/>
          <p:cNvSpPr txBox="1"/>
          <p:nvPr>
            <p:ph idx="1" type="body"/>
          </p:nvPr>
        </p:nvSpPr>
        <p:spPr>
          <a:xfrm>
            <a:off x="311700" y="1152475"/>
            <a:ext cx="39720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Nielsen Ad Intel Data</a:t>
            </a:r>
            <a:r>
              <a:rPr lang="en"/>
              <a:t>: large relational dataset containing entries of every ad that has been published on all mediums, including TV, Radio, Print, and more</a:t>
            </a:r>
            <a:endParaRPr/>
          </a:p>
          <a:p>
            <a:pPr indent="-310832" lvl="1" marL="914400" rtl="0" algn="l">
              <a:spcBef>
                <a:spcPts val="0"/>
              </a:spcBef>
              <a:spcAft>
                <a:spcPts val="0"/>
              </a:spcAft>
              <a:buSzPct val="100000"/>
              <a:buChar char="○"/>
            </a:pPr>
            <a:r>
              <a:rPr lang="en"/>
              <a:t>Includes: spending, regional market breakdown, advertiser, brand information for each ad</a:t>
            </a:r>
            <a:endParaRPr b="1"/>
          </a:p>
          <a:p>
            <a:pPr indent="-334327" lvl="0" marL="457200" rtl="0" algn="l">
              <a:spcBef>
                <a:spcPts val="0"/>
              </a:spcBef>
              <a:spcAft>
                <a:spcPts val="0"/>
              </a:spcAft>
              <a:buSzPct val="100000"/>
              <a:buChar char="●"/>
            </a:pPr>
            <a:r>
              <a:rPr b="1" lang="en"/>
              <a:t>Medicare Advantage (MA):</a:t>
            </a:r>
            <a:r>
              <a:rPr lang="en"/>
              <a:t> program</a:t>
            </a:r>
            <a:r>
              <a:rPr lang="en"/>
              <a:t> of traditional federally-supported Medicare that allows senior beneficiaries to receive Medicare benefits through private insurance companies</a:t>
            </a:r>
            <a:endParaRPr/>
          </a:p>
        </p:txBody>
      </p:sp>
      <p:pic>
        <p:nvPicPr>
          <p:cNvPr id="78" name="Google Shape;78;p15">
            <a:hlinkClick r:id="rId3"/>
          </p:cNvPr>
          <p:cNvPicPr preferRelativeResize="0"/>
          <p:nvPr/>
        </p:nvPicPr>
        <p:blipFill>
          <a:blip r:embed="rId4">
            <a:alphaModFix/>
          </a:blip>
          <a:stretch>
            <a:fillRect/>
          </a:stretch>
        </p:blipFill>
        <p:spPr>
          <a:xfrm>
            <a:off x="4572000" y="1275610"/>
            <a:ext cx="4419600" cy="2592265"/>
          </a:xfrm>
          <a:prstGeom prst="rect">
            <a:avLst/>
          </a:prstGeom>
          <a:noFill/>
          <a:ln cap="flat" cmpd="sng" w="9525">
            <a:solidFill>
              <a:srgbClr val="000000"/>
            </a:solidFill>
            <a:prstDash val="solid"/>
            <a:round/>
            <a:headEnd len="sm" w="sm" type="none"/>
            <a:tailEnd len="sm" w="sm" type="none"/>
          </a:ln>
        </p:spPr>
      </p:pic>
      <p:sp>
        <p:nvSpPr>
          <p:cNvPr id="79" name="Google Shape;79;p15"/>
          <p:cNvSpPr/>
          <p:nvPr/>
        </p:nvSpPr>
        <p:spPr>
          <a:xfrm>
            <a:off x="152100" y="257550"/>
            <a:ext cx="8839800" cy="4628400"/>
          </a:xfrm>
          <a:prstGeom prst="roundRect">
            <a:avLst>
              <a:gd fmla="val 16667" name="adj"/>
            </a:avLst>
          </a:prstGeom>
          <a:solidFill>
            <a:schemeClr val="accent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Average"/>
                <a:ea typeface="Average"/>
                <a:cs typeface="Average"/>
                <a:sym typeface="Average"/>
              </a:rPr>
              <a:t>Motivation</a:t>
            </a:r>
            <a:r>
              <a:rPr lang="en" sz="1800">
                <a:latin typeface="Average"/>
                <a:ea typeface="Average"/>
                <a:cs typeface="Average"/>
                <a:sym typeface="Average"/>
              </a:rPr>
              <a:t>: </a:t>
            </a:r>
            <a:endParaRPr sz="1800">
              <a:latin typeface="Average"/>
              <a:ea typeface="Average"/>
              <a:cs typeface="Average"/>
              <a:sym typeface="Average"/>
            </a:endParaRPr>
          </a:p>
          <a:p>
            <a:pPr indent="0" lvl="0" marL="0" rtl="0" algn="ctr">
              <a:lnSpc>
                <a:spcPct val="115000"/>
              </a:lnSpc>
              <a:spcBef>
                <a:spcPts val="1200"/>
              </a:spcBef>
              <a:spcAft>
                <a:spcPts val="1200"/>
              </a:spcAft>
              <a:buNone/>
            </a:pPr>
            <a:r>
              <a:rPr lang="en" sz="1800">
                <a:latin typeface="Average"/>
                <a:ea typeface="Average"/>
                <a:cs typeface="Average"/>
                <a:sym typeface="Average"/>
              </a:rPr>
              <a:t>Medicare Advantage (MA) is steadily growing in popularity amongst seniors, and Medicare Advantage is expensive compared to traditional Medicare. Spending on advertising by health insurance companies may contribute to federal overspending on Medicare… where else could that money go?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22250" y="152125"/>
            <a:ext cx="8520602" cy="4717956"/>
          </a:xfrm>
          <a:prstGeom prst="rect">
            <a:avLst/>
          </a:prstGeom>
          <a:noFill/>
          <a:ln>
            <a:noFill/>
          </a:ln>
        </p:spPr>
      </p:pic>
      <p:sp>
        <p:nvSpPr>
          <p:cNvPr id="85" name="Google Shape;85;p16"/>
          <p:cNvSpPr txBox="1"/>
          <p:nvPr>
            <p:ph type="title"/>
          </p:nvPr>
        </p:nvSpPr>
        <p:spPr>
          <a:xfrm>
            <a:off x="3315600" y="382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Nielsen</a:t>
            </a:r>
            <a:r>
              <a:rPr lang="en">
                <a:solidFill>
                  <a:srgbClr val="000000"/>
                </a:solidFill>
              </a:rPr>
              <a:t> Relational Database</a:t>
            </a:r>
            <a:endParaRPr>
              <a:solidFill>
                <a:srgbClr val="000000"/>
              </a:solidFill>
            </a:endParaRPr>
          </a:p>
        </p:txBody>
      </p:sp>
      <p:sp>
        <p:nvSpPr>
          <p:cNvPr id="86" name="Google Shape;86;p16"/>
          <p:cNvSpPr txBox="1"/>
          <p:nvPr>
            <p:ph type="title"/>
          </p:nvPr>
        </p:nvSpPr>
        <p:spPr>
          <a:xfrm>
            <a:off x="6906900" y="44765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rPr>
              <a:t>Diagram created in DrawSQL</a:t>
            </a:r>
            <a:endParaRPr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2" name="Google Shape;92;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Approach:</a:t>
            </a:r>
            <a:endParaRPr/>
          </a:p>
        </p:txBody>
      </p:sp>
      <p:sp>
        <p:nvSpPr>
          <p:cNvPr id="93" name="Google Shape;93;p17"/>
          <p:cNvSpPr/>
          <p:nvPr/>
        </p:nvSpPr>
        <p:spPr>
          <a:xfrm>
            <a:off x="155275" y="1647650"/>
            <a:ext cx="1647600" cy="7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Filter Advertisers by Known Companies</a:t>
            </a:r>
            <a:endParaRPr sz="1300"/>
          </a:p>
        </p:txBody>
      </p:sp>
      <p:sp>
        <p:nvSpPr>
          <p:cNvPr id="94" name="Google Shape;94;p17"/>
          <p:cNvSpPr/>
          <p:nvPr/>
        </p:nvSpPr>
        <p:spPr>
          <a:xfrm>
            <a:off x="1889200" y="1867525"/>
            <a:ext cx="451500" cy="21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2427025" y="1647650"/>
            <a:ext cx="1512600" cy="7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Link Advertisers to Brand Codes</a:t>
            </a:r>
            <a:endParaRPr sz="1300"/>
          </a:p>
        </p:txBody>
      </p:sp>
      <p:sp>
        <p:nvSpPr>
          <p:cNvPr id="96" name="Google Shape;96;p17"/>
          <p:cNvSpPr/>
          <p:nvPr/>
        </p:nvSpPr>
        <p:spPr>
          <a:xfrm>
            <a:off x="4715900" y="1647650"/>
            <a:ext cx="1877400" cy="7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Filter Advertiser-linked Brands by MA-related Keywords</a:t>
            </a:r>
            <a:endParaRPr sz="1300"/>
          </a:p>
        </p:txBody>
      </p:sp>
      <p:sp>
        <p:nvSpPr>
          <p:cNvPr id="97" name="Google Shape;97;p17"/>
          <p:cNvSpPr/>
          <p:nvPr/>
        </p:nvSpPr>
        <p:spPr>
          <a:xfrm>
            <a:off x="7332600" y="1478575"/>
            <a:ext cx="1567500" cy="9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 Filter Occurrences by MA-related Brand Codes</a:t>
            </a:r>
            <a:endParaRPr sz="1300"/>
          </a:p>
        </p:txBody>
      </p:sp>
      <p:sp>
        <p:nvSpPr>
          <p:cNvPr id="98" name="Google Shape;98;p17"/>
          <p:cNvSpPr/>
          <p:nvPr/>
        </p:nvSpPr>
        <p:spPr>
          <a:xfrm>
            <a:off x="4120500" y="1867525"/>
            <a:ext cx="451500" cy="21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6737200" y="1867525"/>
            <a:ext cx="451500" cy="21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311700" y="2644975"/>
            <a:ext cx="20505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Average"/>
                <a:ea typeface="Average"/>
                <a:cs typeface="Average"/>
                <a:sym typeface="Average"/>
              </a:rPr>
              <a:t>Second Approach:</a:t>
            </a:r>
            <a:endParaRPr sz="1800">
              <a:solidFill>
                <a:schemeClr val="lt2"/>
              </a:solidFill>
              <a:latin typeface="Average"/>
              <a:ea typeface="Average"/>
              <a:cs typeface="Average"/>
              <a:sym typeface="Average"/>
            </a:endParaRPr>
          </a:p>
        </p:txBody>
      </p:sp>
      <p:sp>
        <p:nvSpPr>
          <p:cNvPr id="101" name="Google Shape;101;p17"/>
          <p:cNvSpPr/>
          <p:nvPr/>
        </p:nvSpPr>
        <p:spPr>
          <a:xfrm>
            <a:off x="155275" y="3352800"/>
            <a:ext cx="1647600" cy="7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Filter Brands by MA-related Keywords </a:t>
            </a:r>
            <a:endParaRPr sz="1300"/>
          </a:p>
        </p:txBody>
      </p:sp>
      <p:sp>
        <p:nvSpPr>
          <p:cNvPr id="102" name="Google Shape;102;p17"/>
          <p:cNvSpPr/>
          <p:nvPr/>
        </p:nvSpPr>
        <p:spPr>
          <a:xfrm>
            <a:off x="1889200" y="3572675"/>
            <a:ext cx="451500" cy="21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2427025" y="3352800"/>
            <a:ext cx="1512600" cy="7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Link Brand Codes to Advertisers</a:t>
            </a:r>
            <a:endParaRPr sz="1300"/>
          </a:p>
        </p:txBody>
      </p:sp>
      <p:sp>
        <p:nvSpPr>
          <p:cNvPr id="104" name="Google Shape;104;p17"/>
          <p:cNvSpPr/>
          <p:nvPr/>
        </p:nvSpPr>
        <p:spPr>
          <a:xfrm>
            <a:off x="4752875" y="3255000"/>
            <a:ext cx="1877400" cy="92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Identify All Parent Advertisers that are Associated with MA-related Brands</a:t>
            </a:r>
            <a:endParaRPr sz="1300"/>
          </a:p>
        </p:txBody>
      </p:sp>
      <p:sp>
        <p:nvSpPr>
          <p:cNvPr id="105" name="Google Shape;105;p17"/>
          <p:cNvSpPr/>
          <p:nvPr/>
        </p:nvSpPr>
        <p:spPr>
          <a:xfrm>
            <a:off x="4120500" y="3572675"/>
            <a:ext cx="451500" cy="215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Filtering Strategy </a:t>
            </a:r>
            <a:endParaRPr/>
          </a:p>
        </p:txBody>
      </p:sp>
      <p:sp>
        <p:nvSpPr>
          <p:cNvPr id="111" name="Google Shape;111;p18"/>
          <p:cNvSpPr txBox="1"/>
          <p:nvPr>
            <p:ph idx="1" type="body"/>
          </p:nvPr>
        </p:nvSpPr>
        <p:spPr>
          <a:xfrm>
            <a:off x="4684725" y="1152475"/>
            <a:ext cx="41475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u="sng"/>
              <a:t>Challenge</a:t>
            </a:r>
            <a:r>
              <a:rPr lang="en"/>
              <a:t>: designing a </a:t>
            </a:r>
            <a:r>
              <a:rPr lang="en"/>
              <a:t>strategy</a:t>
            </a:r>
            <a:r>
              <a:rPr lang="en"/>
              <a:t> for identifying MA TV ads that balanced </a:t>
            </a:r>
            <a:r>
              <a:rPr b="1" lang="en"/>
              <a:t>sensitivity</a:t>
            </a:r>
            <a:r>
              <a:rPr lang="en"/>
              <a:t> and </a:t>
            </a:r>
            <a:r>
              <a:rPr b="1" lang="en"/>
              <a:t>specificity</a:t>
            </a:r>
            <a:endParaRPr b="1"/>
          </a:p>
          <a:p>
            <a:pPr indent="-317182" lvl="0" marL="457200" rtl="0" algn="l">
              <a:spcBef>
                <a:spcPts val="1200"/>
              </a:spcBef>
              <a:spcAft>
                <a:spcPts val="0"/>
              </a:spcAft>
              <a:buSzPct val="100000"/>
              <a:buAutoNum type="arabicPeriod"/>
            </a:pPr>
            <a:r>
              <a:rPr lang="en"/>
              <a:t>Filtering brands and advertisers for “MEDICARE” and “MEDICARE ADV”</a:t>
            </a:r>
            <a:endParaRPr/>
          </a:p>
          <a:p>
            <a:pPr indent="-297497" lvl="1" marL="914400" rtl="0" algn="l">
              <a:spcBef>
                <a:spcPts val="0"/>
              </a:spcBef>
              <a:spcAft>
                <a:spcPts val="0"/>
              </a:spcAft>
              <a:buSzPct val="100000"/>
              <a:buAutoNum type="alphaLcPeriod"/>
            </a:pPr>
            <a:r>
              <a:rPr lang="en"/>
              <a:t>Too specific, sensitive enough</a:t>
            </a:r>
            <a:endParaRPr/>
          </a:p>
          <a:p>
            <a:pPr indent="-317182" lvl="0" marL="457200" rtl="0" algn="l">
              <a:spcBef>
                <a:spcPts val="0"/>
              </a:spcBef>
              <a:spcAft>
                <a:spcPts val="0"/>
              </a:spcAft>
              <a:buSzPct val="100000"/>
              <a:buAutoNum type="arabicPeriod"/>
            </a:pPr>
            <a:r>
              <a:rPr lang="en"/>
              <a:t>Using known MA companies as advertisers to identify MA-related health insurance brands </a:t>
            </a:r>
            <a:endParaRPr/>
          </a:p>
          <a:p>
            <a:pPr indent="-297497" lvl="1" marL="914400" rtl="0" algn="l">
              <a:spcBef>
                <a:spcPts val="0"/>
              </a:spcBef>
              <a:spcAft>
                <a:spcPts val="0"/>
              </a:spcAft>
              <a:buSzPct val="100000"/>
              <a:buAutoNum type="alphaLcPeriod"/>
            </a:pPr>
            <a:r>
              <a:rPr lang="en"/>
              <a:t>Specific, but not sensitive enough</a:t>
            </a:r>
            <a:endParaRPr/>
          </a:p>
          <a:p>
            <a:pPr indent="-317182" lvl="0" marL="457200" rtl="0" algn="l">
              <a:spcBef>
                <a:spcPts val="0"/>
              </a:spcBef>
              <a:spcAft>
                <a:spcPts val="0"/>
              </a:spcAft>
              <a:buSzPct val="100000"/>
              <a:buAutoNum type="arabicPeriod"/>
            </a:pPr>
            <a:r>
              <a:rPr lang="en"/>
              <a:t>Filtering brands by MA-related keywords to identify MA-related advertisers and </a:t>
            </a:r>
            <a:r>
              <a:rPr lang="en"/>
              <a:t>ultimately all MA-related brands</a:t>
            </a:r>
            <a:endParaRPr/>
          </a:p>
          <a:p>
            <a:pPr indent="-297497" lvl="1" marL="914400" rtl="0" algn="l">
              <a:spcBef>
                <a:spcPts val="0"/>
              </a:spcBef>
              <a:spcAft>
                <a:spcPts val="0"/>
              </a:spcAft>
              <a:buSzPct val="100000"/>
              <a:buAutoNum type="alphaLcPeriod"/>
            </a:pPr>
            <a:r>
              <a:rPr lang="en"/>
              <a:t>Keywords: “MEDICARE”, “MEDICARE ADV”, “SENIOR”, “65”</a:t>
            </a:r>
            <a:endParaRPr/>
          </a:p>
        </p:txBody>
      </p:sp>
      <p:sp>
        <p:nvSpPr>
          <p:cNvPr id="112" name="Google Shape;112;p18"/>
          <p:cNvSpPr/>
          <p:nvPr/>
        </p:nvSpPr>
        <p:spPr>
          <a:xfrm>
            <a:off x="4684725" y="3034925"/>
            <a:ext cx="4199400" cy="15339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18"/>
          <p:cNvPicPr preferRelativeResize="0"/>
          <p:nvPr/>
        </p:nvPicPr>
        <p:blipFill rotWithShape="1">
          <a:blip r:embed="rId3">
            <a:alphaModFix/>
          </a:blip>
          <a:srcRect b="1157" l="17517" r="16973" t="2354"/>
          <a:stretch/>
        </p:blipFill>
        <p:spPr>
          <a:xfrm>
            <a:off x="88225" y="986150"/>
            <a:ext cx="4596500" cy="3749049"/>
          </a:xfrm>
          <a:prstGeom prst="rect">
            <a:avLst/>
          </a:prstGeom>
          <a:noFill/>
          <a:ln>
            <a:noFill/>
          </a:ln>
        </p:spPr>
      </p:pic>
      <p:pic>
        <p:nvPicPr>
          <p:cNvPr id="114" name="Google Shape;114;p18"/>
          <p:cNvPicPr preferRelativeResize="0"/>
          <p:nvPr/>
        </p:nvPicPr>
        <p:blipFill>
          <a:blip r:embed="rId4">
            <a:alphaModFix/>
          </a:blip>
          <a:stretch>
            <a:fillRect/>
          </a:stretch>
        </p:blipFill>
        <p:spPr>
          <a:xfrm>
            <a:off x="1757682" y="3494137"/>
            <a:ext cx="1219936" cy="6935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9"/>
          <p:cNvPicPr preferRelativeResize="0"/>
          <p:nvPr/>
        </p:nvPicPr>
        <p:blipFill>
          <a:blip r:embed="rId3">
            <a:alphaModFix/>
          </a:blip>
          <a:stretch>
            <a:fillRect/>
          </a:stretch>
        </p:blipFill>
        <p:spPr>
          <a:xfrm>
            <a:off x="1935000" y="655300"/>
            <a:ext cx="6824100" cy="4331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0"/>
          <p:cNvPicPr preferRelativeResize="0"/>
          <p:nvPr/>
        </p:nvPicPr>
        <p:blipFill>
          <a:blip r:embed="rId3">
            <a:alphaModFix/>
          </a:blip>
          <a:stretch>
            <a:fillRect/>
          </a:stretch>
        </p:blipFill>
        <p:spPr>
          <a:xfrm>
            <a:off x="2099325" y="654200"/>
            <a:ext cx="6686126" cy="4155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4" name="Google Shape;13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1"/>
          <p:cNvPicPr preferRelativeResize="0"/>
          <p:nvPr/>
        </p:nvPicPr>
        <p:blipFill>
          <a:blip r:embed="rId3">
            <a:alphaModFix/>
          </a:blip>
          <a:stretch>
            <a:fillRect/>
          </a:stretch>
        </p:blipFill>
        <p:spPr>
          <a:xfrm>
            <a:off x="2256499" y="754850"/>
            <a:ext cx="6343752" cy="3980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