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7" r:id="rId5"/>
    <p:sldId id="259" r:id="rId7"/>
    <p:sldId id="261" r:id="rId8"/>
    <p:sldId id="260" r:id="rId9"/>
    <p:sldId id="263" r:id="rId10"/>
    <p:sldId id="262" r:id="rId11"/>
    <p:sldId id="264" r:id="rId12"/>
    <p:sldId id="266" r:id="rId13"/>
    <p:sldId id="267" r:id="rId14"/>
    <p:sldId id="268" r:id="rId15"/>
    <p:sldId id="265" r:id="rId16"/>
    <p:sldId id="270" r:id="rId17"/>
    <p:sldId id="272"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D4E3E2C-B422-4518-8EFE-587F19109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399008-EC57-4631-91D1-478D50CBCEE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E3E2C-B422-4518-8EFE-587F19109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99008-EC57-4631-91D1-478D50CBCE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3044"/>
            <a:ext cx="9144000" cy="1830387"/>
          </a:xfrm>
        </p:spPr>
        <p:txBody>
          <a:bodyPr/>
          <a:lstStyle/>
          <a:p>
            <a:r>
              <a:rPr lang="en-US" altLang="zh-CN" dirty="0"/>
              <a:t>Ultrasonic Sensor</a:t>
            </a:r>
            <a:endParaRPr lang="zh-CN" altLang="en-US" dirty="0"/>
          </a:p>
        </p:txBody>
      </p:sp>
      <p:sp>
        <p:nvSpPr>
          <p:cNvPr id="3" name="副标题 2"/>
          <p:cNvSpPr>
            <a:spLocks noGrp="1"/>
          </p:cNvSpPr>
          <p:nvPr>
            <p:ph type="subTitle" idx="1"/>
          </p:nvPr>
        </p:nvSpPr>
        <p:spPr>
          <a:xfrm>
            <a:off x="1524000" y="2220913"/>
            <a:ext cx="9144000" cy="1655762"/>
          </a:xfrm>
        </p:spPr>
        <p:txBody>
          <a:bodyPr/>
          <a:lstStyle/>
          <a:p>
            <a:r>
              <a:rPr lang="en-US" altLang="zh-CN" dirty="0" err="1"/>
              <a:t>Zhirui</a:t>
            </a:r>
            <a:r>
              <a:rPr lang="en-US" altLang="zh-CN" dirty="0"/>
              <a:t> Sun</a:t>
            </a:r>
            <a:endParaRPr lang="zh-CN" altLang="en-US" dirty="0"/>
          </a:p>
        </p:txBody>
      </p:sp>
      <p:pic>
        <p:nvPicPr>
          <p:cNvPr id="1028" name="Picture 4" descr="超声波传感器 的图像结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908300"/>
            <a:ext cx="3077674" cy="31003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超声波传感器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025" y="2908300"/>
            <a:ext cx="3225312" cy="3100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333333"/>
                </a:solidFill>
                <a:effectLst/>
                <a:latin typeface="Times New Roman" panose="02020603050405020304" pitchFamily="18" charset="0"/>
                <a:ea typeface="微软雅黑" panose="020B0503020204020204" pitchFamily="34" charset="-122"/>
              </a:rPr>
              <a:t>Obtaining data </a:t>
            </a:r>
            <a:r>
              <a:rPr lang="zh-CN" altLang="en-US" sz="4400" b="1" dirty="0">
                <a:solidFill>
                  <a:srgbClr val="333333"/>
                </a:solidFill>
                <a:effectLst/>
                <a:latin typeface="Times New Roman" panose="02020603050405020304" pitchFamily="18" charset="0"/>
                <a:ea typeface="微软雅黑" panose="020B0503020204020204" pitchFamily="34" charset="-122"/>
              </a:rPr>
              <a:t>（</a:t>
            </a:r>
            <a:r>
              <a:rPr lang="en-US" altLang="zh-CN" sz="4400" b="1" dirty="0">
                <a:solidFill>
                  <a:srgbClr val="333333"/>
                </a:solidFill>
                <a:effectLst/>
                <a:latin typeface="Times New Roman" panose="02020603050405020304" pitchFamily="18" charset="0"/>
                <a:ea typeface="微软雅黑" panose="020B0503020204020204" pitchFamily="34" charset="-122"/>
              </a:rPr>
              <a:t>Sensitivity</a:t>
            </a:r>
            <a:r>
              <a:rPr lang="zh-CN" altLang="en-US" sz="4400" b="1" dirty="0">
                <a:solidFill>
                  <a:srgbClr val="333333"/>
                </a:solidFill>
                <a:effectLst/>
                <a:latin typeface="Times New Roman" panose="02020603050405020304" pitchFamily="18" charset="0"/>
                <a:ea typeface="微软雅黑" panose="020B0503020204020204" pitchFamily="34" charset="-122"/>
              </a:rPr>
              <a:t>）</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542925" y="1762125"/>
          <a:ext cx="4933949" cy="4524379"/>
        </p:xfrm>
        <a:graphic>
          <a:graphicData uri="http://schemas.openxmlformats.org/drawingml/2006/table">
            <a:tbl>
              <a:tblPr firstRow="1" firstCol="1" bandRow="1">
                <a:tableStyleId>{5C22544A-7EE6-4342-B048-85BDC9FD1C3A}</a:tableStyleId>
              </a:tblPr>
              <a:tblGrid>
                <a:gridCol w="1345893"/>
                <a:gridCol w="2276658"/>
                <a:gridCol w="1311398"/>
              </a:tblGrid>
              <a:tr h="646339">
                <a:tc>
                  <a:txBody>
                    <a:bodyPr/>
                    <a:lstStyle/>
                    <a:p>
                      <a:pPr algn="ctr"/>
                      <a:r>
                        <a:rPr lang="en-US" sz="1200" kern="100">
                          <a:effectLst/>
                        </a:rPr>
                        <a:t>X=Move the 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Y=Serial output [Distance(cm)]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Error(%)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1050" kern="100">
                          <a:effectLst/>
                          <a:latin typeface="等线" panose="02010600030101010101" pitchFamily="2" charset="-122"/>
                          <a:ea typeface="等线" panose="02010600030101010101" pitchFamily="2" charset="-122"/>
                          <a:cs typeface="Times New Roman" panose="02020603050405020304" pitchFamily="18" charset="0"/>
                        </a:rPr>
                        <a:t>2352</a:t>
                      </a:r>
                      <a:endParaRPr lang="en-US" alt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1050" kern="100">
                          <a:effectLst/>
                          <a:latin typeface="等线" panose="02010600030101010101" pitchFamily="2" charset="-122"/>
                          <a:ea typeface="等线" panose="02010600030101010101" pitchFamily="2" charset="-122"/>
                          <a:cs typeface="Times New Roman" panose="02020603050405020304" pitchFamily="18" charset="0"/>
                        </a:rPr>
                        <a:t>Infinity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dirty="0">
                          <a:effectLst/>
                        </a:rPr>
                        <a:t>0.5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730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3.07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104.7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100.5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4.0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4.10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6.0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6.05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0.83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8.0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8.66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8.25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12.0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12.04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0.33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18.0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18.14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0.78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24.0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24.15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0.625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23170">
                <a:tc>
                  <a:txBody>
                    <a:bodyPr/>
                    <a:lstStyle/>
                    <a:p>
                      <a:pPr algn="ctr"/>
                      <a:r>
                        <a:rPr lang="en-US" sz="1200" kern="100">
                          <a:effectLst/>
                        </a:rPr>
                        <a:t>30.0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29.76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dirty="0">
                          <a:effectLst/>
                        </a:rPr>
                        <a:t>0.8</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3" name="文本框 2"/>
          <p:cNvSpPr txBox="1"/>
          <p:nvPr/>
        </p:nvSpPr>
        <p:spPr>
          <a:xfrm>
            <a:off x="5883275" y="2251710"/>
            <a:ext cx="5906770" cy="1198880"/>
          </a:xfrm>
          <a:prstGeom prst="rect">
            <a:avLst/>
          </a:prstGeom>
          <a:noFill/>
        </p:spPr>
        <p:txBody>
          <a:bodyPr wrap="square" rtlCol="0">
            <a:spAutoFit/>
          </a:bodyPr>
          <a:p>
            <a:r>
              <a:rPr lang="en-US" altLang="zh-CN" sz="2400"/>
              <a:t>  </a:t>
            </a:r>
            <a:r>
              <a:rPr lang="zh-CN" altLang="en-US" sz="2400"/>
              <a:t>From the value of Error, we can conclude that the sensitivity of the sensor is very high within a reasonable distance.</a:t>
            </a:r>
            <a:endParaRPr lang="zh-CN" altLang="en-US" sz="240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Directivity</a:t>
            </a:r>
            <a:r>
              <a:rPr lang="zh-CN" altLang="en-US"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400" b="1" dirty="0">
                <a:solidFill>
                  <a:srgbClr val="333333"/>
                </a:solidFill>
                <a:effectLst/>
                <a:latin typeface="Times New Roman" panose="02020603050405020304" pitchFamily="18" charset="0"/>
                <a:ea typeface="微软雅黑" panose="020B0503020204020204" pitchFamily="34" charset="-122"/>
              </a:rPr>
              <a:t>measuring range</a:t>
            </a:r>
            <a:r>
              <a:rPr lang="zh-CN" altLang="en-US" sz="4400" b="1" dirty="0">
                <a:solidFill>
                  <a:srgbClr val="333333"/>
                </a:solidFill>
                <a:effectLst/>
                <a:latin typeface="Times New Roman" panose="02020603050405020304" pitchFamily="18" charset="0"/>
                <a:ea typeface="微软雅黑" panose="020B0503020204020204" pitchFamily="34" charset="-122"/>
              </a:rPr>
              <a:t>）</a:t>
            </a:r>
            <a:br>
              <a:rPr lang="en-US" altLang="zh-CN" sz="4400" b="1" dirty="0">
                <a:solidFill>
                  <a:srgbClr val="333333"/>
                </a:solidFill>
                <a:effectLst/>
                <a:latin typeface="Times New Roman" panose="02020603050405020304" pitchFamily="18" charset="0"/>
                <a:ea typeface="微软雅黑" panose="020B0503020204020204" pitchFamily="34" charset="-122"/>
              </a:rPr>
            </a:br>
            <a:endParaRPr lang="zh-CN" altLang="en-US" dirty="0"/>
          </a:p>
        </p:txBody>
      </p:sp>
      <p:sp>
        <p:nvSpPr>
          <p:cNvPr id="3" name="内容占位符 2"/>
          <p:cNvSpPr>
            <a:spLocks noGrp="1"/>
          </p:cNvSpPr>
          <p:nvPr>
            <p:ph idx="1"/>
          </p:nvPr>
        </p:nvSpPr>
        <p:spPr/>
        <p:txBody>
          <a:bodyPr>
            <a:normAutofit lnSpcReduction="20000"/>
          </a:bodyPr>
          <a:lstStyle/>
          <a:p>
            <a:pPr marL="0" algn="just">
              <a:buClrTx/>
              <a:buSzTx/>
              <a:buNone/>
            </a:pPr>
            <a:r>
              <a:rPr lang="en-US" altLang="zh-CN" dirty="0"/>
              <a:t>   Method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use the plane book as a test object. The ultrasonic sensor is placed at a distance of 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from the ruler, and the book is gradually away from the ultrasonic sensor. Start from 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and move to 30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dirty="0"/>
          </a:p>
          <a:p>
            <a:pPr marL="0" algn="just">
              <a:buClrTx/>
              <a:buSzTx/>
            </a:pPr>
            <a:r>
              <a:rPr lang="en-US" altLang="zh-CN" dirty="0"/>
              <a:t>Equipment</a:t>
            </a:r>
            <a:r>
              <a:rPr lang="zh-CN" altLang="en-US" dirty="0"/>
              <a:t>：</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ruler(0-30cm)</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book(or any flat item that can reflect sound waves),</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Arduino UNF</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HC-SR04 Ultrasonic Distance Sensor</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Therefore, we get that the sensor range is about 4-220 cm.</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Obtaining data </a:t>
            </a:r>
            <a:r>
              <a:rPr lang="zh-CN" altLang="en-US"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Directivity</a:t>
            </a:r>
            <a:r>
              <a:rPr lang="zh-CN" altLang="en-US"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582026" y="1351023"/>
            <a:ext cx="2611613" cy="2182752"/>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026" y="3711793"/>
            <a:ext cx="2645614" cy="2457827"/>
          </a:xfrm>
          <a:prstGeom prst="rect">
            <a:avLst/>
          </a:prstGeom>
        </p:spPr>
      </p:pic>
      <p:graphicFrame>
        <p:nvGraphicFramePr>
          <p:cNvPr id="8" name="表格 7"/>
          <p:cNvGraphicFramePr>
            <a:graphicFrameLocks noGrp="1"/>
          </p:cNvGraphicFramePr>
          <p:nvPr/>
        </p:nvGraphicFramePr>
        <p:xfrm>
          <a:off x="838200" y="1690688"/>
          <a:ext cx="5655310" cy="4478940"/>
        </p:xfrm>
        <a:graphic>
          <a:graphicData uri="http://schemas.openxmlformats.org/drawingml/2006/table">
            <a:tbl>
              <a:tblPr firstRow="1" firstCol="1" bandRow="1">
                <a:tableStyleId>{5C22544A-7EE6-4342-B048-85BDC9FD1C3A}</a:tableStyleId>
              </a:tblPr>
              <a:tblGrid>
                <a:gridCol w="2827655"/>
                <a:gridCol w="2827655"/>
              </a:tblGrid>
              <a:tr h="421546">
                <a:tc>
                  <a:txBody>
                    <a:bodyPr/>
                    <a:lstStyle/>
                    <a:p>
                      <a:pPr algn="ctr"/>
                      <a:r>
                        <a:rPr lang="en-US" sz="1200" kern="100">
                          <a:effectLst/>
                        </a:rPr>
                        <a:t>X=Move the object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100">
                          <a:effectLst/>
                        </a:rPr>
                        <a:t>Y=Serial output [Distance(cm)]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2352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2450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2.0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2261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4.0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4.10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5.0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5.08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50.0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50.09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dirty="0">
                          <a:effectLst/>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152.71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200.0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219.58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220.0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223.47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68854">
                <a:tc>
                  <a:txBody>
                    <a:bodyPr/>
                    <a:lstStyle/>
                    <a:p>
                      <a:pPr algn="ctr"/>
                      <a:r>
                        <a:rPr lang="en-US" sz="1050" kern="100">
                          <a:effectLst/>
                        </a:rPr>
                        <a:t>240.0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2479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333333"/>
                </a:solidFill>
                <a:effectLst/>
                <a:latin typeface="Times New Roman" panose="02020603050405020304" pitchFamily="18" charset="0"/>
                <a:ea typeface="微软雅黑" panose="020B0503020204020204" pitchFamily="34" charset="-122"/>
              </a:rPr>
              <a:t>working temperature </a:t>
            </a:r>
            <a:r>
              <a:rPr lang="zh-CN" altLang="en-US" sz="4400" b="1" dirty="0">
                <a:solidFill>
                  <a:srgbClr val="333333"/>
                </a:solidFill>
                <a:effectLst/>
                <a:latin typeface="Times New Roman" panose="02020603050405020304" pitchFamily="18" charset="0"/>
                <a:ea typeface="微软雅黑" panose="020B0503020204020204" pitchFamily="34" charset="-122"/>
              </a:rPr>
              <a:t>（</a:t>
            </a:r>
            <a:r>
              <a:rPr lang="en-US" altLang="zh-CN" sz="4400" b="1" dirty="0">
                <a:solidFill>
                  <a:srgbClr val="333333"/>
                </a:solidFill>
                <a:effectLst/>
                <a:latin typeface="Times New Roman" panose="02020603050405020304" pitchFamily="18" charset="0"/>
                <a:ea typeface="微软雅黑" panose="020B0503020204020204" pitchFamily="34" charset="-122"/>
              </a:rPr>
              <a:t>Stability</a:t>
            </a:r>
            <a:r>
              <a:rPr lang="zh-CN" altLang="en-US" sz="4400" b="1" dirty="0">
                <a:solidFill>
                  <a:srgbClr val="333333"/>
                </a:solidFill>
                <a:effectLst/>
                <a:latin typeface="Times New Roman" panose="02020603050405020304" pitchFamily="18" charset="0"/>
                <a:ea typeface="微软雅黑" panose="020B0503020204020204" pitchFamily="34" charset="-122"/>
              </a:rPr>
              <a:t>）</a:t>
            </a:r>
            <a:br>
              <a:rPr lang="zh-CN" altLang="en-US" sz="44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dirty="0"/>
          </a:p>
        </p:txBody>
      </p:sp>
      <p:sp>
        <p:nvSpPr>
          <p:cNvPr id="3" name="内容占位符 2"/>
          <p:cNvSpPr>
            <a:spLocks noGrp="1"/>
          </p:cNvSpPr>
          <p:nvPr>
            <p:ph idx="1"/>
          </p:nvPr>
        </p:nvSpPr>
        <p:spPr/>
        <p:txBody>
          <a:bodyPr/>
          <a:lstStyle/>
          <a:p>
            <a:pPr algn="just"/>
            <a:r>
              <a:rPr lang="en-US" altLang="zh-CN" dirty="0"/>
              <a:t>Method: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We</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need to keep the normal temperature and fix the sensor for long-term observation.</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dirty="0"/>
          </a:p>
          <a:p>
            <a:pPr algn="just"/>
            <a:r>
              <a:rPr lang="en-US" altLang="zh-CN" dirty="0"/>
              <a:t>Temperature</a:t>
            </a:r>
            <a:r>
              <a:rPr lang="zh-CN" altLang="en-US" dirty="0"/>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Normal temperature state</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buClrTx/>
              <a:buSzTx/>
            </a:pPr>
            <a:r>
              <a:rPr lang="en-US" altLang="zh-CN" dirty="0"/>
              <a:t>Equipment</a:t>
            </a:r>
            <a:r>
              <a:rPr lang="zh-CN" altLang="en-US" dirty="0"/>
              <a:t>：</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ruler(0-30cm)</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book(or any flat item that can reflect sound waves),</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Arduino UNF</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HC-SR04 Ultrasonic Distance Sensor</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buClrTx/>
              <a:buSzTx/>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9400"/>
            <a:ext cx="10515600" cy="1325563"/>
          </a:xfrm>
        </p:spPr>
        <p:txBody>
          <a:bodyPr/>
          <a:lstStyle/>
          <a:p>
            <a:r>
              <a:rPr lang="en-US" altLang="zh-CN" b="1" dirty="0">
                <a:solidFill>
                  <a:srgbClr val="333333"/>
                </a:solidFill>
                <a:latin typeface="Times New Roman" panose="02020603050405020304" pitchFamily="18" charset="0"/>
                <a:ea typeface="微软雅黑" panose="020B0503020204020204" pitchFamily="34" charset="-122"/>
              </a:rPr>
              <a:t>come to conclusion</a:t>
            </a:r>
            <a:endParaRPr lang="zh-CN" altLang="en-US" b="1" dirty="0">
              <a:solidFill>
                <a:srgbClr val="333333"/>
              </a:solidFill>
              <a:latin typeface="Times New Roman" panose="02020603050405020304" pitchFamily="18" charset="0"/>
              <a:ea typeface="微软雅黑" panose="020B0503020204020204" pitchFamily="34" charset="-122"/>
            </a:endParaRPr>
          </a:p>
        </p:txBody>
      </p:sp>
      <p:sp>
        <p:nvSpPr>
          <p:cNvPr id="3" name="内容占位符 2"/>
          <p:cNvSpPr>
            <a:spLocks noGrp="1"/>
          </p:cNvSpPr>
          <p:nvPr>
            <p:ph idx="1"/>
          </p:nvPr>
        </p:nvSpPr>
        <p:spPr/>
        <p:txBody>
          <a:bodyPr/>
          <a:lstStyle/>
          <a:p>
            <a:r>
              <a:rPr lang="en-US" altLang="zh-CN" dirty="0"/>
              <a:t>At normal temperature, it can work for a long time without failure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sp>
        <p:nvSpPr>
          <p:cNvPr id="3" name="内容占位符 2"/>
          <p:cNvSpPr>
            <a:spLocks noGrp="1"/>
          </p:cNvSpPr>
          <p:nvPr>
            <p:ph idx="1"/>
          </p:nvPr>
        </p:nvSpPr>
        <p:spPr/>
        <p:txBody>
          <a:bodyPr/>
          <a:p>
            <a:r>
              <a:rPr lang="zh-CN" altLang="en-US"/>
              <a:t>In a word, we have tested the characteristics of the sensor and obtained the data we need. We can compare it with the previous parameter table. There is a large error in the maximum range, which may be due to my inadequate control of the quantity during the experiment</a:t>
            </a:r>
            <a:r>
              <a:rPr lang="en-US" altLang="zh-CN"/>
              <a:t>.</a:t>
            </a:r>
            <a:r>
              <a:rPr lang="zh-CN" altLang="en-US"/>
              <a:t> However, there is a small error in the minimum range.</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060"/>
            <a:ext cx="10515600" cy="1325563"/>
          </a:xfrm>
        </p:spPr>
        <p:txBody>
          <a:bodyPr>
            <a:noAutofit/>
          </a:bodyPr>
          <a:lstStyle/>
          <a:p>
            <a:pPr algn="ctr"/>
            <a:r>
              <a:rPr lang="en-US" altLang="zh-CN" sz="9600" dirty="0"/>
              <a:t>end</a:t>
            </a:r>
            <a:endParaRPr lang="en-US" altLang="zh-CN" sz="9600" dirty="0"/>
          </a:p>
        </p:txBody>
      </p:sp>
      <p:sp>
        <p:nvSpPr>
          <p:cNvPr id="3" name="内容占位符 2"/>
          <p:cNvSpPr/>
          <p:nvPr>
            <p:ph idx="1"/>
          </p:nvPr>
        </p:nvSpPr>
        <p:spPr>
          <a:xfrm>
            <a:off x="838200" y="5093335"/>
            <a:ext cx="10515600" cy="1083945"/>
          </a:xfrm>
        </p:spPr>
        <p:txBody>
          <a:bodyPr/>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an ultrasonic sensor</a:t>
            </a:r>
            <a:r>
              <a:rPr lang="zh-CN" altLang="en-US" dirty="0"/>
              <a:t>？</a:t>
            </a:r>
            <a:endParaRPr lang="zh-CN" altLang="en-US" dirty="0"/>
          </a:p>
        </p:txBody>
      </p:sp>
      <p:pic>
        <p:nvPicPr>
          <p:cNvPr id="2050" name="Picture 2" descr="什么是超声波传感器 的图像结果"/>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741410" y="1220470"/>
            <a:ext cx="2891155" cy="235077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8741410" y="4325620"/>
            <a:ext cx="2891155" cy="2284095"/>
          </a:xfrm>
          <a:prstGeom prst="rect">
            <a:avLst/>
          </a:prstGeom>
        </p:spPr>
      </p:pic>
      <p:sp>
        <p:nvSpPr>
          <p:cNvPr id="3" name="文本框 2"/>
          <p:cNvSpPr txBox="1"/>
          <p:nvPr/>
        </p:nvSpPr>
        <p:spPr>
          <a:xfrm>
            <a:off x="838200" y="2030095"/>
            <a:ext cx="7903210" cy="2245360"/>
          </a:xfrm>
          <a:prstGeom prst="rect">
            <a:avLst/>
          </a:prstGeom>
          <a:noFill/>
        </p:spPr>
        <p:txBody>
          <a:bodyPr wrap="square" rtlCol="0">
            <a:spAutoFit/>
          </a:bodyPr>
          <a:p>
            <a:r>
              <a:rPr lang="en-US" altLang="zh-CN"/>
              <a:t>  </a:t>
            </a:r>
            <a:r>
              <a:rPr lang="zh-CN" altLang="en-US" sz="2800">
                <a:solidFill>
                  <a:srgbClr val="FFFF00"/>
                </a:solidFill>
              </a:rPr>
              <a:t>An ultrasonic sensor is an electronic device that emits ultrasonic waves and converts the reflected sound into electrical signals to determine the distance of the object. Ultrasonic waves travel faster than audible sound. </a:t>
            </a:r>
            <a:endParaRPr lang="zh-CN" altLang="en-US" sz="2800">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ultrasonic sensor</a:t>
            </a:r>
            <a:endParaRPr lang="zh-CN" altLang="en-US" dirty="0"/>
          </a:p>
        </p:txBody>
      </p:sp>
      <p:pic>
        <p:nvPicPr>
          <p:cNvPr id="4" name="内容占位符 3"/>
          <p:cNvPicPr>
            <a:picLocks noGrp="1" noChangeAspect="1"/>
          </p:cNvPicPr>
          <p:nvPr>
            <p:ph idx="1"/>
          </p:nvPr>
        </p:nvPicPr>
        <p:blipFill>
          <a:blip r:embed="rId1"/>
          <a:stretch>
            <a:fillRect/>
          </a:stretch>
        </p:blipFill>
        <p:spPr>
          <a:xfrm>
            <a:off x="3095783" y="4114800"/>
            <a:ext cx="5357813" cy="2743200"/>
          </a:xfrm>
          <a:prstGeom prst="rect">
            <a:avLst/>
          </a:prstGeom>
        </p:spPr>
      </p:pic>
      <p:sp>
        <p:nvSpPr>
          <p:cNvPr id="5" name="文本框 4"/>
          <p:cNvSpPr txBox="1"/>
          <p:nvPr/>
        </p:nvSpPr>
        <p:spPr>
          <a:xfrm>
            <a:off x="838200" y="1928495"/>
            <a:ext cx="10069830" cy="2245360"/>
          </a:xfrm>
          <a:prstGeom prst="rect">
            <a:avLst/>
          </a:prstGeom>
          <a:noFill/>
        </p:spPr>
        <p:txBody>
          <a:bodyPr wrap="square" rtlCol="0">
            <a:spAutoFit/>
          </a:bodyPr>
          <a:p>
            <a:r>
              <a:rPr lang="en-US" altLang="zh-CN" sz="2800"/>
              <a:t>  </a:t>
            </a:r>
            <a:r>
              <a:rPr lang="zh-CN" altLang="en-US" sz="2800">
                <a:solidFill>
                  <a:srgbClr val="FFFF00"/>
                </a:solidFill>
              </a:rPr>
              <a:t>The basic physical principle of the ultrasonic sensor is that the sensor sends ultrasonic pulses and receives them back. The distance to the object can be determined by using the time difference between the transmitted signal and the received signal.</a:t>
            </a:r>
            <a:endParaRPr lang="zh-CN" altLang="en-US" sz="2800">
              <a:solidFill>
                <a:srgbClr val="FFFF00"/>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Important characteristics of ultrasonic sensors</a:t>
            </a:r>
            <a:endParaRPr lang="zh-CN" altLang="en-US" dirty="0"/>
          </a:p>
        </p:txBody>
      </p:sp>
      <p:sp>
        <p:nvSpPr>
          <p:cNvPr id="3" name="内容占位符 2"/>
          <p:cNvSpPr>
            <a:spLocks noGrp="1"/>
          </p:cNvSpPr>
          <p:nvPr>
            <p:ph idx="1"/>
          </p:nvPr>
        </p:nvSpPr>
        <p:spPr/>
        <p:txBody>
          <a:bodyPr/>
          <a:lstStyle/>
          <a:p>
            <a:r>
              <a:rPr lang="en-US" altLang="zh-CN" sz="3200" b="1" kern="10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resolving power</a:t>
            </a:r>
            <a:endParaRPr lang="en-US" altLang="zh-CN" sz="3200" b="1" dirty="0">
              <a:solidFill>
                <a:srgbClr val="333333"/>
              </a:solidFill>
              <a:effectLst/>
              <a:latin typeface="Times New Roman" panose="02020603050405020304" pitchFamily="18" charset="0"/>
              <a:ea typeface="微软雅黑" panose="020B0503020204020204" pitchFamily="34" charset="-122"/>
            </a:endParaRPr>
          </a:p>
          <a:p>
            <a:r>
              <a:rPr lang="en-US" altLang="zh-CN" sz="3200" b="1" dirty="0">
                <a:solidFill>
                  <a:srgbClr val="333333"/>
                </a:solidFill>
                <a:effectLst/>
                <a:latin typeface="Times New Roman" panose="02020603050405020304" pitchFamily="18" charset="0"/>
                <a:ea typeface="微软雅黑" panose="020B0503020204020204" pitchFamily="34" charset="-122"/>
              </a:rPr>
              <a:t>Linearity</a:t>
            </a:r>
            <a:endParaRPr lang="en-US" altLang="zh-CN" sz="3200" b="1" dirty="0">
              <a:solidFill>
                <a:srgbClr val="333333"/>
              </a:solidFill>
              <a:effectLst/>
              <a:latin typeface="Times New Roman" panose="02020603050405020304" pitchFamily="18" charset="0"/>
              <a:ea typeface="微软雅黑" panose="020B0503020204020204" pitchFamily="34" charset="-122"/>
            </a:endParaRPr>
          </a:p>
          <a:p>
            <a:r>
              <a:rPr lang="en-US" altLang="zh-CN" sz="3200" b="1" dirty="0">
                <a:solidFill>
                  <a:srgbClr val="333333"/>
                </a:solidFill>
                <a:effectLst/>
                <a:latin typeface="Times New Roman" panose="02020603050405020304" pitchFamily="18" charset="0"/>
                <a:ea typeface="微软雅黑" panose="020B0503020204020204" pitchFamily="34" charset="-122"/>
              </a:rPr>
              <a:t>Sensitivity</a:t>
            </a:r>
            <a:endParaRPr lang="en-US" altLang="zh-CN" sz="3200" b="1" dirty="0">
              <a:solidFill>
                <a:srgbClr val="333333"/>
              </a:solidFill>
              <a:latin typeface="Times New Roman" panose="02020603050405020304" pitchFamily="18" charset="0"/>
              <a:ea typeface="微软雅黑" panose="020B0503020204020204" pitchFamily="34" charset="-122"/>
            </a:endParaRPr>
          </a:p>
          <a:p>
            <a:r>
              <a:rPr lang="en-US" altLang="zh-CN" sz="32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Directivity</a:t>
            </a:r>
            <a:r>
              <a:rPr lang="zh-CN" altLang="en-US" sz="32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200" b="1" dirty="0">
                <a:solidFill>
                  <a:srgbClr val="333333"/>
                </a:solidFill>
                <a:effectLst/>
                <a:latin typeface="Times New Roman" panose="02020603050405020304" pitchFamily="18" charset="0"/>
                <a:ea typeface="微软雅黑" panose="020B0503020204020204" pitchFamily="34" charset="-122"/>
              </a:rPr>
              <a:t>measuring range</a:t>
            </a:r>
            <a:r>
              <a:rPr lang="zh-CN" altLang="en-US" sz="3200" b="1" dirty="0">
                <a:solidFill>
                  <a:srgbClr val="333333"/>
                </a:solidFill>
                <a:effectLst/>
                <a:latin typeface="Times New Roman" panose="02020603050405020304" pitchFamily="18" charset="0"/>
                <a:ea typeface="微软雅黑" panose="020B0503020204020204" pitchFamily="34" charset="-122"/>
              </a:rPr>
              <a:t>）</a:t>
            </a:r>
            <a:endParaRPr lang="en-US" altLang="zh-CN" sz="3200" b="1" dirty="0">
              <a:solidFill>
                <a:srgbClr val="333333"/>
              </a:solidFill>
              <a:effectLst/>
              <a:latin typeface="Times New Roman" panose="02020603050405020304" pitchFamily="18" charset="0"/>
              <a:ea typeface="微软雅黑" panose="020B0503020204020204" pitchFamily="34" charset="-122"/>
            </a:endParaRPr>
          </a:p>
          <a:p>
            <a:r>
              <a:rPr lang="en-US" altLang="zh-CN" sz="3200" b="1" dirty="0">
                <a:solidFill>
                  <a:srgbClr val="333333"/>
                </a:solidFill>
                <a:effectLst/>
                <a:latin typeface="Times New Roman" panose="02020603050405020304" pitchFamily="18" charset="0"/>
                <a:ea typeface="微软雅黑" panose="020B0503020204020204" pitchFamily="34" charset="-122"/>
              </a:rPr>
              <a:t>working temperature </a:t>
            </a:r>
            <a:r>
              <a:rPr lang="zh-CN" altLang="en-US" sz="3200" b="1" dirty="0">
                <a:solidFill>
                  <a:srgbClr val="333333"/>
                </a:solidFill>
                <a:effectLst/>
                <a:latin typeface="Times New Roman" panose="02020603050405020304" pitchFamily="18" charset="0"/>
                <a:ea typeface="微软雅黑" panose="020B0503020204020204" pitchFamily="34" charset="-122"/>
              </a:rPr>
              <a:t>（</a:t>
            </a:r>
            <a:r>
              <a:rPr lang="en-US" altLang="zh-CN" sz="3200" b="1" dirty="0">
                <a:solidFill>
                  <a:srgbClr val="333333"/>
                </a:solidFill>
                <a:effectLst/>
                <a:latin typeface="Times New Roman" panose="02020603050405020304" pitchFamily="18" charset="0"/>
                <a:ea typeface="微软雅黑" panose="020B0503020204020204" pitchFamily="34" charset="-122"/>
              </a:rPr>
              <a:t>Stability</a:t>
            </a:r>
            <a:r>
              <a:rPr lang="zh-CN" altLang="en-US" sz="3200" b="1" dirty="0">
                <a:solidFill>
                  <a:srgbClr val="333333"/>
                </a:solidFill>
                <a:effectLst/>
                <a:latin typeface="Times New Roman" panose="02020603050405020304" pitchFamily="18" charset="0"/>
                <a:ea typeface="微软雅黑" panose="020B0503020204020204" pitchFamily="34" charset="-122"/>
              </a:rPr>
              <a:t>）</a:t>
            </a:r>
            <a:endParaRPr lang="zh-CN" altLang="en-US" sz="3200" b="1" kern="1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1001375" cy="1797050"/>
          </a:xfrm>
        </p:spPr>
        <p:txBody>
          <a:bodyPr/>
          <a:lstStyle/>
          <a:p>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Sensor parameter table</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graphicFrame>
        <p:nvGraphicFramePr>
          <p:cNvPr id="4" name="内容占位符 3"/>
          <p:cNvGraphicFramePr>
            <a:graphicFrameLocks noGrp="1"/>
          </p:cNvGraphicFramePr>
          <p:nvPr>
            <p:ph idx="1"/>
          </p:nvPr>
        </p:nvGraphicFramePr>
        <p:xfrm>
          <a:off x="1314450" y="1400175"/>
          <a:ext cx="10039350" cy="5172073"/>
        </p:xfrm>
        <a:graphic>
          <a:graphicData uri="http://schemas.openxmlformats.org/drawingml/2006/table">
            <a:tbl>
              <a:tblPr firstRow="1" firstCol="1" bandRow="1">
                <a:tableStyleId>{5C22544A-7EE6-4342-B048-85BDC9FD1C3A}</a:tableStyleId>
              </a:tblPr>
              <a:tblGrid>
                <a:gridCol w="5019675"/>
                <a:gridCol w="5019675"/>
              </a:tblGrid>
              <a:tr h="516260">
                <a:tc>
                  <a:txBody>
                    <a:bodyPr/>
                    <a:lstStyle/>
                    <a:p>
                      <a:pPr algn="just"/>
                      <a:r>
                        <a:rPr lang="en-US" sz="1500" kern="100" dirty="0">
                          <a:effectLst/>
                        </a:rPr>
                        <a:t>Specifications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500" kern="100">
                          <a:effectLst/>
                        </a:rPr>
                        <a:t>Measurement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a:effectLst/>
                        </a:rPr>
                        <a:t>Working Voltage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DC 5V</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496367">
                <a:tc>
                  <a:txBody>
                    <a:bodyPr/>
                    <a:lstStyle/>
                    <a:p>
                      <a:pPr algn="just"/>
                      <a:r>
                        <a:rPr lang="en-US" sz="1200" kern="100" dirty="0">
                          <a:effectLst/>
                        </a:rPr>
                        <a:t>Working Current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15mA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dirty="0">
                          <a:effectLst/>
                        </a:rPr>
                        <a:t>Working Frequency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40Hz</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dirty="0">
                          <a:effectLst/>
                        </a:rPr>
                        <a:t>Max Range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4m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a:effectLst/>
                        </a:rPr>
                        <a:t>Min Range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r>
                        <a:rPr lang="en-US" sz="1200" kern="100">
                          <a:effectLst/>
                        </a:rPr>
                        <a:t>2cm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a:effectLst/>
                        </a:rPr>
                        <a:t>Measuring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15 degree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a:effectLst/>
                        </a:rPr>
                        <a:t>Trigger Input Signal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10µS TTL pulse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45626">
                <a:tc>
                  <a:txBody>
                    <a:bodyPr/>
                    <a:lstStyle/>
                    <a:p>
                      <a:pPr algn="l"/>
                      <a:r>
                        <a:rPr lang="en-US" sz="1200" kern="100">
                          <a:effectLst/>
                        </a:rPr>
                        <a:t>Echo Output Signal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a:effectLst/>
                        </a:rPr>
                        <a:t>Input TTL lever signal and the range in proportion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516260">
                <a:tc>
                  <a:txBody>
                    <a:bodyPr/>
                    <a:lstStyle/>
                    <a:p>
                      <a:pPr algn="just"/>
                      <a:r>
                        <a:rPr lang="en-US" sz="1200" kern="100">
                          <a:effectLst/>
                        </a:rPr>
                        <a:t>Dimension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200" kern="100" dirty="0">
                          <a:effectLst/>
                        </a:rPr>
                        <a:t>45 * 20 * 15mm</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9000" b="-39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7200" b="1" dirty="0"/>
              <a:t>Static characteristic test</a:t>
            </a:r>
            <a:endParaRPr lang="zh-CN" altLang="en-US" sz="7200" b="1" dirty="0"/>
          </a:p>
        </p:txBody>
      </p:sp>
      <p:sp>
        <p:nvSpPr>
          <p:cNvPr id="3" name="内容占位符 2"/>
          <p:cNvSpPr>
            <a:spLocks noGrp="1"/>
          </p:cNvSpPr>
          <p:nvPr>
            <p:ph idx="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333333"/>
                </a:solidFill>
                <a:effectLst/>
                <a:latin typeface="Times New Roman" panose="02020603050405020304" pitchFamily="18" charset="0"/>
                <a:ea typeface="微软雅黑" panose="020B0503020204020204" pitchFamily="34" charset="-122"/>
              </a:rPr>
              <a:t>Linearity</a:t>
            </a:r>
            <a:endParaRPr lang="zh-CN" altLang="en-US" dirty="0"/>
          </a:p>
        </p:txBody>
      </p:sp>
      <p:sp>
        <p:nvSpPr>
          <p:cNvPr id="3" name="内容占位符 2"/>
          <p:cNvSpPr>
            <a:spLocks noGrp="1"/>
          </p:cNvSpPr>
          <p:nvPr>
            <p:ph idx="1"/>
          </p:nvPr>
        </p:nvSpPr>
        <p:spPr/>
        <p:txBody>
          <a:bodyPr/>
          <a:lstStyle/>
          <a:p>
            <a:pPr algn="just"/>
            <a:r>
              <a:rPr lang="en-US" altLang="zh-CN" dirty="0"/>
              <a:t>Method</a:t>
            </a:r>
            <a:r>
              <a:rPr lang="zh-CN" altLang="en-US" dirty="0"/>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use the plane book as a test object. The ultrasonic sensor is placed at a distance of 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from the ruler, and the book is gradually away from the ultrasonic sensor. Start from 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and move to 30 cm.</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en-US" dirty="0"/>
          </a:p>
          <a:p>
            <a:pPr algn="just"/>
            <a:r>
              <a:rPr lang="en-US" altLang="zh-CN" dirty="0"/>
              <a:t>Equipment</a:t>
            </a:r>
            <a:r>
              <a:rPr lang="zh-CN" altLang="en-US" dirty="0"/>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ruler(0-30cm)</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book(or any flat item that can reflect sound waves),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Arduino UNF</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HC-SR04 Ultrasonic Distance Sensor</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333333"/>
                </a:solidFill>
                <a:effectLst/>
                <a:latin typeface="Times New Roman" panose="02020603050405020304" pitchFamily="18" charset="0"/>
                <a:ea typeface="微软雅黑" panose="020B0503020204020204" pitchFamily="34" charset="-122"/>
              </a:rPr>
              <a:t>Obtaining data </a:t>
            </a:r>
            <a:r>
              <a:rPr lang="zh-CN" altLang="en-US" sz="4400" b="1" dirty="0">
                <a:solidFill>
                  <a:srgbClr val="333333"/>
                </a:solidFill>
                <a:effectLst/>
                <a:latin typeface="Times New Roman" panose="02020603050405020304" pitchFamily="18" charset="0"/>
                <a:ea typeface="微软雅黑" panose="020B0503020204020204" pitchFamily="34" charset="-122"/>
              </a:rPr>
              <a:t>（</a:t>
            </a:r>
            <a:r>
              <a:rPr lang="en-US" altLang="zh-CN" sz="4400" b="1" dirty="0">
                <a:solidFill>
                  <a:srgbClr val="333333"/>
                </a:solidFill>
                <a:effectLst/>
                <a:latin typeface="Times New Roman" panose="02020603050405020304" pitchFamily="18" charset="0"/>
                <a:ea typeface="微软雅黑" panose="020B0503020204020204" pitchFamily="34" charset="-122"/>
              </a:rPr>
              <a:t>Linearity</a:t>
            </a:r>
            <a:r>
              <a:rPr lang="zh-CN" altLang="en-US" sz="4400" b="1" dirty="0">
                <a:solidFill>
                  <a:srgbClr val="333333"/>
                </a:solidFill>
                <a:effectLst/>
                <a:latin typeface="Times New Roman" panose="02020603050405020304" pitchFamily="18" charset="0"/>
                <a:ea typeface="微软雅黑" panose="020B0503020204020204" pitchFamily="34" charset="-122"/>
              </a:rPr>
              <a:t>）</a:t>
            </a:r>
            <a:br>
              <a:rPr lang="en-US" altLang="zh-CN" sz="4400" b="1" dirty="0">
                <a:solidFill>
                  <a:srgbClr val="333333"/>
                </a:solidFill>
                <a:effectLst/>
                <a:latin typeface="Times New Roman" panose="02020603050405020304" pitchFamily="18" charset="0"/>
                <a:ea typeface="微软雅黑" panose="020B0503020204020204" pitchFamily="34" charset="-122"/>
              </a:rPr>
            </a:br>
            <a:endParaRPr lang="zh-CN" altLang="en-US" dirty="0"/>
          </a:p>
        </p:txBody>
      </p:sp>
      <p:graphicFrame>
        <p:nvGraphicFramePr>
          <p:cNvPr id="4" name="内容占位符 3"/>
          <p:cNvGraphicFramePr>
            <a:graphicFrameLocks noGrp="1"/>
          </p:cNvGraphicFramePr>
          <p:nvPr>
            <p:ph idx="1"/>
            <p:custDataLst>
              <p:tags r:id="rId1"/>
            </p:custDataLst>
          </p:nvPr>
        </p:nvGraphicFramePr>
        <p:xfrm>
          <a:off x="483955" y="1549402"/>
          <a:ext cx="4823289" cy="4351333"/>
        </p:xfrm>
        <a:graphic>
          <a:graphicData uri="http://schemas.openxmlformats.org/drawingml/2006/table">
            <a:tbl>
              <a:tblPr firstRow="1" firstCol="1" bandRow="1">
                <a:tableStyleId>{5C22544A-7EE6-4342-B048-85BDC9FD1C3A}</a:tableStyleId>
              </a:tblPr>
              <a:tblGrid>
                <a:gridCol w="1315548"/>
                <a:gridCol w="2225821"/>
                <a:gridCol w="1281920"/>
              </a:tblGrid>
              <a:tr h="335699">
                <a:tc>
                  <a:txBody>
                    <a:bodyPr/>
                    <a:lstStyle/>
                    <a:p>
                      <a:pPr algn="ctr"/>
                      <a:r>
                        <a:rPr lang="en-US" sz="1100" kern="100">
                          <a:effectLst/>
                        </a:rPr>
                        <a:t>X=Move the object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Y=Serial output [Distance(cm)]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Error(%)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0.0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altLang="zh-CN" sz="1100" kern="100">
                          <a:effectLst/>
                          <a:latin typeface="等线" panose="02010600030101010101" pitchFamily="2" charset="-122"/>
                          <a:ea typeface="等线" panose="02010600030101010101" pitchFamily="2" charset="-122"/>
                          <a:cs typeface="Times New Roman" panose="02020603050405020304" pitchFamily="18" charset="0"/>
                          <a:sym typeface="+mn-ea"/>
                        </a:rPr>
                        <a:t>2352</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zh-CN" sz="1100" kern="100">
                          <a:effectLst/>
                          <a:latin typeface="等线" panose="02010600030101010101" pitchFamily="2" charset="-122"/>
                          <a:ea typeface="等线" panose="02010600030101010101" pitchFamily="2" charset="-122"/>
                          <a:cs typeface="Times New Roman" panose="02020603050405020304" pitchFamily="18" charset="0"/>
                          <a:sym typeface="+mn-ea"/>
                        </a:rPr>
                        <a:t>Infinity</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29322">
                <a:tc>
                  <a:txBody>
                    <a:bodyPr/>
                    <a:lstStyle/>
                    <a:p>
                      <a:pPr algn="ctr"/>
                      <a:r>
                        <a:rPr lang="en-US" sz="1100" kern="100">
                          <a:effectLst/>
                        </a:rPr>
                        <a:t>0.5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4.15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730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1.0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3.43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243</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1.5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3.07</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104.7</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2.0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4.01</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100.5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4.0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4.10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2.5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6.0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6.05</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0.83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29322">
                <a:tc>
                  <a:txBody>
                    <a:bodyPr/>
                    <a:lstStyle/>
                    <a:p>
                      <a:pPr algn="ctr"/>
                      <a:r>
                        <a:rPr lang="en-US" sz="1100" kern="100">
                          <a:effectLst/>
                        </a:rPr>
                        <a:t>8.0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8.66</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8.25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12.0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12.04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0.33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18.0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18.14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0.78</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24.0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24.15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0.625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r h="335699">
                <a:tc>
                  <a:txBody>
                    <a:bodyPr/>
                    <a:lstStyle/>
                    <a:p>
                      <a:pPr algn="ctr"/>
                      <a:r>
                        <a:rPr lang="en-US" sz="1100" kern="100">
                          <a:effectLst/>
                        </a:rPr>
                        <a:t>30.0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a:effectLst/>
                        </a:rPr>
                        <a:t>29.76</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c>
                  <a:txBody>
                    <a:bodyPr/>
                    <a:lstStyle/>
                    <a:p>
                      <a:pPr algn="ctr"/>
                      <a:r>
                        <a:rPr lang="en-US" sz="1100" kern="100" dirty="0">
                          <a:effectLst/>
                        </a:rPr>
                        <a:t>0.8</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618" marR="62618" marT="0" marB="0"/>
                </a:tc>
              </a:tr>
            </a:tbl>
          </a:graphicData>
        </a:graphic>
      </p:graphicFrame>
      <p:pic>
        <p:nvPicPr>
          <p:cNvPr id="5" name="图片 4"/>
          <p:cNvPicPr>
            <a:picLocks noChangeAspect="1"/>
          </p:cNvPicPr>
          <p:nvPr/>
        </p:nvPicPr>
        <p:blipFill>
          <a:blip r:embed="rId2"/>
          <a:stretch>
            <a:fillRect/>
          </a:stretch>
        </p:blipFill>
        <p:spPr>
          <a:xfrm>
            <a:off x="6096000" y="2298700"/>
            <a:ext cx="5024935" cy="2994023"/>
          </a:xfrm>
          <a:prstGeom prst="rect">
            <a:avLst/>
          </a:prstGeom>
        </p:spPr>
      </p:pic>
      <p:sp>
        <p:nvSpPr>
          <p:cNvPr id="6" name="文本框 5"/>
          <p:cNvSpPr txBox="1"/>
          <p:nvPr/>
        </p:nvSpPr>
        <p:spPr>
          <a:xfrm>
            <a:off x="8172450" y="1749945"/>
            <a:ext cx="2124075" cy="369332"/>
          </a:xfrm>
          <a:prstGeom prst="rect">
            <a:avLst/>
          </a:prstGeom>
          <a:noFill/>
        </p:spPr>
        <p:txBody>
          <a:bodyPr wrap="square" rtlCol="0">
            <a:spAutoFit/>
          </a:bodyPr>
          <a:lstStyle/>
          <a:p>
            <a:r>
              <a:rPr lang="en-US" altLang="zh-CN" dirty="0"/>
              <a:t>Chart</a:t>
            </a:r>
            <a:endParaRPr lang="zh-CN" altLang="en-US" dirty="0"/>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333333"/>
                </a:solidFill>
                <a:effectLst/>
                <a:latin typeface="Times New Roman" panose="02020603050405020304" pitchFamily="18" charset="0"/>
                <a:ea typeface="微软雅黑" panose="020B0503020204020204" pitchFamily="34" charset="-122"/>
              </a:rPr>
              <a:t>Sensitivity</a:t>
            </a:r>
            <a:br>
              <a:rPr lang="en-US" altLang="zh-CN" sz="4400" b="1" dirty="0">
                <a:solidFill>
                  <a:srgbClr val="333333"/>
                </a:solidFill>
                <a:latin typeface="Times New Roman" panose="02020603050405020304" pitchFamily="18" charset="0"/>
                <a:ea typeface="微软雅黑" panose="020B0503020204020204" pitchFamily="34" charset="-122"/>
              </a:rPr>
            </a:br>
            <a:endParaRPr lang="zh-CN" altLang="en-US" dirty="0"/>
          </a:p>
        </p:txBody>
      </p:sp>
      <p:sp>
        <p:nvSpPr>
          <p:cNvPr id="3" name="内容占位符 2"/>
          <p:cNvSpPr>
            <a:spLocks noGrp="1"/>
          </p:cNvSpPr>
          <p:nvPr>
            <p:ph idx="1"/>
          </p:nvPr>
        </p:nvSpPr>
        <p:spPr>
          <a:xfrm>
            <a:off x="838200" y="995045"/>
            <a:ext cx="10515600" cy="4351338"/>
          </a:xfrm>
        </p:spPr>
        <p:txBody>
          <a:bodyPr/>
          <a:lstStyle/>
          <a:p>
            <a:pPr marL="0" algn="just">
              <a:buClrTx/>
              <a:buSzTx/>
              <a:buNone/>
            </a:pPr>
            <a:r>
              <a:rPr lang="en-US" altLang="zh-CN" dirty="0"/>
              <a:t>  Method</a:t>
            </a:r>
            <a:r>
              <a:rPr lang="zh-CN" altLang="en-US" dirty="0"/>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use the plane book as a test object. The ultrasonic sensor is placed at a distance of 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from the ruler, and the book is gradually away from the ultrasonic sensor. Start from 0 cm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and move to 30 cm.</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Then subtract the input value X from the output value Y to get the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difference, and divide the difference by the input value X to get the value of Error on the </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                                 right side of the table</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pPr marL="0" algn="just">
              <a:buClrTx/>
              <a:buSzTx/>
              <a:buNone/>
            </a:pPr>
            <a:endPar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mn-ea"/>
            </a:endParaRPr>
          </a:p>
          <a:p>
            <a:pPr marL="0" algn="just">
              <a:buClrTx/>
              <a:buSzTx/>
            </a:pPr>
            <a:r>
              <a:rPr lang="en-US" altLang="zh-CN" dirty="0"/>
              <a:t>Equipment</a:t>
            </a:r>
            <a:r>
              <a:rPr lang="zh-CN" altLang="en-US" dirty="0"/>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ruler(0-30cm)</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book(or any flat item that can reflect sound waves),</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Arduino UNF</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HC-SR04 Ultrasonic Distance Sensor</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buNone/>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algn="just">
              <a:buClrTx/>
              <a:buSzTx/>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transition spd="slow">
    <p:push dir="u"/>
  </p:transition>
</p:sld>
</file>

<file path=ppt/tags/tag1.xml><?xml version="1.0" encoding="utf-8"?>
<p:tagLst xmlns:p="http://schemas.openxmlformats.org/presentationml/2006/main">
  <p:tag name="KSO_WM_UNIT_TABLE_BEAUTIFY" val="smartTable{8a06cedd-5223-4ef7-818c-8448646afeab}"/>
</p:tagLst>
</file>

<file path=ppt/tags/tag2.xml><?xml version="1.0" encoding="utf-8"?>
<p:tagLst xmlns:p="http://schemas.openxmlformats.org/presentationml/2006/main">
  <p:tag name="KSO_WM_UNIT_TABLE_BEAUTIFY" val="smartTable{d185b1ba-851f-45e5-9a76-7fb2957c489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4631</Words>
  <Application>WPS 演示</Application>
  <PresentationFormat>宽屏</PresentationFormat>
  <Paragraphs>342</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Times New Roman</vt:lpstr>
      <vt:lpstr>微软雅黑</vt:lpstr>
      <vt:lpstr>等线</vt:lpstr>
      <vt:lpstr>等线 Light</vt:lpstr>
      <vt:lpstr>Arial Unicode MS</vt:lpstr>
      <vt:lpstr>Calibri</vt:lpstr>
      <vt:lpstr>Office 主题​​</vt:lpstr>
      <vt:lpstr>Ultrasonic Sensor</vt:lpstr>
      <vt:lpstr>What is an ultrasonic sensor？</vt:lpstr>
      <vt:lpstr>Principle of ultrasonic sensor</vt:lpstr>
      <vt:lpstr>Important characteristics of ultrasonic sensors</vt:lpstr>
      <vt:lpstr>Sensor parameter table： </vt:lpstr>
      <vt:lpstr>Static characteristic test</vt:lpstr>
      <vt:lpstr>Linearity</vt:lpstr>
      <vt:lpstr>Obtaining data （Linearity） </vt:lpstr>
      <vt:lpstr>Sensitivity </vt:lpstr>
      <vt:lpstr>Obtaining data （Sensitivity）</vt:lpstr>
      <vt:lpstr>Directivity（measuring range） </vt:lpstr>
      <vt:lpstr>Obtaining data （Directivity）</vt:lpstr>
      <vt:lpstr>working temperature （Stability） </vt:lpstr>
      <vt:lpstr>come to 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Senseor</dc:title>
  <dc:creator>孙 智睿</dc:creator>
  <cp:lastModifiedBy>孙智睿</cp:lastModifiedBy>
  <cp:revision>8</cp:revision>
  <dcterms:created xsi:type="dcterms:W3CDTF">2022-10-25T02:07:00Z</dcterms:created>
  <dcterms:modified xsi:type="dcterms:W3CDTF">2022-11-15T00:17:45Z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