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75" r:id="rId5"/>
    <p:sldId id="273" r:id="rId6"/>
    <p:sldId id="277" r:id="rId7"/>
    <p:sldId id="274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/>
    <p:restoredTop sz="93556"/>
  </p:normalViewPr>
  <p:slideViewPr>
    <p:cSldViewPr snapToGrid="0" snapToObjects="1">
      <p:cViewPr>
        <p:scale>
          <a:sx n="67" d="100"/>
          <a:sy n="67" d="100"/>
        </p:scale>
        <p:origin x="144" y="-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Autor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627569_2880x1920.jpg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96267730_2880x1920.jpg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3" name="Autor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17931575_1991x1322.jpg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hf hdr="0" ft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openintro-ims.netlify.app/summarizing-visualizing-data.html#chp2-review-exercises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ntro-ims.netlify.app/multi-logistic-models.html#ind-and-cat-predictors" TargetMode="External"/><Relationship Id="rId4" Type="http://schemas.openxmlformats.org/officeDocument/2006/relationships/hyperlink" Target="https://de.wikipedia.org/wiki/Regressionsanalyse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enintro-ims.netlify.app/multi-logistic-models.html#ind-and-cat-predictor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utorium 26/03/2021"/>
          <p:cNvSpPr txBox="1">
            <a:spLocks noGrp="1"/>
          </p:cNvSpPr>
          <p:nvPr>
            <p:ph type="body" idx="21"/>
          </p:nvPr>
        </p:nvSpPr>
        <p:spPr>
          <a:xfrm>
            <a:off x="1320953" y="34563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Tutorium </a:t>
            </a:r>
            <a:r>
              <a:rPr lang="en-US" dirty="0" smtClean="0"/>
              <a:t>16</a:t>
            </a:r>
            <a:r>
              <a:rPr dirty="0" smtClean="0"/>
              <a:t>/0</a:t>
            </a:r>
            <a:r>
              <a:rPr lang="en-US" dirty="0" smtClean="0"/>
              <a:t>4</a:t>
            </a:r>
            <a:r>
              <a:rPr dirty="0" smtClean="0"/>
              <a:t>/2021</a:t>
            </a:r>
            <a:endParaRPr dirty="0"/>
          </a:p>
        </p:txBody>
      </p:sp>
      <p:sp>
        <p:nvSpPr>
          <p:cNvPr id="152" name="Skalenniveau / Type of Variables…"/>
          <p:cNvSpPr txBox="1">
            <a:spLocks noGrp="1"/>
          </p:cNvSpPr>
          <p:nvPr>
            <p:ph type="body" idx="1"/>
          </p:nvPr>
        </p:nvSpPr>
        <p:spPr>
          <a:xfrm>
            <a:off x="1320953" y="6195969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Regression</a:t>
            </a:r>
            <a:r>
              <a:rPr lang="de-DE" b="1" dirty="0"/>
              <a:t> </a:t>
            </a:r>
            <a:r>
              <a:rPr lang="de-DE" dirty="0" err="1"/>
              <a:t>with</a:t>
            </a:r>
            <a:r>
              <a:rPr lang="de-DE" b="1" dirty="0"/>
              <a:t> </a:t>
            </a:r>
            <a:r>
              <a:rPr lang="de-DE" dirty="0"/>
              <a:t>multiple</a:t>
            </a:r>
            <a:r>
              <a:rPr lang="de-DE" b="1" dirty="0"/>
              <a:t> </a:t>
            </a:r>
            <a:r>
              <a:rPr lang="de-DE" dirty="0" err="1"/>
              <a:t>predictors</a:t>
            </a:r>
            <a:endParaRPr lang="de-DE" dirty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Chapter exercise</a:t>
            </a:r>
            <a:endParaRPr dirty="0"/>
          </a:p>
        </p:txBody>
      </p:sp>
      <p:sp>
        <p:nvSpPr>
          <p:cNvPr id="153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4" name="Quantitative Methoden 1"/>
          <p:cNvSpPr txBox="1">
            <a:spLocks noGrp="1"/>
          </p:cNvSpPr>
          <p:nvPr>
            <p:ph type="title"/>
          </p:nvPr>
        </p:nvSpPr>
        <p:spPr>
          <a:xfrm>
            <a:off x="1200251" y="2036873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rPr dirty="0"/>
              <a:t>Quantitative Methoden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3" name="Normal Distribution"/>
          <p:cNvSpPr txBox="1"/>
          <p:nvPr/>
        </p:nvSpPr>
        <p:spPr>
          <a:xfrm>
            <a:off x="1094092" y="1190826"/>
            <a:ext cx="19369789" cy="1887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lang="en-US" sz="6000" dirty="0" smtClean="0"/>
              <a:t>Review Linear model one predictor</a:t>
            </a:r>
            <a:endParaRPr lang="en-US" sz="6000" dirty="0"/>
          </a:p>
          <a:p>
            <a:endParaRPr dirty="0"/>
          </a:p>
        </p:txBody>
      </p:sp>
      <p:sp>
        <p:nvSpPr>
          <p:cNvPr id="3" name="Textfeld 2"/>
          <p:cNvSpPr txBox="1"/>
          <p:nvPr/>
        </p:nvSpPr>
        <p:spPr>
          <a:xfrm>
            <a:off x="1406325" y="2558450"/>
            <a:ext cx="22465990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charset="0"/>
              <a:buChar char="•"/>
            </a:pPr>
            <a:r>
              <a:rPr lang="de-DE" sz="3600" dirty="0"/>
              <a:t>Linear </a:t>
            </a:r>
            <a:r>
              <a:rPr lang="de-DE" sz="3600" dirty="0" err="1"/>
              <a:t>regression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statistical</a:t>
            </a:r>
            <a:r>
              <a:rPr lang="de-DE" sz="3600" dirty="0"/>
              <a:t> </a:t>
            </a:r>
            <a:r>
              <a:rPr lang="de-DE" sz="3600" dirty="0" err="1"/>
              <a:t>method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fitting</a:t>
            </a:r>
            <a:r>
              <a:rPr lang="de-DE" sz="3600" dirty="0"/>
              <a:t> a </a:t>
            </a:r>
            <a:r>
              <a:rPr lang="de-DE" sz="3600" dirty="0" err="1"/>
              <a:t>line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r>
              <a:rPr lang="de-DE" sz="3600" dirty="0"/>
              <a:t> </a:t>
            </a:r>
            <a:r>
              <a:rPr lang="de-DE" sz="3600" dirty="0" err="1"/>
              <a:t>where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relationship</a:t>
            </a:r>
            <a:r>
              <a:rPr lang="de-DE" sz="3600" dirty="0"/>
              <a:t> </a:t>
            </a:r>
            <a:r>
              <a:rPr lang="de-DE" sz="3600" dirty="0" err="1"/>
              <a:t>between</a:t>
            </a:r>
            <a:r>
              <a:rPr lang="de-DE" sz="3600" dirty="0"/>
              <a:t> </a:t>
            </a:r>
            <a:r>
              <a:rPr lang="de-DE" sz="3600" dirty="0" err="1"/>
              <a:t>two</a:t>
            </a:r>
            <a:r>
              <a:rPr lang="de-DE" sz="3600" dirty="0"/>
              <a:t> </a:t>
            </a:r>
            <a:r>
              <a:rPr lang="de-DE" sz="3600" dirty="0" smtClean="0"/>
              <a:t>variables</a:t>
            </a:r>
            <a:r>
              <a:rPr lang="de-DE" sz="3600" dirty="0"/>
              <a:t> </a:t>
            </a:r>
            <a:r>
              <a:rPr lang="de-DE" sz="3600" dirty="0" smtClean="0"/>
              <a:t>x</a:t>
            </a:r>
            <a:r>
              <a:rPr lang="de-DE" sz="3600" dirty="0"/>
              <a:t> </a:t>
            </a:r>
            <a:r>
              <a:rPr lang="de-DE" sz="3600" dirty="0" err="1"/>
              <a:t>and</a:t>
            </a:r>
            <a:r>
              <a:rPr lang="de-DE" sz="3600" dirty="0"/>
              <a:t> </a:t>
            </a:r>
            <a:r>
              <a:rPr lang="de-DE" sz="3600" dirty="0" err="1" smtClean="0"/>
              <a:t>y</a:t>
            </a:r>
            <a:r>
              <a:rPr lang="de-DE" sz="3600" dirty="0"/>
              <a:t>, </a:t>
            </a:r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modeled</a:t>
            </a:r>
            <a:r>
              <a:rPr lang="de-DE" sz="3600" dirty="0"/>
              <a:t> </a:t>
            </a:r>
            <a:r>
              <a:rPr lang="de-DE" sz="3600" dirty="0" err="1"/>
              <a:t>by</a:t>
            </a:r>
            <a:r>
              <a:rPr lang="de-DE" sz="3600" dirty="0"/>
              <a:t> a </a:t>
            </a:r>
            <a:r>
              <a:rPr lang="de-DE" sz="3600" dirty="0" err="1"/>
              <a:t>straight</a:t>
            </a:r>
            <a:r>
              <a:rPr lang="de-DE" sz="3600" dirty="0"/>
              <a:t> </a:t>
            </a:r>
            <a:r>
              <a:rPr lang="de-DE" sz="3600" dirty="0" err="1"/>
              <a:t>line</a:t>
            </a:r>
            <a:r>
              <a:rPr lang="de-DE" sz="3600" dirty="0"/>
              <a:t> </a:t>
            </a:r>
            <a:r>
              <a:rPr lang="de-DE" sz="3600" dirty="0" err="1"/>
              <a:t>with</a:t>
            </a:r>
            <a:r>
              <a:rPr lang="de-DE" sz="3600" dirty="0"/>
              <a:t> </a:t>
            </a:r>
            <a:r>
              <a:rPr lang="de-DE" sz="3600" dirty="0" err="1"/>
              <a:t>some</a:t>
            </a:r>
            <a:r>
              <a:rPr lang="de-DE" sz="3600" dirty="0"/>
              <a:t> </a:t>
            </a:r>
            <a:r>
              <a:rPr lang="de-DE" sz="3600" dirty="0" err="1" smtClean="0"/>
              <a:t>error</a:t>
            </a:r>
            <a:r>
              <a:rPr lang="en-US" altLang="zh-CN" sz="3600" dirty="0" smtClean="0"/>
              <a:t>,</a:t>
            </a:r>
            <a:r>
              <a:rPr lang="en-US" sz="3600" dirty="0"/>
              <a:t> </a:t>
            </a:r>
            <a:endParaRPr lang="en-US" sz="3600" dirty="0" smtClean="0"/>
          </a:p>
          <a:p>
            <a:pPr marL="571500" indent="-571500" algn="l">
              <a:buFont typeface="Arial" charset="0"/>
              <a:buChar char="•"/>
            </a:pPr>
            <a:r>
              <a:rPr lang="en-US" sz="3600" dirty="0" smtClean="0"/>
              <a:t>When </a:t>
            </a:r>
            <a:r>
              <a:rPr lang="en-US" sz="3600" dirty="0"/>
              <a:t>we use </a:t>
            </a:r>
            <a:r>
              <a:rPr lang="en-US" sz="3600" dirty="0" smtClean="0"/>
              <a:t>x</a:t>
            </a:r>
            <a:r>
              <a:rPr lang="en-US" sz="3600" dirty="0"/>
              <a:t> to </a:t>
            </a:r>
            <a:r>
              <a:rPr lang="en-US" sz="3600" dirty="0" smtClean="0"/>
              <a:t>predict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y</a:t>
            </a:r>
            <a:r>
              <a:rPr lang="en-US" sz="3600" dirty="0" smtClean="0"/>
              <a:t>,</a:t>
            </a:r>
            <a:r>
              <a:rPr lang="en-US" sz="3600" dirty="0"/>
              <a:t> we usually call </a:t>
            </a:r>
            <a:r>
              <a:rPr lang="en-US" sz="3600" dirty="0" smtClean="0"/>
              <a:t>x</a:t>
            </a:r>
            <a:r>
              <a:rPr lang="en-US" sz="3600" dirty="0"/>
              <a:t> the </a:t>
            </a:r>
            <a:r>
              <a:rPr lang="en-US" sz="3600" b="1" dirty="0"/>
              <a:t>predictor</a:t>
            </a:r>
            <a:r>
              <a:rPr lang="en-US" sz="3600" dirty="0"/>
              <a:t> variable and we call </a:t>
            </a:r>
            <a:r>
              <a:rPr lang="en-US" sz="3600" dirty="0" smtClean="0"/>
              <a:t>y</a:t>
            </a:r>
            <a:r>
              <a:rPr lang="en-US" sz="3600" dirty="0"/>
              <a:t> the </a:t>
            </a:r>
            <a:r>
              <a:rPr lang="en-US" sz="3600" b="1" dirty="0" smtClean="0"/>
              <a:t>outcome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969480" y="4612014"/>
            <a:ext cx="512544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4000" b="1" spc="-170" dirty="0" smtClean="0">
                <a:solidFill>
                  <a:schemeClr val="accent1">
                    <a:hueOff val="114395"/>
                    <a:lumOff val="-24975"/>
                  </a:schemeClr>
                </a:solidFill>
              </a:rPr>
              <a:t>Y = b0 + b1</a:t>
            </a:r>
            <a:r>
              <a:rPr lang="de-DE" sz="4000" b="1" spc="-170" dirty="0">
                <a:solidFill>
                  <a:schemeClr val="accent1">
                    <a:hueOff val="114395"/>
                    <a:lumOff val="-24975"/>
                  </a:schemeClr>
                </a:solidFill>
              </a:rPr>
              <a:t> </a:t>
            </a:r>
            <a:r>
              <a:rPr lang="de-DE" sz="4000" b="1" spc="-170" dirty="0" smtClean="0">
                <a:solidFill>
                  <a:schemeClr val="accent1">
                    <a:hueOff val="114395"/>
                    <a:lumOff val="-24975"/>
                  </a:schemeClr>
                </a:solidFill>
              </a:rPr>
              <a:t>x</a:t>
            </a:r>
          </a:p>
          <a:p>
            <a:pPr algn="l"/>
            <a:r>
              <a:rPr lang="de-DE" sz="4000" b="1" spc="-170" dirty="0" smtClean="0">
                <a:solidFill>
                  <a:schemeClr val="accent1">
                    <a:hueOff val="114395"/>
                    <a:lumOff val="-24975"/>
                  </a:schemeClr>
                </a:solidFill>
              </a:rPr>
              <a:t>b0: </a:t>
            </a:r>
            <a:r>
              <a:rPr lang="de-DE" sz="4000" b="1" spc="-170" dirty="0" err="1" smtClean="0">
                <a:solidFill>
                  <a:schemeClr val="accent1">
                    <a:hueOff val="114395"/>
                    <a:lumOff val="-24975"/>
                  </a:schemeClr>
                </a:solidFill>
              </a:rPr>
              <a:t>intercept</a:t>
            </a:r>
            <a:r>
              <a:rPr lang="de-DE" sz="4000" b="1" spc="-170" dirty="0" smtClean="0">
                <a:solidFill>
                  <a:schemeClr val="accent1">
                    <a:hueOff val="114395"/>
                    <a:lumOff val="-24975"/>
                  </a:schemeClr>
                </a:solidFill>
              </a:rPr>
              <a:t>, b1:slope</a:t>
            </a:r>
          </a:p>
          <a:p>
            <a:pPr algn="l"/>
            <a:endParaRPr lang="de-DE" sz="4000" b="1" spc="-170" dirty="0">
              <a:solidFill>
                <a:schemeClr val="accent1">
                  <a:hueOff val="114395"/>
                  <a:lumOff val="-24975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147609" y="12665500"/>
            <a:ext cx="14585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openintro-ims.netlify.app/summarizing-visualizing-data.html#chp2-review-exercises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969480" y="6059992"/>
            <a:ext cx="27251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4000" b="1" spc="-170" dirty="0" smtClean="0">
                <a:solidFill>
                  <a:schemeClr val="accent1">
                    <a:hueOff val="114395"/>
                    <a:lumOff val="-24975"/>
                  </a:schemeClr>
                </a:solidFill>
              </a:rPr>
              <a:t>Y = 40 + 5</a:t>
            </a:r>
            <a:r>
              <a:rPr lang="de-DE" sz="4000" b="1" spc="-170" dirty="0">
                <a:solidFill>
                  <a:schemeClr val="accent1">
                    <a:hueOff val="114395"/>
                    <a:lumOff val="-24975"/>
                  </a:schemeClr>
                </a:solidFill>
              </a:rPr>
              <a:t> </a:t>
            </a:r>
            <a:r>
              <a:rPr lang="de-DE" sz="4000" b="1" spc="-170" dirty="0" smtClean="0">
                <a:solidFill>
                  <a:schemeClr val="accent1">
                    <a:hueOff val="114395"/>
                    <a:lumOff val="-24975"/>
                  </a:schemeClr>
                </a:solidFill>
              </a:rPr>
              <a:t>x</a:t>
            </a:r>
            <a:endParaRPr lang="de-DE" sz="4000" b="1" spc="-170" dirty="0">
              <a:solidFill>
                <a:schemeClr val="accent1">
                  <a:hueOff val="114395"/>
                  <a:lumOff val="-24975"/>
                </a:schemeClr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155" y="4486624"/>
            <a:ext cx="14741912" cy="81546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02126" y="9205776"/>
            <a:ext cx="5609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4D5156"/>
                </a:solidFill>
                <a:latin typeface="arial" charset="0"/>
              </a:rPr>
              <a:t>The </a:t>
            </a:r>
            <a:r>
              <a:rPr lang="de-DE" dirty="0" err="1">
                <a:solidFill>
                  <a:srgbClr val="4D5156"/>
                </a:solidFill>
                <a:latin typeface="arial" charset="0"/>
              </a:rPr>
              <a:t>steepness</a:t>
            </a:r>
            <a:r>
              <a:rPr lang="de-DE" dirty="0">
                <a:solidFill>
                  <a:srgbClr val="4D5156"/>
                </a:solidFill>
                <a:latin typeface="arial" charset="0"/>
              </a:rPr>
              <a:t> </a:t>
            </a:r>
            <a:r>
              <a:rPr lang="de-DE" dirty="0" err="1">
                <a:solidFill>
                  <a:srgbClr val="4D5156"/>
                </a:solidFill>
                <a:latin typeface="arial" charset="0"/>
              </a:rPr>
              <a:t>of</a:t>
            </a:r>
            <a:r>
              <a:rPr lang="de-DE" dirty="0">
                <a:solidFill>
                  <a:srgbClr val="4D5156"/>
                </a:solidFill>
                <a:latin typeface="arial" charset="0"/>
              </a:rPr>
              <a:t> a </a:t>
            </a:r>
            <a:r>
              <a:rPr lang="de-DE" dirty="0" err="1">
                <a:solidFill>
                  <a:srgbClr val="4D5156"/>
                </a:solidFill>
                <a:latin typeface="arial" charset="0"/>
              </a:rPr>
              <a:t>hill</a:t>
            </a:r>
            <a:r>
              <a:rPr lang="de-DE" dirty="0">
                <a:solidFill>
                  <a:srgbClr val="4D5156"/>
                </a:solidFill>
                <a:latin typeface="arial" charset="0"/>
              </a:rPr>
              <a:t> </a:t>
            </a:r>
            <a:r>
              <a:rPr lang="de-DE" dirty="0" err="1">
                <a:solidFill>
                  <a:srgbClr val="4D5156"/>
                </a:solidFill>
                <a:latin typeface="arial" charset="0"/>
              </a:rPr>
              <a:t>is</a:t>
            </a:r>
            <a:r>
              <a:rPr lang="de-DE" dirty="0">
                <a:solidFill>
                  <a:srgbClr val="4D5156"/>
                </a:solidFill>
                <a:latin typeface="arial" charset="0"/>
              </a:rPr>
              <a:t> </a:t>
            </a:r>
            <a:r>
              <a:rPr lang="de-DE" dirty="0" err="1">
                <a:solidFill>
                  <a:srgbClr val="4D5156"/>
                </a:solidFill>
                <a:latin typeface="arial" charset="0"/>
              </a:rPr>
              <a:t>called</a:t>
            </a:r>
            <a:r>
              <a:rPr lang="de-DE" dirty="0">
                <a:solidFill>
                  <a:srgbClr val="4D5156"/>
                </a:solidFill>
                <a:latin typeface="arial" charset="0"/>
              </a:rPr>
              <a:t> a </a:t>
            </a:r>
            <a:r>
              <a:rPr lang="de-DE" b="1" dirty="0" err="1">
                <a:solidFill>
                  <a:srgbClr val="5F6368"/>
                </a:solidFill>
                <a:latin typeface="arial" charset="0"/>
              </a:rPr>
              <a:t>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20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kalenniveau / Type of Variables"/>
          <p:cNvSpPr txBox="1">
            <a:spLocks noGrp="1"/>
          </p:cNvSpPr>
          <p:nvPr>
            <p:ph type="body" idx="21"/>
          </p:nvPr>
        </p:nvSpPr>
        <p:spPr>
          <a:xfrm>
            <a:off x="1200251" y="945878"/>
            <a:ext cx="21971000" cy="13178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1609303">
              <a:lnSpc>
                <a:spcPct val="80000"/>
              </a:lnSpc>
              <a:defRPr sz="5610" spc="-11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lang="de-DE" sz="5800" dirty="0" smtClean="0"/>
              <a:t>Model </a:t>
            </a:r>
            <a:r>
              <a:rPr lang="de-DE" sz="5800" dirty="0" err="1" smtClean="0"/>
              <a:t>with</a:t>
            </a:r>
            <a:r>
              <a:rPr lang="de-DE" sz="5800" dirty="0" smtClean="0"/>
              <a:t> multiple </a:t>
            </a:r>
            <a:r>
              <a:rPr lang="de-DE" sz="5800" dirty="0" err="1" smtClean="0"/>
              <a:t>predictors</a:t>
            </a:r>
            <a:endParaRPr lang="de-DE" sz="5800" dirty="0"/>
          </a:p>
          <a:p>
            <a:endParaRPr dirty="0"/>
          </a:p>
        </p:txBody>
      </p:sp>
      <p:sp>
        <p:nvSpPr>
          <p:cNvPr id="159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" name="Rechteck 4"/>
          <p:cNvSpPr/>
          <p:nvPr/>
        </p:nvSpPr>
        <p:spPr>
          <a:xfrm>
            <a:off x="12186077" y="12668134"/>
            <a:ext cx="115868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openintro-ims.netlify.app/multi-logistic-models.html#ind-and-cat-predictors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de.wikipedia.org/wiki/Regressionsanalyse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48" y="3190058"/>
            <a:ext cx="13135743" cy="4947228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193" y="3190058"/>
            <a:ext cx="8885422" cy="49254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612090" y="1852611"/>
            <a:ext cx="42949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Multiple dimensional model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smtClean="0"/>
              <a:t>R-</a:t>
            </a:r>
            <a:r>
              <a:rPr lang="de-DE" dirty="0" err="1" smtClean="0"/>
              <a:t>squared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de-DE" dirty="0"/>
              <a:t>R-</a:t>
            </a:r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en-US" altLang="zh-CN" dirty="0" smtClean="0"/>
              <a:t>?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1"/>
          </p:nvPr>
        </p:nvSpPr>
        <p:spPr>
          <a:xfrm>
            <a:off x="1206500" y="4076826"/>
            <a:ext cx="21971000" cy="934779"/>
          </a:xfrm>
        </p:spPr>
        <p:txBody>
          <a:bodyPr>
            <a:normAutofit fontScale="25000" lnSpcReduction="20000"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192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When s</a:t>
            </a:r>
            <a:r>
              <a:rPr lang="en-US" altLang="zh-CN" sz="192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ingle predictor: R-squared is ok!</a:t>
            </a:r>
          </a:p>
          <a:p>
            <a:pPr marL="1143000" indent="-1143000">
              <a:buFont typeface="Arial" charset="0"/>
              <a:buChar char="•"/>
            </a:pPr>
            <a:r>
              <a:rPr lang="en-US" altLang="zh-CN" sz="192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When multiple predictors: Adjusted R-squared is better!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4</a:t>
            </a:fld>
            <a:endParaRPr lang="tr-TR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6534728"/>
            <a:ext cx="10467419" cy="43549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1242964" y="12344538"/>
            <a:ext cx="13301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openintro-ims.netlify.app</a:t>
            </a:r>
            <a:r>
              <a:rPr lang="en-US" dirty="0"/>
              <a:t>/</a:t>
            </a:r>
            <a:r>
              <a:rPr lang="en-US" dirty="0" err="1"/>
              <a:t>multi-logistic-models.html#many-predictors-in-a-model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38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84504" y="3404755"/>
            <a:ext cx="21971000" cy="1434949"/>
          </a:xfrm>
        </p:spPr>
        <p:txBody>
          <a:bodyPr/>
          <a:lstStyle/>
          <a:p>
            <a:r>
              <a:rPr lang="en-US" dirty="0" smtClean="0"/>
              <a:t>E</a:t>
            </a:r>
            <a:r>
              <a:rPr lang="en-US" altLang="zh-CN" dirty="0" smtClean="0"/>
              <a:t>xercise</a:t>
            </a:r>
            <a:r>
              <a:rPr lang="zh-CN" altLang="en-US" dirty="0"/>
              <a:t> </a:t>
            </a:r>
            <a:r>
              <a:rPr lang="en-US" altLang="zh-CN" dirty="0" smtClean="0"/>
              <a:t>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1"/>
          </p:nvPr>
        </p:nvSpPr>
        <p:spPr>
          <a:xfrm>
            <a:off x="1384504" y="5157354"/>
            <a:ext cx="21971000" cy="934779"/>
          </a:xfrm>
        </p:spPr>
        <p:txBody>
          <a:bodyPr/>
          <a:lstStyle/>
          <a:p>
            <a:r>
              <a:rPr lang="en-US" dirty="0" smtClean="0"/>
              <a:t>IMS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</a:t>
            </a:r>
            <a:r>
              <a:rPr lang="zh-CN" altLang="en-US" dirty="0" smtClean="0"/>
              <a:t> </a:t>
            </a:r>
            <a:r>
              <a:rPr lang="en-US" dirty="0" smtClean="0"/>
              <a:t> 4.1.4.2,  4.1.4.3,  4.1.4.4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0990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kalenniveau / Type of Variables"/>
          <p:cNvSpPr txBox="1">
            <a:spLocks noGrp="1"/>
          </p:cNvSpPr>
          <p:nvPr>
            <p:ph type="body" idx="21"/>
          </p:nvPr>
        </p:nvSpPr>
        <p:spPr>
          <a:xfrm>
            <a:off x="1200251" y="945878"/>
            <a:ext cx="21971000" cy="13178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1609303">
              <a:lnSpc>
                <a:spcPct val="80000"/>
              </a:lnSpc>
              <a:defRPr sz="5610" spc="-11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lang="de-DE" sz="5800" dirty="0" smtClean="0"/>
              <a:t>Model</a:t>
            </a:r>
            <a:r>
              <a:rPr lang="zh-CN" altLang="en-US" sz="5800" dirty="0" smtClean="0"/>
              <a:t> </a:t>
            </a:r>
            <a:r>
              <a:rPr lang="en-US" altLang="zh-CN" sz="5800" dirty="0" smtClean="0"/>
              <a:t>selection</a:t>
            </a:r>
            <a:endParaRPr dirty="0"/>
          </a:p>
        </p:txBody>
      </p:sp>
      <p:sp>
        <p:nvSpPr>
          <p:cNvPr id="159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" name="Rechteck 4"/>
          <p:cNvSpPr/>
          <p:nvPr/>
        </p:nvSpPr>
        <p:spPr>
          <a:xfrm>
            <a:off x="12186077" y="12668134"/>
            <a:ext cx="11586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openintro-ims.netlify.app/multi-logistic-models.html#ind-and-cat-predictors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1227282" y="4076826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>
            <a:normAutofit fontScale="25000" lnSpcReduction="2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1143000" indent="-1143000" hangingPunct="1">
              <a:buFont typeface="Arial" charset="0"/>
              <a:buChar char="•"/>
            </a:pPr>
            <a:r>
              <a:rPr lang="en-US" sz="192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Backward elimination: from full to step by step elimination</a:t>
            </a:r>
            <a:endParaRPr lang="en-US" altLang="zh-CN" sz="19200" dirty="0" smtClean="0">
              <a:solidFill>
                <a:schemeClr val="bg1">
                  <a:lumMod val="90000"/>
                  <a:lumOff val="10000"/>
                </a:schemeClr>
              </a:solidFill>
            </a:endParaRPr>
          </a:p>
          <a:p>
            <a:pPr marL="1143000" indent="-1143000" hangingPunct="1">
              <a:buFont typeface="Arial" charset="0"/>
              <a:buChar char="•"/>
            </a:pPr>
            <a:r>
              <a:rPr lang="en-US" altLang="zh-CN" sz="192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Forward selection: reverse </a:t>
            </a:r>
          </a:p>
          <a:p>
            <a:pPr hangingPunct="1"/>
            <a:endParaRPr lang="en-US" dirty="0"/>
          </a:p>
        </p:txBody>
      </p:sp>
      <p:sp>
        <p:nvSpPr>
          <p:cNvPr id="7" name="Textplatzhalter 2"/>
          <p:cNvSpPr txBox="1">
            <a:spLocks/>
          </p:cNvSpPr>
          <p:nvPr/>
        </p:nvSpPr>
        <p:spPr>
          <a:xfrm>
            <a:off x="1200251" y="6357281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>
            <a:normAutofit fontScale="25000" lnSpcReduction="2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altLang="zh-CN" sz="192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Common choose standard:</a:t>
            </a:r>
          </a:p>
          <a:p>
            <a:pPr hangingPunct="1"/>
            <a:r>
              <a:rPr lang="en-US" altLang="zh-CN" sz="19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Larger adjusted R squared, smaller P value.</a:t>
            </a:r>
          </a:p>
          <a:p>
            <a:pPr hangingPunct="1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11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6500" y="2828788"/>
            <a:ext cx="21971000" cy="1434949"/>
          </a:xfrm>
        </p:spPr>
        <p:txBody>
          <a:bodyPr/>
          <a:lstStyle/>
          <a:p>
            <a:r>
              <a:rPr lang="en-US" dirty="0" smtClean="0"/>
              <a:t>E</a:t>
            </a:r>
            <a:r>
              <a:rPr lang="en-US" altLang="zh-CN" dirty="0" smtClean="0"/>
              <a:t>xercise</a:t>
            </a:r>
            <a:r>
              <a:rPr lang="zh-CN" altLang="en-US" dirty="0"/>
              <a:t> </a:t>
            </a:r>
            <a:r>
              <a:rPr lang="en-US" altLang="zh-CN" dirty="0" smtClean="0"/>
              <a:t>time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1"/>
          </p:nvPr>
        </p:nvSpPr>
        <p:spPr>
          <a:xfrm>
            <a:off x="1206500" y="4263737"/>
            <a:ext cx="21971000" cy="934779"/>
          </a:xfrm>
        </p:spPr>
        <p:txBody>
          <a:bodyPr/>
          <a:lstStyle/>
          <a:p>
            <a:r>
              <a:rPr lang="en-US" dirty="0" smtClean="0"/>
              <a:t>IMS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</a:t>
            </a:r>
            <a:r>
              <a:rPr lang="en-US" dirty="0" smtClean="0"/>
              <a:t> 4.</a:t>
            </a:r>
            <a:r>
              <a:rPr lang="en-US" altLang="zh-CN" dirty="0" smtClean="0"/>
              <a:t>2</a:t>
            </a:r>
            <a:r>
              <a:rPr lang="en-US" dirty="0" smtClean="0"/>
              <a:t>.</a:t>
            </a:r>
            <a:r>
              <a:rPr lang="en-US" altLang="zh-CN" dirty="0" smtClean="0"/>
              <a:t>3</a:t>
            </a:r>
            <a:r>
              <a:rPr lang="en-US" dirty="0" smtClean="0"/>
              <a:t>.</a:t>
            </a:r>
            <a:r>
              <a:rPr lang="en-US" altLang="zh-CN" dirty="0" smtClean="0"/>
              <a:t>1</a:t>
            </a:r>
            <a:r>
              <a:rPr lang="en-US" dirty="0" smtClean="0"/>
              <a:t>, 4.</a:t>
            </a:r>
            <a:r>
              <a:rPr lang="en-US" altLang="zh-CN" dirty="0" smtClean="0"/>
              <a:t>2</a:t>
            </a:r>
            <a:r>
              <a:rPr lang="en-US" dirty="0" smtClean="0"/>
              <a:t>.</a:t>
            </a:r>
            <a:r>
              <a:rPr lang="en-US" altLang="zh-CN" dirty="0" smtClean="0"/>
              <a:t>3</a:t>
            </a:r>
            <a:r>
              <a:rPr lang="en-US" dirty="0" smtClean="0"/>
              <a:t>.</a:t>
            </a:r>
            <a:r>
              <a:rPr lang="en-US" altLang="zh-CN" dirty="0" smtClean="0"/>
              <a:t>2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4.</a:t>
            </a:r>
            <a:r>
              <a:rPr lang="en-US" altLang="zh-CN" dirty="0" smtClean="0"/>
              <a:t>2</a:t>
            </a:r>
            <a:r>
              <a:rPr lang="en-US" dirty="0" smtClean="0"/>
              <a:t>.</a:t>
            </a:r>
            <a:r>
              <a:rPr lang="en-US" altLang="zh-CN" dirty="0" smtClean="0"/>
              <a:t>3</a:t>
            </a:r>
            <a:r>
              <a:rPr lang="en-US" dirty="0" smtClean="0"/>
              <a:t>.</a:t>
            </a:r>
            <a:r>
              <a:rPr lang="en-US" altLang="zh-CN" dirty="0" smtClean="0"/>
              <a:t>3,</a:t>
            </a:r>
            <a:r>
              <a:rPr lang="en-US" dirty="0"/>
              <a:t> </a:t>
            </a:r>
            <a:r>
              <a:rPr lang="en-US" dirty="0" smtClean="0"/>
              <a:t>4.</a:t>
            </a:r>
            <a:r>
              <a:rPr lang="en-US" altLang="zh-CN" dirty="0" smtClean="0"/>
              <a:t>2</a:t>
            </a:r>
            <a:r>
              <a:rPr lang="en-US" dirty="0" smtClean="0"/>
              <a:t>.</a:t>
            </a:r>
            <a:r>
              <a:rPr lang="en-US" altLang="zh-CN" dirty="0" smtClean="0"/>
              <a:t>3</a:t>
            </a:r>
            <a:r>
              <a:rPr lang="en-US" dirty="0" smtClean="0"/>
              <a:t>.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9015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Macintosh PowerPoint</Application>
  <PresentationFormat>Benutzerdefiniert</PresentationFormat>
  <Paragraphs>38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Helvetica Neue</vt:lpstr>
      <vt:lpstr>Helvetica Neue Medium</vt:lpstr>
      <vt:lpstr>Arial</vt:lpstr>
      <vt:lpstr>Arial</vt:lpstr>
      <vt:lpstr>30_BasicColor</vt:lpstr>
      <vt:lpstr>Quantitative Methoden 1</vt:lpstr>
      <vt:lpstr>PowerPoint-Präsentation</vt:lpstr>
      <vt:lpstr>PowerPoint-Präsentation</vt:lpstr>
      <vt:lpstr>Adjusted R-squared, R-squared ?  </vt:lpstr>
      <vt:lpstr>Exercise time</vt:lpstr>
      <vt:lpstr>PowerPoint-Präsentation</vt:lpstr>
      <vt:lpstr>Exercise time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Methoden 1</dc:title>
  <cp:lastModifiedBy>Microsoft Office-Anwender</cp:lastModifiedBy>
  <cp:revision>131</cp:revision>
  <cp:lastPrinted>2021-03-26T17:10:04Z</cp:lastPrinted>
  <dcterms:modified xsi:type="dcterms:W3CDTF">2021-04-16T15:31:38Z</dcterms:modified>
</cp:coreProperties>
</file>