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9" r:id="rId6"/>
    <p:sldId id="258" r:id="rId7"/>
    <p:sldId id="266" r:id="rId8"/>
    <p:sldId id="260" r:id="rId9"/>
    <p:sldId id="265" r:id="rId10"/>
    <p:sldId id="267" r:id="rId11"/>
    <p:sldId id="268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737"/>
  </p:normalViewPr>
  <p:slideViewPr>
    <p:cSldViewPr snapToGrid="0" snapToObjects="1">
      <p:cViewPr>
        <p:scale>
          <a:sx n="57" d="100"/>
          <a:sy n="57" d="100"/>
        </p:scale>
        <p:origin x="7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F_yQ2N638" TargetMode="External"/><Relationship Id="rId4" Type="http://schemas.openxmlformats.org/officeDocument/2006/relationships/hyperlink" Target="https://www.youtube.com/watch?v=2tuBREK_mgE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youtube.com/watch?v=mtbJbDwqW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bJbDwqWLE" TargetMode="External"/><Relationship Id="rId4" Type="http://schemas.openxmlformats.org/officeDocument/2006/relationships/hyperlink" Target="https://www.youtube.com/watch?v=CjF_yQ2N638" TargetMode="External"/><Relationship Id="rId5" Type="http://schemas.openxmlformats.org/officeDocument/2006/relationships/hyperlink" Target="https://www.youtube.com/watch?v=2tuBREK_mgE" TargetMode="External"/><Relationship Id="rId6" Type="http://schemas.openxmlformats.org/officeDocument/2006/relationships/hyperlink" Target="https://www.youtube.com/watch?v=mtbJbDwqWLE&amp;t=209s" TargetMode="External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F_yQ2N638" TargetMode="External"/><Relationship Id="rId4" Type="http://schemas.openxmlformats.org/officeDocument/2006/relationships/hyperlink" Target="https://www.youtube.com/watch?v=2tuBREK_mgE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youtube.com/watch?v=mtbJbDwqW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moodle.hs-ansbach.de/mod/resource/view.php?id=41658" TargetMode="External"/><Relationship Id="rId3" Type="http://schemas.openxmlformats.org/officeDocument/2006/relationships/hyperlink" Target="https://www.springer.com/de/book/97836582158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hs-ansbach.de/mod/resource/view.php?id=41658" TargetMode="External"/><Relationship Id="rId4" Type="http://schemas.openxmlformats.org/officeDocument/2006/relationships/hyperlink" Target="https://www.springer.com/de/book/9783658215866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utorium 26/03/2021"/>
          <p:cNvSpPr txBox="1">
            <a:spLocks noGrp="1"/>
          </p:cNvSpPr>
          <p:nvPr>
            <p:ph type="body" idx="21"/>
          </p:nvPr>
        </p:nvSpPr>
        <p:spPr>
          <a:xfrm>
            <a:off x="1320953" y="298804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Tutorium 26/03/2021</a:t>
            </a:r>
          </a:p>
        </p:txBody>
      </p:sp>
      <p:sp>
        <p:nvSpPr>
          <p:cNvPr id="152" name="Skalenniveau / Type of Variables…"/>
          <p:cNvSpPr txBox="1">
            <a:spLocks noGrp="1"/>
          </p:cNvSpPr>
          <p:nvPr>
            <p:ph type="body" idx="1"/>
          </p:nvPr>
        </p:nvSpPr>
        <p:spPr>
          <a:xfrm>
            <a:off x="1320953" y="5459988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dirty="0"/>
              <a:t>Skalenniveau / Type of Variables</a:t>
            </a:r>
          </a:p>
          <a:p>
            <a:r>
              <a:rPr dirty="0"/>
              <a:t>Normalverteilung / Normal Distribution</a:t>
            </a:r>
          </a:p>
          <a:p>
            <a:r>
              <a:rPr dirty="0"/>
              <a:t>R-Basic-System-Package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4" name="Quantitative Methoden 1"/>
          <p:cNvSpPr txBox="1">
            <a:spLocks noGrp="1"/>
          </p:cNvSpPr>
          <p:nvPr>
            <p:ph type="title"/>
          </p:nvPr>
        </p:nvSpPr>
        <p:spPr>
          <a:xfrm>
            <a:off x="1200251" y="1492808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Quantitative Methoden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r>
              <a:rPr lang="en-US" altLang="zh-CN" dirty="0" err="1" smtClean="0"/>
              <a:t>nline</a:t>
            </a:r>
            <a:r>
              <a:rPr lang="zh-CN" altLang="en-US" dirty="0" smtClean="0"/>
              <a:t> </a:t>
            </a:r>
            <a:r>
              <a:rPr lang="de-DE" dirty="0" smtClean="0"/>
              <a:t>Quiz time</a:t>
            </a:r>
            <a:r>
              <a:rPr lang="zh-CN" altLang="en-US" dirty="0" smtClean="0"/>
              <a:t>❓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627816" y="5193284"/>
            <a:ext cx="24479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Tips</a:t>
            </a:r>
            <a:r>
              <a:rPr lang="de-DE" sz="3600" dirty="0" smtClean="0"/>
              <a:t>: 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Make</a:t>
            </a:r>
            <a:r>
              <a:rPr lang="de-DE" sz="3600" dirty="0" smtClean="0"/>
              <a:t> </a:t>
            </a:r>
            <a:r>
              <a:rPr lang="de-DE" sz="3600" dirty="0" err="1"/>
              <a:t>sure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 a </a:t>
            </a:r>
            <a:r>
              <a:rPr lang="de-DE" sz="3600" dirty="0" err="1"/>
              <a:t>stable</a:t>
            </a:r>
            <a:r>
              <a:rPr lang="de-DE" sz="3600" dirty="0"/>
              <a:t> </a:t>
            </a:r>
            <a:r>
              <a:rPr lang="de-DE" sz="3600" dirty="0" err="1"/>
              <a:t>internet</a:t>
            </a:r>
            <a:r>
              <a:rPr lang="de-DE" sz="3600" dirty="0"/>
              <a:t> </a:t>
            </a:r>
            <a:r>
              <a:rPr lang="de-DE" sz="3600" dirty="0" err="1" smtClean="0"/>
              <a:t>connection</a:t>
            </a:r>
            <a:r>
              <a:rPr lang="de-DE" sz="36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If</a:t>
            </a:r>
            <a:r>
              <a:rPr lang="de-DE" sz="3600" dirty="0" smtClean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reason</a:t>
            </a:r>
            <a:r>
              <a:rPr lang="de-DE" sz="3600" dirty="0"/>
              <a:t> </a:t>
            </a:r>
            <a:r>
              <a:rPr lang="de-DE" sz="3600" dirty="0" err="1" smtClean="0"/>
              <a:t>leave</a:t>
            </a:r>
            <a:r>
              <a:rPr lang="de-DE" sz="3600" dirty="0" smtClean="0"/>
              <a:t> </a:t>
            </a:r>
            <a:r>
              <a:rPr lang="de-DE" sz="3600" dirty="0" err="1"/>
              <a:t>the</a:t>
            </a:r>
            <a:r>
              <a:rPr lang="de-DE" sz="3600" dirty="0"/>
              <a:t> live </a:t>
            </a:r>
            <a:r>
              <a:rPr lang="de-DE" sz="3600" dirty="0" err="1"/>
              <a:t>quiz</a:t>
            </a:r>
            <a:r>
              <a:rPr lang="de-DE" sz="3600" dirty="0"/>
              <a:t>,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rejoin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PIN </a:t>
            </a:r>
            <a:r>
              <a:rPr lang="de-DE" sz="3600" dirty="0" err="1"/>
              <a:t>code</a:t>
            </a:r>
            <a:r>
              <a:rPr lang="de-DE" sz="36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Please</a:t>
            </a:r>
            <a:r>
              <a:rPr lang="de-DE" sz="3600" dirty="0" smtClean="0"/>
              <a:t> </a:t>
            </a:r>
            <a:r>
              <a:rPr lang="de-DE" sz="3600" dirty="0" err="1"/>
              <a:t>don't</a:t>
            </a:r>
            <a:r>
              <a:rPr lang="de-DE" sz="3600" dirty="0"/>
              <a:t> </a:t>
            </a:r>
            <a:r>
              <a:rPr lang="de-DE" sz="3600" dirty="0" err="1"/>
              <a:t>leave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browser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app</a:t>
            </a:r>
            <a:r>
              <a:rPr lang="de-DE" sz="3600" dirty="0"/>
              <a:t> </a:t>
            </a:r>
            <a:r>
              <a:rPr lang="de-DE" sz="3600" dirty="0" err="1"/>
              <a:t>while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quiz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 smtClean="0"/>
              <a:t>running</a:t>
            </a:r>
            <a:r>
              <a:rPr lang="de-DE" sz="3600" dirty="0" smtClean="0"/>
              <a:t>.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59788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3000" y="2506980"/>
            <a:ext cx="21971000" cy="1434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good website to recommend: </a:t>
            </a:r>
            <a:br>
              <a:rPr lang="en-US" altLang="zh-CN" dirty="0" smtClean="0"/>
            </a:br>
            <a:r>
              <a:rPr lang="en-US" altLang="zh-CN" dirty="0" smtClean="0"/>
              <a:t>post</a:t>
            </a:r>
            <a:r>
              <a:rPr lang="zh-CN" altLang="en-US" dirty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</a:t>
            </a:r>
            <a:r>
              <a:rPr lang="mr-IN" altLang="zh-CN" dirty="0" smtClean="0"/>
              <a:t>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413000" y="5524103"/>
            <a:ext cx="24479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3600" dirty="0"/>
              <a:t>https://</a:t>
            </a:r>
            <a:r>
              <a:rPr lang="de-DE" sz="3600" dirty="0" err="1"/>
              <a:t>stackoverflow.com</a:t>
            </a:r>
            <a:r>
              <a:rPr lang="de-DE" sz="3600" dirty="0" smtClean="0"/>
              <a:t>/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69649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10701340" cy="8051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6" name="Rechteck 5"/>
          <p:cNvSpPr/>
          <p:nvPr/>
        </p:nvSpPr>
        <p:spPr>
          <a:xfrm>
            <a:off x="210443" y="12320827"/>
            <a:ext cx="97209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https://r4ds.had.co.nz/workflow-basics.html#exercises-7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10" y="0"/>
            <a:ext cx="1385869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1206500" y="1655122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Skalenniveau / Type of Variables</a:t>
            </a:r>
          </a:p>
        </p:txBody>
      </p:sp>
      <p:sp>
        <p:nvSpPr>
          <p:cNvPr id="157" name="Source from : https://www.graphpad.com/support/faq/what-is-the-difference-between-ordinal-interval-and-ratio-variables-why-should-i-care/"/>
          <p:cNvSpPr txBox="1"/>
          <p:nvPr/>
        </p:nvSpPr>
        <p:spPr>
          <a:xfrm>
            <a:off x="2954205" y="12344293"/>
            <a:ext cx="193977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 from : https://www.graphpad.com/support/faq/what-is-the-difference-between-ordinal-interval-and-ratio-variables-why-should-i-care/</a:t>
            </a:r>
          </a:p>
        </p:txBody>
      </p:sp>
      <p:pic>
        <p:nvPicPr>
          <p:cNvPr id="158" name="Bildschirmfoto 2021-03-25 um 10.32.10 AM.png" descr="Bildschirmfoto 2021-03-25 um 10.32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839" y="4394463"/>
            <a:ext cx="12223982" cy="614526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0" name="❗️❗️Ratio data and Interval data can be also discrete or continues, these are just two ways of sayings.…"/>
          <p:cNvSpPr txBox="1"/>
          <p:nvPr/>
        </p:nvSpPr>
        <p:spPr>
          <a:xfrm>
            <a:off x="15768662" y="4394463"/>
            <a:ext cx="777363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❗️❗️Ratio data and Interval data can be also discrete or continues, these are just two ways of sayings. </a:t>
            </a:r>
          </a:p>
          <a:p>
            <a:r>
              <a:t>More details : book: Ims 1.2.2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4760018"/>
            <a:ext cx="5011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P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rice,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Age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06500" y="6069421"/>
            <a:ext cx="5011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ear,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IQ,EQ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6500" y="7806073"/>
            <a:ext cx="5011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lang="en-US" altLang="zh-CN" dirty="0" smtClean="0"/>
              <a:t>core: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06500" y="9515012"/>
            <a:ext cx="5011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Countries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de-DE" dirty="0" smtClean="0"/>
              <a:t>Quiz time</a:t>
            </a:r>
            <a:r>
              <a:rPr lang="zh-CN" altLang="en-US" dirty="0" smtClean="0"/>
              <a:t>❓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482850" y="5524103"/>
            <a:ext cx="244792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de-DE" sz="4000" dirty="0" smtClean="0"/>
              <a:t>Click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quiz</a:t>
            </a:r>
            <a:r>
              <a:rPr lang="de-DE" sz="4000" dirty="0" smtClean="0"/>
              <a:t> link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enter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pin</a:t>
            </a:r>
            <a:r>
              <a:rPr lang="de-DE" sz="4000" dirty="0" smtClean="0"/>
              <a:t> </a:t>
            </a:r>
            <a:r>
              <a:rPr lang="de-DE" sz="4000" dirty="0" err="1" smtClean="0"/>
              <a:t>code</a:t>
            </a:r>
            <a:r>
              <a:rPr lang="de-DE" sz="4000" smtClean="0"/>
              <a:t> sent</a:t>
            </a:r>
            <a:r>
              <a:rPr lang="de-DE" sz="4000" dirty="0" smtClean="0"/>
              <a:t> in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chat</a:t>
            </a:r>
            <a:r>
              <a:rPr lang="de-DE" sz="4000" dirty="0" smtClean="0"/>
              <a:t>,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start</a:t>
            </a:r>
            <a:r>
              <a:rPr lang="de-DE" sz="4000" dirty="0" smtClean="0"/>
              <a:t>~</a:t>
            </a:r>
          </a:p>
          <a:p>
            <a:pPr marL="685800" indent="-685800" algn="l">
              <a:buFont typeface="Arial" charset="0"/>
              <a:buChar char="•"/>
            </a:pPr>
            <a:endParaRPr lang="de-DE" sz="4000" dirty="0" smtClean="0"/>
          </a:p>
          <a:p>
            <a:pPr marL="685800" indent="-685800" algn="l">
              <a:buFont typeface="Arial" charset="0"/>
              <a:buChar char="•"/>
            </a:pPr>
            <a:r>
              <a:rPr lang="de-DE" sz="4000" dirty="0" err="1" smtClean="0"/>
              <a:t>Tips</a:t>
            </a:r>
            <a:r>
              <a:rPr lang="de-DE" sz="4000" dirty="0" smtClean="0"/>
              <a:t>: 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4000" dirty="0" err="1" smtClean="0"/>
              <a:t>Make</a:t>
            </a:r>
            <a:r>
              <a:rPr lang="de-DE" sz="4000" dirty="0" smtClean="0"/>
              <a:t> </a:t>
            </a:r>
            <a:r>
              <a:rPr lang="de-DE" sz="4000" dirty="0" err="1"/>
              <a:t>sure</a:t>
            </a:r>
            <a:r>
              <a:rPr lang="de-DE" sz="4000" dirty="0"/>
              <a:t> </a:t>
            </a:r>
            <a:r>
              <a:rPr lang="de-DE" sz="4000" dirty="0" err="1"/>
              <a:t>that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have</a:t>
            </a:r>
            <a:r>
              <a:rPr lang="de-DE" sz="4000" dirty="0"/>
              <a:t> a </a:t>
            </a:r>
            <a:r>
              <a:rPr lang="de-DE" sz="4000" dirty="0" err="1"/>
              <a:t>stable</a:t>
            </a:r>
            <a:r>
              <a:rPr lang="de-DE" sz="4000" dirty="0"/>
              <a:t> </a:t>
            </a:r>
            <a:r>
              <a:rPr lang="de-DE" sz="4000" dirty="0" err="1"/>
              <a:t>internet</a:t>
            </a:r>
            <a:r>
              <a:rPr lang="de-DE" sz="4000" dirty="0"/>
              <a:t> </a:t>
            </a:r>
            <a:r>
              <a:rPr lang="de-DE" sz="4000" dirty="0" err="1" smtClean="0"/>
              <a:t>connection</a:t>
            </a:r>
            <a:r>
              <a:rPr lang="de-DE" sz="40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4000" dirty="0" err="1" smtClean="0"/>
              <a:t>If</a:t>
            </a:r>
            <a:r>
              <a:rPr lang="de-DE" sz="4000" dirty="0" smtClean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/>
              <a:t>any</a:t>
            </a:r>
            <a:r>
              <a:rPr lang="de-DE" sz="4000" dirty="0"/>
              <a:t> </a:t>
            </a:r>
            <a:r>
              <a:rPr lang="de-DE" sz="4000" dirty="0" err="1"/>
              <a:t>reason</a:t>
            </a:r>
            <a:r>
              <a:rPr lang="de-DE" sz="4000" dirty="0"/>
              <a:t> </a:t>
            </a:r>
            <a:r>
              <a:rPr lang="de-DE" sz="4000" dirty="0" err="1" smtClean="0"/>
              <a:t>leave</a:t>
            </a:r>
            <a:r>
              <a:rPr lang="de-DE" sz="4000" dirty="0" smtClean="0"/>
              <a:t> </a:t>
            </a:r>
            <a:r>
              <a:rPr lang="de-DE" sz="4000" dirty="0" err="1"/>
              <a:t>the</a:t>
            </a:r>
            <a:r>
              <a:rPr lang="de-DE" sz="4000" dirty="0"/>
              <a:t> live </a:t>
            </a:r>
            <a:r>
              <a:rPr lang="de-DE" sz="4000" dirty="0" err="1"/>
              <a:t>quiz</a:t>
            </a:r>
            <a:r>
              <a:rPr lang="de-DE" sz="4000" dirty="0"/>
              <a:t>,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can</a:t>
            </a:r>
            <a:r>
              <a:rPr lang="de-DE" sz="4000" dirty="0"/>
              <a:t> </a:t>
            </a:r>
            <a:r>
              <a:rPr lang="de-DE" sz="4000" dirty="0" err="1"/>
              <a:t>rejoin</a:t>
            </a:r>
            <a:r>
              <a:rPr lang="de-DE" sz="4000" dirty="0"/>
              <a:t> </a:t>
            </a: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PIN </a:t>
            </a:r>
            <a:r>
              <a:rPr lang="de-DE" sz="4000" dirty="0" err="1"/>
              <a:t>code</a:t>
            </a:r>
            <a:r>
              <a:rPr lang="de-DE" sz="40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4000" dirty="0" err="1" smtClean="0"/>
              <a:t>Please</a:t>
            </a:r>
            <a:r>
              <a:rPr lang="de-DE" sz="4000" dirty="0" smtClean="0"/>
              <a:t> </a:t>
            </a:r>
            <a:r>
              <a:rPr lang="de-DE" sz="4000" dirty="0" err="1"/>
              <a:t>don't</a:t>
            </a:r>
            <a:r>
              <a:rPr lang="de-DE" sz="4000" dirty="0"/>
              <a:t> </a:t>
            </a:r>
            <a:r>
              <a:rPr lang="de-DE" sz="4000" dirty="0" err="1"/>
              <a:t>leave</a:t>
            </a:r>
            <a:r>
              <a:rPr lang="de-DE" sz="4000" dirty="0"/>
              <a:t> </a:t>
            </a: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browser</a:t>
            </a:r>
            <a:r>
              <a:rPr lang="de-DE" sz="4000" dirty="0"/>
              <a:t> </a:t>
            </a:r>
            <a:r>
              <a:rPr lang="de-DE" sz="4000" dirty="0" err="1"/>
              <a:t>or</a:t>
            </a:r>
            <a:r>
              <a:rPr lang="de-DE" sz="4000" dirty="0"/>
              <a:t> </a:t>
            </a:r>
            <a:r>
              <a:rPr lang="de-DE" sz="4000" dirty="0" err="1"/>
              <a:t>app</a:t>
            </a:r>
            <a:r>
              <a:rPr lang="de-DE" sz="4000" dirty="0"/>
              <a:t> </a:t>
            </a:r>
            <a:r>
              <a:rPr lang="de-DE" sz="4000" dirty="0" err="1"/>
              <a:t>while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quiz</a:t>
            </a:r>
            <a:r>
              <a:rPr lang="de-DE" sz="4000" dirty="0"/>
              <a:t> </a:t>
            </a:r>
            <a:r>
              <a:rPr lang="de-DE" sz="4000" dirty="0" err="1"/>
              <a:t>is</a:t>
            </a:r>
            <a:r>
              <a:rPr lang="de-DE" sz="4000" dirty="0"/>
              <a:t> </a:t>
            </a:r>
            <a:r>
              <a:rPr lang="de-DE" sz="4000" dirty="0" err="1" smtClean="0"/>
              <a:t>running</a:t>
            </a:r>
            <a:r>
              <a:rPr lang="de-DE" sz="4000" dirty="0" smtClean="0"/>
              <a:t>.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95447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3" name="Normal Distribution"/>
          <p:cNvSpPr txBox="1"/>
          <p:nvPr/>
        </p:nvSpPr>
        <p:spPr>
          <a:xfrm>
            <a:off x="1718560" y="1170752"/>
            <a:ext cx="19369789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Normal </a:t>
            </a:r>
            <a:r>
              <a:rPr dirty="0" smtClean="0"/>
              <a:t>Distribution</a:t>
            </a:r>
            <a:endParaRPr lang="en-US" dirty="0" smtClean="0"/>
          </a:p>
          <a:p>
            <a:r>
              <a:rPr lang="en-US" dirty="0" smtClean="0"/>
              <a:t>Density curve/Frequency distribution</a:t>
            </a:r>
            <a:endParaRPr dirty="0"/>
          </a:p>
        </p:txBody>
      </p:sp>
      <p:sp>
        <p:nvSpPr>
          <p:cNvPr id="164" name="❗️❗️❗️Some useful videos :…"/>
          <p:cNvSpPr txBox="1"/>
          <p:nvPr/>
        </p:nvSpPr>
        <p:spPr>
          <a:xfrm>
            <a:off x="15288850" y="11618286"/>
            <a:ext cx="7548541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❗️❗️❗️Some useful videos :</a:t>
            </a:r>
          </a:p>
          <a:p>
            <a:r>
              <a:rPr dirty="0"/>
              <a:t>   </a:t>
            </a:r>
            <a:r>
              <a:rPr u="sng" dirty="0">
                <a:hlinkClick r:id="rId2"/>
              </a:rPr>
              <a:t>https://www.youtube.com/watch?v=mtbJbDwqWLE</a:t>
            </a:r>
          </a:p>
          <a:p>
            <a:r>
              <a:rPr dirty="0">
                <a:hlinkClick r:id="rId3"/>
              </a:rPr>
              <a:t>https://</a:t>
            </a:r>
            <a:r>
              <a:rPr dirty="0" smtClean="0">
                <a:hlinkClick r:id="rId3"/>
              </a:rPr>
              <a:t>www.youtube.com/watch?v=CjF_yQ2N638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www.youtube.com/watch?v=2tuBREK_mgE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32" y="3881022"/>
            <a:ext cx="15168949" cy="77372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8288000" y="3475465"/>
            <a:ext cx="3322320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b="1" dirty="0" err="1" smtClean="0"/>
              <a:t>Unimodel</a:t>
            </a:r>
            <a:r>
              <a:rPr lang="de-DE" b="1" dirty="0" smtClean="0"/>
              <a:t>, </a:t>
            </a:r>
            <a:r>
              <a:rPr lang="de-DE" b="1" dirty="0" err="1" smtClean="0"/>
              <a:t>symmetric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 err="1" smtClean="0"/>
              <a:t>Describe</a:t>
            </a:r>
            <a:r>
              <a:rPr lang="de-DE" b="1" dirty="0" smtClean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tendency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cluster</a:t>
            </a:r>
            <a:r>
              <a:rPr lang="de-DE" b="1" dirty="0"/>
              <a:t> </a:t>
            </a:r>
            <a:r>
              <a:rPr lang="de-DE" b="1" dirty="0" err="1"/>
              <a:t>around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central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, in </a:t>
            </a:r>
            <a:r>
              <a:rPr lang="de-DE" b="1" dirty="0" err="1"/>
              <a:t>fact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central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mean</a:t>
            </a:r>
            <a:r>
              <a:rPr lang="de-DE" b="1" dirty="0"/>
              <a:t>,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 smtClean="0"/>
              <a:t>located</a:t>
            </a:r>
            <a:r>
              <a:rPr lang="de-DE" b="1" dirty="0" smtClean="0"/>
              <a:t> at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centrer</a:t>
            </a:r>
            <a:r>
              <a:rPr lang="de-DE" b="1" dirty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curve</a:t>
            </a:r>
            <a:endParaRPr lang="de-DE" b="1" dirty="0" smtClean="0"/>
          </a:p>
          <a:p>
            <a:endParaRPr lang="de-DE" b="1" dirty="0"/>
          </a:p>
          <a:p>
            <a:r>
              <a:rPr lang="de-DE" b="1" dirty="0" smtClean="0"/>
              <a:t>The SD </a:t>
            </a:r>
            <a:r>
              <a:rPr lang="de-DE" b="1" dirty="0" err="1" smtClean="0"/>
              <a:t>determines</a:t>
            </a:r>
            <a:r>
              <a:rPr lang="de-DE" b="1" dirty="0" smtClean="0"/>
              <a:t> </a:t>
            </a:r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spred</a:t>
            </a:r>
            <a:r>
              <a:rPr lang="de-DE" b="1" dirty="0" smtClean="0"/>
              <a:t> out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distribution</a:t>
            </a:r>
            <a:r>
              <a:rPr lang="de-DE" b="1" dirty="0"/>
              <a:t> </a:t>
            </a:r>
            <a:r>
              <a:rPr lang="de-DE" b="1" dirty="0" smtClean="0"/>
              <a:t>will </a:t>
            </a:r>
            <a:r>
              <a:rPr lang="de-DE" b="1" dirty="0" err="1" smtClean="0"/>
              <a:t>be</a:t>
            </a:r>
            <a:r>
              <a:rPr lang="de-DE" b="1" dirty="0" smtClean="0"/>
              <a:t>.</a:t>
            </a:r>
            <a:endParaRPr lang="de-DE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89220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8" name="Normal Distribution"/>
          <p:cNvSpPr txBox="1"/>
          <p:nvPr/>
        </p:nvSpPr>
        <p:spPr>
          <a:xfrm>
            <a:off x="1965695" y="1011623"/>
            <a:ext cx="19436980" cy="3008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Normal </a:t>
            </a:r>
            <a:r>
              <a:rPr dirty="0" smtClean="0"/>
              <a:t>Distribution</a:t>
            </a:r>
            <a:endParaRPr lang="en-US" dirty="0" smtClean="0"/>
          </a:p>
          <a:p>
            <a:r>
              <a:rPr lang="it-IT" sz="6600" b="0" dirty="0" smtClean="0"/>
              <a:t>68-95-99.7 </a:t>
            </a:r>
            <a:r>
              <a:rPr lang="it-IT" sz="6600" b="0" dirty="0" err="1" smtClean="0"/>
              <a:t>Rule</a:t>
            </a:r>
            <a:r>
              <a:rPr lang="it-IT" sz="6600" b="0" dirty="0" smtClean="0"/>
              <a:t>, t</a:t>
            </a:r>
            <a:r>
              <a:rPr lang="en-US" altLang="zh-CN" sz="6600" b="0" dirty="0" err="1" smtClean="0"/>
              <a:t>otal</a:t>
            </a:r>
            <a:r>
              <a:rPr lang="zh-CN" altLang="en-US" sz="6600" b="0" dirty="0" smtClean="0"/>
              <a:t> </a:t>
            </a:r>
            <a:r>
              <a:rPr lang="en-US" altLang="zh-CN" sz="6600" b="0" dirty="0" smtClean="0"/>
              <a:t>area=total probability=1(always)</a:t>
            </a:r>
            <a:endParaRPr lang="it-IT" sz="6600" b="0" dirty="0"/>
          </a:p>
          <a:p>
            <a:endParaRPr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3860104"/>
            <a:ext cx="10848975" cy="7196121"/>
          </a:xfrm>
          <a:prstGeom prst="rect">
            <a:avLst/>
          </a:prstGeom>
        </p:spPr>
      </p:pic>
      <p:sp>
        <p:nvSpPr>
          <p:cNvPr id="10" name="❗️❗️❗️Some useful videos :…"/>
          <p:cNvSpPr txBox="1"/>
          <p:nvPr/>
        </p:nvSpPr>
        <p:spPr>
          <a:xfrm>
            <a:off x="14717381" y="11248954"/>
            <a:ext cx="8691482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❗️❗️❗️Some useful videos :</a:t>
            </a:r>
          </a:p>
          <a:p>
            <a:r>
              <a:rPr dirty="0"/>
              <a:t>   </a:t>
            </a:r>
            <a:r>
              <a:rPr u="sng" dirty="0">
                <a:hlinkClick r:id="rId3"/>
              </a:rPr>
              <a:t>https://www.youtube.com/watch?v=mtbJbDwqWLE</a:t>
            </a:r>
          </a:p>
          <a:p>
            <a:r>
              <a:rPr dirty="0">
                <a:hlinkClick r:id="rId4"/>
              </a:rPr>
              <a:t>https://</a:t>
            </a:r>
            <a:r>
              <a:rPr dirty="0" smtClean="0">
                <a:hlinkClick r:id="rId4"/>
              </a:rPr>
              <a:t>www.youtube.com/watch?v=CjF_yQ2N638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www.youtube.com/watch?v=2tuBREK_mgE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   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www.youtube.com/watch?v=mtbJbDwqWLE&amp;t=209s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" name="Rechteck 5"/>
          <p:cNvSpPr/>
          <p:nvPr/>
        </p:nvSpPr>
        <p:spPr>
          <a:xfrm>
            <a:off x="15264209" y="3577255"/>
            <a:ext cx="759782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About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 </a:t>
            </a:r>
            <a:r>
              <a:rPr lang="de-DE" sz="4800" b="1" dirty="0">
                <a:solidFill>
                  <a:srgbClr val="202124"/>
                </a:solidFill>
                <a:latin typeface="arial" charset="0"/>
              </a:rPr>
              <a:t>68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%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of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values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fall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within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one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standard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deviation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of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mean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.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About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 </a:t>
            </a:r>
            <a:r>
              <a:rPr lang="de-DE" sz="4800" b="1" dirty="0">
                <a:solidFill>
                  <a:srgbClr val="202124"/>
                </a:solidFill>
                <a:latin typeface="arial" charset="0"/>
              </a:rPr>
              <a:t>95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%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of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values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fall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within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two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standard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deviations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from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mean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.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Almost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all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of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values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—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about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 </a:t>
            </a:r>
            <a:r>
              <a:rPr lang="de-DE" sz="4800" b="1" dirty="0">
                <a:solidFill>
                  <a:srgbClr val="202124"/>
                </a:solidFill>
                <a:latin typeface="arial" charset="0"/>
              </a:rPr>
              <a:t>99.7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%—fall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within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three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standard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deviations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from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the</a:t>
            </a:r>
            <a:r>
              <a:rPr lang="de-DE" sz="4800" dirty="0">
                <a:solidFill>
                  <a:srgbClr val="202124"/>
                </a:solidFill>
                <a:latin typeface="arial" charset="0"/>
              </a:rPr>
              <a:t> </a:t>
            </a:r>
            <a:r>
              <a:rPr lang="de-DE" sz="4800" dirty="0" err="1">
                <a:solidFill>
                  <a:srgbClr val="202124"/>
                </a:solidFill>
                <a:latin typeface="arial" charset="0"/>
              </a:rPr>
              <a:t>mean</a:t>
            </a:r>
            <a:endParaRPr lang="de-DE"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3" name="Normal Distribution"/>
          <p:cNvSpPr txBox="1"/>
          <p:nvPr/>
        </p:nvSpPr>
        <p:spPr>
          <a:xfrm>
            <a:off x="1540760" y="958004"/>
            <a:ext cx="19287240" cy="4559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Normal </a:t>
            </a:r>
            <a:r>
              <a:rPr dirty="0" smtClean="0"/>
              <a:t>Distribution</a:t>
            </a:r>
            <a:endParaRPr lang="en-US" dirty="0" smtClean="0"/>
          </a:p>
          <a:p>
            <a:r>
              <a:rPr lang="en-US" b="0" dirty="0" smtClean="0"/>
              <a:t>Z-Value</a:t>
            </a:r>
          </a:p>
          <a:p>
            <a:r>
              <a:rPr lang="en-US" sz="4800" b="0" dirty="0" smtClean="0"/>
              <a:t>A important criteria for tidying data</a:t>
            </a:r>
          </a:p>
          <a:p>
            <a:endParaRPr lang="en-US" sz="4800" b="0" dirty="0"/>
          </a:p>
          <a:p>
            <a:r>
              <a:rPr lang="en-US" sz="3200" b="0" dirty="0"/>
              <a:t>The </a:t>
            </a:r>
            <a:r>
              <a:rPr lang="en-US" sz="3200" b="0" dirty="0" smtClean="0"/>
              <a:t>Z-score is defined </a:t>
            </a:r>
            <a:r>
              <a:rPr lang="en-US" sz="3200" b="0" dirty="0"/>
              <a:t>as the number of standard deviations it falls above or below the mean.</a:t>
            </a:r>
          </a:p>
          <a:p>
            <a:r>
              <a:rPr lang="en-US" sz="3200" b="0" dirty="0"/>
              <a:t>If the observation is one standard deviation above the mean, its Z-score is 1. If it is 1.5 </a:t>
            </a:r>
            <a:r>
              <a:rPr lang="en-US" sz="3200" b="0" dirty="0" smtClean="0"/>
              <a:t>standard deviations </a:t>
            </a:r>
            <a:r>
              <a:rPr lang="en-US" sz="3200" b="0" dirty="0"/>
              <a:t>below the mean, then its Z-score is -1.5.</a:t>
            </a:r>
          </a:p>
        </p:txBody>
      </p:sp>
      <p:sp>
        <p:nvSpPr>
          <p:cNvPr id="164" name="❗️❗️❗️Some useful videos :…"/>
          <p:cNvSpPr txBox="1"/>
          <p:nvPr/>
        </p:nvSpPr>
        <p:spPr>
          <a:xfrm>
            <a:off x="15288851" y="11618286"/>
            <a:ext cx="7548541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❗️❗️❗️Some useful videos :</a:t>
            </a:r>
          </a:p>
          <a:p>
            <a:r>
              <a:rPr dirty="0"/>
              <a:t>   </a:t>
            </a:r>
            <a:r>
              <a:rPr u="sng" dirty="0">
                <a:hlinkClick r:id="rId2"/>
              </a:rPr>
              <a:t>https://www.youtube.com/watch?v=mtbJbDwqWLE</a:t>
            </a:r>
          </a:p>
          <a:p>
            <a:r>
              <a:rPr dirty="0">
                <a:hlinkClick r:id="rId3"/>
              </a:rPr>
              <a:t>https://</a:t>
            </a:r>
            <a:r>
              <a:rPr dirty="0" smtClean="0">
                <a:hlinkClick r:id="rId3"/>
              </a:rPr>
              <a:t>www.youtube.com/watch?v=CjF_yQ2N638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www.youtube.com/watch?v=2tuBREK_mgE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600" y="6128866"/>
            <a:ext cx="10212511" cy="4691534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6" y="7057324"/>
            <a:ext cx="12477254" cy="437474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650089" y="12546744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www.openintro.org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</a:t>
            </a:r>
            <a:r>
              <a:rPr lang="de-DE" dirty="0" err="1"/>
              <a:t>os</a:t>
            </a:r>
            <a:r>
              <a:rPr lang="de-DE" dirty="0"/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r>
              <a:rPr lang="en-US" altLang="zh-CN" dirty="0" err="1" smtClean="0"/>
              <a:t>nline</a:t>
            </a:r>
            <a:r>
              <a:rPr lang="zh-CN" altLang="en-US" dirty="0" smtClean="0"/>
              <a:t> </a:t>
            </a:r>
            <a:r>
              <a:rPr lang="de-DE" dirty="0" smtClean="0"/>
              <a:t>Quiz time</a:t>
            </a:r>
            <a:r>
              <a:rPr lang="zh-CN" altLang="en-US" dirty="0" smtClean="0"/>
              <a:t>❓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777226" y="5294884"/>
            <a:ext cx="244792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Tips</a:t>
            </a:r>
            <a:r>
              <a:rPr lang="de-DE" sz="3600" dirty="0" smtClean="0"/>
              <a:t>: 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Make</a:t>
            </a:r>
            <a:r>
              <a:rPr lang="de-DE" sz="3600" dirty="0" smtClean="0"/>
              <a:t> </a:t>
            </a:r>
            <a:r>
              <a:rPr lang="de-DE" sz="3600" dirty="0" err="1"/>
              <a:t>sure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 a </a:t>
            </a:r>
            <a:r>
              <a:rPr lang="de-DE" sz="3600" dirty="0" err="1"/>
              <a:t>stable</a:t>
            </a:r>
            <a:r>
              <a:rPr lang="de-DE" sz="3600" dirty="0"/>
              <a:t> </a:t>
            </a:r>
            <a:r>
              <a:rPr lang="de-DE" sz="3600" dirty="0" err="1"/>
              <a:t>internet</a:t>
            </a:r>
            <a:r>
              <a:rPr lang="de-DE" sz="3600" dirty="0"/>
              <a:t> </a:t>
            </a:r>
            <a:r>
              <a:rPr lang="de-DE" sz="3600" dirty="0" err="1" smtClean="0"/>
              <a:t>connection</a:t>
            </a:r>
            <a:r>
              <a:rPr lang="de-DE" sz="36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If</a:t>
            </a:r>
            <a:r>
              <a:rPr lang="de-DE" sz="3600" dirty="0" smtClean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reason</a:t>
            </a:r>
            <a:r>
              <a:rPr lang="de-DE" sz="3600" dirty="0"/>
              <a:t> </a:t>
            </a:r>
            <a:r>
              <a:rPr lang="de-DE" sz="3600" dirty="0" err="1" smtClean="0"/>
              <a:t>leave</a:t>
            </a:r>
            <a:r>
              <a:rPr lang="de-DE" sz="3600" dirty="0" smtClean="0"/>
              <a:t> </a:t>
            </a:r>
            <a:r>
              <a:rPr lang="de-DE" sz="3600" dirty="0" err="1"/>
              <a:t>the</a:t>
            </a:r>
            <a:r>
              <a:rPr lang="de-DE" sz="3600" dirty="0"/>
              <a:t> live </a:t>
            </a:r>
            <a:r>
              <a:rPr lang="de-DE" sz="3600" dirty="0" err="1"/>
              <a:t>quiz</a:t>
            </a:r>
            <a:r>
              <a:rPr lang="de-DE" sz="3600" dirty="0"/>
              <a:t>,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rejoin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PIN </a:t>
            </a:r>
            <a:r>
              <a:rPr lang="de-DE" sz="3600" dirty="0" err="1"/>
              <a:t>code</a:t>
            </a:r>
            <a:r>
              <a:rPr lang="de-DE" sz="3600" dirty="0" smtClean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600" dirty="0" err="1" smtClean="0"/>
              <a:t>Please</a:t>
            </a:r>
            <a:r>
              <a:rPr lang="de-DE" sz="3600" dirty="0" smtClean="0"/>
              <a:t> </a:t>
            </a:r>
            <a:r>
              <a:rPr lang="de-DE" sz="3600" dirty="0" err="1"/>
              <a:t>don't</a:t>
            </a:r>
            <a:r>
              <a:rPr lang="de-DE" sz="3600" dirty="0"/>
              <a:t> </a:t>
            </a:r>
            <a:r>
              <a:rPr lang="de-DE" sz="3600" dirty="0" err="1"/>
              <a:t>leave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browser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app</a:t>
            </a:r>
            <a:r>
              <a:rPr lang="de-DE" sz="3600" dirty="0"/>
              <a:t> </a:t>
            </a:r>
            <a:r>
              <a:rPr lang="de-DE" sz="3600" dirty="0" err="1"/>
              <a:t>while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quiz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 smtClean="0"/>
              <a:t>running</a:t>
            </a:r>
            <a:r>
              <a:rPr lang="de-DE" sz="3600" dirty="0" smtClean="0"/>
              <a:t>.</a:t>
            </a:r>
          </a:p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414323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1200250" y="1729263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de-DE" dirty="0" smtClean="0"/>
              <a:t>R-Basic-Package</a:t>
            </a:r>
            <a:endParaRPr lang="de-DE" dirty="0"/>
          </a:p>
          <a:p>
            <a:endParaRPr dirty="0"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Rechteck 1"/>
          <p:cNvSpPr/>
          <p:nvPr/>
        </p:nvSpPr>
        <p:spPr>
          <a:xfrm>
            <a:off x="1678037" y="4258652"/>
            <a:ext cx="20316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5400" dirty="0" smtClean="0"/>
              <a:t>❗️</a:t>
            </a:r>
            <a:r>
              <a:rPr lang="de-DE" sz="5400" dirty="0" smtClean="0"/>
              <a:t>Nicht </a:t>
            </a:r>
            <a:r>
              <a:rPr lang="de-DE" sz="5400" dirty="0"/>
              <a:t>vergessen</a:t>
            </a:r>
            <a:r>
              <a:rPr lang="de-DE" sz="5400" dirty="0" smtClean="0"/>
              <a:t>: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5400" dirty="0" smtClean="0"/>
              <a:t>Installieren Pakete muss man </a:t>
            </a:r>
            <a:r>
              <a:rPr lang="de-DE" sz="5400" dirty="0"/>
              <a:t>eine Software nur </a:t>
            </a:r>
            <a:r>
              <a:rPr lang="de-DE" sz="5400" dirty="0" smtClean="0"/>
              <a:t>einmal</a:t>
            </a:r>
            <a:r>
              <a:rPr lang="en-US" altLang="zh-CN" sz="5400" dirty="0" smtClean="0"/>
              <a:t>.</a:t>
            </a:r>
            <a:endParaRPr lang="de-DE" sz="5400" dirty="0" smtClean="0"/>
          </a:p>
          <a:p>
            <a:pPr marL="685800" indent="-685800" algn="l">
              <a:buFont typeface="Arial" charset="0"/>
              <a:buChar char="•"/>
            </a:pPr>
            <a:r>
              <a:rPr lang="de-DE" sz="5400" dirty="0"/>
              <a:t>S</a:t>
            </a:r>
            <a:r>
              <a:rPr lang="de-DE" sz="5400" dirty="0" smtClean="0"/>
              <a:t>tarten </a:t>
            </a:r>
            <a:r>
              <a:rPr lang="de-DE" sz="5400" dirty="0"/>
              <a:t>(</a:t>
            </a:r>
            <a:r>
              <a:rPr lang="de-DE" sz="5400" dirty="0" smtClean="0"/>
              <a:t>laden)muss</a:t>
            </a:r>
            <a:r>
              <a:rPr lang="zh-CN" altLang="en-US" sz="5400" dirty="0" smtClean="0"/>
              <a:t> </a:t>
            </a:r>
            <a:r>
              <a:rPr lang="de-DE" sz="5400" dirty="0" smtClean="0"/>
              <a:t>man</a:t>
            </a:r>
            <a:r>
              <a:rPr lang="zh-CN" altLang="en-US" sz="5400" dirty="0" smtClean="0"/>
              <a:t> </a:t>
            </a:r>
            <a:r>
              <a:rPr lang="de-DE" sz="5400" dirty="0" smtClean="0"/>
              <a:t>die </a:t>
            </a:r>
            <a:r>
              <a:rPr lang="de-DE" sz="5400" dirty="0"/>
              <a:t>R-Pakete jedes Mal</a:t>
            </a:r>
            <a:r>
              <a:rPr lang="de-DE" sz="5400" dirty="0" smtClean="0"/>
              <a:t>,</a:t>
            </a:r>
            <a:r>
              <a:rPr lang="de-DE" sz="5400" dirty="0"/>
              <a:t> wenn man sie vorher geschlossen hat und wieder nutzen möchte</a:t>
            </a:r>
            <a:r>
              <a:rPr lang="de-DE" sz="5400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73866" y="8377438"/>
            <a:ext cx="1374575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de-DE" sz="4000" b="1" dirty="0" err="1"/>
              <a:t>install.packages</a:t>
            </a:r>
            <a:r>
              <a:rPr lang="de-DE" sz="4000" dirty="0"/>
              <a:t>("ggplot2</a:t>
            </a:r>
            <a:r>
              <a:rPr lang="de-DE" sz="4000" dirty="0" smtClean="0"/>
              <a:t>")  DO THIS AT THE FIRST TIME!</a:t>
            </a:r>
          </a:p>
          <a:p>
            <a:pPr algn="l"/>
            <a:r>
              <a:rPr lang="de-DE" sz="4000" b="1" dirty="0" err="1"/>
              <a:t>library</a:t>
            </a:r>
            <a:r>
              <a:rPr lang="de-DE" sz="4000" dirty="0"/>
              <a:t>(ggplot2</a:t>
            </a:r>
            <a:r>
              <a:rPr lang="de-DE" sz="4000" dirty="0" smtClean="0"/>
              <a:t>)  DO THIS WHENEVER YOU USE IT! </a:t>
            </a:r>
            <a:endParaRPr kumimoji="0" lang="de-DE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4350668" y="12046903"/>
            <a:ext cx="786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dirty="0">
                <a:hlinkClick r:id="rId2"/>
              </a:rPr>
              <a:t>Sauer, S. (2019). Moderne Datenanalyse mit R. Springer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4350668" y="12508568"/>
            <a:ext cx="7356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www.springer.com/de/book/9783658215866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620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1078330" y="1579761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de-DE" dirty="0" smtClean="0"/>
              <a:t>R-Basic-Syntax</a:t>
            </a:r>
            <a:endParaRPr lang="de-DE" dirty="0"/>
          </a:p>
          <a:p>
            <a:endParaRPr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50" y="8209251"/>
            <a:ext cx="14084300" cy="3565396"/>
          </a:xfrm>
          <a:prstGeom prst="rect">
            <a:avLst/>
          </a:prstGeom>
        </p:spPr>
      </p:pic>
      <p:sp>
        <p:nvSpPr>
          <p:cNvPr id="13" name="Skalenniveau / Type of Variables"/>
          <p:cNvSpPr txBox="1">
            <a:spLocks/>
          </p:cNvSpPr>
          <p:nvPr/>
        </p:nvSpPr>
        <p:spPr>
          <a:xfrm>
            <a:off x="6646010" y="1815268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 fontScale="85000" lnSpcReduction="20000"/>
          </a:bodyPr>
          <a:lstStyle>
            <a:lvl1pPr marL="0" marR="0" indent="0" algn="l" defTabSz="160930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10" b="1" i="0" u="none" strike="noStrike" cap="none" spc="-112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hangingPunct="1"/>
            <a:r>
              <a:rPr lang="de-DE" sz="5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5200" spc="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&lt;- </a:t>
            </a:r>
            <a:r>
              <a:rPr lang="de-DE" sz="5200" spc="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and</a:t>
            </a:r>
            <a:r>
              <a:rPr lang="de-DE" sz="5200" spc="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 ==</a:t>
            </a:r>
            <a:endParaRPr lang="de-DE" sz="5200" spc="0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hangingPunct="1"/>
            <a:r>
              <a:rPr lang="de-DE" dirty="0" smtClean="0"/>
              <a:t> </a:t>
            </a:r>
          </a:p>
          <a:p>
            <a:pPr hangingPunct="1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4350668" y="12046903"/>
            <a:ext cx="786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dirty="0">
                <a:hlinkClick r:id="rId3"/>
              </a:rPr>
              <a:t>Sauer, S. (2019). Moderne Datenanalyse mit R. Springer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708250" y="3398669"/>
            <a:ext cx="18990210" cy="5211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de-DE" sz="4400" dirty="0"/>
              <a:t>&lt;-: </a:t>
            </a:r>
            <a:r>
              <a:rPr lang="de-DE" sz="4400" dirty="0" err="1"/>
              <a:t>allocate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value</a:t>
            </a:r>
            <a:endParaRPr lang="de-DE" sz="4400" dirty="0"/>
          </a:p>
          <a:p>
            <a:pPr algn="l"/>
            <a:r>
              <a:rPr lang="de-DE" sz="4400" dirty="0"/>
              <a:t>==: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 smtClean="0"/>
              <a:t>values</a:t>
            </a:r>
            <a:r>
              <a:rPr lang="de-DE" sz="4400" dirty="0" smtClean="0"/>
              <a:t> </a:t>
            </a:r>
            <a:r>
              <a:rPr lang="de-DE" sz="4400" dirty="0" err="1"/>
              <a:t>are</a:t>
            </a:r>
            <a:r>
              <a:rPr lang="de-DE" sz="4400" dirty="0"/>
              <a:t> </a:t>
            </a:r>
            <a:r>
              <a:rPr lang="de-DE" sz="4400" dirty="0" err="1"/>
              <a:t>exactly</a:t>
            </a:r>
            <a:r>
              <a:rPr lang="de-DE" sz="4400" dirty="0"/>
              <a:t> </a:t>
            </a:r>
            <a:r>
              <a:rPr lang="de-DE" sz="4400" dirty="0" err="1"/>
              <a:t>indentical</a:t>
            </a:r>
            <a:endParaRPr lang="de-DE" sz="4400" dirty="0"/>
          </a:p>
          <a:p>
            <a:pPr algn="l"/>
            <a:endParaRPr lang="de-DE" sz="4400" dirty="0" smtClean="0"/>
          </a:p>
          <a:p>
            <a:pPr algn="l"/>
            <a:r>
              <a:rPr lang="de-DE" sz="4400" dirty="0" err="1" smtClean="0"/>
              <a:t>temperatur</a:t>
            </a:r>
            <a:r>
              <a:rPr lang="de-DE" sz="4400" dirty="0" smtClean="0"/>
              <a:t> </a:t>
            </a:r>
            <a:r>
              <a:rPr lang="de-DE" sz="4400" dirty="0"/>
              <a:t>&lt;- </a:t>
            </a:r>
            <a:r>
              <a:rPr lang="de-DE" sz="4400" dirty="0" smtClean="0"/>
              <a:t>9</a:t>
            </a:r>
            <a:endParaRPr lang="de-DE" sz="4400" dirty="0"/>
          </a:p>
          <a:p>
            <a:pPr algn="l"/>
            <a:r>
              <a:rPr lang="de-DE" sz="4400" dirty="0"/>
              <a:t>Mit dem Operator &lt;- (Zuweisungspfeil) weisen wir dem Behälter (der Variablen) </a:t>
            </a:r>
            <a:r>
              <a:rPr lang="de-DE" sz="4400" dirty="0" smtClean="0"/>
              <a:t>mit dem </a:t>
            </a:r>
            <a:r>
              <a:rPr lang="de-DE" sz="4400" dirty="0"/>
              <a:t>Namen </a:t>
            </a:r>
            <a:r>
              <a:rPr lang="de-DE" sz="4400" dirty="0" err="1"/>
              <a:t>temperatur</a:t>
            </a:r>
            <a:r>
              <a:rPr lang="de-DE" sz="4400" dirty="0"/>
              <a:t> den Wert 9 zu</a:t>
            </a:r>
            <a:r>
              <a:rPr lang="de-DE" sz="4400" dirty="0" smtClean="0"/>
              <a:t>;</a:t>
            </a:r>
          </a:p>
          <a:p>
            <a:pPr algn="l"/>
            <a:endParaRPr lang="de-DE" sz="44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4350668" y="12508568"/>
            <a:ext cx="7356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www.springer.com/de/book/9783658215866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447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Macintosh PowerPoint</Application>
  <PresentationFormat>Benutzerdefiniert</PresentationFormat>
  <Paragraphs>88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Helvetica Neue</vt:lpstr>
      <vt:lpstr>Helvetica Neue Medium</vt:lpstr>
      <vt:lpstr>Arial</vt:lpstr>
      <vt:lpstr>Arial</vt:lpstr>
      <vt:lpstr>30_BasicColor</vt:lpstr>
      <vt:lpstr>Quantitative Methoden 1</vt:lpstr>
      <vt:lpstr>PowerPoint-Präsentation</vt:lpstr>
      <vt:lpstr>Online Quiz time❓</vt:lpstr>
      <vt:lpstr>PowerPoint-Präsentation</vt:lpstr>
      <vt:lpstr>PowerPoint-Präsentation</vt:lpstr>
      <vt:lpstr>PowerPoint-Präsentation</vt:lpstr>
      <vt:lpstr>Online Quiz time❓</vt:lpstr>
      <vt:lpstr>PowerPoint-Präsentation</vt:lpstr>
      <vt:lpstr>PowerPoint-Präsentation</vt:lpstr>
      <vt:lpstr>Online Quiz time❓</vt:lpstr>
      <vt:lpstr>A good website to recommend:  post questions on there and wait… </vt:lpstr>
      <vt:lpstr>PowerPoint-Präsentation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Methoden 1</dc:title>
  <cp:lastModifiedBy>Microsoft Office-Anwender</cp:lastModifiedBy>
  <cp:revision>54</cp:revision>
  <cp:lastPrinted>2021-03-26T17:10:04Z</cp:lastPrinted>
  <dcterms:modified xsi:type="dcterms:W3CDTF">2021-03-26T17:11:32Z</dcterms:modified>
</cp:coreProperties>
</file>