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70" r:id="rId5"/>
    <p:sldId id="261" r:id="rId6"/>
    <p:sldId id="271" r:id="rId7"/>
    <p:sldId id="272" r:id="rId8"/>
    <p:sldId id="259" r:id="rId9"/>
    <p:sldId id="276" r:id="rId10"/>
    <p:sldId id="277" r:id="rId11"/>
    <p:sldId id="278" r:id="rId12"/>
    <p:sldId id="279" r:id="rId13"/>
    <p:sldId id="273" r:id="rId14"/>
    <p:sldId id="28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118"/>
  </p:normalViewPr>
  <p:slideViewPr>
    <p:cSldViewPr snapToGrid="0" snapToObjects="1">
      <p:cViewPr>
        <p:scale>
          <a:sx n="62" d="100"/>
          <a:sy n="62" d="100"/>
        </p:scale>
        <p:origin x="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intro.org/data/index.php?data=murder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rstudio-pubs-static.s3.amazonaws.com/328229_f8a33dd9d02c4f26b78adaa0cc0956af.html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hyperlink" Target="https://openintro-ims.netlify.app/intro-linear-models.html#chp3-revi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hyperlink" Target="https://openintro-ims.netlify.app/intro-linear-models.html#chp3-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summarizing-visualizing-data.html#categorical-data" TargetMode="External"/><Relationship Id="rId4" Type="http://schemas.openxmlformats.org/officeDocument/2006/relationships/hyperlink" Target="http://www.abschlussarbeit.at/index.php/sitemap.html?id=65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openintro-ims.netlify.app/summarizing-visualizing-data.html#chp2-review-exercis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openintro-ims.netlify.app/summarizing-visualizing-data.html#chp2-review-exerci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openintro-ims.netlify.app/summarizing-visualizing-data.html#chp2-review-exercises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openintro-ims.netlify.app/summarizing-visualizing-data.html#chp2-review-exercises" TargetMode="External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summarizing-visualizing-data.html#chp2-review-exercises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8VU5KLmkY&amp;t=740s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openintro-ims.netlify.app/summarizing-visualizing-data.html#chp2-review-exercis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utorium 26/03/2021"/>
          <p:cNvSpPr txBox="1">
            <a:spLocks noGrp="1"/>
          </p:cNvSpPr>
          <p:nvPr>
            <p:ph type="body" idx="21"/>
          </p:nvPr>
        </p:nvSpPr>
        <p:spPr>
          <a:xfrm>
            <a:off x="1320953" y="34563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Tutorium </a:t>
            </a:r>
            <a:r>
              <a:rPr lang="en-US" dirty="0" smtClean="0"/>
              <a:t>09</a:t>
            </a:r>
            <a:r>
              <a:rPr dirty="0" smtClean="0"/>
              <a:t>/0</a:t>
            </a:r>
            <a:r>
              <a:rPr lang="en-US" dirty="0" smtClean="0"/>
              <a:t>4</a:t>
            </a:r>
            <a:r>
              <a:rPr dirty="0" smtClean="0"/>
              <a:t>/2021</a:t>
            </a:r>
            <a:endParaRPr dirty="0"/>
          </a:p>
        </p:txBody>
      </p:sp>
      <p:sp>
        <p:nvSpPr>
          <p:cNvPr id="152" name="Skalenniveau / Type of Variables…"/>
          <p:cNvSpPr txBox="1">
            <a:spLocks noGrp="1"/>
          </p:cNvSpPr>
          <p:nvPr>
            <p:ph type="body" idx="1"/>
          </p:nvPr>
        </p:nvSpPr>
        <p:spPr>
          <a:xfrm>
            <a:off x="1320953" y="6195969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Exploratory data analysis</a:t>
            </a:r>
            <a:endParaRPr dirty="0"/>
          </a:p>
          <a:p>
            <a:r>
              <a:rPr lang="en-US" dirty="0" smtClean="0"/>
              <a:t>Linear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R exercise- create a model </a:t>
            </a:r>
            <a:endParaRPr dirty="0"/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4" name="Quantitative Methoden 1"/>
          <p:cNvSpPr txBox="1">
            <a:spLocks noGrp="1"/>
          </p:cNvSpPr>
          <p:nvPr>
            <p:ph type="title"/>
          </p:nvPr>
        </p:nvSpPr>
        <p:spPr>
          <a:xfrm>
            <a:off x="1200251" y="2036873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Quantitative Methoden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76" y="676656"/>
            <a:ext cx="21971000" cy="1434949"/>
          </a:xfrm>
        </p:spPr>
        <p:txBody>
          <a:bodyPr>
            <a:normAutofit/>
          </a:bodyPr>
          <a:lstStyle/>
          <a:p>
            <a:r>
              <a:rPr lang="en-US" sz="4800" dirty="0"/>
              <a:t>R </a:t>
            </a:r>
            <a:r>
              <a:rPr lang="en-US" sz="4800" dirty="0" smtClean="0"/>
              <a:t>Exercise IMS Book 3.2.7/9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10</a:t>
            </a:fld>
            <a:endParaRPr lang="tr-TR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72" y="2248278"/>
            <a:ext cx="4165600" cy="32131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56224" y="1698237"/>
            <a:ext cx="1344218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de-DE">
                <a:hlinkClick r:id="rId3"/>
              </a:rPr>
              <a:t>https://</a:t>
            </a:r>
            <a:r>
              <a:rPr lang="de-DE" dirty="0">
                <a:hlinkClick r:id="rId3"/>
              </a:rPr>
              <a:t>www.openintro.org/data/index.php?data=murders</a:t>
            </a:r>
            <a:endParaRPr lang="de-DE" dirty="0"/>
          </a:p>
          <a:p>
            <a:pPr marL="457200" indent="-457200" algn="l">
              <a:buAutoNum type="arabicPeriod"/>
            </a:pPr>
            <a:endParaRPr lang="de-DE" dirty="0" smtClean="0">
              <a:hlinkClick r:id="rId3"/>
            </a:endParaRPr>
          </a:p>
          <a:p>
            <a:pPr marL="457200" indent="-457200" algn="l">
              <a:buAutoNum type="arabicPeriod"/>
            </a:pPr>
            <a:endParaRPr lang="de-DE" dirty="0">
              <a:hlinkClick r:id="rId3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28012" y="5157203"/>
            <a:ext cx="138557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2400" b="1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sym typeface="Helvetica Neue"/>
              </a:rPr>
              <a:t>2 Establish</a:t>
            </a:r>
            <a:r>
              <a:rPr kumimoji="0" lang="en-US" sz="2400" b="1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sym typeface="Helvetica Neue"/>
              </a:rPr>
              <a:t> a new </a:t>
            </a:r>
            <a:r>
              <a:rPr kumimoji="0" lang="en-US" sz="2400" b="1" u="none" strike="noStrike" cap="none" spc="0" normalizeH="0" dirty="0" err="1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sym typeface="Helvetica Neue"/>
              </a:rPr>
              <a:t>rmd.datei</a:t>
            </a:r>
            <a:r>
              <a:rPr kumimoji="0" lang="en-US" sz="2400" b="1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sym typeface="Helvetica Neue"/>
              </a:rPr>
              <a:t> and </a:t>
            </a:r>
            <a:r>
              <a:rPr lang="en-US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Save workplace (the same place where you save the csv file)</a:t>
            </a:r>
            <a:endParaRPr kumimoji="0" lang="en-US" sz="2400" b="1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sym typeface="Helvetica Neue"/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318" y="6127854"/>
            <a:ext cx="7511472" cy="1799155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24" y="5862409"/>
            <a:ext cx="3530600" cy="27178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983488" y="1662727"/>
            <a:ext cx="46751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 Data download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5452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6500" y="623316"/>
            <a:ext cx="21971000" cy="1434949"/>
          </a:xfrm>
        </p:spPr>
        <p:txBody>
          <a:bodyPr>
            <a:normAutofit/>
          </a:bodyPr>
          <a:lstStyle/>
          <a:p>
            <a:r>
              <a:rPr lang="en-US" sz="4800" dirty="0"/>
              <a:t>R </a:t>
            </a:r>
            <a:r>
              <a:rPr lang="en-US" sz="4800" dirty="0" smtClean="0"/>
              <a:t>Exercise 3.2.7/9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11</a:t>
            </a:fld>
            <a:endParaRPr lang="tr-TR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40" y="7121966"/>
            <a:ext cx="15254707" cy="28948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24410" y="2141454"/>
            <a:ext cx="16847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3. Read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data and </a:t>
            </a: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Establish</a:t>
            </a:r>
            <a:r>
              <a:rPr kumimoji="0" lang="en-US" sz="2400" b="1" i="0" u="none" strike="noStrike" cap="none" spc="0" normalizeH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model, at the beginning, you could copy the following code and execute it, to see what will happen (#means the comment, don</a:t>
            </a:r>
            <a:r>
              <a:rPr kumimoji="0" lang="uk-UA" sz="2400" b="1" i="0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’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 need copy)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41" y="3194812"/>
            <a:ext cx="8485959" cy="35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6500" y="623316"/>
            <a:ext cx="21971000" cy="1434949"/>
          </a:xfrm>
        </p:spPr>
        <p:txBody>
          <a:bodyPr>
            <a:normAutofit/>
          </a:bodyPr>
          <a:lstStyle/>
          <a:p>
            <a:r>
              <a:rPr lang="en-US" sz="4800" dirty="0"/>
              <a:t>R </a:t>
            </a:r>
            <a:r>
              <a:rPr lang="en-US" sz="4800" dirty="0" smtClean="0"/>
              <a:t>Exercise 3.2.7/9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12</a:t>
            </a:fld>
            <a:endParaRPr lang="tr-TR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93" y="2659727"/>
            <a:ext cx="9806758" cy="539128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206500" y="1764970"/>
            <a:ext cx="168476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4</a:t>
            </a: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 </a:t>
            </a: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Interpret the outcome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78993" y="8051008"/>
            <a:ext cx="2302459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 err="1">
                <a:solidFill>
                  <a:srgbClr val="317EAC"/>
                </a:solidFill>
                <a:latin typeface="Helvetica Neue" charset="0"/>
              </a:rPr>
              <a:t>Answer</a:t>
            </a:r>
            <a:r>
              <a:rPr lang="de-DE" dirty="0">
                <a:solidFill>
                  <a:srgbClr val="317EAC"/>
                </a:solidFill>
                <a:latin typeface="Helvetica Neue" charset="0"/>
              </a:rPr>
              <a:t>:</a:t>
            </a:r>
          </a:p>
          <a:p>
            <a:pPr algn="l"/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(a) Write out </a:t>
            </a:r>
            <a:r>
              <a:rPr lang="de-DE" b="1" dirty="0" err="1">
                <a:solidFill>
                  <a:srgbClr val="555555"/>
                </a:solidFill>
                <a:latin typeface="Helvetica Neue" charset="0"/>
              </a:rPr>
              <a:t>the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 linear </a:t>
            </a:r>
            <a:r>
              <a:rPr lang="de-DE" b="1" dirty="0" err="1">
                <a:solidFill>
                  <a:srgbClr val="555555"/>
                </a:solidFill>
                <a:latin typeface="Helvetica Neue" charset="0"/>
              </a:rPr>
              <a:t>model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.</a:t>
            </a:r>
            <a:endParaRPr lang="de-DE" dirty="0">
              <a:solidFill>
                <a:srgbClr val="555555"/>
              </a:solidFill>
              <a:latin typeface="Helvetica Neue" charset="0"/>
            </a:endParaRPr>
          </a:p>
          <a:p>
            <a:pPr algn="l"/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Since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we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are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given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a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regression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output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,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the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value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for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 </a:t>
            </a:r>
            <a:r>
              <a:rPr lang="de-DE" dirty="0" smtClean="0">
                <a:solidFill>
                  <a:srgbClr val="555555"/>
                </a:solidFill>
                <a:latin typeface="Helvetica Neue" charset="0"/>
              </a:rPr>
              <a:t>β0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 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and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 </a:t>
            </a:r>
            <a:r>
              <a:rPr lang="de-DE" dirty="0" smtClean="0">
                <a:solidFill>
                  <a:srgbClr val="555555"/>
                </a:solidFill>
                <a:latin typeface="Helvetica Neue" charset="0"/>
              </a:rPr>
              <a:t>β1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 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are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provided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by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the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first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column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titled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 “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Estimate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” </a:t>
            </a:r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respectively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.</a:t>
            </a:r>
          </a:p>
          <a:p>
            <a:pPr algn="l"/>
            <a:r>
              <a:rPr lang="de-DE" dirty="0" err="1">
                <a:solidFill>
                  <a:srgbClr val="555555"/>
                </a:solidFill>
                <a:latin typeface="STIXGeneral-Italic" charset="0"/>
              </a:rPr>
              <a:t>y</a:t>
            </a:r>
            <a:r>
              <a:rPr lang="de-DE" dirty="0">
                <a:solidFill>
                  <a:srgbClr val="555555"/>
                </a:solidFill>
                <a:latin typeface="STIXGeneral-Regular" charset="0"/>
              </a:rPr>
              <a:t>¯=−29.901+2.559⋅</a:t>
            </a:r>
            <a:r>
              <a:rPr lang="de-DE" dirty="0" smtClean="0">
                <a:solidFill>
                  <a:srgbClr val="555555"/>
                </a:solidFill>
                <a:latin typeface="STIXGeneral-Italic" charset="0"/>
              </a:rPr>
              <a:t>x</a:t>
            </a:r>
          </a:p>
          <a:p>
            <a:pPr algn="l"/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(b) 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Write out </a:t>
            </a:r>
            <a:r>
              <a:rPr lang="de-DE" b="1" dirty="0" err="1">
                <a:solidFill>
                  <a:srgbClr val="555555"/>
                </a:solidFill>
                <a:latin typeface="Helvetica Neue" charset="0"/>
              </a:rPr>
              <a:t>the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b="1" dirty="0" err="1">
                <a:solidFill>
                  <a:srgbClr val="555555"/>
                </a:solidFill>
                <a:latin typeface="Helvetica Neue" charset="0"/>
              </a:rPr>
              <a:t>Intercept</a:t>
            </a:r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.</a:t>
            </a:r>
          </a:p>
          <a:p>
            <a:pPr algn="l"/>
            <a:r>
              <a:rPr lang="de-DE" dirty="0" err="1">
                <a:solidFill>
                  <a:srgbClr val="555555"/>
                </a:solidFill>
                <a:latin typeface="Helvetica Neue" charset="0"/>
              </a:rPr>
              <a:t>Intercept</a:t>
            </a:r>
            <a:r>
              <a:rPr lang="de-DE" dirty="0">
                <a:solidFill>
                  <a:srgbClr val="555555"/>
                </a:solidFill>
                <a:latin typeface="Helvetica Neue" charset="0"/>
              </a:rPr>
              <a:t>/ b0: -29.901</a:t>
            </a:r>
          </a:p>
          <a:p>
            <a:pPr algn="l"/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(c) 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Write out </a:t>
            </a:r>
            <a:r>
              <a:rPr lang="de-DE" b="1" dirty="0" err="1">
                <a:solidFill>
                  <a:srgbClr val="555555"/>
                </a:solidFill>
                <a:latin typeface="Helvetica Neue" charset="0"/>
              </a:rPr>
              <a:t>the</a:t>
            </a:r>
            <a:r>
              <a:rPr lang="de-DE" b="1" dirty="0">
                <a:solidFill>
                  <a:srgbClr val="555555"/>
                </a:solidFill>
                <a:latin typeface="Helvetica Neue" charset="0"/>
              </a:rPr>
              <a:t> </a:t>
            </a:r>
            <a:r>
              <a:rPr lang="de-DE" b="1" dirty="0" err="1" smtClean="0">
                <a:solidFill>
                  <a:srgbClr val="555555"/>
                </a:solidFill>
                <a:latin typeface="Helvetica Neue" charset="0"/>
              </a:rPr>
              <a:t>slope</a:t>
            </a:r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.</a:t>
            </a:r>
          </a:p>
          <a:p>
            <a:pPr algn="l"/>
            <a:r>
              <a:rPr lang="de-DE" dirty="0" err="1" smtClean="0">
                <a:solidFill>
                  <a:srgbClr val="555555"/>
                </a:solidFill>
                <a:latin typeface="Helvetica Neue" charset="0"/>
              </a:rPr>
              <a:t>slope</a:t>
            </a:r>
            <a:r>
              <a:rPr lang="de-DE" dirty="0" smtClean="0">
                <a:solidFill>
                  <a:srgbClr val="555555"/>
                </a:solidFill>
                <a:latin typeface="Helvetica Neue" charset="0"/>
              </a:rPr>
              <a:t>/ b1: 2.559</a:t>
            </a:r>
          </a:p>
          <a:p>
            <a:pPr algn="l"/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(d) R-</a:t>
            </a:r>
            <a:r>
              <a:rPr lang="de-DE" b="1" dirty="0" err="1" smtClean="0">
                <a:solidFill>
                  <a:srgbClr val="555555"/>
                </a:solidFill>
                <a:latin typeface="Helvetica Neue" charset="0"/>
              </a:rPr>
              <a:t>squard</a:t>
            </a:r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: 0.7052</a:t>
            </a:r>
          </a:p>
          <a:p>
            <a:pPr algn="l"/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(</a:t>
            </a:r>
            <a:r>
              <a:rPr lang="de-DE" b="1" dirty="0" err="1" smtClean="0">
                <a:solidFill>
                  <a:srgbClr val="555555"/>
                </a:solidFill>
                <a:latin typeface="Helvetica Neue" charset="0"/>
              </a:rPr>
              <a:t>e</a:t>
            </a:r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) </a:t>
            </a:r>
            <a:r>
              <a:rPr lang="de-DE" b="1" dirty="0" err="1"/>
              <a:t>Calculate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correlation</a:t>
            </a:r>
            <a:r>
              <a:rPr lang="de-DE" b="1" dirty="0"/>
              <a:t> </a:t>
            </a:r>
            <a:r>
              <a:rPr lang="de-DE" b="1" dirty="0" err="1"/>
              <a:t>coefficient</a:t>
            </a:r>
            <a:r>
              <a:rPr lang="de-DE" b="1" dirty="0" smtClean="0">
                <a:solidFill>
                  <a:srgbClr val="555555"/>
                </a:solidFill>
                <a:latin typeface="Helvetica Neue" charset="0"/>
              </a:rPr>
              <a:t>:</a:t>
            </a:r>
          </a:p>
          <a:p>
            <a:pPr algn="l"/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 </a:t>
            </a:r>
            <a:r>
              <a:rPr lang="de-DE" dirty="0" smtClean="0"/>
              <a:t>R2</a:t>
            </a:r>
            <a:r>
              <a:rPr lang="de-DE" dirty="0"/>
              <a:t>.</a:t>
            </a:r>
          </a:p>
          <a:p>
            <a:pPr algn="l"/>
            <a:r>
              <a:rPr lang="de-DE" dirty="0"/>
              <a:t>The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R2</a:t>
            </a:r>
          </a:p>
          <a:p>
            <a:pPr algn="l"/>
            <a:endParaRPr lang="de-DE" b="1" dirty="0">
              <a:solidFill>
                <a:srgbClr val="555555"/>
              </a:solidFill>
              <a:latin typeface="Helvetica Neue" charset="0"/>
            </a:endParaRPr>
          </a:p>
          <a:p>
            <a:pPr algn="l"/>
            <a:endParaRPr lang="de-DE" dirty="0">
              <a:solidFill>
                <a:srgbClr val="555555"/>
              </a:solidFill>
              <a:latin typeface="Helvetica Neue" charset="0"/>
            </a:endParaRPr>
          </a:p>
          <a:p>
            <a:pPr algn="l"/>
            <a:endParaRPr lang="de-DE" b="1" dirty="0">
              <a:solidFill>
                <a:srgbClr val="555555"/>
              </a:solidFill>
              <a:latin typeface="Helvetica Neue" charset="0"/>
            </a:endParaRPr>
          </a:p>
          <a:p>
            <a:pPr algn="l"/>
            <a:endParaRPr lang="de-DE" dirty="0">
              <a:solidFill>
                <a:srgbClr val="555555"/>
              </a:solidFill>
              <a:latin typeface="Helvetica Neue" charset="0"/>
            </a:endParaRPr>
          </a:p>
          <a:p>
            <a:pPr algn="l"/>
            <a:endParaRPr lang="de-DE" dirty="0">
              <a:solidFill>
                <a:srgbClr val="555555"/>
              </a:solidFill>
              <a:latin typeface="Helvetica Neue" charset="0"/>
            </a:endParaRPr>
          </a:p>
          <a:p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1070336" y="12143405"/>
            <a:ext cx="1219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rstudio-pubs-static.s3.amazonaws.com/328229_f8a33dd9d02c4f26b78adaa0cc0956af.html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91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review exercise </a:t>
            </a:r>
            <a:endParaRPr lang="de-DE" sz="4800" dirty="0"/>
          </a:p>
        </p:txBody>
      </p:sp>
      <p:sp>
        <p:nvSpPr>
          <p:cNvPr id="5" name="Rechteck 4"/>
          <p:cNvSpPr/>
          <p:nvPr/>
        </p:nvSpPr>
        <p:spPr>
          <a:xfrm>
            <a:off x="1393178" y="2387449"/>
            <a:ext cx="2071701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de-DE" sz="3200" b="1" dirty="0" err="1"/>
              <a:t>Trees</a:t>
            </a:r>
            <a:r>
              <a:rPr lang="de-DE" sz="3200" b="1" dirty="0"/>
              <a:t>.</a:t>
            </a:r>
            <a:r>
              <a:rPr lang="de-DE" sz="3200" dirty="0"/>
              <a:t> The </a:t>
            </a:r>
            <a:r>
              <a:rPr lang="de-DE" sz="3200" dirty="0" err="1"/>
              <a:t>scatterplots</a:t>
            </a:r>
            <a:r>
              <a:rPr lang="de-DE" sz="3200" dirty="0"/>
              <a:t> </a:t>
            </a:r>
            <a:r>
              <a:rPr lang="de-DE" sz="3200" dirty="0" err="1"/>
              <a:t>below</a:t>
            </a:r>
            <a:r>
              <a:rPr lang="de-DE" sz="3200" dirty="0"/>
              <a:t> </a:t>
            </a:r>
            <a:r>
              <a:rPr lang="de-DE" sz="3200" dirty="0" err="1"/>
              <a:t>show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, </a:t>
            </a:r>
            <a:r>
              <a:rPr lang="de-DE" sz="3200" dirty="0" err="1"/>
              <a:t>diameter</a:t>
            </a:r>
            <a:r>
              <a:rPr lang="de-DE" sz="3200" dirty="0"/>
              <a:t>,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timber</a:t>
            </a:r>
            <a:r>
              <a:rPr lang="de-DE" sz="3200" dirty="0"/>
              <a:t> in 31 </a:t>
            </a:r>
            <a:r>
              <a:rPr lang="de-DE" sz="3200" dirty="0" err="1"/>
              <a:t>felled</a:t>
            </a:r>
            <a:r>
              <a:rPr lang="de-DE" sz="3200" dirty="0"/>
              <a:t> </a:t>
            </a:r>
            <a:r>
              <a:rPr lang="de-DE" sz="3200" dirty="0" err="1"/>
              <a:t>black</a:t>
            </a:r>
            <a:r>
              <a:rPr lang="de-DE" sz="3200" dirty="0"/>
              <a:t> </a:t>
            </a:r>
            <a:r>
              <a:rPr lang="de-DE" sz="3200" dirty="0" err="1"/>
              <a:t>cherry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 The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measured</a:t>
            </a:r>
            <a:r>
              <a:rPr lang="de-DE" sz="3200" dirty="0"/>
              <a:t> 4.5 </a:t>
            </a:r>
            <a:r>
              <a:rPr lang="de-DE" sz="3200" dirty="0" err="1"/>
              <a:t>feet</a:t>
            </a:r>
            <a:r>
              <a:rPr lang="de-DE" sz="3200" dirty="0"/>
              <a:t> </a:t>
            </a:r>
            <a:r>
              <a:rPr lang="de-DE" sz="3200" dirty="0" err="1"/>
              <a:t>above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 smtClean="0"/>
              <a:t>ground</a:t>
            </a:r>
            <a:endParaRPr lang="de-DE" sz="32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Describe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</a:t>
            </a:r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Describe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</a:t>
            </a:r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Suppose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have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measurements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another</a:t>
            </a:r>
            <a:r>
              <a:rPr lang="de-DE" sz="3200" dirty="0"/>
              <a:t> </a:t>
            </a:r>
            <a:r>
              <a:rPr lang="de-DE" sz="3200" dirty="0" err="1"/>
              <a:t>black</a:t>
            </a:r>
            <a:r>
              <a:rPr lang="de-DE" sz="3200" dirty="0"/>
              <a:t> </a:t>
            </a:r>
            <a:r>
              <a:rPr lang="de-DE" sz="3200" dirty="0" err="1"/>
              <a:t>cherry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.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variables </a:t>
            </a:r>
            <a:r>
              <a:rPr lang="de-DE" sz="3200" dirty="0" err="1"/>
              <a:t>would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preferable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use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predict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timber</a:t>
            </a:r>
            <a:r>
              <a:rPr lang="de-DE" sz="3200" dirty="0"/>
              <a:t> in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a simple linear </a:t>
            </a:r>
            <a:r>
              <a:rPr lang="de-DE" sz="3200" dirty="0" err="1"/>
              <a:t>regression</a:t>
            </a:r>
            <a:r>
              <a:rPr lang="de-DE" sz="3200" dirty="0"/>
              <a:t> </a:t>
            </a:r>
            <a:r>
              <a:rPr lang="de-DE" sz="3200" dirty="0" err="1"/>
              <a:t>model</a:t>
            </a:r>
            <a:r>
              <a:rPr lang="de-DE" sz="3200" dirty="0"/>
              <a:t>? </a:t>
            </a:r>
            <a:r>
              <a:rPr lang="de-DE" sz="3200" dirty="0" err="1"/>
              <a:t>Explain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reasoning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endParaRPr lang="de-DE" sz="5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13</a:t>
            </a:fld>
            <a:endParaRPr lang="tr-TR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0" y="6089904"/>
            <a:ext cx="10764680" cy="65436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3031845" y="12806634"/>
            <a:ext cx="98764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openintro-ims.netlify.app/intro-linear-models.html#chp3-review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43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review exercise </a:t>
            </a:r>
            <a:endParaRPr lang="de-DE" sz="4800" dirty="0"/>
          </a:p>
        </p:txBody>
      </p:sp>
      <p:sp>
        <p:nvSpPr>
          <p:cNvPr id="5" name="Rechteck 4"/>
          <p:cNvSpPr/>
          <p:nvPr/>
        </p:nvSpPr>
        <p:spPr>
          <a:xfrm>
            <a:off x="1393178" y="2387449"/>
            <a:ext cx="2071701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de-DE" sz="3200" b="1" dirty="0" err="1"/>
              <a:t>Trees</a:t>
            </a:r>
            <a:r>
              <a:rPr lang="de-DE" sz="3200" b="1" dirty="0"/>
              <a:t>.</a:t>
            </a:r>
            <a:r>
              <a:rPr lang="de-DE" sz="3200" dirty="0"/>
              <a:t> The </a:t>
            </a:r>
            <a:r>
              <a:rPr lang="de-DE" sz="3200" dirty="0" err="1"/>
              <a:t>scatterplots</a:t>
            </a:r>
            <a:r>
              <a:rPr lang="de-DE" sz="3200" dirty="0"/>
              <a:t> </a:t>
            </a:r>
            <a:r>
              <a:rPr lang="de-DE" sz="3200" dirty="0" err="1"/>
              <a:t>below</a:t>
            </a:r>
            <a:r>
              <a:rPr lang="de-DE" sz="3200" dirty="0"/>
              <a:t> </a:t>
            </a:r>
            <a:r>
              <a:rPr lang="de-DE" sz="3200" dirty="0" err="1"/>
              <a:t>show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, </a:t>
            </a:r>
            <a:r>
              <a:rPr lang="de-DE" sz="3200" dirty="0" err="1"/>
              <a:t>diameter</a:t>
            </a:r>
            <a:r>
              <a:rPr lang="de-DE" sz="3200" dirty="0"/>
              <a:t>,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timber</a:t>
            </a:r>
            <a:r>
              <a:rPr lang="de-DE" sz="3200" dirty="0"/>
              <a:t> in 31 </a:t>
            </a:r>
            <a:r>
              <a:rPr lang="de-DE" sz="3200" dirty="0" err="1"/>
              <a:t>felled</a:t>
            </a:r>
            <a:r>
              <a:rPr lang="de-DE" sz="3200" dirty="0"/>
              <a:t> </a:t>
            </a:r>
            <a:r>
              <a:rPr lang="de-DE" sz="3200" dirty="0" err="1"/>
              <a:t>black</a:t>
            </a:r>
            <a:r>
              <a:rPr lang="de-DE" sz="3200" dirty="0"/>
              <a:t> </a:t>
            </a:r>
            <a:r>
              <a:rPr lang="de-DE" sz="3200" dirty="0" err="1"/>
              <a:t>cherry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 The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measured</a:t>
            </a:r>
            <a:r>
              <a:rPr lang="de-DE" sz="3200" dirty="0"/>
              <a:t> 4.5 </a:t>
            </a:r>
            <a:r>
              <a:rPr lang="de-DE" sz="3200" dirty="0" err="1"/>
              <a:t>feet</a:t>
            </a:r>
            <a:r>
              <a:rPr lang="de-DE" sz="3200" dirty="0"/>
              <a:t> </a:t>
            </a:r>
            <a:r>
              <a:rPr lang="de-DE" sz="3200" dirty="0" err="1"/>
              <a:t>above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 smtClean="0"/>
              <a:t>ground</a:t>
            </a:r>
            <a:endParaRPr lang="de-DE" sz="32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Describe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</a:t>
            </a:r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Describe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</a:t>
            </a:r>
            <a:r>
              <a:rPr lang="de-DE" sz="3200" dirty="0" err="1"/>
              <a:t>trees</a:t>
            </a:r>
            <a:r>
              <a:rPr lang="de-DE" sz="3200" dirty="0"/>
              <a:t>.</a:t>
            </a:r>
          </a:p>
          <a:p>
            <a:pPr marL="914400" indent="-914400" algn="l">
              <a:buFont typeface="+mj-lt"/>
              <a:buAutoNum type="arabicPeriod"/>
            </a:pPr>
            <a:r>
              <a:rPr lang="de-DE" sz="3200" dirty="0" err="1"/>
              <a:t>Suppose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have</a:t>
            </a:r>
            <a:r>
              <a:rPr lang="de-DE" sz="3200" dirty="0"/>
              <a:t> </a:t>
            </a:r>
            <a:r>
              <a:rPr lang="de-DE" sz="3200" dirty="0" err="1"/>
              <a:t>height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diameter</a:t>
            </a:r>
            <a:r>
              <a:rPr lang="de-DE" sz="3200" dirty="0"/>
              <a:t> </a:t>
            </a:r>
            <a:r>
              <a:rPr lang="de-DE" sz="3200" dirty="0" err="1"/>
              <a:t>measurements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another</a:t>
            </a:r>
            <a:r>
              <a:rPr lang="de-DE" sz="3200" dirty="0"/>
              <a:t> </a:t>
            </a:r>
            <a:r>
              <a:rPr lang="de-DE" sz="3200" dirty="0" err="1"/>
              <a:t>black</a:t>
            </a:r>
            <a:r>
              <a:rPr lang="de-DE" sz="3200" dirty="0"/>
              <a:t> </a:t>
            </a:r>
            <a:r>
              <a:rPr lang="de-DE" sz="3200" dirty="0" err="1"/>
              <a:t>cherry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.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these</a:t>
            </a:r>
            <a:r>
              <a:rPr lang="de-DE" sz="3200" dirty="0"/>
              <a:t> variables </a:t>
            </a:r>
            <a:r>
              <a:rPr lang="de-DE" sz="3200" dirty="0" err="1"/>
              <a:t>would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preferable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use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predict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volume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timber</a:t>
            </a:r>
            <a:r>
              <a:rPr lang="de-DE" sz="3200" dirty="0"/>
              <a:t> in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a simple linear </a:t>
            </a:r>
            <a:r>
              <a:rPr lang="de-DE" sz="3200" dirty="0" err="1"/>
              <a:t>regression</a:t>
            </a:r>
            <a:r>
              <a:rPr lang="de-DE" sz="3200" dirty="0"/>
              <a:t> </a:t>
            </a:r>
            <a:r>
              <a:rPr lang="de-DE" sz="3200" dirty="0" err="1"/>
              <a:t>model</a:t>
            </a:r>
            <a:r>
              <a:rPr lang="de-DE" sz="3200" dirty="0"/>
              <a:t>? </a:t>
            </a:r>
            <a:r>
              <a:rPr lang="de-DE" sz="3200" dirty="0" err="1"/>
              <a:t>Explain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reasoning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endParaRPr lang="de-DE" sz="5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14</a:t>
            </a:fld>
            <a:endParaRPr lang="tr-TR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0" y="6089904"/>
            <a:ext cx="10764680" cy="65436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751685" y="7248903"/>
            <a:ext cx="971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sz="2800" dirty="0"/>
              <a:t>The </a:t>
            </a:r>
            <a:r>
              <a:rPr lang="de-DE" sz="2800" dirty="0" err="1"/>
              <a:t>first</a:t>
            </a:r>
            <a:r>
              <a:rPr lang="de-DE" sz="2800" dirty="0"/>
              <a:t> </a:t>
            </a:r>
            <a:r>
              <a:rPr lang="de-DE" sz="2800" dirty="0" err="1"/>
              <a:t>plot</a:t>
            </a:r>
            <a:r>
              <a:rPr lang="de-DE" sz="2800" dirty="0"/>
              <a:t> </a:t>
            </a:r>
            <a:r>
              <a:rPr lang="de-DE" sz="2800" dirty="0" err="1"/>
              <a:t>shows</a:t>
            </a:r>
            <a:r>
              <a:rPr lang="de-DE" sz="2800" dirty="0"/>
              <a:t> an </a:t>
            </a:r>
            <a:r>
              <a:rPr lang="de-DE" sz="2800" dirty="0" err="1"/>
              <a:t>upward</a:t>
            </a:r>
            <a:r>
              <a:rPr lang="de-DE" sz="2800" dirty="0"/>
              <a:t> </a:t>
            </a:r>
            <a:r>
              <a:rPr lang="de-DE" sz="2800" dirty="0" err="1"/>
              <a:t>trend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, </a:t>
            </a:r>
            <a:r>
              <a:rPr lang="de-DE" sz="2800" dirty="0" err="1"/>
              <a:t>while</a:t>
            </a:r>
            <a:r>
              <a:rPr lang="de-DE" sz="2800" dirty="0"/>
              <a:t> evident, </a:t>
            </a:r>
            <a:r>
              <a:rPr lang="de-DE" sz="2800" dirty="0" err="1"/>
              <a:t>is</a:t>
            </a:r>
            <a:r>
              <a:rPr lang="de-DE" sz="2800" dirty="0"/>
              <a:t> not </a:t>
            </a:r>
            <a:r>
              <a:rPr lang="de-DE" sz="2800" dirty="0" err="1"/>
              <a:t>as</a:t>
            </a:r>
            <a:r>
              <a:rPr lang="de-DE" sz="2800" dirty="0"/>
              <a:t> strong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second</a:t>
            </a:r>
            <a:r>
              <a:rPr lang="de-DE" sz="2800" dirty="0"/>
              <a:t>. 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800" dirty="0"/>
              <a:t> The </a:t>
            </a:r>
            <a:r>
              <a:rPr lang="de-DE" sz="2800" dirty="0" err="1"/>
              <a:t>second</a:t>
            </a:r>
            <a:r>
              <a:rPr lang="de-DE" sz="2800" dirty="0"/>
              <a:t> </a:t>
            </a:r>
            <a:r>
              <a:rPr lang="de-DE" sz="2800" dirty="0" err="1"/>
              <a:t>plot</a:t>
            </a:r>
            <a:r>
              <a:rPr lang="de-DE" sz="2800" dirty="0"/>
              <a:t> </a:t>
            </a:r>
            <a:r>
              <a:rPr lang="de-DE" sz="2800" dirty="0" err="1"/>
              <a:t>shows</a:t>
            </a:r>
            <a:r>
              <a:rPr lang="de-DE" sz="2800" dirty="0"/>
              <a:t> a </a:t>
            </a:r>
            <a:r>
              <a:rPr lang="de-DE" sz="2800" dirty="0" err="1"/>
              <a:t>relatively</a:t>
            </a:r>
            <a:r>
              <a:rPr lang="de-DE" sz="2800" dirty="0"/>
              <a:t> strong </a:t>
            </a:r>
            <a:r>
              <a:rPr lang="de-DE" sz="2800" dirty="0" err="1"/>
              <a:t>upnward</a:t>
            </a:r>
            <a:r>
              <a:rPr lang="de-DE" sz="2800" dirty="0"/>
              <a:t> linear </a:t>
            </a:r>
            <a:r>
              <a:rPr lang="de-DE" sz="2800" dirty="0" err="1"/>
              <a:t>trend</a:t>
            </a:r>
            <a:r>
              <a:rPr lang="de-DE" sz="2800" dirty="0"/>
              <a:t>, </a:t>
            </a:r>
            <a:r>
              <a:rPr lang="de-DE" sz="2800" dirty="0" err="1"/>
              <a:t>where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remaining</a:t>
            </a:r>
            <a:r>
              <a:rPr lang="de-DE" sz="2800" dirty="0"/>
              <a:t> </a:t>
            </a:r>
            <a:r>
              <a:rPr lang="de-DE" sz="2800" dirty="0" err="1"/>
              <a:t>variability</a:t>
            </a:r>
            <a:r>
              <a:rPr lang="de-DE" sz="2800" dirty="0"/>
              <a:t>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around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line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minor relative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strength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relationship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 x </a:t>
            </a:r>
            <a:r>
              <a:rPr lang="de-DE" sz="2800" dirty="0" err="1"/>
              <a:t>and</a:t>
            </a:r>
            <a:r>
              <a:rPr lang="de-DE" sz="2800" dirty="0"/>
              <a:t> y</a:t>
            </a:r>
            <a:r>
              <a:rPr lang="de-DE" sz="2800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800" dirty="0" smtClean="0"/>
              <a:t>Diameter. B</a:t>
            </a:r>
            <a:r>
              <a:rPr lang="en-US" altLang="zh-CN" sz="2800" dirty="0" err="1" smtClean="0"/>
              <a:t>ecause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Height seems not has a clear linear relationship with volume.</a:t>
            </a:r>
            <a:endParaRPr lang="de-DE" sz="2800" dirty="0" smtClean="0"/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Rechteck 6"/>
          <p:cNvSpPr/>
          <p:nvPr/>
        </p:nvSpPr>
        <p:spPr>
          <a:xfrm>
            <a:off x="13031845" y="12806634"/>
            <a:ext cx="98764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openintro-ims.netlify.app/intro-linear-models.html#chp3-review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96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2096429" y="1593448"/>
            <a:ext cx="21971000" cy="13178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de-DE" sz="5800" dirty="0" err="1" smtClean="0"/>
              <a:t>Exploratory</a:t>
            </a:r>
            <a:r>
              <a:rPr lang="de-DE" sz="5800" dirty="0" smtClean="0"/>
              <a:t> </a:t>
            </a:r>
            <a:r>
              <a:rPr lang="de-DE" sz="5800" dirty="0" err="1"/>
              <a:t>data</a:t>
            </a:r>
            <a:r>
              <a:rPr lang="de-DE" sz="5800" dirty="0"/>
              <a:t> </a:t>
            </a:r>
            <a:r>
              <a:rPr lang="de-DE" sz="5800" dirty="0" err="1" smtClean="0"/>
              <a:t>analysis</a:t>
            </a:r>
            <a:endParaRPr lang="de-DE" sz="5800" dirty="0"/>
          </a:p>
          <a:p>
            <a:r>
              <a:rPr lang="de-DE" sz="4400" dirty="0" smtClean="0"/>
              <a:t>Basic </a:t>
            </a:r>
            <a:r>
              <a:rPr lang="de-DE" sz="4400" dirty="0" err="1" smtClean="0"/>
              <a:t>terms</a:t>
            </a:r>
            <a:r>
              <a:rPr lang="de-DE" sz="4400" dirty="0" smtClean="0"/>
              <a:t> </a:t>
            </a:r>
            <a:r>
              <a:rPr lang="de-DE" sz="4400" dirty="0" err="1" smtClean="0"/>
              <a:t>review</a:t>
            </a:r>
            <a:endParaRPr lang="de-DE" sz="4400" dirty="0"/>
          </a:p>
          <a:p>
            <a:endParaRPr dirty="0"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Textfeld 2"/>
          <p:cNvSpPr txBox="1"/>
          <p:nvPr/>
        </p:nvSpPr>
        <p:spPr>
          <a:xfrm>
            <a:off x="2069900" y="3739002"/>
            <a:ext cx="19909684" cy="81663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Mean</a:t>
            </a:r>
            <a:r>
              <a:rPr lang="en-US" sz="3200" dirty="0">
                <a:solidFill>
                  <a:srgbClr val="000000"/>
                </a:solidFill>
              </a:rPr>
              <a:t>: the sum of the observed values divided by the number of observations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="1" dirty="0">
                <a:solidFill>
                  <a:srgbClr val="000000"/>
                </a:solidFill>
              </a:rPr>
              <a:t>Median</a:t>
            </a:r>
            <a:r>
              <a:rPr lang="en-US" sz="3200" dirty="0">
                <a:solidFill>
                  <a:srgbClr val="000000"/>
                </a:solidFill>
              </a:rPr>
              <a:t>: the number in the middle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Variance</a:t>
            </a:r>
            <a:r>
              <a:rPr lang="en-US" sz="3200" dirty="0">
                <a:solidFill>
                  <a:srgbClr val="000000"/>
                </a:solidFill>
              </a:rPr>
              <a:t> and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Standard deviation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: The variance is the average squared distance from the mean. The standard deviation is the square root of the variance. 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Interquartile range(IQR</a:t>
            </a:r>
            <a:r>
              <a:rPr lang="en-US" sz="3200" b="1" dirty="0" smtClean="0">
                <a:solidFill>
                  <a:srgbClr val="000000"/>
                </a:solidFill>
              </a:rPr>
              <a:t>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The IQR interquartile range is the length of the box in </a:t>
            </a:r>
            <a:r>
              <a:rPr lang="en-US" sz="3200" u="sng" dirty="0">
                <a:solidFill>
                  <a:srgbClr val="000000"/>
                </a:solidFill>
              </a:rPr>
              <a:t>a box plot</a:t>
            </a:r>
            <a:r>
              <a:rPr lang="en-US" sz="3200" dirty="0">
                <a:solidFill>
                  <a:srgbClr val="000000"/>
                </a:solidFill>
              </a:rPr>
              <a:t>. It is computed as IQR=Q3</a:t>
            </a:r>
            <a:r>
              <a:rPr lang="en-US" sz="3200" dirty="0" smtClean="0">
                <a:solidFill>
                  <a:srgbClr val="000000"/>
                </a:solidFill>
              </a:rPr>
              <a:t>−</a:t>
            </a:r>
            <a:r>
              <a:rPr lang="en-US" sz="3200" dirty="0">
                <a:solidFill>
                  <a:srgbClr val="000000"/>
                </a:solidFill>
              </a:rPr>
              <a:t>Q1</a:t>
            </a:r>
            <a:r>
              <a:rPr lang="en-US" sz="3200" dirty="0" smtClean="0">
                <a:solidFill>
                  <a:srgbClr val="000000"/>
                </a:solidFill>
              </a:rPr>
              <a:t>,</a:t>
            </a:r>
            <a:r>
              <a:rPr lang="en-US" sz="3200" dirty="0">
                <a:solidFill>
                  <a:srgbClr val="000000"/>
                </a:solidFill>
              </a:rPr>
              <a:t> where </a:t>
            </a:r>
            <a:r>
              <a:rPr lang="en-US" sz="3200" dirty="0" smtClean="0">
                <a:solidFill>
                  <a:srgbClr val="000000"/>
                </a:solidFill>
              </a:rPr>
              <a:t>Q1</a:t>
            </a:r>
            <a:r>
              <a:rPr lang="en-US" sz="3200" dirty="0">
                <a:solidFill>
                  <a:srgbClr val="000000"/>
                </a:solidFill>
              </a:rPr>
              <a:t> and </a:t>
            </a:r>
            <a:r>
              <a:rPr lang="en-US" sz="3200" dirty="0" smtClean="0">
                <a:solidFill>
                  <a:srgbClr val="000000"/>
                </a:solidFill>
              </a:rPr>
              <a:t>Q3</a:t>
            </a:r>
            <a:r>
              <a:rPr lang="en-US" sz="3200" dirty="0">
                <a:solidFill>
                  <a:srgbClr val="000000"/>
                </a:solidFill>
              </a:rPr>
              <a:t> are the </a:t>
            </a:r>
            <a:r>
              <a:rPr lang="en-US" sz="3200" dirty="0" smtClean="0">
                <a:solidFill>
                  <a:srgbClr val="000000"/>
                </a:solidFill>
              </a:rPr>
              <a:t>25th</a:t>
            </a:r>
            <a:r>
              <a:rPr lang="en-US" sz="3200" dirty="0">
                <a:solidFill>
                  <a:srgbClr val="000000"/>
                </a:solidFill>
              </a:rPr>
              <a:t> and </a:t>
            </a:r>
            <a:r>
              <a:rPr lang="en-US" sz="3200" dirty="0" smtClean="0">
                <a:solidFill>
                  <a:srgbClr val="000000"/>
                </a:solidFill>
              </a:rPr>
              <a:t>75th</a:t>
            </a:r>
            <a:r>
              <a:rPr lang="en-US" sz="3200" dirty="0">
                <a:solidFill>
                  <a:srgbClr val="000000"/>
                </a:solidFill>
              </a:rPr>
              <a:t> percentiles, respectively</a:t>
            </a:r>
            <a:r>
              <a:rPr lang="en-US" sz="3200" dirty="0"/>
              <a:t>.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Quantile </a:t>
            </a:r>
            <a:r>
              <a:rPr lang="en-US" sz="3200" dirty="0">
                <a:solidFill>
                  <a:srgbClr val="000000"/>
                </a:solidFill>
              </a:rPr>
              <a:t>: </a:t>
            </a:r>
            <a:r>
              <a:rPr lang="en-US" sz="3200" dirty="0" smtClean="0">
                <a:solidFill>
                  <a:srgbClr val="000000"/>
                </a:solidFill>
              </a:rPr>
              <a:t>measures </a:t>
            </a:r>
            <a:r>
              <a:rPr lang="en-US" sz="3200" dirty="0">
                <a:solidFill>
                  <a:srgbClr val="000000"/>
                </a:solidFill>
              </a:rPr>
              <a:t>of the position of a distribution. A p-quantile indicates at which value of a distribution p% of the values lie below this value.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Quartile </a:t>
            </a:r>
            <a:r>
              <a:rPr lang="en-US" sz="3200" dirty="0">
                <a:solidFill>
                  <a:srgbClr val="000000"/>
                </a:solidFill>
              </a:rPr>
              <a:t>are the quantiles at 25%, 50% and 75%. The quartile at 25% is also referred to as Q1 ("lower quartile"), that at 50% as Q2 ("middle quartile" = "median") and that at 75% as Q3 ("upper quartile"). They are </a:t>
            </a:r>
            <a:r>
              <a:rPr lang="en-US" sz="3200" u="sng" dirty="0">
                <a:solidFill>
                  <a:srgbClr val="000000"/>
                </a:solidFill>
              </a:rPr>
              <a:t>one of the most frequently used form of quantiles in statistics.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Percentile </a:t>
            </a:r>
            <a:r>
              <a:rPr lang="en-US" sz="3200" dirty="0">
                <a:solidFill>
                  <a:srgbClr val="000000"/>
                </a:solidFill>
              </a:rPr>
              <a:t>divide a distribution into 100 equal parts, i.e. into 1% parts, and are therefore percentages. </a:t>
            </a:r>
            <a:r>
              <a:rPr lang="en-US" sz="3200" dirty="0" smtClean="0">
                <a:solidFill>
                  <a:srgbClr val="000000"/>
                </a:solidFill>
              </a:rPr>
              <a:t>For </a:t>
            </a:r>
            <a:r>
              <a:rPr lang="en-US" sz="3200" dirty="0">
                <a:solidFill>
                  <a:srgbClr val="000000"/>
                </a:solidFill>
              </a:rPr>
              <a:t>example, the percentile P40 corresponds to the point in the distribution below which 40% of all values in a distribution lie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dirty="0" smtClean="0"/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2065050" y="12668134"/>
            <a:ext cx="118288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openintro-ims.netlify.app/summarizing-visualizing-data.html#categorical-data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www.abschlussarbeit.at/index.php/sitemap.html?id=65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548256" y="11394184"/>
            <a:ext cx="1843132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200" dirty="0" smtClean="0"/>
              <a:t>❗️</a:t>
            </a:r>
            <a:r>
              <a:rPr lang="de-DE" sz="3200" dirty="0"/>
              <a:t>The </a:t>
            </a:r>
            <a:r>
              <a:rPr lang="de-DE" sz="3200" dirty="0" err="1"/>
              <a:t>standard</a:t>
            </a:r>
            <a:r>
              <a:rPr lang="de-DE" sz="3200" dirty="0"/>
              <a:t> </a:t>
            </a:r>
            <a:r>
              <a:rPr lang="de-DE" sz="3200" dirty="0" err="1"/>
              <a:t>deviation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useful</a:t>
            </a:r>
            <a:r>
              <a:rPr lang="de-DE" sz="3200" dirty="0"/>
              <a:t> </a:t>
            </a:r>
            <a:r>
              <a:rPr lang="de-DE" sz="3200" dirty="0" err="1"/>
              <a:t>when</a:t>
            </a:r>
            <a:r>
              <a:rPr lang="de-DE" sz="3200" dirty="0"/>
              <a:t> </a:t>
            </a:r>
            <a:r>
              <a:rPr lang="de-DE" sz="3200" dirty="0" err="1"/>
              <a:t>considering</a:t>
            </a:r>
            <a:r>
              <a:rPr lang="de-DE" sz="3200" dirty="0"/>
              <a:t>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far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</a:t>
            </a:r>
            <a:r>
              <a:rPr lang="de-DE" sz="3200" dirty="0" err="1"/>
              <a:t>distributed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mean</a:t>
            </a:r>
            <a:r>
              <a:rPr lang="de-DE" sz="3200" dirty="0"/>
              <a:t>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876" y="859668"/>
            <a:ext cx="21971000" cy="1434949"/>
          </a:xfrm>
        </p:spPr>
        <p:txBody>
          <a:bodyPr>
            <a:normAutofit/>
          </a:bodyPr>
          <a:lstStyle/>
          <a:p>
            <a:r>
              <a:rPr lang="de-DE" sz="5300" dirty="0" smtClean="0"/>
              <a:t>Chapter Review </a:t>
            </a:r>
            <a:r>
              <a:rPr lang="de-DE" sz="5300" dirty="0" err="1" smtClean="0"/>
              <a:t>Exercise</a:t>
            </a:r>
            <a:r>
              <a:rPr lang="zh-CN" altLang="en-US" sz="5300" dirty="0" smtClean="0"/>
              <a:t> </a:t>
            </a:r>
            <a:r>
              <a:rPr lang="de-DE" altLang="zh-CN" sz="5300" dirty="0" smtClean="0"/>
              <a:t>IMS </a:t>
            </a:r>
            <a:r>
              <a:rPr lang="de-DE" altLang="zh-CN" sz="5300" dirty="0" err="1" smtClean="0"/>
              <a:t>book</a:t>
            </a:r>
            <a:r>
              <a:rPr lang="de-DE" altLang="zh-CN" sz="5300" dirty="0" smtClean="0"/>
              <a:t> </a:t>
            </a:r>
            <a:r>
              <a:rPr lang="en-US" altLang="zh-CN" sz="5300" dirty="0" smtClean="0"/>
              <a:t>2.5.2-1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Group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discussion</a:t>
            </a:r>
            <a:endParaRPr lang="de-DE" sz="4400" dirty="0"/>
          </a:p>
        </p:txBody>
      </p:sp>
      <p:sp>
        <p:nvSpPr>
          <p:cNvPr id="5" name="Rechteck 4"/>
          <p:cNvSpPr/>
          <p:nvPr/>
        </p:nvSpPr>
        <p:spPr>
          <a:xfrm>
            <a:off x="1897876" y="2959107"/>
            <a:ext cx="2007064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3600" b="1" dirty="0"/>
              <a:t>Make-up </a:t>
            </a:r>
            <a:r>
              <a:rPr lang="de-DE" sz="3600" b="1" dirty="0" err="1"/>
              <a:t>exam</a:t>
            </a:r>
            <a:r>
              <a:rPr lang="de-DE" sz="3600" b="1" dirty="0"/>
              <a:t>.</a:t>
            </a:r>
            <a:r>
              <a:rPr lang="de-DE" sz="3600" dirty="0"/>
              <a:t> In a </a:t>
            </a:r>
            <a:r>
              <a:rPr lang="de-DE" sz="3600" dirty="0" err="1"/>
              <a:t>class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25 </a:t>
            </a:r>
            <a:r>
              <a:rPr lang="de-DE" sz="3600" dirty="0" err="1"/>
              <a:t>students</a:t>
            </a:r>
            <a:r>
              <a:rPr lang="de-DE" sz="3600" dirty="0"/>
              <a:t>, 24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them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an </a:t>
            </a:r>
            <a:r>
              <a:rPr lang="de-DE" sz="3600" dirty="0" err="1"/>
              <a:t>exam</a:t>
            </a:r>
            <a:r>
              <a:rPr lang="de-DE" sz="3600" dirty="0"/>
              <a:t> in </a:t>
            </a:r>
            <a:r>
              <a:rPr lang="de-DE" sz="3600" dirty="0" err="1"/>
              <a:t>class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1 </a:t>
            </a:r>
            <a:r>
              <a:rPr lang="de-DE" sz="3600" dirty="0" err="1"/>
              <a:t>student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a </a:t>
            </a:r>
            <a:r>
              <a:rPr lang="de-DE" sz="3600" dirty="0" err="1"/>
              <a:t>make-up</a:t>
            </a:r>
            <a:r>
              <a:rPr lang="de-DE" sz="3600" dirty="0"/>
              <a:t> </a:t>
            </a:r>
            <a:r>
              <a:rPr lang="de-DE" sz="3600" dirty="0" err="1"/>
              <a:t>exam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following</a:t>
            </a:r>
            <a:r>
              <a:rPr lang="de-DE" sz="3600" dirty="0"/>
              <a:t> </a:t>
            </a:r>
            <a:r>
              <a:rPr lang="de-DE" sz="3600" dirty="0" err="1"/>
              <a:t>day</a:t>
            </a:r>
            <a:r>
              <a:rPr lang="de-DE" sz="3600" dirty="0"/>
              <a:t>. The </a:t>
            </a:r>
            <a:r>
              <a:rPr lang="de-DE" sz="3600" dirty="0" err="1"/>
              <a:t>professor</a:t>
            </a:r>
            <a:r>
              <a:rPr lang="de-DE" sz="3600" dirty="0"/>
              <a:t> </a:t>
            </a:r>
            <a:r>
              <a:rPr lang="de-DE" sz="3600" dirty="0" err="1"/>
              <a:t>graded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first</a:t>
            </a:r>
            <a:r>
              <a:rPr lang="de-DE" sz="3600" dirty="0"/>
              <a:t> </a:t>
            </a:r>
            <a:r>
              <a:rPr lang="de-DE" sz="3600" dirty="0" err="1"/>
              <a:t>batch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24 </a:t>
            </a:r>
            <a:r>
              <a:rPr lang="de-DE" sz="3600" dirty="0" err="1"/>
              <a:t>exams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</a:t>
            </a:r>
            <a:r>
              <a:rPr lang="de-DE" sz="3600" dirty="0" err="1"/>
              <a:t>found</a:t>
            </a:r>
            <a:r>
              <a:rPr lang="de-DE" sz="3600" dirty="0"/>
              <a:t> an </a:t>
            </a:r>
            <a:r>
              <a:rPr lang="de-DE" sz="3600" dirty="0" err="1"/>
              <a:t>average</a:t>
            </a:r>
            <a:r>
              <a:rPr lang="de-DE" sz="3600" dirty="0"/>
              <a:t> score </a:t>
            </a:r>
            <a:r>
              <a:rPr lang="de-DE" sz="3600" dirty="0" err="1"/>
              <a:t>of</a:t>
            </a:r>
            <a:r>
              <a:rPr lang="de-DE" sz="3600" dirty="0"/>
              <a:t> 74 </a:t>
            </a:r>
            <a:r>
              <a:rPr lang="de-DE" sz="3600" dirty="0" err="1"/>
              <a:t>points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a </a:t>
            </a:r>
            <a:r>
              <a:rPr lang="de-DE" sz="3600" dirty="0" err="1"/>
              <a:t>standard</a:t>
            </a:r>
            <a:r>
              <a:rPr lang="de-DE" sz="3600" dirty="0"/>
              <a:t> </a:t>
            </a:r>
            <a:r>
              <a:rPr lang="de-DE" sz="3600" dirty="0" err="1"/>
              <a:t>deviation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8.9 </a:t>
            </a:r>
            <a:r>
              <a:rPr lang="de-DE" sz="3600" dirty="0" err="1"/>
              <a:t>points</a:t>
            </a:r>
            <a:r>
              <a:rPr lang="de-DE" sz="3600" dirty="0"/>
              <a:t>. The </a:t>
            </a:r>
            <a:r>
              <a:rPr lang="de-DE" sz="3600" dirty="0" err="1"/>
              <a:t>student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make-up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following</a:t>
            </a:r>
            <a:r>
              <a:rPr lang="de-DE" sz="3600" dirty="0"/>
              <a:t> </a:t>
            </a:r>
            <a:r>
              <a:rPr lang="de-DE" sz="3600" dirty="0" err="1"/>
              <a:t>day</a:t>
            </a:r>
            <a:r>
              <a:rPr lang="de-DE" sz="3600" dirty="0"/>
              <a:t> </a:t>
            </a:r>
            <a:r>
              <a:rPr lang="de-DE" sz="3600" dirty="0" err="1"/>
              <a:t>scored</a:t>
            </a:r>
            <a:r>
              <a:rPr lang="de-DE" sz="3600" dirty="0"/>
              <a:t> 64 </a:t>
            </a:r>
            <a:r>
              <a:rPr lang="de-DE" sz="3600" dirty="0" err="1"/>
              <a:t>points</a:t>
            </a:r>
            <a:r>
              <a:rPr lang="de-DE" sz="3600" dirty="0"/>
              <a:t> on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exam</a:t>
            </a:r>
            <a:r>
              <a:rPr lang="de-DE" sz="3600" dirty="0"/>
              <a:t>.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Does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student’s</a:t>
            </a:r>
            <a:r>
              <a:rPr lang="de-DE" sz="3600" dirty="0"/>
              <a:t> score </a:t>
            </a:r>
            <a:r>
              <a:rPr lang="de-DE" sz="3600" dirty="0" err="1"/>
              <a:t>increase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decrease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average</a:t>
            </a:r>
            <a:r>
              <a:rPr lang="de-DE" sz="3600" dirty="0"/>
              <a:t> score?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average</a:t>
            </a:r>
            <a:r>
              <a:rPr lang="de-DE" sz="3600" dirty="0"/>
              <a:t>?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Does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student’s</a:t>
            </a:r>
            <a:r>
              <a:rPr lang="de-DE" sz="3600" dirty="0"/>
              <a:t> score </a:t>
            </a:r>
            <a:r>
              <a:rPr lang="de-DE" sz="3600" dirty="0" err="1"/>
              <a:t>increase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decrease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standard</a:t>
            </a:r>
            <a:r>
              <a:rPr lang="de-DE" sz="3600" dirty="0"/>
              <a:t> </a:t>
            </a:r>
            <a:r>
              <a:rPr lang="de-DE" sz="3600" dirty="0" err="1"/>
              <a:t>deviation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scores</a:t>
            </a:r>
            <a:r>
              <a:rPr lang="de-DE" sz="3600" dirty="0"/>
              <a:t>?</a:t>
            </a:r>
          </a:p>
          <a:p>
            <a:pPr marL="685800" indent="-685800" algn="l">
              <a:buFont typeface="Arial" charset="0"/>
              <a:buChar char="•"/>
            </a:pPr>
            <a:endParaRPr lang="de-DE" sz="4000" dirty="0"/>
          </a:p>
        </p:txBody>
      </p:sp>
      <p:sp>
        <p:nvSpPr>
          <p:cNvPr id="3" name="Rechteck 2"/>
          <p:cNvSpPr/>
          <p:nvPr/>
        </p:nvSpPr>
        <p:spPr>
          <a:xfrm>
            <a:off x="10080702" y="12620278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0" y="7369917"/>
            <a:ext cx="11505549" cy="249089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9" y="9941206"/>
            <a:ext cx="11295547" cy="2679072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447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7876" y="859668"/>
            <a:ext cx="21971000" cy="1434949"/>
          </a:xfrm>
        </p:spPr>
        <p:txBody>
          <a:bodyPr>
            <a:normAutofit/>
          </a:bodyPr>
          <a:lstStyle/>
          <a:p>
            <a:r>
              <a:rPr lang="de-DE" sz="5300" dirty="0" smtClean="0"/>
              <a:t>Chapter Review </a:t>
            </a:r>
            <a:r>
              <a:rPr lang="de-DE" sz="5300" dirty="0" err="1" smtClean="0"/>
              <a:t>Exercise</a:t>
            </a:r>
            <a:r>
              <a:rPr lang="zh-CN" altLang="en-US" sz="5300" dirty="0" smtClean="0"/>
              <a:t> </a:t>
            </a:r>
            <a:r>
              <a:rPr lang="en-US" altLang="zh-CN" sz="5300" dirty="0" smtClean="0"/>
              <a:t>1</a:t>
            </a:r>
            <a:r>
              <a:rPr lang="de-DE" sz="53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Group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discussion</a:t>
            </a:r>
            <a:endParaRPr lang="de-DE" sz="4400" dirty="0"/>
          </a:p>
        </p:txBody>
      </p:sp>
      <p:sp>
        <p:nvSpPr>
          <p:cNvPr id="5" name="Rechteck 4"/>
          <p:cNvSpPr/>
          <p:nvPr/>
        </p:nvSpPr>
        <p:spPr>
          <a:xfrm>
            <a:off x="1687873" y="2539331"/>
            <a:ext cx="2007064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3600" b="1" dirty="0"/>
              <a:t>Make-up </a:t>
            </a:r>
            <a:r>
              <a:rPr lang="de-DE" sz="3600" b="1" dirty="0" err="1"/>
              <a:t>exam</a:t>
            </a:r>
            <a:r>
              <a:rPr lang="de-DE" sz="3600" b="1" dirty="0"/>
              <a:t>.</a:t>
            </a:r>
            <a:r>
              <a:rPr lang="de-DE" sz="3600" dirty="0"/>
              <a:t> In a </a:t>
            </a:r>
            <a:r>
              <a:rPr lang="de-DE" sz="3600" dirty="0" err="1"/>
              <a:t>class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25 </a:t>
            </a:r>
            <a:r>
              <a:rPr lang="de-DE" sz="3600" dirty="0" err="1"/>
              <a:t>students</a:t>
            </a:r>
            <a:r>
              <a:rPr lang="de-DE" sz="3600" dirty="0"/>
              <a:t>, 24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them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an </a:t>
            </a:r>
            <a:r>
              <a:rPr lang="de-DE" sz="3600" dirty="0" err="1"/>
              <a:t>exam</a:t>
            </a:r>
            <a:r>
              <a:rPr lang="de-DE" sz="3600" dirty="0"/>
              <a:t> in </a:t>
            </a:r>
            <a:r>
              <a:rPr lang="de-DE" sz="3600" dirty="0" err="1"/>
              <a:t>class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1 </a:t>
            </a:r>
            <a:r>
              <a:rPr lang="de-DE" sz="3600" dirty="0" err="1"/>
              <a:t>student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a </a:t>
            </a:r>
            <a:r>
              <a:rPr lang="de-DE" sz="3600" dirty="0" err="1"/>
              <a:t>make-up</a:t>
            </a:r>
            <a:r>
              <a:rPr lang="de-DE" sz="3600" dirty="0"/>
              <a:t> </a:t>
            </a:r>
            <a:r>
              <a:rPr lang="de-DE" sz="3600" dirty="0" err="1"/>
              <a:t>exam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following</a:t>
            </a:r>
            <a:r>
              <a:rPr lang="de-DE" sz="3600" dirty="0"/>
              <a:t> </a:t>
            </a:r>
            <a:r>
              <a:rPr lang="de-DE" sz="3600" dirty="0" err="1"/>
              <a:t>day</a:t>
            </a:r>
            <a:r>
              <a:rPr lang="de-DE" sz="3600" dirty="0"/>
              <a:t>. The </a:t>
            </a:r>
            <a:r>
              <a:rPr lang="de-DE" sz="3600" dirty="0" err="1"/>
              <a:t>professor</a:t>
            </a:r>
            <a:r>
              <a:rPr lang="de-DE" sz="3600" dirty="0"/>
              <a:t> </a:t>
            </a:r>
            <a:r>
              <a:rPr lang="de-DE" sz="3600" dirty="0" err="1"/>
              <a:t>graded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first</a:t>
            </a:r>
            <a:r>
              <a:rPr lang="de-DE" sz="3600" dirty="0"/>
              <a:t> </a:t>
            </a:r>
            <a:r>
              <a:rPr lang="de-DE" sz="3600" dirty="0" err="1"/>
              <a:t>batch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24 </a:t>
            </a:r>
            <a:r>
              <a:rPr lang="de-DE" sz="3600" dirty="0" err="1"/>
              <a:t>exams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</a:t>
            </a:r>
            <a:r>
              <a:rPr lang="de-DE" sz="3600" dirty="0" err="1"/>
              <a:t>found</a:t>
            </a:r>
            <a:r>
              <a:rPr lang="de-DE" sz="3600" dirty="0"/>
              <a:t> an </a:t>
            </a:r>
            <a:r>
              <a:rPr lang="de-DE" sz="3600" b="1" dirty="0" err="1"/>
              <a:t>average</a:t>
            </a:r>
            <a:r>
              <a:rPr lang="de-DE" sz="3600" b="1" dirty="0"/>
              <a:t> score </a:t>
            </a:r>
            <a:r>
              <a:rPr lang="de-DE" sz="3600" b="1" dirty="0" err="1"/>
              <a:t>of</a:t>
            </a:r>
            <a:r>
              <a:rPr lang="de-DE" sz="3600" b="1" dirty="0"/>
              <a:t> 74 </a:t>
            </a:r>
            <a:r>
              <a:rPr lang="de-DE" sz="3600" dirty="0" err="1"/>
              <a:t>points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a </a:t>
            </a:r>
            <a:r>
              <a:rPr lang="de-DE" sz="3600" b="1" dirty="0" err="1"/>
              <a:t>standard</a:t>
            </a:r>
            <a:r>
              <a:rPr lang="de-DE" sz="3600" b="1" dirty="0"/>
              <a:t> </a:t>
            </a:r>
            <a:r>
              <a:rPr lang="de-DE" sz="3600" b="1" dirty="0" err="1"/>
              <a:t>deviation</a:t>
            </a:r>
            <a:r>
              <a:rPr lang="de-DE" sz="3600" b="1" dirty="0"/>
              <a:t> </a:t>
            </a:r>
            <a:r>
              <a:rPr lang="de-DE" sz="3600" b="1" dirty="0" err="1"/>
              <a:t>of</a:t>
            </a:r>
            <a:r>
              <a:rPr lang="de-DE" sz="3600" b="1" dirty="0"/>
              <a:t> 8.9 </a:t>
            </a:r>
            <a:r>
              <a:rPr lang="de-DE" sz="3600" dirty="0" err="1"/>
              <a:t>points</a:t>
            </a:r>
            <a:r>
              <a:rPr lang="de-DE" sz="3600" dirty="0"/>
              <a:t>. The </a:t>
            </a:r>
            <a:r>
              <a:rPr lang="de-DE" sz="3600" dirty="0" err="1"/>
              <a:t>student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</a:t>
            </a:r>
            <a:r>
              <a:rPr lang="de-DE" sz="3600" dirty="0" err="1"/>
              <a:t>took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make-up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following</a:t>
            </a:r>
            <a:r>
              <a:rPr lang="de-DE" sz="3600" dirty="0"/>
              <a:t> </a:t>
            </a:r>
            <a:r>
              <a:rPr lang="de-DE" sz="3600" dirty="0" err="1"/>
              <a:t>day</a:t>
            </a:r>
            <a:r>
              <a:rPr lang="de-DE" sz="3600" dirty="0"/>
              <a:t> </a:t>
            </a:r>
            <a:r>
              <a:rPr lang="de-DE" sz="3600" dirty="0" err="1"/>
              <a:t>scored</a:t>
            </a:r>
            <a:r>
              <a:rPr lang="de-DE" sz="3600" dirty="0"/>
              <a:t> </a:t>
            </a:r>
            <a:r>
              <a:rPr lang="de-DE" sz="3600" b="1" dirty="0"/>
              <a:t>64 </a:t>
            </a:r>
            <a:r>
              <a:rPr lang="de-DE" sz="3600" b="1" dirty="0" err="1"/>
              <a:t>points</a:t>
            </a:r>
            <a:r>
              <a:rPr lang="de-DE" sz="3600" b="1" dirty="0"/>
              <a:t> </a:t>
            </a:r>
            <a:r>
              <a:rPr lang="de-DE" sz="3600" dirty="0"/>
              <a:t>on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exam</a:t>
            </a:r>
            <a:r>
              <a:rPr lang="de-DE" sz="3600" dirty="0"/>
              <a:t>.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Does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student’s</a:t>
            </a:r>
            <a:r>
              <a:rPr lang="de-DE" sz="3600" dirty="0"/>
              <a:t> score </a:t>
            </a:r>
            <a:r>
              <a:rPr lang="de-DE" sz="3600" dirty="0" err="1"/>
              <a:t>increase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decrease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average</a:t>
            </a:r>
            <a:r>
              <a:rPr lang="de-DE" sz="3600" dirty="0"/>
              <a:t> score?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average</a:t>
            </a:r>
            <a:r>
              <a:rPr lang="de-DE" sz="3600" dirty="0"/>
              <a:t>?</a:t>
            </a:r>
          </a:p>
          <a:p>
            <a:pPr marL="742950" indent="-742950" algn="l">
              <a:buFont typeface="+mj-lt"/>
              <a:buAutoNum type="arabicPeriod"/>
            </a:pPr>
            <a:r>
              <a:rPr lang="de-DE" sz="3600" dirty="0" err="1"/>
              <a:t>Does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student’s</a:t>
            </a:r>
            <a:r>
              <a:rPr lang="de-DE" sz="3600" dirty="0"/>
              <a:t> score </a:t>
            </a:r>
            <a:r>
              <a:rPr lang="de-DE" sz="3600" dirty="0" err="1"/>
              <a:t>increase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decrease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standard</a:t>
            </a:r>
            <a:r>
              <a:rPr lang="de-DE" sz="3600" dirty="0"/>
              <a:t> </a:t>
            </a:r>
            <a:r>
              <a:rPr lang="de-DE" sz="3600" dirty="0" err="1"/>
              <a:t>deviation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scores</a:t>
            </a:r>
            <a:r>
              <a:rPr lang="de-DE" sz="3600" dirty="0"/>
              <a:t>?</a:t>
            </a:r>
          </a:p>
          <a:p>
            <a:pPr marL="685800" indent="-685800" algn="l">
              <a:buFont typeface="Arial" charset="0"/>
              <a:buChar char="•"/>
            </a:pPr>
            <a:endParaRPr lang="de-DE" sz="4000" dirty="0"/>
          </a:p>
        </p:txBody>
      </p:sp>
      <p:sp>
        <p:nvSpPr>
          <p:cNvPr id="3" name="Rechteck 2"/>
          <p:cNvSpPr/>
          <p:nvPr/>
        </p:nvSpPr>
        <p:spPr>
          <a:xfrm>
            <a:off x="10080702" y="12620278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487401" y="6490525"/>
            <a:ext cx="9750626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Decrease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(7</a:t>
            </a:r>
            <a:r>
              <a:rPr lang="en-US" altLang="zh-CN" sz="2800" dirty="0">
                <a:solidFill>
                  <a:srgbClr val="FF0000"/>
                </a:solidFill>
              </a:rPr>
              <a:t>4*24+64)/</a:t>
            </a:r>
            <a:r>
              <a:rPr lang="en-US" altLang="zh-CN" sz="2800" dirty="0" smtClean="0">
                <a:solidFill>
                  <a:srgbClr val="FF0000"/>
                </a:solidFill>
              </a:rPr>
              <a:t>25=73.6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Increase, </a:t>
            </a:r>
            <a:r>
              <a:rPr lang="en-US" sz="2800" dirty="0">
                <a:solidFill>
                  <a:srgbClr val="FF0000"/>
                </a:solidFill>
              </a:rPr>
              <a:t> The concept of </a:t>
            </a:r>
            <a:r>
              <a:rPr lang="en-US" sz="2800" dirty="0" smtClean="0">
                <a:solidFill>
                  <a:srgbClr val="FF0000"/>
                </a:solidFill>
              </a:rPr>
              <a:t>standard </a:t>
            </a:r>
            <a:r>
              <a:rPr lang="en-US" sz="2800" dirty="0">
                <a:solidFill>
                  <a:srgbClr val="FF0000"/>
                </a:solidFill>
              </a:rPr>
              <a:t>deviation give us an idea of the range of the scores and is represented as (mean ± standard deviation) = [mean - standard deviation ; mean + standard deviation</a:t>
            </a:r>
            <a:r>
              <a:rPr lang="en-US" sz="2800" dirty="0" smtClean="0">
                <a:solidFill>
                  <a:srgbClr val="FF0000"/>
                </a:solidFill>
              </a:rPr>
              <a:t>]. </a:t>
            </a:r>
            <a:r>
              <a:rPr lang="en-US" sz="2800" dirty="0">
                <a:solidFill>
                  <a:srgbClr val="FF0000"/>
                </a:solidFill>
              </a:rPr>
              <a:t>In this case we have </a:t>
            </a:r>
            <a:r>
              <a:rPr lang="en-US" sz="2800">
                <a:solidFill>
                  <a:srgbClr val="FF0000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74 </a:t>
            </a:r>
            <a:r>
              <a:rPr lang="en-US" sz="2800">
                <a:solidFill>
                  <a:srgbClr val="FF0000"/>
                </a:solidFill>
              </a:rPr>
              <a:t>± </a:t>
            </a:r>
            <a:r>
              <a:rPr lang="en-US" sz="2800" smtClean="0">
                <a:solidFill>
                  <a:srgbClr val="FF0000"/>
                </a:solidFill>
              </a:rPr>
              <a:t>8.9)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>
                <a:solidFill>
                  <a:srgbClr val="FF0000"/>
                </a:solidFill>
              </a:rPr>
              <a:t>[ </a:t>
            </a:r>
            <a:r>
              <a:rPr lang="en-US" sz="2800" smtClean="0">
                <a:solidFill>
                  <a:srgbClr val="FF0000"/>
                </a:solidFill>
              </a:rPr>
              <a:t>65.1; 82.9]. </a:t>
            </a:r>
            <a:r>
              <a:rPr lang="en-US" sz="2800" dirty="0">
                <a:solidFill>
                  <a:srgbClr val="FF0000"/>
                </a:solidFill>
              </a:rPr>
              <a:t>This implies that all scores are included in this range. So if we add a score that it is not included in the range the standard deviation will increase.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/>
            <a:endParaRPr lang="en-US" sz="3600" b="1" dirty="0">
              <a:solidFill>
                <a:srgbClr val="FF0000"/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0" y="7369917"/>
            <a:ext cx="11505549" cy="249089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9" y="9941206"/>
            <a:ext cx="11295547" cy="267907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68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3" name="Normal Distribution"/>
          <p:cNvSpPr txBox="1"/>
          <p:nvPr/>
        </p:nvSpPr>
        <p:spPr>
          <a:xfrm>
            <a:off x="1094092" y="1190826"/>
            <a:ext cx="19369789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sz="6000" dirty="0" smtClean="0"/>
              <a:t>Linear </a:t>
            </a:r>
            <a:r>
              <a:rPr lang="en-US" sz="6000" dirty="0"/>
              <a:t>models</a:t>
            </a:r>
          </a:p>
          <a:p>
            <a:endParaRPr dirty="0"/>
          </a:p>
        </p:txBody>
      </p:sp>
      <p:sp>
        <p:nvSpPr>
          <p:cNvPr id="3" name="Textfeld 2"/>
          <p:cNvSpPr txBox="1"/>
          <p:nvPr/>
        </p:nvSpPr>
        <p:spPr>
          <a:xfrm>
            <a:off x="1406325" y="2558450"/>
            <a:ext cx="22465990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3600" dirty="0"/>
              <a:t>Linear </a:t>
            </a:r>
            <a:r>
              <a:rPr lang="de-DE" sz="3600" dirty="0" err="1"/>
              <a:t>regression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statistical</a:t>
            </a:r>
            <a:r>
              <a:rPr lang="de-DE" sz="3600" dirty="0"/>
              <a:t> </a:t>
            </a:r>
            <a:r>
              <a:rPr lang="de-DE" sz="3600" dirty="0" err="1"/>
              <a:t>method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fitting</a:t>
            </a:r>
            <a:r>
              <a:rPr lang="de-DE" sz="3600" dirty="0"/>
              <a:t> a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</a:t>
            </a:r>
            <a:r>
              <a:rPr lang="de-DE" sz="3600" dirty="0" err="1"/>
              <a:t>where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relationship</a:t>
            </a:r>
            <a:r>
              <a:rPr lang="de-DE" sz="3600" dirty="0"/>
              <a:t> </a:t>
            </a:r>
            <a:r>
              <a:rPr lang="de-DE" sz="3600" dirty="0" err="1"/>
              <a:t>between</a:t>
            </a:r>
            <a:r>
              <a:rPr lang="de-DE" sz="3600" dirty="0"/>
              <a:t> </a:t>
            </a:r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smtClean="0"/>
              <a:t>variables</a:t>
            </a:r>
            <a:r>
              <a:rPr lang="de-DE" sz="3600" dirty="0"/>
              <a:t> </a:t>
            </a:r>
            <a:r>
              <a:rPr lang="de-DE" sz="3600" dirty="0" smtClean="0"/>
              <a:t>x</a:t>
            </a:r>
            <a:r>
              <a:rPr lang="de-DE" sz="3600" dirty="0"/>
              <a:t> </a:t>
            </a:r>
            <a:r>
              <a:rPr lang="de-DE" sz="3600" dirty="0" err="1"/>
              <a:t>and</a:t>
            </a:r>
            <a:r>
              <a:rPr lang="de-DE" sz="3600" dirty="0"/>
              <a:t> </a:t>
            </a:r>
            <a:r>
              <a:rPr lang="de-DE" sz="3600" dirty="0" err="1" smtClean="0"/>
              <a:t>y</a:t>
            </a:r>
            <a:r>
              <a:rPr lang="de-DE" sz="3600" dirty="0"/>
              <a:t>, 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modeled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a </a:t>
            </a:r>
            <a:r>
              <a:rPr lang="de-DE" sz="3600" dirty="0" err="1"/>
              <a:t>straight</a:t>
            </a:r>
            <a:r>
              <a:rPr lang="de-DE" sz="3600" dirty="0"/>
              <a:t>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some</a:t>
            </a:r>
            <a:r>
              <a:rPr lang="de-DE" sz="3600" dirty="0"/>
              <a:t> </a:t>
            </a:r>
            <a:r>
              <a:rPr lang="de-DE" sz="3600" dirty="0" err="1" smtClean="0"/>
              <a:t>error</a:t>
            </a:r>
            <a:r>
              <a:rPr lang="en-US" altLang="zh-CN" sz="3600" dirty="0" smtClean="0"/>
              <a:t>,</a:t>
            </a:r>
            <a:r>
              <a:rPr lang="en-US" sz="3600" dirty="0"/>
              <a:t> </a:t>
            </a:r>
            <a:endParaRPr lang="en-US" sz="36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we use </a:t>
            </a:r>
            <a:r>
              <a:rPr lang="en-US" sz="3600" dirty="0" smtClean="0"/>
              <a:t>x</a:t>
            </a:r>
            <a:r>
              <a:rPr lang="en-US" sz="3600" dirty="0"/>
              <a:t> to </a:t>
            </a:r>
            <a:r>
              <a:rPr lang="en-US" sz="3600" dirty="0" smtClean="0"/>
              <a:t>predict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y</a:t>
            </a:r>
            <a:r>
              <a:rPr lang="en-US" sz="3600" dirty="0" smtClean="0"/>
              <a:t>,</a:t>
            </a:r>
            <a:r>
              <a:rPr lang="en-US" sz="3600" dirty="0"/>
              <a:t> we usually call </a:t>
            </a:r>
            <a:r>
              <a:rPr lang="en-US" sz="3600" dirty="0" smtClean="0"/>
              <a:t>x</a:t>
            </a:r>
            <a:r>
              <a:rPr lang="en-US" sz="3600" dirty="0"/>
              <a:t> the </a:t>
            </a:r>
            <a:r>
              <a:rPr lang="en-US" sz="3600" b="1" dirty="0"/>
              <a:t>predictor</a:t>
            </a:r>
            <a:r>
              <a:rPr lang="en-US" sz="3600" dirty="0"/>
              <a:t> variable and we call </a:t>
            </a:r>
            <a:r>
              <a:rPr lang="en-US" sz="3600" dirty="0" smtClean="0"/>
              <a:t>y</a:t>
            </a:r>
            <a:r>
              <a:rPr lang="en-US" sz="3600" dirty="0"/>
              <a:t> the </a:t>
            </a:r>
            <a:r>
              <a:rPr lang="en-US" sz="3600" b="1" dirty="0" smtClean="0"/>
              <a:t>outcome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69480" y="4612014"/>
            <a:ext cx="51254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Y = b0 + b1</a:t>
            </a:r>
            <a:r>
              <a:rPr lang="de-DE" sz="4000" b="1" spc="-170"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 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x</a:t>
            </a:r>
          </a:p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b0: </a:t>
            </a:r>
            <a:r>
              <a:rPr lang="de-DE" sz="4000" b="1" spc="-170" dirty="0" err="1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intercept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, b1:slope</a:t>
            </a:r>
          </a:p>
          <a:p>
            <a:pPr algn="l"/>
            <a:endParaRPr lang="de-DE" sz="4000" b="1" spc="-17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147609" y="12665500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969480" y="6059992"/>
            <a:ext cx="2725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Y = 40 + 5</a:t>
            </a:r>
            <a:r>
              <a:rPr lang="de-DE" sz="4000" b="1" spc="-170"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 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x</a:t>
            </a:r>
            <a:endParaRPr lang="de-DE" sz="4000" b="1" spc="-17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55" y="4486624"/>
            <a:ext cx="14741912" cy="81546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02126" y="9205776"/>
            <a:ext cx="5609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4D5156"/>
                </a:solidFill>
                <a:latin typeface="arial" charset="0"/>
              </a:rPr>
              <a:t>The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steepness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of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a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hill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is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called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a </a:t>
            </a:r>
            <a:r>
              <a:rPr lang="de-DE" b="1" dirty="0" err="1">
                <a:solidFill>
                  <a:srgbClr val="5F6368"/>
                </a:solidFill>
                <a:latin typeface="arial" charset="0"/>
              </a:rPr>
              <a:t>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20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Normal Distribution"/>
          <p:cNvSpPr txBox="1"/>
          <p:nvPr/>
        </p:nvSpPr>
        <p:spPr>
          <a:xfrm>
            <a:off x="1696258" y="1636251"/>
            <a:ext cx="19369789" cy="130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sz="5400" dirty="0" smtClean="0"/>
              <a:t>Linear models</a:t>
            </a:r>
          </a:p>
          <a:p>
            <a:r>
              <a:rPr lang="en-US" sz="4400" dirty="0" smtClean="0"/>
              <a:t>Residual</a:t>
            </a:r>
            <a:endParaRPr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50" y="4771728"/>
            <a:ext cx="11276415" cy="3565684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3" y="4073594"/>
            <a:ext cx="12065050" cy="786926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0147609" y="12665500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14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" name="Normal Distribution"/>
          <p:cNvSpPr txBox="1"/>
          <p:nvPr/>
        </p:nvSpPr>
        <p:spPr>
          <a:xfrm>
            <a:off x="1696258" y="1113031"/>
            <a:ext cx="19369789" cy="2355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sz="5400" dirty="0" smtClean="0"/>
              <a:t>Linear models</a:t>
            </a:r>
          </a:p>
          <a:p>
            <a:r>
              <a:rPr lang="en-US" sz="4400" dirty="0"/>
              <a:t>L</a:t>
            </a:r>
            <a:r>
              <a:rPr lang="en-US" sz="4400" dirty="0" smtClean="0"/>
              <a:t>east </a:t>
            </a:r>
            <a:r>
              <a:rPr lang="en-US" sz="4400" dirty="0"/>
              <a:t>squares line </a:t>
            </a:r>
            <a:endParaRPr lang="en-US" sz="4400" dirty="0" smtClean="0"/>
          </a:p>
          <a:p>
            <a:endParaRPr dirty="0"/>
          </a:p>
        </p:txBody>
      </p:sp>
      <p:sp>
        <p:nvSpPr>
          <p:cNvPr id="5" name="Rechteck 4"/>
          <p:cNvSpPr/>
          <p:nvPr/>
        </p:nvSpPr>
        <p:spPr>
          <a:xfrm>
            <a:off x="456345" y="3468548"/>
            <a:ext cx="108657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want</a:t>
            </a:r>
            <a:r>
              <a:rPr lang="de-DE" sz="2800" dirty="0" smtClean="0"/>
              <a:t> </a:t>
            </a:r>
            <a:r>
              <a:rPr lang="de-DE" sz="2800" dirty="0"/>
              <a:t>a </a:t>
            </a:r>
            <a:r>
              <a:rPr lang="de-DE" sz="2800" dirty="0" err="1"/>
              <a:t>line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has</a:t>
            </a:r>
            <a:r>
              <a:rPr lang="de-DE" sz="2800" dirty="0"/>
              <a:t> </a:t>
            </a:r>
            <a:r>
              <a:rPr lang="de-DE" sz="2800" dirty="0" err="1"/>
              <a:t>small</a:t>
            </a:r>
            <a:r>
              <a:rPr lang="de-DE" sz="2800" dirty="0"/>
              <a:t> </a:t>
            </a:r>
            <a:r>
              <a:rPr lang="de-DE" sz="2800" dirty="0" err="1" smtClean="0"/>
              <a:t>residuals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means</a:t>
            </a:r>
            <a:r>
              <a:rPr lang="de-DE" sz="2800" dirty="0" smtClean="0"/>
              <a:t> a </a:t>
            </a:r>
            <a:r>
              <a:rPr lang="de-DE" sz="2800" dirty="0" err="1" smtClean="0"/>
              <a:t>line</a:t>
            </a:r>
            <a:r>
              <a:rPr lang="de-DE" sz="2800" dirty="0" smtClean="0"/>
              <a:t> </a:t>
            </a:r>
            <a:r>
              <a:rPr lang="de-DE" sz="2800" dirty="0" err="1" smtClean="0"/>
              <a:t>represented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observations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least </a:t>
            </a:r>
            <a:r>
              <a:rPr lang="de-DE" sz="2800" dirty="0" err="1" smtClean="0"/>
              <a:t>gap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expected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r>
              <a:rPr lang="de-DE" sz="2800" dirty="0" smtClean="0"/>
              <a:t>...</a:t>
            </a:r>
            <a:r>
              <a:rPr lang="de-DE" dirty="0">
                <a:solidFill>
                  <a:srgbClr val="212529"/>
                </a:solidFill>
                <a:latin typeface="-apple-system" charset="0"/>
              </a:rPr>
              <a:t> </a:t>
            </a:r>
            <a:endParaRPr lang="de-DE" dirty="0" smtClean="0">
              <a:solidFill>
                <a:srgbClr val="212529"/>
              </a:solidFill>
              <a:latin typeface="-apple-system" charset="0"/>
            </a:endParaRPr>
          </a:p>
          <a:p>
            <a:pPr algn="l"/>
            <a:endParaRPr lang="de-DE" dirty="0" smtClean="0">
              <a:solidFill>
                <a:srgbClr val="212529"/>
              </a:solidFill>
              <a:latin typeface="-apple-system" charset="0"/>
            </a:endParaRPr>
          </a:p>
          <a:p>
            <a:pPr algn="l"/>
            <a:r>
              <a:rPr lang="en-US" dirty="0" smtClean="0"/>
              <a:t>Least </a:t>
            </a:r>
            <a:r>
              <a:rPr lang="en-US" dirty="0"/>
              <a:t>squares line </a:t>
            </a:r>
            <a:r>
              <a:rPr lang="en-US" dirty="0" smtClean="0"/>
              <a:t>let us better understand what R </a:t>
            </a:r>
            <a:r>
              <a:rPr lang="en-US" altLang="zh-CN" dirty="0" smtClean="0"/>
              <a:t>squared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endParaRPr lang="de-DE" dirty="0">
              <a:solidFill>
                <a:srgbClr val="212529"/>
              </a:solidFill>
              <a:latin typeface="-apple-system" charset="0"/>
            </a:endParaRPr>
          </a:p>
          <a:p>
            <a:pPr algn="l"/>
            <a:endParaRPr lang="en-US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029" y="2290789"/>
            <a:ext cx="11954845" cy="807316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1722029" y="1469469"/>
            <a:ext cx="62892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y=b0+b1x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147609" y="12665500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1" y="6845034"/>
            <a:ext cx="10747731" cy="17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9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" name="Normal Distribution"/>
          <p:cNvSpPr txBox="1"/>
          <p:nvPr/>
        </p:nvSpPr>
        <p:spPr>
          <a:xfrm>
            <a:off x="1696258" y="508585"/>
            <a:ext cx="19369789" cy="130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sz="5400" dirty="0" smtClean="0"/>
              <a:t>Linear models</a:t>
            </a:r>
          </a:p>
          <a:p>
            <a:r>
              <a:rPr lang="en-US" sz="4400" dirty="0" smtClean="0"/>
              <a:t>R-squared: describe the strength of a fit </a:t>
            </a:r>
            <a:endParaRPr lang="de-DE" altLang="zh-CN" sz="4400" dirty="0" smtClean="0"/>
          </a:p>
        </p:txBody>
      </p:sp>
      <p:sp>
        <p:nvSpPr>
          <p:cNvPr id="9" name="Rechteck 8"/>
          <p:cNvSpPr/>
          <p:nvPr/>
        </p:nvSpPr>
        <p:spPr>
          <a:xfrm>
            <a:off x="10147609" y="12620896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4462255" y="12250002"/>
            <a:ext cx="84561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www.youtube.com/watch?v=aq8VU5KLmkY&amp;t=740s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696258" y="9750341"/>
            <a:ext cx="16994078" cy="21954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❗️</a:t>
            </a:r>
            <a:r>
              <a:rPr lang="en-US" sz="3600" b="1" baseline="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0 &lt; R</a:t>
            </a:r>
            <a:r>
              <a:rPr lang="zh-CN" altLang="en-US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squared</a:t>
            </a:r>
            <a:r>
              <a:rPr lang="zh-CN" altLang="en-US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&lt;1</a:t>
            </a:r>
          </a:p>
          <a:p>
            <a:pPr marL="457200" indent="-457200" algn="l">
              <a:buFont typeface="Arial" charset="0"/>
              <a:buChar char="•"/>
            </a:pPr>
            <a:r>
              <a:rPr lang="de-DE" sz="28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0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%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indicates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that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model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explains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none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variability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response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data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around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its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mean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457200" indent="-457200" algn="l">
              <a:buFont typeface="Arial" charset="0"/>
              <a:buChar char="•"/>
            </a:pP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100%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indicates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that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model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explains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all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variability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response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data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around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its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mean</a:t>
            </a:r>
            <a:r>
              <a:rPr lang="de-DE" sz="28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.</a:t>
            </a:r>
          </a:p>
          <a:p>
            <a:pPr algn="l"/>
            <a:r>
              <a:rPr lang="zh-CN" altLang="en-US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❗️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We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tend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to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choose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model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with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bigger</a:t>
            </a:r>
            <a:r>
              <a:rPr lang="de-DE" altLang="zh-CN" sz="3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R </a:t>
            </a:r>
            <a:r>
              <a:rPr lang="de-DE" altLang="zh-CN" sz="3600" b="1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squared</a:t>
            </a:r>
            <a:endParaRPr lang="en-US" sz="36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16" y="3485152"/>
            <a:ext cx="13682472" cy="5834301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6178034" y="4092684"/>
            <a:ext cx="5785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Choose a reference </a:t>
            </a:r>
            <a:r>
              <a:rPr lang="en-US" dirty="0" smtClean="0"/>
              <a:t>object</a:t>
            </a:r>
            <a:r>
              <a:rPr lang="zh-CN" altLang="en-US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benchmark, here we set the line that is the average of the outcome, where has no trend</a:t>
            </a:r>
            <a:r>
              <a:rPr lang="en-US" dirty="0" smtClean="0"/>
              <a:t>.  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The </a:t>
            </a:r>
            <a:r>
              <a:rPr lang="en-US" b="1" dirty="0"/>
              <a:t>best </a:t>
            </a:r>
            <a:r>
              <a:rPr lang="en-US" b="1" dirty="0" smtClean="0"/>
              <a:t>model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endParaRPr lang="en-US" b="1" dirty="0"/>
          </a:p>
          <a:p>
            <a:pPr algn="l"/>
            <a:r>
              <a:rPr lang="en-US" dirty="0" smtClean="0"/>
              <a:t>The </a:t>
            </a:r>
            <a:r>
              <a:rPr lang="en-US" dirty="0"/>
              <a:t>distance from the observation point to the average is equal to the distance from the expected value to the average, </a:t>
            </a:r>
            <a:r>
              <a:rPr lang="en-US" altLang="zh-CN" dirty="0" err="1" smtClean="0"/>
              <a:t>d.h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the observation </a:t>
            </a:r>
            <a:r>
              <a:rPr lang="en-US" dirty="0"/>
              <a:t>point </a:t>
            </a:r>
            <a:r>
              <a:rPr lang="en-US" dirty="0" smtClean="0"/>
              <a:t>is on </a:t>
            </a:r>
            <a:r>
              <a:rPr lang="en-US" dirty="0"/>
              <a:t>the expected value, at this time </a:t>
            </a:r>
            <a:r>
              <a:rPr lang="en-US" dirty="0" smtClean="0"/>
              <a:t>r-squared </a:t>
            </a:r>
            <a:r>
              <a:rPr lang="en-US" dirty="0"/>
              <a:t>is equal to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514856" y="2223394"/>
            <a:ext cx="2044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The </a:t>
            </a:r>
            <a:r>
              <a:rPr lang="de-DE" sz="28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R </a:t>
            </a:r>
            <a:r>
              <a:rPr lang="de-DE" sz="2800" dirty="0" err="1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squared</a:t>
            </a:r>
            <a:r>
              <a:rPr lang="de-DE" sz="28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describes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amount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of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variation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in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u="sng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outcome</a:t>
            </a:r>
            <a:r>
              <a:rPr lang="de-DE" sz="2800" u="sng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variable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that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is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explained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least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squares</a:t>
            </a:r>
            <a:r>
              <a:rPr lang="de-DE" sz="2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line</a:t>
            </a:r>
            <a:endParaRPr lang="en-US" sz="2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6500" y="623316"/>
            <a:ext cx="21971000" cy="1434949"/>
          </a:xfrm>
        </p:spPr>
        <p:txBody>
          <a:bodyPr>
            <a:normAutofit/>
          </a:bodyPr>
          <a:lstStyle/>
          <a:p>
            <a:r>
              <a:rPr lang="en-US" sz="4800" dirty="0"/>
              <a:t>R Exercise IMS Book </a:t>
            </a:r>
            <a:r>
              <a:rPr lang="en-US" sz="4800" dirty="0" smtClean="0"/>
              <a:t>3.2.7/9</a:t>
            </a:r>
            <a:endParaRPr lang="de-DE" sz="4800" dirty="0"/>
          </a:p>
        </p:txBody>
      </p:sp>
      <p:sp>
        <p:nvSpPr>
          <p:cNvPr id="5" name="Rechteck 4"/>
          <p:cNvSpPr/>
          <p:nvPr/>
        </p:nvSpPr>
        <p:spPr>
          <a:xfrm>
            <a:off x="1206500" y="2416905"/>
            <a:ext cx="2071701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3200" b="1" dirty="0" err="1"/>
              <a:t>Murders</a:t>
            </a:r>
            <a:r>
              <a:rPr lang="de-DE" sz="3200" b="1" dirty="0"/>
              <a:t> </a:t>
            </a:r>
            <a:r>
              <a:rPr lang="de-DE" sz="3200" b="1" dirty="0" err="1"/>
              <a:t>and</a:t>
            </a:r>
            <a:r>
              <a:rPr lang="de-DE" sz="3200" b="1" dirty="0"/>
              <a:t> </a:t>
            </a:r>
            <a:r>
              <a:rPr lang="de-DE" sz="3200" b="1" dirty="0" err="1"/>
              <a:t>poverty</a:t>
            </a:r>
            <a:r>
              <a:rPr lang="de-DE" sz="3200" b="1" dirty="0"/>
              <a:t>, </a:t>
            </a:r>
            <a:r>
              <a:rPr lang="de-DE" sz="3200" b="1" dirty="0" err="1"/>
              <a:t>regression</a:t>
            </a:r>
            <a:r>
              <a:rPr lang="de-DE" sz="3200" b="1" dirty="0"/>
              <a:t>.</a:t>
            </a:r>
            <a:r>
              <a:rPr lang="de-DE" sz="3200" dirty="0"/>
              <a:t> The </a:t>
            </a:r>
            <a:r>
              <a:rPr lang="de-DE" sz="3200" dirty="0" err="1"/>
              <a:t>following</a:t>
            </a:r>
            <a:r>
              <a:rPr lang="de-DE" sz="3200" dirty="0"/>
              <a:t> </a:t>
            </a:r>
            <a:r>
              <a:rPr lang="de-DE" sz="3200" dirty="0" err="1"/>
              <a:t>regression</a:t>
            </a:r>
            <a:r>
              <a:rPr lang="de-DE" sz="3200" dirty="0"/>
              <a:t> </a:t>
            </a:r>
            <a:r>
              <a:rPr lang="de-DE" sz="3200" dirty="0" err="1"/>
              <a:t>output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annual</a:t>
            </a:r>
            <a:r>
              <a:rPr lang="de-DE" sz="3200" dirty="0"/>
              <a:t> </a:t>
            </a:r>
            <a:r>
              <a:rPr lang="de-DE" sz="3200" dirty="0" err="1"/>
              <a:t>murders</a:t>
            </a:r>
            <a:r>
              <a:rPr lang="de-DE" sz="3200" dirty="0"/>
              <a:t> per </a:t>
            </a:r>
            <a:r>
              <a:rPr lang="de-DE" sz="3200" dirty="0" err="1"/>
              <a:t>million</a:t>
            </a:r>
            <a:r>
              <a:rPr lang="de-DE" sz="3200" dirty="0"/>
              <a:t> (</a:t>
            </a:r>
            <a:r>
              <a:rPr lang="de-DE" sz="3200" dirty="0" err="1"/>
              <a:t>annual_murders_per_mil</a:t>
            </a:r>
            <a:r>
              <a:rPr lang="de-DE" sz="3200" dirty="0"/>
              <a:t>) </a:t>
            </a:r>
            <a:r>
              <a:rPr lang="de-DE" sz="3200" dirty="0" err="1"/>
              <a:t>from</a:t>
            </a:r>
            <a:r>
              <a:rPr lang="de-DE" sz="3200" dirty="0"/>
              <a:t> </a:t>
            </a:r>
            <a:r>
              <a:rPr lang="de-DE" sz="3200" dirty="0" err="1"/>
              <a:t>percentage</a:t>
            </a:r>
            <a:r>
              <a:rPr lang="de-DE" sz="3200" dirty="0"/>
              <a:t> </a:t>
            </a:r>
            <a:r>
              <a:rPr lang="de-DE" sz="3200" dirty="0" err="1"/>
              <a:t>living</a:t>
            </a:r>
            <a:r>
              <a:rPr lang="de-DE" sz="3200" dirty="0"/>
              <a:t> in </a:t>
            </a:r>
            <a:r>
              <a:rPr lang="de-DE" sz="3200" dirty="0" err="1"/>
              <a:t>poverty</a:t>
            </a:r>
            <a:r>
              <a:rPr lang="de-DE" sz="3200" dirty="0"/>
              <a:t> (</a:t>
            </a:r>
            <a:r>
              <a:rPr lang="de-DE" sz="3200" dirty="0" err="1"/>
              <a:t>perc_pov</a:t>
            </a:r>
            <a:r>
              <a:rPr lang="de-DE" sz="3200" dirty="0"/>
              <a:t>) in a </a:t>
            </a:r>
            <a:r>
              <a:rPr lang="de-DE" sz="3200" dirty="0" err="1"/>
              <a:t>random</a:t>
            </a:r>
            <a:r>
              <a:rPr lang="de-DE" sz="3200" dirty="0"/>
              <a:t> sample </a:t>
            </a:r>
            <a:r>
              <a:rPr lang="de-DE" sz="3200" dirty="0" err="1"/>
              <a:t>of</a:t>
            </a:r>
            <a:r>
              <a:rPr lang="de-DE" sz="3200" dirty="0"/>
              <a:t> 20 </a:t>
            </a:r>
            <a:r>
              <a:rPr lang="de-DE" sz="3200" dirty="0" err="1"/>
              <a:t>metropolitan</a:t>
            </a:r>
            <a:r>
              <a:rPr lang="de-DE" sz="3200" dirty="0"/>
              <a:t> </a:t>
            </a:r>
            <a:r>
              <a:rPr lang="de-DE" sz="3200" dirty="0" err="1" smtClean="0"/>
              <a:t>area</a:t>
            </a:r>
            <a:endParaRPr lang="de-DE" sz="3200" dirty="0" smtClean="0"/>
          </a:p>
          <a:p>
            <a:pPr marL="685800" indent="-685800" algn="l">
              <a:buFont typeface="Arial" charset="0"/>
              <a:buChar char="•"/>
            </a:pPr>
            <a:r>
              <a:rPr lang="de-DE" sz="3200" dirty="0"/>
              <a:t>Write out </a:t>
            </a:r>
            <a:r>
              <a:rPr lang="de-DE" sz="3200" dirty="0" err="1"/>
              <a:t>the</a:t>
            </a:r>
            <a:r>
              <a:rPr lang="de-DE" sz="3200" dirty="0"/>
              <a:t> linear </a:t>
            </a:r>
            <a:r>
              <a:rPr lang="de-DE" sz="3200" dirty="0" err="1"/>
              <a:t>model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200" dirty="0"/>
              <a:t>Interpret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intercept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200" dirty="0"/>
              <a:t>Interpret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slope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200" dirty="0"/>
              <a:t>Interpret </a:t>
            </a:r>
            <a:r>
              <a:rPr lang="de-DE" sz="3200" dirty="0" smtClean="0"/>
              <a:t>R2</a:t>
            </a:r>
            <a:r>
              <a:rPr lang="de-DE" sz="3200" dirty="0"/>
              <a:t>.</a:t>
            </a:r>
          </a:p>
          <a:p>
            <a:pPr marL="685800" indent="-685800" algn="l">
              <a:buFont typeface="Arial" charset="0"/>
              <a:buChar char="•"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correlation</a:t>
            </a:r>
            <a:r>
              <a:rPr lang="de-DE" sz="3200" dirty="0"/>
              <a:t> </a:t>
            </a:r>
            <a:r>
              <a:rPr lang="de-DE" sz="3200" dirty="0" err="1"/>
              <a:t>coefficient</a:t>
            </a:r>
            <a:r>
              <a:rPr lang="de-DE" sz="3200" dirty="0"/>
              <a:t>.</a:t>
            </a:r>
          </a:p>
          <a:p>
            <a:pPr algn="l"/>
            <a:endParaRPr lang="de-DE" sz="5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9</a:t>
            </a:fld>
            <a:endParaRPr lang="tr-TR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6" y="3968408"/>
            <a:ext cx="8343309" cy="7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Macintosh PowerPoint</Application>
  <PresentationFormat>Benutzerdefiniert</PresentationFormat>
  <Paragraphs>127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-apple-system</vt:lpstr>
      <vt:lpstr>Helvetica Neue</vt:lpstr>
      <vt:lpstr>Helvetica Neue Medium</vt:lpstr>
      <vt:lpstr>STIXGeneral-Italic</vt:lpstr>
      <vt:lpstr>STIXGeneral-Regular</vt:lpstr>
      <vt:lpstr>Arial</vt:lpstr>
      <vt:lpstr>Arial</vt:lpstr>
      <vt:lpstr>30_BasicColor</vt:lpstr>
      <vt:lpstr>Quantitative Methoden 1</vt:lpstr>
      <vt:lpstr>PowerPoint-Präsentation</vt:lpstr>
      <vt:lpstr>Chapter Review Exercise IMS book 2.5.2-1 Group discussion</vt:lpstr>
      <vt:lpstr>Chapter Review Exercise 1  Group discussion</vt:lpstr>
      <vt:lpstr>PowerPoint-Präsentation</vt:lpstr>
      <vt:lpstr>PowerPoint-Präsentation</vt:lpstr>
      <vt:lpstr>PowerPoint-Präsentation</vt:lpstr>
      <vt:lpstr>PowerPoint-Präsentation</vt:lpstr>
      <vt:lpstr>R Exercise IMS Book 3.2.7/9</vt:lpstr>
      <vt:lpstr>R Exercise IMS Book 3.2.7/9</vt:lpstr>
      <vt:lpstr>R Exercise 3.2.7/9</vt:lpstr>
      <vt:lpstr>R Exercise 3.2.7/9</vt:lpstr>
      <vt:lpstr>Chapter review exercise </vt:lpstr>
      <vt:lpstr>Chapter review exercise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Methoden 1</dc:title>
  <cp:lastModifiedBy>Microsoft Office-Anwender</cp:lastModifiedBy>
  <cp:revision>120</cp:revision>
  <cp:lastPrinted>2021-03-26T17:10:04Z</cp:lastPrinted>
  <dcterms:modified xsi:type="dcterms:W3CDTF">2021-04-09T13:47:47Z</dcterms:modified>
</cp:coreProperties>
</file>