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01DCDE-1163-4493-BCF8-7CA7E6C7EFD7}">
  <a:tblStyle styleId="{D501DCDE-1163-4493-BCF8-7CA7E6C7EFD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c1ad7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ddc1ad7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444869" y="1164737"/>
            <a:ext cx="9144000" cy="188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 b="1" dirty="0" smtClean="0"/>
              <a:t>Разработка </a:t>
            </a:r>
            <a:r>
              <a:rPr lang="ru-RU" sz="2800" b="1" dirty="0"/>
              <a:t>и реализация программного обеспечения для выполнения логических операций над множествами ортогональных многоугольников </a:t>
            </a:r>
            <a:br>
              <a:rPr lang="ru-RU" sz="2800" b="1" dirty="0"/>
            </a:br>
            <a:r>
              <a:rPr lang="ru-RU" sz="2800" b="1" dirty="0"/>
              <a:t>(ПО «SOR»)</a:t>
            </a:r>
            <a:endParaRPr sz="80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647302" y="4522179"/>
            <a:ext cx="7544698" cy="233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/>
              <a:t>Выполнили:</a:t>
            </a:r>
            <a:br>
              <a:rPr lang="ru-RU" sz="2800" dirty="0"/>
            </a:br>
            <a:r>
              <a:rPr lang="ru-RU" sz="2800" dirty="0"/>
              <a:t>Студенты группы 382007М</a:t>
            </a:r>
            <a:br>
              <a:rPr lang="ru-RU" sz="2800" dirty="0"/>
            </a:br>
            <a:r>
              <a:rPr lang="ru-RU" sz="2800" dirty="0">
                <a:highlight>
                  <a:srgbClr val="FFFFFF"/>
                </a:highlight>
              </a:rPr>
              <a:t>Куликов В. А. (лидер команды), Батищев А. В., </a:t>
            </a:r>
            <a:br>
              <a:rPr lang="ru-RU" sz="2800" dirty="0">
                <a:highlight>
                  <a:srgbClr val="FFFFFF"/>
                </a:highlight>
              </a:rPr>
            </a:br>
            <a:r>
              <a:rPr lang="ru-RU" sz="2800" dirty="0" err="1">
                <a:highlight>
                  <a:srgbClr val="FFFFFF"/>
                </a:highlight>
              </a:rPr>
              <a:t>Емелин</a:t>
            </a:r>
            <a:r>
              <a:rPr lang="ru-RU" sz="2800" dirty="0">
                <a:highlight>
                  <a:srgbClr val="FFFFFF"/>
                </a:highlight>
              </a:rPr>
              <a:t> М. Д., Машков И. В., </a:t>
            </a:r>
            <a:r>
              <a:rPr lang="ru-RU" sz="2800" dirty="0" err="1">
                <a:highlight>
                  <a:srgbClr val="FFFFFF"/>
                </a:highlight>
              </a:rPr>
              <a:t>Скулкина</a:t>
            </a:r>
            <a:r>
              <a:rPr lang="ru-RU" sz="2800" dirty="0">
                <a:highlight>
                  <a:srgbClr val="FFFFFF"/>
                </a:highlight>
              </a:rPr>
              <a:t> Н. C</a:t>
            </a:r>
            <a:r>
              <a:rPr lang="ru-RU" sz="2800" dirty="0" smtClean="0"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 smtClean="0"/>
              <a:t>Заказчик: </a:t>
            </a:r>
            <a:r>
              <a:rPr lang="ru-RU" sz="2800" dirty="0" err="1" smtClean="0"/>
              <a:t>Живчикова</a:t>
            </a:r>
            <a:r>
              <a:rPr lang="ru-RU" sz="2800" dirty="0" smtClean="0"/>
              <a:t>. Ю. А.</a:t>
            </a:r>
            <a:endParaRPr sz="2800" dirty="0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Parser</a:t>
            </a:r>
            <a:br>
              <a:rPr lang="ru-RU"/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Разработчик: Скулкина Н.C.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Ввод/вывод множеств многоугольников в соответствии с </a:t>
            </a:r>
            <a:r>
              <a:rPr lang="ru-RU" dirty="0" smtClean="0"/>
              <a:t>форматом </a:t>
            </a:r>
            <a:r>
              <a:rPr lang="ru-RU" dirty="0"/>
              <a:t>входных/выходных файлов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Проверка корректности введенных данных</a:t>
            </a:r>
            <a:endParaRPr dirty="0"/>
          </a:p>
        </p:txBody>
      </p:sp>
      <p:sp>
        <p:nvSpPr>
          <p:cNvPr id="157" name="Google Shape;157;p22"/>
          <p:cNvSpPr txBox="1"/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b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Разработчик: Машков И.В.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38200" y="4754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тестовых данных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Solver</a:t>
            </a:r>
            <a:br>
              <a:rPr lang="ru-RU"/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Разработчик: Емелин М.Д.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5812104" y="3874012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5467351" y="3528634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118285" y="3511617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Solver</a:t>
            </a:r>
            <a:br>
              <a:rPr lang="ru-RU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Разработчик: Емелин М.Д.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Основная идея – Scanline+ДО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Нахождение точек пересечения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Раскраска отрезков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Маска вершины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Выбор направления движения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Присоединение внутренних обходов к внешним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2828145" y="4757216"/>
            <a:ext cx="852256" cy="55929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4"/>
          <p:cNvCxnSpPr/>
          <p:nvPr/>
        </p:nvCxnSpPr>
        <p:spPr>
          <a:xfrm rot="10800000" flipH="1">
            <a:off x="2974206" y="4620126"/>
            <a:ext cx="548640" cy="81814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4"/>
          <p:cNvCxnSpPr/>
          <p:nvPr/>
        </p:nvCxnSpPr>
        <p:spPr>
          <a:xfrm rot="10800000" flipH="1">
            <a:off x="2974206" y="5036862"/>
            <a:ext cx="274320" cy="4014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9" name="Google Shape;179;p24"/>
          <p:cNvSpPr/>
          <p:nvPr/>
        </p:nvSpPr>
        <p:spPr>
          <a:xfrm>
            <a:off x="3522846" y="4775274"/>
            <a:ext cx="268666" cy="401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7092"/>
                </a:moveTo>
                <a:cubicBezTo>
                  <a:pt x="34286" y="37587"/>
                  <a:pt x="45798" y="29881"/>
                  <a:pt x="60000" y="29881"/>
                </a:cubicBezTo>
                <a:cubicBezTo>
                  <a:pt x="74202" y="29881"/>
                  <a:pt x="85714" y="37587"/>
                  <a:pt x="85714" y="47092"/>
                </a:cubicBezTo>
                <a:cubicBezTo>
                  <a:pt x="85714" y="54221"/>
                  <a:pt x="79958" y="60000"/>
                  <a:pt x="72857" y="60000"/>
                </a:cubicBezTo>
                <a:cubicBezTo>
                  <a:pt x="69307" y="60000"/>
                  <a:pt x="66429" y="62890"/>
                  <a:pt x="66429" y="66454"/>
                </a:cubicBezTo>
                <a:lnTo>
                  <a:pt x="66429" y="75059"/>
                </a:lnTo>
                <a:lnTo>
                  <a:pt x="53571" y="75059"/>
                </a:lnTo>
                <a:lnTo>
                  <a:pt x="53571" y="66454"/>
                </a:lnTo>
                <a:lnTo>
                  <a:pt x="53571" y="66454"/>
                </a:lnTo>
                <a:cubicBezTo>
                  <a:pt x="53571" y="59325"/>
                  <a:pt x="59328" y="53546"/>
                  <a:pt x="66429" y="53546"/>
                </a:cubicBezTo>
                <a:cubicBezTo>
                  <a:pt x="69979" y="53546"/>
                  <a:pt x="72857" y="50656"/>
                  <a:pt x="72857" y="47092"/>
                </a:cubicBezTo>
                <a:cubicBezTo>
                  <a:pt x="72857" y="42339"/>
                  <a:pt x="67101" y="38487"/>
                  <a:pt x="60000" y="38487"/>
                </a:cubicBezTo>
                <a:cubicBezTo>
                  <a:pt x="52899" y="38487"/>
                  <a:pt x="47143" y="42339"/>
                  <a:pt x="47143" y="47092"/>
                </a:cubicBezTo>
                <a:close/>
                <a:moveTo>
                  <a:pt x="60000" y="77211"/>
                </a:moveTo>
                <a:lnTo>
                  <a:pt x="60000" y="77211"/>
                </a:lnTo>
                <a:cubicBezTo>
                  <a:pt x="65326" y="77211"/>
                  <a:pt x="69643" y="80100"/>
                  <a:pt x="69643" y="83665"/>
                </a:cubicBezTo>
                <a:cubicBezTo>
                  <a:pt x="69643" y="87229"/>
                  <a:pt x="65326" y="90119"/>
                  <a:pt x="60000" y="90119"/>
                </a:cubicBezTo>
                <a:cubicBezTo>
                  <a:pt x="54674" y="90119"/>
                  <a:pt x="50357" y="87229"/>
                  <a:pt x="50357" y="83665"/>
                </a:cubicBezTo>
                <a:cubicBezTo>
                  <a:pt x="50357" y="80100"/>
                  <a:pt x="54674" y="77211"/>
                  <a:pt x="60000" y="77211"/>
                </a:cubicBezTo>
                <a:close/>
              </a:path>
              <a:path w="120000" h="120000" fill="darken" extrusionOk="0">
                <a:moveTo>
                  <a:pt x="34286" y="47092"/>
                </a:moveTo>
                <a:cubicBezTo>
                  <a:pt x="34286" y="37587"/>
                  <a:pt x="45798" y="29881"/>
                  <a:pt x="60000" y="29881"/>
                </a:cubicBezTo>
                <a:cubicBezTo>
                  <a:pt x="74202" y="29881"/>
                  <a:pt x="85714" y="37587"/>
                  <a:pt x="85714" y="47092"/>
                </a:cubicBezTo>
                <a:cubicBezTo>
                  <a:pt x="85714" y="54221"/>
                  <a:pt x="79958" y="60000"/>
                  <a:pt x="72857" y="60000"/>
                </a:cubicBezTo>
                <a:cubicBezTo>
                  <a:pt x="69307" y="60000"/>
                  <a:pt x="66429" y="62890"/>
                  <a:pt x="66429" y="66454"/>
                </a:cubicBezTo>
                <a:lnTo>
                  <a:pt x="66429" y="75059"/>
                </a:lnTo>
                <a:lnTo>
                  <a:pt x="53571" y="75059"/>
                </a:lnTo>
                <a:lnTo>
                  <a:pt x="53571" y="66454"/>
                </a:lnTo>
                <a:lnTo>
                  <a:pt x="53571" y="66454"/>
                </a:lnTo>
                <a:cubicBezTo>
                  <a:pt x="53571" y="59325"/>
                  <a:pt x="59328" y="53546"/>
                  <a:pt x="66429" y="53546"/>
                </a:cubicBezTo>
                <a:cubicBezTo>
                  <a:pt x="69979" y="53546"/>
                  <a:pt x="72857" y="50656"/>
                  <a:pt x="72857" y="47092"/>
                </a:cubicBezTo>
                <a:cubicBezTo>
                  <a:pt x="72857" y="42339"/>
                  <a:pt x="67101" y="38487"/>
                  <a:pt x="60000" y="38487"/>
                </a:cubicBezTo>
                <a:cubicBezTo>
                  <a:pt x="52899" y="38487"/>
                  <a:pt x="47143" y="42339"/>
                  <a:pt x="47143" y="47092"/>
                </a:cubicBezTo>
                <a:close/>
                <a:moveTo>
                  <a:pt x="60000" y="77211"/>
                </a:moveTo>
                <a:lnTo>
                  <a:pt x="60000" y="77211"/>
                </a:lnTo>
                <a:cubicBezTo>
                  <a:pt x="65326" y="77211"/>
                  <a:pt x="69643" y="80100"/>
                  <a:pt x="69643" y="83665"/>
                </a:cubicBezTo>
                <a:cubicBezTo>
                  <a:pt x="69643" y="87229"/>
                  <a:pt x="65326" y="90119"/>
                  <a:pt x="60000" y="90119"/>
                </a:cubicBezTo>
                <a:cubicBezTo>
                  <a:pt x="54674" y="90119"/>
                  <a:pt x="50357" y="87229"/>
                  <a:pt x="50357" y="83665"/>
                </a:cubicBezTo>
                <a:cubicBezTo>
                  <a:pt x="50357" y="80100"/>
                  <a:pt x="54674" y="77211"/>
                  <a:pt x="60000" y="77211"/>
                </a:cubicBezTo>
                <a:close/>
              </a:path>
              <a:path w="120000" h="120000" fill="none" extrusionOk="0">
                <a:moveTo>
                  <a:pt x="34286" y="47092"/>
                </a:moveTo>
                <a:cubicBezTo>
                  <a:pt x="34286" y="37587"/>
                  <a:pt x="45798" y="29881"/>
                  <a:pt x="60000" y="29881"/>
                </a:cubicBezTo>
                <a:cubicBezTo>
                  <a:pt x="74202" y="29881"/>
                  <a:pt x="85714" y="37587"/>
                  <a:pt x="85714" y="47092"/>
                </a:cubicBezTo>
                <a:cubicBezTo>
                  <a:pt x="85714" y="54221"/>
                  <a:pt x="79958" y="60000"/>
                  <a:pt x="72857" y="60000"/>
                </a:cubicBezTo>
                <a:cubicBezTo>
                  <a:pt x="69307" y="60000"/>
                  <a:pt x="66429" y="62890"/>
                  <a:pt x="66429" y="66454"/>
                </a:cubicBezTo>
                <a:lnTo>
                  <a:pt x="66429" y="75059"/>
                </a:lnTo>
                <a:lnTo>
                  <a:pt x="53571" y="75059"/>
                </a:lnTo>
                <a:lnTo>
                  <a:pt x="53571" y="66454"/>
                </a:lnTo>
                <a:lnTo>
                  <a:pt x="53571" y="66454"/>
                </a:lnTo>
                <a:cubicBezTo>
                  <a:pt x="53571" y="59325"/>
                  <a:pt x="59328" y="53546"/>
                  <a:pt x="66429" y="53546"/>
                </a:cubicBezTo>
                <a:cubicBezTo>
                  <a:pt x="69979" y="53546"/>
                  <a:pt x="72857" y="50656"/>
                  <a:pt x="72857" y="47092"/>
                </a:cubicBezTo>
                <a:cubicBezTo>
                  <a:pt x="72857" y="42339"/>
                  <a:pt x="67101" y="38487"/>
                  <a:pt x="60000" y="38487"/>
                </a:cubicBezTo>
                <a:cubicBezTo>
                  <a:pt x="52899" y="38487"/>
                  <a:pt x="47143" y="42339"/>
                  <a:pt x="47143" y="47092"/>
                </a:cubicBezTo>
                <a:close/>
                <a:moveTo>
                  <a:pt x="60000" y="77211"/>
                </a:moveTo>
                <a:lnTo>
                  <a:pt x="60000" y="77211"/>
                </a:lnTo>
                <a:cubicBezTo>
                  <a:pt x="65326" y="77211"/>
                  <a:pt x="69643" y="80100"/>
                  <a:pt x="69643" y="83665"/>
                </a:cubicBezTo>
                <a:cubicBezTo>
                  <a:pt x="69643" y="87229"/>
                  <a:pt x="65326" y="90119"/>
                  <a:pt x="60000" y="90119"/>
                </a:cubicBezTo>
                <a:cubicBezTo>
                  <a:pt x="54674" y="90119"/>
                  <a:pt x="50357" y="87229"/>
                  <a:pt x="50357" y="83665"/>
                </a:cubicBezTo>
                <a:cubicBezTo>
                  <a:pt x="50357" y="80100"/>
                  <a:pt x="54674" y="77211"/>
                  <a:pt x="60000" y="77211"/>
                </a:cubicBez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2118284" y="3878921"/>
            <a:ext cx="7008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2463037" y="3539581"/>
            <a:ext cx="0" cy="6737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24"/>
          <p:cNvSpPr/>
          <p:nvPr/>
        </p:nvSpPr>
        <p:spPr>
          <a:xfrm>
            <a:off x="1589773" y="3511617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4"/>
          <p:cNvCxnSpPr/>
          <p:nvPr/>
        </p:nvCxnSpPr>
        <p:spPr>
          <a:xfrm>
            <a:off x="1245020" y="3850957"/>
            <a:ext cx="7008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1589773" y="3511617"/>
            <a:ext cx="0" cy="6737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24"/>
          <p:cNvSpPr/>
          <p:nvPr/>
        </p:nvSpPr>
        <p:spPr>
          <a:xfrm>
            <a:off x="2903774" y="3874012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>
            <a:off x="2915155" y="3876468"/>
            <a:ext cx="7008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3259908" y="3537128"/>
            <a:ext cx="0" cy="6737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24"/>
          <p:cNvSpPr/>
          <p:nvPr/>
        </p:nvSpPr>
        <p:spPr>
          <a:xfrm>
            <a:off x="4099257" y="3874012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>
            <a:off x="3754504" y="3876468"/>
            <a:ext cx="7008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4099257" y="3537128"/>
            <a:ext cx="0" cy="6737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5467352" y="3878921"/>
            <a:ext cx="7008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24"/>
          <p:cNvCxnSpPr/>
          <p:nvPr/>
        </p:nvCxnSpPr>
        <p:spPr>
          <a:xfrm>
            <a:off x="5812105" y="3539581"/>
            <a:ext cx="0" cy="6737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24"/>
          <p:cNvSpPr/>
          <p:nvPr/>
        </p:nvSpPr>
        <p:spPr>
          <a:xfrm>
            <a:off x="4961371" y="3538040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605237" y="3872471"/>
            <a:ext cx="344752" cy="3393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>
            <a:off x="4616618" y="3877380"/>
            <a:ext cx="7008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4961371" y="3538040"/>
            <a:ext cx="0" cy="6737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Console</a:t>
            </a:r>
            <a:br>
              <a:rPr lang="ru-RU"/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Разработчик: Емелин М.Д.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Целевое приложение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38200" y="23410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</a:t>
            </a:r>
            <a:b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Разработчик: Батищев А.В.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838200" y="35785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Тестирование всех функций ПО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38200" y="42009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Visualizer</a:t>
            </a:r>
            <a:b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Разработчик: Куликов В.А.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838200" y="55265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Визуализация множеств многоугольников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Визуализация результатов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sun9-26.userapi.com/impg/2i7wyB-HoIGmno0mMoH983_rg45xzlSuAvpGwQ/Wjgf6xnD62I.jpg?size=1591x662&amp;quality=96&amp;sign=fab7c6a486b88d313b6907e6d051252c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825"/>
            <a:ext cx="10453228" cy="434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разработки</a:t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endParaRPr/>
          </a:p>
        </p:txBody>
      </p:sp>
      <p:graphicFrame>
        <p:nvGraphicFramePr>
          <p:cNvPr id="226" name="Google Shape;226;p27"/>
          <p:cNvGraphicFramePr/>
          <p:nvPr>
            <p:extLst>
              <p:ext uri="{D42A27DB-BD31-4B8C-83A1-F6EECF244321}">
                <p14:modId xmlns:p14="http://schemas.microsoft.com/office/powerpoint/2010/main" val="271615466"/>
              </p:ext>
            </p:extLst>
          </p:nvPr>
        </p:nvGraphicFramePr>
        <p:xfrm>
          <a:off x="3390481" y="1143505"/>
          <a:ext cx="5401827" cy="5406770"/>
        </p:xfrm>
        <a:graphic>
          <a:graphicData uri="http://schemas.openxmlformats.org/drawingml/2006/table">
            <a:tbl>
              <a:tblPr>
                <a:noFill/>
                <a:tableStyleId>{D501DCDE-1163-4493-BCF8-7CA7E6C7EFD7}</a:tableStyleId>
              </a:tblPr>
              <a:tblGrid>
                <a:gridCol w="315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1 неделя</a:t>
                      </a:r>
                      <a:endParaRPr sz="10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Описание задачи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Вся команда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Составление ТЗ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Вся команда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Подготовка тестовых задач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Живчикова Ю. А.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Внутренний план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Вся команда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/>
                        <a:t>2 неделя</a:t>
                      </a:r>
                      <a:endParaRPr sz="1000" b="1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Описание логгера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Машков И. В.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Описание парсера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Скулкина Н. С.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Тестовый пример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Батищев А. В.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3 неделя</a:t>
                      </a:r>
                      <a:endParaRPr sz="10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Добавление Solution на Git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Емелин М. Д.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Добавление Solver на Git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Емелин М. Д.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Добавление Core на Git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Емелин М. Д.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Добавление Parser на Git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Емелин М. Д.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Получение набора тестовых примеров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Введение в работу Jira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Куликов В. А.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Изучение ГОСТов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Батищев А. В.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4 неделя</a:t>
                      </a:r>
                      <a:endParaRPr sz="10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HLD (pipelines)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Емелин М. Д.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Разработка описания работы Parser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Скулкина Н. С.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Реализация Parser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Скулкина Н. С.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Добавление Logger на Git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Машков И. В.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Решение тестового примера на бумаге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/>
                        <a:t>Батищев А. В.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77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/>
                        <a:t>Реализация </a:t>
                      </a:r>
                      <a:r>
                        <a:rPr lang="ru-RU" sz="1000" u="none" strike="noStrike" cap="none" dirty="0" err="1"/>
                        <a:t>Core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 err="1"/>
                        <a:t>Емелин</a:t>
                      </a:r>
                      <a:r>
                        <a:rPr lang="ru-RU" sz="1000" u="none" strike="noStrike" cap="none" dirty="0"/>
                        <a:t> М. Д.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5" marR="7075" marT="707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разработки</a:t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endParaRPr/>
          </a:p>
        </p:txBody>
      </p:sp>
      <p:graphicFrame>
        <p:nvGraphicFramePr>
          <p:cNvPr id="233" name="Google Shape;233;p28"/>
          <p:cNvGraphicFramePr/>
          <p:nvPr>
            <p:extLst>
              <p:ext uri="{D42A27DB-BD31-4B8C-83A1-F6EECF244321}">
                <p14:modId xmlns:p14="http://schemas.microsoft.com/office/powerpoint/2010/main" val="578408923"/>
              </p:ext>
            </p:extLst>
          </p:nvPr>
        </p:nvGraphicFramePr>
        <p:xfrm>
          <a:off x="3198845" y="905085"/>
          <a:ext cx="5531917" cy="5513312"/>
        </p:xfrm>
        <a:graphic>
          <a:graphicData uri="http://schemas.openxmlformats.org/drawingml/2006/table">
            <a:tbl>
              <a:tblPr>
                <a:noFill/>
                <a:tableStyleId>{D501DCDE-1163-4493-BCF8-7CA7E6C7EFD7}</a:tableStyleId>
              </a:tblPr>
              <a:tblGrid>
                <a:gridCol w="322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5 неделя</a:t>
                      </a:r>
                      <a:endParaRPr sz="9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Закомитить интерфейсы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Реализация парсера командной строки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Получение новых тестовых примеров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Разбить тестовые примеры на два файла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Скулкина Н. С.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ОА по API и формату вх./вых. данных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Куликов В. А., Батищев А.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требований к генератору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Машков И.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HLD для Генератора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Машков И.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Интеграция тестов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/>
                        <a:t>6 неделя</a:t>
                      </a:r>
                      <a:endParaRPr sz="900" b="1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/>
                        <a:t>Каждый делает КП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Моральная</a:t>
                      </a:r>
                      <a:r>
                        <a:rPr lang="ru-RU" sz="900" b="0" i="0" u="none" strike="noStrike" cap="none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поддержка команды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Куликов В.А.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402379734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/>
                        <a:t>Реализация обратного </a:t>
                      </a:r>
                      <a:r>
                        <a:rPr lang="ru-RU" sz="900" u="none" strike="noStrike" cap="none" dirty="0" err="1"/>
                        <a:t>парсера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Скулкина Н. С.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 smtClean="0"/>
                        <a:t>Разработка </a:t>
                      </a:r>
                      <a:r>
                        <a:rPr lang="ru-RU" sz="900" u="none" strike="noStrike" cap="none" dirty="0"/>
                        <a:t>ОА по API и формату </a:t>
                      </a:r>
                      <a:r>
                        <a:rPr lang="ru-RU" sz="900" u="none" strike="noStrike" cap="none" dirty="0" err="1"/>
                        <a:t>вх</a:t>
                      </a:r>
                      <a:r>
                        <a:rPr lang="ru-RU" sz="900" u="none" strike="noStrike" cap="none" dirty="0"/>
                        <a:t>./</a:t>
                      </a:r>
                      <a:r>
                        <a:rPr lang="ru-RU" sz="900" u="none" strike="noStrike" cap="none" dirty="0" err="1"/>
                        <a:t>вых</a:t>
                      </a:r>
                      <a:r>
                        <a:rPr lang="ru-RU" sz="900" u="none" strike="noStrike" cap="none" dirty="0"/>
                        <a:t>. данных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Куликов В. А., Батищев А.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Реализация функции перевода контура в слой и обратно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Реализация простого генератора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Машков И.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Придумать способ вывода результирующих данных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Батищев А. В.</a:t>
                      </a:r>
                      <a:endParaRPr/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логгера</a:t>
                      </a:r>
                      <a:endParaRPr/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Машков И. В.</a:t>
                      </a:r>
                      <a:endParaRPr/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 неделя</a:t>
                      </a:r>
                      <a:endParaRPr sz="9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Тестирование парсера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Куликов В. А.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ОА по API и формату вх./вых. данных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Куликов В. А., Батищев А.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Реализация алгоритмов логических операций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Апгрейд генератора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Машков И.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Апгрейд вывода многоугольников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ОА тестовый базис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Скулкина Н. С.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Разработка логгера</a:t>
                      </a:r>
                      <a:endParaRPr/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Машков И. В.</a:t>
                      </a:r>
                      <a:endParaRPr/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8 неделя</a:t>
                      </a:r>
                      <a:endParaRPr sz="9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новой версии реализации алгоритмов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Емелин М. Д.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Начало разработки Руководство Оператора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Скулкина Н. С.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Разработка ОА по API и формату вх./вых. данных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Куликов В. А., Батищев А. В.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Начало разработки ПМИ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Куликов В. А.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22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Начало разработки отчет НИР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 dirty="0" err="1"/>
                        <a:t>Емелин</a:t>
                      </a:r>
                      <a:r>
                        <a:rPr lang="ru-RU" sz="900" u="none" strike="noStrike" cap="none" dirty="0"/>
                        <a:t> М. Д.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Ход разработки</a:t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endParaRPr/>
          </a:p>
        </p:txBody>
      </p:sp>
      <p:graphicFrame>
        <p:nvGraphicFramePr>
          <p:cNvPr id="240" name="Google Shape;240;p29"/>
          <p:cNvGraphicFramePr/>
          <p:nvPr/>
        </p:nvGraphicFramePr>
        <p:xfrm>
          <a:off x="3016250" y="1408921"/>
          <a:ext cx="6159500" cy="4394700"/>
        </p:xfrm>
        <a:graphic>
          <a:graphicData uri="http://schemas.openxmlformats.org/drawingml/2006/table">
            <a:tbl>
              <a:tblPr>
                <a:noFill/>
                <a:tableStyleId>{D501DCDE-1163-4493-BCF8-7CA7E6C7EFD7}</a:tableStyleId>
              </a:tblPr>
              <a:tblGrid>
                <a:gridCol w="3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9 неделя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Доработка алгоритмов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Емелин М. Д.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Доработка генератора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Машков И. В.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ПМИ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Куликов В. А.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Начало разработки Руководство Программиста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Емелин М. Д., Батищев А. В.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Визуализатора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Куликов В. А.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отчет НИР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Емелин М. Д.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10 неделя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Генерация тестовых примеров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Машков И. В.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ПМИ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Куликов В. А.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Benchmark 100k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Емелин М. Д.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Тестирование функций ПО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Батищев А. В., Емелин М. Д.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11 неделя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Руководство Оператора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Скулкина Н. С.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Руководство Программиста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Емелин М. Д., Батищев А. В.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Разработка ПМИ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Куликов В. А.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12 неделя</a:t>
                      </a:r>
                      <a:endParaRPr sz="11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Добавление всей документации на Git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Куликов В. А.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Испытания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838200" y="14661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dirty="0"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>
                <a:highlight>
                  <a:srgbClr val="FFFFFF"/>
                </a:highlight>
              </a:rPr>
              <a:t>Объектом автоматизации является работа над множествами многоугольников. ПО «SoR» должно обеспечивать решение задач связанных с обработкой и осуществлением булевых операций над множествами многоугольников.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Данная задача возникает при проверке печатных плат на соответствие некоторым требованиям.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Требования к ПО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Базовая версия системы должна осуществлять чтение исходных данных в виде файла заданного формата.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Базовая версия системы должна верифицировать исходные данные.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Базовая версия системы должна выполнять логические операции (объединение, пересечение, вычитание) над входными данными и генерировать выходные данные в виде файла заданного формата.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Базовая версия системы должна генерировать протокол работы в виде текстового файла.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Требования к ПО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Целевая версия системы должна совершать расчет над входными данными, содержащими 100000 элементов, за время меньшее 30 сек.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Целевая версия системы должна содержать компонент, обеспечивающий визуализацию выходных данных.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2692" y="2055813"/>
                <a:ext cx="10515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Построен алгоритм для решения поставленной задачи.</a:t>
                </a:r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Алгоритм </a:t>
                </a:r>
                <a:r>
                  <a:rPr lang="ru-RU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имеет вычислительную </a:t>
                </a: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сложность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800" b="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ru-RU" sz="28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– </a:t>
                </a:r>
                <a:r>
                  <a:rPr lang="ru-RU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количество точек пересечения ребер </a:t>
                </a: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многоугольников</a:t>
                </a:r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Реализовано </a:t>
                </a:r>
                <a:r>
                  <a:rPr lang="ru-RU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программное обеспечение для решения </a:t>
                </a: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поставленных задач.</a:t>
                </a:r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Разработанное </a:t>
                </a:r>
                <a:r>
                  <a:rPr lang="ru-RU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 удовлетворяет всем требованиям заказчика.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92" y="2055813"/>
                <a:ext cx="10515600" cy="2677656"/>
              </a:xfrm>
              <a:prstGeom prst="rect">
                <a:avLst/>
              </a:prstGeom>
              <a:blipFill>
                <a:blip r:embed="rId4"/>
                <a:stretch>
                  <a:fillRect l="-1043" t="-2050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pic>
        <p:nvPicPr>
          <p:cNvPr id="120" name="Google Shape;12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66211" y="3181208"/>
            <a:ext cx="3298793" cy="248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914400" y="1476618"/>
            <a:ext cx="10002416" cy="13898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6" t="-3946" b="-118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Визуализация результатов</a:t>
            </a:r>
            <a:endParaRPr/>
          </a:p>
        </p:txBody>
      </p:sp>
      <p:pic>
        <p:nvPicPr>
          <p:cNvPr id="128" name="Google Shape;128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7561" y="1690688"/>
            <a:ext cx="5078963" cy="217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351" y="1674792"/>
            <a:ext cx="5078963" cy="220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2647" y="4378139"/>
            <a:ext cx="4840574" cy="2114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5481760" y="6441745"/>
            <a:ext cx="1656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Объединение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2432983" y="3878630"/>
            <a:ext cx="1539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Пересечение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8405662" y="3858906"/>
            <a:ext cx="1478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Вычитание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10775" y="-933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Архитектура</a:t>
            </a:r>
            <a:br>
              <a:rPr lang="ru-RU"/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Архитектор: Емелин М.Д.</a:t>
            </a:r>
            <a:endParaRPr/>
          </a:p>
        </p:txBody>
      </p:sp>
      <p:pic>
        <p:nvPicPr>
          <p:cNvPr id="140" name="Google Shape;14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618"/>
          <a:stretch/>
        </p:blipFill>
        <p:spPr>
          <a:xfrm>
            <a:off x="2971364" y="2296081"/>
            <a:ext cx="6249272" cy="328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838200" y="-793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b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Разработчик: Емелин М.Д.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38200" y="12462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множеств многоугольников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Нормализация данных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 к информации о хранящихся множествах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Изменение информации о хранящихся многоугольниках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Logger</a:t>
            </a:r>
            <a:br>
              <a:rPr lang="ru-RU"/>
            </a:b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Разработчик: Машков И. В. 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838200" y="47474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Запись сообщений в файл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Информирующие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Об ошибках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Данные о времени работы программы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0775" y="0"/>
            <a:ext cx="21812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</TotalTime>
  <Words>841</Words>
  <Application>Microsoft Office PowerPoint</Application>
  <PresentationFormat>Widescreen</PresentationFormat>
  <Paragraphs>200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Тема Office</vt:lpstr>
      <vt:lpstr>Разработка и реализация программного обеспечения для выполнения логических операций над множествами ортогональных многоугольников  (ПО «SOR»)</vt:lpstr>
      <vt:lpstr>Задача</vt:lpstr>
      <vt:lpstr>Требования к ПО</vt:lpstr>
      <vt:lpstr>Требования к ПО</vt:lpstr>
      <vt:lpstr>Результаты</vt:lpstr>
      <vt:lpstr>Результаты</vt:lpstr>
      <vt:lpstr>Визуализация результатов</vt:lpstr>
      <vt:lpstr>Архитектура Архитектор: Емелин М.Д.</vt:lpstr>
      <vt:lpstr>Logger Разработчик: Машков И. В. </vt:lpstr>
      <vt:lpstr>Parser Разработчик: Скулкина Н.C.</vt:lpstr>
      <vt:lpstr>Solver Разработчик: Емелин М.Д.</vt:lpstr>
      <vt:lpstr>Solver Разработчик: Емелин М.Д.</vt:lpstr>
      <vt:lpstr>Console Разработчик: Емелин М.Д.</vt:lpstr>
      <vt:lpstr>Визуализация результатов</vt:lpstr>
      <vt:lpstr>Ход разработки  </vt:lpstr>
      <vt:lpstr>Ход разработки  </vt:lpstr>
      <vt:lpstr>Ход разработки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программного обеспечения для выполнения логических операций над множествами ортогональных многоугольников  (ПО «SOR»)</dc:title>
  <dc:creator>Ilya Mashkov</dc:creator>
  <cp:lastModifiedBy>Ilya Mashkov</cp:lastModifiedBy>
  <cp:revision>12</cp:revision>
  <dcterms:modified xsi:type="dcterms:W3CDTF">2021-06-16T07:34:26Z</dcterms:modified>
</cp:coreProperties>
</file>