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413" r:id="rId4"/>
    <p:sldId id="414" r:id="rId5"/>
    <p:sldId id="415" r:id="rId6"/>
    <p:sldId id="416" r:id="rId7"/>
    <p:sldId id="417" r:id="rId8"/>
    <p:sldId id="418" r:id="rId9"/>
    <p:sldId id="458" r:id="rId10"/>
    <p:sldId id="457" r:id="rId11"/>
    <p:sldId id="440" r:id="rId12"/>
    <p:sldId id="444" r:id="rId13"/>
    <p:sldId id="446" r:id="rId14"/>
    <p:sldId id="445" r:id="rId15"/>
    <p:sldId id="456" r:id="rId16"/>
    <p:sldId id="441" r:id="rId17"/>
    <p:sldId id="443" r:id="rId18"/>
    <p:sldId id="452" r:id="rId19"/>
    <p:sldId id="450" r:id="rId20"/>
    <p:sldId id="451" r:id="rId21"/>
    <p:sldId id="442" r:id="rId22"/>
    <p:sldId id="453" r:id="rId23"/>
    <p:sldId id="455" r:id="rId24"/>
    <p:sldId id="454" r:id="rId25"/>
    <p:sldId id="459" r:id="rId26"/>
    <p:sldId id="349" r:id="rId27"/>
    <p:sldId id="401" r:id="rId28"/>
    <p:sldId id="431" r:id="rId29"/>
    <p:sldId id="432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Design Pattern - Definition" id="{BC4A3995-4CED-4320-A673-95328C9C809D}">
          <p14:sldIdLst>
            <p14:sldId id="413"/>
            <p14:sldId id="414"/>
            <p14:sldId id="415"/>
            <p14:sldId id="416"/>
            <p14:sldId id="417"/>
            <p14:sldId id="418"/>
            <p14:sldId id="458"/>
            <p14:sldId id="457"/>
          </p14:sldIdLst>
        </p14:section>
        <p14:section name="Common Design Patterns" id="{DB07FD8E-FE28-444B-872E-E7D16EEC23FF}">
          <p14:sldIdLst>
            <p14:sldId id="440"/>
            <p14:sldId id="444"/>
            <p14:sldId id="446"/>
            <p14:sldId id="445"/>
            <p14:sldId id="456"/>
            <p14:sldId id="441"/>
            <p14:sldId id="443"/>
            <p14:sldId id="452"/>
            <p14:sldId id="450"/>
            <p14:sldId id="451"/>
            <p14:sldId id="442"/>
            <p14:sldId id="453"/>
            <p14:sldId id="455"/>
            <p14:sldId id="454"/>
            <p14:sldId id="459"/>
          </p14:sldIdLst>
        </p14:section>
        <p14:section name="Conclusion" id="{10E03AB1-9AA8-4E86-9A64-D741901E50A2}">
          <p14:sldIdLst>
            <p14:sldId id="349"/>
            <p14:sldId id="401"/>
            <p14:sldId id="431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2" d="100"/>
          <a:sy n="102" d="100"/>
        </p:scale>
        <p:origin x="8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296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38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ppl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7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2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Following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Design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" y="2563699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732958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Patterns </a:t>
            </a:r>
            <a:r>
              <a:rPr lang="en-US" b="1" dirty="0">
                <a:solidFill>
                  <a:schemeClr val="bg1"/>
                </a:solidFill>
              </a:rPr>
              <a:t>do not lead to direct code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/>
              <a:t>Patterns are </a:t>
            </a:r>
            <a:r>
              <a:rPr lang="en-US" b="1" dirty="0">
                <a:solidFill>
                  <a:schemeClr val="bg1"/>
                </a:solidFill>
              </a:rPr>
              <a:t>deceptively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pPr latinLnBrk="0"/>
            <a:r>
              <a:rPr lang="en-US" dirty="0" smtClean="0"/>
              <a:t>Teams may suffer from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overload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/>
              <a:t> into a software development process is a </a:t>
            </a:r>
            <a:r>
              <a:rPr lang="en-US" b="1" dirty="0">
                <a:solidFill>
                  <a:schemeClr val="bg1"/>
                </a:solidFill>
              </a:rPr>
              <a:t>human-intensive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2678" y="4968775"/>
            <a:ext cx="10961783" cy="768084"/>
          </a:xfrm>
        </p:spPr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54" y="1133080"/>
            <a:ext cx="2486953" cy="24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Main purpose - </a:t>
            </a:r>
            <a:r>
              <a:rPr lang="en-US" b="1" dirty="0" smtClean="0">
                <a:solidFill>
                  <a:schemeClr val="bg1"/>
                </a:solidFill>
              </a:rPr>
              <a:t>creation of objects</a:t>
            </a:r>
          </a:p>
          <a:p>
            <a:pPr latinLnBrk="0"/>
            <a:r>
              <a:rPr lang="en-US" dirty="0" smtClean="0"/>
              <a:t>Use when</a:t>
            </a:r>
          </a:p>
          <a:p>
            <a:pPr lvl="1" latinLnBrk="0"/>
            <a:r>
              <a:rPr lang="en-US" dirty="0"/>
              <a:t>a class </a:t>
            </a:r>
            <a:r>
              <a:rPr lang="en-US" b="1" dirty="0">
                <a:solidFill>
                  <a:schemeClr val="bg1"/>
                </a:solidFill>
              </a:rPr>
              <a:t>can't anticipate </a:t>
            </a:r>
            <a:r>
              <a:rPr lang="en-US" dirty="0"/>
              <a:t>the class of objects it must </a:t>
            </a:r>
            <a:r>
              <a:rPr lang="en-US" dirty="0" smtClean="0"/>
              <a:t>create</a:t>
            </a:r>
          </a:p>
          <a:p>
            <a:pPr lvl="1" latinLnBrk="0"/>
            <a:r>
              <a:rPr lang="en-US" dirty="0" smtClean="0"/>
              <a:t>a </a:t>
            </a:r>
            <a:r>
              <a:rPr lang="en-US" dirty="0"/>
              <a:t>class wants its </a:t>
            </a:r>
            <a:r>
              <a:rPr lang="en-US" b="1" dirty="0">
                <a:solidFill>
                  <a:schemeClr val="bg1"/>
                </a:solidFill>
              </a:rPr>
              <a:t>subclasses to specify</a:t>
            </a:r>
            <a:r>
              <a:rPr lang="en-US" dirty="0"/>
              <a:t> the objects it </a:t>
            </a:r>
            <a:r>
              <a:rPr lang="en-US" dirty="0" smtClean="0"/>
              <a:t>creates</a:t>
            </a:r>
          </a:p>
          <a:p>
            <a:pPr lvl="1" latinLnBrk="0"/>
            <a:r>
              <a:rPr lang="en-US" dirty="0" smtClean="0"/>
              <a:t> </a:t>
            </a:r>
            <a:r>
              <a:rPr lang="en-US" dirty="0"/>
              <a:t>classes </a:t>
            </a:r>
            <a:r>
              <a:rPr lang="en-US" b="1" dirty="0">
                <a:solidFill>
                  <a:schemeClr val="bg1"/>
                </a:solidFill>
              </a:rPr>
              <a:t>delegate responsibility</a:t>
            </a:r>
            <a:r>
              <a:rPr lang="en-US" dirty="0"/>
              <a:t> to one of several helper </a:t>
            </a:r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Pattern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 smtClean="0"/>
              <a:t>Compatible products</a:t>
            </a:r>
          </a:p>
          <a:p>
            <a:pPr lvl="1" latinLnBrk="0"/>
            <a:r>
              <a:rPr lang="en-US" dirty="0"/>
              <a:t>You avoid tight </a:t>
            </a:r>
            <a:r>
              <a:rPr lang="en-US" dirty="0" smtClean="0"/>
              <a:t>coupling</a:t>
            </a:r>
          </a:p>
          <a:p>
            <a:pPr lvl="1" latinLnBrk="0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Single Responsibility </a:t>
            </a:r>
            <a:r>
              <a:rPr lang="en-US" b="1" i="1" dirty="0" smtClean="0">
                <a:solidFill>
                  <a:schemeClr val="bg1"/>
                </a:solidFill>
              </a:rPr>
              <a:t>Principle</a:t>
            </a:r>
          </a:p>
          <a:p>
            <a:pPr lvl="1" latinLnBrk="0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Open/Closed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The </a:t>
            </a:r>
            <a:r>
              <a:rPr lang="en-US" dirty="0"/>
              <a:t>code may become more </a:t>
            </a:r>
            <a:r>
              <a:rPr lang="en-US" b="1" dirty="0">
                <a:solidFill>
                  <a:schemeClr val="bg1"/>
                </a:solidFill>
              </a:rPr>
              <a:t>complicated</a:t>
            </a:r>
            <a:r>
              <a:rPr lang="en-US" dirty="0"/>
              <a:t> than it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40390" y="1392085"/>
            <a:ext cx="7859414" cy="5159527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smtClean="0">
                <a:solidFill>
                  <a:srgbClr val="795E26"/>
                </a:solidFill>
              </a:rPr>
              <a:t>Employee</a:t>
            </a:r>
            <a:r>
              <a:rPr lang="en-US" b="0" dirty="0" smtClean="0">
                <a:solidFill>
                  <a:srgbClr val="000000"/>
                </a:solidFill>
              </a:rPr>
              <a:t>(</a:t>
            </a:r>
            <a:r>
              <a:rPr lang="en-US" b="0" dirty="0" smtClean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</a:t>
            </a:r>
            <a:r>
              <a:rPr lang="en-US" b="0" dirty="0">
                <a:solidFill>
                  <a:srgbClr val="0000FF"/>
                </a:solidFill>
              </a:rPr>
              <a:t>this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say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`I am ${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A31515"/>
                </a:solidFill>
              </a:rPr>
              <a:t>}`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 smtClean="0">
                <a:solidFill>
                  <a:srgbClr val="000000"/>
                </a:solidFill>
              </a:rPr>
              <a:t>}</a:t>
            </a:r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795E26"/>
                </a:solidFill>
              </a:rPr>
              <a:t>EmployeeFactory</a:t>
            </a:r>
            <a:r>
              <a:rPr lang="en-US" b="0" dirty="0">
                <a:solidFill>
                  <a:srgbClr val="000000"/>
                </a:solidFill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</a:t>
            </a:r>
            <a:r>
              <a:rPr lang="en-US" b="0" dirty="0" err="1">
                <a:solidFill>
                  <a:srgbClr val="0000FF"/>
                </a:solidFill>
              </a:rPr>
              <a:t>this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create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Employee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</a:rPr>
              <a:t>  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 smtClean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0" i="1" dirty="0">
                <a:solidFill>
                  <a:schemeClr val="accent2"/>
                </a:solidFill>
              </a:rPr>
              <a:t>//Continues on the next </a:t>
            </a:r>
            <a:r>
              <a:rPr lang="en-US" sz="2400" b="0" i="1" dirty="0" smtClean="0">
                <a:solidFill>
                  <a:schemeClr val="accent2"/>
                </a:solidFill>
              </a:rPr>
              <a:t>slide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5764" y="1641938"/>
            <a:ext cx="9320569" cy="4462541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people</a:t>
            </a:r>
            <a:r>
              <a:rPr lang="en-US" b="0" dirty="0">
                <a:solidFill>
                  <a:srgbClr val="000000"/>
                </a:solidFill>
              </a:rPr>
              <a:t> = [];</a:t>
            </a:r>
          </a:p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employeeFactory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267F99"/>
                </a:solidFill>
              </a:rPr>
              <a:t>EmployeeFactory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 err="1">
                <a:solidFill>
                  <a:srgbClr val="001080"/>
                </a:solidFill>
              </a:rPr>
              <a:t>people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push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employeeFactory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create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"Joan </a:t>
            </a:r>
            <a:r>
              <a:rPr lang="en-US" b="0" dirty="0" smtClean="0">
                <a:solidFill>
                  <a:srgbClr val="A31515"/>
                </a:solidFill>
              </a:rPr>
              <a:t>Peterson"</a:t>
            </a:r>
            <a:r>
              <a:rPr lang="en-US" b="0" dirty="0" smtClean="0">
                <a:solidFill>
                  <a:srgbClr val="000000"/>
                </a:solidFill>
              </a:rPr>
              <a:t>));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 err="1">
                <a:solidFill>
                  <a:srgbClr val="001080"/>
                </a:solidFill>
              </a:rPr>
              <a:t>people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push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1080"/>
                </a:solidFill>
              </a:rPr>
              <a:t>employeeFactory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create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"Tim O'Neill"</a:t>
            </a:r>
            <a:r>
              <a:rPr lang="en-US" b="0" dirty="0">
                <a:solidFill>
                  <a:srgbClr val="000000"/>
                </a:solidFill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 err="1">
                <a:solidFill>
                  <a:srgbClr val="001080"/>
                </a:solidFill>
              </a:rPr>
              <a:t>people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forEach</a:t>
            </a:r>
            <a:r>
              <a:rPr lang="en-US" b="0" dirty="0">
                <a:solidFill>
                  <a:srgbClr val="000000"/>
                </a:solidFill>
              </a:rPr>
              <a:t>((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) </a:t>
            </a:r>
            <a:r>
              <a:rPr lang="en-US" b="0" dirty="0">
                <a:solidFill>
                  <a:srgbClr val="0000FF"/>
                </a:solidFill>
              </a:rPr>
              <a:t>=&gt;</a:t>
            </a:r>
            <a:r>
              <a:rPr lang="en-US" b="0" dirty="0">
                <a:solidFill>
                  <a:srgbClr val="000000"/>
                </a:solidFill>
              </a:rPr>
              <a:t> {</a:t>
            </a:r>
          </a:p>
          <a:p>
            <a:r>
              <a:rPr lang="en-US" b="0" dirty="0">
                <a:solidFill>
                  <a:srgbClr val="001080"/>
                </a:solidFill>
              </a:rPr>
              <a:t>  </a:t>
            </a:r>
            <a:r>
              <a:rPr lang="en-US" b="0" dirty="0" err="1">
                <a:solidFill>
                  <a:srgbClr val="001080"/>
                </a:solidFill>
              </a:rPr>
              <a:t>person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say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  <a:p>
            <a:r>
              <a:rPr lang="en-US" b="0" dirty="0" smtClean="0">
                <a:solidFill>
                  <a:srgbClr val="000000"/>
                </a:solidFill>
              </a:rPr>
              <a:t>})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874508"/>
            <a:ext cx="10961783" cy="768084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11" y="1427375"/>
            <a:ext cx="2422384" cy="2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4" y="1319107"/>
            <a:ext cx="9929724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Lets </a:t>
            </a:r>
            <a:r>
              <a:rPr lang="en-US" dirty="0"/>
              <a:t>you attach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to </a:t>
            </a:r>
            <a:r>
              <a:rPr lang="en-US" dirty="0" smtClean="0"/>
              <a:t>objects</a:t>
            </a:r>
          </a:p>
          <a:p>
            <a:pPr latinLnBrk="0"/>
            <a:r>
              <a:rPr lang="en-US" dirty="0" smtClean="0"/>
              <a:t>Uses</a:t>
            </a:r>
          </a:p>
          <a:p>
            <a:pPr lvl="1" latinLnBrk="0"/>
            <a:r>
              <a:rPr lang="en-US" dirty="0" smtClean="0"/>
              <a:t>For </a:t>
            </a:r>
            <a:r>
              <a:rPr lang="en-US" b="1" dirty="0" smtClean="0">
                <a:solidFill>
                  <a:schemeClr val="bg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to individual objects dynamically and </a:t>
            </a:r>
            <a:r>
              <a:rPr lang="en-US" dirty="0" smtClean="0"/>
              <a:t>transparently</a:t>
            </a:r>
          </a:p>
          <a:p>
            <a:pPr lvl="1" latinLnBrk="0"/>
            <a:r>
              <a:rPr lang="en-US" dirty="0" smtClean="0"/>
              <a:t>For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withdrawn</a:t>
            </a:r>
          </a:p>
          <a:p>
            <a:pPr lvl="1" latinLnBrk="0"/>
            <a:r>
              <a:rPr lang="en-US" dirty="0" smtClean="0"/>
              <a:t>When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by </a:t>
            </a:r>
            <a:r>
              <a:rPr lang="en-US" dirty="0" err="1"/>
              <a:t>subclassing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impractical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Decorator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5564" y="1172662"/>
            <a:ext cx="5702399" cy="4824103"/>
          </a:xfrm>
        </p:spPr>
        <p:txBody>
          <a:bodyPr>
            <a:no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Pros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Alternative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</a:t>
            </a:r>
            <a:r>
              <a:rPr lang="en-US" sz="3200" dirty="0" smtClean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subclassing</a:t>
            </a:r>
            <a:r>
              <a:rPr lang="en-US" sz="3200" dirty="0" smtClean="0"/>
              <a:t> </a:t>
            </a:r>
            <a:r>
              <a:rPr lang="en-US" sz="3200" dirty="0"/>
              <a:t>for extending functionality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Supports the principle that </a:t>
            </a:r>
            <a:r>
              <a:rPr lang="en-US" sz="3200" b="1" dirty="0">
                <a:solidFill>
                  <a:schemeClr val="bg1"/>
                </a:solidFill>
              </a:rPr>
              <a:t>classes should be open for extension but closed for modification</a:t>
            </a:r>
          </a:p>
          <a:p>
            <a:pPr latinLnBrk="0">
              <a:spcBef>
                <a:spcPts val="200"/>
              </a:spcBef>
              <a:spcAft>
                <a:spcPts val="200"/>
              </a:spcAft>
            </a:pP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3195" y="1172661"/>
            <a:ext cx="5798760" cy="4824103"/>
          </a:xfrm>
        </p:spPr>
        <p:txBody>
          <a:bodyPr>
            <a:no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Cons</a:t>
            </a:r>
            <a:endParaRPr lang="en-US" sz="3400" dirty="0"/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Many small </a:t>
            </a:r>
            <a:r>
              <a:rPr lang="en-US" sz="3200" b="1" dirty="0">
                <a:solidFill>
                  <a:schemeClr val="bg1"/>
                </a:solidFill>
              </a:rPr>
              <a:t>objects </a:t>
            </a:r>
            <a:r>
              <a:rPr lang="en-US" sz="3200" dirty="0"/>
              <a:t>in our </a:t>
            </a:r>
            <a:r>
              <a:rPr lang="en-US" sz="3200" dirty="0" smtClean="0"/>
              <a:t>design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Can </a:t>
            </a:r>
            <a:r>
              <a:rPr lang="en-US" sz="3200" dirty="0"/>
              <a:t>cause </a:t>
            </a:r>
            <a:r>
              <a:rPr lang="en-US" sz="3200" b="1" dirty="0">
                <a:solidFill>
                  <a:schemeClr val="bg1"/>
                </a:solidFill>
              </a:rPr>
              <a:t>issues</a:t>
            </a:r>
            <a:r>
              <a:rPr lang="en-US" sz="3200" dirty="0"/>
              <a:t> if the client relies heavily on the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concrete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Can </a:t>
            </a:r>
            <a:r>
              <a:rPr lang="en-US" sz="3200" dirty="0"/>
              <a:t>complicate the process of </a:t>
            </a:r>
            <a:r>
              <a:rPr lang="en-US" sz="3200" b="1" dirty="0">
                <a:solidFill>
                  <a:schemeClr val="bg1"/>
                </a:solidFill>
              </a:rPr>
              <a:t>instantiating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component</a:t>
            </a:r>
            <a:r>
              <a:rPr lang="en-US" sz="3200" dirty="0"/>
              <a:t>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6586" y="1277436"/>
            <a:ext cx="10744688" cy="5486218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FF"/>
                </a:solidFill>
              </a:rPr>
              <a:t>let</a:t>
            </a:r>
            <a:r>
              <a:rPr lang="en-US" sz="2300" b="0" dirty="0">
                <a:solidFill>
                  <a:srgbClr val="000000"/>
                </a:solidFill>
              </a:rPr>
              <a:t> </a:t>
            </a:r>
            <a:r>
              <a:rPr lang="en-US" sz="2300" b="0" dirty="0">
                <a:solidFill>
                  <a:srgbClr val="795E26"/>
                </a:solidFill>
              </a:rPr>
              <a:t>User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>
                <a:solidFill>
                  <a:srgbClr val="0000FF"/>
                </a:solidFill>
              </a:rPr>
              <a:t>function</a:t>
            </a:r>
            <a:r>
              <a:rPr lang="en-US" sz="2300" b="0" dirty="0">
                <a:solidFill>
                  <a:srgbClr val="000000"/>
                </a:solidFill>
              </a:rPr>
              <a:t> (</a:t>
            </a:r>
            <a:r>
              <a:rPr lang="en-US" sz="2300" b="0" dirty="0">
                <a:solidFill>
                  <a:srgbClr val="001080"/>
                </a:solidFill>
              </a:rPr>
              <a:t>name</a:t>
            </a:r>
            <a:r>
              <a:rPr lang="en-US" sz="2300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  </a:t>
            </a:r>
            <a:r>
              <a:rPr lang="en-US" sz="2300" b="0" dirty="0">
                <a:solidFill>
                  <a:srgbClr val="0000FF"/>
                </a:solidFill>
              </a:rPr>
              <a:t>this</a:t>
            </a:r>
            <a:r>
              <a:rPr lang="en-US" sz="2300" b="0" dirty="0">
                <a:solidFill>
                  <a:srgbClr val="000000"/>
                </a:solidFill>
              </a:rPr>
              <a:t>.</a:t>
            </a:r>
            <a:r>
              <a:rPr lang="en-US" sz="2300" b="0" dirty="0">
                <a:solidFill>
                  <a:srgbClr val="001080"/>
                </a:solidFill>
              </a:rPr>
              <a:t>name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 smtClean="0">
                <a:solidFill>
                  <a:srgbClr val="001080"/>
                </a:solidFill>
              </a:rPr>
              <a:t>name</a:t>
            </a:r>
            <a:r>
              <a:rPr lang="en-US" sz="2300" b="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 </a:t>
            </a:r>
            <a:r>
              <a:rPr lang="en-US" sz="2300" b="0" dirty="0" smtClean="0">
                <a:solidFill>
                  <a:srgbClr val="000000"/>
                </a:solidFill>
              </a:rPr>
              <a:t> </a:t>
            </a:r>
            <a:r>
              <a:rPr lang="en-US" sz="2300" b="0" dirty="0" err="1" smtClean="0">
                <a:solidFill>
                  <a:srgbClr val="0000FF"/>
                </a:solidFill>
              </a:rPr>
              <a:t>this</a:t>
            </a:r>
            <a:r>
              <a:rPr lang="en-US" sz="2300" b="0" dirty="0" err="1" smtClean="0">
                <a:solidFill>
                  <a:srgbClr val="000000"/>
                </a:solidFill>
              </a:rPr>
              <a:t>.</a:t>
            </a:r>
            <a:r>
              <a:rPr lang="en-US" sz="2300" b="0" dirty="0" err="1" smtClean="0">
                <a:solidFill>
                  <a:srgbClr val="795E26"/>
                </a:solidFill>
              </a:rPr>
              <a:t>say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>
                <a:solidFill>
                  <a:srgbClr val="0000FF"/>
                </a:solidFill>
              </a:rPr>
              <a:t>function</a:t>
            </a:r>
            <a:r>
              <a:rPr lang="en-US" sz="2300" b="0" dirty="0">
                <a:solidFill>
                  <a:srgbClr val="000000"/>
                </a:solidFill>
              </a:rPr>
              <a:t> () </a:t>
            </a:r>
            <a:r>
              <a:rPr lang="en-US" sz="2300" b="0" dirty="0" smtClean="0">
                <a:solidFill>
                  <a:srgbClr val="000000"/>
                </a:solidFill>
              </a:rPr>
              <a:t>{ </a:t>
            </a:r>
            <a:r>
              <a:rPr lang="en-US" sz="2300" b="0" dirty="0" smtClean="0">
                <a:solidFill>
                  <a:srgbClr val="267F99"/>
                </a:solidFill>
              </a:rPr>
              <a:t>console</a:t>
            </a:r>
            <a:r>
              <a:rPr lang="en-US" sz="2300" b="0" dirty="0" smtClean="0">
                <a:solidFill>
                  <a:srgbClr val="000000"/>
                </a:solidFill>
              </a:rPr>
              <a:t>.</a:t>
            </a:r>
            <a:r>
              <a:rPr lang="en-US" sz="2300" b="0" dirty="0" smtClean="0">
                <a:solidFill>
                  <a:srgbClr val="795E26"/>
                </a:solidFill>
              </a:rPr>
              <a:t>log</a:t>
            </a:r>
            <a:r>
              <a:rPr lang="en-US" sz="2300" b="0" dirty="0">
                <a:solidFill>
                  <a:srgbClr val="000000"/>
                </a:solidFill>
              </a:rPr>
              <a:t>(</a:t>
            </a:r>
            <a:r>
              <a:rPr lang="en-US" sz="2300" b="0" dirty="0">
                <a:solidFill>
                  <a:srgbClr val="A31515"/>
                </a:solidFill>
              </a:rPr>
              <a:t>"User:</a:t>
            </a:r>
            <a:r>
              <a:rPr lang="en-US" sz="2300" b="0" dirty="0">
                <a:solidFill>
                  <a:srgbClr val="000000"/>
                </a:solidFill>
              </a:rPr>
              <a:t> </a:t>
            </a:r>
            <a:r>
              <a:rPr lang="en-US" sz="2300" b="0" dirty="0">
                <a:solidFill>
                  <a:srgbClr val="A31515"/>
                </a:solidFill>
              </a:rPr>
              <a:t>"</a:t>
            </a:r>
            <a:r>
              <a:rPr lang="en-US" sz="2300" b="0" dirty="0">
                <a:solidFill>
                  <a:srgbClr val="000000"/>
                </a:solidFill>
              </a:rPr>
              <a:t> + </a:t>
            </a:r>
            <a:r>
              <a:rPr lang="en-US" sz="2300" b="0" dirty="0">
                <a:solidFill>
                  <a:srgbClr val="0000FF"/>
                </a:solidFill>
              </a:rPr>
              <a:t>this</a:t>
            </a:r>
            <a:r>
              <a:rPr lang="en-US" sz="2300" b="0" dirty="0">
                <a:solidFill>
                  <a:srgbClr val="000000"/>
                </a:solidFill>
              </a:rPr>
              <a:t>.</a:t>
            </a:r>
            <a:r>
              <a:rPr lang="en-US" sz="2300" b="0" dirty="0">
                <a:solidFill>
                  <a:srgbClr val="001080"/>
                </a:solidFill>
              </a:rPr>
              <a:t>name</a:t>
            </a:r>
            <a:r>
              <a:rPr lang="en-US" sz="2300" b="0" dirty="0" smtClean="0">
                <a:solidFill>
                  <a:srgbClr val="000000"/>
                </a:solidFill>
              </a:rPr>
              <a:t>); };</a:t>
            </a:r>
            <a:endParaRPr lang="en-US" sz="2300" b="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 smtClean="0">
                <a:solidFill>
                  <a:srgbClr val="000000"/>
                </a:solidFill>
              </a:rPr>
              <a:t>}</a:t>
            </a:r>
            <a:r>
              <a:rPr lang="en-US" sz="2300" b="0" dirty="0">
                <a:solidFill>
                  <a:srgbClr val="000000"/>
                </a:solidFill>
              </a:rPr>
              <a:t/>
            </a:r>
            <a:br>
              <a:rPr lang="en-US" sz="2300" b="0" dirty="0">
                <a:solidFill>
                  <a:srgbClr val="000000"/>
                </a:solidFill>
              </a:rPr>
            </a:br>
            <a:r>
              <a:rPr lang="en-US" sz="2300" b="0" dirty="0">
                <a:solidFill>
                  <a:srgbClr val="0000FF"/>
                </a:solidFill>
              </a:rPr>
              <a:t>let</a:t>
            </a:r>
            <a:r>
              <a:rPr lang="en-US" sz="2300" b="0" dirty="0">
                <a:solidFill>
                  <a:srgbClr val="000000"/>
                </a:solidFill>
              </a:rPr>
              <a:t> </a:t>
            </a:r>
            <a:r>
              <a:rPr lang="en-US" sz="2300" b="0" dirty="0" err="1">
                <a:solidFill>
                  <a:srgbClr val="795E26"/>
                </a:solidFill>
              </a:rPr>
              <a:t>DecoratedUser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>
                <a:solidFill>
                  <a:srgbClr val="0000FF"/>
                </a:solidFill>
              </a:rPr>
              <a:t>function</a:t>
            </a:r>
            <a:r>
              <a:rPr lang="en-US" sz="2300" b="0" dirty="0">
                <a:solidFill>
                  <a:srgbClr val="000000"/>
                </a:solidFill>
              </a:rPr>
              <a:t> (</a:t>
            </a:r>
            <a:r>
              <a:rPr lang="en-US" sz="2300" b="0" dirty="0">
                <a:solidFill>
                  <a:srgbClr val="001080"/>
                </a:solidFill>
              </a:rPr>
              <a:t>user</a:t>
            </a:r>
            <a:r>
              <a:rPr lang="en-US" sz="2300" b="0" dirty="0">
                <a:solidFill>
                  <a:srgbClr val="000000"/>
                </a:solidFill>
              </a:rPr>
              <a:t>, </a:t>
            </a:r>
            <a:r>
              <a:rPr lang="en-US" sz="2300" b="0" dirty="0" smtClean="0">
                <a:solidFill>
                  <a:srgbClr val="001080"/>
                </a:solidFill>
              </a:rPr>
              <a:t>city</a:t>
            </a:r>
            <a:r>
              <a:rPr lang="en-US" sz="2300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  </a:t>
            </a:r>
            <a:r>
              <a:rPr lang="en-US" sz="2300" b="0" dirty="0" err="1">
                <a:solidFill>
                  <a:srgbClr val="0000FF"/>
                </a:solidFill>
              </a:rPr>
              <a:t>this</a:t>
            </a:r>
            <a:r>
              <a:rPr lang="en-US" sz="2300" b="0" dirty="0" err="1">
                <a:solidFill>
                  <a:srgbClr val="000000"/>
                </a:solidFill>
              </a:rPr>
              <a:t>.</a:t>
            </a:r>
            <a:r>
              <a:rPr lang="en-US" sz="2300" b="0" dirty="0" err="1">
                <a:solidFill>
                  <a:srgbClr val="001080"/>
                </a:solidFill>
              </a:rPr>
              <a:t>user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>
                <a:solidFill>
                  <a:srgbClr val="001080"/>
                </a:solidFill>
              </a:rPr>
              <a:t>user</a:t>
            </a:r>
            <a:r>
              <a:rPr lang="en-US" sz="2300" b="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  </a:t>
            </a:r>
            <a:r>
              <a:rPr lang="en-US" sz="2300" b="0" dirty="0">
                <a:solidFill>
                  <a:srgbClr val="0000FF"/>
                </a:solidFill>
              </a:rPr>
              <a:t>this</a:t>
            </a:r>
            <a:r>
              <a:rPr lang="en-US" sz="2300" b="0" dirty="0">
                <a:solidFill>
                  <a:srgbClr val="000000"/>
                </a:solidFill>
              </a:rPr>
              <a:t>.</a:t>
            </a:r>
            <a:r>
              <a:rPr lang="en-US" sz="2300" b="0" dirty="0">
                <a:solidFill>
                  <a:srgbClr val="001080"/>
                </a:solidFill>
              </a:rPr>
              <a:t>name</a:t>
            </a:r>
            <a:r>
              <a:rPr lang="en-US" sz="2300" b="0" dirty="0">
                <a:solidFill>
                  <a:srgbClr val="000000"/>
                </a:solidFill>
              </a:rPr>
              <a:t> =</a:t>
            </a:r>
            <a:r>
              <a:rPr lang="en-US" sz="2300" b="0" dirty="0">
                <a:solidFill>
                  <a:srgbClr val="001080"/>
                </a:solidFill>
              </a:rPr>
              <a:t> user</a:t>
            </a:r>
            <a:r>
              <a:rPr lang="en-US" sz="2300" b="0" dirty="0">
                <a:solidFill>
                  <a:srgbClr val="000000"/>
                </a:solidFill>
              </a:rPr>
              <a:t>.</a:t>
            </a:r>
            <a:r>
              <a:rPr lang="en-US" sz="2300" b="0" dirty="0">
                <a:solidFill>
                  <a:srgbClr val="001080"/>
                </a:solidFill>
              </a:rPr>
              <a:t>name</a:t>
            </a:r>
            <a:r>
              <a:rPr lang="en-US" sz="2300" b="0" dirty="0">
                <a:solidFill>
                  <a:srgbClr val="000000"/>
                </a:solidFill>
              </a:rPr>
              <a:t>;  </a:t>
            </a:r>
            <a:r>
              <a:rPr lang="en-US" sz="2300" b="0" dirty="0">
                <a:solidFill>
                  <a:srgbClr val="008000"/>
                </a:solidFill>
              </a:rPr>
              <a:t>// ensures interface stays the same</a:t>
            </a:r>
            <a:endParaRPr lang="en-US" sz="2300" b="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  </a:t>
            </a:r>
            <a:r>
              <a:rPr lang="en-US" sz="2300" b="0" dirty="0" err="1">
                <a:solidFill>
                  <a:srgbClr val="0000FF"/>
                </a:solidFill>
              </a:rPr>
              <a:t>this</a:t>
            </a:r>
            <a:r>
              <a:rPr lang="en-US" sz="2300" b="0" dirty="0" err="1">
                <a:solidFill>
                  <a:srgbClr val="000000"/>
                </a:solidFill>
              </a:rPr>
              <a:t>.</a:t>
            </a:r>
            <a:r>
              <a:rPr lang="en-US" sz="2300" b="0" dirty="0" err="1">
                <a:solidFill>
                  <a:srgbClr val="001080"/>
                </a:solidFill>
              </a:rPr>
              <a:t>city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 smtClean="0">
                <a:solidFill>
                  <a:srgbClr val="001080"/>
                </a:solidFill>
              </a:rPr>
              <a:t>city</a:t>
            </a:r>
            <a:r>
              <a:rPr lang="en-US" sz="2300" b="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 </a:t>
            </a:r>
            <a:r>
              <a:rPr lang="en-US" sz="2300" b="0" dirty="0" smtClean="0">
                <a:solidFill>
                  <a:srgbClr val="000000"/>
                </a:solidFill>
              </a:rPr>
              <a:t> </a:t>
            </a:r>
            <a:r>
              <a:rPr lang="en-US" sz="2300" b="0" dirty="0" err="1" smtClean="0">
                <a:solidFill>
                  <a:srgbClr val="0000FF"/>
                </a:solidFill>
              </a:rPr>
              <a:t>this</a:t>
            </a:r>
            <a:r>
              <a:rPr lang="en-US" sz="2300" b="0" dirty="0" err="1" smtClean="0">
                <a:solidFill>
                  <a:srgbClr val="000000"/>
                </a:solidFill>
              </a:rPr>
              <a:t>.</a:t>
            </a:r>
            <a:r>
              <a:rPr lang="en-US" sz="2300" b="0" dirty="0" err="1" smtClean="0">
                <a:solidFill>
                  <a:srgbClr val="795E26"/>
                </a:solidFill>
              </a:rPr>
              <a:t>say</a:t>
            </a:r>
            <a:r>
              <a:rPr lang="en-US" sz="2300" b="0" dirty="0">
                <a:solidFill>
                  <a:srgbClr val="000000"/>
                </a:solidFill>
              </a:rPr>
              <a:t> = </a:t>
            </a:r>
            <a:r>
              <a:rPr lang="en-US" sz="2300" b="0" dirty="0">
                <a:solidFill>
                  <a:srgbClr val="0000FF"/>
                </a:solidFill>
              </a:rPr>
              <a:t>function</a:t>
            </a:r>
            <a:r>
              <a:rPr lang="en-US" sz="2300" b="0" dirty="0">
                <a:solidFill>
                  <a:srgbClr val="000000"/>
                </a:solidFill>
              </a:rPr>
              <a:t> () {</a:t>
            </a:r>
          </a:p>
          <a:p>
            <a:r>
              <a:rPr lang="en-US" sz="2300" b="0" dirty="0">
                <a:solidFill>
                  <a:srgbClr val="000000"/>
                </a:solidFill>
              </a:rPr>
              <a:t>    </a:t>
            </a:r>
            <a:r>
              <a:rPr lang="en-US" sz="2300" b="0" dirty="0">
                <a:solidFill>
                  <a:srgbClr val="267F99"/>
                </a:solidFill>
              </a:rPr>
              <a:t>console</a:t>
            </a:r>
            <a:r>
              <a:rPr lang="en-US" sz="2300" b="0" dirty="0">
                <a:solidFill>
                  <a:srgbClr val="000000"/>
                </a:solidFill>
              </a:rPr>
              <a:t>.</a:t>
            </a:r>
            <a:r>
              <a:rPr lang="en-US" sz="2300" b="0" dirty="0">
                <a:solidFill>
                  <a:srgbClr val="795E26"/>
                </a:solidFill>
              </a:rPr>
              <a:t>log</a:t>
            </a:r>
            <a:r>
              <a:rPr lang="en-US" sz="2300" b="0" dirty="0">
                <a:solidFill>
                  <a:srgbClr val="000000"/>
                </a:solidFill>
              </a:rPr>
              <a:t>(</a:t>
            </a:r>
            <a:r>
              <a:rPr lang="en-US" sz="2300" b="0" dirty="0">
                <a:solidFill>
                  <a:srgbClr val="A31515"/>
                </a:solidFill>
              </a:rPr>
              <a:t>`Decorated User: ${</a:t>
            </a:r>
            <a:r>
              <a:rPr lang="en-US" sz="2300" b="0" dirty="0">
                <a:solidFill>
                  <a:srgbClr val="0000FF"/>
                </a:solidFill>
              </a:rPr>
              <a:t>this</a:t>
            </a:r>
            <a:r>
              <a:rPr lang="en-US" sz="2300" b="0" dirty="0">
                <a:solidFill>
                  <a:srgbClr val="000000"/>
                </a:solidFill>
              </a:rPr>
              <a:t>.</a:t>
            </a:r>
            <a:r>
              <a:rPr lang="en-US" sz="2300" b="0" dirty="0">
                <a:solidFill>
                  <a:srgbClr val="001080"/>
                </a:solidFill>
              </a:rPr>
              <a:t>name</a:t>
            </a:r>
            <a:r>
              <a:rPr lang="en-US" sz="2300" b="0" dirty="0">
                <a:solidFill>
                  <a:srgbClr val="A31515"/>
                </a:solidFill>
              </a:rPr>
              <a:t>}, ${</a:t>
            </a:r>
            <a:r>
              <a:rPr lang="en-US" sz="2300" b="0" dirty="0" err="1">
                <a:solidFill>
                  <a:srgbClr val="0000FF"/>
                </a:solidFill>
              </a:rPr>
              <a:t>this</a:t>
            </a:r>
            <a:r>
              <a:rPr lang="en-US" sz="2300" b="0" dirty="0" err="1">
                <a:solidFill>
                  <a:srgbClr val="000000"/>
                </a:solidFill>
              </a:rPr>
              <a:t>.</a:t>
            </a:r>
            <a:r>
              <a:rPr lang="en-US" sz="2300" b="0" dirty="0" err="1">
                <a:solidFill>
                  <a:srgbClr val="001080"/>
                </a:solidFill>
              </a:rPr>
              <a:t>city</a:t>
            </a:r>
            <a:r>
              <a:rPr lang="en-US" sz="2300" b="0" dirty="0">
                <a:solidFill>
                  <a:srgbClr val="A31515"/>
                </a:solidFill>
              </a:rPr>
              <a:t>}`</a:t>
            </a:r>
            <a:r>
              <a:rPr lang="en-US" sz="2300" b="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>
                <a:solidFill>
                  <a:srgbClr val="000000"/>
                </a:solidFill>
              </a:rPr>
              <a:t>  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dirty="0" smtClean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300" b="0" i="1" dirty="0" smtClean="0">
                <a:solidFill>
                  <a:schemeClr val="accent2"/>
                </a:solidFill>
              </a:rPr>
              <a:t>//Continues on the next slide</a:t>
            </a:r>
            <a:endParaRPr lang="en-US" sz="2300" b="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3784" y="1371604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Pattern?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Common Design </a:t>
            </a:r>
            <a:r>
              <a:rPr lang="en-US" dirty="0"/>
              <a:t>Patterns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Factory pattern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Decorator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1" y="1792767"/>
            <a:ext cx="9349521" cy="184804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 smtClean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user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User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"Kelly"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 err="1">
                <a:solidFill>
                  <a:srgbClr val="001080"/>
                </a:solidFill>
              </a:rPr>
              <a:t>user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say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decorated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267F99"/>
                </a:solidFill>
              </a:rPr>
              <a:t>DecoratedUser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user</a:t>
            </a:r>
            <a:r>
              <a:rPr lang="en-US" b="0" dirty="0" smtClean="0">
                <a:solidFill>
                  <a:srgbClr val="000000"/>
                </a:solidFill>
              </a:rPr>
              <a:t>,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A31515"/>
                </a:solidFill>
              </a:rPr>
              <a:t>"New York"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0" dirty="0" err="1">
                <a:solidFill>
                  <a:srgbClr val="001080"/>
                </a:solidFill>
              </a:rPr>
              <a:t>decorated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say</a:t>
            </a:r>
            <a:r>
              <a:rPr lang="en-US" b="0" dirty="0" smtClean="0">
                <a:solidFill>
                  <a:srgbClr val="000000"/>
                </a:solidFill>
              </a:rPr>
              <a:t>();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0" y="4339576"/>
            <a:ext cx="9349521" cy="1110020"/>
          </a:xfrm>
        </p:spPr>
        <p:txBody>
          <a:bodyPr/>
          <a:lstStyle/>
          <a:p>
            <a:r>
              <a:rPr lang="en-US" dirty="0"/>
              <a:t>User: Kelly </a:t>
            </a:r>
            <a:endParaRPr lang="en-US" u="sng" dirty="0"/>
          </a:p>
          <a:p>
            <a:r>
              <a:rPr lang="en-US" dirty="0"/>
              <a:t>Decorated User: Kelly, New York</a:t>
            </a:r>
          </a:p>
        </p:txBody>
      </p:sp>
    </p:spTree>
    <p:extLst>
      <p:ext uri="{BB962C8B-B14F-4D97-AF65-F5344CB8AC3E}">
        <p14:creationId xmlns:p14="http://schemas.microsoft.com/office/powerpoint/2010/main" val="38247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7" y="4874508"/>
            <a:ext cx="10961783" cy="768084"/>
          </a:xfrm>
        </p:spPr>
        <p:txBody>
          <a:bodyPr/>
          <a:lstStyle/>
          <a:p>
            <a:r>
              <a:rPr lang="en-US" dirty="0" smtClean="0"/>
              <a:t>Facade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93" y="1436800"/>
            <a:ext cx="2573213" cy="25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Widely </a:t>
            </a:r>
            <a:r>
              <a:rPr lang="en-US" dirty="0"/>
              <a:t>used in the JavaScript libraries</a:t>
            </a:r>
            <a:endParaRPr lang="en-US" dirty="0" smtClean="0"/>
          </a:p>
          <a:p>
            <a:pPr latinLnBrk="0"/>
            <a:r>
              <a:rPr lang="en-US" dirty="0" smtClean="0"/>
              <a:t>Provides </a:t>
            </a:r>
            <a:r>
              <a:rPr lang="en-US" dirty="0"/>
              <a:t>an interface which </a:t>
            </a:r>
            <a:r>
              <a:rPr lang="en-US" b="1" dirty="0">
                <a:solidFill>
                  <a:schemeClr val="bg1"/>
                </a:solidFill>
              </a:rPr>
              <a:t>shields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in one or more subsystems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Facade Patters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34" y="3239282"/>
            <a:ext cx="9667875" cy="3295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your code from the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subsystem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 facade can become 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god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 coupled to all classes of 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2417" y="1351048"/>
            <a:ext cx="10961435" cy="5200564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FF"/>
                </a:solidFill>
              </a:rPr>
              <a:t>class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267F99"/>
                </a:solidFill>
              </a:rPr>
              <a:t>ComplaintRegistry</a:t>
            </a:r>
            <a:r>
              <a:rPr lang="en-US" b="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</a:t>
            </a:r>
            <a:r>
              <a:rPr lang="en-US" b="0" dirty="0" err="1">
                <a:solidFill>
                  <a:srgbClr val="795E26"/>
                </a:solidFill>
              </a:rPr>
              <a:t>registerComplaint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001080"/>
                </a:solidFill>
              </a:rPr>
              <a:t>customer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type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details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registry</a:t>
            </a:r>
            <a:r>
              <a:rPr lang="en-US" b="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if</a:t>
            </a:r>
            <a:r>
              <a:rPr lang="en-US" b="0" dirty="0">
                <a:solidFill>
                  <a:srgbClr val="000000"/>
                </a:solidFill>
              </a:rPr>
              <a:t> (</a:t>
            </a:r>
            <a:r>
              <a:rPr lang="en-US" b="0" dirty="0">
                <a:solidFill>
                  <a:srgbClr val="001080"/>
                </a:solidFill>
              </a:rPr>
              <a:t>type</a:t>
            </a:r>
            <a:r>
              <a:rPr lang="en-US" b="0" dirty="0">
                <a:solidFill>
                  <a:srgbClr val="000000"/>
                </a:solidFill>
              </a:rPr>
              <a:t> === </a:t>
            </a:r>
            <a:r>
              <a:rPr lang="en-US" b="0" dirty="0">
                <a:solidFill>
                  <a:srgbClr val="A31515"/>
                </a:solidFill>
              </a:rPr>
              <a:t>'service'</a:t>
            </a:r>
            <a:r>
              <a:rPr lang="en-US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  </a:t>
            </a:r>
            <a:r>
              <a:rPr lang="en-US" b="0" dirty="0">
                <a:solidFill>
                  <a:srgbClr val="001080"/>
                </a:solidFill>
              </a:rPr>
              <a:t>registry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267F99"/>
                </a:solidFill>
              </a:rPr>
              <a:t>ServiceComplaints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} </a:t>
            </a:r>
            <a:r>
              <a:rPr lang="en-US" b="0" dirty="0">
                <a:solidFill>
                  <a:srgbClr val="AF00DB"/>
                </a:solidFill>
              </a:rPr>
              <a:t>else</a:t>
            </a:r>
            <a:r>
              <a:rPr lang="en-US" b="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  </a:t>
            </a:r>
            <a:r>
              <a:rPr lang="en-US" b="0" dirty="0">
                <a:solidFill>
                  <a:srgbClr val="001080"/>
                </a:solidFill>
              </a:rPr>
              <a:t>registry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267F99"/>
                </a:solidFill>
              </a:rPr>
              <a:t>ProductComplaints</a:t>
            </a:r>
            <a:r>
              <a:rPr lang="en-US" b="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registry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795E26"/>
                </a:solidFill>
              </a:rPr>
              <a:t>addComplaint</a:t>
            </a:r>
            <a:r>
              <a:rPr lang="en-US" b="0" dirty="0">
                <a:solidFill>
                  <a:srgbClr val="000000"/>
                </a:solidFill>
              </a:rPr>
              <a:t>({ </a:t>
            </a:r>
            <a:r>
              <a:rPr lang="en-US" b="0" dirty="0">
                <a:solidFill>
                  <a:srgbClr val="001080"/>
                </a:solidFill>
              </a:rPr>
              <a:t>id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customer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001080"/>
                </a:solidFill>
              </a:rPr>
              <a:t>details</a:t>
            </a:r>
            <a:r>
              <a:rPr lang="en-US" b="0" dirty="0">
                <a:solidFill>
                  <a:srgbClr val="000000"/>
                </a:solidFill>
              </a:rPr>
              <a:t> });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0" dirty="0">
                <a:solidFill>
                  <a:srgbClr val="000000"/>
                </a:solidFill>
              </a:rPr>
              <a:t>  </a:t>
            </a:r>
            <a:r>
              <a:rPr lang="en-US" b="0" dirty="0" smtClean="0">
                <a:solidFill>
                  <a:srgbClr val="000000"/>
                </a:solidFill>
              </a:rPr>
              <a:t>}</a:t>
            </a:r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 smtClean="0">
                <a:solidFill>
                  <a:srgbClr val="000000"/>
                </a:solidFill>
              </a:rPr>
              <a:t>}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570376" y="1851246"/>
            <a:ext cx="9049732" cy="3465472"/>
          </a:xfrm>
        </p:spPr>
        <p:txBody>
          <a:bodyPr>
            <a:normAutofit/>
          </a:bodyPr>
          <a:lstStyle/>
          <a:p>
            <a:pPr marL="0" indent="0" eaLnBrk="0" latinLnBrk="0" hangingPunct="0">
              <a:buNone/>
            </a:pPr>
            <a:r>
              <a:rPr lang="en-US" sz="3800" dirty="0" smtClean="0"/>
              <a:t>"The </a:t>
            </a:r>
            <a:r>
              <a:rPr lang="en-US" sz="3800" b="1" dirty="0">
                <a:solidFill>
                  <a:schemeClr val="bg1"/>
                </a:solidFill>
              </a:rPr>
              <a:t>secret</a:t>
            </a:r>
            <a:r>
              <a:rPr lang="en-US" sz="3800" dirty="0"/>
              <a:t> to building large apps is </a:t>
            </a:r>
            <a:r>
              <a:rPr lang="en-US" sz="3800" b="1" dirty="0">
                <a:solidFill>
                  <a:schemeClr val="bg1"/>
                </a:solidFill>
              </a:rPr>
              <a:t>never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</a:rPr>
              <a:t>build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</a:rPr>
              <a:t>large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</a:rPr>
              <a:t>apps</a:t>
            </a:r>
            <a:r>
              <a:rPr lang="en-US" sz="3800" dirty="0"/>
              <a:t>. Break your applications into </a:t>
            </a:r>
            <a:r>
              <a:rPr lang="en-US" sz="3800" b="1" dirty="0">
                <a:solidFill>
                  <a:schemeClr val="bg1"/>
                </a:solidFill>
              </a:rPr>
              <a:t>small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</a:rPr>
              <a:t>pieces</a:t>
            </a:r>
            <a:r>
              <a:rPr lang="en-US" sz="3800" dirty="0"/>
              <a:t>. Then, assemble those </a:t>
            </a:r>
            <a:r>
              <a:rPr lang="en-US" sz="3800" b="1" dirty="0">
                <a:solidFill>
                  <a:schemeClr val="bg1"/>
                </a:solidFill>
              </a:rPr>
              <a:t>testable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bite-sized</a:t>
            </a:r>
            <a:r>
              <a:rPr lang="en-US" sz="3800" dirty="0"/>
              <a:t> </a:t>
            </a:r>
            <a:r>
              <a:rPr lang="en-US" sz="3800" dirty="0"/>
              <a:t>pieces</a:t>
            </a:r>
            <a:r>
              <a:rPr lang="en-US" sz="3800" dirty="0"/>
              <a:t> into your big application. </a:t>
            </a:r>
            <a:r>
              <a:rPr lang="en-US" sz="3800" dirty="0" smtClean="0"/>
              <a:t>"</a:t>
            </a:r>
            <a:endParaRPr lang="en-US" sz="3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JUSTIN MEYER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Текстов контейнер 4"/>
          <p:cNvSpPr txBox="1">
            <a:spLocks/>
          </p:cNvSpPr>
          <p:nvPr/>
        </p:nvSpPr>
        <p:spPr>
          <a:xfrm>
            <a:off x="619461" y="1715582"/>
            <a:ext cx="7538978" cy="4681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Design Pattern - </a:t>
            </a:r>
            <a:r>
              <a:rPr lang="en-US" b="1" dirty="0">
                <a:solidFill>
                  <a:schemeClr val="bg1"/>
                </a:solidFill>
              </a:rPr>
              <a:t>Reusable solution</a:t>
            </a:r>
          </a:p>
          <a:p>
            <a:r>
              <a:rPr lang="en-US" b="1" dirty="0">
                <a:solidFill>
                  <a:schemeClr val="bg2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</a:t>
            </a:r>
            <a:r>
              <a:rPr lang="en-US" b="1" dirty="0">
                <a:solidFill>
                  <a:schemeClr val="bg2"/>
                </a:solidFill>
              </a:rPr>
              <a:t>categories: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Creational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Behavioral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Structural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40471" y="6430106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https://softuni.bg/courses/javascript-applications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479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218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0" y="1385091"/>
            <a:ext cx="2457680" cy="24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0351" y="1121144"/>
            <a:ext cx="9929724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Recurring </a:t>
            </a:r>
            <a:r>
              <a:rPr lang="en-US" dirty="0"/>
              <a:t>solutions to design problems you see over and over</a:t>
            </a:r>
          </a:p>
          <a:p>
            <a:pPr latinLnBrk="0"/>
            <a:r>
              <a:rPr lang="en-US" dirty="0" smtClean="0"/>
              <a:t>Constitute </a:t>
            </a:r>
            <a:r>
              <a:rPr lang="en-US" dirty="0"/>
              <a:t>a set of rules describing how to accomplish certain tasks </a:t>
            </a:r>
            <a:endParaRPr lang="en-US" dirty="0" smtClean="0"/>
          </a:p>
          <a:p>
            <a:pPr latinLnBrk="0"/>
            <a:r>
              <a:rPr lang="en-US" dirty="0" smtClean="0"/>
              <a:t>Design patterns focus </a:t>
            </a:r>
            <a:r>
              <a:rPr lang="en-US" dirty="0"/>
              <a:t>more on reuse of recurring architectural design </a:t>
            </a:r>
            <a:r>
              <a:rPr lang="en-US" dirty="0" smtClean="0"/>
              <a:t>themes</a:t>
            </a:r>
          </a:p>
          <a:p>
            <a:pPr latinLnBrk="0"/>
            <a:r>
              <a:rPr lang="en-US" dirty="0"/>
              <a:t>F</a:t>
            </a:r>
            <a:r>
              <a:rPr lang="en-US" dirty="0" smtClean="0"/>
              <a:t>rameworks </a:t>
            </a:r>
            <a:r>
              <a:rPr lang="en-US" dirty="0"/>
              <a:t>focus on detailed design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4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Patterns can be broken down into a </a:t>
            </a:r>
            <a:br>
              <a:rPr lang="en-US" sz="3600" dirty="0"/>
            </a:br>
            <a:r>
              <a:rPr lang="en-US" sz="3600" dirty="0"/>
              <a:t>number of different categories: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Creational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Behavioral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handling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These patterns control the creation problems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Singleton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6431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</a:p>
          <a:p>
            <a:r>
              <a:rPr lang="en-US" dirty="0"/>
              <a:t>Ensure that when one part of a system changes, the entire </a:t>
            </a:r>
            <a:br>
              <a:rPr lang="en-US" dirty="0"/>
            </a:br>
            <a:r>
              <a:rPr lang="en-US" dirty="0"/>
              <a:t>structure of the system </a:t>
            </a:r>
            <a:r>
              <a:rPr lang="en-US" b="1" dirty="0">
                <a:solidFill>
                  <a:schemeClr val="bg1"/>
                </a:solidFill>
              </a:rPr>
              <a:t>doesn't need </a:t>
            </a:r>
            <a:r>
              <a:rPr lang="en-US" dirty="0"/>
              <a:t>to do the same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Facade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improving or streamlining the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disparate objects in a system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Visitor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92500"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Inspiration</a:t>
            </a:r>
          </a:p>
          <a:p>
            <a:pPr lvl="1" latinLnBrk="0"/>
            <a:r>
              <a:rPr lang="en-US" sz="3500" dirty="0"/>
              <a:t>Patterns don't provide solutions, they </a:t>
            </a:r>
            <a:r>
              <a:rPr lang="en-US" sz="3500" b="1" dirty="0">
                <a:solidFill>
                  <a:schemeClr val="bg1"/>
                </a:solidFill>
              </a:rPr>
              <a:t>inspire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solutions</a:t>
            </a:r>
          </a:p>
          <a:p>
            <a:pPr lvl="1" latinLnBrk="0"/>
            <a:r>
              <a:rPr lang="en-US" sz="3500" dirty="0" smtClean="0"/>
              <a:t>Patterns </a:t>
            </a:r>
            <a:r>
              <a:rPr lang="en-US" sz="3500" dirty="0"/>
              <a:t>explicitly </a:t>
            </a:r>
            <a:r>
              <a:rPr lang="en-US" sz="3500" b="1" dirty="0">
                <a:solidFill>
                  <a:schemeClr val="bg1"/>
                </a:solidFill>
              </a:rPr>
              <a:t>capture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expert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knowledge</a:t>
            </a:r>
            <a:r>
              <a:rPr lang="en-US" sz="3500" dirty="0"/>
              <a:t> and </a:t>
            </a:r>
            <a:r>
              <a:rPr lang="en-US" sz="3500" dirty="0" smtClean="0"/>
              <a:t>design tradeoffs </a:t>
            </a:r>
          </a:p>
          <a:p>
            <a:pPr latinLnBrk="0"/>
            <a:r>
              <a:rPr lang="en-US" sz="3700" dirty="0" smtClean="0"/>
              <a:t>Patterns </a:t>
            </a:r>
            <a:r>
              <a:rPr lang="en-US" sz="3700" dirty="0"/>
              <a:t>improve </a:t>
            </a:r>
            <a:r>
              <a:rPr lang="en-US" sz="3700" b="1" dirty="0">
                <a:solidFill>
                  <a:schemeClr val="bg1"/>
                </a:solidFill>
              </a:rPr>
              <a:t>communication</a:t>
            </a:r>
          </a:p>
          <a:p>
            <a:pPr lvl="1" latinLnBrk="0"/>
            <a:r>
              <a:rPr lang="en-US" sz="3500" dirty="0"/>
              <a:t>Pattern names form a </a:t>
            </a:r>
            <a:r>
              <a:rPr lang="en-US" sz="3500" b="1" dirty="0">
                <a:solidFill>
                  <a:schemeClr val="bg1"/>
                </a:solidFill>
              </a:rPr>
              <a:t>vocabulary</a:t>
            </a:r>
          </a:p>
          <a:p>
            <a:pPr latinLnBrk="0"/>
            <a:r>
              <a:rPr lang="en-US" sz="3700" dirty="0" smtClean="0"/>
              <a:t>Design </a:t>
            </a:r>
            <a:r>
              <a:rPr lang="en-US" sz="3700" dirty="0"/>
              <a:t>patterns enable </a:t>
            </a:r>
            <a:r>
              <a:rPr lang="en-US" sz="3700" b="1" dirty="0">
                <a:solidFill>
                  <a:schemeClr val="bg1"/>
                </a:solidFill>
              </a:rPr>
              <a:t>large-scale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reuse</a:t>
            </a:r>
            <a:r>
              <a:rPr lang="en-US" sz="3700" dirty="0"/>
              <a:t> of </a:t>
            </a:r>
            <a:r>
              <a:rPr lang="en-US" sz="3700" dirty="0" smtClean="0"/>
              <a:t>software architectures</a:t>
            </a:r>
            <a:endParaRPr lang="en-US" sz="3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633</Words>
  <Application>Microsoft Office PowerPoint</Application>
  <PresentationFormat>Widescreen</PresentationFormat>
  <Paragraphs>206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JS Design Patterns</vt:lpstr>
      <vt:lpstr>Table of Contents</vt:lpstr>
      <vt:lpstr>PowerPoint Presentation</vt:lpstr>
      <vt:lpstr>What is a Pattern?</vt:lpstr>
      <vt:lpstr>Categories of Design Patterns</vt:lpstr>
      <vt:lpstr>Creational Design Patterns</vt:lpstr>
      <vt:lpstr>Structural Design Patterns</vt:lpstr>
      <vt:lpstr>Behavioral Design Patterns</vt:lpstr>
      <vt:lpstr>Benefits of Design Patterns</vt:lpstr>
      <vt:lpstr>Drawbacks of Design Patterns</vt:lpstr>
      <vt:lpstr>PowerPoint Presentation</vt:lpstr>
      <vt:lpstr>The Factory Pattern </vt:lpstr>
      <vt:lpstr>Pros and Cons</vt:lpstr>
      <vt:lpstr>Example</vt:lpstr>
      <vt:lpstr>Example (2)</vt:lpstr>
      <vt:lpstr>PowerPoint Presentation</vt:lpstr>
      <vt:lpstr>The Decorator Pattern</vt:lpstr>
      <vt:lpstr>Pros and Cons</vt:lpstr>
      <vt:lpstr>Example</vt:lpstr>
      <vt:lpstr>Example</vt:lpstr>
      <vt:lpstr>PowerPoint Presentation</vt:lpstr>
      <vt:lpstr>The Facade Patters</vt:lpstr>
      <vt:lpstr>Pros and Cons</vt:lpstr>
      <vt:lpstr>Example</vt:lpstr>
      <vt:lpstr>JUSTIN MEYER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Михаела Милева</cp:lastModifiedBy>
  <cp:revision>160</cp:revision>
  <dcterms:created xsi:type="dcterms:W3CDTF">2018-05-23T13:08:44Z</dcterms:created>
  <dcterms:modified xsi:type="dcterms:W3CDTF">2019-11-28T13:53:37Z</dcterms:modified>
</cp:coreProperties>
</file>