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6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E0FC-9FE7-424A-B8A1-B494B7018E45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93A9C-ABB4-4A15-A7D4-1267AF511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3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NimbusRomNo9L-Regu"/>
              </a:rPr>
              <a:t>globular clusters are tight groups of hundreds to millions of old stars which are gravitationally bound, while open clusters, more loosely clustered groups of stars, generally contain fewer than a few hundred members, and are often very young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93A9C-ABB4-4A15-A7D4-1267AF511C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9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8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4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3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2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8198-0FDE-40C7-8320-1B7E4635B85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9AD7-98B8-41D4-BBAA-7ED62EA37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10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E5A2-B1F7-4E27-A611-48469CB5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8229600" cy="2387600"/>
          </a:xfrm>
        </p:spPr>
        <p:txBody>
          <a:bodyPr/>
          <a:lstStyle/>
          <a:p>
            <a:r>
              <a:rPr lang="en-US" altLang="zh-CN" dirty="0"/>
              <a:t>Evolution of Open Cluster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BCA589-FE95-4D65-BBAD-0A8CF6BC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Zhiwei</a:t>
            </a:r>
            <a:r>
              <a:rPr lang="en-US" altLang="zh-CN" dirty="0"/>
              <a:t> Pan: Scheme</a:t>
            </a:r>
          </a:p>
          <a:p>
            <a:r>
              <a:rPr lang="en-US" altLang="zh-CN" dirty="0"/>
              <a:t>Yu </a:t>
            </a:r>
            <a:r>
              <a:rPr lang="en-US" altLang="zh-CN" dirty="0" err="1"/>
              <a:t>Qiu</a:t>
            </a:r>
            <a:r>
              <a:rPr lang="en-US" altLang="zh-CN" dirty="0"/>
              <a:t>: Summary</a:t>
            </a:r>
          </a:p>
          <a:p>
            <a:r>
              <a:rPr lang="en-US" altLang="zh-CN" dirty="0" err="1"/>
              <a:t>Yuxuan</a:t>
            </a:r>
            <a:r>
              <a:rPr lang="en-US" altLang="zh-CN" dirty="0"/>
              <a:t> Pang: PPT</a:t>
            </a:r>
          </a:p>
          <a:p>
            <a:r>
              <a:rPr lang="en-US" altLang="zh-CN" dirty="0"/>
              <a:t>2019.12.3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5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69D108-B086-4E74-B931-2D5804E2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"/>
          <a:stretch/>
        </p:blipFill>
        <p:spPr>
          <a:xfrm>
            <a:off x="0" y="0"/>
            <a:ext cx="9144000" cy="685239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20B6E5-6366-440F-A21F-9A9D535E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A7CE9F-146C-43A3-9DAB-0A1033C4E46B}"/>
              </a:ext>
            </a:extLst>
          </p:cNvPr>
          <p:cNvSpPr txBox="1"/>
          <p:nvPr/>
        </p:nvSpPr>
        <p:spPr>
          <a:xfrm>
            <a:off x="6204857" y="6492874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Encyclopedia Britannica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4A7FAC-6EB2-4E72-9DD3-50F40C940878}"/>
              </a:ext>
            </a:extLst>
          </p:cNvPr>
          <p:cNvSpPr/>
          <p:nvPr/>
        </p:nvSpPr>
        <p:spPr>
          <a:xfrm>
            <a:off x="628650" y="1690689"/>
            <a:ext cx="83285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Star clusters are very large groups of stars.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Two types of star clusters can be distinguished:</a:t>
            </a:r>
          </a:p>
          <a:p>
            <a:r>
              <a:rPr lang="en-US" altLang="zh-CN" sz="2800" dirty="0">
                <a:latin typeface="NimbusRomNo9L-Regu"/>
              </a:rPr>
              <a:t>Globular cluster and open cluster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Open cluster widely used to trace the </a:t>
            </a:r>
            <a:r>
              <a:rPr lang="en-US" altLang="zh-CN" sz="2800" dirty="0" err="1">
                <a:latin typeface="NimbusRomNo9L-Regu"/>
              </a:rPr>
              <a:t>histroy</a:t>
            </a:r>
            <a:r>
              <a:rPr lang="en-US" altLang="zh-CN" sz="2800" dirty="0">
                <a:latin typeface="NimbusRomNo9L-Regu"/>
              </a:rPr>
              <a:t> of the Galactic disk and stellar evolution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Known stellar clusters comprise about 160 globular clusters and about 3000 open clusters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66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8139E1-E74A-479F-86AF-C9C057105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8"/>
          <a:stretch/>
        </p:blipFill>
        <p:spPr>
          <a:xfrm>
            <a:off x="0" y="0"/>
            <a:ext cx="9158442" cy="6858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CA9FA-F521-465F-B822-22F1F72A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638" y="1499249"/>
            <a:ext cx="7218721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Reproduce </a:t>
            </a:r>
            <a:r>
              <a:rPr lang="en-US" altLang="zh-CN" sz="3200" dirty="0" err="1"/>
              <a:t>Tadross</a:t>
            </a:r>
            <a:r>
              <a:rPr lang="en-US" altLang="zh-CN" sz="3200" dirty="0"/>
              <a:t> 2018 work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Gaia DR2 </a:t>
            </a:r>
            <a:r>
              <a:rPr lang="en-US" altLang="zh-CN" sz="2800" dirty="0"/>
              <a:t>data (ADQL)</a:t>
            </a:r>
          </a:p>
          <a:p>
            <a:pPr lvl="1"/>
            <a:r>
              <a:rPr lang="en-US" altLang="zh-CN" sz="2800" dirty="0"/>
              <a:t>Crossmatch  with </a:t>
            </a:r>
            <a:r>
              <a:rPr lang="en-US" altLang="zh-CN" sz="2800" dirty="0">
                <a:solidFill>
                  <a:srgbClr val="FF0000"/>
                </a:solidFill>
              </a:rPr>
              <a:t>2MASS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Topcat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800" dirty="0"/>
              <a:t>Calculate basic parameters</a:t>
            </a:r>
          </a:p>
          <a:p>
            <a:r>
              <a:rPr lang="en-US" altLang="zh-CN" sz="3200" dirty="0"/>
              <a:t>“Pipeline”</a:t>
            </a:r>
          </a:p>
          <a:p>
            <a:pPr lvl="1"/>
            <a:r>
              <a:rPr lang="en-US" altLang="zh-CN" sz="2800" dirty="0"/>
              <a:t>Batch processing</a:t>
            </a:r>
          </a:p>
          <a:p>
            <a:r>
              <a:rPr lang="en-US" altLang="zh-CN" sz="3200" dirty="0"/>
              <a:t>Statistics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8AB837-BE3D-445F-B19D-DCCAE9FCBFDF}"/>
              </a:ext>
            </a:extLst>
          </p:cNvPr>
          <p:cNvSpPr/>
          <p:nvPr/>
        </p:nvSpPr>
        <p:spPr>
          <a:xfrm>
            <a:off x="7682" y="6488668"/>
            <a:ext cx="1492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zh-CN" altLang="en-US" dirty="0"/>
              <a:t>sci.esa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09FB21-A883-41AD-9720-4DCA4CFF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74" y="1141092"/>
            <a:ext cx="5581893" cy="549980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0451F47-57CC-400C-A9F2-8847E305F783}"/>
              </a:ext>
            </a:extLst>
          </p:cNvPr>
          <p:cNvSpPr/>
          <p:nvPr/>
        </p:nvSpPr>
        <p:spPr>
          <a:xfrm>
            <a:off x="3583588" y="409149"/>
            <a:ext cx="19768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prstClr val="white"/>
                </a:solidFill>
                <a:latin typeface="Calibri Light" panose="020F0302020204030204"/>
                <a:ea typeface="等线 Light" panose="02010600030101010101" pitchFamily="2" charset="-122"/>
                <a:cs typeface="+mj-cs"/>
              </a:rPr>
              <a:t>Scheme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D972261-8F79-474B-BCF3-B16630510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09" y="4211654"/>
            <a:ext cx="4763423" cy="26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794EDB-D714-400A-A49F-8673B3D4E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5" b="354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20B6E5-6366-440F-A21F-9A9D535E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10E5C-FA79-4723-B807-DB9A7669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CN" dirty="0"/>
              <a:t>Parameters of 3000 open clusters</a:t>
            </a:r>
          </a:p>
          <a:p>
            <a:pPr lvl="1"/>
            <a:r>
              <a:rPr lang="en-US" altLang="zh-CN" dirty="0"/>
              <a:t>Distance, location, age</a:t>
            </a:r>
          </a:p>
          <a:p>
            <a:pPr lvl="1"/>
            <a:r>
              <a:rPr lang="en-US" altLang="zh-CN" dirty="0"/>
              <a:t>Mass</a:t>
            </a:r>
          </a:p>
          <a:p>
            <a:pPr lvl="1"/>
            <a:r>
              <a:rPr lang="en-US" altLang="zh-CN" dirty="0"/>
              <a:t>HR diagram</a:t>
            </a:r>
          </a:p>
          <a:p>
            <a:pPr lvl="1"/>
            <a:r>
              <a:rPr lang="en-US" altLang="zh-CN" dirty="0"/>
              <a:t>Metal abundance</a:t>
            </a:r>
          </a:p>
          <a:p>
            <a:pPr lvl="1"/>
            <a:r>
              <a:rPr lang="en-US" altLang="zh-CN" dirty="0"/>
              <a:t>Repose time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en-US" altLang="zh-CN" dirty="0"/>
              <a:t>The evolution of clusters</a:t>
            </a:r>
          </a:p>
          <a:p>
            <a:pPr lvl="1"/>
            <a:r>
              <a:rPr lang="en-US" altLang="zh-CN" dirty="0"/>
              <a:t>Star numbers</a:t>
            </a:r>
          </a:p>
          <a:p>
            <a:pPr lvl="1"/>
            <a:r>
              <a:rPr lang="en-US" altLang="zh-CN" dirty="0"/>
              <a:t>Radius</a:t>
            </a:r>
          </a:p>
          <a:p>
            <a:pPr lvl="1"/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FF5AE-3947-480B-9574-4A55446D8813}"/>
              </a:ext>
            </a:extLst>
          </p:cNvPr>
          <p:cNvSpPr/>
          <p:nvPr/>
        </p:nvSpPr>
        <p:spPr>
          <a:xfrm>
            <a:off x="7167716" y="6488668"/>
            <a:ext cx="1976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wiki NGC752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88DFD0-F563-404D-86CB-A50CBD8856AF}"/>
              </a:ext>
            </a:extLst>
          </p:cNvPr>
          <p:cNvSpPr/>
          <p:nvPr/>
        </p:nvSpPr>
        <p:spPr>
          <a:xfrm>
            <a:off x="2823636" y="2705725"/>
            <a:ext cx="349672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Thanks</a:t>
            </a:r>
            <a:endParaRPr lang="zh-CN" alt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37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177</Words>
  <Application>Microsoft Office PowerPoint</Application>
  <PresentationFormat>全屏显示(4:3)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NimbusRomNo9L-Regu</vt:lpstr>
      <vt:lpstr>等线</vt:lpstr>
      <vt:lpstr>等线 Light</vt:lpstr>
      <vt:lpstr>Arial</vt:lpstr>
      <vt:lpstr>Calibri</vt:lpstr>
      <vt:lpstr>Calibri Light</vt:lpstr>
      <vt:lpstr>Office Theme</vt:lpstr>
      <vt:lpstr>Evolution of Open Cluster</vt:lpstr>
      <vt:lpstr>Background</vt:lpstr>
      <vt:lpstr>PowerPoint 演示文稿</vt:lpstr>
      <vt:lpstr>Expected Result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psychopomp</dc:creator>
  <cp:lastModifiedBy>psychopomp</cp:lastModifiedBy>
  <cp:revision>39</cp:revision>
  <dcterms:created xsi:type="dcterms:W3CDTF">2019-12-01T08:05:59Z</dcterms:created>
  <dcterms:modified xsi:type="dcterms:W3CDTF">2019-12-02T13:31:11Z</dcterms:modified>
</cp:coreProperties>
</file>