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4" r:id="rId2"/>
  </p:sldMasterIdLst>
  <p:notesMasterIdLst>
    <p:notesMasterId r:id="rId98"/>
  </p:notesMasterIdLst>
  <p:handoutMasterIdLst>
    <p:handoutMasterId r:id="rId99"/>
  </p:handoutMasterIdLst>
  <p:sldIdLst>
    <p:sldId id="370" r:id="rId3"/>
    <p:sldId id="391" r:id="rId4"/>
    <p:sldId id="392" r:id="rId5"/>
    <p:sldId id="371" r:id="rId6"/>
    <p:sldId id="361" r:id="rId7"/>
    <p:sldId id="374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375" r:id="rId20"/>
    <p:sldId id="376" r:id="rId21"/>
    <p:sldId id="378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387" r:id="rId45"/>
    <p:sldId id="426" r:id="rId46"/>
    <p:sldId id="427" r:id="rId47"/>
    <p:sldId id="428" r:id="rId48"/>
    <p:sldId id="429" r:id="rId49"/>
    <p:sldId id="430" r:id="rId50"/>
    <p:sldId id="431" r:id="rId51"/>
    <p:sldId id="389" r:id="rId52"/>
    <p:sldId id="432" r:id="rId53"/>
    <p:sldId id="433" r:id="rId54"/>
    <p:sldId id="388" r:id="rId55"/>
    <p:sldId id="434" r:id="rId56"/>
    <p:sldId id="435" r:id="rId57"/>
    <p:sldId id="436" r:id="rId58"/>
    <p:sldId id="379" r:id="rId59"/>
    <p:sldId id="380" r:id="rId60"/>
    <p:sldId id="382" r:id="rId61"/>
    <p:sldId id="437" r:id="rId62"/>
    <p:sldId id="438" r:id="rId63"/>
    <p:sldId id="439" r:id="rId64"/>
    <p:sldId id="440" r:id="rId65"/>
    <p:sldId id="441" r:id="rId66"/>
    <p:sldId id="442" r:id="rId67"/>
    <p:sldId id="443" r:id="rId68"/>
    <p:sldId id="383" r:id="rId69"/>
    <p:sldId id="384" r:id="rId70"/>
    <p:sldId id="386" r:id="rId71"/>
    <p:sldId id="444" r:id="rId72"/>
    <p:sldId id="445" r:id="rId73"/>
    <p:sldId id="446" r:id="rId74"/>
    <p:sldId id="447" r:id="rId75"/>
    <p:sldId id="448" r:id="rId76"/>
    <p:sldId id="449" r:id="rId77"/>
    <p:sldId id="450" r:id="rId78"/>
    <p:sldId id="451" r:id="rId79"/>
    <p:sldId id="452" r:id="rId80"/>
    <p:sldId id="453" r:id="rId81"/>
    <p:sldId id="454" r:id="rId82"/>
    <p:sldId id="455" r:id="rId83"/>
    <p:sldId id="456" r:id="rId84"/>
    <p:sldId id="457" r:id="rId85"/>
    <p:sldId id="458" r:id="rId86"/>
    <p:sldId id="459" r:id="rId87"/>
    <p:sldId id="460" r:id="rId88"/>
    <p:sldId id="461" r:id="rId89"/>
    <p:sldId id="464" r:id="rId90"/>
    <p:sldId id="465" r:id="rId91"/>
    <p:sldId id="466" r:id="rId92"/>
    <p:sldId id="467" r:id="rId93"/>
    <p:sldId id="468" r:id="rId94"/>
    <p:sldId id="469" r:id="rId95"/>
    <p:sldId id="470" r:id="rId96"/>
    <p:sldId id="471" r:id="rId97"/>
  </p:sldIdLst>
  <p:sldSz cx="12190413" cy="6859588"/>
  <p:notesSz cx="6858000" cy="9144000"/>
  <p:custDataLst>
    <p:tags r:id="rId100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095"/>
    <a:srgbClr val="595959"/>
    <a:srgbClr val="57A4A9"/>
    <a:srgbClr val="FFFFFF"/>
    <a:srgbClr val="38B1BF"/>
    <a:srgbClr val="EF7768"/>
    <a:srgbClr val="FF9933"/>
    <a:srgbClr val="C7C7C7"/>
    <a:srgbClr val="F5F5F5"/>
    <a:srgbClr val="004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4" autoAdjust="0"/>
    <p:restoredTop sz="94660"/>
  </p:normalViewPr>
  <p:slideViewPr>
    <p:cSldViewPr>
      <p:cViewPr varScale="1">
        <p:scale>
          <a:sx n="86" d="100"/>
          <a:sy n="86" d="100"/>
        </p:scale>
        <p:origin x="5" y="-48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handoutMaster" Target="handoutMasters/handoutMaster1.xml"/><Relationship Id="rId10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86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68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819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12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14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2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926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983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89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928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985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689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29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08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24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898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46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21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74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24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66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597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6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95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526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82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029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407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774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1275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8021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33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656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875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994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3171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4685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7531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001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773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127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12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17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689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9579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928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213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584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067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6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330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43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776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4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7734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523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834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7918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25517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54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059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1368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851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354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49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5814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4683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7150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4718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20163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65305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1306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0881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0658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3859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7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0694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21342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448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123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192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7096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769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58807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7559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65147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854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9777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4224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9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2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6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6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44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2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01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4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6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7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3"/>
            <a:ext cx="7314248" cy="805048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61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68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5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483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6" descr="000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" y="2"/>
            <a:ext cx="12190413" cy="669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83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53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1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68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26" r:id="rId6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2021/9/20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0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7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8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9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0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1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2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3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4.doc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5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6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7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8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9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0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1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2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3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4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5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6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7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8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9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0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1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2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3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4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5.doc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6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7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8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9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0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1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2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3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4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5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2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6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7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8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9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50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51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2.docx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4.vml"/><Relationship Id="rId6" Type="http://schemas.openxmlformats.org/officeDocument/2006/relationships/package" Target="../embeddings/Microsoft_Word_Document54.docx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3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60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5.vml"/><Relationship Id="rId6" Type="http://schemas.openxmlformats.org/officeDocument/2006/relationships/package" Target="../embeddings/Microsoft_Word_Document56.docx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3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7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58.docx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59.docx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60.docx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61.docx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62.docx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63.docx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64.docx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65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4.docx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5.v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66.docx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7.docx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72.emf"/><Relationship Id="rId4" Type="http://schemas.openxmlformats.org/officeDocument/2006/relationships/package" Target="../embeddings/Microsoft_Word_Document68.docx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69.docx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74.emf"/><Relationship Id="rId4" Type="http://schemas.openxmlformats.org/officeDocument/2006/relationships/package" Target="../embeddings/Microsoft_Word_Document70.docx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71.docx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1.vml"/><Relationship Id="rId5" Type="http://schemas.openxmlformats.org/officeDocument/2006/relationships/image" Target="../media/image76.emf"/><Relationship Id="rId4" Type="http://schemas.openxmlformats.org/officeDocument/2006/relationships/package" Target="../embeddings/Microsoft_Word_Document72.docx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2.vml"/><Relationship Id="rId5" Type="http://schemas.openxmlformats.org/officeDocument/2006/relationships/image" Target="../media/image77.emf"/><Relationship Id="rId4" Type="http://schemas.openxmlformats.org/officeDocument/2006/relationships/package" Target="../embeddings/Microsoft_Word_Document73.docx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3.vml"/><Relationship Id="rId5" Type="http://schemas.openxmlformats.org/officeDocument/2006/relationships/image" Target="../media/image78.emf"/><Relationship Id="rId4" Type="http://schemas.openxmlformats.org/officeDocument/2006/relationships/package" Target="../embeddings/Microsoft_Word_Document74.docx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4.vml"/><Relationship Id="rId5" Type="http://schemas.openxmlformats.org/officeDocument/2006/relationships/image" Target="../media/image79.emf"/><Relationship Id="rId4" Type="http://schemas.openxmlformats.org/officeDocument/2006/relationships/package" Target="../embeddings/Microsoft_Word_Document75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5.docx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5.vml"/><Relationship Id="rId5" Type="http://schemas.openxmlformats.org/officeDocument/2006/relationships/image" Target="../media/image80.emf"/><Relationship Id="rId4" Type="http://schemas.openxmlformats.org/officeDocument/2006/relationships/package" Target="../embeddings/Microsoft_Word_Document76.docx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6.vml"/><Relationship Id="rId5" Type="http://schemas.openxmlformats.org/officeDocument/2006/relationships/image" Target="../media/image81.emf"/><Relationship Id="rId4" Type="http://schemas.openxmlformats.org/officeDocument/2006/relationships/package" Target="../embeddings/Microsoft_Word_Document77.docx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7.vml"/><Relationship Id="rId5" Type="http://schemas.openxmlformats.org/officeDocument/2006/relationships/image" Target="../media/image82.emf"/><Relationship Id="rId4" Type="http://schemas.openxmlformats.org/officeDocument/2006/relationships/package" Target="../embeddings/Microsoft_Word_Document78.docx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8.vml"/><Relationship Id="rId5" Type="http://schemas.openxmlformats.org/officeDocument/2006/relationships/image" Target="../media/image83.emf"/><Relationship Id="rId4" Type="http://schemas.openxmlformats.org/officeDocument/2006/relationships/package" Target="../embeddings/Microsoft_Word_Document79.docx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9.vml"/><Relationship Id="rId5" Type="http://schemas.openxmlformats.org/officeDocument/2006/relationships/image" Target="../media/image84.emf"/><Relationship Id="rId4" Type="http://schemas.openxmlformats.org/officeDocument/2006/relationships/package" Target="../embeddings/Microsoft_Word_Document80.docx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0.vml"/><Relationship Id="rId5" Type="http://schemas.openxmlformats.org/officeDocument/2006/relationships/image" Target="../media/image85.emf"/><Relationship Id="rId4" Type="http://schemas.openxmlformats.org/officeDocument/2006/relationships/package" Target="../embeddings/Microsoft_Word_Document81.docx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1.vml"/><Relationship Id="rId5" Type="http://schemas.openxmlformats.org/officeDocument/2006/relationships/image" Target="../media/image86.emf"/><Relationship Id="rId4" Type="http://schemas.openxmlformats.org/officeDocument/2006/relationships/package" Target="../embeddings/Microsoft_Word_Document82.docx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2.vml"/><Relationship Id="rId5" Type="http://schemas.openxmlformats.org/officeDocument/2006/relationships/image" Target="../media/image87.emf"/><Relationship Id="rId4" Type="http://schemas.openxmlformats.org/officeDocument/2006/relationships/package" Target="../embeddings/Microsoft_Word_Document83.docx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3.vml"/><Relationship Id="rId5" Type="http://schemas.openxmlformats.org/officeDocument/2006/relationships/image" Target="../media/image88.emf"/><Relationship Id="rId4" Type="http://schemas.openxmlformats.org/officeDocument/2006/relationships/package" Target="../embeddings/Microsoft_Word_Document84.docx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4.vml"/><Relationship Id="rId5" Type="http://schemas.openxmlformats.org/officeDocument/2006/relationships/image" Target="../media/image89.emf"/><Relationship Id="rId4" Type="http://schemas.openxmlformats.org/officeDocument/2006/relationships/package" Target="../embeddings/Microsoft_Word_Document85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6.docx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5.vml"/><Relationship Id="rId5" Type="http://schemas.openxmlformats.org/officeDocument/2006/relationships/image" Target="../media/image90.emf"/><Relationship Id="rId4" Type="http://schemas.openxmlformats.org/officeDocument/2006/relationships/package" Target="../embeddings/Microsoft_Word_Document86.docx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6.vml"/><Relationship Id="rId5" Type="http://schemas.openxmlformats.org/officeDocument/2006/relationships/image" Target="../media/image91.emf"/><Relationship Id="rId4" Type="http://schemas.openxmlformats.org/officeDocument/2006/relationships/package" Target="../embeddings/Microsoft_Word_Document87.docx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7.vml"/><Relationship Id="rId5" Type="http://schemas.openxmlformats.org/officeDocument/2006/relationships/image" Target="../media/image92.emf"/><Relationship Id="rId4" Type="http://schemas.openxmlformats.org/officeDocument/2006/relationships/package" Target="../embeddings/Microsoft_Word_Document88.docx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8.vml"/><Relationship Id="rId5" Type="http://schemas.openxmlformats.org/officeDocument/2006/relationships/image" Target="../media/image93.emf"/><Relationship Id="rId4" Type="http://schemas.openxmlformats.org/officeDocument/2006/relationships/package" Target="../embeddings/Microsoft_Word_Document89.docx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9.vml"/><Relationship Id="rId5" Type="http://schemas.openxmlformats.org/officeDocument/2006/relationships/image" Target="../media/image94.emf"/><Relationship Id="rId4" Type="http://schemas.openxmlformats.org/officeDocument/2006/relationships/package" Target="../embeddings/Microsoft_Word_Document90.docx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0.vml"/><Relationship Id="rId5" Type="http://schemas.openxmlformats.org/officeDocument/2006/relationships/image" Target="../media/image95.emf"/><Relationship Id="rId4" Type="http://schemas.openxmlformats.org/officeDocument/2006/relationships/package" Target="../embeddings/Microsoft_Word_Document9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655046" y="1127493"/>
            <a:ext cx="2880320" cy="248303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6406814"/>
            <a:ext cx="12190412" cy="452774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六边形 35"/>
          <p:cNvSpPr/>
          <p:nvPr/>
        </p:nvSpPr>
        <p:spPr>
          <a:xfrm flipV="1">
            <a:off x="0" y="0"/>
            <a:ext cx="3047603" cy="93401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452349" y="1263776"/>
            <a:ext cx="3262397" cy="1323423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8000" dirty="0">
                <a:solidFill>
                  <a:srgbClr val="31909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第五章</a:t>
            </a:r>
          </a:p>
        </p:txBody>
      </p:sp>
      <p:sp>
        <p:nvSpPr>
          <p:cNvPr id="42" name="矩形 41"/>
          <p:cNvSpPr/>
          <p:nvPr/>
        </p:nvSpPr>
        <p:spPr>
          <a:xfrm>
            <a:off x="4012979" y="2682045"/>
            <a:ext cx="4698689" cy="1446534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线性规划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0550" y="139852"/>
            <a:ext cx="5305293" cy="69249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en-US" altLang="zh-CN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数学实验与建模</a:t>
            </a:r>
          </a:p>
        </p:txBody>
      </p: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19" name="六边形 18"/>
          <p:cNvSpPr/>
          <p:nvPr/>
        </p:nvSpPr>
        <p:spPr>
          <a:xfrm flipV="1">
            <a:off x="3041774" y="2632"/>
            <a:ext cx="3047603" cy="93401"/>
          </a:xfrm>
          <a:prstGeom prst="hexagon">
            <a:avLst/>
          </a:prstGeom>
          <a:solidFill>
            <a:srgbClr val="A0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 flipV="1">
            <a:off x="6083548" y="2632"/>
            <a:ext cx="3047603" cy="93401"/>
          </a:xfrm>
          <a:prstGeom prst="hexag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 flipV="1">
            <a:off x="9142810" y="2632"/>
            <a:ext cx="3047603" cy="93401"/>
          </a:xfrm>
          <a:prstGeom prst="hexagon">
            <a:avLst/>
          </a:prstGeom>
          <a:solidFill>
            <a:srgbClr val="F58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 numSld="999" showWhenStopped="0">
                <p:cTn id="3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6" grpId="0" animBg="1"/>
      <p:bldP spid="40" grpId="0"/>
      <p:bldP spid="42" grpId="0"/>
      <p:bldP spid="45" grpId="0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38965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997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56387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847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895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7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8465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327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200586"/>
              </p:ext>
            </p:extLst>
          </p:nvPr>
        </p:nvGraphicFramePr>
        <p:xfrm>
          <a:off x="361950" y="1333500"/>
          <a:ext cx="112585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4" imgW="11537474" imgH="4153346" progId="Word.Document.12">
                  <p:embed/>
                </p:oleObj>
              </mc:Choice>
              <mc:Fallback>
                <p:oleObj name="Document" r:id="rId4" imgW="11537474" imgH="415334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353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28190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27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39327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70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627131"/>
              </p:ext>
            </p:extLst>
          </p:nvPr>
        </p:nvGraphicFramePr>
        <p:xfrm>
          <a:off x="361950" y="1333500"/>
          <a:ext cx="11449050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Document" r:id="rId4" imgW="11670708" imgH="4973090" progId="Word.Document.12">
                  <p:embed/>
                </p:oleObj>
              </mc:Choice>
              <mc:Fallback>
                <p:oleObj name="Document" r:id="rId4" imgW="11670708" imgH="497309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449050" cy="485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7051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177361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184421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1773610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线性规划的概念和理论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2806843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2877444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2806843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线性规划的</a:t>
            </a:r>
            <a:r>
              <a:rPr lang="en-US" altLang="zh-CN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求解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384007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391067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3840076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灵敏度分析</a:t>
            </a:r>
          </a:p>
        </p:txBody>
      </p:sp>
      <p:sp>
        <p:nvSpPr>
          <p:cNvPr id="18" name="标题层">
            <a:extLst>
              <a:ext uri="{FF2B5EF4-FFF2-40B4-BE49-F238E27FC236}">
                <a16:creationId xmlns:a16="http://schemas.microsoft.com/office/drawing/2014/main" id="{D3BF668A-FFE7-49A4-A25B-B0A6DE0DA995}"/>
              </a:ext>
            </a:extLst>
          </p:cNvPr>
          <p:cNvSpPr txBox="1"/>
          <p:nvPr/>
        </p:nvSpPr>
        <p:spPr bwMode="auto">
          <a:xfrm>
            <a:off x="2906289" y="482023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05BF8D-C5A6-4593-A37F-569ED6357674}"/>
              </a:ext>
            </a:extLst>
          </p:cNvPr>
          <p:cNvCxnSpPr/>
          <p:nvPr/>
        </p:nvCxnSpPr>
        <p:spPr>
          <a:xfrm>
            <a:off x="3785261" y="489083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0" name="标题层">
            <a:extLst>
              <a:ext uri="{FF2B5EF4-FFF2-40B4-BE49-F238E27FC236}">
                <a16:creationId xmlns:a16="http://schemas.microsoft.com/office/drawing/2014/main" id="{13B6618F-FFE8-47C4-BC32-0776F60068C1}"/>
              </a:ext>
            </a:extLst>
          </p:cNvPr>
          <p:cNvSpPr txBox="1"/>
          <p:nvPr/>
        </p:nvSpPr>
        <p:spPr bwMode="auto">
          <a:xfrm>
            <a:off x="3876527" y="482023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投资的收益和风险</a:t>
            </a:r>
          </a:p>
        </p:txBody>
      </p:sp>
    </p:spTree>
    <p:extLst>
      <p:ext uri="{BB962C8B-B14F-4D97-AF65-F5344CB8AC3E}">
        <p14:creationId xmlns:p14="http://schemas.microsoft.com/office/powerpoint/2010/main" val="293347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F08E84-B969-4A81-84CE-40913B66D749}"/>
              </a:ext>
            </a:extLst>
          </p:cNvPr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5.2.1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3600" b="1" dirty="0" err="1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scipy.optimize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9971FD0-B943-4698-AC1F-F96E8F986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336252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98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第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章 线性规划</a:t>
            </a: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10806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9565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81445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5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3392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Document" r:id="rId4" imgW="11537474" imgH="4249659" progId="Word.Document.12">
                  <p:embed/>
                </p:oleObj>
              </mc:Choice>
              <mc:Fallback>
                <p:oleObj name="Document" r:id="rId4" imgW="11537474" imgH="424965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63771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10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9370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064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814435"/>
              </p:ext>
            </p:extLst>
          </p:nvPr>
        </p:nvGraphicFramePr>
        <p:xfrm>
          <a:off x="457200" y="1047750"/>
          <a:ext cx="112395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Document" r:id="rId4" imgW="11514849" imgH="5218187" progId="Word.Document.12">
                  <p:embed/>
                </p:oleObj>
              </mc:Choice>
              <mc:Fallback>
                <p:oleObj name="Document" r:id="rId4" imgW="11514849" imgH="521818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047750"/>
                        <a:ext cx="11239500" cy="508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46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035725"/>
              </p:ext>
            </p:extLst>
          </p:nvPr>
        </p:nvGraphicFramePr>
        <p:xfrm>
          <a:off x="361950" y="1333500"/>
          <a:ext cx="1144905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Document" r:id="rId4" imgW="11670708" imgH="4739493" progId="Word.Document.12">
                  <p:embed/>
                </p:oleObj>
              </mc:Choice>
              <mc:Fallback>
                <p:oleObj name="Document" r:id="rId4" imgW="11670708" imgH="473949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449050" cy="445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5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62458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876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55172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18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26754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12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966562"/>
              </p:ext>
            </p:extLst>
          </p:nvPr>
        </p:nvGraphicFramePr>
        <p:xfrm>
          <a:off x="465138" y="925765"/>
          <a:ext cx="11258550" cy="575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Document" r:id="rId4" imgW="11537474" imgH="5895976" progId="Word.Document.12">
                  <p:embed/>
                </p:oleObj>
              </mc:Choice>
              <mc:Fallback>
                <p:oleObj name="Document" r:id="rId4" imgW="11537474" imgH="589597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925765"/>
                        <a:ext cx="11258550" cy="575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6492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第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章 线性规划</a:t>
            </a: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447297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766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95145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24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783945"/>
              </p:ext>
            </p:extLst>
          </p:nvPr>
        </p:nvGraphicFramePr>
        <p:xfrm>
          <a:off x="465931" y="974714"/>
          <a:ext cx="1125855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Document" r:id="rId4" imgW="11537474" imgH="5625004" progId="Word.Document.12">
                  <p:embed/>
                </p:oleObj>
              </mc:Choice>
              <mc:Fallback>
                <p:oleObj name="Document" r:id="rId4" imgW="11537474" imgH="562500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31" y="974714"/>
                        <a:ext cx="11258550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615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31364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769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66512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735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55658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736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10996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840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27428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276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79343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Document" r:id="rId4" imgW="11537474" imgH="4351004" progId="Word.Document.12">
                  <p:embed/>
                </p:oleObj>
              </mc:Choice>
              <mc:Fallback>
                <p:oleObj name="Document" r:id="rId4" imgW="11537474" imgH="435100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615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974911"/>
              </p:ext>
            </p:extLst>
          </p:nvPr>
        </p:nvGraphicFramePr>
        <p:xfrm>
          <a:off x="361950" y="1333500"/>
          <a:ext cx="11391900" cy="607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Document" r:id="rId4" imgW="11670708" imgH="6240980" progId="Word.Document.12">
                  <p:embed/>
                </p:oleObj>
              </mc:Choice>
              <mc:Fallback>
                <p:oleObj name="Document" r:id="rId4" imgW="11670708" imgH="624098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391900" cy="607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437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846668"/>
              </p:ext>
            </p:extLst>
          </p:nvPr>
        </p:nvGraphicFramePr>
        <p:xfrm>
          <a:off x="361950" y="1333500"/>
          <a:ext cx="11258550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Document" r:id="rId4" imgW="11537474" imgH="4549022" progId="Word.Document.12">
                  <p:embed/>
                </p:oleObj>
              </mc:Choice>
              <mc:Fallback>
                <p:oleObj name="Document" r:id="rId4" imgW="11537474" imgH="454902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43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59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177361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184421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1773610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线性规划的概念和理论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2806843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2877444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2806843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线性规划的</a:t>
            </a:r>
            <a:r>
              <a:rPr lang="en-US" altLang="zh-CN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求解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384007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391067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3840076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灵敏度分析</a:t>
            </a:r>
          </a:p>
        </p:txBody>
      </p:sp>
      <p:sp>
        <p:nvSpPr>
          <p:cNvPr id="18" name="标题层">
            <a:extLst>
              <a:ext uri="{FF2B5EF4-FFF2-40B4-BE49-F238E27FC236}">
                <a16:creationId xmlns:a16="http://schemas.microsoft.com/office/drawing/2014/main" id="{D3BF668A-FFE7-49A4-A25B-B0A6DE0DA995}"/>
              </a:ext>
            </a:extLst>
          </p:cNvPr>
          <p:cNvSpPr txBox="1"/>
          <p:nvPr/>
        </p:nvSpPr>
        <p:spPr bwMode="auto">
          <a:xfrm>
            <a:off x="2906289" y="482023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05BF8D-C5A6-4593-A37F-569ED6357674}"/>
              </a:ext>
            </a:extLst>
          </p:cNvPr>
          <p:cNvCxnSpPr/>
          <p:nvPr/>
        </p:nvCxnSpPr>
        <p:spPr>
          <a:xfrm>
            <a:off x="3785261" y="489083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0" name="标题层">
            <a:extLst>
              <a:ext uri="{FF2B5EF4-FFF2-40B4-BE49-F238E27FC236}">
                <a16:creationId xmlns:a16="http://schemas.microsoft.com/office/drawing/2014/main" id="{13B6618F-FFE8-47C4-BC32-0776F60068C1}"/>
              </a:ext>
            </a:extLst>
          </p:cNvPr>
          <p:cNvSpPr txBox="1"/>
          <p:nvPr/>
        </p:nvSpPr>
        <p:spPr bwMode="auto">
          <a:xfrm>
            <a:off x="3876527" y="482023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投资的收益和风险</a:t>
            </a:r>
          </a:p>
        </p:txBody>
      </p:sp>
    </p:spTree>
    <p:extLst>
      <p:ext uri="{BB962C8B-B14F-4D97-AF65-F5344CB8AC3E}">
        <p14:creationId xmlns:p14="http://schemas.microsoft.com/office/powerpoint/2010/main" val="269744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5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5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50"/>
                            </p:stCondLst>
                            <p:childTnLst>
                              <p:par>
                                <p:cTn id="4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50"/>
                            </p:stCondLst>
                            <p:childTnLst>
                              <p:par>
                                <p:cTn id="64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90" grpId="0"/>
      <p:bldP spid="92" grpId="0"/>
      <p:bldP spid="32" grpId="0"/>
      <p:bldP spid="15" grpId="0"/>
      <p:bldP spid="17" grpId="0"/>
      <p:bldP spid="18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947068"/>
              </p:ext>
            </p:extLst>
          </p:nvPr>
        </p:nvGraphicFramePr>
        <p:xfrm>
          <a:off x="361950" y="1333500"/>
          <a:ext cx="11258550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Document" r:id="rId4" imgW="11537474" imgH="5340016" progId="Word.Document.12">
                  <p:embed/>
                </p:oleObj>
              </mc:Choice>
              <mc:Fallback>
                <p:oleObj name="Document" r:id="rId4" imgW="11537474" imgH="534001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20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22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74082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926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82050"/>
              </p:ext>
            </p:extLst>
          </p:nvPr>
        </p:nvGraphicFramePr>
        <p:xfrm>
          <a:off x="-1" y="1053530"/>
          <a:ext cx="13408797" cy="684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Document" r:id="rId4" imgW="11514849" imgH="5885913" progId="Word.Document.12">
                  <p:embed/>
                </p:oleObj>
              </mc:Choice>
              <mc:Fallback>
                <p:oleObj name="Document" r:id="rId4" imgW="11514849" imgH="588591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1053530"/>
                        <a:ext cx="13408797" cy="6840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3026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5.2.2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3600" b="1" dirty="0" err="1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cvxopt.solvers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模块求解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465555"/>
              </p:ext>
            </p:extLst>
          </p:nvPr>
        </p:nvGraphicFramePr>
        <p:xfrm>
          <a:off x="330025" y="1744092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025" y="1744092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111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914771"/>
              </p:ext>
            </p:extLst>
          </p:nvPr>
        </p:nvGraphicFramePr>
        <p:xfrm>
          <a:off x="361950" y="1333500"/>
          <a:ext cx="11258550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Document" r:id="rId4" imgW="11537474" imgH="4054517" progId="Word.Document.12">
                  <p:embed/>
                </p:oleObj>
              </mc:Choice>
              <mc:Fallback>
                <p:oleObj name="Document" r:id="rId4" imgW="11537474" imgH="405451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94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943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94881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Document" r:id="rId4" imgW="11537474" imgH="4146158" progId="Word.Document.12">
                  <p:embed/>
                </p:oleObj>
              </mc:Choice>
              <mc:Fallback>
                <p:oleObj name="Document" r:id="rId4" imgW="11537474" imgH="414615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75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64721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974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05418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Document" r:id="rId4" imgW="11537474" imgH="4252175" progId="Word.Document.12">
                  <p:embed/>
                </p:oleObj>
              </mc:Choice>
              <mc:Fallback>
                <p:oleObj name="Document" r:id="rId4" imgW="11537474" imgH="425217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862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052927"/>
              </p:ext>
            </p:extLst>
          </p:nvPr>
        </p:nvGraphicFramePr>
        <p:xfrm>
          <a:off x="361950" y="1333500"/>
          <a:ext cx="1144905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name="Document" r:id="rId4" imgW="11670708" imgH="5128701" progId="Word.Document.12">
                  <p:embed/>
                </p:oleObj>
              </mc:Choice>
              <mc:Fallback>
                <p:oleObj name="Document" r:id="rId4" imgW="11670708" imgH="512870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449050" cy="501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469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35281"/>
              </p:ext>
            </p:extLst>
          </p:nvPr>
        </p:nvGraphicFramePr>
        <p:xfrm>
          <a:off x="361950" y="1333500"/>
          <a:ext cx="1125855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Document" r:id="rId4" imgW="11537474" imgH="4541835" progId="Word.Document.12">
                  <p:embed/>
                </p:oleObj>
              </mc:Choice>
              <mc:Fallback>
                <p:oleObj name="Document" r:id="rId4" imgW="11537474" imgH="454183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58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950602"/>
              </p:ext>
            </p:extLst>
          </p:nvPr>
        </p:nvGraphicFramePr>
        <p:xfrm>
          <a:off x="361950" y="1333500"/>
          <a:ext cx="1125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Document" r:id="rId4" imgW="11537474" imgH="4355317" progId="Word.Document.12">
                  <p:embed/>
                </p:oleObj>
              </mc:Choice>
              <mc:Fallback>
                <p:oleObj name="Document" r:id="rId4" imgW="11537474" imgH="43553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957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5.2.3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3600" b="1" dirty="0" err="1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cvxpy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求解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479580"/>
              </p:ext>
            </p:extLst>
          </p:nvPr>
        </p:nvGraphicFramePr>
        <p:xfrm>
          <a:off x="330025" y="1744092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025" y="1744092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3063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093688"/>
              </p:ext>
            </p:extLst>
          </p:nvPr>
        </p:nvGraphicFramePr>
        <p:xfrm>
          <a:off x="465138" y="1021263"/>
          <a:ext cx="11258550" cy="550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Document" r:id="rId4" imgW="11537474" imgH="5649801" progId="Word.Document.12">
                  <p:embed/>
                </p:oleObj>
              </mc:Choice>
              <mc:Fallback>
                <p:oleObj name="Document" r:id="rId4" imgW="11537474" imgH="564980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021263"/>
                        <a:ext cx="11258550" cy="550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674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289046"/>
              </p:ext>
            </p:extLst>
          </p:nvPr>
        </p:nvGraphicFramePr>
        <p:xfrm>
          <a:off x="465931" y="909514"/>
          <a:ext cx="11258550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Document" r:id="rId4" imgW="11537474" imgH="6427857" progId="Word.Document.12">
                  <p:embed/>
                </p:oleObj>
              </mc:Choice>
              <mc:Fallback>
                <p:oleObj name="Document" r:id="rId4" imgW="11537474" imgH="642785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31" y="909514"/>
                        <a:ext cx="11258550" cy="626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234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117491"/>
              </p:ext>
            </p:extLst>
          </p:nvPr>
        </p:nvGraphicFramePr>
        <p:xfrm>
          <a:off x="465138" y="935038"/>
          <a:ext cx="11258550" cy="592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Document" r:id="rId4" imgW="11537474" imgH="6073509" progId="Word.Document.12">
                  <p:embed/>
                </p:oleObj>
              </mc:Choice>
              <mc:Fallback>
                <p:oleObj name="Document" r:id="rId4" imgW="11537474" imgH="607350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935038"/>
                        <a:ext cx="11258550" cy="592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4242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15423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64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13031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11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39751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2650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177361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184421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1773610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线性规划的概念和理论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2806843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2877444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2806843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线性规划的</a:t>
            </a:r>
            <a:r>
              <a:rPr lang="en-US" altLang="zh-CN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求解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384007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391067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3840076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灵敏度分析</a:t>
            </a:r>
          </a:p>
        </p:txBody>
      </p:sp>
      <p:sp>
        <p:nvSpPr>
          <p:cNvPr id="18" name="标题层">
            <a:extLst>
              <a:ext uri="{FF2B5EF4-FFF2-40B4-BE49-F238E27FC236}">
                <a16:creationId xmlns:a16="http://schemas.microsoft.com/office/drawing/2014/main" id="{D3BF668A-FFE7-49A4-A25B-B0A6DE0DA995}"/>
              </a:ext>
            </a:extLst>
          </p:cNvPr>
          <p:cNvSpPr txBox="1"/>
          <p:nvPr/>
        </p:nvSpPr>
        <p:spPr bwMode="auto">
          <a:xfrm>
            <a:off x="2906289" y="482023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05BF8D-C5A6-4593-A37F-569ED6357674}"/>
              </a:ext>
            </a:extLst>
          </p:cNvPr>
          <p:cNvCxnSpPr/>
          <p:nvPr/>
        </p:nvCxnSpPr>
        <p:spPr>
          <a:xfrm>
            <a:off x="3785261" y="489083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0" name="标题层">
            <a:extLst>
              <a:ext uri="{FF2B5EF4-FFF2-40B4-BE49-F238E27FC236}">
                <a16:creationId xmlns:a16="http://schemas.microsoft.com/office/drawing/2014/main" id="{13B6618F-FFE8-47C4-BC32-0776F60068C1}"/>
              </a:ext>
            </a:extLst>
          </p:cNvPr>
          <p:cNvSpPr txBox="1"/>
          <p:nvPr/>
        </p:nvSpPr>
        <p:spPr bwMode="auto">
          <a:xfrm>
            <a:off x="3876527" y="482023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投资的收益和风险</a:t>
            </a:r>
          </a:p>
        </p:txBody>
      </p:sp>
    </p:spTree>
    <p:extLst>
      <p:ext uri="{BB962C8B-B14F-4D97-AF65-F5344CB8AC3E}">
        <p14:creationId xmlns:p14="http://schemas.microsoft.com/office/powerpoint/2010/main" val="152828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灵敏度分析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71998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C4D2F9B-D20F-4C77-ACB7-02A63C021D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372881"/>
              </p:ext>
            </p:extLst>
          </p:nvPr>
        </p:nvGraphicFramePr>
        <p:xfrm>
          <a:off x="384175" y="3573463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Document" r:id="rId6" imgW="11514849" imgH="3952453" progId="Word.Document.12">
                  <p:embed/>
                </p:oleObj>
              </mc:Choice>
              <mc:Fallback>
                <p:oleObj name="Document" r:id="rId6" imgW="11514849" imgH="395245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4175" y="3573463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4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灵敏度分析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77707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66BD238-AD2A-466F-9394-8CA390182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318197"/>
              </p:ext>
            </p:extLst>
          </p:nvPr>
        </p:nvGraphicFramePr>
        <p:xfrm>
          <a:off x="400050" y="386715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Document" r:id="rId6" imgW="11514849" imgH="3952453" progId="Word.Document.12">
                  <p:embed/>
                </p:oleObj>
              </mc:Choice>
              <mc:Fallback>
                <p:oleObj name="Document" r:id="rId6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0050" y="386715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29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616164"/>
              </p:ext>
            </p:extLst>
          </p:nvPr>
        </p:nvGraphicFramePr>
        <p:xfrm>
          <a:off x="361950" y="1104900"/>
          <a:ext cx="11468100" cy="539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Document" r:id="rId4" imgW="11689741" imgH="5519346" progId="Word.Document.12">
                  <p:embed/>
                </p:oleObj>
              </mc:Choice>
              <mc:Fallback>
                <p:oleObj name="Document" r:id="rId4" imgW="11689741" imgH="551934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104900"/>
                        <a:ext cx="11468100" cy="539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131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灵敏度分析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835313"/>
              </p:ext>
            </p:extLst>
          </p:nvPr>
        </p:nvGraphicFramePr>
        <p:xfrm>
          <a:off x="361950" y="1333500"/>
          <a:ext cx="1125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" name="Document" r:id="rId4" imgW="11537474" imgH="4351004" progId="Word.Document.12">
                  <p:embed/>
                </p:oleObj>
              </mc:Choice>
              <mc:Fallback>
                <p:oleObj name="Document" r:id="rId4" imgW="11537474" imgH="435100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5958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灵敏度分析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39924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039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灵敏度分析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03396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0" name="Document" r:id="rId4" imgW="11537474" imgH="4153346" progId="Word.Document.12">
                  <p:embed/>
                </p:oleObj>
              </mc:Choice>
              <mc:Fallback>
                <p:oleObj name="Document" r:id="rId4" imgW="11537474" imgH="415334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52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灵敏度分析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992242"/>
              </p:ext>
            </p:extLst>
          </p:nvPr>
        </p:nvGraphicFramePr>
        <p:xfrm>
          <a:off x="152399" y="1276350"/>
          <a:ext cx="12327953" cy="558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" name="Document" r:id="rId4" imgW="11514849" imgH="5220343" progId="Word.Document.12">
                  <p:embed/>
                </p:oleObj>
              </mc:Choice>
              <mc:Fallback>
                <p:oleObj name="Document" r:id="rId4" imgW="11514849" imgH="522034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399" y="1276350"/>
                        <a:ext cx="12327953" cy="558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254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灵敏度分析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773428"/>
              </p:ext>
            </p:extLst>
          </p:nvPr>
        </p:nvGraphicFramePr>
        <p:xfrm>
          <a:off x="361950" y="1333500"/>
          <a:ext cx="1125855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123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灵敏度分析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820816"/>
              </p:ext>
            </p:extLst>
          </p:nvPr>
        </p:nvGraphicFramePr>
        <p:xfrm>
          <a:off x="361950" y="1333500"/>
          <a:ext cx="11258550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Document" r:id="rId4" imgW="11476064" imgH="5558159" progId="Word.Document.12">
                  <p:embed/>
                </p:oleObj>
              </mc:Choice>
              <mc:Fallback>
                <p:oleObj name="Document" r:id="rId4" imgW="11476064" imgH="555815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1699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灵敏度分析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92379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472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177361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184421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1773610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线性规划的概念和理论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2806843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2877444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2806843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线性规划的</a:t>
            </a:r>
            <a:r>
              <a:rPr lang="en-US" altLang="zh-CN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求解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384007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391067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3840076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灵敏度分析</a:t>
            </a:r>
          </a:p>
        </p:txBody>
      </p:sp>
      <p:sp>
        <p:nvSpPr>
          <p:cNvPr id="18" name="标题层">
            <a:extLst>
              <a:ext uri="{FF2B5EF4-FFF2-40B4-BE49-F238E27FC236}">
                <a16:creationId xmlns:a16="http://schemas.microsoft.com/office/drawing/2014/main" id="{D3BF668A-FFE7-49A4-A25B-B0A6DE0DA995}"/>
              </a:ext>
            </a:extLst>
          </p:cNvPr>
          <p:cNvSpPr txBox="1"/>
          <p:nvPr/>
        </p:nvSpPr>
        <p:spPr bwMode="auto">
          <a:xfrm>
            <a:off x="2906289" y="482023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05BF8D-C5A6-4593-A37F-569ED6357674}"/>
              </a:ext>
            </a:extLst>
          </p:cNvPr>
          <p:cNvCxnSpPr/>
          <p:nvPr/>
        </p:nvCxnSpPr>
        <p:spPr>
          <a:xfrm>
            <a:off x="3785261" y="489083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0" name="标题层">
            <a:extLst>
              <a:ext uri="{FF2B5EF4-FFF2-40B4-BE49-F238E27FC236}">
                <a16:creationId xmlns:a16="http://schemas.microsoft.com/office/drawing/2014/main" id="{13B6618F-FFE8-47C4-BC32-0776F60068C1}"/>
              </a:ext>
            </a:extLst>
          </p:cNvPr>
          <p:cNvSpPr txBox="1"/>
          <p:nvPr/>
        </p:nvSpPr>
        <p:spPr bwMode="auto">
          <a:xfrm>
            <a:off x="3876527" y="482023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投资的收益和风险</a:t>
            </a:r>
          </a:p>
        </p:txBody>
      </p:sp>
    </p:spTree>
    <p:extLst>
      <p:ext uri="{BB962C8B-B14F-4D97-AF65-F5344CB8AC3E}">
        <p14:creationId xmlns:p14="http://schemas.microsoft.com/office/powerpoint/2010/main" val="105200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400148"/>
              </p:ext>
            </p:extLst>
          </p:nvPr>
        </p:nvGraphicFramePr>
        <p:xfrm>
          <a:off x="361950" y="1333500"/>
          <a:ext cx="11258550" cy="493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Document" r:id="rId4" imgW="11537474" imgH="5057185" progId="Word.Document.12">
                  <p:embed/>
                </p:oleObj>
              </mc:Choice>
              <mc:Fallback>
                <p:oleObj name="Document" r:id="rId4" imgW="11537474" imgH="505718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93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93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13262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553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75468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72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39168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511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24379"/>
              </p:ext>
            </p:extLst>
          </p:nvPr>
        </p:nvGraphicFramePr>
        <p:xfrm>
          <a:off x="465138" y="1124005"/>
          <a:ext cx="11258550" cy="550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3" name="Document" r:id="rId4" imgW="11537474" imgH="5650520" progId="Word.Document.12">
                  <p:embed/>
                </p:oleObj>
              </mc:Choice>
              <mc:Fallback>
                <p:oleObj name="Document" r:id="rId4" imgW="11537474" imgH="565052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124005"/>
                        <a:ext cx="11258550" cy="550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6773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318460"/>
              </p:ext>
            </p:extLst>
          </p:nvPr>
        </p:nvGraphicFramePr>
        <p:xfrm>
          <a:off x="361950" y="1333500"/>
          <a:ext cx="112585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7" name="Document" r:id="rId4" imgW="11537474" imgH="4153346" progId="Word.Document.12">
                  <p:embed/>
                </p:oleObj>
              </mc:Choice>
              <mc:Fallback>
                <p:oleObj name="Document" r:id="rId4" imgW="11537474" imgH="415334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866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648261"/>
              </p:ext>
            </p:extLst>
          </p:nvPr>
        </p:nvGraphicFramePr>
        <p:xfrm>
          <a:off x="465138" y="909514"/>
          <a:ext cx="1125855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1" name="Document" r:id="rId4" imgW="11537474" imgH="5452861" progId="Word.Document.12">
                  <p:embed/>
                </p:oleObj>
              </mc:Choice>
              <mc:Fallback>
                <p:oleObj name="Document" r:id="rId4" imgW="11537474" imgH="545286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909514"/>
                        <a:ext cx="11258550" cy="531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61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44662"/>
              </p:ext>
            </p:extLst>
          </p:nvPr>
        </p:nvGraphicFramePr>
        <p:xfrm>
          <a:off x="361950" y="1333500"/>
          <a:ext cx="1144905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5" name="Document" r:id="rId4" imgW="11670708" imgH="4758541" progId="Word.Document.12">
                  <p:embed/>
                </p:oleObj>
              </mc:Choice>
              <mc:Fallback>
                <p:oleObj name="Document" r:id="rId4" imgW="11670708" imgH="475854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449050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2389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54156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37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02125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92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9343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86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765697"/>
              </p:ext>
            </p:extLst>
          </p:nvPr>
        </p:nvGraphicFramePr>
        <p:xfrm>
          <a:off x="361950" y="1333500"/>
          <a:ext cx="1144905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1" name="Document" r:id="rId4" imgW="11670708" imgH="5149186" progId="Word.Document.12">
                  <p:embed/>
                </p:oleObj>
              </mc:Choice>
              <mc:Fallback>
                <p:oleObj name="Document" r:id="rId4" imgW="11670708" imgH="514918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449050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93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25632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262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71435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40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85766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99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612726"/>
              </p:ext>
            </p:extLst>
          </p:nvPr>
        </p:nvGraphicFramePr>
        <p:xfrm>
          <a:off x="204022" y="1076541"/>
          <a:ext cx="11258550" cy="581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3" name="Document" r:id="rId4" imgW="11537474" imgH="5961023" progId="Word.Document.12">
                  <p:embed/>
                </p:oleObj>
              </mc:Choice>
              <mc:Fallback>
                <p:oleObj name="Document" r:id="rId4" imgW="11537474" imgH="596102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022" y="1076541"/>
                        <a:ext cx="11258550" cy="581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057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964101"/>
              </p:ext>
            </p:extLst>
          </p:nvPr>
        </p:nvGraphicFramePr>
        <p:xfrm>
          <a:off x="361950" y="1333500"/>
          <a:ext cx="1125855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7" name="Document" r:id="rId4" imgW="11537474" imgH="5156014" progId="Word.Document.12">
                  <p:embed/>
                </p:oleObj>
              </mc:Choice>
              <mc:Fallback>
                <p:oleObj name="Document" r:id="rId4" imgW="11537474" imgH="515601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842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41520"/>
              </p:ext>
            </p:extLst>
          </p:nvPr>
        </p:nvGraphicFramePr>
        <p:xfrm>
          <a:off x="457200" y="933450"/>
          <a:ext cx="1122045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1" name="Document" r:id="rId4" imgW="11491865" imgH="5622848" progId="Word.Document.12">
                  <p:embed/>
                </p:oleObj>
              </mc:Choice>
              <mc:Fallback>
                <p:oleObj name="Document" r:id="rId4" imgW="11491865" imgH="562284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933450"/>
                        <a:ext cx="11220450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43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79109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83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204840"/>
              </p:ext>
            </p:extLst>
          </p:nvPr>
        </p:nvGraphicFramePr>
        <p:xfrm>
          <a:off x="465138" y="909514"/>
          <a:ext cx="11258550" cy="588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9" name="Document" r:id="rId4" imgW="11537474" imgH="6046196" progId="Word.Document.12">
                  <p:embed/>
                </p:oleObj>
              </mc:Choice>
              <mc:Fallback>
                <p:oleObj name="Document" r:id="rId4" imgW="11537474" imgH="604619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909514"/>
                        <a:ext cx="11258550" cy="588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38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7149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125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93941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79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256655"/>
              </p:ext>
            </p:extLst>
          </p:nvPr>
        </p:nvGraphicFramePr>
        <p:xfrm>
          <a:off x="465138" y="858838"/>
          <a:ext cx="11258550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1" name="Document" r:id="rId4" imgW="11537474" imgH="6158682" progId="Word.Document.12">
                  <p:embed/>
                </p:oleObj>
              </mc:Choice>
              <mc:Fallback>
                <p:oleObj name="Document" r:id="rId4" imgW="11537474" imgH="615868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858838"/>
                        <a:ext cx="11258550" cy="600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79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83209"/>
              </p:ext>
            </p:extLst>
          </p:nvPr>
        </p:nvGraphicFramePr>
        <p:xfrm>
          <a:off x="361950" y="1333500"/>
          <a:ext cx="11258550" cy="51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5" name="Document" r:id="rId4" imgW="11537474" imgH="5294375" progId="Word.Document.12">
                  <p:embed/>
                </p:oleObj>
              </mc:Choice>
              <mc:Fallback>
                <p:oleObj name="Document" r:id="rId4" imgW="11537474" imgH="529437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16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936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05522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10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390043"/>
              </p:ext>
            </p:extLst>
          </p:nvPr>
        </p:nvGraphicFramePr>
        <p:xfrm>
          <a:off x="465931" y="873830"/>
          <a:ext cx="11258550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9" name="Document" r:id="rId4" imgW="11537474" imgH="6149338" progId="Word.Document.12">
                  <p:embed/>
                </p:oleObj>
              </mc:Choice>
              <mc:Fallback>
                <p:oleObj name="Document" r:id="rId4" imgW="11537474" imgH="614933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31" y="873830"/>
                        <a:ext cx="11258550" cy="600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1665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36976"/>
              </p:ext>
            </p:extLst>
          </p:nvPr>
        </p:nvGraphicFramePr>
        <p:xfrm>
          <a:off x="361950" y="1333500"/>
          <a:ext cx="11258550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3" name="Document" r:id="rId4" imgW="11537474" imgH="4512006" progId="Word.Document.12">
                  <p:embed/>
                </p:oleObj>
              </mc:Choice>
              <mc:Fallback>
                <p:oleObj name="Document" r:id="rId4" imgW="11537474" imgH="451200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40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50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97894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3647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851516"/>
              </p:ext>
            </p:extLst>
          </p:nvPr>
        </p:nvGraphicFramePr>
        <p:xfrm>
          <a:off x="361950" y="1333500"/>
          <a:ext cx="1125855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1" name="Document" r:id="rId4" imgW="11537474" imgH="5871179" progId="Word.Document.12">
                  <p:embed/>
                </p:oleObj>
              </mc:Choice>
              <mc:Fallback>
                <p:oleObj name="Document" r:id="rId4" imgW="11537474" imgH="587117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71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531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95592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05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630955"/>
              </p:ext>
            </p:extLst>
          </p:nvPr>
        </p:nvGraphicFramePr>
        <p:xfrm>
          <a:off x="361950" y="1333500"/>
          <a:ext cx="11258550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9" name="Document" r:id="rId4" imgW="11537474" imgH="4549022" progId="Word.Document.12">
                  <p:embed/>
                </p:oleObj>
              </mc:Choice>
              <mc:Fallback>
                <p:oleObj name="Document" r:id="rId4" imgW="11537474" imgH="454902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43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6692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我的主题色">
      <a:dk1>
        <a:sysClr val="windowText" lastClr="000000"/>
      </a:dk1>
      <a:lt1>
        <a:sysClr val="window" lastClr="FFFFFF"/>
      </a:lt1>
      <a:dk2>
        <a:srgbClr val="E6325C"/>
      </a:dk2>
      <a:lt2>
        <a:srgbClr val="E6325C"/>
      </a:lt2>
      <a:accent1>
        <a:srgbClr val="A3CD39"/>
      </a:accent1>
      <a:accent2>
        <a:srgbClr val="A3CD39"/>
      </a:accent2>
      <a:accent3>
        <a:srgbClr val="4EC0A5"/>
      </a:accent3>
      <a:accent4>
        <a:srgbClr val="4EC0A5"/>
      </a:accent4>
      <a:accent5>
        <a:srgbClr val="E4BE33"/>
      </a:accent5>
      <a:accent6>
        <a:srgbClr val="E4BE3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933</Words>
  <Application>Microsoft Office PowerPoint</Application>
  <PresentationFormat>自定义</PresentationFormat>
  <Paragraphs>315</Paragraphs>
  <Slides>95</Slides>
  <Notes>91</Notes>
  <HiddenSlides>0</HiddenSlides>
  <MMClips>1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05" baseType="lpstr">
      <vt:lpstr>隶书</vt:lpstr>
      <vt:lpstr>微软雅黑</vt:lpstr>
      <vt:lpstr>Arial</vt:lpstr>
      <vt:lpstr>Calibri</vt:lpstr>
      <vt:lpstr>Eras Bold ITC</vt:lpstr>
      <vt:lpstr>Impact</vt:lpstr>
      <vt:lpstr>Times New Roman</vt:lpstr>
      <vt:lpstr>Office 主题</vt:lpstr>
      <vt:lpstr>Office 主题​​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亮亮图文旗舰店</dc:subject>
  <cp:keywords>更多模版：亮亮图文旗舰店https:/liangliangtuwen.tmall.com</cp:keywords>
  <dc:description>更多模版：亮亮图文旗舰店https://liangliangtuwen.tmall.com</dc:description>
  <cp:lastModifiedBy>白 志威</cp:lastModifiedBy>
  <cp:revision>28</cp:revision>
  <dcterms:created xsi:type="dcterms:W3CDTF">2015-04-23T03:04:04Z</dcterms:created>
  <dcterms:modified xsi:type="dcterms:W3CDTF">2021-09-20T11:01:21Z</dcterms:modified>
</cp:coreProperties>
</file>