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21" r:id="rId57"/>
    <p:sldId id="322" r:id="rId58"/>
    <p:sldId id="323" r:id="rId59"/>
    <p:sldId id="324" r:id="rId60"/>
    <p:sldId id="325" r:id="rId61"/>
    <p:sldId id="326" r:id="rId62"/>
    <p:sldId id="327" r:id="rId63"/>
    <p:sldId id="329" r:id="rId64"/>
    <p:sldId id="330" r:id="rId65"/>
    <p:sldId id="328" r:id="rId66"/>
    <p:sldId id="331" r:id="rId67"/>
    <p:sldId id="313" r:id="rId68"/>
    <p:sldId id="314" r:id="rId69"/>
    <p:sldId id="315" r:id="rId70"/>
    <p:sldId id="316" r:id="rId71"/>
    <p:sldId id="319" r:id="rId72"/>
    <p:sldId id="32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1/14/2013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公理一、公理二和公理三定义了议价解集合 </a:t>
            </a:r>
            <a:r>
              <a:rPr lang="en-US" altLang="zh-CN" dirty="0" smtClean="0"/>
              <a:t>B </a:t>
            </a:r>
            <a:r>
              <a:rPr lang="zh-CN" altLang="en-US" dirty="0" smtClean="0"/>
              <a:t>。最终的纳什议价解（</a:t>
            </a:r>
            <a:r>
              <a:rPr lang="en-US" altLang="zh-CN" dirty="0" smtClean="0"/>
              <a:t>Nash</a:t>
            </a:r>
          </a:p>
          <a:p>
            <a:r>
              <a:rPr lang="en-US" altLang="zh-CN" dirty="0" smtClean="0"/>
              <a:t>Bargaining Solution</a:t>
            </a:r>
            <a:r>
              <a:rPr lang="zh-CN" altLang="en-US" dirty="0" smtClean="0"/>
              <a:t>，</a:t>
            </a:r>
            <a:r>
              <a:rPr lang="en-US" altLang="zh-CN" dirty="0" smtClean="0"/>
              <a:t>NBS</a:t>
            </a:r>
            <a:r>
              <a:rPr lang="zh-CN" altLang="en-US" dirty="0" smtClean="0"/>
              <a:t>）也在议价解集合中。公理三保证了集体理性，对于博弈参</a:t>
            </a:r>
          </a:p>
          <a:p>
            <a:r>
              <a:rPr lang="zh-CN" altLang="en-US" dirty="0" smtClean="0"/>
              <a:t>与者而言，在议价可能集内不存在好于议价解的效用向量。公理四、公理五和公理六</a:t>
            </a:r>
          </a:p>
          <a:p>
            <a:r>
              <a:rPr lang="zh-CN" altLang="en-US" dirty="0" smtClean="0"/>
              <a:t>称为公平性公理。公理四描述了如果用户有相同的“分歧点”和效用函数，那么它们</a:t>
            </a:r>
          </a:p>
          <a:p>
            <a:r>
              <a:rPr lang="zh-CN" altLang="en-US" dirty="0" smtClean="0"/>
              <a:t>的效用一定相同。比如，对称博弈中博弈双方有完全相同的策略可能性及相同的议价</a:t>
            </a:r>
          </a:p>
          <a:p>
            <a:r>
              <a:rPr lang="zh-CN" altLang="en-US" dirty="0" smtClean="0"/>
              <a:t>能力。公理五表明如果效用变换函数如果是线性的，那么最终议价解是不变的。公理</a:t>
            </a:r>
          </a:p>
          <a:p>
            <a:r>
              <a:rPr lang="zh-CN" altLang="en-US" dirty="0" smtClean="0"/>
              <a:t>六表明如果在一个集合的最终议价解在一个小的子集内找到，这个子集的解也就是这</a:t>
            </a:r>
          </a:p>
          <a:p>
            <a:r>
              <a:rPr lang="zh-CN" altLang="en-US" dirty="0" smtClean="0"/>
              <a:t>个集合的解。也就是说，如果逐步从原来的可行集中排除一些无关选择，并不改变最</a:t>
            </a:r>
          </a:p>
          <a:p>
            <a:r>
              <a:rPr lang="zh-CN" altLang="en-US" dirty="0" smtClean="0"/>
              <a:t>终的议价解。这条公理在议价的过程中可以解释为博弈双方会出现自愿地相互让步。</a:t>
            </a:r>
          </a:p>
          <a:p>
            <a:r>
              <a:rPr lang="zh-CN" altLang="en-US" dirty="0" smtClean="0"/>
              <a:t>这些公理所描述的本质数学含义其实是：议价解仅仅依赖于 </a:t>
            </a:r>
            <a:r>
              <a:rPr lang="en-US" altLang="zh-CN" dirty="0" smtClean="0"/>
              <a:t>u </a:t>
            </a:r>
            <a:r>
              <a:rPr lang="zh-CN" altLang="en-US" dirty="0" smtClean="0"/>
              <a:t>邻域中可行集右上边</a:t>
            </a:r>
          </a:p>
          <a:p>
            <a:r>
              <a:rPr lang="zh-CN" altLang="en-US" dirty="0" smtClean="0"/>
              <a:t>界的形状。</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假设博弈参与者业务类型可以与“参与者成本”相对应。也就是说，我们使用“参与者成本”来表征参与者的业务类型特征。</a:t>
            </a:r>
          </a:p>
          <a:p>
            <a:r>
              <a:rPr lang="zh-CN" altLang="en-US" dirty="0" smtClean="0"/>
              <a:t>假设代表参与者成本的变量是个概率随机变量。而且表征每个参与者的成本变</a:t>
            </a:r>
          </a:p>
          <a:p>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r>
              <a:rPr lang="zh-CN" altLang="en-US" dirty="0" smtClean="0"/>
              <a:t>连续增函数，</a:t>
            </a:r>
          </a:p>
          <a:p>
            <a:r>
              <a:rPr lang="en-US" altLang="zh-CN" dirty="0" smtClean="0"/>
              <a:t>• </a:t>
            </a:r>
            <a:r>
              <a:rPr lang="zh-CN" altLang="en-US" dirty="0" smtClean="0"/>
              <a:t>假设每个参与者的自身成本的具体取值是私有的知识，其他的参与者并不知道。</a:t>
            </a:r>
          </a:p>
          <a:p>
            <a:r>
              <a:rPr lang="zh-CN" altLang="en-US" dirty="0" smtClean="0"/>
              <a:t>这里需要注意的是，参与者虽然不知道其他参与者成本随机变量的具体取值，但</a:t>
            </a:r>
          </a:p>
          <a:p>
            <a:r>
              <a:rPr lang="zh-CN" altLang="en-US" dirty="0" smtClean="0"/>
              <a:t>是知道这个随机变量的分布函数。之所以做这样假设的原因是，在实际中我们可</a:t>
            </a:r>
          </a:p>
          <a:p>
            <a:r>
              <a:rPr lang="zh-CN" altLang="en-US" dirty="0" smtClean="0"/>
              <a:t>以通过统计的方法获得参与者类型的概率分布。</a:t>
            </a:r>
          </a:p>
          <a:p>
            <a:r>
              <a:rPr lang="en-US" altLang="zh-CN" dirty="0" smtClean="0"/>
              <a:t>• </a:t>
            </a:r>
            <a:r>
              <a:rPr lang="zh-CN" altLang="en-US" dirty="0" smtClean="0"/>
              <a:t>假设模型中的参与者的收益函数也是公共知识。这个信息被所有博弈参与者提</a:t>
            </a:r>
          </a:p>
          <a:p>
            <a:r>
              <a:rPr lang="zh-CN" altLang="en-US" dirty="0" smtClean="0"/>
              <a:t>前得到。</a:t>
            </a:r>
            <a:endParaRPr lang="en-US" dirty="0" smtClean="0"/>
          </a:p>
          <a:p>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此函数的定义域是成本区间 </a:t>
            </a:r>
            <a:r>
              <a:rPr lang="en-US" altLang="zh-CN" dirty="0" smtClean="0"/>
              <a:t>[</a:t>
            </a:r>
            <a:r>
              <a:rPr lang="en-US" dirty="0" err="1" smtClean="0"/>
              <a:t>Cmin</a:t>
            </a:r>
            <a:r>
              <a:rPr lang="en-US" dirty="0" smtClean="0"/>
              <a:t>; </a:t>
            </a:r>
            <a:r>
              <a:rPr lang="en-US" dirty="0" err="1" smtClean="0"/>
              <a:t>Cmax</a:t>
            </a:r>
            <a:r>
              <a:rPr lang="en-US" dirty="0" smtClean="0"/>
              <a:t>] ，</a:t>
            </a:r>
            <a:r>
              <a:rPr lang="zh-CN" altLang="en-US" dirty="0" smtClean="0"/>
              <a:t>值域是集合 </a:t>
            </a:r>
            <a:r>
              <a:rPr lang="en-US" dirty="0" smtClean="0"/>
              <a:t>f 0; 1 g </a:t>
            </a:r>
            <a:r>
              <a:rPr lang="zh-CN" altLang="en-US" dirty="0" smtClean="0"/>
              <a:t>中取任意一个值。</a:t>
            </a:r>
          </a:p>
          <a:p>
            <a:r>
              <a:rPr lang="en-US" dirty="0" err="1" smtClean="0"/>
              <a:t>ci</a:t>
            </a:r>
            <a:r>
              <a:rPr lang="en-US" dirty="0" smtClean="0"/>
              <a:t> 2 [</a:t>
            </a:r>
            <a:r>
              <a:rPr lang="en-US" dirty="0" err="1" smtClean="0"/>
              <a:t>Cmin</a:t>
            </a:r>
            <a:r>
              <a:rPr lang="en-US" dirty="0" smtClean="0"/>
              <a:t>; </a:t>
            </a:r>
            <a:r>
              <a:rPr lang="en-US" dirty="0" err="1" smtClean="0"/>
              <a:t>Ci</a:t>
            </a:r>
            <a:r>
              <a:rPr lang="en-US" dirty="0" smtClean="0"/>
              <a:t>) </a:t>
            </a:r>
            <a:r>
              <a:rPr lang="zh-CN" altLang="en-US" dirty="0" smtClean="0"/>
              <a:t>表博弈者的成本较低。</a:t>
            </a:r>
            <a:r>
              <a:rPr lang="en-US" dirty="0" err="1" smtClean="0"/>
              <a:t>ci</a:t>
            </a:r>
            <a:r>
              <a:rPr lang="en-US" dirty="0" smtClean="0"/>
              <a:t> 2 [</a:t>
            </a:r>
            <a:r>
              <a:rPr lang="en-US" dirty="0" err="1" smtClean="0"/>
              <a:t>Ci</a:t>
            </a:r>
            <a:r>
              <a:rPr lang="en-US" dirty="0" smtClean="0"/>
              <a:t>; </a:t>
            </a:r>
            <a:r>
              <a:rPr lang="en-US" dirty="0" err="1" smtClean="0"/>
              <a:t>Cmax</a:t>
            </a:r>
            <a:r>
              <a:rPr lang="en-US" dirty="0" smtClean="0"/>
              <a:t>] </a:t>
            </a:r>
            <a:r>
              <a:rPr lang="zh-CN" altLang="en-US" dirty="0" smtClean="0"/>
              <a:t>表博弈者的成本较高。</a:t>
            </a:r>
            <a:r>
              <a:rPr lang="en-US" dirty="0" err="1" smtClean="0"/>
              <a:t>Ci</a:t>
            </a:r>
            <a:r>
              <a:rPr lang="en-US" dirty="0" smtClean="0"/>
              <a:t> </a:t>
            </a:r>
            <a:r>
              <a:rPr lang="zh-CN" altLang="en-US" dirty="0" smtClean="0"/>
              <a:t>表成本</a:t>
            </a:r>
          </a:p>
          <a:p>
            <a:r>
              <a:rPr lang="zh-CN" altLang="en-US" dirty="0" smtClean="0"/>
              <a:t>的门限值。“ </a:t>
            </a:r>
            <a:r>
              <a:rPr lang="en-US" altLang="zh-CN" dirty="0" smtClean="0"/>
              <a:t>1 ”</a:t>
            </a:r>
            <a:r>
              <a:rPr lang="zh-CN" altLang="en-US" dirty="0" smtClean="0"/>
              <a:t>表示参与者愿意选择“慷慨”；“ </a:t>
            </a:r>
            <a:r>
              <a:rPr lang="en-US" altLang="zh-CN" dirty="0" smtClean="0"/>
              <a:t>0 ”</a:t>
            </a:r>
            <a:r>
              <a:rPr lang="zh-CN" altLang="en-US" dirty="0" smtClean="0"/>
              <a:t>表示参与者选择“自私”；</a:t>
            </a:r>
          </a:p>
          <a:p>
            <a:r>
              <a:rPr lang="en-US" dirty="0" smtClean="0"/>
              <a:t>i </a:t>
            </a:r>
            <a:r>
              <a:rPr lang="zh-CN" altLang="en-US" dirty="0" smtClean="0"/>
              <a:t>表示参与者的索引序号。</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1/14/2013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1/14/2013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1/14/2013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1/14/2013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1/14/2013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1/14/2013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1/14/2013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1/14/2013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预答辩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10000"/>
          </a:bodyPr>
          <a:lstStyle/>
          <a:p>
            <a:endParaRPr lang="en-US" altLang="zh-CN" dirty="0" smtClean="0"/>
          </a:p>
          <a:p>
            <a:r>
              <a:rPr lang="zh-CN" altLang="en-US" sz="2600" dirty="0" smtClean="0"/>
              <a:t>博士生：          燕志伟</a:t>
            </a:r>
            <a:endParaRPr lang="en-US" altLang="zh-CN" sz="2600" dirty="0" smtClean="0"/>
          </a:p>
          <a:p>
            <a:r>
              <a:rPr lang="zh-CN" altLang="en-US" sz="2600" dirty="0" smtClean="0"/>
              <a:t>指导教师：刘贵</a:t>
            </a:r>
            <a:r>
              <a:rPr lang="zh-CN" altLang="en-US" sz="2600" dirty="0" smtClean="0"/>
              <a:t>忠 教授</a:t>
            </a:r>
            <a:endParaRPr lang="en-US" sz="2600"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视频数据</a:t>
            </a:r>
            <a:r>
              <a:rPr lang="en-US" altLang="zh-CN" dirty="0" smtClean="0"/>
              <a:t>QoS</a:t>
            </a:r>
            <a:r>
              <a:rPr lang="zh-CN" altLang="en-US" dirty="0" smtClean="0"/>
              <a:t>与资源分配</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10</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11" name="内容占位符 4" descr="Image 015.png"/>
          <p:cNvPicPr>
            <a:picLocks noChangeAspect="1"/>
          </p:cNvPicPr>
          <p:nvPr/>
        </p:nvPicPr>
        <p:blipFill>
          <a:blip r:embed="rId2" cstate="print"/>
          <a:stretch>
            <a:fillRect/>
          </a:stretch>
        </p:blipFill>
        <p:spPr>
          <a:xfrm>
            <a:off x="1905000" y="2133600"/>
            <a:ext cx="5143500" cy="38957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11</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17.png"/>
          <p:cNvPicPr>
            <a:picLocks noChangeAspect="1"/>
          </p:cNvPicPr>
          <p:nvPr/>
        </p:nvPicPr>
        <p:blipFill>
          <a:blip r:embed="rId2" cstate="print"/>
          <a:stretch>
            <a:fillRect/>
          </a:stretch>
        </p:blipFill>
        <p:spPr>
          <a:xfrm>
            <a:off x="3200400" y="1447800"/>
            <a:ext cx="1860233" cy="1600200"/>
          </a:xfrm>
          <a:prstGeom prst="rect">
            <a:avLst/>
          </a:prstGeom>
        </p:spPr>
      </p:pic>
      <p:pic>
        <p:nvPicPr>
          <p:cNvPr id="6" name="内容占位符 5" descr="Image 016.png"/>
          <p:cNvPicPr>
            <a:picLocks noGrp="1" noChangeAspect="1"/>
          </p:cNvPicPr>
          <p:nvPr>
            <p:ph idx="1"/>
          </p:nvPr>
        </p:nvPicPr>
        <p:blipFill>
          <a:blip r:embed="rId3" cstate="print"/>
          <a:stretch>
            <a:fillRect/>
          </a:stretch>
        </p:blipFill>
        <p:spPr>
          <a:xfrm>
            <a:off x="685800" y="3200400"/>
            <a:ext cx="7496175" cy="2781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12</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
        <p:nvSpPr>
          <p:cNvPr id="6" name="内容占位符 5"/>
          <p:cNvSpPr>
            <a:spLocks noGrp="1"/>
          </p:cNvSpPr>
          <p:nvPr>
            <p:ph idx="1"/>
          </p:nvPr>
        </p:nvSpPr>
        <p:spPr/>
        <p:txBody>
          <a:bodyPr/>
          <a:lstStyle/>
          <a:p>
            <a:r>
              <a:rPr lang="zh-CN" altLang="en-US" dirty="0" smtClean="0"/>
              <a:t> 其它类型业务</a:t>
            </a:r>
            <a:endParaRPr lang="en-US" altLang="zh-CN" dirty="0" smtClean="0"/>
          </a:p>
          <a:p>
            <a:endParaRPr lang="en-US" dirty="0" smtClean="0"/>
          </a:p>
          <a:p>
            <a:endParaRPr lang="en-US" dirty="0" smtClean="0"/>
          </a:p>
          <a:p>
            <a:endParaRPr lang="en-US" dirty="0" smtClean="0"/>
          </a:p>
          <a:p>
            <a:r>
              <a:rPr lang="zh-CN" altLang="en-US" dirty="0" smtClean="0"/>
              <a:t>统一后的：</a:t>
            </a:r>
            <a:endParaRPr lang="en-US" dirty="0"/>
          </a:p>
        </p:txBody>
      </p:sp>
      <p:pic>
        <p:nvPicPr>
          <p:cNvPr id="8" name="图片 7" descr="Image 018.png"/>
          <p:cNvPicPr>
            <a:picLocks noChangeAspect="1"/>
          </p:cNvPicPr>
          <p:nvPr/>
        </p:nvPicPr>
        <p:blipFill>
          <a:blip r:embed="rId2" cstate="print"/>
          <a:stretch>
            <a:fillRect/>
          </a:stretch>
        </p:blipFill>
        <p:spPr>
          <a:xfrm>
            <a:off x="3048000" y="2209800"/>
            <a:ext cx="2324100" cy="685800"/>
          </a:xfrm>
          <a:prstGeom prst="rect">
            <a:avLst/>
          </a:prstGeom>
        </p:spPr>
      </p:pic>
      <p:pic>
        <p:nvPicPr>
          <p:cNvPr id="9" name="图片 8" descr="Image 019.png"/>
          <p:cNvPicPr>
            <a:picLocks noChangeAspect="1"/>
          </p:cNvPicPr>
          <p:nvPr/>
        </p:nvPicPr>
        <p:blipFill>
          <a:blip r:embed="rId3" cstate="print"/>
          <a:stretch>
            <a:fillRect/>
          </a:stretch>
        </p:blipFill>
        <p:spPr>
          <a:xfrm>
            <a:off x="2133600" y="3962400"/>
            <a:ext cx="4743450" cy="1285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基站（</a:t>
            </a:r>
            <a:r>
              <a:rPr lang="en-US" altLang="zh-CN" dirty="0" smtClean="0"/>
              <a:t>Base Station, BS</a:t>
            </a:r>
            <a:r>
              <a:rPr lang="zh-CN" altLang="en-US" dirty="0" smtClean="0"/>
              <a:t>）系统的效用</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13</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0.png"/>
          <p:cNvPicPr>
            <a:picLocks noChangeAspect="1"/>
          </p:cNvPicPr>
          <p:nvPr/>
        </p:nvPicPr>
        <p:blipFill>
          <a:blip r:embed="rId2" cstate="print"/>
          <a:stretch>
            <a:fillRect/>
          </a:stretch>
        </p:blipFill>
        <p:spPr>
          <a:xfrm>
            <a:off x="1752600" y="2057400"/>
            <a:ext cx="5229225" cy="3019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资源分配的优化问题与解</a:t>
            </a:r>
            <a:r>
              <a:rPr lang="en-US" dirty="0" smtClean="0"/>
              <a:t> </a:t>
            </a:r>
          </a:p>
          <a:p>
            <a:endParaRPr lang="en-US" dirty="0" smtClean="0"/>
          </a:p>
        </p:txBody>
      </p:sp>
      <p:sp>
        <p:nvSpPr>
          <p:cNvPr id="3" name="灯片编号占位符 2"/>
          <p:cNvSpPr>
            <a:spLocks noGrp="1"/>
          </p:cNvSpPr>
          <p:nvPr>
            <p:ph type="sldNum" sz="quarter" idx="12"/>
          </p:nvPr>
        </p:nvSpPr>
        <p:spPr/>
        <p:txBody>
          <a:bodyPr/>
          <a:lstStyle/>
          <a:p>
            <a:fld id="{634A9CCC-C89A-4FF4-B41F-98EBC16A911A}" type="slidenum">
              <a:rPr lang="en-US" smtClean="0"/>
              <a:pPr/>
              <a:t>14</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1.png"/>
          <p:cNvPicPr>
            <a:picLocks noChangeAspect="1"/>
          </p:cNvPicPr>
          <p:nvPr/>
        </p:nvPicPr>
        <p:blipFill>
          <a:blip r:embed="rId2" cstate="print"/>
          <a:stretch>
            <a:fillRect/>
          </a:stretch>
        </p:blipFill>
        <p:spPr>
          <a:xfrm>
            <a:off x="1752600" y="2057400"/>
            <a:ext cx="4276725" cy="1514475"/>
          </a:xfrm>
          <a:prstGeom prst="rect">
            <a:avLst/>
          </a:prstGeom>
        </p:spPr>
      </p:pic>
      <p:pic>
        <p:nvPicPr>
          <p:cNvPr id="7" name="图片 6" descr="Image 022.png"/>
          <p:cNvPicPr>
            <a:picLocks noChangeAspect="1"/>
          </p:cNvPicPr>
          <p:nvPr/>
        </p:nvPicPr>
        <p:blipFill>
          <a:blip r:embed="rId3" cstate="print"/>
          <a:stretch>
            <a:fillRect/>
          </a:stretch>
        </p:blipFill>
        <p:spPr>
          <a:xfrm>
            <a:off x="1828800" y="3657600"/>
            <a:ext cx="6067425" cy="2095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接纳控制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15</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3.png"/>
          <p:cNvPicPr>
            <a:picLocks noChangeAspect="1"/>
          </p:cNvPicPr>
          <p:nvPr/>
        </p:nvPicPr>
        <p:blipFill>
          <a:blip r:embed="rId2" cstate="print"/>
          <a:stretch>
            <a:fillRect/>
          </a:stretch>
        </p:blipFill>
        <p:spPr>
          <a:xfrm>
            <a:off x="3429000" y="1075363"/>
            <a:ext cx="4740842" cy="558245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solidFill>
              <a:schemeClr val="bg1"/>
            </a:solidFill>
          </a:ln>
        </p:spPr>
        <p:txBody>
          <a:bodyPr/>
          <a:lstStyle/>
          <a:p>
            <a:r>
              <a:rPr lang="zh-CN" altLang="en-US" dirty="0" smtClean="0"/>
              <a:t>仿真实验及结果</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4.png"/>
          <p:cNvPicPr>
            <a:picLocks noChangeAspect="1"/>
          </p:cNvPicPr>
          <p:nvPr/>
        </p:nvPicPr>
        <p:blipFill>
          <a:blip r:embed="rId2" cstate="print"/>
          <a:stretch>
            <a:fillRect/>
          </a:stretch>
        </p:blipFill>
        <p:spPr>
          <a:xfrm>
            <a:off x="1295400" y="4724400"/>
            <a:ext cx="6421315" cy="2133600"/>
          </a:xfrm>
          <a:prstGeom prst="rect">
            <a:avLst/>
          </a:prstGeom>
          <a:solidFill>
            <a:schemeClr val="bg1"/>
          </a:solidFill>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27.png"/>
          <p:cNvPicPr>
            <a:picLocks noChangeAspect="1"/>
          </p:cNvPicPr>
          <p:nvPr/>
        </p:nvPicPr>
        <p:blipFill>
          <a:blip r:embed="rId3" cstate="print"/>
          <a:stretch>
            <a:fillRect/>
          </a:stretch>
        </p:blipFill>
        <p:spPr>
          <a:xfrm>
            <a:off x="1600200" y="1905000"/>
            <a:ext cx="5638800" cy="261863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25.png"/>
          <p:cNvPicPr>
            <a:picLocks noGrp="1" noChangeAspect="1"/>
          </p:cNvPicPr>
          <p:nvPr>
            <p:ph idx="1"/>
          </p:nvPr>
        </p:nvPicPr>
        <p:blipFill>
          <a:blip r:embed="rId2" cstate="print"/>
          <a:stretch>
            <a:fillRect/>
          </a:stretch>
        </p:blipFill>
        <p:spPr>
          <a:xfrm>
            <a:off x="609600" y="1828800"/>
            <a:ext cx="4010025" cy="3324225"/>
          </a:xfrm>
        </p:spPr>
      </p:pic>
      <p:sp>
        <p:nvSpPr>
          <p:cNvPr id="3" name="灯片编号占位符 2"/>
          <p:cNvSpPr>
            <a:spLocks noGrp="1"/>
          </p:cNvSpPr>
          <p:nvPr>
            <p:ph type="sldNum" sz="quarter" idx="12"/>
          </p:nvPr>
        </p:nvSpPr>
        <p:spPr/>
        <p:txBody>
          <a:bodyPr/>
          <a:lstStyle/>
          <a:p>
            <a:fld id="{634A9CCC-C89A-4FF4-B41F-98EBC16A911A}" type="slidenum">
              <a:rPr lang="en-US" smtClean="0"/>
              <a:pPr/>
              <a:t>17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8" name="图片 7" descr="Image 026.png"/>
          <p:cNvPicPr>
            <a:picLocks noChangeAspect="1"/>
          </p:cNvPicPr>
          <p:nvPr/>
        </p:nvPicPr>
        <p:blipFill>
          <a:blip r:embed="rId3" cstate="print"/>
          <a:stretch>
            <a:fillRect/>
          </a:stretch>
        </p:blipFill>
        <p:spPr>
          <a:xfrm>
            <a:off x="4800600" y="1752600"/>
            <a:ext cx="4076700" cy="3429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本章小结</a:t>
            </a:r>
            <a:endParaRPr lang="en-US" altLang="zh-CN" dirty="0" smtClean="0"/>
          </a:p>
          <a:p>
            <a:pPr lvl="1"/>
            <a:r>
              <a:rPr lang="zh-CN" altLang="en-US" dirty="0" smtClean="0"/>
              <a:t>基于多媒体业务特征的呼叫接纳控制问题。</a:t>
            </a:r>
            <a:endParaRPr lang="en-US" altLang="zh-CN" dirty="0" smtClean="0"/>
          </a:p>
          <a:p>
            <a:pPr lvl="1"/>
            <a:r>
              <a:rPr lang="zh-CN" altLang="en-US" dirty="0" smtClean="0"/>
              <a:t>分析不同的多媒体业务特点，建立一个网络底层资源分配参数与网络高层的业务 </a:t>
            </a:r>
            <a:r>
              <a:rPr lang="en-US" altLang="zh-CN" dirty="0" smtClean="0"/>
              <a:t>QoS </a:t>
            </a:r>
            <a:r>
              <a:rPr lang="zh-CN" altLang="en-US" dirty="0" smtClean="0"/>
              <a:t>水平的映射机制。</a:t>
            </a:r>
          </a:p>
          <a:p>
            <a:pPr lvl="1"/>
            <a:r>
              <a:rPr lang="zh-CN" altLang="en-US" dirty="0" smtClean="0"/>
              <a:t>提出了以系统整体服务质量效用为最大化目标的优化算法。</a:t>
            </a:r>
            <a:endParaRPr lang="en-US" altLang="zh-CN" dirty="0" smtClean="0"/>
          </a:p>
          <a:p>
            <a:pPr lvl="1"/>
            <a:r>
              <a:rPr lang="zh-CN" altLang="en-US" dirty="0" smtClean="0"/>
              <a:t>该算法可在高负荷下依据用户业务负载情况调整接纳与分配策略，可以让各项性能指标得到较好的平衡与折衷。</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研究的问题：</a:t>
            </a:r>
            <a:endParaRPr lang="en-US" altLang="zh-CN" dirty="0" smtClean="0"/>
          </a:p>
          <a:p>
            <a:pPr lvl="1"/>
            <a:r>
              <a:rPr lang="zh-CN" altLang="en-US" dirty="0" smtClean="0"/>
              <a:t>多用户无线资源竞争的博弈构造及相应的解决方案。</a:t>
            </a:r>
            <a:endParaRPr lang="en-US" altLang="zh-CN" dirty="0" smtClean="0"/>
          </a:p>
          <a:p>
            <a:r>
              <a:rPr lang="zh-CN" altLang="en-US" dirty="0" smtClean="0"/>
              <a:t>解决的方法：</a:t>
            </a:r>
            <a:endParaRPr lang="en-US" altLang="zh-CN" dirty="0" smtClean="0"/>
          </a:p>
          <a:p>
            <a:pPr lvl="1"/>
            <a:r>
              <a:rPr lang="zh-CN" altLang="en-US" dirty="0" smtClean="0"/>
              <a:t>提出了基于议价的合作博弈模型来描述系统中用户之间的竞争状况。通过对这个模型的求解，可以公平地把系统资源分配给网络中的每个用户。这个方案既可以使系统资源充分利用，又能最大程度上保证每个自私用户资源分配的公平性。</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结论与展望</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议价博弈的例子</a:t>
            </a:r>
            <a:endParaRPr lang="en-US" altLang="zh-CN" dirty="0" smtClean="0"/>
          </a:p>
          <a:p>
            <a:pPr lvl="1"/>
            <a:r>
              <a:rPr lang="zh-CN" altLang="en-US" dirty="0" smtClean="0"/>
              <a:t>市场买卖的矛盾：高价卖出（商贩）低价买入（顾客）</a:t>
            </a:r>
            <a:endParaRPr lang="en-US" altLang="zh-CN" dirty="0" smtClean="0"/>
          </a:p>
          <a:p>
            <a:pPr lvl="1"/>
            <a:r>
              <a:rPr lang="zh-CN" altLang="en-US" dirty="0" smtClean="0"/>
              <a:t>最后达成的均衡价格。</a:t>
            </a:r>
            <a:endParaRPr lang="en-US" altLang="zh-CN" dirty="0" smtClean="0"/>
          </a:p>
          <a:p>
            <a:r>
              <a:rPr lang="zh-CN" altLang="en-US" dirty="0" smtClean="0"/>
              <a:t>议价理论的特点：</a:t>
            </a:r>
            <a:endParaRPr lang="en-US" altLang="zh-CN" dirty="0" smtClean="0"/>
          </a:p>
          <a:p>
            <a:pPr lvl="1"/>
            <a:r>
              <a:rPr lang="zh-CN" altLang="en-US" dirty="0" smtClean="0"/>
              <a:t>个人理性</a:t>
            </a:r>
            <a:endParaRPr lang="en-US" altLang="zh-CN" dirty="0" smtClean="0"/>
          </a:p>
          <a:p>
            <a:pPr lvl="1"/>
            <a:r>
              <a:rPr lang="zh-CN" altLang="en-US" dirty="0" smtClean="0"/>
              <a:t>集体理性</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内容占位符 4" descr="Image 028.png"/>
          <p:cNvPicPr>
            <a:picLocks noChangeAspect="1"/>
          </p:cNvPicPr>
          <p:nvPr/>
        </p:nvPicPr>
        <p:blipFill>
          <a:blip r:embed="rId2" cstate="print"/>
          <a:stretch>
            <a:fillRect/>
          </a:stretch>
        </p:blipFill>
        <p:spPr>
          <a:xfrm>
            <a:off x="4267200" y="3200400"/>
            <a:ext cx="3962400" cy="29128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21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6" name="内容占位符 5"/>
          <p:cNvSpPr>
            <a:spLocks noGrp="1"/>
          </p:cNvSpPr>
          <p:nvPr>
            <p:ph idx="1"/>
          </p:nvPr>
        </p:nvSpPr>
        <p:spPr/>
        <p:txBody>
          <a:bodyPr/>
          <a:lstStyle/>
          <a:p>
            <a:r>
              <a:rPr lang="zh-CN" altLang="en-US" dirty="0" smtClean="0"/>
              <a:t>两用户议价的数学描述示意图</a:t>
            </a:r>
            <a:endParaRPr lang="en-US" altLang="zh-CN" dirty="0" smtClean="0"/>
          </a:p>
          <a:p>
            <a:endParaRPr lang="en-US" dirty="0"/>
          </a:p>
        </p:txBody>
      </p:sp>
      <p:pic>
        <p:nvPicPr>
          <p:cNvPr id="7" name="图片 6" descr="Image 029.png"/>
          <p:cNvPicPr>
            <a:picLocks noChangeAspect="1"/>
          </p:cNvPicPr>
          <p:nvPr/>
        </p:nvPicPr>
        <p:blipFill>
          <a:blip r:embed="rId2" cstate="print"/>
          <a:stretch>
            <a:fillRect/>
          </a:stretch>
        </p:blipFill>
        <p:spPr>
          <a:xfrm>
            <a:off x="2057400" y="2133600"/>
            <a:ext cx="4876800" cy="3660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资源分配议价博弈建模</a:t>
            </a:r>
            <a:endParaRPr lang="en-US" altLang="zh-CN" dirty="0" smtClean="0"/>
          </a:p>
          <a:p>
            <a:pPr lvl="1"/>
            <a:r>
              <a:rPr lang="zh-CN" altLang="en-US" dirty="0" smtClean="0"/>
              <a:t>资源有限</a:t>
            </a:r>
            <a:endParaRPr lang="en-US" altLang="zh-CN" dirty="0" smtClean="0"/>
          </a:p>
          <a:p>
            <a:pPr lvl="1"/>
            <a:r>
              <a:rPr lang="en-US" altLang="zh-CN" dirty="0" smtClean="0"/>
              <a:t>n</a:t>
            </a:r>
            <a:r>
              <a:rPr lang="zh-CN" altLang="en-US" dirty="0" smtClean="0"/>
              <a:t>个用户 </a:t>
            </a:r>
            <a:endParaRPr lang="en-US" altLang="zh-CN" dirty="0" smtClean="0"/>
          </a:p>
          <a:p>
            <a:pPr lvl="1"/>
            <a:r>
              <a:rPr lang="zh-CN" altLang="en-US" dirty="0" smtClean="0"/>
              <a:t>用户的效用函数，</a:t>
            </a:r>
            <a:endParaRPr lang="en-US" altLang="zh-CN" dirty="0" smtClean="0"/>
          </a:p>
          <a:p>
            <a:pPr lvl="1"/>
            <a:r>
              <a:rPr lang="zh-CN" altLang="en-US" dirty="0" smtClean="0"/>
              <a:t>分歧点</a:t>
            </a:r>
            <a:r>
              <a:rPr lang="en-US" altLang="zh-CN" dirty="0" smtClean="0"/>
              <a:t>D</a:t>
            </a:r>
            <a:r>
              <a:rPr lang="zh-CN" altLang="en-US" dirty="0" smtClean="0"/>
              <a:t>，</a:t>
            </a:r>
            <a:endParaRPr lang="en-US" altLang="zh-CN" dirty="0" smtClean="0"/>
          </a:p>
          <a:p>
            <a:r>
              <a:rPr lang="zh-CN" altLang="en-US" dirty="0" smtClean="0"/>
              <a:t>博弈问题的定义</a:t>
            </a:r>
            <a:endParaRPr lang="en-US" altLang="zh-CN" dirty="0" smtClean="0"/>
          </a:p>
          <a:p>
            <a:pPr lvl="1"/>
            <a:endParaRPr lang="en-US" altLang="zh-CN" dirty="0" smtClean="0"/>
          </a:p>
          <a:p>
            <a:pPr lvl="1">
              <a:buNone/>
            </a:pPr>
            <a:r>
              <a:rPr lang="en-US" dirty="0" smtClean="0"/>
              <a:t>	</a:t>
            </a:r>
            <a:r>
              <a:rPr lang="zh-CN" altLang="en-US" dirty="0" smtClean="0"/>
              <a:t>其中，</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graphicFrame>
        <p:nvGraphicFramePr>
          <p:cNvPr id="5" name="对象 4"/>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6" name="对象 5"/>
          <p:cNvGraphicFramePr>
            <a:graphicFrameLocks noChangeAspect="1"/>
          </p:cNvGraphicFramePr>
          <p:nvPr/>
        </p:nvGraphicFramePr>
        <p:xfrm>
          <a:off x="2438400" y="3810000"/>
          <a:ext cx="779462" cy="317500"/>
        </p:xfrm>
        <a:graphic>
          <a:graphicData uri="http://schemas.openxmlformats.org/presentationml/2006/ole">
            <p:oleObj spid="_x0000_s1027" name="Formula" r:id="rId4" imgW="393840" imgH="160560" progId="Equation.Ribbit">
              <p:embed/>
            </p:oleObj>
          </a:graphicData>
        </a:graphic>
      </p:graphicFrame>
      <p:graphicFrame>
        <p:nvGraphicFramePr>
          <p:cNvPr id="7" name="对象 6"/>
          <p:cNvGraphicFramePr>
            <a:graphicFrameLocks noChangeAspect="1"/>
          </p:cNvGraphicFramePr>
          <p:nvPr/>
        </p:nvGraphicFramePr>
        <p:xfrm>
          <a:off x="3505200" y="4876800"/>
          <a:ext cx="914400" cy="448235"/>
        </p:xfrm>
        <a:graphic>
          <a:graphicData uri="http://schemas.openxmlformats.org/presentationml/2006/ole">
            <p:oleObj spid="_x0000_s1028" name="Formula" r:id="rId5" imgW="326880" imgH="160560" progId="Equation.Ribbit">
              <p:embed/>
            </p:oleObj>
          </a:graphicData>
        </a:graphic>
      </p:graphicFrame>
      <p:graphicFrame>
        <p:nvGraphicFramePr>
          <p:cNvPr id="8" name="对象 7"/>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9" name="对象 8"/>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利用上一章节的</a:t>
            </a:r>
            <a:r>
              <a:rPr lang="en-US" altLang="zh-CN" dirty="0" smtClean="0"/>
              <a:t>QoS</a:t>
            </a:r>
            <a:r>
              <a:rPr lang="zh-CN" altLang="en-US" dirty="0" smtClean="0"/>
              <a:t>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约束条件：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0.png"/>
          <p:cNvPicPr>
            <a:picLocks noChangeAspect="1"/>
          </p:cNvPicPr>
          <p:nvPr/>
        </p:nvPicPr>
        <p:blipFill>
          <a:blip r:embed="rId3" cstate="print"/>
          <a:stretch>
            <a:fillRect/>
          </a:stretch>
        </p:blipFill>
        <p:spPr>
          <a:xfrm>
            <a:off x="3200400" y="2362200"/>
            <a:ext cx="2458528" cy="685800"/>
          </a:xfrm>
          <a:prstGeom prst="rect">
            <a:avLst/>
          </a:prstGeom>
        </p:spPr>
      </p:pic>
      <p:sp>
        <p:nvSpPr>
          <p:cNvPr id="6" name="下箭头 5"/>
          <p:cNvSpPr/>
          <p:nvPr/>
        </p:nvSpPr>
        <p:spPr>
          <a:xfrm>
            <a:off x="4267200" y="3200400"/>
            <a:ext cx="45719"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Image 032.png"/>
          <p:cNvPicPr>
            <a:picLocks noChangeAspect="1"/>
          </p:cNvPicPr>
          <p:nvPr/>
        </p:nvPicPr>
        <p:blipFill>
          <a:blip r:embed="rId4" cstate="print"/>
          <a:stretch>
            <a:fillRect/>
          </a:stretch>
        </p:blipFill>
        <p:spPr>
          <a:xfrm>
            <a:off x="2362200" y="4114800"/>
            <a:ext cx="4286250" cy="923925"/>
          </a:xfrm>
          <a:prstGeom prst="rect">
            <a:avLst/>
          </a:prstGeom>
        </p:spPr>
      </p:pic>
      <p:graphicFrame>
        <p:nvGraphicFramePr>
          <p:cNvPr id="9" name="对象 8"/>
          <p:cNvGraphicFramePr>
            <a:graphicFrameLocks noChangeAspect="1"/>
          </p:cNvGraphicFramePr>
          <p:nvPr/>
        </p:nvGraphicFramePr>
        <p:xfrm>
          <a:off x="2590800" y="5029200"/>
          <a:ext cx="1655762"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议价博弈解的定义与分析</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3.png"/>
          <p:cNvPicPr>
            <a:picLocks noChangeAspect="1"/>
          </p:cNvPicPr>
          <p:nvPr/>
        </p:nvPicPr>
        <p:blipFill>
          <a:blip r:embed="rId2" cstate="print"/>
          <a:stretch>
            <a:fillRect/>
          </a:stretch>
        </p:blipFill>
        <p:spPr>
          <a:xfrm>
            <a:off x="3429000" y="2286000"/>
            <a:ext cx="1676400" cy="533400"/>
          </a:xfrm>
          <a:prstGeom prst="rect">
            <a:avLst/>
          </a:prstGeom>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34.png"/>
          <p:cNvPicPr>
            <a:picLocks noChangeAspect="1"/>
          </p:cNvPicPr>
          <p:nvPr/>
        </p:nvPicPr>
        <p:blipFill>
          <a:blip r:embed="rId3" cstate="print"/>
          <a:stretch>
            <a:fillRect/>
          </a:stretch>
        </p:blipFill>
        <p:spPr>
          <a:xfrm>
            <a:off x="2286000" y="4191000"/>
            <a:ext cx="4619625" cy="1314450"/>
          </a:xfrm>
          <a:prstGeom prst="rect">
            <a:avLst/>
          </a:prstGeom>
        </p:spPr>
      </p:pic>
      <p:pic>
        <p:nvPicPr>
          <p:cNvPr id="10" name="图片 9" descr="Image 035.png"/>
          <p:cNvPicPr>
            <a:picLocks noChangeAspect="1"/>
          </p:cNvPicPr>
          <p:nvPr/>
        </p:nvPicPr>
        <p:blipFill>
          <a:blip r:embed="rId4" cstate="print"/>
          <a:stretch>
            <a:fillRect/>
          </a:stretch>
        </p:blipFill>
        <p:spPr>
          <a:xfrm>
            <a:off x="2362200" y="5486400"/>
            <a:ext cx="5638800" cy="5456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6.png"/>
          <p:cNvPicPr>
            <a:picLocks noChangeAspect="1"/>
          </p:cNvPicPr>
          <p:nvPr/>
        </p:nvPicPr>
        <p:blipFill>
          <a:blip r:embed="rId2" cstate="print"/>
          <a:stretch>
            <a:fillRect/>
          </a:stretch>
        </p:blipFill>
        <p:spPr>
          <a:xfrm>
            <a:off x="1524000" y="1524000"/>
            <a:ext cx="5943600" cy="46196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纳什公理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26</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39.png"/>
          <p:cNvPicPr>
            <a:picLocks noChangeAspect="1"/>
          </p:cNvPicPr>
          <p:nvPr/>
        </p:nvPicPr>
        <p:blipFill>
          <a:blip r:embed="rId3" cstate="print"/>
          <a:stretch>
            <a:fillRect/>
          </a:stretch>
        </p:blipFill>
        <p:spPr>
          <a:xfrm>
            <a:off x="685800" y="2057400"/>
            <a:ext cx="6781800" cy="2448753"/>
          </a:xfrm>
          <a:prstGeom prst="rect">
            <a:avLst/>
          </a:prstGeom>
        </p:spPr>
      </p:pic>
      <p:pic>
        <p:nvPicPr>
          <p:cNvPr id="7" name="内容占位符 4" descr="Image 037.png"/>
          <p:cNvPicPr>
            <a:picLocks noChangeAspect="1"/>
          </p:cNvPicPr>
          <p:nvPr/>
        </p:nvPicPr>
        <p:blipFill>
          <a:blip r:embed="rId4" cstate="print"/>
          <a:stretch>
            <a:fillRect/>
          </a:stretch>
        </p:blipFill>
        <p:spPr>
          <a:xfrm>
            <a:off x="7315200" y="1295400"/>
            <a:ext cx="1457325" cy="1924050"/>
          </a:xfrm>
          <a:prstGeom prst="rect">
            <a:avLst/>
          </a:prstGeom>
        </p:spPr>
      </p:pic>
      <p:pic>
        <p:nvPicPr>
          <p:cNvPr id="9" name="图片 8" descr="Image 040.png"/>
          <p:cNvPicPr>
            <a:picLocks noChangeAspect="1"/>
          </p:cNvPicPr>
          <p:nvPr/>
        </p:nvPicPr>
        <p:blipFill>
          <a:blip r:embed="rId5" cstate="print"/>
          <a:stretch>
            <a:fillRect/>
          </a:stretch>
        </p:blipFill>
        <p:spPr>
          <a:xfrm>
            <a:off x="685800" y="4495800"/>
            <a:ext cx="6934200" cy="424912"/>
          </a:xfrm>
          <a:prstGeom prst="rect">
            <a:avLst/>
          </a:prstGeom>
        </p:spPr>
      </p:pic>
      <p:pic>
        <p:nvPicPr>
          <p:cNvPr id="10" name="图片 9" descr="Image 042.png"/>
          <p:cNvPicPr>
            <a:picLocks noChangeAspect="1"/>
          </p:cNvPicPr>
          <p:nvPr/>
        </p:nvPicPr>
        <p:blipFill>
          <a:blip r:embed="rId6" cstate="print"/>
          <a:stretch>
            <a:fillRect/>
          </a:stretch>
        </p:blipFill>
        <p:spPr>
          <a:xfrm>
            <a:off x="685800" y="4953000"/>
            <a:ext cx="7239000" cy="817306"/>
          </a:xfrm>
          <a:prstGeom prst="rect">
            <a:avLst/>
          </a:prstGeom>
        </p:spPr>
      </p:pic>
      <p:pic>
        <p:nvPicPr>
          <p:cNvPr id="11" name="图片 10" descr="Image 038.png"/>
          <p:cNvPicPr>
            <a:picLocks noChangeAspect="1"/>
          </p:cNvPicPr>
          <p:nvPr/>
        </p:nvPicPr>
        <p:blipFill>
          <a:blip r:embed="rId7" cstate="print"/>
          <a:stretch>
            <a:fillRect/>
          </a:stretch>
        </p:blipFill>
        <p:spPr>
          <a:xfrm>
            <a:off x="2419350" y="6172200"/>
            <a:ext cx="6724650" cy="3524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如果一个博弈问题满足以上公理，可以证明纳什议价的唯一解便是使纳什积最大化的效用向量</a:t>
            </a:r>
            <a:endParaRPr lang="en-US" altLang="zh-CN" dirty="0" smtClean="0"/>
          </a:p>
          <a:p>
            <a:endParaRPr lang="en-US" dirty="0" smtClean="0"/>
          </a:p>
          <a:p>
            <a:endParaRPr lang="en-US" dirty="0" smtClean="0"/>
          </a:p>
          <a:p>
            <a:endParaRPr lang="en-US" dirty="0" smtClean="0"/>
          </a:p>
          <a:p>
            <a:r>
              <a:rPr lang="zh-CN" altLang="en-US" dirty="0" smtClean="0"/>
              <a:t>我们博弈模型首先可以满足公理一、二、四。因为公理三、五和六所描述的内容，从数学定义上来讲要求效用集合是凸集。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27</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1.png"/>
          <p:cNvPicPr>
            <a:picLocks noChangeAspect="1"/>
          </p:cNvPicPr>
          <p:nvPr/>
        </p:nvPicPr>
        <p:blipFill>
          <a:blip r:embed="rId2" cstate="print"/>
          <a:stretch>
            <a:fillRect/>
          </a:stretch>
        </p:blipFill>
        <p:spPr>
          <a:xfrm>
            <a:off x="2590800" y="2667000"/>
            <a:ext cx="3867150" cy="10858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证明（略）</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28</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2.png"/>
          <p:cNvPicPr>
            <a:picLocks noChangeAspect="1"/>
          </p:cNvPicPr>
          <p:nvPr/>
        </p:nvPicPr>
        <p:blipFill>
          <a:blip r:embed="rId3" cstate="print"/>
          <a:stretch>
            <a:fillRect/>
          </a:stretch>
        </p:blipFill>
        <p:spPr>
          <a:xfrm>
            <a:off x="2286000" y="2667000"/>
            <a:ext cx="4286250" cy="923925"/>
          </a:xfrm>
          <a:prstGeom prst="rect">
            <a:avLst/>
          </a:prstGeom>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不满足对称性公理的议价解称之为非对称纳什议价解（或称作一般纳什议价解（</a:t>
            </a:r>
            <a:r>
              <a:rPr lang="en-US" dirty="0" smtClean="0"/>
              <a:t>Generalized Nash Solution）</a:t>
            </a:r>
          </a:p>
          <a:p>
            <a:r>
              <a:rPr lang="zh-CN" altLang="en-US" dirty="0" smtClean="0"/>
              <a:t>这个解仍可通过最大化纳什积来得到。</a:t>
            </a:r>
            <a:endParaRPr lang="en-US" altLang="zh-CN" dirty="0" smtClean="0"/>
          </a:p>
          <a:p>
            <a:r>
              <a:rPr lang="zh-CN" altLang="en-US" dirty="0" smtClean="0"/>
              <a:t>优化问题为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解为：</a:t>
            </a:r>
            <a:endParaRPr lang="en-US" altLang="zh-CN" dirty="0" smtClean="0"/>
          </a:p>
          <a:p>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5.png"/>
          <p:cNvPicPr>
            <a:picLocks noChangeAspect="1"/>
          </p:cNvPicPr>
          <p:nvPr/>
        </p:nvPicPr>
        <p:blipFill>
          <a:blip r:embed="rId2" cstate="print"/>
          <a:stretch>
            <a:fillRect/>
          </a:stretch>
        </p:blipFill>
        <p:spPr>
          <a:xfrm>
            <a:off x="1447800" y="3886200"/>
            <a:ext cx="6553200" cy="1409750"/>
          </a:xfrm>
          <a:prstGeom prst="rect">
            <a:avLst/>
          </a:prstGeom>
        </p:spPr>
      </p:pic>
      <p:pic>
        <p:nvPicPr>
          <p:cNvPr id="6" name="图片 5" descr="Image 046.png"/>
          <p:cNvPicPr>
            <a:picLocks noChangeAspect="1"/>
          </p:cNvPicPr>
          <p:nvPr/>
        </p:nvPicPr>
        <p:blipFill>
          <a:blip r:embed="rId3" cstate="print"/>
          <a:stretch>
            <a:fillRect/>
          </a:stretch>
        </p:blipFill>
        <p:spPr>
          <a:xfrm>
            <a:off x="1676400" y="5410200"/>
            <a:ext cx="6467475" cy="11525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研究</a:t>
            </a:r>
            <a:r>
              <a:rPr lang="zh-CN" altLang="en-US" dirty="0" smtClean="0"/>
              <a:t>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议价能力对资源分配的影响与分析</a:t>
            </a:r>
            <a:endParaRPr lang="en-US" altLang="zh-CN" dirty="0" smtClean="0"/>
          </a:p>
          <a:p>
            <a:pPr lvl="1"/>
            <a:r>
              <a:rPr lang="zh-CN" altLang="en-US" dirty="0" smtClean="0"/>
              <a:t>议价能力</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7.png"/>
          <p:cNvPicPr>
            <a:picLocks noChangeAspect="1"/>
          </p:cNvPicPr>
          <p:nvPr/>
        </p:nvPicPr>
        <p:blipFill>
          <a:blip r:embed="rId2" cstate="print"/>
          <a:stretch>
            <a:fillRect/>
          </a:stretch>
        </p:blipFill>
        <p:spPr>
          <a:xfrm>
            <a:off x="1219200" y="3276600"/>
            <a:ext cx="2428875" cy="990600"/>
          </a:xfrm>
          <a:prstGeom prst="rect">
            <a:avLst/>
          </a:prstGeom>
        </p:spPr>
      </p:pic>
      <p:pic>
        <p:nvPicPr>
          <p:cNvPr id="6" name="图片 5" descr="Image 048.png"/>
          <p:cNvPicPr>
            <a:picLocks noChangeAspect="1"/>
          </p:cNvPicPr>
          <p:nvPr/>
        </p:nvPicPr>
        <p:blipFill>
          <a:blip r:embed="rId3" cstate="print"/>
          <a:stretch>
            <a:fillRect/>
          </a:stretch>
        </p:blipFill>
        <p:spPr>
          <a:xfrm>
            <a:off x="3124200" y="2057400"/>
            <a:ext cx="5443419" cy="4098682"/>
          </a:xfrm>
          <a:prstGeom prst="rect">
            <a:avLst/>
          </a:prstGeom>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仿真实验</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9.png"/>
          <p:cNvPicPr>
            <a:picLocks noChangeAspect="1"/>
          </p:cNvPicPr>
          <p:nvPr/>
        </p:nvPicPr>
        <p:blipFill>
          <a:blip r:embed="rId3" cstate="print"/>
          <a:stretch>
            <a:fillRect/>
          </a:stretch>
        </p:blipFill>
        <p:spPr>
          <a:xfrm>
            <a:off x="990600" y="1219200"/>
            <a:ext cx="7239000" cy="49815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noFill/>
        </p:spPr>
        <p:txBody>
          <a:bodyPr/>
          <a:lstStyle/>
          <a:p>
            <a:r>
              <a:rPr lang="zh-CN" altLang="en-US" dirty="0" smtClean="0"/>
              <a:t>结果分析</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8" name="图片 7" descr="Image 073.png"/>
          <p:cNvPicPr>
            <a:picLocks noChangeAspect="1"/>
          </p:cNvPicPr>
          <p:nvPr/>
        </p:nvPicPr>
        <p:blipFill>
          <a:blip r:embed="rId2" cstate="print"/>
          <a:stretch>
            <a:fillRect/>
          </a:stretch>
        </p:blipFill>
        <p:spPr>
          <a:xfrm>
            <a:off x="838200" y="1143000"/>
            <a:ext cx="7353300" cy="5114925"/>
          </a:xfrm>
          <a:prstGeom prst="rect">
            <a:avLst/>
          </a:prstGeom>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52.png"/>
          <p:cNvPicPr>
            <a:picLocks noChangeAspect="1"/>
          </p:cNvPicPr>
          <p:nvPr/>
        </p:nvPicPr>
        <p:blipFill>
          <a:blip r:embed="rId2" cstate="print"/>
          <a:stretch>
            <a:fillRect/>
          </a:stretch>
        </p:blipFill>
        <p:spPr>
          <a:xfrm>
            <a:off x="838200" y="2286000"/>
            <a:ext cx="7410450" cy="17240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小结</a:t>
            </a:r>
            <a:endParaRPr lang="en-US" altLang="zh-CN" dirty="0" smtClean="0"/>
          </a:p>
          <a:p>
            <a:pPr lvl="1"/>
            <a:r>
              <a:rPr lang="zh-CN" altLang="en-US" dirty="0" smtClean="0"/>
              <a:t>构造了一个新的资源分配议价博弈模型。</a:t>
            </a:r>
            <a:endParaRPr lang="en-US" altLang="zh-CN" dirty="0" smtClean="0"/>
          </a:p>
          <a:p>
            <a:pPr lvl="1"/>
            <a:r>
              <a:rPr lang="zh-CN" altLang="en-US" dirty="0" smtClean="0"/>
              <a:t>通过对模型的定义及相关的理论分析，证明我们所提出的模型满足纳什议价公理所提出的约束。</a:t>
            </a:r>
            <a:endParaRPr lang="en-US" altLang="zh-CN" dirty="0" smtClean="0"/>
          </a:p>
          <a:p>
            <a:pPr lvl="1"/>
            <a:r>
              <a:rPr lang="zh-CN" altLang="en-US" dirty="0" smtClean="0"/>
              <a:t>提出了以用户应用特征参数值为基础的议价能力的具体定义。</a:t>
            </a:r>
            <a:endParaRPr lang="en-US" altLang="zh-CN" dirty="0" smtClean="0"/>
          </a:p>
          <a:p>
            <a:pPr lvl="1"/>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lvl="1"/>
            <a:r>
              <a:rPr lang="zh-CN" altLang="en-US" dirty="0" smtClean="0"/>
              <a:t>不完备信息下的用户资源分配。</a:t>
            </a:r>
            <a:endParaRPr lang="en-US" altLang="zh-CN" dirty="0" smtClean="0"/>
          </a:p>
          <a:p>
            <a:r>
              <a:rPr lang="zh-CN" altLang="en-US" dirty="0" smtClean="0"/>
              <a:t>解决的方法：</a:t>
            </a:r>
            <a:endParaRPr lang="en-US" altLang="zh-CN" dirty="0" smtClean="0"/>
          </a:p>
          <a:p>
            <a:pPr lvl="1"/>
            <a:r>
              <a:rPr lang="zh-CN" altLang="en-US" dirty="0" smtClean="0"/>
              <a:t>构造了一个基于 </a:t>
            </a:r>
            <a:r>
              <a:rPr lang="en-US" altLang="zh-CN" dirty="0" smtClean="0"/>
              <a:t>Bayesian </a:t>
            </a:r>
            <a:r>
              <a:rPr lang="zh-CN" altLang="en-US" dirty="0" smtClean="0"/>
              <a:t>博弈的竞争与决策分析模型，通过对该模型的理论分析来研究用户的业务类型对资源分配及博弈结果的影响。</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35</a:t>
            </a:fld>
            <a:endParaRPr lang="en-US"/>
          </a:p>
        </p:txBody>
      </p:sp>
      <p:sp>
        <p:nvSpPr>
          <p:cNvPr id="4" name="标题 3"/>
          <p:cNvSpPr>
            <a:spLocks noGrp="1"/>
          </p:cNvSpPr>
          <p:nvPr>
            <p:ph type="title"/>
          </p:nvPr>
        </p:nvSpPr>
        <p:spPr/>
        <p:txBody>
          <a:bodyPr>
            <a:normAutofit/>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业务类型定义</a:t>
            </a:r>
            <a:endParaRPr lang="en-US" altLang="zh-CN" dirty="0" smtClean="0"/>
          </a:p>
          <a:p>
            <a:pPr lvl="1"/>
            <a:r>
              <a:rPr lang="en-US" altLang="zh-CN" dirty="0" smtClean="0"/>
              <a:t>GSM </a:t>
            </a:r>
            <a:r>
              <a:rPr lang="zh-CN" altLang="en-US" dirty="0" smtClean="0"/>
              <a:t>网络，话音</a:t>
            </a:r>
            <a:endParaRPr lang="en-US" altLang="zh-CN" dirty="0" smtClean="0"/>
          </a:p>
          <a:p>
            <a:pPr lvl="1"/>
            <a:r>
              <a:rPr lang="en-US" dirty="0" smtClean="0"/>
              <a:t>3</a:t>
            </a:r>
            <a:r>
              <a:rPr lang="en-US" altLang="zh-CN" dirty="0" smtClean="0"/>
              <a:t>G</a:t>
            </a:r>
            <a:r>
              <a:rPr lang="zh-CN" altLang="en-US" dirty="0" smtClean="0"/>
              <a:t>网络，</a:t>
            </a:r>
            <a:r>
              <a:rPr lang="en-US" altLang="zh-CN" dirty="0" smtClean="0"/>
              <a:t>UGS</a:t>
            </a:r>
            <a:r>
              <a:rPr lang="zh-CN" altLang="en-US" dirty="0" smtClean="0"/>
              <a:t>，</a:t>
            </a:r>
            <a:r>
              <a:rPr lang="en-US" altLang="zh-CN" dirty="0" err="1" smtClean="0"/>
              <a:t>rtPS</a:t>
            </a:r>
            <a:r>
              <a:rPr lang="zh-CN" altLang="en-US" dirty="0" smtClean="0"/>
              <a:t>，</a:t>
            </a:r>
            <a:r>
              <a:rPr lang="en-US" altLang="zh-CN" dirty="0" err="1" smtClean="0"/>
              <a:t>ertPS</a:t>
            </a:r>
            <a:r>
              <a:rPr lang="zh-CN" altLang="en-US" dirty="0" smtClean="0"/>
              <a:t>，</a:t>
            </a:r>
            <a:r>
              <a:rPr lang="en-US" altLang="zh-CN" dirty="0" err="1" smtClean="0"/>
              <a:t>nrtPS</a:t>
            </a:r>
            <a:r>
              <a:rPr lang="zh-CN" altLang="en-US" dirty="0" smtClean="0"/>
              <a:t>，</a:t>
            </a:r>
            <a:r>
              <a:rPr lang="en-US" altLang="zh-CN" dirty="0" smtClean="0"/>
              <a:t>BE</a:t>
            </a:r>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3352800"/>
            <a:ext cx="646331" cy="369332"/>
          </a:xfrm>
          <a:prstGeom prst="rect">
            <a:avLst/>
          </a:prstGeom>
          <a:noFill/>
        </p:spPr>
        <p:txBody>
          <a:bodyPr wrap="none" rtlCol="0">
            <a:spAutoFit/>
          </a:bodyPr>
          <a:lstStyle/>
          <a:p>
            <a:r>
              <a:rPr lang="zh-CN" altLang="en-US" dirty="0" smtClean="0"/>
              <a:t>离散</a:t>
            </a:r>
            <a:endParaRPr lang="en-US" dirty="0"/>
          </a:p>
        </p:txBody>
      </p:sp>
      <p:sp>
        <p:nvSpPr>
          <p:cNvPr id="7" name="TextBox 6"/>
          <p:cNvSpPr txBox="1"/>
          <p:nvPr/>
        </p:nvSpPr>
        <p:spPr>
          <a:xfrm>
            <a:off x="3352800" y="4343400"/>
            <a:ext cx="699230" cy="369332"/>
          </a:xfrm>
          <a:prstGeom prst="rect">
            <a:avLst/>
          </a:prstGeom>
          <a:noFill/>
        </p:spPr>
        <p:txBody>
          <a:bodyPr wrap="none" rtlCol="0">
            <a:spAutoFit/>
          </a:bodyPr>
          <a:lstStyle/>
          <a:p>
            <a:r>
              <a:rPr lang="zh-CN" altLang="en-US" dirty="0" smtClean="0"/>
              <a:t>连续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除了原有的离散式的业务类型定义以外，应该可以将这种离散式分类方法推广到连续式的业务分类方法。这会更接近在网络传输过程中数据本身的</a:t>
            </a:r>
          </a:p>
          <a:p>
            <a:r>
              <a:rPr lang="zh-CN" altLang="en-US" dirty="0" smtClean="0"/>
              <a:t>实际情况。</a:t>
            </a:r>
            <a:endParaRPr lang="en-US" altLang="zh-CN" dirty="0" smtClean="0"/>
          </a:p>
          <a:p>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r>
              <a:rPr lang="zh-CN" altLang="en-US" dirty="0" smtClean="0"/>
              <a:t>个取值。</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资源分配</a:t>
            </a:r>
            <a:endParaRPr lang="en-US" altLang="zh-CN" dirty="0" smtClean="0"/>
          </a:p>
          <a:p>
            <a:pPr lvl="1"/>
            <a:r>
              <a:rPr lang="zh-CN" altLang="en-US" dirty="0" smtClean="0"/>
              <a:t>资源有限，用户数目增多，业务的种类增加，竞争加剧。</a:t>
            </a:r>
            <a:endParaRPr lang="en-US" altLang="zh-CN" dirty="0" smtClean="0"/>
          </a:p>
          <a:p>
            <a:pPr lvl="1"/>
            <a:r>
              <a:rPr lang="zh-CN" altLang="en-US" dirty="0" smtClean="0"/>
              <a:t>贪婪用户的行为：保证自身的服务质量，申请的过多资源，不释放。</a:t>
            </a:r>
            <a:endParaRPr lang="en-US" altLang="zh-CN" dirty="0" smtClean="0"/>
          </a:p>
          <a:p>
            <a:pPr lvl="1"/>
            <a:r>
              <a:rPr lang="zh-CN" altLang="en-US" dirty="0" smtClean="0"/>
              <a:t>从机制上规范所有用户的资源使用与申请行为。</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endParaRPr lang="en-US" altLang="zh-CN" dirty="0" smtClean="0"/>
          </a:p>
          <a:p>
            <a:pPr lvl="1"/>
            <a:r>
              <a:rPr lang="zh-CN" altLang="en-US" dirty="0" smtClean="0"/>
              <a:t>博弈参与者业务类型可以与“参与者成本”相对应。</a:t>
            </a:r>
          </a:p>
          <a:p>
            <a:pPr lvl="1"/>
            <a:r>
              <a:rPr lang="zh-CN" altLang="en-US" dirty="0" smtClean="0"/>
              <a:t>参与者成本的变量是个概率随机变量，</a:t>
            </a:r>
          </a:p>
          <a:p>
            <a:pPr lvl="1"/>
            <a:r>
              <a:rPr lang="zh-CN" altLang="en-US" dirty="0" smtClean="0"/>
              <a:t>每个参与者的自身成本的具体取值是私有的知识，其他的参与者并不知道。</a:t>
            </a:r>
          </a:p>
          <a:p>
            <a:pPr lvl="1"/>
            <a:r>
              <a:rPr lang="zh-CN" altLang="en-US" dirty="0" smtClean="0"/>
              <a:t>参与者类型的概率分布是公共知识。</a:t>
            </a:r>
          </a:p>
          <a:p>
            <a:pPr lvl="1"/>
            <a:r>
              <a:rPr lang="zh-CN" altLang="en-US" dirty="0" smtClean="0"/>
              <a:t>参与者的收益函数也是公共知识。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6" name="对象 5"/>
          <p:cNvGraphicFramePr>
            <a:graphicFrameLocks noChangeAspect="1"/>
          </p:cNvGraphicFramePr>
          <p:nvPr/>
        </p:nvGraphicFramePr>
        <p:xfrm>
          <a:off x="6172200" y="3124200"/>
          <a:ext cx="2414588" cy="317500"/>
        </p:xfrm>
        <a:graphic>
          <a:graphicData uri="http://schemas.openxmlformats.org/presentationml/2006/ole">
            <p:oleObj spid="_x0000_s46082"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博弈过程</a:t>
            </a:r>
            <a:endParaRPr lang="en-US" altLang="zh-CN" dirty="0" smtClean="0"/>
          </a:p>
          <a:p>
            <a:pPr lvl="1"/>
            <a:r>
              <a:rPr lang="zh-CN" altLang="en-US" dirty="0" smtClean="0"/>
              <a:t>第一步，“用户选择与博弈”阶段。</a:t>
            </a:r>
            <a:endParaRPr lang="en-US" altLang="zh-CN" dirty="0" smtClean="0"/>
          </a:p>
          <a:p>
            <a:pPr lvl="1"/>
            <a:r>
              <a:rPr lang="zh-CN" altLang="en-US" dirty="0" smtClean="0"/>
              <a:t>第二步，物理资源分配的实施。</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用户的选择定义：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用户的收益：</a:t>
            </a:r>
            <a:endParaRPr lang="en-US" altLang="zh-CN" dirty="0" smtClean="0"/>
          </a:p>
          <a:p>
            <a:pPr lvl="1"/>
            <a:r>
              <a:rPr lang="zh-CN" altLang="en-US" dirty="0" smtClean="0"/>
              <a:t>自私用户 </a:t>
            </a:r>
            <a:endParaRPr lang="en-US" altLang="zh-CN" dirty="0" smtClean="0"/>
          </a:p>
          <a:p>
            <a:pPr lvl="1"/>
            <a:r>
              <a:rPr lang="zh-CN" altLang="en-US" dirty="0" smtClean="0"/>
              <a:t>慷慨用户 </a:t>
            </a:r>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3.png"/>
          <p:cNvPicPr>
            <a:picLocks noChangeAspect="1"/>
          </p:cNvPicPr>
          <p:nvPr/>
        </p:nvPicPr>
        <p:blipFill>
          <a:blip r:embed="rId4" cstate="print"/>
          <a:stretch>
            <a:fillRect/>
          </a:stretch>
        </p:blipFill>
        <p:spPr>
          <a:xfrm>
            <a:off x="1524000" y="1981200"/>
            <a:ext cx="6038850" cy="1524000"/>
          </a:xfrm>
          <a:prstGeom prst="rect">
            <a:avLst/>
          </a:prstGeom>
        </p:spPr>
      </p:pic>
      <p:graphicFrame>
        <p:nvGraphicFramePr>
          <p:cNvPr id="6" name="对象 5"/>
          <p:cNvGraphicFramePr>
            <a:graphicFrameLocks noChangeAspect="1"/>
          </p:cNvGraphicFramePr>
          <p:nvPr/>
        </p:nvGraphicFramePr>
        <p:xfrm>
          <a:off x="2590800" y="4419600"/>
          <a:ext cx="609600" cy="300037"/>
        </p:xfrm>
        <a:graphic>
          <a:graphicData uri="http://schemas.openxmlformats.org/presentationml/2006/ole">
            <p:oleObj spid="_x0000_s47106" name="Formula" r:id="rId5" imgW="308520" imgH="151560" progId="Equation.Ribbit">
              <p:embed/>
            </p:oleObj>
          </a:graphicData>
        </a:graphic>
      </p:graphicFrame>
      <p:graphicFrame>
        <p:nvGraphicFramePr>
          <p:cNvPr id="7" name="对象 6"/>
          <p:cNvGraphicFramePr>
            <a:graphicFrameLocks noChangeAspect="1"/>
          </p:cNvGraphicFramePr>
          <p:nvPr/>
        </p:nvGraphicFramePr>
        <p:xfrm>
          <a:off x="2514600" y="5029200"/>
          <a:ext cx="1693862" cy="301625"/>
        </p:xfrm>
        <a:graphic>
          <a:graphicData uri="http://schemas.openxmlformats.org/presentationml/2006/ole">
            <p:oleObj spid="_x0000_s47107" name="Formula" r:id="rId6" imgW="854280" imgH="153000" progId="Equation.Ribbit">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鼓励参与者选择“慷慨”的机制：如果选择“慷慨”的参与者数目小于 </a:t>
            </a:r>
            <a:r>
              <a:rPr lang="en-US" altLang="zh-CN" dirty="0" smtClean="0"/>
              <a:t>m</a:t>
            </a:r>
            <a:r>
              <a:rPr lang="zh-CN" altLang="en-US" dirty="0" smtClean="0"/>
              <a:t>；其它的参与者都选择“自私”，不愿意“牺牲”自己的利益，那么所有参与者的获益都将是 </a:t>
            </a:r>
            <a:r>
              <a:rPr lang="en-US" altLang="zh-CN" dirty="0" smtClean="0"/>
              <a:t>b </a:t>
            </a:r>
            <a:r>
              <a:rPr lang="zh-CN" altLang="en-US" dirty="0" smtClean="0"/>
              <a:t>为 </a:t>
            </a:r>
            <a:r>
              <a:rPr lang="en-US" altLang="zh-CN" dirty="0" smtClean="0"/>
              <a:t>0 </a:t>
            </a:r>
            <a:r>
              <a:rPr lang="zh-CN" altLang="en-US" dirty="0" smtClean="0"/>
              <a:t>。</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42</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5.png"/>
          <p:cNvPicPr>
            <a:picLocks noChangeAspect="1"/>
          </p:cNvPicPr>
          <p:nvPr/>
        </p:nvPicPr>
        <p:blipFill>
          <a:blip r:embed="rId2" cstate="print"/>
          <a:stretch>
            <a:fillRect/>
          </a:stretch>
        </p:blipFill>
        <p:spPr>
          <a:xfrm>
            <a:off x="1066800" y="3352800"/>
            <a:ext cx="7267575" cy="828675"/>
          </a:xfrm>
          <a:prstGeom prst="rect">
            <a:avLst/>
          </a:prstGeom>
        </p:spPr>
      </p:pic>
      <p:pic>
        <p:nvPicPr>
          <p:cNvPr id="7" name="图片 6" descr="Image 056.png"/>
          <p:cNvPicPr>
            <a:picLocks noChangeAspect="1"/>
          </p:cNvPicPr>
          <p:nvPr/>
        </p:nvPicPr>
        <p:blipFill>
          <a:blip r:embed="rId3" cstate="print"/>
          <a:stretch>
            <a:fillRect/>
          </a:stretch>
        </p:blipFill>
        <p:spPr>
          <a:xfrm>
            <a:off x="1219200" y="4191000"/>
            <a:ext cx="5153025" cy="15049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Bayesian </a:t>
            </a:r>
            <a:r>
              <a:rPr lang="zh-CN" altLang="en-US" dirty="0" smtClean="0"/>
              <a:t>博弈模型求解</a:t>
            </a:r>
            <a:endParaRPr lang="en-US" altLang="zh-CN" dirty="0" smtClean="0"/>
          </a:p>
          <a:p>
            <a:pPr lvl="1"/>
            <a:r>
              <a:rPr lang="zh-CN" altLang="en-US" dirty="0" smtClean="0"/>
              <a:t>每一个理性且自私的博弈参与者而言，他总想通过自己合理的判断（包括自己和其它参与者的行为），最后选择使自己的收益最大化的选项，即                   。</a:t>
            </a:r>
            <a:endParaRPr lang="en-US" altLang="zh-CN" dirty="0" smtClean="0"/>
          </a:p>
          <a:p>
            <a:pPr lvl="1"/>
            <a:r>
              <a:rPr lang="zh-CN" altLang="en-US" dirty="0" smtClean="0"/>
              <a:t>问题是一个 </a:t>
            </a:r>
            <a:r>
              <a:rPr lang="en-US" altLang="zh-CN" dirty="0" smtClean="0"/>
              <a:t>N </a:t>
            </a:r>
            <a:r>
              <a:rPr lang="zh-CN" altLang="en-US" dirty="0" smtClean="0"/>
              <a:t>目标优化的复杂问题</a:t>
            </a:r>
            <a:endParaRPr lang="en-US" altLang="zh-CN" dirty="0" smtClean="0"/>
          </a:p>
          <a:p>
            <a:pPr lvl="1"/>
            <a:r>
              <a:rPr lang="zh-CN" altLang="en-US" dirty="0" smtClean="0"/>
              <a:t>为了避免陷入这样困境，我们转而求解参与者的期望收益最大化问题， </a:t>
            </a:r>
            <a:r>
              <a:rPr lang="en-US" altLang="zh-CN" dirty="0" smtClean="0"/>
              <a:t>                       </a:t>
            </a:r>
            <a:r>
              <a:rPr lang="zh-CN" altLang="en-US" dirty="0" smtClean="0"/>
              <a:t>。最后求解出所谓的混合策略。</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43</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 name="对象 4"/>
          <p:cNvGraphicFramePr>
            <a:graphicFrameLocks noChangeAspect="1"/>
          </p:cNvGraphicFramePr>
          <p:nvPr/>
        </p:nvGraphicFramePr>
        <p:xfrm>
          <a:off x="5181600" y="3124200"/>
          <a:ext cx="958850" cy="317500"/>
        </p:xfrm>
        <a:graphic>
          <a:graphicData uri="http://schemas.openxmlformats.org/presentationml/2006/ole">
            <p:oleObj spid="_x0000_s48130" name="Formula" r:id="rId3" imgW="483840" imgH="160560" progId="Equation.Ribbit">
              <p:embed/>
            </p:oleObj>
          </a:graphicData>
        </a:graphic>
      </p:graphicFrame>
      <p:graphicFrame>
        <p:nvGraphicFramePr>
          <p:cNvPr id="6" name="对象 5"/>
          <p:cNvGraphicFramePr>
            <a:graphicFrameLocks noChangeAspect="1"/>
          </p:cNvGraphicFramePr>
          <p:nvPr/>
        </p:nvGraphicFramePr>
        <p:xfrm>
          <a:off x="2895600" y="4800600"/>
          <a:ext cx="1457325" cy="317500"/>
        </p:xfrm>
        <a:graphic>
          <a:graphicData uri="http://schemas.openxmlformats.org/presentationml/2006/ole">
            <p:oleObj spid="_x0000_s48131" name="Formula" r:id="rId4" imgW="735120" imgH="160560" progId="Equation.Ribbit">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均衡概率的定义</a:t>
            </a:r>
            <a:endParaRPr lang="en-US" altLang="zh-CN" dirty="0" smtClean="0"/>
          </a:p>
          <a:p>
            <a:endParaRPr lang="en-US" altLang="zh-CN" dirty="0" smtClean="0"/>
          </a:p>
          <a:p>
            <a:endParaRPr lang="en-US" altLang="zh-CN" dirty="0" smtClean="0"/>
          </a:p>
          <a:p>
            <a:r>
              <a:rPr lang="zh-CN" altLang="en-US" dirty="0" smtClean="0"/>
              <a:t>期望收益为</a:t>
            </a:r>
            <a:endParaRPr lang="en-US" altLang="zh-CN" dirty="0" smtClean="0"/>
          </a:p>
          <a:p>
            <a:pPr lvl="1"/>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44</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7.png"/>
          <p:cNvPicPr>
            <a:picLocks noChangeAspect="1"/>
          </p:cNvPicPr>
          <p:nvPr/>
        </p:nvPicPr>
        <p:blipFill>
          <a:blip r:embed="rId2" cstate="print"/>
          <a:stretch>
            <a:fillRect/>
          </a:stretch>
        </p:blipFill>
        <p:spPr>
          <a:xfrm>
            <a:off x="1371600" y="2133600"/>
            <a:ext cx="6181725" cy="828675"/>
          </a:xfrm>
          <a:prstGeom prst="rect">
            <a:avLst/>
          </a:prstGeom>
        </p:spPr>
      </p:pic>
      <p:pic>
        <p:nvPicPr>
          <p:cNvPr id="6" name="图片 5" descr="Image 058.png"/>
          <p:cNvPicPr>
            <a:picLocks noChangeAspect="1"/>
          </p:cNvPicPr>
          <p:nvPr/>
        </p:nvPicPr>
        <p:blipFill>
          <a:blip r:embed="rId3" cstate="print"/>
          <a:stretch>
            <a:fillRect/>
          </a:stretch>
        </p:blipFill>
        <p:spPr>
          <a:xfrm>
            <a:off x="1600200" y="3581400"/>
            <a:ext cx="5400675" cy="17430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用户的决策函数受其他人的影响</a:t>
            </a:r>
            <a:r>
              <a:rPr lang="en-US" dirty="0" smtClean="0"/>
              <a:t>.</a:t>
            </a:r>
          </a:p>
          <a:p>
            <a:endParaRPr lang="en-US" dirty="0" smtClean="0"/>
          </a:p>
          <a:p>
            <a:endParaRPr lang="en-US" dirty="0" smtClean="0"/>
          </a:p>
          <a:p>
            <a:endParaRPr lang="en-US" dirty="0" smtClean="0"/>
          </a:p>
          <a:p>
            <a:endParaRPr lang="en-US" dirty="0" smtClean="0"/>
          </a:p>
          <a:p>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9.png"/>
          <p:cNvPicPr>
            <a:picLocks noChangeAspect="1"/>
          </p:cNvPicPr>
          <p:nvPr/>
        </p:nvPicPr>
        <p:blipFill>
          <a:blip r:embed="rId2" cstate="print"/>
          <a:stretch>
            <a:fillRect/>
          </a:stretch>
        </p:blipFill>
        <p:spPr>
          <a:xfrm>
            <a:off x="1600200" y="2057400"/>
            <a:ext cx="5038725" cy="1724025"/>
          </a:xfrm>
          <a:prstGeom prst="rect">
            <a:avLst/>
          </a:prstGeom>
        </p:spPr>
      </p:pic>
      <p:pic>
        <p:nvPicPr>
          <p:cNvPr id="8" name="图片 7" descr="Image 060.png"/>
          <p:cNvPicPr>
            <a:picLocks noChangeAspect="1"/>
          </p:cNvPicPr>
          <p:nvPr/>
        </p:nvPicPr>
        <p:blipFill>
          <a:blip r:embed="rId3" cstate="print"/>
          <a:stretch>
            <a:fillRect/>
          </a:stretch>
        </p:blipFill>
        <p:spPr>
          <a:xfrm>
            <a:off x="2133600" y="4267200"/>
            <a:ext cx="4248150" cy="8572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0178" name="Object 2"/>
          <p:cNvGraphicFramePr>
            <a:graphicFrameLocks noChangeAspect="1"/>
          </p:cNvGraphicFramePr>
          <p:nvPr/>
        </p:nvGraphicFramePr>
        <p:xfrm>
          <a:off x="2438400" y="1524000"/>
          <a:ext cx="223838" cy="333375"/>
        </p:xfrm>
        <a:graphic>
          <a:graphicData uri="http://schemas.openxmlformats.org/presentationml/2006/ole">
            <p:oleObj spid="_x0000_s50178" name="Formula" r:id="rId3" imgW="113400" imgH="168480" progId="Equation.Ribbit">
              <p:embed/>
            </p:oleObj>
          </a:graphicData>
        </a:graphic>
      </p:graphicFrame>
      <p:pic>
        <p:nvPicPr>
          <p:cNvPr id="6" name="图片 5" descr="Image 060.png"/>
          <p:cNvPicPr>
            <a:picLocks noChangeAspect="1"/>
          </p:cNvPicPr>
          <p:nvPr/>
        </p:nvPicPr>
        <p:blipFill>
          <a:blip r:embed="rId4" cstate="print"/>
          <a:stretch>
            <a:fillRect/>
          </a:stretch>
        </p:blipFill>
        <p:spPr>
          <a:xfrm>
            <a:off x="2133600" y="2057400"/>
            <a:ext cx="4248150" cy="8572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62.png"/>
          <p:cNvPicPr>
            <a:picLocks noGrp="1" noChangeAspect="1"/>
          </p:cNvPicPr>
          <p:nvPr>
            <p:ph idx="1"/>
          </p:nvPr>
        </p:nvPicPr>
        <p:blipFill>
          <a:blip r:embed="rId2" cstate="print"/>
          <a:stretch>
            <a:fillRect/>
          </a:stretch>
        </p:blipFill>
        <p:spPr>
          <a:xfrm>
            <a:off x="1066800" y="3962400"/>
            <a:ext cx="6934200" cy="2293965"/>
          </a:xfrm>
        </p:spPr>
      </p:pic>
      <p:sp>
        <p:nvSpPr>
          <p:cNvPr id="3" name="灯片编号占位符 2"/>
          <p:cNvSpPr>
            <a:spLocks noGrp="1"/>
          </p:cNvSpPr>
          <p:nvPr>
            <p:ph type="sldNum" sz="quarter" idx="12"/>
          </p:nvPr>
        </p:nvSpPr>
        <p:spPr/>
        <p:txBody>
          <a:bodyPr/>
          <a:lstStyle/>
          <a:p>
            <a:fld id="{634A9CCC-C89A-4FF4-B41F-98EBC16A911A}" type="slidenum">
              <a:rPr lang="en-US" smtClean="0"/>
              <a:pPr/>
              <a:t>47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6" name="图片 5" descr="Image 061.png"/>
          <p:cNvPicPr>
            <a:picLocks noChangeAspect="1"/>
          </p:cNvPicPr>
          <p:nvPr/>
        </p:nvPicPr>
        <p:blipFill>
          <a:blip r:embed="rId3" cstate="print"/>
          <a:stretch>
            <a:fillRect/>
          </a:stretch>
        </p:blipFill>
        <p:spPr>
          <a:xfrm>
            <a:off x="762000" y="1371600"/>
            <a:ext cx="7543800" cy="231822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一个概率分布下的均衡成本</a:t>
            </a:r>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3.png"/>
          <p:cNvPicPr>
            <a:picLocks noChangeAspect="1"/>
          </p:cNvPicPr>
          <p:nvPr/>
        </p:nvPicPr>
        <p:blipFill>
          <a:blip r:embed="rId2" cstate="print"/>
          <a:stretch>
            <a:fillRect/>
          </a:stretch>
        </p:blipFill>
        <p:spPr>
          <a:xfrm>
            <a:off x="1033462" y="2252662"/>
            <a:ext cx="7077075" cy="23526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不同业务类型概率分布的分析与讨论</a:t>
            </a:r>
            <a:endParaRPr lang="en-US" altLang="zh-CN" dirty="0" smtClean="0"/>
          </a:p>
          <a:p>
            <a:pPr lvl="1"/>
            <a:r>
              <a:rPr lang="zh-CN" altLang="en-US" dirty="0" smtClean="0"/>
              <a:t>均匀分布的情况</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4.png"/>
          <p:cNvPicPr>
            <a:picLocks noChangeAspect="1"/>
          </p:cNvPicPr>
          <p:nvPr/>
        </p:nvPicPr>
        <p:blipFill>
          <a:blip r:embed="rId2" cstate="print"/>
          <a:stretch>
            <a:fillRect/>
          </a:stretch>
        </p:blipFill>
        <p:spPr>
          <a:xfrm>
            <a:off x="1676400" y="2514600"/>
            <a:ext cx="5562600" cy="1371600"/>
          </a:xfrm>
          <a:prstGeom prst="rect">
            <a:avLst/>
          </a:prstGeom>
        </p:spPr>
      </p:pic>
      <p:pic>
        <p:nvPicPr>
          <p:cNvPr id="10" name="图片 9" descr="Image 068.png"/>
          <p:cNvPicPr>
            <a:picLocks noChangeAspect="1"/>
          </p:cNvPicPr>
          <p:nvPr/>
        </p:nvPicPr>
        <p:blipFill>
          <a:blip r:embed="rId3" cstate="print"/>
          <a:stretch>
            <a:fillRect/>
          </a:stretch>
        </p:blipFill>
        <p:spPr>
          <a:xfrm>
            <a:off x="1828800" y="4267200"/>
            <a:ext cx="5400675" cy="1200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呼叫接纳控制与资源分配 （多媒体特性）</a:t>
            </a:r>
            <a:endParaRPr lang="en-US" altLang="zh-CN" dirty="0" smtClean="0"/>
          </a:p>
          <a:p>
            <a:pPr marL="624078" indent="-514350">
              <a:lnSpc>
                <a:spcPct val="150000"/>
              </a:lnSpc>
            </a:pPr>
            <a:r>
              <a:rPr lang="zh-CN" altLang="en-US" dirty="0" smtClean="0"/>
              <a:t>多用户资源分配策略（议价博弈）</a:t>
            </a:r>
            <a:endParaRPr lang="en-US" altLang="zh-CN" dirty="0" smtClean="0"/>
          </a:p>
          <a:p>
            <a:pPr marL="624078" indent="-514350">
              <a:lnSpc>
                <a:spcPct val="150000"/>
              </a:lnSpc>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论文的具体工作</a:t>
            </a:r>
            <a:r>
              <a:rPr lang="zh-CN" altLang="en-US" dirty="0" smtClean="0"/>
              <a:t>及创新点</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66.png"/>
          <p:cNvPicPr>
            <a:picLocks noGrp="1" noChangeAspect="1"/>
          </p:cNvPicPr>
          <p:nvPr>
            <p:ph idx="1"/>
          </p:nvPr>
        </p:nvPicPr>
        <p:blipFill>
          <a:blip r:embed="rId2" cstate="print"/>
          <a:stretch>
            <a:fillRect/>
          </a:stretch>
        </p:blipFill>
        <p:spPr>
          <a:xfrm>
            <a:off x="2057400" y="1600200"/>
            <a:ext cx="5155240"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50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正态分布的情况</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9.png"/>
          <p:cNvPicPr>
            <a:picLocks noChangeAspect="1"/>
          </p:cNvPicPr>
          <p:nvPr/>
        </p:nvPicPr>
        <p:blipFill>
          <a:blip r:embed="rId2" cstate="print"/>
          <a:stretch>
            <a:fillRect/>
          </a:stretch>
        </p:blipFill>
        <p:spPr>
          <a:xfrm>
            <a:off x="1828800" y="2057400"/>
            <a:ext cx="5724525" cy="436356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70.png"/>
          <p:cNvPicPr>
            <a:picLocks noGrp="1" noChangeAspect="1"/>
          </p:cNvPicPr>
          <p:nvPr>
            <p:ph idx="1"/>
          </p:nvPr>
        </p:nvPicPr>
        <p:blipFill>
          <a:blip r:embed="rId2" cstate="print"/>
          <a:stretch>
            <a:fillRect/>
          </a:stretch>
        </p:blipFill>
        <p:spPr>
          <a:xfrm>
            <a:off x="4038600" y="200699"/>
            <a:ext cx="4572000" cy="6657301"/>
          </a:xfrm>
        </p:spPr>
      </p:pic>
      <p:sp>
        <p:nvSpPr>
          <p:cNvPr id="3" name="灯片编号占位符 2"/>
          <p:cNvSpPr>
            <a:spLocks noGrp="1"/>
          </p:cNvSpPr>
          <p:nvPr>
            <p:ph type="sldNum" sz="quarter" idx="12"/>
          </p:nvPr>
        </p:nvSpPr>
        <p:spPr/>
        <p:txBody>
          <a:bodyPr/>
          <a:lstStyle/>
          <a:p>
            <a:fld id="{634A9CCC-C89A-4FF4-B41F-98EBC16A911A}" type="slidenum">
              <a:rPr lang="en-US" smtClean="0"/>
              <a:pPr/>
              <a:t>52</a:t>
            </a:fld>
            <a:endParaRPr lang="en-US"/>
          </a:p>
        </p:txBody>
      </p:sp>
      <p:sp>
        <p:nvSpPr>
          <p:cNvPr id="4" name="标题 3"/>
          <p:cNvSpPr>
            <a:spLocks noGrp="1"/>
          </p:cNvSpPr>
          <p:nvPr>
            <p:ph type="title"/>
          </p:nvPr>
        </p:nvSpPr>
        <p:spPr/>
        <p:txBody>
          <a:bodyPr>
            <a:normAutofit/>
          </a:bodyPr>
          <a:lstStyle/>
          <a:p>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53</a:t>
            </a:fld>
            <a:endParaRPr lang="en-US"/>
          </a:p>
        </p:txBody>
      </p:sp>
      <p:sp>
        <p:nvSpPr>
          <p:cNvPr id="4" name="标题 3"/>
          <p:cNvSpPr>
            <a:spLocks noGrp="1"/>
          </p:cNvSpPr>
          <p:nvPr>
            <p:ph type="title"/>
          </p:nvPr>
        </p:nvSpPr>
        <p:spPr/>
        <p:txBody>
          <a:bodyPr/>
          <a:lstStyle/>
          <a:p>
            <a:r>
              <a:rPr lang="en-US" altLang="zh-CN" dirty="0" smtClean="0"/>
              <a:t>Bayesian </a:t>
            </a:r>
            <a:r>
              <a:rPr lang="zh-CN" altLang="en-US" smtClean="0"/>
              <a:t>博弈资源分配策略</a:t>
            </a:r>
            <a:endParaRPr lang="en-US"/>
          </a:p>
        </p:txBody>
      </p:sp>
      <p:sp>
        <p:nvSpPr>
          <p:cNvPr id="6" name="内容占位符 5"/>
          <p:cNvSpPr>
            <a:spLocks noGrp="1"/>
          </p:cNvSpPr>
          <p:nvPr>
            <p:ph idx="1"/>
          </p:nvPr>
        </p:nvSpPr>
        <p:spPr/>
        <p:txBody>
          <a:bodyPr/>
          <a:lstStyle/>
          <a:p>
            <a:r>
              <a:rPr lang="zh-CN" altLang="en-US" dirty="0" smtClean="0"/>
              <a:t>仿真实验与结果</a:t>
            </a:r>
            <a:endParaRPr lang="en-US" dirty="0"/>
          </a:p>
        </p:txBody>
      </p:sp>
      <p:pic>
        <p:nvPicPr>
          <p:cNvPr id="7" name="内容占位符 4" descr="Image 071.png"/>
          <p:cNvPicPr>
            <a:picLocks noChangeAspect="1"/>
          </p:cNvPicPr>
          <p:nvPr/>
        </p:nvPicPr>
        <p:blipFill>
          <a:blip r:embed="rId2" cstate="print"/>
          <a:stretch>
            <a:fillRect/>
          </a:stretch>
        </p:blipFill>
        <p:spPr>
          <a:xfrm>
            <a:off x="1905000" y="2057400"/>
            <a:ext cx="5429400" cy="452596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54</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内容占位符 4" descr="Image 071.png"/>
          <p:cNvPicPr>
            <a:picLocks noChangeAspect="1"/>
          </p:cNvPicPr>
          <p:nvPr/>
        </p:nvPicPr>
        <p:blipFill>
          <a:blip r:embed="rId2" cstate="print"/>
          <a:stretch>
            <a:fillRect/>
          </a:stretch>
        </p:blipFill>
        <p:spPr>
          <a:xfrm>
            <a:off x="1905000" y="1524000"/>
            <a:ext cx="5429400" cy="452596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小结</a:t>
            </a:r>
            <a:endParaRPr lang="en-US" altLang="zh-CN" dirty="0" smtClean="0"/>
          </a:p>
          <a:p>
            <a:pPr lvl="1"/>
            <a:r>
              <a:rPr lang="zh-CN" altLang="en-US" dirty="0" smtClean="0"/>
              <a:t>连续概率随机变量来描述用户的业务类型。</a:t>
            </a:r>
          </a:p>
          <a:p>
            <a:pPr lvl="1"/>
            <a:r>
              <a:rPr lang="zh-CN" altLang="en-US" dirty="0" smtClean="0"/>
              <a:t>由于业务不再由有限个类型组成，这使得处理更加复杂。我们提出通过构造 </a:t>
            </a:r>
            <a:r>
              <a:rPr lang="en-US" altLang="zh-CN" dirty="0" smtClean="0"/>
              <a:t>Bayesian </a:t>
            </a:r>
            <a:r>
              <a:rPr lang="zh-CN" altLang="en-US" dirty="0" smtClean="0"/>
              <a:t>博弈模型的方法来寻求使得用户满意的资源分配混合策略。</a:t>
            </a:r>
            <a:endParaRPr lang="en-US" altLang="zh-CN" dirty="0" smtClean="0"/>
          </a:p>
          <a:p>
            <a:pPr lvl="1"/>
            <a:r>
              <a:rPr lang="zh-CN" altLang="en-US" dirty="0" smtClean="0"/>
              <a:t>通过理论的分析与仿真实验证明，所提出的业务描述方法及博弈模型和算法，为有效地解决多用户竞争下的资源分配问题提供了另外一条途径。</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56</a:t>
            </a:fld>
            <a:endParaRPr lang="en-US"/>
          </a:p>
        </p:txBody>
      </p:sp>
      <p:sp>
        <p:nvSpPr>
          <p:cNvPr id="4" name="标题 3"/>
          <p:cNvSpPr>
            <a:spLocks noGrp="1"/>
          </p:cNvSpPr>
          <p:nvPr>
            <p:ph type="title"/>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lvl="1"/>
            <a:r>
              <a:rPr lang="zh-CN" altLang="en-US" dirty="0" smtClean="0"/>
              <a:t>研究移动速度对“切换过程”的影响。</a:t>
            </a:r>
            <a:endParaRPr lang="en-US" altLang="zh-CN" dirty="0" smtClean="0"/>
          </a:p>
          <a:p>
            <a:r>
              <a:rPr lang="zh-CN" altLang="en-US" dirty="0" smtClean="0"/>
              <a:t>研究的方法：</a:t>
            </a:r>
            <a:endParaRPr lang="en-US" altLang="zh-CN" dirty="0" smtClean="0"/>
          </a:p>
          <a:p>
            <a:pPr lvl="1"/>
            <a:r>
              <a:rPr lang="zh-CN" altLang="en-US" dirty="0" smtClean="0"/>
              <a:t>建立切换的信令流程的概率模型</a:t>
            </a:r>
            <a:endParaRPr lang="en-US" altLang="zh-CN" dirty="0" smtClean="0"/>
          </a:p>
          <a:p>
            <a:pPr lvl="1"/>
            <a:r>
              <a:rPr lang="zh-CN" altLang="en-US" dirty="0" smtClean="0"/>
              <a:t>分析移动速度对切换信令及切换成功概率的影响</a:t>
            </a:r>
            <a:endParaRPr lang="en-US" altLang="zh-CN" dirty="0" smtClean="0"/>
          </a:p>
          <a:p>
            <a:pPr lvl="1"/>
            <a:r>
              <a:rPr lang="zh-CN" altLang="en-US" dirty="0" smtClean="0"/>
              <a:t>提出一个</a:t>
            </a:r>
            <a:r>
              <a:rPr lang="en-US" altLang="zh-CN" dirty="0" smtClean="0"/>
              <a:t>FEC</a:t>
            </a:r>
            <a:r>
              <a:rPr lang="zh-CN" altLang="en-US" dirty="0" smtClean="0"/>
              <a:t>方案来适应速度的变化，提高切换成功的概率。</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57</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4.png"/>
          <p:cNvPicPr>
            <a:picLocks noChangeAspect="1"/>
          </p:cNvPicPr>
          <p:nvPr/>
        </p:nvPicPr>
        <p:blipFill>
          <a:blip r:embed="rId2" cstate="print"/>
          <a:stretch>
            <a:fillRect/>
          </a:stretch>
        </p:blipFill>
        <p:spPr>
          <a:xfrm>
            <a:off x="6238875" y="914400"/>
            <a:ext cx="2905125" cy="24790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切换的流程</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58</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5.png"/>
          <p:cNvPicPr>
            <a:picLocks noChangeAspect="1"/>
          </p:cNvPicPr>
          <p:nvPr/>
        </p:nvPicPr>
        <p:blipFill>
          <a:blip r:embed="rId2" cstate="print"/>
          <a:stretch>
            <a:fillRect/>
          </a:stretch>
        </p:blipFill>
        <p:spPr>
          <a:xfrm>
            <a:off x="1905000" y="2133600"/>
            <a:ext cx="5181600" cy="398145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考虑了重传</a:t>
            </a:r>
            <a:r>
              <a:rPr lang="zh-CN" altLang="en-US" dirty="0" smtClean="0"/>
              <a:t>策略，单个信令传送成功的概率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一</a:t>
            </a:r>
            <a:r>
              <a:rPr lang="zh-CN" altLang="en-US" dirty="0" smtClean="0"/>
              <a:t>次切换成功的概率可表示</a:t>
            </a:r>
            <a:r>
              <a:rPr lang="zh-CN" altLang="en-US" dirty="0" smtClean="0"/>
              <a:t>为</a:t>
            </a:r>
            <a:endParaRPr lang="en-US" altLang="zh-CN" dirty="0" smtClean="0"/>
          </a:p>
          <a:p>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59</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6.png"/>
          <p:cNvPicPr>
            <a:picLocks noChangeAspect="1"/>
          </p:cNvPicPr>
          <p:nvPr/>
        </p:nvPicPr>
        <p:blipFill>
          <a:blip r:embed="rId2" cstate="print"/>
          <a:stretch>
            <a:fillRect/>
          </a:stretch>
        </p:blipFill>
        <p:spPr>
          <a:xfrm>
            <a:off x="1143000" y="2362200"/>
            <a:ext cx="6867525" cy="1295400"/>
          </a:xfrm>
          <a:prstGeom prst="rect">
            <a:avLst/>
          </a:prstGeom>
        </p:spPr>
      </p:pic>
      <p:pic>
        <p:nvPicPr>
          <p:cNvPr id="6" name="图片 5" descr="Image 077.png"/>
          <p:cNvPicPr>
            <a:picLocks noChangeAspect="1"/>
          </p:cNvPicPr>
          <p:nvPr/>
        </p:nvPicPr>
        <p:blipFill>
          <a:blip r:embed="rId3" cstate="print"/>
          <a:stretch>
            <a:fillRect/>
          </a:stretch>
        </p:blipFill>
        <p:spPr>
          <a:xfrm>
            <a:off x="1371600" y="4572000"/>
            <a:ext cx="6762750" cy="1457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呼叫接纳控制（</a:t>
            </a:r>
            <a:r>
              <a:rPr lang="en-US" altLang="zh-CN" dirty="0" smtClean="0"/>
              <a:t> Call admission control</a:t>
            </a:r>
            <a:r>
              <a:rPr lang="zh-CN" altLang="en-US" dirty="0" smtClean="0"/>
              <a:t>）本质是一种管理通信数据连接并进行资源分配与管理的技术。</a:t>
            </a:r>
            <a:endParaRPr lang="en-US" altLang="zh-CN" dirty="0" smtClean="0"/>
          </a:p>
          <a:p>
            <a:r>
              <a:rPr lang="zh-CN" altLang="en-US" dirty="0" smtClean="0"/>
              <a:t>前人的工作：</a:t>
            </a:r>
            <a:endParaRPr lang="en-US" altLang="zh-CN" dirty="0" smtClean="0"/>
          </a:p>
          <a:p>
            <a:pPr lvl="1"/>
            <a:r>
              <a:rPr lang="zh-CN" altLang="en-US" dirty="0" smtClean="0"/>
              <a:t>呼叫接纳的准则： 直接选用的（如资源利用率、单位时间内的数据包个数或在线呼叫个数）；复合已有参数（ 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概率 </a:t>
            </a:r>
            <a:r>
              <a:rPr lang="en-US" altLang="zh-CN" dirty="0" smtClean="0"/>
              <a:t> </a:t>
            </a:r>
            <a:r>
              <a:rPr lang="en-US" altLang="zh-CN" dirty="0" smtClean="0"/>
              <a:t>   </a:t>
            </a:r>
            <a:r>
              <a:rPr lang="zh-CN" altLang="en-US" dirty="0" smtClean="0"/>
              <a:t>将</a:t>
            </a:r>
            <a:r>
              <a:rPr lang="zh-CN" altLang="en-US" dirty="0" smtClean="0"/>
              <a:t>主要与移动台和基站之间的无线信道</a:t>
            </a:r>
            <a:r>
              <a:rPr lang="zh-CN" altLang="en-US" dirty="0" smtClean="0"/>
              <a:t>的误比特率</a:t>
            </a:r>
            <a:r>
              <a:rPr lang="zh-CN" altLang="en-US" dirty="0" smtClean="0"/>
              <a:t>有关</a:t>
            </a:r>
            <a:r>
              <a:rPr lang="zh-CN" altLang="en-US" dirty="0" smtClean="0"/>
              <a:t>。 </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60</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80.png"/>
          <p:cNvPicPr>
            <a:picLocks noChangeAspect="1"/>
          </p:cNvPicPr>
          <p:nvPr/>
        </p:nvPicPr>
        <p:blipFill>
          <a:blip r:embed="rId3" cstate="print"/>
          <a:stretch>
            <a:fillRect/>
          </a:stretch>
        </p:blipFill>
        <p:spPr>
          <a:xfrm>
            <a:off x="542925" y="2743200"/>
            <a:ext cx="8601075" cy="2476500"/>
          </a:xfrm>
          <a:prstGeom prst="rect">
            <a:avLst/>
          </a:prstGeom>
        </p:spPr>
      </p:pic>
      <p:graphicFrame>
        <p:nvGraphicFramePr>
          <p:cNvPr id="6" name="对象 5"/>
          <p:cNvGraphicFramePr>
            <a:graphicFrameLocks noChangeAspect="1"/>
          </p:cNvGraphicFramePr>
          <p:nvPr/>
        </p:nvGraphicFramePr>
        <p:xfrm>
          <a:off x="1676400" y="1600200"/>
          <a:ext cx="239713" cy="231775"/>
        </p:xfrm>
        <a:graphic>
          <a:graphicData uri="http://schemas.openxmlformats.org/presentationml/2006/ole">
            <p:oleObj spid="_x0000_s67586" name="Formula" r:id="rId4" imgW="120960" imgH="118080" progId="Equation.Ribbit">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切换成功概率模型与移动台</a:t>
            </a:r>
            <a:r>
              <a:rPr lang="zh-CN" altLang="en-US" dirty="0" smtClean="0"/>
              <a:t>速度</a:t>
            </a:r>
            <a:endParaRPr lang="en-US" altLang="zh-CN" dirty="0" smtClean="0"/>
          </a:p>
          <a:p>
            <a:pPr lvl="1"/>
            <a:r>
              <a:rPr lang="zh-CN" altLang="en-US" dirty="0" smtClean="0"/>
              <a:t>多谱勒频率</a:t>
            </a:r>
            <a:r>
              <a:rPr lang="zh-CN" altLang="en-US" dirty="0" smtClean="0"/>
              <a:t>偏移</a:t>
            </a:r>
            <a:endParaRPr lang="en-US" altLang="zh-CN" dirty="0" smtClean="0"/>
          </a:p>
          <a:p>
            <a:pPr lvl="1"/>
            <a:r>
              <a:rPr lang="zh-CN" altLang="en-US" dirty="0" smtClean="0"/>
              <a:t>信号覆盖的交叠</a:t>
            </a:r>
            <a:r>
              <a:rPr lang="zh-CN" altLang="en-US" dirty="0" smtClean="0"/>
              <a:t>部分的</a:t>
            </a:r>
            <a:r>
              <a:rPr lang="zh-CN" altLang="en-US" dirty="0" smtClean="0"/>
              <a:t>物理距离</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61</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pic>
        <p:nvPicPr>
          <p:cNvPr id="6" name="图片 5" descr="Image 081.png"/>
          <p:cNvPicPr>
            <a:picLocks noChangeAspect="1"/>
          </p:cNvPicPr>
          <p:nvPr/>
        </p:nvPicPr>
        <p:blipFill>
          <a:blip r:embed="rId2" cstate="print"/>
          <a:stretch>
            <a:fillRect/>
          </a:stretch>
        </p:blipFill>
        <p:spPr>
          <a:xfrm>
            <a:off x="0" y="3276600"/>
            <a:ext cx="9144000" cy="1719385"/>
          </a:xfrm>
          <a:prstGeom prst="rect">
            <a:avLst/>
          </a:prstGeom>
        </p:spPr>
      </p:pic>
      <p:pic>
        <p:nvPicPr>
          <p:cNvPr id="7" name="图片 6" descr="Image 082.png"/>
          <p:cNvPicPr>
            <a:picLocks noChangeAspect="1"/>
          </p:cNvPicPr>
          <p:nvPr/>
        </p:nvPicPr>
        <p:blipFill>
          <a:blip r:embed="rId3" cstate="print"/>
          <a:stretch>
            <a:fillRect/>
          </a:stretch>
        </p:blipFill>
        <p:spPr>
          <a:xfrm>
            <a:off x="381000" y="5486400"/>
            <a:ext cx="2126411" cy="552450"/>
          </a:xfrm>
          <a:prstGeom prst="rect">
            <a:avLst/>
          </a:prstGeom>
        </p:spPr>
      </p:pic>
      <p:pic>
        <p:nvPicPr>
          <p:cNvPr id="8" name="图片 7" descr="Image 083.png"/>
          <p:cNvPicPr>
            <a:picLocks noChangeAspect="1"/>
          </p:cNvPicPr>
          <p:nvPr/>
        </p:nvPicPr>
        <p:blipFill>
          <a:blip r:embed="rId4" cstate="print"/>
          <a:stretch>
            <a:fillRect/>
          </a:stretch>
        </p:blipFill>
        <p:spPr>
          <a:xfrm>
            <a:off x="2743200" y="5445005"/>
            <a:ext cx="6400800" cy="141299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85.png"/>
          <p:cNvPicPr>
            <a:picLocks noGrp="1" noChangeAspect="1"/>
          </p:cNvPicPr>
          <p:nvPr>
            <p:ph idx="1"/>
          </p:nvPr>
        </p:nvPicPr>
        <p:blipFill>
          <a:blip r:embed="rId2" cstate="print"/>
          <a:stretch>
            <a:fillRect/>
          </a:stretch>
        </p:blipFill>
        <p:spPr>
          <a:xfrm>
            <a:off x="1143000" y="1600200"/>
            <a:ext cx="7068539"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62</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所提出</a:t>
            </a:r>
            <a:r>
              <a:rPr lang="en-US" altLang="zh-CN" dirty="0" smtClean="0"/>
              <a:t>FEC</a:t>
            </a:r>
            <a:r>
              <a:rPr lang="zh-CN" altLang="en-US" dirty="0" smtClean="0"/>
              <a:t>保护切换方案</a:t>
            </a:r>
            <a:endParaRPr lang="en-US" altLang="zh-CN" dirty="0" smtClean="0"/>
          </a:p>
          <a:p>
            <a:pPr lvl="1"/>
            <a:r>
              <a:rPr lang="zh-CN" altLang="en-US" dirty="0" smtClean="0"/>
              <a:t>使用 </a:t>
            </a:r>
            <a:r>
              <a:rPr lang="en-US" dirty="0" smtClean="0"/>
              <a:t>Reed-Solomon(R-S) </a:t>
            </a:r>
            <a:r>
              <a:rPr lang="zh-CN" altLang="en-US" dirty="0" smtClean="0"/>
              <a:t>纠错编码</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63</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86.png"/>
          <p:cNvPicPr>
            <a:picLocks noChangeAspect="1"/>
          </p:cNvPicPr>
          <p:nvPr/>
        </p:nvPicPr>
        <p:blipFill>
          <a:blip r:embed="rId2" cstate="print"/>
          <a:stretch>
            <a:fillRect/>
          </a:stretch>
        </p:blipFill>
        <p:spPr>
          <a:xfrm>
            <a:off x="1524000" y="2590800"/>
            <a:ext cx="5972175" cy="1095375"/>
          </a:xfrm>
          <a:prstGeom prst="rect">
            <a:avLst/>
          </a:prstGeom>
        </p:spPr>
      </p:pic>
      <p:pic>
        <p:nvPicPr>
          <p:cNvPr id="8" name="图片 7" descr="Image 087.png"/>
          <p:cNvPicPr>
            <a:picLocks noChangeAspect="1"/>
          </p:cNvPicPr>
          <p:nvPr/>
        </p:nvPicPr>
        <p:blipFill>
          <a:blip r:embed="rId3" cstate="print"/>
          <a:stretch>
            <a:fillRect/>
          </a:stretch>
        </p:blipFill>
        <p:spPr>
          <a:xfrm>
            <a:off x="2743200" y="5638800"/>
            <a:ext cx="5486400" cy="475601"/>
          </a:xfrm>
          <a:prstGeom prst="rect">
            <a:avLst/>
          </a:prstGeom>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64</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pic>
        <p:nvPicPr>
          <p:cNvPr id="5" name="图片 4" descr="Image 088.png"/>
          <p:cNvPicPr>
            <a:picLocks noChangeAspect="1"/>
          </p:cNvPicPr>
          <p:nvPr/>
        </p:nvPicPr>
        <p:blipFill>
          <a:blip r:embed="rId2" cstate="print"/>
          <a:stretch>
            <a:fillRect/>
          </a:stretch>
        </p:blipFill>
        <p:spPr>
          <a:xfrm>
            <a:off x="1219200" y="1600200"/>
            <a:ext cx="6877050" cy="443865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65</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sp>
        <p:nvSpPr>
          <p:cNvPr id="6" name="内容占位符 5"/>
          <p:cNvSpPr>
            <a:spLocks noGrp="1"/>
          </p:cNvSpPr>
          <p:nvPr>
            <p:ph idx="1"/>
          </p:nvPr>
        </p:nvSpPr>
        <p:spPr/>
        <p:txBody>
          <a:bodyPr/>
          <a:lstStyle/>
          <a:p>
            <a:r>
              <a:rPr lang="zh-CN" altLang="en-US" dirty="0" smtClean="0"/>
              <a:t>仿真实验及结果</a:t>
            </a:r>
            <a:endParaRPr lang="en-US" altLang="zh-CN" dirty="0" smtClean="0"/>
          </a:p>
          <a:p>
            <a:endParaRPr lang="en-US" dirty="0"/>
          </a:p>
        </p:txBody>
      </p:sp>
      <p:pic>
        <p:nvPicPr>
          <p:cNvPr id="7" name="图片 6" descr="Image 089.png"/>
          <p:cNvPicPr>
            <a:picLocks noChangeAspect="1"/>
          </p:cNvPicPr>
          <p:nvPr/>
        </p:nvPicPr>
        <p:blipFill>
          <a:blip r:embed="rId2" cstate="print"/>
          <a:stretch>
            <a:fillRect/>
          </a:stretch>
        </p:blipFill>
        <p:spPr>
          <a:xfrm>
            <a:off x="990600" y="2133600"/>
            <a:ext cx="6781800" cy="258890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90.png"/>
          <p:cNvPicPr>
            <a:picLocks noGrp="1" noChangeAspect="1"/>
          </p:cNvPicPr>
          <p:nvPr>
            <p:ph idx="1"/>
          </p:nvPr>
        </p:nvPicPr>
        <p:blipFill>
          <a:blip r:embed="rId2" cstate="print"/>
          <a:stretch>
            <a:fillRect/>
          </a:stretch>
        </p:blipFill>
        <p:spPr>
          <a:xfrm>
            <a:off x="1752600" y="1447800"/>
            <a:ext cx="5322601"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66</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结论</a:t>
            </a:r>
            <a:endParaRPr lang="en-US" altLang="zh-CN" dirty="0" smtClean="0"/>
          </a:p>
          <a:p>
            <a:pPr lvl="1"/>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lvl="1"/>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67</a:t>
            </a:fld>
            <a:endParaRPr lang="en-US"/>
          </a:p>
        </p:txBody>
      </p:sp>
      <p:sp>
        <p:nvSpPr>
          <p:cNvPr id="4" name="标题 3"/>
          <p:cNvSpPr>
            <a:spLocks noGrp="1"/>
          </p:cNvSpPr>
          <p:nvPr>
            <p:ph type="title"/>
          </p:nvPr>
        </p:nvSpPr>
        <p:spPr/>
        <p:txBody>
          <a:bodyPr/>
          <a:lstStyle/>
          <a:p>
            <a:r>
              <a:rPr lang="zh-CN" altLang="en-US" dirty="0" smtClean="0"/>
              <a:t>结论与展望</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dirty="0" smtClean="0"/>
              <a:t>研究了在非完备信息下的资源分配 </a:t>
            </a:r>
            <a:r>
              <a:rPr lang="en-US" altLang="zh-CN" dirty="0" smtClean="0"/>
              <a:t>Bayesian </a:t>
            </a:r>
            <a:r>
              <a:rPr lang="zh-CN" altLang="en-US" dirty="0" smtClean="0"/>
              <a:t>博弈问题。 提出一个新的业务类型概率描述方法。 提出并构造了一个基于 </a:t>
            </a:r>
            <a:r>
              <a:rPr lang="en-US" altLang="zh-CN" dirty="0" smtClean="0"/>
              <a:t>Bayesian </a:t>
            </a:r>
            <a:r>
              <a:rPr lang="zh-CN" altLang="en-US" dirty="0" smtClean="0"/>
              <a:t>博弈的资源竞争与决策分析模型。 理论分析结果表明，建立适当的收益机制，可以激励用户在信息不完备的情况下，仍旧可以根据自身的业务情况做出理性的分析和决策。</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68</a:t>
            </a:fld>
            <a:endParaRPr lang="en-US"/>
          </a:p>
        </p:txBody>
      </p:sp>
      <p:sp>
        <p:nvSpPr>
          <p:cNvPr id="4" name="标题 3"/>
          <p:cNvSpPr>
            <a:spLocks noGrp="1"/>
          </p:cNvSpPr>
          <p:nvPr>
            <p:ph type="title"/>
          </p:nvPr>
        </p:nvSpPr>
        <p:spPr/>
        <p:txBody>
          <a:bodyPr/>
          <a:lstStyle/>
          <a:p>
            <a:r>
              <a:rPr lang="zh-CN" altLang="en-US" dirty="0" smtClean="0"/>
              <a:t>结论</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业务模型的分类定义与选择问题。</a:t>
            </a:r>
            <a:endParaRPr lang="en-US" altLang="zh-CN" dirty="0" smtClean="0"/>
          </a:p>
          <a:p>
            <a:r>
              <a:rPr lang="zh-CN" altLang="en-US" dirty="0" smtClean="0"/>
              <a:t>非完备信息下的合作博弈在资源分配中的应用。</a:t>
            </a:r>
            <a:endParaRPr lang="en-US" altLang="zh-CN" dirty="0" smtClean="0"/>
          </a:p>
          <a:p>
            <a:r>
              <a:rPr lang="zh-CN" altLang="en-US" dirty="0" smtClean="0"/>
              <a:t>无线资源管理在 </a:t>
            </a:r>
            <a:r>
              <a:rPr lang="en-US" altLang="zh-CN" dirty="0" smtClean="0"/>
              <a:t>IP </a:t>
            </a:r>
            <a:r>
              <a:rPr lang="zh-CN" altLang="en-US" dirty="0" smtClean="0"/>
              <a:t>架构下的交叉层技术及协议规划问题。</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69</a:t>
            </a:fld>
            <a:endParaRPr lang="en-US"/>
          </a:p>
        </p:txBody>
      </p:sp>
      <p:sp>
        <p:nvSpPr>
          <p:cNvPr id="4" name="标题 3"/>
          <p:cNvSpPr>
            <a:spLocks noGrp="1"/>
          </p:cNvSpPr>
          <p:nvPr>
            <p:ph type="title"/>
          </p:nvPr>
        </p:nvSpPr>
        <p:spPr/>
        <p:txBody>
          <a:bodyPr/>
          <a:lstStyle/>
          <a:p>
            <a:r>
              <a:rPr lang="zh-CN" altLang="en-US" dirty="0" smtClean="0"/>
              <a:t>展望</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a:buNone/>
            </a:pPr>
            <a:r>
              <a:rPr lang="en-US" altLang="zh-CN" dirty="0" smtClean="0"/>
              <a:t>		</a:t>
            </a:r>
            <a:r>
              <a:rPr lang="zh-CN" altLang="en-US" sz="2400" dirty="0" smtClean="0"/>
              <a:t>从多媒体业务类型及网络应用层的角度，来研究呼叫接纳控制的判断准则。</a:t>
            </a:r>
            <a:endParaRPr lang="en-US" altLang="zh-CN" dirty="0" smtClean="0"/>
          </a:p>
          <a:p>
            <a:r>
              <a:rPr lang="zh-CN" altLang="en-US" dirty="0" smtClean="0"/>
              <a:t>具体的做法：</a:t>
            </a:r>
            <a:endParaRPr lang="en-US" altLang="zh-CN" dirty="0" smtClean="0"/>
          </a:p>
          <a:p>
            <a:pPr>
              <a:buNone/>
            </a:pPr>
            <a:r>
              <a:rPr lang="en-US" altLang="zh-CN" dirty="0" smtClean="0"/>
              <a:t>		</a:t>
            </a:r>
            <a:r>
              <a:rPr lang="zh-CN" altLang="en-US" sz="2400" dirty="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感谢 刘贵忠 老师的</a:t>
            </a:r>
            <a:r>
              <a:rPr lang="zh-CN" altLang="en-US" dirty="0" smtClean="0"/>
              <a:t>亲切关怀和悉心指导。</a:t>
            </a:r>
            <a:endParaRPr lang="en-US" altLang="zh-CN" dirty="0" smtClean="0"/>
          </a:p>
          <a:p>
            <a:r>
              <a:rPr lang="zh-CN" altLang="en-US" dirty="0" smtClean="0"/>
              <a:t>感谢实验室其他老师和同学们。</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70</a:t>
            </a:fld>
            <a:endParaRPr lang="en-US"/>
          </a:p>
        </p:txBody>
      </p:sp>
      <p:sp>
        <p:nvSpPr>
          <p:cNvPr id="4" name="标题 3"/>
          <p:cNvSpPr>
            <a:spLocks noGrp="1"/>
          </p:cNvSpPr>
          <p:nvPr>
            <p:ph type="title"/>
          </p:nvPr>
        </p:nvSpPr>
        <p:spPr/>
        <p:txBody>
          <a:bodyPr/>
          <a:lstStyle/>
          <a:p>
            <a:r>
              <a:rPr lang="zh-CN" altLang="en-US" dirty="0" smtClean="0"/>
              <a:t>致谢</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谢谢！</a:t>
            </a:r>
            <a:endParaRPr lang="en-US" dirty="0"/>
          </a:p>
        </p:txBody>
      </p:sp>
      <p:sp>
        <p:nvSpPr>
          <p:cNvPr id="3" name="副标题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634A9CCC-C89A-4FF4-B41F-98EBC16A911A}"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72</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数据类型的分类</a:t>
            </a:r>
            <a:endParaRPr lang="en-US" altLang="zh-CN" dirty="0" smtClean="0"/>
          </a:p>
          <a:p>
            <a:pPr lvl="1"/>
            <a:r>
              <a:rPr lang="zh-CN" altLang="en-US" dirty="0" smtClean="0"/>
              <a:t>话音（</a:t>
            </a:r>
            <a:r>
              <a:rPr lang="en-US" altLang="zh-CN" dirty="0" smtClean="0"/>
              <a:t> unsolicited grant service, UGS</a:t>
            </a:r>
            <a:r>
              <a:rPr lang="zh-CN" altLang="en-US" dirty="0" smtClean="0"/>
              <a:t>）</a:t>
            </a:r>
            <a:endParaRPr lang="en-US" altLang="zh-CN" dirty="0" smtClean="0"/>
          </a:p>
          <a:p>
            <a:pPr lvl="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话音业务 与资源分配关系 </a:t>
            </a:r>
            <a:endParaRPr lang="en-US" altLang="zh-CN" dirty="0" smtClean="0"/>
          </a:p>
          <a:p>
            <a:pPr lvl="1"/>
            <a:r>
              <a:rPr lang="en-US" altLang="zh-CN" dirty="0" smtClean="0"/>
              <a:t>ITU</a:t>
            </a:r>
            <a:r>
              <a:rPr lang="zh-CN" altLang="en-US" dirty="0" smtClean="0"/>
              <a:t>的</a:t>
            </a:r>
            <a:r>
              <a:rPr lang="en-US" altLang="zh-CN" dirty="0" smtClean="0"/>
              <a:t>E-model</a:t>
            </a:r>
          </a:p>
          <a:p>
            <a:pPr lvl="1"/>
            <a:endParaRPr lang="en-US" dirty="0" smtClean="0"/>
          </a:p>
          <a:p>
            <a:pPr lvl="1"/>
            <a:endParaRPr lang="en-US" dirty="0" smtClean="0"/>
          </a:p>
          <a:p>
            <a:pPr lvl="1"/>
            <a:endParaRPr lang="en-US" dirty="0" smtClean="0"/>
          </a:p>
          <a:p>
            <a:r>
              <a:rPr lang="zh-CN" altLang="en-US" dirty="0" smtClean="0"/>
              <a:t>视频业务与资源分配关系</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13.png"/>
          <p:cNvPicPr>
            <a:picLocks noChangeAspect="1"/>
          </p:cNvPicPr>
          <p:nvPr/>
        </p:nvPicPr>
        <p:blipFill>
          <a:blip r:embed="rId2" cstate="print"/>
          <a:stretch>
            <a:fillRect/>
          </a:stretch>
        </p:blipFill>
        <p:spPr>
          <a:xfrm>
            <a:off x="2971800" y="2667000"/>
            <a:ext cx="2057400" cy="866734"/>
          </a:xfrm>
          <a:prstGeom prst="rect">
            <a:avLst/>
          </a:prstGeom>
        </p:spPr>
      </p:pic>
      <p:pic>
        <p:nvPicPr>
          <p:cNvPr id="7" name="图片 6" descr="Image 014.png"/>
          <p:cNvPicPr>
            <a:picLocks noChangeAspect="1"/>
          </p:cNvPicPr>
          <p:nvPr/>
        </p:nvPicPr>
        <p:blipFill>
          <a:blip r:embed="rId3" cstate="print"/>
          <a:stretch>
            <a:fillRect/>
          </a:stretch>
        </p:blipFill>
        <p:spPr>
          <a:xfrm>
            <a:off x="2590800" y="4800600"/>
            <a:ext cx="3286125" cy="67627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552</TotalTime>
  <Words>2908</Words>
  <Application>Microsoft Office PowerPoint</Application>
  <PresentationFormat>全屏显示(4:3)</PresentationFormat>
  <Paragraphs>391</Paragraphs>
  <Slides>72</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75" baseType="lpstr">
      <vt:lpstr>聚合</vt:lpstr>
      <vt:lpstr>Formula</vt:lpstr>
      <vt:lpstr>Aurora Equation</vt:lpstr>
      <vt:lpstr>无线网络数据链路层的资源管理与控制方法研究(预答辩)</vt:lpstr>
      <vt:lpstr>目录</vt:lpstr>
      <vt:lpstr>研究背景与意义</vt:lpstr>
      <vt:lpstr>无线网络的关键技术需求</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幻灯片 56</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结论与展望</vt:lpstr>
      <vt:lpstr>结论</vt:lpstr>
      <vt:lpstr>展望</vt:lpstr>
      <vt:lpstr>致谢</vt:lpstr>
      <vt:lpstr>谢谢！</vt:lpstr>
      <vt:lpstr>本论文的主要研究工作</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88</cp:revision>
  <dcterms:created xsi:type="dcterms:W3CDTF">2013-01-01T12:13:00Z</dcterms:created>
  <dcterms:modified xsi:type="dcterms:W3CDTF">2013-01-14T07:26:13Z</dcterms:modified>
</cp:coreProperties>
</file>