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3"/>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9"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518" autoAdjust="0"/>
  </p:normalViewPr>
  <p:slideViewPr>
    <p:cSldViewPr>
      <p:cViewPr varScale="1">
        <p:scale>
          <a:sx n="60" d="100"/>
          <a:sy n="60" d="100"/>
        </p:scale>
        <p:origin x="-143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wmf"/><Relationship Id="rId4"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6F1AA4-0595-4DC7-AE4F-35E047D49196}" type="datetimeFigureOut">
              <a:rPr lang="en-US" smtClean="0"/>
              <a:pPr/>
              <a:t>1/11/2013</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ED5D97-CF4C-4961-B8BF-4FC15C9394A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：一是，以往无线网络承载的业务基本上以话音为</a:t>
            </a:r>
          </a:p>
          <a:p>
            <a:r>
              <a:rPr lang="zh-CN" altLang="en-US" dirty="0" smtClean="0"/>
              <a:t>主。其它业务量的比重极小，几乎可以忽略不计。二是，虽然交叉层技术可以使得网</a:t>
            </a:r>
          </a:p>
          <a:p>
            <a:r>
              <a:rPr lang="zh-CN" altLang="en-US" dirty="0" smtClean="0"/>
              <a:t>络底层直接取得到上层（如应用层）的部分信息，但是这样做的结果会破坏目前无线</a:t>
            </a:r>
          </a:p>
          <a:p>
            <a:r>
              <a:rPr lang="zh-CN" altLang="en-US" dirty="0" smtClean="0"/>
              <a:t>网络分层结构的设计原则。这使得交叉层技术的应用范围大打折扣。</a:t>
            </a:r>
            <a:endParaRPr lang="en-US" dirty="0"/>
          </a:p>
        </p:txBody>
      </p:sp>
      <p:sp>
        <p:nvSpPr>
          <p:cNvPr id="4" name="灯片编号占位符 3"/>
          <p:cNvSpPr>
            <a:spLocks noGrp="1"/>
          </p:cNvSpPr>
          <p:nvPr>
            <p:ph type="sldNum" sz="quarter" idx="10"/>
          </p:nvPr>
        </p:nvSpPr>
        <p:spPr/>
        <p:txBody>
          <a:bodyPr/>
          <a:lstStyle/>
          <a:p>
            <a:fld id="{D2ED5D97-CF4C-4961-B8BF-4FC15C9394A6}" type="slidenum">
              <a:rPr lang="en-US" smtClean="0"/>
              <a:pPr/>
              <a:t>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公理一、公理二和公理三定义了议价解集合 </a:t>
            </a:r>
            <a:r>
              <a:rPr lang="en-US" altLang="zh-CN" dirty="0" smtClean="0"/>
              <a:t>B </a:t>
            </a:r>
            <a:r>
              <a:rPr lang="zh-CN" altLang="en-US" dirty="0" smtClean="0"/>
              <a:t>。最终的纳什议价解（</a:t>
            </a:r>
            <a:r>
              <a:rPr lang="en-US" altLang="zh-CN" dirty="0" smtClean="0"/>
              <a:t>Nash</a:t>
            </a:r>
          </a:p>
          <a:p>
            <a:r>
              <a:rPr lang="en-US" altLang="zh-CN" dirty="0" smtClean="0"/>
              <a:t>Bargaining Solution</a:t>
            </a:r>
            <a:r>
              <a:rPr lang="zh-CN" altLang="en-US" dirty="0" smtClean="0"/>
              <a:t>，</a:t>
            </a:r>
            <a:r>
              <a:rPr lang="en-US" altLang="zh-CN" dirty="0" smtClean="0"/>
              <a:t>NBS</a:t>
            </a:r>
            <a:r>
              <a:rPr lang="zh-CN" altLang="en-US" dirty="0" smtClean="0"/>
              <a:t>）也在议价解集合中。公理三保证了集体理性，对于博弈参</a:t>
            </a:r>
          </a:p>
          <a:p>
            <a:r>
              <a:rPr lang="zh-CN" altLang="en-US" dirty="0" smtClean="0"/>
              <a:t>与者而言，在议价可能集内不存在好于议价解的效用向量。公理四、公理五和公理六</a:t>
            </a:r>
          </a:p>
          <a:p>
            <a:r>
              <a:rPr lang="zh-CN" altLang="en-US" dirty="0" smtClean="0"/>
              <a:t>称为公平性公理。公理四描述了如果用户有相同的“分歧点”和效用函数，那么它们</a:t>
            </a:r>
          </a:p>
          <a:p>
            <a:r>
              <a:rPr lang="zh-CN" altLang="en-US" dirty="0" smtClean="0"/>
              <a:t>的效用一定相同。比如，对称博弈中博弈双方有完全相同的策略可能性及相同的议价</a:t>
            </a:r>
          </a:p>
          <a:p>
            <a:r>
              <a:rPr lang="zh-CN" altLang="en-US" dirty="0" smtClean="0"/>
              <a:t>能力。公理五表明如果效用变换函数如果是线性的，那么最终议价解是不变的。公理</a:t>
            </a:r>
          </a:p>
          <a:p>
            <a:r>
              <a:rPr lang="zh-CN" altLang="en-US" dirty="0" smtClean="0"/>
              <a:t>六表明如果在一个集合的最终议价解在一个小的子集内找到，这个子集的解也就是这</a:t>
            </a:r>
          </a:p>
          <a:p>
            <a:r>
              <a:rPr lang="zh-CN" altLang="en-US" dirty="0" smtClean="0"/>
              <a:t>个集合的解。也就是说，如果逐步从原来的可行集中排除一些无关选择，并不改变最</a:t>
            </a:r>
          </a:p>
          <a:p>
            <a:r>
              <a:rPr lang="zh-CN" altLang="en-US" dirty="0" smtClean="0"/>
              <a:t>终的议价解。这条公理在议价的过程中可以解释为博弈双方会出现自愿地相互让步。</a:t>
            </a:r>
          </a:p>
          <a:p>
            <a:r>
              <a:rPr lang="zh-CN" altLang="en-US" dirty="0" smtClean="0"/>
              <a:t>这些公理所描述的本质数学含义其实是：议价解仅仅依赖于 </a:t>
            </a:r>
            <a:r>
              <a:rPr lang="en-US" altLang="zh-CN" dirty="0" smtClean="0"/>
              <a:t>u </a:t>
            </a:r>
            <a:r>
              <a:rPr lang="zh-CN" altLang="en-US" dirty="0" smtClean="0"/>
              <a:t>邻域中可行集右上边</a:t>
            </a:r>
          </a:p>
          <a:p>
            <a:r>
              <a:rPr lang="zh-CN" altLang="en-US" dirty="0" smtClean="0"/>
              <a:t>界的形状。</a:t>
            </a:r>
            <a:endParaRPr lang="en-US" dirty="0"/>
          </a:p>
        </p:txBody>
      </p:sp>
      <p:sp>
        <p:nvSpPr>
          <p:cNvPr id="4" name="灯片编号占位符 3"/>
          <p:cNvSpPr>
            <a:spLocks noGrp="1"/>
          </p:cNvSpPr>
          <p:nvPr>
            <p:ph type="sldNum" sz="quarter" idx="10"/>
          </p:nvPr>
        </p:nvSpPr>
        <p:spPr/>
        <p:txBody>
          <a:bodyPr/>
          <a:lstStyle/>
          <a:p>
            <a:fld id="{D2ED5D97-CF4C-4961-B8BF-4FC15C9394A6}" type="slidenum">
              <a:rPr lang="en-US" smtClean="0"/>
              <a:pPr/>
              <a:t>27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。对于这些视频业务的最小资源需求 </a:t>
            </a:r>
            <a:r>
              <a:rPr lang="en-US" altLang="zh-CN" dirty="0" err="1" smtClean="0"/>
              <a:t>Bmin</a:t>
            </a:r>
            <a:r>
              <a:rPr lang="en-US" altLang="zh-CN" dirty="0" smtClean="0"/>
              <a:t> </a:t>
            </a:r>
            <a:r>
              <a:rPr lang="zh-CN" altLang="en-US" dirty="0" smtClean="0"/>
              <a:t>，我们设定 </a:t>
            </a:r>
            <a:r>
              <a:rPr lang="en-US" altLang="zh-CN" dirty="0" smtClean="0"/>
              <a:t>PSNR </a:t>
            </a:r>
            <a:r>
              <a:rPr lang="zh-CN" altLang="en-US" dirty="0" smtClean="0"/>
              <a:t>约为 </a:t>
            </a:r>
            <a:r>
              <a:rPr lang="en-US" altLang="zh-CN" dirty="0" smtClean="0"/>
              <a:t>30 </a:t>
            </a:r>
            <a:r>
              <a:rPr lang="zh-CN" altLang="en-US" dirty="0" smtClean="0"/>
              <a:t>的码率。</a:t>
            </a:r>
            <a:endParaRPr lang="en-US" altLang="zh-CN" dirty="0" smtClean="0"/>
          </a:p>
          <a:p>
            <a:r>
              <a:rPr lang="zh-CN" altLang="en-US" dirty="0" smtClean="0"/>
              <a:t>对于它们的正常资源需求为 </a:t>
            </a:r>
            <a:r>
              <a:rPr lang="en-US" altLang="zh-CN" dirty="0" err="1" smtClean="0"/>
              <a:t>Beq</a:t>
            </a:r>
            <a:r>
              <a:rPr lang="en-US" altLang="zh-CN" dirty="0" smtClean="0"/>
              <a:t> </a:t>
            </a:r>
            <a:r>
              <a:rPr lang="zh-CN" altLang="en-US" dirty="0" smtClean="0"/>
              <a:t>我们假设为 </a:t>
            </a:r>
            <a:r>
              <a:rPr lang="en-US" altLang="zh-CN" dirty="0" smtClean="0"/>
              <a:t>PSNR </a:t>
            </a:r>
            <a:r>
              <a:rPr lang="zh-CN" altLang="en-US" dirty="0" smtClean="0"/>
              <a:t>约为 </a:t>
            </a:r>
            <a:r>
              <a:rPr lang="en-US" altLang="zh-CN" dirty="0" smtClean="0"/>
              <a:t>40 </a:t>
            </a:r>
            <a:r>
              <a:rPr lang="zh-CN" altLang="en-US" dirty="0" smtClean="0"/>
              <a:t>的码率。</a:t>
            </a:r>
            <a:endParaRPr lang="en-US" dirty="0"/>
          </a:p>
        </p:txBody>
      </p:sp>
      <p:sp>
        <p:nvSpPr>
          <p:cNvPr id="4" name="灯片编号占位符 3"/>
          <p:cNvSpPr>
            <a:spLocks noGrp="1"/>
          </p:cNvSpPr>
          <p:nvPr>
            <p:ph type="sldNum" sz="quarter" idx="10"/>
          </p:nvPr>
        </p:nvSpPr>
        <p:spPr/>
        <p:txBody>
          <a:bodyPr/>
          <a:lstStyle/>
          <a:p>
            <a:fld id="{D2ED5D97-CF4C-4961-B8BF-4FC15C9394A6}" type="slidenum">
              <a:rPr lang="en-US" smtClean="0"/>
              <a:pPr/>
              <a:t>32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假设博弈参与者业务类型可以与“参与者成本”相对应。也就是说，我们使用“参与者成本”来表征参与者的业务类型特征。</a:t>
            </a:r>
          </a:p>
          <a:p>
            <a:r>
              <a:rPr lang="zh-CN" altLang="en-US" dirty="0" smtClean="0"/>
              <a:t>假设代表参与者成本的变量是个概率随机变量。而且表征每个参与者的成本变</a:t>
            </a:r>
          </a:p>
          <a:p>
            <a:r>
              <a:rPr lang="zh-CN" altLang="en-US" dirty="0" smtClean="0"/>
              <a:t>量是独立同分布的，并且其累积概率分布函数 </a:t>
            </a:r>
            <a:r>
              <a:rPr lang="en-US" altLang="zh-CN" dirty="0" smtClean="0"/>
              <a:t>P (  ) </a:t>
            </a:r>
            <a:r>
              <a:rPr lang="zh-CN" altLang="en-US" dirty="0" smtClean="0"/>
              <a:t>在区间 </a:t>
            </a:r>
            <a:r>
              <a:rPr lang="en-US" altLang="zh-CN" dirty="0" smtClean="0"/>
              <a:t>[</a:t>
            </a:r>
            <a:r>
              <a:rPr lang="en-US" altLang="zh-CN" dirty="0" err="1" smtClean="0"/>
              <a:t>Cmin</a:t>
            </a:r>
            <a:r>
              <a:rPr lang="en-US" altLang="zh-CN" dirty="0" smtClean="0"/>
              <a:t> = 0; </a:t>
            </a:r>
            <a:r>
              <a:rPr lang="en-US" altLang="zh-CN" dirty="0" err="1" smtClean="0"/>
              <a:t>Cmax</a:t>
            </a:r>
            <a:r>
              <a:rPr lang="en-US" altLang="zh-CN" dirty="0" smtClean="0"/>
              <a:t> = 1] </a:t>
            </a:r>
            <a:r>
              <a:rPr lang="zh-CN" altLang="en-US" dirty="0" smtClean="0"/>
              <a:t>是</a:t>
            </a:r>
          </a:p>
          <a:p>
            <a:r>
              <a:rPr lang="zh-CN" altLang="en-US" dirty="0" smtClean="0"/>
              <a:t>连续增函数，</a:t>
            </a:r>
          </a:p>
          <a:p>
            <a:r>
              <a:rPr lang="en-US" altLang="zh-CN" dirty="0" smtClean="0"/>
              <a:t>• </a:t>
            </a:r>
            <a:r>
              <a:rPr lang="zh-CN" altLang="en-US" dirty="0" smtClean="0"/>
              <a:t>假设每个参与者的自身成本的具体取值是私有的知识，其他的参与者并不知道。</a:t>
            </a:r>
          </a:p>
          <a:p>
            <a:r>
              <a:rPr lang="zh-CN" altLang="en-US" dirty="0" smtClean="0"/>
              <a:t>这里需要注意的是，参与者虽然不知道其他参与者成本随机变量的具体取值，但</a:t>
            </a:r>
          </a:p>
          <a:p>
            <a:r>
              <a:rPr lang="zh-CN" altLang="en-US" dirty="0" smtClean="0"/>
              <a:t>是知道这个随机变量的分布函数。之所以做这样假设的原因是，在实际中我们可</a:t>
            </a:r>
          </a:p>
          <a:p>
            <a:r>
              <a:rPr lang="zh-CN" altLang="en-US" dirty="0" smtClean="0"/>
              <a:t>以通过统计的方法获得参与者类型的概率分布。</a:t>
            </a:r>
          </a:p>
          <a:p>
            <a:r>
              <a:rPr lang="en-US" altLang="zh-CN" dirty="0" smtClean="0"/>
              <a:t>• </a:t>
            </a:r>
            <a:r>
              <a:rPr lang="zh-CN" altLang="en-US" dirty="0" smtClean="0"/>
              <a:t>假设模型中的参与者的收益函数也是公共知识。这个信息被所有博弈参与者提</a:t>
            </a:r>
          </a:p>
          <a:p>
            <a:r>
              <a:rPr lang="zh-CN" altLang="en-US" dirty="0" smtClean="0"/>
              <a:t>前得到。</a:t>
            </a:r>
            <a:endParaRPr lang="en-US" dirty="0" smtClean="0"/>
          </a:p>
          <a:p>
            <a:endParaRPr lang="en-US" dirty="0"/>
          </a:p>
        </p:txBody>
      </p:sp>
      <p:sp>
        <p:nvSpPr>
          <p:cNvPr id="4" name="灯片编号占位符 3"/>
          <p:cNvSpPr>
            <a:spLocks noGrp="1"/>
          </p:cNvSpPr>
          <p:nvPr>
            <p:ph type="sldNum" sz="quarter" idx="10"/>
          </p:nvPr>
        </p:nvSpPr>
        <p:spPr/>
        <p:txBody>
          <a:bodyPr/>
          <a:lstStyle/>
          <a:p>
            <a:fld id="{D2ED5D97-CF4C-4961-B8BF-4FC15C9394A6}" type="slidenum">
              <a:rPr lang="en-US" smtClean="0"/>
              <a:pPr/>
              <a:t>40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此函数的定义域是成本区间 </a:t>
            </a:r>
            <a:r>
              <a:rPr lang="en-US" altLang="zh-CN" dirty="0" smtClean="0"/>
              <a:t>[</a:t>
            </a:r>
            <a:r>
              <a:rPr lang="en-US" dirty="0" err="1" smtClean="0"/>
              <a:t>Cmin</a:t>
            </a:r>
            <a:r>
              <a:rPr lang="en-US" dirty="0" smtClean="0"/>
              <a:t>; </a:t>
            </a:r>
            <a:r>
              <a:rPr lang="en-US" dirty="0" err="1" smtClean="0"/>
              <a:t>Cmax</a:t>
            </a:r>
            <a:r>
              <a:rPr lang="en-US" dirty="0" smtClean="0"/>
              <a:t>] ，</a:t>
            </a:r>
            <a:r>
              <a:rPr lang="zh-CN" altLang="en-US" dirty="0" smtClean="0"/>
              <a:t>值域是集合 </a:t>
            </a:r>
            <a:r>
              <a:rPr lang="en-US" dirty="0" smtClean="0"/>
              <a:t>f 0; 1 g </a:t>
            </a:r>
            <a:r>
              <a:rPr lang="zh-CN" altLang="en-US" dirty="0" smtClean="0"/>
              <a:t>中取任意一个值。</a:t>
            </a:r>
          </a:p>
          <a:p>
            <a:r>
              <a:rPr lang="en-US" dirty="0" err="1" smtClean="0"/>
              <a:t>ci</a:t>
            </a:r>
            <a:r>
              <a:rPr lang="en-US" dirty="0" smtClean="0"/>
              <a:t> 2 [</a:t>
            </a:r>
            <a:r>
              <a:rPr lang="en-US" dirty="0" err="1" smtClean="0"/>
              <a:t>Cmin</a:t>
            </a:r>
            <a:r>
              <a:rPr lang="en-US" dirty="0" smtClean="0"/>
              <a:t>; </a:t>
            </a:r>
            <a:r>
              <a:rPr lang="en-US" dirty="0" err="1" smtClean="0"/>
              <a:t>Ci</a:t>
            </a:r>
            <a:r>
              <a:rPr lang="en-US" dirty="0" smtClean="0"/>
              <a:t>) </a:t>
            </a:r>
            <a:r>
              <a:rPr lang="zh-CN" altLang="en-US" dirty="0" smtClean="0"/>
              <a:t>表博弈者的成本较低。</a:t>
            </a:r>
            <a:r>
              <a:rPr lang="en-US" dirty="0" err="1" smtClean="0"/>
              <a:t>ci</a:t>
            </a:r>
            <a:r>
              <a:rPr lang="en-US" dirty="0" smtClean="0"/>
              <a:t> 2 [</a:t>
            </a:r>
            <a:r>
              <a:rPr lang="en-US" dirty="0" err="1" smtClean="0"/>
              <a:t>Ci</a:t>
            </a:r>
            <a:r>
              <a:rPr lang="en-US" dirty="0" smtClean="0"/>
              <a:t>; </a:t>
            </a:r>
            <a:r>
              <a:rPr lang="en-US" dirty="0" err="1" smtClean="0"/>
              <a:t>Cmax</a:t>
            </a:r>
            <a:r>
              <a:rPr lang="en-US" dirty="0" smtClean="0"/>
              <a:t>] </a:t>
            </a:r>
            <a:r>
              <a:rPr lang="zh-CN" altLang="en-US" dirty="0" smtClean="0"/>
              <a:t>表博弈者的成本较高。</a:t>
            </a:r>
            <a:r>
              <a:rPr lang="en-US" dirty="0" err="1" smtClean="0"/>
              <a:t>Ci</a:t>
            </a:r>
            <a:r>
              <a:rPr lang="en-US" dirty="0" smtClean="0"/>
              <a:t> </a:t>
            </a:r>
            <a:r>
              <a:rPr lang="zh-CN" altLang="en-US" dirty="0" smtClean="0"/>
              <a:t>表成本</a:t>
            </a:r>
          </a:p>
          <a:p>
            <a:r>
              <a:rPr lang="zh-CN" altLang="en-US" dirty="0" smtClean="0"/>
              <a:t>的门限值。“ </a:t>
            </a:r>
            <a:r>
              <a:rPr lang="en-US" altLang="zh-CN" dirty="0" smtClean="0"/>
              <a:t>1 ”</a:t>
            </a:r>
            <a:r>
              <a:rPr lang="zh-CN" altLang="en-US" dirty="0" smtClean="0"/>
              <a:t>表示参与者愿意选择“慷慨”；“ </a:t>
            </a:r>
            <a:r>
              <a:rPr lang="en-US" altLang="zh-CN" dirty="0" smtClean="0"/>
              <a:t>0 ”</a:t>
            </a:r>
            <a:r>
              <a:rPr lang="zh-CN" altLang="en-US" dirty="0" smtClean="0"/>
              <a:t>表示参与者选择“自私”；</a:t>
            </a:r>
          </a:p>
          <a:p>
            <a:r>
              <a:rPr lang="en-US" dirty="0" smtClean="0"/>
              <a:t>i </a:t>
            </a:r>
            <a:r>
              <a:rPr lang="zh-CN" altLang="en-US" dirty="0" smtClean="0"/>
              <a:t>表示参与者的索引序号。</a:t>
            </a:r>
            <a:endParaRPr lang="en-US" dirty="0"/>
          </a:p>
        </p:txBody>
      </p:sp>
      <p:sp>
        <p:nvSpPr>
          <p:cNvPr id="4" name="灯片编号占位符 3"/>
          <p:cNvSpPr>
            <a:spLocks noGrp="1"/>
          </p:cNvSpPr>
          <p:nvPr>
            <p:ph type="sldNum" sz="quarter" idx="10"/>
          </p:nvPr>
        </p:nvSpPr>
        <p:spPr/>
        <p:txBody>
          <a:bodyPr/>
          <a:lstStyle/>
          <a:p>
            <a:fld id="{D2ED5D97-CF4C-4961-B8BF-4FC15C9394A6}" type="slidenum">
              <a:rPr lang="en-US" smtClean="0"/>
              <a:pPr/>
              <a:t>42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dirty="0" smtClean="0"/>
              <a:t>单击此处编辑母版标题样式</a:t>
            </a:r>
            <a:endParaRPr kumimoji="0" lang="en-US" dirty="0"/>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5780C46-84DC-4441-AF46-C334B7F435AD}" type="datetime1">
              <a:rPr lang="en-US" smtClean="0"/>
              <a:pPr/>
              <a:t>1/11/2013</a:t>
            </a:fld>
            <a:endParaRPr 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634A9CCC-C89A-4FF4-B41F-98EBC16A911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F8FCFB74-D7C1-4875-9858-600933CB9478}" type="datetime1">
              <a:rPr lang="en-US" smtClean="0"/>
              <a:pPr/>
              <a:t>1/11/2013</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634A9CCC-C89A-4FF4-B41F-98EBC16A911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00C05FB0-DB64-4197-8D90-E7262CEA759E}" type="datetime1">
              <a:rPr lang="en-US" smtClean="0"/>
              <a:pPr/>
              <a:t>1/11/2013</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634A9CCC-C89A-4FF4-B41F-98EBC16A911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E6279D54-5D74-441D-93C2-01C950FA6B0C}" type="datetime1">
              <a:rPr lang="en-US" smtClean="0"/>
              <a:pPr/>
              <a:t>1/11/2013</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634A9CCC-C89A-4FF4-B41F-98EBC16A911A}" type="slidenum">
              <a:rPr lang="en-US" smtClean="0"/>
              <a:pPr/>
              <a:t>‹#›</a:t>
            </a:fld>
            <a:endParaRPr 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310CE1A9-6146-467B-8D31-955BB31DC16B}" type="datetime1">
              <a:rPr lang="en-US" smtClean="0"/>
              <a:pPr/>
              <a:t>1/11/2013</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634A9CCC-C89A-4FF4-B41F-98EBC16A911A}" type="slidenum">
              <a:rPr lang="en-US" smtClean="0"/>
              <a:pPr/>
              <a:t>‹#›</a:t>
            </a:fld>
            <a:endParaRPr 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F514E718-670E-4921-91B7-201D57B5AE13}" type="datetime1">
              <a:rPr lang="en-US" smtClean="0"/>
              <a:pPr/>
              <a:t>1/11/2013</a:t>
            </a:fld>
            <a:endParaRPr lang="en-US"/>
          </a:p>
        </p:txBody>
      </p:sp>
      <p:sp>
        <p:nvSpPr>
          <p:cNvPr id="6" name="页脚占位符 5"/>
          <p:cNvSpPr>
            <a:spLocks noGrp="1"/>
          </p:cNvSpPr>
          <p:nvPr>
            <p:ph type="ftr" sz="quarter" idx="11"/>
          </p:nvPr>
        </p:nvSpPr>
        <p:spPr/>
        <p:txBody>
          <a:bodyPr/>
          <a:lstStyle>
            <a:extLst/>
          </a:lstStyle>
          <a:p>
            <a:endParaRPr lang="en-US"/>
          </a:p>
        </p:txBody>
      </p:sp>
      <p:sp>
        <p:nvSpPr>
          <p:cNvPr id="7" name="灯片编号占位符 6"/>
          <p:cNvSpPr>
            <a:spLocks noGrp="1"/>
          </p:cNvSpPr>
          <p:nvPr>
            <p:ph type="sldNum" sz="quarter" idx="12"/>
          </p:nvPr>
        </p:nvSpPr>
        <p:spPr/>
        <p:txBody>
          <a:bodyPr/>
          <a:lstStyle>
            <a:extLst/>
          </a:lstStyle>
          <a:p>
            <a:fld id="{634A9CCC-C89A-4FF4-B41F-98EBC16A911A}" type="slidenum">
              <a:rPr lang="en-US" smtClean="0"/>
              <a:pPr/>
              <a:t>‹#›</a:t>
            </a:fld>
            <a:endParaRPr 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D6381717-543F-4174-9995-555D19C4BD24}" type="datetime1">
              <a:rPr lang="en-US" smtClean="0"/>
              <a:pPr/>
              <a:t>1/11/2013</a:t>
            </a:fld>
            <a:endParaRPr lang="en-US"/>
          </a:p>
        </p:txBody>
      </p:sp>
      <p:sp>
        <p:nvSpPr>
          <p:cNvPr id="8" name="页脚占位符 7"/>
          <p:cNvSpPr>
            <a:spLocks noGrp="1"/>
          </p:cNvSpPr>
          <p:nvPr>
            <p:ph type="ftr" sz="quarter" idx="11"/>
          </p:nvPr>
        </p:nvSpPr>
        <p:spPr/>
        <p:txBody>
          <a:bodyPr/>
          <a:lstStyle>
            <a:extLst/>
          </a:lstStyle>
          <a:p>
            <a:endParaRPr lang="en-US"/>
          </a:p>
        </p:txBody>
      </p:sp>
      <p:sp>
        <p:nvSpPr>
          <p:cNvPr id="9" name="灯片编号占位符 8"/>
          <p:cNvSpPr>
            <a:spLocks noGrp="1"/>
          </p:cNvSpPr>
          <p:nvPr>
            <p:ph type="sldNum" sz="quarter" idx="12"/>
          </p:nvPr>
        </p:nvSpPr>
        <p:spPr/>
        <p:txBody>
          <a:bodyPr/>
          <a:lstStyle>
            <a:extLst/>
          </a:lstStyle>
          <a:p>
            <a:fld id="{634A9CCC-C89A-4FF4-B41F-98EBC16A911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A00259B3-D23E-45A5-B593-1952789247CE}" type="datetime1">
              <a:rPr lang="en-US" smtClean="0"/>
              <a:pPr/>
              <a:t>1/11/2013</a:t>
            </a:fld>
            <a:endParaRPr lang="en-US"/>
          </a:p>
        </p:txBody>
      </p:sp>
      <p:sp>
        <p:nvSpPr>
          <p:cNvPr id="4" name="页脚占位符 3"/>
          <p:cNvSpPr>
            <a:spLocks noGrp="1"/>
          </p:cNvSpPr>
          <p:nvPr>
            <p:ph type="ftr" sz="quarter" idx="11"/>
          </p:nvPr>
        </p:nvSpPr>
        <p:spPr/>
        <p:txBody>
          <a:bodyPr/>
          <a:lstStyle>
            <a:extLst/>
          </a:lstStyle>
          <a:p>
            <a:endParaRPr lang="en-US"/>
          </a:p>
        </p:txBody>
      </p:sp>
      <p:sp>
        <p:nvSpPr>
          <p:cNvPr id="5" name="灯片编号占位符 4"/>
          <p:cNvSpPr>
            <a:spLocks noGrp="1"/>
          </p:cNvSpPr>
          <p:nvPr>
            <p:ph type="sldNum" sz="quarter" idx="12"/>
          </p:nvPr>
        </p:nvSpPr>
        <p:spPr/>
        <p:txBody>
          <a:bodyPr/>
          <a:lstStyle>
            <a:extLst/>
          </a:lstStyle>
          <a:p>
            <a:fld id="{634A9CCC-C89A-4FF4-B41F-98EBC16A911A}" type="slidenum">
              <a:rPr lang="en-US" smtClean="0"/>
              <a:pPr/>
              <a:t>‹#›</a:t>
            </a:fld>
            <a:endParaRPr 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346450CA-CAB5-41AF-B399-09B1404A49DF}" type="datetime1">
              <a:rPr lang="en-US" smtClean="0"/>
              <a:pPr/>
              <a:t>1/11/2013</a:t>
            </a:fld>
            <a:endParaRPr lang="en-US"/>
          </a:p>
        </p:txBody>
      </p:sp>
      <p:sp>
        <p:nvSpPr>
          <p:cNvPr id="3" name="页脚占位符 2"/>
          <p:cNvSpPr>
            <a:spLocks noGrp="1"/>
          </p:cNvSpPr>
          <p:nvPr>
            <p:ph type="ftr" sz="quarter" idx="11"/>
          </p:nvPr>
        </p:nvSpPr>
        <p:spPr/>
        <p:txBody>
          <a:bodyPr/>
          <a:lstStyle>
            <a:extLst/>
          </a:lstStyle>
          <a:p>
            <a:endParaRPr lang="en-US"/>
          </a:p>
        </p:txBody>
      </p:sp>
      <p:sp>
        <p:nvSpPr>
          <p:cNvPr id="4" name="灯片编号占位符 3"/>
          <p:cNvSpPr>
            <a:spLocks noGrp="1"/>
          </p:cNvSpPr>
          <p:nvPr>
            <p:ph type="sldNum" sz="quarter" idx="12"/>
          </p:nvPr>
        </p:nvSpPr>
        <p:spPr/>
        <p:txBody>
          <a:bodyPr/>
          <a:lstStyle>
            <a:extLst/>
          </a:lstStyle>
          <a:p>
            <a:fld id="{634A9CCC-C89A-4FF4-B41F-98EBC16A911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A8941726-7FC1-47F1-9EC8-A2E99499042A}" type="datetime1">
              <a:rPr lang="en-US" smtClean="0"/>
              <a:pPr/>
              <a:t>1/11/2013</a:t>
            </a:fld>
            <a:endParaRPr lang="en-US"/>
          </a:p>
        </p:txBody>
      </p:sp>
      <p:sp>
        <p:nvSpPr>
          <p:cNvPr id="6" name="页脚占位符 5"/>
          <p:cNvSpPr>
            <a:spLocks noGrp="1"/>
          </p:cNvSpPr>
          <p:nvPr>
            <p:ph type="ftr" sz="quarter" idx="11"/>
          </p:nvPr>
        </p:nvSpPr>
        <p:spPr/>
        <p:txBody>
          <a:bodyPr/>
          <a:lstStyle>
            <a:extLst/>
          </a:lstStyle>
          <a:p>
            <a:endParaRPr lang="en-US"/>
          </a:p>
        </p:txBody>
      </p:sp>
      <p:sp>
        <p:nvSpPr>
          <p:cNvPr id="7" name="灯片编号占位符 6"/>
          <p:cNvSpPr>
            <a:spLocks noGrp="1"/>
          </p:cNvSpPr>
          <p:nvPr>
            <p:ph type="sldNum" sz="quarter" idx="12"/>
          </p:nvPr>
        </p:nvSpPr>
        <p:spPr/>
        <p:txBody>
          <a:bodyPr/>
          <a:lstStyle>
            <a:extLst/>
          </a:lstStyle>
          <a:p>
            <a:fld id="{634A9CCC-C89A-4FF4-B41F-98EBC16A911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AB88056C-FC7E-49D4-8F98-6F4F48C8B453}" type="datetime1">
              <a:rPr lang="en-US" smtClean="0"/>
              <a:pPr/>
              <a:t>1/11/2013</a:t>
            </a:fld>
            <a:endParaRPr 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634A9CCC-C89A-4FF4-B41F-98EBC16A911A}" type="slidenum">
              <a:rPr lang="en-US" smtClean="0"/>
              <a:pPr/>
              <a:t>‹#›</a:t>
            </a:fld>
            <a:endParaRPr 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C8E38CF-371A-4296-9D93-E8643B8D01D2}" type="datetime1">
              <a:rPr lang="en-US" smtClean="0"/>
              <a:pPr/>
              <a:t>1/11/2013</a:t>
            </a:fld>
            <a:endParaRPr 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34A9CCC-C89A-4FF4-B41F-98EBC16A911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lnSpc>
          <a:spcPct val="150000"/>
        </a:lnSpc>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6.bin"/><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7.bin"/></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8.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image" Target="../media/image56.png"/></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12.bin"/></Relationships>
</file>

<file path=ppt/slides/_rels/slide4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64.png"/></Relationships>
</file>

<file path=ppt/slides/_rels/slide4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smtClean="0"/>
              <a:t>无线网络数据链路层的资源管理与控制方法研究</a:t>
            </a:r>
            <a:r>
              <a:rPr lang="en-US" altLang="zh-CN" sz="2200" dirty="0" smtClean="0"/>
              <a:t>(</a:t>
            </a:r>
            <a:r>
              <a:rPr lang="zh-CN" altLang="en-US" sz="2200" dirty="0" smtClean="0"/>
              <a:t>预答辩</a:t>
            </a:r>
            <a:r>
              <a:rPr lang="en-US" altLang="zh-CN" sz="2200" dirty="0" smtClean="0"/>
              <a:t>)</a:t>
            </a:r>
            <a:endParaRPr lang="en-US" sz="2200" dirty="0"/>
          </a:p>
        </p:txBody>
      </p:sp>
      <p:sp>
        <p:nvSpPr>
          <p:cNvPr id="3" name="副标题 2"/>
          <p:cNvSpPr>
            <a:spLocks noGrp="1"/>
          </p:cNvSpPr>
          <p:nvPr>
            <p:ph type="subTitle" idx="1"/>
          </p:nvPr>
        </p:nvSpPr>
        <p:spPr/>
        <p:txBody>
          <a:bodyPr>
            <a:normAutofit fontScale="92500" lnSpcReduction="20000"/>
          </a:bodyPr>
          <a:lstStyle/>
          <a:p>
            <a:endParaRPr lang="en-US" altLang="zh-CN" dirty="0" smtClean="0"/>
          </a:p>
          <a:p>
            <a:r>
              <a:rPr lang="zh-CN" altLang="en-US" dirty="0" smtClean="0"/>
              <a:t>燕志伟</a:t>
            </a:r>
            <a:endParaRPr lang="en-US" altLang="zh-CN" dirty="0" smtClean="0"/>
          </a:p>
          <a:p>
            <a:r>
              <a:rPr lang="zh-CN" altLang="en-US" dirty="0" smtClean="0"/>
              <a:t>指导教师：刘贵忠</a:t>
            </a:r>
            <a:endParaRPr lang="en-US" dirty="0"/>
          </a:p>
        </p:txBody>
      </p:sp>
      <p:sp>
        <p:nvSpPr>
          <p:cNvPr id="4" name="灯片编号占位符 3"/>
          <p:cNvSpPr>
            <a:spLocks noGrp="1"/>
          </p:cNvSpPr>
          <p:nvPr>
            <p:ph type="sldNum" sz="quarter" idx="12"/>
          </p:nvPr>
        </p:nvSpPr>
        <p:spPr/>
        <p:txBody>
          <a:bodyPr/>
          <a:lstStyle/>
          <a:p>
            <a:fld id="{634A9CCC-C89A-4FF4-B41F-98EBC16A911A}"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话音业务 与资源分配关系 </a:t>
            </a:r>
            <a:endParaRPr lang="en-US" altLang="zh-CN" dirty="0" smtClean="0"/>
          </a:p>
          <a:p>
            <a:pPr lvl="1"/>
            <a:r>
              <a:rPr lang="en-US" altLang="zh-CN" dirty="0" smtClean="0"/>
              <a:t>ITU</a:t>
            </a:r>
            <a:r>
              <a:rPr lang="zh-CN" altLang="en-US" dirty="0" smtClean="0"/>
              <a:t>的</a:t>
            </a:r>
            <a:r>
              <a:rPr lang="en-US" altLang="zh-CN" dirty="0" smtClean="0"/>
              <a:t>E-model</a:t>
            </a:r>
          </a:p>
          <a:p>
            <a:pPr lvl="1"/>
            <a:endParaRPr lang="en-US" dirty="0" smtClean="0"/>
          </a:p>
          <a:p>
            <a:pPr lvl="1"/>
            <a:endParaRPr lang="en-US" dirty="0" smtClean="0"/>
          </a:p>
          <a:p>
            <a:pPr lvl="1"/>
            <a:endParaRPr lang="en-US" dirty="0" smtClean="0"/>
          </a:p>
          <a:p>
            <a:r>
              <a:rPr lang="zh-CN" altLang="en-US" dirty="0" smtClean="0"/>
              <a:t>视频业务与资源分配关系</a:t>
            </a:r>
            <a:endParaRPr lang="en-US" altLang="zh-CN" dirty="0" smtClean="0"/>
          </a:p>
          <a:p>
            <a:pPr lvl="1"/>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10</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pic>
        <p:nvPicPr>
          <p:cNvPr id="6" name="图片 5" descr="Image 013.png"/>
          <p:cNvPicPr>
            <a:picLocks noChangeAspect="1"/>
          </p:cNvPicPr>
          <p:nvPr/>
        </p:nvPicPr>
        <p:blipFill>
          <a:blip r:embed="rId2" cstate="print"/>
          <a:stretch>
            <a:fillRect/>
          </a:stretch>
        </p:blipFill>
        <p:spPr>
          <a:xfrm>
            <a:off x="2971800" y="2667000"/>
            <a:ext cx="2057400" cy="866734"/>
          </a:xfrm>
          <a:prstGeom prst="rect">
            <a:avLst/>
          </a:prstGeom>
        </p:spPr>
      </p:pic>
      <p:pic>
        <p:nvPicPr>
          <p:cNvPr id="7" name="图片 6" descr="Image 014.png"/>
          <p:cNvPicPr>
            <a:picLocks noChangeAspect="1"/>
          </p:cNvPicPr>
          <p:nvPr/>
        </p:nvPicPr>
        <p:blipFill>
          <a:blip r:embed="rId3" cstate="print"/>
          <a:stretch>
            <a:fillRect/>
          </a:stretch>
        </p:blipFill>
        <p:spPr>
          <a:xfrm>
            <a:off x="2590800" y="4800600"/>
            <a:ext cx="3286125" cy="67627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视频数据</a:t>
            </a:r>
            <a:r>
              <a:rPr lang="en-US" altLang="zh-CN" dirty="0" smtClean="0"/>
              <a:t>QoS</a:t>
            </a:r>
            <a:r>
              <a:rPr lang="zh-CN" altLang="en-US" dirty="0" smtClean="0"/>
              <a:t>与资源分配</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11</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pic>
        <p:nvPicPr>
          <p:cNvPr id="11" name="内容占位符 4" descr="Image 015.png"/>
          <p:cNvPicPr>
            <a:picLocks noChangeAspect="1"/>
          </p:cNvPicPr>
          <p:nvPr/>
        </p:nvPicPr>
        <p:blipFill>
          <a:blip r:embed="rId2" cstate="print"/>
          <a:stretch>
            <a:fillRect/>
          </a:stretch>
        </p:blipFill>
        <p:spPr>
          <a:xfrm>
            <a:off x="1905000" y="2133600"/>
            <a:ext cx="5143500" cy="389572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634A9CCC-C89A-4FF4-B41F-98EBC16A911A}" type="slidenum">
              <a:rPr lang="en-US" smtClean="0"/>
              <a:pPr/>
              <a:t>12</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pic>
        <p:nvPicPr>
          <p:cNvPr id="5" name="图片 4" descr="Image 017.png"/>
          <p:cNvPicPr>
            <a:picLocks noChangeAspect="1"/>
          </p:cNvPicPr>
          <p:nvPr/>
        </p:nvPicPr>
        <p:blipFill>
          <a:blip r:embed="rId2" cstate="print"/>
          <a:stretch>
            <a:fillRect/>
          </a:stretch>
        </p:blipFill>
        <p:spPr>
          <a:xfrm>
            <a:off x="3200400" y="1447800"/>
            <a:ext cx="1860233" cy="1600200"/>
          </a:xfrm>
          <a:prstGeom prst="rect">
            <a:avLst/>
          </a:prstGeom>
        </p:spPr>
      </p:pic>
      <p:pic>
        <p:nvPicPr>
          <p:cNvPr id="6" name="内容占位符 5" descr="Image 016.png"/>
          <p:cNvPicPr>
            <a:picLocks noGrp="1" noChangeAspect="1"/>
          </p:cNvPicPr>
          <p:nvPr>
            <p:ph idx="1"/>
          </p:nvPr>
        </p:nvPicPr>
        <p:blipFill>
          <a:blip r:embed="rId3" cstate="print"/>
          <a:stretch>
            <a:fillRect/>
          </a:stretch>
        </p:blipFill>
        <p:spPr>
          <a:xfrm>
            <a:off x="685800" y="3200400"/>
            <a:ext cx="7496175" cy="27813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634A9CCC-C89A-4FF4-B41F-98EBC16A911A}" type="slidenum">
              <a:rPr lang="en-US" smtClean="0"/>
              <a:pPr/>
              <a:t>13</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sp>
        <p:nvSpPr>
          <p:cNvPr id="6" name="内容占位符 5"/>
          <p:cNvSpPr>
            <a:spLocks noGrp="1"/>
          </p:cNvSpPr>
          <p:nvPr>
            <p:ph idx="1"/>
          </p:nvPr>
        </p:nvSpPr>
        <p:spPr/>
        <p:txBody>
          <a:bodyPr/>
          <a:lstStyle/>
          <a:p>
            <a:r>
              <a:rPr lang="zh-CN" altLang="en-US" dirty="0" smtClean="0"/>
              <a:t> 其它类型业务</a:t>
            </a:r>
            <a:endParaRPr lang="en-US" altLang="zh-CN" dirty="0" smtClean="0"/>
          </a:p>
          <a:p>
            <a:endParaRPr lang="en-US" dirty="0" smtClean="0"/>
          </a:p>
          <a:p>
            <a:endParaRPr lang="en-US" dirty="0" smtClean="0"/>
          </a:p>
          <a:p>
            <a:endParaRPr lang="en-US" dirty="0" smtClean="0"/>
          </a:p>
          <a:p>
            <a:r>
              <a:rPr lang="zh-CN" altLang="en-US" dirty="0" smtClean="0"/>
              <a:t>统一后的：</a:t>
            </a:r>
            <a:endParaRPr lang="en-US" dirty="0"/>
          </a:p>
        </p:txBody>
      </p:sp>
      <p:pic>
        <p:nvPicPr>
          <p:cNvPr id="8" name="图片 7" descr="Image 018.png"/>
          <p:cNvPicPr>
            <a:picLocks noChangeAspect="1"/>
          </p:cNvPicPr>
          <p:nvPr/>
        </p:nvPicPr>
        <p:blipFill>
          <a:blip r:embed="rId2" cstate="print"/>
          <a:stretch>
            <a:fillRect/>
          </a:stretch>
        </p:blipFill>
        <p:spPr>
          <a:xfrm>
            <a:off x="3048000" y="2209800"/>
            <a:ext cx="2324100" cy="685800"/>
          </a:xfrm>
          <a:prstGeom prst="rect">
            <a:avLst/>
          </a:prstGeom>
        </p:spPr>
      </p:pic>
      <p:pic>
        <p:nvPicPr>
          <p:cNvPr id="9" name="图片 8" descr="Image 019.png"/>
          <p:cNvPicPr>
            <a:picLocks noChangeAspect="1"/>
          </p:cNvPicPr>
          <p:nvPr/>
        </p:nvPicPr>
        <p:blipFill>
          <a:blip r:embed="rId3" cstate="print"/>
          <a:stretch>
            <a:fillRect/>
          </a:stretch>
        </p:blipFill>
        <p:spPr>
          <a:xfrm>
            <a:off x="2133600" y="3962400"/>
            <a:ext cx="4743450" cy="12858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基站（</a:t>
            </a:r>
            <a:r>
              <a:rPr lang="en-US" altLang="zh-CN" dirty="0" smtClean="0"/>
              <a:t>Base Station, BS</a:t>
            </a:r>
            <a:r>
              <a:rPr lang="zh-CN" altLang="en-US" dirty="0" smtClean="0"/>
              <a:t>）系统的效用</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14</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pic>
        <p:nvPicPr>
          <p:cNvPr id="6" name="图片 5" descr="Image 020.png"/>
          <p:cNvPicPr>
            <a:picLocks noChangeAspect="1"/>
          </p:cNvPicPr>
          <p:nvPr/>
        </p:nvPicPr>
        <p:blipFill>
          <a:blip r:embed="rId2" cstate="print"/>
          <a:stretch>
            <a:fillRect/>
          </a:stretch>
        </p:blipFill>
        <p:spPr>
          <a:xfrm>
            <a:off x="1752600" y="2057400"/>
            <a:ext cx="5229225" cy="30194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资源分配的优化问题与解</a:t>
            </a:r>
            <a:r>
              <a:rPr lang="en-US" dirty="0" smtClean="0"/>
              <a:t> </a:t>
            </a:r>
          </a:p>
          <a:p>
            <a:endParaRPr lang="en-US" dirty="0" smtClean="0"/>
          </a:p>
        </p:txBody>
      </p:sp>
      <p:sp>
        <p:nvSpPr>
          <p:cNvPr id="3" name="灯片编号占位符 2"/>
          <p:cNvSpPr>
            <a:spLocks noGrp="1"/>
          </p:cNvSpPr>
          <p:nvPr>
            <p:ph type="sldNum" sz="quarter" idx="12"/>
          </p:nvPr>
        </p:nvSpPr>
        <p:spPr/>
        <p:txBody>
          <a:bodyPr/>
          <a:lstStyle/>
          <a:p>
            <a:fld id="{634A9CCC-C89A-4FF4-B41F-98EBC16A911A}" type="slidenum">
              <a:rPr lang="en-US" smtClean="0"/>
              <a:pPr/>
              <a:t>15</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pic>
        <p:nvPicPr>
          <p:cNvPr id="5" name="图片 4" descr="Image 021.png"/>
          <p:cNvPicPr>
            <a:picLocks noChangeAspect="1"/>
          </p:cNvPicPr>
          <p:nvPr/>
        </p:nvPicPr>
        <p:blipFill>
          <a:blip r:embed="rId2" cstate="print"/>
          <a:stretch>
            <a:fillRect/>
          </a:stretch>
        </p:blipFill>
        <p:spPr>
          <a:xfrm>
            <a:off x="1752600" y="2057400"/>
            <a:ext cx="4276725" cy="1514475"/>
          </a:xfrm>
          <a:prstGeom prst="rect">
            <a:avLst/>
          </a:prstGeom>
        </p:spPr>
      </p:pic>
      <p:pic>
        <p:nvPicPr>
          <p:cNvPr id="7" name="图片 6" descr="Image 022.png"/>
          <p:cNvPicPr>
            <a:picLocks noChangeAspect="1"/>
          </p:cNvPicPr>
          <p:nvPr/>
        </p:nvPicPr>
        <p:blipFill>
          <a:blip r:embed="rId3" cstate="print"/>
          <a:stretch>
            <a:fillRect/>
          </a:stretch>
        </p:blipFill>
        <p:spPr>
          <a:xfrm>
            <a:off x="1828800" y="3657600"/>
            <a:ext cx="6067425" cy="20955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接纳控制</a:t>
            </a:r>
            <a:endParaRPr lang="en-US" altLang="zh-CN"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16</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pic>
        <p:nvPicPr>
          <p:cNvPr id="5" name="图片 4" descr="Image 023.png"/>
          <p:cNvPicPr>
            <a:picLocks noChangeAspect="1"/>
          </p:cNvPicPr>
          <p:nvPr/>
        </p:nvPicPr>
        <p:blipFill>
          <a:blip r:embed="rId2" cstate="print"/>
          <a:stretch>
            <a:fillRect/>
          </a:stretch>
        </p:blipFill>
        <p:spPr>
          <a:xfrm>
            <a:off x="3429000" y="1075363"/>
            <a:ext cx="4740842" cy="5582457"/>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ln>
            <a:solidFill>
              <a:schemeClr val="bg1"/>
            </a:solidFill>
          </a:ln>
        </p:spPr>
        <p:txBody>
          <a:bodyPr/>
          <a:lstStyle/>
          <a:p>
            <a:r>
              <a:rPr lang="zh-CN" altLang="en-US" dirty="0" smtClean="0"/>
              <a:t>仿真实验及结果</a:t>
            </a:r>
            <a:endParaRPr lang="en-US" altLang="zh-CN"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17</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pic>
        <p:nvPicPr>
          <p:cNvPr id="6" name="图片 5" descr="Image 024.png"/>
          <p:cNvPicPr>
            <a:picLocks noChangeAspect="1"/>
          </p:cNvPicPr>
          <p:nvPr/>
        </p:nvPicPr>
        <p:blipFill>
          <a:blip r:embed="rId2" cstate="print"/>
          <a:stretch>
            <a:fillRect/>
          </a:stretch>
        </p:blipFill>
        <p:spPr>
          <a:xfrm>
            <a:off x="1295400" y="4724400"/>
            <a:ext cx="6421315" cy="2133600"/>
          </a:xfrm>
          <a:prstGeom prst="rect">
            <a:avLst/>
          </a:prstGeom>
          <a:solidFill>
            <a:schemeClr val="bg1"/>
          </a:solidFill>
        </p:spPr>
      </p:pic>
      <p:sp>
        <p:nvSpPr>
          <p:cNvPr id="7" name="圆角矩形 6"/>
          <p:cNvSpPr/>
          <p:nvPr/>
        </p:nvSpPr>
        <p:spPr>
          <a:xfrm>
            <a:off x="3505200" y="1981200"/>
            <a:ext cx="609600" cy="3048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片 7" descr="Image 027.png"/>
          <p:cNvPicPr>
            <a:picLocks noChangeAspect="1"/>
          </p:cNvPicPr>
          <p:nvPr/>
        </p:nvPicPr>
        <p:blipFill>
          <a:blip r:embed="rId3" cstate="print"/>
          <a:stretch>
            <a:fillRect/>
          </a:stretch>
        </p:blipFill>
        <p:spPr>
          <a:xfrm>
            <a:off x="1600200" y="1905000"/>
            <a:ext cx="5638800" cy="2618638"/>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Image 025.png"/>
          <p:cNvPicPr>
            <a:picLocks noGrp="1" noChangeAspect="1"/>
          </p:cNvPicPr>
          <p:nvPr>
            <p:ph idx="1"/>
          </p:nvPr>
        </p:nvPicPr>
        <p:blipFill>
          <a:blip r:embed="rId2" cstate="print"/>
          <a:stretch>
            <a:fillRect/>
          </a:stretch>
        </p:blipFill>
        <p:spPr>
          <a:xfrm>
            <a:off x="609600" y="1828800"/>
            <a:ext cx="4010025" cy="3324225"/>
          </a:xfrm>
        </p:spPr>
      </p:pic>
      <p:sp>
        <p:nvSpPr>
          <p:cNvPr id="3" name="灯片编号占位符 2"/>
          <p:cNvSpPr>
            <a:spLocks noGrp="1"/>
          </p:cNvSpPr>
          <p:nvPr>
            <p:ph type="sldNum" sz="quarter" idx="12"/>
          </p:nvPr>
        </p:nvSpPr>
        <p:spPr/>
        <p:txBody>
          <a:bodyPr/>
          <a:lstStyle/>
          <a:p>
            <a:fld id="{634A9CCC-C89A-4FF4-B41F-98EBC16A911A}" type="slidenum">
              <a:rPr lang="en-US" smtClean="0"/>
              <a:pPr/>
              <a:t>18</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pic>
        <p:nvPicPr>
          <p:cNvPr id="8" name="图片 7" descr="Image 026.png"/>
          <p:cNvPicPr>
            <a:picLocks noChangeAspect="1"/>
          </p:cNvPicPr>
          <p:nvPr/>
        </p:nvPicPr>
        <p:blipFill>
          <a:blip r:embed="rId3" cstate="print"/>
          <a:stretch>
            <a:fillRect/>
          </a:stretch>
        </p:blipFill>
        <p:spPr>
          <a:xfrm>
            <a:off x="4800600" y="1752600"/>
            <a:ext cx="4076700" cy="34290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本章小结</a:t>
            </a:r>
            <a:endParaRPr lang="en-US" altLang="zh-CN" dirty="0" smtClean="0"/>
          </a:p>
          <a:p>
            <a:pPr lvl="1"/>
            <a:r>
              <a:rPr lang="zh-CN" altLang="en-US" dirty="0" smtClean="0"/>
              <a:t>基于多媒体业务特征的呼叫接纳控制问题。</a:t>
            </a:r>
            <a:endParaRPr lang="en-US" altLang="zh-CN" dirty="0" smtClean="0"/>
          </a:p>
          <a:p>
            <a:pPr lvl="1"/>
            <a:r>
              <a:rPr lang="zh-CN" altLang="en-US" dirty="0" smtClean="0"/>
              <a:t>分析不同的多媒体业务特点，建立一个网络底层资源分配参数与网络高层的业务 </a:t>
            </a:r>
            <a:r>
              <a:rPr lang="en-US" altLang="zh-CN" dirty="0" smtClean="0"/>
              <a:t>QoS </a:t>
            </a:r>
            <a:r>
              <a:rPr lang="zh-CN" altLang="en-US" dirty="0" smtClean="0"/>
              <a:t>水平的映射机制。</a:t>
            </a:r>
          </a:p>
          <a:p>
            <a:pPr lvl="1"/>
            <a:r>
              <a:rPr lang="zh-CN" altLang="en-US" dirty="0" smtClean="0"/>
              <a:t>提出了以系统整体服务质量效用为最大化目标的优化算法。</a:t>
            </a:r>
            <a:endParaRPr lang="en-US" altLang="zh-CN" dirty="0" smtClean="0"/>
          </a:p>
          <a:p>
            <a:pPr lvl="1"/>
            <a:r>
              <a:rPr lang="zh-CN" altLang="en-US" dirty="0" smtClean="0"/>
              <a:t>该算法可在高负荷下依据用户业务负载情况调整接纳与分配策略，可以让各项性能指标得到较好的平衡与折衷。</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19</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624078" indent="-514350">
              <a:lnSpc>
                <a:spcPct val="150000"/>
              </a:lnSpc>
            </a:pPr>
            <a:r>
              <a:rPr lang="zh-CN" altLang="en-US" dirty="0" smtClean="0"/>
              <a:t>研究的背景与意义</a:t>
            </a:r>
            <a:endParaRPr lang="en-US" altLang="zh-CN" dirty="0" smtClean="0"/>
          </a:p>
          <a:p>
            <a:pPr marL="624078" indent="-514350">
              <a:lnSpc>
                <a:spcPct val="150000"/>
              </a:lnSpc>
            </a:pPr>
            <a:r>
              <a:rPr lang="zh-CN" altLang="en-US" dirty="0" smtClean="0"/>
              <a:t>基于多媒体特性的呼叫接纳控制 </a:t>
            </a:r>
            <a:endParaRPr lang="en-US" altLang="zh-CN" dirty="0" smtClean="0"/>
          </a:p>
          <a:p>
            <a:pPr marL="624078" indent="-514350">
              <a:lnSpc>
                <a:spcPct val="150000"/>
              </a:lnSpc>
            </a:pPr>
            <a:r>
              <a:rPr lang="zh-CN" altLang="en-US" dirty="0" smtClean="0"/>
              <a:t>基于议价博弈的多用户资源分配策略</a:t>
            </a:r>
            <a:endParaRPr lang="en-US" altLang="zh-CN" dirty="0" smtClean="0"/>
          </a:p>
          <a:p>
            <a:pPr marL="624078" indent="-514350">
              <a:lnSpc>
                <a:spcPct val="150000"/>
              </a:lnSpc>
            </a:pPr>
            <a:r>
              <a:rPr lang="zh-CN" altLang="en-US" dirty="0" smtClean="0"/>
              <a:t>基于连续业务类型的 </a:t>
            </a:r>
            <a:r>
              <a:rPr lang="en-US" altLang="zh-CN" dirty="0" smtClean="0"/>
              <a:t>Bayesian </a:t>
            </a:r>
            <a:r>
              <a:rPr lang="zh-CN" altLang="en-US" dirty="0" smtClean="0"/>
              <a:t>博弈资源分配策略</a:t>
            </a:r>
            <a:endParaRPr lang="en-US" altLang="zh-CN" dirty="0" smtClean="0"/>
          </a:p>
          <a:p>
            <a:pPr marL="624078" indent="-514350">
              <a:lnSpc>
                <a:spcPct val="150000"/>
              </a:lnSpc>
            </a:pPr>
            <a:r>
              <a:rPr lang="en-US" altLang="zh-CN" dirty="0" smtClean="0"/>
              <a:t>WiMAX </a:t>
            </a:r>
            <a:r>
              <a:rPr lang="zh-CN" altLang="en-US" dirty="0" smtClean="0"/>
              <a:t>网络中高速移动用户的基站切换</a:t>
            </a:r>
            <a:endParaRPr lang="en-US" altLang="zh-CN" dirty="0" smtClean="0"/>
          </a:p>
          <a:p>
            <a:pPr marL="624078" indent="-514350">
              <a:lnSpc>
                <a:spcPct val="150000"/>
              </a:lnSpc>
            </a:pPr>
            <a:r>
              <a:rPr lang="zh-CN" altLang="en-US" dirty="0" smtClean="0"/>
              <a:t>结论</a:t>
            </a:r>
            <a:endParaRPr lang="en-US" dirty="0"/>
          </a:p>
        </p:txBody>
      </p:sp>
      <p:sp>
        <p:nvSpPr>
          <p:cNvPr id="3" name="标题 2"/>
          <p:cNvSpPr>
            <a:spLocks noGrp="1"/>
          </p:cNvSpPr>
          <p:nvPr>
            <p:ph type="title"/>
          </p:nvPr>
        </p:nvSpPr>
        <p:spPr/>
        <p:txBody>
          <a:bodyPr/>
          <a:lstStyle/>
          <a:p>
            <a:r>
              <a:rPr lang="zh-CN" altLang="en-US" dirty="0" smtClean="0"/>
              <a:t>目录</a:t>
            </a:r>
            <a:endParaRPr lang="en-US" dirty="0"/>
          </a:p>
        </p:txBody>
      </p:sp>
      <p:sp>
        <p:nvSpPr>
          <p:cNvPr id="4" name="灯片编号占位符 3"/>
          <p:cNvSpPr>
            <a:spLocks noGrp="1"/>
          </p:cNvSpPr>
          <p:nvPr>
            <p:ph type="sldNum" sz="quarter" idx="12"/>
          </p:nvPr>
        </p:nvSpPr>
        <p:spPr/>
        <p:txBody>
          <a:bodyPr/>
          <a:lstStyle/>
          <a:p>
            <a:fld id="{634A9CCC-C89A-4FF4-B41F-98EBC16A911A}"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研究的问题：</a:t>
            </a:r>
            <a:endParaRPr lang="en-US" altLang="zh-CN" dirty="0" smtClean="0"/>
          </a:p>
          <a:p>
            <a:pPr lvl="1"/>
            <a:r>
              <a:rPr lang="zh-CN" altLang="en-US" dirty="0" smtClean="0"/>
              <a:t>多用户无线资源竞争的博弈构造及相应的解决方案。</a:t>
            </a:r>
            <a:endParaRPr lang="en-US" altLang="zh-CN" dirty="0" smtClean="0"/>
          </a:p>
          <a:p>
            <a:r>
              <a:rPr lang="zh-CN" altLang="en-US" dirty="0" smtClean="0"/>
              <a:t>解决的方法：</a:t>
            </a:r>
            <a:endParaRPr lang="en-US" altLang="zh-CN" dirty="0" smtClean="0"/>
          </a:p>
          <a:p>
            <a:pPr lvl="1"/>
            <a:r>
              <a:rPr lang="zh-CN" altLang="en-US" dirty="0" smtClean="0"/>
              <a:t>提出了基于议价的合作博弈模型来描述系统中用户之间的竞争状况。通过对这个模型的求解，可以公平地把系统资源分配给网络中的每个用户。这个方案既可以使系统资源充分利用，又能最大程度上保证每个自私用户资源分配的公平性。</a:t>
            </a:r>
            <a:endParaRPr lang="en-US" altLang="zh-CN" dirty="0" smtClean="0"/>
          </a:p>
          <a:p>
            <a:pPr lvl="1"/>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20</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议价博弈的例子</a:t>
            </a:r>
            <a:endParaRPr lang="en-US" altLang="zh-CN" dirty="0" smtClean="0"/>
          </a:p>
          <a:p>
            <a:pPr lvl="1"/>
            <a:r>
              <a:rPr lang="zh-CN" altLang="en-US" dirty="0" smtClean="0"/>
              <a:t>市场买卖的矛盾：高价卖出（商贩）低价买入（顾客）</a:t>
            </a:r>
            <a:endParaRPr lang="en-US" altLang="zh-CN" dirty="0" smtClean="0"/>
          </a:p>
          <a:p>
            <a:pPr lvl="1"/>
            <a:r>
              <a:rPr lang="zh-CN" altLang="en-US" dirty="0" smtClean="0"/>
              <a:t>最后达成的均衡价格。</a:t>
            </a:r>
            <a:endParaRPr lang="en-US" altLang="zh-CN" dirty="0" smtClean="0"/>
          </a:p>
          <a:p>
            <a:r>
              <a:rPr lang="zh-CN" altLang="en-US" dirty="0" smtClean="0"/>
              <a:t>议价理论的特点：</a:t>
            </a:r>
            <a:endParaRPr lang="en-US" altLang="zh-CN" dirty="0" smtClean="0"/>
          </a:p>
          <a:p>
            <a:pPr lvl="1"/>
            <a:r>
              <a:rPr lang="zh-CN" altLang="en-US" dirty="0" smtClean="0"/>
              <a:t>个人理性</a:t>
            </a:r>
            <a:endParaRPr lang="en-US" altLang="zh-CN" dirty="0" smtClean="0"/>
          </a:p>
          <a:p>
            <a:pPr lvl="1"/>
            <a:r>
              <a:rPr lang="zh-CN" altLang="en-US" dirty="0" smtClean="0"/>
              <a:t>集体理性</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21</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pic>
        <p:nvPicPr>
          <p:cNvPr id="5" name="内容占位符 4" descr="Image 028.png"/>
          <p:cNvPicPr>
            <a:picLocks noChangeAspect="1"/>
          </p:cNvPicPr>
          <p:nvPr/>
        </p:nvPicPr>
        <p:blipFill>
          <a:blip r:embed="rId2" cstate="print"/>
          <a:stretch>
            <a:fillRect/>
          </a:stretch>
        </p:blipFill>
        <p:spPr>
          <a:xfrm>
            <a:off x="4267200" y="3200400"/>
            <a:ext cx="3962400" cy="291281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634A9CCC-C89A-4FF4-B41F-98EBC16A911A}" type="slidenum">
              <a:rPr lang="en-US" smtClean="0"/>
              <a:pPr/>
              <a:t>22</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sp>
        <p:nvSpPr>
          <p:cNvPr id="6" name="内容占位符 5"/>
          <p:cNvSpPr>
            <a:spLocks noGrp="1"/>
          </p:cNvSpPr>
          <p:nvPr>
            <p:ph idx="1"/>
          </p:nvPr>
        </p:nvSpPr>
        <p:spPr/>
        <p:txBody>
          <a:bodyPr/>
          <a:lstStyle/>
          <a:p>
            <a:r>
              <a:rPr lang="zh-CN" altLang="en-US" dirty="0" smtClean="0"/>
              <a:t>两用户议价的数学描述示意图</a:t>
            </a:r>
            <a:endParaRPr lang="en-US" altLang="zh-CN" dirty="0" smtClean="0"/>
          </a:p>
          <a:p>
            <a:endParaRPr lang="en-US" dirty="0"/>
          </a:p>
        </p:txBody>
      </p:sp>
      <p:pic>
        <p:nvPicPr>
          <p:cNvPr id="7" name="图片 6" descr="Image 029.png"/>
          <p:cNvPicPr>
            <a:picLocks noChangeAspect="1"/>
          </p:cNvPicPr>
          <p:nvPr/>
        </p:nvPicPr>
        <p:blipFill>
          <a:blip r:embed="rId2" cstate="print"/>
          <a:stretch>
            <a:fillRect/>
          </a:stretch>
        </p:blipFill>
        <p:spPr>
          <a:xfrm>
            <a:off x="2057400" y="2133600"/>
            <a:ext cx="4876800" cy="366034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资源分配议价博弈建模</a:t>
            </a:r>
            <a:endParaRPr lang="en-US" altLang="zh-CN" dirty="0" smtClean="0"/>
          </a:p>
          <a:p>
            <a:pPr lvl="1"/>
            <a:r>
              <a:rPr lang="zh-CN" altLang="en-US" dirty="0" smtClean="0"/>
              <a:t>资源有限</a:t>
            </a:r>
            <a:endParaRPr lang="en-US" altLang="zh-CN" dirty="0" smtClean="0"/>
          </a:p>
          <a:p>
            <a:pPr lvl="1"/>
            <a:r>
              <a:rPr lang="en-US" altLang="zh-CN" dirty="0" smtClean="0"/>
              <a:t>n</a:t>
            </a:r>
            <a:r>
              <a:rPr lang="zh-CN" altLang="en-US" dirty="0" smtClean="0"/>
              <a:t>个用户 </a:t>
            </a:r>
            <a:endParaRPr lang="en-US" altLang="zh-CN" dirty="0" smtClean="0"/>
          </a:p>
          <a:p>
            <a:pPr lvl="1"/>
            <a:r>
              <a:rPr lang="zh-CN" altLang="en-US" dirty="0" smtClean="0"/>
              <a:t>用户的效用函数，</a:t>
            </a:r>
            <a:endParaRPr lang="en-US" altLang="zh-CN" dirty="0" smtClean="0"/>
          </a:p>
          <a:p>
            <a:pPr lvl="1"/>
            <a:r>
              <a:rPr lang="zh-CN" altLang="en-US" dirty="0" smtClean="0"/>
              <a:t>分歧点</a:t>
            </a:r>
            <a:r>
              <a:rPr lang="en-US" altLang="zh-CN" dirty="0" smtClean="0"/>
              <a:t>D</a:t>
            </a:r>
            <a:r>
              <a:rPr lang="zh-CN" altLang="en-US" dirty="0" smtClean="0"/>
              <a:t>，</a:t>
            </a:r>
            <a:endParaRPr lang="en-US" altLang="zh-CN" dirty="0" smtClean="0"/>
          </a:p>
          <a:p>
            <a:r>
              <a:rPr lang="zh-CN" altLang="en-US" dirty="0" smtClean="0"/>
              <a:t>博弈问题的定义</a:t>
            </a:r>
            <a:endParaRPr lang="en-US" altLang="zh-CN" dirty="0" smtClean="0"/>
          </a:p>
          <a:p>
            <a:pPr lvl="1"/>
            <a:endParaRPr lang="en-US" altLang="zh-CN" dirty="0" smtClean="0"/>
          </a:p>
          <a:p>
            <a:pPr lvl="1">
              <a:buNone/>
            </a:pPr>
            <a:r>
              <a:rPr lang="en-US" dirty="0" smtClean="0"/>
              <a:t>	</a:t>
            </a:r>
            <a:r>
              <a:rPr lang="zh-CN" altLang="en-US" dirty="0" smtClean="0"/>
              <a:t>其中，</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23</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graphicFrame>
        <p:nvGraphicFramePr>
          <p:cNvPr id="5" name="对象 4"/>
          <p:cNvGraphicFramePr>
            <a:graphicFrameLocks noChangeAspect="1"/>
          </p:cNvGraphicFramePr>
          <p:nvPr/>
        </p:nvGraphicFramePr>
        <p:xfrm>
          <a:off x="3429000" y="3200400"/>
          <a:ext cx="673100" cy="317500"/>
        </p:xfrm>
        <a:graphic>
          <a:graphicData uri="http://schemas.openxmlformats.org/presentationml/2006/ole">
            <p:oleObj spid="_x0000_s1026" name="Formula" r:id="rId3" imgW="339120" imgH="160560" progId="Equation.Ribbit">
              <p:embed/>
            </p:oleObj>
          </a:graphicData>
        </a:graphic>
      </p:graphicFrame>
      <p:graphicFrame>
        <p:nvGraphicFramePr>
          <p:cNvPr id="6" name="对象 5"/>
          <p:cNvGraphicFramePr>
            <a:graphicFrameLocks noChangeAspect="1"/>
          </p:cNvGraphicFramePr>
          <p:nvPr/>
        </p:nvGraphicFramePr>
        <p:xfrm>
          <a:off x="2438400" y="3810000"/>
          <a:ext cx="779462" cy="317500"/>
        </p:xfrm>
        <a:graphic>
          <a:graphicData uri="http://schemas.openxmlformats.org/presentationml/2006/ole">
            <p:oleObj spid="_x0000_s1027" name="Formula" r:id="rId4" imgW="393840" imgH="160560" progId="Equation.Ribbit">
              <p:embed/>
            </p:oleObj>
          </a:graphicData>
        </a:graphic>
      </p:graphicFrame>
      <p:graphicFrame>
        <p:nvGraphicFramePr>
          <p:cNvPr id="7" name="对象 6"/>
          <p:cNvGraphicFramePr>
            <a:graphicFrameLocks noChangeAspect="1"/>
          </p:cNvGraphicFramePr>
          <p:nvPr/>
        </p:nvGraphicFramePr>
        <p:xfrm>
          <a:off x="3505200" y="4876800"/>
          <a:ext cx="914400" cy="448235"/>
        </p:xfrm>
        <a:graphic>
          <a:graphicData uri="http://schemas.openxmlformats.org/presentationml/2006/ole">
            <p:oleObj spid="_x0000_s1028" name="Formula" r:id="rId5" imgW="326880" imgH="160560" progId="Equation.Ribbit">
              <p:embed/>
            </p:oleObj>
          </a:graphicData>
        </a:graphic>
      </p:graphicFrame>
      <p:graphicFrame>
        <p:nvGraphicFramePr>
          <p:cNvPr id="8" name="对象 7"/>
          <p:cNvGraphicFramePr>
            <a:graphicFrameLocks noChangeAspect="1"/>
          </p:cNvGraphicFramePr>
          <p:nvPr/>
        </p:nvGraphicFramePr>
        <p:xfrm>
          <a:off x="1981200" y="5410200"/>
          <a:ext cx="1762125" cy="317500"/>
        </p:xfrm>
        <a:graphic>
          <a:graphicData uri="http://schemas.openxmlformats.org/presentationml/2006/ole">
            <p:oleObj spid="_x0000_s1029" name="Formula" r:id="rId6" imgW="889200" imgH="160560" progId="Equation.Ribbit">
              <p:embed/>
            </p:oleObj>
          </a:graphicData>
        </a:graphic>
      </p:graphicFrame>
      <p:graphicFrame>
        <p:nvGraphicFramePr>
          <p:cNvPr id="9" name="对象 8"/>
          <p:cNvGraphicFramePr>
            <a:graphicFrameLocks noChangeAspect="1"/>
          </p:cNvGraphicFramePr>
          <p:nvPr/>
        </p:nvGraphicFramePr>
        <p:xfrm>
          <a:off x="1905000" y="5791200"/>
          <a:ext cx="1900238" cy="317500"/>
        </p:xfrm>
        <a:graphic>
          <a:graphicData uri="http://schemas.openxmlformats.org/presentationml/2006/ole">
            <p:oleObj spid="_x0000_s1030" name="Formula" r:id="rId7" imgW="959400" imgH="160560" progId="Equation.Ribbit">
              <p:embed/>
            </p:oleObj>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利用上一章节的</a:t>
            </a:r>
            <a:r>
              <a:rPr lang="en-US" altLang="zh-CN" dirty="0" smtClean="0"/>
              <a:t>QoS</a:t>
            </a:r>
            <a:r>
              <a:rPr lang="zh-CN" altLang="en-US" dirty="0" smtClean="0"/>
              <a:t>定义</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r>
              <a:rPr lang="zh-CN" altLang="en-US" dirty="0" smtClean="0"/>
              <a:t>约束条件：</a:t>
            </a:r>
            <a:endParaRPr lang="en-US" altLang="zh-CN"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24</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pic>
        <p:nvPicPr>
          <p:cNvPr id="5" name="图片 4" descr="Image 030.png"/>
          <p:cNvPicPr>
            <a:picLocks noChangeAspect="1"/>
          </p:cNvPicPr>
          <p:nvPr/>
        </p:nvPicPr>
        <p:blipFill>
          <a:blip r:embed="rId3" cstate="print"/>
          <a:stretch>
            <a:fillRect/>
          </a:stretch>
        </p:blipFill>
        <p:spPr>
          <a:xfrm>
            <a:off x="3200400" y="2362200"/>
            <a:ext cx="2458528" cy="685800"/>
          </a:xfrm>
          <a:prstGeom prst="rect">
            <a:avLst/>
          </a:prstGeom>
        </p:spPr>
      </p:pic>
      <p:sp>
        <p:nvSpPr>
          <p:cNvPr id="6" name="下箭头 5"/>
          <p:cNvSpPr/>
          <p:nvPr/>
        </p:nvSpPr>
        <p:spPr>
          <a:xfrm>
            <a:off x="4267200" y="3200400"/>
            <a:ext cx="45719"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图片 6" descr="Image 032.png"/>
          <p:cNvPicPr>
            <a:picLocks noChangeAspect="1"/>
          </p:cNvPicPr>
          <p:nvPr/>
        </p:nvPicPr>
        <p:blipFill>
          <a:blip r:embed="rId4" cstate="print"/>
          <a:stretch>
            <a:fillRect/>
          </a:stretch>
        </p:blipFill>
        <p:spPr>
          <a:xfrm>
            <a:off x="2362200" y="4114800"/>
            <a:ext cx="4286250" cy="923925"/>
          </a:xfrm>
          <a:prstGeom prst="rect">
            <a:avLst/>
          </a:prstGeom>
        </p:spPr>
      </p:pic>
      <p:graphicFrame>
        <p:nvGraphicFramePr>
          <p:cNvPr id="9" name="对象 8"/>
          <p:cNvGraphicFramePr>
            <a:graphicFrameLocks noChangeAspect="1"/>
          </p:cNvGraphicFramePr>
          <p:nvPr/>
        </p:nvGraphicFramePr>
        <p:xfrm>
          <a:off x="2590800" y="5029200"/>
          <a:ext cx="1655762" cy="822325"/>
        </p:xfrm>
        <a:graphic>
          <a:graphicData uri="http://schemas.openxmlformats.org/presentationml/2006/ole">
            <p:oleObj spid="_x0000_s2050" name="Formula" r:id="rId5" imgW="834480" imgH="415080" progId="Equation.Ribbit">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 议价博弈解的定义与分析</a:t>
            </a:r>
            <a:endParaRPr lang="en-US" altLang="zh-CN" dirty="0" smtClean="0"/>
          </a:p>
          <a:p>
            <a:pPr lvl="1"/>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25</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pic>
        <p:nvPicPr>
          <p:cNvPr id="5" name="图片 4" descr="Image 033.png"/>
          <p:cNvPicPr>
            <a:picLocks noChangeAspect="1"/>
          </p:cNvPicPr>
          <p:nvPr/>
        </p:nvPicPr>
        <p:blipFill>
          <a:blip r:embed="rId2" cstate="print"/>
          <a:stretch>
            <a:fillRect/>
          </a:stretch>
        </p:blipFill>
        <p:spPr>
          <a:xfrm>
            <a:off x="3429000" y="2286000"/>
            <a:ext cx="1676400" cy="533400"/>
          </a:xfrm>
          <a:prstGeom prst="rect">
            <a:avLst/>
          </a:prstGeom>
        </p:spPr>
      </p:pic>
      <p:sp>
        <p:nvSpPr>
          <p:cNvPr id="6" name="下箭头 5"/>
          <p:cNvSpPr/>
          <p:nvPr/>
        </p:nvSpPr>
        <p:spPr>
          <a:xfrm>
            <a:off x="4114800" y="3048000"/>
            <a:ext cx="2286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片 7" descr="Image 034.png"/>
          <p:cNvPicPr>
            <a:picLocks noChangeAspect="1"/>
          </p:cNvPicPr>
          <p:nvPr/>
        </p:nvPicPr>
        <p:blipFill>
          <a:blip r:embed="rId3" cstate="print"/>
          <a:stretch>
            <a:fillRect/>
          </a:stretch>
        </p:blipFill>
        <p:spPr>
          <a:xfrm>
            <a:off x="2286000" y="4191000"/>
            <a:ext cx="4619625" cy="1314450"/>
          </a:xfrm>
          <a:prstGeom prst="rect">
            <a:avLst/>
          </a:prstGeom>
        </p:spPr>
      </p:pic>
      <p:pic>
        <p:nvPicPr>
          <p:cNvPr id="10" name="图片 9" descr="Image 035.png"/>
          <p:cNvPicPr>
            <a:picLocks noChangeAspect="1"/>
          </p:cNvPicPr>
          <p:nvPr/>
        </p:nvPicPr>
        <p:blipFill>
          <a:blip r:embed="rId4" cstate="print"/>
          <a:stretch>
            <a:fillRect/>
          </a:stretch>
        </p:blipFill>
        <p:spPr>
          <a:xfrm>
            <a:off x="2362200" y="5486400"/>
            <a:ext cx="5638800" cy="54569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dirty="0" smtClean="0"/>
              <a:t>.</a:t>
            </a:r>
          </a:p>
          <a:p>
            <a:endParaRPr lang="en-US"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26</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pic>
        <p:nvPicPr>
          <p:cNvPr id="5" name="图片 4" descr="Image 036.png"/>
          <p:cNvPicPr>
            <a:picLocks noChangeAspect="1"/>
          </p:cNvPicPr>
          <p:nvPr/>
        </p:nvPicPr>
        <p:blipFill>
          <a:blip r:embed="rId2" cstate="print"/>
          <a:stretch>
            <a:fillRect/>
          </a:stretch>
        </p:blipFill>
        <p:spPr>
          <a:xfrm>
            <a:off x="1524000" y="1524000"/>
            <a:ext cx="5943600" cy="461962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纳什公理</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27</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pic>
        <p:nvPicPr>
          <p:cNvPr id="6" name="图片 5" descr="Image 039.png"/>
          <p:cNvPicPr>
            <a:picLocks noChangeAspect="1"/>
          </p:cNvPicPr>
          <p:nvPr/>
        </p:nvPicPr>
        <p:blipFill>
          <a:blip r:embed="rId3" cstate="print"/>
          <a:stretch>
            <a:fillRect/>
          </a:stretch>
        </p:blipFill>
        <p:spPr>
          <a:xfrm>
            <a:off x="685800" y="2057400"/>
            <a:ext cx="6781800" cy="2448753"/>
          </a:xfrm>
          <a:prstGeom prst="rect">
            <a:avLst/>
          </a:prstGeom>
        </p:spPr>
      </p:pic>
      <p:pic>
        <p:nvPicPr>
          <p:cNvPr id="7" name="内容占位符 4" descr="Image 037.png"/>
          <p:cNvPicPr>
            <a:picLocks noChangeAspect="1"/>
          </p:cNvPicPr>
          <p:nvPr/>
        </p:nvPicPr>
        <p:blipFill>
          <a:blip r:embed="rId4" cstate="print"/>
          <a:stretch>
            <a:fillRect/>
          </a:stretch>
        </p:blipFill>
        <p:spPr>
          <a:xfrm>
            <a:off x="7315200" y="1295400"/>
            <a:ext cx="1457325" cy="1924050"/>
          </a:xfrm>
          <a:prstGeom prst="rect">
            <a:avLst/>
          </a:prstGeom>
        </p:spPr>
      </p:pic>
      <p:pic>
        <p:nvPicPr>
          <p:cNvPr id="9" name="图片 8" descr="Image 040.png"/>
          <p:cNvPicPr>
            <a:picLocks noChangeAspect="1"/>
          </p:cNvPicPr>
          <p:nvPr/>
        </p:nvPicPr>
        <p:blipFill>
          <a:blip r:embed="rId5" cstate="print"/>
          <a:stretch>
            <a:fillRect/>
          </a:stretch>
        </p:blipFill>
        <p:spPr>
          <a:xfrm>
            <a:off x="685800" y="4495800"/>
            <a:ext cx="6934200" cy="424912"/>
          </a:xfrm>
          <a:prstGeom prst="rect">
            <a:avLst/>
          </a:prstGeom>
        </p:spPr>
      </p:pic>
      <p:pic>
        <p:nvPicPr>
          <p:cNvPr id="10" name="图片 9" descr="Image 042.png"/>
          <p:cNvPicPr>
            <a:picLocks noChangeAspect="1"/>
          </p:cNvPicPr>
          <p:nvPr/>
        </p:nvPicPr>
        <p:blipFill>
          <a:blip r:embed="rId6" cstate="print"/>
          <a:stretch>
            <a:fillRect/>
          </a:stretch>
        </p:blipFill>
        <p:spPr>
          <a:xfrm>
            <a:off x="685800" y="4953000"/>
            <a:ext cx="7239000" cy="817306"/>
          </a:xfrm>
          <a:prstGeom prst="rect">
            <a:avLst/>
          </a:prstGeom>
        </p:spPr>
      </p:pic>
      <p:pic>
        <p:nvPicPr>
          <p:cNvPr id="11" name="图片 10" descr="Image 038.png"/>
          <p:cNvPicPr>
            <a:picLocks noChangeAspect="1"/>
          </p:cNvPicPr>
          <p:nvPr/>
        </p:nvPicPr>
        <p:blipFill>
          <a:blip r:embed="rId7" cstate="print"/>
          <a:stretch>
            <a:fillRect/>
          </a:stretch>
        </p:blipFill>
        <p:spPr>
          <a:xfrm>
            <a:off x="2419350" y="6172200"/>
            <a:ext cx="6724650" cy="352425"/>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如果一个博弈问题满足以上公理，可以证明纳什议价的唯一解便是使纳什积最大化的效用向量</a:t>
            </a:r>
            <a:endParaRPr lang="en-US" altLang="zh-CN" dirty="0" smtClean="0"/>
          </a:p>
          <a:p>
            <a:endParaRPr lang="en-US" dirty="0" smtClean="0"/>
          </a:p>
          <a:p>
            <a:endParaRPr lang="en-US" dirty="0" smtClean="0"/>
          </a:p>
          <a:p>
            <a:endParaRPr lang="en-US" dirty="0" smtClean="0"/>
          </a:p>
          <a:p>
            <a:r>
              <a:rPr lang="zh-CN" altLang="en-US" dirty="0" smtClean="0"/>
              <a:t>我们博弈模型首先可以满足公理一、二、四。因为公理三、五和六所描述的内容，从数学定义上来讲要求效用集合是凸集。</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28</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pic>
        <p:nvPicPr>
          <p:cNvPr id="5" name="图片 4" descr="Image 041.png"/>
          <p:cNvPicPr>
            <a:picLocks noChangeAspect="1"/>
          </p:cNvPicPr>
          <p:nvPr/>
        </p:nvPicPr>
        <p:blipFill>
          <a:blip r:embed="rId2" cstate="print"/>
          <a:stretch>
            <a:fillRect/>
          </a:stretch>
        </p:blipFill>
        <p:spPr>
          <a:xfrm>
            <a:off x="2590800" y="2667000"/>
            <a:ext cx="3867150" cy="108585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定理：如果效用向量集合 </a:t>
            </a:r>
            <a:r>
              <a:rPr lang="en-US" altLang="zh-CN" dirty="0" smtClean="0"/>
              <a:t>ϕ </a:t>
            </a:r>
            <a:r>
              <a:rPr lang="zh-CN" altLang="en-US" dirty="0" smtClean="0"/>
              <a:t>中的元素如下公式所定义，那么这个集合是一个凸集。</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证明（略）</a:t>
            </a:r>
            <a:endParaRPr lang="en-US" altLang="zh-CN"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29</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pic>
        <p:nvPicPr>
          <p:cNvPr id="5" name="图片 4" descr="Image 032.png"/>
          <p:cNvPicPr>
            <a:picLocks noChangeAspect="1"/>
          </p:cNvPicPr>
          <p:nvPr/>
        </p:nvPicPr>
        <p:blipFill>
          <a:blip r:embed="rId3" cstate="print"/>
          <a:stretch>
            <a:fillRect/>
          </a:stretch>
        </p:blipFill>
        <p:spPr>
          <a:xfrm>
            <a:off x="2286000" y="2667000"/>
            <a:ext cx="4286250" cy="923925"/>
          </a:xfrm>
          <a:prstGeom prst="rect">
            <a:avLst/>
          </a:prstGeom>
        </p:spPr>
      </p:pic>
      <p:graphicFrame>
        <p:nvGraphicFramePr>
          <p:cNvPr id="3074" name="Object 2"/>
          <p:cNvGraphicFramePr>
            <a:graphicFrameLocks noChangeAspect="1"/>
          </p:cNvGraphicFramePr>
          <p:nvPr/>
        </p:nvGraphicFramePr>
        <p:xfrm>
          <a:off x="3124200" y="3581400"/>
          <a:ext cx="2632075" cy="822325"/>
        </p:xfrm>
        <a:graphic>
          <a:graphicData uri="http://schemas.openxmlformats.org/presentationml/2006/ole">
            <p:oleObj spid="_x0000_s3074" name="Formula" r:id="rId4" imgW="1326600" imgH="415080" progId="Equation.Ribbit">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en-US" dirty="0" smtClean="0"/>
              <a:t>Internet </a:t>
            </a:r>
            <a:r>
              <a:rPr lang="zh-CN" altLang="en-US" dirty="0" smtClean="0"/>
              <a:t>网络应用</a:t>
            </a:r>
            <a:endParaRPr lang="en-US" altLang="zh-CN" dirty="0" smtClean="0"/>
          </a:p>
          <a:p>
            <a:pPr lvl="1">
              <a:lnSpc>
                <a:spcPct val="150000"/>
              </a:lnSpc>
            </a:pPr>
            <a:r>
              <a:rPr lang="zh-CN" altLang="en-US" dirty="0" smtClean="0"/>
              <a:t>实时、交互</a:t>
            </a:r>
            <a:endParaRPr lang="en-US" altLang="zh-CN" dirty="0" smtClean="0"/>
          </a:p>
          <a:p>
            <a:pPr lvl="1">
              <a:lnSpc>
                <a:spcPct val="150000"/>
              </a:lnSpc>
            </a:pPr>
            <a:r>
              <a:rPr lang="zh-CN" altLang="en-US" dirty="0" smtClean="0"/>
              <a:t>多样</a:t>
            </a:r>
            <a:endParaRPr lang="en-US" altLang="zh-CN" dirty="0" smtClean="0"/>
          </a:p>
          <a:p>
            <a:pPr lvl="1">
              <a:lnSpc>
                <a:spcPct val="150000"/>
              </a:lnSpc>
            </a:pPr>
            <a:r>
              <a:rPr lang="zh-CN" altLang="en-US" dirty="0" smtClean="0"/>
              <a:t>持续、稳定</a:t>
            </a:r>
            <a:endParaRPr lang="en-US" altLang="zh-CN" dirty="0" smtClean="0"/>
          </a:p>
          <a:p>
            <a:pPr>
              <a:lnSpc>
                <a:spcPct val="150000"/>
              </a:lnSpc>
            </a:pPr>
            <a:r>
              <a:rPr lang="zh-CN" altLang="en-US" dirty="0" smtClean="0"/>
              <a:t>通信网络的发展</a:t>
            </a:r>
            <a:endParaRPr lang="en-US" altLang="zh-CN" dirty="0" smtClean="0"/>
          </a:p>
          <a:p>
            <a:pPr lvl="1"/>
            <a:r>
              <a:rPr lang="zh-CN" altLang="en-US" dirty="0" smtClean="0"/>
              <a:t>有线</a:t>
            </a:r>
            <a:endParaRPr lang="en-US" altLang="zh-CN" dirty="0" smtClean="0"/>
          </a:p>
          <a:p>
            <a:pPr lvl="1"/>
            <a:r>
              <a:rPr lang="zh-CN" altLang="en-US" dirty="0" smtClean="0"/>
              <a:t>无线</a:t>
            </a:r>
            <a:endParaRPr lang="en-US" altLang="zh-CN" dirty="0" smtClean="0"/>
          </a:p>
          <a:p>
            <a:pPr lvl="1"/>
            <a:endParaRPr lang="en-US" altLang="zh-CN" dirty="0" smtClean="0"/>
          </a:p>
          <a:p>
            <a:pPr lvl="1"/>
            <a:endParaRPr lang="en-US" altLang="zh-CN" dirty="0" smtClean="0"/>
          </a:p>
          <a:p>
            <a:pPr lvl="1"/>
            <a:endParaRPr lang="en-US" dirty="0" smtClean="0"/>
          </a:p>
          <a:p>
            <a:pPr lvl="1"/>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3</a:t>
            </a:fld>
            <a:endParaRPr lang="en-US"/>
          </a:p>
        </p:txBody>
      </p:sp>
      <p:sp>
        <p:nvSpPr>
          <p:cNvPr id="4" name="标题 3"/>
          <p:cNvSpPr>
            <a:spLocks noGrp="1"/>
          </p:cNvSpPr>
          <p:nvPr>
            <p:ph type="title"/>
          </p:nvPr>
        </p:nvSpPr>
        <p:spPr/>
        <p:txBody>
          <a:bodyPr/>
          <a:lstStyle/>
          <a:p>
            <a:r>
              <a:rPr lang="zh-CN" altLang="en-US" dirty="0" smtClean="0"/>
              <a:t> 研究背景与意义</a:t>
            </a:r>
            <a:endParaRPr lang="en-US" dirty="0"/>
          </a:p>
        </p:txBody>
      </p:sp>
      <p:pic>
        <p:nvPicPr>
          <p:cNvPr id="5" name="图片 4" descr="Image 004.png"/>
          <p:cNvPicPr>
            <a:picLocks noChangeAspect="1"/>
          </p:cNvPicPr>
          <p:nvPr/>
        </p:nvPicPr>
        <p:blipFill>
          <a:blip r:embed="rId2" cstate="print"/>
          <a:stretch>
            <a:fillRect/>
          </a:stretch>
        </p:blipFill>
        <p:spPr>
          <a:xfrm>
            <a:off x="4114800" y="1752600"/>
            <a:ext cx="1905000" cy="590550"/>
          </a:xfrm>
          <a:prstGeom prst="rect">
            <a:avLst/>
          </a:prstGeom>
        </p:spPr>
      </p:pic>
      <p:pic>
        <p:nvPicPr>
          <p:cNvPr id="7" name="图片 6" descr="Image 005.png"/>
          <p:cNvPicPr>
            <a:picLocks noChangeAspect="1"/>
          </p:cNvPicPr>
          <p:nvPr/>
        </p:nvPicPr>
        <p:blipFill>
          <a:blip r:embed="rId3" cstate="print"/>
          <a:stretch>
            <a:fillRect/>
          </a:stretch>
        </p:blipFill>
        <p:spPr>
          <a:xfrm>
            <a:off x="4267200" y="2590800"/>
            <a:ext cx="1752600" cy="672049"/>
          </a:xfrm>
          <a:prstGeom prst="rect">
            <a:avLst/>
          </a:prstGeom>
        </p:spPr>
      </p:pic>
      <p:pic>
        <p:nvPicPr>
          <p:cNvPr id="10" name="图片 9" descr="Image 007.png"/>
          <p:cNvPicPr>
            <a:picLocks noChangeAspect="1"/>
          </p:cNvPicPr>
          <p:nvPr/>
        </p:nvPicPr>
        <p:blipFill>
          <a:blip r:embed="rId4" cstate="print"/>
          <a:stretch>
            <a:fillRect/>
          </a:stretch>
        </p:blipFill>
        <p:spPr>
          <a:xfrm>
            <a:off x="6172200" y="1676400"/>
            <a:ext cx="1981200" cy="756356"/>
          </a:xfrm>
          <a:prstGeom prst="rect">
            <a:avLst/>
          </a:prstGeom>
        </p:spPr>
      </p:pic>
      <p:pic>
        <p:nvPicPr>
          <p:cNvPr id="9" name="图片 8" descr="Image 008.png"/>
          <p:cNvPicPr>
            <a:picLocks noChangeAspect="1"/>
          </p:cNvPicPr>
          <p:nvPr/>
        </p:nvPicPr>
        <p:blipFill>
          <a:blip r:embed="rId5" cstate="print"/>
          <a:stretch>
            <a:fillRect/>
          </a:stretch>
        </p:blipFill>
        <p:spPr>
          <a:xfrm>
            <a:off x="6324600" y="2514601"/>
            <a:ext cx="1828800" cy="632802"/>
          </a:xfrm>
          <a:prstGeom prst="rect">
            <a:avLst/>
          </a:prstGeom>
        </p:spPr>
      </p:pic>
      <p:pic>
        <p:nvPicPr>
          <p:cNvPr id="12" name="图片 11" descr="Image 009.png"/>
          <p:cNvPicPr>
            <a:picLocks noChangeAspect="1"/>
          </p:cNvPicPr>
          <p:nvPr/>
        </p:nvPicPr>
        <p:blipFill>
          <a:blip r:embed="rId6" cstate="print"/>
          <a:stretch>
            <a:fillRect/>
          </a:stretch>
        </p:blipFill>
        <p:spPr>
          <a:xfrm>
            <a:off x="4419600" y="5029200"/>
            <a:ext cx="1201615" cy="1295400"/>
          </a:xfrm>
          <a:prstGeom prst="rect">
            <a:avLst/>
          </a:prstGeom>
        </p:spPr>
      </p:pic>
      <p:pic>
        <p:nvPicPr>
          <p:cNvPr id="13" name="图片 12" descr="Image 010.png"/>
          <p:cNvPicPr>
            <a:picLocks noChangeAspect="1"/>
          </p:cNvPicPr>
          <p:nvPr/>
        </p:nvPicPr>
        <p:blipFill>
          <a:blip r:embed="rId7" cstate="print"/>
          <a:stretch>
            <a:fillRect/>
          </a:stretch>
        </p:blipFill>
        <p:spPr>
          <a:xfrm>
            <a:off x="5943600" y="3657600"/>
            <a:ext cx="1733550" cy="1428750"/>
          </a:xfrm>
          <a:prstGeom prst="rect">
            <a:avLst/>
          </a:prstGeom>
        </p:spPr>
      </p:pic>
      <p:pic>
        <p:nvPicPr>
          <p:cNvPr id="15" name="图片 14" descr="Image 011.png"/>
          <p:cNvPicPr>
            <a:picLocks noChangeAspect="1"/>
          </p:cNvPicPr>
          <p:nvPr/>
        </p:nvPicPr>
        <p:blipFill>
          <a:blip r:embed="rId8" cstate="print"/>
          <a:stretch>
            <a:fillRect/>
          </a:stretch>
        </p:blipFill>
        <p:spPr>
          <a:xfrm>
            <a:off x="4419600" y="3886200"/>
            <a:ext cx="1447800" cy="1107567"/>
          </a:xfrm>
          <a:prstGeom prst="rect">
            <a:avLst/>
          </a:prstGeom>
        </p:spPr>
      </p:pic>
      <p:pic>
        <p:nvPicPr>
          <p:cNvPr id="16" name="图片 15" descr="Image 012.png"/>
          <p:cNvPicPr>
            <a:picLocks noChangeAspect="1"/>
          </p:cNvPicPr>
          <p:nvPr/>
        </p:nvPicPr>
        <p:blipFill>
          <a:blip r:embed="rId9" cstate="print"/>
          <a:stretch>
            <a:fillRect/>
          </a:stretch>
        </p:blipFill>
        <p:spPr>
          <a:xfrm>
            <a:off x="5638800" y="5105400"/>
            <a:ext cx="1981200" cy="1373936"/>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不满足对称性公理的议价解称之为非对称纳什议价解（或称作一般纳什议价解（</a:t>
            </a:r>
            <a:r>
              <a:rPr lang="en-US" dirty="0" smtClean="0"/>
              <a:t>Generalized Nash Solution）</a:t>
            </a:r>
          </a:p>
          <a:p>
            <a:r>
              <a:rPr lang="zh-CN" altLang="en-US" dirty="0" smtClean="0"/>
              <a:t>这个解仍可通过最大化纳什积来得到。</a:t>
            </a:r>
            <a:endParaRPr lang="en-US" altLang="zh-CN" dirty="0" smtClean="0"/>
          </a:p>
          <a:p>
            <a:r>
              <a:rPr lang="zh-CN" altLang="en-US" dirty="0" smtClean="0"/>
              <a:t>优化问题为</a:t>
            </a:r>
            <a:endParaRPr lang="en-US" altLang="zh-CN" dirty="0" smtClean="0"/>
          </a:p>
          <a:p>
            <a:endParaRPr lang="en-US" altLang="zh-CN" dirty="0" smtClean="0"/>
          </a:p>
          <a:p>
            <a:endParaRPr lang="en-US" altLang="zh-CN" dirty="0" smtClean="0"/>
          </a:p>
          <a:p>
            <a:endParaRPr lang="en-US" altLang="zh-CN" dirty="0" smtClean="0"/>
          </a:p>
          <a:p>
            <a:r>
              <a:rPr lang="zh-CN" altLang="en-US" dirty="0" smtClean="0"/>
              <a:t>解为：</a:t>
            </a:r>
            <a:endParaRPr lang="en-US" altLang="zh-CN" dirty="0" smtClean="0"/>
          </a:p>
          <a:p>
            <a:endParaRPr lang="en-US" altLang="zh-CN" dirty="0" smtClean="0"/>
          </a:p>
          <a:p>
            <a:endParaRPr lang="en-US"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30</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pic>
        <p:nvPicPr>
          <p:cNvPr id="5" name="图片 4" descr="Image 045.png"/>
          <p:cNvPicPr>
            <a:picLocks noChangeAspect="1"/>
          </p:cNvPicPr>
          <p:nvPr/>
        </p:nvPicPr>
        <p:blipFill>
          <a:blip r:embed="rId2" cstate="print"/>
          <a:stretch>
            <a:fillRect/>
          </a:stretch>
        </p:blipFill>
        <p:spPr>
          <a:xfrm>
            <a:off x="1447800" y="3886200"/>
            <a:ext cx="6553200" cy="1409750"/>
          </a:xfrm>
          <a:prstGeom prst="rect">
            <a:avLst/>
          </a:prstGeom>
        </p:spPr>
      </p:pic>
      <p:pic>
        <p:nvPicPr>
          <p:cNvPr id="6" name="图片 5" descr="Image 046.png"/>
          <p:cNvPicPr>
            <a:picLocks noChangeAspect="1"/>
          </p:cNvPicPr>
          <p:nvPr/>
        </p:nvPicPr>
        <p:blipFill>
          <a:blip r:embed="rId3" cstate="print"/>
          <a:stretch>
            <a:fillRect/>
          </a:stretch>
        </p:blipFill>
        <p:spPr>
          <a:xfrm>
            <a:off x="1676400" y="5410200"/>
            <a:ext cx="6467475" cy="115252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议价能力对资源分配的影响与分析</a:t>
            </a:r>
            <a:endParaRPr lang="en-US" altLang="zh-CN" dirty="0" smtClean="0"/>
          </a:p>
          <a:p>
            <a:pPr lvl="1"/>
            <a:r>
              <a:rPr lang="zh-CN" altLang="en-US" dirty="0" smtClean="0"/>
              <a:t>议价能力</a:t>
            </a:r>
            <a:endParaRPr lang="en-US" altLang="zh-CN" dirty="0" smtClean="0"/>
          </a:p>
          <a:p>
            <a:pPr lvl="1"/>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31</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pic>
        <p:nvPicPr>
          <p:cNvPr id="5" name="图片 4" descr="Image 047.png"/>
          <p:cNvPicPr>
            <a:picLocks noChangeAspect="1"/>
          </p:cNvPicPr>
          <p:nvPr/>
        </p:nvPicPr>
        <p:blipFill>
          <a:blip r:embed="rId2" cstate="print"/>
          <a:stretch>
            <a:fillRect/>
          </a:stretch>
        </p:blipFill>
        <p:spPr>
          <a:xfrm>
            <a:off x="1219200" y="3276600"/>
            <a:ext cx="2428875" cy="990600"/>
          </a:xfrm>
          <a:prstGeom prst="rect">
            <a:avLst/>
          </a:prstGeom>
        </p:spPr>
      </p:pic>
      <p:pic>
        <p:nvPicPr>
          <p:cNvPr id="6" name="图片 5" descr="Image 048.png"/>
          <p:cNvPicPr>
            <a:picLocks noChangeAspect="1"/>
          </p:cNvPicPr>
          <p:nvPr/>
        </p:nvPicPr>
        <p:blipFill>
          <a:blip r:embed="rId3" cstate="print"/>
          <a:stretch>
            <a:fillRect/>
          </a:stretch>
        </p:blipFill>
        <p:spPr>
          <a:xfrm>
            <a:off x="3124200" y="2057400"/>
            <a:ext cx="5443419" cy="4098682"/>
          </a:xfrm>
          <a:prstGeom prst="rect">
            <a:avLst/>
          </a:prstGeom>
        </p:spPr>
      </p:pic>
      <p:sp>
        <p:nvSpPr>
          <p:cNvPr id="7" name="右箭头 6"/>
          <p:cNvSpPr/>
          <p:nvPr/>
        </p:nvSpPr>
        <p:spPr>
          <a:xfrm>
            <a:off x="5029200" y="5029200"/>
            <a:ext cx="2971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 仿真实验</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32</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pic>
        <p:nvPicPr>
          <p:cNvPr id="5" name="图片 4" descr="Image 049.png"/>
          <p:cNvPicPr>
            <a:picLocks noChangeAspect="1"/>
          </p:cNvPicPr>
          <p:nvPr/>
        </p:nvPicPr>
        <p:blipFill>
          <a:blip r:embed="rId3" cstate="print"/>
          <a:stretch>
            <a:fillRect/>
          </a:stretch>
        </p:blipFill>
        <p:spPr>
          <a:xfrm>
            <a:off x="990600" y="1219200"/>
            <a:ext cx="7239000" cy="4981575"/>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noFill/>
        </p:spPr>
        <p:txBody>
          <a:bodyPr/>
          <a:lstStyle/>
          <a:p>
            <a:r>
              <a:rPr lang="zh-CN" altLang="en-US" dirty="0" smtClean="0"/>
              <a:t>结果分析</a:t>
            </a:r>
            <a:endParaRPr lang="en-US"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33</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pic>
        <p:nvPicPr>
          <p:cNvPr id="6" name="图片 5" descr="Image 051.png"/>
          <p:cNvPicPr>
            <a:picLocks noChangeAspect="1"/>
          </p:cNvPicPr>
          <p:nvPr/>
        </p:nvPicPr>
        <p:blipFill>
          <a:blip r:embed="rId2" cstate="print"/>
          <a:stretch>
            <a:fillRect/>
          </a:stretch>
        </p:blipFill>
        <p:spPr>
          <a:xfrm>
            <a:off x="838200" y="1143000"/>
            <a:ext cx="7429500" cy="5076825"/>
          </a:xfrm>
          <a:prstGeom prst="rect">
            <a:avLst/>
          </a:prstGeom>
        </p:spPr>
      </p:pic>
      <p:sp>
        <p:nvSpPr>
          <p:cNvPr id="7" name="圆角矩形 6"/>
          <p:cNvSpPr/>
          <p:nvPr/>
        </p:nvSpPr>
        <p:spPr>
          <a:xfrm>
            <a:off x="7162800" y="1981200"/>
            <a:ext cx="838200" cy="411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dirty="0" smtClean="0"/>
              <a:t>.</a:t>
            </a:r>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34</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pic>
        <p:nvPicPr>
          <p:cNvPr id="5" name="图片 4" descr="Image 052.png"/>
          <p:cNvPicPr>
            <a:picLocks noChangeAspect="1"/>
          </p:cNvPicPr>
          <p:nvPr/>
        </p:nvPicPr>
        <p:blipFill>
          <a:blip r:embed="rId2" cstate="print"/>
          <a:stretch>
            <a:fillRect/>
          </a:stretch>
        </p:blipFill>
        <p:spPr>
          <a:xfrm>
            <a:off x="838200" y="2286000"/>
            <a:ext cx="7410450" cy="1724025"/>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lang="zh-CN" altLang="en-US" dirty="0" smtClean="0"/>
              <a:t>小结</a:t>
            </a:r>
            <a:endParaRPr lang="en-US" altLang="zh-CN" dirty="0" smtClean="0"/>
          </a:p>
          <a:p>
            <a:pPr lvl="1"/>
            <a:r>
              <a:rPr lang="zh-CN" altLang="en-US" dirty="0" smtClean="0"/>
              <a:t>构造了一个新的资源分配议价博弈模型。</a:t>
            </a:r>
            <a:endParaRPr lang="en-US" altLang="zh-CN" dirty="0" smtClean="0"/>
          </a:p>
          <a:p>
            <a:pPr lvl="1"/>
            <a:r>
              <a:rPr lang="zh-CN" altLang="en-US" dirty="0" smtClean="0"/>
              <a:t>通过对模型的定义及相关的理论分析，证明我们所提出的模型满足纳什议价公理所提出的约束。</a:t>
            </a:r>
            <a:endParaRPr lang="en-US" altLang="zh-CN" dirty="0" smtClean="0"/>
          </a:p>
          <a:p>
            <a:pPr lvl="1"/>
            <a:r>
              <a:rPr lang="zh-CN" altLang="en-US" dirty="0" smtClean="0"/>
              <a:t>提出了以用户应用特征参数值为基础的议价能力的具体定义。</a:t>
            </a:r>
            <a:endParaRPr lang="en-US" altLang="zh-CN" dirty="0" smtClean="0"/>
          </a:p>
          <a:p>
            <a:pPr lvl="1"/>
            <a:r>
              <a:rPr lang="zh-CN" altLang="en-US" dirty="0" smtClean="0"/>
              <a:t>仿真实验结果表明，所提出的模型与分配算法，可以有效地描述多用户在资源竞争中相互依存的关系，而且得到的纳什议价解可更合理、更公平地解决用户资源分配的问题。</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35</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研究的问题</a:t>
            </a:r>
            <a:r>
              <a:rPr lang="zh-CN" altLang="en-US" dirty="0" smtClean="0"/>
              <a:t>：</a:t>
            </a:r>
            <a:endParaRPr lang="en-US" altLang="zh-CN" dirty="0" smtClean="0"/>
          </a:p>
          <a:p>
            <a:pPr lvl="1"/>
            <a:r>
              <a:rPr lang="zh-CN" altLang="en-US" dirty="0" smtClean="0"/>
              <a:t>不完备信息下的用户</a:t>
            </a:r>
            <a:r>
              <a:rPr lang="zh-CN" altLang="en-US" dirty="0" smtClean="0"/>
              <a:t>资源分配。</a:t>
            </a:r>
            <a:endParaRPr lang="en-US" altLang="zh-CN" dirty="0" smtClean="0"/>
          </a:p>
          <a:p>
            <a:r>
              <a:rPr lang="zh-CN" altLang="en-US" dirty="0" smtClean="0"/>
              <a:t>解决的方法：</a:t>
            </a:r>
            <a:endParaRPr lang="en-US" altLang="zh-CN" dirty="0" smtClean="0"/>
          </a:p>
          <a:p>
            <a:pPr lvl="1"/>
            <a:r>
              <a:rPr lang="zh-CN" altLang="en-US" dirty="0" smtClean="0"/>
              <a:t>构造了一个基于 </a:t>
            </a:r>
            <a:r>
              <a:rPr lang="en-US" altLang="zh-CN" dirty="0" smtClean="0"/>
              <a:t>Bayesian </a:t>
            </a:r>
            <a:r>
              <a:rPr lang="zh-CN" altLang="en-US" dirty="0" smtClean="0"/>
              <a:t>博弈的竞争与决策分析模型，通过对该模型的</a:t>
            </a:r>
            <a:r>
              <a:rPr lang="zh-CN" altLang="en-US" dirty="0" smtClean="0"/>
              <a:t>理论</a:t>
            </a:r>
            <a:r>
              <a:rPr lang="zh-CN" altLang="en-US" dirty="0" smtClean="0"/>
              <a:t>分析来研究用户的业务类型对资源分配及博弈结果的影响。</a:t>
            </a:r>
            <a:endParaRPr lang="en-US" altLang="zh-CN" dirty="0" smtClean="0"/>
          </a:p>
          <a:p>
            <a:pPr lvl="1"/>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36</a:t>
            </a:fld>
            <a:endParaRPr lang="en-US"/>
          </a:p>
        </p:txBody>
      </p:sp>
      <p:sp>
        <p:nvSpPr>
          <p:cNvPr id="4" name="标题 3"/>
          <p:cNvSpPr>
            <a:spLocks noGrp="1"/>
          </p:cNvSpPr>
          <p:nvPr>
            <p:ph type="title"/>
          </p:nvPr>
        </p:nvSpPr>
        <p:spPr/>
        <p:txBody>
          <a:bodyPr>
            <a:normAutofit/>
          </a:bodyPr>
          <a:lstStyle/>
          <a:p>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业务</a:t>
            </a:r>
            <a:r>
              <a:rPr lang="zh-CN" altLang="en-US" dirty="0" smtClean="0"/>
              <a:t>类型</a:t>
            </a:r>
            <a:r>
              <a:rPr lang="zh-CN" altLang="en-US" dirty="0" smtClean="0"/>
              <a:t>定义</a:t>
            </a:r>
            <a:endParaRPr lang="en-US" altLang="zh-CN" dirty="0" smtClean="0"/>
          </a:p>
          <a:p>
            <a:pPr lvl="1"/>
            <a:r>
              <a:rPr lang="en-US" altLang="zh-CN" dirty="0" smtClean="0"/>
              <a:t>GSM </a:t>
            </a:r>
            <a:r>
              <a:rPr lang="zh-CN" altLang="en-US" dirty="0" smtClean="0"/>
              <a:t>网络，话音</a:t>
            </a:r>
            <a:endParaRPr lang="en-US" altLang="zh-CN" dirty="0" smtClean="0"/>
          </a:p>
          <a:p>
            <a:pPr lvl="1"/>
            <a:r>
              <a:rPr lang="en-US" dirty="0" smtClean="0"/>
              <a:t>3</a:t>
            </a:r>
            <a:r>
              <a:rPr lang="en-US" altLang="zh-CN" dirty="0" smtClean="0"/>
              <a:t>G</a:t>
            </a:r>
            <a:r>
              <a:rPr lang="zh-CN" altLang="en-US" dirty="0" smtClean="0"/>
              <a:t>网络，</a:t>
            </a:r>
            <a:r>
              <a:rPr lang="en-US" altLang="zh-CN" dirty="0" smtClean="0"/>
              <a:t>UGS</a:t>
            </a:r>
            <a:r>
              <a:rPr lang="zh-CN" altLang="en-US" dirty="0" smtClean="0"/>
              <a:t>，</a:t>
            </a:r>
            <a:r>
              <a:rPr lang="en-US" altLang="zh-CN" dirty="0" err="1" smtClean="0"/>
              <a:t>rtPS</a:t>
            </a:r>
            <a:r>
              <a:rPr lang="zh-CN" altLang="en-US" dirty="0" smtClean="0"/>
              <a:t>，</a:t>
            </a:r>
            <a:r>
              <a:rPr lang="en-US" altLang="zh-CN" dirty="0" err="1" smtClean="0"/>
              <a:t>ertPS</a:t>
            </a:r>
            <a:r>
              <a:rPr lang="zh-CN" altLang="en-US" dirty="0" smtClean="0"/>
              <a:t>，</a:t>
            </a:r>
            <a:r>
              <a:rPr lang="en-US" altLang="zh-CN" dirty="0" err="1" smtClean="0"/>
              <a:t>nrtPS</a:t>
            </a:r>
            <a:r>
              <a:rPr lang="zh-CN" altLang="en-US" dirty="0" smtClean="0"/>
              <a:t>，</a:t>
            </a:r>
            <a:r>
              <a:rPr lang="en-US" altLang="zh-CN" dirty="0" smtClean="0"/>
              <a:t>BE</a:t>
            </a:r>
          </a:p>
          <a:p>
            <a:pPr lvl="1"/>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37</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sp>
        <p:nvSpPr>
          <p:cNvPr id="5" name="下箭头 4"/>
          <p:cNvSpPr/>
          <p:nvPr/>
        </p:nvSpPr>
        <p:spPr>
          <a:xfrm>
            <a:off x="3429000" y="3276600"/>
            <a:ext cx="5334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114800" y="3352800"/>
            <a:ext cx="646331" cy="369332"/>
          </a:xfrm>
          <a:prstGeom prst="rect">
            <a:avLst/>
          </a:prstGeom>
          <a:noFill/>
        </p:spPr>
        <p:txBody>
          <a:bodyPr wrap="none" rtlCol="0">
            <a:spAutoFit/>
          </a:bodyPr>
          <a:lstStyle/>
          <a:p>
            <a:r>
              <a:rPr lang="zh-CN" altLang="en-US" dirty="0" smtClean="0"/>
              <a:t>离散</a:t>
            </a:r>
            <a:endParaRPr lang="en-US" dirty="0"/>
          </a:p>
        </p:txBody>
      </p:sp>
      <p:sp>
        <p:nvSpPr>
          <p:cNvPr id="7" name="TextBox 6"/>
          <p:cNvSpPr txBox="1"/>
          <p:nvPr/>
        </p:nvSpPr>
        <p:spPr>
          <a:xfrm>
            <a:off x="3352800" y="4343400"/>
            <a:ext cx="699230" cy="369332"/>
          </a:xfrm>
          <a:prstGeom prst="rect">
            <a:avLst/>
          </a:prstGeom>
          <a:noFill/>
        </p:spPr>
        <p:txBody>
          <a:bodyPr wrap="none" rtlCol="0">
            <a:spAutoFit/>
          </a:bodyPr>
          <a:lstStyle/>
          <a:p>
            <a:r>
              <a:rPr lang="zh-CN" altLang="en-US" dirty="0" smtClean="0"/>
              <a:t>连续 </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除了</a:t>
            </a:r>
            <a:r>
              <a:rPr lang="zh-CN" altLang="en-US" dirty="0" smtClean="0"/>
              <a:t>原有的离散式的业务类型定义以外，应该可以将这种离散</a:t>
            </a:r>
            <a:r>
              <a:rPr lang="zh-CN" altLang="en-US" dirty="0" smtClean="0"/>
              <a:t>式分类</a:t>
            </a:r>
            <a:r>
              <a:rPr lang="zh-CN" altLang="en-US" dirty="0" smtClean="0"/>
              <a:t>方法推广到连续式的业务分类方法。这会更接近在网络传输过程中数据本身的</a:t>
            </a:r>
          </a:p>
          <a:p>
            <a:r>
              <a:rPr lang="zh-CN" altLang="en-US" dirty="0" smtClean="0"/>
              <a:t>实际情况</a:t>
            </a:r>
            <a:r>
              <a:rPr lang="zh-CN" altLang="en-US" dirty="0" smtClean="0"/>
              <a:t>。</a:t>
            </a:r>
            <a:endParaRPr lang="en-US" altLang="zh-CN" dirty="0" smtClean="0"/>
          </a:p>
          <a:p>
            <a:r>
              <a:rPr lang="zh-CN" altLang="en-US" dirty="0" smtClean="0"/>
              <a:t>在</a:t>
            </a:r>
            <a:r>
              <a:rPr lang="zh-CN" altLang="en-US" dirty="0" smtClean="0"/>
              <a:t>这种连续式的定义下，业务类型其实是一个概率意义上的随机变量 </a:t>
            </a:r>
            <a:r>
              <a:rPr lang="en-US" altLang="zh-CN" dirty="0" smtClean="0"/>
              <a:t>X </a:t>
            </a:r>
            <a:r>
              <a:rPr lang="zh-CN" altLang="en-US" dirty="0" smtClean="0"/>
              <a:t>，并且</a:t>
            </a:r>
            <a:r>
              <a:rPr lang="zh-CN" altLang="en-US" dirty="0" smtClean="0"/>
              <a:t>服从某个概率分布 </a:t>
            </a:r>
            <a:r>
              <a:rPr lang="en-US" altLang="zh-CN" dirty="0" smtClean="0"/>
              <a:t>F (x) </a:t>
            </a:r>
            <a:r>
              <a:rPr lang="zh-CN" altLang="en-US" dirty="0" smtClean="0"/>
              <a:t>。每一种现实存在的业务类型对应这个随机变量的一</a:t>
            </a:r>
          </a:p>
          <a:p>
            <a:r>
              <a:rPr lang="zh-CN" altLang="en-US" dirty="0" smtClean="0"/>
              <a:t>个取值。</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38</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dirty="0" smtClean="0"/>
              <a:t> </a:t>
            </a:r>
            <a:r>
              <a:rPr lang="zh-CN" altLang="en-US" dirty="0" smtClean="0"/>
              <a:t>资源分配</a:t>
            </a:r>
            <a:endParaRPr lang="en-US" altLang="zh-CN" dirty="0" smtClean="0"/>
          </a:p>
          <a:p>
            <a:pPr lvl="1"/>
            <a:r>
              <a:rPr lang="zh-CN" altLang="en-US" dirty="0" smtClean="0"/>
              <a:t>资源</a:t>
            </a:r>
            <a:r>
              <a:rPr lang="zh-CN" altLang="en-US" dirty="0" smtClean="0"/>
              <a:t>有限</a:t>
            </a:r>
            <a:r>
              <a:rPr lang="zh-CN" altLang="en-US" dirty="0" smtClean="0"/>
              <a:t>，用户数目增多</a:t>
            </a:r>
            <a:r>
              <a:rPr lang="zh-CN" altLang="en-US" dirty="0" smtClean="0"/>
              <a:t>，业务的</a:t>
            </a:r>
            <a:r>
              <a:rPr lang="zh-CN" altLang="en-US" dirty="0" smtClean="0"/>
              <a:t>种类增加</a:t>
            </a:r>
            <a:r>
              <a:rPr lang="zh-CN" altLang="en-US" dirty="0" smtClean="0"/>
              <a:t>，</a:t>
            </a:r>
            <a:r>
              <a:rPr lang="zh-CN" altLang="en-US" dirty="0" smtClean="0"/>
              <a:t>竞争加剧。</a:t>
            </a:r>
            <a:endParaRPr lang="en-US" altLang="zh-CN" dirty="0" smtClean="0"/>
          </a:p>
          <a:p>
            <a:pPr lvl="1"/>
            <a:r>
              <a:rPr lang="zh-CN" altLang="en-US" dirty="0" smtClean="0"/>
              <a:t>贪婪用户的</a:t>
            </a:r>
            <a:r>
              <a:rPr lang="zh-CN" altLang="en-US" dirty="0" smtClean="0"/>
              <a:t>行为：保证</a:t>
            </a:r>
            <a:r>
              <a:rPr lang="zh-CN" altLang="en-US" dirty="0" smtClean="0"/>
              <a:t>自身的服务质量</a:t>
            </a:r>
            <a:r>
              <a:rPr lang="zh-CN" altLang="en-US" dirty="0" smtClean="0"/>
              <a:t>，申请的过多资源，不释放。</a:t>
            </a:r>
            <a:endParaRPr lang="en-US" altLang="zh-CN" dirty="0" smtClean="0"/>
          </a:p>
          <a:p>
            <a:pPr lvl="1"/>
            <a:r>
              <a:rPr lang="zh-CN" altLang="en-US" dirty="0" smtClean="0"/>
              <a:t>从</a:t>
            </a:r>
            <a:r>
              <a:rPr lang="zh-CN" altLang="en-US" dirty="0" smtClean="0"/>
              <a:t>机制上规范所有用户的资源使用与申请</a:t>
            </a:r>
            <a:r>
              <a:rPr lang="zh-CN" altLang="en-US" dirty="0" smtClean="0"/>
              <a:t>行为。</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39</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pPr>
              <a:lnSpc>
                <a:spcPct val="150000"/>
              </a:lnSpc>
            </a:pPr>
            <a:r>
              <a:rPr lang="zh-CN" altLang="en-US" dirty="0" smtClean="0"/>
              <a:t>在一个不确定性的无线空间环境中，可靠的数据发送及接收方案。</a:t>
            </a:r>
            <a:endParaRPr lang="en-US" altLang="zh-CN" dirty="0" smtClean="0"/>
          </a:p>
          <a:p>
            <a:pPr>
              <a:lnSpc>
                <a:spcPct val="150000"/>
              </a:lnSpc>
            </a:pPr>
            <a:r>
              <a:rPr lang="zh-CN" altLang="en-US" dirty="0" smtClean="0">
                <a:solidFill>
                  <a:srgbClr val="C00000"/>
                </a:solidFill>
                <a:effectLst>
                  <a:outerShdw blurRad="38100" dist="38100" dir="2700000" algn="tl">
                    <a:srgbClr val="000000">
                      <a:alpha val="43137"/>
                    </a:srgbClr>
                  </a:outerShdw>
                </a:effectLst>
              </a:rPr>
              <a:t>有限的无线频谱资源与多样且大量宽带业务之间作出合理规划，同时支持不同服务质量要求的多个业务流。</a:t>
            </a:r>
            <a:endParaRPr lang="en-US" altLang="zh-CN" dirty="0" smtClean="0">
              <a:solidFill>
                <a:srgbClr val="C00000"/>
              </a:solidFill>
              <a:effectLst>
                <a:outerShdw blurRad="38100" dist="38100" dir="2700000" algn="tl">
                  <a:srgbClr val="000000">
                    <a:alpha val="43137"/>
                  </a:srgbClr>
                </a:outerShdw>
              </a:effectLst>
            </a:endParaRPr>
          </a:p>
          <a:p>
            <a:pPr>
              <a:lnSpc>
                <a:spcPct val="150000"/>
              </a:lnSpc>
            </a:pPr>
            <a:r>
              <a:rPr lang="zh-CN" altLang="en-US" dirty="0" smtClean="0">
                <a:solidFill>
                  <a:srgbClr val="C00000"/>
                </a:solidFill>
                <a:effectLst>
                  <a:outerShdw blurRad="38100" dist="38100" dir="2700000" algn="tl">
                    <a:srgbClr val="000000">
                      <a:alpha val="43137"/>
                    </a:srgbClr>
                  </a:outerShdw>
                </a:effectLst>
              </a:rPr>
              <a:t>无缝的小区或基站切换技术和漫游技术。</a:t>
            </a:r>
            <a:endParaRPr lang="en-US" altLang="zh-CN" dirty="0" smtClean="0">
              <a:solidFill>
                <a:srgbClr val="C00000"/>
              </a:solidFill>
              <a:effectLst>
                <a:outerShdw blurRad="38100" dist="38100" dir="2700000" algn="tl">
                  <a:srgbClr val="000000">
                    <a:alpha val="43137"/>
                  </a:srgbClr>
                </a:outerShdw>
              </a:effectLst>
            </a:endParaRPr>
          </a:p>
          <a:p>
            <a:pPr>
              <a:lnSpc>
                <a:spcPct val="150000"/>
              </a:lnSpc>
            </a:pPr>
            <a:r>
              <a:rPr lang="zh-CN" altLang="en-US" dirty="0" smtClean="0"/>
              <a:t>电池供电、低功耗技术。</a:t>
            </a:r>
          </a:p>
          <a:p>
            <a:pPr>
              <a:lnSpc>
                <a:spcPct val="150000"/>
              </a:lnSpc>
            </a:pPr>
            <a:r>
              <a:rPr lang="en-US" altLang="zh-CN" dirty="0" smtClean="0"/>
              <a:t>IP </a:t>
            </a:r>
            <a:r>
              <a:rPr lang="zh-CN" altLang="en-US" dirty="0" smtClean="0"/>
              <a:t>协议、快速且低成本布署。</a:t>
            </a:r>
          </a:p>
          <a:p>
            <a:pPr>
              <a:lnSpc>
                <a:spcPct val="150000"/>
              </a:lnSpc>
            </a:pPr>
            <a:r>
              <a:rPr lang="zh-CN" altLang="en-US" dirty="0" smtClean="0"/>
              <a:t>可靠的数据安全技术。</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4</a:t>
            </a:fld>
            <a:endParaRPr lang="en-US"/>
          </a:p>
        </p:txBody>
      </p:sp>
      <p:sp>
        <p:nvSpPr>
          <p:cNvPr id="4" name="标题 3"/>
          <p:cNvSpPr>
            <a:spLocks noGrp="1"/>
          </p:cNvSpPr>
          <p:nvPr>
            <p:ph type="title"/>
          </p:nvPr>
        </p:nvSpPr>
        <p:spPr/>
        <p:txBody>
          <a:bodyPr/>
          <a:lstStyle/>
          <a:p>
            <a:r>
              <a:rPr lang="zh-CN" altLang="en-US" dirty="0" smtClean="0"/>
              <a:t>无线网络的关键技术需求</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dirty="0" smtClean="0"/>
              <a:t> </a:t>
            </a:r>
            <a:r>
              <a:rPr lang="zh-CN" altLang="en-US" dirty="0" smtClean="0"/>
              <a:t>提出的</a:t>
            </a:r>
            <a:r>
              <a:rPr lang="en-US" dirty="0" smtClean="0"/>
              <a:t>Bayesian </a:t>
            </a:r>
            <a:r>
              <a:rPr lang="zh-CN" altLang="en-US" dirty="0" smtClean="0"/>
              <a:t>博弈</a:t>
            </a:r>
            <a:r>
              <a:rPr lang="zh-CN" altLang="en-US" dirty="0" smtClean="0"/>
              <a:t>模型</a:t>
            </a:r>
            <a:endParaRPr lang="en-US" altLang="zh-CN" dirty="0" smtClean="0"/>
          </a:p>
          <a:p>
            <a:endParaRPr lang="en-US" altLang="zh-CN" dirty="0" smtClean="0"/>
          </a:p>
          <a:p>
            <a:pPr lvl="1"/>
            <a:r>
              <a:rPr lang="zh-CN" altLang="en-US" dirty="0" smtClean="0"/>
              <a:t>博弈</a:t>
            </a:r>
            <a:r>
              <a:rPr lang="zh-CN" altLang="en-US" dirty="0" smtClean="0"/>
              <a:t>参与者业务类型可以与“参与者成本”相对应</a:t>
            </a:r>
            <a:r>
              <a:rPr lang="zh-CN" altLang="en-US" dirty="0" smtClean="0"/>
              <a:t>。</a:t>
            </a:r>
            <a:endParaRPr lang="zh-CN" altLang="en-US" dirty="0" smtClean="0"/>
          </a:p>
          <a:p>
            <a:pPr lvl="1"/>
            <a:r>
              <a:rPr lang="zh-CN" altLang="en-US" dirty="0" smtClean="0"/>
              <a:t>参与者</a:t>
            </a:r>
            <a:r>
              <a:rPr lang="zh-CN" altLang="en-US" dirty="0" smtClean="0"/>
              <a:t>成本的变量是个概率</a:t>
            </a:r>
            <a:r>
              <a:rPr lang="zh-CN" altLang="en-US" dirty="0" smtClean="0"/>
              <a:t>随机变量，</a:t>
            </a:r>
            <a:endParaRPr lang="zh-CN" altLang="en-US" dirty="0" smtClean="0"/>
          </a:p>
          <a:p>
            <a:pPr lvl="1"/>
            <a:r>
              <a:rPr lang="zh-CN" altLang="en-US" dirty="0" smtClean="0"/>
              <a:t>每个</a:t>
            </a:r>
            <a:r>
              <a:rPr lang="zh-CN" altLang="en-US" dirty="0" smtClean="0"/>
              <a:t>参与者的自身成本的具体取值是私有的知识，其他的参与者并不知道。</a:t>
            </a:r>
          </a:p>
          <a:p>
            <a:pPr lvl="1"/>
            <a:r>
              <a:rPr lang="zh-CN" altLang="en-US" dirty="0" smtClean="0"/>
              <a:t>参与者</a:t>
            </a:r>
            <a:r>
              <a:rPr lang="zh-CN" altLang="en-US" dirty="0" smtClean="0"/>
              <a:t>类型的</a:t>
            </a:r>
            <a:r>
              <a:rPr lang="zh-CN" altLang="en-US" dirty="0" smtClean="0"/>
              <a:t>概率分布是公共知识。</a:t>
            </a:r>
            <a:endParaRPr lang="zh-CN" altLang="en-US" dirty="0" smtClean="0"/>
          </a:p>
          <a:p>
            <a:pPr lvl="1"/>
            <a:r>
              <a:rPr lang="zh-CN" altLang="en-US" dirty="0" smtClean="0"/>
              <a:t>参与者</a:t>
            </a:r>
            <a:r>
              <a:rPr lang="zh-CN" altLang="en-US" dirty="0" smtClean="0"/>
              <a:t>的收益函数也是公共知识</a:t>
            </a:r>
            <a:r>
              <a:rPr lang="zh-CN" altLang="en-US" dirty="0" smtClean="0"/>
              <a:t>。</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40</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graphicFrame>
        <p:nvGraphicFramePr>
          <p:cNvPr id="6" name="对象 5"/>
          <p:cNvGraphicFramePr>
            <a:graphicFrameLocks noChangeAspect="1"/>
          </p:cNvGraphicFramePr>
          <p:nvPr/>
        </p:nvGraphicFramePr>
        <p:xfrm>
          <a:off x="6172200" y="3124200"/>
          <a:ext cx="2414588" cy="317500"/>
        </p:xfrm>
        <a:graphic>
          <a:graphicData uri="http://schemas.openxmlformats.org/presentationml/2006/ole">
            <p:oleObj spid="_x0000_s46082" name="Formula" r:id="rId4" imgW="1218240" imgH="160560" progId="Equation.Ribbit">
              <p:embed/>
            </p:oleObj>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博弈过程</a:t>
            </a:r>
            <a:endParaRPr lang="en-US" altLang="zh-CN" dirty="0" smtClean="0"/>
          </a:p>
          <a:p>
            <a:pPr lvl="1"/>
            <a:r>
              <a:rPr lang="zh-CN" altLang="en-US" dirty="0" smtClean="0"/>
              <a:t>第一步</a:t>
            </a:r>
            <a:r>
              <a:rPr lang="zh-CN" altLang="en-US" dirty="0" smtClean="0"/>
              <a:t>，“用户选择与博弈”</a:t>
            </a:r>
            <a:r>
              <a:rPr lang="zh-CN" altLang="en-US" dirty="0" smtClean="0"/>
              <a:t>阶段</a:t>
            </a:r>
            <a:r>
              <a:rPr lang="zh-CN" altLang="en-US" dirty="0" smtClean="0"/>
              <a:t>。</a:t>
            </a:r>
            <a:endParaRPr lang="en-US" altLang="zh-CN" dirty="0" smtClean="0"/>
          </a:p>
          <a:p>
            <a:pPr lvl="1"/>
            <a:r>
              <a:rPr lang="zh-CN" altLang="en-US" dirty="0" smtClean="0"/>
              <a:t>第二</a:t>
            </a:r>
            <a:r>
              <a:rPr lang="zh-CN" altLang="en-US" dirty="0" smtClean="0"/>
              <a:t>步</a:t>
            </a:r>
            <a:r>
              <a:rPr lang="zh-CN" altLang="en-US" dirty="0" smtClean="0"/>
              <a:t>，物理资源分配</a:t>
            </a:r>
            <a:r>
              <a:rPr lang="zh-CN" altLang="en-US" dirty="0" smtClean="0"/>
              <a:t>的</a:t>
            </a:r>
            <a:r>
              <a:rPr lang="zh-CN" altLang="en-US" dirty="0" smtClean="0"/>
              <a:t>实施。</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41</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用户的选择定义：</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用户的收益：</a:t>
            </a:r>
            <a:endParaRPr lang="en-US" altLang="zh-CN" dirty="0" smtClean="0"/>
          </a:p>
          <a:p>
            <a:pPr lvl="1"/>
            <a:r>
              <a:rPr lang="zh-CN" altLang="en-US" dirty="0" smtClean="0"/>
              <a:t>自私用户 </a:t>
            </a:r>
            <a:endParaRPr lang="en-US" altLang="zh-CN" dirty="0" smtClean="0"/>
          </a:p>
          <a:p>
            <a:pPr lvl="1"/>
            <a:r>
              <a:rPr lang="zh-CN" altLang="en-US" dirty="0" smtClean="0"/>
              <a:t>慷慨用户 </a:t>
            </a:r>
            <a:endParaRPr lang="en-US" altLang="zh-CN" dirty="0" smtClean="0"/>
          </a:p>
          <a:p>
            <a:endParaRPr lang="en-US"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42</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pic>
        <p:nvPicPr>
          <p:cNvPr id="5" name="图片 4" descr="Image 053.png"/>
          <p:cNvPicPr>
            <a:picLocks noChangeAspect="1"/>
          </p:cNvPicPr>
          <p:nvPr/>
        </p:nvPicPr>
        <p:blipFill>
          <a:blip r:embed="rId4" cstate="print"/>
          <a:stretch>
            <a:fillRect/>
          </a:stretch>
        </p:blipFill>
        <p:spPr>
          <a:xfrm>
            <a:off x="1524000" y="1981200"/>
            <a:ext cx="6038850" cy="1524000"/>
          </a:xfrm>
          <a:prstGeom prst="rect">
            <a:avLst/>
          </a:prstGeom>
        </p:spPr>
      </p:pic>
      <p:graphicFrame>
        <p:nvGraphicFramePr>
          <p:cNvPr id="6" name="对象 5"/>
          <p:cNvGraphicFramePr>
            <a:graphicFrameLocks noChangeAspect="1"/>
          </p:cNvGraphicFramePr>
          <p:nvPr/>
        </p:nvGraphicFramePr>
        <p:xfrm>
          <a:off x="2590800" y="4419600"/>
          <a:ext cx="609600" cy="300037"/>
        </p:xfrm>
        <a:graphic>
          <a:graphicData uri="http://schemas.openxmlformats.org/presentationml/2006/ole">
            <p:oleObj spid="_x0000_s47106" name="Formula" r:id="rId5" imgW="308520" imgH="151560" progId="Equation.Ribbit">
              <p:embed/>
            </p:oleObj>
          </a:graphicData>
        </a:graphic>
      </p:graphicFrame>
      <p:graphicFrame>
        <p:nvGraphicFramePr>
          <p:cNvPr id="7" name="对象 6"/>
          <p:cNvGraphicFramePr>
            <a:graphicFrameLocks noChangeAspect="1"/>
          </p:cNvGraphicFramePr>
          <p:nvPr/>
        </p:nvGraphicFramePr>
        <p:xfrm>
          <a:off x="2514600" y="5029200"/>
          <a:ext cx="1693862" cy="301625"/>
        </p:xfrm>
        <a:graphic>
          <a:graphicData uri="http://schemas.openxmlformats.org/presentationml/2006/ole">
            <p:oleObj spid="_x0000_s47107" name="Formula" r:id="rId6" imgW="854280" imgH="153000" progId="Equation.Ribbit">
              <p:embed/>
            </p:oleObj>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鼓励参与者选择</a:t>
            </a:r>
            <a:r>
              <a:rPr lang="zh-CN" altLang="en-US" dirty="0" smtClean="0"/>
              <a:t>“慷慨”的机制：如果</a:t>
            </a:r>
            <a:r>
              <a:rPr lang="zh-CN" altLang="en-US" dirty="0" smtClean="0"/>
              <a:t>选择“慷慨”的参与者数目小于 </a:t>
            </a:r>
            <a:r>
              <a:rPr lang="en-US" altLang="zh-CN" dirty="0" smtClean="0"/>
              <a:t>m</a:t>
            </a:r>
            <a:r>
              <a:rPr lang="zh-CN" altLang="en-US" dirty="0" smtClean="0"/>
              <a:t>；其它的参与者都选择“自私”</a:t>
            </a:r>
            <a:r>
              <a:rPr lang="zh-CN" altLang="en-US" dirty="0" smtClean="0"/>
              <a:t>，不</a:t>
            </a:r>
            <a:r>
              <a:rPr lang="zh-CN" altLang="en-US" dirty="0" smtClean="0"/>
              <a:t>愿意“牺牲”自己的利益，那么所有参与者的获益都将是 </a:t>
            </a:r>
            <a:r>
              <a:rPr lang="en-US" altLang="zh-CN" dirty="0" smtClean="0"/>
              <a:t>b </a:t>
            </a:r>
            <a:r>
              <a:rPr lang="zh-CN" altLang="en-US" dirty="0" smtClean="0"/>
              <a:t>为 </a:t>
            </a:r>
            <a:r>
              <a:rPr lang="en-US" altLang="zh-CN" dirty="0" smtClean="0"/>
              <a:t>0 </a:t>
            </a:r>
            <a:r>
              <a:rPr lang="zh-CN" altLang="en-US" dirty="0" smtClean="0"/>
              <a:t>。</a:t>
            </a:r>
            <a:endParaRPr lang="en-US" altLang="zh-CN"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43</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pic>
        <p:nvPicPr>
          <p:cNvPr id="5" name="图片 4" descr="Image 055.png"/>
          <p:cNvPicPr>
            <a:picLocks noChangeAspect="1"/>
          </p:cNvPicPr>
          <p:nvPr/>
        </p:nvPicPr>
        <p:blipFill>
          <a:blip r:embed="rId2" cstate="print"/>
          <a:stretch>
            <a:fillRect/>
          </a:stretch>
        </p:blipFill>
        <p:spPr>
          <a:xfrm>
            <a:off x="1066800" y="3352800"/>
            <a:ext cx="7267575" cy="828675"/>
          </a:xfrm>
          <a:prstGeom prst="rect">
            <a:avLst/>
          </a:prstGeom>
        </p:spPr>
      </p:pic>
      <p:pic>
        <p:nvPicPr>
          <p:cNvPr id="7" name="图片 6" descr="Image 056.png"/>
          <p:cNvPicPr>
            <a:picLocks noChangeAspect="1"/>
          </p:cNvPicPr>
          <p:nvPr/>
        </p:nvPicPr>
        <p:blipFill>
          <a:blip r:embed="rId3" cstate="print"/>
          <a:stretch>
            <a:fillRect/>
          </a:stretch>
        </p:blipFill>
        <p:spPr>
          <a:xfrm>
            <a:off x="1219200" y="4191000"/>
            <a:ext cx="5153025" cy="150495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dirty="0" smtClean="0"/>
              <a:t>Bayesian </a:t>
            </a:r>
            <a:r>
              <a:rPr lang="zh-CN" altLang="en-US" dirty="0" smtClean="0"/>
              <a:t>博弈模型</a:t>
            </a:r>
            <a:r>
              <a:rPr lang="zh-CN" altLang="en-US" dirty="0" smtClean="0"/>
              <a:t>求解</a:t>
            </a:r>
            <a:endParaRPr lang="en-US" altLang="zh-CN" dirty="0" smtClean="0"/>
          </a:p>
          <a:p>
            <a:pPr lvl="1"/>
            <a:r>
              <a:rPr lang="zh-CN" altLang="en-US" dirty="0" smtClean="0"/>
              <a:t>每一个理性且自私的博弈参与者而言，他总想通过自己合理的判断（包括</a:t>
            </a:r>
            <a:r>
              <a:rPr lang="zh-CN" altLang="en-US" dirty="0" smtClean="0"/>
              <a:t>自己</a:t>
            </a:r>
            <a:r>
              <a:rPr lang="zh-CN" altLang="en-US" dirty="0" smtClean="0"/>
              <a:t>和其它参与者的行为），最后选择使自己的收益最大化的选项，即 </a:t>
            </a:r>
            <a:r>
              <a:rPr lang="zh-CN" altLang="en-US" dirty="0" smtClean="0"/>
              <a:t>                  。</a:t>
            </a:r>
            <a:endParaRPr lang="en-US" altLang="zh-CN" dirty="0" smtClean="0"/>
          </a:p>
          <a:p>
            <a:pPr lvl="1"/>
            <a:r>
              <a:rPr lang="zh-CN" altLang="en-US" dirty="0" smtClean="0"/>
              <a:t>问题是</a:t>
            </a:r>
            <a:r>
              <a:rPr lang="zh-CN" altLang="en-US" dirty="0" smtClean="0"/>
              <a:t>一个 </a:t>
            </a:r>
            <a:r>
              <a:rPr lang="en-US" altLang="zh-CN" dirty="0" smtClean="0"/>
              <a:t>N </a:t>
            </a:r>
            <a:r>
              <a:rPr lang="zh-CN" altLang="en-US" dirty="0" smtClean="0"/>
              <a:t>目标优化的复杂</a:t>
            </a:r>
            <a:r>
              <a:rPr lang="zh-CN" altLang="en-US" dirty="0" smtClean="0"/>
              <a:t>问题</a:t>
            </a:r>
            <a:endParaRPr lang="en-US" altLang="zh-CN" dirty="0" smtClean="0"/>
          </a:p>
          <a:p>
            <a:pPr lvl="1"/>
            <a:r>
              <a:rPr lang="zh-CN" altLang="en-US" dirty="0" smtClean="0"/>
              <a:t>为了避免</a:t>
            </a:r>
            <a:r>
              <a:rPr lang="zh-CN" altLang="en-US" dirty="0" smtClean="0"/>
              <a:t>陷入这样困境，我们转而求解参与者的期望收益最大化问题， </a:t>
            </a:r>
            <a:r>
              <a:rPr lang="en-US" altLang="zh-CN" dirty="0" smtClean="0"/>
              <a:t>                       </a:t>
            </a:r>
            <a:r>
              <a:rPr lang="zh-CN" altLang="en-US" dirty="0" smtClean="0"/>
              <a:t>。最后</a:t>
            </a:r>
            <a:r>
              <a:rPr lang="zh-CN" altLang="en-US" dirty="0" smtClean="0"/>
              <a:t>求解出所谓的混合策略。</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44</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graphicFrame>
        <p:nvGraphicFramePr>
          <p:cNvPr id="5" name="对象 4"/>
          <p:cNvGraphicFramePr>
            <a:graphicFrameLocks noChangeAspect="1"/>
          </p:cNvGraphicFramePr>
          <p:nvPr/>
        </p:nvGraphicFramePr>
        <p:xfrm>
          <a:off x="5181600" y="3124200"/>
          <a:ext cx="958850" cy="317500"/>
        </p:xfrm>
        <a:graphic>
          <a:graphicData uri="http://schemas.openxmlformats.org/presentationml/2006/ole">
            <p:oleObj spid="_x0000_s48130" name="Formula" r:id="rId3" imgW="483840" imgH="160560" progId="Equation.Ribbit">
              <p:embed/>
            </p:oleObj>
          </a:graphicData>
        </a:graphic>
      </p:graphicFrame>
      <p:graphicFrame>
        <p:nvGraphicFramePr>
          <p:cNvPr id="6" name="对象 5"/>
          <p:cNvGraphicFramePr>
            <a:graphicFrameLocks noChangeAspect="1"/>
          </p:cNvGraphicFramePr>
          <p:nvPr/>
        </p:nvGraphicFramePr>
        <p:xfrm>
          <a:off x="2895600" y="4800600"/>
          <a:ext cx="1457325" cy="317500"/>
        </p:xfrm>
        <a:graphic>
          <a:graphicData uri="http://schemas.openxmlformats.org/presentationml/2006/ole">
            <p:oleObj spid="_x0000_s48131" name="Formula" r:id="rId4" imgW="735120" imgH="160560" progId="Equation.Ribbit">
              <p:embed/>
            </p:oleObj>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均衡概率的</a:t>
            </a:r>
            <a:r>
              <a:rPr lang="zh-CN" altLang="en-US" dirty="0" smtClean="0"/>
              <a:t>定义</a:t>
            </a:r>
            <a:endParaRPr lang="en-US" altLang="zh-CN" dirty="0" smtClean="0"/>
          </a:p>
          <a:p>
            <a:endParaRPr lang="en-US" altLang="zh-CN" dirty="0" smtClean="0"/>
          </a:p>
          <a:p>
            <a:endParaRPr lang="en-US" altLang="zh-CN" dirty="0" smtClean="0"/>
          </a:p>
          <a:p>
            <a:r>
              <a:rPr lang="zh-CN" altLang="en-US" dirty="0" smtClean="0"/>
              <a:t>期望收益为</a:t>
            </a:r>
            <a:endParaRPr lang="en-US" altLang="zh-CN" dirty="0" smtClean="0"/>
          </a:p>
          <a:p>
            <a:pPr lvl="1"/>
            <a:endParaRPr lang="en-US" altLang="zh-CN"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45</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pic>
        <p:nvPicPr>
          <p:cNvPr id="5" name="图片 4" descr="Image 057.png"/>
          <p:cNvPicPr>
            <a:picLocks noChangeAspect="1"/>
          </p:cNvPicPr>
          <p:nvPr/>
        </p:nvPicPr>
        <p:blipFill>
          <a:blip r:embed="rId2" cstate="print"/>
          <a:stretch>
            <a:fillRect/>
          </a:stretch>
        </p:blipFill>
        <p:spPr>
          <a:xfrm>
            <a:off x="1371600" y="2133600"/>
            <a:ext cx="6181725" cy="828675"/>
          </a:xfrm>
          <a:prstGeom prst="rect">
            <a:avLst/>
          </a:prstGeom>
        </p:spPr>
      </p:pic>
      <p:pic>
        <p:nvPicPr>
          <p:cNvPr id="6" name="图片 5" descr="Image 058.png"/>
          <p:cNvPicPr>
            <a:picLocks noChangeAspect="1"/>
          </p:cNvPicPr>
          <p:nvPr/>
        </p:nvPicPr>
        <p:blipFill>
          <a:blip r:embed="rId3" cstate="print"/>
          <a:stretch>
            <a:fillRect/>
          </a:stretch>
        </p:blipFill>
        <p:spPr>
          <a:xfrm>
            <a:off x="1600200" y="3581400"/>
            <a:ext cx="5400675" cy="174307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用户的决策函数受其他人的影响</a:t>
            </a:r>
            <a:r>
              <a:rPr lang="en-US" dirty="0" smtClean="0"/>
              <a:t>.</a:t>
            </a:r>
          </a:p>
          <a:p>
            <a:endParaRPr lang="en-US" dirty="0" smtClean="0"/>
          </a:p>
          <a:p>
            <a:endParaRPr lang="en-US" dirty="0" smtClean="0"/>
          </a:p>
          <a:p>
            <a:endParaRPr lang="en-US" dirty="0" smtClean="0"/>
          </a:p>
          <a:p>
            <a:endParaRPr lang="en-US" dirty="0" smtClean="0"/>
          </a:p>
          <a:p>
            <a:r>
              <a:rPr lang="zh-CN" altLang="en-US" dirty="0" smtClean="0"/>
              <a:t>临界成本       与参与者 </a:t>
            </a:r>
            <a:r>
              <a:rPr lang="en-US" altLang="zh-CN" dirty="0" smtClean="0"/>
              <a:t>i </a:t>
            </a:r>
            <a:r>
              <a:rPr lang="zh-CN" altLang="en-US" dirty="0" smtClean="0"/>
              <a:t>选择“慷慨”</a:t>
            </a:r>
            <a:r>
              <a:rPr lang="zh-CN" altLang="en-US" dirty="0" smtClean="0"/>
              <a:t>概率</a:t>
            </a:r>
            <a:r>
              <a:rPr lang="en-US" altLang="zh-CN" dirty="0" smtClean="0"/>
              <a:t> </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46</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pic>
        <p:nvPicPr>
          <p:cNvPr id="5" name="图片 4" descr="Image 059.png"/>
          <p:cNvPicPr>
            <a:picLocks noChangeAspect="1"/>
          </p:cNvPicPr>
          <p:nvPr/>
        </p:nvPicPr>
        <p:blipFill>
          <a:blip r:embed="rId2" cstate="print"/>
          <a:stretch>
            <a:fillRect/>
          </a:stretch>
        </p:blipFill>
        <p:spPr>
          <a:xfrm>
            <a:off x="1600200" y="2057400"/>
            <a:ext cx="5038725" cy="1724025"/>
          </a:xfrm>
          <a:prstGeom prst="rect">
            <a:avLst/>
          </a:prstGeom>
        </p:spPr>
      </p:pic>
      <p:pic>
        <p:nvPicPr>
          <p:cNvPr id="8" name="图片 7" descr="Image 060.png"/>
          <p:cNvPicPr>
            <a:picLocks noChangeAspect="1"/>
          </p:cNvPicPr>
          <p:nvPr/>
        </p:nvPicPr>
        <p:blipFill>
          <a:blip r:embed="rId3" cstate="print"/>
          <a:stretch>
            <a:fillRect/>
          </a:stretch>
        </p:blipFill>
        <p:spPr>
          <a:xfrm>
            <a:off x="2133600" y="4267200"/>
            <a:ext cx="4248150" cy="85725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临界成本       与参与者 </a:t>
            </a:r>
            <a:r>
              <a:rPr lang="en-US" altLang="zh-CN" dirty="0" smtClean="0"/>
              <a:t>i </a:t>
            </a:r>
            <a:r>
              <a:rPr lang="zh-CN" altLang="en-US" dirty="0" smtClean="0"/>
              <a:t>选择“慷慨”概率</a:t>
            </a:r>
            <a:r>
              <a:rPr lang="en-US" altLang="zh-CN" dirty="0" smtClean="0"/>
              <a:t> </a:t>
            </a:r>
            <a:endParaRPr lang="en-US"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47</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graphicFrame>
        <p:nvGraphicFramePr>
          <p:cNvPr id="50178" name="Object 2"/>
          <p:cNvGraphicFramePr>
            <a:graphicFrameLocks noChangeAspect="1"/>
          </p:cNvGraphicFramePr>
          <p:nvPr/>
        </p:nvGraphicFramePr>
        <p:xfrm>
          <a:off x="2438400" y="1524000"/>
          <a:ext cx="223838" cy="333375"/>
        </p:xfrm>
        <a:graphic>
          <a:graphicData uri="http://schemas.openxmlformats.org/presentationml/2006/ole">
            <p:oleObj spid="_x0000_s50178" name="Formula" r:id="rId3" imgW="113400" imgH="168480" progId="Equation.Ribbit">
              <p:embed/>
            </p:oleObj>
          </a:graphicData>
        </a:graphic>
      </p:graphicFrame>
      <p:pic>
        <p:nvPicPr>
          <p:cNvPr id="6" name="图片 5" descr="Image 060.png"/>
          <p:cNvPicPr>
            <a:picLocks noChangeAspect="1"/>
          </p:cNvPicPr>
          <p:nvPr/>
        </p:nvPicPr>
        <p:blipFill>
          <a:blip r:embed="rId4" cstate="print"/>
          <a:stretch>
            <a:fillRect/>
          </a:stretch>
        </p:blipFill>
        <p:spPr>
          <a:xfrm>
            <a:off x="2133600" y="2057400"/>
            <a:ext cx="4248150" cy="85725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Image 062.png"/>
          <p:cNvPicPr>
            <a:picLocks noGrp="1" noChangeAspect="1"/>
          </p:cNvPicPr>
          <p:nvPr>
            <p:ph idx="1"/>
          </p:nvPr>
        </p:nvPicPr>
        <p:blipFill>
          <a:blip r:embed="rId2" cstate="print"/>
          <a:stretch>
            <a:fillRect/>
          </a:stretch>
        </p:blipFill>
        <p:spPr>
          <a:xfrm>
            <a:off x="1066800" y="3962400"/>
            <a:ext cx="6934200" cy="2293965"/>
          </a:xfrm>
        </p:spPr>
      </p:pic>
      <p:sp>
        <p:nvSpPr>
          <p:cNvPr id="3" name="灯片编号占位符 2"/>
          <p:cNvSpPr>
            <a:spLocks noGrp="1"/>
          </p:cNvSpPr>
          <p:nvPr>
            <p:ph type="sldNum" sz="quarter" idx="12"/>
          </p:nvPr>
        </p:nvSpPr>
        <p:spPr/>
        <p:txBody>
          <a:bodyPr/>
          <a:lstStyle/>
          <a:p>
            <a:fld id="{634A9CCC-C89A-4FF4-B41F-98EBC16A911A}" type="slidenum">
              <a:rPr lang="en-US" smtClean="0"/>
              <a:pPr/>
              <a:t>48</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pic>
        <p:nvPicPr>
          <p:cNvPr id="6" name="图片 5" descr="Image 061.png"/>
          <p:cNvPicPr>
            <a:picLocks noChangeAspect="1"/>
          </p:cNvPicPr>
          <p:nvPr/>
        </p:nvPicPr>
        <p:blipFill>
          <a:blip r:embed="rId3" cstate="print"/>
          <a:stretch>
            <a:fillRect/>
          </a:stretch>
        </p:blipFill>
        <p:spPr>
          <a:xfrm>
            <a:off x="762000" y="1371600"/>
            <a:ext cx="7543800" cy="2318227"/>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一个概率分布下的均衡成本</a:t>
            </a:r>
            <a:r>
              <a:rPr lang="en-US" dirty="0" smtClean="0"/>
              <a:t>.</a:t>
            </a:r>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49</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pic>
        <p:nvPicPr>
          <p:cNvPr id="5" name="图片 4" descr="Image 063.png"/>
          <p:cNvPicPr>
            <a:picLocks noChangeAspect="1"/>
          </p:cNvPicPr>
          <p:nvPr/>
        </p:nvPicPr>
        <p:blipFill>
          <a:blip r:embed="rId2" cstate="print"/>
          <a:stretch>
            <a:fillRect/>
          </a:stretch>
        </p:blipFill>
        <p:spPr>
          <a:xfrm>
            <a:off x="1033462" y="2252662"/>
            <a:ext cx="7077075" cy="23526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第一，分析如何来平衡业务要求与资源的稀缺。要在合适的时间点上给用户或其承载的业务分配合适的传输资源，同时又要满足不同特点的业务数据流的传输要求。</a:t>
            </a:r>
            <a:r>
              <a:rPr lang="zh-CN" altLang="en-US" dirty="0" smtClean="0">
                <a:solidFill>
                  <a:srgbClr val="C00000"/>
                </a:solidFill>
              </a:rPr>
              <a:t>在相互矛盾的性能指标下，平衡各方面的需求。</a:t>
            </a:r>
            <a:endParaRPr lang="en-US" altLang="zh-CN" dirty="0" smtClean="0">
              <a:solidFill>
                <a:srgbClr val="C00000"/>
              </a:solidFill>
            </a:endParaRPr>
          </a:p>
          <a:p>
            <a:r>
              <a:rPr lang="zh-CN" altLang="en-US" dirty="0" smtClean="0"/>
              <a:t>第二，设计相应控制信令流程或协议规范来具体实现第一个方面所提出的算法。让用户和系统控制部分传递信息流畅，运行操作高效。</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5</a:t>
            </a:fld>
            <a:endParaRPr lang="en-US"/>
          </a:p>
        </p:txBody>
      </p:sp>
      <p:sp>
        <p:nvSpPr>
          <p:cNvPr id="4" name="标题 3"/>
          <p:cNvSpPr>
            <a:spLocks noGrp="1"/>
          </p:cNvSpPr>
          <p:nvPr>
            <p:ph type="title"/>
          </p:nvPr>
        </p:nvSpPr>
        <p:spPr/>
        <p:txBody>
          <a:bodyPr/>
          <a:lstStyle/>
          <a:p>
            <a:r>
              <a:rPr lang="zh-CN" altLang="en-US" dirty="0" smtClean="0"/>
              <a:t>本论文的主要研究工作</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不同业务类型概率分布的分析与</a:t>
            </a:r>
            <a:r>
              <a:rPr lang="zh-CN" altLang="en-US" dirty="0" smtClean="0"/>
              <a:t>讨论</a:t>
            </a:r>
            <a:endParaRPr lang="en-US" altLang="zh-CN" dirty="0" smtClean="0"/>
          </a:p>
          <a:p>
            <a:pPr lvl="1"/>
            <a:r>
              <a:rPr lang="zh-CN" altLang="en-US" dirty="0" smtClean="0"/>
              <a:t>均匀分布的</a:t>
            </a:r>
            <a:r>
              <a:rPr lang="zh-CN" altLang="en-US" dirty="0" smtClean="0"/>
              <a:t>情况</a:t>
            </a:r>
            <a:r>
              <a:rPr lang="en-US" altLang="zh-CN" dirty="0" smtClean="0"/>
              <a:t>	</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50</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pic>
        <p:nvPicPr>
          <p:cNvPr id="5" name="图片 4" descr="Image 064.png"/>
          <p:cNvPicPr>
            <a:picLocks noChangeAspect="1"/>
          </p:cNvPicPr>
          <p:nvPr/>
        </p:nvPicPr>
        <p:blipFill>
          <a:blip r:embed="rId2" cstate="print"/>
          <a:stretch>
            <a:fillRect/>
          </a:stretch>
        </p:blipFill>
        <p:spPr>
          <a:xfrm>
            <a:off x="1676400" y="2514600"/>
            <a:ext cx="5562600" cy="1371600"/>
          </a:xfrm>
          <a:prstGeom prst="rect">
            <a:avLst/>
          </a:prstGeom>
        </p:spPr>
      </p:pic>
      <p:pic>
        <p:nvPicPr>
          <p:cNvPr id="10" name="图片 9" descr="Image 068.png"/>
          <p:cNvPicPr>
            <a:picLocks noChangeAspect="1"/>
          </p:cNvPicPr>
          <p:nvPr/>
        </p:nvPicPr>
        <p:blipFill>
          <a:blip r:embed="rId3" cstate="print"/>
          <a:stretch>
            <a:fillRect/>
          </a:stretch>
        </p:blipFill>
        <p:spPr>
          <a:xfrm>
            <a:off x="1828800" y="4267200"/>
            <a:ext cx="5400675" cy="120015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Image 066.png"/>
          <p:cNvPicPr>
            <a:picLocks noGrp="1" noChangeAspect="1"/>
          </p:cNvPicPr>
          <p:nvPr>
            <p:ph idx="1"/>
          </p:nvPr>
        </p:nvPicPr>
        <p:blipFill>
          <a:blip r:embed="rId2" cstate="print"/>
          <a:stretch>
            <a:fillRect/>
          </a:stretch>
        </p:blipFill>
        <p:spPr>
          <a:xfrm>
            <a:off x="2057400" y="1600200"/>
            <a:ext cx="5155240" cy="4525962"/>
          </a:xfrm>
        </p:spPr>
      </p:pic>
      <p:sp>
        <p:nvSpPr>
          <p:cNvPr id="3" name="灯片编号占位符 2"/>
          <p:cNvSpPr>
            <a:spLocks noGrp="1"/>
          </p:cNvSpPr>
          <p:nvPr>
            <p:ph type="sldNum" sz="quarter" idx="12"/>
          </p:nvPr>
        </p:nvSpPr>
        <p:spPr/>
        <p:txBody>
          <a:bodyPr/>
          <a:lstStyle/>
          <a:p>
            <a:fld id="{634A9CCC-C89A-4FF4-B41F-98EBC16A911A}" type="slidenum">
              <a:rPr lang="en-US" smtClean="0"/>
              <a:pPr/>
              <a:t>51</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正态分布的情况</a:t>
            </a:r>
            <a:endParaRPr lang="en-US" altLang="zh-CN"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52</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pic>
        <p:nvPicPr>
          <p:cNvPr id="5" name="图片 4" descr="Image 069.png"/>
          <p:cNvPicPr>
            <a:picLocks noChangeAspect="1"/>
          </p:cNvPicPr>
          <p:nvPr/>
        </p:nvPicPr>
        <p:blipFill>
          <a:blip r:embed="rId2" cstate="print"/>
          <a:stretch>
            <a:fillRect/>
          </a:stretch>
        </p:blipFill>
        <p:spPr>
          <a:xfrm>
            <a:off x="1828800" y="2057400"/>
            <a:ext cx="5724525" cy="4363568"/>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Image 070.png"/>
          <p:cNvPicPr>
            <a:picLocks noGrp="1" noChangeAspect="1"/>
          </p:cNvPicPr>
          <p:nvPr>
            <p:ph idx="1"/>
          </p:nvPr>
        </p:nvPicPr>
        <p:blipFill>
          <a:blip r:embed="rId2" cstate="print"/>
          <a:stretch>
            <a:fillRect/>
          </a:stretch>
        </p:blipFill>
        <p:spPr>
          <a:xfrm>
            <a:off x="4038600" y="200699"/>
            <a:ext cx="4572000" cy="6657301"/>
          </a:xfrm>
        </p:spPr>
      </p:pic>
      <p:sp>
        <p:nvSpPr>
          <p:cNvPr id="3" name="灯片编号占位符 2"/>
          <p:cNvSpPr>
            <a:spLocks noGrp="1"/>
          </p:cNvSpPr>
          <p:nvPr>
            <p:ph type="sldNum" sz="quarter" idx="12"/>
          </p:nvPr>
        </p:nvSpPr>
        <p:spPr/>
        <p:txBody>
          <a:bodyPr/>
          <a:lstStyle/>
          <a:p>
            <a:fld id="{634A9CCC-C89A-4FF4-B41F-98EBC16A911A}" type="slidenum">
              <a:rPr lang="en-US" smtClean="0"/>
              <a:pPr/>
              <a:t>53</a:t>
            </a:fld>
            <a:endParaRPr lang="en-US"/>
          </a:p>
        </p:txBody>
      </p:sp>
      <p:sp>
        <p:nvSpPr>
          <p:cNvPr id="4" name="标题 3"/>
          <p:cNvSpPr>
            <a:spLocks noGrp="1"/>
          </p:cNvSpPr>
          <p:nvPr>
            <p:ph type="title"/>
          </p:nvPr>
        </p:nvSpPr>
        <p:spPr/>
        <p:txBody>
          <a:bodyPr>
            <a:normAutofit/>
          </a:bodyPr>
          <a:lstStyle/>
          <a:p>
            <a:r>
              <a:rPr lang="en-US" altLang="zh-CN" sz="2000" dirty="0" smtClean="0"/>
              <a:t>Bayesian </a:t>
            </a:r>
            <a:r>
              <a:rPr lang="zh-CN" altLang="en-US" sz="2000" dirty="0" smtClean="0"/>
              <a:t>博弈</a:t>
            </a:r>
            <a:r>
              <a:rPr lang="zh-CN" altLang="en-US" sz="2000" dirty="0" smtClean="0"/>
              <a:t>资源分配算法</a:t>
            </a:r>
            <a:endParaRPr lang="en-US" sz="20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634A9CCC-C89A-4FF4-B41F-98EBC16A911A}" type="slidenum">
              <a:rPr lang="en-US" smtClean="0"/>
              <a:pPr/>
              <a:t>54</a:t>
            </a:fld>
            <a:endParaRPr lang="en-US"/>
          </a:p>
        </p:txBody>
      </p:sp>
      <p:sp>
        <p:nvSpPr>
          <p:cNvPr id="4" name="标题 3"/>
          <p:cNvSpPr>
            <a:spLocks noGrp="1"/>
          </p:cNvSpPr>
          <p:nvPr>
            <p:ph type="title"/>
          </p:nvPr>
        </p:nvSpPr>
        <p:spPr/>
        <p:txBody>
          <a:bodyPr/>
          <a:lstStyle/>
          <a:p>
            <a:r>
              <a:rPr lang="en-US" altLang="zh-CN" dirty="0" smtClean="0"/>
              <a:t>Bayesian </a:t>
            </a:r>
            <a:r>
              <a:rPr lang="zh-CN" altLang="en-US" smtClean="0"/>
              <a:t>博弈资源分配策略</a:t>
            </a:r>
            <a:endParaRPr lang="en-US"/>
          </a:p>
        </p:txBody>
      </p:sp>
      <p:sp>
        <p:nvSpPr>
          <p:cNvPr id="6" name="内容占位符 5"/>
          <p:cNvSpPr>
            <a:spLocks noGrp="1"/>
          </p:cNvSpPr>
          <p:nvPr>
            <p:ph idx="1"/>
          </p:nvPr>
        </p:nvSpPr>
        <p:spPr/>
        <p:txBody>
          <a:bodyPr/>
          <a:lstStyle/>
          <a:p>
            <a:r>
              <a:rPr lang="zh-CN" altLang="en-US" dirty="0" smtClean="0"/>
              <a:t>仿真实验与结果</a:t>
            </a:r>
            <a:endParaRPr lang="en-US" dirty="0"/>
          </a:p>
        </p:txBody>
      </p:sp>
      <p:pic>
        <p:nvPicPr>
          <p:cNvPr id="7" name="内容占位符 4" descr="Image 071.png"/>
          <p:cNvPicPr>
            <a:picLocks noChangeAspect="1"/>
          </p:cNvPicPr>
          <p:nvPr/>
        </p:nvPicPr>
        <p:blipFill>
          <a:blip r:embed="rId2" cstate="print"/>
          <a:stretch>
            <a:fillRect/>
          </a:stretch>
        </p:blipFill>
        <p:spPr>
          <a:xfrm>
            <a:off x="1905000" y="2057400"/>
            <a:ext cx="5429400" cy="4525962"/>
          </a:xfrm>
          <a:prstGeom prst="rect">
            <a:avLst/>
          </a:prstGeo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en-US"/>
          </a:p>
        </p:txBody>
      </p:sp>
      <p:sp>
        <p:nvSpPr>
          <p:cNvPr id="3" name="灯片编号占位符 2"/>
          <p:cNvSpPr>
            <a:spLocks noGrp="1"/>
          </p:cNvSpPr>
          <p:nvPr>
            <p:ph type="sldNum" sz="quarter" idx="12"/>
          </p:nvPr>
        </p:nvSpPr>
        <p:spPr/>
        <p:txBody>
          <a:bodyPr/>
          <a:lstStyle/>
          <a:p>
            <a:fld id="{634A9CCC-C89A-4FF4-B41F-98EBC16A911A}" type="slidenum">
              <a:rPr lang="en-US" smtClean="0"/>
              <a:pPr/>
              <a:t>55</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pic>
        <p:nvPicPr>
          <p:cNvPr id="5" name="内容占位符 4" descr="Image 071.png"/>
          <p:cNvPicPr>
            <a:picLocks noChangeAspect="1"/>
          </p:cNvPicPr>
          <p:nvPr/>
        </p:nvPicPr>
        <p:blipFill>
          <a:blip r:embed="rId2" cstate="print"/>
          <a:stretch>
            <a:fillRect/>
          </a:stretch>
        </p:blipFill>
        <p:spPr>
          <a:xfrm>
            <a:off x="1905000" y="1524000"/>
            <a:ext cx="5429400" cy="4525962"/>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小结</a:t>
            </a:r>
            <a:endParaRPr lang="en-US" altLang="zh-CN" dirty="0" smtClean="0"/>
          </a:p>
          <a:p>
            <a:pPr lvl="1"/>
            <a:r>
              <a:rPr lang="zh-CN" altLang="en-US" dirty="0" smtClean="0"/>
              <a:t>连续</a:t>
            </a:r>
            <a:r>
              <a:rPr lang="zh-CN" altLang="en-US" dirty="0" smtClean="0"/>
              <a:t>概率随机变量来描述用户</a:t>
            </a:r>
            <a:r>
              <a:rPr lang="zh-CN" altLang="en-US" dirty="0" smtClean="0"/>
              <a:t>的业务</a:t>
            </a:r>
            <a:r>
              <a:rPr lang="zh-CN" altLang="en-US" dirty="0" smtClean="0"/>
              <a:t>类型</a:t>
            </a:r>
            <a:r>
              <a:rPr lang="zh-CN" altLang="en-US" dirty="0" smtClean="0"/>
              <a:t>。</a:t>
            </a:r>
            <a:endParaRPr lang="zh-CN" altLang="en-US" dirty="0" smtClean="0"/>
          </a:p>
          <a:p>
            <a:pPr lvl="1"/>
            <a:r>
              <a:rPr lang="zh-CN" altLang="en-US" dirty="0" smtClean="0"/>
              <a:t>由于业务不再由有限个类型组成，这使得处理更加复杂。</a:t>
            </a:r>
            <a:r>
              <a:rPr lang="zh-CN" altLang="en-US" dirty="0" smtClean="0"/>
              <a:t>我们提出通过</a:t>
            </a:r>
            <a:r>
              <a:rPr lang="zh-CN" altLang="en-US" dirty="0" smtClean="0"/>
              <a:t>构造 </a:t>
            </a:r>
            <a:r>
              <a:rPr lang="en-US" altLang="zh-CN" dirty="0" smtClean="0"/>
              <a:t>Bayesian </a:t>
            </a:r>
            <a:r>
              <a:rPr lang="zh-CN" altLang="en-US" dirty="0" smtClean="0"/>
              <a:t>博弈模型的方法来寻求使得用户</a:t>
            </a:r>
            <a:r>
              <a:rPr lang="zh-CN" altLang="en-US" dirty="0" smtClean="0"/>
              <a:t>满意</a:t>
            </a:r>
            <a:r>
              <a:rPr lang="zh-CN" altLang="en-US" dirty="0" smtClean="0"/>
              <a:t>的资源分配混合策略</a:t>
            </a:r>
            <a:r>
              <a:rPr lang="zh-CN" altLang="en-US" dirty="0" smtClean="0"/>
              <a:t>。</a:t>
            </a:r>
            <a:endParaRPr lang="en-US" altLang="zh-CN" dirty="0" smtClean="0"/>
          </a:p>
          <a:p>
            <a:pPr lvl="1"/>
            <a:r>
              <a:rPr lang="zh-CN" altLang="en-US" dirty="0" smtClean="0"/>
              <a:t>通过</a:t>
            </a:r>
            <a:r>
              <a:rPr lang="zh-CN" altLang="en-US" dirty="0" smtClean="0"/>
              <a:t>理论的分析与仿真实验证明，所提出的业务描述方法</a:t>
            </a:r>
            <a:r>
              <a:rPr lang="zh-CN" altLang="en-US" dirty="0" smtClean="0"/>
              <a:t>及博弈</a:t>
            </a:r>
            <a:r>
              <a:rPr lang="zh-CN" altLang="en-US" dirty="0" smtClean="0"/>
              <a:t>模型和算法，为有效地解决多用户竞争下的资源分配问题提供了另外一条途径。</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56</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t>结论</a:t>
            </a:r>
            <a:endParaRPr lang="en-US" altLang="zh-CN" dirty="0" smtClean="0"/>
          </a:p>
          <a:p>
            <a:pPr lvl="1"/>
            <a:r>
              <a:rPr lang="zh-CN" altLang="en-US" dirty="0" smtClean="0"/>
              <a:t> 针对多媒体业务用户的呼叫接纳控制与资源管理问题，建立了一个网络高层服务质量评估与数据链路层质量评估关系</a:t>
            </a:r>
            <a:r>
              <a:rPr lang="zh-CN" altLang="en-US" dirty="0" smtClean="0"/>
              <a:t>的映射</a:t>
            </a:r>
            <a:r>
              <a:rPr lang="zh-CN" altLang="en-US" dirty="0" smtClean="0"/>
              <a:t>模型。所提出的接纳控制算法充分利用了这一模型特点，有效地改善接纳控制</a:t>
            </a:r>
            <a:r>
              <a:rPr lang="zh-CN" altLang="en-US" dirty="0" smtClean="0"/>
              <a:t>的性能。</a:t>
            </a:r>
            <a:endParaRPr lang="en-US" altLang="zh-CN" dirty="0" smtClean="0"/>
          </a:p>
          <a:p>
            <a:pPr lvl="1"/>
            <a:r>
              <a:rPr lang="zh-CN" altLang="en-US" dirty="0" smtClean="0"/>
              <a:t> 针对多用户资源竞争的问题</a:t>
            </a:r>
            <a:r>
              <a:rPr lang="zh-CN" altLang="en-US" dirty="0" smtClean="0"/>
              <a:t>，</a:t>
            </a:r>
            <a:r>
              <a:rPr lang="zh-CN" altLang="en-US" dirty="0" smtClean="0"/>
              <a:t>构造了一个新的资源分配议价博弈</a:t>
            </a:r>
            <a:r>
              <a:rPr lang="zh-CN" altLang="en-US" dirty="0" smtClean="0"/>
              <a:t>模型，并引入</a:t>
            </a:r>
            <a:r>
              <a:rPr lang="zh-CN" altLang="en-US" dirty="0" smtClean="0"/>
              <a:t>资源分配</a:t>
            </a:r>
            <a:r>
              <a:rPr lang="zh-CN" altLang="en-US" dirty="0" smtClean="0"/>
              <a:t>问题的</a:t>
            </a:r>
            <a:r>
              <a:rPr lang="zh-CN" altLang="en-US" dirty="0" smtClean="0"/>
              <a:t>解决方案中来。 仿真结果表明，所提出的博弈模型</a:t>
            </a:r>
            <a:r>
              <a:rPr lang="zh-CN" altLang="en-US" dirty="0" smtClean="0"/>
              <a:t>与相应</a:t>
            </a:r>
            <a:r>
              <a:rPr lang="zh-CN" altLang="en-US" dirty="0" smtClean="0"/>
              <a:t>的资源分配算法，可以有效地且公平地解决用户资源竞争的问题。</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57</a:t>
            </a:fld>
            <a:endParaRPr lang="en-US"/>
          </a:p>
        </p:txBody>
      </p:sp>
      <p:sp>
        <p:nvSpPr>
          <p:cNvPr id="4" name="标题 3"/>
          <p:cNvSpPr>
            <a:spLocks noGrp="1"/>
          </p:cNvSpPr>
          <p:nvPr>
            <p:ph type="title"/>
          </p:nvPr>
        </p:nvSpPr>
        <p:spPr/>
        <p:txBody>
          <a:bodyPr/>
          <a:lstStyle/>
          <a:p>
            <a:r>
              <a:rPr lang="zh-CN" altLang="en-US" dirty="0" smtClean="0"/>
              <a:t>结论与展望</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1"/>
            <a:r>
              <a:rPr lang="zh-CN" altLang="en-US" dirty="0" smtClean="0"/>
              <a:t>研究了在非完备信息下的资源分配 </a:t>
            </a:r>
            <a:r>
              <a:rPr lang="en-US" altLang="zh-CN" dirty="0" smtClean="0"/>
              <a:t>Bayesian </a:t>
            </a:r>
            <a:r>
              <a:rPr lang="zh-CN" altLang="en-US" dirty="0" smtClean="0"/>
              <a:t>博弈问题。 提出一个新的业务类型概率描述方法。 </a:t>
            </a:r>
            <a:r>
              <a:rPr lang="zh-CN" altLang="en-US" dirty="0" smtClean="0"/>
              <a:t>提出</a:t>
            </a:r>
            <a:r>
              <a:rPr lang="zh-CN" altLang="en-US" dirty="0" smtClean="0"/>
              <a:t>并构造了一个基于 </a:t>
            </a:r>
            <a:r>
              <a:rPr lang="en-US" altLang="zh-CN" dirty="0" smtClean="0"/>
              <a:t>Bayesian </a:t>
            </a:r>
            <a:r>
              <a:rPr lang="zh-CN" altLang="en-US" dirty="0" smtClean="0"/>
              <a:t>博弈的资源竞争与决策分析模型。 理论分析结果表明，建立适当的收益机制，可以激励用户在</a:t>
            </a:r>
            <a:r>
              <a:rPr lang="zh-CN" altLang="en-US" dirty="0" smtClean="0"/>
              <a:t>信息不</a:t>
            </a:r>
            <a:r>
              <a:rPr lang="zh-CN" altLang="en-US" dirty="0" smtClean="0"/>
              <a:t>完备的情况下，仍旧可以根据自身的业务情况做出理性的分析和</a:t>
            </a:r>
            <a:r>
              <a:rPr lang="zh-CN" altLang="en-US" dirty="0" smtClean="0"/>
              <a:t>决策。</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58</a:t>
            </a:fld>
            <a:endParaRPr lang="en-US"/>
          </a:p>
        </p:txBody>
      </p:sp>
      <p:sp>
        <p:nvSpPr>
          <p:cNvPr id="4" name="标题 3"/>
          <p:cNvSpPr>
            <a:spLocks noGrp="1"/>
          </p:cNvSpPr>
          <p:nvPr>
            <p:ph type="title"/>
          </p:nvPr>
        </p:nvSpPr>
        <p:spPr/>
        <p:txBody>
          <a:bodyPr/>
          <a:lstStyle/>
          <a:p>
            <a:r>
              <a:rPr lang="zh-CN" altLang="en-US" dirty="0" smtClean="0"/>
              <a:t>结论</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业务模型的分类定义与选择问题</a:t>
            </a:r>
            <a:r>
              <a:rPr lang="zh-CN" altLang="en-US" dirty="0" smtClean="0"/>
              <a:t>。</a:t>
            </a:r>
            <a:endParaRPr lang="en-US" altLang="zh-CN" dirty="0" smtClean="0"/>
          </a:p>
          <a:p>
            <a:r>
              <a:rPr lang="zh-CN" altLang="en-US" dirty="0" smtClean="0"/>
              <a:t>非</a:t>
            </a:r>
            <a:r>
              <a:rPr lang="zh-CN" altLang="en-US" dirty="0" smtClean="0"/>
              <a:t>完备信息下的合作博弈在资源分配中的应用</a:t>
            </a:r>
            <a:r>
              <a:rPr lang="zh-CN" altLang="en-US" dirty="0" smtClean="0"/>
              <a:t>。</a:t>
            </a:r>
            <a:endParaRPr lang="en-US" altLang="zh-CN" dirty="0" smtClean="0"/>
          </a:p>
          <a:p>
            <a:r>
              <a:rPr lang="zh-CN" altLang="en-US" dirty="0" smtClean="0"/>
              <a:t>无线资源管理在 </a:t>
            </a:r>
            <a:r>
              <a:rPr lang="en-US" altLang="zh-CN" dirty="0" smtClean="0"/>
              <a:t>IP </a:t>
            </a:r>
            <a:r>
              <a:rPr lang="zh-CN" altLang="en-US" dirty="0" smtClean="0"/>
              <a:t>架构下的交叉层技术及协议规划问题。</a:t>
            </a:r>
            <a:endParaRPr lang="en-US" altLang="zh-CN"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59</a:t>
            </a:fld>
            <a:endParaRPr lang="en-US"/>
          </a:p>
        </p:txBody>
      </p:sp>
      <p:sp>
        <p:nvSpPr>
          <p:cNvPr id="4" name="标题 3"/>
          <p:cNvSpPr>
            <a:spLocks noGrp="1"/>
          </p:cNvSpPr>
          <p:nvPr>
            <p:ph type="title"/>
          </p:nvPr>
        </p:nvSpPr>
        <p:spPr/>
        <p:txBody>
          <a:bodyPr/>
          <a:lstStyle/>
          <a:p>
            <a:r>
              <a:rPr lang="zh-CN" altLang="en-US" dirty="0" smtClean="0"/>
              <a:t>展望</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624078" indent="-514350">
              <a:lnSpc>
                <a:spcPct val="150000"/>
              </a:lnSpc>
            </a:pPr>
            <a:r>
              <a:rPr lang="zh-CN" altLang="en-US" dirty="0" smtClean="0"/>
              <a:t>呼叫接纳控制与资源分配 （多媒体特性）</a:t>
            </a:r>
            <a:endParaRPr lang="en-US" altLang="zh-CN" dirty="0" smtClean="0"/>
          </a:p>
          <a:p>
            <a:pPr marL="624078" indent="-514350">
              <a:lnSpc>
                <a:spcPct val="150000"/>
              </a:lnSpc>
            </a:pPr>
            <a:r>
              <a:rPr lang="zh-CN" altLang="en-US" dirty="0" smtClean="0"/>
              <a:t>多用户资源分配策略（议价博弈）</a:t>
            </a:r>
            <a:endParaRPr lang="en-US" altLang="zh-CN" dirty="0" smtClean="0"/>
          </a:p>
          <a:p>
            <a:pPr marL="624078" indent="-514350">
              <a:lnSpc>
                <a:spcPct val="150000"/>
              </a:lnSpc>
            </a:pPr>
            <a:r>
              <a:rPr lang="zh-CN" altLang="en-US" dirty="0" smtClean="0"/>
              <a:t>多用户资源分配策略（ </a:t>
            </a:r>
            <a:r>
              <a:rPr lang="en-US" altLang="zh-CN" dirty="0" smtClean="0"/>
              <a:t>Bayesian </a:t>
            </a:r>
            <a:r>
              <a:rPr lang="zh-CN" altLang="en-US" dirty="0" smtClean="0"/>
              <a:t>博弈）</a:t>
            </a:r>
            <a:endParaRPr lang="en-US" altLang="zh-CN" dirty="0" smtClean="0"/>
          </a:p>
          <a:p>
            <a:pPr marL="624078" indent="-514350">
              <a:lnSpc>
                <a:spcPct val="150000"/>
              </a:lnSpc>
            </a:pPr>
            <a:r>
              <a:rPr lang="en-US" altLang="zh-CN" dirty="0" smtClean="0"/>
              <a:t>WiMAX </a:t>
            </a:r>
            <a:r>
              <a:rPr lang="zh-CN" altLang="en-US" dirty="0" smtClean="0"/>
              <a:t>网络基站切换（</a:t>
            </a:r>
            <a:r>
              <a:rPr lang="en-US" altLang="zh-CN" dirty="0" smtClean="0"/>
              <a:t> </a:t>
            </a:r>
            <a:r>
              <a:rPr lang="zh-CN" altLang="en-US" dirty="0" smtClean="0"/>
              <a:t>自适应速度）</a:t>
            </a:r>
            <a:endParaRPr lang="en-US" altLang="zh-CN"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6</a:t>
            </a:fld>
            <a:endParaRPr lang="en-US"/>
          </a:p>
        </p:txBody>
      </p:sp>
      <p:sp>
        <p:nvSpPr>
          <p:cNvPr id="4" name="标题 3"/>
          <p:cNvSpPr>
            <a:spLocks noGrp="1"/>
          </p:cNvSpPr>
          <p:nvPr>
            <p:ph type="title"/>
          </p:nvPr>
        </p:nvSpPr>
        <p:spPr/>
        <p:txBody>
          <a:bodyPr/>
          <a:lstStyle/>
          <a:p>
            <a:r>
              <a:rPr lang="zh-CN" altLang="en-US" dirty="0" smtClean="0"/>
              <a:t>具体的工作及创新点</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感谢刘贵忠</a:t>
            </a:r>
            <a:r>
              <a:rPr lang="zh-CN" altLang="en-US" dirty="0" smtClean="0"/>
              <a:t>教授的亲切关怀和悉心</a:t>
            </a:r>
            <a:r>
              <a:rPr lang="zh-CN" altLang="en-US" dirty="0" smtClean="0"/>
              <a:t>指导。</a:t>
            </a:r>
            <a:endParaRPr lang="en-US" altLang="zh-CN" dirty="0" smtClean="0"/>
          </a:p>
          <a:p>
            <a:r>
              <a:rPr lang="zh-CN" altLang="en-US" dirty="0" smtClean="0"/>
              <a:t>感谢实验室其他老师和同学们。</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60</a:t>
            </a:fld>
            <a:endParaRPr lang="en-US"/>
          </a:p>
        </p:txBody>
      </p:sp>
      <p:sp>
        <p:nvSpPr>
          <p:cNvPr id="4" name="标题 3"/>
          <p:cNvSpPr>
            <a:spLocks noGrp="1"/>
          </p:cNvSpPr>
          <p:nvPr>
            <p:ph type="title"/>
          </p:nvPr>
        </p:nvSpPr>
        <p:spPr/>
        <p:txBody>
          <a:bodyPr/>
          <a:lstStyle/>
          <a:p>
            <a:r>
              <a:rPr lang="zh-CN" altLang="en-US" dirty="0" smtClean="0"/>
              <a:t>致谢</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smtClean="0"/>
              <a:t>谢谢！</a:t>
            </a:r>
            <a:endParaRPr lang="en-US" dirty="0"/>
          </a:p>
        </p:txBody>
      </p:sp>
      <p:sp>
        <p:nvSpPr>
          <p:cNvPr id="3" name="副标题 2"/>
          <p:cNvSpPr>
            <a:spLocks noGrp="1"/>
          </p:cNvSpPr>
          <p:nvPr>
            <p:ph type="subTitle" idx="1"/>
          </p:nvPr>
        </p:nvSpPr>
        <p:spPr/>
        <p:txBody>
          <a:bodyPr/>
          <a:lstStyle/>
          <a:p>
            <a:endParaRPr lang="en-US"/>
          </a:p>
        </p:txBody>
      </p:sp>
      <p:sp>
        <p:nvSpPr>
          <p:cNvPr id="4" name="灯片编号占位符 3"/>
          <p:cNvSpPr>
            <a:spLocks noGrp="1"/>
          </p:cNvSpPr>
          <p:nvPr>
            <p:ph type="sldNum" sz="quarter" idx="12"/>
          </p:nvPr>
        </p:nvSpPr>
        <p:spPr/>
        <p:txBody>
          <a:bodyPr/>
          <a:lstStyle/>
          <a:p>
            <a:fld id="{634A9CCC-C89A-4FF4-B41F-98EBC16A911A}" type="slidenum">
              <a:rPr lang="en-US" smtClean="0"/>
              <a:pPr/>
              <a:t>61</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呼叫接纳控制（</a:t>
            </a:r>
            <a:r>
              <a:rPr lang="en-US" altLang="zh-CN" dirty="0" smtClean="0"/>
              <a:t> Call admission control</a:t>
            </a:r>
            <a:r>
              <a:rPr lang="zh-CN" altLang="en-US" dirty="0" smtClean="0"/>
              <a:t>）本质是一种管理通信数据连接并进行资源分配与管理的技术。</a:t>
            </a:r>
            <a:endParaRPr lang="en-US" altLang="zh-CN" dirty="0" smtClean="0"/>
          </a:p>
          <a:p>
            <a:r>
              <a:rPr lang="zh-CN" altLang="en-US" dirty="0" smtClean="0"/>
              <a:t>前人的工作：</a:t>
            </a:r>
            <a:endParaRPr lang="en-US" altLang="zh-CN" dirty="0" smtClean="0"/>
          </a:p>
          <a:p>
            <a:pPr lvl="1"/>
            <a:r>
              <a:rPr lang="zh-CN" altLang="en-US" dirty="0" smtClean="0"/>
              <a:t>呼叫接纳的准则： 直接选用的（如资源利用率、单位时间内的数据包个数或在线呼叫个数）；复合已有参数（ 交叉层）。</a:t>
            </a:r>
            <a:endParaRPr lang="en-US" altLang="zh-CN" dirty="0" smtClean="0"/>
          </a:p>
          <a:p>
            <a:pPr lvl="1"/>
            <a:r>
              <a:rPr lang="zh-CN" altLang="en-US" dirty="0" smtClean="0"/>
              <a:t>优先级与资源预留：根据用户的分类（如切换用户、新用户）。 </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7</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研究的问题：</a:t>
            </a:r>
            <a:endParaRPr lang="en-US" altLang="zh-CN" dirty="0" smtClean="0"/>
          </a:p>
          <a:p>
            <a:pPr>
              <a:buNone/>
            </a:pPr>
            <a:r>
              <a:rPr lang="en-US" altLang="zh-CN" dirty="0" smtClean="0"/>
              <a:t>		</a:t>
            </a:r>
            <a:r>
              <a:rPr lang="zh-CN" altLang="en-US" sz="2400" dirty="0" smtClean="0"/>
              <a:t>从多媒体业务类型及网络应用层的角度，来研究呼叫接纳控制的判断准则。</a:t>
            </a:r>
            <a:endParaRPr lang="en-US" altLang="zh-CN" dirty="0" smtClean="0"/>
          </a:p>
          <a:p>
            <a:r>
              <a:rPr lang="zh-CN" altLang="en-US" dirty="0" smtClean="0"/>
              <a:t>具体的做法：</a:t>
            </a:r>
            <a:endParaRPr lang="en-US" altLang="zh-CN" dirty="0" smtClean="0"/>
          </a:p>
          <a:p>
            <a:pPr>
              <a:buNone/>
            </a:pPr>
            <a:r>
              <a:rPr lang="en-US" altLang="zh-CN" dirty="0" smtClean="0"/>
              <a:t>		</a:t>
            </a:r>
            <a:r>
              <a:rPr lang="zh-CN" altLang="en-US" sz="2400" dirty="0" smtClean="0"/>
              <a:t>首先我们通过分析多媒体业务的数据特点，构造一个简单的服务质量水平映射评估模型，将应用层信息与底层参数信息做一个适当的映射关联。然后，基于此模型，我们提出了自己的接纳控制及资源分配算法。这个新算法可以在兼顾资源利用效率同时，又可保证终端用户的服务质量。</a:t>
            </a:r>
            <a:endParaRPr lang="en-US" altLang="zh-CN"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8</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数据类型的分类</a:t>
            </a:r>
            <a:endParaRPr lang="en-US" altLang="zh-CN" dirty="0" smtClean="0"/>
          </a:p>
          <a:p>
            <a:pPr lvl="1"/>
            <a:r>
              <a:rPr lang="zh-CN" altLang="en-US" dirty="0" smtClean="0"/>
              <a:t>话音（</a:t>
            </a:r>
            <a:r>
              <a:rPr lang="en-US" altLang="zh-CN" dirty="0" smtClean="0"/>
              <a:t> unsolicited grant service, UGS</a:t>
            </a:r>
            <a:r>
              <a:rPr lang="zh-CN" altLang="en-US" dirty="0" smtClean="0"/>
              <a:t>）</a:t>
            </a:r>
            <a:endParaRPr lang="en-US" altLang="zh-CN" dirty="0" smtClean="0"/>
          </a:p>
          <a:p>
            <a:pPr lvl="1"/>
            <a:r>
              <a:rPr lang="zh-CN" altLang="en-US" dirty="0" smtClean="0"/>
              <a:t>视频 （</a:t>
            </a:r>
            <a:r>
              <a:rPr lang="en-US" altLang="zh-CN" dirty="0" smtClean="0"/>
              <a:t> real-time polling services, </a:t>
            </a:r>
            <a:r>
              <a:rPr lang="en-US" altLang="zh-CN" dirty="0" err="1" smtClean="0"/>
              <a:t>rtPS</a:t>
            </a:r>
            <a:r>
              <a:rPr lang="en-US" altLang="zh-CN" dirty="0" smtClean="0"/>
              <a:t> </a:t>
            </a:r>
            <a:r>
              <a:rPr lang="zh-CN" altLang="en-US" dirty="0" smtClean="0"/>
              <a:t>）</a:t>
            </a:r>
            <a:endParaRPr lang="en-US" altLang="zh-CN" dirty="0" smtClean="0"/>
          </a:p>
          <a:p>
            <a:pPr lvl="1"/>
            <a:r>
              <a:rPr lang="zh-CN" altLang="en-US" dirty="0" smtClean="0"/>
              <a:t>文字、图片及其它（</a:t>
            </a:r>
            <a:r>
              <a:rPr lang="en-US" altLang="zh-CN" dirty="0" smtClean="0"/>
              <a:t>Best-effort </a:t>
            </a:r>
            <a:r>
              <a:rPr lang="zh-CN" altLang="en-US" dirty="0" smtClean="0"/>
              <a:t>或 </a:t>
            </a:r>
            <a:r>
              <a:rPr lang="en-US" altLang="zh-CN" dirty="0" err="1" smtClean="0"/>
              <a:t>nrtPS</a:t>
            </a:r>
            <a:r>
              <a:rPr lang="en-US" altLang="zh-CN" dirty="0" smtClean="0"/>
              <a:t>)</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9</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365</TotalTime>
  <Words>2697</Words>
  <Application>Microsoft Office PowerPoint</Application>
  <PresentationFormat>全屏显示(4:3)</PresentationFormat>
  <Paragraphs>350</Paragraphs>
  <Slides>61</Slides>
  <Notes>5</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61</vt:i4>
      </vt:variant>
    </vt:vector>
  </HeadingPairs>
  <TitlesOfParts>
    <vt:vector size="64" baseType="lpstr">
      <vt:lpstr>聚合</vt:lpstr>
      <vt:lpstr>Formula</vt:lpstr>
      <vt:lpstr>Aurora Equation</vt:lpstr>
      <vt:lpstr>无线网络数据链路层的资源管理与控制方法研究(预答辩)</vt:lpstr>
      <vt:lpstr>目录</vt:lpstr>
      <vt:lpstr> 研究背景与意义</vt:lpstr>
      <vt:lpstr>无线网络的关键技术需求</vt:lpstr>
      <vt:lpstr>本论文的主要研究工作</vt:lpstr>
      <vt:lpstr>具体的工作及创新点</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博弈资源分配算法</vt:lpstr>
      <vt:lpstr>Bayesian 博弈资源分配策略</vt:lpstr>
      <vt:lpstr>Bayesian 博弈资源分配策略</vt:lpstr>
      <vt:lpstr>Bayesian 博弈资源分配策略</vt:lpstr>
      <vt:lpstr>结论与展望</vt:lpstr>
      <vt:lpstr>结论</vt:lpstr>
      <vt:lpstr>展望</vt:lpstr>
      <vt:lpstr>致谢</vt:lpstr>
      <vt:lpstr>谢谢！</vt:lpstr>
    </vt:vector>
  </TitlesOfParts>
  <Company>DrumTm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博士论文预答辩</dc:title>
  <dc:creator>Zhiwei YAN</dc:creator>
  <cp:lastModifiedBy>Zhiwei YAN</cp:lastModifiedBy>
  <cp:revision>66</cp:revision>
  <dcterms:created xsi:type="dcterms:W3CDTF">2013-01-01T12:13:00Z</dcterms:created>
  <dcterms:modified xsi:type="dcterms:W3CDTF">2013-01-11T03:35:49Z</dcterms:modified>
</cp:coreProperties>
</file>