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18" autoAdjust="0"/>
  </p:normalViewPr>
  <p:slideViewPr>
    <p:cSldViewPr>
      <p:cViewPr varScale="1">
        <p:scale>
          <a:sx n="60" d="100"/>
          <a:sy n="60" d="100"/>
        </p:scale>
        <p:origin x="-143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F1AA4-0595-4DC7-AE4F-35E047D49196}" type="datetimeFigureOut">
              <a:rPr lang="en-US" smtClean="0"/>
              <a:pPr/>
              <a:t>1/10/2013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D5D97-CF4C-4961-B8BF-4FC15C9394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：一是，以往无线网络承载的业务基本上以话音为</a:t>
            </a:r>
          </a:p>
          <a:p>
            <a:r>
              <a:rPr lang="zh-CN" altLang="en-US" dirty="0" smtClean="0"/>
              <a:t>主。其它业务量的比重极小，几乎可以忽略不计。二是，虽然交叉层技术可以使得网</a:t>
            </a:r>
          </a:p>
          <a:p>
            <a:r>
              <a:rPr lang="zh-CN" altLang="en-US" dirty="0" smtClean="0"/>
              <a:t>络底层直接取得到上层（如应用层）的部分信息，但是这样做的结果会破坏目前无线</a:t>
            </a:r>
          </a:p>
          <a:p>
            <a:r>
              <a:rPr lang="zh-CN" altLang="en-US" dirty="0" smtClean="0"/>
              <a:t>网络分层结构的设计原则。这使得交叉层技术的应用范围大打折扣。</a:t>
            </a:r>
            <a:endParaRPr lang="en-US" dirty="0"/>
          </a:p>
        </p:txBody>
      </p:sp>
      <p:sp>
        <p:nvSpPr>
          <p:cNvPr id="4" name="灯片编号占位符 3"/>
          <p:cNvSpPr>
            <a:spLocks noGrp="1"/>
          </p:cNvSpPr>
          <p:nvPr>
            <p:ph type="sldNum" sz="quarter" idx="10"/>
          </p:nvPr>
        </p:nvSpPr>
        <p:spPr/>
        <p:txBody>
          <a:bodyPr/>
          <a:lstStyle/>
          <a:p>
            <a:fld id="{D2ED5D97-CF4C-4961-B8BF-4FC15C9394A6}"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dirty="0" smtClean="0"/>
              <a:t>单击此处编辑母版标题样式</a:t>
            </a:r>
            <a:endParaRPr kumimoji="0"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5780C46-84DC-4441-AF46-C334B7F435AD}" type="datetime1">
              <a:rPr lang="en-US" smtClean="0"/>
              <a:pPr/>
              <a:t>1/10/2013</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34A9CCC-C89A-4FF4-B41F-98EBC16A91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FCFB74-D7C1-4875-9858-600933CB9478}" type="datetime1">
              <a:rPr lang="en-US" smtClean="0"/>
              <a:pPr/>
              <a:t>1/10/2013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0C05FB0-DB64-4197-8D90-E7262CEA759E}" type="datetime1">
              <a:rPr lang="en-US" smtClean="0"/>
              <a:pPr/>
              <a:t>1/10/2013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6279D54-5D74-441D-93C2-01C950FA6B0C}" type="datetime1">
              <a:rPr lang="en-US" smtClean="0"/>
              <a:pPr/>
              <a:t>1/10/2013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310CE1A9-6146-467B-8D31-955BB31DC16B}" type="datetime1">
              <a:rPr lang="en-US" smtClean="0"/>
              <a:pPr/>
              <a:t>1/10/2013</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514E718-670E-4921-91B7-201D57B5AE13}" type="datetime1">
              <a:rPr lang="en-US" smtClean="0"/>
              <a:pPr/>
              <a:t>1/10/2013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6381717-543F-4174-9995-555D19C4BD24}" type="datetime1">
              <a:rPr lang="en-US" smtClean="0"/>
              <a:pPr/>
              <a:t>1/10/2013</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A00259B3-D23E-45A5-B593-1952789247CE}" type="datetime1">
              <a:rPr lang="en-US" smtClean="0"/>
              <a:pPr/>
              <a:t>1/10/2013</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634A9CCC-C89A-4FF4-B41F-98EBC16A911A}" type="slidenum">
              <a:rPr lang="en-US" smtClean="0"/>
              <a:pPr/>
              <a:t>‹#›</a:t>
            </a:fld>
            <a:endParaRPr 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346450CA-CAB5-41AF-B399-09B1404A49DF}" type="datetime1">
              <a:rPr lang="en-US" smtClean="0"/>
              <a:pPr/>
              <a:t>1/10/2013</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A8941726-7FC1-47F1-9EC8-A2E99499042A}" type="datetime1">
              <a:rPr lang="en-US" smtClean="0"/>
              <a:pPr/>
              <a:t>1/10/2013</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34A9CCC-C89A-4FF4-B41F-98EBC16A91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AB88056C-FC7E-49D4-8F98-6F4F48C8B453}" type="datetime1">
              <a:rPr lang="en-US" smtClean="0"/>
              <a:pPr/>
              <a:t>1/10/2013</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634A9CCC-C89A-4FF4-B41F-98EBC16A911A}" type="slidenum">
              <a:rPr lang="en-US" smtClean="0"/>
              <a:pPr/>
              <a:t>‹#›</a:t>
            </a:fld>
            <a:endParaRPr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8E38CF-371A-4296-9D93-E8643B8D01D2}" type="datetime1">
              <a:rPr lang="en-US" smtClean="0"/>
              <a:pPr/>
              <a:t>1/10/2013</a:t>
            </a:fld>
            <a:endParaRPr 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34A9CCC-C89A-4FF4-B41F-98EBC16A91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lnSpc>
          <a:spcPct val="150000"/>
        </a:lnSpc>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无线网络数据链路层的资源管理与控制方法研究</a:t>
            </a:r>
            <a:r>
              <a:rPr lang="en-US" altLang="zh-CN" sz="2200" dirty="0" smtClean="0"/>
              <a:t>(</a:t>
            </a:r>
            <a:r>
              <a:rPr lang="zh-CN" altLang="en-US" sz="2200" dirty="0" smtClean="0"/>
              <a:t>论文预答辩</a:t>
            </a:r>
            <a:r>
              <a:rPr lang="en-US" altLang="zh-CN" sz="2200" dirty="0" smtClean="0"/>
              <a:t>)</a:t>
            </a:r>
            <a:endParaRPr lang="en-US" sz="2200" dirty="0"/>
          </a:p>
        </p:txBody>
      </p:sp>
      <p:sp>
        <p:nvSpPr>
          <p:cNvPr id="3" name="副标题 2"/>
          <p:cNvSpPr>
            <a:spLocks noGrp="1"/>
          </p:cNvSpPr>
          <p:nvPr>
            <p:ph type="subTitle" idx="1"/>
          </p:nvPr>
        </p:nvSpPr>
        <p:spPr/>
        <p:txBody>
          <a:bodyPr>
            <a:normAutofit fontScale="92500" lnSpcReduction="20000"/>
          </a:bodyPr>
          <a:lstStyle/>
          <a:p>
            <a:endParaRPr lang="en-US" altLang="zh-CN" dirty="0" smtClean="0"/>
          </a:p>
          <a:p>
            <a:r>
              <a:rPr lang="zh-CN" altLang="en-US" dirty="0" smtClean="0"/>
              <a:t>燕志伟</a:t>
            </a:r>
            <a:endParaRPr lang="en-US" altLang="zh-CN" dirty="0" smtClean="0"/>
          </a:p>
          <a:p>
            <a:r>
              <a:rPr lang="zh-CN" altLang="en-US" dirty="0" smtClean="0"/>
              <a:t>指导教师：刘贵忠</a:t>
            </a:r>
            <a:endParaRPr lang="en-US" dirty="0"/>
          </a:p>
        </p:txBody>
      </p:sp>
      <p:sp>
        <p:nvSpPr>
          <p:cNvPr id="4" name="灯片编号占位符 3"/>
          <p:cNvSpPr>
            <a:spLocks noGrp="1"/>
          </p:cNvSpPr>
          <p:nvPr>
            <p:ph type="sldNum" sz="quarter" idx="12"/>
          </p:nvPr>
        </p:nvSpPr>
        <p:spPr/>
        <p:txBody>
          <a:bodyPr/>
          <a:lstStyle/>
          <a:p>
            <a:fld id="{634A9CCC-C89A-4FF4-B41F-98EBC16A911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话音业务 与资源分配关系 </a:t>
            </a:r>
            <a:endParaRPr lang="en-US" altLang="zh-CN" dirty="0" smtClean="0"/>
          </a:p>
          <a:p>
            <a:pPr lvl="1"/>
            <a:r>
              <a:rPr lang="en-US" altLang="zh-CN" dirty="0" smtClean="0"/>
              <a:t>ITU</a:t>
            </a:r>
            <a:r>
              <a:rPr lang="zh-CN" altLang="en-US" dirty="0" smtClean="0"/>
              <a:t>的</a:t>
            </a:r>
            <a:r>
              <a:rPr lang="en-US" altLang="zh-CN" dirty="0" smtClean="0"/>
              <a:t>E-model</a:t>
            </a:r>
          </a:p>
          <a:p>
            <a:pPr lvl="1"/>
            <a:endParaRPr lang="en-US" dirty="0" smtClean="0"/>
          </a:p>
          <a:p>
            <a:pPr lvl="1"/>
            <a:endParaRPr lang="en-US" dirty="0" smtClean="0"/>
          </a:p>
          <a:p>
            <a:pPr lvl="1"/>
            <a:endParaRPr lang="en-US" dirty="0" smtClean="0"/>
          </a:p>
          <a:p>
            <a:r>
              <a:rPr lang="zh-CN" altLang="en-US" dirty="0" smtClean="0"/>
              <a:t>视频业务与资源分配关系</a:t>
            </a:r>
            <a:endParaRPr lang="en-US" altLang="zh-CN"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10</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13.png"/>
          <p:cNvPicPr>
            <a:picLocks noChangeAspect="1"/>
          </p:cNvPicPr>
          <p:nvPr/>
        </p:nvPicPr>
        <p:blipFill>
          <a:blip r:embed="rId2" cstate="print"/>
          <a:stretch>
            <a:fillRect/>
          </a:stretch>
        </p:blipFill>
        <p:spPr>
          <a:xfrm>
            <a:off x="2971800" y="2667000"/>
            <a:ext cx="2057400" cy="866734"/>
          </a:xfrm>
          <a:prstGeom prst="rect">
            <a:avLst/>
          </a:prstGeom>
        </p:spPr>
      </p:pic>
      <p:pic>
        <p:nvPicPr>
          <p:cNvPr id="7" name="图片 6" descr="Image 014.png"/>
          <p:cNvPicPr>
            <a:picLocks noChangeAspect="1"/>
          </p:cNvPicPr>
          <p:nvPr/>
        </p:nvPicPr>
        <p:blipFill>
          <a:blip r:embed="rId3" cstate="print"/>
          <a:stretch>
            <a:fillRect/>
          </a:stretch>
        </p:blipFill>
        <p:spPr>
          <a:xfrm>
            <a:off x="2590800" y="4800600"/>
            <a:ext cx="3286125" cy="6762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视频数据</a:t>
            </a:r>
            <a:r>
              <a:rPr lang="en-US" altLang="zh-CN" dirty="0" smtClean="0"/>
              <a:t>QoS</a:t>
            </a:r>
            <a:r>
              <a:rPr lang="zh-CN" altLang="en-US" dirty="0" smtClean="0"/>
              <a:t>与资源分配</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11</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11" name="内容占位符 4" descr="Image 015.png"/>
          <p:cNvPicPr>
            <a:picLocks noChangeAspect="1"/>
          </p:cNvPicPr>
          <p:nvPr/>
        </p:nvPicPr>
        <p:blipFill>
          <a:blip r:embed="rId2" cstate="print"/>
          <a:stretch>
            <a:fillRect/>
          </a:stretch>
        </p:blipFill>
        <p:spPr>
          <a:xfrm>
            <a:off x="1905000" y="2133600"/>
            <a:ext cx="5143500" cy="38957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12</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17.png"/>
          <p:cNvPicPr>
            <a:picLocks noChangeAspect="1"/>
          </p:cNvPicPr>
          <p:nvPr/>
        </p:nvPicPr>
        <p:blipFill>
          <a:blip r:embed="rId2" cstate="print"/>
          <a:stretch>
            <a:fillRect/>
          </a:stretch>
        </p:blipFill>
        <p:spPr>
          <a:xfrm>
            <a:off x="3200400" y="1447800"/>
            <a:ext cx="1860233" cy="1600200"/>
          </a:xfrm>
          <a:prstGeom prst="rect">
            <a:avLst/>
          </a:prstGeom>
        </p:spPr>
      </p:pic>
      <p:pic>
        <p:nvPicPr>
          <p:cNvPr id="6" name="内容占位符 5" descr="Image 016.png"/>
          <p:cNvPicPr>
            <a:picLocks noGrp="1" noChangeAspect="1"/>
          </p:cNvPicPr>
          <p:nvPr>
            <p:ph idx="1"/>
          </p:nvPr>
        </p:nvPicPr>
        <p:blipFill>
          <a:blip r:embed="rId3" cstate="print"/>
          <a:stretch>
            <a:fillRect/>
          </a:stretch>
        </p:blipFill>
        <p:spPr>
          <a:xfrm>
            <a:off x="685800" y="3200400"/>
            <a:ext cx="7496175" cy="27813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34A9CCC-C89A-4FF4-B41F-98EBC16A911A}" type="slidenum">
              <a:rPr lang="en-US" smtClean="0"/>
              <a:pPr/>
              <a:t>13</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
        <p:nvSpPr>
          <p:cNvPr id="6" name="内容占位符 5"/>
          <p:cNvSpPr>
            <a:spLocks noGrp="1"/>
          </p:cNvSpPr>
          <p:nvPr>
            <p:ph idx="1"/>
          </p:nvPr>
        </p:nvSpPr>
        <p:spPr/>
        <p:txBody>
          <a:bodyPr/>
          <a:lstStyle/>
          <a:p>
            <a:r>
              <a:rPr lang="zh-CN" altLang="en-US" dirty="0" smtClean="0"/>
              <a:t> 其它类型</a:t>
            </a:r>
            <a:r>
              <a:rPr lang="zh-CN" altLang="en-US" dirty="0" smtClean="0"/>
              <a:t>业务</a:t>
            </a:r>
            <a:endParaRPr lang="en-US" altLang="zh-CN" dirty="0" smtClean="0"/>
          </a:p>
          <a:p>
            <a:endParaRPr lang="en-US" dirty="0" smtClean="0"/>
          </a:p>
          <a:p>
            <a:endParaRPr lang="en-US" dirty="0" smtClean="0"/>
          </a:p>
          <a:p>
            <a:endParaRPr lang="en-US" dirty="0" smtClean="0"/>
          </a:p>
          <a:p>
            <a:r>
              <a:rPr lang="zh-CN" altLang="en-US" dirty="0" smtClean="0"/>
              <a:t>统一后的：</a:t>
            </a:r>
            <a:endParaRPr lang="en-US" dirty="0"/>
          </a:p>
        </p:txBody>
      </p:sp>
      <p:pic>
        <p:nvPicPr>
          <p:cNvPr id="8" name="图片 7" descr="Image 018.png"/>
          <p:cNvPicPr>
            <a:picLocks noChangeAspect="1"/>
          </p:cNvPicPr>
          <p:nvPr/>
        </p:nvPicPr>
        <p:blipFill>
          <a:blip r:embed="rId2" cstate="print"/>
          <a:stretch>
            <a:fillRect/>
          </a:stretch>
        </p:blipFill>
        <p:spPr>
          <a:xfrm>
            <a:off x="3048000" y="2209800"/>
            <a:ext cx="2324100" cy="685800"/>
          </a:xfrm>
          <a:prstGeom prst="rect">
            <a:avLst/>
          </a:prstGeom>
        </p:spPr>
      </p:pic>
      <p:pic>
        <p:nvPicPr>
          <p:cNvPr id="9" name="图片 8" descr="Image 019.png"/>
          <p:cNvPicPr>
            <a:picLocks noChangeAspect="1"/>
          </p:cNvPicPr>
          <p:nvPr/>
        </p:nvPicPr>
        <p:blipFill>
          <a:blip r:embed="rId3" cstate="print"/>
          <a:stretch>
            <a:fillRect/>
          </a:stretch>
        </p:blipFill>
        <p:spPr>
          <a:xfrm>
            <a:off x="2133600" y="3962400"/>
            <a:ext cx="4743450" cy="1285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基站（</a:t>
            </a:r>
            <a:r>
              <a:rPr lang="en-US" altLang="zh-CN" dirty="0" smtClean="0"/>
              <a:t>Base Station, BS</a:t>
            </a:r>
            <a:r>
              <a:rPr lang="zh-CN" altLang="en-US" dirty="0" smtClean="0"/>
              <a:t>）系统的效用</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14</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20.png"/>
          <p:cNvPicPr>
            <a:picLocks noChangeAspect="1"/>
          </p:cNvPicPr>
          <p:nvPr/>
        </p:nvPicPr>
        <p:blipFill>
          <a:blip r:embed="rId2" cstate="print"/>
          <a:stretch>
            <a:fillRect/>
          </a:stretch>
        </p:blipFill>
        <p:spPr>
          <a:xfrm>
            <a:off x="1752600" y="2057400"/>
            <a:ext cx="5229225" cy="30194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资源分配的</a:t>
            </a:r>
            <a:r>
              <a:rPr lang="zh-CN" altLang="en-US" dirty="0" smtClean="0"/>
              <a:t>优化问题与解</a:t>
            </a:r>
            <a:r>
              <a:rPr lang="en-US" dirty="0" smtClean="0"/>
              <a:t> </a:t>
            </a:r>
          </a:p>
          <a:p>
            <a:endParaRPr lang="en-US" dirty="0" smtClean="0"/>
          </a:p>
        </p:txBody>
      </p:sp>
      <p:sp>
        <p:nvSpPr>
          <p:cNvPr id="3" name="灯片编号占位符 2"/>
          <p:cNvSpPr>
            <a:spLocks noGrp="1"/>
          </p:cNvSpPr>
          <p:nvPr>
            <p:ph type="sldNum" sz="quarter" idx="12"/>
          </p:nvPr>
        </p:nvSpPr>
        <p:spPr/>
        <p:txBody>
          <a:bodyPr/>
          <a:lstStyle/>
          <a:p>
            <a:fld id="{634A9CCC-C89A-4FF4-B41F-98EBC16A911A}" type="slidenum">
              <a:rPr lang="en-US" smtClean="0"/>
              <a:pPr/>
              <a:t>15</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21.png"/>
          <p:cNvPicPr>
            <a:picLocks noChangeAspect="1"/>
          </p:cNvPicPr>
          <p:nvPr/>
        </p:nvPicPr>
        <p:blipFill>
          <a:blip r:embed="rId2" cstate="print"/>
          <a:stretch>
            <a:fillRect/>
          </a:stretch>
        </p:blipFill>
        <p:spPr>
          <a:xfrm>
            <a:off x="1752600" y="2057400"/>
            <a:ext cx="4276725" cy="1514475"/>
          </a:xfrm>
          <a:prstGeom prst="rect">
            <a:avLst/>
          </a:prstGeom>
        </p:spPr>
      </p:pic>
      <p:pic>
        <p:nvPicPr>
          <p:cNvPr id="7" name="图片 6" descr="Image 022.png"/>
          <p:cNvPicPr>
            <a:picLocks noChangeAspect="1"/>
          </p:cNvPicPr>
          <p:nvPr/>
        </p:nvPicPr>
        <p:blipFill>
          <a:blip r:embed="rId3" cstate="print"/>
          <a:stretch>
            <a:fillRect/>
          </a:stretch>
        </p:blipFill>
        <p:spPr>
          <a:xfrm>
            <a:off x="1828800" y="3657600"/>
            <a:ext cx="6067425" cy="2095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接纳</a:t>
            </a:r>
            <a:r>
              <a:rPr lang="zh-CN" altLang="en-US" dirty="0" smtClean="0"/>
              <a:t>控制</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16</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5" name="图片 4" descr="Image 023.png"/>
          <p:cNvPicPr>
            <a:picLocks noChangeAspect="1"/>
          </p:cNvPicPr>
          <p:nvPr/>
        </p:nvPicPr>
        <p:blipFill>
          <a:blip r:embed="rId2" cstate="print"/>
          <a:stretch>
            <a:fillRect/>
          </a:stretch>
        </p:blipFill>
        <p:spPr>
          <a:xfrm>
            <a:off x="3429000" y="1075363"/>
            <a:ext cx="4740842" cy="558245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ln>
            <a:solidFill>
              <a:schemeClr val="bg1"/>
            </a:solidFill>
          </a:ln>
        </p:spPr>
        <p:txBody>
          <a:bodyPr/>
          <a:lstStyle/>
          <a:p>
            <a:r>
              <a:rPr lang="zh-CN" altLang="en-US" dirty="0" smtClean="0"/>
              <a:t>仿真实验及结果</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6" name="图片 5" descr="Image 024.png"/>
          <p:cNvPicPr>
            <a:picLocks noChangeAspect="1"/>
          </p:cNvPicPr>
          <p:nvPr/>
        </p:nvPicPr>
        <p:blipFill>
          <a:blip r:embed="rId2" cstate="print"/>
          <a:stretch>
            <a:fillRect/>
          </a:stretch>
        </p:blipFill>
        <p:spPr>
          <a:xfrm>
            <a:off x="1295400" y="4724400"/>
            <a:ext cx="6421315" cy="2133600"/>
          </a:xfrm>
          <a:prstGeom prst="rect">
            <a:avLst/>
          </a:prstGeom>
          <a:solidFill>
            <a:schemeClr val="bg1"/>
          </a:solidFill>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Image 027.png"/>
          <p:cNvPicPr>
            <a:picLocks noChangeAspect="1"/>
          </p:cNvPicPr>
          <p:nvPr/>
        </p:nvPicPr>
        <p:blipFill>
          <a:blip r:embed="rId3" cstate="print"/>
          <a:stretch>
            <a:fillRect/>
          </a:stretch>
        </p:blipFill>
        <p:spPr>
          <a:xfrm>
            <a:off x="1600200" y="1905000"/>
            <a:ext cx="5638800" cy="261863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mage 025.png"/>
          <p:cNvPicPr>
            <a:picLocks noGrp="1" noChangeAspect="1"/>
          </p:cNvPicPr>
          <p:nvPr>
            <p:ph idx="1"/>
          </p:nvPr>
        </p:nvPicPr>
        <p:blipFill>
          <a:blip r:embed="rId2" cstate="print"/>
          <a:stretch>
            <a:fillRect/>
          </a:stretch>
        </p:blipFill>
        <p:spPr>
          <a:xfrm>
            <a:off x="609600" y="1828800"/>
            <a:ext cx="4010025" cy="3324225"/>
          </a:xfrm>
        </p:spPr>
      </p:pic>
      <p:sp>
        <p:nvSpPr>
          <p:cNvPr id="3" name="灯片编号占位符 2"/>
          <p:cNvSpPr>
            <a:spLocks noGrp="1"/>
          </p:cNvSpPr>
          <p:nvPr>
            <p:ph type="sldNum" sz="quarter" idx="12"/>
          </p:nvPr>
        </p:nvSpPr>
        <p:spPr/>
        <p:txBody>
          <a:bodyPr/>
          <a:lstStyle/>
          <a:p>
            <a:fld id="{634A9CCC-C89A-4FF4-B41F-98EBC16A911A}" type="slidenum">
              <a:rPr lang="en-US" smtClean="0"/>
              <a:pPr/>
              <a:t>18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pic>
        <p:nvPicPr>
          <p:cNvPr id="8" name="图片 7" descr="Image 026.png"/>
          <p:cNvPicPr>
            <a:picLocks noChangeAspect="1"/>
          </p:cNvPicPr>
          <p:nvPr/>
        </p:nvPicPr>
        <p:blipFill>
          <a:blip r:embed="rId3" cstate="print"/>
          <a:stretch>
            <a:fillRect/>
          </a:stretch>
        </p:blipFill>
        <p:spPr>
          <a:xfrm>
            <a:off x="4800600" y="1752600"/>
            <a:ext cx="4076700" cy="3429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本章小结</a:t>
            </a:r>
            <a:endParaRPr lang="en-US" altLang="zh-CN" dirty="0" smtClean="0"/>
          </a:p>
          <a:p>
            <a:pPr lvl="1"/>
            <a:r>
              <a:rPr lang="zh-CN" altLang="en-US" dirty="0" smtClean="0"/>
              <a:t>基于多媒体业务特征的呼叫接纳控制问题</a:t>
            </a:r>
            <a:r>
              <a:rPr lang="zh-CN" altLang="en-US" dirty="0" smtClean="0"/>
              <a:t>。</a:t>
            </a:r>
            <a:endParaRPr lang="en-US" altLang="zh-CN" dirty="0" smtClean="0"/>
          </a:p>
          <a:p>
            <a:pPr lvl="1"/>
            <a:r>
              <a:rPr lang="zh-CN" altLang="en-US" dirty="0" smtClean="0"/>
              <a:t>分析不同的</a:t>
            </a:r>
            <a:r>
              <a:rPr lang="zh-CN" altLang="en-US" dirty="0" smtClean="0"/>
              <a:t>多媒体业务特点，建立一个网络底层资源分配参数与网络高层的业务 </a:t>
            </a:r>
            <a:r>
              <a:rPr lang="en-US" altLang="zh-CN" dirty="0" smtClean="0"/>
              <a:t>QoS </a:t>
            </a:r>
            <a:r>
              <a:rPr lang="zh-CN" altLang="en-US" dirty="0" smtClean="0"/>
              <a:t>水平</a:t>
            </a:r>
            <a:r>
              <a:rPr lang="zh-CN" altLang="en-US" dirty="0" smtClean="0"/>
              <a:t>的映射机制。</a:t>
            </a:r>
            <a:endParaRPr lang="zh-CN" altLang="en-US" dirty="0" smtClean="0"/>
          </a:p>
          <a:p>
            <a:pPr lvl="1"/>
            <a:r>
              <a:rPr lang="zh-CN" altLang="en-US" dirty="0" smtClean="0"/>
              <a:t>提出了</a:t>
            </a:r>
            <a:r>
              <a:rPr lang="zh-CN" altLang="en-US" dirty="0" smtClean="0"/>
              <a:t>以系统整体服务质量效用为最大化</a:t>
            </a:r>
            <a:r>
              <a:rPr lang="zh-CN" altLang="en-US" dirty="0" smtClean="0"/>
              <a:t>目标的优化算法。</a:t>
            </a:r>
            <a:endParaRPr lang="en-US" altLang="zh-CN" dirty="0" smtClean="0"/>
          </a:p>
          <a:p>
            <a:pPr lvl="1"/>
            <a:r>
              <a:rPr lang="zh-CN" altLang="en-US" dirty="0" smtClean="0"/>
              <a:t>该算法可在</a:t>
            </a:r>
            <a:r>
              <a:rPr lang="zh-CN" altLang="en-US" dirty="0" smtClean="0"/>
              <a:t>高负荷下依据用户业务负载情况调整接纳与</a:t>
            </a:r>
            <a:r>
              <a:rPr lang="zh-CN" altLang="en-US" dirty="0" smtClean="0"/>
              <a:t>分配</a:t>
            </a:r>
            <a:r>
              <a:rPr lang="zh-CN" altLang="en-US" dirty="0" smtClean="0"/>
              <a:t>策略，可以让各项性能指标得到较好的平衡与</a:t>
            </a:r>
            <a:r>
              <a:rPr lang="zh-CN" altLang="en-US" dirty="0" smtClean="0"/>
              <a:t>折衷。</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19</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研究的背景与意义</a:t>
            </a:r>
            <a:endParaRPr lang="en-US" altLang="zh-CN" dirty="0" smtClean="0"/>
          </a:p>
          <a:p>
            <a:pPr marL="624078" indent="-514350">
              <a:lnSpc>
                <a:spcPct val="150000"/>
              </a:lnSpc>
            </a:pPr>
            <a:r>
              <a:rPr lang="zh-CN" altLang="en-US" dirty="0" smtClean="0"/>
              <a:t>基于多媒体特性的呼叫接纳控制 </a:t>
            </a:r>
            <a:endParaRPr lang="en-US" altLang="zh-CN" dirty="0" smtClean="0"/>
          </a:p>
          <a:p>
            <a:pPr marL="624078" indent="-514350">
              <a:lnSpc>
                <a:spcPct val="150000"/>
              </a:lnSpc>
            </a:pPr>
            <a:r>
              <a:rPr lang="zh-CN" altLang="en-US" dirty="0" smtClean="0"/>
              <a:t>基于议价博弈的多用户资源分配策略</a:t>
            </a:r>
            <a:endParaRPr lang="en-US" altLang="zh-CN" dirty="0" smtClean="0"/>
          </a:p>
          <a:p>
            <a:pPr marL="624078" indent="-514350">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4078" indent="-514350">
              <a:lnSpc>
                <a:spcPct val="150000"/>
              </a:lnSpc>
            </a:pPr>
            <a:r>
              <a:rPr lang="en-US" altLang="zh-CN" dirty="0" smtClean="0"/>
              <a:t>WiMAX </a:t>
            </a:r>
            <a:r>
              <a:rPr lang="zh-CN" altLang="en-US" dirty="0" smtClean="0"/>
              <a:t>网络中高速移动用户的基站切换</a:t>
            </a:r>
            <a:endParaRPr lang="en-US" altLang="zh-CN" dirty="0" smtClean="0"/>
          </a:p>
          <a:p>
            <a:pPr marL="624078" indent="-514350">
              <a:lnSpc>
                <a:spcPct val="150000"/>
              </a:lnSpc>
            </a:pPr>
            <a:r>
              <a:rPr lang="zh-CN" altLang="en-US" dirty="0" smtClean="0"/>
              <a:t>结论</a:t>
            </a:r>
            <a:endParaRPr lang="en-US" dirty="0"/>
          </a:p>
        </p:txBody>
      </p:sp>
      <p:sp>
        <p:nvSpPr>
          <p:cNvPr id="3" name="标题 2"/>
          <p:cNvSpPr>
            <a:spLocks noGrp="1"/>
          </p:cNvSpPr>
          <p:nvPr>
            <p:ph type="title"/>
          </p:nvPr>
        </p:nvSpPr>
        <p:spPr/>
        <p:txBody>
          <a:bodyPr/>
          <a:lstStyle/>
          <a:p>
            <a:r>
              <a:rPr lang="zh-CN" altLang="en-US" dirty="0" smtClean="0"/>
              <a:t>目录</a:t>
            </a:r>
            <a:endParaRPr lang="en-US" dirty="0"/>
          </a:p>
        </p:txBody>
      </p:sp>
      <p:sp>
        <p:nvSpPr>
          <p:cNvPr id="4" name="灯片编号占位符 3"/>
          <p:cNvSpPr>
            <a:spLocks noGrp="1"/>
          </p:cNvSpPr>
          <p:nvPr>
            <p:ph type="sldNum" sz="quarter" idx="12"/>
          </p:nvPr>
        </p:nvSpPr>
        <p:spPr/>
        <p:txBody>
          <a:bodyPr/>
          <a:lstStyle/>
          <a:p>
            <a:fld id="{634A9CCC-C89A-4FF4-B41F-98EBC16A911A}"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dirty="0" smtClean="0"/>
              <a:t>Internet </a:t>
            </a:r>
            <a:r>
              <a:rPr lang="zh-CN" altLang="en-US" dirty="0" smtClean="0"/>
              <a:t>网络应用</a:t>
            </a:r>
            <a:endParaRPr lang="en-US" altLang="zh-CN" dirty="0" smtClean="0"/>
          </a:p>
          <a:p>
            <a:pPr lvl="1">
              <a:lnSpc>
                <a:spcPct val="150000"/>
              </a:lnSpc>
            </a:pPr>
            <a:r>
              <a:rPr lang="zh-CN" altLang="en-US" dirty="0" smtClean="0"/>
              <a:t>实时、交互</a:t>
            </a:r>
            <a:endParaRPr lang="en-US" altLang="zh-CN" dirty="0" smtClean="0"/>
          </a:p>
          <a:p>
            <a:pPr lvl="1">
              <a:lnSpc>
                <a:spcPct val="150000"/>
              </a:lnSpc>
            </a:pPr>
            <a:r>
              <a:rPr lang="zh-CN" altLang="en-US" dirty="0" smtClean="0"/>
              <a:t>多样</a:t>
            </a:r>
            <a:endParaRPr lang="en-US" altLang="zh-CN" dirty="0" smtClean="0"/>
          </a:p>
          <a:p>
            <a:pPr lvl="1">
              <a:lnSpc>
                <a:spcPct val="150000"/>
              </a:lnSpc>
            </a:pPr>
            <a:r>
              <a:rPr lang="zh-CN" altLang="en-US" dirty="0" smtClean="0"/>
              <a:t>持续、稳定</a:t>
            </a:r>
            <a:endParaRPr lang="en-US" altLang="zh-CN" dirty="0" smtClean="0"/>
          </a:p>
          <a:p>
            <a:pPr>
              <a:lnSpc>
                <a:spcPct val="150000"/>
              </a:lnSpc>
            </a:pPr>
            <a:r>
              <a:rPr lang="zh-CN" altLang="en-US" dirty="0" smtClean="0"/>
              <a:t>通信网络的发展</a:t>
            </a:r>
            <a:endParaRPr lang="en-US" altLang="zh-CN" dirty="0" smtClean="0"/>
          </a:p>
          <a:p>
            <a:pPr lvl="1"/>
            <a:r>
              <a:rPr lang="zh-CN" altLang="en-US" dirty="0" smtClean="0"/>
              <a:t>有线</a:t>
            </a:r>
            <a:endParaRPr lang="en-US" altLang="zh-CN" dirty="0" smtClean="0"/>
          </a:p>
          <a:p>
            <a:pPr lvl="1"/>
            <a:r>
              <a:rPr lang="zh-CN" altLang="en-US" dirty="0" smtClean="0"/>
              <a:t>无线</a:t>
            </a:r>
            <a:endParaRPr lang="en-US" altLang="zh-CN" dirty="0" smtClean="0"/>
          </a:p>
          <a:p>
            <a:pPr lvl="1"/>
            <a:endParaRPr lang="en-US" altLang="zh-CN" dirty="0" smtClean="0"/>
          </a:p>
          <a:p>
            <a:pPr lvl="1"/>
            <a:endParaRPr lang="en-US" altLang="zh-CN" dirty="0" smtClean="0"/>
          </a:p>
          <a:p>
            <a:pPr lvl="1"/>
            <a:endParaRPr lang="en-US" dirty="0" smtClean="0"/>
          </a:p>
          <a:p>
            <a:pPr lvl="1"/>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3</a:t>
            </a:fld>
            <a:endParaRPr lang="en-US"/>
          </a:p>
        </p:txBody>
      </p:sp>
      <p:sp>
        <p:nvSpPr>
          <p:cNvPr id="4" name="标题 3"/>
          <p:cNvSpPr>
            <a:spLocks noGrp="1"/>
          </p:cNvSpPr>
          <p:nvPr>
            <p:ph type="title"/>
          </p:nvPr>
        </p:nvSpPr>
        <p:spPr/>
        <p:txBody>
          <a:bodyPr/>
          <a:lstStyle/>
          <a:p>
            <a:r>
              <a:rPr lang="zh-CN" altLang="en-US" dirty="0" smtClean="0"/>
              <a:t> 研究背景与意义</a:t>
            </a:r>
            <a:endParaRPr lang="en-US" dirty="0"/>
          </a:p>
        </p:txBody>
      </p:sp>
      <p:pic>
        <p:nvPicPr>
          <p:cNvPr id="5" name="图片 4" descr="Image 004.png"/>
          <p:cNvPicPr>
            <a:picLocks noChangeAspect="1"/>
          </p:cNvPicPr>
          <p:nvPr/>
        </p:nvPicPr>
        <p:blipFill>
          <a:blip r:embed="rId2" cstate="print"/>
          <a:stretch>
            <a:fillRect/>
          </a:stretch>
        </p:blipFill>
        <p:spPr>
          <a:xfrm>
            <a:off x="4114800" y="1752600"/>
            <a:ext cx="1905000" cy="590550"/>
          </a:xfrm>
          <a:prstGeom prst="rect">
            <a:avLst/>
          </a:prstGeom>
        </p:spPr>
      </p:pic>
      <p:pic>
        <p:nvPicPr>
          <p:cNvPr id="7" name="图片 6" descr="Image 005.png"/>
          <p:cNvPicPr>
            <a:picLocks noChangeAspect="1"/>
          </p:cNvPicPr>
          <p:nvPr/>
        </p:nvPicPr>
        <p:blipFill>
          <a:blip r:embed="rId3" cstate="print"/>
          <a:stretch>
            <a:fillRect/>
          </a:stretch>
        </p:blipFill>
        <p:spPr>
          <a:xfrm>
            <a:off x="4267200" y="2590800"/>
            <a:ext cx="1752600" cy="672049"/>
          </a:xfrm>
          <a:prstGeom prst="rect">
            <a:avLst/>
          </a:prstGeom>
        </p:spPr>
      </p:pic>
      <p:pic>
        <p:nvPicPr>
          <p:cNvPr id="10" name="图片 9" descr="Image 007.png"/>
          <p:cNvPicPr>
            <a:picLocks noChangeAspect="1"/>
          </p:cNvPicPr>
          <p:nvPr/>
        </p:nvPicPr>
        <p:blipFill>
          <a:blip r:embed="rId4" cstate="print"/>
          <a:stretch>
            <a:fillRect/>
          </a:stretch>
        </p:blipFill>
        <p:spPr>
          <a:xfrm>
            <a:off x="6172200" y="1676400"/>
            <a:ext cx="1981200" cy="756356"/>
          </a:xfrm>
          <a:prstGeom prst="rect">
            <a:avLst/>
          </a:prstGeom>
        </p:spPr>
      </p:pic>
      <p:pic>
        <p:nvPicPr>
          <p:cNvPr id="9" name="图片 8" descr="Image 008.png"/>
          <p:cNvPicPr>
            <a:picLocks noChangeAspect="1"/>
          </p:cNvPicPr>
          <p:nvPr/>
        </p:nvPicPr>
        <p:blipFill>
          <a:blip r:embed="rId5" cstate="print"/>
          <a:stretch>
            <a:fillRect/>
          </a:stretch>
        </p:blipFill>
        <p:spPr>
          <a:xfrm>
            <a:off x="6324600" y="2514601"/>
            <a:ext cx="1828800" cy="632802"/>
          </a:xfrm>
          <a:prstGeom prst="rect">
            <a:avLst/>
          </a:prstGeom>
        </p:spPr>
      </p:pic>
      <p:pic>
        <p:nvPicPr>
          <p:cNvPr id="12" name="图片 11" descr="Image 009.png"/>
          <p:cNvPicPr>
            <a:picLocks noChangeAspect="1"/>
          </p:cNvPicPr>
          <p:nvPr/>
        </p:nvPicPr>
        <p:blipFill>
          <a:blip r:embed="rId6" cstate="print"/>
          <a:stretch>
            <a:fillRect/>
          </a:stretch>
        </p:blipFill>
        <p:spPr>
          <a:xfrm>
            <a:off x="4419600" y="5029200"/>
            <a:ext cx="1201615" cy="1295400"/>
          </a:xfrm>
          <a:prstGeom prst="rect">
            <a:avLst/>
          </a:prstGeom>
        </p:spPr>
      </p:pic>
      <p:pic>
        <p:nvPicPr>
          <p:cNvPr id="13" name="图片 12" descr="Image 010.png"/>
          <p:cNvPicPr>
            <a:picLocks noChangeAspect="1"/>
          </p:cNvPicPr>
          <p:nvPr/>
        </p:nvPicPr>
        <p:blipFill>
          <a:blip r:embed="rId7" cstate="print"/>
          <a:stretch>
            <a:fillRect/>
          </a:stretch>
        </p:blipFill>
        <p:spPr>
          <a:xfrm>
            <a:off x="5943600" y="3657600"/>
            <a:ext cx="1733550" cy="1428750"/>
          </a:xfrm>
          <a:prstGeom prst="rect">
            <a:avLst/>
          </a:prstGeom>
        </p:spPr>
      </p:pic>
      <p:pic>
        <p:nvPicPr>
          <p:cNvPr id="15" name="图片 14" descr="Image 011.png"/>
          <p:cNvPicPr>
            <a:picLocks noChangeAspect="1"/>
          </p:cNvPicPr>
          <p:nvPr/>
        </p:nvPicPr>
        <p:blipFill>
          <a:blip r:embed="rId8" cstate="print"/>
          <a:stretch>
            <a:fillRect/>
          </a:stretch>
        </p:blipFill>
        <p:spPr>
          <a:xfrm>
            <a:off x="4419600" y="3886200"/>
            <a:ext cx="1447800" cy="1107567"/>
          </a:xfrm>
          <a:prstGeom prst="rect">
            <a:avLst/>
          </a:prstGeom>
        </p:spPr>
      </p:pic>
      <p:pic>
        <p:nvPicPr>
          <p:cNvPr id="16" name="图片 15" descr="Image 012.png"/>
          <p:cNvPicPr>
            <a:picLocks noChangeAspect="1"/>
          </p:cNvPicPr>
          <p:nvPr/>
        </p:nvPicPr>
        <p:blipFill>
          <a:blip r:embed="rId9" cstate="print"/>
          <a:stretch>
            <a:fillRect/>
          </a:stretch>
        </p:blipFill>
        <p:spPr>
          <a:xfrm>
            <a:off x="5638800" y="5105400"/>
            <a:ext cx="1981200" cy="13739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a:lnSpc>
                <a:spcPct val="150000"/>
              </a:lnSpc>
            </a:pPr>
            <a:r>
              <a:rPr lang="zh-CN" altLang="en-US" dirty="0" smtClean="0"/>
              <a:t>在一个不确定性的无线空间环境中，可靠的数据发送及接收方案。</a:t>
            </a:r>
            <a:endParaRPr lang="en-US" altLang="zh-CN" dirty="0" smtClean="0"/>
          </a:p>
          <a:p>
            <a:pPr>
              <a:lnSpc>
                <a:spcPct val="150000"/>
              </a:lnSpc>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solidFill>
                  <a:srgbClr val="C00000"/>
                </a:solidFill>
                <a:effectLst>
                  <a:outerShdw blurRad="38100" dist="38100" dir="2700000" algn="tl">
                    <a:srgbClr val="000000">
                      <a:alpha val="43137"/>
                    </a:srgbClr>
                  </a:outerShdw>
                </a:effectLst>
              </a:rPr>
              <a:t>无缝的小区或基站切换技术和漫游技术。</a:t>
            </a:r>
            <a:endParaRPr lang="en-US" altLang="zh-CN" dirty="0" smtClean="0">
              <a:solidFill>
                <a:srgbClr val="C00000"/>
              </a:solidFill>
              <a:effectLst>
                <a:outerShdw blurRad="38100" dist="38100" dir="2700000" algn="tl">
                  <a:srgbClr val="000000">
                    <a:alpha val="43137"/>
                  </a:srgbClr>
                </a:outerShdw>
              </a:effectLst>
            </a:endParaRPr>
          </a:p>
          <a:p>
            <a:pPr>
              <a:lnSpc>
                <a:spcPct val="150000"/>
              </a:lnSpc>
            </a:pPr>
            <a:r>
              <a:rPr lang="zh-CN" altLang="en-US" dirty="0" smtClean="0"/>
              <a:t>电池供电、低功耗技术。</a:t>
            </a:r>
          </a:p>
          <a:p>
            <a:pPr>
              <a:lnSpc>
                <a:spcPct val="150000"/>
              </a:lnSpc>
            </a:pPr>
            <a:r>
              <a:rPr lang="en-US" altLang="zh-CN" dirty="0" smtClean="0"/>
              <a:t>IP </a:t>
            </a:r>
            <a:r>
              <a:rPr lang="zh-CN" altLang="en-US" dirty="0" smtClean="0"/>
              <a:t>协议、快速且低成本布署。</a:t>
            </a:r>
          </a:p>
          <a:p>
            <a:pPr>
              <a:lnSpc>
                <a:spcPct val="150000"/>
              </a:lnSpc>
            </a:pPr>
            <a:r>
              <a:rPr lang="zh-CN" altLang="en-US" dirty="0" smtClean="0"/>
              <a:t>可靠的数据安全技术。</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4</a:t>
            </a:fld>
            <a:endParaRPr lang="en-US"/>
          </a:p>
        </p:txBody>
      </p:sp>
      <p:sp>
        <p:nvSpPr>
          <p:cNvPr id="4" name="标题 3"/>
          <p:cNvSpPr>
            <a:spLocks noGrp="1"/>
          </p:cNvSpPr>
          <p:nvPr>
            <p:ph type="title"/>
          </p:nvPr>
        </p:nvSpPr>
        <p:spPr/>
        <p:txBody>
          <a:bodyPr/>
          <a:lstStyle/>
          <a:p>
            <a:r>
              <a:rPr lang="zh-CN" altLang="en-US" dirty="0" smtClean="0"/>
              <a:t>无线网络的关键技术需求</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r>
              <a:rPr lang="zh-CN" altLang="en-US" dirty="0" smtClean="0"/>
              <a:t>第二，设计相应控制信令流程或协议规范来具体实现第一个方面所提出的算法。让用户和系统控制部分传递信息流畅，运行操作高效。</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5</a:t>
            </a:fld>
            <a:endParaRPr lang="en-US"/>
          </a:p>
        </p:txBody>
      </p:sp>
      <p:sp>
        <p:nvSpPr>
          <p:cNvPr id="4" name="标题 3"/>
          <p:cNvSpPr>
            <a:spLocks noGrp="1"/>
          </p:cNvSpPr>
          <p:nvPr>
            <p:ph type="title"/>
          </p:nvPr>
        </p:nvSpPr>
        <p:spPr/>
        <p:txBody>
          <a:bodyPr/>
          <a:lstStyle/>
          <a:p>
            <a:r>
              <a:rPr lang="zh-CN" altLang="en-US" dirty="0" smtClean="0"/>
              <a:t>本论文的主要研究工作</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lnSpc>
                <a:spcPct val="150000"/>
              </a:lnSpc>
            </a:pPr>
            <a:r>
              <a:rPr lang="zh-CN" altLang="en-US" dirty="0" smtClean="0"/>
              <a:t>呼叫接纳控制与资源分配 （多媒体特性）</a:t>
            </a:r>
            <a:endParaRPr lang="en-US" altLang="zh-CN" dirty="0" smtClean="0"/>
          </a:p>
          <a:p>
            <a:pPr marL="624078" indent="-514350">
              <a:lnSpc>
                <a:spcPct val="150000"/>
              </a:lnSpc>
            </a:pPr>
            <a:r>
              <a:rPr lang="zh-CN" altLang="en-US" dirty="0" smtClean="0"/>
              <a:t>多用户资源分配策略（议价博弈）</a:t>
            </a:r>
            <a:endParaRPr lang="en-US" altLang="zh-CN" dirty="0" smtClean="0"/>
          </a:p>
          <a:p>
            <a:pPr marL="624078" indent="-514350">
              <a:lnSpc>
                <a:spcPct val="150000"/>
              </a:lnSpc>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a:lnSpc>
                <a:spcPct val="150000"/>
              </a:lnSpc>
            </a:pPr>
            <a:r>
              <a:rPr lang="en-US" altLang="zh-CN" dirty="0" smtClean="0"/>
              <a:t>WiMAX </a:t>
            </a:r>
            <a:r>
              <a:rPr lang="zh-CN" altLang="en-US" dirty="0" smtClean="0"/>
              <a:t>网络基站切换（</a:t>
            </a:r>
            <a:r>
              <a:rPr lang="en-US" altLang="zh-CN" dirty="0" smtClean="0"/>
              <a:t> </a:t>
            </a:r>
            <a:r>
              <a:rPr lang="zh-CN" altLang="en-US" dirty="0" smtClean="0"/>
              <a:t>自适应速度）</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6</a:t>
            </a:fld>
            <a:endParaRPr lang="en-US"/>
          </a:p>
        </p:txBody>
      </p:sp>
      <p:sp>
        <p:nvSpPr>
          <p:cNvPr id="4" name="标题 3"/>
          <p:cNvSpPr>
            <a:spLocks noGrp="1"/>
          </p:cNvSpPr>
          <p:nvPr>
            <p:ph type="title"/>
          </p:nvPr>
        </p:nvSpPr>
        <p:spPr/>
        <p:txBody>
          <a:bodyPr/>
          <a:lstStyle/>
          <a:p>
            <a:r>
              <a:rPr lang="zh-CN" altLang="en-US" dirty="0" smtClean="0"/>
              <a:t>具体的工作及创新点</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呼叫接纳控制（</a:t>
            </a:r>
            <a:r>
              <a:rPr lang="en-US" altLang="zh-CN" dirty="0" smtClean="0"/>
              <a:t> Call admission control</a:t>
            </a:r>
            <a:r>
              <a:rPr lang="zh-CN" altLang="en-US" dirty="0" smtClean="0"/>
              <a:t>）本质是一种管理通信数据连接并进行资源分配与管理的技术。</a:t>
            </a:r>
            <a:endParaRPr lang="en-US" altLang="zh-CN" dirty="0" smtClean="0"/>
          </a:p>
          <a:p>
            <a:r>
              <a:rPr lang="zh-CN" altLang="en-US" dirty="0" smtClean="0"/>
              <a:t>前人的工作：</a:t>
            </a:r>
            <a:endParaRPr lang="en-US" altLang="zh-CN" dirty="0" smtClean="0"/>
          </a:p>
          <a:p>
            <a:pPr lvl="1"/>
            <a:r>
              <a:rPr lang="zh-CN" altLang="en-US" dirty="0" smtClean="0"/>
              <a:t>呼叫接纳的准则： 直接选用的（如资源利用率、单位时间内的数据包个数或在线呼叫个数）；复合已有参数（ 交叉层）。</a:t>
            </a:r>
            <a:endParaRPr lang="en-US" altLang="zh-CN" dirty="0" smtClean="0"/>
          </a:p>
          <a:p>
            <a:pPr lvl="1"/>
            <a:r>
              <a:rPr lang="zh-CN" altLang="en-US" dirty="0" smtClean="0"/>
              <a:t>优先级与资源预留：根据用户的分类（如切换用户、新用户）。 </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7</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我们的工作方向：</a:t>
            </a:r>
            <a:endParaRPr lang="en-US" altLang="zh-CN" dirty="0" smtClean="0"/>
          </a:p>
          <a:p>
            <a:pPr>
              <a:buNone/>
            </a:pPr>
            <a:r>
              <a:rPr lang="en-US" altLang="zh-CN" dirty="0" smtClean="0"/>
              <a:t>		</a:t>
            </a:r>
            <a:r>
              <a:rPr lang="zh-CN" altLang="en-US" sz="2400" dirty="0" smtClean="0"/>
              <a:t>从多媒体业务类型及网络应用层的角度，来研究呼叫接纳控制的判断准则。</a:t>
            </a:r>
            <a:endParaRPr lang="en-US" altLang="zh-CN" dirty="0" smtClean="0"/>
          </a:p>
          <a:p>
            <a:r>
              <a:rPr lang="zh-CN" altLang="en-US" dirty="0" smtClean="0"/>
              <a:t>我们的做法：</a:t>
            </a:r>
            <a:endParaRPr lang="en-US" altLang="zh-CN" dirty="0" smtClean="0"/>
          </a:p>
          <a:p>
            <a:pPr>
              <a:buNone/>
            </a:pPr>
            <a:r>
              <a:rPr lang="en-US" altLang="zh-CN" dirty="0" smtClean="0"/>
              <a:t>		</a:t>
            </a:r>
            <a:r>
              <a:rPr lang="zh-CN" altLang="en-US" sz="2400" dirty="0" smtClean="0"/>
              <a:t>首先我们通过分析多媒体业务的数据特点，构造一个简单的服务质量水平映射评估模型，将应用层信息与底层参数信息做一个适当的映射关联。然后，基于此模型，我们提出了自己的接纳控制及资源分配算法。这个新算法可以在兼顾资源利用效率同时，又可保证终端用户的服务质量。</a:t>
            </a:r>
            <a:endParaRPr lang="en-US" altLang="zh-CN" dirty="0" smtClean="0"/>
          </a:p>
          <a:p>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8</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数据类型的分类</a:t>
            </a:r>
            <a:endParaRPr lang="en-US" altLang="zh-CN" dirty="0" smtClean="0"/>
          </a:p>
          <a:p>
            <a:pPr lvl="1"/>
            <a:r>
              <a:rPr lang="zh-CN" altLang="en-US" dirty="0" smtClean="0"/>
              <a:t>话音</a:t>
            </a:r>
            <a:r>
              <a:rPr lang="zh-CN" altLang="en-US" dirty="0" smtClean="0"/>
              <a:t>（</a:t>
            </a:r>
            <a:r>
              <a:rPr lang="en-US" altLang="zh-CN" dirty="0" smtClean="0"/>
              <a:t> unsolicited grant </a:t>
            </a:r>
            <a:r>
              <a:rPr lang="en-US" altLang="zh-CN" dirty="0" smtClean="0"/>
              <a:t>service, UGS</a:t>
            </a:r>
            <a:r>
              <a:rPr lang="zh-CN" altLang="en-US" dirty="0" smtClean="0"/>
              <a:t>）</a:t>
            </a:r>
            <a:endParaRPr lang="en-US" altLang="zh-CN" dirty="0" smtClean="0"/>
          </a:p>
          <a:p>
            <a:pPr lvl="1"/>
            <a:r>
              <a:rPr lang="zh-CN" altLang="en-US" dirty="0" smtClean="0"/>
              <a:t>视频 （</a:t>
            </a:r>
            <a:r>
              <a:rPr lang="en-US" altLang="zh-CN" dirty="0" smtClean="0"/>
              <a:t> real-time polling </a:t>
            </a:r>
            <a:r>
              <a:rPr lang="en-US" altLang="zh-CN" dirty="0" smtClean="0"/>
              <a:t>services, </a:t>
            </a:r>
            <a:r>
              <a:rPr lang="en-US" altLang="zh-CN" dirty="0" err="1" smtClean="0"/>
              <a:t>rtPS</a:t>
            </a:r>
            <a:r>
              <a:rPr lang="en-US" altLang="zh-CN" dirty="0" smtClean="0"/>
              <a:t> </a:t>
            </a:r>
            <a:r>
              <a:rPr lang="zh-CN" altLang="en-US" dirty="0" smtClean="0"/>
              <a:t>）</a:t>
            </a:r>
            <a:endParaRPr lang="en-US" altLang="zh-CN" dirty="0" smtClean="0"/>
          </a:p>
          <a:p>
            <a:pPr lvl="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a:p>
        </p:txBody>
      </p:sp>
      <p:sp>
        <p:nvSpPr>
          <p:cNvPr id="3" name="灯片编号占位符 2"/>
          <p:cNvSpPr>
            <a:spLocks noGrp="1"/>
          </p:cNvSpPr>
          <p:nvPr>
            <p:ph type="sldNum" sz="quarter" idx="12"/>
          </p:nvPr>
        </p:nvSpPr>
        <p:spPr/>
        <p:txBody>
          <a:bodyPr/>
          <a:lstStyle/>
          <a:p>
            <a:fld id="{634A9CCC-C89A-4FF4-B41F-98EBC16A911A}" type="slidenum">
              <a:rPr lang="en-US" smtClean="0"/>
              <a:pPr/>
              <a:t>9</a:t>
            </a:fld>
            <a:endParaRPr lang="en-US"/>
          </a:p>
        </p:txBody>
      </p:sp>
      <p:sp>
        <p:nvSpPr>
          <p:cNvPr id="4" name="标题 3"/>
          <p:cNvSpPr>
            <a:spLocks noGrp="1"/>
          </p:cNvSpPr>
          <p:nvPr>
            <p:ph type="title"/>
          </p:nvPr>
        </p:nvSpPr>
        <p:spPr/>
        <p:txBody>
          <a:bodyPr/>
          <a:lstStyle/>
          <a:p>
            <a:r>
              <a:rPr lang="zh-CN" altLang="en-US" dirty="0" smtClean="0"/>
              <a:t>基于多媒体特性的呼叫接纳控制</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138</TotalTime>
  <Words>731</Words>
  <Application>Microsoft Office PowerPoint</Application>
  <PresentationFormat>全屏显示(4:3)</PresentationFormat>
  <Paragraphs>106</Paragraphs>
  <Slides>19</Slides>
  <Notes>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聚合</vt:lpstr>
      <vt:lpstr>无线网络数据链路层的资源管理与控制方法研究(论文预答辩)</vt:lpstr>
      <vt:lpstr>目录</vt:lpstr>
      <vt:lpstr> 研究背景与意义</vt:lpstr>
      <vt:lpstr>无线网络的关键技术需求</vt:lpstr>
      <vt:lpstr>本论文的主要研究工作</vt:lpstr>
      <vt:lpstr>具体的工作及创新点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27</cp:revision>
  <dcterms:created xsi:type="dcterms:W3CDTF">2013-01-01T12:13:00Z</dcterms:created>
  <dcterms:modified xsi:type="dcterms:W3CDTF">2013-01-10T07:27:51Z</dcterms:modified>
</cp:coreProperties>
</file>