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72"/>
      </p:cViewPr>
      <p:guideLst>
        <p:guide orient="horz" pos="2160"/>
        <p:guide pos="2880"/>
      </p:guideLst>
    </p:cSldViewPr>
  </p:slideViewPr>
  <p:notesTextViewPr>
    <p:cViewPr>
      <p:scale>
        <a:sx n="100" d="100"/>
        <a:sy n="100" d="100"/>
      </p:scale>
      <p:origin x="0" y="288"/>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1/10/2013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公理一、公理二和公理三定义了议价解集合 </a:t>
            </a:r>
            <a:r>
              <a:rPr lang="en-US" altLang="zh-CN" dirty="0" smtClean="0"/>
              <a:t>B </a:t>
            </a:r>
            <a:r>
              <a:rPr lang="zh-CN" altLang="en-US" dirty="0" smtClean="0"/>
              <a:t>。最终的纳什议价解（</a:t>
            </a:r>
            <a:r>
              <a:rPr lang="en-US" altLang="zh-CN" dirty="0" smtClean="0"/>
              <a:t>Nash</a:t>
            </a:r>
          </a:p>
          <a:p>
            <a:r>
              <a:rPr lang="en-US" altLang="zh-CN" dirty="0" smtClean="0"/>
              <a:t>Bargaining Solution</a:t>
            </a:r>
            <a:r>
              <a:rPr lang="zh-CN" altLang="en-US" dirty="0" smtClean="0"/>
              <a:t>，</a:t>
            </a:r>
            <a:r>
              <a:rPr lang="en-US" altLang="zh-CN" dirty="0" smtClean="0"/>
              <a:t>NBS</a:t>
            </a:r>
            <a:r>
              <a:rPr lang="zh-CN" altLang="en-US" dirty="0" smtClean="0"/>
              <a:t>）也在议价解集合中。公理三保证了集体理性，对于博弈参</a:t>
            </a:r>
          </a:p>
          <a:p>
            <a:r>
              <a:rPr lang="zh-CN" altLang="en-US" dirty="0" smtClean="0"/>
              <a:t>与者而言，在议价可能集内不存在好于议价解的效用向量。公理四、公理五和公理六</a:t>
            </a:r>
          </a:p>
          <a:p>
            <a:r>
              <a:rPr lang="zh-CN" altLang="en-US" dirty="0" smtClean="0"/>
              <a:t>称为公平性公理。公理四描述了如果用户有相同的“分歧点”和效用函数，那么它们</a:t>
            </a:r>
          </a:p>
          <a:p>
            <a:r>
              <a:rPr lang="zh-CN" altLang="en-US" dirty="0" smtClean="0"/>
              <a:t>的效用一定相同。比如，对称博弈中博弈双方有完全相同的策略可能性及相同的议价</a:t>
            </a:r>
          </a:p>
          <a:p>
            <a:r>
              <a:rPr lang="zh-CN" altLang="en-US" dirty="0" smtClean="0"/>
              <a:t>能力。公理五表明如果效用变换函数如果是线性的，那么最终议价解是不变的。公理</a:t>
            </a:r>
          </a:p>
          <a:p>
            <a:r>
              <a:rPr lang="zh-CN" altLang="en-US" dirty="0" smtClean="0"/>
              <a:t>六表明如果在一个集合的最终议价解在一个小的子集内找到，这个子集的解也就是这</a:t>
            </a:r>
          </a:p>
          <a:p>
            <a:r>
              <a:rPr lang="zh-CN" altLang="en-US" dirty="0" smtClean="0"/>
              <a:t>个集合的解。也就是说，如果逐步从原来的可行集中排除一些无关选择，并不改变最</a:t>
            </a:r>
          </a:p>
          <a:p>
            <a:r>
              <a:rPr lang="zh-CN" altLang="en-US" dirty="0" smtClean="0"/>
              <a:t>终的议价解。这条公理在议价的过程中可以解释为博弈双方会出现自愿地相互让步。</a:t>
            </a:r>
          </a:p>
          <a:p>
            <a:r>
              <a:rPr lang="zh-CN" altLang="en-US" dirty="0" smtClean="0"/>
              <a:t>这些公理所描述的本质数学含义其实是：议价解仅仅依赖于 </a:t>
            </a:r>
            <a:r>
              <a:rPr lang="en-US" altLang="zh-CN" dirty="0" smtClean="0"/>
              <a:t>u </a:t>
            </a:r>
            <a:r>
              <a:rPr lang="zh-CN" altLang="en-US" dirty="0" smtClean="0"/>
              <a:t>邻域中可行集右上边</a:t>
            </a:r>
          </a:p>
          <a:p>
            <a:r>
              <a:rPr lang="zh-CN" altLang="en-US" dirty="0" smtClean="0"/>
              <a:t>界的形状。</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1/10/2013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1/10/2013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1/10/2013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1/10/2013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1/10/2013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1/10/2013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1/10/2013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1/10/2013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预</a:t>
            </a:r>
            <a:r>
              <a:rPr lang="zh-CN" altLang="en-US" sz="2200" dirty="0" smtClean="0"/>
              <a:t>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燕志伟</a:t>
            </a:r>
            <a:endParaRPr lang="en-US" altLang="zh-CN" dirty="0" smtClean="0"/>
          </a:p>
          <a:p>
            <a:r>
              <a:rPr lang="zh-CN" altLang="en-US" dirty="0" smtClean="0"/>
              <a:t>指导教师：刘贵忠</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话音业务 与资源分配关系 </a:t>
            </a:r>
            <a:endParaRPr lang="en-US" altLang="zh-CN" dirty="0" smtClean="0"/>
          </a:p>
          <a:p>
            <a:pPr lvl="1"/>
            <a:r>
              <a:rPr lang="en-US" altLang="zh-CN" dirty="0" smtClean="0"/>
              <a:t>ITU</a:t>
            </a:r>
            <a:r>
              <a:rPr lang="zh-CN" altLang="en-US" dirty="0" smtClean="0"/>
              <a:t>的</a:t>
            </a:r>
            <a:r>
              <a:rPr lang="en-US" altLang="zh-CN" dirty="0" smtClean="0"/>
              <a:t>E-model</a:t>
            </a:r>
          </a:p>
          <a:p>
            <a:pPr lvl="1"/>
            <a:endParaRPr lang="en-US" dirty="0" smtClean="0"/>
          </a:p>
          <a:p>
            <a:pPr lvl="1"/>
            <a:endParaRPr lang="en-US" dirty="0" smtClean="0"/>
          </a:p>
          <a:p>
            <a:pPr lvl="1"/>
            <a:endParaRPr lang="en-US" dirty="0" smtClean="0"/>
          </a:p>
          <a:p>
            <a:r>
              <a:rPr lang="zh-CN" altLang="en-US" dirty="0" smtClean="0"/>
              <a:t>视频业务与资源分配关系</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10</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13.png"/>
          <p:cNvPicPr>
            <a:picLocks noChangeAspect="1"/>
          </p:cNvPicPr>
          <p:nvPr/>
        </p:nvPicPr>
        <p:blipFill>
          <a:blip r:embed="rId2" cstate="print"/>
          <a:stretch>
            <a:fillRect/>
          </a:stretch>
        </p:blipFill>
        <p:spPr>
          <a:xfrm>
            <a:off x="2971800" y="2667000"/>
            <a:ext cx="2057400" cy="866734"/>
          </a:xfrm>
          <a:prstGeom prst="rect">
            <a:avLst/>
          </a:prstGeom>
        </p:spPr>
      </p:pic>
      <p:pic>
        <p:nvPicPr>
          <p:cNvPr id="7" name="图片 6" descr="Image 014.png"/>
          <p:cNvPicPr>
            <a:picLocks noChangeAspect="1"/>
          </p:cNvPicPr>
          <p:nvPr/>
        </p:nvPicPr>
        <p:blipFill>
          <a:blip r:embed="rId3" cstate="print"/>
          <a:stretch>
            <a:fillRect/>
          </a:stretch>
        </p:blipFill>
        <p:spPr>
          <a:xfrm>
            <a:off x="2590800" y="4800600"/>
            <a:ext cx="3286125" cy="6762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视频数据</a:t>
            </a:r>
            <a:r>
              <a:rPr lang="en-US" altLang="zh-CN" dirty="0" smtClean="0"/>
              <a:t>QoS</a:t>
            </a:r>
            <a:r>
              <a:rPr lang="zh-CN" altLang="en-US" dirty="0" smtClean="0"/>
              <a:t>与资源分配</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11</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11" name="内容占位符 4" descr="Image 015.png"/>
          <p:cNvPicPr>
            <a:picLocks noChangeAspect="1"/>
          </p:cNvPicPr>
          <p:nvPr/>
        </p:nvPicPr>
        <p:blipFill>
          <a:blip r:embed="rId2" cstate="print"/>
          <a:stretch>
            <a:fillRect/>
          </a:stretch>
        </p:blipFill>
        <p:spPr>
          <a:xfrm>
            <a:off x="1905000" y="2133600"/>
            <a:ext cx="5143500" cy="3895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12</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17.png"/>
          <p:cNvPicPr>
            <a:picLocks noChangeAspect="1"/>
          </p:cNvPicPr>
          <p:nvPr/>
        </p:nvPicPr>
        <p:blipFill>
          <a:blip r:embed="rId2" cstate="print"/>
          <a:stretch>
            <a:fillRect/>
          </a:stretch>
        </p:blipFill>
        <p:spPr>
          <a:xfrm>
            <a:off x="3200400" y="1447800"/>
            <a:ext cx="1860233" cy="1600200"/>
          </a:xfrm>
          <a:prstGeom prst="rect">
            <a:avLst/>
          </a:prstGeom>
        </p:spPr>
      </p:pic>
      <p:pic>
        <p:nvPicPr>
          <p:cNvPr id="6" name="内容占位符 5" descr="Image 016.png"/>
          <p:cNvPicPr>
            <a:picLocks noGrp="1" noChangeAspect="1"/>
          </p:cNvPicPr>
          <p:nvPr>
            <p:ph idx="1"/>
          </p:nvPr>
        </p:nvPicPr>
        <p:blipFill>
          <a:blip r:embed="rId3" cstate="print"/>
          <a:stretch>
            <a:fillRect/>
          </a:stretch>
        </p:blipFill>
        <p:spPr>
          <a:xfrm>
            <a:off x="685800" y="3200400"/>
            <a:ext cx="7496175" cy="2781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13</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
        <p:nvSpPr>
          <p:cNvPr id="6" name="内容占位符 5"/>
          <p:cNvSpPr>
            <a:spLocks noGrp="1"/>
          </p:cNvSpPr>
          <p:nvPr>
            <p:ph idx="1"/>
          </p:nvPr>
        </p:nvSpPr>
        <p:spPr/>
        <p:txBody>
          <a:bodyPr/>
          <a:lstStyle/>
          <a:p>
            <a:r>
              <a:rPr lang="zh-CN" altLang="en-US" dirty="0" smtClean="0"/>
              <a:t> 其它类型业务</a:t>
            </a:r>
            <a:endParaRPr lang="en-US" altLang="zh-CN" dirty="0" smtClean="0"/>
          </a:p>
          <a:p>
            <a:endParaRPr lang="en-US" dirty="0" smtClean="0"/>
          </a:p>
          <a:p>
            <a:endParaRPr lang="en-US" dirty="0" smtClean="0"/>
          </a:p>
          <a:p>
            <a:endParaRPr lang="en-US" dirty="0" smtClean="0"/>
          </a:p>
          <a:p>
            <a:r>
              <a:rPr lang="zh-CN" altLang="en-US" dirty="0" smtClean="0"/>
              <a:t>统一后的：</a:t>
            </a:r>
            <a:endParaRPr lang="en-US" dirty="0"/>
          </a:p>
        </p:txBody>
      </p:sp>
      <p:pic>
        <p:nvPicPr>
          <p:cNvPr id="8" name="图片 7" descr="Image 018.png"/>
          <p:cNvPicPr>
            <a:picLocks noChangeAspect="1"/>
          </p:cNvPicPr>
          <p:nvPr/>
        </p:nvPicPr>
        <p:blipFill>
          <a:blip r:embed="rId2" cstate="print"/>
          <a:stretch>
            <a:fillRect/>
          </a:stretch>
        </p:blipFill>
        <p:spPr>
          <a:xfrm>
            <a:off x="3048000" y="2209800"/>
            <a:ext cx="2324100" cy="685800"/>
          </a:xfrm>
          <a:prstGeom prst="rect">
            <a:avLst/>
          </a:prstGeom>
        </p:spPr>
      </p:pic>
      <p:pic>
        <p:nvPicPr>
          <p:cNvPr id="9" name="图片 8" descr="Image 019.png"/>
          <p:cNvPicPr>
            <a:picLocks noChangeAspect="1"/>
          </p:cNvPicPr>
          <p:nvPr/>
        </p:nvPicPr>
        <p:blipFill>
          <a:blip r:embed="rId3" cstate="print"/>
          <a:stretch>
            <a:fillRect/>
          </a:stretch>
        </p:blipFill>
        <p:spPr>
          <a:xfrm>
            <a:off x="2133600" y="3962400"/>
            <a:ext cx="4743450" cy="1285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基站（</a:t>
            </a:r>
            <a:r>
              <a:rPr lang="en-US" altLang="zh-CN" dirty="0" smtClean="0"/>
              <a:t>Base Station, BS</a:t>
            </a:r>
            <a:r>
              <a:rPr lang="zh-CN" altLang="en-US" dirty="0" smtClean="0"/>
              <a:t>）系统的效用</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14</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0.png"/>
          <p:cNvPicPr>
            <a:picLocks noChangeAspect="1"/>
          </p:cNvPicPr>
          <p:nvPr/>
        </p:nvPicPr>
        <p:blipFill>
          <a:blip r:embed="rId2" cstate="print"/>
          <a:stretch>
            <a:fillRect/>
          </a:stretch>
        </p:blipFill>
        <p:spPr>
          <a:xfrm>
            <a:off x="1752600" y="2057400"/>
            <a:ext cx="5229225" cy="3019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资源分配的优化问题与解</a:t>
            </a:r>
            <a:r>
              <a:rPr lang="en-US" dirty="0" smtClean="0"/>
              <a:t> </a:t>
            </a:r>
          </a:p>
          <a:p>
            <a:endParaRPr lang="en-US" dirty="0" smtClean="0"/>
          </a:p>
        </p:txBody>
      </p:sp>
      <p:sp>
        <p:nvSpPr>
          <p:cNvPr id="3" name="灯片编号占位符 2"/>
          <p:cNvSpPr>
            <a:spLocks noGrp="1"/>
          </p:cNvSpPr>
          <p:nvPr>
            <p:ph type="sldNum" sz="quarter" idx="12"/>
          </p:nvPr>
        </p:nvSpPr>
        <p:spPr/>
        <p:txBody>
          <a:bodyPr/>
          <a:lstStyle/>
          <a:p>
            <a:fld id="{634A9CCC-C89A-4FF4-B41F-98EBC16A911A}" type="slidenum">
              <a:rPr lang="en-US" smtClean="0"/>
              <a:pPr/>
              <a:t>15</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1.png"/>
          <p:cNvPicPr>
            <a:picLocks noChangeAspect="1"/>
          </p:cNvPicPr>
          <p:nvPr/>
        </p:nvPicPr>
        <p:blipFill>
          <a:blip r:embed="rId2" cstate="print"/>
          <a:stretch>
            <a:fillRect/>
          </a:stretch>
        </p:blipFill>
        <p:spPr>
          <a:xfrm>
            <a:off x="1752600" y="2057400"/>
            <a:ext cx="4276725" cy="1514475"/>
          </a:xfrm>
          <a:prstGeom prst="rect">
            <a:avLst/>
          </a:prstGeom>
        </p:spPr>
      </p:pic>
      <p:pic>
        <p:nvPicPr>
          <p:cNvPr id="7" name="图片 6" descr="Image 022.png"/>
          <p:cNvPicPr>
            <a:picLocks noChangeAspect="1"/>
          </p:cNvPicPr>
          <p:nvPr/>
        </p:nvPicPr>
        <p:blipFill>
          <a:blip r:embed="rId3" cstate="print"/>
          <a:stretch>
            <a:fillRect/>
          </a:stretch>
        </p:blipFill>
        <p:spPr>
          <a:xfrm>
            <a:off x="1828800" y="3657600"/>
            <a:ext cx="6067425" cy="2095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接纳控制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3.png"/>
          <p:cNvPicPr>
            <a:picLocks noChangeAspect="1"/>
          </p:cNvPicPr>
          <p:nvPr/>
        </p:nvPicPr>
        <p:blipFill>
          <a:blip r:embed="rId2" cstate="print"/>
          <a:stretch>
            <a:fillRect/>
          </a:stretch>
        </p:blipFill>
        <p:spPr>
          <a:xfrm>
            <a:off x="3429000" y="1075363"/>
            <a:ext cx="4740842" cy="55824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solidFill>
              <a:schemeClr val="bg1"/>
            </a:solidFill>
          </a:ln>
        </p:spPr>
        <p:txBody>
          <a:bodyPr/>
          <a:lstStyle/>
          <a:p>
            <a:r>
              <a:rPr lang="zh-CN" altLang="en-US" dirty="0" smtClean="0"/>
              <a:t>仿真实验及结果</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4.png"/>
          <p:cNvPicPr>
            <a:picLocks noChangeAspect="1"/>
          </p:cNvPicPr>
          <p:nvPr/>
        </p:nvPicPr>
        <p:blipFill>
          <a:blip r:embed="rId2" cstate="print"/>
          <a:stretch>
            <a:fillRect/>
          </a:stretch>
        </p:blipFill>
        <p:spPr>
          <a:xfrm>
            <a:off x="1295400" y="4724400"/>
            <a:ext cx="6421315" cy="2133600"/>
          </a:xfrm>
          <a:prstGeom prst="rect">
            <a:avLst/>
          </a:prstGeom>
          <a:solidFill>
            <a:schemeClr val="bg1"/>
          </a:solidFill>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27.png"/>
          <p:cNvPicPr>
            <a:picLocks noChangeAspect="1"/>
          </p:cNvPicPr>
          <p:nvPr/>
        </p:nvPicPr>
        <p:blipFill>
          <a:blip r:embed="rId3" cstate="print"/>
          <a:stretch>
            <a:fillRect/>
          </a:stretch>
        </p:blipFill>
        <p:spPr>
          <a:xfrm>
            <a:off x="1600200" y="1905000"/>
            <a:ext cx="5638800" cy="261863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25.png"/>
          <p:cNvPicPr>
            <a:picLocks noGrp="1" noChangeAspect="1"/>
          </p:cNvPicPr>
          <p:nvPr>
            <p:ph idx="1"/>
          </p:nvPr>
        </p:nvPicPr>
        <p:blipFill>
          <a:blip r:embed="rId2" cstate="print"/>
          <a:stretch>
            <a:fillRect/>
          </a:stretch>
        </p:blipFill>
        <p:spPr>
          <a:xfrm>
            <a:off x="609600" y="1828800"/>
            <a:ext cx="4010025" cy="3324225"/>
          </a:xfrm>
        </p:spPr>
      </p:pic>
      <p:sp>
        <p:nvSpPr>
          <p:cNvPr id="3" name="灯片编号占位符 2"/>
          <p:cNvSpPr>
            <a:spLocks noGrp="1"/>
          </p:cNvSpPr>
          <p:nvPr>
            <p:ph type="sldNum" sz="quarter" idx="12"/>
          </p:nvPr>
        </p:nvSpPr>
        <p:spPr/>
        <p:txBody>
          <a:bodyPr/>
          <a:lstStyle/>
          <a:p>
            <a:fld id="{634A9CCC-C89A-4FF4-B41F-98EBC16A911A}" type="slidenum">
              <a:rPr lang="en-US" smtClean="0"/>
              <a:pPr/>
              <a:t>18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8" name="图片 7" descr="Image 026.png"/>
          <p:cNvPicPr>
            <a:picLocks noChangeAspect="1"/>
          </p:cNvPicPr>
          <p:nvPr/>
        </p:nvPicPr>
        <p:blipFill>
          <a:blip r:embed="rId3" cstate="print"/>
          <a:stretch>
            <a:fillRect/>
          </a:stretch>
        </p:blipFill>
        <p:spPr>
          <a:xfrm>
            <a:off x="4800600" y="1752600"/>
            <a:ext cx="4076700" cy="3429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本章小结</a:t>
            </a:r>
            <a:endParaRPr lang="en-US" altLang="zh-CN" dirty="0" smtClean="0"/>
          </a:p>
          <a:p>
            <a:pPr lvl="1"/>
            <a:r>
              <a:rPr lang="zh-CN" altLang="en-US" dirty="0" smtClean="0"/>
              <a:t>基于多媒体业务特征的呼叫接纳控制问题。</a:t>
            </a:r>
            <a:endParaRPr lang="en-US" altLang="zh-CN" dirty="0" smtClean="0"/>
          </a:p>
          <a:p>
            <a:pPr lvl="1"/>
            <a:r>
              <a:rPr lang="zh-CN" altLang="en-US" dirty="0" smtClean="0"/>
              <a:t>分析不同的多媒体业务特点，建立一个网络底层资源分配参数与网络高层的业务 </a:t>
            </a:r>
            <a:r>
              <a:rPr lang="en-US" altLang="zh-CN" dirty="0" smtClean="0"/>
              <a:t>QoS </a:t>
            </a:r>
            <a:r>
              <a:rPr lang="zh-CN" altLang="en-US" dirty="0" smtClean="0"/>
              <a:t>水平的映射机制。</a:t>
            </a:r>
          </a:p>
          <a:p>
            <a:pPr lvl="1"/>
            <a:r>
              <a:rPr lang="zh-CN" altLang="en-US" dirty="0" smtClean="0"/>
              <a:t>提出了以系统整体服务质量效用为最大化目标的优化算法。</a:t>
            </a:r>
            <a:endParaRPr lang="en-US" altLang="zh-CN" dirty="0" smtClean="0"/>
          </a:p>
          <a:p>
            <a:pPr lvl="1"/>
            <a:r>
              <a:rPr lang="zh-CN" altLang="en-US" dirty="0" smtClean="0"/>
              <a:t>该算法可在高负荷下依据用户业务负载情况调整接纳与分配策略，可以让各项性能指标得到较好的平衡与折衷。</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研究的问题：</a:t>
            </a:r>
            <a:endParaRPr lang="en-US" altLang="zh-CN" dirty="0" smtClean="0"/>
          </a:p>
          <a:p>
            <a:pPr lvl="1"/>
            <a:r>
              <a:rPr lang="zh-CN" altLang="en-US" dirty="0" smtClean="0"/>
              <a:t>多用户无线资源竞争的博弈构造及相应的解决方案。</a:t>
            </a:r>
            <a:endParaRPr lang="en-US" altLang="zh-CN" dirty="0" smtClean="0"/>
          </a:p>
          <a:p>
            <a:r>
              <a:rPr lang="zh-CN" altLang="en-US" dirty="0" smtClean="0"/>
              <a:t>解决的方法：</a:t>
            </a:r>
            <a:endParaRPr lang="en-US" altLang="zh-CN" dirty="0" smtClean="0"/>
          </a:p>
          <a:p>
            <a:pPr lvl="1"/>
            <a:r>
              <a:rPr lang="zh-CN" altLang="en-US" dirty="0" smtClean="0"/>
              <a:t>提出了基于议价的合作博弈模型来描述系统中用户之间的竞争状况。通过</a:t>
            </a:r>
            <a:r>
              <a:rPr lang="zh-CN" altLang="en-US" dirty="0" smtClean="0"/>
              <a:t>对这个</a:t>
            </a:r>
            <a:r>
              <a:rPr lang="zh-CN" altLang="en-US" dirty="0" smtClean="0"/>
              <a:t>模型的求解，可以公平地把系统资源分配给网络中的每个用户</a:t>
            </a:r>
            <a:r>
              <a:rPr lang="zh-CN" altLang="en-US" dirty="0" smtClean="0"/>
              <a:t>。这个</a:t>
            </a:r>
            <a:r>
              <a:rPr lang="zh-CN" altLang="en-US" dirty="0" smtClean="0"/>
              <a:t>方案既可以使系统资源充分利用</a:t>
            </a:r>
            <a:r>
              <a:rPr lang="zh-CN" altLang="en-US" dirty="0" smtClean="0"/>
              <a:t>，又能最大程度上保证每个自私用户</a:t>
            </a:r>
            <a:r>
              <a:rPr lang="zh-CN" altLang="en-US" dirty="0" smtClean="0"/>
              <a:t>资源分配的公平性。</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议价博弈的例子</a:t>
            </a:r>
            <a:endParaRPr lang="en-US" altLang="zh-CN" dirty="0" smtClean="0"/>
          </a:p>
          <a:p>
            <a:pPr lvl="1"/>
            <a:r>
              <a:rPr lang="zh-CN" altLang="en-US" dirty="0" smtClean="0"/>
              <a:t>市场</a:t>
            </a:r>
            <a:r>
              <a:rPr lang="zh-CN" altLang="en-US" dirty="0" smtClean="0"/>
              <a:t>买卖的矛盾：高价卖出（商贩）低价买入（顾客）</a:t>
            </a:r>
            <a:endParaRPr lang="en-US" altLang="zh-CN" dirty="0" smtClean="0"/>
          </a:p>
          <a:p>
            <a:pPr lvl="1"/>
            <a:r>
              <a:rPr lang="zh-CN" altLang="en-US" dirty="0" smtClean="0"/>
              <a:t>最后达成的均衡价格。</a:t>
            </a:r>
            <a:endParaRPr lang="en-US" altLang="zh-CN" dirty="0" smtClean="0"/>
          </a:p>
          <a:p>
            <a:r>
              <a:rPr lang="zh-CN" altLang="en-US" dirty="0" smtClean="0"/>
              <a:t>议价理论的特点：</a:t>
            </a:r>
            <a:endParaRPr lang="en-US" altLang="zh-CN" dirty="0" smtClean="0"/>
          </a:p>
          <a:p>
            <a:pPr lvl="1"/>
            <a:r>
              <a:rPr lang="zh-CN" altLang="en-US" dirty="0" smtClean="0"/>
              <a:t>个人理性</a:t>
            </a:r>
            <a:endParaRPr lang="en-US" altLang="zh-CN" dirty="0" smtClean="0"/>
          </a:p>
          <a:p>
            <a:pPr lvl="1"/>
            <a:r>
              <a:rPr lang="zh-CN" altLang="en-US" dirty="0" smtClean="0"/>
              <a:t>集体理性</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内容占位符 4" descr="Image 028.png"/>
          <p:cNvPicPr>
            <a:picLocks noChangeAspect="1"/>
          </p:cNvPicPr>
          <p:nvPr/>
        </p:nvPicPr>
        <p:blipFill>
          <a:blip r:embed="rId2" cstate="print"/>
          <a:stretch>
            <a:fillRect/>
          </a:stretch>
        </p:blipFill>
        <p:spPr>
          <a:xfrm>
            <a:off x="4267200" y="3200400"/>
            <a:ext cx="3962400" cy="2912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22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6" name="内容占位符 5"/>
          <p:cNvSpPr>
            <a:spLocks noGrp="1"/>
          </p:cNvSpPr>
          <p:nvPr>
            <p:ph idx="1"/>
          </p:nvPr>
        </p:nvSpPr>
        <p:spPr/>
        <p:txBody>
          <a:bodyPr/>
          <a:lstStyle/>
          <a:p>
            <a:r>
              <a:rPr lang="zh-CN" altLang="en-US" dirty="0" smtClean="0"/>
              <a:t>两用户议价的数学描述示意图</a:t>
            </a:r>
            <a:endParaRPr lang="en-US" altLang="zh-CN" dirty="0" smtClean="0"/>
          </a:p>
          <a:p>
            <a:endParaRPr lang="en-US" dirty="0"/>
          </a:p>
        </p:txBody>
      </p:sp>
      <p:pic>
        <p:nvPicPr>
          <p:cNvPr id="7" name="图片 6" descr="Image 029.png"/>
          <p:cNvPicPr>
            <a:picLocks noChangeAspect="1"/>
          </p:cNvPicPr>
          <p:nvPr/>
        </p:nvPicPr>
        <p:blipFill>
          <a:blip r:embed="rId2" cstate="print"/>
          <a:stretch>
            <a:fillRect/>
          </a:stretch>
        </p:blipFill>
        <p:spPr>
          <a:xfrm>
            <a:off x="2057400" y="2133600"/>
            <a:ext cx="4876800" cy="36603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资源分配议价</a:t>
            </a:r>
            <a:r>
              <a:rPr lang="zh-CN" altLang="en-US" dirty="0" smtClean="0"/>
              <a:t>博弈</a:t>
            </a:r>
            <a:r>
              <a:rPr lang="zh-CN" altLang="en-US" dirty="0" smtClean="0"/>
              <a:t>建模</a:t>
            </a:r>
            <a:endParaRPr lang="en-US" altLang="zh-CN" dirty="0" smtClean="0"/>
          </a:p>
          <a:p>
            <a:pPr lvl="1"/>
            <a:r>
              <a:rPr lang="zh-CN" altLang="en-US" dirty="0" smtClean="0"/>
              <a:t>资源有限</a:t>
            </a:r>
            <a:endParaRPr lang="en-US" altLang="zh-CN" dirty="0" smtClean="0"/>
          </a:p>
          <a:p>
            <a:pPr lvl="1"/>
            <a:r>
              <a:rPr lang="en-US" altLang="zh-CN" dirty="0" smtClean="0"/>
              <a:t>n</a:t>
            </a:r>
            <a:r>
              <a:rPr lang="zh-CN" altLang="en-US" dirty="0" smtClean="0"/>
              <a:t>个用户 </a:t>
            </a:r>
            <a:endParaRPr lang="en-US" altLang="zh-CN" dirty="0" smtClean="0"/>
          </a:p>
          <a:p>
            <a:pPr lvl="1"/>
            <a:r>
              <a:rPr lang="zh-CN" altLang="en-US" dirty="0" smtClean="0"/>
              <a:t>用户的效用函数，</a:t>
            </a:r>
            <a:endParaRPr lang="en-US" altLang="zh-CN" dirty="0" smtClean="0"/>
          </a:p>
          <a:p>
            <a:pPr lvl="1"/>
            <a:r>
              <a:rPr lang="zh-CN" altLang="en-US" dirty="0" smtClean="0"/>
              <a:t>分歧点</a:t>
            </a:r>
            <a:r>
              <a:rPr lang="en-US" altLang="zh-CN" dirty="0" smtClean="0"/>
              <a:t>D</a:t>
            </a:r>
            <a:r>
              <a:rPr lang="zh-CN" altLang="en-US" dirty="0" smtClean="0"/>
              <a:t>，</a:t>
            </a:r>
            <a:endParaRPr lang="en-US" altLang="zh-CN" dirty="0" smtClean="0"/>
          </a:p>
          <a:p>
            <a:r>
              <a:rPr lang="zh-CN" altLang="en-US" dirty="0" smtClean="0"/>
              <a:t>博弈问题的定义</a:t>
            </a:r>
            <a:endParaRPr lang="en-US" altLang="zh-CN" dirty="0" smtClean="0"/>
          </a:p>
          <a:p>
            <a:pPr lvl="1"/>
            <a:endParaRPr lang="en-US" altLang="zh-CN" dirty="0" smtClean="0"/>
          </a:p>
          <a:p>
            <a:pPr lvl="1">
              <a:buNone/>
            </a:pPr>
            <a:r>
              <a:rPr lang="en-US" dirty="0" smtClean="0"/>
              <a:t>	</a:t>
            </a:r>
            <a:r>
              <a:rPr lang="zh-CN" altLang="en-US" dirty="0" smtClean="0"/>
              <a:t>其中，</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graphicFrame>
        <p:nvGraphicFramePr>
          <p:cNvPr id="5" name="对象 4"/>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6" name="对象 5"/>
          <p:cNvGraphicFramePr>
            <a:graphicFrameLocks noChangeAspect="1"/>
          </p:cNvGraphicFramePr>
          <p:nvPr/>
        </p:nvGraphicFramePr>
        <p:xfrm>
          <a:off x="2438400" y="3810000"/>
          <a:ext cx="779462" cy="317500"/>
        </p:xfrm>
        <a:graphic>
          <a:graphicData uri="http://schemas.openxmlformats.org/presentationml/2006/ole">
            <p:oleObj spid="_x0000_s1027" name="Formula" r:id="rId4" imgW="393840" imgH="160560" progId="Equation.Ribbit">
              <p:embed/>
            </p:oleObj>
          </a:graphicData>
        </a:graphic>
      </p:graphicFrame>
      <p:graphicFrame>
        <p:nvGraphicFramePr>
          <p:cNvPr id="7" name="对象 6"/>
          <p:cNvGraphicFramePr>
            <a:graphicFrameLocks noChangeAspect="1"/>
          </p:cNvGraphicFramePr>
          <p:nvPr/>
        </p:nvGraphicFramePr>
        <p:xfrm>
          <a:off x="3505200" y="4876800"/>
          <a:ext cx="914400" cy="448235"/>
        </p:xfrm>
        <a:graphic>
          <a:graphicData uri="http://schemas.openxmlformats.org/presentationml/2006/ole">
            <p:oleObj spid="_x0000_s1028" name="Formula" r:id="rId5" imgW="326880" imgH="160560" progId="Equation.Ribbit">
              <p:embed/>
            </p:oleObj>
          </a:graphicData>
        </a:graphic>
      </p:graphicFrame>
      <p:graphicFrame>
        <p:nvGraphicFramePr>
          <p:cNvPr id="8" name="对象 7"/>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9" name="对象 8"/>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利用上一章节的</a:t>
            </a:r>
            <a:r>
              <a:rPr lang="en-US" altLang="zh-CN" dirty="0" smtClean="0"/>
              <a:t>QoS</a:t>
            </a:r>
            <a:r>
              <a:rPr lang="zh-CN" altLang="en-US" dirty="0" smtClean="0"/>
              <a:t>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约束条件：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0.png"/>
          <p:cNvPicPr>
            <a:picLocks noChangeAspect="1"/>
          </p:cNvPicPr>
          <p:nvPr/>
        </p:nvPicPr>
        <p:blipFill>
          <a:blip r:embed="rId3" cstate="print"/>
          <a:stretch>
            <a:fillRect/>
          </a:stretch>
        </p:blipFill>
        <p:spPr>
          <a:xfrm>
            <a:off x="3200400" y="2362200"/>
            <a:ext cx="2458528" cy="685800"/>
          </a:xfrm>
          <a:prstGeom prst="rect">
            <a:avLst/>
          </a:prstGeom>
        </p:spPr>
      </p:pic>
      <p:sp>
        <p:nvSpPr>
          <p:cNvPr id="6" name="下箭头 5"/>
          <p:cNvSpPr/>
          <p:nvPr/>
        </p:nvSpPr>
        <p:spPr>
          <a:xfrm>
            <a:off x="4267200" y="3200400"/>
            <a:ext cx="45719"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Image 032.png"/>
          <p:cNvPicPr>
            <a:picLocks noChangeAspect="1"/>
          </p:cNvPicPr>
          <p:nvPr/>
        </p:nvPicPr>
        <p:blipFill>
          <a:blip r:embed="rId4" cstate="print"/>
          <a:stretch>
            <a:fillRect/>
          </a:stretch>
        </p:blipFill>
        <p:spPr>
          <a:xfrm>
            <a:off x="2362200" y="4114800"/>
            <a:ext cx="4286250" cy="923925"/>
          </a:xfrm>
          <a:prstGeom prst="rect">
            <a:avLst/>
          </a:prstGeom>
        </p:spPr>
      </p:pic>
      <p:graphicFrame>
        <p:nvGraphicFramePr>
          <p:cNvPr id="9" name="对象 8"/>
          <p:cNvGraphicFramePr>
            <a:graphicFrameLocks noChangeAspect="1"/>
          </p:cNvGraphicFramePr>
          <p:nvPr/>
        </p:nvGraphicFramePr>
        <p:xfrm>
          <a:off x="2590800" y="5029200"/>
          <a:ext cx="1655762"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议价博弈解的定义与</a:t>
            </a:r>
            <a:r>
              <a:rPr lang="zh-CN" altLang="en-US" dirty="0" smtClean="0"/>
              <a:t>分析</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3.png"/>
          <p:cNvPicPr>
            <a:picLocks noChangeAspect="1"/>
          </p:cNvPicPr>
          <p:nvPr/>
        </p:nvPicPr>
        <p:blipFill>
          <a:blip r:embed="rId2" cstate="print"/>
          <a:stretch>
            <a:fillRect/>
          </a:stretch>
        </p:blipFill>
        <p:spPr>
          <a:xfrm>
            <a:off x="3429000" y="2286000"/>
            <a:ext cx="1676400" cy="533400"/>
          </a:xfrm>
          <a:prstGeom prst="rect">
            <a:avLst/>
          </a:prstGeom>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34.png"/>
          <p:cNvPicPr>
            <a:picLocks noChangeAspect="1"/>
          </p:cNvPicPr>
          <p:nvPr/>
        </p:nvPicPr>
        <p:blipFill>
          <a:blip r:embed="rId3" cstate="print"/>
          <a:stretch>
            <a:fillRect/>
          </a:stretch>
        </p:blipFill>
        <p:spPr>
          <a:xfrm>
            <a:off x="2286000" y="4191000"/>
            <a:ext cx="4619625" cy="1314450"/>
          </a:xfrm>
          <a:prstGeom prst="rect">
            <a:avLst/>
          </a:prstGeom>
        </p:spPr>
      </p:pic>
      <p:pic>
        <p:nvPicPr>
          <p:cNvPr id="10" name="图片 9" descr="Image 035.png"/>
          <p:cNvPicPr>
            <a:picLocks noChangeAspect="1"/>
          </p:cNvPicPr>
          <p:nvPr/>
        </p:nvPicPr>
        <p:blipFill>
          <a:blip r:embed="rId4" cstate="print"/>
          <a:stretch>
            <a:fillRect/>
          </a:stretch>
        </p:blipFill>
        <p:spPr>
          <a:xfrm>
            <a:off x="2362200" y="5486400"/>
            <a:ext cx="5638800" cy="5456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26</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6.png"/>
          <p:cNvPicPr>
            <a:picLocks noChangeAspect="1"/>
          </p:cNvPicPr>
          <p:nvPr/>
        </p:nvPicPr>
        <p:blipFill>
          <a:blip r:embed="rId2" cstate="print"/>
          <a:stretch>
            <a:fillRect/>
          </a:stretch>
        </p:blipFill>
        <p:spPr>
          <a:xfrm>
            <a:off x="1524000" y="1524000"/>
            <a:ext cx="5943600" cy="4619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纳什公理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27</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39.png"/>
          <p:cNvPicPr>
            <a:picLocks noChangeAspect="1"/>
          </p:cNvPicPr>
          <p:nvPr/>
        </p:nvPicPr>
        <p:blipFill>
          <a:blip r:embed="rId3" cstate="print"/>
          <a:stretch>
            <a:fillRect/>
          </a:stretch>
        </p:blipFill>
        <p:spPr>
          <a:xfrm>
            <a:off x="685800" y="2057400"/>
            <a:ext cx="6781800" cy="2448753"/>
          </a:xfrm>
          <a:prstGeom prst="rect">
            <a:avLst/>
          </a:prstGeom>
        </p:spPr>
      </p:pic>
      <p:pic>
        <p:nvPicPr>
          <p:cNvPr id="7" name="内容占位符 4" descr="Image 037.png"/>
          <p:cNvPicPr>
            <a:picLocks noChangeAspect="1"/>
          </p:cNvPicPr>
          <p:nvPr/>
        </p:nvPicPr>
        <p:blipFill>
          <a:blip r:embed="rId4" cstate="print"/>
          <a:stretch>
            <a:fillRect/>
          </a:stretch>
        </p:blipFill>
        <p:spPr>
          <a:xfrm>
            <a:off x="7315200" y="1295400"/>
            <a:ext cx="1457325" cy="1924050"/>
          </a:xfrm>
          <a:prstGeom prst="rect">
            <a:avLst/>
          </a:prstGeom>
        </p:spPr>
      </p:pic>
      <p:pic>
        <p:nvPicPr>
          <p:cNvPr id="9" name="图片 8" descr="Image 040.png"/>
          <p:cNvPicPr>
            <a:picLocks noChangeAspect="1"/>
          </p:cNvPicPr>
          <p:nvPr/>
        </p:nvPicPr>
        <p:blipFill>
          <a:blip r:embed="rId5" cstate="print"/>
          <a:stretch>
            <a:fillRect/>
          </a:stretch>
        </p:blipFill>
        <p:spPr>
          <a:xfrm>
            <a:off x="685800" y="4495800"/>
            <a:ext cx="6934200" cy="424912"/>
          </a:xfrm>
          <a:prstGeom prst="rect">
            <a:avLst/>
          </a:prstGeom>
        </p:spPr>
      </p:pic>
      <p:pic>
        <p:nvPicPr>
          <p:cNvPr id="10" name="图片 9" descr="Image 042.png"/>
          <p:cNvPicPr>
            <a:picLocks noChangeAspect="1"/>
          </p:cNvPicPr>
          <p:nvPr/>
        </p:nvPicPr>
        <p:blipFill>
          <a:blip r:embed="rId6" cstate="print"/>
          <a:stretch>
            <a:fillRect/>
          </a:stretch>
        </p:blipFill>
        <p:spPr>
          <a:xfrm>
            <a:off x="685800" y="4953000"/>
            <a:ext cx="7239000" cy="817306"/>
          </a:xfrm>
          <a:prstGeom prst="rect">
            <a:avLst/>
          </a:prstGeom>
        </p:spPr>
      </p:pic>
      <p:pic>
        <p:nvPicPr>
          <p:cNvPr id="11" name="图片 10" descr="Image 038.png"/>
          <p:cNvPicPr>
            <a:picLocks noChangeAspect="1"/>
          </p:cNvPicPr>
          <p:nvPr/>
        </p:nvPicPr>
        <p:blipFill>
          <a:blip r:embed="rId7" cstate="print"/>
          <a:stretch>
            <a:fillRect/>
          </a:stretch>
        </p:blipFill>
        <p:spPr>
          <a:xfrm>
            <a:off x="2419350" y="6172200"/>
            <a:ext cx="6724650" cy="3524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如果一个博弈问题满足以上公理，可以证明纳什议价的唯一解便是使纳什积</a:t>
            </a:r>
            <a:r>
              <a:rPr lang="zh-CN" altLang="en-US" dirty="0" smtClean="0"/>
              <a:t>最大化</a:t>
            </a:r>
            <a:r>
              <a:rPr lang="zh-CN" altLang="en-US" dirty="0" smtClean="0"/>
              <a:t>的效用</a:t>
            </a:r>
            <a:r>
              <a:rPr lang="zh-CN" altLang="en-US" dirty="0" smtClean="0"/>
              <a:t>向量</a:t>
            </a:r>
            <a:endParaRPr lang="en-US" altLang="zh-CN" dirty="0" smtClean="0"/>
          </a:p>
          <a:p>
            <a:endParaRPr lang="en-US" dirty="0" smtClean="0"/>
          </a:p>
          <a:p>
            <a:endParaRPr lang="en-US" dirty="0" smtClean="0"/>
          </a:p>
          <a:p>
            <a:endParaRPr lang="en-US" dirty="0" smtClean="0"/>
          </a:p>
          <a:p>
            <a:r>
              <a:rPr lang="zh-CN" altLang="en-US" dirty="0" smtClean="0"/>
              <a:t>我们博弈模型首先可以满足公理一、二、四。因为</a:t>
            </a:r>
            <a:r>
              <a:rPr lang="zh-CN" altLang="en-US" dirty="0" smtClean="0"/>
              <a:t>公理三、五</a:t>
            </a:r>
            <a:r>
              <a:rPr lang="zh-CN" altLang="en-US" dirty="0" smtClean="0"/>
              <a:t>和六所描述的内容，从数学定义上来讲要求效用集合是凸集。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28</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1.png"/>
          <p:cNvPicPr>
            <a:picLocks noChangeAspect="1"/>
          </p:cNvPicPr>
          <p:nvPr/>
        </p:nvPicPr>
        <p:blipFill>
          <a:blip r:embed="rId2" cstate="print"/>
          <a:stretch>
            <a:fillRect/>
          </a:stretch>
        </p:blipFill>
        <p:spPr>
          <a:xfrm>
            <a:off x="2590800" y="2667000"/>
            <a:ext cx="3867150" cy="10858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定理：如果效用向量集合 </a:t>
            </a:r>
            <a:r>
              <a:rPr lang="en-US" altLang="zh-CN" dirty="0" smtClean="0"/>
              <a:t>ϕ </a:t>
            </a:r>
            <a:r>
              <a:rPr lang="zh-CN" altLang="en-US" dirty="0" smtClean="0"/>
              <a:t>中的</a:t>
            </a:r>
            <a:r>
              <a:rPr lang="zh-CN" altLang="en-US" dirty="0" smtClean="0"/>
              <a:t>元素如下公式所</a:t>
            </a:r>
            <a:r>
              <a:rPr lang="zh-CN" altLang="en-US" dirty="0" smtClean="0"/>
              <a:t>定义，那么这个集合是</a:t>
            </a:r>
            <a:r>
              <a:rPr lang="zh-CN" altLang="en-US" dirty="0" smtClean="0"/>
              <a:t>一个</a:t>
            </a:r>
            <a:r>
              <a:rPr lang="zh-CN" altLang="en-US" dirty="0" smtClean="0"/>
              <a:t>凸集</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证明（略）</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2.png"/>
          <p:cNvPicPr>
            <a:picLocks noChangeAspect="1"/>
          </p:cNvPicPr>
          <p:nvPr/>
        </p:nvPicPr>
        <p:blipFill>
          <a:blip r:embed="rId3" cstate="print"/>
          <a:stretch>
            <a:fillRect/>
          </a:stretch>
        </p:blipFill>
        <p:spPr>
          <a:xfrm>
            <a:off x="2286000" y="2667000"/>
            <a:ext cx="4286250" cy="923925"/>
          </a:xfrm>
          <a:prstGeom prst="rect">
            <a:avLst/>
          </a:prstGeom>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 研究背景与意义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a:t>
            </a:r>
            <a:r>
              <a:rPr lang="zh-CN" altLang="en-US" dirty="0" smtClean="0"/>
              <a:t>满足对称性公理的议价解称之为非对称纳什议价解</a:t>
            </a:r>
            <a:r>
              <a:rPr lang="zh-CN" altLang="en-US" dirty="0" smtClean="0"/>
              <a:t>（或</a:t>
            </a:r>
            <a:r>
              <a:rPr lang="zh-CN" altLang="en-US" dirty="0" smtClean="0"/>
              <a:t>称作一般纳什议价解（</a:t>
            </a:r>
            <a:r>
              <a:rPr lang="en-US" dirty="0" smtClean="0"/>
              <a:t>Generalized Nash </a:t>
            </a:r>
            <a:r>
              <a:rPr lang="en-US" dirty="0" smtClean="0"/>
              <a:t>Solution）</a:t>
            </a:r>
          </a:p>
          <a:p>
            <a:r>
              <a:rPr lang="zh-CN" altLang="en-US" dirty="0" smtClean="0"/>
              <a:t>这个解仍可通过最大化纳什积来得到。</a:t>
            </a:r>
            <a:endParaRPr lang="en-US" altLang="zh-CN" dirty="0" smtClean="0"/>
          </a:p>
          <a:p>
            <a:r>
              <a:rPr lang="zh-CN" altLang="en-US" dirty="0" smtClean="0"/>
              <a:t>优化问题为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解为：</a:t>
            </a:r>
            <a:endParaRPr lang="en-US" altLang="zh-CN" dirty="0" smtClean="0"/>
          </a:p>
          <a:p>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5.png"/>
          <p:cNvPicPr>
            <a:picLocks noChangeAspect="1"/>
          </p:cNvPicPr>
          <p:nvPr/>
        </p:nvPicPr>
        <p:blipFill>
          <a:blip r:embed="rId2" cstate="print"/>
          <a:stretch>
            <a:fillRect/>
          </a:stretch>
        </p:blipFill>
        <p:spPr>
          <a:xfrm>
            <a:off x="1447800" y="3886200"/>
            <a:ext cx="6553200" cy="1409750"/>
          </a:xfrm>
          <a:prstGeom prst="rect">
            <a:avLst/>
          </a:prstGeom>
        </p:spPr>
      </p:pic>
      <p:pic>
        <p:nvPicPr>
          <p:cNvPr id="6" name="图片 5" descr="Image 046.png"/>
          <p:cNvPicPr>
            <a:picLocks noChangeAspect="1"/>
          </p:cNvPicPr>
          <p:nvPr/>
        </p:nvPicPr>
        <p:blipFill>
          <a:blip r:embed="rId3" cstate="print"/>
          <a:stretch>
            <a:fillRect/>
          </a:stretch>
        </p:blipFill>
        <p:spPr>
          <a:xfrm>
            <a:off x="1676400" y="5410200"/>
            <a:ext cx="6467475" cy="11525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议价能力对资源分配的</a:t>
            </a:r>
            <a:r>
              <a:rPr lang="zh-CN" altLang="en-US" dirty="0" smtClean="0"/>
              <a:t>影响</a:t>
            </a:r>
            <a:r>
              <a:rPr lang="zh-CN" altLang="en-US" dirty="0" smtClean="0"/>
              <a:t>与</a:t>
            </a:r>
            <a:r>
              <a:rPr lang="zh-CN" altLang="en-US" dirty="0" smtClean="0"/>
              <a:t>分析</a:t>
            </a:r>
            <a:endParaRPr lang="en-US" altLang="zh-CN" dirty="0" smtClean="0"/>
          </a:p>
          <a:p>
            <a:pPr lvl="1"/>
            <a:r>
              <a:rPr lang="zh-CN" altLang="en-US" dirty="0" smtClean="0"/>
              <a:t>议价能力</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7.png"/>
          <p:cNvPicPr>
            <a:picLocks noChangeAspect="1"/>
          </p:cNvPicPr>
          <p:nvPr/>
        </p:nvPicPr>
        <p:blipFill>
          <a:blip r:embed="rId2" cstate="print"/>
          <a:stretch>
            <a:fillRect/>
          </a:stretch>
        </p:blipFill>
        <p:spPr>
          <a:xfrm>
            <a:off x="1219200" y="3276600"/>
            <a:ext cx="2428875" cy="990600"/>
          </a:xfrm>
          <a:prstGeom prst="rect">
            <a:avLst/>
          </a:prstGeom>
        </p:spPr>
      </p:pic>
      <p:pic>
        <p:nvPicPr>
          <p:cNvPr id="6" name="图片 5" descr="Image 048.png"/>
          <p:cNvPicPr>
            <a:picLocks noChangeAspect="1"/>
          </p:cNvPicPr>
          <p:nvPr/>
        </p:nvPicPr>
        <p:blipFill>
          <a:blip r:embed="rId3" cstate="print"/>
          <a:stretch>
            <a:fillRect/>
          </a:stretch>
        </p:blipFill>
        <p:spPr>
          <a:xfrm>
            <a:off x="3124200" y="2057400"/>
            <a:ext cx="5443419" cy="4098682"/>
          </a:xfrm>
          <a:prstGeom prst="rect">
            <a:avLst/>
          </a:prstGeom>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a:t>
            </a:r>
            <a:r>
              <a:rPr lang="zh-CN" altLang="en-US" dirty="0" smtClean="0"/>
              <a:t>仿真实验</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9.png"/>
          <p:cNvPicPr>
            <a:picLocks noChangeAspect="1"/>
          </p:cNvPicPr>
          <p:nvPr/>
        </p:nvPicPr>
        <p:blipFill>
          <a:blip r:embed="rId3" cstate="print"/>
          <a:stretch>
            <a:fillRect/>
          </a:stretch>
        </p:blipFill>
        <p:spPr>
          <a:xfrm>
            <a:off x="990600" y="1219200"/>
            <a:ext cx="7239000" cy="498157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noFill/>
        </p:spPr>
        <p:txBody>
          <a:bodyPr/>
          <a:lstStyle/>
          <a:p>
            <a:r>
              <a:rPr lang="zh-CN" altLang="en-US" dirty="0" smtClean="0"/>
              <a:t>结果</a:t>
            </a:r>
            <a:r>
              <a:rPr lang="zh-CN" altLang="en-US" dirty="0" smtClean="0"/>
              <a:t>分析</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51.png"/>
          <p:cNvPicPr>
            <a:picLocks noChangeAspect="1"/>
          </p:cNvPicPr>
          <p:nvPr/>
        </p:nvPicPr>
        <p:blipFill>
          <a:blip r:embed="rId2" cstate="print"/>
          <a:stretch>
            <a:fillRect/>
          </a:stretch>
        </p:blipFill>
        <p:spPr>
          <a:xfrm>
            <a:off x="838200" y="1143000"/>
            <a:ext cx="7429500" cy="5076825"/>
          </a:xfrm>
          <a:prstGeom prst="rect">
            <a:avLst/>
          </a:prstGeom>
        </p:spPr>
      </p:pic>
      <p:sp>
        <p:nvSpPr>
          <p:cNvPr id="7" name="圆角矩形 6"/>
          <p:cNvSpPr/>
          <p:nvPr/>
        </p:nvSpPr>
        <p:spPr>
          <a:xfrm>
            <a:off x="7162800" y="1981200"/>
            <a:ext cx="8382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52.png"/>
          <p:cNvPicPr>
            <a:picLocks noChangeAspect="1"/>
          </p:cNvPicPr>
          <p:nvPr/>
        </p:nvPicPr>
        <p:blipFill>
          <a:blip r:embed="rId2" cstate="print"/>
          <a:stretch>
            <a:fillRect/>
          </a:stretch>
        </p:blipFill>
        <p:spPr>
          <a:xfrm>
            <a:off x="838200" y="2286000"/>
            <a:ext cx="7410450" cy="17240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小结</a:t>
            </a:r>
            <a:endParaRPr lang="en-US" altLang="zh-CN" dirty="0" smtClean="0"/>
          </a:p>
          <a:p>
            <a:pPr lvl="1"/>
            <a:r>
              <a:rPr lang="zh-CN" altLang="en-US" dirty="0" smtClean="0"/>
              <a:t>构造了</a:t>
            </a:r>
            <a:r>
              <a:rPr lang="zh-CN" altLang="en-US" dirty="0" smtClean="0"/>
              <a:t>一个新的资源分配议价博弈</a:t>
            </a:r>
            <a:r>
              <a:rPr lang="zh-CN" altLang="en-US" dirty="0" smtClean="0"/>
              <a:t>模型。</a:t>
            </a:r>
            <a:endParaRPr lang="en-US" altLang="zh-CN" dirty="0" smtClean="0"/>
          </a:p>
          <a:p>
            <a:pPr lvl="1"/>
            <a:r>
              <a:rPr lang="zh-CN" altLang="en-US" dirty="0" smtClean="0"/>
              <a:t>通过</a:t>
            </a:r>
            <a:r>
              <a:rPr lang="zh-CN" altLang="en-US" dirty="0" smtClean="0"/>
              <a:t>对模型的定义及相关的</a:t>
            </a:r>
            <a:r>
              <a:rPr lang="zh-CN" altLang="en-US" dirty="0" smtClean="0"/>
              <a:t>理论</a:t>
            </a:r>
            <a:r>
              <a:rPr lang="zh-CN" altLang="en-US" dirty="0" smtClean="0"/>
              <a:t>分析，证明我们所提出的模型满足纳什议价公理所提出的约束</a:t>
            </a:r>
            <a:r>
              <a:rPr lang="zh-CN" altLang="en-US" dirty="0" smtClean="0"/>
              <a:t>。</a:t>
            </a:r>
            <a:endParaRPr lang="en-US" altLang="zh-CN" dirty="0" smtClean="0"/>
          </a:p>
          <a:p>
            <a:pPr lvl="1"/>
            <a:r>
              <a:rPr lang="zh-CN" altLang="en-US" dirty="0" smtClean="0"/>
              <a:t>提出</a:t>
            </a:r>
            <a:r>
              <a:rPr lang="zh-CN" altLang="en-US" dirty="0" smtClean="0"/>
              <a:t>了以用户应用特征参数值为基础的议价能力的</a:t>
            </a:r>
            <a:r>
              <a:rPr lang="zh-CN" altLang="en-US" dirty="0" smtClean="0"/>
              <a:t>具体定义。</a:t>
            </a:r>
            <a:endParaRPr lang="en-US" altLang="zh-CN" dirty="0" smtClean="0"/>
          </a:p>
          <a:p>
            <a:pPr lvl="1"/>
            <a:r>
              <a:rPr lang="zh-CN" altLang="en-US" dirty="0" smtClean="0"/>
              <a:t>仿真实验结果</a:t>
            </a:r>
            <a:r>
              <a:rPr lang="zh-CN" altLang="en-US" dirty="0" smtClean="0"/>
              <a:t>表明，所提出的模型</a:t>
            </a:r>
            <a:r>
              <a:rPr lang="zh-CN" altLang="en-US" dirty="0" smtClean="0"/>
              <a:t>与分配</a:t>
            </a:r>
            <a:r>
              <a:rPr lang="zh-CN" altLang="en-US" dirty="0" smtClean="0"/>
              <a:t>算法，可以有效地描述多用户在资源竞争中相互依存的关系，而且得到的纳什</a:t>
            </a:r>
            <a:r>
              <a:rPr lang="zh-CN" altLang="en-US" dirty="0" smtClean="0"/>
              <a:t>议价</a:t>
            </a:r>
            <a:r>
              <a:rPr lang="zh-CN" altLang="en-US" dirty="0" smtClean="0"/>
              <a:t>解可更合理、更公平地解决用户资源分配的问题。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36</a:t>
            </a:fld>
            <a:endParaRPr lang="en-US"/>
          </a:p>
        </p:txBody>
      </p:sp>
      <p:sp>
        <p:nvSpPr>
          <p:cNvPr id="4" name="标题 3"/>
          <p:cNvSpPr>
            <a:spLocks noGrp="1"/>
          </p:cNvSpPr>
          <p:nvPr>
            <p:ph type="title"/>
          </p:nvPr>
        </p:nvSpPr>
        <p:spPr/>
        <p:txBody>
          <a:bodyPr>
            <a:normAutofit/>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37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38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39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40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呼叫接纳控制与资源分配 （多媒体特性）</a:t>
            </a:r>
            <a:endParaRPr lang="en-US" altLang="zh-CN" dirty="0" smtClean="0"/>
          </a:p>
          <a:p>
            <a:pPr marL="624078" indent="-514350">
              <a:lnSpc>
                <a:spcPct val="150000"/>
              </a:lnSpc>
            </a:pPr>
            <a:r>
              <a:rPr lang="zh-CN" altLang="en-US" dirty="0" smtClean="0"/>
              <a:t>多用户资源分配策略（议价博弈）</a:t>
            </a:r>
            <a:endParaRPr lang="en-US" altLang="zh-CN" dirty="0" smtClean="0"/>
          </a:p>
          <a:p>
            <a:pPr marL="624078" indent="-514350">
              <a:lnSpc>
                <a:spcPct val="150000"/>
              </a:lnSpc>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具体的工作及创新点</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呼叫接纳控制（</a:t>
            </a:r>
            <a:r>
              <a:rPr lang="en-US" altLang="zh-CN" dirty="0" smtClean="0"/>
              <a:t> Call admission control</a:t>
            </a:r>
            <a:r>
              <a:rPr lang="zh-CN" altLang="en-US" dirty="0" smtClean="0"/>
              <a:t>）本质是一种管理通信数据连接并进行资源分配与管理的技术。</a:t>
            </a:r>
            <a:endParaRPr lang="en-US" altLang="zh-CN" dirty="0" smtClean="0"/>
          </a:p>
          <a:p>
            <a:r>
              <a:rPr lang="zh-CN" altLang="en-US" dirty="0" smtClean="0"/>
              <a:t>前人的工作：</a:t>
            </a:r>
            <a:endParaRPr lang="en-US" altLang="zh-CN" dirty="0" smtClean="0"/>
          </a:p>
          <a:p>
            <a:pPr lvl="1"/>
            <a:r>
              <a:rPr lang="zh-CN" altLang="en-US" dirty="0" smtClean="0"/>
              <a:t>呼叫接纳的准则： 直接选用的（如资源利用率、单位时间内的数据包个数或在线呼叫个数）；复合已有参数（ 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r>
              <a:rPr lang="zh-CN" altLang="en-US" dirty="0" smtClean="0"/>
              <a:t>：</a:t>
            </a:r>
            <a:endParaRPr lang="en-US" altLang="zh-CN" dirty="0" smtClean="0"/>
          </a:p>
          <a:p>
            <a:pPr>
              <a:buNone/>
            </a:pPr>
            <a:r>
              <a:rPr lang="en-US" altLang="zh-CN" dirty="0" smtClean="0"/>
              <a:t>		</a:t>
            </a:r>
            <a:r>
              <a:rPr lang="zh-CN" altLang="en-US" sz="2400" dirty="0" smtClean="0"/>
              <a:t>从多媒体业务类型及网络应用层的角度，来研究呼叫接纳控制的判断准则。</a:t>
            </a:r>
            <a:endParaRPr lang="en-US" altLang="zh-CN" dirty="0" smtClean="0"/>
          </a:p>
          <a:p>
            <a:r>
              <a:rPr lang="zh-CN" altLang="en-US" dirty="0" smtClean="0"/>
              <a:t>具体的</a:t>
            </a:r>
            <a:r>
              <a:rPr lang="zh-CN" altLang="en-US" dirty="0" smtClean="0"/>
              <a:t>做法</a:t>
            </a:r>
            <a:r>
              <a:rPr lang="zh-CN" altLang="en-US" dirty="0" smtClean="0"/>
              <a:t>：</a:t>
            </a:r>
            <a:endParaRPr lang="en-US" altLang="zh-CN" dirty="0" smtClean="0"/>
          </a:p>
          <a:p>
            <a:pPr>
              <a:buNone/>
            </a:pPr>
            <a:r>
              <a:rPr lang="en-US" altLang="zh-CN" dirty="0" smtClean="0"/>
              <a:t>		</a:t>
            </a:r>
            <a:r>
              <a:rPr lang="zh-CN" altLang="en-US" sz="2400" dirty="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数据类型的分类</a:t>
            </a:r>
            <a:endParaRPr lang="en-US" altLang="zh-CN" dirty="0" smtClean="0"/>
          </a:p>
          <a:p>
            <a:pPr lvl="1"/>
            <a:r>
              <a:rPr lang="zh-CN" altLang="en-US" dirty="0" smtClean="0"/>
              <a:t>话音（</a:t>
            </a:r>
            <a:r>
              <a:rPr lang="en-US" altLang="zh-CN" dirty="0" smtClean="0"/>
              <a:t> unsolicited grant service, UGS</a:t>
            </a:r>
            <a:r>
              <a:rPr lang="zh-CN" altLang="en-US" dirty="0" smtClean="0"/>
              <a:t>）</a:t>
            </a:r>
            <a:endParaRPr lang="en-US" altLang="zh-CN" dirty="0" smtClean="0"/>
          </a:p>
          <a:p>
            <a:pPr lvl="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242</TotalTime>
  <Words>1571</Words>
  <Application>Microsoft Office PowerPoint</Application>
  <PresentationFormat>全屏显示(4:3)</PresentationFormat>
  <Paragraphs>224</Paragraphs>
  <Slides>40</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聚合</vt:lpstr>
      <vt:lpstr>Aurora Equation</vt:lpstr>
      <vt:lpstr>无线网络数据链路层的资源管理与控制方法研究(预答辩)</vt:lpstr>
      <vt:lpstr>目录</vt:lpstr>
      <vt:lpstr> 研究背景与意义</vt:lpstr>
      <vt:lpstr>无线网络的关键技术需求</vt:lpstr>
      <vt:lpstr>本论文的主要研究工作</vt:lpstr>
      <vt:lpstr>具体的工作及创新点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50</cp:revision>
  <dcterms:created xsi:type="dcterms:W3CDTF">2013-01-01T12:13:00Z</dcterms:created>
  <dcterms:modified xsi:type="dcterms:W3CDTF">2013-01-10T15:19:22Z</dcterms:modified>
</cp:coreProperties>
</file>