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7" r:id="rId3"/>
    <p:sldId id="258" r:id="rId4"/>
    <p:sldId id="259" r:id="rId5"/>
    <p:sldId id="261" r:id="rId6"/>
    <p:sldId id="263" r:id="rId7"/>
    <p:sldId id="264" r:id="rId8"/>
    <p:sldId id="265" r:id="rId9"/>
    <p:sldId id="333"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4" r:id="rId46"/>
    <p:sldId id="305" r:id="rId47"/>
    <p:sldId id="306" r:id="rId48"/>
    <p:sldId id="307" r:id="rId49"/>
    <p:sldId id="308" r:id="rId50"/>
    <p:sldId id="309" r:id="rId51"/>
    <p:sldId id="310" r:id="rId52"/>
    <p:sldId id="335" r:id="rId53"/>
    <p:sldId id="312" r:id="rId54"/>
    <p:sldId id="322" r:id="rId55"/>
    <p:sldId id="323" r:id="rId56"/>
    <p:sldId id="324" r:id="rId57"/>
    <p:sldId id="325" r:id="rId58"/>
    <p:sldId id="326" r:id="rId59"/>
    <p:sldId id="327" r:id="rId60"/>
    <p:sldId id="329" r:id="rId61"/>
    <p:sldId id="330" r:id="rId62"/>
    <p:sldId id="328" r:id="rId63"/>
    <p:sldId id="331" r:id="rId64"/>
    <p:sldId id="313" r:id="rId65"/>
    <p:sldId id="314" r:id="rId66"/>
    <p:sldId id="315" r:id="rId67"/>
    <p:sldId id="316" r:id="rId68"/>
    <p:sldId id="319" r:id="rId69"/>
    <p:sldId id="320" r:id="rId70"/>
    <p:sldId id="332" r:id="rId71"/>
    <p:sldId id="334"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8" autoAdjust="0"/>
  </p:normalViewPr>
  <p:slideViewPr>
    <p:cSldViewPr>
      <p:cViewPr varScale="1">
        <p:scale>
          <a:sx n="60" d="100"/>
          <a:sy n="60" d="100"/>
        </p:scale>
        <p:origin x="-143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CDCB3C-2542-4418-AAA2-A3467F27F4B4}" type="datetimeFigureOut">
              <a:rPr lang="en-US"/>
              <a:pPr>
                <a:defRPr/>
              </a:pPr>
              <a:t>1/14/2013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56DC4DD-1BAB-48FF-8E45-BF0A1B446B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：一是，以往无线网络承载的业务基本上以话音为</a:t>
            </a:r>
          </a:p>
          <a:p>
            <a:pPr eaLnBrk="1" hangingPunct="1">
              <a:spcBef>
                <a:spcPct val="0"/>
              </a:spcBef>
            </a:pPr>
            <a:r>
              <a:rPr lang="zh-CN" altLang="en-US" smtClean="0"/>
              <a:t>主。其它业务量的比重极小，几乎可以忽略不计。二是，虽然交叉层技术可以使得网</a:t>
            </a:r>
          </a:p>
          <a:p>
            <a:pPr eaLnBrk="1" hangingPunct="1">
              <a:spcBef>
                <a:spcPct val="0"/>
              </a:spcBef>
            </a:pPr>
            <a:r>
              <a:rPr lang="zh-CN" altLang="en-US" smtClean="0"/>
              <a:t>络底层直接取得到上层（如应用层）的部分信息，但是这样做的结果会破坏目前无线</a:t>
            </a:r>
          </a:p>
          <a:p>
            <a:pPr eaLnBrk="1" hangingPunct="1">
              <a:spcBef>
                <a:spcPct val="0"/>
              </a:spcBef>
            </a:pPr>
            <a:r>
              <a:rPr lang="zh-CN" altLang="en-US" smtClean="0"/>
              <a:t>网络分层结构的设计原则。这使得交叉层技术的应用范围大打折扣。</a:t>
            </a:r>
            <a:endParaRPr lang="en-US" smtClean="0"/>
          </a:p>
        </p:txBody>
      </p:sp>
      <p:sp>
        <p:nvSpPr>
          <p:cNvPr id="829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6CEDF1-A36B-4947-ACB9-2372BAA0DE21}"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(sum of squared error (SSE) and adjusted R-square)</a:t>
            </a:r>
          </a:p>
        </p:txBody>
      </p:sp>
      <p:sp>
        <p:nvSpPr>
          <p:cNvPr id="4" name="灯片编号占位符 3"/>
          <p:cNvSpPr>
            <a:spLocks noGrp="1"/>
          </p:cNvSpPr>
          <p:nvPr>
            <p:ph type="sldNum" sz="quarter" idx="5"/>
          </p:nvPr>
        </p:nvSpPr>
        <p:spPr/>
        <p:txBody>
          <a:bodyPr/>
          <a:lstStyle/>
          <a:p>
            <a:pPr>
              <a:defRPr/>
            </a:pPr>
            <a:fld id="{233A7F82-B717-4AE8-8A81-C803A0003CDD}" type="slidenum">
              <a:rPr lang="en-US" smtClean="0"/>
              <a:pPr>
                <a:defRPr/>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两个设定，一是有最小带宽要求，二是在线用户的优先级比新用户的优先级高。</a:t>
            </a:r>
            <a:endParaRPr lang="en-US" smtClean="0"/>
          </a:p>
        </p:txBody>
      </p:sp>
      <p:sp>
        <p:nvSpPr>
          <p:cNvPr id="4" name="灯片编号占位符 3"/>
          <p:cNvSpPr>
            <a:spLocks noGrp="1"/>
          </p:cNvSpPr>
          <p:nvPr>
            <p:ph type="sldNum" sz="quarter" idx="5"/>
          </p:nvPr>
        </p:nvSpPr>
        <p:spPr/>
        <p:txBody>
          <a:bodyPr/>
          <a:lstStyle/>
          <a:p>
            <a:pPr>
              <a:defRPr/>
            </a:pPr>
            <a:fld id="{54C1A514-1A29-49A1-BFBD-211682DC6B76}"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公理一、公理二和公理三定义了议价解集合 </a:t>
            </a:r>
            <a:r>
              <a:rPr lang="en-US" altLang="zh-CN" smtClean="0"/>
              <a:t>B </a:t>
            </a:r>
            <a:r>
              <a:rPr lang="zh-CN" altLang="en-US" smtClean="0"/>
              <a:t>。最终的纳什议价解（</a:t>
            </a:r>
            <a:r>
              <a:rPr lang="en-US" altLang="zh-CN" smtClean="0"/>
              <a:t>Nash</a:t>
            </a:r>
          </a:p>
          <a:p>
            <a:pPr eaLnBrk="1" hangingPunct="1">
              <a:spcBef>
                <a:spcPct val="0"/>
              </a:spcBef>
            </a:pPr>
            <a:r>
              <a:rPr lang="en-US" altLang="zh-CN" smtClean="0"/>
              <a:t>Bargaining Solution</a:t>
            </a:r>
            <a:r>
              <a:rPr lang="zh-CN" altLang="en-US" smtClean="0"/>
              <a:t>，</a:t>
            </a:r>
            <a:r>
              <a:rPr lang="en-US" altLang="zh-CN" smtClean="0"/>
              <a:t>NBS</a:t>
            </a:r>
            <a:r>
              <a:rPr lang="zh-CN" altLang="en-US" smtClean="0"/>
              <a:t>）也在议价解集合中。公理三保证了集体理性，对于博弈参</a:t>
            </a:r>
          </a:p>
          <a:p>
            <a:pPr eaLnBrk="1" hangingPunct="1">
              <a:spcBef>
                <a:spcPct val="0"/>
              </a:spcBef>
            </a:pPr>
            <a:r>
              <a:rPr lang="zh-CN" altLang="en-US" smtClean="0"/>
              <a:t>与者而言，在议价可能集内不存在好于议价解的效用向量。公理四、公理五和公理六</a:t>
            </a:r>
          </a:p>
          <a:p>
            <a:pPr eaLnBrk="1" hangingPunct="1">
              <a:spcBef>
                <a:spcPct val="0"/>
              </a:spcBef>
            </a:pPr>
            <a:r>
              <a:rPr lang="zh-CN" altLang="en-US" smtClean="0"/>
              <a:t>称为公平性公理。公理四描述了如果用户有相同的“分歧点”和效用函数，那么它们</a:t>
            </a:r>
          </a:p>
          <a:p>
            <a:pPr eaLnBrk="1" hangingPunct="1">
              <a:spcBef>
                <a:spcPct val="0"/>
              </a:spcBef>
            </a:pPr>
            <a:r>
              <a:rPr lang="zh-CN" altLang="en-US" smtClean="0"/>
              <a:t>的效用一定相同。比如，对称博弈中博弈双方有完全相同的策略可能性及相同的议价</a:t>
            </a:r>
          </a:p>
          <a:p>
            <a:pPr eaLnBrk="1" hangingPunct="1">
              <a:spcBef>
                <a:spcPct val="0"/>
              </a:spcBef>
            </a:pPr>
            <a:r>
              <a:rPr lang="zh-CN" altLang="en-US" smtClean="0"/>
              <a:t>能力。公理五表明如果效用变换函数如果是线性的，那么最终议价解是不变的。公理</a:t>
            </a:r>
          </a:p>
          <a:p>
            <a:pPr eaLnBrk="1" hangingPunct="1">
              <a:spcBef>
                <a:spcPct val="0"/>
              </a:spcBef>
            </a:pPr>
            <a:r>
              <a:rPr lang="zh-CN" altLang="en-US" smtClean="0"/>
              <a:t>六表明如果在一个集合的最终议价解在一个小的子集内找到，这个子集的解也就是这</a:t>
            </a:r>
          </a:p>
          <a:p>
            <a:pPr eaLnBrk="1" hangingPunct="1">
              <a:spcBef>
                <a:spcPct val="0"/>
              </a:spcBef>
            </a:pPr>
            <a:r>
              <a:rPr lang="zh-CN" altLang="en-US" smtClean="0"/>
              <a:t>个集合的解。也就是说，如果逐步从原来的可行集中排除一些无关选择，并不改变最</a:t>
            </a:r>
          </a:p>
          <a:p>
            <a:pPr eaLnBrk="1" hangingPunct="1">
              <a:spcBef>
                <a:spcPct val="0"/>
              </a:spcBef>
            </a:pPr>
            <a:r>
              <a:rPr lang="zh-CN" altLang="en-US" smtClean="0"/>
              <a:t>终的议价解。这条公理在议价的过程中可以解释为博弈双方会出现自愿地相互让步。</a:t>
            </a:r>
          </a:p>
          <a:p>
            <a:pPr eaLnBrk="1" hangingPunct="1">
              <a:spcBef>
                <a:spcPct val="0"/>
              </a:spcBef>
            </a:pPr>
            <a:r>
              <a:rPr lang="zh-CN" altLang="en-US" smtClean="0"/>
              <a:t>这些公理所描述的本质数学含义其实是：议价解仅仅依赖于 </a:t>
            </a:r>
            <a:r>
              <a:rPr lang="en-US" altLang="zh-CN" smtClean="0"/>
              <a:t>u </a:t>
            </a:r>
            <a:r>
              <a:rPr lang="zh-CN" altLang="en-US" smtClean="0"/>
              <a:t>邻域中可行集右上边</a:t>
            </a:r>
          </a:p>
          <a:p>
            <a:pPr eaLnBrk="1" hangingPunct="1">
              <a:spcBef>
                <a:spcPct val="0"/>
              </a:spcBef>
            </a:pPr>
            <a:r>
              <a:rPr lang="zh-CN" altLang="en-US" smtClean="0"/>
              <a:t>界的形状。</a:t>
            </a:r>
            <a:endParaRPr 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307D24-61D7-428F-B5AD-2522EB08A69C}"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。对于这些视频业务的最小资源需求 </a:t>
            </a:r>
            <a:r>
              <a:rPr lang="en-US" altLang="zh-CN" smtClean="0"/>
              <a:t>Bmin </a:t>
            </a:r>
            <a:r>
              <a:rPr lang="zh-CN" altLang="en-US" smtClean="0"/>
              <a:t>，我们设定 </a:t>
            </a:r>
            <a:r>
              <a:rPr lang="en-US" altLang="zh-CN" smtClean="0"/>
              <a:t>PSNR </a:t>
            </a:r>
            <a:r>
              <a:rPr lang="zh-CN" altLang="en-US" smtClean="0"/>
              <a:t>约为 </a:t>
            </a:r>
            <a:r>
              <a:rPr lang="en-US" altLang="zh-CN" smtClean="0"/>
              <a:t>30 </a:t>
            </a:r>
            <a:r>
              <a:rPr lang="zh-CN" altLang="en-US" smtClean="0"/>
              <a:t>的码率。</a:t>
            </a:r>
            <a:endParaRPr lang="en-US" altLang="zh-CN" smtClean="0"/>
          </a:p>
          <a:p>
            <a:pPr eaLnBrk="1" hangingPunct="1">
              <a:spcBef>
                <a:spcPct val="0"/>
              </a:spcBef>
            </a:pPr>
            <a:r>
              <a:rPr lang="zh-CN" altLang="en-US" smtClean="0"/>
              <a:t>对于它们的正常资源需求为 </a:t>
            </a:r>
            <a:r>
              <a:rPr lang="en-US" altLang="zh-CN" smtClean="0"/>
              <a:t>Beq </a:t>
            </a:r>
            <a:r>
              <a:rPr lang="zh-CN" altLang="en-US" smtClean="0"/>
              <a:t>我们假设为 </a:t>
            </a:r>
            <a:r>
              <a:rPr lang="en-US" altLang="zh-CN" smtClean="0"/>
              <a:t>PSNR </a:t>
            </a:r>
            <a:r>
              <a:rPr lang="zh-CN" altLang="en-US" smtClean="0"/>
              <a:t>约为 </a:t>
            </a:r>
            <a:r>
              <a:rPr lang="en-US" altLang="zh-CN" smtClean="0"/>
              <a:t>40 </a:t>
            </a:r>
            <a:r>
              <a:rPr lang="zh-CN" altLang="en-US" smtClean="0"/>
              <a:t>的码率。</a:t>
            </a:r>
            <a:endParaRPr lang="en-US"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A86961-A7F0-4EB0-A2AA-D1CA819A5C64}"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假设博弈参与者业务类型可以与“参与者成本”相对应。也就是说，我们使用“参与者成本”来表征参与者的业务类型特征。</a:t>
            </a:r>
          </a:p>
          <a:p>
            <a:pPr eaLnBrk="1" hangingPunct="1">
              <a:spcBef>
                <a:spcPct val="0"/>
              </a:spcBef>
            </a:pPr>
            <a:r>
              <a:rPr lang="zh-CN" altLang="en-US" smtClean="0"/>
              <a:t>假设代表参与者成本的变量是个概率随机变量。而且表征每个参与者的成本变</a:t>
            </a:r>
          </a:p>
          <a:p>
            <a:pPr eaLnBrk="1" hangingPunct="1">
              <a:spcBef>
                <a:spcPct val="0"/>
              </a:spcBef>
            </a:pPr>
            <a:r>
              <a:rPr lang="zh-CN" altLang="en-US" smtClean="0"/>
              <a:t>量是独立同分布的，并且其累积概率分布函数 </a:t>
            </a:r>
            <a:r>
              <a:rPr lang="en-US" altLang="zh-CN" smtClean="0"/>
              <a:t>P (  ) </a:t>
            </a:r>
            <a:r>
              <a:rPr lang="zh-CN" altLang="en-US" smtClean="0"/>
              <a:t>在区间 </a:t>
            </a:r>
            <a:r>
              <a:rPr lang="en-US" altLang="zh-CN" smtClean="0"/>
              <a:t>[Cmin = 0; Cmax = 1] </a:t>
            </a:r>
            <a:r>
              <a:rPr lang="zh-CN" altLang="en-US" smtClean="0"/>
              <a:t>是</a:t>
            </a:r>
          </a:p>
          <a:p>
            <a:pPr eaLnBrk="1" hangingPunct="1">
              <a:spcBef>
                <a:spcPct val="0"/>
              </a:spcBef>
            </a:pPr>
            <a:r>
              <a:rPr lang="zh-CN" altLang="en-US" smtClean="0"/>
              <a:t>连续增函数，</a:t>
            </a:r>
          </a:p>
          <a:p>
            <a:pPr eaLnBrk="1" hangingPunct="1">
              <a:spcBef>
                <a:spcPct val="0"/>
              </a:spcBef>
            </a:pPr>
            <a:r>
              <a:rPr lang="en-US" altLang="zh-CN" smtClean="0"/>
              <a:t>• </a:t>
            </a:r>
            <a:r>
              <a:rPr lang="zh-CN" altLang="en-US" smtClean="0"/>
              <a:t>假设每个参与者的自身成本的具体取值是私有的知识，其他的参与者并不知道。</a:t>
            </a:r>
          </a:p>
          <a:p>
            <a:pPr eaLnBrk="1" hangingPunct="1">
              <a:spcBef>
                <a:spcPct val="0"/>
              </a:spcBef>
            </a:pPr>
            <a:r>
              <a:rPr lang="zh-CN" altLang="en-US" smtClean="0"/>
              <a:t>这里需要注意的是，参与者虽然不知道其他参与者成本随机变量的具体取值，但</a:t>
            </a:r>
          </a:p>
          <a:p>
            <a:pPr eaLnBrk="1" hangingPunct="1">
              <a:spcBef>
                <a:spcPct val="0"/>
              </a:spcBef>
            </a:pPr>
            <a:r>
              <a:rPr lang="zh-CN" altLang="en-US" smtClean="0"/>
              <a:t>是知道这个随机变量的分布函数。之所以做这样假设的原因是，在实际中我们可</a:t>
            </a:r>
          </a:p>
          <a:p>
            <a:pPr eaLnBrk="1" hangingPunct="1">
              <a:spcBef>
                <a:spcPct val="0"/>
              </a:spcBef>
            </a:pPr>
            <a:r>
              <a:rPr lang="zh-CN" altLang="en-US" smtClean="0"/>
              <a:t>以通过统计的方法获得参与者类型的概率分布。</a:t>
            </a:r>
          </a:p>
          <a:p>
            <a:pPr eaLnBrk="1" hangingPunct="1">
              <a:spcBef>
                <a:spcPct val="0"/>
              </a:spcBef>
            </a:pPr>
            <a:r>
              <a:rPr lang="en-US" altLang="zh-CN" smtClean="0"/>
              <a:t>• </a:t>
            </a:r>
            <a:r>
              <a:rPr lang="zh-CN" altLang="en-US" smtClean="0"/>
              <a:t>假设模型中的参与者的收益函数也是公共知识。这个信息被所有博弈参与者提</a:t>
            </a:r>
          </a:p>
          <a:p>
            <a:pPr eaLnBrk="1" hangingPunct="1">
              <a:spcBef>
                <a:spcPct val="0"/>
              </a:spcBef>
            </a:pPr>
            <a:r>
              <a:rPr lang="zh-CN" altLang="en-US" smtClean="0"/>
              <a:t>前得到。</a:t>
            </a:r>
            <a:endParaRPr lang="en-US" smtClean="0"/>
          </a:p>
          <a:p>
            <a:pPr eaLnBrk="1" hangingPunct="1">
              <a:spcBef>
                <a:spcPct val="0"/>
              </a:spcBef>
            </a:pPr>
            <a:endParaRPr lang="en-US"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0EA4CD-97A1-41C6-9D97-E2A6919361F0}"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此函数的定义域是成本区间 </a:t>
            </a:r>
            <a:r>
              <a:rPr lang="en-US" altLang="zh-CN" smtClean="0"/>
              <a:t>[</a:t>
            </a:r>
            <a:r>
              <a:rPr lang="en-US" smtClean="0"/>
              <a:t>Cmin; Cmax] ，</a:t>
            </a:r>
            <a:r>
              <a:rPr lang="zh-CN" altLang="en-US" smtClean="0"/>
              <a:t>值域是集合 </a:t>
            </a:r>
            <a:r>
              <a:rPr lang="en-US" smtClean="0"/>
              <a:t>f 0; 1 g </a:t>
            </a:r>
            <a:r>
              <a:rPr lang="zh-CN" altLang="en-US" smtClean="0"/>
              <a:t>中取任意一个值。</a:t>
            </a:r>
          </a:p>
          <a:p>
            <a:pPr eaLnBrk="1" hangingPunct="1">
              <a:spcBef>
                <a:spcPct val="0"/>
              </a:spcBef>
            </a:pPr>
            <a:r>
              <a:rPr lang="en-US" smtClean="0"/>
              <a:t>ci 2 [Cmin; Ci) </a:t>
            </a:r>
            <a:r>
              <a:rPr lang="zh-CN" altLang="en-US" smtClean="0"/>
              <a:t>表博弈者的成本较低。</a:t>
            </a:r>
            <a:r>
              <a:rPr lang="en-US" smtClean="0"/>
              <a:t>ci 2 [Ci; Cmax] </a:t>
            </a:r>
            <a:r>
              <a:rPr lang="zh-CN" altLang="en-US" smtClean="0"/>
              <a:t>表博弈者的成本较高。</a:t>
            </a:r>
            <a:r>
              <a:rPr lang="en-US" smtClean="0"/>
              <a:t>Ci </a:t>
            </a:r>
            <a:r>
              <a:rPr lang="zh-CN" altLang="en-US" smtClean="0"/>
              <a:t>表成本</a:t>
            </a:r>
          </a:p>
          <a:p>
            <a:pPr eaLnBrk="1" hangingPunct="1">
              <a:spcBef>
                <a:spcPct val="0"/>
              </a:spcBef>
            </a:pPr>
            <a:r>
              <a:rPr lang="zh-CN" altLang="en-US" smtClean="0"/>
              <a:t>的门限值。“ </a:t>
            </a:r>
            <a:r>
              <a:rPr lang="en-US" altLang="zh-CN" smtClean="0"/>
              <a:t>1 ”</a:t>
            </a:r>
            <a:r>
              <a:rPr lang="zh-CN" altLang="en-US" smtClean="0"/>
              <a:t>表示参与者愿意选择“慷慨”；“ </a:t>
            </a:r>
            <a:r>
              <a:rPr lang="en-US" altLang="zh-CN" smtClean="0"/>
              <a:t>0 ”</a:t>
            </a:r>
            <a:r>
              <a:rPr lang="zh-CN" altLang="en-US" smtClean="0"/>
              <a:t>表示参与者选择“自私”；</a:t>
            </a:r>
          </a:p>
          <a:p>
            <a:pPr eaLnBrk="1" hangingPunct="1">
              <a:spcBef>
                <a:spcPct val="0"/>
              </a:spcBef>
            </a:pPr>
            <a:r>
              <a:rPr lang="en-US" smtClean="0"/>
              <a:t>i </a:t>
            </a:r>
            <a:r>
              <a:rPr lang="zh-CN" altLang="en-US" smtClean="0"/>
              <a:t>表示参与者的索引序号。</a:t>
            </a:r>
            <a:endParaRPr 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41F2CD-3307-407E-AB18-DCA69799ACEA}" type="slidenum">
              <a:rPr lang="en-US" smtClean="0"/>
              <a:pPr fontAlgn="base">
                <a:spcBef>
                  <a:spcPct val="0"/>
                </a:spcBef>
                <a:spcAft>
                  <a:spcPct val="0"/>
                </a:spcAft>
                <a:defRPr/>
              </a:pPr>
              <a:t>40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FE045D9F-3FAB-4BC0-85C7-9EB0B48A667A}" type="datetime1">
              <a:rPr lang="en-US"/>
              <a:pPr>
                <a:defRPr/>
              </a:pPr>
              <a:t>1/14/2013</a:t>
            </a:fld>
            <a:endParaRPr 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97ACDB2A-6ECF-49F5-A018-7B9451483D0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C064D049-7B19-46CD-8DE7-37074351271D}" type="datetime1">
              <a:rPr lang="en-US"/>
              <a:pPr>
                <a:defRPr/>
              </a:pPr>
              <a:t>1/14/2013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37FA4560-917B-416A-BA2D-97E5E47D47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3AC3E71F-E7B8-4C3A-9298-3872537E46FA}" type="datetime1">
              <a:rPr lang="en-US"/>
              <a:pPr>
                <a:defRPr/>
              </a:pPr>
              <a:t>1/14/2013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F2BE4D56-7FCF-4E6A-9836-A1FD26C2EA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2C3D7296-73FB-4C56-B4E4-E6FE625DDD9F}" type="datetime1">
              <a:rPr lang="en-US"/>
              <a:pPr>
                <a:defRPr/>
              </a:pPr>
              <a:t>1/14/2013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3ED7A4DE-3064-4FE7-B7F8-CAC4812A8E8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881979D8-FAA5-4F76-8424-657D8676E494}" type="datetime1">
              <a:rPr lang="en-US"/>
              <a:pPr>
                <a:defRPr/>
              </a:pPr>
              <a:t>1/14/2013</a:t>
            </a:fld>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D03FE706-512B-4897-ACCC-EBEC77B3891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651C0F7F-B5D9-4509-AE87-C054A41CA5CD}" type="datetime1">
              <a:rPr lang="en-US"/>
              <a:pPr>
                <a:defRPr/>
              </a:pPr>
              <a:t>1/14/2013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D742A29F-C7CB-40D3-ADD5-D0246F61AB1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519A5F2C-4346-4074-9F5B-88A85ACDD9FF}" type="datetime1">
              <a:rPr lang="en-US"/>
              <a:pPr>
                <a:defRPr/>
              </a:pPr>
              <a:t>1/14/2013</a:t>
            </a:fld>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B97CB2DF-B50F-4D22-91F5-589C0F4507D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0C55777-4636-4CA3-A067-B3F849348CE8}" type="datetime1">
              <a:rPr lang="en-US"/>
              <a:pPr>
                <a:defRPr/>
              </a:pPr>
              <a:t>1/14/2013</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B2D2E581-0F9D-4EC7-B5D1-0816B0A1958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45D1D907-3315-4A64-9D90-134FDDEE7889}" type="datetime1">
              <a:rPr lang="en-US"/>
              <a:pPr>
                <a:defRPr/>
              </a:pPr>
              <a:t>1/14/2013</a:t>
            </a:fld>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26A7DD85-70BA-4D11-80F3-8C52764B58B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0FA560F5-5699-460B-9273-779FF7FA08DD}" type="datetime1">
              <a:rPr lang="en-US"/>
              <a:pPr>
                <a:defRPr/>
              </a:pPr>
              <a:t>1/14/2013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5B9136FE-D965-4D1C-8AEC-1E5083B08C8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任意多边形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4DC1A85D-5622-45DA-A2F2-F7A0B17C2846}" type="datetime1">
              <a:rPr lang="en-US"/>
              <a:pPr>
                <a:defRPr/>
              </a:pPr>
              <a:t>1/14/2013</a:t>
            </a:fld>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0219D8FA-E5EB-4548-A1BF-6104BF944DD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922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BF55FA36-B6C0-40AC-8D09-1AD2564D8AE5}" type="datetime1">
              <a:rPr lang="en-US"/>
              <a:pPr>
                <a:defRPr/>
              </a:pPr>
              <a:t>1/14/2013</a:t>
            </a:fld>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CF41C99-15C0-4493-A712-F89871E8CF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703" r:id="rId4"/>
    <p:sldLayoutId id="2147483704" r:id="rId5"/>
    <p:sldLayoutId id="2147483705" r:id="rId6"/>
    <p:sldLayoutId id="2147483698" r:id="rId7"/>
    <p:sldLayoutId id="2147483706" r:id="rId8"/>
    <p:sldLayoutId id="2147483707" r:id="rId9"/>
    <p:sldLayoutId id="2147483699" r:id="rId10"/>
    <p:sldLayoutId id="2147483700"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3.bin"/><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400" dirty="0" smtClean="0"/>
              <a:t>无线网络数据链路层的</a:t>
            </a:r>
            <a:r>
              <a:rPr lang="en-US" altLang="zh-CN" sz="4400" dirty="0" smtClean="0"/>
              <a:t/>
            </a:r>
            <a:br>
              <a:rPr lang="en-US" altLang="zh-CN" sz="4400" dirty="0" smtClean="0"/>
            </a:br>
            <a:r>
              <a:rPr lang="zh-CN" altLang="en-US" sz="4400" smtClean="0"/>
              <a:t>资源管理</a:t>
            </a:r>
            <a:r>
              <a:rPr lang="zh-CN" altLang="en-US" sz="4400" dirty="0" smtClean="0"/>
              <a:t>与控制方法研究</a:t>
            </a:r>
            <a:r>
              <a:rPr lang="en-US" altLang="zh-CN" sz="2200" dirty="0" smtClean="0"/>
              <a:t>(</a:t>
            </a:r>
            <a:r>
              <a:rPr lang="zh-CN" altLang="en-US" sz="2200" dirty="0" smtClean="0"/>
              <a:t>预答辩</a:t>
            </a:r>
            <a:r>
              <a:rPr lang="en-US" altLang="zh-CN" sz="2200" dirty="0" smtClean="0"/>
              <a:t>)</a:t>
            </a:r>
            <a:endParaRPr lang="en-US" sz="2200" dirty="0"/>
          </a:p>
        </p:txBody>
      </p:sp>
      <p:sp>
        <p:nvSpPr>
          <p:cNvPr id="17411" name="副标题 2"/>
          <p:cNvSpPr>
            <a:spLocks noGrp="1"/>
          </p:cNvSpPr>
          <p:nvPr>
            <p:ph type="subTitle" idx="1"/>
          </p:nvPr>
        </p:nvSpPr>
        <p:spPr>
          <a:xfrm>
            <a:off x="685800" y="3611563"/>
            <a:ext cx="7772400" cy="1200150"/>
          </a:xfrm>
        </p:spPr>
        <p:txBody>
          <a:bodyPr/>
          <a:lstStyle/>
          <a:p>
            <a:pPr marR="0" eaLnBrk="1" hangingPunct="1">
              <a:lnSpc>
                <a:spcPct val="90000"/>
              </a:lnSpc>
            </a:pPr>
            <a:endParaRPr lang="en-US" altLang="zh-CN" sz="2500" smtClean="0"/>
          </a:p>
          <a:p>
            <a:pPr marR="0" eaLnBrk="1" hangingPunct="1">
              <a:lnSpc>
                <a:spcPct val="90000"/>
              </a:lnSpc>
            </a:pPr>
            <a:r>
              <a:rPr lang="zh-CN" altLang="en-US" sz="2400" smtClean="0"/>
              <a:t>博士生：          燕志伟</a:t>
            </a:r>
            <a:endParaRPr lang="en-US" altLang="zh-CN" sz="2400" smtClean="0"/>
          </a:p>
          <a:p>
            <a:pPr marR="0" eaLnBrk="1" hangingPunct="1">
              <a:lnSpc>
                <a:spcPct val="90000"/>
              </a:lnSpc>
            </a:pPr>
            <a:r>
              <a:rPr lang="zh-CN" altLang="en-US" sz="2400" smtClean="0"/>
              <a:t>指导教师：刘贵忠 教授</a:t>
            </a:r>
            <a:endParaRPr lang="en-US" sz="2400" smtClean="0"/>
          </a:p>
        </p:txBody>
      </p:sp>
      <p:sp>
        <p:nvSpPr>
          <p:cNvPr id="17412"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8CCE151-B76C-439D-A45F-E39AC3152AA2}" type="slidenum">
              <a:rPr lang="en-US" smtClean="0"/>
              <a:pPr fontAlgn="base">
                <a:spcBef>
                  <a:spcPct val="0"/>
                </a:spcBef>
                <a:spcAft>
                  <a:spcPct val="0"/>
                </a:spcAft>
                <a:defRPr/>
              </a:pPr>
              <a:t>1</a:t>
            </a:fld>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F6086D-0070-44AE-8954-028670166AFD}" type="slidenum">
              <a:rPr lang="en-US" smtClean="0"/>
              <a:pPr fontAlgn="base">
                <a:spcBef>
                  <a:spcPct val="0"/>
                </a:spcBef>
                <a:spcAft>
                  <a:spcPct val="0"/>
                </a:spcAft>
                <a:defRPr/>
              </a:pPr>
              <a:t>10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6628" name="图片 4" descr="Image 017.png"/>
          <p:cNvPicPr>
            <a:picLocks noChangeAspect="1"/>
          </p:cNvPicPr>
          <p:nvPr/>
        </p:nvPicPr>
        <p:blipFill>
          <a:blip r:embed="rId3" cstate="print"/>
          <a:srcRect/>
          <a:stretch>
            <a:fillRect/>
          </a:stretch>
        </p:blipFill>
        <p:spPr bwMode="auto">
          <a:xfrm>
            <a:off x="3200400" y="1447800"/>
            <a:ext cx="1860550" cy="1600200"/>
          </a:xfrm>
          <a:prstGeom prst="rect">
            <a:avLst/>
          </a:prstGeom>
          <a:noFill/>
          <a:ln w="9525">
            <a:noFill/>
            <a:miter lim="800000"/>
            <a:headEnd/>
            <a:tailEnd/>
          </a:ln>
        </p:spPr>
      </p:pic>
      <p:pic>
        <p:nvPicPr>
          <p:cNvPr id="26629" name="内容占位符 5" descr="Image 016.png"/>
          <p:cNvPicPr>
            <a:picLocks noGrp="1" noChangeAspect="1"/>
          </p:cNvPicPr>
          <p:nvPr>
            <p:ph idx="1"/>
          </p:nvPr>
        </p:nvPicPr>
        <p:blipFill>
          <a:blip r:embed="rId4" cstate="print"/>
          <a:srcRect/>
          <a:stretch>
            <a:fillRect/>
          </a:stretch>
        </p:blipFill>
        <p:spPr>
          <a:xfrm>
            <a:off x="685800" y="3200400"/>
            <a:ext cx="7496175" cy="27813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F708B77-6CB5-4A71-AD3C-BF4D2410443F}" type="slidenum">
              <a:rPr lang="en-US" smtClean="0"/>
              <a:pPr fontAlgn="base">
                <a:spcBef>
                  <a:spcPct val="0"/>
                </a:spcBef>
                <a:spcAft>
                  <a:spcPct val="0"/>
                </a:spcAft>
                <a:defRPr/>
              </a:pPr>
              <a:t>11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
        <p:nvSpPr>
          <p:cNvPr id="27652" name="内容占位符 5"/>
          <p:cNvSpPr>
            <a:spLocks noGrp="1"/>
          </p:cNvSpPr>
          <p:nvPr>
            <p:ph idx="1"/>
          </p:nvPr>
        </p:nvSpPr>
        <p:spPr/>
        <p:txBody>
          <a:bodyPr/>
          <a:lstStyle/>
          <a:p>
            <a:pPr eaLnBrk="1" hangingPunct="1"/>
            <a:r>
              <a:rPr lang="zh-CN" altLang="en-US" smtClean="0"/>
              <a:t> 其它类型业务</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统一后的：</a:t>
            </a:r>
            <a:endParaRPr lang="en-US" smtClean="0"/>
          </a:p>
        </p:txBody>
      </p:sp>
      <p:pic>
        <p:nvPicPr>
          <p:cNvPr id="27653" name="图片 7" descr="Image 018.png"/>
          <p:cNvPicPr>
            <a:picLocks noChangeAspect="1"/>
          </p:cNvPicPr>
          <p:nvPr/>
        </p:nvPicPr>
        <p:blipFill>
          <a:blip r:embed="rId2" cstate="print"/>
          <a:srcRect/>
          <a:stretch>
            <a:fillRect/>
          </a:stretch>
        </p:blipFill>
        <p:spPr bwMode="auto">
          <a:xfrm>
            <a:off x="3048000" y="2209800"/>
            <a:ext cx="2324100" cy="685800"/>
          </a:xfrm>
          <a:prstGeom prst="rect">
            <a:avLst/>
          </a:prstGeom>
          <a:noFill/>
          <a:ln w="9525">
            <a:noFill/>
            <a:miter lim="800000"/>
            <a:headEnd/>
            <a:tailEnd/>
          </a:ln>
        </p:spPr>
      </p:pic>
      <p:pic>
        <p:nvPicPr>
          <p:cNvPr id="27654" name="图片 8" descr="Image 019.png"/>
          <p:cNvPicPr>
            <a:picLocks noChangeAspect="1"/>
          </p:cNvPicPr>
          <p:nvPr/>
        </p:nvPicPr>
        <p:blipFill>
          <a:blip r:embed="rId3" cstate="print"/>
          <a:srcRect/>
          <a:stretch>
            <a:fillRect/>
          </a:stretch>
        </p:blipFill>
        <p:spPr bwMode="auto">
          <a:xfrm>
            <a:off x="2133600" y="3962400"/>
            <a:ext cx="4743450" cy="12858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eaLnBrk="1" hangingPunct="1"/>
            <a:r>
              <a:rPr lang="zh-CN" altLang="en-US" smtClean="0"/>
              <a:t>基站（</a:t>
            </a:r>
            <a:r>
              <a:rPr lang="en-US" altLang="zh-CN" smtClean="0"/>
              <a:t>Base Station, BS</a:t>
            </a:r>
            <a:r>
              <a:rPr lang="zh-CN" altLang="en-US" smtClean="0"/>
              <a:t>）系统的效用</a:t>
            </a:r>
            <a:endParaRPr lang="en-US" smtClean="0"/>
          </a:p>
        </p:txBody>
      </p:sp>
      <p:sp>
        <p:nvSpPr>
          <p:cNvPr id="296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0F21E91-8C57-4AA2-A0B4-EAB8A490944E}" type="slidenum">
              <a:rPr lang="en-US" smtClean="0"/>
              <a:pPr fontAlgn="base">
                <a:spcBef>
                  <a:spcPct val="0"/>
                </a:spcBef>
                <a:spcAft>
                  <a:spcPct val="0"/>
                </a:spcAft>
                <a:defRPr/>
              </a:pPr>
              <a:t>12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8677" name="图片 5" descr="Image 020.png"/>
          <p:cNvPicPr>
            <a:picLocks noChangeAspect="1"/>
          </p:cNvPicPr>
          <p:nvPr/>
        </p:nvPicPr>
        <p:blipFill>
          <a:blip r:embed="rId2" cstate="print"/>
          <a:srcRect/>
          <a:stretch>
            <a:fillRect/>
          </a:stretch>
        </p:blipFill>
        <p:spPr bwMode="auto">
          <a:xfrm>
            <a:off x="1752600" y="2057400"/>
            <a:ext cx="5229225" cy="30194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lstStyle/>
          <a:p>
            <a:pPr eaLnBrk="1" hangingPunct="1"/>
            <a:r>
              <a:rPr lang="zh-CN" altLang="en-US" smtClean="0"/>
              <a:t>资源分配的优化问题与解</a:t>
            </a:r>
            <a:r>
              <a:rPr lang="en-US" smtClean="0"/>
              <a:t> </a:t>
            </a:r>
          </a:p>
          <a:p>
            <a:pPr eaLnBrk="1" hangingPunct="1"/>
            <a:endParaRPr lang="en-US" smtClean="0"/>
          </a:p>
        </p:txBody>
      </p:sp>
      <p:sp>
        <p:nvSpPr>
          <p:cNvPr id="307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5074CED-2912-490A-BCFD-B548ABE39290}" type="slidenum">
              <a:rPr lang="en-US" smtClean="0"/>
              <a:pPr fontAlgn="base">
                <a:spcBef>
                  <a:spcPct val="0"/>
                </a:spcBef>
                <a:spcAft>
                  <a:spcPct val="0"/>
                </a:spcAft>
                <a:defRPr/>
              </a:pPr>
              <a:t>13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9701" name="图片 4" descr="Image 021.png"/>
          <p:cNvPicPr>
            <a:picLocks noChangeAspect="1"/>
          </p:cNvPicPr>
          <p:nvPr/>
        </p:nvPicPr>
        <p:blipFill>
          <a:blip r:embed="rId2" cstate="print"/>
          <a:srcRect/>
          <a:stretch>
            <a:fillRect/>
          </a:stretch>
        </p:blipFill>
        <p:spPr bwMode="auto">
          <a:xfrm>
            <a:off x="1752600" y="2057400"/>
            <a:ext cx="4276725" cy="1514475"/>
          </a:xfrm>
          <a:prstGeom prst="rect">
            <a:avLst/>
          </a:prstGeom>
          <a:noFill/>
          <a:ln w="9525">
            <a:noFill/>
            <a:miter lim="800000"/>
            <a:headEnd/>
            <a:tailEnd/>
          </a:ln>
        </p:spPr>
      </p:pic>
      <p:pic>
        <p:nvPicPr>
          <p:cNvPr id="29702" name="图片 6" descr="Image 022.png"/>
          <p:cNvPicPr>
            <a:picLocks noChangeAspect="1"/>
          </p:cNvPicPr>
          <p:nvPr/>
        </p:nvPicPr>
        <p:blipFill>
          <a:blip r:embed="rId3" cstate="print"/>
          <a:srcRect/>
          <a:stretch>
            <a:fillRect/>
          </a:stretch>
        </p:blipFill>
        <p:spPr bwMode="auto">
          <a:xfrm>
            <a:off x="1828800" y="3657600"/>
            <a:ext cx="6067425" cy="20955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eaLnBrk="1" hangingPunct="1"/>
            <a:r>
              <a:rPr lang="zh-CN" altLang="en-US" smtClean="0"/>
              <a:t>接纳控制</a:t>
            </a:r>
            <a:endParaRPr lang="en-US" altLang="zh-CN" smtClean="0"/>
          </a:p>
          <a:p>
            <a:pPr eaLnBrk="1" hangingPunct="1"/>
            <a:endParaRPr lang="en-US" smtClean="0"/>
          </a:p>
        </p:txBody>
      </p:sp>
      <p:sp>
        <p:nvSpPr>
          <p:cNvPr id="317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D994CCB-D6CA-49BC-BAB9-0D17ADD77AB9}" type="slidenum">
              <a:rPr lang="en-US" smtClean="0"/>
              <a:pPr fontAlgn="base">
                <a:spcBef>
                  <a:spcPct val="0"/>
                </a:spcBef>
                <a:spcAft>
                  <a:spcPct val="0"/>
                </a:spcAft>
                <a:defRPr/>
              </a:pPr>
              <a:t>14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0725" name="图片 4" descr="Image 023.png"/>
          <p:cNvPicPr>
            <a:picLocks noChangeAspect="1"/>
          </p:cNvPicPr>
          <p:nvPr/>
        </p:nvPicPr>
        <p:blipFill>
          <a:blip r:embed="rId3" cstate="print"/>
          <a:srcRect/>
          <a:stretch>
            <a:fillRect/>
          </a:stretch>
        </p:blipFill>
        <p:spPr bwMode="auto">
          <a:xfrm>
            <a:off x="3429000" y="1074738"/>
            <a:ext cx="4740275"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ln>
            <a:solidFill>
              <a:schemeClr val="bg1"/>
            </a:solidFill>
          </a:ln>
        </p:spPr>
        <p:txBody>
          <a:bodyPr/>
          <a:lstStyle/>
          <a:p>
            <a:pPr eaLnBrk="1" hangingPunct="1"/>
            <a:r>
              <a:rPr lang="zh-CN" altLang="en-US" smtClean="0"/>
              <a:t>仿真实验及结果</a:t>
            </a:r>
            <a:endParaRPr lang="en-US" altLang="zh-CN" smtClean="0"/>
          </a:p>
          <a:p>
            <a:pPr eaLnBrk="1" hangingPunct="1"/>
            <a:endParaRPr lang="en-US" smtClean="0"/>
          </a:p>
        </p:txBody>
      </p:sp>
      <p:sp>
        <p:nvSpPr>
          <p:cNvPr id="327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D598A1C-8B30-4B62-93E2-7238C1EA3E01}" type="slidenum">
              <a:rPr lang="en-US" smtClean="0"/>
              <a:pPr fontAlgn="base">
                <a:spcBef>
                  <a:spcPct val="0"/>
                </a:spcBef>
                <a:spcAft>
                  <a:spcPct val="0"/>
                </a:spcAft>
                <a:defRPr/>
              </a:pPr>
              <a:t>15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1749" name="图片 5" descr="Image 024.png"/>
          <p:cNvPicPr>
            <a:picLocks noChangeAspect="1"/>
          </p:cNvPicPr>
          <p:nvPr/>
        </p:nvPicPr>
        <p:blipFill>
          <a:blip r:embed="rId2" cstate="print"/>
          <a:srcRect/>
          <a:stretch>
            <a:fillRect/>
          </a:stretch>
        </p:blipFill>
        <p:spPr bwMode="auto">
          <a:xfrm>
            <a:off x="1295400" y="4724400"/>
            <a:ext cx="6421438" cy="2133600"/>
          </a:xfrm>
          <a:prstGeom prst="rect">
            <a:avLst/>
          </a:prstGeom>
          <a:solidFill>
            <a:schemeClr val="bg1"/>
          </a:solidFill>
          <a:ln w="9525">
            <a:noFill/>
            <a:miter lim="800000"/>
            <a:headEnd/>
            <a:tailEnd/>
          </a:ln>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1" name="图片 7" descr="Image 027.png"/>
          <p:cNvPicPr>
            <a:picLocks noChangeAspect="1"/>
          </p:cNvPicPr>
          <p:nvPr/>
        </p:nvPicPr>
        <p:blipFill>
          <a:blip r:embed="rId3" cstate="print"/>
          <a:srcRect/>
          <a:stretch>
            <a:fillRect/>
          </a:stretch>
        </p:blipFill>
        <p:spPr bwMode="auto">
          <a:xfrm>
            <a:off x="1600200" y="1905000"/>
            <a:ext cx="5638800" cy="2619375"/>
          </a:xfrm>
          <a:prstGeom prst="rect">
            <a:avLst/>
          </a:prstGeom>
          <a:noFill/>
          <a:ln w="9525">
            <a:noFill/>
            <a:miter lim="800000"/>
            <a:headEnd/>
            <a:tailEnd/>
          </a:ln>
        </p:spPr>
      </p:pic>
      <p:sp>
        <p:nvSpPr>
          <p:cNvPr id="8" name="矩形 7"/>
          <p:cNvSpPr/>
          <p:nvPr/>
        </p:nvSpPr>
        <p:spPr>
          <a:xfrm>
            <a:off x="3657600" y="4267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733800" y="48006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5" descr="Image 025.png"/>
          <p:cNvPicPr>
            <a:picLocks noGrp="1" noChangeAspect="1"/>
          </p:cNvPicPr>
          <p:nvPr>
            <p:ph idx="1"/>
          </p:nvPr>
        </p:nvPicPr>
        <p:blipFill>
          <a:blip r:embed="rId2" cstate="print"/>
          <a:srcRect/>
          <a:stretch>
            <a:fillRect/>
          </a:stretch>
        </p:blipFill>
        <p:spPr>
          <a:xfrm>
            <a:off x="609600" y="1828800"/>
            <a:ext cx="4010025" cy="3324225"/>
          </a:xfrm>
        </p:spPr>
      </p:pic>
      <p:sp>
        <p:nvSpPr>
          <p:cNvPr id="337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5CB0C4D-D100-4996-9BAF-AB5287C6B107}" type="slidenum">
              <a:rPr lang="en-US" smtClean="0"/>
              <a:pPr fontAlgn="base">
                <a:spcBef>
                  <a:spcPct val="0"/>
                </a:spcBef>
                <a:spcAft>
                  <a:spcPct val="0"/>
                </a:spcAft>
                <a:defRPr/>
              </a:pPr>
              <a:t>16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2773" name="图片 7" descr="Image 026.png"/>
          <p:cNvPicPr>
            <a:picLocks noChangeAspect="1"/>
          </p:cNvPicPr>
          <p:nvPr/>
        </p:nvPicPr>
        <p:blipFill>
          <a:blip r:embed="rId3" cstate="print"/>
          <a:srcRect/>
          <a:stretch>
            <a:fillRect/>
          </a:stretch>
        </p:blipFill>
        <p:spPr bwMode="auto">
          <a:xfrm>
            <a:off x="4800600" y="1752600"/>
            <a:ext cx="4076700" cy="3429000"/>
          </a:xfrm>
          <a:prstGeom prst="rect">
            <a:avLst/>
          </a:prstGeom>
          <a:noFill/>
          <a:ln w="9525">
            <a:noFill/>
            <a:miter lim="800000"/>
            <a:headEnd/>
            <a:tailEnd/>
          </a:ln>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eaLnBrk="1" hangingPunct="1"/>
            <a:r>
              <a:rPr lang="zh-CN" altLang="en-US" smtClean="0"/>
              <a:t>本章小结</a:t>
            </a:r>
            <a:endParaRPr lang="en-US" altLang="zh-CN" smtClean="0"/>
          </a:p>
          <a:p>
            <a:pPr lvl="1" eaLnBrk="1" hangingPunct="1"/>
            <a:r>
              <a:rPr lang="zh-CN" altLang="en-US" smtClean="0"/>
              <a:t>基于多媒体业务特征的呼叫接纳控制问题。</a:t>
            </a:r>
            <a:endParaRPr lang="en-US" altLang="zh-CN" smtClean="0"/>
          </a:p>
          <a:p>
            <a:pPr lvl="1" eaLnBrk="1" hangingPunct="1"/>
            <a:r>
              <a:rPr lang="zh-CN" altLang="en-US" smtClean="0"/>
              <a:t>分析不同的多媒体业务特点，建立一个网络底层资源分配参数与网络高层的业务 </a:t>
            </a:r>
            <a:r>
              <a:rPr lang="en-US" altLang="zh-CN" smtClean="0"/>
              <a:t>QoS </a:t>
            </a:r>
            <a:r>
              <a:rPr lang="zh-CN" altLang="en-US" smtClean="0"/>
              <a:t>水平的映射机制。</a:t>
            </a:r>
          </a:p>
          <a:p>
            <a:pPr lvl="1" eaLnBrk="1" hangingPunct="1"/>
            <a:r>
              <a:rPr lang="zh-CN" altLang="en-US" smtClean="0"/>
              <a:t>提出了以系统整体服务质量效用为最大化目标的优化算法。</a:t>
            </a:r>
            <a:endParaRPr lang="en-US" altLang="zh-CN" smtClean="0"/>
          </a:p>
          <a:p>
            <a:pPr lvl="1" eaLnBrk="1" hangingPunct="1"/>
            <a:r>
              <a:rPr lang="zh-CN" altLang="en-US" smtClean="0"/>
              <a:t>该算法可在高负荷下依据用户业务负载情况调整接纳与分配策略，可以让各项性能指标得到较好的平衡与折衷。</a:t>
            </a:r>
            <a:endParaRPr lang="en-US" smtClean="0"/>
          </a:p>
        </p:txBody>
      </p:sp>
      <p:sp>
        <p:nvSpPr>
          <p:cNvPr id="348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0A67CFF-CF2A-4009-9FE2-254C0419D3C0}" type="slidenum">
              <a:rPr lang="en-US" smtClean="0"/>
              <a:pPr fontAlgn="base">
                <a:spcBef>
                  <a:spcPct val="0"/>
                </a:spcBef>
                <a:spcAft>
                  <a:spcPct val="0"/>
                </a:spcAft>
                <a:defRPr/>
              </a:pPr>
              <a:t>17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多用户无线资源竞争的博弈构造及相应的解决方案。</a:t>
            </a:r>
            <a:endParaRPr lang="en-US" altLang="zh-CN" smtClean="0"/>
          </a:p>
          <a:p>
            <a:pPr eaLnBrk="1" hangingPunct="1"/>
            <a:r>
              <a:rPr lang="zh-CN" altLang="en-US" smtClean="0"/>
              <a:t>解决的方法：</a:t>
            </a:r>
            <a:endParaRPr lang="en-US" altLang="zh-CN" smtClean="0"/>
          </a:p>
          <a:p>
            <a:pPr lvl="1" eaLnBrk="1" hangingPunct="1"/>
            <a:r>
              <a:rPr lang="zh-CN" altLang="en-US" smtClean="0"/>
              <a:t>提出了基于议价的合作博弈模型来描述系统中用户之间的竞争状况。通过对这个模型的求解，可以公平地把系统资源分配给网络中的每个用户。这个方案既可以使系统资源充分利用，又能最大程度上保证每个自私用户资源分配的公平性。</a:t>
            </a:r>
            <a:endParaRPr lang="en-US" altLang="zh-CN" smtClean="0"/>
          </a:p>
          <a:p>
            <a:pPr lvl="1" eaLnBrk="1" hangingPunct="1"/>
            <a:endParaRPr lang="en-US" smtClean="0"/>
          </a:p>
        </p:txBody>
      </p:sp>
      <p:sp>
        <p:nvSpPr>
          <p:cNvPr id="358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18807D-5901-4471-9844-2774063AACBC}" type="slidenum">
              <a:rPr lang="en-US" smtClean="0"/>
              <a:pPr fontAlgn="base">
                <a:spcBef>
                  <a:spcPct val="0"/>
                </a:spcBef>
                <a:spcAft>
                  <a:spcPct val="0"/>
                </a:spcAft>
                <a:defRPr/>
              </a:pPr>
              <a:t>18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eaLnBrk="1" hangingPunct="1"/>
            <a:r>
              <a:rPr lang="zh-CN" altLang="en-US" dirty="0" smtClean="0"/>
              <a:t>议价博弈的例子</a:t>
            </a:r>
            <a:endParaRPr lang="en-US" altLang="zh-CN" dirty="0" smtClean="0"/>
          </a:p>
          <a:p>
            <a:pPr lvl="1" eaLnBrk="1" hangingPunct="1"/>
            <a:r>
              <a:rPr lang="zh-CN" altLang="en-US" dirty="0" smtClean="0"/>
              <a:t>市场买卖的矛盾：高价卖出（商贩</a:t>
            </a:r>
            <a:r>
              <a:rPr lang="zh-CN" altLang="en-US" dirty="0" smtClean="0"/>
              <a:t>）</a:t>
            </a:r>
            <a:r>
              <a:rPr lang="zh-CN" altLang="en-US" dirty="0" smtClean="0"/>
              <a:t>，</a:t>
            </a:r>
            <a:r>
              <a:rPr lang="zh-CN" altLang="en-US" dirty="0" smtClean="0"/>
              <a:t>低价</a:t>
            </a:r>
            <a:r>
              <a:rPr lang="zh-CN" altLang="en-US" dirty="0" smtClean="0"/>
              <a:t>买入（顾客）</a:t>
            </a:r>
            <a:endParaRPr lang="en-US" altLang="zh-CN" dirty="0" smtClean="0"/>
          </a:p>
          <a:p>
            <a:pPr lvl="1" eaLnBrk="1" hangingPunct="1"/>
            <a:r>
              <a:rPr lang="zh-CN" altLang="en-US" dirty="0" smtClean="0"/>
              <a:t>最后达成的均衡价格。</a:t>
            </a:r>
            <a:endParaRPr lang="en-US" altLang="zh-CN" dirty="0" smtClean="0"/>
          </a:p>
          <a:p>
            <a:pPr eaLnBrk="1" hangingPunct="1"/>
            <a:r>
              <a:rPr lang="zh-CN" altLang="en-US" dirty="0" smtClean="0"/>
              <a:t>议价理论的特点：</a:t>
            </a:r>
            <a:endParaRPr lang="en-US" altLang="zh-CN" dirty="0" smtClean="0"/>
          </a:p>
          <a:p>
            <a:pPr lvl="1" eaLnBrk="1" hangingPunct="1"/>
            <a:r>
              <a:rPr lang="zh-CN" altLang="en-US" dirty="0" smtClean="0"/>
              <a:t>个人理性</a:t>
            </a:r>
            <a:endParaRPr lang="en-US" altLang="zh-CN" dirty="0" smtClean="0"/>
          </a:p>
          <a:p>
            <a:pPr lvl="1" eaLnBrk="1" hangingPunct="1"/>
            <a:r>
              <a:rPr lang="zh-CN" altLang="en-US" dirty="0" smtClean="0"/>
              <a:t>集体理性</a:t>
            </a:r>
            <a:endParaRPr lang="en-US" dirty="0" smtClean="0"/>
          </a:p>
        </p:txBody>
      </p:sp>
      <p:sp>
        <p:nvSpPr>
          <p:cNvPr id="368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2C2A358-DD89-431E-9859-43E9FD0ED3A5}" type="slidenum">
              <a:rPr lang="en-US" smtClean="0"/>
              <a:pPr fontAlgn="base">
                <a:spcBef>
                  <a:spcPct val="0"/>
                </a:spcBef>
                <a:spcAft>
                  <a:spcPct val="0"/>
                </a:spcAft>
                <a:defRPr/>
              </a:pPr>
              <a:t>19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5845" name="内容占位符 4" descr="Image 028.png"/>
          <p:cNvPicPr>
            <a:picLocks noChangeAspect="1"/>
          </p:cNvPicPr>
          <p:nvPr/>
        </p:nvPicPr>
        <p:blipFill>
          <a:blip r:embed="rId2" cstate="print"/>
          <a:srcRect/>
          <a:stretch>
            <a:fillRect/>
          </a:stretch>
        </p:blipFill>
        <p:spPr bwMode="auto">
          <a:xfrm>
            <a:off x="4267200" y="3200400"/>
            <a:ext cx="3962400" cy="29130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623888" indent="-514350" eaLnBrk="1" hangingPunct="1">
              <a:lnSpc>
                <a:spcPct val="150000"/>
              </a:lnSpc>
            </a:pPr>
            <a:r>
              <a:rPr lang="zh-CN" altLang="en-US" smtClean="0"/>
              <a:t>研究的背景与意义</a:t>
            </a:r>
            <a:endParaRPr lang="en-US" altLang="zh-CN" smtClean="0"/>
          </a:p>
          <a:p>
            <a:pPr marL="623888" indent="-514350" eaLnBrk="1" hangingPunct="1">
              <a:lnSpc>
                <a:spcPct val="150000"/>
              </a:lnSpc>
            </a:pPr>
            <a:r>
              <a:rPr lang="zh-CN" altLang="en-US" smtClean="0"/>
              <a:t>基于多媒体特性的呼叫接纳控制 </a:t>
            </a:r>
            <a:endParaRPr lang="en-US" altLang="zh-CN" smtClean="0"/>
          </a:p>
          <a:p>
            <a:pPr marL="623888" indent="-514350" eaLnBrk="1" hangingPunct="1">
              <a:lnSpc>
                <a:spcPct val="150000"/>
              </a:lnSpc>
            </a:pPr>
            <a:r>
              <a:rPr lang="zh-CN" altLang="en-US" smtClean="0"/>
              <a:t>基于议价博弈的多用户资源分配策略</a:t>
            </a:r>
            <a:endParaRPr lang="en-US" altLang="zh-CN" smtClean="0"/>
          </a:p>
          <a:p>
            <a:pPr marL="623888" indent="-514350" eaLnBrk="1" hangingPunct="1">
              <a:lnSpc>
                <a:spcPct val="150000"/>
              </a:lnSpc>
            </a:pPr>
            <a:r>
              <a:rPr lang="zh-CN" altLang="en-US" smtClean="0"/>
              <a:t>基于连续业务类型的 </a:t>
            </a:r>
            <a:r>
              <a:rPr lang="en-US" altLang="zh-CN" smtClean="0"/>
              <a:t>Bayesian </a:t>
            </a:r>
            <a:r>
              <a:rPr lang="zh-CN" altLang="en-US" smtClean="0"/>
              <a:t>博弈资源分配策略</a:t>
            </a:r>
            <a:endParaRPr lang="en-US" altLang="zh-CN" smtClean="0"/>
          </a:p>
          <a:p>
            <a:pPr marL="623888" indent="-514350" eaLnBrk="1" hangingPunct="1">
              <a:lnSpc>
                <a:spcPct val="150000"/>
              </a:lnSpc>
            </a:pPr>
            <a:r>
              <a:rPr lang="en-US" altLang="zh-CN" smtClean="0"/>
              <a:t>WiMAX </a:t>
            </a:r>
            <a:r>
              <a:rPr lang="zh-CN" altLang="en-US" smtClean="0"/>
              <a:t>网络中高速移动用户的基站切换</a:t>
            </a:r>
            <a:endParaRPr lang="en-US" altLang="zh-CN" smtClean="0"/>
          </a:p>
          <a:p>
            <a:pPr marL="623888" indent="-514350" eaLnBrk="1" hangingPunct="1">
              <a:lnSpc>
                <a:spcPct val="150000"/>
              </a:lnSpc>
            </a:pPr>
            <a:r>
              <a:rPr lang="zh-CN" altLang="en-US" smtClean="0"/>
              <a:t>结论与展望</a:t>
            </a:r>
            <a:endParaRPr lang="en-US" smtClean="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目录</a:t>
            </a:r>
            <a:endParaRPr lang="en-US" dirty="0"/>
          </a:p>
        </p:txBody>
      </p:sp>
      <p:sp>
        <p:nvSpPr>
          <p:cNvPr id="1843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60F5CB-E55A-49F8-9EA2-7CC589053511}"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E3657FF-4852-4FA0-B41E-BA118831F40E}" type="slidenum">
              <a:rPr lang="en-US" smtClean="0"/>
              <a:pPr fontAlgn="base">
                <a:spcBef>
                  <a:spcPct val="0"/>
                </a:spcBef>
                <a:spcAft>
                  <a:spcPct val="0"/>
                </a:spcAft>
                <a:defRPr/>
              </a:pPr>
              <a:t>20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
        <p:nvSpPr>
          <p:cNvPr id="36868" name="内容占位符 5"/>
          <p:cNvSpPr>
            <a:spLocks noGrp="1"/>
          </p:cNvSpPr>
          <p:nvPr>
            <p:ph idx="1"/>
          </p:nvPr>
        </p:nvSpPr>
        <p:spPr/>
        <p:txBody>
          <a:bodyPr/>
          <a:lstStyle/>
          <a:p>
            <a:pPr eaLnBrk="1" hangingPunct="1"/>
            <a:r>
              <a:rPr lang="zh-CN" altLang="en-US" smtClean="0"/>
              <a:t>两用户议价的数学描述示意图</a:t>
            </a:r>
            <a:endParaRPr lang="en-US" altLang="zh-CN" smtClean="0"/>
          </a:p>
          <a:p>
            <a:pPr eaLnBrk="1" hangingPunct="1"/>
            <a:endParaRPr lang="en-US" smtClean="0"/>
          </a:p>
        </p:txBody>
      </p:sp>
      <p:pic>
        <p:nvPicPr>
          <p:cNvPr id="36869" name="图片 6" descr="Image 029.png"/>
          <p:cNvPicPr>
            <a:picLocks noChangeAspect="1"/>
          </p:cNvPicPr>
          <p:nvPr/>
        </p:nvPicPr>
        <p:blipFill>
          <a:blip r:embed="rId2" cstate="print"/>
          <a:srcRect/>
          <a:stretch>
            <a:fillRect/>
          </a:stretch>
        </p:blipFill>
        <p:spPr bwMode="auto">
          <a:xfrm>
            <a:off x="2057400" y="2133600"/>
            <a:ext cx="4876800" cy="3660775"/>
          </a:xfrm>
          <a:prstGeom prst="rect">
            <a:avLst/>
          </a:prstGeom>
          <a:noFill/>
          <a:ln w="9525">
            <a:noFill/>
            <a:miter lim="800000"/>
            <a:headEnd/>
            <a:tailEnd/>
          </a:ln>
        </p:spPr>
      </p:pic>
      <p:sp>
        <p:nvSpPr>
          <p:cNvPr id="6" name="矩形 5"/>
          <p:cNvSpPr/>
          <p:nvPr/>
        </p:nvSpPr>
        <p:spPr>
          <a:xfrm>
            <a:off x="3352800" y="5410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内容占位符 1"/>
          <p:cNvSpPr>
            <a:spLocks noGrp="1"/>
          </p:cNvSpPr>
          <p:nvPr>
            <p:ph idx="1"/>
          </p:nvPr>
        </p:nvSpPr>
        <p:spPr/>
        <p:txBody>
          <a:bodyPr/>
          <a:lstStyle/>
          <a:p>
            <a:pPr eaLnBrk="1" hangingPunct="1"/>
            <a:r>
              <a:rPr lang="zh-CN" altLang="en-US" smtClean="0"/>
              <a:t>资源分配议价博弈建模</a:t>
            </a:r>
            <a:endParaRPr lang="en-US" altLang="zh-CN" smtClean="0"/>
          </a:p>
          <a:p>
            <a:pPr lvl="1" eaLnBrk="1" hangingPunct="1"/>
            <a:r>
              <a:rPr lang="zh-CN" altLang="en-US" smtClean="0"/>
              <a:t>资源有限</a:t>
            </a:r>
            <a:endParaRPr lang="en-US" altLang="zh-CN" smtClean="0"/>
          </a:p>
          <a:p>
            <a:pPr lvl="1" eaLnBrk="1" hangingPunct="1"/>
            <a:r>
              <a:rPr lang="en-US" altLang="zh-CN" smtClean="0"/>
              <a:t>n</a:t>
            </a:r>
            <a:r>
              <a:rPr lang="zh-CN" altLang="en-US" smtClean="0"/>
              <a:t>个用户 </a:t>
            </a:r>
            <a:endParaRPr lang="en-US" altLang="zh-CN" smtClean="0"/>
          </a:p>
          <a:p>
            <a:pPr lvl="1" eaLnBrk="1" hangingPunct="1"/>
            <a:r>
              <a:rPr lang="zh-CN" altLang="en-US" smtClean="0"/>
              <a:t>用户的效用函数，</a:t>
            </a:r>
            <a:endParaRPr lang="en-US" altLang="zh-CN" smtClean="0"/>
          </a:p>
          <a:p>
            <a:pPr lvl="1" eaLnBrk="1" hangingPunct="1"/>
            <a:r>
              <a:rPr lang="zh-CN" altLang="en-US" smtClean="0"/>
              <a:t>分歧点</a:t>
            </a:r>
            <a:r>
              <a:rPr lang="en-US" altLang="zh-CN" smtClean="0"/>
              <a:t>D</a:t>
            </a:r>
            <a:r>
              <a:rPr lang="zh-CN" altLang="en-US" smtClean="0"/>
              <a:t>，</a:t>
            </a:r>
            <a:endParaRPr lang="en-US" altLang="zh-CN" smtClean="0"/>
          </a:p>
          <a:p>
            <a:pPr eaLnBrk="1" hangingPunct="1"/>
            <a:r>
              <a:rPr lang="zh-CN" altLang="en-US" smtClean="0"/>
              <a:t>博弈问题的定义</a:t>
            </a:r>
            <a:endParaRPr lang="en-US" altLang="zh-CN" smtClean="0"/>
          </a:p>
          <a:p>
            <a:pPr lvl="1" eaLnBrk="1" hangingPunct="1"/>
            <a:endParaRPr lang="en-US" altLang="zh-CN" smtClean="0"/>
          </a:p>
          <a:p>
            <a:pPr lvl="1" eaLnBrk="1" hangingPunct="1">
              <a:buFont typeface="Verdana" pitchFamily="34" charset="0"/>
              <a:buNone/>
            </a:pPr>
            <a:r>
              <a:rPr lang="en-US" smtClean="0"/>
              <a:t>	</a:t>
            </a:r>
            <a:r>
              <a:rPr lang="zh-CN" altLang="en-US" smtClean="0"/>
              <a:t>其中，</a:t>
            </a:r>
            <a:endParaRPr lang="en-US" smtClean="0"/>
          </a:p>
        </p:txBody>
      </p:sp>
      <p:sp>
        <p:nvSpPr>
          <p:cNvPr id="103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30C1801-94A0-4DB5-9169-2C15DFED5379}" type="slidenum">
              <a:rPr lang="en-US" smtClean="0"/>
              <a:pPr fontAlgn="base">
                <a:spcBef>
                  <a:spcPct val="0"/>
                </a:spcBef>
                <a:spcAft>
                  <a:spcPct val="0"/>
                </a:spcAft>
                <a:defRPr/>
              </a:pPr>
              <a:t>21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graphicFrame>
        <p:nvGraphicFramePr>
          <p:cNvPr id="1026" name="Object 2"/>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1027" name="Object 3"/>
          <p:cNvGraphicFramePr>
            <a:graphicFrameLocks noChangeAspect="1"/>
          </p:cNvGraphicFramePr>
          <p:nvPr/>
        </p:nvGraphicFramePr>
        <p:xfrm>
          <a:off x="2438400" y="3810000"/>
          <a:ext cx="779463" cy="317500"/>
        </p:xfrm>
        <a:graphic>
          <a:graphicData uri="http://schemas.openxmlformats.org/presentationml/2006/ole">
            <p:oleObj spid="_x0000_s1027" name="Formula" r:id="rId4" imgW="393840" imgH="160560" progId="Equation.Ribbit">
              <p:embed/>
            </p:oleObj>
          </a:graphicData>
        </a:graphic>
      </p:graphicFrame>
      <p:graphicFrame>
        <p:nvGraphicFramePr>
          <p:cNvPr id="1028" name="Object 4"/>
          <p:cNvGraphicFramePr>
            <a:graphicFrameLocks noChangeAspect="1"/>
          </p:cNvGraphicFramePr>
          <p:nvPr/>
        </p:nvGraphicFramePr>
        <p:xfrm>
          <a:off x="3505200" y="4876800"/>
          <a:ext cx="914400" cy="447675"/>
        </p:xfrm>
        <a:graphic>
          <a:graphicData uri="http://schemas.openxmlformats.org/presentationml/2006/ole">
            <p:oleObj spid="_x0000_s1028" name="Formula" r:id="rId5" imgW="326880" imgH="160560" progId="Equation.Ribbit">
              <p:embed/>
            </p:oleObj>
          </a:graphicData>
        </a:graphic>
      </p:graphicFrame>
      <p:graphicFrame>
        <p:nvGraphicFramePr>
          <p:cNvPr id="1029" name="Object 5"/>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1030" name="Object 6"/>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eaLnBrk="1" hangingPunct="1"/>
            <a:r>
              <a:rPr lang="zh-CN" altLang="en-US" smtClean="0"/>
              <a:t>利用上一章节的</a:t>
            </a:r>
            <a:r>
              <a:rPr lang="en-US" altLang="zh-CN" smtClean="0"/>
              <a:t>QoS</a:t>
            </a:r>
            <a:r>
              <a:rPr lang="zh-CN" altLang="en-US" smtClean="0"/>
              <a:t>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Wingdings 3" pitchFamily="18" charset="2"/>
              <a:buNone/>
            </a:pPr>
            <a:r>
              <a:rPr lang="zh-CN" altLang="en-US" smtClean="0"/>
              <a:t>约束条件：</a:t>
            </a:r>
            <a:endParaRPr lang="en-US" altLang="zh-CN" smtClean="0"/>
          </a:p>
          <a:p>
            <a:pPr eaLnBrk="1" hangingPunct="1"/>
            <a:endParaRPr lang="en-US" smtClean="0"/>
          </a:p>
        </p:txBody>
      </p:sp>
      <p:sp>
        <p:nvSpPr>
          <p:cNvPr id="205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B366D7-2114-48D1-8316-C38EE56FA39E}" type="slidenum">
              <a:rPr lang="en-US" smtClean="0"/>
              <a:pPr fontAlgn="base">
                <a:spcBef>
                  <a:spcPct val="0"/>
                </a:spcBef>
                <a:spcAft>
                  <a:spcPct val="0"/>
                </a:spcAft>
                <a:defRPr/>
              </a:pPr>
              <a:t>22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2054" name="图片 4" descr="Image 030.png"/>
          <p:cNvPicPr>
            <a:picLocks noChangeAspect="1"/>
          </p:cNvPicPr>
          <p:nvPr/>
        </p:nvPicPr>
        <p:blipFill>
          <a:blip r:embed="rId3" cstate="print"/>
          <a:srcRect/>
          <a:stretch>
            <a:fillRect/>
          </a:stretch>
        </p:blipFill>
        <p:spPr bwMode="auto">
          <a:xfrm>
            <a:off x="3200400" y="2362200"/>
            <a:ext cx="2459038" cy="685800"/>
          </a:xfrm>
          <a:prstGeom prst="rect">
            <a:avLst/>
          </a:prstGeom>
          <a:noFill/>
          <a:ln w="9525">
            <a:noFill/>
            <a:miter lim="800000"/>
            <a:headEnd/>
            <a:tailEnd/>
          </a:ln>
        </p:spPr>
      </p:pic>
      <p:sp>
        <p:nvSpPr>
          <p:cNvPr id="6" name="下箭头 5"/>
          <p:cNvSpPr/>
          <p:nvPr/>
        </p:nvSpPr>
        <p:spPr>
          <a:xfrm>
            <a:off x="4267200" y="3200400"/>
            <a:ext cx="4603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图片 6" descr="Image 032.png"/>
          <p:cNvPicPr>
            <a:picLocks noChangeAspect="1"/>
          </p:cNvPicPr>
          <p:nvPr/>
        </p:nvPicPr>
        <p:blipFill>
          <a:blip r:embed="rId4" cstate="print"/>
          <a:srcRect/>
          <a:stretch>
            <a:fillRect/>
          </a:stretch>
        </p:blipFill>
        <p:spPr bwMode="auto">
          <a:xfrm>
            <a:off x="2362200" y="4114800"/>
            <a:ext cx="4286250" cy="923925"/>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2590800" y="5029200"/>
          <a:ext cx="1655763"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pPr eaLnBrk="1" hangingPunct="1"/>
            <a:r>
              <a:rPr lang="zh-CN" altLang="en-US" smtClean="0"/>
              <a:t> 议价博弈解的定义与分析</a:t>
            </a:r>
            <a:endParaRPr lang="en-US" altLang="zh-CN" smtClean="0"/>
          </a:p>
          <a:p>
            <a:pPr lvl="1" eaLnBrk="1" hangingPunct="1"/>
            <a:endParaRPr lang="en-US" smtClean="0"/>
          </a:p>
        </p:txBody>
      </p:sp>
      <p:sp>
        <p:nvSpPr>
          <p:cNvPr id="389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330FEED-9F46-4758-B835-0C82B6E92B19}" type="slidenum">
              <a:rPr lang="en-US" smtClean="0"/>
              <a:pPr fontAlgn="base">
                <a:spcBef>
                  <a:spcPct val="0"/>
                </a:spcBef>
                <a:spcAft>
                  <a:spcPct val="0"/>
                </a:spcAft>
                <a:defRPr/>
              </a:pPr>
              <a:t>23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7893" name="图片 4" descr="Image 033.png"/>
          <p:cNvPicPr>
            <a:picLocks noChangeAspect="1"/>
          </p:cNvPicPr>
          <p:nvPr/>
        </p:nvPicPr>
        <p:blipFill>
          <a:blip r:embed="rId2" cstate="print"/>
          <a:srcRect/>
          <a:stretch>
            <a:fillRect/>
          </a:stretch>
        </p:blipFill>
        <p:spPr bwMode="auto">
          <a:xfrm>
            <a:off x="3429000" y="2286000"/>
            <a:ext cx="1676400" cy="533400"/>
          </a:xfrm>
          <a:prstGeom prst="rect">
            <a:avLst/>
          </a:prstGeom>
          <a:noFill/>
          <a:ln w="9525">
            <a:noFill/>
            <a:miter lim="800000"/>
            <a:headEnd/>
            <a:tailEnd/>
          </a:ln>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5" name="图片 7" descr="Image 034.png"/>
          <p:cNvPicPr>
            <a:picLocks noChangeAspect="1"/>
          </p:cNvPicPr>
          <p:nvPr/>
        </p:nvPicPr>
        <p:blipFill>
          <a:blip r:embed="rId3" cstate="print"/>
          <a:srcRect/>
          <a:stretch>
            <a:fillRect/>
          </a:stretch>
        </p:blipFill>
        <p:spPr bwMode="auto">
          <a:xfrm>
            <a:off x="2286000" y="4191000"/>
            <a:ext cx="4619625" cy="1314450"/>
          </a:xfrm>
          <a:prstGeom prst="rect">
            <a:avLst/>
          </a:prstGeom>
          <a:noFill/>
          <a:ln w="9525">
            <a:noFill/>
            <a:miter lim="800000"/>
            <a:headEnd/>
            <a:tailEnd/>
          </a:ln>
        </p:spPr>
      </p:pic>
      <p:pic>
        <p:nvPicPr>
          <p:cNvPr id="37896" name="图片 9" descr="Image 035.png"/>
          <p:cNvPicPr>
            <a:picLocks noChangeAspect="1"/>
          </p:cNvPicPr>
          <p:nvPr/>
        </p:nvPicPr>
        <p:blipFill>
          <a:blip r:embed="rId4" cstate="print"/>
          <a:srcRect/>
          <a:stretch>
            <a:fillRect/>
          </a:stretch>
        </p:blipFill>
        <p:spPr bwMode="auto">
          <a:xfrm>
            <a:off x="2362200" y="5486400"/>
            <a:ext cx="5638800"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smtClean="0"/>
              <a:t>.</a:t>
            </a:r>
          </a:p>
          <a:p>
            <a:pPr eaLnBrk="1" hangingPunct="1"/>
            <a:endParaRPr lang="en-US" smtClean="0"/>
          </a:p>
          <a:p>
            <a:pPr eaLnBrk="1" hangingPunct="1"/>
            <a:endParaRPr lang="en-US" smtClean="0"/>
          </a:p>
        </p:txBody>
      </p:sp>
      <p:sp>
        <p:nvSpPr>
          <p:cNvPr id="399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363059E-DD66-48F8-A108-8047DCB3EF76}" type="slidenum">
              <a:rPr lang="en-US" smtClean="0"/>
              <a:pPr fontAlgn="base">
                <a:spcBef>
                  <a:spcPct val="0"/>
                </a:spcBef>
                <a:spcAft>
                  <a:spcPct val="0"/>
                </a:spcAft>
                <a:defRPr/>
              </a:pPr>
              <a:t>24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8917" name="图片 4" descr="Image 036.png"/>
          <p:cNvPicPr>
            <a:picLocks noChangeAspect="1"/>
          </p:cNvPicPr>
          <p:nvPr/>
        </p:nvPicPr>
        <p:blipFill>
          <a:blip r:embed="rId2" cstate="print"/>
          <a:srcRect/>
          <a:stretch>
            <a:fillRect/>
          </a:stretch>
        </p:blipFill>
        <p:spPr bwMode="auto">
          <a:xfrm>
            <a:off x="1524000" y="1524000"/>
            <a:ext cx="59436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pPr eaLnBrk="1" hangingPunct="1"/>
            <a:r>
              <a:rPr lang="zh-CN" altLang="en-US" smtClean="0"/>
              <a:t>纳什公理</a:t>
            </a:r>
            <a:endParaRPr lang="en-US" smtClean="0"/>
          </a:p>
        </p:txBody>
      </p:sp>
      <p:sp>
        <p:nvSpPr>
          <p:cNvPr id="409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A0C78D-E08C-438B-A406-9C3BAA935788}" type="slidenum">
              <a:rPr lang="en-US" smtClean="0"/>
              <a:pPr fontAlgn="base">
                <a:spcBef>
                  <a:spcPct val="0"/>
                </a:spcBef>
                <a:spcAft>
                  <a:spcPct val="0"/>
                </a:spcAft>
                <a:defRPr/>
              </a:pPr>
              <a:t>25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9941" name="图片 5" descr="Image 039.png"/>
          <p:cNvPicPr>
            <a:picLocks noChangeAspect="1"/>
          </p:cNvPicPr>
          <p:nvPr/>
        </p:nvPicPr>
        <p:blipFill>
          <a:blip r:embed="rId3" cstate="print"/>
          <a:srcRect/>
          <a:stretch>
            <a:fillRect/>
          </a:stretch>
        </p:blipFill>
        <p:spPr bwMode="auto">
          <a:xfrm>
            <a:off x="685800" y="2057400"/>
            <a:ext cx="6781800" cy="2449513"/>
          </a:xfrm>
          <a:prstGeom prst="rect">
            <a:avLst/>
          </a:prstGeom>
          <a:noFill/>
          <a:ln w="9525">
            <a:noFill/>
            <a:miter lim="800000"/>
            <a:headEnd/>
            <a:tailEnd/>
          </a:ln>
        </p:spPr>
      </p:pic>
      <p:pic>
        <p:nvPicPr>
          <p:cNvPr id="39942" name="内容占位符 4" descr="Image 037.png"/>
          <p:cNvPicPr>
            <a:picLocks noChangeAspect="1"/>
          </p:cNvPicPr>
          <p:nvPr/>
        </p:nvPicPr>
        <p:blipFill>
          <a:blip r:embed="rId4" cstate="print"/>
          <a:srcRect/>
          <a:stretch>
            <a:fillRect/>
          </a:stretch>
        </p:blipFill>
        <p:spPr bwMode="auto">
          <a:xfrm>
            <a:off x="7315200" y="1295400"/>
            <a:ext cx="1457325" cy="1924050"/>
          </a:xfrm>
          <a:prstGeom prst="rect">
            <a:avLst/>
          </a:prstGeom>
          <a:noFill/>
          <a:ln w="9525">
            <a:noFill/>
            <a:miter lim="800000"/>
            <a:headEnd/>
            <a:tailEnd/>
          </a:ln>
        </p:spPr>
      </p:pic>
      <p:pic>
        <p:nvPicPr>
          <p:cNvPr id="39943" name="图片 8" descr="Image 040.png"/>
          <p:cNvPicPr>
            <a:picLocks noChangeAspect="1"/>
          </p:cNvPicPr>
          <p:nvPr/>
        </p:nvPicPr>
        <p:blipFill>
          <a:blip r:embed="rId5" cstate="print"/>
          <a:srcRect/>
          <a:stretch>
            <a:fillRect/>
          </a:stretch>
        </p:blipFill>
        <p:spPr bwMode="auto">
          <a:xfrm>
            <a:off x="685800" y="4495800"/>
            <a:ext cx="6934200" cy="425450"/>
          </a:xfrm>
          <a:prstGeom prst="rect">
            <a:avLst/>
          </a:prstGeom>
          <a:noFill/>
          <a:ln w="9525">
            <a:noFill/>
            <a:miter lim="800000"/>
            <a:headEnd/>
            <a:tailEnd/>
          </a:ln>
        </p:spPr>
      </p:pic>
      <p:pic>
        <p:nvPicPr>
          <p:cNvPr id="39944" name="图片 9" descr="Image 042.png"/>
          <p:cNvPicPr>
            <a:picLocks noChangeAspect="1"/>
          </p:cNvPicPr>
          <p:nvPr/>
        </p:nvPicPr>
        <p:blipFill>
          <a:blip r:embed="rId6" cstate="print"/>
          <a:srcRect/>
          <a:stretch>
            <a:fillRect/>
          </a:stretch>
        </p:blipFill>
        <p:spPr bwMode="auto">
          <a:xfrm>
            <a:off x="685800" y="4953000"/>
            <a:ext cx="7239000" cy="817563"/>
          </a:xfrm>
          <a:prstGeom prst="rect">
            <a:avLst/>
          </a:prstGeom>
          <a:noFill/>
          <a:ln w="9525">
            <a:noFill/>
            <a:miter lim="800000"/>
            <a:headEnd/>
            <a:tailEnd/>
          </a:ln>
        </p:spPr>
      </p:pic>
      <p:pic>
        <p:nvPicPr>
          <p:cNvPr id="39945" name="图片 10" descr="Image 038.png"/>
          <p:cNvPicPr>
            <a:picLocks noChangeAspect="1"/>
          </p:cNvPicPr>
          <p:nvPr/>
        </p:nvPicPr>
        <p:blipFill>
          <a:blip r:embed="rId7" cstate="print"/>
          <a:srcRect/>
          <a:stretch>
            <a:fillRect/>
          </a:stretch>
        </p:blipFill>
        <p:spPr bwMode="auto">
          <a:xfrm>
            <a:off x="2419350" y="6172200"/>
            <a:ext cx="6724650" cy="352425"/>
          </a:xfrm>
          <a:prstGeom prst="rect">
            <a:avLst/>
          </a:prstGeom>
          <a:noFill/>
          <a:ln w="9525">
            <a:noFill/>
            <a:miter lim="800000"/>
            <a:headEnd/>
            <a:tailEnd/>
          </a:ln>
        </p:spPr>
      </p:pic>
      <p:sp>
        <p:nvSpPr>
          <p:cNvPr id="10" name="矩形 9"/>
          <p:cNvSpPr/>
          <p:nvPr/>
        </p:nvSpPr>
        <p:spPr>
          <a:xfrm>
            <a:off x="2362200" y="6248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eaLnBrk="1" hangingPunct="1"/>
            <a:r>
              <a:rPr lang="zh-CN" altLang="en-US" smtClean="0"/>
              <a:t>如果一个博弈问题满足以上公理，可以证明纳什议价的唯一解便是使纳什积最大化的效用向量</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我们博弈模型首先可以满足公理一、二、四。因为公理三、五和六所描述的内容，从数学定义上来讲要求效用集合是凸集。</a:t>
            </a:r>
            <a:endParaRPr lang="en-US" smtClean="0"/>
          </a:p>
        </p:txBody>
      </p:sp>
      <p:sp>
        <p:nvSpPr>
          <p:cNvPr id="419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D04AA14-F9BD-49BF-916B-CBBACA9C2E6D}" type="slidenum">
              <a:rPr lang="en-US" smtClean="0"/>
              <a:pPr fontAlgn="base">
                <a:spcBef>
                  <a:spcPct val="0"/>
                </a:spcBef>
                <a:spcAft>
                  <a:spcPct val="0"/>
                </a:spcAft>
                <a:defRPr/>
              </a:pPr>
              <a:t>26</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0965" name="图片 4" descr="Image 041.png"/>
          <p:cNvPicPr>
            <a:picLocks noChangeAspect="1"/>
          </p:cNvPicPr>
          <p:nvPr/>
        </p:nvPicPr>
        <p:blipFill>
          <a:blip r:embed="rId2" cstate="print"/>
          <a:srcRect/>
          <a:stretch>
            <a:fillRect/>
          </a:stretch>
        </p:blipFill>
        <p:spPr bwMode="auto">
          <a:xfrm>
            <a:off x="2590800" y="2667000"/>
            <a:ext cx="386715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p:txBody>
          <a:bodyPr/>
          <a:lstStyle/>
          <a:p>
            <a:pPr eaLnBrk="1" hangingPunct="1"/>
            <a:r>
              <a:rPr lang="zh-CN" altLang="en-US" smtClean="0"/>
              <a:t>定理：如果效用向量集合 </a:t>
            </a:r>
            <a:r>
              <a:rPr lang="en-US" altLang="zh-CN" smtClean="0"/>
              <a:t>ϕ </a:t>
            </a:r>
            <a:r>
              <a:rPr lang="zh-CN" altLang="en-US" smtClean="0"/>
              <a:t>中的元素如下公式所定义，那么这个集合是一个凸集。</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证明（略）</a:t>
            </a:r>
            <a:endParaRPr lang="en-US" altLang="zh-CN" smtClean="0"/>
          </a:p>
          <a:p>
            <a:pPr eaLnBrk="1" hangingPunct="1"/>
            <a:endParaRPr lang="en-US" smtClean="0"/>
          </a:p>
        </p:txBody>
      </p:sp>
      <p:sp>
        <p:nvSpPr>
          <p:cNvPr id="307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F39792C-096C-48AD-B9F5-567262675F78}" type="slidenum">
              <a:rPr lang="en-US" smtClean="0"/>
              <a:pPr fontAlgn="base">
                <a:spcBef>
                  <a:spcPct val="0"/>
                </a:spcBef>
                <a:spcAft>
                  <a:spcPct val="0"/>
                </a:spcAft>
                <a:defRPr/>
              </a:pPr>
              <a:t>27</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078" name="图片 4" descr="Image 032.png"/>
          <p:cNvPicPr>
            <a:picLocks noChangeAspect="1"/>
          </p:cNvPicPr>
          <p:nvPr/>
        </p:nvPicPr>
        <p:blipFill>
          <a:blip r:embed="rId3" cstate="print"/>
          <a:srcRect/>
          <a:stretch>
            <a:fillRect/>
          </a:stretch>
        </p:blipFill>
        <p:spPr bwMode="auto">
          <a:xfrm>
            <a:off x="2286000" y="2667000"/>
            <a:ext cx="4286250" cy="92392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pPr eaLnBrk="1" hangingPunct="1"/>
            <a:r>
              <a:rPr lang="zh-CN" altLang="en-US" smtClean="0"/>
              <a:t>不满足对称性公理的议价解称之为非对称纳什议价解（或称作一般纳什议价解（</a:t>
            </a:r>
            <a:r>
              <a:rPr lang="en-US" smtClean="0"/>
              <a:t>Generalized Nash Solution）</a:t>
            </a:r>
          </a:p>
          <a:p>
            <a:pPr eaLnBrk="1" hangingPunct="1"/>
            <a:r>
              <a:rPr lang="zh-CN" altLang="en-US" smtClean="0"/>
              <a:t>这个解仍可通过最大化纳什积来得到。</a:t>
            </a:r>
            <a:endParaRPr lang="en-US" altLang="zh-CN" smtClean="0"/>
          </a:p>
          <a:p>
            <a:pPr eaLnBrk="1" hangingPunct="1"/>
            <a:r>
              <a:rPr lang="zh-CN" altLang="en-US" smtClean="0"/>
              <a:t>优化问题为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解为：</a:t>
            </a:r>
            <a:endParaRPr lang="en-US" altLang="zh-CN" smtClean="0"/>
          </a:p>
          <a:p>
            <a:pPr eaLnBrk="1" hangingPunct="1"/>
            <a:endParaRPr lang="en-US" altLang="zh-CN" smtClean="0"/>
          </a:p>
          <a:p>
            <a:pPr eaLnBrk="1" hangingPunct="1"/>
            <a:endParaRPr lang="en-US" smtClean="0"/>
          </a:p>
          <a:p>
            <a:pPr eaLnBrk="1" hangingPunct="1"/>
            <a:endParaRPr lang="en-US" smtClean="0"/>
          </a:p>
        </p:txBody>
      </p:sp>
      <p:sp>
        <p:nvSpPr>
          <p:cNvPr id="430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DE43748-48A2-4C9E-B6EE-FED9987013A0}" type="slidenum">
              <a:rPr lang="en-US" smtClean="0"/>
              <a:pPr fontAlgn="base">
                <a:spcBef>
                  <a:spcPct val="0"/>
                </a:spcBef>
                <a:spcAft>
                  <a:spcPct val="0"/>
                </a:spcAft>
                <a:defRPr/>
              </a:pPr>
              <a:t>28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1989" name="图片 4" descr="Image 045.png"/>
          <p:cNvPicPr>
            <a:picLocks noChangeAspect="1"/>
          </p:cNvPicPr>
          <p:nvPr/>
        </p:nvPicPr>
        <p:blipFill>
          <a:blip r:embed="rId2" cstate="print"/>
          <a:srcRect/>
          <a:stretch>
            <a:fillRect/>
          </a:stretch>
        </p:blipFill>
        <p:spPr bwMode="auto">
          <a:xfrm>
            <a:off x="1447800" y="3886200"/>
            <a:ext cx="6553200" cy="1409700"/>
          </a:xfrm>
          <a:prstGeom prst="rect">
            <a:avLst/>
          </a:prstGeom>
          <a:noFill/>
          <a:ln w="9525">
            <a:noFill/>
            <a:miter lim="800000"/>
            <a:headEnd/>
            <a:tailEnd/>
          </a:ln>
        </p:spPr>
      </p:pic>
      <p:pic>
        <p:nvPicPr>
          <p:cNvPr id="41990" name="图片 5" descr="Image 046.png"/>
          <p:cNvPicPr>
            <a:picLocks noChangeAspect="1"/>
          </p:cNvPicPr>
          <p:nvPr/>
        </p:nvPicPr>
        <p:blipFill>
          <a:blip r:embed="rId3" cstate="print"/>
          <a:srcRect/>
          <a:stretch>
            <a:fillRect/>
          </a:stretch>
        </p:blipFill>
        <p:spPr bwMode="auto">
          <a:xfrm>
            <a:off x="1676400" y="5410200"/>
            <a:ext cx="64674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eaLnBrk="1" hangingPunct="1"/>
            <a:r>
              <a:rPr lang="zh-CN" altLang="en-US" smtClean="0"/>
              <a:t>议价能力对资源分配的影响与分析</a:t>
            </a:r>
            <a:endParaRPr lang="en-US" altLang="zh-CN" smtClean="0"/>
          </a:p>
          <a:p>
            <a:pPr lvl="1" eaLnBrk="1" hangingPunct="1"/>
            <a:r>
              <a:rPr lang="zh-CN" altLang="en-US" smtClean="0"/>
              <a:t>议价能力</a:t>
            </a:r>
            <a:endParaRPr lang="en-US" altLang="zh-CN" smtClean="0"/>
          </a:p>
          <a:p>
            <a:pPr lvl="1" eaLnBrk="1" hangingPunct="1"/>
            <a:endParaRPr lang="en-US" smtClean="0"/>
          </a:p>
        </p:txBody>
      </p:sp>
      <p:sp>
        <p:nvSpPr>
          <p:cNvPr id="440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24A4F3B-EB15-4D03-A0ED-89CD908F4C52}" type="slidenum">
              <a:rPr lang="en-US" smtClean="0"/>
              <a:pPr fontAlgn="base">
                <a:spcBef>
                  <a:spcPct val="0"/>
                </a:spcBef>
                <a:spcAft>
                  <a:spcPct val="0"/>
                </a:spcAft>
                <a:defRPr/>
              </a:pPr>
              <a:t>29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3013" name="图片 4" descr="Image 047.png"/>
          <p:cNvPicPr>
            <a:picLocks noChangeAspect="1"/>
          </p:cNvPicPr>
          <p:nvPr/>
        </p:nvPicPr>
        <p:blipFill>
          <a:blip r:embed="rId2" cstate="print"/>
          <a:srcRect/>
          <a:stretch>
            <a:fillRect/>
          </a:stretch>
        </p:blipFill>
        <p:spPr bwMode="auto">
          <a:xfrm>
            <a:off x="1219200" y="3276600"/>
            <a:ext cx="2428875" cy="990600"/>
          </a:xfrm>
          <a:prstGeom prst="rect">
            <a:avLst/>
          </a:prstGeom>
          <a:noFill/>
          <a:ln w="9525">
            <a:noFill/>
            <a:miter lim="800000"/>
            <a:headEnd/>
            <a:tailEnd/>
          </a:ln>
        </p:spPr>
      </p:pic>
      <p:pic>
        <p:nvPicPr>
          <p:cNvPr id="43014" name="图片 5" descr="Image 048.png"/>
          <p:cNvPicPr>
            <a:picLocks noChangeAspect="1"/>
          </p:cNvPicPr>
          <p:nvPr/>
        </p:nvPicPr>
        <p:blipFill>
          <a:blip r:embed="rId3" cstate="print"/>
          <a:srcRect/>
          <a:stretch>
            <a:fillRect/>
          </a:stretch>
        </p:blipFill>
        <p:spPr bwMode="auto">
          <a:xfrm>
            <a:off x="3124200" y="2057400"/>
            <a:ext cx="5443538" cy="4098925"/>
          </a:xfrm>
          <a:prstGeom prst="rect">
            <a:avLst/>
          </a:prstGeom>
          <a:noFill/>
          <a:ln w="9525">
            <a:noFill/>
            <a:miter lim="800000"/>
            <a:headEnd/>
            <a:tailEnd/>
          </a:ln>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p:txBody>
          <a:bodyPr/>
          <a:lstStyle/>
          <a:p>
            <a:pPr eaLnBrk="1" hangingPunct="1">
              <a:lnSpc>
                <a:spcPct val="150000"/>
              </a:lnSpc>
            </a:pPr>
            <a:r>
              <a:rPr lang="en-US" smtClean="0"/>
              <a:t>Internet </a:t>
            </a:r>
            <a:r>
              <a:rPr lang="zh-CN" altLang="en-US" smtClean="0"/>
              <a:t>网络应用</a:t>
            </a:r>
            <a:endParaRPr lang="en-US" altLang="zh-CN" smtClean="0"/>
          </a:p>
          <a:p>
            <a:pPr lvl="1" eaLnBrk="1" hangingPunct="1"/>
            <a:r>
              <a:rPr lang="zh-CN" altLang="en-US" smtClean="0"/>
              <a:t>实时、交互</a:t>
            </a:r>
            <a:endParaRPr lang="en-US" altLang="zh-CN" smtClean="0"/>
          </a:p>
          <a:p>
            <a:pPr lvl="1" eaLnBrk="1" hangingPunct="1"/>
            <a:r>
              <a:rPr lang="zh-CN" altLang="en-US" smtClean="0"/>
              <a:t>多样</a:t>
            </a:r>
            <a:endParaRPr lang="en-US" altLang="zh-CN" smtClean="0"/>
          </a:p>
          <a:p>
            <a:pPr lvl="1" eaLnBrk="1" hangingPunct="1"/>
            <a:r>
              <a:rPr lang="zh-CN" altLang="en-US" smtClean="0"/>
              <a:t>持续、稳定</a:t>
            </a:r>
            <a:endParaRPr lang="en-US" altLang="zh-CN" smtClean="0"/>
          </a:p>
          <a:p>
            <a:pPr eaLnBrk="1" hangingPunct="1">
              <a:lnSpc>
                <a:spcPct val="150000"/>
              </a:lnSpc>
            </a:pPr>
            <a:r>
              <a:rPr lang="zh-CN" altLang="en-US" smtClean="0"/>
              <a:t>通信网络的发展</a:t>
            </a:r>
            <a:endParaRPr lang="en-US" altLang="zh-CN" smtClean="0"/>
          </a:p>
          <a:p>
            <a:pPr lvl="1" eaLnBrk="1" hangingPunct="1"/>
            <a:r>
              <a:rPr lang="zh-CN" altLang="en-US" smtClean="0"/>
              <a:t>有线</a:t>
            </a:r>
            <a:endParaRPr lang="en-US" altLang="zh-CN" smtClean="0"/>
          </a:p>
          <a:p>
            <a:pPr lvl="1" eaLnBrk="1" hangingPunct="1"/>
            <a:r>
              <a:rPr lang="zh-CN" altLang="en-US" smtClean="0"/>
              <a:t>无线</a:t>
            </a:r>
            <a:endParaRPr lang="en-US" altLang="zh-CN" smtClean="0"/>
          </a:p>
          <a:p>
            <a:pPr lvl="1" eaLnBrk="1" hangingPunct="1"/>
            <a:endParaRPr lang="en-US" altLang="zh-CN" smtClean="0"/>
          </a:p>
          <a:p>
            <a:pPr lvl="1" eaLnBrk="1" hangingPunct="1"/>
            <a:endParaRPr lang="en-US" altLang="zh-CN" smtClean="0"/>
          </a:p>
          <a:p>
            <a:pPr lvl="1" eaLnBrk="1" hangingPunct="1"/>
            <a:endParaRPr lang="en-US" smtClean="0"/>
          </a:p>
          <a:p>
            <a:pPr lvl="1" eaLnBrk="1" hangingPunct="1"/>
            <a:endParaRPr lang="en-US" smtClean="0"/>
          </a:p>
        </p:txBody>
      </p:sp>
      <p:sp>
        <p:nvSpPr>
          <p:cNvPr id="194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2E17918-FB00-483B-8F15-845F1193CA1C}" type="slidenum">
              <a:rPr lang="en-US" smtClean="0"/>
              <a:pPr fontAlgn="base">
                <a:spcBef>
                  <a:spcPct val="0"/>
                </a:spcBef>
                <a:spcAft>
                  <a:spcPct val="0"/>
                </a:spcAft>
                <a:defRPr/>
              </a:pPr>
              <a:t>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研究背景与意义</a:t>
            </a:r>
            <a:endParaRPr lang="en-US" dirty="0"/>
          </a:p>
        </p:txBody>
      </p:sp>
      <p:pic>
        <p:nvPicPr>
          <p:cNvPr id="19461" name="图片 4" descr="Image 004.png"/>
          <p:cNvPicPr>
            <a:picLocks noChangeAspect="1"/>
          </p:cNvPicPr>
          <p:nvPr/>
        </p:nvPicPr>
        <p:blipFill>
          <a:blip r:embed="rId2" cstate="print"/>
          <a:srcRect/>
          <a:stretch>
            <a:fillRect/>
          </a:stretch>
        </p:blipFill>
        <p:spPr bwMode="auto">
          <a:xfrm>
            <a:off x="4114800" y="1752600"/>
            <a:ext cx="1905000" cy="590550"/>
          </a:xfrm>
          <a:prstGeom prst="rect">
            <a:avLst/>
          </a:prstGeom>
          <a:noFill/>
          <a:ln w="9525">
            <a:noFill/>
            <a:miter lim="800000"/>
            <a:headEnd/>
            <a:tailEnd/>
          </a:ln>
        </p:spPr>
      </p:pic>
      <p:pic>
        <p:nvPicPr>
          <p:cNvPr id="19462" name="图片 6" descr="Image 005.png"/>
          <p:cNvPicPr>
            <a:picLocks noChangeAspect="1"/>
          </p:cNvPicPr>
          <p:nvPr/>
        </p:nvPicPr>
        <p:blipFill>
          <a:blip r:embed="rId3" cstate="print"/>
          <a:srcRect/>
          <a:stretch>
            <a:fillRect/>
          </a:stretch>
        </p:blipFill>
        <p:spPr bwMode="auto">
          <a:xfrm>
            <a:off x="4267200" y="2590800"/>
            <a:ext cx="1752600" cy="671513"/>
          </a:xfrm>
          <a:prstGeom prst="rect">
            <a:avLst/>
          </a:prstGeom>
          <a:noFill/>
          <a:ln w="9525">
            <a:noFill/>
            <a:miter lim="800000"/>
            <a:headEnd/>
            <a:tailEnd/>
          </a:ln>
        </p:spPr>
      </p:pic>
      <p:pic>
        <p:nvPicPr>
          <p:cNvPr id="19463" name="图片 9" descr="Image 007.png"/>
          <p:cNvPicPr>
            <a:picLocks noChangeAspect="1"/>
          </p:cNvPicPr>
          <p:nvPr/>
        </p:nvPicPr>
        <p:blipFill>
          <a:blip r:embed="rId4" cstate="print"/>
          <a:srcRect/>
          <a:stretch>
            <a:fillRect/>
          </a:stretch>
        </p:blipFill>
        <p:spPr bwMode="auto">
          <a:xfrm>
            <a:off x="6172200" y="1676400"/>
            <a:ext cx="1981200" cy="755650"/>
          </a:xfrm>
          <a:prstGeom prst="rect">
            <a:avLst/>
          </a:prstGeom>
          <a:noFill/>
          <a:ln w="9525">
            <a:noFill/>
            <a:miter lim="800000"/>
            <a:headEnd/>
            <a:tailEnd/>
          </a:ln>
        </p:spPr>
      </p:pic>
      <p:pic>
        <p:nvPicPr>
          <p:cNvPr id="19464" name="图片 8" descr="Image 008.png"/>
          <p:cNvPicPr>
            <a:picLocks noChangeAspect="1"/>
          </p:cNvPicPr>
          <p:nvPr/>
        </p:nvPicPr>
        <p:blipFill>
          <a:blip r:embed="rId5" cstate="print"/>
          <a:srcRect/>
          <a:stretch>
            <a:fillRect/>
          </a:stretch>
        </p:blipFill>
        <p:spPr bwMode="auto">
          <a:xfrm>
            <a:off x="6324600" y="2514600"/>
            <a:ext cx="1828800" cy="633413"/>
          </a:xfrm>
          <a:prstGeom prst="rect">
            <a:avLst/>
          </a:prstGeom>
          <a:noFill/>
          <a:ln w="9525">
            <a:noFill/>
            <a:miter lim="800000"/>
            <a:headEnd/>
            <a:tailEnd/>
          </a:ln>
        </p:spPr>
      </p:pic>
      <p:pic>
        <p:nvPicPr>
          <p:cNvPr id="19465" name="图片 11" descr="Image 009.png"/>
          <p:cNvPicPr>
            <a:picLocks noChangeAspect="1"/>
          </p:cNvPicPr>
          <p:nvPr/>
        </p:nvPicPr>
        <p:blipFill>
          <a:blip r:embed="rId6" cstate="print"/>
          <a:srcRect/>
          <a:stretch>
            <a:fillRect/>
          </a:stretch>
        </p:blipFill>
        <p:spPr bwMode="auto">
          <a:xfrm>
            <a:off x="4419600" y="5029200"/>
            <a:ext cx="1201738" cy="1295400"/>
          </a:xfrm>
          <a:prstGeom prst="rect">
            <a:avLst/>
          </a:prstGeom>
          <a:noFill/>
          <a:ln w="9525">
            <a:noFill/>
            <a:miter lim="800000"/>
            <a:headEnd/>
            <a:tailEnd/>
          </a:ln>
        </p:spPr>
      </p:pic>
      <p:pic>
        <p:nvPicPr>
          <p:cNvPr id="19466" name="图片 12" descr="Image 010.png"/>
          <p:cNvPicPr>
            <a:picLocks noChangeAspect="1"/>
          </p:cNvPicPr>
          <p:nvPr/>
        </p:nvPicPr>
        <p:blipFill>
          <a:blip r:embed="rId7" cstate="print"/>
          <a:srcRect/>
          <a:stretch>
            <a:fillRect/>
          </a:stretch>
        </p:blipFill>
        <p:spPr bwMode="auto">
          <a:xfrm>
            <a:off x="5943600" y="3657600"/>
            <a:ext cx="1733550" cy="1428750"/>
          </a:xfrm>
          <a:prstGeom prst="rect">
            <a:avLst/>
          </a:prstGeom>
          <a:noFill/>
          <a:ln w="9525">
            <a:noFill/>
            <a:miter lim="800000"/>
            <a:headEnd/>
            <a:tailEnd/>
          </a:ln>
        </p:spPr>
      </p:pic>
      <p:pic>
        <p:nvPicPr>
          <p:cNvPr id="19467" name="图片 14" descr="Image 011.png"/>
          <p:cNvPicPr>
            <a:picLocks noChangeAspect="1"/>
          </p:cNvPicPr>
          <p:nvPr/>
        </p:nvPicPr>
        <p:blipFill>
          <a:blip r:embed="rId8" cstate="print"/>
          <a:srcRect/>
          <a:stretch>
            <a:fillRect/>
          </a:stretch>
        </p:blipFill>
        <p:spPr bwMode="auto">
          <a:xfrm>
            <a:off x="4419600" y="3886200"/>
            <a:ext cx="1447800" cy="1108075"/>
          </a:xfrm>
          <a:prstGeom prst="rect">
            <a:avLst/>
          </a:prstGeom>
          <a:noFill/>
          <a:ln w="9525">
            <a:noFill/>
            <a:miter lim="800000"/>
            <a:headEnd/>
            <a:tailEnd/>
          </a:ln>
        </p:spPr>
      </p:pic>
      <p:pic>
        <p:nvPicPr>
          <p:cNvPr id="19468" name="图片 15" descr="Image 012.png"/>
          <p:cNvPicPr>
            <a:picLocks noChangeAspect="1"/>
          </p:cNvPicPr>
          <p:nvPr/>
        </p:nvPicPr>
        <p:blipFill>
          <a:blip r:embed="rId9" cstate="print"/>
          <a:srcRect/>
          <a:stretch>
            <a:fillRect/>
          </a:stretch>
        </p:blipFill>
        <p:spPr bwMode="auto">
          <a:xfrm>
            <a:off x="5638800" y="5105400"/>
            <a:ext cx="1981200" cy="137318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p:txBody>
          <a:bodyPr/>
          <a:lstStyle/>
          <a:p>
            <a:pPr eaLnBrk="1" hangingPunct="1"/>
            <a:r>
              <a:rPr lang="zh-CN" altLang="en-US" smtClean="0"/>
              <a:t> 仿真实验</a:t>
            </a:r>
            <a:endParaRPr lang="en-US" smtClean="0"/>
          </a:p>
        </p:txBody>
      </p:sp>
      <p:sp>
        <p:nvSpPr>
          <p:cNvPr id="450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0C1705-74F1-4B2D-B427-E3FBEF5913BC}" type="slidenum">
              <a:rPr lang="en-US" smtClean="0"/>
              <a:pPr fontAlgn="base">
                <a:spcBef>
                  <a:spcPct val="0"/>
                </a:spcBef>
                <a:spcAft>
                  <a:spcPct val="0"/>
                </a:spcAft>
                <a:defRPr/>
              </a:pPr>
              <a:t>30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4037" name="图片 4" descr="Image 049.png"/>
          <p:cNvPicPr>
            <a:picLocks noChangeAspect="1"/>
          </p:cNvPicPr>
          <p:nvPr/>
        </p:nvPicPr>
        <p:blipFill>
          <a:blip r:embed="rId3" cstate="print"/>
          <a:srcRect/>
          <a:stretch>
            <a:fillRect/>
          </a:stretch>
        </p:blipFill>
        <p:spPr bwMode="auto">
          <a:xfrm>
            <a:off x="990600" y="1219200"/>
            <a:ext cx="7239000" cy="4981575"/>
          </a:xfrm>
          <a:prstGeom prst="rect">
            <a:avLst/>
          </a:prstGeom>
          <a:noFill/>
          <a:ln w="9525">
            <a:noFill/>
            <a:miter lim="800000"/>
            <a:headEnd/>
            <a:tailEnd/>
          </a:ln>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eaLnBrk="1" hangingPunct="1"/>
            <a:r>
              <a:rPr lang="zh-CN" altLang="en-US" smtClean="0"/>
              <a:t>结果分析</a:t>
            </a:r>
            <a:endParaRPr lang="en-US" smtClean="0"/>
          </a:p>
          <a:p>
            <a:pPr eaLnBrk="1" hangingPunct="1"/>
            <a:endParaRPr lang="en-US" smtClean="0"/>
          </a:p>
        </p:txBody>
      </p:sp>
      <p:sp>
        <p:nvSpPr>
          <p:cNvPr id="460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EF44BB-72CD-4CF6-95E0-FA003CFC86A2}" type="slidenum">
              <a:rPr lang="en-US" smtClean="0"/>
              <a:pPr fontAlgn="base">
                <a:spcBef>
                  <a:spcPct val="0"/>
                </a:spcBef>
                <a:spcAft>
                  <a:spcPct val="0"/>
                </a:spcAft>
                <a:defRPr/>
              </a:pPr>
              <a:t>31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5061" name="图片 7" descr="Image 073.png"/>
          <p:cNvPicPr>
            <a:picLocks noChangeAspect="1"/>
          </p:cNvPicPr>
          <p:nvPr/>
        </p:nvPicPr>
        <p:blipFill>
          <a:blip r:embed="rId2" cstate="print"/>
          <a:srcRect/>
          <a:stretch>
            <a:fillRect/>
          </a:stretch>
        </p:blipFill>
        <p:spPr bwMode="auto">
          <a:xfrm>
            <a:off x="838200" y="1143000"/>
            <a:ext cx="7353300" cy="5114925"/>
          </a:xfrm>
          <a:prstGeom prst="rect">
            <a:avLst/>
          </a:prstGeom>
          <a:noFill/>
          <a:ln w="9525">
            <a:noFill/>
            <a:miter lim="800000"/>
            <a:headEnd/>
            <a:tailEnd/>
          </a:ln>
        </p:spPr>
      </p:pic>
      <p:sp>
        <p:nvSpPr>
          <p:cNvPr id="9" name="圆角矩形 8"/>
          <p:cNvSpPr/>
          <p:nvPr/>
        </p:nvSpPr>
        <p:spPr>
          <a:xfrm>
            <a:off x="7162800" y="1828800"/>
            <a:ext cx="762000" cy="426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r>
              <a:rPr lang="en-US" smtClean="0"/>
              <a:t>.</a:t>
            </a:r>
          </a:p>
          <a:p>
            <a:pPr eaLnBrk="1" hangingPunct="1"/>
            <a:endParaRPr lang="en-US" smtClean="0"/>
          </a:p>
        </p:txBody>
      </p:sp>
      <p:sp>
        <p:nvSpPr>
          <p:cNvPr id="471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FB5952A-623D-421E-9483-BD5A9666BA25}" type="slidenum">
              <a:rPr lang="en-US" smtClean="0"/>
              <a:pPr fontAlgn="base">
                <a:spcBef>
                  <a:spcPct val="0"/>
                </a:spcBef>
                <a:spcAft>
                  <a:spcPct val="0"/>
                </a:spcAft>
                <a:defRPr/>
              </a:pPr>
              <a:t>32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6085" name="图片 4" descr="Image 052.png"/>
          <p:cNvPicPr>
            <a:picLocks noChangeAspect="1"/>
          </p:cNvPicPr>
          <p:nvPr/>
        </p:nvPicPr>
        <p:blipFill>
          <a:blip r:embed="rId2" cstate="print"/>
          <a:srcRect/>
          <a:stretch>
            <a:fillRect/>
          </a:stretch>
        </p:blipFill>
        <p:spPr bwMode="auto">
          <a:xfrm>
            <a:off x="609600" y="1676400"/>
            <a:ext cx="7410450" cy="1724025"/>
          </a:xfrm>
          <a:prstGeom prst="rect">
            <a:avLst/>
          </a:prstGeom>
          <a:noFill/>
          <a:ln w="9525">
            <a:noFill/>
            <a:miter lim="800000"/>
            <a:headEnd/>
            <a:tailEnd/>
          </a:ln>
        </p:spPr>
      </p:pic>
      <p:sp>
        <p:nvSpPr>
          <p:cNvPr id="6" name="矩形 5"/>
          <p:cNvSpPr/>
          <p:nvPr/>
        </p:nvSpPr>
        <p:spPr>
          <a:xfrm>
            <a:off x="3048000" y="16764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365760" indent="-256032" eaLnBrk="1" fontAlgn="auto" hangingPunct="1">
              <a:spcAft>
                <a:spcPts val="0"/>
              </a:spcAft>
              <a:buFont typeface="Wingdings 3"/>
              <a:buChar char=""/>
              <a:defRPr/>
            </a:pPr>
            <a:r>
              <a:rPr lang="zh-CN" altLang="en-US" dirty="0" smtClean="0"/>
              <a:t>小结</a:t>
            </a:r>
            <a:endParaRPr lang="en-US" altLang="zh-CN" dirty="0" smtClean="0"/>
          </a:p>
          <a:p>
            <a:pPr marL="621792" lvl="1" eaLnBrk="1" fontAlgn="auto" hangingPunct="1">
              <a:spcBef>
                <a:spcPts val="324"/>
              </a:spcBef>
              <a:spcAft>
                <a:spcPts val="0"/>
              </a:spcAft>
              <a:buFont typeface="Verdana"/>
              <a:buChar char="◦"/>
              <a:defRPr/>
            </a:pPr>
            <a:r>
              <a:rPr lang="zh-CN" altLang="en-US" dirty="0" smtClean="0"/>
              <a:t>构造了一个新的资源分配议价博弈模型。</a:t>
            </a:r>
            <a:endParaRPr lang="en-US" altLang="zh-CN" dirty="0" smtClean="0"/>
          </a:p>
          <a:p>
            <a:pPr marL="621792" lvl="1" eaLnBrk="1" fontAlgn="auto" hangingPunct="1">
              <a:spcBef>
                <a:spcPts val="324"/>
              </a:spcBef>
              <a:spcAft>
                <a:spcPts val="0"/>
              </a:spcAft>
              <a:buFont typeface="Verdana"/>
              <a:buChar char="◦"/>
              <a:defRPr/>
            </a:pPr>
            <a:r>
              <a:rPr lang="zh-CN" altLang="en-US" dirty="0" smtClean="0"/>
              <a:t>通过对模型的定义及相关的理论分析，证明我们所提出的模型满足纳什议价公理所提出的约束。</a:t>
            </a:r>
            <a:endParaRPr lang="en-US" altLang="zh-CN" dirty="0" smtClean="0"/>
          </a:p>
          <a:p>
            <a:pPr marL="621792" lvl="1" eaLnBrk="1" fontAlgn="auto" hangingPunct="1">
              <a:spcBef>
                <a:spcPts val="324"/>
              </a:spcBef>
              <a:spcAft>
                <a:spcPts val="0"/>
              </a:spcAft>
              <a:buFont typeface="Verdana"/>
              <a:buChar char="◦"/>
              <a:defRPr/>
            </a:pPr>
            <a:r>
              <a:rPr lang="zh-CN" altLang="en-US" dirty="0" smtClean="0"/>
              <a:t>提出了以用户应用特征参数值为基础的议价能力的具体定义。</a:t>
            </a:r>
            <a:endParaRPr lang="en-US" altLang="zh-CN" dirty="0" smtClean="0"/>
          </a:p>
          <a:p>
            <a:pPr marL="621792" lvl="1" eaLnBrk="1" fontAlgn="auto" hangingPunct="1">
              <a:spcBef>
                <a:spcPts val="324"/>
              </a:spcBef>
              <a:spcAft>
                <a:spcPts val="0"/>
              </a:spcAft>
              <a:buFont typeface="Verdana"/>
              <a:buChar char="◦"/>
              <a:defRPr/>
            </a:pPr>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481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2B607BA-BB2D-4885-8F45-A7A7D1692806}" type="slidenum">
              <a:rPr lang="en-US" smtClean="0"/>
              <a:pPr fontAlgn="base">
                <a:spcBef>
                  <a:spcPct val="0"/>
                </a:spcBef>
                <a:spcAft>
                  <a:spcPct val="0"/>
                </a:spcAft>
                <a:defRPr/>
              </a:pPr>
              <a:t>33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不完备信息下的用户资源分配。</a:t>
            </a:r>
            <a:endParaRPr lang="en-US" altLang="zh-CN" smtClean="0"/>
          </a:p>
          <a:p>
            <a:pPr eaLnBrk="1" hangingPunct="1"/>
            <a:r>
              <a:rPr lang="zh-CN" altLang="en-US" smtClean="0"/>
              <a:t>解决的方法：</a:t>
            </a:r>
            <a:endParaRPr lang="en-US" altLang="zh-CN" smtClean="0"/>
          </a:p>
          <a:p>
            <a:pPr lvl="1" eaLnBrk="1" hangingPunct="1"/>
            <a:r>
              <a:rPr lang="zh-CN" altLang="en-US" smtClean="0"/>
              <a:t>构造了一个基于 </a:t>
            </a:r>
            <a:r>
              <a:rPr lang="en-US" altLang="zh-CN" smtClean="0"/>
              <a:t>Bayesian </a:t>
            </a:r>
            <a:r>
              <a:rPr lang="zh-CN" altLang="en-US" smtClean="0"/>
              <a:t>博弈的竞争与决策分析模型，通过对该模型的理论分析来研究用户的业务类型对资源分配及博弈结果的影响。</a:t>
            </a:r>
            <a:endParaRPr lang="en-US" altLang="zh-CN" smtClean="0"/>
          </a:p>
          <a:p>
            <a:pPr lvl="1" eaLnBrk="1" hangingPunct="1"/>
            <a:endParaRPr lang="en-US" smtClean="0"/>
          </a:p>
        </p:txBody>
      </p:sp>
      <p:sp>
        <p:nvSpPr>
          <p:cNvPr id="491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7C711C0-7E10-4104-9687-2A831B1F6584}" type="slidenum">
              <a:rPr lang="en-US" smtClean="0"/>
              <a:pPr fontAlgn="base">
                <a:spcBef>
                  <a:spcPct val="0"/>
                </a:spcBef>
                <a:spcAft>
                  <a:spcPct val="0"/>
                </a:spcAft>
                <a:defRPr/>
              </a:pPr>
              <a:t>34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pPr eaLnBrk="1" hangingPunct="1"/>
            <a:r>
              <a:rPr lang="zh-CN" altLang="en-US" smtClean="0"/>
              <a:t>业务类型定义</a:t>
            </a:r>
            <a:endParaRPr lang="en-US" altLang="zh-CN" smtClean="0"/>
          </a:p>
          <a:p>
            <a:pPr lvl="1" eaLnBrk="1" hangingPunct="1"/>
            <a:r>
              <a:rPr lang="en-US" altLang="zh-CN" smtClean="0"/>
              <a:t>GSM </a:t>
            </a:r>
            <a:r>
              <a:rPr lang="zh-CN" altLang="en-US" smtClean="0"/>
              <a:t>网络，话音</a:t>
            </a:r>
            <a:endParaRPr lang="en-US" altLang="zh-CN" smtClean="0"/>
          </a:p>
          <a:p>
            <a:pPr lvl="1" eaLnBrk="1" hangingPunct="1"/>
            <a:r>
              <a:rPr lang="en-US" smtClean="0"/>
              <a:t>3</a:t>
            </a:r>
            <a:r>
              <a:rPr lang="en-US" altLang="zh-CN" smtClean="0"/>
              <a:t>G</a:t>
            </a:r>
            <a:r>
              <a:rPr lang="zh-CN" altLang="en-US" smtClean="0"/>
              <a:t>网络，</a:t>
            </a:r>
            <a:r>
              <a:rPr lang="en-US" altLang="zh-CN" smtClean="0"/>
              <a:t>UGS</a:t>
            </a:r>
            <a:r>
              <a:rPr lang="zh-CN" altLang="en-US" smtClean="0"/>
              <a:t>，</a:t>
            </a:r>
            <a:r>
              <a:rPr lang="en-US" altLang="zh-CN" smtClean="0"/>
              <a:t>rtPS</a:t>
            </a:r>
            <a:r>
              <a:rPr lang="zh-CN" altLang="en-US" smtClean="0"/>
              <a:t>，</a:t>
            </a:r>
            <a:r>
              <a:rPr lang="en-US" altLang="zh-CN" smtClean="0"/>
              <a:t>ertPS</a:t>
            </a:r>
            <a:r>
              <a:rPr lang="zh-CN" altLang="en-US" smtClean="0"/>
              <a:t>，</a:t>
            </a:r>
            <a:r>
              <a:rPr lang="en-US" altLang="zh-CN" smtClean="0"/>
              <a:t>nrtPS</a:t>
            </a:r>
            <a:r>
              <a:rPr lang="zh-CN" altLang="en-US" smtClean="0"/>
              <a:t>，</a:t>
            </a:r>
            <a:r>
              <a:rPr lang="en-US" altLang="zh-CN" smtClean="0"/>
              <a:t>BE</a:t>
            </a:r>
          </a:p>
          <a:p>
            <a:pPr lvl="1" eaLnBrk="1" hangingPunct="1"/>
            <a:endParaRPr lang="en-US" smtClean="0"/>
          </a:p>
        </p:txBody>
      </p:sp>
      <p:sp>
        <p:nvSpPr>
          <p:cNvPr id="501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6BC2EC3-F881-4216-82F0-C058409E0D0D}" type="slidenum">
              <a:rPr lang="en-US" smtClean="0"/>
              <a:pPr fontAlgn="base">
                <a:spcBef>
                  <a:spcPct val="0"/>
                </a:spcBef>
                <a:spcAft>
                  <a:spcPct val="0"/>
                </a:spcAft>
                <a:defRPr/>
              </a:pPr>
              <a:t>35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58" name="TextBox 5"/>
          <p:cNvSpPr txBox="1">
            <a:spLocks noChangeArrowheads="1"/>
          </p:cNvSpPr>
          <p:nvPr/>
        </p:nvSpPr>
        <p:spPr bwMode="auto">
          <a:xfrm>
            <a:off x="4114800" y="3352800"/>
            <a:ext cx="646113" cy="369888"/>
          </a:xfrm>
          <a:prstGeom prst="rect">
            <a:avLst/>
          </a:prstGeom>
          <a:noFill/>
          <a:ln w="9525">
            <a:noFill/>
            <a:miter lim="800000"/>
            <a:headEnd/>
            <a:tailEnd/>
          </a:ln>
        </p:spPr>
        <p:txBody>
          <a:bodyPr wrap="none">
            <a:spAutoFit/>
          </a:bodyPr>
          <a:lstStyle/>
          <a:p>
            <a:r>
              <a:rPr lang="zh-CN" altLang="en-US">
                <a:latin typeface="Calibri" pitchFamily="34" charset="0"/>
              </a:rPr>
              <a:t>离散</a:t>
            </a:r>
            <a:endParaRPr lang="en-US">
              <a:latin typeface="Calibri" pitchFamily="34" charset="0"/>
            </a:endParaRPr>
          </a:p>
        </p:txBody>
      </p:sp>
      <p:sp>
        <p:nvSpPr>
          <p:cNvPr id="49159" name="TextBox 6"/>
          <p:cNvSpPr txBox="1">
            <a:spLocks noChangeArrowheads="1"/>
          </p:cNvSpPr>
          <p:nvPr/>
        </p:nvSpPr>
        <p:spPr bwMode="auto">
          <a:xfrm>
            <a:off x="3352800" y="4343400"/>
            <a:ext cx="698500" cy="369888"/>
          </a:xfrm>
          <a:prstGeom prst="rect">
            <a:avLst/>
          </a:prstGeom>
          <a:noFill/>
          <a:ln w="9525">
            <a:noFill/>
            <a:miter lim="800000"/>
            <a:headEnd/>
            <a:tailEnd/>
          </a:ln>
        </p:spPr>
        <p:txBody>
          <a:bodyPr wrap="none">
            <a:spAutoFit/>
          </a:bodyPr>
          <a:lstStyle/>
          <a:p>
            <a:r>
              <a:rPr lang="zh-CN" altLang="en-US">
                <a:latin typeface="Calibri" pitchFamily="34" charset="0"/>
              </a:rPr>
              <a:t>连续 </a:t>
            </a:r>
            <a:endParaRPr lang="en-US">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a:lstStyle/>
          <a:p>
            <a:pPr eaLnBrk="1" hangingPunct="1"/>
            <a:r>
              <a:rPr lang="zh-CN" altLang="en-US" dirty="0" smtClean="0"/>
              <a:t>除了原有的离散式的业务类型定义以外，应该可以将这种离散式分类方法推广到连续式的业务分类方法。这会更接近在网络传输过程中数据本身</a:t>
            </a:r>
            <a:r>
              <a:rPr lang="zh-CN" altLang="en-US" dirty="0" smtClean="0"/>
              <a:t>的实际情况</a:t>
            </a:r>
            <a:r>
              <a:rPr lang="zh-CN" altLang="en-US" dirty="0" smtClean="0"/>
              <a:t>。</a:t>
            </a:r>
            <a:endParaRPr lang="en-US" altLang="zh-CN" dirty="0" smtClean="0"/>
          </a:p>
          <a:p>
            <a:pPr eaLnBrk="1" hangingPunct="1"/>
            <a:r>
              <a:rPr lang="zh-CN" altLang="en-US" dirty="0" smtClean="0"/>
              <a:t>在这种连续式的定义下，业务类型其实是一个概率意义上的随机变量 </a:t>
            </a:r>
            <a:r>
              <a:rPr lang="en-US" altLang="zh-CN" dirty="0" smtClean="0"/>
              <a:t>X </a:t>
            </a:r>
            <a:r>
              <a:rPr lang="zh-CN" altLang="en-US" dirty="0" smtClean="0"/>
              <a:t>，并且服从某个概率分布 </a:t>
            </a:r>
            <a:r>
              <a:rPr lang="en-US" altLang="zh-CN" dirty="0" smtClean="0"/>
              <a:t>F (x) </a:t>
            </a:r>
            <a:r>
              <a:rPr lang="zh-CN" altLang="en-US" dirty="0" smtClean="0"/>
              <a:t>。每一种现实存在的业务类型对应这个随机变量的</a:t>
            </a:r>
            <a:r>
              <a:rPr lang="zh-CN" altLang="en-US" dirty="0" smtClean="0"/>
              <a:t>一个</a:t>
            </a:r>
            <a:r>
              <a:rPr lang="zh-CN" altLang="en-US" dirty="0" smtClean="0"/>
              <a:t>取值。</a:t>
            </a:r>
            <a:endParaRPr lang="en-US" dirty="0" smtClean="0"/>
          </a:p>
        </p:txBody>
      </p:sp>
      <p:sp>
        <p:nvSpPr>
          <p:cNvPr id="512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512CCB-B222-4243-B6AE-C73DBA9F9F09}" type="slidenum">
              <a:rPr lang="en-US" smtClean="0"/>
              <a:pPr fontAlgn="base">
                <a:spcBef>
                  <a:spcPct val="0"/>
                </a:spcBef>
                <a:spcAft>
                  <a:spcPct val="0"/>
                </a:spcAft>
                <a:defRPr/>
              </a:pPr>
              <a:t>36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lstStyle/>
          <a:p>
            <a:pPr eaLnBrk="1" hangingPunct="1"/>
            <a:r>
              <a:rPr lang="en-US" smtClean="0"/>
              <a:t> </a:t>
            </a:r>
            <a:r>
              <a:rPr lang="zh-CN" altLang="en-US" smtClean="0"/>
              <a:t>资源分配</a:t>
            </a:r>
            <a:endParaRPr lang="en-US" altLang="zh-CN" smtClean="0"/>
          </a:p>
          <a:p>
            <a:pPr lvl="1" eaLnBrk="1" hangingPunct="1"/>
            <a:r>
              <a:rPr lang="zh-CN" altLang="en-US" smtClean="0"/>
              <a:t>资源有限，用户数目增多，业务的种类增加，竞争加剧。</a:t>
            </a:r>
            <a:endParaRPr lang="en-US" altLang="zh-CN" smtClean="0"/>
          </a:p>
          <a:p>
            <a:pPr lvl="1" eaLnBrk="1" hangingPunct="1"/>
            <a:r>
              <a:rPr lang="zh-CN" altLang="en-US" smtClean="0"/>
              <a:t>贪婪用户的行为：保证自身的服务质量，申请的过多资源，不释放。</a:t>
            </a:r>
            <a:endParaRPr lang="en-US" altLang="zh-CN" smtClean="0"/>
          </a:p>
          <a:p>
            <a:pPr lvl="1" eaLnBrk="1" hangingPunct="1"/>
            <a:r>
              <a:rPr lang="zh-CN" altLang="en-US" smtClean="0"/>
              <a:t>从机制上规范所有用户的资源使用与申请行为。</a:t>
            </a:r>
            <a:endParaRPr lang="en-US" smtClean="0"/>
          </a:p>
        </p:txBody>
      </p:sp>
      <p:sp>
        <p:nvSpPr>
          <p:cNvPr id="522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633BC4E-A303-45A7-B311-F9D203E51573}" type="slidenum">
              <a:rPr lang="en-US" smtClean="0"/>
              <a:pPr fontAlgn="base">
                <a:spcBef>
                  <a:spcPct val="0"/>
                </a:spcBef>
                <a:spcAft>
                  <a:spcPct val="0"/>
                </a:spcAft>
                <a:defRPr/>
              </a:pPr>
              <a:t>37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pPr eaLnBrk="1" hangingPunct="1"/>
            <a:r>
              <a:rPr lang="en-US" smtClean="0"/>
              <a:t> </a:t>
            </a:r>
            <a:r>
              <a:rPr lang="zh-CN" altLang="en-US" smtClean="0"/>
              <a:t>提出的</a:t>
            </a:r>
            <a:r>
              <a:rPr lang="en-US" smtClean="0"/>
              <a:t>Bayesian </a:t>
            </a:r>
            <a:r>
              <a:rPr lang="zh-CN" altLang="en-US" smtClean="0"/>
              <a:t>博弈模型</a:t>
            </a:r>
            <a:endParaRPr lang="en-US" altLang="zh-CN" smtClean="0"/>
          </a:p>
          <a:p>
            <a:pPr eaLnBrk="1" hangingPunct="1"/>
            <a:endParaRPr lang="en-US" altLang="zh-CN" smtClean="0"/>
          </a:p>
          <a:p>
            <a:pPr lvl="1" eaLnBrk="1" hangingPunct="1"/>
            <a:r>
              <a:rPr lang="zh-CN" altLang="en-US" smtClean="0"/>
              <a:t>博弈参与者业务类型可以与“参与者成本”相对应。</a:t>
            </a:r>
          </a:p>
          <a:p>
            <a:pPr lvl="1" eaLnBrk="1" hangingPunct="1"/>
            <a:r>
              <a:rPr lang="zh-CN" altLang="en-US" smtClean="0"/>
              <a:t>参与者成本的变量是个概率随机变量，</a:t>
            </a:r>
          </a:p>
          <a:p>
            <a:pPr lvl="1" eaLnBrk="1" hangingPunct="1"/>
            <a:r>
              <a:rPr lang="zh-CN" altLang="en-US" smtClean="0"/>
              <a:t>每个参与者的自身成本的具体取值是私有的知识，其他的参与者并不知道。</a:t>
            </a:r>
          </a:p>
          <a:p>
            <a:pPr lvl="1" eaLnBrk="1" hangingPunct="1"/>
            <a:r>
              <a:rPr lang="zh-CN" altLang="en-US" smtClean="0"/>
              <a:t>参与者类型的概率分布是公共知识。</a:t>
            </a:r>
          </a:p>
          <a:p>
            <a:pPr lvl="1" eaLnBrk="1" hangingPunct="1"/>
            <a:r>
              <a:rPr lang="zh-CN" altLang="en-US" smtClean="0"/>
              <a:t>参与者的收益函数也是公共知识。</a:t>
            </a:r>
            <a:endParaRPr lang="en-US" smtClean="0"/>
          </a:p>
        </p:txBody>
      </p:sp>
      <p:sp>
        <p:nvSpPr>
          <p:cNvPr id="410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92EAF8C-55B7-496F-964A-D49C789E6EC2}" type="slidenum">
              <a:rPr lang="en-US" smtClean="0"/>
              <a:pPr fontAlgn="base">
                <a:spcBef>
                  <a:spcPct val="0"/>
                </a:spcBef>
                <a:spcAft>
                  <a:spcPct val="0"/>
                </a:spcAft>
                <a:defRPr/>
              </a:pPr>
              <a:t>38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4098" name="Object 2"/>
          <p:cNvGraphicFramePr>
            <a:graphicFrameLocks noChangeAspect="1"/>
          </p:cNvGraphicFramePr>
          <p:nvPr/>
        </p:nvGraphicFramePr>
        <p:xfrm>
          <a:off x="6172200" y="3124200"/>
          <a:ext cx="2414588" cy="317500"/>
        </p:xfrm>
        <a:graphic>
          <a:graphicData uri="http://schemas.openxmlformats.org/presentationml/2006/ole">
            <p:oleObj spid="_x0000_s4098"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pPr eaLnBrk="1" hangingPunct="1"/>
            <a:r>
              <a:rPr lang="zh-CN" altLang="en-US" smtClean="0"/>
              <a:t>博弈过程</a:t>
            </a:r>
            <a:endParaRPr lang="en-US" altLang="zh-CN" smtClean="0"/>
          </a:p>
          <a:p>
            <a:pPr lvl="1" eaLnBrk="1" hangingPunct="1"/>
            <a:r>
              <a:rPr lang="zh-CN" altLang="en-US" smtClean="0"/>
              <a:t>第一步，“用户选择与博弈”阶段。</a:t>
            </a:r>
            <a:endParaRPr lang="en-US" altLang="zh-CN" smtClean="0"/>
          </a:p>
          <a:p>
            <a:pPr lvl="1" eaLnBrk="1" hangingPunct="1"/>
            <a:r>
              <a:rPr lang="zh-CN" altLang="en-US" smtClean="0"/>
              <a:t>第二步，物理资源分配的实施。</a:t>
            </a:r>
            <a:endParaRPr lang="en-US" smtClean="0"/>
          </a:p>
        </p:txBody>
      </p:sp>
      <p:sp>
        <p:nvSpPr>
          <p:cNvPr id="532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939CD59-F129-4590-9E1E-63E42EADEE29}" type="slidenum">
              <a:rPr lang="en-US" smtClean="0"/>
              <a:pPr fontAlgn="base">
                <a:spcBef>
                  <a:spcPct val="0"/>
                </a:spcBef>
                <a:spcAft>
                  <a:spcPct val="0"/>
                </a:spcAft>
                <a:defRPr/>
              </a:pPr>
              <a:t>39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365760" indent="-256032" eaLnBrk="1" fontAlgn="auto" hangingPunct="1">
              <a:lnSpc>
                <a:spcPct val="150000"/>
              </a:lnSpc>
              <a:spcAft>
                <a:spcPts val="0"/>
              </a:spcAft>
              <a:buFont typeface="Wingdings 3"/>
              <a:buChar char=""/>
              <a:defRPr/>
            </a:pPr>
            <a:r>
              <a:rPr lang="zh-CN" altLang="en-US" dirty="0" smtClean="0"/>
              <a:t>在一个不确定性的无线空间环境中，可靠的数据发送及接收方案。</a:t>
            </a:r>
            <a:endParaRPr lang="en-US" altLang="zh-CN" dirty="0" smtClean="0"/>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无缝的小区或基站切换技术和漫游技术。</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t>电池供电、低功耗技术。</a:t>
            </a:r>
          </a:p>
          <a:p>
            <a:pPr marL="365760" indent="-256032" eaLnBrk="1" fontAlgn="auto" hangingPunct="1">
              <a:lnSpc>
                <a:spcPct val="150000"/>
              </a:lnSpc>
              <a:spcAft>
                <a:spcPts val="0"/>
              </a:spcAft>
              <a:buFont typeface="Wingdings 3"/>
              <a:buChar char=""/>
              <a:defRPr/>
            </a:pPr>
            <a:r>
              <a:rPr lang="en-US" altLang="zh-CN" dirty="0" smtClean="0"/>
              <a:t>IP </a:t>
            </a:r>
            <a:r>
              <a:rPr lang="zh-CN" altLang="en-US" dirty="0" smtClean="0"/>
              <a:t>协议、快速且低成本布署。</a:t>
            </a:r>
          </a:p>
          <a:p>
            <a:pPr marL="365760" indent="-256032" eaLnBrk="1" fontAlgn="auto" hangingPunct="1">
              <a:lnSpc>
                <a:spcPct val="150000"/>
              </a:lnSpc>
              <a:spcAft>
                <a:spcPts val="0"/>
              </a:spcAft>
              <a:buFont typeface="Wingdings 3"/>
              <a:buChar char=""/>
              <a:defRPr/>
            </a:pPr>
            <a:r>
              <a:rPr lang="zh-CN" altLang="en-US" dirty="0" smtClean="0"/>
              <a:t>可靠的数据安全技术。</a:t>
            </a:r>
            <a:endParaRPr lang="en-US" dirty="0"/>
          </a:p>
        </p:txBody>
      </p:sp>
      <p:sp>
        <p:nvSpPr>
          <p:cNvPr id="204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676FFF1-DF92-4BF8-B4A6-8A45751522D8}" type="slidenum">
              <a:rPr lang="en-US" smtClean="0"/>
              <a:pPr fontAlgn="base">
                <a:spcBef>
                  <a:spcPct val="0"/>
                </a:spcBef>
                <a:spcAft>
                  <a:spcPct val="0"/>
                </a:spcAft>
                <a:defRPr/>
              </a:pPr>
              <a:t>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无线网络的关键技术需求</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1"/>
          <p:cNvSpPr>
            <a:spLocks noGrp="1"/>
          </p:cNvSpPr>
          <p:nvPr>
            <p:ph idx="1"/>
          </p:nvPr>
        </p:nvSpPr>
        <p:spPr/>
        <p:txBody>
          <a:bodyPr/>
          <a:lstStyle/>
          <a:p>
            <a:pPr eaLnBrk="1" hangingPunct="1"/>
            <a:r>
              <a:rPr lang="zh-CN" altLang="en-US" dirty="0" smtClean="0"/>
              <a:t>用户的</a:t>
            </a:r>
            <a:r>
              <a:rPr lang="zh-CN" altLang="en-US" dirty="0" smtClean="0"/>
              <a:t>选择：</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用户的收益：</a:t>
            </a:r>
            <a:endParaRPr lang="en-US" altLang="zh-CN" dirty="0" smtClean="0"/>
          </a:p>
          <a:p>
            <a:pPr lvl="1" eaLnBrk="1" hangingPunct="1"/>
            <a:r>
              <a:rPr lang="zh-CN" altLang="en-US" dirty="0" smtClean="0"/>
              <a:t>自私用户 </a:t>
            </a:r>
            <a:endParaRPr lang="en-US" altLang="zh-CN" dirty="0" smtClean="0"/>
          </a:p>
          <a:p>
            <a:pPr lvl="1" eaLnBrk="1" hangingPunct="1"/>
            <a:r>
              <a:rPr lang="zh-CN" altLang="en-US" dirty="0" smtClean="0"/>
              <a:t>慷慨用户 </a:t>
            </a:r>
            <a:endParaRPr lang="en-US" altLang="zh-CN" dirty="0" smtClean="0"/>
          </a:p>
          <a:p>
            <a:pPr eaLnBrk="1" hangingPunct="1"/>
            <a:endParaRPr lang="en-US" dirty="0" smtClean="0"/>
          </a:p>
          <a:p>
            <a:pPr eaLnBrk="1" hangingPunct="1"/>
            <a:endParaRPr lang="en-US" dirty="0" smtClean="0"/>
          </a:p>
        </p:txBody>
      </p:sp>
      <p:sp>
        <p:nvSpPr>
          <p:cNvPr id="512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4DAD6E-FC6D-487F-9F2E-B57790552067}" type="slidenum">
              <a:rPr lang="en-US" smtClean="0"/>
              <a:pPr fontAlgn="base">
                <a:spcBef>
                  <a:spcPct val="0"/>
                </a:spcBef>
                <a:spcAft>
                  <a:spcPct val="0"/>
                </a:spcAft>
                <a:defRPr/>
              </a:pPr>
              <a:t>40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127" name="图片 4" descr="Image 053.png"/>
          <p:cNvPicPr>
            <a:picLocks noChangeAspect="1"/>
          </p:cNvPicPr>
          <p:nvPr/>
        </p:nvPicPr>
        <p:blipFill>
          <a:blip r:embed="rId4" cstate="print"/>
          <a:srcRect/>
          <a:stretch>
            <a:fillRect/>
          </a:stretch>
        </p:blipFill>
        <p:spPr bwMode="auto">
          <a:xfrm>
            <a:off x="1524000" y="1981200"/>
            <a:ext cx="6038850" cy="15240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2590800" y="4419600"/>
          <a:ext cx="609600" cy="300038"/>
        </p:xfrm>
        <a:graphic>
          <a:graphicData uri="http://schemas.openxmlformats.org/presentationml/2006/ole">
            <p:oleObj spid="_x0000_s5122" name="Formula" r:id="rId5" imgW="308520" imgH="151560" progId="Equation.Ribbit">
              <p:embed/>
            </p:oleObj>
          </a:graphicData>
        </a:graphic>
      </p:graphicFrame>
      <p:graphicFrame>
        <p:nvGraphicFramePr>
          <p:cNvPr id="5123" name="Object 3"/>
          <p:cNvGraphicFramePr>
            <a:graphicFrameLocks noChangeAspect="1"/>
          </p:cNvGraphicFramePr>
          <p:nvPr/>
        </p:nvGraphicFramePr>
        <p:xfrm>
          <a:off x="2514600" y="5029200"/>
          <a:ext cx="1693863" cy="301625"/>
        </p:xfrm>
        <a:graphic>
          <a:graphicData uri="http://schemas.openxmlformats.org/presentationml/2006/ole">
            <p:oleObj spid="_x0000_s5123" name="Formula" r:id="rId6" imgW="854280" imgH="153000" progId="Equation.Ribbit">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pPr eaLnBrk="1" hangingPunct="1"/>
            <a:r>
              <a:rPr lang="zh-CN" altLang="en-US" dirty="0" smtClean="0"/>
              <a:t>构造鼓励机制：如果</a:t>
            </a:r>
            <a:r>
              <a:rPr lang="zh-CN" altLang="en-US" dirty="0" smtClean="0"/>
              <a:t>选择“慷慨”的参与者数目小于 </a:t>
            </a:r>
            <a:r>
              <a:rPr lang="en-US" altLang="zh-CN" dirty="0" smtClean="0"/>
              <a:t>m</a:t>
            </a:r>
            <a:r>
              <a:rPr lang="zh-CN" altLang="en-US" dirty="0" smtClean="0"/>
              <a:t>；其它的参与者都选择“自私”，不愿意“牺牲”自己的利益，那么所有参与者的获益都将是 </a:t>
            </a:r>
            <a:r>
              <a:rPr lang="en-US" altLang="zh-CN" dirty="0" smtClean="0"/>
              <a:t>b </a:t>
            </a:r>
            <a:r>
              <a:rPr lang="zh-CN" altLang="en-US" dirty="0" smtClean="0"/>
              <a:t>为 </a:t>
            </a:r>
            <a:r>
              <a:rPr lang="en-US" altLang="zh-CN" dirty="0" smtClean="0"/>
              <a:t>0 </a:t>
            </a:r>
            <a:r>
              <a:rPr lang="zh-CN" altLang="en-US" dirty="0" smtClean="0"/>
              <a:t>。</a:t>
            </a:r>
            <a:endParaRPr lang="en-US" altLang="zh-CN" dirty="0" smtClean="0"/>
          </a:p>
          <a:p>
            <a:pPr eaLnBrk="1" hangingPunct="1"/>
            <a:endParaRPr lang="en-US" dirty="0" smtClean="0"/>
          </a:p>
        </p:txBody>
      </p:sp>
      <p:sp>
        <p:nvSpPr>
          <p:cNvPr id="5427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ADCE67D-1729-4810-A496-F76779940F59}" type="slidenum">
              <a:rPr lang="en-US" smtClean="0"/>
              <a:pPr fontAlgn="base">
                <a:spcBef>
                  <a:spcPct val="0"/>
                </a:spcBef>
                <a:spcAft>
                  <a:spcPct val="0"/>
                </a:spcAft>
                <a:defRPr/>
              </a:pPr>
              <a:t>41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3253" name="图片 4" descr="Image 055.png"/>
          <p:cNvPicPr>
            <a:picLocks noChangeAspect="1"/>
          </p:cNvPicPr>
          <p:nvPr/>
        </p:nvPicPr>
        <p:blipFill>
          <a:blip r:embed="rId2" cstate="print"/>
          <a:srcRect/>
          <a:stretch>
            <a:fillRect/>
          </a:stretch>
        </p:blipFill>
        <p:spPr bwMode="auto">
          <a:xfrm>
            <a:off x="1066800" y="3352800"/>
            <a:ext cx="7267575" cy="828675"/>
          </a:xfrm>
          <a:prstGeom prst="rect">
            <a:avLst/>
          </a:prstGeom>
          <a:noFill/>
          <a:ln w="9525">
            <a:noFill/>
            <a:miter lim="800000"/>
            <a:headEnd/>
            <a:tailEnd/>
          </a:ln>
        </p:spPr>
      </p:pic>
      <p:pic>
        <p:nvPicPr>
          <p:cNvPr id="53254" name="图片 6" descr="Image 056.png"/>
          <p:cNvPicPr>
            <a:picLocks noChangeAspect="1"/>
          </p:cNvPicPr>
          <p:nvPr/>
        </p:nvPicPr>
        <p:blipFill>
          <a:blip r:embed="rId3" cstate="print"/>
          <a:srcRect/>
          <a:stretch>
            <a:fillRect/>
          </a:stretch>
        </p:blipFill>
        <p:spPr bwMode="auto">
          <a:xfrm>
            <a:off x="1219200" y="4191000"/>
            <a:ext cx="5153025" cy="15049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1"/>
          <p:cNvSpPr>
            <a:spLocks noGrp="1"/>
          </p:cNvSpPr>
          <p:nvPr>
            <p:ph idx="1"/>
          </p:nvPr>
        </p:nvSpPr>
        <p:spPr/>
        <p:txBody>
          <a:bodyPr/>
          <a:lstStyle/>
          <a:p>
            <a:pPr eaLnBrk="1" hangingPunct="1"/>
            <a:r>
              <a:rPr lang="en-US" dirty="0" smtClean="0"/>
              <a:t>Bayesian </a:t>
            </a:r>
            <a:r>
              <a:rPr lang="zh-CN" altLang="en-US" dirty="0" smtClean="0"/>
              <a:t>博弈模型求解</a:t>
            </a:r>
            <a:endParaRPr lang="en-US" altLang="zh-CN" dirty="0" smtClean="0"/>
          </a:p>
          <a:p>
            <a:pPr lvl="1" eaLnBrk="1" hangingPunct="1"/>
            <a:r>
              <a:rPr lang="zh-CN" altLang="en-US" dirty="0" smtClean="0"/>
              <a:t>每一个理性且自私的博弈参与者而言，他总想通过自己合理的判断（包括自己和其它参与者的行为），最后选择使自己的收益最大化的选项，即                   </a:t>
            </a:r>
            <a:r>
              <a:rPr lang="zh-CN" altLang="en-US" dirty="0" smtClean="0"/>
              <a:t>。这个求解纯策略的问题实质是一个 多目标</a:t>
            </a:r>
            <a:r>
              <a:rPr lang="zh-CN" altLang="en-US" dirty="0" smtClean="0"/>
              <a:t>优化的复杂问题</a:t>
            </a:r>
            <a:endParaRPr lang="en-US" altLang="zh-CN" dirty="0" smtClean="0"/>
          </a:p>
          <a:p>
            <a:pPr lvl="1" eaLnBrk="1" hangingPunct="1"/>
            <a:r>
              <a:rPr lang="zh-CN" altLang="en-US" dirty="0" smtClean="0"/>
              <a:t>为了避免陷入这样困境，我们转而求解参与者的期望收益最大化问题， </a:t>
            </a:r>
            <a:r>
              <a:rPr lang="en-US" altLang="zh-CN" dirty="0" smtClean="0"/>
              <a:t>                       </a:t>
            </a:r>
            <a:r>
              <a:rPr lang="zh-CN" altLang="en-US" dirty="0" smtClean="0"/>
              <a:t>。最后求解</a:t>
            </a:r>
            <a:r>
              <a:rPr lang="zh-CN" altLang="en-US" dirty="0" smtClean="0"/>
              <a:t>出混合策略</a:t>
            </a:r>
            <a:r>
              <a:rPr lang="zh-CN" altLang="en-US" dirty="0" smtClean="0"/>
              <a:t>。</a:t>
            </a:r>
            <a:endParaRPr lang="en-US" dirty="0" smtClean="0"/>
          </a:p>
        </p:txBody>
      </p:sp>
      <p:sp>
        <p:nvSpPr>
          <p:cNvPr id="614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1A69F26-8DD4-4BAB-8FD0-78D95AC4A1D3}" type="slidenum">
              <a:rPr lang="en-US" smtClean="0"/>
              <a:pPr fontAlgn="base">
                <a:spcBef>
                  <a:spcPct val="0"/>
                </a:spcBef>
                <a:spcAft>
                  <a:spcPct val="0"/>
                </a:spcAft>
                <a:defRPr/>
              </a:pPr>
              <a:t>42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6146" name="Object 2"/>
          <p:cNvGraphicFramePr>
            <a:graphicFrameLocks noChangeAspect="1"/>
          </p:cNvGraphicFramePr>
          <p:nvPr/>
        </p:nvGraphicFramePr>
        <p:xfrm>
          <a:off x="5181600" y="3124200"/>
          <a:ext cx="958850" cy="317500"/>
        </p:xfrm>
        <a:graphic>
          <a:graphicData uri="http://schemas.openxmlformats.org/presentationml/2006/ole">
            <p:oleObj spid="_x0000_s6146" name="Formula" r:id="rId3" imgW="483840" imgH="160560" progId="Equation.Ribbit">
              <p:embed/>
            </p:oleObj>
          </a:graphicData>
        </a:graphic>
      </p:graphicFrame>
      <p:graphicFrame>
        <p:nvGraphicFramePr>
          <p:cNvPr id="6147" name="Object 3"/>
          <p:cNvGraphicFramePr>
            <a:graphicFrameLocks noChangeAspect="1"/>
          </p:cNvGraphicFramePr>
          <p:nvPr/>
        </p:nvGraphicFramePr>
        <p:xfrm>
          <a:off x="2895600" y="4800600"/>
          <a:ext cx="1457325" cy="317500"/>
        </p:xfrm>
        <a:graphic>
          <a:graphicData uri="http://schemas.openxmlformats.org/presentationml/2006/ole">
            <p:oleObj spid="_x0000_s6147" name="Formula" r:id="rId4" imgW="735120" imgH="160560" progId="Equation.Ribbit">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均衡概率的定义</a:t>
            </a:r>
            <a:endParaRPr lang="en-US" altLang="zh-CN" smtClean="0"/>
          </a:p>
          <a:p>
            <a:pPr eaLnBrk="1" hangingPunct="1"/>
            <a:endParaRPr lang="en-US" altLang="zh-CN" smtClean="0"/>
          </a:p>
          <a:p>
            <a:pPr eaLnBrk="1" hangingPunct="1"/>
            <a:endParaRPr lang="en-US" altLang="zh-CN" smtClean="0"/>
          </a:p>
          <a:p>
            <a:pPr eaLnBrk="1" hangingPunct="1"/>
            <a:r>
              <a:rPr lang="zh-CN" altLang="en-US" smtClean="0"/>
              <a:t>期望收益为</a:t>
            </a:r>
            <a:endParaRPr lang="en-US" altLang="zh-CN" smtClean="0"/>
          </a:p>
          <a:p>
            <a:pPr lvl="1" eaLnBrk="1" hangingPunct="1"/>
            <a:endParaRPr lang="en-US" altLang="zh-CN" smtClean="0"/>
          </a:p>
          <a:p>
            <a:pPr eaLnBrk="1" hangingPunct="1"/>
            <a:endParaRPr lang="en-US" smtClean="0"/>
          </a:p>
        </p:txBody>
      </p:sp>
      <p:sp>
        <p:nvSpPr>
          <p:cNvPr id="552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66A71C-60E8-46DD-B944-9257D4B30340}" type="slidenum">
              <a:rPr lang="en-US" smtClean="0"/>
              <a:pPr fontAlgn="base">
                <a:spcBef>
                  <a:spcPct val="0"/>
                </a:spcBef>
                <a:spcAft>
                  <a:spcPct val="0"/>
                </a:spcAft>
                <a:defRPr/>
              </a:pPr>
              <a:t>43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4277" name="图片 4" descr="Image 057.png"/>
          <p:cNvPicPr>
            <a:picLocks noChangeAspect="1"/>
          </p:cNvPicPr>
          <p:nvPr/>
        </p:nvPicPr>
        <p:blipFill>
          <a:blip r:embed="rId2" cstate="print"/>
          <a:srcRect/>
          <a:stretch>
            <a:fillRect/>
          </a:stretch>
        </p:blipFill>
        <p:spPr bwMode="auto">
          <a:xfrm>
            <a:off x="1371600" y="2133600"/>
            <a:ext cx="6181725" cy="828675"/>
          </a:xfrm>
          <a:prstGeom prst="rect">
            <a:avLst/>
          </a:prstGeom>
          <a:noFill/>
          <a:ln w="9525">
            <a:noFill/>
            <a:miter lim="800000"/>
            <a:headEnd/>
            <a:tailEnd/>
          </a:ln>
        </p:spPr>
      </p:pic>
      <p:pic>
        <p:nvPicPr>
          <p:cNvPr id="54278" name="图片 5" descr="Image 058.png"/>
          <p:cNvPicPr>
            <a:picLocks noChangeAspect="1"/>
          </p:cNvPicPr>
          <p:nvPr/>
        </p:nvPicPr>
        <p:blipFill>
          <a:blip r:embed="rId3" cstate="print"/>
          <a:srcRect/>
          <a:stretch>
            <a:fillRect/>
          </a:stretch>
        </p:blipFill>
        <p:spPr bwMode="auto">
          <a:xfrm>
            <a:off x="1600200" y="3581400"/>
            <a:ext cx="5400675" cy="17430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eaLnBrk="1" hangingPunct="1"/>
            <a:r>
              <a:rPr lang="zh-CN" altLang="en-US" dirty="0" smtClean="0"/>
              <a:t>用户的决策函数受其他人的影响</a:t>
            </a:r>
            <a:r>
              <a:rPr lang="en-US" dirty="0" smtClean="0"/>
              <a:t>.</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zh-CN" altLang="en-US" dirty="0" smtClean="0"/>
              <a:t>临界成本       与参与者 </a:t>
            </a:r>
            <a:r>
              <a:rPr lang="en-US" altLang="zh-CN" dirty="0" smtClean="0"/>
              <a:t>i </a:t>
            </a:r>
            <a:r>
              <a:rPr lang="zh-CN" altLang="en-US" dirty="0" smtClean="0"/>
              <a:t>选择“慷慨”概率</a:t>
            </a:r>
            <a:r>
              <a:rPr lang="en-US" altLang="zh-CN" dirty="0" smtClean="0"/>
              <a:t> </a:t>
            </a:r>
            <a:endParaRPr lang="en-US" dirty="0" smtClean="0"/>
          </a:p>
        </p:txBody>
      </p:sp>
      <p:sp>
        <p:nvSpPr>
          <p:cNvPr id="563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D88E707-B377-41AF-B84C-7C623188FB4E}" type="slidenum">
              <a:rPr lang="en-US" smtClean="0"/>
              <a:pPr fontAlgn="base">
                <a:spcBef>
                  <a:spcPct val="0"/>
                </a:spcBef>
                <a:spcAft>
                  <a:spcPct val="0"/>
                </a:spcAft>
                <a:defRPr/>
              </a:pPr>
              <a:t>44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5301" name="图片 4" descr="Image 059.png"/>
          <p:cNvPicPr>
            <a:picLocks noChangeAspect="1"/>
          </p:cNvPicPr>
          <p:nvPr/>
        </p:nvPicPr>
        <p:blipFill>
          <a:blip r:embed="rId3" cstate="print"/>
          <a:srcRect/>
          <a:stretch>
            <a:fillRect/>
          </a:stretch>
        </p:blipFill>
        <p:spPr bwMode="auto">
          <a:xfrm>
            <a:off x="1600200" y="2057400"/>
            <a:ext cx="5038725" cy="1724025"/>
          </a:xfrm>
          <a:prstGeom prst="rect">
            <a:avLst/>
          </a:prstGeom>
          <a:noFill/>
          <a:ln w="9525">
            <a:noFill/>
            <a:miter lim="800000"/>
            <a:headEnd/>
            <a:tailEnd/>
          </a:ln>
        </p:spPr>
      </p:pic>
      <p:pic>
        <p:nvPicPr>
          <p:cNvPr id="55302" name="图片 7" descr="Image 060.png"/>
          <p:cNvPicPr>
            <a:picLocks noChangeAspect="1"/>
          </p:cNvPicPr>
          <p:nvPr/>
        </p:nvPicPr>
        <p:blipFill>
          <a:blip r:embed="rId4" cstate="print"/>
          <a:srcRect/>
          <a:stretch>
            <a:fillRect/>
          </a:stretch>
        </p:blipFill>
        <p:spPr bwMode="auto">
          <a:xfrm>
            <a:off x="2133600" y="4267200"/>
            <a:ext cx="4248150" cy="857250"/>
          </a:xfrm>
          <a:prstGeom prst="rect">
            <a:avLst/>
          </a:prstGeom>
          <a:noFill/>
          <a:ln w="9525">
            <a:noFill/>
            <a:miter lim="800000"/>
            <a:headEnd/>
            <a:tailEnd/>
          </a:ln>
        </p:spPr>
      </p:pic>
      <p:graphicFrame>
        <p:nvGraphicFramePr>
          <p:cNvPr id="7" name="对象 6"/>
          <p:cNvGraphicFramePr>
            <a:graphicFrameLocks noChangeAspect="1"/>
          </p:cNvGraphicFramePr>
          <p:nvPr/>
        </p:nvGraphicFramePr>
        <p:xfrm>
          <a:off x="2438400" y="3886200"/>
          <a:ext cx="223837" cy="322263"/>
        </p:xfrm>
        <a:graphic>
          <a:graphicData uri="http://schemas.openxmlformats.org/presentationml/2006/ole">
            <p:oleObj spid="_x0000_s55303" name="Formula" r:id="rId5" imgW="111960" imgH="162360" progId="Equation.Ribbit">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内容占位符 4" descr="Image 062.png"/>
          <p:cNvPicPr>
            <a:picLocks noGrp="1" noChangeAspect="1"/>
          </p:cNvPicPr>
          <p:nvPr>
            <p:ph idx="1"/>
          </p:nvPr>
        </p:nvPicPr>
        <p:blipFill>
          <a:blip r:embed="rId2" cstate="print"/>
          <a:srcRect/>
          <a:stretch>
            <a:fillRect/>
          </a:stretch>
        </p:blipFill>
        <p:spPr>
          <a:xfrm>
            <a:off x="1066800" y="3962400"/>
            <a:ext cx="6934200" cy="2293938"/>
          </a:xfrm>
        </p:spPr>
      </p:pic>
      <p:sp>
        <p:nvSpPr>
          <p:cNvPr id="573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75B00F4-A7AF-4F4E-B56B-B2304862F078}" type="slidenum">
              <a:rPr lang="en-US" smtClean="0"/>
              <a:pPr fontAlgn="base">
                <a:spcBef>
                  <a:spcPct val="0"/>
                </a:spcBef>
                <a:spcAft>
                  <a:spcPct val="0"/>
                </a:spcAft>
                <a:defRPr/>
              </a:pPr>
              <a:t>45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6325" name="图片 5" descr="Image 061.png"/>
          <p:cNvPicPr>
            <a:picLocks noChangeAspect="1"/>
          </p:cNvPicPr>
          <p:nvPr/>
        </p:nvPicPr>
        <p:blipFill>
          <a:blip r:embed="rId3" cstate="print"/>
          <a:srcRect/>
          <a:stretch>
            <a:fillRect/>
          </a:stretch>
        </p:blipFill>
        <p:spPr bwMode="auto">
          <a:xfrm>
            <a:off x="762000" y="1371600"/>
            <a:ext cx="7543800" cy="23177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p:txBody>
          <a:bodyPr/>
          <a:lstStyle/>
          <a:p>
            <a:pPr eaLnBrk="1" hangingPunct="1"/>
            <a:r>
              <a:rPr lang="zh-CN" altLang="en-US" smtClean="0"/>
              <a:t>一个概率分布下的均衡成本</a:t>
            </a:r>
            <a:r>
              <a:rPr lang="en-US" smtClean="0"/>
              <a:t>.</a:t>
            </a:r>
          </a:p>
          <a:p>
            <a:pPr eaLnBrk="1" hangingPunct="1"/>
            <a:endParaRPr lang="en-US" smtClean="0"/>
          </a:p>
        </p:txBody>
      </p:sp>
      <p:sp>
        <p:nvSpPr>
          <p:cNvPr id="583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CAAAD1-7499-4C9D-97D1-7CBB68C3964F}" type="slidenum">
              <a:rPr lang="en-US" smtClean="0"/>
              <a:pPr fontAlgn="base">
                <a:spcBef>
                  <a:spcPct val="0"/>
                </a:spcBef>
                <a:spcAft>
                  <a:spcPct val="0"/>
                </a:spcAft>
                <a:defRPr/>
              </a:pPr>
              <a:t>46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7349" name="图片 4" descr="Image 063.png"/>
          <p:cNvPicPr>
            <a:picLocks noChangeAspect="1"/>
          </p:cNvPicPr>
          <p:nvPr/>
        </p:nvPicPr>
        <p:blipFill>
          <a:blip r:embed="rId2" cstate="print"/>
          <a:srcRect/>
          <a:stretch>
            <a:fillRect/>
          </a:stretch>
        </p:blipFill>
        <p:spPr bwMode="auto">
          <a:xfrm>
            <a:off x="1033463" y="2252663"/>
            <a:ext cx="7077075" cy="23526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eaLnBrk="1" hangingPunct="1"/>
            <a:r>
              <a:rPr lang="zh-CN" altLang="en-US" smtClean="0"/>
              <a:t>不同业务类型概率分布的分析与讨论</a:t>
            </a:r>
            <a:endParaRPr lang="en-US" altLang="zh-CN" smtClean="0"/>
          </a:p>
          <a:p>
            <a:pPr lvl="1" eaLnBrk="1" hangingPunct="1"/>
            <a:r>
              <a:rPr lang="zh-CN" altLang="en-US" smtClean="0"/>
              <a:t>均匀分布的情况</a:t>
            </a:r>
            <a:r>
              <a:rPr lang="en-US" altLang="zh-CN" smtClean="0"/>
              <a:t>	</a:t>
            </a:r>
            <a:endParaRPr lang="en-US" smtClean="0"/>
          </a:p>
        </p:txBody>
      </p:sp>
      <p:sp>
        <p:nvSpPr>
          <p:cNvPr id="593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93EA287-7894-40E6-991A-0139B033AA19}" type="slidenum">
              <a:rPr lang="en-US" smtClean="0"/>
              <a:pPr fontAlgn="base">
                <a:spcBef>
                  <a:spcPct val="0"/>
                </a:spcBef>
                <a:spcAft>
                  <a:spcPct val="0"/>
                </a:spcAft>
                <a:defRPr/>
              </a:pPr>
              <a:t>47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8373" name="图片 4" descr="Image 064.png"/>
          <p:cNvPicPr>
            <a:picLocks noChangeAspect="1"/>
          </p:cNvPicPr>
          <p:nvPr/>
        </p:nvPicPr>
        <p:blipFill>
          <a:blip r:embed="rId2" cstate="print"/>
          <a:srcRect/>
          <a:stretch>
            <a:fillRect/>
          </a:stretch>
        </p:blipFill>
        <p:spPr bwMode="auto">
          <a:xfrm>
            <a:off x="1676400" y="2514600"/>
            <a:ext cx="5562600" cy="1371600"/>
          </a:xfrm>
          <a:prstGeom prst="rect">
            <a:avLst/>
          </a:prstGeom>
          <a:noFill/>
          <a:ln w="9525">
            <a:noFill/>
            <a:miter lim="800000"/>
            <a:headEnd/>
            <a:tailEnd/>
          </a:ln>
        </p:spPr>
      </p:pic>
      <p:pic>
        <p:nvPicPr>
          <p:cNvPr id="58374" name="图片 9" descr="Image 068.png"/>
          <p:cNvPicPr>
            <a:picLocks noChangeAspect="1"/>
          </p:cNvPicPr>
          <p:nvPr/>
        </p:nvPicPr>
        <p:blipFill>
          <a:blip r:embed="rId3" cstate="print"/>
          <a:srcRect/>
          <a:stretch>
            <a:fillRect/>
          </a:stretch>
        </p:blipFill>
        <p:spPr bwMode="auto">
          <a:xfrm>
            <a:off x="1828800" y="4267200"/>
            <a:ext cx="5400675" cy="12001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内容占位符 5" descr="Image 066.png"/>
          <p:cNvPicPr>
            <a:picLocks noGrp="1" noChangeAspect="1"/>
          </p:cNvPicPr>
          <p:nvPr>
            <p:ph idx="1"/>
          </p:nvPr>
        </p:nvPicPr>
        <p:blipFill>
          <a:blip r:embed="rId2" cstate="print"/>
          <a:srcRect/>
          <a:stretch>
            <a:fillRect/>
          </a:stretch>
        </p:blipFill>
        <p:spPr>
          <a:xfrm>
            <a:off x="2057400" y="1600200"/>
            <a:ext cx="5154613" cy="4525963"/>
          </a:xfrm>
        </p:spPr>
      </p:pic>
      <p:sp>
        <p:nvSpPr>
          <p:cNvPr id="604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01E04C6-5928-42D7-A169-F1901BE511CF}" type="slidenum">
              <a:rPr lang="en-US" smtClean="0"/>
              <a:pPr fontAlgn="base">
                <a:spcBef>
                  <a:spcPct val="0"/>
                </a:spcBef>
                <a:spcAft>
                  <a:spcPct val="0"/>
                </a:spcAft>
                <a:defRPr/>
              </a:pPr>
              <a:t>48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eaLnBrk="1" hangingPunct="1"/>
            <a:r>
              <a:rPr lang="zh-CN" altLang="en-US" smtClean="0"/>
              <a:t>正态分布的情况</a:t>
            </a:r>
            <a:endParaRPr lang="en-US" altLang="zh-CN" smtClean="0"/>
          </a:p>
          <a:p>
            <a:pPr eaLnBrk="1" hangingPunct="1"/>
            <a:endParaRPr lang="en-US" smtClean="0"/>
          </a:p>
        </p:txBody>
      </p:sp>
      <p:sp>
        <p:nvSpPr>
          <p:cNvPr id="614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DB3CAE-320B-440C-AD10-5BC565345C84}" type="slidenum">
              <a:rPr lang="en-US" smtClean="0"/>
              <a:pPr fontAlgn="base">
                <a:spcBef>
                  <a:spcPct val="0"/>
                </a:spcBef>
                <a:spcAft>
                  <a:spcPct val="0"/>
                </a:spcAft>
                <a:defRPr/>
              </a:pPr>
              <a:t>49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0421" name="图片 4" descr="Image 069.png"/>
          <p:cNvPicPr>
            <a:picLocks noChangeAspect="1"/>
          </p:cNvPicPr>
          <p:nvPr/>
        </p:nvPicPr>
        <p:blipFill>
          <a:blip r:embed="rId2" cstate="print"/>
          <a:srcRect/>
          <a:stretch>
            <a:fillRect/>
          </a:stretch>
        </p:blipFill>
        <p:spPr bwMode="auto">
          <a:xfrm>
            <a:off x="1828800" y="2057400"/>
            <a:ext cx="5724525" cy="4364038"/>
          </a:xfrm>
          <a:prstGeom prst="rect">
            <a:avLst/>
          </a:prstGeom>
          <a:noFill/>
          <a:ln w="9525">
            <a:noFill/>
            <a:miter lim="800000"/>
            <a:headEnd/>
            <a:tailEnd/>
          </a:ln>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eaLnBrk="1" fontAlgn="auto" hangingPunct="1">
              <a:lnSpc>
                <a:spcPct val="150000"/>
              </a:lnSpc>
              <a:spcAft>
                <a:spcPts val="0"/>
              </a:spcAft>
              <a:buFont typeface="Wingdings 3"/>
              <a:buChar char=""/>
              <a:defRPr/>
            </a:pPr>
            <a:r>
              <a:rPr lang="zh-CN" altLang="en-US" dirty="0" smtClean="0"/>
              <a:t>呼叫接纳控制与资源分配 （多媒体特性）</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多用户资源分配策略（议价博弈）</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eaLnBrk="1" fontAlgn="auto" hangingPunct="1">
              <a:lnSpc>
                <a:spcPct val="150000"/>
              </a:lnSpc>
              <a:spcAft>
                <a:spcPts val="0"/>
              </a:spcAft>
              <a:buFont typeface="Wingdings 3"/>
              <a:buChar char=""/>
              <a:defRPr/>
            </a:pPr>
            <a:r>
              <a:rPr lang="en-US" altLang="zh-CN" dirty="0" smtClean="0"/>
              <a:t>WiMAX </a:t>
            </a:r>
            <a:r>
              <a:rPr lang="zh-CN" altLang="en-US" dirty="0" smtClean="0"/>
              <a:t>网络基站切换（</a:t>
            </a:r>
            <a:r>
              <a:rPr lang="en-US" altLang="zh-CN" dirty="0" smtClean="0"/>
              <a:t> </a:t>
            </a:r>
            <a:r>
              <a:rPr lang="zh-CN" altLang="en-US" dirty="0" smtClean="0"/>
              <a:t>自适应速度）</a:t>
            </a:r>
            <a:endParaRPr lang="en-US" altLang="zh-CN" dirty="0" smtClean="0"/>
          </a:p>
          <a:p>
            <a:pPr marL="365760" indent="-256032" eaLnBrk="1" fontAlgn="auto" hangingPunct="1">
              <a:spcAft>
                <a:spcPts val="0"/>
              </a:spcAft>
              <a:buFont typeface="Wingdings 3"/>
              <a:buChar char=""/>
              <a:defRPr/>
            </a:pPr>
            <a:endParaRPr lang="en-US" dirty="0"/>
          </a:p>
        </p:txBody>
      </p:sp>
      <p:sp>
        <p:nvSpPr>
          <p:cNvPr id="215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543099-397F-4E48-8B05-04598B074E27}" type="slidenum">
              <a:rPr lang="en-US" smtClean="0"/>
              <a:pPr fontAlgn="base">
                <a:spcBef>
                  <a:spcPct val="0"/>
                </a:spcBef>
                <a:spcAft>
                  <a:spcPct val="0"/>
                </a:spcAft>
                <a:defRPr/>
              </a:pPr>
              <a:t>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论文的具体工作及创新点</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内容占位符 4" descr="Image 070.png"/>
          <p:cNvPicPr>
            <a:picLocks noGrp="1" noChangeAspect="1"/>
          </p:cNvPicPr>
          <p:nvPr>
            <p:ph idx="1"/>
          </p:nvPr>
        </p:nvPicPr>
        <p:blipFill>
          <a:blip r:embed="rId2" cstate="print"/>
          <a:srcRect/>
          <a:stretch>
            <a:fillRect/>
          </a:stretch>
        </p:blipFill>
        <p:spPr>
          <a:xfrm>
            <a:off x="4038600" y="200025"/>
            <a:ext cx="4572000" cy="6657975"/>
          </a:xfrm>
        </p:spPr>
      </p:pic>
      <p:sp>
        <p:nvSpPr>
          <p:cNvPr id="624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16F3095-3B39-4BA5-A2EF-64C401D66B1C}" type="slidenum">
              <a:rPr lang="en-US" smtClean="0"/>
              <a:pPr fontAlgn="base">
                <a:spcBef>
                  <a:spcPct val="0"/>
                </a:spcBef>
                <a:spcAft>
                  <a:spcPct val="0"/>
                </a:spcAft>
                <a:defRPr/>
              </a:pPr>
              <a:t>50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D648A44-D5DE-4602-B463-1A734A3ABDB4}" type="slidenum">
              <a:rPr lang="en-US" smtClean="0"/>
              <a:pPr fontAlgn="base">
                <a:spcBef>
                  <a:spcPct val="0"/>
                </a:spcBef>
                <a:spcAft>
                  <a:spcPct val="0"/>
                </a:spcAft>
                <a:defRPr/>
              </a:pPr>
              <a:t>51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62468" name="内容占位符 5"/>
          <p:cNvSpPr>
            <a:spLocks noGrp="1"/>
          </p:cNvSpPr>
          <p:nvPr>
            <p:ph idx="1"/>
          </p:nvPr>
        </p:nvSpPr>
        <p:spPr/>
        <p:txBody>
          <a:bodyPr/>
          <a:lstStyle/>
          <a:p>
            <a:pPr eaLnBrk="1" hangingPunct="1"/>
            <a:r>
              <a:rPr lang="zh-CN" altLang="en-US" smtClean="0"/>
              <a:t>仿真实验与结果</a:t>
            </a:r>
            <a:endParaRPr lang="en-US" smtClean="0"/>
          </a:p>
        </p:txBody>
      </p:sp>
      <p:pic>
        <p:nvPicPr>
          <p:cNvPr id="62469" name="内容占位符 4" descr="Image 071.png"/>
          <p:cNvPicPr>
            <a:picLocks noChangeAspect="1"/>
          </p:cNvPicPr>
          <p:nvPr/>
        </p:nvPicPr>
        <p:blipFill>
          <a:blip r:embed="rId2" cstate="print"/>
          <a:srcRect/>
          <a:stretch>
            <a:fillRect/>
          </a:stretch>
        </p:blipFill>
        <p:spPr bwMode="auto">
          <a:xfrm>
            <a:off x="1905000" y="2057400"/>
            <a:ext cx="5429250" cy="4525963"/>
          </a:xfrm>
          <a:prstGeom prst="rect">
            <a:avLst/>
          </a:prstGeom>
          <a:noFill/>
          <a:ln w="9525">
            <a:noFill/>
            <a:miter lim="800000"/>
            <a:headEnd/>
            <a:tailEnd/>
          </a:ln>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91.png"/>
          <p:cNvPicPr>
            <a:picLocks noGrp="1" noChangeAspect="1"/>
          </p:cNvPicPr>
          <p:nvPr>
            <p:ph idx="1"/>
          </p:nvPr>
        </p:nvPicPr>
        <p:blipFill>
          <a:blip r:embed="rId2" cstate="print"/>
          <a:stretch>
            <a:fillRect/>
          </a:stretch>
        </p:blipFill>
        <p:spPr>
          <a:xfrm>
            <a:off x="2228850" y="1701006"/>
            <a:ext cx="4686300" cy="4086225"/>
          </a:xfrm>
        </p:spPr>
      </p:pic>
      <p:sp>
        <p:nvSpPr>
          <p:cNvPr id="3" name="标题 2"/>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
        <p:nvSpPr>
          <p:cNvPr id="4" name="灯片编号占位符 3"/>
          <p:cNvSpPr>
            <a:spLocks noGrp="1"/>
          </p:cNvSpPr>
          <p:nvPr>
            <p:ph type="sldNum" sz="quarter" idx="12"/>
          </p:nvPr>
        </p:nvSpPr>
        <p:spPr/>
        <p:txBody>
          <a:bodyPr/>
          <a:lstStyle/>
          <a:p>
            <a:pPr>
              <a:defRPr/>
            </a:pPr>
            <a:fld id="{3ED7A4DE-3064-4FE7-B7F8-CAC4812A8E8E}"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mtClean="0"/>
              <a:t>小结</a:t>
            </a:r>
            <a:endParaRPr lang="en-US" altLang="zh-CN" smtClean="0"/>
          </a:p>
          <a:p>
            <a:pPr lvl="1" eaLnBrk="1" hangingPunct="1"/>
            <a:r>
              <a:rPr lang="zh-CN" altLang="en-US" smtClean="0"/>
              <a:t>连续概率随机变量来描述用户的业务类型。</a:t>
            </a:r>
          </a:p>
          <a:p>
            <a:pPr lvl="1" eaLnBrk="1" hangingPunct="1"/>
            <a:r>
              <a:rPr lang="zh-CN" altLang="en-US" smtClean="0"/>
              <a:t>由于业务不再由有限个类型组成，这使得处理更加复杂。我们提出通过构造 </a:t>
            </a:r>
            <a:r>
              <a:rPr lang="en-US" altLang="zh-CN" smtClean="0"/>
              <a:t>Bayesian </a:t>
            </a:r>
            <a:r>
              <a:rPr lang="zh-CN" altLang="en-US" smtClean="0"/>
              <a:t>博弈模型的方法来寻求使得用户满意的资源分配混合策略。</a:t>
            </a:r>
            <a:endParaRPr lang="en-US" altLang="zh-CN" smtClean="0"/>
          </a:p>
          <a:p>
            <a:pPr lvl="1" eaLnBrk="1" hangingPunct="1"/>
            <a:r>
              <a:rPr lang="zh-CN" altLang="en-US" smtClean="0"/>
              <a:t>通过理论的分析与仿真实验证明，所提出的业务描述方法及博弈模型和算法，为有效地解决多用户竞争下的资源分配问题提供了另外一条途径。</a:t>
            </a:r>
            <a:endParaRPr lang="en-US" smtClean="0"/>
          </a:p>
        </p:txBody>
      </p:sp>
      <p:sp>
        <p:nvSpPr>
          <p:cNvPr id="655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33889A-3E74-4442-B935-B35CA7977C66}" type="slidenum">
              <a:rPr lang="en-US" smtClean="0"/>
              <a:pPr fontAlgn="base">
                <a:spcBef>
                  <a:spcPct val="0"/>
                </a:spcBef>
                <a:spcAft>
                  <a:spcPct val="0"/>
                </a:spcAft>
                <a:defRPr/>
              </a:pPr>
              <a:t>53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研究移动速度对“切换过程”的影响。</a:t>
            </a:r>
            <a:endParaRPr lang="en-US" altLang="zh-CN" smtClean="0"/>
          </a:p>
          <a:p>
            <a:pPr eaLnBrk="1" hangingPunct="1"/>
            <a:r>
              <a:rPr lang="zh-CN" altLang="en-US" smtClean="0"/>
              <a:t>研究的方法：</a:t>
            </a:r>
            <a:endParaRPr lang="en-US" altLang="zh-CN" smtClean="0"/>
          </a:p>
          <a:p>
            <a:pPr lvl="1" eaLnBrk="1" hangingPunct="1"/>
            <a:r>
              <a:rPr lang="zh-CN" altLang="en-US" smtClean="0"/>
              <a:t>建立切换的信令流程的概率模型</a:t>
            </a:r>
            <a:endParaRPr lang="en-US" altLang="zh-CN" smtClean="0"/>
          </a:p>
          <a:p>
            <a:pPr lvl="1" eaLnBrk="1" hangingPunct="1"/>
            <a:r>
              <a:rPr lang="zh-CN" altLang="en-US" smtClean="0"/>
              <a:t>分析移动速度对切换信令及切换成功概率的影响</a:t>
            </a:r>
            <a:endParaRPr lang="en-US" altLang="zh-CN" smtClean="0"/>
          </a:p>
          <a:p>
            <a:pPr lvl="1" eaLnBrk="1" hangingPunct="1"/>
            <a:r>
              <a:rPr lang="zh-CN" altLang="en-US" smtClean="0"/>
              <a:t>提出一个</a:t>
            </a:r>
            <a:r>
              <a:rPr lang="en-US" altLang="zh-CN" smtClean="0"/>
              <a:t>FEC</a:t>
            </a:r>
            <a:r>
              <a:rPr lang="zh-CN" altLang="en-US" smtClean="0"/>
              <a:t>方案来适应速度的变化，提高切换成功的概率。</a:t>
            </a:r>
            <a:r>
              <a:rPr lang="en-US" altLang="zh-CN" smtClean="0"/>
              <a:t>		</a:t>
            </a:r>
            <a:endParaRPr lang="en-US" smtClean="0"/>
          </a:p>
        </p:txBody>
      </p:sp>
      <p:sp>
        <p:nvSpPr>
          <p:cNvPr id="665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E1C7626-770E-4A2D-8578-21F6054EFE32}" type="slidenum">
              <a:rPr lang="en-US" smtClean="0"/>
              <a:pPr fontAlgn="base">
                <a:spcBef>
                  <a:spcPct val="0"/>
                </a:spcBef>
                <a:spcAft>
                  <a:spcPct val="0"/>
                </a:spcAft>
                <a:defRPr/>
              </a:pPr>
              <a:t>54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5541" name="图片 4" descr="Image 074.png"/>
          <p:cNvPicPr>
            <a:picLocks noChangeAspect="1"/>
          </p:cNvPicPr>
          <p:nvPr/>
        </p:nvPicPr>
        <p:blipFill>
          <a:blip r:embed="rId2" cstate="print"/>
          <a:srcRect/>
          <a:stretch>
            <a:fillRect/>
          </a:stretch>
        </p:blipFill>
        <p:spPr bwMode="auto">
          <a:xfrm>
            <a:off x="6238875" y="914400"/>
            <a:ext cx="2905125" cy="247967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p:txBody>
          <a:bodyPr/>
          <a:lstStyle/>
          <a:p>
            <a:pPr eaLnBrk="1" hangingPunct="1"/>
            <a:r>
              <a:rPr lang="zh-CN" altLang="en-US" smtClean="0"/>
              <a:t>切换的流程</a:t>
            </a:r>
            <a:endParaRPr lang="en-US" smtClean="0"/>
          </a:p>
        </p:txBody>
      </p:sp>
      <p:sp>
        <p:nvSpPr>
          <p:cNvPr id="675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F31A4A7-C20C-4C55-8690-18B35F91F9FC}" type="slidenum">
              <a:rPr lang="en-US" smtClean="0"/>
              <a:pPr fontAlgn="base">
                <a:spcBef>
                  <a:spcPct val="0"/>
                </a:spcBef>
                <a:spcAft>
                  <a:spcPct val="0"/>
                </a:spcAft>
                <a:defRPr/>
              </a:pPr>
              <a:t>55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6565" name="图片 4" descr="Image 075.png"/>
          <p:cNvPicPr>
            <a:picLocks noChangeAspect="1"/>
          </p:cNvPicPr>
          <p:nvPr/>
        </p:nvPicPr>
        <p:blipFill>
          <a:blip r:embed="rId2" cstate="print"/>
          <a:srcRect/>
          <a:stretch>
            <a:fillRect/>
          </a:stretch>
        </p:blipFill>
        <p:spPr bwMode="auto">
          <a:xfrm>
            <a:off x="1905000" y="2133600"/>
            <a:ext cx="5181600" cy="3981450"/>
          </a:xfrm>
          <a:prstGeom prst="rect">
            <a:avLst/>
          </a:prstGeom>
          <a:noFill/>
          <a:ln w="9525">
            <a:noFill/>
            <a:miter lim="800000"/>
            <a:headEnd/>
            <a:tailEnd/>
          </a:ln>
        </p:spPr>
      </p:pic>
      <p:sp>
        <p:nvSpPr>
          <p:cNvPr id="6" name="矩形 5"/>
          <p:cNvSpPr/>
          <p:nvPr/>
        </p:nvSpPr>
        <p:spPr>
          <a:xfrm>
            <a:off x="3581400" y="5791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p:txBody>
          <a:bodyPr/>
          <a:lstStyle/>
          <a:p>
            <a:pPr eaLnBrk="1" hangingPunct="1"/>
            <a:r>
              <a:rPr lang="zh-CN" altLang="en-US" smtClean="0"/>
              <a:t>考虑了重传策略，单个信令传送成功的概率</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一次切换成功的概率可表示为</a:t>
            </a:r>
            <a:endParaRPr lang="en-US" altLang="zh-CN" smtClean="0"/>
          </a:p>
          <a:p>
            <a:pPr eaLnBrk="1" hangingPunct="1"/>
            <a:endParaRPr lang="en-US" altLang="zh-CN" smtClean="0"/>
          </a:p>
          <a:p>
            <a:pPr lvl="1" eaLnBrk="1" hangingPunct="1"/>
            <a:endParaRPr lang="en-US" smtClean="0"/>
          </a:p>
        </p:txBody>
      </p:sp>
      <p:sp>
        <p:nvSpPr>
          <p:cNvPr id="686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70027F-0C1C-49B1-918B-FF88866C4189}" type="slidenum">
              <a:rPr lang="en-US" smtClean="0"/>
              <a:pPr fontAlgn="base">
                <a:spcBef>
                  <a:spcPct val="0"/>
                </a:spcBef>
                <a:spcAft>
                  <a:spcPct val="0"/>
                </a:spcAft>
                <a:defRPr/>
              </a:pPr>
              <a:t>56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7589" name="图片 4" descr="Image 076.png"/>
          <p:cNvPicPr>
            <a:picLocks noChangeAspect="1"/>
          </p:cNvPicPr>
          <p:nvPr/>
        </p:nvPicPr>
        <p:blipFill>
          <a:blip r:embed="rId2" cstate="print"/>
          <a:srcRect/>
          <a:stretch>
            <a:fillRect/>
          </a:stretch>
        </p:blipFill>
        <p:spPr bwMode="auto">
          <a:xfrm>
            <a:off x="1143000" y="2362200"/>
            <a:ext cx="6867525" cy="1295400"/>
          </a:xfrm>
          <a:prstGeom prst="rect">
            <a:avLst/>
          </a:prstGeom>
          <a:noFill/>
          <a:ln w="9525">
            <a:noFill/>
            <a:miter lim="800000"/>
            <a:headEnd/>
            <a:tailEnd/>
          </a:ln>
        </p:spPr>
      </p:pic>
      <p:pic>
        <p:nvPicPr>
          <p:cNvPr id="67590" name="图片 5" descr="Image 077.png"/>
          <p:cNvPicPr>
            <a:picLocks noChangeAspect="1"/>
          </p:cNvPicPr>
          <p:nvPr/>
        </p:nvPicPr>
        <p:blipFill>
          <a:blip r:embed="rId3" cstate="print"/>
          <a:srcRect/>
          <a:stretch>
            <a:fillRect/>
          </a:stretch>
        </p:blipFill>
        <p:spPr bwMode="auto">
          <a:xfrm>
            <a:off x="1371600" y="4572000"/>
            <a:ext cx="6762750" cy="14573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1"/>
          <p:cNvSpPr>
            <a:spLocks noGrp="1"/>
          </p:cNvSpPr>
          <p:nvPr>
            <p:ph idx="1"/>
          </p:nvPr>
        </p:nvSpPr>
        <p:spPr/>
        <p:txBody>
          <a:bodyPr/>
          <a:lstStyle/>
          <a:p>
            <a:pPr eaLnBrk="1" hangingPunct="1"/>
            <a:r>
              <a:rPr lang="zh-CN" altLang="en-US" smtClean="0"/>
              <a:t>概率 </a:t>
            </a:r>
            <a:r>
              <a:rPr lang="en-US" altLang="zh-CN" smtClean="0"/>
              <a:t>    </a:t>
            </a:r>
            <a:r>
              <a:rPr lang="zh-CN" altLang="en-US" smtClean="0"/>
              <a:t>将主要与移动台和基站之间的无线信道的误比特率有关。 </a:t>
            </a:r>
            <a:endParaRPr lang="en-US" altLang="zh-CN" smtClean="0"/>
          </a:p>
          <a:p>
            <a:pPr eaLnBrk="1" hangingPunct="1"/>
            <a:endParaRPr lang="en-US" smtClean="0"/>
          </a:p>
        </p:txBody>
      </p:sp>
      <p:sp>
        <p:nvSpPr>
          <p:cNvPr id="819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3F02009-A561-458A-B147-055C07529E0E}" type="slidenum">
              <a:rPr lang="en-US" smtClean="0"/>
              <a:pPr fontAlgn="base">
                <a:spcBef>
                  <a:spcPct val="0"/>
                </a:spcBef>
                <a:spcAft>
                  <a:spcPct val="0"/>
                </a:spcAft>
                <a:defRPr/>
              </a:pPr>
              <a:t>57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8198" name="图片 4" descr="Image 080.png"/>
          <p:cNvPicPr>
            <a:picLocks noChangeAspect="1"/>
          </p:cNvPicPr>
          <p:nvPr/>
        </p:nvPicPr>
        <p:blipFill>
          <a:blip r:embed="rId3" cstate="print"/>
          <a:srcRect/>
          <a:stretch>
            <a:fillRect/>
          </a:stretch>
        </p:blipFill>
        <p:spPr bwMode="auto">
          <a:xfrm>
            <a:off x="542925" y="2743200"/>
            <a:ext cx="8601075" cy="2476500"/>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1676400" y="1600200"/>
          <a:ext cx="239713" cy="231775"/>
        </p:xfrm>
        <a:graphic>
          <a:graphicData uri="http://schemas.openxmlformats.org/presentationml/2006/ole">
            <p:oleObj spid="_x0000_s8194" name="Formula" r:id="rId4" imgW="120960" imgH="118080" progId="Equation.Ribbit">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p:txBody>
          <a:bodyPr/>
          <a:lstStyle/>
          <a:p>
            <a:pPr eaLnBrk="1" hangingPunct="1"/>
            <a:r>
              <a:rPr lang="zh-CN" altLang="en-US" smtClean="0"/>
              <a:t> 切换成功概率模型与移动台速度</a:t>
            </a:r>
            <a:endParaRPr lang="en-US" altLang="zh-CN" smtClean="0"/>
          </a:p>
          <a:p>
            <a:pPr lvl="1" eaLnBrk="1" hangingPunct="1"/>
            <a:r>
              <a:rPr lang="zh-CN" altLang="en-US" smtClean="0"/>
              <a:t>多谱勒频率偏移</a:t>
            </a:r>
            <a:endParaRPr lang="en-US" altLang="zh-CN" smtClean="0"/>
          </a:p>
          <a:p>
            <a:pPr lvl="1" eaLnBrk="1" hangingPunct="1"/>
            <a:r>
              <a:rPr lang="zh-CN" altLang="en-US" smtClean="0"/>
              <a:t>信号覆盖的交叠部分的物理距离</a:t>
            </a:r>
            <a:endParaRPr lang="en-US" smtClean="0"/>
          </a:p>
        </p:txBody>
      </p:sp>
      <p:sp>
        <p:nvSpPr>
          <p:cNvPr id="696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317B59F-1910-46FD-B560-D7C447B490F5}" type="slidenum">
              <a:rPr lang="en-US" smtClean="0"/>
              <a:pPr fontAlgn="base">
                <a:spcBef>
                  <a:spcPct val="0"/>
                </a:spcBef>
                <a:spcAft>
                  <a:spcPct val="0"/>
                </a:spcAft>
                <a:defRPr/>
              </a:pPr>
              <a:t>58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68613" name="图片 5" descr="Image 081.png"/>
          <p:cNvPicPr>
            <a:picLocks noChangeAspect="1"/>
          </p:cNvPicPr>
          <p:nvPr/>
        </p:nvPicPr>
        <p:blipFill>
          <a:blip r:embed="rId2" cstate="print"/>
          <a:srcRect/>
          <a:stretch>
            <a:fillRect/>
          </a:stretch>
        </p:blipFill>
        <p:spPr bwMode="auto">
          <a:xfrm>
            <a:off x="0" y="3276600"/>
            <a:ext cx="9144000" cy="1719263"/>
          </a:xfrm>
          <a:prstGeom prst="rect">
            <a:avLst/>
          </a:prstGeom>
          <a:noFill/>
          <a:ln w="9525">
            <a:noFill/>
            <a:miter lim="800000"/>
            <a:headEnd/>
            <a:tailEnd/>
          </a:ln>
        </p:spPr>
      </p:pic>
      <p:pic>
        <p:nvPicPr>
          <p:cNvPr id="68614" name="图片 6" descr="Image 082.png"/>
          <p:cNvPicPr>
            <a:picLocks noChangeAspect="1"/>
          </p:cNvPicPr>
          <p:nvPr/>
        </p:nvPicPr>
        <p:blipFill>
          <a:blip r:embed="rId3" cstate="print"/>
          <a:srcRect/>
          <a:stretch>
            <a:fillRect/>
          </a:stretch>
        </p:blipFill>
        <p:spPr bwMode="auto">
          <a:xfrm>
            <a:off x="381000" y="5486400"/>
            <a:ext cx="2125663" cy="552450"/>
          </a:xfrm>
          <a:prstGeom prst="rect">
            <a:avLst/>
          </a:prstGeom>
          <a:noFill/>
          <a:ln w="9525">
            <a:noFill/>
            <a:miter lim="800000"/>
            <a:headEnd/>
            <a:tailEnd/>
          </a:ln>
        </p:spPr>
      </p:pic>
      <p:pic>
        <p:nvPicPr>
          <p:cNvPr id="68615" name="图片 7" descr="Image 083.png"/>
          <p:cNvPicPr>
            <a:picLocks noChangeAspect="1"/>
          </p:cNvPicPr>
          <p:nvPr/>
        </p:nvPicPr>
        <p:blipFill>
          <a:blip r:embed="rId4" cstate="print"/>
          <a:srcRect/>
          <a:stretch>
            <a:fillRect/>
          </a:stretch>
        </p:blipFill>
        <p:spPr bwMode="auto">
          <a:xfrm>
            <a:off x="2743200" y="5445125"/>
            <a:ext cx="6400800" cy="141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内容占位符 4" descr="Image 085.png"/>
          <p:cNvPicPr>
            <a:picLocks noGrp="1" noChangeAspect="1"/>
          </p:cNvPicPr>
          <p:nvPr>
            <p:ph idx="1"/>
          </p:nvPr>
        </p:nvPicPr>
        <p:blipFill>
          <a:blip r:embed="rId2" cstate="print"/>
          <a:srcRect/>
          <a:stretch>
            <a:fillRect/>
          </a:stretch>
        </p:blipFill>
        <p:spPr>
          <a:xfrm>
            <a:off x="1143000" y="1600200"/>
            <a:ext cx="7069138" cy="4525963"/>
          </a:xfrm>
        </p:spPr>
      </p:pic>
      <p:sp>
        <p:nvSpPr>
          <p:cNvPr id="706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F59F43E-B36C-4430-B970-D2497FD884E8}" type="slidenum">
              <a:rPr lang="en-US" smtClean="0"/>
              <a:pPr fontAlgn="base">
                <a:spcBef>
                  <a:spcPct val="0"/>
                </a:spcBef>
                <a:spcAft>
                  <a:spcPct val="0"/>
                </a:spcAft>
                <a:defRPr/>
              </a:pPr>
              <a:t>59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zh-CN" altLang="en-US" smtClean="0"/>
              <a:t>研究的问题：</a:t>
            </a:r>
            <a:endParaRPr lang="en-US" altLang="zh-CN" smtClean="0"/>
          </a:p>
          <a:p>
            <a:pPr eaLnBrk="1" hangingPunct="1">
              <a:buFont typeface="Wingdings 3" pitchFamily="18" charset="2"/>
              <a:buNone/>
            </a:pPr>
            <a:r>
              <a:rPr lang="en-US" altLang="zh-CN" smtClean="0"/>
              <a:t>		</a:t>
            </a:r>
            <a:r>
              <a:rPr lang="zh-CN" altLang="en-US" sz="2400" smtClean="0"/>
              <a:t>从多媒体业务类型及网络应用层的角度，来研究呼叫接纳控制的判断准则。</a:t>
            </a:r>
            <a:endParaRPr lang="en-US" altLang="zh-CN" smtClean="0"/>
          </a:p>
          <a:p>
            <a:pPr eaLnBrk="1" hangingPunct="1"/>
            <a:r>
              <a:rPr lang="zh-CN" altLang="en-US" smtClean="0"/>
              <a:t>具体的做法：</a:t>
            </a:r>
            <a:endParaRPr lang="en-US" altLang="zh-CN" smtClean="0"/>
          </a:p>
          <a:p>
            <a:pPr eaLnBrk="1" hangingPunct="1">
              <a:buFont typeface="Wingdings 3" pitchFamily="18" charset="2"/>
              <a:buNone/>
            </a:pPr>
            <a:r>
              <a:rPr lang="en-US" altLang="zh-CN" smtClean="0"/>
              <a:t>		</a:t>
            </a:r>
            <a:r>
              <a:rPr lang="zh-CN" altLang="en-US" sz="2400" smtClean="0"/>
              <a:t>首先我们通过分析多媒体业务的数据特点，构造一个简单的服务质量水平映射评估模型，将应用层信息与底层参数信息做一个适当的映射关联。然后，基于此模型，我们提出了自己的接纳控制及资源分配算法。这个新算法可以在兼顾资源利用效率同时，又可保证终端用户的服务质量。</a:t>
            </a:r>
            <a:endParaRPr lang="en-US" altLang="zh-CN" smtClean="0"/>
          </a:p>
          <a:p>
            <a:pPr eaLnBrk="1" hangingPunct="1"/>
            <a:endParaRPr lang="en-US" smtClean="0"/>
          </a:p>
        </p:txBody>
      </p:sp>
      <p:sp>
        <p:nvSpPr>
          <p:cNvPr id="235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BAB349B-2E33-4A8E-9A12-2AEDE683EE2E}" type="slidenum">
              <a:rPr lang="en-US" smtClean="0"/>
              <a:pPr fontAlgn="base">
                <a:spcBef>
                  <a:spcPct val="0"/>
                </a:spcBef>
                <a:spcAft>
                  <a:spcPct val="0"/>
                </a:spcAft>
                <a:defRPr/>
              </a:pPr>
              <a:t>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p:txBody>
          <a:bodyPr/>
          <a:lstStyle/>
          <a:p>
            <a:pPr eaLnBrk="1" hangingPunct="1"/>
            <a:r>
              <a:rPr lang="zh-CN" altLang="en-US" smtClean="0"/>
              <a:t>所提出</a:t>
            </a:r>
            <a:r>
              <a:rPr lang="en-US" altLang="zh-CN" smtClean="0"/>
              <a:t>FEC</a:t>
            </a:r>
            <a:r>
              <a:rPr lang="zh-CN" altLang="en-US" smtClean="0"/>
              <a:t>保护切换方案</a:t>
            </a:r>
            <a:endParaRPr lang="en-US" altLang="zh-CN" smtClean="0"/>
          </a:p>
          <a:p>
            <a:pPr lvl="1" eaLnBrk="1" hangingPunct="1"/>
            <a:r>
              <a:rPr lang="zh-CN" altLang="en-US" smtClean="0"/>
              <a:t>使用 </a:t>
            </a:r>
            <a:r>
              <a:rPr lang="en-US" smtClean="0"/>
              <a:t>Reed-Solomon(R-S) </a:t>
            </a:r>
            <a:r>
              <a:rPr lang="zh-CN" altLang="en-US" smtClean="0"/>
              <a:t>纠错编码</a:t>
            </a:r>
            <a:endParaRPr lang="en-US" smtClean="0"/>
          </a:p>
        </p:txBody>
      </p:sp>
      <p:sp>
        <p:nvSpPr>
          <p:cNvPr id="716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C8BC995-4405-49E3-B29C-7690A4AEEA0F}" type="slidenum">
              <a:rPr lang="en-US" smtClean="0"/>
              <a:pPr fontAlgn="base">
                <a:spcBef>
                  <a:spcPct val="0"/>
                </a:spcBef>
                <a:spcAft>
                  <a:spcPct val="0"/>
                </a:spcAft>
                <a:defRPr/>
              </a:pPr>
              <a:t>60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70661" name="图片 4" descr="Image 086.png"/>
          <p:cNvPicPr>
            <a:picLocks noChangeAspect="1"/>
          </p:cNvPicPr>
          <p:nvPr/>
        </p:nvPicPr>
        <p:blipFill>
          <a:blip r:embed="rId2" cstate="print"/>
          <a:srcRect/>
          <a:stretch>
            <a:fillRect/>
          </a:stretch>
        </p:blipFill>
        <p:spPr bwMode="auto">
          <a:xfrm>
            <a:off x="1524000" y="2590800"/>
            <a:ext cx="5972175" cy="1095375"/>
          </a:xfrm>
          <a:prstGeom prst="rect">
            <a:avLst/>
          </a:prstGeom>
          <a:noFill/>
          <a:ln w="9525">
            <a:noFill/>
            <a:miter lim="800000"/>
            <a:headEnd/>
            <a:tailEnd/>
          </a:ln>
        </p:spPr>
      </p:pic>
      <p:pic>
        <p:nvPicPr>
          <p:cNvPr id="70662" name="图片 7" descr="Image 087.png"/>
          <p:cNvPicPr>
            <a:picLocks noChangeAspect="1"/>
          </p:cNvPicPr>
          <p:nvPr/>
        </p:nvPicPr>
        <p:blipFill>
          <a:blip r:embed="rId3" cstate="print"/>
          <a:srcRect/>
          <a:stretch>
            <a:fillRect/>
          </a:stretch>
        </p:blipFill>
        <p:spPr bwMode="auto">
          <a:xfrm>
            <a:off x="2743200" y="5638800"/>
            <a:ext cx="5486400" cy="476250"/>
          </a:xfrm>
          <a:prstGeom prst="rect">
            <a:avLst/>
          </a:prstGeom>
          <a:noFill/>
          <a:ln w="9525">
            <a:noFill/>
            <a:miter lim="800000"/>
            <a:headEnd/>
            <a:tailEnd/>
          </a:ln>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p:txBody>
          <a:bodyPr/>
          <a:lstStyle/>
          <a:p>
            <a:pPr eaLnBrk="1" hangingPunct="1"/>
            <a:endParaRPr lang="en-US" smtClean="0"/>
          </a:p>
        </p:txBody>
      </p:sp>
      <p:sp>
        <p:nvSpPr>
          <p:cNvPr id="727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E59DDDA-7E13-4C2D-AD63-62AAC49203CA}" type="slidenum">
              <a:rPr lang="en-US" smtClean="0"/>
              <a:pPr fontAlgn="base">
                <a:spcBef>
                  <a:spcPct val="0"/>
                </a:spcBef>
                <a:spcAft>
                  <a:spcPct val="0"/>
                </a:spcAft>
                <a:defRPr/>
              </a:pPr>
              <a:t>61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71685" name="图片 4" descr="Image 088.png"/>
          <p:cNvPicPr>
            <a:picLocks noChangeAspect="1"/>
          </p:cNvPicPr>
          <p:nvPr/>
        </p:nvPicPr>
        <p:blipFill>
          <a:blip r:embed="rId2" cstate="print"/>
          <a:srcRect/>
          <a:stretch>
            <a:fillRect/>
          </a:stretch>
        </p:blipFill>
        <p:spPr bwMode="auto">
          <a:xfrm>
            <a:off x="1219200" y="1600200"/>
            <a:ext cx="687705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FD1770-EA04-4BB1-8391-83AB81DC3995}" type="slidenum">
              <a:rPr lang="en-US" smtClean="0"/>
              <a:pPr fontAlgn="base">
                <a:spcBef>
                  <a:spcPct val="0"/>
                </a:spcBef>
                <a:spcAft>
                  <a:spcPct val="0"/>
                </a:spcAft>
                <a:defRPr/>
              </a:pPr>
              <a:t>62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72708" name="内容占位符 5"/>
          <p:cNvSpPr>
            <a:spLocks noGrp="1"/>
          </p:cNvSpPr>
          <p:nvPr>
            <p:ph idx="1"/>
          </p:nvPr>
        </p:nvSpPr>
        <p:spPr/>
        <p:txBody>
          <a:bodyPr/>
          <a:lstStyle/>
          <a:p>
            <a:pPr eaLnBrk="1" hangingPunct="1"/>
            <a:r>
              <a:rPr lang="zh-CN" altLang="en-US" smtClean="0"/>
              <a:t>仿真实验及结果</a:t>
            </a:r>
            <a:endParaRPr lang="en-US" altLang="zh-CN" smtClean="0"/>
          </a:p>
          <a:p>
            <a:pPr eaLnBrk="1" hangingPunct="1"/>
            <a:endParaRPr lang="en-US" smtClean="0"/>
          </a:p>
        </p:txBody>
      </p:sp>
      <p:pic>
        <p:nvPicPr>
          <p:cNvPr id="72709" name="图片 6" descr="Image 089.png"/>
          <p:cNvPicPr>
            <a:picLocks noChangeAspect="1"/>
          </p:cNvPicPr>
          <p:nvPr/>
        </p:nvPicPr>
        <p:blipFill>
          <a:blip r:embed="rId2" cstate="print"/>
          <a:srcRect/>
          <a:stretch>
            <a:fillRect/>
          </a:stretch>
        </p:blipFill>
        <p:spPr bwMode="auto">
          <a:xfrm>
            <a:off x="990600" y="2133600"/>
            <a:ext cx="6781800" cy="2589213"/>
          </a:xfrm>
          <a:prstGeom prst="rect">
            <a:avLst/>
          </a:prstGeom>
          <a:noFill/>
          <a:ln w="9525">
            <a:noFill/>
            <a:miter lim="800000"/>
            <a:headEnd/>
            <a:tailEnd/>
          </a:ln>
        </p:spPr>
      </p:pic>
      <p:sp>
        <p:nvSpPr>
          <p:cNvPr id="8" name="矩形 7"/>
          <p:cNvSpPr/>
          <p:nvPr/>
        </p:nvSpPr>
        <p:spPr>
          <a:xfrm>
            <a:off x="3124200" y="2057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内容占位符 4" descr="Image 090.png"/>
          <p:cNvPicPr>
            <a:picLocks noGrp="1" noChangeAspect="1"/>
          </p:cNvPicPr>
          <p:nvPr>
            <p:ph idx="1"/>
          </p:nvPr>
        </p:nvPicPr>
        <p:blipFill>
          <a:blip r:embed="rId2" cstate="print"/>
          <a:srcRect/>
          <a:stretch>
            <a:fillRect/>
          </a:stretch>
        </p:blipFill>
        <p:spPr>
          <a:xfrm>
            <a:off x="1752600" y="1447800"/>
            <a:ext cx="5322888" cy="4525963"/>
          </a:xfrm>
        </p:spPr>
      </p:pic>
      <p:sp>
        <p:nvSpPr>
          <p:cNvPr id="747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ABC3EA-9D60-452C-8773-AEE677A9D39D}" type="slidenum">
              <a:rPr lang="en-US" smtClean="0"/>
              <a:pPr fontAlgn="base">
                <a:spcBef>
                  <a:spcPct val="0"/>
                </a:spcBef>
                <a:spcAft>
                  <a:spcPct val="0"/>
                </a:spcAft>
                <a:defRPr/>
              </a:pPr>
              <a:t>63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zh-CN" altLang="en-US" dirty="0" smtClean="0"/>
              <a:t>结论</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757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9EAE336-4850-489B-BC54-C387C2EC93DA}" type="slidenum">
              <a:rPr lang="en-US" smtClean="0"/>
              <a:pPr fontAlgn="base">
                <a:spcBef>
                  <a:spcPct val="0"/>
                </a:spcBef>
                <a:spcAft>
                  <a:spcPct val="0"/>
                </a:spcAft>
                <a:defRPr/>
              </a:pPr>
              <a:t>64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结论与展望</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pPr lvl="1" eaLnBrk="1" hangingPunct="1"/>
            <a:r>
              <a:rPr lang="zh-CN" altLang="en-US" smtClean="0"/>
              <a:t>研究了在非完备信息下的资源分配 </a:t>
            </a:r>
            <a:r>
              <a:rPr lang="en-US" altLang="zh-CN" smtClean="0"/>
              <a:t>Bayesian </a:t>
            </a:r>
            <a:r>
              <a:rPr lang="zh-CN" altLang="en-US" smtClean="0"/>
              <a:t>博弈问题。 提出一个新的业务类型概率描述方法。 提出并构造了一个基于 </a:t>
            </a:r>
            <a:r>
              <a:rPr lang="en-US" altLang="zh-CN" smtClean="0"/>
              <a:t>Bayesian </a:t>
            </a:r>
            <a:r>
              <a:rPr lang="zh-CN" altLang="en-US" smtClean="0"/>
              <a:t>博弈的资源竞争与决策分析模型。 理论分析结果表明，建立适当的收益机制，可以激励用户在信息不完备的情况下，仍旧可以根据自身的业务情况做出理性的分析和决策。</a:t>
            </a:r>
            <a:endParaRPr lang="en-US" smtClean="0"/>
          </a:p>
        </p:txBody>
      </p:sp>
      <p:sp>
        <p:nvSpPr>
          <p:cNvPr id="768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9BB925A-CC30-49AB-865F-773CCEEBA5C3}" type="slidenum">
              <a:rPr lang="en-US" smtClean="0"/>
              <a:pPr fontAlgn="base">
                <a:spcBef>
                  <a:spcPct val="0"/>
                </a:spcBef>
                <a:spcAft>
                  <a:spcPct val="0"/>
                </a:spcAft>
                <a:defRPr/>
              </a:pPr>
              <a:t>65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smtClean="0"/>
              <a:t>业务模型的分类定义与选择问题。</a:t>
            </a:r>
            <a:endParaRPr lang="en-US" altLang="zh-CN" smtClean="0"/>
          </a:p>
          <a:p>
            <a:pPr eaLnBrk="1" hangingPunct="1"/>
            <a:r>
              <a:rPr lang="zh-CN" altLang="en-US" smtClean="0"/>
              <a:t>非完备信息下的合作博弈在资源分配中的应用。</a:t>
            </a:r>
            <a:endParaRPr lang="en-US" altLang="zh-CN" smtClean="0"/>
          </a:p>
          <a:p>
            <a:pPr eaLnBrk="1" hangingPunct="1"/>
            <a:r>
              <a:rPr lang="zh-CN" altLang="en-US" smtClean="0"/>
              <a:t>无线资源管理在 </a:t>
            </a:r>
            <a:r>
              <a:rPr lang="en-US" altLang="zh-CN" smtClean="0"/>
              <a:t>IP </a:t>
            </a:r>
            <a:r>
              <a:rPr lang="zh-CN" altLang="en-US" smtClean="0"/>
              <a:t>架构下的交叉层技术及协议规划问题。</a:t>
            </a:r>
            <a:endParaRPr lang="en-US" altLang="zh-CN" smtClean="0"/>
          </a:p>
          <a:p>
            <a:pPr eaLnBrk="1" hangingPunct="1"/>
            <a:endParaRPr lang="en-US" smtClean="0"/>
          </a:p>
        </p:txBody>
      </p:sp>
      <p:sp>
        <p:nvSpPr>
          <p:cNvPr id="778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AAAAE0-F350-4476-901E-EE58E08B7BC2}" type="slidenum">
              <a:rPr lang="en-US" smtClean="0"/>
              <a:pPr fontAlgn="base">
                <a:spcBef>
                  <a:spcPct val="0"/>
                </a:spcBef>
                <a:spcAft>
                  <a:spcPct val="0"/>
                </a:spcAft>
                <a:defRPr/>
              </a:pPr>
              <a:t>66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展望</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p:txBody>
          <a:bodyPr/>
          <a:lstStyle/>
          <a:p>
            <a:pPr eaLnBrk="1" hangingPunct="1"/>
            <a:r>
              <a:rPr lang="zh-CN" altLang="en-US" smtClean="0"/>
              <a:t>感谢 刘贵忠 老师的亲切关怀和悉心指导。</a:t>
            </a:r>
            <a:endParaRPr lang="en-US" altLang="zh-CN" smtClean="0"/>
          </a:p>
          <a:p>
            <a:pPr eaLnBrk="1" hangingPunct="1"/>
            <a:r>
              <a:rPr lang="zh-CN" altLang="en-US" smtClean="0"/>
              <a:t>感谢实验室其他老师和同学们。</a:t>
            </a:r>
            <a:endParaRPr lang="en-US" smtClean="0"/>
          </a:p>
        </p:txBody>
      </p:sp>
      <p:sp>
        <p:nvSpPr>
          <p:cNvPr id="788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C11CE0-87F4-4107-883F-3A58A7FACE30}" type="slidenum">
              <a:rPr lang="en-US" smtClean="0"/>
              <a:pPr fontAlgn="base">
                <a:spcBef>
                  <a:spcPct val="0"/>
                </a:spcBef>
                <a:spcAft>
                  <a:spcPct val="0"/>
                </a:spcAft>
                <a:defRPr/>
              </a:pPr>
              <a:t>67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致谢</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7C69CFF-CC95-48E7-ACAF-1D4A227710C0}" type="slidenum">
              <a:rPr lang="en-US" smtClean="0"/>
              <a:pPr fontAlgn="base">
                <a:spcBef>
                  <a:spcPct val="0"/>
                </a:spcBef>
                <a:spcAft>
                  <a:spcPct val="0"/>
                </a:spcAft>
                <a:defRPr/>
              </a:pPr>
              <a:t>68</a:t>
            </a:fld>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smtClean="0"/>
              <a:t>第一，分析如何来平衡业务要求与资源的稀缺。要在合适的时间点上给用户或其承载的业务分配合适的传输资源，同时又要满足不同特点的业务数据流的传输要求。</a:t>
            </a:r>
            <a:r>
              <a:rPr lang="zh-CN" altLang="en-US" smtClean="0">
                <a:solidFill>
                  <a:srgbClr val="C00000"/>
                </a:solidFill>
              </a:rPr>
              <a:t>在相互矛盾的性能指标下，平衡各方面的需求。</a:t>
            </a:r>
            <a:endParaRPr lang="en-US" altLang="zh-CN" smtClean="0">
              <a:solidFill>
                <a:srgbClr val="C00000"/>
              </a:solidFill>
            </a:endParaRPr>
          </a:p>
          <a:p>
            <a:pPr eaLnBrk="1" hangingPunct="1"/>
            <a:r>
              <a:rPr lang="zh-CN" altLang="en-US" smtClean="0"/>
              <a:t>第二，设计相应控制信令流程或协议规范来具体实现第一个方面所提出的算法。让用户和系统控制部分传递信息流畅，运行操作高效。</a:t>
            </a:r>
            <a:endParaRPr lang="en-US" smtClean="0"/>
          </a:p>
        </p:txBody>
      </p:sp>
      <p:sp>
        <p:nvSpPr>
          <p:cNvPr id="808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9673B58-D6D0-434F-AD3D-50FACB0F8696}" type="slidenum">
              <a:rPr lang="en-US" smtClean="0"/>
              <a:pPr fontAlgn="base">
                <a:spcBef>
                  <a:spcPct val="0"/>
                </a:spcBef>
                <a:spcAft>
                  <a:spcPct val="0"/>
                </a:spcAft>
                <a:defRPr/>
              </a:pPr>
              <a:t>69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本论文的主要研究工作</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smtClean="0"/>
              <a:t>数据类型的一般分类</a:t>
            </a:r>
            <a:endParaRPr lang="en-US" altLang="zh-CN" smtClean="0"/>
          </a:p>
          <a:p>
            <a:pPr lvl="1" eaLnBrk="1" hangingPunct="1"/>
            <a:r>
              <a:rPr lang="zh-CN" altLang="en-US" smtClean="0"/>
              <a:t>话音（</a:t>
            </a:r>
            <a:r>
              <a:rPr lang="en-US" altLang="zh-CN" smtClean="0"/>
              <a:t> unsolicited grant service, UGS</a:t>
            </a:r>
            <a:r>
              <a:rPr lang="zh-CN" altLang="en-US" smtClean="0"/>
              <a:t>）</a:t>
            </a:r>
            <a:endParaRPr lang="en-US" altLang="zh-CN" smtClean="0"/>
          </a:p>
          <a:p>
            <a:pPr lvl="1" eaLnBrk="1" hangingPunct="1"/>
            <a:r>
              <a:rPr lang="zh-CN" altLang="en-US" smtClean="0"/>
              <a:t>视频 （</a:t>
            </a:r>
            <a:r>
              <a:rPr lang="en-US" altLang="zh-CN" smtClean="0"/>
              <a:t> real-time polling services, rtPS </a:t>
            </a:r>
            <a:r>
              <a:rPr lang="zh-CN" altLang="en-US" smtClean="0"/>
              <a:t>）</a:t>
            </a:r>
            <a:endParaRPr lang="en-US" altLang="zh-CN" smtClean="0"/>
          </a:p>
          <a:p>
            <a:pPr lvl="1" eaLnBrk="1" hangingPunct="1"/>
            <a:r>
              <a:rPr lang="zh-CN" altLang="en-US" smtClean="0"/>
              <a:t>文字、图片及其它（</a:t>
            </a:r>
            <a:r>
              <a:rPr lang="en-US" altLang="zh-CN" smtClean="0"/>
              <a:t>Best-effort </a:t>
            </a:r>
            <a:r>
              <a:rPr lang="zh-CN" altLang="en-US" smtClean="0"/>
              <a:t>或 </a:t>
            </a:r>
            <a:r>
              <a:rPr lang="en-US" altLang="zh-CN" smtClean="0"/>
              <a:t>nrtPS)</a:t>
            </a:r>
            <a:endParaRPr lang="en-US" smtClean="0"/>
          </a:p>
        </p:txBody>
      </p:sp>
      <p:sp>
        <p:nvSpPr>
          <p:cNvPr id="245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33C831C-96C2-4E4B-933A-9F8C71C30C9B}" type="slidenum">
              <a:rPr lang="en-US" smtClean="0"/>
              <a:pPr fontAlgn="base">
                <a:spcBef>
                  <a:spcPct val="0"/>
                </a:spcBef>
                <a:spcAft>
                  <a:spcPct val="0"/>
                </a:spcAft>
                <a:defRPr/>
              </a:pPr>
              <a:t>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1"/>
          <p:cNvSpPr>
            <a:spLocks noGrp="1"/>
          </p:cNvSpPr>
          <p:nvPr>
            <p:ph idx="1"/>
          </p:nvPr>
        </p:nvSpPr>
        <p:spPr/>
        <p:txBody>
          <a:bodyPr/>
          <a:lstStyle/>
          <a:p>
            <a:pPr eaLnBrk="1" hangingPunct="1"/>
            <a:r>
              <a:rPr lang="zh-CN" altLang="en-US" smtClean="0"/>
              <a:t>呼叫接纳控制（</a:t>
            </a:r>
            <a:r>
              <a:rPr lang="en-US" altLang="zh-CN" smtClean="0"/>
              <a:t> Call admission control</a:t>
            </a:r>
            <a:r>
              <a:rPr lang="zh-CN" altLang="en-US" smtClean="0"/>
              <a:t>）本质是一种管理通信数据连接并进行资源分配与管理的技术。</a:t>
            </a:r>
            <a:endParaRPr lang="en-US" altLang="zh-CN" smtClean="0"/>
          </a:p>
          <a:p>
            <a:pPr eaLnBrk="1" hangingPunct="1"/>
            <a:r>
              <a:rPr lang="zh-CN" altLang="en-US" smtClean="0"/>
              <a:t>前人的工作：</a:t>
            </a:r>
            <a:endParaRPr lang="en-US" altLang="zh-CN" smtClean="0"/>
          </a:p>
          <a:p>
            <a:pPr lvl="1" eaLnBrk="1" hangingPunct="1"/>
            <a:r>
              <a:rPr lang="zh-CN" altLang="en-US" smtClean="0"/>
              <a:t>呼叫接纳的准则： 直接选用的（如资源利用率、单位时间内的数据包个数或在线呼叫个数）；复合已有参数（ 交叉层）。</a:t>
            </a:r>
            <a:endParaRPr lang="en-US" altLang="zh-CN" smtClean="0"/>
          </a:p>
          <a:p>
            <a:pPr lvl="1" eaLnBrk="1" hangingPunct="1"/>
            <a:r>
              <a:rPr lang="zh-CN" altLang="en-US" smtClean="0"/>
              <a:t>优先级与资源预留：根据用户的分类（如切换用户、新用户）。 </a:t>
            </a:r>
            <a:endParaRPr lang="en-US" smtClean="0"/>
          </a:p>
        </p:txBody>
      </p:sp>
      <p:sp>
        <p:nvSpPr>
          <p:cNvPr id="225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19656AE-1971-4C45-9028-A89FE635DF17}" type="slidenum">
              <a:rPr lang="en-US" smtClean="0"/>
              <a:pPr fontAlgn="base">
                <a:spcBef>
                  <a:spcPct val="0"/>
                </a:spcBef>
                <a:spcAft>
                  <a:spcPct val="0"/>
                </a:spcAft>
                <a:defRPr/>
              </a:pPr>
              <a:t>70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a:p>
            <a:pPr eaLnBrk="1" hangingPunct="1"/>
            <a:endParaRPr lang="en-US" smtClean="0"/>
          </a:p>
        </p:txBody>
      </p:sp>
      <p:sp>
        <p:nvSpPr>
          <p:cNvPr id="717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6563EDF-65AA-4DC2-9A44-18FF45A8643B}" type="slidenum">
              <a:rPr lang="en-US" smtClean="0"/>
              <a:pPr fontAlgn="base">
                <a:spcBef>
                  <a:spcPct val="0"/>
                </a:spcBef>
                <a:spcAft>
                  <a:spcPct val="0"/>
                </a:spcAft>
                <a:defRPr/>
              </a:pPr>
              <a:t>71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7170" name="Object 2"/>
          <p:cNvGraphicFramePr>
            <a:graphicFrameLocks noChangeAspect="1"/>
          </p:cNvGraphicFramePr>
          <p:nvPr/>
        </p:nvGraphicFramePr>
        <p:xfrm>
          <a:off x="2438400" y="1524000"/>
          <a:ext cx="223838" cy="333375"/>
        </p:xfrm>
        <a:graphic>
          <a:graphicData uri="http://schemas.openxmlformats.org/presentationml/2006/ole">
            <p:oleObj spid="_x0000_s101378" name="Formula" r:id="rId3" imgW="113400" imgH="168480" progId="Equation.Ribbit">
              <p:embed/>
            </p:oleObj>
          </a:graphicData>
        </a:graphic>
      </p:graphicFrame>
      <p:pic>
        <p:nvPicPr>
          <p:cNvPr id="7174" name="图片 5" descr="Image 060.png"/>
          <p:cNvPicPr>
            <a:picLocks noChangeAspect="1"/>
          </p:cNvPicPr>
          <p:nvPr/>
        </p:nvPicPr>
        <p:blipFill>
          <a:blip r:embed="rId4" cstate="print"/>
          <a:srcRect/>
          <a:stretch>
            <a:fillRect/>
          </a:stretch>
        </p:blipFill>
        <p:spPr bwMode="auto">
          <a:xfrm>
            <a:off x="2133600" y="2057400"/>
            <a:ext cx="4248150" cy="8572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p:txBody>
          <a:bodyPr/>
          <a:lstStyle/>
          <a:p>
            <a:pPr eaLnBrk="1" hangingPunct="1"/>
            <a:r>
              <a:rPr lang="zh-CN" altLang="en-US" smtClean="0"/>
              <a:t>话音业务 与资源分配关系 </a:t>
            </a:r>
            <a:endParaRPr lang="en-US" altLang="zh-CN" smtClean="0"/>
          </a:p>
          <a:p>
            <a:pPr lvl="1" eaLnBrk="1" hangingPunct="1"/>
            <a:r>
              <a:rPr lang="en-US" altLang="zh-CN" smtClean="0"/>
              <a:t>ITU</a:t>
            </a:r>
            <a:r>
              <a:rPr lang="zh-CN" altLang="en-US" smtClean="0"/>
              <a:t>的</a:t>
            </a:r>
            <a:r>
              <a:rPr lang="en-US" altLang="zh-CN" smtClean="0"/>
              <a:t>E-model</a:t>
            </a:r>
          </a:p>
          <a:p>
            <a:pPr lvl="1" eaLnBrk="1" hangingPunct="1"/>
            <a:endParaRPr lang="en-US" smtClean="0"/>
          </a:p>
          <a:p>
            <a:pPr lvl="1" eaLnBrk="1" hangingPunct="1"/>
            <a:endParaRPr lang="en-US" smtClean="0"/>
          </a:p>
          <a:p>
            <a:pPr lvl="1" eaLnBrk="1" hangingPunct="1"/>
            <a:endParaRPr lang="en-US" smtClean="0"/>
          </a:p>
          <a:p>
            <a:pPr eaLnBrk="1" hangingPunct="1"/>
            <a:r>
              <a:rPr lang="zh-CN" altLang="en-US" smtClean="0"/>
              <a:t>视频业务与资源分配关系</a:t>
            </a:r>
            <a:endParaRPr lang="en-US" altLang="zh-CN" smtClean="0"/>
          </a:p>
          <a:p>
            <a:pPr lvl="1" eaLnBrk="1" hangingPunct="1"/>
            <a:endParaRPr lang="en-US" smtClean="0"/>
          </a:p>
        </p:txBody>
      </p:sp>
      <p:sp>
        <p:nvSpPr>
          <p:cNvPr id="256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4B9EB4-48C6-44AC-A401-93C4D9901C9E}" type="slidenum">
              <a:rPr lang="en-US" smtClean="0"/>
              <a:pPr fontAlgn="base">
                <a:spcBef>
                  <a:spcPct val="0"/>
                </a:spcBef>
                <a:spcAft>
                  <a:spcPct val="0"/>
                </a:spcAft>
                <a:defRPr/>
              </a:pPr>
              <a:t>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4581" name="图片 5" descr="Image 013.png"/>
          <p:cNvPicPr>
            <a:picLocks noChangeAspect="1"/>
          </p:cNvPicPr>
          <p:nvPr/>
        </p:nvPicPr>
        <p:blipFill>
          <a:blip r:embed="rId2" cstate="print"/>
          <a:srcRect/>
          <a:stretch>
            <a:fillRect/>
          </a:stretch>
        </p:blipFill>
        <p:spPr bwMode="auto">
          <a:xfrm>
            <a:off x="2514600" y="2514600"/>
            <a:ext cx="2600325" cy="1095375"/>
          </a:xfrm>
          <a:prstGeom prst="rect">
            <a:avLst/>
          </a:prstGeom>
          <a:noFill/>
          <a:ln w="9525">
            <a:noFill/>
            <a:miter lim="800000"/>
            <a:headEnd/>
            <a:tailEnd/>
          </a:ln>
        </p:spPr>
      </p:pic>
      <p:pic>
        <p:nvPicPr>
          <p:cNvPr id="24582" name="图片 6" descr="Image 014.png"/>
          <p:cNvPicPr>
            <a:picLocks noChangeAspect="1"/>
          </p:cNvPicPr>
          <p:nvPr/>
        </p:nvPicPr>
        <p:blipFill>
          <a:blip r:embed="rId3" cstate="print"/>
          <a:srcRect/>
          <a:stretch>
            <a:fillRect/>
          </a:stretch>
        </p:blipFill>
        <p:spPr bwMode="auto">
          <a:xfrm>
            <a:off x="2743200" y="4953000"/>
            <a:ext cx="3429000" cy="706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pPr eaLnBrk="1" hangingPunct="1"/>
            <a:r>
              <a:rPr lang="zh-CN" altLang="en-US" smtClean="0"/>
              <a:t>视频数据</a:t>
            </a:r>
            <a:r>
              <a:rPr lang="en-US" altLang="zh-CN" smtClean="0"/>
              <a:t>QoS</a:t>
            </a:r>
            <a:r>
              <a:rPr lang="zh-CN" altLang="en-US" smtClean="0"/>
              <a:t>与资源分配</a:t>
            </a:r>
            <a:endParaRPr lang="en-US" smtClean="0"/>
          </a:p>
        </p:txBody>
      </p:sp>
      <p:sp>
        <p:nvSpPr>
          <p:cNvPr id="266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DE4B505-7828-4D7D-98E8-C59C9F6216DE}" type="slidenum">
              <a:rPr lang="en-US" smtClean="0"/>
              <a:pPr fontAlgn="base">
                <a:spcBef>
                  <a:spcPct val="0"/>
                </a:spcBef>
                <a:spcAft>
                  <a:spcPct val="0"/>
                </a:spcAft>
                <a:defRPr/>
              </a:pPr>
              <a:t>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5605" name="内容占位符 4" descr="Image 015.png"/>
          <p:cNvPicPr>
            <a:picLocks noChangeAspect="1"/>
          </p:cNvPicPr>
          <p:nvPr/>
        </p:nvPicPr>
        <p:blipFill>
          <a:blip r:embed="rId2" cstate="print"/>
          <a:srcRect/>
          <a:stretch>
            <a:fillRect/>
          </a:stretch>
        </p:blipFill>
        <p:spPr bwMode="auto">
          <a:xfrm>
            <a:off x="1905000" y="2133600"/>
            <a:ext cx="5143500"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625</TotalTime>
  <Words>2939</Words>
  <Application>Microsoft Office PowerPoint</Application>
  <PresentationFormat>全屏显示(4:3)</PresentationFormat>
  <Paragraphs>391</Paragraphs>
  <Slides>71</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80" baseType="lpstr">
      <vt:lpstr>Arial</vt:lpstr>
      <vt:lpstr>Calibri</vt:lpstr>
      <vt:lpstr>Wingdings 3</vt:lpstr>
      <vt:lpstr>Verdana</vt:lpstr>
      <vt:lpstr>Wingdings 2</vt:lpstr>
      <vt:lpstr>宋体</vt:lpstr>
      <vt:lpstr>聚合</vt:lpstr>
      <vt:lpstr>Formula</vt:lpstr>
      <vt:lpstr>Aurora Equation</vt:lpstr>
      <vt:lpstr>无线网络数据链路层的 资源管理与控制方法研究(预答辩)</vt:lpstr>
      <vt:lpstr>目录</vt:lpstr>
      <vt:lpstr>研究背景与意义</vt:lpstr>
      <vt:lpstr>无线网络的关键技术需求</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结论与展望</vt:lpstr>
      <vt:lpstr>结论</vt:lpstr>
      <vt:lpstr>展望</vt:lpstr>
      <vt:lpstr>致谢</vt:lpstr>
      <vt:lpstr>谢谢！</vt:lpstr>
      <vt:lpstr>本论文的主要研究工作</vt:lpstr>
      <vt:lpstr>基于多媒体特性的呼叫接纳控制</vt:lpstr>
      <vt:lpstr>Bayesian 博弈资源分配策略</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107</cp:revision>
  <dcterms:created xsi:type="dcterms:W3CDTF">2013-01-01T12:13:00Z</dcterms:created>
  <dcterms:modified xsi:type="dcterms:W3CDTF">2013-01-14T09:50:22Z</dcterms:modified>
</cp:coreProperties>
</file>