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jMvI/2mm91GnIHFPaGofK51oAq8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 Zhixin" initials="LZ" lastIdx="1" clrIdx="0">
    <p:extLst>
      <p:ext uri="{19B8F6BF-5375-455C-9EA6-DF929625EA0E}">
        <p15:presenceInfo xmlns:p15="http://schemas.microsoft.com/office/powerpoint/2012/main" userId="e9bf69a7d5c2a6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622265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7622265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622265f8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7622265f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622265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7622265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622265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7622265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322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622265f8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7622265f8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622265f8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7622265f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622265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77622265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622265f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622265f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b6ad88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b6ad88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b6ad882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b6ad882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622265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7622265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622265f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7622265f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22265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7622265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622265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7622265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5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Artificial Neural Nets on CUDA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ECE 5720 Introduction to Parallel Computing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Project Presentation</a:t>
            </a:r>
            <a:endParaRPr dirty="0"/>
          </a:p>
          <a:p>
            <a:pPr marL="0" lvl="0" indent="0">
              <a:lnSpc>
                <a:spcPct val="80000"/>
              </a:lnSpc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Zhixin Lai(zl768)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Jingwen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Ye(jy879)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Sizhe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Zhang(sz592)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622265f8_0_5"/>
          <p:cNvSpPr txBox="1">
            <a:spLocks noGrp="1"/>
          </p:cNvSpPr>
          <p:nvPr>
            <p:ph type="title"/>
          </p:nvPr>
        </p:nvSpPr>
        <p:spPr>
          <a:xfrm>
            <a:off x="336500" y="-69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  and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77622265f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0" y="1875775"/>
            <a:ext cx="6389824" cy="38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77622265f8_0_5"/>
          <p:cNvSpPr txBox="1"/>
          <p:nvPr/>
        </p:nvSpPr>
        <p:spPr>
          <a:xfrm>
            <a:off x="336500" y="1116175"/>
            <a:ext cx="7773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V1: Basic version of parallel computing </a:t>
            </a:r>
            <a:endParaRPr dirty="0"/>
          </a:p>
        </p:txBody>
      </p:sp>
      <p:sp>
        <p:nvSpPr>
          <p:cNvPr id="151" name="Google Shape;151;g77622265f8_0_5"/>
          <p:cNvSpPr txBox="1"/>
          <p:nvPr/>
        </p:nvSpPr>
        <p:spPr>
          <a:xfrm>
            <a:off x="6889900" y="2022702"/>
            <a:ext cx="5204700" cy="330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vs Sequential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up by 10x with CUDA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of block size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decreases first and increases then with the increase  of the block size </a:t>
            </a:r>
            <a:endParaRPr dirty="0"/>
          </a:p>
        </p:txBody>
      </p:sp>
      <p:sp>
        <p:nvSpPr>
          <p:cNvPr id="152" name="Google Shape;152;g77622265f8_0_5"/>
          <p:cNvSpPr txBox="1"/>
          <p:nvPr/>
        </p:nvSpPr>
        <p:spPr>
          <a:xfrm>
            <a:off x="445150" y="5770625"/>
            <a:ext cx="6992598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- block size ( 0 means series computing without CUDA)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run time (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622265f8_2_25"/>
          <p:cNvSpPr txBox="1">
            <a:spLocks noGrp="1"/>
          </p:cNvSpPr>
          <p:nvPr>
            <p:ph type="title"/>
          </p:nvPr>
        </p:nvSpPr>
        <p:spPr>
          <a:xfrm>
            <a:off x="336500" y="-69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  and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77622265f8_2_25"/>
          <p:cNvSpPr txBox="1"/>
          <p:nvPr/>
        </p:nvSpPr>
        <p:spPr>
          <a:xfrm>
            <a:off x="336500" y="1116175"/>
            <a:ext cx="118555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V2: Remove duplicate memory copy and allocation + shared memory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77622265f8_2_25"/>
          <p:cNvSpPr txBox="1"/>
          <p:nvPr/>
        </p:nvSpPr>
        <p:spPr>
          <a:xfrm>
            <a:off x="629275" y="5609525"/>
            <a:ext cx="5694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- block size;  y - run time (ms)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77622265f8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5" y="1875775"/>
            <a:ext cx="6021702" cy="35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7622265f8_2_25"/>
          <p:cNvSpPr txBox="1"/>
          <p:nvPr/>
        </p:nvSpPr>
        <p:spPr>
          <a:xfrm>
            <a:off x="7076625" y="2382175"/>
            <a:ext cx="4839300" cy="215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V1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90000"/>
              </a:lnSpc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the times of memory copy and allocation can save running time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622265f8_2_36"/>
          <p:cNvSpPr txBox="1">
            <a:spLocks noGrp="1"/>
          </p:cNvSpPr>
          <p:nvPr>
            <p:ph type="title"/>
          </p:nvPr>
        </p:nvSpPr>
        <p:spPr>
          <a:xfrm>
            <a:off x="451550" y="-8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  and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77622265f8_2_36"/>
          <p:cNvSpPr txBox="1"/>
          <p:nvPr/>
        </p:nvSpPr>
        <p:spPr>
          <a:xfrm>
            <a:off x="451550" y="1104675"/>
            <a:ext cx="8737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V3: Remove the if-else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CBCB677-10E3-4098-BEA9-DBCD60765ABF}"/>
              </a:ext>
            </a:extLst>
          </p:cNvPr>
          <p:cNvGrpSpPr/>
          <p:nvPr/>
        </p:nvGrpSpPr>
        <p:grpSpPr>
          <a:xfrm>
            <a:off x="6792817" y="2727909"/>
            <a:ext cx="4829175" cy="3747134"/>
            <a:chOff x="6792817" y="2727909"/>
            <a:chExt cx="4829175" cy="37471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C306E02-914A-42DC-8547-76FDF4D22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82"/>
            <a:stretch/>
          </p:blipFill>
          <p:spPr>
            <a:xfrm>
              <a:off x="6792817" y="2727909"/>
              <a:ext cx="4721961" cy="1605028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5548498-E85F-4CB6-B2E6-798416280384}"/>
                </a:ext>
              </a:extLst>
            </p:cNvPr>
            <p:cNvGrpSpPr/>
            <p:nvPr/>
          </p:nvGrpSpPr>
          <p:grpSpPr>
            <a:xfrm>
              <a:off x="6792817" y="4503368"/>
              <a:ext cx="4829175" cy="1971675"/>
              <a:chOff x="6717840" y="3921914"/>
              <a:chExt cx="4829175" cy="1971675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FC6BA9F-4BD2-41A4-B887-C84DBC8C1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7840" y="3921914"/>
                <a:ext cx="4829175" cy="1971675"/>
              </a:xfrm>
              <a:prstGeom prst="rect">
                <a:avLst/>
              </a:prstGeom>
            </p:spPr>
          </p:pic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DCBD35A-ACBC-4D67-84AD-34D34C536A5E}"/>
                  </a:ext>
                </a:extLst>
              </p:cNvPr>
              <p:cNvSpPr/>
              <p:nvPr/>
            </p:nvSpPr>
            <p:spPr>
              <a:xfrm>
                <a:off x="8274350" y="3996965"/>
                <a:ext cx="1828800" cy="32051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E7D6CB3-2E2B-4EC1-996A-B89544278202}"/>
              </a:ext>
            </a:extLst>
          </p:cNvPr>
          <p:cNvGrpSpPr/>
          <p:nvPr/>
        </p:nvGrpSpPr>
        <p:grpSpPr>
          <a:xfrm>
            <a:off x="497290" y="2194930"/>
            <a:ext cx="4721961" cy="3575050"/>
            <a:chOff x="307239" y="2246623"/>
            <a:chExt cx="5166923" cy="391193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104BC7F-F81A-4663-BD80-2E05676A0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7090"/>
            <a:stretch/>
          </p:blipFill>
          <p:spPr>
            <a:xfrm>
              <a:off x="307239" y="2246623"/>
              <a:ext cx="5166923" cy="3911936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264AA26-A653-4ED4-9D6F-AF4C84787514}"/>
                </a:ext>
              </a:extLst>
            </p:cNvPr>
            <p:cNvSpPr/>
            <p:nvPr/>
          </p:nvSpPr>
          <p:spPr>
            <a:xfrm>
              <a:off x="1880035" y="2296450"/>
              <a:ext cx="1164722" cy="32051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233F2FEA-35E8-4D68-9A23-63A93D18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000" y="141535"/>
            <a:ext cx="3292430" cy="237756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1F4B3BD-36F3-4C3D-91FA-33424ED74266}"/>
              </a:ext>
            </a:extLst>
          </p:cNvPr>
          <p:cNvGrpSpPr/>
          <p:nvPr/>
        </p:nvGrpSpPr>
        <p:grpSpPr>
          <a:xfrm>
            <a:off x="5340514" y="1602665"/>
            <a:ext cx="2654894" cy="1069793"/>
            <a:chOff x="5340514" y="1602665"/>
            <a:chExt cx="2654894" cy="106979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D1C399B-C283-4DCB-97F1-523AAD37DB94}"/>
                </a:ext>
              </a:extLst>
            </p:cNvPr>
            <p:cNvSpPr/>
            <p:nvPr/>
          </p:nvSpPr>
          <p:spPr>
            <a:xfrm rot="20419692">
              <a:off x="5340514" y="1602665"/>
              <a:ext cx="26548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warp divergence</a:t>
              </a:r>
              <a:r>
                <a:rPr lang="en-US" sz="2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lang="en-US" sz="28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6219C6B-A6BD-4A56-8F6F-E25A137DF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519" y="1791111"/>
              <a:ext cx="2422885" cy="8813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DBCB17-8B3B-4483-9AC3-0A11CE7200B7}"/>
              </a:ext>
            </a:extLst>
          </p:cNvPr>
          <p:cNvGrpSpPr/>
          <p:nvPr/>
        </p:nvGrpSpPr>
        <p:grpSpPr>
          <a:xfrm>
            <a:off x="5418503" y="3380281"/>
            <a:ext cx="1586199" cy="1518649"/>
            <a:chOff x="5418503" y="3380281"/>
            <a:chExt cx="1586199" cy="151864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0A1BDF1-225B-4AA0-A4EF-C749CD000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8503" y="3380281"/>
              <a:ext cx="1128212" cy="602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2CC1A0D-E2E6-49A4-A253-806785840AA9}"/>
                </a:ext>
              </a:extLst>
            </p:cNvPr>
            <p:cNvCxnSpPr>
              <a:cxnSpLocks/>
            </p:cNvCxnSpPr>
            <p:nvPr/>
          </p:nvCxnSpPr>
          <p:spPr>
            <a:xfrm>
              <a:off x="5446900" y="4297463"/>
              <a:ext cx="1002538" cy="6014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BC505D-0DB2-437F-8A36-F8DA329D92A2}"/>
                </a:ext>
              </a:extLst>
            </p:cNvPr>
            <p:cNvSpPr txBox="1"/>
            <p:nvPr/>
          </p:nvSpPr>
          <p:spPr>
            <a:xfrm>
              <a:off x="5729789" y="3857843"/>
              <a:ext cx="1274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divide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622265f8_2_36"/>
          <p:cNvSpPr txBox="1">
            <a:spLocks noGrp="1"/>
          </p:cNvSpPr>
          <p:nvPr>
            <p:ph type="title"/>
          </p:nvPr>
        </p:nvSpPr>
        <p:spPr>
          <a:xfrm>
            <a:off x="451550" y="-8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Result  and Analysis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77622265f8_2_36"/>
          <p:cNvSpPr txBox="1"/>
          <p:nvPr/>
        </p:nvSpPr>
        <p:spPr>
          <a:xfrm>
            <a:off x="451550" y="1104675"/>
            <a:ext cx="8737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V3: Remove the if-else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77622265f8_2_36"/>
          <p:cNvSpPr txBox="1"/>
          <p:nvPr/>
        </p:nvSpPr>
        <p:spPr>
          <a:xfrm>
            <a:off x="5797685" y="1968942"/>
            <a:ext cx="6128426" cy="4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V2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if-else of code ran on device to avoid warp divergence. It helps save time.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90000"/>
              </a:lnSpc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local run time of V4 is less than the local run time of V3. Therefore,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warp divergence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save time.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32747B-0A3C-40D7-9E65-8106BD307B90}"/>
              </a:ext>
            </a:extLst>
          </p:cNvPr>
          <p:cNvGrpSpPr/>
          <p:nvPr/>
        </p:nvGrpSpPr>
        <p:grpSpPr>
          <a:xfrm>
            <a:off x="735962" y="1689784"/>
            <a:ext cx="4409969" cy="5068219"/>
            <a:chOff x="541406" y="1689784"/>
            <a:chExt cx="4409969" cy="5068219"/>
          </a:xfrm>
        </p:grpSpPr>
        <p:pic>
          <p:nvPicPr>
            <p:cNvPr id="169" name="Google Shape;169;g77622265f8_2_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406" y="1689784"/>
              <a:ext cx="4409969" cy="2284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EF7E817-C414-43E2-9C70-5D3327E8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948" y="4463866"/>
              <a:ext cx="4098884" cy="189547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6E0EED6-AC4E-4256-B5BC-B09E3D76B3DD}"/>
                </a:ext>
              </a:extLst>
            </p:cNvPr>
            <p:cNvSpPr/>
            <p:nvPr/>
          </p:nvSpPr>
          <p:spPr>
            <a:xfrm>
              <a:off x="1443963" y="4065204"/>
              <a:ext cx="22349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Run time for the whole code</a:t>
              </a:r>
              <a:endParaRPr 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24CC25C-A141-4E39-8AF8-FAC2C7636435}"/>
                </a:ext>
              </a:extLst>
            </p:cNvPr>
            <p:cNvSpPr/>
            <p:nvPr/>
          </p:nvSpPr>
          <p:spPr>
            <a:xfrm>
              <a:off x="1145002" y="6450226"/>
              <a:ext cx="28328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Run time for the local code of if-else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39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622265f8_2_44"/>
          <p:cNvSpPr txBox="1">
            <a:spLocks noGrp="1"/>
          </p:cNvSpPr>
          <p:nvPr>
            <p:ph type="title"/>
          </p:nvPr>
        </p:nvSpPr>
        <p:spPr>
          <a:xfrm>
            <a:off x="583775" y="-271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 and Analysis</a:t>
            </a:r>
            <a:endParaRPr/>
          </a:p>
        </p:txBody>
      </p:sp>
      <p:sp>
        <p:nvSpPr>
          <p:cNvPr id="176" name="Google Shape;176;g77622265f8_2_44"/>
          <p:cNvSpPr txBox="1"/>
          <p:nvPr/>
        </p:nvSpPr>
        <p:spPr>
          <a:xfrm>
            <a:off x="583775" y="771325"/>
            <a:ext cx="5100588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V4: Use stream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77622265f8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50" y="1236075"/>
            <a:ext cx="4198725" cy="25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77622265f8_2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75" y="3980375"/>
            <a:ext cx="4415500" cy="26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77622265f8_2_44"/>
          <p:cNvSpPr txBox="1"/>
          <p:nvPr/>
        </p:nvSpPr>
        <p:spPr>
          <a:xfrm>
            <a:off x="6015109" y="2577595"/>
            <a:ext cx="5357100" cy="4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V3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stream to allows overlapping between CPU(Memory copy) and GPU.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local run time of V4 is less than the local run time of V3. Therefore,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save time.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B450D1-4592-4437-97BB-7CC29EFAED7D}"/>
              </a:ext>
            </a:extLst>
          </p:cNvPr>
          <p:cNvGrpSpPr/>
          <p:nvPr/>
        </p:nvGrpSpPr>
        <p:grpSpPr>
          <a:xfrm>
            <a:off x="6096000" y="615295"/>
            <a:ext cx="5276209" cy="1693550"/>
            <a:chOff x="6096000" y="615295"/>
            <a:chExt cx="5276209" cy="16935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0E58D7D-7A90-4C1B-81BC-7478AAB72455}"/>
                </a:ext>
              </a:extLst>
            </p:cNvPr>
            <p:cNvGrpSpPr/>
            <p:nvPr/>
          </p:nvGrpSpPr>
          <p:grpSpPr>
            <a:xfrm>
              <a:off x="6096000" y="615295"/>
              <a:ext cx="5276209" cy="1693550"/>
              <a:chOff x="5867638" y="445613"/>
              <a:chExt cx="5276209" cy="169355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E625C51B-CE51-41F0-9E46-48FEF041E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7638" y="445613"/>
                <a:ext cx="3372157" cy="1693550"/>
              </a:xfrm>
              <a:prstGeom prst="rect">
                <a:avLst/>
              </a:prstGeom>
            </p:spPr>
          </p:pic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91A405E-F7C8-4C1E-8BD9-DFFB34A69409}"/>
                  </a:ext>
                </a:extLst>
              </p:cNvPr>
              <p:cNvSpPr/>
              <p:nvPr/>
            </p:nvSpPr>
            <p:spPr>
              <a:xfrm>
                <a:off x="8542731" y="1447842"/>
                <a:ext cx="117477" cy="6913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EF4D22-187C-4C63-B628-DB1D198D4D6B}"/>
                  </a:ext>
                </a:extLst>
              </p:cNvPr>
              <p:cNvSpPr/>
              <p:nvPr/>
            </p:nvSpPr>
            <p:spPr>
              <a:xfrm>
                <a:off x="8726197" y="1611463"/>
                <a:ext cx="24176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/>
                  <a:t>cudaStreamSynchronize</a:t>
                </a:r>
                <a:endParaRPr lang="en-US" sz="1600" dirty="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157DD60-D888-4A4A-8F12-544E017DD7F9}"/>
                </a:ext>
              </a:extLst>
            </p:cNvPr>
            <p:cNvCxnSpPr>
              <a:cxnSpLocks/>
            </p:cNvCxnSpPr>
            <p:nvPr/>
          </p:nvCxnSpPr>
          <p:spPr>
            <a:xfrm>
              <a:off x="7886700" y="1781145"/>
              <a:ext cx="8206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8E0941-0D02-4A31-978C-CF493E297A52}"/>
                </a:ext>
              </a:extLst>
            </p:cNvPr>
            <p:cNvCxnSpPr>
              <a:cxnSpLocks/>
            </p:cNvCxnSpPr>
            <p:nvPr/>
          </p:nvCxnSpPr>
          <p:spPr>
            <a:xfrm>
              <a:off x="8130540" y="1972692"/>
              <a:ext cx="5767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EAFED91-7176-4ED4-B276-CBF06F3CED73}"/>
                </a:ext>
              </a:extLst>
            </p:cNvPr>
            <p:cNvCxnSpPr>
              <a:cxnSpLocks/>
            </p:cNvCxnSpPr>
            <p:nvPr/>
          </p:nvCxnSpPr>
          <p:spPr>
            <a:xfrm>
              <a:off x="8285324" y="2162310"/>
              <a:ext cx="4220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622265f8_2_14"/>
          <p:cNvSpPr txBox="1">
            <a:spLocks noGrp="1"/>
          </p:cNvSpPr>
          <p:nvPr>
            <p:ph type="title"/>
          </p:nvPr>
        </p:nvSpPr>
        <p:spPr>
          <a:xfrm>
            <a:off x="172600" y="-57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185" name="Google Shape;185;g77622265f8_2_14"/>
          <p:cNvSpPr txBox="1"/>
          <p:nvPr/>
        </p:nvSpPr>
        <p:spPr>
          <a:xfrm>
            <a:off x="302000" y="3797200"/>
            <a:ext cx="75432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7622265f8_2_14"/>
          <p:cNvSpPr txBox="1"/>
          <p:nvPr/>
        </p:nvSpPr>
        <p:spPr>
          <a:xfrm>
            <a:off x="5555601" y="1946384"/>
            <a:ext cx="40653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Series no CUDA:     5.08E+05 </a:t>
            </a:r>
            <a:r>
              <a:rPr lang="en-US" sz="2000" dirty="0" err="1">
                <a:solidFill>
                  <a:schemeClr val="dk1"/>
                </a:solidFill>
              </a:rPr>
              <a:t>ms</a:t>
            </a:r>
            <a:r>
              <a:rPr lang="en-US" sz="2000" dirty="0">
                <a:solidFill>
                  <a:schemeClr val="dk1"/>
                </a:solidFill>
              </a:rPr>
              <a:t> 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V1 block size = 8:    5.92E+04 </a:t>
            </a:r>
            <a:r>
              <a:rPr lang="en-US" sz="2000" dirty="0" err="1">
                <a:solidFill>
                  <a:schemeClr val="dk1"/>
                </a:solidFill>
              </a:rPr>
              <a:t>ms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V2 block size = 8:    4.51E+04 </a:t>
            </a:r>
            <a:r>
              <a:rPr lang="en-US" sz="2000" dirty="0" err="1">
                <a:solidFill>
                  <a:schemeClr val="dk1"/>
                </a:solidFill>
              </a:rPr>
              <a:t>ms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V3 block size = 8:    4.31E+04 </a:t>
            </a:r>
            <a:r>
              <a:rPr lang="en-US" sz="2000" dirty="0" err="1">
                <a:solidFill>
                  <a:schemeClr val="dk1"/>
                </a:solidFill>
              </a:rPr>
              <a:t>ms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V4 block size = 8:    3.97E+04 </a:t>
            </a:r>
            <a:r>
              <a:rPr lang="en-US" sz="2000" dirty="0" err="1">
                <a:solidFill>
                  <a:schemeClr val="dk1"/>
                </a:solidFill>
              </a:rPr>
              <a:t>ms</a:t>
            </a:r>
            <a:endParaRPr sz="2000" dirty="0"/>
          </a:p>
        </p:txBody>
      </p:sp>
      <p:sp>
        <p:nvSpPr>
          <p:cNvPr id="187" name="Google Shape;187;g77622265f8_2_14"/>
          <p:cNvSpPr txBox="1"/>
          <p:nvPr/>
        </p:nvSpPr>
        <p:spPr>
          <a:xfrm>
            <a:off x="710561" y="4556994"/>
            <a:ext cx="11588000" cy="142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buSzPts val="2000"/>
              <a:buChar char="●"/>
            </a:pPr>
            <a:r>
              <a:rPr lang="en-US" sz="2000" dirty="0"/>
              <a:t>Parallel computing improves the efficiency by more than 12 times to Sequential computing;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Block size influence the </a:t>
            </a:r>
            <a:r>
              <a:rPr lang="en-US" sz="2000" dirty="0">
                <a:solidFill>
                  <a:schemeClr val="dk1"/>
                </a:solidFill>
              </a:rPr>
              <a:t>efficiency and find the best size is also important;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Remove if-else code on device to </a:t>
            </a:r>
            <a:r>
              <a:rPr lang="en-US" sz="2000">
                <a:solidFill>
                  <a:srgbClr val="FF0000"/>
                </a:solidFill>
              </a:rPr>
              <a:t>avoid warp </a:t>
            </a:r>
            <a:r>
              <a:rPr lang="en-US" sz="2000" dirty="0">
                <a:solidFill>
                  <a:srgbClr val="FF0000"/>
                </a:solidFill>
              </a:rPr>
              <a:t>divergence </a:t>
            </a:r>
            <a:r>
              <a:rPr lang="en-US" sz="2000" dirty="0">
                <a:solidFill>
                  <a:schemeClr val="dk1"/>
                </a:solidFill>
              </a:rPr>
              <a:t>and improve efficiency;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Using stream to </a:t>
            </a:r>
            <a:r>
              <a:rPr lang="en-US" sz="2000" dirty="0">
                <a:solidFill>
                  <a:srgbClr val="FF0000"/>
                </a:solidFill>
              </a:rPr>
              <a:t>allow overlapping between CPU and GPU </a:t>
            </a:r>
            <a:r>
              <a:rPr lang="en-US" sz="2000" dirty="0">
                <a:solidFill>
                  <a:schemeClr val="dk1"/>
                </a:solidFill>
              </a:rPr>
              <a:t>improves the efficiency.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88" name="Google Shape;188;g77622265f8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865" y="2004177"/>
            <a:ext cx="8382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77622265f8_2_14"/>
          <p:cNvSpPr txBox="1"/>
          <p:nvPr/>
        </p:nvSpPr>
        <p:spPr>
          <a:xfrm>
            <a:off x="9512627" y="2366639"/>
            <a:ext cx="2586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Run time decreases!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Efficiency improved!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66F49E-2305-4935-8F9E-F7BF8A8CF434}"/>
              </a:ext>
            </a:extLst>
          </p:cNvPr>
          <p:cNvSpPr txBox="1"/>
          <p:nvPr/>
        </p:nvSpPr>
        <p:spPr>
          <a:xfrm>
            <a:off x="278390" y="5920879"/>
            <a:ext cx="1191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Much more can do to improve efficiency</a:t>
            </a:r>
            <a:r>
              <a:rPr lang="en-US" sz="2000" dirty="0"/>
              <a:t>: optimize the memory access, dynamic parallelism………… </a:t>
            </a:r>
          </a:p>
        </p:txBody>
      </p:sp>
      <p:pic>
        <p:nvPicPr>
          <p:cNvPr id="190" name="Google Shape;190;g77622265f8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03" y="1207410"/>
            <a:ext cx="5248475" cy="3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448F17-D4A7-481B-88DF-2BCC6C6BF5CB}"/>
              </a:ext>
            </a:extLst>
          </p:cNvPr>
          <p:cNvSpPr/>
          <p:nvPr/>
        </p:nvSpPr>
        <p:spPr>
          <a:xfrm>
            <a:off x="591372" y="1450383"/>
            <a:ext cx="420624" cy="28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C66F7C-8448-438C-9E80-079A810BD279}"/>
              </a:ext>
            </a:extLst>
          </p:cNvPr>
          <p:cNvSpPr txBox="1"/>
          <p:nvPr/>
        </p:nvSpPr>
        <p:spPr>
          <a:xfrm>
            <a:off x="242989" y="1449490"/>
            <a:ext cx="116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622265f8_0_10"/>
          <p:cNvSpPr txBox="1">
            <a:spLocks noGrp="1"/>
          </p:cNvSpPr>
          <p:nvPr>
            <p:ph type="title"/>
          </p:nvPr>
        </p:nvSpPr>
        <p:spPr>
          <a:xfrm>
            <a:off x="3063712" y="1233380"/>
            <a:ext cx="6834432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102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0200" b="1" dirty="0"/>
          </a:p>
        </p:txBody>
      </p:sp>
      <p:sp>
        <p:nvSpPr>
          <p:cNvPr id="196" name="Google Shape;196;g77622265f8_0_10"/>
          <p:cNvSpPr txBox="1">
            <a:spLocks noGrp="1"/>
          </p:cNvSpPr>
          <p:nvPr>
            <p:ph type="body" idx="1"/>
          </p:nvPr>
        </p:nvSpPr>
        <p:spPr>
          <a:xfrm>
            <a:off x="4313225" y="3321525"/>
            <a:ext cx="37593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600"/>
              <a:t>Q &amp; A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22265f8_0_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of  Project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77622265f8_0_28"/>
          <p:cNvSpPr txBox="1">
            <a:spLocks noGrp="1"/>
          </p:cNvSpPr>
          <p:nvPr>
            <p:ph type="body" idx="1"/>
          </p:nvPr>
        </p:nvSpPr>
        <p:spPr>
          <a:xfrm>
            <a:off x="443466" y="1506635"/>
            <a:ext cx="5374800" cy="583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Goal: </a:t>
            </a:r>
            <a:endParaRPr sz="2700" b="1" dirty="0"/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Image classification with </a:t>
            </a:r>
            <a:r>
              <a:rPr lang="en-US" sz="2700" dirty="0">
                <a:solidFill>
                  <a:srgbClr val="FF0000"/>
                </a:solidFill>
              </a:rPr>
              <a:t>ANN</a:t>
            </a:r>
            <a:r>
              <a:rPr lang="en-US" sz="2700" dirty="0"/>
              <a:t> </a:t>
            </a: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Speed up with </a:t>
            </a:r>
            <a:r>
              <a:rPr lang="en-US" sz="2700" dirty="0">
                <a:solidFill>
                  <a:srgbClr val="FF0000"/>
                </a:solidFill>
              </a:rPr>
              <a:t>GPU</a:t>
            </a:r>
            <a:endParaRPr sz="2700" b="1" dirty="0">
              <a:solidFill>
                <a:srgbClr val="FF0000"/>
              </a:solidFill>
            </a:endParaRP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Dataset: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Handwritten digits dataset (MNIST)</a:t>
            </a: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Model:</a:t>
            </a:r>
            <a:endParaRPr sz="27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Artificial Neural Networks</a:t>
            </a:r>
            <a:endParaRPr sz="2700" dirty="0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Language: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C/C++ (CUDA)</a:t>
            </a:r>
            <a:endParaRPr sz="2700" dirty="0"/>
          </a:p>
        </p:txBody>
      </p:sp>
      <p:pic>
        <p:nvPicPr>
          <p:cNvPr id="92" name="Google Shape;92;g77622265f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125" y="1105800"/>
            <a:ext cx="6640887" cy="50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6ad8826_1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Model of  Artificial Neural Networks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84b6ad8826_1_0"/>
          <p:cNvSpPr txBox="1">
            <a:spLocks noGrp="1"/>
          </p:cNvSpPr>
          <p:nvPr>
            <p:ph type="body" idx="1"/>
          </p:nvPr>
        </p:nvSpPr>
        <p:spPr>
          <a:xfrm>
            <a:off x="204595" y="1325700"/>
            <a:ext cx="5564610" cy="500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Input layer: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image(14 * 14 * 964) for train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image(14 * 14 * 414) for test</a:t>
            </a:r>
            <a:endParaRPr sz="2700" dirty="0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Hidden layer: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20 Nodes + Activation function (</a:t>
            </a:r>
            <a:r>
              <a:rPr lang="en-US" sz="2700" dirty="0" err="1"/>
              <a:t>ReLU</a:t>
            </a:r>
            <a:r>
              <a:rPr lang="en-US" sz="2700" dirty="0"/>
              <a:t> / Sigmoid)</a:t>
            </a:r>
            <a:endParaRPr sz="2700" dirty="0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Output layer: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2 Nodes + </a:t>
            </a:r>
            <a:r>
              <a:rPr lang="en-US" sz="2700" dirty="0" err="1"/>
              <a:t>Softmax</a:t>
            </a:r>
            <a:r>
              <a:rPr lang="en-US" sz="2700" dirty="0"/>
              <a:t> </a:t>
            </a:r>
            <a:endParaRPr sz="2700" dirty="0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 dirty="0"/>
              <a:t>Loss:</a:t>
            </a:r>
            <a:endParaRPr sz="27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/>
              <a:t>Cross</a:t>
            </a:r>
            <a:r>
              <a:rPr lang="en-US" sz="2700" b="1" dirty="0"/>
              <a:t>-</a:t>
            </a:r>
            <a:r>
              <a:rPr lang="en-US" sz="2700" dirty="0"/>
              <a:t>Entropy Loss</a:t>
            </a: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</p:txBody>
      </p:sp>
      <p:pic>
        <p:nvPicPr>
          <p:cNvPr id="99" name="Google Shape;99;g84b6ad882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50" y="1103400"/>
            <a:ext cx="5904141" cy="5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b6ad8826_1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Logic of ANN</a:t>
            </a:r>
            <a:endParaRPr b="1"/>
          </a:p>
        </p:txBody>
      </p:sp>
      <p:sp>
        <p:nvSpPr>
          <p:cNvPr id="105" name="Google Shape;105;g84b6ad8826_1_6"/>
          <p:cNvSpPr txBox="1">
            <a:spLocks noGrp="1"/>
          </p:cNvSpPr>
          <p:nvPr>
            <p:ph type="body" idx="1"/>
          </p:nvPr>
        </p:nvSpPr>
        <p:spPr>
          <a:xfrm>
            <a:off x="340350" y="2335525"/>
            <a:ext cx="4287300" cy="26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Simple version of MNIST 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14*14 per image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964 images for training</a:t>
            </a:r>
            <a:endParaRPr sz="27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700" dirty="0"/>
              <a:t>414 images for testing</a:t>
            </a:r>
            <a:r>
              <a:rPr lang="en-US" sz="2500" dirty="0"/>
              <a:t> 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g84b6ad8826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75" y="264750"/>
            <a:ext cx="7003901" cy="63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622265f8_0_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 of CUDA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77622265f8_0_15"/>
          <p:cNvSpPr txBox="1">
            <a:spLocks noGrp="1"/>
          </p:cNvSpPr>
          <p:nvPr>
            <p:ph type="body" idx="1"/>
          </p:nvPr>
        </p:nvSpPr>
        <p:spPr>
          <a:xfrm>
            <a:off x="285900" y="1077700"/>
            <a:ext cx="105156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 dirty="0"/>
              <a:t>Compute Unified Device Architecture</a:t>
            </a:r>
            <a:endParaRPr sz="2700" dirty="0"/>
          </a:p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 dirty="0"/>
              <a:t>Use GeForce series of Video Card GPU for computing.</a:t>
            </a:r>
            <a:endParaRPr sz="2700" dirty="0"/>
          </a:p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 dirty="0"/>
              <a:t>In this project, GeForce GTX980 and Tesla K40C are provided</a:t>
            </a:r>
            <a:endParaRPr sz="2700" dirty="0"/>
          </a:p>
          <a:p>
            <a:pPr marL="457200" lvl="0" indent="-400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 dirty="0"/>
              <a:t>GPU is good for repeated tasks, such as Matrix Computation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g77622265f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798" y="279624"/>
            <a:ext cx="218522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77622265f8_0_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325950" y="2811100"/>
            <a:ext cx="5632800" cy="3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77622265f8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525" y="3059012"/>
            <a:ext cx="2493600" cy="27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77622265f8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6572" y="3059005"/>
            <a:ext cx="2357033" cy="291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622265f8_1_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Parallel Computing Design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77622265f8_1_2" descr="在这里插入图片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7244"/>
          <a:stretch/>
        </p:blipFill>
        <p:spPr>
          <a:xfrm>
            <a:off x="1109576" y="1493825"/>
            <a:ext cx="8792700" cy="39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77622265f8_1_2"/>
          <p:cNvSpPr txBox="1"/>
          <p:nvPr/>
        </p:nvSpPr>
        <p:spPr>
          <a:xfrm>
            <a:off x="-672950" y="5489100"/>
            <a:ext cx="1253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Input Layer                     Hidden Layer                          Output layer                     Loss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No parallel                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Computing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No parallel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E479D68-907A-421D-98DB-2427A984F428}"/>
              </a:ext>
            </a:extLst>
          </p:cNvPr>
          <p:cNvSpPr/>
          <p:nvPr/>
        </p:nvSpPr>
        <p:spPr>
          <a:xfrm>
            <a:off x="2064470" y="1427635"/>
            <a:ext cx="6561056" cy="1323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449E77-BF57-4BDA-AA1A-6BFB51366507}"/>
              </a:ext>
            </a:extLst>
          </p:cNvPr>
          <p:cNvSpPr/>
          <p:nvPr/>
        </p:nvSpPr>
        <p:spPr>
          <a:xfrm rot="10800000">
            <a:off x="1977272" y="6226268"/>
            <a:ext cx="6561056" cy="1323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D3365E-B10A-4ACE-965A-DBF468236A62}"/>
              </a:ext>
            </a:extLst>
          </p:cNvPr>
          <p:cNvSpPr txBox="1"/>
          <p:nvPr/>
        </p:nvSpPr>
        <p:spPr>
          <a:xfrm>
            <a:off x="4176074" y="1058303"/>
            <a:ext cx="34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Forward </a:t>
            </a:r>
            <a:r>
              <a:rPr lang="zh-CN" altLang="en-US" sz="1800" dirty="0"/>
              <a:t>（</a:t>
            </a:r>
            <a:r>
              <a:rPr lang="en-US" altLang="zh-CN" sz="1800" dirty="0"/>
              <a:t>sequential</a:t>
            </a:r>
            <a:r>
              <a:rPr lang="zh-CN" altLang="en-US" sz="1800" dirty="0"/>
              <a:t>）</a:t>
            </a:r>
            <a:endParaRPr 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9E64B1-1598-45FF-BC11-BF0C8E12B8AE}"/>
              </a:ext>
            </a:extLst>
          </p:cNvPr>
          <p:cNvSpPr/>
          <p:nvPr/>
        </p:nvSpPr>
        <p:spPr>
          <a:xfrm>
            <a:off x="3870240" y="6412619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Backward </a:t>
            </a:r>
            <a:r>
              <a:rPr lang="zh-CN" altLang="en-US" sz="1800" dirty="0"/>
              <a:t>（</a:t>
            </a:r>
            <a:r>
              <a:rPr lang="en-US" altLang="zh-CN" sz="1800" dirty="0"/>
              <a:t>sequential</a:t>
            </a:r>
            <a:r>
              <a:rPr lang="zh-CN" altLang="en-US" sz="1800" dirty="0"/>
              <a:t>）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522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Parallel Computing Design</a:t>
            </a:r>
            <a:endParaRPr b="1"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640286" y="1286602"/>
            <a:ext cx="6254400" cy="4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(1) Forward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Matrix-matrix multiply: W*X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 err="1">
                <a:latin typeface="Times New Roman"/>
                <a:cs typeface="Times New Roman"/>
                <a:sym typeface="Times New Roman"/>
              </a:rPr>
              <a:t>Softmax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: Matrix elements add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Activation function: </a:t>
            </a:r>
          </a:p>
          <a:p>
            <a:pPr marL="11430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     Sigmoid / </a:t>
            </a:r>
            <a:r>
              <a:rPr lang="en-US" dirty="0" err="1">
                <a:latin typeface="Times New Roman"/>
                <a:cs typeface="Times New Roman"/>
                <a:sym typeface="Times New Roman"/>
              </a:rPr>
              <a:t>ReLU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(2) Backward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Matrix-matrix multiply: W*X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Activation function: Sigmoid / </a:t>
            </a:r>
            <a:r>
              <a:rPr lang="en-US" dirty="0" err="1">
                <a:latin typeface="Times New Roman"/>
                <a:cs typeface="Times New Roman"/>
                <a:sym typeface="Times New Roman"/>
              </a:rPr>
              <a:t>ReLU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(3) Update parameter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Font typeface="Times New Roman"/>
              <a:buChar char="●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Matrix-matrix add: W-</a:t>
            </a:r>
            <a:r>
              <a:rPr lang="en-US" dirty="0" err="1">
                <a:latin typeface="Times New Roman"/>
                <a:cs typeface="Times New Roman"/>
                <a:sym typeface="Times New Roman"/>
              </a:rPr>
              <a:t>dW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*rate</a:t>
            </a:r>
            <a:endParaRPr dirty="0"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40286" y="5693747"/>
            <a:ext cx="66804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blockIdx.y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blockDim.y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threadIdx.y</a:t>
            </a:r>
            <a:endParaRPr sz="2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j=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blockIdx.x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blockDim.x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5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threadIdx.x</a:t>
            </a:r>
            <a:endParaRPr sz="2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D5979D-F2EB-47FD-8D6D-CAD1E49133E7}"/>
              </a:ext>
            </a:extLst>
          </p:cNvPr>
          <p:cNvGrpSpPr/>
          <p:nvPr/>
        </p:nvGrpSpPr>
        <p:grpSpPr>
          <a:xfrm>
            <a:off x="7706734" y="791336"/>
            <a:ext cx="4450258" cy="5882221"/>
            <a:chOff x="7706734" y="791336"/>
            <a:chExt cx="4450258" cy="5882221"/>
          </a:xfrm>
        </p:grpSpPr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 b="39748"/>
            <a:stretch/>
          </p:blipFill>
          <p:spPr>
            <a:xfrm>
              <a:off x="7706734" y="791336"/>
              <a:ext cx="4450258" cy="1352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60381" y="2383036"/>
              <a:ext cx="3172359" cy="1208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3711" y="5403843"/>
              <a:ext cx="4015831" cy="1269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08A410C-3A71-402E-9A61-5A98C91F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4898" y="3830998"/>
              <a:ext cx="2563327" cy="135203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8D79EA-B324-4D21-B446-52B692251A69}"/>
              </a:ext>
            </a:extLst>
          </p:cNvPr>
          <p:cNvGrpSpPr/>
          <p:nvPr/>
        </p:nvGrpSpPr>
        <p:grpSpPr>
          <a:xfrm>
            <a:off x="5139446" y="1738786"/>
            <a:ext cx="2574800" cy="3852833"/>
            <a:chOff x="5139446" y="1738786"/>
            <a:chExt cx="2574800" cy="3852833"/>
          </a:xfrm>
        </p:grpSpPr>
        <p:cxnSp>
          <p:nvCxnSpPr>
            <p:cNvPr id="134" name="Google Shape;134;p5"/>
            <p:cNvCxnSpPr>
              <a:cxnSpLocks/>
            </p:cNvCxnSpPr>
            <p:nvPr/>
          </p:nvCxnSpPr>
          <p:spPr>
            <a:xfrm>
              <a:off x="5139446" y="1738786"/>
              <a:ext cx="256537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5"/>
            <p:cNvCxnSpPr>
              <a:cxnSpLocks/>
            </p:cNvCxnSpPr>
            <p:nvPr/>
          </p:nvCxnSpPr>
          <p:spPr>
            <a:xfrm>
              <a:off x="5139446" y="2143841"/>
              <a:ext cx="2537092" cy="62763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5"/>
            <p:cNvCxnSpPr>
              <a:cxnSpLocks/>
            </p:cNvCxnSpPr>
            <p:nvPr/>
          </p:nvCxnSpPr>
          <p:spPr>
            <a:xfrm>
              <a:off x="5967167" y="5307291"/>
              <a:ext cx="1677974" cy="284328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135;p5">
              <a:extLst>
                <a:ext uri="{FF2B5EF4-FFF2-40B4-BE49-F238E27FC236}">
                  <a16:creationId xmlns:a16="http://schemas.microsoft.com/office/drawing/2014/main" id="{729A7B41-79AE-44D0-89E7-B357E3FA64CB}"/>
                </a:ext>
              </a:extLst>
            </p:cNvPr>
            <p:cNvCxnSpPr>
              <a:cxnSpLocks/>
            </p:cNvCxnSpPr>
            <p:nvPr/>
          </p:nvCxnSpPr>
          <p:spPr>
            <a:xfrm>
              <a:off x="5967167" y="4213781"/>
              <a:ext cx="1747079" cy="22724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622265f8_0_0"/>
          <p:cNvSpPr txBox="1">
            <a:spLocks noGrp="1"/>
          </p:cNvSpPr>
          <p:nvPr>
            <p:ph type="title"/>
          </p:nvPr>
        </p:nvSpPr>
        <p:spPr>
          <a:xfrm>
            <a:off x="195525" y="-46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Experiment Design</a:t>
            </a:r>
            <a:endParaRPr dirty="0"/>
          </a:p>
        </p:txBody>
      </p:sp>
      <p:sp>
        <p:nvSpPr>
          <p:cNvPr id="143" name="Google Shape;143;g77622265f8_0_0"/>
          <p:cNvSpPr txBox="1">
            <a:spLocks noGrp="1"/>
          </p:cNvSpPr>
          <p:nvPr>
            <p:ph type="body" idx="1"/>
          </p:nvPr>
        </p:nvSpPr>
        <p:spPr>
          <a:xfrm>
            <a:off x="618627" y="1018259"/>
            <a:ext cx="12351551" cy="614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zh-C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) Different versions</a:t>
            </a:r>
          </a:p>
          <a:p>
            <a:pPr>
              <a:spcBef>
                <a:spcPts val="0"/>
              </a:spcBef>
              <a:buFont typeface="Times New Roman"/>
              <a:buChar char="●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Sequential </a:t>
            </a:r>
            <a:r>
              <a:rPr lang="en-US" altLang="zh-CN" sz="2400" b="1" dirty="0">
                <a:latin typeface="Times New Roman"/>
                <a:cs typeface="Times New Roman"/>
                <a:sym typeface="Times New Roman"/>
              </a:rPr>
              <a:t>computing version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    Code without CUDA 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Times New Roman"/>
              <a:buChar char="●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V1: Basic version of parallel computing</a:t>
            </a:r>
            <a:endParaRPr sz="2400" b="1" dirty="0">
              <a:latin typeface="Times New Roman"/>
              <a:cs typeface="Times New Roman"/>
              <a:sym typeface="Times New Roman"/>
            </a:endParaRPr>
          </a:p>
          <a:p>
            <a:pPr marL="114300" lvl="0" indent="0">
              <a:spcBef>
                <a:spcPts val="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Parallel compute for each part of ANN (Forward, backward....)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Times New Roman"/>
              <a:buChar char="●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V2: Reduce times of memory copy and allocation and use shared memory</a:t>
            </a:r>
            <a:endParaRPr sz="2400" b="1" dirty="0">
              <a:latin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Some duplicate memory copy between CPU and GPU are removed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Some duplicate memory allocation for each epoch can be removed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Introduce 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memory(cost more time)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Times New Roman"/>
              <a:buChar char="●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V3: Remove the if-else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Remove if-else of __global__ code ran on device to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warp divergence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Times New Roman"/>
              <a:buChar char="●"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V4: Use stream</a:t>
            </a:r>
            <a:endParaRPr sz="2400" b="1" dirty="0">
              <a:latin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Use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overlapping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between CPU(Memory copy) and GPU</a:t>
            </a:r>
          </a:p>
          <a:p>
            <a:pPr marL="114300" lvl="0" indent="0">
              <a:spcBef>
                <a:spcPts val="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cudaMemcpyAsync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(),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cudaStreamSynchronize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114300" lvl="0" indent="0">
              <a:spcBef>
                <a:spcPts val="0"/>
              </a:spcBef>
              <a:buNone/>
            </a:pPr>
            <a:endParaRPr lang="en-US"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zh-C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) Each parallel computing experiment</a:t>
            </a:r>
          </a:p>
          <a:p>
            <a:pPr lvl="0">
              <a:spcBef>
                <a:spcPts val="0"/>
              </a:spcBef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Block size is 1*1, 2*2, 4*4, 8*8, 16*16, 32*32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622265f8_0_5"/>
          <p:cNvSpPr txBox="1">
            <a:spLocks noGrp="1"/>
          </p:cNvSpPr>
          <p:nvPr>
            <p:ph type="title"/>
          </p:nvPr>
        </p:nvSpPr>
        <p:spPr>
          <a:xfrm>
            <a:off x="336500" y="-69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  and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77622265f8_0_5"/>
          <p:cNvSpPr txBox="1"/>
          <p:nvPr/>
        </p:nvSpPr>
        <p:spPr>
          <a:xfrm>
            <a:off x="336500" y="1116175"/>
            <a:ext cx="7773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Sequential computing</a:t>
            </a:r>
            <a:endParaRPr dirty="0"/>
          </a:p>
        </p:txBody>
      </p:sp>
      <p:sp>
        <p:nvSpPr>
          <p:cNvPr id="152" name="Google Shape;152;g77622265f8_0_5"/>
          <p:cNvSpPr txBox="1"/>
          <p:nvPr/>
        </p:nvSpPr>
        <p:spPr>
          <a:xfrm>
            <a:off x="660863" y="4898836"/>
            <a:ext cx="6992598" cy="16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Sigmoid: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set: 0.852697, testing set: 0.842995</a:t>
            </a:r>
          </a:p>
          <a:p>
            <a:pPr lvl="0">
              <a:lnSpc>
                <a:spcPct val="90000"/>
              </a:lnSpc>
            </a:pP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set: 0.870332, testing set: 0.840580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2;g77622265f8_0_5">
            <a:extLst>
              <a:ext uri="{FF2B5EF4-FFF2-40B4-BE49-F238E27FC236}">
                <a16:creationId xmlns:a16="http://schemas.microsoft.com/office/drawing/2014/main" id="{B3267951-EB8D-4072-A025-19A4F90CD2BB}"/>
              </a:ext>
            </a:extLst>
          </p:cNvPr>
          <p:cNvSpPr txBox="1"/>
          <p:nvPr/>
        </p:nvSpPr>
        <p:spPr>
          <a:xfrm>
            <a:off x="726851" y="1598886"/>
            <a:ext cx="6992598" cy="16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Sigmoid:                                                     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lnSpc>
                <a:spcPct val="90000"/>
              </a:lnSpc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4D6EF-3D67-4FD9-B670-E9E760CD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0" y="2315183"/>
            <a:ext cx="4190187" cy="2401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FDE253-D49F-4603-8EC7-1CBA4780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01" y="2315183"/>
            <a:ext cx="4086257" cy="2401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23DAD2-6C43-40CA-B64C-6D80F45BBC7B}"/>
              </a:ext>
            </a:extLst>
          </p:cNvPr>
          <p:cNvSpPr txBox="1"/>
          <p:nvPr/>
        </p:nvSpPr>
        <p:spPr>
          <a:xfrm>
            <a:off x="6627301" y="5775014"/>
            <a:ext cx="408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Convergence speed: </a:t>
            </a:r>
            <a:r>
              <a:rPr lang="en-US" sz="1800" dirty="0" err="1"/>
              <a:t>R</a:t>
            </a:r>
            <a:r>
              <a:rPr lang="en-US" altLang="zh-CN" sz="1800" dirty="0" err="1"/>
              <a:t>eLU</a:t>
            </a:r>
            <a:r>
              <a:rPr lang="en-US" altLang="zh-CN" sz="1800" dirty="0"/>
              <a:t> &gt; Sigmoid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49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839</Words>
  <Application>Microsoft Office PowerPoint</Application>
  <PresentationFormat>宽屏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主题​​</vt:lpstr>
      <vt:lpstr> Artificial Neural Nets on CUDA</vt:lpstr>
      <vt:lpstr>Introduction of  Project</vt:lpstr>
      <vt:lpstr>Model of  Artificial Neural Networks</vt:lpstr>
      <vt:lpstr> Logic of ANN</vt:lpstr>
      <vt:lpstr>Introduction of CUDA</vt:lpstr>
      <vt:lpstr>Parallel Computing Design</vt:lpstr>
      <vt:lpstr>Parallel Computing Design</vt:lpstr>
      <vt:lpstr>Experiment Design</vt:lpstr>
      <vt:lpstr>Result  and Analysis</vt:lpstr>
      <vt:lpstr>Result  and Analysis</vt:lpstr>
      <vt:lpstr>Result  and Analysis</vt:lpstr>
      <vt:lpstr>Result  and Analysis</vt:lpstr>
      <vt:lpstr>Result  and Analysis</vt:lpstr>
      <vt:lpstr>Result and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Nets on CUDA</dc:title>
  <dc:creator>景文</dc:creator>
  <cp:lastModifiedBy>Lai Zhixin</cp:lastModifiedBy>
  <cp:revision>185</cp:revision>
  <dcterms:created xsi:type="dcterms:W3CDTF">2020-05-05T08:28:51Z</dcterms:created>
  <dcterms:modified xsi:type="dcterms:W3CDTF">2020-05-20T04:48:37Z</dcterms:modified>
</cp:coreProperties>
</file>