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7" r:id="rId2"/>
    <p:sldId id="257" r:id="rId3"/>
    <p:sldId id="266" r:id="rId4"/>
    <p:sldId id="351" r:id="rId5"/>
    <p:sldId id="369" r:id="rId6"/>
    <p:sldId id="370" r:id="rId7"/>
    <p:sldId id="371" r:id="rId8"/>
    <p:sldId id="372" r:id="rId9"/>
    <p:sldId id="373" r:id="rId10"/>
    <p:sldId id="374" r:id="rId11"/>
    <p:sldId id="378" r:id="rId12"/>
    <p:sldId id="375" r:id="rId13"/>
    <p:sldId id="376" r:id="rId14"/>
    <p:sldId id="377" r:id="rId15"/>
    <p:sldId id="379" r:id="rId16"/>
    <p:sldId id="380" r:id="rId17"/>
    <p:sldId id="382" r:id="rId18"/>
    <p:sldId id="383" r:id="rId19"/>
    <p:sldId id="30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F"/>
    <a:srgbClr val="F9F9F9"/>
    <a:srgbClr val="FDFDFD"/>
    <a:srgbClr val="F7F7F7"/>
    <a:srgbClr val="FFB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5" autoAdjust="0"/>
    <p:restoredTop sz="94637"/>
  </p:normalViewPr>
  <p:slideViewPr>
    <p:cSldViewPr snapToGrid="0">
      <p:cViewPr varScale="1">
        <p:scale>
          <a:sx n="72" d="100"/>
          <a:sy n="72" d="100"/>
        </p:scale>
        <p:origin x="232" y="872"/>
      </p:cViewPr>
      <p:guideLst>
        <p:guide orient="horz" pos="2160"/>
        <p:guide pos="26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6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43996605751"/>
          <c:y val="0.174947194416383"/>
          <c:w val="0.464505179841932"/>
          <c:h val="0.696758196344935"/>
        </c:manualLayout>
      </c:layout>
      <c:doughnutChart>
        <c:varyColors val="1"/>
        <c:ser>
          <c:idx val="0"/>
          <c:order val="0"/>
          <c:tx>
            <c:strRef>
              <c:f>Sheet1!$B$1</c:f>
              <c:strCache>
                <c:ptCount val="1"/>
                <c:pt idx="0">
                  <c:v>销售额</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DC02-495A-9D6A-6ADB6C1A105A}"/>
              </c:ext>
            </c:extLst>
          </c:dPt>
          <c:dPt>
            <c:idx val="1"/>
            <c:bubble3D val="0"/>
            <c:spPr>
              <a:solidFill>
                <a:srgbClr val="FF3F3F"/>
              </a:solidFill>
              <a:ln w="19050">
                <a:noFill/>
              </a:ln>
              <a:effectLst/>
            </c:spPr>
            <c:extLst xmlns:c16r2="http://schemas.microsoft.com/office/drawing/2015/06/chart">
              <c:ext xmlns:c16="http://schemas.microsoft.com/office/drawing/2014/chart" uri="{C3380CC4-5D6E-409C-BE32-E72D297353CC}">
                <c16:uniqueId val="{00000003-DC02-495A-9D6A-6ADB6C1A105A}"/>
              </c:ext>
            </c:extLst>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extLst xmlns:c16r2="http://schemas.microsoft.com/office/drawing/2015/06/chart">
            <c:ext xmlns:c16="http://schemas.microsoft.com/office/drawing/2014/chart" uri="{C3380CC4-5D6E-409C-BE32-E72D297353CC}">
              <c16:uniqueId val="{00000004-DC02-495A-9D6A-6ADB6C1A105A}"/>
            </c:ext>
          </c:extLst>
        </c:ser>
        <c:dLbls>
          <c:showLegendKey val="0"/>
          <c:showVal val="0"/>
          <c:showCatName val="0"/>
          <c:showSerName val="0"/>
          <c:showPercent val="0"/>
          <c:showBubbleSize val="0"/>
          <c:showLeaderLines val="1"/>
        </c:dLbls>
        <c:firstSliceAng val="0"/>
        <c:holeSize val="88"/>
      </c:doughnutChart>
      <c:spPr>
        <a:noFill/>
        <a:ln>
          <a:noFill/>
        </a:ln>
        <a:effectLst/>
      </c:spPr>
    </c:plotArea>
    <c:plotVisOnly val="1"/>
    <c:dispBlanksAs val="gap"/>
    <c:showDLblsOverMax val="0"/>
  </c:chart>
  <c:spPr>
    <a:noFill/>
    <a:ln>
      <a:noFill/>
    </a:ln>
    <a:effectLst/>
  </c:spPr>
  <c:txPr>
    <a:bodyPr/>
    <a:lstStyle/>
    <a:p>
      <a:pPr>
        <a:defRPr>
          <a:solidFill>
            <a:schemeClr val="tx1"/>
          </a:solidFill>
          <a:latin typeface="+mj-ea"/>
          <a:ea typeface="+mj-ea"/>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43996605751"/>
          <c:y val="0.174947194416383"/>
          <c:w val="0.464505179841932"/>
          <c:h val="0.696758196344935"/>
        </c:manualLayout>
      </c:layout>
      <c:doughnutChart>
        <c:varyColors val="1"/>
        <c:ser>
          <c:idx val="0"/>
          <c:order val="0"/>
          <c:tx>
            <c:strRef>
              <c:f>Sheet1!$B$1</c:f>
              <c:strCache>
                <c:ptCount val="1"/>
                <c:pt idx="0">
                  <c:v>销售额</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DC02-495A-9D6A-6ADB6C1A105A}"/>
              </c:ext>
            </c:extLst>
          </c:dPt>
          <c:dPt>
            <c:idx val="1"/>
            <c:bubble3D val="0"/>
            <c:spPr>
              <a:solidFill>
                <a:srgbClr val="FF3F3F"/>
              </a:solidFill>
              <a:ln w="19050">
                <a:noFill/>
              </a:ln>
              <a:effectLst/>
            </c:spPr>
            <c:extLst xmlns:c16r2="http://schemas.microsoft.com/office/drawing/2015/06/chart">
              <c:ext xmlns:c16="http://schemas.microsoft.com/office/drawing/2014/chart" uri="{C3380CC4-5D6E-409C-BE32-E72D297353CC}">
                <c16:uniqueId val="{00000003-DC02-495A-9D6A-6ADB6C1A105A}"/>
              </c:ext>
            </c:extLst>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extLst xmlns:c16r2="http://schemas.microsoft.com/office/drawing/2015/06/chart">
            <c:ext xmlns:c16="http://schemas.microsoft.com/office/drawing/2014/chart" uri="{C3380CC4-5D6E-409C-BE32-E72D297353CC}">
              <c16:uniqueId val="{00000004-DC02-495A-9D6A-6ADB6C1A105A}"/>
            </c:ext>
          </c:extLst>
        </c:ser>
        <c:dLbls>
          <c:showLegendKey val="0"/>
          <c:showVal val="0"/>
          <c:showCatName val="0"/>
          <c:showSerName val="0"/>
          <c:showPercent val="0"/>
          <c:showBubbleSize val="0"/>
          <c:showLeaderLines val="1"/>
        </c:dLbls>
        <c:firstSliceAng val="0"/>
        <c:holeSize val="88"/>
      </c:doughnutChart>
      <c:spPr>
        <a:noFill/>
        <a:ln>
          <a:noFill/>
        </a:ln>
        <a:effectLst/>
      </c:spPr>
    </c:plotArea>
    <c:plotVisOnly val="1"/>
    <c:dispBlanksAs val="gap"/>
    <c:showDLblsOverMax val="0"/>
  </c:chart>
  <c:spPr>
    <a:noFill/>
    <a:ln>
      <a:noFill/>
    </a:ln>
    <a:effectLst/>
  </c:spPr>
  <c:txPr>
    <a:bodyPr/>
    <a:lstStyle/>
    <a:p>
      <a:pPr>
        <a:defRPr>
          <a:solidFill>
            <a:schemeClr val="tx1"/>
          </a:solidFill>
          <a:latin typeface="+mj-ea"/>
          <a:ea typeface="+mj-ea"/>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B49E-4FB7-B5D6-457BA399D526}"/>
              </c:ext>
            </c:extLst>
          </c:dPt>
          <c:dPt>
            <c:idx val="1"/>
            <c:bubble3D val="0"/>
            <c:spPr>
              <a:solidFill>
                <a:srgbClr val="FF3F3F"/>
              </a:solidFill>
              <a:ln w="19050">
                <a:noFill/>
              </a:ln>
              <a:effectLst/>
            </c:spPr>
            <c:extLst xmlns:c16r2="http://schemas.microsoft.com/office/drawing/2015/06/chart">
              <c:ext xmlns:c16="http://schemas.microsoft.com/office/drawing/2014/chart" uri="{C3380CC4-5D6E-409C-BE32-E72D297353CC}">
                <c16:uniqueId val="{00000003-B49E-4FB7-B5D6-457BA399D526}"/>
              </c:ext>
            </c:extLst>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extLst xmlns:c16r2="http://schemas.microsoft.com/office/drawing/2015/06/chart">
            <c:ext xmlns:c16="http://schemas.microsoft.com/office/drawing/2014/chart" uri="{C3380CC4-5D6E-409C-BE32-E72D297353CC}">
              <c16:uniqueId val="{00000004-B49E-4FB7-B5D6-457BA399D526}"/>
            </c:ext>
          </c:extLst>
        </c:ser>
        <c:dLbls>
          <c:showLegendKey val="0"/>
          <c:showVal val="0"/>
          <c:showCatName val="0"/>
          <c:showSerName val="0"/>
          <c:showPercent val="0"/>
          <c:showBubbleSize val="0"/>
          <c:showLeaderLines val="1"/>
        </c:dLbls>
        <c:firstSliceAng val="0"/>
        <c:holeSize val="88"/>
      </c:doughnutChart>
      <c:spPr>
        <a:noFill/>
        <a:ln>
          <a:noFill/>
        </a:ln>
        <a:effectLst/>
      </c:spPr>
    </c:plotArea>
    <c:plotVisOnly val="1"/>
    <c:dispBlanksAs val="gap"/>
    <c:showDLblsOverMax val="0"/>
  </c:chart>
  <c:spPr>
    <a:noFill/>
    <a:ln>
      <a:noFill/>
    </a:ln>
    <a:effectLst/>
  </c:spPr>
  <c:txPr>
    <a:bodyPr/>
    <a:lstStyle/>
    <a:p>
      <a:pPr>
        <a:defRPr>
          <a:solidFill>
            <a:schemeClr val="tx1"/>
          </a:solidFill>
          <a:latin typeface="+mj-ea"/>
          <a:ea typeface="+mj-ea"/>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DC02-495A-9D6A-6ADB6C1A105A}"/>
              </c:ext>
            </c:extLst>
          </c:dPt>
          <c:dPt>
            <c:idx val="1"/>
            <c:bubble3D val="0"/>
            <c:spPr>
              <a:solidFill>
                <a:srgbClr val="FF3F3F"/>
              </a:solidFill>
              <a:ln w="19050">
                <a:noFill/>
              </a:ln>
              <a:effectLst/>
            </c:spPr>
            <c:extLst xmlns:c16r2="http://schemas.microsoft.com/office/drawing/2015/06/chart">
              <c:ext xmlns:c16="http://schemas.microsoft.com/office/drawing/2014/chart" uri="{C3380CC4-5D6E-409C-BE32-E72D297353CC}">
                <c16:uniqueId val="{00000003-DC02-495A-9D6A-6ADB6C1A105A}"/>
              </c:ext>
            </c:extLst>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extLst xmlns:c16r2="http://schemas.microsoft.com/office/drawing/2015/06/chart">
            <c:ext xmlns:c16="http://schemas.microsoft.com/office/drawing/2014/chart" uri="{C3380CC4-5D6E-409C-BE32-E72D297353CC}">
              <c16:uniqueId val="{00000004-DC02-495A-9D6A-6ADB6C1A105A}"/>
            </c:ext>
          </c:extLst>
        </c:ser>
        <c:dLbls>
          <c:showLegendKey val="0"/>
          <c:showVal val="0"/>
          <c:showCatName val="0"/>
          <c:showSerName val="0"/>
          <c:showPercent val="0"/>
          <c:showBubbleSize val="0"/>
          <c:showLeaderLines val="1"/>
        </c:dLbls>
        <c:firstSliceAng val="0"/>
        <c:holeSize val="88"/>
      </c:doughnutChart>
      <c:spPr>
        <a:noFill/>
        <a:ln>
          <a:noFill/>
        </a:ln>
        <a:effectLst/>
      </c:spPr>
    </c:plotArea>
    <c:plotVisOnly val="1"/>
    <c:dispBlanksAs val="gap"/>
    <c:showDLblsOverMax val="0"/>
  </c:chart>
  <c:spPr>
    <a:noFill/>
    <a:ln>
      <a:noFill/>
    </a:ln>
    <a:effectLst/>
  </c:spPr>
  <c:txPr>
    <a:bodyPr/>
    <a:lstStyle/>
    <a:p>
      <a:pPr>
        <a:defRPr>
          <a:solidFill>
            <a:schemeClr val="tx1"/>
          </a:solidFill>
          <a:latin typeface="+mj-ea"/>
          <a:ea typeface="+mj-ea"/>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1-DC5A-4F7C-B264-B45CE9AEA411}"/>
              </c:ext>
            </c:extLst>
          </c:dPt>
          <c:dPt>
            <c:idx val="1"/>
            <c:bubble3D val="0"/>
            <c:spPr>
              <a:solidFill>
                <a:srgbClr val="FF3F3F"/>
              </a:solidFill>
              <a:ln w="19050">
                <a:noFill/>
              </a:ln>
              <a:effectLst/>
            </c:spPr>
            <c:extLst xmlns:c16r2="http://schemas.microsoft.com/office/drawing/2015/06/chart">
              <c:ext xmlns:c16="http://schemas.microsoft.com/office/drawing/2014/chart" uri="{C3380CC4-5D6E-409C-BE32-E72D297353CC}">
                <c16:uniqueId val="{00000002-DC5A-4F7C-B264-B45CE9AEA411}"/>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A003-470C-8F9D-DC12F38E01AE}"/>
              </c:ext>
            </c:extLst>
          </c:dPt>
          <c:dPt>
            <c:idx val="3"/>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3-DC5A-4F7C-B264-B45CE9AEA411}"/>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8.200000000000001</c:v>
                </c:pt>
                <c:pt idx="1">
                  <c:v>3.2</c:v>
                </c:pt>
                <c:pt idx="2">
                  <c:v>1.4</c:v>
                </c:pt>
                <c:pt idx="3">
                  <c:v>1.2</c:v>
                </c:pt>
              </c:numCache>
            </c:numRef>
          </c:val>
          <c:extLst xmlns:c16r2="http://schemas.microsoft.com/office/drawing/2015/06/chart">
            <c:ext xmlns:c16="http://schemas.microsoft.com/office/drawing/2014/chart" uri="{C3380CC4-5D6E-409C-BE32-E72D297353CC}">
              <c16:uniqueId val="{00000000-DC5A-4F7C-B264-B45CE9AEA41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j-ea"/>
              <a:ea typeface="+mj-ea"/>
              <a:cs typeface="+mn-cs"/>
            </a:defRPr>
          </a:pPr>
          <a:endParaRPr lang="zh-CN"/>
        </a:p>
      </c:txPr>
    </c:legend>
    <c:plotVisOnly val="1"/>
    <c:dispBlanksAs val="gap"/>
    <c:showDLblsOverMax val="0"/>
  </c:chart>
  <c:spPr>
    <a:noFill/>
    <a:ln>
      <a:noFill/>
    </a:ln>
    <a:effectLst/>
  </c:spPr>
  <c:txPr>
    <a:bodyPr/>
    <a:lstStyle/>
    <a:p>
      <a:pPr>
        <a:defRPr>
          <a:solidFill>
            <a:schemeClr val="tx1"/>
          </a:solidFill>
          <a:latin typeface="+mj-ea"/>
          <a:ea typeface="+mj-ea"/>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B87B4-3305-5B42-879A-87EB6F1DF6C2}" type="datetimeFigureOut">
              <a:rPr kumimoji="1" lang="zh-CN" altLang="en-US" smtClean="0"/>
              <a:t>2018/6/7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2A35B-D6B8-8744-AC8A-02083BBADA76}" type="slidenum">
              <a:rPr kumimoji="1" lang="zh-CN" altLang="en-US" smtClean="0"/>
              <a:t>‹#›</a:t>
            </a:fld>
            <a:endParaRPr kumimoji="1" lang="zh-CN" altLang="en-US"/>
          </a:p>
        </p:txBody>
      </p:sp>
    </p:spTree>
    <p:extLst>
      <p:ext uri="{BB962C8B-B14F-4D97-AF65-F5344CB8AC3E}">
        <p14:creationId xmlns:p14="http://schemas.microsoft.com/office/powerpoint/2010/main" val="109462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482A35B-D6B8-8744-AC8A-02083BBADA76}" type="slidenum">
              <a:rPr kumimoji="1" lang="zh-CN" altLang="en-US" smtClean="0"/>
              <a:t>1</a:t>
            </a:fld>
            <a:endParaRPr kumimoji="1" lang="zh-CN" altLang="en-US"/>
          </a:p>
        </p:txBody>
      </p:sp>
    </p:spTree>
    <p:extLst>
      <p:ext uri="{BB962C8B-B14F-4D97-AF65-F5344CB8AC3E}">
        <p14:creationId xmlns:p14="http://schemas.microsoft.com/office/powerpoint/2010/main" val="193762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6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90845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6078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chart" Target="../charts/char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739658" y="2504469"/>
            <a:ext cx="6813910" cy="3420648"/>
            <a:chOff x="5076519" y="2623962"/>
            <a:chExt cx="4387886" cy="3178969"/>
          </a:xfrm>
        </p:grpSpPr>
        <p:sp>
          <p:nvSpPr>
            <p:cNvPr id="3" name="矩形 2"/>
            <p:cNvSpPr/>
            <p:nvPr/>
          </p:nvSpPr>
          <p:spPr>
            <a:xfrm>
              <a:off x="5076519" y="2623962"/>
              <a:ext cx="2034470" cy="2015936"/>
            </a:xfrm>
            <a:prstGeom prst="rect">
              <a:avLst/>
            </a:prstGeom>
          </p:spPr>
          <p:txBody>
            <a:bodyPr wrap="square">
              <a:spAutoFit/>
            </a:bodyPr>
            <a:lstStyle/>
            <a:p>
              <a:pPr algn="dist">
                <a:lnSpc>
                  <a:spcPts val="7520"/>
                </a:lnSpc>
              </a:pPr>
              <a:r>
                <a:rPr lang="en-US" altLang="zh-CN" sz="8800" dirty="0" smtClean="0">
                  <a:solidFill>
                    <a:srgbClr val="FF3F3F"/>
                  </a:solidFill>
                  <a:latin typeface="Gill Sans MT Ext Condensed Bold" panose="020B0902020104020203" pitchFamily="34" charset="0"/>
                  <a:ea typeface="微软雅黑 Light" panose="020B0502040204020203" pitchFamily="34" charset="-122"/>
                  <a:sym typeface="Impact" panose="020B0806030902050204" pitchFamily="34" charset="0"/>
                </a:rPr>
                <a:t>Graduate</a:t>
              </a:r>
            </a:p>
            <a:p>
              <a:pPr algn="dist">
                <a:lnSpc>
                  <a:spcPts val="7520"/>
                </a:lnSpc>
              </a:pPr>
              <a:r>
                <a:rPr lang="en-US" altLang="zh-CN" sz="8800" dirty="0" smtClean="0">
                  <a:solidFill>
                    <a:srgbClr val="FF3F3F"/>
                  </a:solidFill>
                  <a:latin typeface="Gill Sans MT Ext Condensed Bold" panose="020B0902020104020203" pitchFamily="34" charset="0"/>
                  <a:ea typeface="微软雅黑 Light" panose="020B0502040204020203" pitchFamily="34" charset="-122"/>
                  <a:sym typeface="Impact" panose="020B0806030902050204" pitchFamily="34" charset="0"/>
                </a:rPr>
                <a:t>Project</a:t>
              </a:r>
              <a:endParaRPr lang="en-US" altLang="zh-CN" sz="8800" dirty="0">
                <a:solidFill>
                  <a:srgbClr val="FF3F3F"/>
                </a:solidFill>
                <a:latin typeface="Gill Sans MT Ext Condensed Bold" panose="020B0902020104020203" pitchFamily="34" charset="0"/>
                <a:ea typeface="微软雅黑 Light" panose="020B0502040204020203" pitchFamily="34" charset="-122"/>
                <a:sym typeface="Impact" panose="020B0806030902050204" pitchFamily="34" charset="0"/>
              </a:endParaRPr>
            </a:p>
          </p:txBody>
        </p:sp>
        <p:sp>
          <p:nvSpPr>
            <p:cNvPr id="7" name="矩形 6"/>
            <p:cNvSpPr/>
            <p:nvPr/>
          </p:nvSpPr>
          <p:spPr>
            <a:xfrm>
              <a:off x="7429937" y="4823274"/>
              <a:ext cx="2034468" cy="979657"/>
            </a:xfrm>
            <a:prstGeom prst="rect">
              <a:avLst/>
            </a:prstGeom>
          </p:spPr>
          <p:txBody>
            <a:bodyPr wrap="square">
              <a:spAutoFit/>
            </a:bodyPr>
            <a:lstStyle/>
            <a:p>
              <a:pPr algn="dist">
                <a:lnSpc>
                  <a:spcPts val="7520"/>
                </a:lnSpc>
              </a:pPr>
              <a:r>
                <a:rPr lang="en-US" altLang="zh-CN" sz="6600" dirty="0" smtClean="0">
                  <a:latin typeface="Gill Sans MT Ext Condensed Bold" panose="020B0902020104020203" pitchFamily="34" charset="0"/>
                  <a:ea typeface="微软雅黑 Light" panose="020B0502040204020203" pitchFamily="34" charset="-122"/>
                  <a:sym typeface="Impact" panose="020B0806030902050204" pitchFamily="34" charset="0"/>
                </a:rPr>
                <a:t>Zhixiu Kang</a:t>
              </a:r>
              <a:endParaRPr lang="zh-CN" altLang="en-US" sz="6600" dirty="0">
                <a:latin typeface="Gill Sans MT Ext Condensed Bold" panose="020B0902020104020203" pitchFamily="34" charset="0"/>
                <a:ea typeface="微软雅黑 Light" panose="020B0502040204020203" pitchFamily="34" charset="-122"/>
                <a:sym typeface="Impact" panose="020B0806030902050204" pitchFamily="34" charset="0"/>
              </a:endParaRPr>
            </a:p>
          </p:txBody>
        </p:sp>
      </p:grpSp>
      <p:sp>
        <p:nvSpPr>
          <p:cNvPr id="9" name="椭圆 8"/>
          <p:cNvSpPr/>
          <p:nvPr/>
        </p:nvSpPr>
        <p:spPr>
          <a:xfrm>
            <a:off x="3582761" y="915761"/>
            <a:ext cx="5026479" cy="5026479"/>
          </a:xfrm>
          <a:prstGeom prst="ellipse">
            <a:avLst/>
          </a:prstGeom>
          <a:noFill/>
          <a:ln w="304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7283737" y="852744"/>
            <a:ext cx="1376363" cy="1376363"/>
            <a:chOff x="7657704" y="561976"/>
            <a:chExt cx="1376363" cy="1376363"/>
          </a:xfrm>
        </p:grpSpPr>
        <p:sp>
          <p:nvSpPr>
            <p:cNvPr id="11" name="椭圆 10"/>
            <p:cNvSpPr/>
            <p:nvPr/>
          </p:nvSpPr>
          <p:spPr>
            <a:xfrm>
              <a:off x="7657704" y="561976"/>
              <a:ext cx="1376363" cy="1376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57798" y="794433"/>
              <a:ext cx="976174" cy="911448"/>
            </a:xfrm>
            <a:prstGeom prst="rect">
              <a:avLst/>
            </a:prstGeom>
          </p:spPr>
        </p:pic>
      </p:grpSp>
      <p:sp>
        <p:nvSpPr>
          <p:cNvPr id="26" name="椭圆 25"/>
          <p:cNvSpPr/>
          <p:nvPr/>
        </p:nvSpPr>
        <p:spPr>
          <a:xfrm>
            <a:off x="1844266" y="3138267"/>
            <a:ext cx="1194595" cy="11945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75369" y="303923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3572" y="2986693"/>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344882" y="413479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102256" y="206114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894666" y="2689684"/>
            <a:ext cx="1674415" cy="16744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868131" y="3197225"/>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274057" y="4364099"/>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26882" y="3322927"/>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2347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365" y="0"/>
            <a:ext cx="6434371" cy="6858000"/>
          </a:xfrm>
          <a:prstGeom prst="rect">
            <a:avLst/>
          </a:prstGeom>
        </p:spPr>
      </p:pic>
      <p:sp>
        <p:nvSpPr>
          <p:cNvPr id="4" name="文本框 3"/>
          <p:cNvSpPr txBox="1"/>
          <p:nvPr/>
        </p:nvSpPr>
        <p:spPr>
          <a:xfrm>
            <a:off x="266998" y="1339419"/>
            <a:ext cx="754980" cy="369332"/>
          </a:xfrm>
          <a:prstGeom prst="rect">
            <a:avLst/>
          </a:prstGeom>
          <a:solidFill>
            <a:schemeClr val="tx1"/>
          </a:solidFill>
        </p:spPr>
        <p:txBody>
          <a:bodyPr wrap="square" rtlCol="0">
            <a:spAutoFit/>
          </a:bodyPr>
          <a:lstStyle/>
          <a:p>
            <a:pPr hangingPunct="0"/>
            <a:r>
              <a:rPr lang="zh-CN" altLang="en-US" dirty="0">
                <a:solidFill>
                  <a:schemeClr val="bg1"/>
                </a:solidFill>
                <a:latin typeface="微软雅黑 Light" panose="020B0502040204020203" pitchFamily="34" charset="-122"/>
                <a:ea typeface="微软雅黑 Light" panose="020B0502040204020203" pitchFamily="34" charset="-122"/>
                <a:sym typeface="Calibri"/>
              </a:rPr>
              <a:t> </a:t>
            </a:r>
            <a:r>
              <a:rPr lang="zh-CN" altLang="en-US" dirty="0" smtClean="0">
                <a:solidFill>
                  <a:schemeClr val="bg1"/>
                </a:solidFill>
                <a:latin typeface="微软雅黑 Light" panose="020B0502040204020203" pitchFamily="34" charset="-122"/>
                <a:ea typeface="微软雅黑 Light" panose="020B0502040204020203" pitchFamily="34" charset="-122"/>
                <a:sym typeface="Calibri"/>
              </a:rPr>
              <a:t>      </a:t>
            </a:r>
            <a:endParaRPr lang="zh-CN" altLang="en-US" dirty="0">
              <a:solidFill>
                <a:schemeClr val="bg1"/>
              </a:solidFill>
              <a:latin typeface="微软雅黑 Light" panose="020B0502040204020203" pitchFamily="34" charset="-122"/>
              <a:ea typeface="微软雅黑 Light" panose="020B0502040204020203" pitchFamily="34" charset="-122"/>
              <a:sym typeface="Calibri"/>
            </a:endParaRPr>
          </a:p>
        </p:txBody>
      </p:sp>
      <p:sp>
        <p:nvSpPr>
          <p:cNvPr id="6" name="文本框 5"/>
          <p:cNvSpPr txBox="1"/>
          <p:nvPr/>
        </p:nvSpPr>
        <p:spPr>
          <a:xfrm>
            <a:off x="1398495" y="1170142"/>
            <a:ext cx="4594528" cy="707886"/>
          </a:xfrm>
          <a:prstGeom prst="rect">
            <a:avLst/>
          </a:prstGeom>
          <a:noFill/>
        </p:spPr>
        <p:txBody>
          <a:bodyPr wrap="none" rtlCol="0">
            <a:spAutoFit/>
          </a:bodyPr>
          <a:lstStyle/>
          <a:p>
            <a:r>
              <a:rPr kumimoji="1" lang="en-US" altLang="zh-CN" sz="4000" b="1" dirty="0" smtClean="0"/>
              <a:t>Regular</a:t>
            </a:r>
            <a:r>
              <a:rPr kumimoji="1" lang="zh-CN" altLang="en-US" sz="4000" b="1" dirty="0" smtClean="0"/>
              <a:t> </a:t>
            </a:r>
            <a:r>
              <a:rPr kumimoji="1" lang="en-US" altLang="zh-CN" sz="4000" b="1" dirty="0" smtClean="0"/>
              <a:t>Expression</a:t>
            </a:r>
            <a:endParaRPr kumimoji="1" lang="zh-CN" altLang="en-US" sz="4000" b="1" dirty="0"/>
          </a:p>
        </p:txBody>
      </p:sp>
    </p:spTree>
    <p:extLst>
      <p:ext uri="{BB962C8B-B14F-4D97-AF65-F5344CB8AC3E}">
        <p14:creationId xmlns:p14="http://schemas.microsoft.com/office/powerpoint/2010/main" val="88392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73901936"/>
              </p:ext>
            </p:extLst>
          </p:nvPr>
        </p:nvGraphicFramePr>
        <p:xfrm>
          <a:off x="197223" y="2736691"/>
          <a:ext cx="11851341" cy="3402340"/>
        </p:xfrm>
        <a:graphic>
          <a:graphicData uri="http://schemas.openxmlformats.org/drawingml/2006/table">
            <a:tbl>
              <a:tblPr firstRow="1" firstCol="1" bandRow="1">
                <a:tableStyleId>{5C22544A-7EE6-4342-B048-85BDC9FD1C3A}</a:tableStyleId>
              </a:tblPr>
              <a:tblGrid>
                <a:gridCol w="1972236">
                  <a:extLst>
                    <a:ext uri="{9D8B030D-6E8A-4147-A177-3AD203B41FA5}">
                      <a16:colId xmlns="" xmlns:a16="http://schemas.microsoft.com/office/drawing/2014/main" val="1489149467"/>
                    </a:ext>
                  </a:extLst>
                </a:gridCol>
                <a:gridCol w="9879105">
                  <a:extLst>
                    <a:ext uri="{9D8B030D-6E8A-4147-A177-3AD203B41FA5}">
                      <a16:colId xmlns="" xmlns:a16="http://schemas.microsoft.com/office/drawing/2014/main" val="2935288216"/>
                    </a:ext>
                  </a:extLst>
                </a:gridCol>
              </a:tblGrid>
              <a:tr h="471805">
                <a:tc>
                  <a:txBody>
                    <a:bodyPr/>
                    <a:lstStyle/>
                    <a:p>
                      <a:pPr algn="ctr">
                        <a:spcAft>
                          <a:spcPts val="0"/>
                        </a:spcAft>
                      </a:pPr>
                      <a:r>
                        <a:rPr lang="en-US" altLang="zh-CN" sz="1800" b="0" kern="0" dirty="0" smtClean="0">
                          <a:solidFill>
                            <a:schemeClr val="tx1"/>
                          </a:solidFill>
                          <a:effectLst/>
                          <a:latin typeface="+mj-ea"/>
                          <a:ea typeface="+mj-ea"/>
                        </a:rPr>
                        <a:t>Keyword</a:t>
                      </a:r>
                      <a:endParaRPr lang="zh-CN" sz="1800" b="0" kern="100" dirty="0">
                        <a:solidFill>
                          <a:schemeClr val="tx1"/>
                        </a:solidFill>
                        <a:effectLst/>
                        <a:latin typeface="+mj-ea"/>
                        <a:ea typeface="+mj-ea"/>
                        <a:cs typeface="Times New Roman" panose="02020603050405020304" pitchFamily="18" charset="0"/>
                      </a:endParaRPr>
                    </a:p>
                  </a:txBody>
                  <a:tcPr marL="45720" marR="45720" anchor="ctr">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algn="ctr">
                        <a:spcAft>
                          <a:spcPts val="0"/>
                        </a:spcAft>
                      </a:pPr>
                      <a:r>
                        <a:rPr lang="en-US" altLang="zh-CN" sz="1800" b="0" kern="0" dirty="0" err="1" smtClean="0">
                          <a:solidFill>
                            <a:schemeClr val="tx1"/>
                          </a:solidFill>
                          <a:effectLst/>
                          <a:latin typeface="+mj-ea"/>
                          <a:ea typeface="+mn-ea"/>
                          <a:cs typeface="+mn-cs"/>
                        </a:rPr>
                        <a:t>News_content</a:t>
                      </a:r>
                      <a:endParaRPr lang="zh-CN" altLang="zh-CN" sz="1800" b="0" kern="100" dirty="0">
                        <a:solidFill>
                          <a:schemeClr val="tx1"/>
                        </a:solidFill>
                        <a:effectLst/>
                        <a:latin typeface="+mj-ea"/>
                        <a:ea typeface="+mn-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2389653142"/>
                  </a:ext>
                </a:extLst>
              </a:tr>
              <a:tr h="209550">
                <a:tc>
                  <a:txBody>
                    <a:bodyPr/>
                    <a:lstStyle/>
                    <a:p>
                      <a:pPr algn="ctr" fontAlgn="b"/>
                      <a:r>
                        <a:rPr lang="zh-CN" altLang="en-US" sz="1800" b="0" kern="0" dirty="0">
                          <a:solidFill>
                            <a:schemeClr val="tx1"/>
                          </a:solidFill>
                          <a:effectLst/>
                          <a:latin typeface="+mj-lt"/>
                          <a:ea typeface="+mn-ea"/>
                          <a:cs typeface="Times New Roman" panose="02020603050405020304" pitchFamily="18" charset="0"/>
                        </a:rPr>
                        <a:t>情侣遭敲门威胁</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kern="100" dirty="0" smtClean="0">
                          <a:solidFill>
                            <a:schemeClr val="tx1"/>
                          </a:solidFill>
                          <a:effectLst/>
                          <a:latin typeface="+mj-lt"/>
                          <a:ea typeface="+mj-ea"/>
                          <a:cs typeface="Times New Roman" panose="02020603050405020304" pitchFamily="18" charset="0"/>
                        </a:rPr>
                        <a:t>情侣遭敲门威胁原标题细思极恐住酒店半夜有人敲门月日晚长沙火车站附近的橙果酒店罗小姐化</a:t>
                      </a:r>
                      <a:endParaRPr 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3371129972"/>
                  </a:ext>
                </a:extLst>
              </a:tr>
              <a:tr h="209550">
                <a:tc>
                  <a:txBody>
                    <a:bodyPr/>
                    <a:lstStyle/>
                    <a:p>
                      <a:pPr marL="0" algn="ctr" defTabSz="914400" rtl="0" eaLnBrk="1" fontAlgn="b" latinLnBrk="0" hangingPunct="1">
                        <a:spcAft>
                          <a:spcPts val="0"/>
                        </a:spcAft>
                      </a:pPr>
                      <a:r>
                        <a:rPr lang="zh-CN" altLang="en-US" sz="1800" b="0" kern="100" dirty="0">
                          <a:solidFill>
                            <a:schemeClr val="tx1"/>
                          </a:solidFill>
                          <a:effectLst/>
                          <a:latin typeface="+mj-lt"/>
                          <a:ea typeface="+mj-ea"/>
                          <a:cs typeface="Times New Roman" panose="02020603050405020304" pitchFamily="18" charset="0"/>
                        </a:rPr>
                        <a:t>暴漫创始陵园道歉</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暴漫创始陵园道歉为什么道歉道歉说了什么具体什么情况合肥网暴漫创始陵园道歉月日暴走漫画</a:t>
                      </a:r>
                      <a:endParaRPr lang="en-US" alt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1680848558"/>
                  </a:ext>
                </a:extLst>
              </a:tr>
              <a:tr h="209550">
                <a:tc>
                  <a:txBody>
                    <a:bodyPr/>
                    <a:lstStyle/>
                    <a:p>
                      <a:pPr marL="0" algn="ctr" defTabSz="914400" rtl="0" eaLnBrk="1" fontAlgn="b" latinLnBrk="0" hangingPunct="1">
                        <a:spcAft>
                          <a:spcPts val="0"/>
                        </a:spcAft>
                      </a:pPr>
                      <a:r>
                        <a:rPr lang="zh-CN" altLang="en-US" sz="1800" b="0" kern="100" dirty="0">
                          <a:solidFill>
                            <a:schemeClr val="tx1"/>
                          </a:solidFill>
                          <a:effectLst/>
                          <a:latin typeface="+mj-lt"/>
                          <a:ea typeface="+mj-ea"/>
                          <a:cs typeface="Times New Roman" panose="02020603050405020304" pitchFamily="18" charset="0"/>
                        </a:rPr>
                        <a:t>重庆面馆天价面条</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重庆面馆天价面条重庆面馆天价面条元一碗是什么面中国历史网重庆面馆天价面条重庆面馆天价</a:t>
                      </a:r>
                      <a:endParaRPr 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104898621"/>
                  </a:ext>
                </a:extLst>
              </a:tr>
              <a:tr h="209550">
                <a:tc>
                  <a:txBody>
                    <a:bodyPr/>
                    <a:lstStyle/>
                    <a:p>
                      <a:pPr marL="0" algn="ctr" defTabSz="914400" rtl="0" eaLnBrk="1" fontAlgn="b" latinLnBrk="0" hangingPunct="1">
                        <a:spcAft>
                          <a:spcPts val="0"/>
                        </a:spcAft>
                      </a:pPr>
                      <a:r>
                        <a:rPr lang="zh-CN" altLang="en-US" sz="1800" b="0" kern="100" dirty="0">
                          <a:solidFill>
                            <a:schemeClr val="tx1"/>
                          </a:solidFill>
                          <a:effectLst/>
                          <a:latin typeface="+mj-lt"/>
                          <a:ea typeface="+mj-ea"/>
                          <a:cs typeface="Times New Roman" panose="02020603050405020304" pitchFamily="18" charset="0"/>
                        </a:rPr>
                        <a:t>一学习就流鼻血</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学习用脑流鼻血近日山东济南岁男孩小田一学习用脑就流鼻血一天多达次无奈只得休学多家医院</a:t>
                      </a:r>
                      <a:endParaRPr 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33467441"/>
                  </a:ext>
                </a:extLst>
              </a:tr>
              <a:tr h="209550">
                <a:tc>
                  <a:txBody>
                    <a:bodyPr/>
                    <a:lstStyle/>
                    <a:p>
                      <a:pPr marL="0" algn="ctr" defTabSz="914400" rtl="0" eaLnBrk="1" fontAlgn="b" latinLnBrk="0" hangingPunct="1">
                        <a:spcAft>
                          <a:spcPts val="0"/>
                        </a:spcAft>
                      </a:pPr>
                      <a:r>
                        <a:rPr lang="zh-CN" altLang="en-US" sz="1800" b="0" kern="100" dirty="0">
                          <a:solidFill>
                            <a:schemeClr val="tx1"/>
                          </a:solidFill>
                          <a:effectLst/>
                          <a:latin typeface="+mj-lt"/>
                          <a:ea typeface="+mj-ea"/>
                          <a:cs typeface="Times New Roman" panose="02020603050405020304" pitchFamily="18" charset="0"/>
                        </a:rPr>
                        <a:t>借宝马当婚车被烧</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新人结婚借来宝马当婚车不料豪车起火烧成空壳或赔百万万家热线安徽门户网站新人结婚借来宝</a:t>
                      </a:r>
                      <a:endParaRPr lang="en-US" alt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711983683"/>
                  </a:ext>
                </a:extLst>
              </a:tr>
              <a:tr h="209550">
                <a:tc>
                  <a:txBody>
                    <a:bodyPr/>
                    <a:lstStyle/>
                    <a:p>
                      <a:pPr marL="0" algn="ctr" defTabSz="914400" rtl="0" eaLnBrk="1" fontAlgn="b" latinLnBrk="0" hangingPunct="1">
                        <a:spcAft>
                          <a:spcPts val="0"/>
                        </a:spcAft>
                      </a:pPr>
                      <a:r>
                        <a:rPr lang="zh-CN" altLang="en-US" sz="1800" b="0" kern="100" dirty="0">
                          <a:solidFill>
                            <a:schemeClr val="tx1"/>
                          </a:solidFill>
                          <a:effectLst/>
                          <a:latin typeface="+mj-lt"/>
                          <a:ea typeface="+mj-ea"/>
                          <a:cs typeface="Times New Roman" panose="02020603050405020304" pitchFamily="18" charset="0"/>
                        </a:rPr>
                        <a:t>王毅回应美撤邀请</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王毅回应美撤邀请热点法律法规网王毅王毅回应美撤邀请热点实时热点原标题美取消邀请中国参</a:t>
                      </a:r>
                      <a:endParaRPr 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2989709983"/>
                  </a:ext>
                </a:extLst>
              </a:tr>
              <a:tr h="370215">
                <a:tc>
                  <a:txBody>
                    <a:bodyPr/>
                    <a:lstStyle/>
                    <a:p>
                      <a:pPr algn="ctr" fontAlgn="b"/>
                      <a:r>
                        <a:rPr lang="zh-CN" altLang="en-US" sz="1800" b="0" kern="100" dirty="0">
                          <a:solidFill>
                            <a:schemeClr val="tx1"/>
                          </a:solidFill>
                          <a:effectLst/>
                          <a:latin typeface="+mj-lt"/>
                          <a:ea typeface="+mj-ea"/>
                          <a:cs typeface="Times New Roman" panose="02020603050405020304" pitchFamily="18" charset="0"/>
                        </a:rPr>
                        <a:t>张艺谋吐槽低头族</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张艺谋吐槽低头族菜上来就拍你吃还是手机吃张艺谋手机低头族对话寓言新浪娱乐新浪网张艺谋</a:t>
                      </a:r>
                      <a:endParaRPr lang="en-US" alt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2776952558"/>
                  </a:ext>
                </a:extLst>
              </a:tr>
              <a:tr h="209550">
                <a:tc>
                  <a:txBody>
                    <a:bodyPr/>
                    <a:lstStyle/>
                    <a:p>
                      <a:pPr algn="ctr" fontAlgn="b"/>
                      <a:r>
                        <a:rPr lang="zh-CN" altLang="en-US" sz="1800" b="0" i="0" u="none" strike="noStrike" kern="1200" dirty="0">
                          <a:solidFill>
                            <a:srgbClr val="000000"/>
                          </a:solidFill>
                          <a:effectLst/>
                          <a:latin typeface="+mj-lt"/>
                          <a:ea typeface="+mn-ea"/>
                          <a:cs typeface="+mn-cs"/>
                        </a:rPr>
                        <a:t>陈法蓉霸气斥谣言</a:t>
                      </a:r>
                    </a:p>
                  </a:txBody>
                  <a:tcPr marL="6350" marR="6350" marT="6350" marB="0" anchor="b">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spcAft>
                          <a:spcPts val="0"/>
                        </a:spcAft>
                      </a:pPr>
                      <a:r>
                        <a:rPr lang="zh-CN" altLang="en-US" sz="1800" b="0" kern="100" dirty="0" smtClean="0">
                          <a:solidFill>
                            <a:schemeClr val="tx1"/>
                          </a:solidFill>
                          <a:effectLst/>
                          <a:latin typeface="+mj-lt"/>
                          <a:ea typeface="+mj-ea"/>
                          <a:cs typeface="Times New Roman" panose="02020603050405020304" pitchFamily="18" charset="0"/>
                        </a:rPr>
                        <a:t>陈法蓉霸气斥谣言是怎么回事陈法蓉霸气斥什么谣言海峡网此处须引用头条此处可以改背景色背</a:t>
                      </a:r>
                      <a:endParaRPr lang="zh-CN" sz="1800" b="0" kern="100" dirty="0">
                        <a:solidFill>
                          <a:schemeClr val="tx1"/>
                        </a:solidFill>
                        <a:effectLst/>
                        <a:latin typeface="+mj-lt"/>
                        <a:ea typeface="+mj-ea"/>
                        <a:cs typeface="Times New Roman" panose="02020603050405020304" pitchFamily="18" charset="0"/>
                      </a:endParaRPr>
                    </a:p>
                  </a:txBody>
                  <a:tcPr marL="45720" marR="45720" anchor="ctr">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14573876"/>
                  </a:ext>
                </a:extLst>
              </a:tr>
            </a:tbl>
          </a:graphicData>
        </a:graphic>
      </p:graphicFrame>
      <p:sp>
        <p:nvSpPr>
          <p:cNvPr id="4" name="矩形 3"/>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8847" y="938672"/>
            <a:ext cx="744594" cy="744594"/>
            <a:chOff x="-2177143" y="2481943"/>
            <a:chExt cx="2409372" cy="2409372"/>
          </a:xfrm>
        </p:grpSpPr>
        <p:grpSp>
          <p:nvGrpSpPr>
            <p:cNvPr id="11" name="组合 10"/>
            <p:cNvGrpSpPr/>
            <p:nvPr/>
          </p:nvGrpSpPr>
          <p:grpSpPr>
            <a:xfrm>
              <a:off x="-1797957" y="3108779"/>
              <a:ext cx="1651000" cy="1155700"/>
              <a:chOff x="2755900" y="4096931"/>
              <a:chExt cx="1651000" cy="1155700"/>
            </a:xfrm>
            <a:solidFill>
              <a:schemeClr val="bg1">
                <a:lumMod val="95000"/>
              </a:schemeClr>
            </a:solidFill>
          </p:grpSpPr>
          <p:sp>
            <p:nvSpPr>
              <p:cNvPr id="13" name="矩形 12"/>
              <p:cNvSpPr/>
              <p:nvPr/>
            </p:nvSpPr>
            <p:spPr>
              <a:xfrm>
                <a:off x="2755900" y="4491679"/>
                <a:ext cx="1150046" cy="3662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V 形 13"/>
              <p:cNvSpPr/>
              <p:nvPr/>
            </p:nvSpPr>
            <p:spPr>
              <a:xfrm>
                <a:off x="3251200" y="4096931"/>
                <a:ext cx="1155700" cy="1155700"/>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椭圆 11"/>
            <p:cNvSpPr/>
            <p:nvPr/>
          </p:nvSpPr>
          <p:spPr>
            <a:xfrm>
              <a:off x="-2177143" y="2481943"/>
              <a:ext cx="2409372" cy="2409372"/>
            </a:xfrm>
            <a:prstGeom prst="ellipse">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2699127" y="889785"/>
            <a:ext cx="5518150" cy="707886"/>
          </a:xfrm>
          <a:prstGeom prst="rect">
            <a:avLst/>
          </a:prstGeom>
        </p:spPr>
        <p:txBody>
          <a:bodyPr wrap="square">
            <a:spAutoFit/>
          </a:bodyPr>
          <a:lstStyle/>
          <a:p>
            <a:pPr algn="r"/>
            <a:r>
              <a:rPr lang="en-US" altLang="zh-CN" sz="4000" b="1" dirty="0" smtClean="0">
                <a:latin typeface="微软雅黑 Light" panose="020B0502040204020203" pitchFamily="34" charset="-122"/>
                <a:ea typeface="微软雅黑 Light" panose="020B0502040204020203" pitchFamily="34" charset="-122"/>
              </a:rPr>
              <a:t>Part</a:t>
            </a:r>
            <a:r>
              <a:rPr lang="zh-CN" altLang="en-US" sz="4000" b="1" dirty="0" smtClean="0">
                <a:latin typeface="微软雅黑 Light" panose="020B0502040204020203" pitchFamily="34" charset="-122"/>
                <a:ea typeface="微软雅黑 Light" panose="020B0502040204020203" pitchFamily="34" charset="-122"/>
              </a:rPr>
              <a:t> </a:t>
            </a:r>
            <a:r>
              <a:rPr lang="en-US" altLang="zh-CN" sz="4000" b="1" dirty="0" smtClean="0">
                <a:latin typeface="微软雅黑 Light" panose="020B0502040204020203" pitchFamily="34" charset="-122"/>
                <a:ea typeface="微软雅黑 Light" panose="020B0502040204020203" pitchFamily="34" charset="-122"/>
              </a:rPr>
              <a:t>of</a:t>
            </a:r>
            <a:r>
              <a:rPr lang="zh-CN" altLang="en-US" sz="4000" b="1" dirty="0" smtClean="0">
                <a:latin typeface="微软雅黑 Light" panose="020B0502040204020203" pitchFamily="34" charset="-122"/>
                <a:ea typeface="微软雅黑 Light" panose="020B0502040204020203" pitchFamily="34" charset="-122"/>
              </a:rPr>
              <a:t> </a:t>
            </a:r>
            <a:r>
              <a:rPr lang="en-US" altLang="zh-CN" sz="4000" b="1" dirty="0" smtClean="0">
                <a:latin typeface="微软雅黑 Light" panose="020B0502040204020203" pitchFamily="34" charset="-122"/>
                <a:ea typeface="微软雅黑 Light" panose="020B0502040204020203" pitchFamily="34" charset="-122"/>
              </a:rPr>
              <a:t>C</a:t>
            </a:r>
            <a:r>
              <a:rPr lang="en-US" altLang="zh-CN" sz="4000" b="1" dirty="0" smtClean="0">
                <a:latin typeface="微软雅黑 Light" panose="020B0502040204020203" pitchFamily="34" charset="-122"/>
                <a:ea typeface="微软雅黑 Light" panose="020B0502040204020203" pitchFamily="34" charset="-122"/>
              </a:rPr>
              <a:t>rawled</a:t>
            </a:r>
            <a:r>
              <a:rPr lang="zh-CN" altLang="en-US" sz="4000" b="1" dirty="0" smtClean="0">
                <a:latin typeface="微软雅黑 Light" panose="020B0502040204020203" pitchFamily="34" charset="-122"/>
                <a:ea typeface="微软雅黑 Light" panose="020B0502040204020203" pitchFamily="34" charset="-122"/>
              </a:rPr>
              <a:t> </a:t>
            </a:r>
            <a:r>
              <a:rPr lang="en-US" altLang="zh-CN" sz="4000" b="1" dirty="0" smtClean="0">
                <a:latin typeface="微软雅黑 Light" panose="020B0502040204020203" pitchFamily="34" charset="-122"/>
                <a:ea typeface="微软雅黑 Light" panose="020B0502040204020203" pitchFamily="34" charset="-122"/>
              </a:rPr>
              <a:t>Data</a:t>
            </a:r>
            <a:endParaRPr lang="zh-CN" altLang="en-US" sz="40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7538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6"/>
          <p:cNvGrpSpPr/>
          <p:nvPr/>
        </p:nvGrpSpPr>
        <p:grpSpPr>
          <a:xfrm>
            <a:off x="182154" y="326739"/>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8" name="矩形 7"/>
          <p:cNvSpPr/>
          <p:nvPr/>
        </p:nvSpPr>
        <p:spPr>
          <a:xfrm>
            <a:off x="182154" y="1400074"/>
            <a:ext cx="5190566" cy="830997"/>
          </a:xfrm>
          <a:prstGeom prst="rect">
            <a:avLst/>
          </a:prstGeom>
        </p:spPr>
        <p:txBody>
          <a:bodyPr wrap="square">
            <a:spAutoFit/>
          </a:bodyPr>
          <a:lstStyle/>
          <a:p>
            <a:pPr algn="dist">
              <a:lnSpc>
                <a:spcPct val="150000"/>
              </a:lnSpc>
            </a:pP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Word</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Segmentation</a:t>
            </a:r>
            <a:endPar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153" y="171076"/>
            <a:ext cx="5042647" cy="6497257"/>
          </a:xfrm>
          <a:prstGeom prst="rect">
            <a:avLst/>
          </a:prstGeom>
        </p:spPr>
      </p:pic>
    </p:spTree>
    <p:extLst>
      <p:ext uri="{BB962C8B-B14F-4D97-AF65-F5344CB8AC3E}">
        <p14:creationId xmlns:p14="http://schemas.microsoft.com/office/powerpoint/2010/main" val="254494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6"/>
          <p:cNvGrpSpPr/>
          <p:nvPr/>
        </p:nvGrpSpPr>
        <p:grpSpPr>
          <a:xfrm>
            <a:off x="182154" y="326739"/>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8" name="矩形 7"/>
          <p:cNvSpPr/>
          <p:nvPr/>
        </p:nvSpPr>
        <p:spPr>
          <a:xfrm>
            <a:off x="182154" y="1400074"/>
            <a:ext cx="5190566" cy="743986"/>
          </a:xfrm>
          <a:prstGeom prst="rect">
            <a:avLst/>
          </a:prstGeom>
        </p:spPr>
        <p:txBody>
          <a:bodyPr wrap="square">
            <a:spAutoFit/>
          </a:bodyPr>
          <a:lstStyle/>
          <a:p>
            <a:pPr algn="dist">
              <a:lnSpc>
                <a:spcPct val="150000"/>
              </a:lnSpc>
            </a:pP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TF-IDF</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442" y="0"/>
            <a:ext cx="2354106" cy="6858000"/>
          </a:xfrm>
          <a:prstGeom prst="rect">
            <a:avLst/>
          </a:prstGeom>
        </p:spPr>
      </p:pic>
    </p:spTree>
    <p:extLst>
      <p:ext uri="{BB962C8B-B14F-4D97-AF65-F5344CB8AC3E}">
        <p14:creationId xmlns:p14="http://schemas.microsoft.com/office/powerpoint/2010/main" val="1185291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6"/>
          <p:cNvGrpSpPr/>
          <p:nvPr/>
        </p:nvGrpSpPr>
        <p:grpSpPr>
          <a:xfrm>
            <a:off x="182154" y="326739"/>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8" name="矩形 7"/>
          <p:cNvSpPr/>
          <p:nvPr/>
        </p:nvSpPr>
        <p:spPr>
          <a:xfrm>
            <a:off x="182154" y="1400074"/>
            <a:ext cx="5190566" cy="743986"/>
          </a:xfrm>
          <a:prstGeom prst="rect">
            <a:avLst/>
          </a:prstGeom>
        </p:spPr>
        <p:txBody>
          <a:bodyPr wrap="square">
            <a:spAutoFit/>
          </a:bodyPr>
          <a:lstStyle/>
          <a:p>
            <a:pPr algn="dist">
              <a:lnSpc>
                <a:spcPct val="150000"/>
              </a:lnSpc>
            </a:pP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K-means</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Clustering</a:t>
            </a:r>
            <a:endPar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24" y="0"/>
            <a:ext cx="4655748" cy="6831106"/>
          </a:xfrm>
          <a:prstGeom prst="rect">
            <a:avLst/>
          </a:prstGeom>
        </p:spPr>
      </p:pic>
    </p:spTree>
    <p:extLst>
      <p:ext uri="{BB962C8B-B14F-4D97-AF65-F5344CB8AC3E}">
        <p14:creationId xmlns:p14="http://schemas.microsoft.com/office/powerpoint/2010/main" val="741598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792617" y="920518"/>
            <a:ext cx="942714" cy="942714"/>
            <a:chOff x="-2177143" y="2481943"/>
            <a:chExt cx="2409372" cy="2409372"/>
          </a:xfrm>
        </p:grpSpPr>
        <p:grpSp>
          <p:nvGrpSpPr>
            <p:cNvPr id="100" name="组合 99"/>
            <p:cNvGrpSpPr/>
            <p:nvPr/>
          </p:nvGrpSpPr>
          <p:grpSpPr>
            <a:xfrm>
              <a:off x="-1797957" y="3108779"/>
              <a:ext cx="1651000" cy="1155700"/>
              <a:chOff x="2755900" y="4096931"/>
              <a:chExt cx="1651000" cy="1155700"/>
            </a:xfrm>
            <a:solidFill>
              <a:schemeClr val="bg1">
                <a:lumMod val="95000"/>
              </a:schemeClr>
            </a:solidFill>
          </p:grpSpPr>
          <p:sp>
            <p:nvSpPr>
              <p:cNvPr id="102" name="矩形 101"/>
              <p:cNvSpPr/>
              <p:nvPr/>
            </p:nvSpPr>
            <p:spPr>
              <a:xfrm>
                <a:off x="2755900" y="4491679"/>
                <a:ext cx="1150046" cy="366204"/>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箭头: V 形 102"/>
              <p:cNvSpPr/>
              <p:nvPr/>
            </p:nvSpPr>
            <p:spPr>
              <a:xfrm>
                <a:off x="3251200" y="4096931"/>
                <a:ext cx="1155700" cy="115570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1" name="椭圆 100"/>
            <p:cNvSpPr/>
            <p:nvPr/>
          </p:nvSpPr>
          <p:spPr>
            <a:xfrm>
              <a:off x="-2177143" y="2481943"/>
              <a:ext cx="2409372" cy="2409372"/>
            </a:xfrm>
            <a:prstGeom prst="ellipse">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descr="../tt/20160508新闻聚类算法设计/寻找最佳k值.png"/>
          <p:cNvPicPr/>
          <p:nvPr/>
        </p:nvPicPr>
        <p:blipFill>
          <a:blip r:embed="rId2">
            <a:extLst>
              <a:ext uri="{28A0092B-C50C-407E-A947-70E740481C1C}">
                <a14:useLocalDpi xmlns:a14="http://schemas.microsoft.com/office/drawing/2010/main" val="0"/>
              </a:ext>
            </a:extLst>
          </a:blip>
          <a:srcRect/>
          <a:stretch>
            <a:fillRect/>
          </a:stretch>
        </p:blipFill>
        <p:spPr bwMode="auto">
          <a:xfrm>
            <a:off x="2077491" y="0"/>
            <a:ext cx="9610165" cy="6158117"/>
          </a:xfrm>
          <a:prstGeom prst="rect">
            <a:avLst/>
          </a:prstGeom>
          <a:noFill/>
          <a:ln>
            <a:noFill/>
          </a:ln>
        </p:spPr>
      </p:pic>
      <p:sp>
        <p:nvSpPr>
          <p:cNvPr id="13" name="矩形 12"/>
          <p:cNvSpPr/>
          <p:nvPr/>
        </p:nvSpPr>
        <p:spPr>
          <a:xfrm>
            <a:off x="235943" y="5908755"/>
            <a:ext cx="5190566" cy="743986"/>
          </a:xfrm>
          <a:prstGeom prst="rect">
            <a:avLst/>
          </a:prstGeom>
        </p:spPr>
        <p:txBody>
          <a:bodyPr wrap="square">
            <a:spAutoFit/>
          </a:bodyPr>
          <a:lstStyle/>
          <a:p>
            <a:pPr algn="dist">
              <a:lnSpc>
                <a:spcPct val="150000"/>
              </a:lnSpc>
            </a:pP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Find</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the</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best</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k</a:t>
            </a:r>
            <a:endPar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00311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980378536"/>
              </p:ext>
            </p:extLst>
          </p:nvPr>
        </p:nvGraphicFramePr>
        <p:xfrm>
          <a:off x="197224" y="2621938"/>
          <a:ext cx="11797552" cy="3070169"/>
        </p:xfrm>
        <a:graphic>
          <a:graphicData uri="http://schemas.openxmlformats.org/drawingml/2006/table">
            <a:tbl>
              <a:tblPr firstRow="1" firstCol="1" bandRow="1">
                <a:tableStyleId>{5C22544A-7EE6-4342-B048-85BDC9FD1C3A}</a:tableStyleId>
              </a:tblPr>
              <a:tblGrid>
                <a:gridCol w="3837328">
                  <a:extLst>
                    <a:ext uri="{9D8B030D-6E8A-4147-A177-3AD203B41FA5}">
                      <a16:colId xmlns="" xmlns:a16="http://schemas.microsoft.com/office/drawing/2014/main" val="1489149467"/>
                    </a:ext>
                  </a:extLst>
                </a:gridCol>
                <a:gridCol w="2596816">
                  <a:extLst>
                    <a:ext uri="{9D8B030D-6E8A-4147-A177-3AD203B41FA5}">
                      <a16:colId xmlns="" xmlns:a16="http://schemas.microsoft.com/office/drawing/2014/main" val="2935288216"/>
                    </a:ext>
                  </a:extLst>
                </a:gridCol>
                <a:gridCol w="5363408"/>
              </a:tblGrid>
              <a:tr h="371529">
                <a:tc>
                  <a:txBody>
                    <a:bodyPr/>
                    <a:lstStyle/>
                    <a:p>
                      <a:pPr indent="127000" algn="l">
                        <a:lnSpc>
                          <a:spcPts val="2200"/>
                        </a:lnSpc>
                        <a:spcAft>
                          <a:spcPts val="0"/>
                        </a:spcAft>
                      </a:pPr>
                      <a:r>
                        <a:rPr lang="en-US" sz="1800" kern="100" dirty="0">
                          <a:solidFill>
                            <a:schemeClr val="tx1"/>
                          </a:solidFill>
                          <a:effectLst/>
                          <a:latin typeface="+mj-lt"/>
                          <a:ea typeface="宋体" charset="-122"/>
                        </a:rPr>
                        <a:t>Real Label</a:t>
                      </a:r>
                      <a:endParaRPr lang="zh-CN" sz="1800" kern="100" dirty="0">
                        <a:solidFill>
                          <a:schemeClr val="tx1"/>
                        </a:solidFill>
                        <a:effectLst/>
                        <a:latin typeface="+mj-lt"/>
                        <a:ea typeface="宋体" charset="-122"/>
                      </a:endParaRP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a:solidFill>
                            <a:schemeClr val="tx1"/>
                          </a:solidFill>
                          <a:effectLst/>
                          <a:latin typeface="+mj-lt"/>
                          <a:ea typeface="宋体" charset="-122"/>
                        </a:rPr>
                        <a:t>id</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a:solidFill>
                            <a:schemeClr val="tx1"/>
                          </a:solidFill>
                          <a:effectLst/>
                          <a:latin typeface="+mj-lt"/>
                          <a:ea typeface="宋体" charset="-122"/>
                        </a:rPr>
                        <a:t>Cluster</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2389653142"/>
                  </a:ext>
                </a:extLst>
              </a:tr>
              <a:tr h="385520">
                <a:tc>
                  <a:txBody>
                    <a:bodyPr/>
                    <a:lstStyle/>
                    <a:p>
                      <a:pPr indent="127000" algn="l">
                        <a:lnSpc>
                          <a:spcPts val="2200"/>
                        </a:lnSpc>
                        <a:spcAft>
                          <a:spcPts val="0"/>
                        </a:spcAft>
                      </a:pPr>
                      <a:r>
                        <a:rPr lang="zh-CN" sz="1800" kern="100" dirty="0">
                          <a:solidFill>
                            <a:schemeClr val="tx1"/>
                          </a:solidFill>
                          <a:effectLst/>
                          <a:latin typeface="+mj-lt"/>
                          <a:ea typeface="宋体" charset="-122"/>
                        </a:rPr>
                        <a:t>情侣遭敲门威胁</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indent="127000" algn="l">
                        <a:lnSpc>
                          <a:spcPts val="2200"/>
                        </a:lnSpc>
                        <a:spcAft>
                          <a:spcPts val="0"/>
                        </a:spcAft>
                      </a:pPr>
                      <a:r>
                        <a:rPr lang="en-US" sz="1800" kern="100">
                          <a:solidFill>
                            <a:schemeClr val="tx1"/>
                          </a:solidFill>
                          <a:effectLst/>
                          <a:latin typeface="+mj-lt"/>
                          <a:ea typeface="宋体" charset="-122"/>
                        </a:rPr>
                        <a:t>1-10</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indent="127000" algn="l">
                        <a:lnSpc>
                          <a:spcPts val="2200"/>
                        </a:lnSpc>
                        <a:spcAft>
                          <a:spcPts val="0"/>
                        </a:spcAft>
                      </a:pPr>
                      <a:r>
                        <a:rPr lang="en-US" sz="1800" kern="100">
                          <a:solidFill>
                            <a:schemeClr val="tx1"/>
                          </a:solidFill>
                          <a:effectLst/>
                          <a:latin typeface="+mj-lt"/>
                          <a:ea typeface="宋体" charset="-122"/>
                        </a:rPr>
                        <a:t>47, 27, 8, 27, 27, 6, 37, 27, 8</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3371129972"/>
                  </a:ext>
                </a:extLst>
              </a:tr>
              <a:tr h="385520">
                <a:tc>
                  <a:txBody>
                    <a:bodyPr/>
                    <a:lstStyle/>
                    <a:p>
                      <a:pPr indent="127000" algn="l">
                        <a:lnSpc>
                          <a:spcPts val="2200"/>
                        </a:lnSpc>
                        <a:spcAft>
                          <a:spcPts val="0"/>
                        </a:spcAft>
                      </a:pPr>
                      <a:r>
                        <a:rPr lang="zh-CN" sz="1800" kern="100" dirty="0">
                          <a:solidFill>
                            <a:schemeClr val="tx1"/>
                          </a:solidFill>
                          <a:effectLst/>
                          <a:latin typeface="+mj-lt"/>
                          <a:ea typeface="宋体" charset="-122"/>
                        </a:rPr>
                        <a:t>暴漫创始陵园道歉</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a:solidFill>
                            <a:schemeClr val="tx1"/>
                          </a:solidFill>
                          <a:effectLst/>
                          <a:latin typeface="+mj-lt"/>
                          <a:ea typeface="宋体" charset="-122"/>
                        </a:rPr>
                        <a:t>11-19</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a:solidFill>
                            <a:schemeClr val="tx1"/>
                          </a:solidFill>
                          <a:effectLst/>
                          <a:latin typeface="+mj-lt"/>
                          <a:ea typeface="宋体" charset="-122"/>
                        </a:rPr>
                        <a:t>34, 34, 34, 34, 34, 34, 34, 37</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1680848558"/>
                  </a:ext>
                </a:extLst>
              </a:tr>
              <a:tr h="385520">
                <a:tc>
                  <a:txBody>
                    <a:bodyPr/>
                    <a:lstStyle/>
                    <a:p>
                      <a:pPr indent="127000" algn="l">
                        <a:lnSpc>
                          <a:spcPts val="2200"/>
                        </a:lnSpc>
                        <a:spcAft>
                          <a:spcPts val="0"/>
                        </a:spcAft>
                      </a:pPr>
                      <a:r>
                        <a:rPr lang="zh-CN" sz="1800" kern="100">
                          <a:solidFill>
                            <a:schemeClr val="tx1"/>
                          </a:solidFill>
                          <a:effectLst/>
                          <a:latin typeface="+mj-lt"/>
                          <a:ea typeface="宋体" charset="-122"/>
                        </a:rPr>
                        <a:t>重庆面馆天价面条</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indent="127000" algn="l">
                        <a:lnSpc>
                          <a:spcPts val="2200"/>
                        </a:lnSpc>
                        <a:spcAft>
                          <a:spcPts val="0"/>
                        </a:spcAft>
                      </a:pPr>
                      <a:r>
                        <a:rPr lang="en-US" sz="1800" kern="100">
                          <a:solidFill>
                            <a:schemeClr val="tx1"/>
                          </a:solidFill>
                          <a:effectLst/>
                          <a:latin typeface="+mj-lt"/>
                          <a:ea typeface="宋体" charset="-122"/>
                        </a:rPr>
                        <a:t>20-29</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indent="127000" algn="l">
                        <a:lnSpc>
                          <a:spcPts val="2200"/>
                        </a:lnSpc>
                        <a:spcAft>
                          <a:spcPts val="0"/>
                        </a:spcAft>
                      </a:pPr>
                      <a:r>
                        <a:rPr lang="en-US" sz="1800" kern="100">
                          <a:solidFill>
                            <a:schemeClr val="tx1"/>
                          </a:solidFill>
                          <a:effectLst/>
                          <a:latin typeface="+mj-lt"/>
                          <a:ea typeface="宋体" charset="-122"/>
                        </a:rPr>
                        <a:t>6, 6, 6, 6, 37, 6, 6, 1, 37, 24</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104898621"/>
                  </a:ext>
                </a:extLst>
              </a:tr>
              <a:tr h="385520">
                <a:tc>
                  <a:txBody>
                    <a:bodyPr/>
                    <a:lstStyle/>
                    <a:p>
                      <a:pPr indent="127000" algn="l">
                        <a:lnSpc>
                          <a:spcPts val="2200"/>
                        </a:lnSpc>
                        <a:spcAft>
                          <a:spcPts val="0"/>
                        </a:spcAft>
                      </a:pPr>
                      <a:r>
                        <a:rPr lang="zh-CN" sz="1800" kern="100">
                          <a:solidFill>
                            <a:schemeClr val="tx1"/>
                          </a:solidFill>
                          <a:effectLst/>
                          <a:latin typeface="+mj-lt"/>
                          <a:ea typeface="宋体" charset="-122"/>
                        </a:rPr>
                        <a:t>一学习就流鼻血</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dirty="0">
                          <a:solidFill>
                            <a:schemeClr val="tx1"/>
                          </a:solidFill>
                          <a:effectLst/>
                          <a:latin typeface="+mj-lt"/>
                          <a:ea typeface="宋体" charset="-122"/>
                        </a:rPr>
                        <a:t>30-40</a:t>
                      </a:r>
                      <a:endParaRPr lang="zh-CN" sz="1800" kern="100" dirty="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a:solidFill>
                            <a:schemeClr val="tx1"/>
                          </a:solidFill>
                          <a:effectLst/>
                          <a:latin typeface="+mj-lt"/>
                          <a:ea typeface="宋体" charset="-122"/>
                        </a:rPr>
                        <a:t>40, 12, 25, 2, 8, 40, 1, 20, 1, 1, 17</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33467441"/>
                  </a:ext>
                </a:extLst>
              </a:tr>
              <a:tr h="385520">
                <a:tc>
                  <a:txBody>
                    <a:bodyPr/>
                    <a:lstStyle/>
                    <a:p>
                      <a:pPr indent="127000" algn="l">
                        <a:lnSpc>
                          <a:spcPts val="2200"/>
                        </a:lnSpc>
                        <a:spcAft>
                          <a:spcPts val="0"/>
                        </a:spcAft>
                      </a:pPr>
                      <a:r>
                        <a:rPr lang="zh-CN" sz="1800" kern="100">
                          <a:solidFill>
                            <a:schemeClr val="tx1"/>
                          </a:solidFill>
                          <a:effectLst/>
                          <a:latin typeface="+mj-lt"/>
                          <a:ea typeface="宋体" charset="-122"/>
                        </a:rPr>
                        <a:t>借宝马当婚车被烧</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indent="127000" algn="l">
                        <a:lnSpc>
                          <a:spcPts val="2200"/>
                        </a:lnSpc>
                        <a:spcAft>
                          <a:spcPts val="0"/>
                        </a:spcAft>
                      </a:pPr>
                      <a:r>
                        <a:rPr lang="en-US" sz="1800" kern="100" dirty="0">
                          <a:solidFill>
                            <a:schemeClr val="tx1"/>
                          </a:solidFill>
                          <a:effectLst/>
                          <a:latin typeface="+mj-lt"/>
                          <a:ea typeface="宋体" charset="-122"/>
                        </a:rPr>
                        <a:t>41-48</a:t>
                      </a:r>
                      <a:endParaRPr lang="zh-CN" sz="1800" kern="100" dirty="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tc>
                  <a:txBody>
                    <a:bodyPr/>
                    <a:lstStyle/>
                    <a:p>
                      <a:pPr indent="127000" algn="l">
                        <a:lnSpc>
                          <a:spcPts val="2200"/>
                        </a:lnSpc>
                        <a:spcAft>
                          <a:spcPts val="0"/>
                        </a:spcAft>
                      </a:pPr>
                      <a:r>
                        <a:rPr lang="en-US" sz="1800" kern="100">
                          <a:solidFill>
                            <a:schemeClr val="tx1"/>
                          </a:solidFill>
                          <a:effectLst/>
                          <a:latin typeface="+mj-lt"/>
                          <a:ea typeface="宋体" charset="-122"/>
                        </a:rPr>
                        <a:t>13, 42, 25, 42, 42, 42,17, 25</a:t>
                      </a:r>
                      <a:endParaRPr lang="zh-CN" sz="1800" kern="10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 xmlns:a16="http://schemas.microsoft.com/office/drawing/2014/main" val="711983683"/>
                  </a:ext>
                </a:extLst>
              </a:tr>
              <a:tr h="385520">
                <a:tc>
                  <a:txBody>
                    <a:bodyPr/>
                    <a:lstStyle/>
                    <a:p>
                      <a:pPr indent="127000" algn="l">
                        <a:lnSpc>
                          <a:spcPts val="2200"/>
                        </a:lnSpc>
                        <a:spcAft>
                          <a:spcPts val="0"/>
                        </a:spcAft>
                      </a:pPr>
                      <a:r>
                        <a:rPr lang="zh-CN" sz="1800" kern="100">
                          <a:solidFill>
                            <a:schemeClr val="tx1"/>
                          </a:solidFill>
                          <a:effectLst/>
                          <a:latin typeface="+mj-lt"/>
                          <a:ea typeface="宋体" charset="-122"/>
                        </a:rPr>
                        <a:t>王毅回应美撤邀请</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dirty="0">
                          <a:solidFill>
                            <a:schemeClr val="tx1"/>
                          </a:solidFill>
                          <a:effectLst/>
                          <a:latin typeface="+mj-lt"/>
                          <a:ea typeface="宋体" charset="-122"/>
                        </a:rPr>
                        <a:t>49-57</a:t>
                      </a:r>
                      <a:endParaRPr lang="zh-CN" sz="1800" kern="100" dirty="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tc>
                  <a:txBody>
                    <a:bodyPr/>
                    <a:lstStyle/>
                    <a:p>
                      <a:pPr indent="127000" algn="l">
                        <a:lnSpc>
                          <a:spcPts val="2200"/>
                        </a:lnSpc>
                        <a:spcAft>
                          <a:spcPts val="0"/>
                        </a:spcAft>
                      </a:pPr>
                      <a:r>
                        <a:rPr lang="en-US" sz="1800" kern="100" dirty="0">
                          <a:solidFill>
                            <a:schemeClr val="tx1"/>
                          </a:solidFill>
                          <a:effectLst/>
                          <a:latin typeface="+mj-lt"/>
                          <a:ea typeface="宋体" charset="-122"/>
                        </a:rPr>
                        <a:t>40, 40, 39, 21, 40, 40, 0, 40, 40</a:t>
                      </a:r>
                      <a:endParaRPr lang="zh-CN" sz="1800" kern="100" dirty="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noFill/>
                  </a:tcPr>
                </a:tc>
                <a:extLst>
                  <a:ext uri="{0D108BD9-81ED-4DB2-BD59-A6C34878D82A}">
                    <a16:rowId xmlns="" xmlns:a16="http://schemas.microsoft.com/office/drawing/2014/main" val="2989709983"/>
                  </a:ext>
                </a:extLst>
              </a:tr>
              <a:tr h="385520">
                <a:tc>
                  <a:txBody>
                    <a:bodyPr/>
                    <a:lstStyle/>
                    <a:p>
                      <a:pPr indent="127000" algn="l">
                        <a:lnSpc>
                          <a:spcPts val="2200"/>
                        </a:lnSpc>
                        <a:spcAft>
                          <a:spcPts val="0"/>
                        </a:spcAft>
                      </a:pPr>
                      <a:r>
                        <a:rPr lang="zh-CN" sz="1800" kern="100" dirty="0">
                          <a:solidFill>
                            <a:schemeClr val="tx1"/>
                          </a:solidFill>
                          <a:effectLst/>
                          <a:latin typeface="+mj-lt"/>
                          <a:ea typeface="宋体" charset="-122"/>
                        </a:rPr>
                        <a:t>张艺谋吐槽低头族</a:t>
                      </a:r>
                    </a:p>
                  </a:txBody>
                  <a:tcPr marL="68580" marR="68580" marT="0" marB="0">
                    <a:lnL w="38100" cap="flat" cmpd="sng" algn="ctr">
                      <a:solidFill>
                        <a:schemeClr val="tx1"/>
                      </a:solidFill>
                      <a:prstDash val="solid"/>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indent="127000" algn="l">
                        <a:lnSpc>
                          <a:spcPts val="2200"/>
                        </a:lnSpc>
                        <a:spcAft>
                          <a:spcPts val="0"/>
                        </a:spcAft>
                      </a:pPr>
                      <a:r>
                        <a:rPr lang="en-US" sz="1800" kern="100" dirty="0">
                          <a:solidFill>
                            <a:schemeClr val="tx1"/>
                          </a:solidFill>
                          <a:effectLst/>
                          <a:latin typeface="+mj-lt"/>
                          <a:ea typeface="宋体" charset="-122"/>
                        </a:rPr>
                        <a:t>58-66</a:t>
                      </a:r>
                      <a:endParaRPr lang="zh-CN" sz="1800" kern="100" dirty="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indent="127000" algn="l">
                        <a:lnSpc>
                          <a:spcPts val="2200"/>
                        </a:lnSpc>
                        <a:spcAft>
                          <a:spcPts val="0"/>
                        </a:spcAft>
                      </a:pPr>
                      <a:r>
                        <a:rPr lang="en-US" sz="1800" kern="100" dirty="0">
                          <a:solidFill>
                            <a:schemeClr val="tx1"/>
                          </a:solidFill>
                          <a:effectLst/>
                          <a:latin typeface="+mj-lt"/>
                          <a:ea typeface="宋体" charset="-122"/>
                        </a:rPr>
                        <a:t>29, 21, 8, 47, 6, 24, 2, 6, 7</a:t>
                      </a:r>
                      <a:endParaRPr lang="zh-CN" sz="1800" kern="100" dirty="0">
                        <a:solidFill>
                          <a:schemeClr val="tx1"/>
                        </a:solidFill>
                        <a:effectLst/>
                        <a:latin typeface="+mj-lt"/>
                        <a:ea typeface="宋体" charset="-122"/>
                      </a:endParaRPr>
                    </a:p>
                  </a:txBody>
                  <a:tcPr marL="68580" marR="68580" marT="0" marB="0">
                    <a:lnL w="635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14573876"/>
                  </a:ext>
                </a:extLst>
              </a:tr>
            </a:tbl>
          </a:graphicData>
        </a:graphic>
      </p:graphicFrame>
      <p:sp>
        <p:nvSpPr>
          <p:cNvPr id="4" name="矩形 3"/>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8847" y="938672"/>
            <a:ext cx="744594" cy="744594"/>
            <a:chOff x="-2177143" y="2481943"/>
            <a:chExt cx="2409372" cy="2409372"/>
          </a:xfrm>
        </p:grpSpPr>
        <p:grpSp>
          <p:nvGrpSpPr>
            <p:cNvPr id="11" name="组合 10"/>
            <p:cNvGrpSpPr/>
            <p:nvPr/>
          </p:nvGrpSpPr>
          <p:grpSpPr>
            <a:xfrm>
              <a:off x="-1797957" y="3108779"/>
              <a:ext cx="1651000" cy="1155700"/>
              <a:chOff x="2755900" y="4096931"/>
              <a:chExt cx="1651000" cy="1155700"/>
            </a:xfrm>
            <a:solidFill>
              <a:schemeClr val="bg1">
                <a:lumMod val="95000"/>
              </a:schemeClr>
            </a:solidFill>
          </p:grpSpPr>
          <p:sp>
            <p:nvSpPr>
              <p:cNvPr id="13" name="矩形 12"/>
              <p:cNvSpPr/>
              <p:nvPr/>
            </p:nvSpPr>
            <p:spPr>
              <a:xfrm>
                <a:off x="2755900" y="4491679"/>
                <a:ext cx="1150046" cy="3662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V 形 13"/>
              <p:cNvSpPr/>
              <p:nvPr/>
            </p:nvSpPr>
            <p:spPr>
              <a:xfrm>
                <a:off x="3251200" y="4096931"/>
                <a:ext cx="1155700" cy="1155700"/>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椭圆 11"/>
            <p:cNvSpPr/>
            <p:nvPr/>
          </p:nvSpPr>
          <p:spPr>
            <a:xfrm>
              <a:off x="-2177143" y="2481943"/>
              <a:ext cx="2409372" cy="2409372"/>
            </a:xfrm>
            <a:prstGeom prst="ellipse">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2118626" y="778447"/>
            <a:ext cx="6364941" cy="707886"/>
          </a:xfrm>
          <a:prstGeom prst="rect">
            <a:avLst/>
          </a:prstGeom>
        </p:spPr>
        <p:txBody>
          <a:bodyPr wrap="square">
            <a:spAutoFit/>
          </a:bodyPr>
          <a:lstStyle/>
          <a:p>
            <a:pPr algn="r"/>
            <a:r>
              <a:rPr lang="en-US" altLang="zh-CN" sz="4000" b="1" dirty="0" smtClean="0">
                <a:latin typeface="微软雅黑 Light" panose="020B0502040204020203" pitchFamily="34" charset="-122"/>
                <a:ea typeface="微软雅黑 Light" panose="020B0502040204020203" pitchFamily="34" charset="-122"/>
              </a:rPr>
              <a:t>Part</a:t>
            </a:r>
            <a:r>
              <a:rPr lang="zh-CN" altLang="en-US" sz="4000" b="1" dirty="0" smtClean="0">
                <a:latin typeface="微软雅黑 Light" panose="020B0502040204020203" pitchFamily="34" charset="-122"/>
                <a:ea typeface="微软雅黑 Light" panose="020B0502040204020203" pitchFamily="34" charset="-122"/>
              </a:rPr>
              <a:t> </a:t>
            </a:r>
            <a:r>
              <a:rPr lang="en-US" altLang="zh-CN" sz="4000" b="1" dirty="0" smtClean="0">
                <a:latin typeface="微软雅黑 Light" panose="020B0502040204020203" pitchFamily="34" charset="-122"/>
                <a:ea typeface="微软雅黑 Light" panose="020B0502040204020203" pitchFamily="34" charset="-122"/>
              </a:rPr>
              <a:t>of</a:t>
            </a:r>
            <a:r>
              <a:rPr lang="zh-CN" altLang="en-US" sz="4000" b="1" dirty="0" smtClean="0">
                <a:latin typeface="微软雅黑 Light" panose="020B0502040204020203" pitchFamily="34" charset="-122"/>
                <a:ea typeface="微软雅黑 Light" panose="020B0502040204020203" pitchFamily="34" charset="-122"/>
              </a:rPr>
              <a:t> </a:t>
            </a:r>
            <a:r>
              <a:rPr lang="en-US" altLang="zh-CN" sz="4000" b="1" dirty="0" smtClean="0">
                <a:latin typeface="微软雅黑 Light" panose="020B0502040204020203" pitchFamily="34" charset="-122"/>
                <a:ea typeface="微软雅黑 Light" panose="020B0502040204020203" pitchFamily="34" charset="-122"/>
              </a:rPr>
              <a:t>Clustered</a:t>
            </a:r>
            <a:r>
              <a:rPr lang="zh-CN" altLang="en-US" sz="4000" b="1" dirty="0" smtClean="0">
                <a:latin typeface="微软雅黑 Light" panose="020B0502040204020203" pitchFamily="34" charset="-122"/>
                <a:ea typeface="微软雅黑 Light" panose="020B0502040204020203" pitchFamily="34" charset="-122"/>
              </a:rPr>
              <a:t> </a:t>
            </a:r>
            <a:r>
              <a:rPr lang="en-US" altLang="zh-CN" sz="4000" b="1" dirty="0" smtClean="0">
                <a:latin typeface="微软雅黑 Light" panose="020B0502040204020203" pitchFamily="34" charset="-122"/>
                <a:ea typeface="微软雅黑 Light" panose="020B0502040204020203" pitchFamily="34" charset="-122"/>
              </a:rPr>
              <a:t>Data</a:t>
            </a:r>
            <a:endParaRPr lang="zh-CN" altLang="en-US" sz="40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3644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rot="16200000">
            <a:off x="2982812" y="-1045532"/>
            <a:ext cx="999248" cy="4389250"/>
          </a:xfrm>
          <a:prstGeom prst="rect">
            <a:avLst/>
          </a:prstGeom>
        </p:spPr>
        <p:txBody>
          <a:bodyPr vert="eaVert" wrap="square" anchor="ctr">
            <a:spAutoFit/>
          </a:bodyPr>
          <a:lstStyle/>
          <a:p>
            <a:pPr algn="dist">
              <a:lnSpc>
                <a:spcPct val="150000"/>
              </a:lnSpc>
            </a:pPr>
            <a:r>
              <a:rPr lang="en-US" altLang="zh-CN" sz="4000" b="1" kern="100" dirty="0" smtClean="0">
                <a:latin typeface="微软雅黑" panose="020B0503020204020204" pitchFamily="34" charset="-122"/>
                <a:ea typeface="微软雅黑" panose="020B0503020204020204" pitchFamily="34" charset="-122"/>
                <a:cs typeface="Times New Roman" panose="02020603050405020304" pitchFamily="18" charset="0"/>
              </a:rPr>
              <a:t>Innovation</a:t>
            </a:r>
            <a:endParaRPr lang="zh-CN" altLang="en-US" sz="4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7" name="组合 36"/>
          <p:cNvGrpSpPr/>
          <p:nvPr/>
        </p:nvGrpSpPr>
        <p:grpSpPr>
          <a:xfrm>
            <a:off x="0" y="670372"/>
            <a:ext cx="1054100" cy="744733"/>
            <a:chOff x="11137900" y="860547"/>
            <a:chExt cx="1054100" cy="744733"/>
          </a:xfrm>
          <a:solidFill>
            <a:schemeClr val="tx1"/>
          </a:solidFill>
        </p:grpSpPr>
        <p:sp>
          <p:nvSpPr>
            <p:cNvPr id="38" name="矩形 3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9" name="矩形 3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0" name="矩形 3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graphicFrame>
        <p:nvGraphicFramePr>
          <p:cNvPr id="21" name="图表 20"/>
          <p:cNvGraphicFramePr/>
          <p:nvPr>
            <p:extLst>
              <p:ext uri="{D42A27DB-BD31-4B8C-83A1-F6EECF244321}">
                <p14:modId xmlns:p14="http://schemas.microsoft.com/office/powerpoint/2010/main" val="746590982"/>
              </p:ext>
            </p:extLst>
          </p:nvPr>
        </p:nvGraphicFramePr>
        <p:xfrm>
          <a:off x="8534315" y="3272562"/>
          <a:ext cx="2906486" cy="19376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图表 21"/>
          <p:cNvGraphicFramePr/>
          <p:nvPr>
            <p:extLst>
              <p:ext uri="{D42A27DB-BD31-4B8C-83A1-F6EECF244321}">
                <p14:modId xmlns:p14="http://schemas.microsoft.com/office/powerpoint/2010/main" val="876082797"/>
              </p:ext>
            </p:extLst>
          </p:nvPr>
        </p:nvGraphicFramePr>
        <p:xfrm>
          <a:off x="3482436" y="3272562"/>
          <a:ext cx="2906486" cy="1937657"/>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组合 6"/>
          <p:cNvGrpSpPr/>
          <p:nvPr/>
        </p:nvGrpSpPr>
        <p:grpSpPr>
          <a:xfrm>
            <a:off x="2638880" y="3758670"/>
            <a:ext cx="1451429" cy="245181"/>
            <a:chOff x="7576457" y="989685"/>
            <a:chExt cx="1451429" cy="245181"/>
          </a:xfrm>
        </p:grpSpPr>
        <p:cxnSp>
          <p:nvCxnSpPr>
            <p:cNvPr id="3" name="直接连接符 2"/>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50514" y="989685"/>
              <a:ext cx="377372" cy="245181"/>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7695941" y="3766904"/>
            <a:ext cx="1451429" cy="245181"/>
            <a:chOff x="7576457" y="989685"/>
            <a:chExt cx="1451429" cy="245181"/>
          </a:xfrm>
        </p:grpSpPr>
        <p:cxnSp>
          <p:nvCxnSpPr>
            <p:cNvPr id="43" name="直接连接符 42"/>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50514" y="989685"/>
              <a:ext cx="377372" cy="245181"/>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sp>
        <p:nvSpPr>
          <p:cNvPr id="53" name="分点上标题"/>
          <p:cNvSpPr/>
          <p:nvPr/>
        </p:nvSpPr>
        <p:spPr>
          <a:xfrm>
            <a:off x="153518" y="2909380"/>
            <a:ext cx="3949276" cy="830997"/>
          </a:xfrm>
          <a:prstGeom prst="rect">
            <a:avLst/>
          </a:prstGeom>
          <a:noFill/>
        </p:spPr>
        <p:txBody>
          <a:bodyPr wrap="square">
            <a:spAutoFit/>
          </a:bodyPr>
          <a:lstStyle/>
          <a:p>
            <a:pPr algn="ctr"/>
            <a:r>
              <a:rPr lang="en-US" altLang="zh-CN" sz="2400" b="1" dirty="0" smtClean="0">
                <a:latin typeface="微软雅黑" panose="020B0503020204020204" pitchFamily="34" charset="-122"/>
                <a:ea typeface="微软雅黑" panose="020B0503020204020204" pitchFamily="34" charset="-122"/>
              </a:rPr>
              <a:t>Using</a:t>
            </a:r>
            <a:r>
              <a:rPr lang="zh-CN" altLang="en-US" sz="2400" b="1" dirty="0" smtClean="0">
                <a:latin typeface="微软雅黑" panose="020B0503020204020204" pitchFamily="34" charset="-122"/>
                <a:ea typeface="微软雅黑" panose="020B0503020204020204" pitchFamily="34" charset="-122"/>
              </a:rPr>
              <a:t> </a:t>
            </a:r>
            <a:r>
              <a:rPr lang="en-US" altLang="zh-CN" sz="2400" b="1" dirty="0" err="1" smtClean="0">
                <a:latin typeface="微软雅黑" panose="020B0503020204020204" pitchFamily="34" charset="-122"/>
                <a:ea typeface="微软雅黑" panose="020B0503020204020204" pitchFamily="34" charset="-122"/>
              </a:rPr>
              <a:t>chardect</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to</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format</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messy</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html</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code</a:t>
            </a:r>
            <a:endParaRPr lang="en-US" altLang="zh-CN" sz="2400" dirty="0">
              <a:latin typeface="+mj-ea"/>
              <a:ea typeface="+mj-ea"/>
            </a:endParaRPr>
          </a:p>
        </p:txBody>
      </p:sp>
      <p:sp>
        <p:nvSpPr>
          <p:cNvPr id="45" name="分点上标题"/>
          <p:cNvSpPr/>
          <p:nvPr/>
        </p:nvSpPr>
        <p:spPr>
          <a:xfrm>
            <a:off x="5198094" y="2909380"/>
            <a:ext cx="3949276" cy="830997"/>
          </a:xfrm>
          <a:prstGeom prst="rect">
            <a:avLst/>
          </a:prstGeom>
          <a:noFill/>
        </p:spPr>
        <p:txBody>
          <a:bodyPr wrap="square">
            <a:spAutoFit/>
          </a:bodyPr>
          <a:lstStyle/>
          <a:p>
            <a:pPr algn="ctr"/>
            <a:r>
              <a:rPr lang="en-US" altLang="zh-CN" sz="2400" b="1" dirty="0" smtClean="0">
                <a:latin typeface="微软雅黑" panose="020B0503020204020204" pitchFamily="34" charset="-122"/>
                <a:ea typeface="微软雅黑" panose="020B0503020204020204" pitchFamily="34" charset="-122"/>
              </a:rPr>
              <a:t>First</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person</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to</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cluster</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Baidu</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breaking</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news</a:t>
            </a:r>
            <a:endParaRPr lang="en-US" altLang="zh-CN" sz="2400" dirty="0">
              <a:latin typeface="+mj-ea"/>
              <a:ea typeface="+mj-ea"/>
            </a:endParaRPr>
          </a:p>
        </p:txBody>
      </p:sp>
    </p:spTree>
    <p:extLst>
      <p:ext uri="{BB962C8B-B14F-4D97-AF65-F5344CB8AC3E}">
        <p14:creationId xmlns:p14="http://schemas.microsoft.com/office/powerpoint/2010/main" val="55248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186354" y="2526908"/>
            <a:ext cx="817853" cy="1323439"/>
          </a:xfrm>
          <a:prstGeom prst="rect">
            <a:avLst/>
          </a:prstGeom>
        </p:spPr>
        <p:txBody>
          <a:bodyPr wrap="none">
            <a:spAutoFit/>
          </a:bodyPr>
          <a:lstStyle/>
          <a:p>
            <a:pPr algn="ctr" hangingPunct="0"/>
            <a:r>
              <a:rPr lang="en-US" altLang="zh-CN" sz="8000" b="1" dirty="0" smtClean="0">
                <a:latin typeface="微软雅黑" panose="020B0503020204020204" pitchFamily="34" charset="-122"/>
                <a:ea typeface="微软雅黑" panose="020B0503020204020204" pitchFamily="34" charset="-122"/>
                <a:sym typeface="Calibri"/>
              </a:rPr>
              <a:t>1</a:t>
            </a:r>
            <a:endParaRPr lang="zh-CN" altLang="en-US" sz="8000" b="1" dirty="0">
              <a:latin typeface="微软雅黑" panose="020B0503020204020204" pitchFamily="34" charset="-122"/>
              <a:ea typeface="微软雅黑" panose="020B0503020204020204" pitchFamily="34" charset="-122"/>
              <a:sym typeface="Calibri"/>
            </a:endParaRPr>
          </a:p>
        </p:txBody>
      </p:sp>
      <p:graphicFrame>
        <p:nvGraphicFramePr>
          <p:cNvPr id="19" name="图表 18"/>
          <p:cNvGraphicFramePr/>
          <p:nvPr>
            <p:extLst/>
          </p:nvPr>
        </p:nvGraphicFramePr>
        <p:xfrm>
          <a:off x="3025" y="2637367"/>
          <a:ext cx="5873751" cy="3915834"/>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rot="16200000">
            <a:off x="3032044" y="-1076215"/>
            <a:ext cx="999248" cy="4389250"/>
          </a:xfrm>
          <a:prstGeom prst="rect">
            <a:avLst/>
          </a:prstGeom>
        </p:spPr>
        <p:txBody>
          <a:bodyPr vert="eaVert" wrap="square" anchor="ctr">
            <a:spAutoFit/>
          </a:bodyPr>
          <a:lstStyle/>
          <a:p>
            <a:pPr algn="dist">
              <a:lnSpc>
                <a:spcPct val="150000"/>
              </a:lnSpc>
            </a:pPr>
            <a:r>
              <a:rPr lang="en-US" altLang="zh-CN" sz="4000" b="1" kern="100" dirty="0" smtClean="0">
                <a:latin typeface="微软雅黑" panose="020B0503020204020204" pitchFamily="34" charset="-122"/>
                <a:ea typeface="微软雅黑" panose="020B0503020204020204" pitchFamily="34" charset="-122"/>
                <a:cs typeface="Times New Roman" panose="02020603050405020304" pitchFamily="18" charset="0"/>
              </a:rPr>
              <a:t>Deficiency</a:t>
            </a:r>
            <a:endParaRPr lang="zh-CN" altLang="en-US" sz="4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7" name="组合 26"/>
          <p:cNvGrpSpPr/>
          <p:nvPr/>
        </p:nvGrpSpPr>
        <p:grpSpPr>
          <a:xfrm>
            <a:off x="0" y="670372"/>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4" name="矩形 33"/>
          <p:cNvSpPr/>
          <p:nvPr/>
        </p:nvSpPr>
        <p:spPr>
          <a:xfrm>
            <a:off x="6186353" y="4690618"/>
            <a:ext cx="817853" cy="1323439"/>
          </a:xfrm>
          <a:prstGeom prst="rect">
            <a:avLst/>
          </a:prstGeom>
        </p:spPr>
        <p:txBody>
          <a:bodyPr wrap="none">
            <a:spAutoFit/>
          </a:bodyPr>
          <a:lstStyle/>
          <a:p>
            <a:pPr algn="ctr" hangingPunct="0"/>
            <a:r>
              <a:rPr lang="en-US" altLang="zh-CN" sz="8000" b="1" dirty="0" smtClean="0">
                <a:solidFill>
                  <a:srgbClr val="FF3F3F"/>
                </a:solidFill>
                <a:latin typeface="微软雅黑" panose="020B0503020204020204" pitchFamily="34" charset="-122"/>
                <a:ea typeface="微软雅黑" panose="020B0503020204020204" pitchFamily="34" charset="-122"/>
                <a:sym typeface="Calibri"/>
              </a:rPr>
              <a:t>2</a:t>
            </a:r>
            <a:endParaRPr lang="zh-CN" altLang="en-US" sz="8000" b="1" dirty="0">
              <a:solidFill>
                <a:srgbClr val="FF3F3F"/>
              </a:solidFill>
              <a:latin typeface="微软雅黑" panose="020B0503020204020204" pitchFamily="34" charset="-122"/>
              <a:ea typeface="微软雅黑" panose="020B0503020204020204" pitchFamily="34" charset="-122"/>
              <a:sym typeface="Calibri"/>
            </a:endParaRPr>
          </a:p>
        </p:txBody>
      </p:sp>
      <p:sp>
        <p:nvSpPr>
          <p:cNvPr id="38" name="分点上标题"/>
          <p:cNvSpPr/>
          <p:nvPr/>
        </p:nvSpPr>
        <p:spPr>
          <a:xfrm>
            <a:off x="7616669" y="4752172"/>
            <a:ext cx="3949276" cy="1200329"/>
          </a:xfrm>
          <a:prstGeom prst="rect">
            <a:avLst/>
          </a:prstGeom>
          <a:noFill/>
        </p:spPr>
        <p:txBody>
          <a:bodyPr wrap="square">
            <a:spAutoFit/>
          </a:bodyPr>
          <a:lstStyle/>
          <a:p>
            <a:pPr algn="just"/>
            <a:r>
              <a:rPr lang="en-US" altLang="zh-CN" sz="2400" b="1" dirty="0" smtClean="0">
                <a:latin typeface="+mj-ea"/>
                <a:ea typeface="+mj-ea"/>
              </a:rPr>
              <a:t>Clustering</a:t>
            </a:r>
            <a:r>
              <a:rPr lang="zh-CN" altLang="en-US" sz="2400" b="1" dirty="0" smtClean="0">
                <a:latin typeface="+mj-ea"/>
                <a:ea typeface="+mj-ea"/>
              </a:rPr>
              <a:t> </a:t>
            </a:r>
            <a:r>
              <a:rPr lang="en-US" altLang="zh-CN" sz="2400" b="1" dirty="0" smtClean="0">
                <a:latin typeface="+mj-ea"/>
                <a:ea typeface="+mj-ea"/>
              </a:rPr>
              <a:t>results</a:t>
            </a:r>
            <a:r>
              <a:rPr lang="zh-CN" altLang="en-US" sz="2400" b="1" dirty="0" smtClean="0">
                <a:latin typeface="+mj-ea"/>
                <a:ea typeface="+mj-ea"/>
              </a:rPr>
              <a:t> </a:t>
            </a:r>
            <a:r>
              <a:rPr lang="en-US" altLang="zh-CN" sz="2400" b="1" dirty="0" smtClean="0">
                <a:latin typeface="+mj-ea"/>
                <a:ea typeface="+mj-ea"/>
              </a:rPr>
              <a:t>could</a:t>
            </a:r>
            <a:r>
              <a:rPr lang="zh-CN" altLang="en-US" sz="2400" b="1" dirty="0" smtClean="0">
                <a:latin typeface="+mj-ea"/>
                <a:ea typeface="+mj-ea"/>
              </a:rPr>
              <a:t> </a:t>
            </a:r>
            <a:r>
              <a:rPr lang="en-US" altLang="zh-CN" sz="2400" b="1" dirty="0" smtClean="0">
                <a:latin typeface="+mj-ea"/>
                <a:ea typeface="+mj-ea"/>
              </a:rPr>
              <a:t>be</a:t>
            </a:r>
            <a:r>
              <a:rPr lang="zh-CN" altLang="en-US" sz="2400" b="1" dirty="0" smtClean="0">
                <a:latin typeface="+mj-ea"/>
                <a:ea typeface="+mj-ea"/>
              </a:rPr>
              <a:t> </a:t>
            </a:r>
            <a:r>
              <a:rPr lang="en-US" altLang="zh-CN" sz="2400" b="1" dirty="0" smtClean="0">
                <a:latin typeface="+mj-ea"/>
                <a:ea typeface="+mj-ea"/>
              </a:rPr>
              <a:t>visualized</a:t>
            </a:r>
            <a:r>
              <a:rPr lang="zh-CN" altLang="en-US" sz="2400" b="1" dirty="0" smtClean="0">
                <a:latin typeface="+mj-ea"/>
                <a:ea typeface="+mj-ea"/>
              </a:rPr>
              <a:t> </a:t>
            </a:r>
            <a:r>
              <a:rPr lang="en-US" altLang="zh-CN" sz="2400" b="1" dirty="0" smtClean="0">
                <a:latin typeface="+mj-ea"/>
                <a:ea typeface="+mj-ea"/>
              </a:rPr>
              <a:t>and</a:t>
            </a:r>
            <a:r>
              <a:rPr lang="zh-CN" altLang="en-US" sz="2400" b="1" dirty="0" smtClean="0">
                <a:latin typeface="+mj-ea"/>
                <a:ea typeface="+mj-ea"/>
              </a:rPr>
              <a:t> </a:t>
            </a:r>
            <a:r>
              <a:rPr lang="en-US" altLang="zh-CN" sz="2400" b="1" dirty="0" smtClean="0">
                <a:latin typeface="+mj-ea"/>
                <a:ea typeface="+mj-ea"/>
              </a:rPr>
              <a:t>be</a:t>
            </a:r>
            <a:r>
              <a:rPr lang="zh-CN" altLang="en-US" sz="2400" b="1" dirty="0" smtClean="0">
                <a:latin typeface="+mj-ea"/>
                <a:ea typeface="+mj-ea"/>
              </a:rPr>
              <a:t> </a:t>
            </a:r>
            <a:r>
              <a:rPr lang="en-US" altLang="zh-CN" sz="2400" b="1" dirty="0" smtClean="0">
                <a:latin typeface="+mj-ea"/>
                <a:ea typeface="+mj-ea"/>
              </a:rPr>
              <a:t>displayed</a:t>
            </a:r>
            <a:r>
              <a:rPr lang="zh-CN" altLang="en-US" sz="2400" b="1" dirty="0" smtClean="0">
                <a:latin typeface="+mj-ea"/>
                <a:ea typeface="+mj-ea"/>
              </a:rPr>
              <a:t> </a:t>
            </a:r>
            <a:r>
              <a:rPr lang="en-US" altLang="zh-CN" sz="2400" b="1" dirty="0" smtClean="0">
                <a:latin typeface="+mj-ea"/>
                <a:ea typeface="+mj-ea"/>
              </a:rPr>
              <a:t>in</a:t>
            </a:r>
            <a:r>
              <a:rPr lang="zh-CN" altLang="en-US" sz="2400" b="1" dirty="0" smtClean="0">
                <a:latin typeface="+mj-ea"/>
                <a:ea typeface="+mj-ea"/>
              </a:rPr>
              <a:t> </a:t>
            </a:r>
            <a:r>
              <a:rPr lang="en-US" altLang="zh-CN" sz="2400" b="1" dirty="0" smtClean="0">
                <a:latin typeface="+mj-ea"/>
                <a:ea typeface="+mj-ea"/>
              </a:rPr>
              <a:t>a</a:t>
            </a:r>
            <a:r>
              <a:rPr lang="zh-CN" altLang="en-US" sz="2400" b="1" dirty="0" smtClean="0">
                <a:latin typeface="+mj-ea"/>
                <a:ea typeface="+mj-ea"/>
              </a:rPr>
              <a:t> </a:t>
            </a:r>
            <a:r>
              <a:rPr lang="en-US" altLang="zh-CN" sz="2400" b="1" dirty="0" smtClean="0">
                <a:latin typeface="+mj-ea"/>
                <a:ea typeface="+mj-ea"/>
              </a:rPr>
              <a:t>more</a:t>
            </a:r>
            <a:r>
              <a:rPr lang="zh-CN" altLang="en-US" sz="2400" b="1" dirty="0" smtClean="0">
                <a:latin typeface="+mj-ea"/>
                <a:ea typeface="+mj-ea"/>
              </a:rPr>
              <a:t> </a:t>
            </a:r>
            <a:r>
              <a:rPr lang="en-US" altLang="zh-CN" sz="2400" b="1" dirty="0" smtClean="0">
                <a:latin typeface="+mj-ea"/>
                <a:ea typeface="+mj-ea"/>
              </a:rPr>
              <a:t>vivid</a:t>
            </a:r>
            <a:r>
              <a:rPr lang="zh-CN" altLang="en-US" sz="2400" b="1" dirty="0" smtClean="0">
                <a:latin typeface="+mj-ea"/>
                <a:ea typeface="+mj-ea"/>
              </a:rPr>
              <a:t> </a:t>
            </a:r>
            <a:r>
              <a:rPr lang="en-US" altLang="zh-CN" sz="2400" b="1" dirty="0" smtClean="0">
                <a:latin typeface="+mj-ea"/>
                <a:ea typeface="+mj-ea"/>
              </a:rPr>
              <a:t>way.</a:t>
            </a:r>
            <a:endParaRPr lang="en-US" altLang="zh-CN" sz="2400" b="1" dirty="0">
              <a:latin typeface="+mj-ea"/>
              <a:ea typeface="+mj-ea"/>
            </a:endParaRPr>
          </a:p>
        </p:txBody>
      </p:sp>
      <p:sp>
        <p:nvSpPr>
          <p:cNvPr id="39" name="分点上标题"/>
          <p:cNvSpPr/>
          <p:nvPr/>
        </p:nvSpPr>
        <p:spPr>
          <a:xfrm>
            <a:off x="7616669" y="2618299"/>
            <a:ext cx="3949276" cy="1200329"/>
          </a:xfrm>
          <a:prstGeom prst="rect">
            <a:avLst/>
          </a:prstGeom>
          <a:noFill/>
        </p:spPr>
        <p:txBody>
          <a:bodyPr wrap="square">
            <a:spAutoFit/>
          </a:bodyPr>
          <a:lstStyle/>
          <a:p>
            <a:pPr algn="just"/>
            <a:r>
              <a:rPr lang="en-US" altLang="zh-CN" sz="2400" b="1" dirty="0" smtClean="0">
                <a:latin typeface="+mj-ea"/>
                <a:ea typeface="+mj-ea"/>
              </a:rPr>
              <a:t>Still</a:t>
            </a:r>
            <a:r>
              <a:rPr lang="zh-CN" altLang="en-US" sz="2400" b="1" dirty="0" smtClean="0">
                <a:latin typeface="+mj-ea"/>
                <a:ea typeface="+mj-ea"/>
              </a:rPr>
              <a:t> </a:t>
            </a:r>
            <a:r>
              <a:rPr lang="en-US" altLang="zh-CN" sz="2400" b="1" dirty="0" smtClean="0">
                <a:latin typeface="+mj-ea"/>
                <a:ea typeface="+mj-ea"/>
              </a:rPr>
              <a:t>some</a:t>
            </a:r>
            <a:r>
              <a:rPr lang="zh-CN" altLang="en-US" sz="2400" b="1" dirty="0" smtClean="0">
                <a:latin typeface="+mj-ea"/>
                <a:ea typeface="+mj-ea"/>
              </a:rPr>
              <a:t> </a:t>
            </a:r>
            <a:r>
              <a:rPr lang="en-US" altLang="zh-CN" sz="2400" b="1" dirty="0" smtClean="0">
                <a:latin typeface="+mj-ea"/>
                <a:ea typeface="+mj-ea"/>
              </a:rPr>
              <a:t>redundant</a:t>
            </a:r>
            <a:r>
              <a:rPr lang="zh-CN" altLang="en-US" sz="2400" b="1" dirty="0" smtClean="0">
                <a:latin typeface="+mj-ea"/>
                <a:ea typeface="+mj-ea"/>
              </a:rPr>
              <a:t> </a:t>
            </a:r>
            <a:r>
              <a:rPr lang="en-US" altLang="zh-CN" sz="2400" b="1" dirty="0" smtClean="0">
                <a:latin typeface="+mj-ea"/>
                <a:ea typeface="+mj-ea"/>
              </a:rPr>
              <a:t>data</a:t>
            </a:r>
            <a:r>
              <a:rPr lang="zh-CN" altLang="en-US" sz="2400" b="1" dirty="0" smtClean="0">
                <a:latin typeface="+mj-ea"/>
                <a:ea typeface="+mj-ea"/>
              </a:rPr>
              <a:t> </a:t>
            </a:r>
            <a:r>
              <a:rPr lang="en-US" altLang="zh-CN" sz="2400" b="1" dirty="0" smtClean="0">
                <a:latin typeface="+mj-ea"/>
                <a:ea typeface="+mj-ea"/>
              </a:rPr>
              <a:t>in</a:t>
            </a:r>
            <a:r>
              <a:rPr lang="zh-CN" altLang="en-US" sz="2400" b="1" dirty="0" smtClean="0">
                <a:latin typeface="+mj-ea"/>
                <a:ea typeface="+mj-ea"/>
              </a:rPr>
              <a:t> </a:t>
            </a:r>
            <a:r>
              <a:rPr lang="en-US" altLang="zh-CN" sz="2400" b="1" dirty="0" smtClean="0">
                <a:latin typeface="+mj-ea"/>
                <a:ea typeface="+mj-ea"/>
              </a:rPr>
              <a:t>crawled</a:t>
            </a:r>
            <a:r>
              <a:rPr lang="zh-CN" altLang="en-US" sz="2400" b="1" dirty="0" smtClean="0">
                <a:latin typeface="+mj-ea"/>
                <a:ea typeface="+mj-ea"/>
              </a:rPr>
              <a:t> </a:t>
            </a:r>
            <a:r>
              <a:rPr lang="en-US" altLang="zh-CN" sz="2400" b="1" dirty="0" smtClean="0">
                <a:latin typeface="+mj-ea"/>
                <a:ea typeface="+mj-ea"/>
              </a:rPr>
              <a:t>data,</a:t>
            </a:r>
            <a:r>
              <a:rPr lang="zh-CN" altLang="en-US" sz="2400" b="1" dirty="0" smtClean="0">
                <a:latin typeface="+mj-ea"/>
                <a:ea typeface="+mj-ea"/>
              </a:rPr>
              <a:t> </a:t>
            </a:r>
            <a:r>
              <a:rPr lang="en-US" altLang="zh-CN" sz="2400" b="1" dirty="0" smtClean="0">
                <a:latin typeface="+mj-ea"/>
                <a:ea typeface="+mj-ea"/>
              </a:rPr>
              <a:t>this</a:t>
            </a:r>
            <a:r>
              <a:rPr lang="zh-CN" altLang="en-US" sz="2400" b="1" dirty="0" smtClean="0">
                <a:latin typeface="+mj-ea"/>
                <a:ea typeface="+mj-ea"/>
              </a:rPr>
              <a:t> </a:t>
            </a:r>
            <a:r>
              <a:rPr lang="en-US" altLang="zh-CN" sz="2400" b="1" dirty="0" smtClean="0">
                <a:latin typeface="+mj-ea"/>
                <a:ea typeface="+mj-ea"/>
              </a:rPr>
              <a:t>will</a:t>
            </a:r>
            <a:r>
              <a:rPr lang="zh-CN" altLang="en-US" sz="2400" b="1" dirty="0" smtClean="0">
                <a:latin typeface="+mj-ea"/>
                <a:ea typeface="+mj-ea"/>
              </a:rPr>
              <a:t> </a:t>
            </a:r>
            <a:r>
              <a:rPr lang="en-US" altLang="zh-CN" sz="2400" b="1" dirty="0" smtClean="0">
                <a:latin typeface="+mj-ea"/>
                <a:ea typeface="+mj-ea"/>
              </a:rPr>
              <a:t>reduce</a:t>
            </a:r>
            <a:r>
              <a:rPr lang="zh-CN" altLang="en-US" sz="2400" b="1" dirty="0" smtClean="0">
                <a:latin typeface="+mj-ea"/>
                <a:ea typeface="+mj-ea"/>
              </a:rPr>
              <a:t> </a:t>
            </a:r>
            <a:r>
              <a:rPr lang="en-US" altLang="zh-CN" sz="2400" b="1" dirty="0" smtClean="0">
                <a:latin typeface="+mj-ea"/>
                <a:ea typeface="+mj-ea"/>
              </a:rPr>
              <a:t>the</a:t>
            </a:r>
            <a:r>
              <a:rPr lang="zh-CN" altLang="en-US" sz="2400" b="1" dirty="0" smtClean="0">
                <a:latin typeface="+mj-ea"/>
                <a:ea typeface="+mj-ea"/>
              </a:rPr>
              <a:t> </a:t>
            </a:r>
            <a:r>
              <a:rPr lang="en-US" altLang="zh-CN" sz="2400" b="1" dirty="0" smtClean="0">
                <a:latin typeface="+mj-ea"/>
                <a:ea typeface="+mj-ea"/>
              </a:rPr>
              <a:t>accuracy</a:t>
            </a:r>
            <a:r>
              <a:rPr lang="zh-CN" altLang="en-US" sz="2400" b="1" dirty="0" smtClean="0">
                <a:latin typeface="+mj-ea"/>
                <a:ea typeface="+mj-ea"/>
              </a:rPr>
              <a:t> </a:t>
            </a:r>
            <a:r>
              <a:rPr lang="en-US" altLang="zh-CN" sz="2400" b="1" dirty="0" smtClean="0">
                <a:latin typeface="+mj-ea"/>
                <a:ea typeface="+mj-ea"/>
              </a:rPr>
              <a:t>of</a:t>
            </a:r>
            <a:r>
              <a:rPr lang="zh-CN" altLang="en-US" sz="2400" b="1" dirty="0" smtClean="0">
                <a:latin typeface="+mj-ea"/>
                <a:ea typeface="+mj-ea"/>
              </a:rPr>
              <a:t> </a:t>
            </a:r>
            <a:r>
              <a:rPr lang="en-US" altLang="zh-CN" sz="2400" b="1" dirty="0" smtClean="0">
                <a:latin typeface="+mj-ea"/>
                <a:ea typeface="+mj-ea"/>
              </a:rPr>
              <a:t>later</a:t>
            </a:r>
            <a:r>
              <a:rPr lang="zh-CN" altLang="en-US" sz="2400" b="1" dirty="0" smtClean="0">
                <a:latin typeface="+mj-ea"/>
                <a:ea typeface="+mj-ea"/>
              </a:rPr>
              <a:t> </a:t>
            </a:r>
            <a:r>
              <a:rPr lang="en-US" altLang="zh-CN" sz="2400" b="1" dirty="0" smtClean="0">
                <a:latin typeface="+mj-ea"/>
                <a:ea typeface="+mj-ea"/>
              </a:rPr>
              <a:t>result.</a:t>
            </a:r>
            <a:endParaRPr lang="en-US" altLang="zh-CN" sz="2400" b="1" dirty="0">
              <a:latin typeface="+mj-ea"/>
              <a:ea typeface="+mj-ea"/>
            </a:endParaRPr>
          </a:p>
        </p:txBody>
      </p:sp>
    </p:spTree>
    <p:extLst>
      <p:ext uri="{BB962C8B-B14F-4D97-AF65-F5344CB8AC3E}">
        <p14:creationId xmlns:p14="http://schemas.microsoft.com/office/powerpoint/2010/main" val="41142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92839" y="2085321"/>
            <a:ext cx="6202273" cy="2492985"/>
            <a:chOff x="2991689" y="2259013"/>
            <a:chExt cx="6202273" cy="2492985"/>
          </a:xfrm>
        </p:grpSpPr>
        <p:sp>
          <p:nvSpPr>
            <p:cNvPr id="3" name="任意多边形 10"/>
            <p:cNvSpPr>
              <a:spLocks noChangeArrowheads="1"/>
            </p:cNvSpPr>
            <p:nvPr/>
          </p:nvSpPr>
          <p:spPr bwMode="auto">
            <a:xfrm rot="5400000">
              <a:off x="7800930"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tx1"/>
            </a:solidFill>
            <a:ln w="76200">
              <a:solidFill>
                <a:schemeClr val="tx1"/>
              </a:solidFill>
            </a:ln>
            <a:extLst>
              <a:ext uri="{91240B29-F687-4f45-9708-019B960494DF}">
                <a14:hiddenLine xmlns=""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 name="任意多边形 11"/>
            <p:cNvSpPr>
              <a:spLocks noChangeArrowheads="1"/>
            </p:cNvSpPr>
            <p:nvPr/>
          </p:nvSpPr>
          <p:spPr bwMode="auto">
            <a:xfrm rot="16200000" flipH="1">
              <a:off x="2044745"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tx1"/>
            </a:solidFill>
            <a:ln w="76200">
              <a:solidFill>
                <a:schemeClr val="tx1"/>
              </a:solidFill>
            </a:ln>
            <a:extLst>
              <a:ext uri="{91240B29-F687-4f45-9708-019B960494DF}">
                <a14:hiddenLine xmlns="" xmlns:a14="http://schemas.microsoft.com/office/drawing/2010/main" w="12700" cap="flat" cmpd="sng">
                  <a:solidFill>
                    <a:srgbClr val="42719B"/>
                  </a:solidFill>
                  <a:bevel/>
                  <a:headEnd/>
                  <a:tailEnd/>
                </a14:hiddenLine>
              </a:ext>
            </a:extLst>
          </p:spPr>
          <p:txBody>
            <a:bodyPr anchor="ctr"/>
            <a:lstStyle/>
            <a:p>
              <a:endParaRPr lang="zh-CN" altLang="en-US" dirty="0"/>
            </a:p>
          </p:txBody>
        </p:sp>
        <p:grpSp>
          <p:nvGrpSpPr>
            <p:cNvPr id="5" name="组合 4"/>
            <p:cNvGrpSpPr/>
            <p:nvPr/>
          </p:nvGrpSpPr>
          <p:grpSpPr>
            <a:xfrm>
              <a:off x="3711340" y="2497977"/>
              <a:ext cx="4762971" cy="2254021"/>
              <a:chOff x="3710546" y="1563550"/>
              <a:chExt cx="4762971" cy="2254021"/>
            </a:xfrm>
          </p:grpSpPr>
          <p:sp>
            <p:nvSpPr>
              <p:cNvPr id="6" name="文本框 6"/>
              <p:cNvSpPr>
                <a:spLocks noChangeArrowheads="1"/>
              </p:cNvSpPr>
              <p:nvPr/>
            </p:nvSpPr>
            <p:spPr bwMode="auto">
              <a:xfrm>
                <a:off x="3710546" y="1563550"/>
                <a:ext cx="4762971" cy="186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500" dirty="0">
                    <a:latin typeface="Impact" panose="020B0806030902050204" pitchFamily="34" charset="0"/>
                    <a:sym typeface="Impact" panose="020B0806030902050204" pitchFamily="34" charset="0"/>
                  </a:rPr>
                  <a:t>THANKS</a:t>
                </a:r>
                <a:endParaRPr lang="zh-CN" altLang="en-US" sz="11500" dirty="0">
                  <a:latin typeface="Impact" panose="020B0806030902050204" pitchFamily="34" charset="0"/>
                  <a:sym typeface="Impact" panose="020B0806030902050204" pitchFamily="34" charset="0"/>
                </a:endParaRPr>
              </a:p>
            </p:txBody>
          </p:sp>
          <p:sp>
            <p:nvSpPr>
              <p:cNvPr id="8" name="文本框 9"/>
              <p:cNvSpPr>
                <a:spLocks noChangeArrowheads="1"/>
              </p:cNvSpPr>
              <p:nvPr/>
            </p:nvSpPr>
            <p:spPr bwMode="auto">
              <a:xfrm>
                <a:off x="3710546" y="3294351"/>
                <a:ext cx="476297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endPar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endParaRPr>
              </a:p>
            </p:txBody>
          </p:sp>
        </p:grpSp>
      </p:grpSp>
    </p:spTree>
    <p:extLst>
      <p:ext uri="{BB962C8B-B14F-4D97-AF65-F5344CB8AC3E}">
        <p14:creationId xmlns:p14="http://schemas.microsoft.com/office/powerpoint/2010/main" val="49521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a:cxnSpLocks/>
          </p:cNvCxnSpPr>
          <p:nvPr/>
        </p:nvCxnSpPr>
        <p:spPr>
          <a:xfrm flipH="1">
            <a:off x="2134784" y="1348600"/>
            <a:ext cx="3590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133133" y="661920"/>
            <a:ext cx="3425490" cy="707886"/>
          </a:xfrm>
          <a:prstGeom prst="rect">
            <a:avLst/>
          </a:prstGeom>
        </p:spPr>
        <p:txBody>
          <a:bodyPr wrap="none">
            <a:spAutoFit/>
          </a:bodyPr>
          <a:lstStyle/>
          <a:p>
            <a:r>
              <a:rPr lang="en-US" altLang="zh-CN" sz="4000" b="1"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4000" b="1" dirty="0">
              <a:latin typeface="微软雅黑 Light" panose="020B0502040204020203" pitchFamily="34" charset="-122"/>
              <a:ea typeface="微软雅黑 Light" panose="020B0502040204020203" pitchFamily="34" charset="-122"/>
            </a:endParaRPr>
          </a:p>
        </p:txBody>
      </p:sp>
      <p:cxnSp>
        <p:nvCxnSpPr>
          <p:cNvPr id="14" name="直接连接符 13"/>
          <p:cNvCxnSpPr>
            <a:cxnSpLocks/>
          </p:cNvCxnSpPr>
          <p:nvPr/>
        </p:nvCxnSpPr>
        <p:spPr>
          <a:xfrm flipH="1">
            <a:off x="2137651" y="2378394"/>
            <a:ext cx="1795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2137652" y="3391258"/>
            <a:ext cx="1795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平行四边形 15"/>
          <p:cNvSpPr/>
          <p:nvPr/>
        </p:nvSpPr>
        <p:spPr>
          <a:xfrm rot="9100833">
            <a:off x="-533400" y="1054103"/>
            <a:ext cx="1866900" cy="481328"/>
          </a:xfrm>
          <a:prstGeom prst="parallelogram">
            <a:avLst>
              <a:gd name="adj" fmla="val 527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2DC"/>
              </a:solidFill>
              <a:latin typeface="微软雅黑 Light" panose="020B0502040204020203" pitchFamily="34" charset="-122"/>
              <a:ea typeface="微软雅黑 Light" panose="020B0502040204020203" pitchFamily="34" charset="-122"/>
            </a:endParaRPr>
          </a:p>
        </p:txBody>
      </p:sp>
      <p:sp>
        <p:nvSpPr>
          <p:cNvPr id="17" name="平行四边形 16"/>
          <p:cNvSpPr/>
          <p:nvPr/>
        </p:nvSpPr>
        <p:spPr>
          <a:xfrm rot="9100833">
            <a:off x="-533400" y="2143081"/>
            <a:ext cx="1866900" cy="481328"/>
          </a:xfrm>
          <a:prstGeom prst="parallelogram">
            <a:avLst>
              <a:gd name="adj" fmla="val 527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2DC"/>
              </a:solidFill>
              <a:latin typeface="微软雅黑 Light" panose="020B0502040204020203" pitchFamily="34" charset="-122"/>
              <a:ea typeface="微软雅黑 Light" panose="020B0502040204020203" pitchFamily="34" charset="-122"/>
            </a:endParaRPr>
          </a:p>
        </p:txBody>
      </p:sp>
      <p:sp>
        <p:nvSpPr>
          <p:cNvPr id="18" name="平行四边形 17"/>
          <p:cNvSpPr/>
          <p:nvPr/>
        </p:nvSpPr>
        <p:spPr>
          <a:xfrm rot="9100833">
            <a:off x="-533400" y="3235281"/>
            <a:ext cx="1866900" cy="481328"/>
          </a:xfrm>
          <a:prstGeom prst="parallelogram">
            <a:avLst>
              <a:gd name="adj" fmla="val 527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2DC"/>
              </a:solidFill>
              <a:latin typeface="微软雅黑 Light" panose="020B0502040204020203" pitchFamily="34" charset="-122"/>
              <a:ea typeface="微软雅黑 Light" panose="020B0502040204020203" pitchFamily="34" charset="-122"/>
            </a:endParaRPr>
          </a:p>
        </p:txBody>
      </p:sp>
      <p:sp>
        <p:nvSpPr>
          <p:cNvPr id="19" name="平行四边形 18"/>
          <p:cNvSpPr/>
          <p:nvPr/>
        </p:nvSpPr>
        <p:spPr>
          <a:xfrm rot="9100833">
            <a:off x="-533400" y="4327481"/>
            <a:ext cx="1866900" cy="481328"/>
          </a:xfrm>
          <a:prstGeom prst="parallelogram">
            <a:avLst>
              <a:gd name="adj" fmla="val 527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2DC"/>
              </a:solidFill>
              <a:latin typeface="微软雅黑 Light" panose="020B0502040204020203" pitchFamily="34" charset="-122"/>
              <a:ea typeface="微软雅黑 Light" panose="020B0502040204020203" pitchFamily="34" charset="-122"/>
            </a:endParaRPr>
          </a:p>
        </p:txBody>
      </p:sp>
      <p:sp>
        <p:nvSpPr>
          <p:cNvPr id="20" name="平行四边形 19"/>
          <p:cNvSpPr/>
          <p:nvPr/>
        </p:nvSpPr>
        <p:spPr>
          <a:xfrm rot="9100833">
            <a:off x="-533400" y="5419681"/>
            <a:ext cx="1866900" cy="481328"/>
          </a:xfrm>
          <a:prstGeom prst="parallelogram">
            <a:avLst>
              <a:gd name="adj" fmla="val 527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2DC"/>
              </a:solidFill>
              <a:latin typeface="微软雅黑 Light" panose="020B0502040204020203" pitchFamily="34" charset="-122"/>
              <a:ea typeface="微软雅黑 Light" panose="020B0502040204020203" pitchFamily="34" charset="-122"/>
            </a:endParaRPr>
          </a:p>
        </p:txBody>
      </p:sp>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37652" y="2650966"/>
            <a:ext cx="413627" cy="386202"/>
          </a:xfrm>
          <a:prstGeom prst="rect">
            <a:avLst/>
          </a:prstGeom>
        </p:spPr>
      </p:pic>
      <p:sp>
        <p:nvSpPr>
          <p:cNvPr id="2" name="文本框 1"/>
          <p:cNvSpPr txBox="1"/>
          <p:nvPr/>
        </p:nvSpPr>
        <p:spPr>
          <a:xfrm>
            <a:off x="1952434" y="1362646"/>
            <a:ext cx="8606739" cy="954107"/>
          </a:xfrm>
          <a:prstGeom prst="rect">
            <a:avLst/>
          </a:prstGeom>
          <a:noFill/>
        </p:spPr>
        <p:txBody>
          <a:bodyPr wrap="square" rtlCol="0">
            <a:spAutoFit/>
          </a:bodyPr>
          <a:lstStyle/>
          <a:p>
            <a:pPr algn="ctr"/>
            <a:r>
              <a:rPr kumimoji="1" lang="en-US" altLang="zh-CN" sz="2800" b="1" dirty="0" smtClean="0">
                <a:solidFill>
                  <a:srgbClr val="FF0000"/>
                </a:solidFill>
              </a:rPr>
              <a:t>Research</a:t>
            </a:r>
            <a:r>
              <a:rPr kumimoji="1" lang="zh-CN" altLang="en-US" sz="2800" b="1" dirty="0" smtClean="0">
                <a:solidFill>
                  <a:srgbClr val="FF0000"/>
                </a:solidFill>
              </a:rPr>
              <a:t> </a:t>
            </a:r>
            <a:r>
              <a:rPr kumimoji="1" lang="en-US" altLang="zh-CN" sz="2800" b="1" dirty="0" smtClean="0">
                <a:solidFill>
                  <a:srgbClr val="FF0000"/>
                </a:solidFill>
              </a:rPr>
              <a:t>and</a:t>
            </a:r>
            <a:r>
              <a:rPr kumimoji="1" lang="zh-CN" altLang="en-US" sz="2800" b="1" dirty="0" smtClean="0">
                <a:solidFill>
                  <a:srgbClr val="FF0000"/>
                </a:solidFill>
              </a:rPr>
              <a:t> </a:t>
            </a:r>
            <a:r>
              <a:rPr kumimoji="1" lang="en-US" altLang="zh-CN" sz="2800" b="1" dirty="0" smtClean="0">
                <a:solidFill>
                  <a:srgbClr val="FF0000"/>
                </a:solidFill>
              </a:rPr>
              <a:t>Implementation</a:t>
            </a:r>
            <a:r>
              <a:rPr kumimoji="1" lang="zh-CN" altLang="en-US" sz="2800" b="1" dirty="0" smtClean="0">
                <a:solidFill>
                  <a:srgbClr val="FF0000"/>
                </a:solidFill>
              </a:rPr>
              <a:t> </a:t>
            </a:r>
            <a:r>
              <a:rPr kumimoji="1" lang="en-US" altLang="zh-CN" sz="2800" b="1" dirty="0" smtClean="0">
                <a:solidFill>
                  <a:srgbClr val="FF0000"/>
                </a:solidFill>
              </a:rPr>
              <a:t>of</a:t>
            </a:r>
            <a:r>
              <a:rPr kumimoji="1" lang="zh-CN" altLang="en-US" sz="2800" b="1" dirty="0" smtClean="0">
                <a:solidFill>
                  <a:srgbClr val="FF0000"/>
                </a:solidFill>
              </a:rPr>
              <a:t> </a:t>
            </a:r>
            <a:r>
              <a:rPr kumimoji="1" lang="en-US" altLang="zh-CN" sz="2800" b="1" dirty="0" smtClean="0">
                <a:solidFill>
                  <a:srgbClr val="FF0000"/>
                </a:solidFill>
              </a:rPr>
              <a:t>Text</a:t>
            </a:r>
            <a:r>
              <a:rPr kumimoji="1" lang="zh-CN" altLang="en-US" sz="2800" b="1" dirty="0" smtClean="0">
                <a:solidFill>
                  <a:srgbClr val="FF0000"/>
                </a:solidFill>
              </a:rPr>
              <a:t> </a:t>
            </a:r>
            <a:r>
              <a:rPr kumimoji="1" lang="en-US" altLang="zh-CN" sz="2800" b="1" dirty="0" smtClean="0">
                <a:solidFill>
                  <a:srgbClr val="FF0000"/>
                </a:solidFill>
              </a:rPr>
              <a:t>Content</a:t>
            </a:r>
            <a:r>
              <a:rPr kumimoji="1" lang="zh-CN" altLang="en-US" sz="2800" b="1" dirty="0" smtClean="0">
                <a:solidFill>
                  <a:srgbClr val="FF0000"/>
                </a:solidFill>
              </a:rPr>
              <a:t> </a:t>
            </a:r>
            <a:r>
              <a:rPr kumimoji="1" lang="en-US" altLang="zh-CN" sz="2800" b="1" dirty="0" smtClean="0">
                <a:solidFill>
                  <a:srgbClr val="FF0000"/>
                </a:solidFill>
              </a:rPr>
              <a:t>Clustering</a:t>
            </a:r>
            <a:r>
              <a:rPr kumimoji="1" lang="zh-CN" altLang="en-US" sz="2800" b="1" dirty="0" smtClean="0">
                <a:solidFill>
                  <a:srgbClr val="FF0000"/>
                </a:solidFill>
              </a:rPr>
              <a:t> </a:t>
            </a:r>
            <a:r>
              <a:rPr kumimoji="1" lang="en-US" altLang="zh-CN" sz="2800" b="1" dirty="0" smtClean="0">
                <a:solidFill>
                  <a:srgbClr val="FF0000"/>
                </a:solidFill>
              </a:rPr>
              <a:t>Method</a:t>
            </a:r>
            <a:r>
              <a:rPr kumimoji="1" lang="zh-CN" altLang="en-US" sz="2800" b="1" dirty="0" smtClean="0">
                <a:solidFill>
                  <a:srgbClr val="FF0000"/>
                </a:solidFill>
              </a:rPr>
              <a:t> </a:t>
            </a:r>
            <a:r>
              <a:rPr kumimoji="1" lang="en-US" altLang="zh-CN" sz="2800" b="1" dirty="0" smtClean="0">
                <a:solidFill>
                  <a:srgbClr val="FF0000"/>
                </a:solidFill>
              </a:rPr>
              <a:t>for</a:t>
            </a:r>
            <a:r>
              <a:rPr kumimoji="1" lang="zh-CN" altLang="en-US" sz="2800" b="1" dirty="0" smtClean="0">
                <a:solidFill>
                  <a:srgbClr val="FF0000"/>
                </a:solidFill>
              </a:rPr>
              <a:t> </a:t>
            </a:r>
            <a:r>
              <a:rPr kumimoji="1" lang="en-US" altLang="zh-CN" sz="2800" b="1" dirty="0" smtClean="0">
                <a:solidFill>
                  <a:srgbClr val="FF0000"/>
                </a:solidFill>
              </a:rPr>
              <a:t>Breaking</a:t>
            </a:r>
            <a:r>
              <a:rPr kumimoji="1" lang="zh-CN" altLang="en-US" sz="2800" b="1" dirty="0" smtClean="0">
                <a:solidFill>
                  <a:srgbClr val="FF0000"/>
                </a:solidFill>
              </a:rPr>
              <a:t> </a:t>
            </a:r>
            <a:r>
              <a:rPr kumimoji="1" lang="en-US" altLang="zh-CN" sz="2800" b="1" dirty="0" smtClean="0">
                <a:solidFill>
                  <a:srgbClr val="FF0000"/>
                </a:solidFill>
              </a:rPr>
              <a:t>News</a:t>
            </a:r>
            <a:endParaRPr kumimoji="1" lang="zh-CN" altLang="en-US" sz="2800" b="1" dirty="0">
              <a:solidFill>
                <a:srgbClr val="FF0000"/>
              </a:solidFill>
            </a:endParaRPr>
          </a:p>
        </p:txBody>
      </p:sp>
      <p:sp>
        <p:nvSpPr>
          <p:cNvPr id="3" name="文本框 2"/>
          <p:cNvSpPr txBox="1"/>
          <p:nvPr/>
        </p:nvSpPr>
        <p:spPr>
          <a:xfrm>
            <a:off x="2760076" y="2529001"/>
            <a:ext cx="2114681" cy="523220"/>
          </a:xfrm>
          <a:prstGeom prst="rect">
            <a:avLst/>
          </a:prstGeom>
          <a:noFill/>
        </p:spPr>
        <p:txBody>
          <a:bodyPr wrap="none" rtlCol="0">
            <a:spAutoFit/>
          </a:bodyPr>
          <a:lstStyle/>
          <a:p>
            <a:r>
              <a:rPr kumimoji="1" lang="en-US" altLang="zh-CN" sz="2800" b="1" dirty="0" smtClean="0"/>
              <a:t>Zhixiu</a:t>
            </a:r>
            <a:r>
              <a:rPr kumimoji="1" lang="zh-CN" altLang="en-US" sz="2800" b="1" dirty="0" smtClean="0"/>
              <a:t> </a:t>
            </a:r>
            <a:r>
              <a:rPr kumimoji="1" lang="en-US" altLang="zh-CN" sz="2800" b="1" dirty="0" smtClean="0"/>
              <a:t>Kang</a:t>
            </a:r>
            <a:endParaRPr kumimoji="1" lang="zh-CN" altLang="en-US" sz="2800" b="1" dirty="0"/>
          </a:p>
        </p:txBody>
      </p:sp>
      <p:pic>
        <p:nvPicPr>
          <p:cNvPr id="25" name="图片 2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37652" y="3755752"/>
            <a:ext cx="413627" cy="386202"/>
          </a:xfrm>
          <a:prstGeom prst="rect">
            <a:avLst/>
          </a:prstGeom>
        </p:spPr>
      </p:pic>
      <p:sp>
        <p:nvSpPr>
          <p:cNvPr id="26" name="文本框 25"/>
          <p:cNvSpPr txBox="1"/>
          <p:nvPr/>
        </p:nvSpPr>
        <p:spPr>
          <a:xfrm>
            <a:off x="2760076" y="3687243"/>
            <a:ext cx="3877985" cy="523220"/>
          </a:xfrm>
          <a:prstGeom prst="rect">
            <a:avLst/>
          </a:prstGeom>
          <a:noFill/>
        </p:spPr>
        <p:txBody>
          <a:bodyPr wrap="none" rtlCol="0">
            <a:spAutoFit/>
          </a:bodyPr>
          <a:lstStyle/>
          <a:p>
            <a:r>
              <a:rPr kumimoji="1" lang="en-US" altLang="zh-CN" sz="2800" b="1" dirty="0" smtClean="0"/>
              <a:t>Advisor:</a:t>
            </a:r>
            <a:r>
              <a:rPr kumimoji="1" lang="zh-CN" altLang="en-US" sz="2800" b="1" dirty="0" smtClean="0"/>
              <a:t> </a:t>
            </a:r>
            <a:r>
              <a:rPr kumimoji="1" lang="en-US" altLang="zh-CN" sz="2800" b="1" dirty="0" err="1" smtClean="0"/>
              <a:t>Dongqi</a:t>
            </a:r>
            <a:r>
              <a:rPr kumimoji="1" lang="zh-CN" altLang="en-US" sz="2800" b="1" dirty="0" smtClean="0"/>
              <a:t> </a:t>
            </a:r>
            <a:r>
              <a:rPr kumimoji="1" lang="en-US" altLang="zh-CN" sz="2800" b="1" dirty="0" smtClean="0"/>
              <a:t>Wang</a:t>
            </a:r>
            <a:endParaRPr kumimoji="1" lang="zh-CN" altLang="en-US" sz="2800" b="1" dirty="0"/>
          </a:p>
        </p:txBody>
      </p:sp>
      <p:cxnSp>
        <p:nvCxnSpPr>
          <p:cNvPr id="32" name="直接连接符 14"/>
          <p:cNvCxnSpPr>
            <a:cxnSpLocks/>
          </p:cNvCxnSpPr>
          <p:nvPr/>
        </p:nvCxnSpPr>
        <p:spPr>
          <a:xfrm flipH="1">
            <a:off x="2130266" y="4544676"/>
            <a:ext cx="1795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15434" y="4947399"/>
            <a:ext cx="413627" cy="386202"/>
          </a:xfrm>
          <a:prstGeom prst="rect">
            <a:avLst/>
          </a:prstGeom>
        </p:spPr>
      </p:pic>
      <p:sp>
        <p:nvSpPr>
          <p:cNvPr id="34" name="文本框 33"/>
          <p:cNvSpPr txBox="1"/>
          <p:nvPr/>
        </p:nvSpPr>
        <p:spPr>
          <a:xfrm>
            <a:off x="2748171" y="4859084"/>
            <a:ext cx="2767104" cy="523220"/>
          </a:xfrm>
          <a:prstGeom prst="rect">
            <a:avLst/>
          </a:prstGeom>
          <a:noFill/>
        </p:spPr>
        <p:txBody>
          <a:bodyPr wrap="none" rtlCol="0">
            <a:spAutoFit/>
          </a:bodyPr>
          <a:lstStyle/>
          <a:p>
            <a:r>
              <a:rPr kumimoji="1" lang="en-US" altLang="zh-CN" sz="2800" b="1" dirty="0" smtClean="0"/>
              <a:t>Reviewer:</a:t>
            </a:r>
            <a:r>
              <a:rPr kumimoji="1" lang="zh-CN" altLang="en-US" sz="2800" b="1" dirty="0" smtClean="0"/>
              <a:t> </a:t>
            </a:r>
            <a:r>
              <a:rPr kumimoji="1" lang="en-US" altLang="zh-CN" sz="2800" b="1" dirty="0" smtClean="0"/>
              <a:t>Yi</a:t>
            </a:r>
            <a:r>
              <a:rPr kumimoji="1" lang="zh-CN" altLang="en-US" sz="2800" b="1" dirty="0" smtClean="0"/>
              <a:t> </a:t>
            </a:r>
            <a:r>
              <a:rPr kumimoji="1" lang="en-US" altLang="zh-CN" sz="2800" b="1" dirty="0" smtClean="0"/>
              <a:t>Ma</a:t>
            </a:r>
            <a:endParaRPr kumimoji="1" lang="zh-CN" altLang="en-US" sz="2800" b="1" dirty="0"/>
          </a:p>
        </p:txBody>
      </p:sp>
    </p:spTree>
    <p:extLst>
      <p:ext uri="{BB962C8B-B14F-4D97-AF65-F5344CB8AC3E}">
        <p14:creationId xmlns:p14="http://schemas.microsoft.com/office/powerpoint/2010/main" val="147703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76368" y="3197129"/>
            <a:ext cx="3843810" cy="830997"/>
          </a:xfrm>
          <a:prstGeom prst="rect">
            <a:avLst/>
          </a:prstGeom>
          <a:noFill/>
        </p:spPr>
        <p:txBody>
          <a:bodyPr wrap="square" rtlCol="0">
            <a:spAutoFit/>
          </a:bodyPr>
          <a:lstStyle/>
          <a:p>
            <a:r>
              <a:rPr lang="en-US" altLang="zh-CN" sz="4800" b="1" i="1" dirty="0" smtClean="0">
                <a:latin typeface="华文细黑" panose="02010600040101010101" pitchFamily="2" charset="-122"/>
                <a:ea typeface="华文细黑" panose="02010600040101010101" pitchFamily="2" charset="-122"/>
              </a:rPr>
              <a:t>Background</a:t>
            </a:r>
            <a:endParaRPr lang="en-US" altLang="zh-CN" sz="4800" b="1" i="1" dirty="0">
              <a:latin typeface="华文细黑" panose="02010600040101010101" pitchFamily="2" charset="-122"/>
              <a:ea typeface="华文细黑" panose="02010600040101010101" pitchFamily="2" charset="-122"/>
            </a:endParaRPr>
          </a:p>
        </p:txBody>
      </p:sp>
      <p:grpSp>
        <p:nvGrpSpPr>
          <p:cNvPr id="27" name="组合 26"/>
          <p:cNvGrpSpPr/>
          <p:nvPr/>
        </p:nvGrpSpPr>
        <p:grpSpPr>
          <a:xfrm>
            <a:off x="0" y="3200982"/>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2" name="矩形 31"/>
          <p:cNvSpPr/>
          <p:nvPr/>
        </p:nvSpPr>
        <p:spPr>
          <a:xfrm>
            <a:off x="5334000" y="3254284"/>
            <a:ext cx="542925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065629" y="720290"/>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281529" y="959682"/>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334000" y="3635217"/>
            <a:ext cx="542925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0" y="12542"/>
            <a:ext cx="6118126" cy="3241742"/>
          </a:xfrm>
          <a:prstGeom prst="rect">
            <a:avLst/>
          </a:prstGeom>
        </p:spPr>
      </p:pic>
      <p:graphicFrame>
        <p:nvGraphicFramePr>
          <p:cNvPr id="19" name="图表 18"/>
          <p:cNvGraphicFramePr/>
          <p:nvPr>
            <p:extLst>
              <p:ext uri="{D42A27DB-BD31-4B8C-83A1-F6EECF244321}">
                <p14:modId xmlns:p14="http://schemas.microsoft.com/office/powerpoint/2010/main" val="1068906661"/>
              </p:ext>
            </p:extLst>
          </p:nvPr>
        </p:nvGraphicFramePr>
        <p:xfrm>
          <a:off x="237424" y="4134231"/>
          <a:ext cx="1633351" cy="1088900"/>
        </p:xfrm>
        <a:graphic>
          <a:graphicData uri="http://schemas.openxmlformats.org/drawingml/2006/chart">
            <c:chart xmlns:c="http://schemas.openxmlformats.org/drawingml/2006/chart" xmlns:r="http://schemas.openxmlformats.org/officeDocument/2006/relationships" r:id="rId3"/>
          </a:graphicData>
        </a:graphic>
      </p:graphicFrame>
      <p:sp>
        <p:nvSpPr>
          <p:cNvPr id="22" name="文本框 21"/>
          <p:cNvSpPr txBox="1"/>
          <p:nvPr/>
        </p:nvSpPr>
        <p:spPr>
          <a:xfrm>
            <a:off x="1953595" y="4386293"/>
            <a:ext cx="6533165" cy="584775"/>
          </a:xfrm>
          <a:prstGeom prst="rect">
            <a:avLst/>
          </a:prstGeom>
          <a:noFill/>
        </p:spPr>
        <p:txBody>
          <a:bodyPr wrap="square" rtlCol="0">
            <a:spAutoFit/>
          </a:bodyPr>
          <a:lstStyle/>
          <a:p>
            <a:r>
              <a:rPr lang="en-US" altLang="zh-CN" sz="3200" b="1" i="1" dirty="0" smtClean="0">
                <a:latin typeface="微软雅黑 Light" panose="020B0502040204020203" pitchFamily="34" charset="-122"/>
                <a:ea typeface="微软雅黑 Light" panose="020B0502040204020203" pitchFamily="34" charset="-122"/>
              </a:rPr>
              <a:t>Information</a:t>
            </a:r>
            <a:r>
              <a:rPr lang="zh-CN" altLang="en-US" sz="3200" b="1" i="1" dirty="0" smtClean="0">
                <a:latin typeface="微软雅黑 Light" panose="020B0502040204020203" pitchFamily="34" charset="-122"/>
                <a:ea typeface="微软雅黑 Light" panose="020B0502040204020203" pitchFamily="34" charset="-122"/>
              </a:rPr>
              <a:t> </a:t>
            </a:r>
            <a:r>
              <a:rPr lang="en-US" altLang="zh-CN" sz="3200" b="1" i="1" dirty="0" smtClean="0">
                <a:latin typeface="微软雅黑 Light" panose="020B0502040204020203" pitchFamily="34" charset="-122"/>
                <a:ea typeface="微软雅黑 Light" panose="020B0502040204020203" pitchFamily="34" charset="-122"/>
              </a:rPr>
              <a:t>Explosion</a:t>
            </a:r>
            <a:endParaRPr lang="en-US" altLang="zh-CN" sz="3200" b="1" i="1" dirty="0">
              <a:latin typeface="微软雅黑 Light" panose="020B0502040204020203" pitchFamily="34" charset="-122"/>
              <a:ea typeface="微软雅黑 Light" panose="020B0502040204020203" pitchFamily="34" charset="-122"/>
            </a:endParaRPr>
          </a:p>
        </p:txBody>
      </p:sp>
      <p:graphicFrame>
        <p:nvGraphicFramePr>
          <p:cNvPr id="23" name="图表 22"/>
          <p:cNvGraphicFramePr/>
          <p:nvPr>
            <p:extLst>
              <p:ext uri="{D42A27DB-BD31-4B8C-83A1-F6EECF244321}">
                <p14:modId xmlns:p14="http://schemas.microsoft.com/office/powerpoint/2010/main" val="79677539"/>
              </p:ext>
            </p:extLst>
          </p:nvPr>
        </p:nvGraphicFramePr>
        <p:xfrm>
          <a:off x="229886" y="5223131"/>
          <a:ext cx="1633351" cy="1088900"/>
        </p:xfrm>
        <a:graphic>
          <a:graphicData uri="http://schemas.openxmlformats.org/drawingml/2006/chart">
            <c:chart xmlns:c="http://schemas.openxmlformats.org/drawingml/2006/chart" xmlns:r="http://schemas.openxmlformats.org/officeDocument/2006/relationships" r:id="rId4"/>
          </a:graphicData>
        </a:graphic>
      </p:graphicFrame>
      <p:sp>
        <p:nvSpPr>
          <p:cNvPr id="24" name="文本框 23"/>
          <p:cNvSpPr txBox="1"/>
          <p:nvPr/>
        </p:nvSpPr>
        <p:spPr>
          <a:xfrm>
            <a:off x="1863237" y="5544678"/>
            <a:ext cx="7137328" cy="584775"/>
          </a:xfrm>
          <a:prstGeom prst="rect">
            <a:avLst/>
          </a:prstGeom>
          <a:noFill/>
        </p:spPr>
        <p:txBody>
          <a:bodyPr wrap="square" rtlCol="0">
            <a:spAutoFit/>
          </a:bodyPr>
          <a:lstStyle/>
          <a:p>
            <a:r>
              <a:rPr lang="en-US" altLang="zh-CN" sz="3200" b="1" i="1" dirty="0" smtClean="0">
                <a:latin typeface="微软雅黑 Light" panose="020B0502040204020203" pitchFamily="34" charset="-122"/>
                <a:ea typeface="微软雅黑 Light" panose="020B0502040204020203" pitchFamily="34" charset="-122"/>
              </a:rPr>
              <a:t>People</a:t>
            </a:r>
            <a:r>
              <a:rPr lang="zh-CN" altLang="en-US" sz="3200" b="1" i="1" dirty="0" smtClean="0">
                <a:latin typeface="微软雅黑 Light" panose="020B0502040204020203" pitchFamily="34" charset="-122"/>
                <a:ea typeface="微软雅黑 Light" panose="020B0502040204020203" pitchFamily="34" charset="-122"/>
              </a:rPr>
              <a:t> </a:t>
            </a:r>
            <a:r>
              <a:rPr lang="en-US" altLang="zh-CN" sz="3200" b="1" i="1" dirty="0" smtClean="0">
                <a:latin typeface="微软雅黑 Light" panose="020B0502040204020203" pitchFamily="34" charset="-122"/>
                <a:ea typeface="微软雅黑 Light" panose="020B0502040204020203" pitchFamily="34" charset="-122"/>
              </a:rPr>
              <a:t>have</a:t>
            </a:r>
            <a:r>
              <a:rPr lang="zh-CN" altLang="en-US" sz="3200" b="1" i="1" dirty="0" smtClean="0">
                <a:latin typeface="微软雅黑 Light" panose="020B0502040204020203" pitchFamily="34" charset="-122"/>
                <a:ea typeface="微软雅黑 Light" panose="020B0502040204020203" pitchFamily="34" charset="-122"/>
              </a:rPr>
              <a:t> </a:t>
            </a:r>
            <a:r>
              <a:rPr lang="en-US" altLang="zh-CN" sz="3200" b="1" i="1" dirty="0" smtClean="0">
                <a:latin typeface="微软雅黑 Light" panose="020B0502040204020203" pitchFamily="34" charset="-122"/>
                <a:ea typeface="微软雅黑 Light" panose="020B0502040204020203" pitchFamily="34" charset="-122"/>
              </a:rPr>
              <a:t>requirements</a:t>
            </a:r>
            <a:r>
              <a:rPr lang="zh-CN" altLang="en-US" sz="3200" b="1" i="1" dirty="0" smtClean="0">
                <a:latin typeface="微软雅黑 Light" panose="020B0502040204020203" pitchFamily="34" charset="-122"/>
                <a:ea typeface="微软雅黑 Light" panose="020B0502040204020203" pitchFamily="34" charset="-122"/>
              </a:rPr>
              <a:t> </a:t>
            </a:r>
            <a:r>
              <a:rPr lang="en-US" altLang="zh-CN" sz="3200" b="1" i="1" dirty="0" smtClean="0">
                <a:latin typeface="微软雅黑 Light" panose="020B0502040204020203" pitchFamily="34" charset="-122"/>
                <a:ea typeface="微软雅黑 Light" panose="020B0502040204020203" pitchFamily="34" charset="-122"/>
              </a:rPr>
              <a:t>to</a:t>
            </a:r>
            <a:r>
              <a:rPr lang="zh-CN" altLang="en-US" sz="3200" b="1" i="1" dirty="0" smtClean="0">
                <a:latin typeface="微软雅黑 Light" panose="020B0502040204020203" pitchFamily="34" charset="-122"/>
                <a:ea typeface="微软雅黑 Light" panose="020B0502040204020203" pitchFamily="34" charset="-122"/>
              </a:rPr>
              <a:t> </a:t>
            </a:r>
            <a:r>
              <a:rPr lang="en-US" altLang="zh-CN" sz="3200" b="1" i="1" dirty="0" smtClean="0">
                <a:latin typeface="微软雅黑 Light" panose="020B0502040204020203" pitchFamily="34" charset="-122"/>
                <a:ea typeface="微软雅黑 Light" panose="020B0502040204020203" pitchFamily="34" charset="-122"/>
              </a:rPr>
              <a:t>use</a:t>
            </a:r>
            <a:r>
              <a:rPr lang="zh-CN" altLang="en-US" sz="3200" b="1" i="1" dirty="0" smtClean="0">
                <a:latin typeface="微软雅黑 Light" panose="020B0502040204020203" pitchFamily="34" charset="-122"/>
                <a:ea typeface="微软雅黑 Light" panose="020B0502040204020203" pitchFamily="34" charset="-122"/>
              </a:rPr>
              <a:t> </a:t>
            </a:r>
            <a:r>
              <a:rPr lang="en-US" altLang="zh-CN" sz="3200" b="1" i="1" dirty="0" smtClean="0">
                <a:latin typeface="微软雅黑 Light" panose="020B0502040204020203" pitchFamily="34" charset="-122"/>
                <a:ea typeface="微软雅黑 Light" panose="020B0502040204020203" pitchFamily="34" charset="-122"/>
              </a:rPr>
              <a:t>data</a:t>
            </a:r>
            <a:endParaRPr lang="en-US" altLang="zh-CN" sz="3200" b="1"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9627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4947352" y="2279480"/>
            <a:ext cx="3337200" cy="3337200"/>
          </a:xfrm>
          <a:prstGeom prst="ellipse">
            <a:avLst/>
          </a:prstGeom>
          <a:solidFill>
            <a:schemeClr val="bg1">
              <a:lumMod val="75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307352" y="2279480"/>
            <a:ext cx="2617200" cy="2617200"/>
          </a:xfrm>
          <a:prstGeom prst="ellipse">
            <a:avLst/>
          </a:prstGeom>
          <a:solidFill>
            <a:schemeClr val="bg1">
              <a:lumMod val="65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67352" y="2279480"/>
            <a:ext cx="1897200" cy="1897200"/>
          </a:xfrm>
          <a:prstGeom prst="ellipse">
            <a:avLst/>
          </a:prstGeom>
          <a:solidFill>
            <a:schemeClr val="bg1">
              <a:lumMod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028124" y="2279480"/>
            <a:ext cx="1175657" cy="1175657"/>
          </a:xfrm>
          <a:prstGeom prst="ellipse">
            <a:avLst/>
          </a:prstGeom>
          <a:solidFill>
            <a:schemeClr val="tx1">
              <a:lumMod val="65000"/>
              <a:lumOff val="35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3976914" y="-1891042"/>
            <a:ext cx="1451429" cy="245181"/>
            <a:chOff x="7576457" y="989685"/>
            <a:chExt cx="1451429" cy="245181"/>
          </a:xfrm>
        </p:grpSpPr>
        <p:cxnSp>
          <p:nvCxnSpPr>
            <p:cNvPr id="43" name="直接连接符 42"/>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50514" y="989685"/>
              <a:ext cx="377372" cy="245181"/>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flipH="1">
            <a:off x="-3976913" y="-824242"/>
            <a:ext cx="1451428" cy="245181"/>
            <a:chOff x="7576457" y="989685"/>
            <a:chExt cx="1451429" cy="245181"/>
          </a:xfrm>
        </p:grpSpPr>
        <p:cxnSp>
          <p:nvCxnSpPr>
            <p:cNvPr id="46" name="直接连接符 45"/>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650514" y="989685"/>
              <a:ext cx="377372" cy="245181"/>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flipH="1" flipV="1">
            <a:off x="4200685" y="2959929"/>
            <a:ext cx="1451428" cy="245181"/>
            <a:chOff x="7576457" y="989685"/>
            <a:chExt cx="1451429" cy="245181"/>
          </a:xfrm>
        </p:grpSpPr>
        <p:cxnSp>
          <p:nvCxnSpPr>
            <p:cNvPr id="49" name="直接连接符 48"/>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650514" y="989685"/>
              <a:ext cx="377372" cy="245181"/>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flipV="1">
            <a:off x="7209134" y="2610752"/>
            <a:ext cx="1451429" cy="245182"/>
            <a:chOff x="7576457" y="989685"/>
            <a:chExt cx="1451429" cy="245181"/>
          </a:xfrm>
        </p:grpSpPr>
        <p:cxnSp>
          <p:nvCxnSpPr>
            <p:cNvPr id="52" name="直接连接符 51"/>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650514" y="989685"/>
              <a:ext cx="377372" cy="245181"/>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flipH="1" flipV="1">
            <a:off x="3245222" y="3908520"/>
            <a:ext cx="1696415" cy="522769"/>
            <a:chOff x="7576457" y="466916"/>
            <a:chExt cx="1696416" cy="522769"/>
          </a:xfrm>
        </p:grpSpPr>
        <p:cxnSp>
          <p:nvCxnSpPr>
            <p:cNvPr id="55" name="直接连接符 54"/>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8650514" y="466916"/>
              <a:ext cx="622359" cy="52276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flipV="1">
            <a:off x="7918837" y="3525670"/>
            <a:ext cx="1445485" cy="382849"/>
            <a:chOff x="7576457" y="606838"/>
            <a:chExt cx="1445485" cy="382847"/>
          </a:xfrm>
        </p:grpSpPr>
        <p:cxnSp>
          <p:nvCxnSpPr>
            <p:cNvPr id="58" name="直接连接符 57"/>
            <p:cNvCxnSpPr>
              <a:cxnSpLocks/>
            </p:cNvCxnSpPr>
            <p:nvPr/>
          </p:nvCxnSpPr>
          <p:spPr>
            <a:xfrm>
              <a:off x="7576457" y="989685"/>
              <a:ext cx="1074057"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8650514" y="606838"/>
              <a:ext cx="371428" cy="38284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sp>
        <p:nvSpPr>
          <p:cNvPr id="61" name="分点上标题"/>
          <p:cNvSpPr/>
          <p:nvPr/>
        </p:nvSpPr>
        <p:spPr>
          <a:xfrm>
            <a:off x="8840564" y="2231934"/>
            <a:ext cx="2776764" cy="523220"/>
          </a:xfrm>
          <a:prstGeom prst="rect">
            <a:avLst/>
          </a:prstGeom>
          <a:noFill/>
        </p:spPr>
        <p:txBody>
          <a:bodyPr wrap="square">
            <a:spAutoFit/>
          </a:bodyPr>
          <a:lstStyle/>
          <a:p>
            <a:r>
              <a:rPr lang="en-US" altLang="zh-CN" sz="2800" b="1" dirty="0" smtClean="0">
                <a:latin typeface="微软雅黑" panose="020B0503020204020204" pitchFamily="34" charset="-122"/>
                <a:ea typeface="微软雅黑" panose="020B0503020204020204" pitchFamily="34" charset="-122"/>
              </a:rPr>
              <a:t>Web</a:t>
            </a:r>
            <a:r>
              <a:rPr lang="zh-CN" altLang="en-US"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C</a:t>
            </a:r>
            <a:r>
              <a:rPr lang="en-US" altLang="zh-CN" sz="2800" b="1" dirty="0" smtClean="0">
                <a:latin typeface="微软雅黑" panose="020B0503020204020204" pitchFamily="34" charset="-122"/>
                <a:ea typeface="微软雅黑" panose="020B0503020204020204" pitchFamily="34" charset="-122"/>
              </a:rPr>
              <a:t>rawling</a:t>
            </a:r>
            <a:endParaRPr lang="en-US" altLang="zh-CN" sz="2800" dirty="0">
              <a:latin typeface="+mj-ea"/>
              <a:ea typeface="+mj-ea"/>
            </a:endParaRPr>
          </a:p>
        </p:txBody>
      </p:sp>
      <p:sp>
        <p:nvSpPr>
          <p:cNvPr id="63" name="分点上标题"/>
          <p:cNvSpPr/>
          <p:nvPr/>
        </p:nvSpPr>
        <p:spPr>
          <a:xfrm>
            <a:off x="9521941" y="3908069"/>
            <a:ext cx="1916092" cy="523220"/>
          </a:xfrm>
          <a:prstGeom prst="rect">
            <a:avLst/>
          </a:prstGeom>
          <a:noFill/>
        </p:spPr>
        <p:txBody>
          <a:bodyPr wrap="square">
            <a:spAutoFit/>
          </a:bodyPr>
          <a:lstStyle/>
          <a:p>
            <a:r>
              <a:rPr lang="en-US" altLang="zh-CN" sz="2800" b="1" dirty="0" smtClean="0">
                <a:latin typeface="微软雅黑" panose="020B0503020204020204" pitchFamily="34" charset="-122"/>
                <a:ea typeface="微软雅黑" panose="020B0503020204020204" pitchFamily="34" charset="-122"/>
              </a:rPr>
              <a:t>TF-IDF</a:t>
            </a:r>
            <a:endParaRPr lang="en-US" altLang="zh-CN" sz="2800" dirty="0">
              <a:latin typeface="+mj-ea"/>
              <a:ea typeface="+mj-ea"/>
            </a:endParaRPr>
          </a:p>
        </p:txBody>
      </p:sp>
      <p:sp>
        <p:nvSpPr>
          <p:cNvPr id="64" name="分点上标题"/>
          <p:cNvSpPr/>
          <p:nvPr/>
        </p:nvSpPr>
        <p:spPr>
          <a:xfrm>
            <a:off x="-35642" y="2332714"/>
            <a:ext cx="4344988" cy="523220"/>
          </a:xfrm>
          <a:prstGeom prst="rect">
            <a:avLst/>
          </a:prstGeom>
          <a:noFill/>
        </p:spPr>
        <p:txBody>
          <a:bodyPr wrap="square">
            <a:spAutoFit/>
          </a:bodyPr>
          <a:lstStyle/>
          <a:p>
            <a:pPr algn="r"/>
            <a:r>
              <a:rPr lang="en-US" altLang="zh-CN" sz="2800" b="1" dirty="0" smtClean="0">
                <a:latin typeface="微软雅黑" panose="020B0503020204020204" pitchFamily="34" charset="-122"/>
                <a:ea typeface="微软雅黑" panose="020B0503020204020204" pitchFamily="34" charset="-122"/>
              </a:rPr>
              <a:t>Chinese</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Segmentation</a:t>
            </a:r>
            <a:endParaRPr lang="en-US" altLang="zh-CN" sz="2800" dirty="0">
              <a:latin typeface="+mj-ea"/>
              <a:ea typeface="+mj-ea"/>
            </a:endParaRPr>
          </a:p>
        </p:txBody>
      </p:sp>
      <p:sp>
        <p:nvSpPr>
          <p:cNvPr id="65" name="分点上标题"/>
          <p:cNvSpPr/>
          <p:nvPr/>
        </p:nvSpPr>
        <p:spPr>
          <a:xfrm>
            <a:off x="-173360" y="4396796"/>
            <a:ext cx="4388533" cy="523220"/>
          </a:xfrm>
          <a:prstGeom prst="rect">
            <a:avLst/>
          </a:prstGeom>
          <a:noFill/>
        </p:spPr>
        <p:txBody>
          <a:bodyPr wrap="square">
            <a:spAutoFit/>
          </a:bodyPr>
          <a:lstStyle/>
          <a:p>
            <a:pPr algn="r"/>
            <a:r>
              <a:rPr lang="en-US" altLang="zh-CN" sz="2800" b="1" dirty="0" smtClean="0">
                <a:latin typeface="微软雅黑" panose="020B0503020204020204" pitchFamily="34" charset="-122"/>
                <a:ea typeface="微软雅黑" panose="020B0503020204020204" pitchFamily="34" charset="-122"/>
              </a:rPr>
              <a:t>K-means</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Clustering</a:t>
            </a:r>
            <a:endParaRPr lang="en-US" altLang="zh-CN" sz="2800" dirty="0">
              <a:latin typeface="+mj-ea"/>
              <a:ea typeface="+mj-ea"/>
            </a:endParaRPr>
          </a:p>
        </p:txBody>
      </p:sp>
      <p:sp>
        <p:nvSpPr>
          <p:cNvPr id="35" name="矩形 34"/>
          <p:cNvSpPr/>
          <p:nvPr/>
        </p:nvSpPr>
        <p:spPr>
          <a:xfrm>
            <a:off x="3930846" y="446119"/>
            <a:ext cx="4081765" cy="906915"/>
          </a:xfrm>
          <a:prstGeom prst="rect">
            <a:avLst/>
          </a:prstGeom>
        </p:spPr>
        <p:txBody>
          <a:bodyPr wrap="square" anchor="ctr">
            <a:spAutoFit/>
          </a:bodyPr>
          <a:lstStyle/>
          <a:p>
            <a:pPr lvl="1" algn="dist">
              <a:lnSpc>
                <a:spcPct val="150000"/>
              </a:lnSpc>
            </a:pPr>
            <a:r>
              <a:rPr lang="en-US" altLang="zh-CN" sz="4000" b="1" kern="100" dirty="0" smtClean="0">
                <a:latin typeface="微软雅黑" panose="020B0503020204020204" pitchFamily="34" charset="-122"/>
                <a:ea typeface="微软雅黑" panose="020B0503020204020204" pitchFamily="34" charset="-122"/>
                <a:cs typeface="Times New Roman" panose="02020603050405020304" pitchFamily="18" charset="0"/>
              </a:rPr>
              <a:t>Main</a:t>
            </a:r>
            <a:r>
              <a:rPr lang="zh-CN" altLang="en-US" sz="40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4000" b="1" kern="100" dirty="0" smtClean="0">
                <a:latin typeface="微软雅黑" panose="020B0503020204020204" pitchFamily="34" charset="-122"/>
                <a:ea typeface="微软雅黑" panose="020B0503020204020204" pitchFamily="34" charset="-122"/>
                <a:cs typeface="Times New Roman" panose="02020603050405020304" pitchFamily="18" charset="0"/>
              </a:rPr>
              <a:t>Work</a:t>
            </a:r>
            <a:endParaRPr lang="zh-CN" altLang="en-US" sz="4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6" name="直接连接符 35"/>
          <p:cNvCxnSpPr>
            <a:cxnSpLocks/>
          </p:cNvCxnSpPr>
          <p:nvPr/>
        </p:nvCxnSpPr>
        <p:spPr>
          <a:xfrm flipH="1">
            <a:off x="4344988" y="1353034"/>
            <a:ext cx="3590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788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 name="组合 213"/>
          <p:cNvGrpSpPr/>
          <p:nvPr/>
        </p:nvGrpSpPr>
        <p:grpSpPr>
          <a:xfrm>
            <a:off x="2077285" y="3241600"/>
            <a:ext cx="942714" cy="942714"/>
            <a:chOff x="-2177143" y="2481943"/>
            <a:chExt cx="2409372" cy="2409372"/>
          </a:xfrm>
        </p:grpSpPr>
        <p:grpSp>
          <p:nvGrpSpPr>
            <p:cNvPr id="215" name="组合 214"/>
            <p:cNvGrpSpPr/>
            <p:nvPr/>
          </p:nvGrpSpPr>
          <p:grpSpPr>
            <a:xfrm>
              <a:off x="-1797957" y="3108779"/>
              <a:ext cx="1651000" cy="1155700"/>
              <a:chOff x="2755900" y="4096931"/>
              <a:chExt cx="1651000" cy="1155700"/>
            </a:xfrm>
            <a:solidFill>
              <a:schemeClr val="bg1">
                <a:lumMod val="95000"/>
              </a:schemeClr>
            </a:solidFill>
          </p:grpSpPr>
          <p:sp>
            <p:nvSpPr>
              <p:cNvPr id="217" name="矩形 216"/>
              <p:cNvSpPr/>
              <p:nvPr/>
            </p:nvSpPr>
            <p:spPr>
              <a:xfrm>
                <a:off x="2755900" y="4491679"/>
                <a:ext cx="1150046" cy="366204"/>
              </a:xfrm>
              <a:prstGeom prst="rect">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箭头: V 形 217"/>
              <p:cNvSpPr/>
              <p:nvPr/>
            </p:nvSpPr>
            <p:spPr>
              <a:xfrm>
                <a:off x="3251200" y="4096931"/>
                <a:ext cx="1155700" cy="1155700"/>
              </a:xfrm>
              <a:prstGeom prst="chevron">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6" name="椭圆 215"/>
            <p:cNvSpPr/>
            <p:nvPr/>
          </p:nvSpPr>
          <p:spPr>
            <a:xfrm>
              <a:off x="-2177143" y="2481943"/>
              <a:ext cx="2409372" cy="2409372"/>
            </a:xfrm>
            <a:prstGeom prst="ellipse">
              <a:avLst/>
            </a:prstGeom>
            <a:noFill/>
            <a:ln w="152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9" name="组合 218"/>
          <p:cNvGrpSpPr/>
          <p:nvPr/>
        </p:nvGrpSpPr>
        <p:grpSpPr>
          <a:xfrm>
            <a:off x="4588256" y="3241600"/>
            <a:ext cx="942714" cy="942714"/>
            <a:chOff x="-2177143" y="2481943"/>
            <a:chExt cx="2409372" cy="2409372"/>
          </a:xfrm>
        </p:grpSpPr>
        <p:grpSp>
          <p:nvGrpSpPr>
            <p:cNvPr id="220" name="组合 219"/>
            <p:cNvGrpSpPr/>
            <p:nvPr/>
          </p:nvGrpSpPr>
          <p:grpSpPr>
            <a:xfrm>
              <a:off x="-1797957" y="3108779"/>
              <a:ext cx="1651000" cy="1155700"/>
              <a:chOff x="2755900" y="4096931"/>
              <a:chExt cx="1651000" cy="1155700"/>
            </a:xfrm>
            <a:solidFill>
              <a:schemeClr val="bg1">
                <a:lumMod val="95000"/>
              </a:schemeClr>
            </a:solidFill>
          </p:grpSpPr>
          <p:sp>
            <p:nvSpPr>
              <p:cNvPr id="222" name="矩形 221"/>
              <p:cNvSpPr/>
              <p:nvPr/>
            </p:nvSpPr>
            <p:spPr>
              <a:xfrm>
                <a:off x="2755900" y="4491679"/>
                <a:ext cx="1150046" cy="366204"/>
              </a:xfrm>
              <a:prstGeom prst="rect">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箭头: V 形 222"/>
              <p:cNvSpPr/>
              <p:nvPr/>
            </p:nvSpPr>
            <p:spPr>
              <a:xfrm>
                <a:off x="3251200" y="4096931"/>
                <a:ext cx="1155700" cy="1155700"/>
              </a:xfrm>
              <a:prstGeom prst="chevron">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21" name="椭圆 220"/>
            <p:cNvSpPr/>
            <p:nvPr/>
          </p:nvSpPr>
          <p:spPr>
            <a:xfrm>
              <a:off x="-2177143" y="2481943"/>
              <a:ext cx="2409372" cy="2409372"/>
            </a:xfrm>
            <a:prstGeom prst="ellipse">
              <a:avLst/>
            </a:prstGeom>
            <a:noFill/>
            <a:ln w="152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 name="组合 223"/>
          <p:cNvGrpSpPr/>
          <p:nvPr/>
        </p:nvGrpSpPr>
        <p:grpSpPr>
          <a:xfrm>
            <a:off x="7099227" y="3241600"/>
            <a:ext cx="942714" cy="942714"/>
            <a:chOff x="-2177143" y="2481943"/>
            <a:chExt cx="2409372" cy="2409372"/>
          </a:xfrm>
        </p:grpSpPr>
        <p:grpSp>
          <p:nvGrpSpPr>
            <p:cNvPr id="225" name="组合 224"/>
            <p:cNvGrpSpPr/>
            <p:nvPr/>
          </p:nvGrpSpPr>
          <p:grpSpPr>
            <a:xfrm>
              <a:off x="-1797957" y="3108779"/>
              <a:ext cx="1651000" cy="1155700"/>
              <a:chOff x="2755900" y="4096931"/>
              <a:chExt cx="1651000" cy="1155700"/>
            </a:xfrm>
            <a:solidFill>
              <a:schemeClr val="bg1">
                <a:lumMod val="95000"/>
              </a:schemeClr>
            </a:solidFill>
          </p:grpSpPr>
          <p:sp>
            <p:nvSpPr>
              <p:cNvPr id="227" name="矩形 226"/>
              <p:cNvSpPr/>
              <p:nvPr/>
            </p:nvSpPr>
            <p:spPr>
              <a:xfrm>
                <a:off x="2755900" y="4491679"/>
                <a:ext cx="1150046" cy="366204"/>
              </a:xfrm>
              <a:prstGeom prst="rect">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箭头: V 形 227"/>
              <p:cNvSpPr/>
              <p:nvPr/>
            </p:nvSpPr>
            <p:spPr>
              <a:xfrm>
                <a:off x="3251200" y="4096931"/>
                <a:ext cx="1155700" cy="1155700"/>
              </a:xfrm>
              <a:prstGeom prst="chevron">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26" name="椭圆 225"/>
            <p:cNvSpPr/>
            <p:nvPr/>
          </p:nvSpPr>
          <p:spPr>
            <a:xfrm>
              <a:off x="-2177143" y="2481943"/>
              <a:ext cx="2409372" cy="2409372"/>
            </a:xfrm>
            <a:prstGeom prst="ellipse">
              <a:avLst/>
            </a:prstGeom>
            <a:noFill/>
            <a:ln w="152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9" name="组合 228"/>
          <p:cNvGrpSpPr/>
          <p:nvPr/>
        </p:nvGrpSpPr>
        <p:grpSpPr>
          <a:xfrm>
            <a:off x="9610198" y="3241600"/>
            <a:ext cx="942714" cy="942714"/>
            <a:chOff x="-2177143" y="2481943"/>
            <a:chExt cx="2409372" cy="2409372"/>
          </a:xfrm>
        </p:grpSpPr>
        <p:grpSp>
          <p:nvGrpSpPr>
            <p:cNvPr id="230" name="组合 229"/>
            <p:cNvGrpSpPr/>
            <p:nvPr/>
          </p:nvGrpSpPr>
          <p:grpSpPr>
            <a:xfrm>
              <a:off x="-1797957" y="3108779"/>
              <a:ext cx="1651000" cy="1155700"/>
              <a:chOff x="2755900" y="4096931"/>
              <a:chExt cx="1651000" cy="1155700"/>
            </a:xfrm>
            <a:solidFill>
              <a:schemeClr val="bg1">
                <a:lumMod val="95000"/>
              </a:schemeClr>
            </a:solidFill>
          </p:grpSpPr>
          <p:sp>
            <p:nvSpPr>
              <p:cNvPr id="232" name="矩形 231"/>
              <p:cNvSpPr/>
              <p:nvPr/>
            </p:nvSpPr>
            <p:spPr>
              <a:xfrm>
                <a:off x="2755900" y="4491679"/>
                <a:ext cx="1150046" cy="366204"/>
              </a:xfrm>
              <a:prstGeom prst="rect">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箭头: V 形 232"/>
              <p:cNvSpPr/>
              <p:nvPr/>
            </p:nvSpPr>
            <p:spPr>
              <a:xfrm>
                <a:off x="3251200" y="4096931"/>
                <a:ext cx="1155700" cy="1155700"/>
              </a:xfrm>
              <a:prstGeom prst="chevron">
                <a:avLst/>
              </a:prstGeom>
              <a:solidFill>
                <a:schemeClr val="bg1">
                  <a:lumMod val="9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31" name="椭圆 230"/>
            <p:cNvSpPr/>
            <p:nvPr/>
          </p:nvSpPr>
          <p:spPr>
            <a:xfrm>
              <a:off x="-2177143" y="2481943"/>
              <a:ext cx="2409372" cy="2409372"/>
            </a:xfrm>
            <a:prstGeom prst="ellipse">
              <a:avLst/>
            </a:prstGeom>
            <a:noFill/>
            <a:ln w="152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4" name="文本框 233"/>
          <p:cNvSpPr txBox="1"/>
          <p:nvPr/>
        </p:nvSpPr>
        <p:spPr>
          <a:xfrm>
            <a:off x="1340237" y="3112793"/>
            <a:ext cx="670376" cy="1200329"/>
          </a:xfrm>
          <a:prstGeom prst="rect">
            <a:avLst/>
          </a:prstGeom>
          <a:noFill/>
        </p:spPr>
        <p:txBody>
          <a:bodyPr wrap="none" rtlCol="0">
            <a:spAutoFit/>
          </a:bodyPr>
          <a:lstStyle/>
          <a:p>
            <a:r>
              <a:rPr lang="en-US" altLang="zh-CN" sz="7200" dirty="0"/>
              <a:t>1</a:t>
            </a:r>
            <a:endParaRPr lang="zh-CN" altLang="en-US" sz="7200" dirty="0"/>
          </a:p>
        </p:txBody>
      </p:sp>
      <p:sp>
        <p:nvSpPr>
          <p:cNvPr id="235" name="文本框 234"/>
          <p:cNvSpPr txBox="1"/>
          <p:nvPr/>
        </p:nvSpPr>
        <p:spPr>
          <a:xfrm>
            <a:off x="3851208" y="3112793"/>
            <a:ext cx="670376" cy="1200329"/>
          </a:xfrm>
          <a:prstGeom prst="rect">
            <a:avLst/>
          </a:prstGeom>
          <a:noFill/>
        </p:spPr>
        <p:txBody>
          <a:bodyPr wrap="none" rtlCol="0">
            <a:spAutoFit/>
          </a:bodyPr>
          <a:lstStyle/>
          <a:p>
            <a:r>
              <a:rPr lang="en-US" altLang="zh-CN" sz="7200" dirty="0"/>
              <a:t>2</a:t>
            </a:r>
            <a:endParaRPr lang="zh-CN" altLang="en-US" sz="7200" dirty="0"/>
          </a:p>
        </p:txBody>
      </p:sp>
      <p:sp>
        <p:nvSpPr>
          <p:cNvPr id="236" name="文本框 235"/>
          <p:cNvSpPr txBox="1"/>
          <p:nvPr/>
        </p:nvSpPr>
        <p:spPr>
          <a:xfrm>
            <a:off x="6362179" y="3112793"/>
            <a:ext cx="670376" cy="1200329"/>
          </a:xfrm>
          <a:prstGeom prst="rect">
            <a:avLst/>
          </a:prstGeom>
          <a:noFill/>
        </p:spPr>
        <p:txBody>
          <a:bodyPr wrap="none" rtlCol="0">
            <a:spAutoFit/>
          </a:bodyPr>
          <a:lstStyle/>
          <a:p>
            <a:r>
              <a:rPr lang="en-US" altLang="zh-CN" sz="7200" dirty="0"/>
              <a:t>3</a:t>
            </a:r>
            <a:endParaRPr lang="zh-CN" altLang="en-US" sz="7200" dirty="0"/>
          </a:p>
        </p:txBody>
      </p:sp>
      <p:sp>
        <p:nvSpPr>
          <p:cNvPr id="237" name="文本框 236"/>
          <p:cNvSpPr txBox="1"/>
          <p:nvPr/>
        </p:nvSpPr>
        <p:spPr>
          <a:xfrm>
            <a:off x="8873150" y="3112793"/>
            <a:ext cx="670376" cy="1200329"/>
          </a:xfrm>
          <a:prstGeom prst="rect">
            <a:avLst/>
          </a:prstGeom>
          <a:noFill/>
        </p:spPr>
        <p:txBody>
          <a:bodyPr wrap="none" rtlCol="0">
            <a:spAutoFit/>
          </a:bodyPr>
          <a:lstStyle/>
          <a:p>
            <a:r>
              <a:rPr lang="en-US" altLang="zh-CN" sz="7200" dirty="0"/>
              <a:t>4</a:t>
            </a:r>
            <a:endParaRPr lang="zh-CN" altLang="en-US" sz="7200" dirty="0"/>
          </a:p>
        </p:txBody>
      </p:sp>
      <p:sp>
        <p:nvSpPr>
          <p:cNvPr id="238" name="分点上正文"/>
          <p:cNvSpPr/>
          <p:nvPr/>
        </p:nvSpPr>
        <p:spPr>
          <a:xfrm>
            <a:off x="987369" y="4782131"/>
            <a:ext cx="2793248" cy="1754326"/>
          </a:xfrm>
          <a:prstGeom prst="rect">
            <a:avLst/>
          </a:prstGeom>
        </p:spPr>
        <p:txBody>
          <a:bodyPr wrap="square">
            <a:spAutoFit/>
          </a:bodyPr>
          <a:lstStyle/>
          <a:p>
            <a:pPr>
              <a:lnSpc>
                <a:spcPct val="150000"/>
              </a:lnSpc>
            </a:pPr>
            <a:r>
              <a:rPr lang="en-US" altLang="zh-CN" sz="2400" dirty="0" err="1" smtClean="0">
                <a:latin typeface="+mj-ea"/>
                <a:ea typeface="+mj-ea"/>
              </a:rPr>
              <a:t>Pyquery</a:t>
            </a:r>
            <a:endParaRPr lang="en-US" altLang="zh-CN" sz="2400" dirty="0" smtClean="0">
              <a:latin typeface="+mj-ea"/>
              <a:ea typeface="+mj-ea"/>
            </a:endParaRPr>
          </a:p>
          <a:p>
            <a:pPr>
              <a:lnSpc>
                <a:spcPct val="150000"/>
              </a:lnSpc>
            </a:pPr>
            <a:r>
              <a:rPr lang="en-US" altLang="zh-CN" sz="2400" dirty="0" smtClean="0">
                <a:latin typeface="+mj-ea"/>
                <a:ea typeface="+mj-ea"/>
              </a:rPr>
              <a:t>Regular</a:t>
            </a:r>
            <a:r>
              <a:rPr lang="zh-CN" altLang="en-US" sz="2400" dirty="0" smtClean="0">
                <a:latin typeface="+mj-ea"/>
                <a:ea typeface="+mj-ea"/>
              </a:rPr>
              <a:t> </a:t>
            </a:r>
            <a:r>
              <a:rPr lang="en-US" altLang="zh-CN" sz="2400" dirty="0" smtClean="0">
                <a:latin typeface="+mj-ea"/>
                <a:ea typeface="+mj-ea"/>
              </a:rPr>
              <a:t>Expression</a:t>
            </a:r>
          </a:p>
          <a:p>
            <a:pPr>
              <a:lnSpc>
                <a:spcPct val="150000"/>
              </a:lnSpc>
            </a:pPr>
            <a:r>
              <a:rPr lang="en-US" altLang="zh-CN" sz="2400" dirty="0" err="1" smtClean="0">
                <a:latin typeface="+mj-ea"/>
                <a:ea typeface="+mj-ea"/>
              </a:rPr>
              <a:t>chardect</a:t>
            </a:r>
            <a:endParaRPr lang="en-GB" altLang="zh-CN" sz="2400" dirty="0">
              <a:latin typeface="+mj-ea"/>
              <a:ea typeface="+mj-ea"/>
            </a:endParaRPr>
          </a:p>
        </p:txBody>
      </p:sp>
      <p:sp>
        <p:nvSpPr>
          <p:cNvPr id="239" name="分点上标题"/>
          <p:cNvSpPr/>
          <p:nvPr/>
        </p:nvSpPr>
        <p:spPr>
          <a:xfrm>
            <a:off x="1054100" y="4348830"/>
            <a:ext cx="2659786" cy="461665"/>
          </a:xfrm>
          <a:prstGeom prst="rect">
            <a:avLst/>
          </a:prstGeom>
          <a:noFill/>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Web</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crawling</a:t>
            </a:r>
            <a:endParaRPr lang="en-US" altLang="zh-CN" sz="2400" dirty="0">
              <a:latin typeface="+mj-ea"/>
              <a:ea typeface="+mj-ea"/>
            </a:endParaRPr>
          </a:p>
        </p:txBody>
      </p:sp>
      <p:sp>
        <p:nvSpPr>
          <p:cNvPr id="240" name="分点上正文"/>
          <p:cNvSpPr/>
          <p:nvPr/>
        </p:nvSpPr>
        <p:spPr>
          <a:xfrm>
            <a:off x="3864605" y="5137769"/>
            <a:ext cx="1882685" cy="590033"/>
          </a:xfrm>
          <a:prstGeom prst="rect">
            <a:avLst/>
          </a:prstGeom>
        </p:spPr>
        <p:txBody>
          <a:bodyPr wrap="square">
            <a:spAutoFit/>
          </a:bodyPr>
          <a:lstStyle/>
          <a:p>
            <a:pPr>
              <a:lnSpc>
                <a:spcPct val="150000"/>
              </a:lnSpc>
            </a:pPr>
            <a:r>
              <a:rPr lang="en-US" altLang="zh-CN" sz="2400" dirty="0" err="1" smtClean="0">
                <a:latin typeface="+mj-ea"/>
                <a:ea typeface="+mj-ea"/>
              </a:rPr>
              <a:t>jieba</a:t>
            </a:r>
            <a:endParaRPr lang="en-GB" altLang="zh-CN" sz="2400" dirty="0">
              <a:latin typeface="+mj-ea"/>
              <a:ea typeface="+mj-ea"/>
            </a:endParaRPr>
          </a:p>
        </p:txBody>
      </p:sp>
      <p:sp>
        <p:nvSpPr>
          <p:cNvPr id="241" name="分点上标题"/>
          <p:cNvSpPr/>
          <p:nvPr/>
        </p:nvSpPr>
        <p:spPr>
          <a:xfrm>
            <a:off x="3839276" y="4330901"/>
            <a:ext cx="2421617" cy="830997"/>
          </a:xfrm>
          <a:prstGeom prst="rect">
            <a:avLst/>
          </a:prstGeom>
          <a:noFill/>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Chinese</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Segmentation</a:t>
            </a:r>
            <a:endParaRPr lang="en-US" altLang="zh-CN" sz="2400" dirty="0">
              <a:latin typeface="+mj-ea"/>
              <a:ea typeface="+mj-ea"/>
            </a:endParaRPr>
          </a:p>
        </p:txBody>
      </p:sp>
      <p:sp>
        <p:nvSpPr>
          <p:cNvPr id="242" name="分点上正文"/>
          <p:cNvSpPr/>
          <p:nvPr/>
        </p:nvSpPr>
        <p:spPr>
          <a:xfrm>
            <a:off x="6230886" y="5160125"/>
            <a:ext cx="2464346" cy="646331"/>
          </a:xfrm>
          <a:prstGeom prst="rect">
            <a:avLst/>
          </a:prstGeom>
        </p:spPr>
        <p:txBody>
          <a:bodyPr wrap="square">
            <a:spAutoFit/>
          </a:bodyPr>
          <a:lstStyle/>
          <a:p>
            <a:pPr>
              <a:lnSpc>
                <a:spcPct val="150000"/>
              </a:lnSpc>
            </a:pPr>
            <a:r>
              <a:rPr lang="en-US" altLang="zh-CN" sz="2400" smtClean="0">
                <a:latin typeface="+mj-ea"/>
                <a:ea typeface="+mj-ea"/>
              </a:rPr>
              <a:t>Count</a:t>
            </a:r>
            <a:r>
              <a:rPr lang="en-US" altLang="zh-CN" sz="2400" smtClean="0">
                <a:latin typeface="+mj-ea"/>
                <a:ea typeface="+mj-ea"/>
              </a:rPr>
              <a:t>Vectorizer</a:t>
            </a:r>
            <a:endParaRPr lang="en-US" altLang="zh-CN" sz="2400" dirty="0" smtClean="0">
              <a:latin typeface="+mj-ea"/>
              <a:ea typeface="+mj-ea"/>
            </a:endParaRPr>
          </a:p>
        </p:txBody>
      </p:sp>
      <p:sp>
        <p:nvSpPr>
          <p:cNvPr id="243" name="分点上标题"/>
          <p:cNvSpPr/>
          <p:nvPr/>
        </p:nvSpPr>
        <p:spPr>
          <a:xfrm>
            <a:off x="6702003" y="4348830"/>
            <a:ext cx="2145393" cy="461665"/>
          </a:xfrm>
          <a:prstGeom prst="rect">
            <a:avLst/>
          </a:prstGeom>
          <a:noFill/>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TF-IDF</a:t>
            </a:r>
            <a:endParaRPr lang="en-US" altLang="zh-CN" sz="2400" dirty="0">
              <a:latin typeface="+mj-ea"/>
              <a:ea typeface="+mj-ea"/>
            </a:endParaRPr>
          </a:p>
        </p:txBody>
      </p:sp>
      <p:sp>
        <p:nvSpPr>
          <p:cNvPr id="244" name="分点上正文"/>
          <p:cNvSpPr/>
          <p:nvPr/>
        </p:nvSpPr>
        <p:spPr>
          <a:xfrm>
            <a:off x="8757098" y="5160125"/>
            <a:ext cx="3123150" cy="646331"/>
          </a:xfrm>
          <a:prstGeom prst="rect">
            <a:avLst/>
          </a:prstGeom>
        </p:spPr>
        <p:txBody>
          <a:bodyPr wrap="square">
            <a:spAutoFit/>
          </a:bodyPr>
          <a:lstStyle/>
          <a:p>
            <a:pPr>
              <a:lnSpc>
                <a:spcPct val="150000"/>
              </a:lnSpc>
            </a:pPr>
            <a:r>
              <a:rPr lang="en-US" altLang="zh-CN" sz="2400" dirty="0" smtClean="0">
                <a:latin typeface="+mj-ea"/>
                <a:ea typeface="+mj-ea"/>
              </a:rPr>
              <a:t>Lloyd</a:t>
            </a:r>
            <a:r>
              <a:rPr lang="zh-CN" altLang="en-US" sz="2400" dirty="0" smtClean="0">
                <a:latin typeface="+mj-ea"/>
                <a:ea typeface="+mj-ea"/>
              </a:rPr>
              <a:t> </a:t>
            </a:r>
            <a:r>
              <a:rPr lang="en-US" altLang="zh-CN" sz="2400" dirty="0" smtClean="0">
                <a:latin typeface="+mj-ea"/>
                <a:ea typeface="+mj-ea"/>
              </a:rPr>
              <a:t>Algorithm</a:t>
            </a:r>
            <a:endParaRPr lang="en-GB" altLang="zh-CN" sz="2400" dirty="0">
              <a:latin typeface="+mj-ea"/>
              <a:ea typeface="+mj-ea"/>
            </a:endParaRPr>
          </a:p>
        </p:txBody>
      </p:sp>
      <p:sp>
        <p:nvSpPr>
          <p:cNvPr id="245" name="分点上标题"/>
          <p:cNvSpPr/>
          <p:nvPr/>
        </p:nvSpPr>
        <p:spPr>
          <a:xfrm>
            <a:off x="8623527" y="4359605"/>
            <a:ext cx="3769590" cy="461665"/>
          </a:xfrm>
          <a:prstGeom prst="rect">
            <a:avLst/>
          </a:prstGeom>
          <a:noFill/>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K-means</a:t>
            </a:r>
            <a:r>
              <a:rPr lang="zh-CN" alt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Clustering</a:t>
            </a:r>
            <a:endParaRPr lang="en-US" altLang="zh-CN" sz="2400" dirty="0">
              <a:latin typeface="+mj-ea"/>
              <a:ea typeface="+mj-ea"/>
            </a:endParaRPr>
          </a:p>
        </p:txBody>
      </p:sp>
      <p:grpSp>
        <p:nvGrpSpPr>
          <p:cNvPr id="246" name="组合 245"/>
          <p:cNvGrpSpPr/>
          <p:nvPr/>
        </p:nvGrpSpPr>
        <p:grpSpPr>
          <a:xfrm>
            <a:off x="0" y="1082078"/>
            <a:ext cx="1054100" cy="744733"/>
            <a:chOff x="11137900" y="860547"/>
            <a:chExt cx="1054100" cy="744733"/>
          </a:xfrm>
          <a:solidFill>
            <a:schemeClr val="tx1"/>
          </a:solidFill>
        </p:grpSpPr>
        <p:sp>
          <p:nvSpPr>
            <p:cNvPr id="247" name="矩形 246"/>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8" name="矩形 247"/>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9" name="矩形 248"/>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0" name="矩形 249"/>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51" name="矩形 250"/>
          <p:cNvSpPr/>
          <p:nvPr/>
        </p:nvSpPr>
        <p:spPr>
          <a:xfrm>
            <a:off x="1250479" y="791197"/>
            <a:ext cx="4081765" cy="906915"/>
          </a:xfrm>
          <a:prstGeom prst="rect">
            <a:avLst/>
          </a:prstGeom>
        </p:spPr>
        <p:txBody>
          <a:bodyPr wrap="square" anchor="ctr">
            <a:spAutoFit/>
          </a:bodyPr>
          <a:lstStyle/>
          <a:p>
            <a:pPr algn="dist">
              <a:lnSpc>
                <a:spcPct val="150000"/>
              </a:lnSpc>
            </a:pPr>
            <a:r>
              <a:rPr lang="en-US" altLang="zh-CN" sz="4000" b="1" kern="100" dirty="0" smtClean="0">
                <a:latin typeface="微软雅黑" panose="020B0503020204020204" pitchFamily="34" charset="-122"/>
                <a:ea typeface="微软雅黑" panose="020B0503020204020204" pitchFamily="34" charset="-122"/>
                <a:cs typeface="Times New Roman" panose="02020603050405020304" pitchFamily="18" charset="0"/>
              </a:rPr>
              <a:t>Technologies</a:t>
            </a:r>
            <a:endParaRPr lang="zh-CN" altLang="en-US" sz="4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2" name="直接连接符 251"/>
          <p:cNvCxnSpPr>
            <a:cxnSpLocks/>
          </p:cNvCxnSpPr>
          <p:nvPr/>
        </p:nvCxnSpPr>
        <p:spPr>
          <a:xfrm flipH="1">
            <a:off x="1464043" y="1642535"/>
            <a:ext cx="3590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3601107" y="3238500"/>
            <a:ext cx="0" cy="2589507"/>
          </a:xfrm>
          <a:prstGeom prst="line">
            <a:avLst/>
          </a:prstGeom>
          <a:ln w="31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6097314" y="3238500"/>
            <a:ext cx="0" cy="2589507"/>
          </a:xfrm>
          <a:prstGeom prst="line">
            <a:avLst/>
          </a:prstGeom>
          <a:ln w="31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8593520" y="3238500"/>
            <a:ext cx="0" cy="2589507"/>
          </a:xfrm>
          <a:prstGeom prst="line">
            <a:avLst/>
          </a:prstGeom>
          <a:ln w="3175">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81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625" y="0"/>
            <a:ext cx="7611729" cy="6858000"/>
          </a:xfrm>
          <a:prstGeom prst="rect">
            <a:avLst/>
          </a:prstGeom>
        </p:spPr>
      </p:pic>
      <p:grpSp>
        <p:nvGrpSpPr>
          <p:cNvPr id="3" name="组合 36"/>
          <p:cNvGrpSpPr/>
          <p:nvPr/>
        </p:nvGrpSpPr>
        <p:grpSpPr>
          <a:xfrm>
            <a:off x="182154" y="326739"/>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8" name="矩形 7"/>
          <p:cNvSpPr/>
          <p:nvPr/>
        </p:nvSpPr>
        <p:spPr>
          <a:xfrm>
            <a:off x="182154" y="1346285"/>
            <a:ext cx="3215471" cy="738664"/>
          </a:xfrm>
          <a:prstGeom prst="rect">
            <a:avLst/>
          </a:prstGeom>
        </p:spPr>
        <p:txBody>
          <a:bodyPr wrap="square">
            <a:spAutoFit/>
          </a:bodyPr>
          <a:lstStyle/>
          <a:p>
            <a:pPr algn="dist">
              <a:lnSpc>
                <a:spcPct val="150000"/>
              </a:lnSpc>
            </a:pP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Crawling</a:t>
            </a:r>
            <a:r>
              <a:rPr lang="zh-CN" altLang="en-US"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7587854" y="-131416"/>
            <a:ext cx="4604146" cy="461665"/>
          </a:xfrm>
          <a:prstGeom prst="rect">
            <a:avLst/>
          </a:prstGeom>
        </p:spPr>
        <p:txBody>
          <a:bodyPr wrap="none">
            <a:spAutoFit/>
          </a:bodyPr>
          <a:lstStyle/>
          <a:p>
            <a:r>
              <a:rPr lang="zh-CN" altLang="en-US" sz="2400" b="1">
                <a:solidFill>
                  <a:srgbClr val="FF0000"/>
                </a:solidFill>
              </a:rPr>
              <a:t>http://top.baidu.com/buzz?b=1</a:t>
            </a:r>
          </a:p>
        </p:txBody>
      </p:sp>
    </p:spTree>
    <p:extLst>
      <p:ext uri="{BB962C8B-B14F-4D97-AF65-F5344CB8AC3E}">
        <p14:creationId xmlns:p14="http://schemas.microsoft.com/office/powerpoint/2010/main" val="1363246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365" y="0"/>
            <a:ext cx="6434371" cy="6858000"/>
          </a:xfrm>
          <a:prstGeom prst="rect">
            <a:avLst/>
          </a:prstGeom>
        </p:spPr>
      </p:pic>
    </p:spTree>
    <p:extLst>
      <p:ext uri="{BB962C8B-B14F-4D97-AF65-F5344CB8AC3E}">
        <p14:creationId xmlns:p14="http://schemas.microsoft.com/office/powerpoint/2010/main" val="528305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3" y="165100"/>
            <a:ext cx="12163917" cy="4335182"/>
          </a:xfrm>
          <a:prstGeom prst="rect">
            <a:avLst/>
          </a:prstGeom>
        </p:spPr>
      </p:pic>
      <p:sp>
        <p:nvSpPr>
          <p:cNvPr id="4" name="文本框 3"/>
          <p:cNvSpPr txBox="1"/>
          <p:nvPr/>
        </p:nvSpPr>
        <p:spPr>
          <a:xfrm>
            <a:off x="1541930" y="4538415"/>
            <a:ext cx="2087431" cy="707886"/>
          </a:xfrm>
          <a:prstGeom prst="rect">
            <a:avLst/>
          </a:prstGeom>
          <a:noFill/>
        </p:spPr>
        <p:txBody>
          <a:bodyPr wrap="none" rtlCol="0">
            <a:spAutoFit/>
          </a:bodyPr>
          <a:lstStyle/>
          <a:p>
            <a:r>
              <a:rPr kumimoji="1" lang="en-US" altLang="zh-CN" sz="4000" b="1" dirty="0" err="1" smtClean="0"/>
              <a:t>pyquery</a:t>
            </a:r>
            <a:endParaRPr kumimoji="1" lang="zh-CN" altLang="en-US" sz="4000" b="1" dirty="0"/>
          </a:p>
        </p:txBody>
      </p:sp>
      <p:sp>
        <p:nvSpPr>
          <p:cNvPr id="5" name="文本框 4"/>
          <p:cNvSpPr txBox="1"/>
          <p:nvPr/>
        </p:nvSpPr>
        <p:spPr>
          <a:xfrm>
            <a:off x="338715" y="4799795"/>
            <a:ext cx="754980" cy="369332"/>
          </a:xfrm>
          <a:prstGeom prst="rect">
            <a:avLst/>
          </a:prstGeom>
          <a:solidFill>
            <a:schemeClr val="tx1"/>
          </a:solidFill>
        </p:spPr>
        <p:txBody>
          <a:bodyPr wrap="square" rtlCol="0">
            <a:spAutoFit/>
          </a:bodyPr>
          <a:lstStyle/>
          <a:p>
            <a:pPr hangingPunct="0"/>
            <a:r>
              <a:rPr lang="zh-CN" altLang="en-US" dirty="0">
                <a:solidFill>
                  <a:schemeClr val="bg1"/>
                </a:solidFill>
                <a:latin typeface="微软雅黑 Light" panose="020B0502040204020203" pitchFamily="34" charset="-122"/>
                <a:ea typeface="微软雅黑 Light" panose="020B0502040204020203" pitchFamily="34" charset="-122"/>
                <a:sym typeface="Calibri"/>
              </a:rPr>
              <a:t> </a:t>
            </a:r>
            <a:r>
              <a:rPr lang="zh-CN" altLang="en-US" dirty="0" smtClean="0">
                <a:solidFill>
                  <a:schemeClr val="bg1"/>
                </a:solidFill>
                <a:latin typeface="微软雅黑 Light" panose="020B0502040204020203" pitchFamily="34" charset="-122"/>
                <a:ea typeface="微软雅黑 Light" panose="020B0502040204020203" pitchFamily="34" charset="-122"/>
                <a:sym typeface="Calibri"/>
              </a:rPr>
              <a:t>      </a:t>
            </a:r>
            <a:endParaRPr lang="zh-CN" altLang="en-US" dirty="0">
              <a:solidFill>
                <a:schemeClr val="bg1"/>
              </a:solidFill>
              <a:latin typeface="微软雅黑 Light" panose="020B0502040204020203" pitchFamily="34" charset="-122"/>
              <a:ea typeface="微软雅黑 Light" panose="020B0502040204020203" pitchFamily="34" charset="-122"/>
              <a:sym typeface="Calibri"/>
            </a:endParaRPr>
          </a:p>
        </p:txBody>
      </p:sp>
    </p:spTree>
    <p:extLst>
      <p:ext uri="{BB962C8B-B14F-4D97-AF65-F5344CB8AC3E}">
        <p14:creationId xmlns:p14="http://schemas.microsoft.com/office/powerpoint/2010/main" val="1964617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44937" cy="3785636"/>
          </a:xfrm>
          <a:prstGeom prst="rect">
            <a:avLst/>
          </a:prstGeom>
        </p:spPr>
      </p:pic>
      <p:sp>
        <p:nvSpPr>
          <p:cNvPr id="3" name="文本框 2"/>
          <p:cNvSpPr txBox="1"/>
          <p:nvPr/>
        </p:nvSpPr>
        <p:spPr>
          <a:xfrm>
            <a:off x="249068" y="4169083"/>
            <a:ext cx="754980" cy="369332"/>
          </a:xfrm>
          <a:prstGeom prst="rect">
            <a:avLst/>
          </a:prstGeom>
          <a:solidFill>
            <a:schemeClr val="tx1"/>
          </a:solidFill>
        </p:spPr>
        <p:txBody>
          <a:bodyPr wrap="square" rtlCol="0">
            <a:spAutoFit/>
          </a:bodyPr>
          <a:lstStyle/>
          <a:p>
            <a:pPr hangingPunct="0"/>
            <a:r>
              <a:rPr lang="zh-CN" altLang="en-US" dirty="0">
                <a:solidFill>
                  <a:schemeClr val="bg1"/>
                </a:solidFill>
                <a:latin typeface="微软雅黑 Light" panose="020B0502040204020203" pitchFamily="34" charset="-122"/>
                <a:ea typeface="微软雅黑 Light" panose="020B0502040204020203" pitchFamily="34" charset="-122"/>
                <a:sym typeface="Calibri"/>
              </a:rPr>
              <a:t> </a:t>
            </a:r>
            <a:r>
              <a:rPr lang="zh-CN" altLang="en-US" dirty="0" smtClean="0">
                <a:solidFill>
                  <a:schemeClr val="bg1"/>
                </a:solidFill>
                <a:latin typeface="微软雅黑 Light" panose="020B0502040204020203" pitchFamily="34" charset="-122"/>
                <a:ea typeface="微软雅黑 Light" panose="020B0502040204020203" pitchFamily="34" charset="-122"/>
                <a:sym typeface="Calibri"/>
              </a:rPr>
              <a:t>      </a:t>
            </a:r>
            <a:endParaRPr lang="zh-CN" altLang="en-US" dirty="0">
              <a:solidFill>
                <a:schemeClr val="bg1"/>
              </a:solidFill>
              <a:latin typeface="微软雅黑 Light" panose="020B0502040204020203" pitchFamily="34" charset="-122"/>
              <a:ea typeface="微软雅黑 Light" panose="020B0502040204020203" pitchFamily="34" charset="-122"/>
              <a:sym typeface="Calibri"/>
            </a:endParaRPr>
          </a:p>
        </p:txBody>
      </p:sp>
      <p:sp>
        <p:nvSpPr>
          <p:cNvPr id="4" name="文本框 3"/>
          <p:cNvSpPr txBox="1"/>
          <p:nvPr/>
        </p:nvSpPr>
        <p:spPr>
          <a:xfrm>
            <a:off x="1434354" y="3999806"/>
            <a:ext cx="2188420" cy="707886"/>
          </a:xfrm>
          <a:prstGeom prst="rect">
            <a:avLst/>
          </a:prstGeom>
          <a:noFill/>
        </p:spPr>
        <p:txBody>
          <a:bodyPr wrap="none" rtlCol="0">
            <a:spAutoFit/>
          </a:bodyPr>
          <a:lstStyle/>
          <a:p>
            <a:r>
              <a:rPr kumimoji="1" lang="en-US" altLang="zh-CN" sz="4000" b="1" dirty="0" err="1" smtClean="0"/>
              <a:t>chardect</a:t>
            </a:r>
            <a:endParaRPr kumimoji="1" lang="zh-CN" altLang="en-US" sz="4000" b="1" dirty="0"/>
          </a:p>
        </p:txBody>
      </p:sp>
    </p:spTree>
    <p:extLst>
      <p:ext uri="{BB962C8B-B14F-4D97-AF65-F5344CB8AC3E}">
        <p14:creationId xmlns:p14="http://schemas.microsoft.com/office/powerpoint/2010/main" val="1631355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4594</TotalTime>
  <Words>578</Words>
  <Application>Microsoft Macintosh PowerPoint</Application>
  <PresentationFormat>宽屏</PresentationFormat>
  <Paragraphs>97</Paragraphs>
  <Slides>19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Calibri</vt:lpstr>
      <vt:lpstr>DengXian</vt:lpstr>
      <vt:lpstr>Gill Sans MT Ext Condensed Bold</vt:lpstr>
      <vt:lpstr>Impact</vt:lpstr>
      <vt:lpstr>Times New Roman</vt:lpstr>
      <vt:lpstr>等线</vt:lpstr>
      <vt:lpstr>等线 Light</vt:lpstr>
      <vt:lpstr>华文细黑</vt:lpstr>
      <vt:lpstr>宋体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Kang Zhixiu</cp:lastModifiedBy>
  <cp:revision>212</cp:revision>
  <dcterms:created xsi:type="dcterms:W3CDTF">2017-05-15T08:50:08Z</dcterms:created>
  <dcterms:modified xsi:type="dcterms:W3CDTF">2018-06-08T00:39:34Z</dcterms:modified>
</cp:coreProperties>
</file>