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81" r:id="rId3"/>
    <p:sldId id="269" r:id="rId4"/>
    <p:sldId id="257" r:id="rId5"/>
    <p:sldId id="270" r:id="rId6"/>
    <p:sldId id="258" r:id="rId7"/>
    <p:sldId id="259" r:id="rId8"/>
    <p:sldId id="271" r:id="rId9"/>
    <p:sldId id="272" r:id="rId10"/>
    <p:sldId id="274" r:id="rId11"/>
    <p:sldId id="275" r:id="rId12"/>
    <p:sldId id="276" r:id="rId13"/>
    <p:sldId id="277" r:id="rId14"/>
    <p:sldId id="261" r:id="rId15"/>
    <p:sldId id="262" r:id="rId16"/>
    <p:sldId id="263" r:id="rId17"/>
    <p:sldId id="264" r:id="rId18"/>
    <p:sldId id="265" r:id="rId19"/>
    <p:sldId id="267" r:id="rId20"/>
    <p:sldId id="278" r:id="rId21"/>
    <p:sldId id="268" r:id="rId22"/>
    <p:sldId id="282" r:id="rId23"/>
    <p:sldId id="280"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1F098-D05F-4574-BF48-FDFA737B4DDC}">
  <a:tblStyle styleId="{90E1F098-D05F-4574-BF48-FDFA737B4D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D89CF-5DB8-A543-B639-8E26E529879F}" type="doc">
      <dgm:prSet loTypeId="urn:microsoft.com/office/officeart/2005/8/layout/process5" loCatId="" qsTypeId="urn:microsoft.com/office/officeart/2005/8/quickstyle/simple3" qsCatId="simple" csTypeId="urn:microsoft.com/office/officeart/2005/8/colors/accent1_2" csCatId="accent1" phldr="1"/>
      <dgm:spPr/>
      <dgm:t>
        <a:bodyPr/>
        <a:lstStyle/>
        <a:p>
          <a:endParaRPr lang="en-US"/>
        </a:p>
      </dgm:t>
    </dgm:pt>
    <dgm:pt modelId="{1C1D6F8E-3734-7F47-AA6C-223830787A48}">
      <dgm:prSet phldrT="[Text]" custT="1"/>
      <dgm:spPr/>
      <dgm:t>
        <a:bodyPr/>
        <a:lstStyle/>
        <a:p>
          <a:r>
            <a:rPr lang="en-US" sz="1400" dirty="0"/>
            <a:t>Original</a:t>
          </a:r>
        </a:p>
        <a:p>
          <a:r>
            <a:rPr lang="en-US" sz="1400" dirty="0"/>
            <a:t>JD/ Resume</a:t>
          </a:r>
        </a:p>
      </dgm:t>
    </dgm:pt>
    <dgm:pt modelId="{992B1F5F-9DE6-F04E-8C88-B219826F9223}" type="parTrans" cxnId="{A2E9B7EC-3680-B246-86CA-B75B83479B71}">
      <dgm:prSet/>
      <dgm:spPr/>
      <dgm:t>
        <a:bodyPr/>
        <a:lstStyle/>
        <a:p>
          <a:endParaRPr lang="en-US" sz="1400"/>
        </a:p>
      </dgm:t>
    </dgm:pt>
    <dgm:pt modelId="{68A77EB0-3757-AE40-ACEA-54648EFB2C2B}" type="sibTrans" cxnId="{A2E9B7EC-3680-B246-86CA-B75B83479B71}">
      <dgm:prSet custT="1"/>
      <dgm:spPr/>
      <dgm:t>
        <a:bodyPr/>
        <a:lstStyle/>
        <a:p>
          <a:endParaRPr lang="en-US" sz="1400"/>
        </a:p>
      </dgm:t>
    </dgm:pt>
    <dgm:pt modelId="{AD041B05-7E31-754F-90D0-74B2CD89A52A}">
      <dgm:prSet phldrT="[Text]" custT="1"/>
      <dgm:spPr/>
      <dgm:t>
        <a:bodyPr/>
        <a:lstStyle/>
        <a:p>
          <a:r>
            <a:rPr lang="en-US" sz="1400" dirty="0"/>
            <a:t>Parse Into a Cleaned Dictionary</a:t>
          </a:r>
        </a:p>
      </dgm:t>
    </dgm:pt>
    <dgm:pt modelId="{8E5B1D1D-FAE6-F04C-AB80-2EA2ECCE4C74}" type="parTrans" cxnId="{93E19BFE-FC19-1240-AE2B-14A1566FE2B2}">
      <dgm:prSet/>
      <dgm:spPr/>
      <dgm:t>
        <a:bodyPr/>
        <a:lstStyle/>
        <a:p>
          <a:endParaRPr lang="en-US" sz="1400"/>
        </a:p>
      </dgm:t>
    </dgm:pt>
    <dgm:pt modelId="{6520A337-9CDC-8C46-8035-2B2CA16AA0F2}" type="sibTrans" cxnId="{93E19BFE-FC19-1240-AE2B-14A1566FE2B2}">
      <dgm:prSet custT="1"/>
      <dgm:spPr/>
      <dgm:t>
        <a:bodyPr/>
        <a:lstStyle/>
        <a:p>
          <a:endParaRPr lang="en-US" sz="1400"/>
        </a:p>
      </dgm:t>
    </dgm:pt>
    <dgm:pt modelId="{CAE25DE1-E97C-F443-8CFC-A81E03A035F4}">
      <dgm:prSet phldrT="[Text]" custT="1"/>
      <dgm:spPr/>
      <dgm:t>
        <a:bodyPr/>
        <a:lstStyle/>
        <a:p>
          <a:r>
            <a:rPr lang="en-US" sz="1400" dirty="0"/>
            <a:t>Vectorize Each JD/CV with a Pre-made Matrix</a:t>
          </a:r>
        </a:p>
      </dgm:t>
    </dgm:pt>
    <dgm:pt modelId="{8A3517AC-1D7A-4F40-8E90-3DD19C06BD38}" type="parTrans" cxnId="{A92D86DE-53A0-2647-807A-F3FD5523B3BA}">
      <dgm:prSet/>
      <dgm:spPr/>
      <dgm:t>
        <a:bodyPr/>
        <a:lstStyle/>
        <a:p>
          <a:endParaRPr lang="en-US" sz="1400"/>
        </a:p>
      </dgm:t>
    </dgm:pt>
    <dgm:pt modelId="{DEF8230A-87D1-FD46-9809-D9FDFF262909}" type="sibTrans" cxnId="{A92D86DE-53A0-2647-807A-F3FD5523B3BA}">
      <dgm:prSet custT="1"/>
      <dgm:spPr/>
      <dgm:t>
        <a:bodyPr/>
        <a:lstStyle/>
        <a:p>
          <a:endParaRPr lang="en-US" sz="1400"/>
        </a:p>
      </dgm:t>
    </dgm:pt>
    <dgm:pt modelId="{E8C73C78-EDB9-F349-BBB8-22A21B31FD83}">
      <dgm:prSet phldrT="[Text]" custT="1"/>
      <dgm:spPr/>
      <dgm:t>
        <a:bodyPr/>
        <a:lstStyle/>
        <a:p>
          <a:r>
            <a:rPr lang="en-US" sz="1400" dirty="0"/>
            <a:t>Store Vectorized Information into Database</a:t>
          </a:r>
        </a:p>
      </dgm:t>
    </dgm:pt>
    <dgm:pt modelId="{51BD5A65-59B8-864D-BD89-957749D788CA}" type="parTrans" cxnId="{89737A7A-BB3F-0B42-85EC-63281111FCCF}">
      <dgm:prSet/>
      <dgm:spPr/>
      <dgm:t>
        <a:bodyPr/>
        <a:lstStyle/>
        <a:p>
          <a:endParaRPr lang="en-US" sz="1400"/>
        </a:p>
      </dgm:t>
    </dgm:pt>
    <dgm:pt modelId="{3C2612CF-184F-2E47-84BB-DF1F7042A741}" type="sibTrans" cxnId="{89737A7A-BB3F-0B42-85EC-63281111FCCF}">
      <dgm:prSet custT="1"/>
      <dgm:spPr/>
      <dgm:t>
        <a:bodyPr/>
        <a:lstStyle/>
        <a:p>
          <a:endParaRPr lang="en-US" sz="1400"/>
        </a:p>
      </dgm:t>
    </dgm:pt>
    <dgm:pt modelId="{96484DB7-18C7-BD45-9584-281523CAC574}">
      <dgm:prSet phldrT="[Text]" custT="1"/>
      <dgm:spPr/>
      <dgm:t>
        <a:bodyPr/>
        <a:lstStyle/>
        <a:p>
          <a:r>
            <a:rPr lang="en-US" sz="1400" dirty="0"/>
            <a:t>Calculate Cosine Similarities of JD&amp;CV and Rank </a:t>
          </a:r>
        </a:p>
      </dgm:t>
    </dgm:pt>
    <dgm:pt modelId="{431CE3A2-5C90-0043-AEA6-7A55A36A66DE}" type="parTrans" cxnId="{BEAC159B-2BF2-2E43-A879-55A6DBF8A235}">
      <dgm:prSet/>
      <dgm:spPr/>
      <dgm:t>
        <a:bodyPr/>
        <a:lstStyle/>
        <a:p>
          <a:endParaRPr lang="en-US" sz="1400"/>
        </a:p>
      </dgm:t>
    </dgm:pt>
    <dgm:pt modelId="{FA764D68-0D45-AA43-B8B1-5BA8A813A650}" type="sibTrans" cxnId="{BEAC159B-2BF2-2E43-A879-55A6DBF8A235}">
      <dgm:prSet custT="1"/>
      <dgm:spPr/>
      <dgm:t>
        <a:bodyPr/>
        <a:lstStyle/>
        <a:p>
          <a:endParaRPr lang="en-US" sz="1400"/>
        </a:p>
      </dgm:t>
    </dgm:pt>
    <dgm:pt modelId="{DB2F25BB-8DD7-934B-87B3-230DEE40B925}">
      <dgm:prSet custT="1"/>
      <dgm:spPr/>
      <dgm:t>
        <a:bodyPr/>
        <a:lstStyle/>
        <a:p>
          <a:r>
            <a:rPr lang="en-US" sz="1400" dirty="0"/>
            <a:t>Get Top Candidates and Recommend</a:t>
          </a:r>
        </a:p>
      </dgm:t>
    </dgm:pt>
    <dgm:pt modelId="{24B5DBAC-0C0D-A840-ABE6-22D65A43E6EE}" type="parTrans" cxnId="{9B151622-2061-F745-AF41-09C38DF4D651}">
      <dgm:prSet/>
      <dgm:spPr/>
      <dgm:t>
        <a:bodyPr/>
        <a:lstStyle/>
        <a:p>
          <a:endParaRPr lang="en-US" sz="1400"/>
        </a:p>
      </dgm:t>
    </dgm:pt>
    <dgm:pt modelId="{74EFCCA6-07D5-4540-AE1A-AF720EFDCFBA}" type="sibTrans" cxnId="{9B151622-2061-F745-AF41-09C38DF4D651}">
      <dgm:prSet/>
      <dgm:spPr/>
      <dgm:t>
        <a:bodyPr/>
        <a:lstStyle/>
        <a:p>
          <a:endParaRPr lang="en-US" sz="1400"/>
        </a:p>
      </dgm:t>
    </dgm:pt>
    <dgm:pt modelId="{8B8E6796-9F82-3F43-8052-34D41007AB64}" type="pres">
      <dgm:prSet presAssocID="{EE2D89CF-5DB8-A543-B639-8E26E529879F}" presName="diagram" presStyleCnt="0">
        <dgm:presLayoutVars>
          <dgm:dir/>
          <dgm:resizeHandles val="exact"/>
        </dgm:presLayoutVars>
      </dgm:prSet>
      <dgm:spPr/>
    </dgm:pt>
    <dgm:pt modelId="{CBD14239-DA8D-F24F-B5AC-D6FE7B841910}" type="pres">
      <dgm:prSet presAssocID="{1C1D6F8E-3734-7F47-AA6C-223830787A48}" presName="node" presStyleLbl="node1" presStyleIdx="0" presStyleCnt="6">
        <dgm:presLayoutVars>
          <dgm:bulletEnabled val="1"/>
        </dgm:presLayoutVars>
      </dgm:prSet>
      <dgm:spPr/>
    </dgm:pt>
    <dgm:pt modelId="{D20AE67B-E5C0-7840-A0A4-54EECB1DBF76}" type="pres">
      <dgm:prSet presAssocID="{68A77EB0-3757-AE40-ACEA-54648EFB2C2B}" presName="sibTrans" presStyleLbl="sibTrans2D1" presStyleIdx="0" presStyleCnt="5"/>
      <dgm:spPr/>
    </dgm:pt>
    <dgm:pt modelId="{0F61DE11-3C16-FC4E-AE79-AA090E7D2595}" type="pres">
      <dgm:prSet presAssocID="{68A77EB0-3757-AE40-ACEA-54648EFB2C2B}" presName="connectorText" presStyleLbl="sibTrans2D1" presStyleIdx="0" presStyleCnt="5"/>
      <dgm:spPr/>
    </dgm:pt>
    <dgm:pt modelId="{1D8F9205-3DF0-164E-A9BC-9EECA0CD5D82}" type="pres">
      <dgm:prSet presAssocID="{AD041B05-7E31-754F-90D0-74B2CD89A52A}" presName="node" presStyleLbl="node1" presStyleIdx="1" presStyleCnt="6">
        <dgm:presLayoutVars>
          <dgm:bulletEnabled val="1"/>
        </dgm:presLayoutVars>
      </dgm:prSet>
      <dgm:spPr/>
    </dgm:pt>
    <dgm:pt modelId="{E6C6F16A-CDF7-1C46-870F-A880052C182A}" type="pres">
      <dgm:prSet presAssocID="{6520A337-9CDC-8C46-8035-2B2CA16AA0F2}" presName="sibTrans" presStyleLbl="sibTrans2D1" presStyleIdx="1" presStyleCnt="5"/>
      <dgm:spPr/>
    </dgm:pt>
    <dgm:pt modelId="{2D606161-993B-994A-9EE0-8299FEF33A8D}" type="pres">
      <dgm:prSet presAssocID="{6520A337-9CDC-8C46-8035-2B2CA16AA0F2}" presName="connectorText" presStyleLbl="sibTrans2D1" presStyleIdx="1" presStyleCnt="5"/>
      <dgm:spPr/>
    </dgm:pt>
    <dgm:pt modelId="{D71622F7-78F7-1C4B-A2EF-CFA532AD4498}" type="pres">
      <dgm:prSet presAssocID="{CAE25DE1-E97C-F443-8CFC-A81E03A035F4}" presName="node" presStyleLbl="node1" presStyleIdx="2" presStyleCnt="6">
        <dgm:presLayoutVars>
          <dgm:bulletEnabled val="1"/>
        </dgm:presLayoutVars>
      </dgm:prSet>
      <dgm:spPr/>
    </dgm:pt>
    <dgm:pt modelId="{BEECCC62-F1AA-8A4A-AF3B-68961BEB4973}" type="pres">
      <dgm:prSet presAssocID="{DEF8230A-87D1-FD46-9809-D9FDFF262909}" presName="sibTrans" presStyleLbl="sibTrans2D1" presStyleIdx="2" presStyleCnt="5"/>
      <dgm:spPr/>
    </dgm:pt>
    <dgm:pt modelId="{F43B4336-9CCA-9E49-9832-959B2EB1F266}" type="pres">
      <dgm:prSet presAssocID="{DEF8230A-87D1-FD46-9809-D9FDFF262909}" presName="connectorText" presStyleLbl="sibTrans2D1" presStyleIdx="2" presStyleCnt="5"/>
      <dgm:spPr/>
    </dgm:pt>
    <dgm:pt modelId="{55967FA7-695C-A646-BA7A-83FA097011DE}" type="pres">
      <dgm:prSet presAssocID="{E8C73C78-EDB9-F349-BBB8-22A21B31FD83}" presName="node" presStyleLbl="node1" presStyleIdx="3" presStyleCnt="6">
        <dgm:presLayoutVars>
          <dgm:bulletEnabled val="1"/>
        </dgm:presLayoutVars>
      </dgm:prSet>
      <dgm:spPr/>
    </dgm:pt>
    <dgm:pt modelId="{C93C2FF4-D58A-9946-9333-DF439BA77117}" type="pres">
      <dgm:prSet presAssocID="{3C2612CF-184F-2E47-84BB-DF1F7042A741}" presName="sibTrans" presStyleLbl="sibTrans2D1" presStyleIdx="3" presStyleCnt="5"/>
      <dgm:spPr/>
    </dgm:pt>
    <dgm:pt modelId="{1243C1C3-9672-214B-8DE3-460D0512064E}" type="pres">
      <dgm:prSet presAssocID="{3C2612CF-184F-2E47-84BB-DF1F7042A741}" presName="connectorText" presStyleLbl="sibTrans2D1" presStyleIdx="3" presStyleCnt="5"/>
      <dgm:spPr/>
    </dgm:pt>
    <dgm:pt modelId="{10E6B76C-7BF2-E34E-BDBA-9F9DA4C93BD5}" type="pres">
      <dgm:prSet presAssocID="{96484DB7-18C7-BD45-9584-281523CAC574}" presName="node" presStyleLbl="node1" presStyleIdx="4" presStyleCnt="6">
        <dgm:presLayoutVars>
          <dgm:bulletEnabled val="1"/>
        </dgm:presLayoutVars>
      </dgm:prSet>
      <dgm:spPr/>
    </dgm:pt>
    <dgm:pt modelId="{30A6666D-90ED-C247-8CC0-BB4489006DF9}" type="pres">
      <dgm:prSet presAssocID="{FA764D68-0D45-AA43-B8B1-5BA8A813A650}" presName="sibTrans" presStyleLbl="sibTrans2D1" presStyleIdx="4" presStyleCnt="5"/>
      <dgm:spPr/>
    </dgm:pt>
    <dgm:pt modelId="{80AE5CA1-2167-2B4B-A6D1-6466E7BF8D31}" type="pres">
      <dgm:prSet presAssocID="{FA764D68-0D45-AA43-B8B1-5BA8A813A650}" presName="connectorText" presStyleLbl="sibTrans2D1" presStyleIdx="4" presStyleCnt="5"/>
      <dgm:spPr/>
    </dgm:pt>
    <dgm:pt modelId="{2E5FF8F8-9618-904E-85A6-C32572DCA4AA}" type="pres">
      <dgm:prSet presAssocID="{DB2F25BB-8DD7-934B-87B3-230DEE40B925}" presName="node" presStyleLbl="node1" presStyleIdx="5" presStyleCnt="6">
        <dgm:presLayoutVars>
          <dgm:bulletEnabled val="1"/>
        </dgm:presLayoutVars>
      </dgm:prSet>
      <dgm:spPr/>
    </dgm:pt>
  </dgm:ptLst>
  <dgm:cxnLst>
    <dgm:cxn modelId="{76D93605-2623-B444-AB78-D520F87F91D0}" type="presOf" srcId="{CAE25DE1-E97C-F443-8CFC-A81E03A035F4}" destId="{D71622F7-78F7-1C4B-A2EF-CFA532AD4498}" srcOrd="0" destOrd="0" presId="urn:microsoft.com/office/officeart/2005/8/layout/process5"/>
    <dgm:cxn modelId="{869A1B0E-81D9-A941-A7E1-335281A007DC}" type="presOf" srcId="{1C1D6F8E-3734-7F47-AA6C-223830787A48}" destId="{CBD14239-DA8D-F24F-B5AC-D6FE7B841910}" srcOrd="0" destOrd="0" presId="urn:microsoft.com/office/officeart/2005/8/layout/process5"/>
    <dgm:cxn modelId="{AC162D16-2696-304E-92D6-5A08616014A8}" type="presOf" srcId="{DEF8230A-87D1-FD46-9809-D9FDFF262909}" destId="{BEECCC62-F1AA-8A4A-AF3B-68961BEB4973}" srcOrd="0" destOrd="0" presId="urn:microsoft.com/office/officeart/2005/8/layout/process5"/>
    <dgm:cxn modelId="{39FFC719-6216-6748-9D29-D3208149B771}" type="presOf" srcId="{EE2D89CF-5DB8-A543-B639-8E26E529879F}" destId="{8B8E6796-9F82-3F43-8052-34D41007AB64}" srcOrd="0" destOrd="0" presId="urn:microsoft.com/office/officeart/2005/8/layout/process5"/>
    <dgm:cxn modelId="{9CC0511B-5BF2-5248-9481-7865515C1223}" type="presOf" srcId="{DEF8230A-87D1-FD46-9809-D9FDFF262909}" destId="{F43B4336-9CCA-9E49-9832-959B2EB1F266}" srcOrd="1" destOrd="0" presId="urn:microsoft.com/office/officeart/2005/8/layout/process5"/>
    <dgm:cxn modelId="{5944261F-7CB6-1D46-B75B-CFA6BE4EC098}" type="presOf" srcId="{3C2612CF-184F-2E47-84BB-DF1F7042A741}" destId="{1243C1C3-9672-214B-8DE3-460D0512064E}" srcOrd="1" destOrd="0" presId="urn:microsoft.com/office/officeart/2005/8/layout/process5"/>
    <dgm:cxn modelId="{9B151622-2061-F745-AF41-09C38DF4D651}" srcId="{EE2D89CF-5DB8-A543-B639-8E26E529879F}" destId="{DB2F25BB-8DD7-934B-87B3-230DEE40B925}" srcOrd="5" destOrd="0" parTransId="{24B5DBAC-0C0D-A840-ABE6-22D65A43E6EE}" sibTransId="{74EFCCA6-07D5-4540-AE1A-AF720EFDCFBA}"/>
    <dgm:cxn modelId="{DDD92A25-4F22-F94E-B0D4-53ACB87CBE74}" type="presOf" srcId="{68A77EB0-3757-AE40-ACEA-54648EFB2C2B}" destId="{D20AE67B-E5C0-7840-A0A4-54EECB1DBF76}" srcOrd="0" destOrd="0" presId="urn:microsoft.com/office/officeart/2005/8/layout/process5"/>
    <dgm:cxn modelId="{EE204A2D-1F18-704A-8624-CBBA2B7A7A61}" type="presOf" srcId="{96484DB7-18C7-BD45-9584-281523CAC574}" destId="{10E6B76C-7BF2-E34E-BDBA-9F9DA4C93BD5}" srcOrd="0" destOrd="0" presId="urn:microsoft.com/office/officeart/2005/8/layout/process5"/>
    <dgm:cxn modelId="{8D0B0243-C81A-EE4A-91D5-672665BF89E1}" type="presOf" srcId="{6520A337-9CDC-8C46-8035-2B2CA16AA0F2}" destId="{2D606161-993B-994A-9EE0-8299FEF33A8D}" srcOrd="1" destOrd="0" presId="urn:microsoft.com/office/officeart/2005/8/layout/process5"/>
    <dgm:cxn modelId="{3D6E3267-4175-DD48-8EB8-40003E8C76BF}" type="presOf" srcId="{E8C73C78-EDB9-F349-BBB8-22A21B31FD83}" destId="{55967FA7-695C-A646-BA7A-83FA097011DE}" srcOrd="0" destOrd="0" presId="urn:microsoft.com/office/officeart/2005/8/layout/process5"/>
    <dgm:cxn modelId="{CB140469-BA27-0249-A8D6-BBEB1008A292}" type="presOf" srcId="{FA764D68-0D45-AA43-B8B1-5BA8A813A650}" destId="{30A6666D-90ED-C247-8CC0-BB4489006DF9}" srcOrd="0" destOrd="0" presId="urn:microsoft.com/office/officeart/2005/8/layout/process5"/>
    <dgm:cxn modelId="{BB17DD69-A885-E146-89D0-8CE4DAA8141F}" type="presOf" srcId="{FA764D68-0D45-AA43-B8B1-5BA8A813A650}" destId="{80AE5CA1-2167-2B4B-A6D1-6466E7BF8D31}" srcOrd="1" destOrd="0" presId="urn:microsoft.com/office/officeart/2005/8/layout/process5"/>
    <dgm:cxn modelId="{C251496A-10EA-7943-92D5-789F23A8088A}" type="presOf" srcId="{6520A337-9CDC-8C46-8035-2B2CA16AA0F2}" destId="{E6C6F16A-CDF7-1C46-870F-A880052C182A}" srcOrd="0" destOrd="0" presId="urn:microsoft.com/office/officeart/2005/8/layout/process5"/>
    <dgm:cxn modelId="{6109B372-16F9-7B47-AF16-CE2B33ADA987}" type="presOf" srcId="{68A77EB0-3757-AE40-ACEA-54648EFB2C2B}" destId="{0F61DE11-3C16-FC4E-AE79-AA090E7D2595}" srcOrd="1" destOrd="0" presId="urn:microsoft.com/office/officeart/2005/8/layout/process5"/>
    <dgm:cxn modelId="{2BAACD72-4744-F845-A095-33E723118D54}" type="presOf" srcId="{AD041B05-7E31-754F-90D0-74B2CD89A52A}" destId="{1D8F9205-3DF0-164E-A9BC-9EECA0CD5D82}" srcOrd="0" destOrd="0" presId="urn:microsoft.com/office/officeart/2005/8/layout/process5"/>
    <dgm:cxn modelId="{60927975-B67F-EC45-A09D-26A8D18BB4EC}" type="presOf" srcId="{3C2612CF-184F-2E47-84BB-DF1F7042A741}" destId="{C93C2FF4-D58A-9946-9333-DF439BA77117}" srcOrd="0" destOrd="0" presId="urn:microsoft.com/office/officeart/2005/8/layout/process5"/>
    <dgm:cxn modelId="{89737A7A-BB3F-0B42-85EC-63281111FCCF}" srcId="{EE2D89CF-5DB8-A543-B639-8E26E529879F}" destId="{E8C73C78-EDB9-F349-BBB8-22A21B31FD83}" srcOrd="3" destOrd="0" parTransId="{51BD5A65-59B8-864D-BD89-957749D788CA}" sibTransId="{3C2612CF-184F-2E47-84BB-DF1F7042A741}"/>
    <dgm:cxn modelId="{BEAC159B-2BF2-2E43-A879-55A6DBF8A235}" srcId="{EE2D89CF-5DB8-A543-B639-8E26E529879F}" destId="{96484DB7-18C7-BD45-9584-281523CAC574}" srcOrd="4" destOrd="0" parTransId="{431CE3A2-5C90-0043-AEA6-7A55A36A66DE}" sibTransId="{FA764D68-0D45-AA43-B8B1-5BA8A813A650}"/>
    <dgm:cxn modelId="{A92D86DE-53A0-2647-807A-F3FD5523B3BA}" srcId="{EE2D89CF-5DB8-A543-B639-8E26E529879F}" destId="{CAE25DE1-E97C-F443-8CFC-A81E03A035F4}" srcOrd="2" destOrd="0" parTransId="{8A3517AC-1D7A-4F40-8E90-3DD19C06BD38}" sibTransId="{DEF8230A-87D1-FD46-9809-D9FDFF262909}"/>
    <dgm:cxn modelId="{A2E9B7EC-3680-B246-86CA-B75B83479B71}" srcId="{EE2D89CF-5DB8-A543-B639-8E26E529879F}" destId="{1C1D6F8E-3734-7F47-AA6C-223830787A48}" srcOrd="0" destOrd="0" parTransId="{992B1F5F-9DE6-F04E-8C88-B219826F9223}" sibTransId="{68A77EB0-3757-AE40-ACEA-54648EFB2C2B}"/>
    <dgm:cxn modelId="{B79CD9FB-1986-7F43-A55F-D658A8A3E11D}" type="presOf" srcId="{DB2F25BB-8DD7-934B-87B3-230DEE40B925}" destId="{2E5FF8F8-9618-904E-85A6-C32572DCA4AA}" srcOrd="0" destOrd="0" presId="urn:microsoft.com/office/officeart/2005/8/layout/process5"/>
    <dgm:cxn modelId="{93E19BFE-FC19-1240-AE2B-14A1566FE2B2}" srcId="{EE2D89CF-5DB8-A543-B639-8E26E529879F}" destId="{AD041B05-7E31-754F-90D0-74B2CD89A52A}" srcOrd="1" destOrd="0" parTransId="{8E5B1D1D-FAE6-F04C-AB80-2EA2ECCE4C74}" sibTransId="{6520A337-9CDC-8C46-8035-2B2CA16AA0F2}"/>
    <dgm:cxn modelId="{3C02B4DB-E22B-1D4B-BAC8-FF2B37925690}" type="presParOf" srcId="{8B8E6796-9F82-3F43-8052-34D41007AB64}" destId="{CBD14239-DA8D-F24F-B5AC-D6FE7B841910}" srcOrd="0" destOrd="0" presId="urn:microsoft.com/office/officeart/2005/8/layout/process5"/>
    <dgm:cxn modelId="{5FBBA07A-09B3-0E46-8CCC-B3F9E07FA8D5}" type="presParOf" srcId="{8B8E6796-9F82-3F43-8052-34D41007AB64}" destId="{D20AE67B-E5C0-7840-A0A4-54EECB1DBF76}" srcOrd="1" destOrd="0" presId="urn:microsoft.com/office/officeart/2005/8/layout/process5"/>
    <dgm:cxn modelId="{034D8A2A-7438-E743-9C4E-2DC5370D4E77}" type="presParOf" srcId="{D20AE67B-E5C0-7840-A0A4-54EECB1DBF76}" destId="{0F61DE11-3C16-FC4E-AE79-AA090E7D2595}" srcOrd="0" destOrd="0" presId="urn:microsoft.com/office/officeart/2005/8/layout/process5"/>
    <dgm:cxn modelId="{E75A29B7-CD47-A54A-B93D-AD7CD9DB7338}" type="presParOf" srcId="{8B8E6796-9F82-3F43-8052-34D41007AB64}" destId="{1D8F9205-3DF0-164E-A9BC-9EECA0CD5D82}" srcOrd="2" destOrd="0" presId="urn:microsoft.com/office/officeart/2005/8/layout/process5"/>
    <dgm:cxn modelId="{9AE09C24-07C2-4F4D-9729-4172B8293084}" type="presParOf" srcId="{8B8E6796-9F82-3F43-8052-34D41007AB64}" destId="{E6C6F16A-CDF7-1C46-870F-A880052C182A}" srcOrd="3" destOrd="0" presId="urn:microsoft.com/office/officeart/2005/8/layout/process5"/>
    <dgm:cxn modelId="{E69C1B96-690D-6542-A63F-A77CF71F0953}" type="presParOf" srcId="{E6C6F16A-CDF7-1C46-870F-A880052C182A}" destId="{2D606161-993B-994A-9EE0-8299FEF33A8D}" srcOrd="0" destOrd="0" presId="urn:microsoft.com/office/officeart/2005/8/layout/process5"/>
    <dgm:cxn modelId="{7E505D26-0E6E-4243-A212-65B57EB95B1D}" type="presParOf" srcId="{8B8E6796-9F82-3F43-8052-34D41007AB64}" destId="{D71622F7-78F7-1C4B-A2EF-CFA532AD4498}" srcOrd="4" destOrd="0" presId="urn:microsoft.com/office/officeart/2005/8/layout/process5"/>
    <dgm:cxn modelId="{192A48B9-22BE-8341-9D02-7A5387DD6F9E}" type="presParOf" srcId="{8B8E6796-9F82-3F43-8052-34D41007AB64}" destId="{BEECCC62-F1AA-8A4A-AF3B-68961BEB4973}" srcOrd="5" destOrd="0" presId="urn:microsoft.com/office/officeart/2005/8/layout/process5"/>
    <dgm:cxn modelId="{234E65DE-DDE3-CA48-B592-B499104D1F99}" type="presParOf" srcId="{BEECCC62-F1AA-8A4A-AF3B-68961BEB4973}" destId="{F43B4336-9CCA-9E49-9832-959B2EB1F266}" srcOrd="0" destOrd="0" presId="urn:microsoft.com/office/officeart/2005/8/layout/process5"/>
    <dgm:cxn modelId="{2B1DFE4B-4723-4540-AABF-E88923CE5E50}" type="presParOf" srcId="{8B8E6796-9F82-3F43-8052-34D41007AB64}" destId="{55967FA7-695C-A646-BA7A-83FA097011DE}" srcOrd="6" destOrd="0" presId="urn:microsoft.com/office/officeart/2005/8/layout/process5"/>
    <dgm:cxn modelId="{D71F4E8B-C194-2745-8650-2737C534A607}" type="presParOf" srcId="{8B8E6796-9F82-3F43-8052-34D41007AB64}" destId="{C93C2FF4-D58A-9946-9333-DF439BA77117}" srcOrd="7" destOrd="0" presId="urn:microsoft.com/office/officeart/2005/8/layout/process5"/>
    <dgm:cxn modelId="{9B330292-3CBE-CC42-993E-A6D6C348B7F2}" type="presParOf" srcId="{C93C2FF4-D58A-9946-9333-DF439BA77117}" destId="{1243C1C3-9672-214B-8DE3-460D0512064E}" srcOrd="0" destOrd="0" presId="urn:microsoft.com/office/officeart/2005/8/layout/process5"/>
    <dgm:cxn modelId="{EAD6F0EE-8A1C-764E-BC64-B834F678F21E}" type="presParOf" srcId="{8B8E6796-9F82-3F43-8052-34D41007AB64}" destId="{10E6B76C-7BF2-E34E-BDBA-9F9DA4C93BD5}" srcOrd="8" destOrd="0" presId="urn:microsoft.com/office/officeart/2005/8/layout/process5"/>
    <dgm:cxn modelId="{21088479-B8B4-1440-B67F-C9C1D8C58172}" type="presParOf" srcId="{8B8E6796-9F82-3F43-8052-34D41007AB64}" destId="{30A6666D-90ED-C247-8CC0-BB4489006DF9}" srcOrd="9" destOrd="0" presId="urn:microsoft.com/office/officeart/2005/8/layout/process5"/>
    <dgm:cxn modelId="{C6AB89AF-4379-A546-B713-4CE86D576B38}" type="presParOf" srcId="{30A6666D-90ED-C247-8CC0-BB4489006DF9}" destId="{80AE5CA1-2167-2B4B-A6D1-6466E7BF8D31}" srcOrd="0" destOrd="0" presId="urn:microsoft.com/office/officeart/2005/8/layout/process5"/>
    <dgm:cxn modelId="{CDFFDE24-4C89-F949-AF31-38FAB7A5B986}" type="presParOf" srcId="{8B8E6796-9F82-3F43-8052-34D41007AB64}" destId="{2E5FF8F8-9618-904E-85A6-C32572DCA4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155432-6347-B242-8AEF-4C2BFCF6D07F}"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D613C9B1-0B42-D341-ACA5-C450AA3026B7}">
      <dgm:prSet phldrT="[Text]" custT="1"/>
      <dgm:spPr/>
      <dgm:t>
        <a:bodyPr/>
        <a:lstStyle/>
        <a:p>
          <a:r>
            <a:rPr lang="en-US" sz="1400" dirty="0"/>
            <a:t>Original</a:t>
          </a:r>
        </a:p>
        <a:p>
          <a:r>
            <a:rPr lang="en-US" sz="1400" dirty="0"/>
            <a:t>Text</a:t>
          </a:r>
        </a:p>
      </dgm:t>
    </dgm:pt>
    <dgm:pt modelId="{C1B824D3-4F24-CE45-9D68-D2A53752D6A5}" type="parTrans" cxnId="{ADAEDED1-3929-E44B-BB08-AB3C827BA3BE}">
      <dgm:prSet/>
      <dgm:spPr/>
      <dgm:t>
        <a:bodyPr/>
        <a:lstStyle/>
        <a:p>
          <a:endParaRPr lang="en-US" sz="1000"/>
        </a:p>
      </dgm:t>
    </dgm:pt>
    <dgm:pt modelId="{751FA7A2-30BC-F34D-B54D-BD2FE0A2515C}" type="sibTrans" cxnId="{ADAEDED1-3929-E44B-BB08-AB3C827BA3BE}">
      <dgm:prSet custT="1"/>
      <dgm:spPr/>
      <dgm:t>
        <a:bodyPr/>
        <a:lstStyle/>
        <a:p>
          <a:endParaRPr lang="en-US" sz="1050"/>
        </a:p>
      </dgm:t>
    </dgm:pt>
    <dgm:pt modelId="{566094A9-AEB2-5F40-859A-28585729D3CD}">
      <dgm:prSet phldrT="[Text]" custT="1"/>
      <dgm:spPr/>
      <dgm:t>
        <a:bodyPr/>
        <a:lstStyle/>
        <a:p>
          <a:r>
            <a:rPr lang="en-US" sz="1100" dirty="0"/>
            <a:t> High School</a:t>
          </a:r>
        </a:p>
      </dgm:t>
    </dgm:pt>
    <dgm:pt modelId="{70531129-2045-0C42-B496-960F629BBBC7}" type="parTrans" cxnId="{375D5639-BD55-D740-9708-35AC9CDEF046}">
      <dgm:prSet/>
      <dgm:spPr/>
      <dgm:t>
        <a:bodyPr/>
        <a:lstStyle/>
        <a:p>
          <a:endParaRPr lang="en-US" sz="1000"/>
        </a:p>
      </dgm:t>
    </dgm:pt>
    <dgm:pt modelId="{B7B653D4-1F0E-EE43-8712-2B0C0E8DDC84}" type="sibTrans" cxnId="{375D5639-BD55-D740-9708-35AC9CDEF046}">
      <dgm:prSet/>
      <dgm:spPr/>
      <dgm:t>
        <a:bodyPr/>
        <a:lstStyle/>
        <a:p>
          <a:endParaRPr lang="en-US" sz="1000"/>
        </a:p>
      </dgm:t>
    </dgm:pt>
    <dgm:pt modelId="{DB4CA769-265E-114D-B4D3-1832E89B68C2}">
      <dgm:prSet phldrT="[Text]" custT="1"/>
      <dgm:spPr/>
      <dgm:t>
        <a:bodyPr/>
        <a:lstStyle/>
        <a:p>
          <a:r>
            <a:rPr lang="en-US" sz="1400" dirty="0"/>
            <a:t>Vectorizing</a:t>
          </a:r>
        </a:p>
        <a:p>
          <a:r>
            <a:rPr lang="en-US" sz="1400" dirty="0"/>
            <a:t>Result</a:t>
          </a:r>
        </a:p>
        <a:p>
          <a:endParaRPr lang="en-US" sz="1400" dirty="0"/>
        </a:p>
      </dgm:t>
    </dgm:pt>
    <dgm:pt modelId="{C8875C4F-3541-9042-9E1D-31BEC8E116B7}" type="parTrans" cxnId="{71F13C20-1192-9241-92A4-E18E49E47AEB}">
      <dgm:prSet/>
      <dgm:spPr/>
      <dgm:t>
        <a:bodyPr/>
        <a:lstStyle/>
        <a:p>
          <a:endParaRPr lang="en-US" sz="1000"/>
        </a:p>
      </dgm:t>
    </dgm:pt>
    <dgm:pt modelId="{ECDDD57A-E15E-1B49-89FB-89B14938A7A7}" type="sibTrans" cxnId="{71F13C20-1192-9241-92A4-E18E49E47AEB}">
      <dgm:prSet/>
      <dgm:spPr/>
      <dgm:t>
        <a:bodyPr/>
        <a:lstStyle/>
        <a:p>
          <a:endParaRPr lang="en-US" sz="1000"/>
        </a:p>
      </dgm:t>
    </dgm:pt>
    <dgm:pt modelId="{173B244F-9BAA-3D46-B2DC-90263A6F21C6}">
      <dgm:prSet phldrT="[Text]" custT="1"/>
      <dgm:spPr/>
      <dgm:t>
        <a:bodyPr/>
        <a:lstStyle/>
        <a:p>
          <a:r>
            <a:rPr lang="en-US" sz="1100" dirty="0"/>
            <a:t> 1</a:t>
          </a:r>
        </a:p>
      </dgm:t>
    </dgm:pt>
    <dgm:pt modelId="{58028FFA-04A1-D143-9227-6E803907FCB8}" type="parTrans" cxnId="{C3C69FCA-8219-BA46-8B66-20637C1586C2}">
      <dgm:prSet/>
      <dgm:spPr/>
      <dgm:t>
        <a:bodyPr/>
        <a:lstStyle/>
        <a:p>
          <a:endParaRPr lang="en-US" sz="1000"/>
        </a:p>
      </dgm:t>
    </dgm:pt>
    <dgm:pt modelId="{57C79FEB-B52C-7441-A293-E8D8619AC900}" type="sibTrans" cxnId="{C3C69FCA-8219-BA46-8B66-20637C1586C2}">
      <dgm:prSet/>
      <dgm:spPr/>
      <dgm:t>
        <a:bodyPr/>
        <a:lstStyle/>
        <a:p>
          <a:endParaRPr lang="en-US" sz="1000"/>
        </a:p>
      </dgm:t>
    </dgm:pt>
    <dgm:pt modelId="{79CAB8E3-4174-BE4D-8202-115CA24D7476}">
      <dgm:prSet phldrT="[Text]" custT="1"/>
      <dgm:spPr/>
      <dgm:t>
        <a:bodyPr/>
        <a:lstStyle/>
        <a:p>
          <a:r>
            <a:rPr lang="en-US" sz="1100" dirty="0"/>
            <a:t> Bachelor</a:t>
          </a:r>
        </a:p>
      </dgm:t>
    </dgm:pt>
    <dgm:pt modelId="{CBF35821-16A7-1B41-9EE7-A641CA7C8BF2}" type="parTrans" cxnId="{541F48E6-BC94-1D4C-829E-13ADBC46AC6C}">
      <dgm:prSet/>
      <dgm:spPr/>
      <dgm:t>
        <a:bodyPr/>
        <a:lstStyle/>
        <a:p>
          <a:endParaRPr lang="en-US"/>
        </a:p>
      </dgm:t>
    </dgm:pt>
    <dgm:pt modelId="{420E3AEC-3258-B641-9093-8A8E985DDE2B}" type="sibTrans" cxnId="{541F48E6-BC94-1D4C-829E-13ADBC46AC6C}">
      <dgm:prSet/>
      <dgm:spPr/>
      <dgm:t>
        <a:bodyPr/>
        <a:lstStyle/>
        <a:p>
          <a:endParaRPr lang="en-US"/>
        </a:p>
      </dgm:t>
    </dgm:pt>
    <dgm:pt modelId="{69CCA416-E5BA-FF44-BC93-823912CD4F3F}">
      <dgm:prSet phldrT="[Text]" custT="1"/>
      <dgm:spPr/>
      <dgm:t>
        <a:bodyPr/>
        <a:lstStyle/>
        <a:p>
          <a:r>
            <a:rPr lang="en-US" sz="1100" dirty="0"/>
            <a:t> Master</a:t>
          </a:r>
        </a:p>
      </dgm:t>
    </dgm:pt>
    <dgm:pt modelId="{3EBA6B55-9F31-AE4D-B6B1-02B860568E85}" type="parTrans" cxnId="{B816C2DB-1600-C349-A44D-8B52566438C8}">
      <dgm:prSet/>
      <dgm:spPr/>
      <dgm:t>
        <a:bodyPr/>
        <a:lstStyle/>
        <a:p>
          <a:endParaRPr lang="en-US"/>
        </a:p>
      </dgm:t>
    </dgm:pt>
    <dgm:pt modelId="{6C5B68FF-0BBC-864C-83A5-5C47D7ABF5AA}" type="sibTrans" cxnId="{B816C2DB-1600-C349-A44D-8B52566438C8}">
      <dgm:prSet/>
      <dgm:spPr/>
      <dgm:t>
        <a:bodyPr/>
        <a:lstStyle/>
        <a:p>
          <a:endParaRPr lang="en-US"/>
        </a:p>
      </dgm:t>
    </dgm:pt>
    <dgm:pt modelId="{EF8A136C-2223-CC4C-8243-3FA2706943A3}">
      <dgm:prSet phldrT="[Text]" custT="1"/>
      <dgm:spPr/>
      <dgm:t>
        <a:bodyPr/>
        <a:lstStyle/>
        <a:p>
          <a:r>
            <a:rPr lang="en-US" sz="1100" dirty="0"/>
            <a:t> Ph.D.</a:t>
          </a:r>
        </a:p>
      </dgm:t>
    </dgm:pt>
    <dgm:pt modelId="{C992CFB4-BFCB-1C47-BCA0-AD8400517746}" type="parTrans" cxnId="{A3FAFD3B-7961-204B-948F-48F41F374952}">
      <dgm:prSet/>
      <dgm:spPr/>
      <dgm:t>
        <a:bodyPr/>
        <a:lstStyle/>
        <a:p>
          <a:endParaRPr lang="en-US"/>
        </a:p>
      </dgm:t>
    </dgm:pt>
    <dgm:pt modelId="{881CA1CB-5621-3A4A-9603-BD267C86D334}" type="sibTrans" cxnId="{A3FAFD3B-7961-204B-948F-48F41F374952}">
      <dgm:prSet/>
      <dgm:spPr/>
      <dgm:t>
        <a:bodyPr/>
        <a:lstStyle/>
        <a:p>
          <a:endParaRPr lang="en-US"/>
        </a:p>
      </dgm:t>
    </dgm:pt>
    <dgm:pt modelId="{77F0FE41-1618-204A-969F-D3437B812C1C}">
      <dgm:prSet phldrT="[Text]" custT="1"/>
      <dgm:spPr/>
      <dgm:t>
        <a:bodyPr/>
        <a:lstStyle/>
        <a:p>
          <a:r>
            <a:rPr lang="en-US" sz="1100" dirty="0"/>
            <a:t> Post-Doc</a:t>
          </a:r>
        </a:p>
      </dgm:t>
    </dgm:pt>
    <dgm:pt modelId="{A0191A5B-D59F-2849-96AE-9600067FE5CD}" type="parTrans" cxnId="{5427A285-9295-544B-AED3-E92D929D3ED5}">
      <dgm:prSet/>
      <dgm:spPr/>
      <dgm:t>
        <a:bodyPr/>
        <a:lstStyle/>
        <a:p>
          <a:endParaRPr lang="en-US"/>
        </a:p>
      </dgm:t>
    </dgm:pt>
    <dgm:pt modelId="{B2EE82F5-656C-0C48-8FCD-C6BD5EF9844A}" type="sibTrans" cxnId="{5427A285-9295-544B-AED3-E92D929D3ED5}">
      <dgm:prSet/>
      <dgm:spPr/>
      <dgm:t>
        <a:bodyPr/>
        <a:lstStyle/>
        <a:p>
          <a:endParaRPr lang="en-US"/>
        </a:p>
      </dgm:t>
    </dgm:pt>
    <dgm:pt modelId="{126CDBA0-BD27-6A45-AB11-32AD6890E4C9}">
      <dgm:prSet phldrT="[Text]" custT="1"/>
      <dgm:spPr/>
      <dgm:t>
        <a:bodyPr/>
        <a:lstStyle/>
        <a:p>
          <a:r>
            <a:rPr lang="en-US" sz="1100" dirty="0"/>
            <a:t> 2</a:t>
          </a:r>
        </a:p>
      </dgm:t>
    </dgm:pt>
    <dgm:pt modelId="{E6EF053F-24A9-CF43-B652-BEED437EDDB7}" type="parTrans" cxnId="{60D4C28A-6A5F-8045-9209-0B899887D97C}">
      <dgm:prSet/>
      <dgm:spPr/>
      <dgm:t>
        <a:bodyPr/>
        <a:lstStyle/>
        <a:p>
          <a:endParaRPr lang="en-US"/>
        </a:p>
      </dgm:t>
    </dgm:pt>
    <dgm:pt modelId="{DBE76D84-6A82-0446-8AE1-F36FD6E19663}" type="sibTrans" cxnId="{60D4C28A-6A5F-8045-9209-0B899887D97C}">
      <dgm:prSet/>
      <dgm:spPr/>
      <dgm:t>
        <a:bodyPr/>
        <a:lstStyle/>
        <a:p>
          <a:endParaRPr lang="en-US"/>
        </a:p>
      </dgm:t>
    </dgm:pt>
    <dgm:pt modelId="{50613447-9D51-AC4E-B1DA-C86149161B5A}">
      <dgm:prSet phldrT="[Text]" custT="1"/>
      <dgm:spPr/>
      <dgm:t>
        <a:bodyPr/>
        <a:lstStyle/>
        <a:p>
          <a:r>
            <a:rPr lang="en-US" sz="1100" dirty="0"/>
            <a:t> 3</a:t>
          </a:r>
        </a:p>
      </dgm:t>
    </dgm:pt>
    <dgm:pt modelId="{949B607E-F594-8840-93F6-7BD9C98F52A8}" type="parTrans" cxnId="{C2D7074D-F5E2-5E4F-B53F-096D24B47EF3}">
      <dgm:prSet/>
      <dgm:spPr/>
      <dgm:t>
        <a:bodyPr/>
        <a:lstStyle/>
        <a:p>
          <a:endParaRPr lang="en-US"/>
        </a:p>
      </dgm:t>
    </dgm:pt>
    <dgm:pt modelId="{16BD7FDE-FFC9-B840-A619-FA5E3CE9C6ED}" type="sibTrans" cxnId="{C2D7074D-F5E2-5E4F-B53F-096D24B47EF3}">
      <dgm:prSet/>
      <dgm:spPr/>
      <dgm:t>
        <a:bodyPr/>
        <a:lstStyle/>
        <a:p>
          <a:endParaRPr lang="en-US"/>
        </a:p>
      </dgm:t>
    </dgm:pt>
    <dgm:pt modelId="{B90F292F-6754-2E41-BD13-F581D5A1C309}">
      <dgm:prSet phldrT="[Text]" custT="1"/>
      <dgm:spPr/>
      <dgm:t>
        <a:bodyPr/>
        <a:lstStyle/>
        <a:p>
          <a:r>
            <a:rPr lang="en-US" sz="1100" dirty="0"/>
            <a:t> 4</a:t>
          </a:r>
        </a:p>
      </dgm:t>
    </dgm:pt>
    <dgm:pt modelId="{1309E574-2AD9-E743-9A65-7C6994BB309F}" type="parTrans" cxnId="{B4127013-A4DB-A24C-9E1E-EEF2CB5008D3}">
      <dgm:prSet/>
      <dgm:spPr/>
      <dgm:t>
        <a:bodyPr/>
        <a:lstStyle/>
        <a:p>
          <a:endParaRPr lang="en-US"/>
        </a:p>
      </dgm:t>
    </dgm:pt>
    <dgm:pt modelId="{0EBC47FA-E729-8548-86BB-467608E6B42A}" type="sibTrans" cxnId="{B4127013-A4DB-A24C-9E1E-EEF2CB5008D3}">
      <dgm:prSet/>
      <dgm:spPr/>
      <dgm:t>
        <a:bodyPr/>
        <a:lstStyle/>
        <a:p>
          <a:endParaRPr lang="en-US"/>
        </a:p>
      </dgm:t>
    </dgm:pt>
    <dgm:pt modelId="{F387E4F1-E749-634D-A6E1-985115832EDA}">
      <dgm:prSet phldrT="[Text]" custT="1"/>
      <dgm:spPr/>
      <dgm:t>
        <a:bodyPr/>
        <a:lstStyle/>
        <a:p>
          <a:r>
            <a:rPr lang="en-US" sz="1100" dirty="0"/>
            <a:t> 5</a:t>
          </a:r>
        </a:p>
      </dgm:t>
    </dgm:pt>
    <dgm:pt modelId="{AF3B8B9A-F615-754B-841E-82AE71B13F46}" type="parTrans" cxnId="{A83B4C71-8E50-BD43-B131-021A96D18283}">
      <dgm:prSet/>
      <dgm:spPr/>
      <dgm:t>
        <a:bodyPr/>
        <a:lstStyle/>
        <a:p>
          <a:endParaRPr lang="en-US"/>
        </a:p>
      </dgm:t>
    </dgm:pt>
    <dgm:pt modelId="{9B467216-1F6C-F14E-B247-41A8142924D0}" type="sibTrans" cxnId="{A83B4C71-8E50-BD43-B131-021A96D18283}">
      <dgm:prSet/>
      <dgm:spPr/>
      <dgm:t>
        <a:bodyPr/>
        <a:lstStyle/>
        <a:p>
          <a:endParaRPr lang="en-US"/>
        </a:p>
      </dgm:t>
    </dgm:pt>
    <dgm:pt modelId="{319338D5-BDB1-C249-BFDF-C4D984F24C19}" type="pres">
      <dgm:prSet presAssocID="{A4155432-6347-B242-8AEF-4C2BFCF6D07F}" presName="linearFlow" presStyleCnt="0">
        <dgm:presLayoutVars>
          <dgm:dir/>
          <dgm:animLvl val="lvl"/>
          <dgm:resizeHandles val="exact"/>
        </dgm:presLayoutVars>
      </dgm:prSet>
      <dgm:spPr/>
    </dgm:pt>
    <dgm:pt modelId="{EAEC592C-DB9F-EB47-8C59-D45CD67F156A}" type="pres">
      <dgm:prSet presAssocID="{D613C9B1-0B42-D341-ACA5-C450AA3026B7}" presName="composite" presStyleCnt="0"/>
      <dgm:spPr/>
    </dgm:pt>
    <dgm:pt modelId="{B118316E-D96E-0446-A976-CCB67BC2D163}" type="pres">
      <dgm:prSet presAssocID="{D613C9B1-0B42-D341-ACA5-C450AA3026B7}" presName="parTx" presStyleLbl="node1" presStyleIdx="0" presStyleCnt="2">
        <dgm:presLayoutVars>
          <dgm:chMax val="0"/>
          <dgm:chPref val="0"/>
          <dgm:bulletEnabled val="1"/>
        </dgm:presLayoutVars>
      </dgm:prSet>
      <dgm:spPr/>
    </dgm:pt>
    <dgm:pt modelId="{BDA0C066-438C-8A41-9A47-CF9C4E11A9E5}" type="pres">
      <dgm:prSet presAssocID="{D613C9B1-0B42-D341-ACA5-C450AA3026B7}" presName="parSh" presStyleLbl="node1" presStyleIdx="0" presStyleCnt="2"/>
      <dgm:spPr/>
    </dgm:pt>
    <dgm:pt modelId="{019973A0-97E4-5640-9FAB-5A6EAFAA6A3A}" type="pres">
      <dgm:prSet presAssocID="{D613C9B1-0B42-D341-ACA5-C450AA3026B7}" presName="desTx" presStyleLbl="fgAcc1" presStyleIdx="0" presStyleCnt="2">
        <dgm:presLayoutVars>
          <dgm:bulletEnabled val="1"/>
        </dgm:presLayoutVars>
      </dgm:prSet>
      <dgm:spPr/>
    </dgm:pt>
    <dgm:pt modelId="{B53EFCA2-64D1-E049-8FAA-16B6AA3B0AB4}" type="pres">
      <dgm:prSet presAssocID="{751FA7A2-30BC-F34D-B54D-BD2FE0A2515C}" presName="sibTrans" presStyleLbl="sibTrans2D1" presStyleIdx="0" presStyleCnt="1"/>
      <dgm:spPr/>
    </dgm:pt>
    <dgm:pt modelId="{ADA2090D-51F7-F14E-A659-9170FC9E6F37}" type="pres">
      <dgm:prSet presAssocID="{751FA7A2-30BC-F34D-B54D-BD2FE0A2515C}" presName="connTx" presStyleLbl="sibTrans2D1" presStyleIdx="0" presStyleCnt="1"/>
      <dgm:spPr/>
    </dgm:pt>
    <dgm:pt modelId="{600E86A5-3585-2A43-83E2-93ECE7C0ECCB}" type="pres">
      <dgm:prSet presAssocID="{DB4CA769-265E-114D-B4D3-1832E89B68C2}" presName="composite" presStyleCnt="0"/>
      <dgm:spPr/>
    </dgm:pt>
    <dgm:pt modelId="{E76852BE-6A14-2A4A-B92A-53FBB0CB3484}" type="pres">
      <dgm:prSet presAssocID="{DB4CA769-265E-114D-B4D3-1832E89B68C2}" presName="parTx" presStyleLbl="node1" presStyleIdx="0" presStyleCnt="2">
        <dgm:presLayoutVars>
          <dgm:chMax val="0"/>
          <dgm:chPref val="0"/>
          <dgm:bulletEnabled val="1"/>
        </dgm:presLayoutVars>
      </dgm:prSet>
      <dgm:spPr/>
    </dgm:pt>
    <dgm:pt modelId="{2440F111-17C7-1C44-9828-E1E31E147973}" type="pres">
      <dgm:prSet presAssocID="{DB4CA769-265E-114D-B4D3-1832E89B68C2}" presName="parSh" presStyleLbl="node1" presStyleIdx="1" presStyleCnt="2"/>
      <dgm:spPr/>
    </dgm:pt>
    <dgm:pt modelId="{0EC8B180-4C55-D347-A869-377D96F02AE2}" type="pres">
      <dgm:prSet presAssocID="{DB4CA769-265E-114D-B4D3-1832E89B68C2}" presName="desTx" presStyleLbl="fgAcc1" presStyleIdx="1" presStyleCnt="2">
        <dgm:presLayoutVars>
          <dgm:bulletEnabled val="1"/>
        </dgm:presLayoutVars>
      </dgm:prSet>
      <dgm:spPr/>
    </dgm:pt>
  </dgm:ptLst>
  <dgm:cxnLst>
    <dgm:cxn modelId="{0200FA09-4574-1344-A3A1-F1D0F180A94F}" type="presOf" srcId="{79CAB8E3-4174-BE4D-8202-115CA24D7476}" destId="{019973A0-97E4-5640-9FAB-5A6EAFAA6A3A}" srcOrd="0" destOrd="1" presId="urn:microsoft.com/office/officeart/2005/8/layout/process3"/>
    <dgm:cxn modelId="{B4127013-A4DB-A24C-9E1E-EEF2CB5008D3}" srcId="{DB4CA769-265E-114D-B4D3-1832E89B68C2}" destId="{B90F292F-6754-2E41-BD13-F581D5A1C309}" srcOrd="3" destOrd="0" parTransId="{1309E574-2AD9-E743-9A65-7C6994BB309F}" sibTransId="{0EBC47FA-E729-8548-86BB-467608E6B42A}"/>
    <dgm:cxn modelId="{71F13C20-1192-9241-92A4-E18E49E47AEB}" srcId="{A4155432-6347-B242-8AEF-4C2BFCF6D07F}" destId="{DB4CA769-265E-114D-B4D3-1832E89B68C2}" srcOrd="1" destOrd="0" parTransId="{C8875C4F-3541-9042-9E1D-31BEC8E116B7}" sibTransId="{ECDDD57A-E15E-1B49-89FB-89B14938A7A7}"/>
    <dgm:cxn modelId="{EB9B1A28-5D9F-7241-AA48-B5C1A69D9F04}" type="presOf" srcId="{751FA7A2-30BC-F34D-B54D-BD2FE0A2515C}" destId="{B53EFCA2-64D1-E049-8FAA-16B6AA3B0AB4}" srcOrd="0" destOrd="0" presId="urn:microsoft.com/office/officeart/2005/8/layout/process3"/>
    <dgm:cxn modelId="{092AB52E-D796-2A47-A5D5-E3D39C76F979}" type="presOf" srcId="{DB4CA769-265E-114D-B4D3-1832E89B68C2}" destId="{2440F111-17C7-1C44-9828-E1E31E147973}" srcOrd="1" destOrd="0" presId="urn:microsoft.com/office/officeart/2005/8/layout/process3"/>
    <dgm:cxn modelId="{43C2ED35-84DB-0B4A-B127-83D942C82F77}" type="presOf" srcId="{173B244F-9BAA-3D46-B2DC-90263A6F21C6}" destId="{0EC8B180-4C55-D347-A869-377D96F02AE2}" srcOrd="0" destOrd="0" presId="urn:microsoft.com/office/officeart/2005/8/layout/process3"/>
    <dgm:cxn modelId="{375D5639-BD55-D740-9708-35AC9CDEF046}" srcId="{D613C9B1-0B42-D341-ACA5-C450AA3026B7}" destId="{566094A9-AEB2-5F40-859A-28585729D3CD}" srcOrd="0" destOrd="0" parTransId="{70531129-2045-0C42-B496-960F629BBBC7}" sibTransId="{B7B653D4-1F0E-EE43-8712-2B0C0E8DDC84}"/>
    <dgm:cxn modelId="{A3FAFD3B-7961-204B-948F-48F41F374952}" srcId="{D613C9B1-0B42-D341-ACA5-C450AA3026B7}" destId="{EF8A136C-2223-CC4C-8243-3FA2706943A3}" srcOrd="3" destOrd="0" parTransId="{C992CFB4-BFCB-1C47-BCA0-AD8400517746}" sibTransId="{881CA1CB-5621-3A4A-9603-BD267C86D334}"/>
    <dgm:cxn modelId="{C2D7074D-F5E2-5E4F-B53F-096D24B47EF3}" srcId="{DB4CA769-265E-114D-B4D3-1832E89B68C2}" destId="{50613447-9D51-AC4E-B1DA-C86149161B5A}" srcOrd="2" destOrd="0" parTransId="{949B607E-F594-8840-93F6-7BD9C98F52A8}" sibTransId="{16BD7FDE-FFC9-B840-A619-FA5E3CE9C6ED}"/>
    <dgm:cxn modelId="{583F334F-AFD1-2D41-BC7E-5B0E466FC245}" type="presOf" srcId="{B90F292F-6754-2E41-BD13-F581D5A1C309}" destId="{0EC8B180-4C55-D347-A869-377D96F02AE2}" srcOrd="0" destOrd="3" presId="urn:microsoft.com/office/officeart/2005/8/layout/process3"/>
    <dgm:cxn modelId="{8C62E757-05C7-684D-A084-F815E90D1A7E}" type="presOf" srcId="{69CCA416-E5BA-FF44-BC93-823912CD4F3F}" destId="{019973A0-97E4-5640-9FAB-5A6EAFAA6A3A}" srcOrd="0" destOrd="2" presId="urn:microsoft.com/office/officeart/2005/8/layout/process3"/>
    <dgm:cxn modelId="{A83B4C71-8E50-BD43-B131-021A96D18283}" srcId="{DB4CA769-265E-114D-B4D3-1832E89B68C2}" destId="{F387E4F1-E749-634D-A6E1-985115832EDA}" srcOrd="4" destOrd="0" parTransId="{AF3B8B9A-F615-754B-841E-82AE71B13F46}" sibTransId="{9B467216-1F6C-F14E-B247-41A8142924D0}"/>
    <dgm:cxn modelId="{C16B6E74-232D-5B4A-AC11-A572FD04044D}" type="presOf" srcId="{126CDBA0-BD27-6A45-AB11-32AD6890E4C9}" destId="{0EC8B180-4C55-D347-A869-377D96F02AE2}" srcOrd="0" destOrd="1" presId="urn:microsoft.com/office/officeart/2005/8/layout/process3"/>
    <dgm:cxn modelId="{5427A285-9295-544B-AED3-E92D929D3ED5}" srcId="{D613C9B1-0B42-D341-ACA5-C450AA3026B7}" destId="{77F0FE41-1618-204A-969F-D3437B812C1C}" srcOrd="4" destOrd="0" parTransId="{A0191A5B-D59F-2849-96AE-9600067FE5CD}" sibTransId="{B2EE82F5-656C-0C48-8FCD-C6BD5EF9844A}"/>
    <dgm:cxn modelId="{60D4C28A-6A5F-8045-9209-0B899887D97C}" srcId="{DB4CA769-265E-114D-B4D3-1832E89B68C2}" destId="{126CDBA0-BD27-6A45-AB11-32AD6890E4C9}" srcOrd="1" destOrd="0" parTransId="{E6EF053F-24A9-CF43-B652-BEED437EDDB7}" sibTransId="{DBE76D84-6A82-0446-8AE1-F36FD6E19663}"/>
    <dgm:cxn modelId="{7102788B-3CE4-B94A-B8F1-CF7642E6334F}" type="presOf" srcId="{F387E4F1-E749-634D-A6E1-985115832EDA}" destId="{0EC8B180-4C55-D347-A869-377D96F02AE2}" srcOrd="0" destOrd="4" presId="urn:microsoft.com/office/officeart/2005/8/layout/process3"/>
    <dgm:cxn modelId="{240CB293-4BF2-8F48-9567-F9A2BF303435}" type="presOf" srcId="{566094A9-AEB2-5F40-859A-28585729D3CD}" destId="{019973A0-97E4-5640-9FAB-5A6EAFAA6A3A}" srcOrd="0" destOrd="0" presId="urn:microsoft.com/office/officeart/2005/8/layout/process3"/>
    <dgm:cxn modelId="{621B0196-6DF6-FD42-AD4B-D27C239F908A}" type="presOf" srcId="{751FA7A2-30BC-F34D-B54D-BD2FE0A2515C}" destId="{ADA2090D-51F7-F14E-A659-9170FC9E6F37}" srcOrd="1" destOrd="0" presId="urn:microsoft.com/office/officeart/2005/8/layout/process3"/>
    <dgm:cxn modelId="{C43DE397-9453-5744-BD43-93E0A6E1CAA0}" type="presOf" srcId="{77F0FE41-1618-204A-969F-D3437B812C1C}" destId="{019973A0-97E4-5640-9FAB-5A6EAFAA6A3A}" srcOrd="0" destOrd="4" presId="urn:microsoft.com/office/officeart/2005/8/layout/process3"/>
    <dgm:cxn modelId="{3B852DA4-7C0C-BA4F-8543-C89A67595749}" type="presOf" srcId="{D613C9B1-0B42-D341-ACA5-C450AA3026B7}" destId="{BDA0C066-438C-8A41-9A47-CF9C4E11A9E5}" srcOrd="1" destOrd="0" presId="urn:microsoft.com/office/officeart/2005/8/layout/process3"/>
    <dgm:cxn modelId="{FCACC0AB-3933-2E43-87BA-42F6318990D2}" type="presOf" srcId="{D613C9B1-0B42-D341-ACA5-C450AA3026B7}" destId="{B118316E-D96E-0446-A976-CCB67BC2D163}" srcOrd="0" destOrd="0" presId="urn:microsoft.com/office/officeart/2005/8/layout/process3"/>
    <dgm:cxn modelId="{C96FA8B3-0CE5-8B41-8ED0-39A3AD889E4B}" type="presOf" srcId="{EF8A136C-2223-CC4C-8243-3FA2706943A3}" destId="{019973A0-97E4-5640-9FAB-5A6EAFAA6A3A}" srcOrd="0" destOrd="3" presId="urn:microsoft.com/office/officeart/2005/8/layout/process3"/>
    <dgm:cxn modelId="{59473AB7-8F9F-1544-B46D-4BB45BF6B768}" type="presOf" srcId="{DB4CA769-265E-114D-B4D3-1832E89B68C2}" destId="{E76852BE-6A14-2A4A-B92A-53FBB0CB3484}" srcOrd="0" destOrd="0" presId="urn:microsoft.com/office/officeart/2005/8/layout/process3"/>
    <dgm:cxn modelId="{C3C69FCA-8219-BA46-8B66-20637C1586C2}" srcId="{DB4CA769-265E-114D-B4D3-1832E89B68C2}" destId="{173B244F-9BAA-3D46-B2DC-90263A6F21C6}" srcOrd="0" destOrd="0" parTransId="{58028FFA-04A1-D143-9227-6E803907FCB8}" sibTransId="{57C79FEB-B52C-7441-A293-E8D8619AC900}"/>
    <dgm:cxn modelId="{ADAEDED1-3929-E44B-BB08-AB3C827BA3BE}" srcId="{A4155432-6347-B242-8AEF-4C2BFCF6D07F}" destId="{D613C9B1-0B42-D341-ACA5-C450AA3026B7}" srcOrd="0" destOrd="0" parTransId="{C1B824D3-4F24-CE45-9D68-D2A53752D6A5}" sibTransId="{751FA7A2-30BC-F34D-B54D-BD2FE0A2515C}"/>
    <dgm:cxn modelId="{AAF0A0D9-B5EF-8347-AB01-B2A67088ABA2}" type="presOf" srcId="{50613447-9D51-AC4E-B1DA-C86149161B5A}" destId="{0EC8B180-4C55-D347-A869-377D96F02AE2}" srcOrd="0" destOrd="2" presId="urn:microsoft.com/office/officeart/2005/8/layout/process3"/>
    <dgm:cxn modelId="{B816C2DB-1600-C349-A44D-8B52566438C8}" srcId="{D613C9B1-0B42-D341-ACA5-C450AA3026B7}" destId="{69CCA416-E5BA-FF44-BC93-823912CD4F3F}" srcOrd="2" destOrd="0" parTransId="{3EBA6B55-9F31-AE4D-B6B1-02B860568E85}" sibTransId="{6C5B68FF-0BBC-864C-83A5-5C47D7ABF5AA}"/>
    <dgm:cxn modelId="{541F48E6-BC94-1D4C-829E-13ADBC46AC6C}" srcId="{D613C9B1-0B42-D341-ACA5-C450AA3026B7}" destId="{79CAB8E3-4174-BE4D-8202-115CA24D7476}" srcOrd="1" destOrd="0" parTransId="{CBF35821-16A7-1B41-9EE7-A641CA7C8BF2}" sibTransId="{420E3AEC-3258-B641-9093-8A8E985DDE2B}"/>
    <dgm:cxn modelId="{26DD09FE-692B-044A-ADC7-383C47AE5C45}" type="presOf" srcId="{A4155432-6347-B242-8AEF-4C2BFCF6D07F}" destId="{319338D5-BDB1-C249-BFDF-C4D984F24C19}" srcOrd="0" destOrd="0" presId="urn:microsoft.com/office/officeart/2005/8/layout/process3"/>
    <dgm:cxn modelId="{B3D670F3-4CF9-C048-8127-3CB05FAC3F1A}" type="presParOf" srcId="{319338D5-BDB1-C249-BFDF-C4D984F24C19}" destId="{EAEC592C-DB9F-EB47-8C59-D45CD67F156A}" srcOrd="0" destOrd="0" presId="urn:microsoft.com/office/officeart/2005/8/layout/process3"/>
    <dgm:cxn modelId="{6932BB4A-0C49-E14A-A0C1-59EB53CA0DAA}" type="presParOf" srcId="{EAEC592C-DB9F-EB47-8C59-D45CD67F156A}" destId="{B118316E-D96E-0446-A976-CCB67BC2D163}" srcOrd="0" destOrd="0" presId="urn:microsoft.com/office/officeart/2005/8/layout/process3"/>
    <dgm:cxn modelId="{AFE54AEE-A07E-6045-8DD9-2F8AF60B49C6}" type="presParOf" srcId="{EAEC592C-DB9F-EB47-8C59-D45CD67F156A}" destId="{BDA0C066-438C-8A41-9A47-CF9C4E11A9E5}" srcOrd="1" destOrd="0" presId="urn:microsoft.com/office/officeart/2005/8/layout/process3"/>
    <dgm:cxn modelId="{A20FB4D0-B273-964E-A09C-5E670EBBEA74}" type="presParOf" srcId="{EAEC592C-DB9F-EB47-8C59-D45CD67F156A}" destId="{019973A0-97E4-5640-9FAB-5A6EAFAA6A3A}" srcOrd="2" destOrd="0" presId="urn:microsoft.com/office/officeart/2005/8/layout/process3"/>
    <dgm:cxn modelId="{46DD8588-DE64-0345-9E42-FADC6ED111B9}" type="presParOf" srcId="{319338D5-BDB1-C249-BFDF-C4D984F24C19}" destId="{B53EFCA2-64D1-E049-8FAA-16B6AA3B0AB4}" srcOrd="1" destOrd="0" presId="urn:microsoft.com/office/officeart/2005/8/layout/process3"/>
    <dgm:cxn modelId="{71B1182E-951E-3F47-AA72-EDC17B779DF4}" type="presParOf" srcId="{B53EFCA2-64D1-E049-8FAA-16B6AA3B0AB4}" destId="{ADA2090D-51F7-F14E-A659-9170FC9E6F37}" srcOrd="0" destOrd="0" presId="urn:microsoft.com/office/officeart/2005/8/layout/process3"/>
    <dgm:cxn modelId="{4E1FA8DD-5D2A-5041-8BD0-1689B219ED6D}" type="presParOf" srcId="{319338D5-BDB1-C249-BFDF-C4D984F24C19}" destId="{600E86A5-3585-2A43-83E2-93ECE7C0ECCB}" srcOrd="2" destOrd="0" presId="urn:microsoft.com/office/officeart/2005/8/layout/process3"/>
    <dgm:cxn modelId="{2B95A0E5-CA5D-284C-AC00-67E412A7DB8B}" type="presParOf" srcId="{600E86A5-3585-2A43-83E2-93ECE7C0ECCB}" destId="{E76852BE-6A14-2A4A-B92A-53FBB0CB3484}" srcOrd="0" destOrd="0" presId="urn:microsoft.com/office/officeart/2005/8/layout/process3"/>
    <dgm:cxn modelId="{E683EA32-BA76-0F48-AEEF-315B723A81D6}" type="presParOf" srcId="{600E86A5-3585-2A43-83E2-93ECE7C0ECCB}" destId="{2440F111-17C7-1C44-9828-E1E31E147973}" srcOrd="1" destOrd="0" presId="urn:microsoft.com/office/officeart/2005/8/layout/process3"/>
    <dgm:cxn modelId="{F8D4A5C4-10DC-734F-AD6B-ADA067F356EE}" type="presParOf" srcId="{600E86A5-3585-2A43-83E2-93ECE7C0ECCB}" destId="{0EC8B180-4C55-D347-A869-377D96F02AE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155432-6347-B242-8AEF-4C2BFCF6D07F}"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D613C9B1-0B42-D341-ACA5-C450AA3026B7}">
      <dgm:prSet phldrT="[Text]" custT="1"/>
      <dgm:spPr/>
      <dgm:t>
        <a:bodyPr/>
        <a:lstStyle/>
        <a:p>
          <a:r>
            <a:rPr lang="en-US" sz="1400" dirty="0"/>
            <a:t>Related</a:t>
          </a:r>
        </a:p>
        <a:p>
          <a:r>
            <a:rPr lang="en-US" sz="1400" dirty="0"/>
            <a:t>Features</a:t>
          </a:r>
        </a:p>
      </dgm:t>
    </dgm:pt>
    <dgm:pt modelId="{C1B824D3-4F24-CE45-9D68-D2A53752D6A5}" type="parTrans" cxnId="{ADAEDED1-3929-E44B-BB08-AB3C827BA3BE}">
      <dgm:prSet/>
      <dgm:spPr/>
      <dgm:t>
        <a:bodyPr/>
        <a:lstStyle/>
        <a:p>
          <a:endParaRPr lang="en-US" sz="1000"/>
        </a:p>
      </dgm:t>
    </dgm:pt>
    <dgm:pt modelId="{751FA7A2-30BC-F34D-B54D-BD2FE0A2515C}" type="sibTrans" cxnId="{ADAEDED1-3929-E44B-BB08-AB3C827BA3BE}">
      <dgm:prSet custT="1"/>
      <dgm:spPr/>
      <dgm:t>
        <a:bodyPr/>
        <a:lstStyle/>
        <a:p>
          <a:endParaRPr lang="en-US" sz="1050"/>
        </a:p>
      </dgm:t>
    </dgm:pt>
    <dgm:pt modelId="{566094A9-AEB2-5F40-859A-28585729D3CD}">
      <dgm:prSet phldrT="[Text]" custT="1"/>
      <dgm:spPr/>
      <dgm:t>
        <a:bodyPr/>
        <a:lstStyle/>
        <a:p>
          <a:r>
            <a:rPr lang="en-US" sz="1100" dirty="0"/>
            <a:t> Python</a:t>
          </a:r>
        </a:p>
      </dgm:t>
    </dgm:pt>
    <dgm:pt modelId="{70531129-2045-0C42-B496-960F629BBBC7}" type="parTrans" cxnId="{375D5639-BD55-D740-9708-35AC9CDEF046}">
      <dgm:prSet/>
      <dgm:spPr/>
      <dgm:t>
        <a:bodyPr/>
        <a:lstStyle/>
        <a:p>
          <a:endParaRPr lang="en-US" sz="1000"/>
        </a:p>
      </dgm:t>
    </dgm:pt>
    <dgm:pt modelId="{B7B653D4-1F0E-EE43-8712-2B0C0E8DDC84}" type="sibTrans" cxnId="{375D5639-BD55-D740-9708-35AC9CDEF046}">
      <dgm:prSet/>
      <dgm:spPr/>
      <dgm:t>
        <a:bodyPr/>
        <a:lstStyle/>
        <a:p>
          <a:endParaRPr lang="en-US" sz="1000"/>
        </a:p>
      </dgm:t>
    </dgm:pt>
    <dgm:pt modelId="{DB4CA769-265E-114D-B4D3-1832E89B68C2}">
      <dgm:prSet phldrT="[Text]" custT="1"/>
      <dgm:spPr/>
      <dgm:t>
        <a:bodyPr/>
        <a:lstStyle/>
        <a:p>
          <a:r>
            <a:rPr lang="en-US" sz="1400" dirty="0"/>
            <a:t>Core</a:t>
          </a:r>
        </a:p>
        <a:p>
          <a:r>
            <a:rPr lang="en-US" sz="1400" dirty="0"/>
            <a:t>Features</a:t>
          </a:r>
        </a:p>
        <a:p>
          <a:endParaRPr lang="en-US" sz="1400" dirty="0"/>
        </a:p>
      </dgm:t>
    </dgm:pt>
    <dgm:pt modelId="{C8875C4F-3541-9042-9E1D-31BEC8E116B7}" type="parTrans" cxnId="{71F13C20-1192-9241-92A4-E18E49E47AEB}">
      <dgm:prSet/>
      <dgm:spPr/>
      <dgm:t>
        <a:bodyPr/>
        <a:lstStyle/>
        <a:p>
          <a:endParaRPr lang="en-US" sz="1000"/>
        </a:p>
      </dgm:t>
    </dgm:pt>
    <dgm:pt modelId="{ECDDD57A-E15E-1B49-89FB-89B14938A7A7}" type="sibTrans" cxnId="{71F13C20-1192-9241-92A4-E18E49E47AEB}">
      <dgm:prSet/>
      <dgm:spPr/>
      <dgm:t>
        <a:bodyPr/>
        <a:lstStyle/>
        <a:p>
          <a:endParaRPr lang="en-US" sz="1000"/>
        </a:p>
      </dgm:t>
    </dgm:pt>
    <dgm:pt modelId="{79CAB8E3-4174-BE4D-8202-115CA24D7476}">
      <dgm:prSet phldrT="[Text]" custT="1"/>
      <dgm:spPr/>
      <dgm:t>
        <a:bodyPr/>
        <a:lstStyle/>
        <a:p>
          <a:r>
            <a:rPr lang="en-US" sz="1100" dirty="0"/>
            <a:t> PyCharm</a:t>
          </a:r>
        </a:p>
      </dgm:t>
    </dgm:pt>
    <dgm:pt modelId="{CBF35821-16A7-1B41-9EE7-A641CA7C8BF2}" type="parTrans" cxnId="{541F48E6-BC94-1D4C-829E-13ADBC46AC6C}">
      <dgm:prSet/>
      <dgm:spPr/>
      <dgm:t>
        <a:bodyPr/>
        <a:lstStyle/>
        <a:p>
          <a:endParaRPr lang="en-US"/>
        </a:p>
      </dgm:t>
    </dgm:pt>
    <dgm:pt modelId="{420E3AEC-3258-B641-9093-8A8E985DDE2B}" type="sibTrans" cxnId="{541F48E6-BC94-1D4C-829E-13ADBC46AC6C}">
      <dgm:prSet/>
      <dgm:spPr/>
      <dgm:t>
        <a:bodyPr/>
        <a:lstStyle/>
        <a:p>
          <a:endParaRPr lang="en-US"/>
        </a:p>
      </dgm:t>
    </dgm:pt>
    <dgm:pt modelId="{69CCA416-E5BA-FF44-BC93-823912CD4F3F}">
      <dgm:prSet phldrT="[Text]" custT="1"/>
      <dgm:spPr/>
      <dgm:t>
        <a:bodyPr/>
        <a:lstStyle/>
        <a:p>
          <a:r>
            <a:rPr lang="en-US" sz="1100" dirty="0"/>
            <a:t> </a:t>
          </a:r>
          <a:r>
            <a:rPr lang="en-US" sz="1100" dirty="0" err="1"/>
            <a:t>Jupyter</a:t>
          </a:r>
          <a:r>
            <a:rPr lang="en-US" sz="1100" dirty="0"/>
            <a:t> Notebook</a:t>
          </a:r>
        </a:p>
      </dgm:t>
    </dgm:pt>
    <dgm:pt modelId="{3EBA6B55-9F31-AE4D-B6B1-02B860568E85}" type="parTrans" cxnId="{B816C2DB-1600-C349-A44D-8B52566438C8}">
      <dgm:prSet/>
      <dgm:spPr/>
      <dgm:t>
        <a:bodyPr/>
        <a:lstStyle/>
        <a:p>
          <a:endParaRPr lang="en-US"/>
        </a:p>
      </dgm:t>
    </dgm:pt>
    <dgm:pt modelId="{6C5B68FF-0BBC-864C-83A5-5C47D7ABF5AA}" type="sibTrans" cxnId="{B816C2DB-1600-C349-A44D-8B52566438C8}">
      <dgm:prSet/>
      <dgm:spPr/>
      <dgm:t>
        <a:bodyPr/>
        <a:lstStyle/>
        <a:p>
          <a:endParaRPr lang="en-US"/>
        </a:p>
      </dgm:t>
    </dgm:pt>
    <dgm:pt modelId="{EF8A136C-2223-CC4C-8243-3FA2706943A3}">
      <dgm:prSet phldrT="[Text]" custT="1"/>
      <dgm:spPr/>
      <dgm:t>
        <a:bodyPr/>
        <a:lstStyle/>
        <a:p>
          <a:r>
            <a:rPr lang="en-US" sz="1100" dirty="0"/>
            <a:t> Django</a:t>
          </a:r>
        </a:p>
      </dgm:t>
    </dgm:pt>
    <dgm:pt modelId="{C992CFB4-BFCB-1C47-BCA0-AD8400517746}" type="parTrans" cxnId="{A3FAFD3B-7961-204B-948F-48F41F374952}">
      <dgm:prSet/>
      <dgm:spPr/>
      <dgm:t>
        <a:bodyPr/>
        <a:lstStyle/>
        <a:p>
          <a:endParaRPr lang="en-US"/>
        </a:p>
      </dgm:t>
    </dgm:pt>
    <dgm:pt modelId="{881CA1CB-5621-3A4A-9603-BD267C86D334}" type="sibTrans" cxnId="{A3FAFD3B-7961-204B-948F-48F41F374952}">
      <dgm:prSet/>
      <dgm:spPr/>
      <dgm:t>
        <a:bodyPr/>
        <a:lstStyle/>
        <a:p>
          <a:endParaRPr lang="en-US"/>
        </a:p>
      </dgm:t>
    </dgm:pt>
    <dgm:pt modelId="{77F0FE41-1618-204A-969F-D3437B812C1C}">
      <dgm:prSet phldrT="[Text]" custT="1"/>
      <dgm:spPr/>
      <dgm:t>
        <a:bodyPr/>
        <a:lstStyle/>
        <a:p>
          <a:r>
            <a:rPr lang="en-US" sz="1100" dirty="0"/>
            <a:t> Python IDE</a:t>
          </a:r>
        </a:p>
      </dgm:t>
    </dgm:pt>
    <dgm:pt modelId="{A0191A5B-D59F-2849-96AE-9600067FE5CD}" type="parTrans" cxnId="{5427A285-9295-544B-AED3-E92D929D3ED5}">
      <dgm:prSet/>
      <dgm:spPr/>
      <dgm:t>
        <a:bodyPr/>
        <a:lstStyle/>
        <a:p>
          <a:endParaRPr lang="en-US"/>
        </a:p>
      </dgm:t>
    </dgm:pt>
    <dgm:pt modelId="{B2EE82F5-656C-0C48-8FCD-C6BD5EF9844A}" type="sibTrans" cxnId="{5427A285-9295-544B-AED3-E92D929D3ED5}">
      <dgm:prSet/>
      <dgm:spPr/>
      <dgm:t>
        <a:bodyPr/>
        <a:lstStyle/>
        <a:p>
          <a:endParaRPr lang="en-US"/>
        </a:p>
      </dgm:t>
    </dgm:pt>
    <dgm:pt modelId="{F52B3A86-66AB-7B4B-95D0-3693BC7C03EB}">
      <dgm:prSet phldrT="[Text]" custT="1"/>
      <dgm:spPr/>
      <dgm:t>
        <a:bodyPr/>
        <a:lstStyle/>
        <a:p>
          <a:r>
            <a:rPr lang="en-US" sz="1100" dirty="0"/>
            <a:t> </a:t>
          </a:r>
          <a:r>
            <a:rPr lang="en-US" sz="900" dirty="0"/>
            <a:t>… (all related words)</a:t>
          </a:r>
          <a:endParaRPr lang="en-US" sz="1100" dirty="0"/>
        </a:p>
      </dgm:t>
    </dgm:pt>
    <dgm:pt modelId="{790FAB18-5B15-1F41-B989-DB263F36C1CE}" type="parTrans" cxnId="{05CFDA74-C679-654B-BCFA-8DB67BAD681A}">
      <dgm:prSet/>
      <dgm:spPr/>
      <dgm:t>
        <a:bodyPr/>
        <a:lstStyle/>
        <a:p>
          <a:endParaRPr lang="en-US"/>
        </a:p>
      </dgm:t>
    </dgm:pt>
    <dgm:pt modelId="{8DA82102-29DC-D641-8CBD-662F4A5385EA}" type="sibTrans" cxnId="{05CFDA74-C679-654B-BCFA-8DB67BAD681A}">
      <dgm:prSet/>
      <dgm:spPr/>
      <dgm:t>
        <a:bodyPr/>
        <a:lstStyle/>
        <a:p>
          <a:endParaRPr lang="en-US"/>
        </a:p>
      </dgm:t>
    </dgm:pt>
    <dgm:pt modelId="{173B244F-9BAA-3D46-B2DC-90263A6F21C6}">
      <dgm:prSet phldrT="[Text]" custT="1"/>
      <dgm:spPr/>
      <dgm:t>
        <a:bodyPr/>
        <a:lstStyle/>
        <a:p>
          <a:r>
            <a:rPr lang="en-US" sz="1100" dirty="0"/>
            <a:t> Python</a:t>
          </a:r>
        </a:p>
      </dgm:t>
    </dgm:pt>
    <dgm:pt modelId="{57C79FEB-B52C-7441-A293-E8D8619AC900}" type="sibTrans" cxnId="{C3C69FCA-8219-BA46-8B66-20637C1586C2}">
      <dgm:prSet/>
      <dgm:spPr/>
      <dgm:t>
        <a:bodyPr/>
        <a:lstStyle/>
        <a:p>
          <a:endParaRPr lang="en-US" sz="1000"/>
        </a:p>
      </dgm:t>
    </dgm:pt>
    <dgm:pt modelId="{58028FFA-04A1-D143-9227-6E803907FCB8}" type="parTrans" cxnId="{C3C69FCA-8219-BA46-8B66-20637C1586C2}">
      <dgm:prSet/>
      <dgm:spPr/>
      <dgm:t>
        <a:bodyPr/>
        <a:lstStyle/>
        <a:p>
          <a:endParaRPr lang="en-US" sz="1000"/>
        </a:p>
      </dgm:t>
    </dgm:pt>
    <dgm:pt modelId="{F387E4F1-E749-634D-A6E1-985115832EDA}">
      <dgm:prSet phldrT="[Text]" custT="1"/>
      <dgm:spPr/>
      <dgm:t>
        <a:bodyPr/>
        <a:lstStyle/>
        <a:p>
          <a:endParaRPr lang="en-US" sz="1100" dirty="0"/>
        </a:p>
      </dgm:t>
    </dgm:pt>
    <dgm:pt modelId="{9B467216-1F6C-F14E-B247-41A8142924D0}" type="sibTrans" cxnId="{A83B4C71-8E50-BD43-B131-021A96D18283}">
      <dgm:prSet/>
      <dgm:spPr/>
      <dgm:t>
        <a:bodyPr/>
        <a:lstStyle/>
        <a:p>
          <a:endParaRPr lang="en-US"/>
        </a:p>
      </dgm:t>
    </dgm:pt>
    <dgm:pt modelId="{AF3B8B9A-F615-754B-841E-82AE71B13F46}" type="parTrans" cxnId="{A83B4C71-8E50-BD43-B131-021A96D18283}">
      <dgm:prSet/>
      <dgm:spPr/>
      <dgm:t>
        <a:bodyPr/>
        <a:lstStyle/>
        <a:p>
          <a:endParaRPr lang="en-US"/>
        </a:p>
      </dgm:t>
    </dgm:pt>
    <dgm:pt modelId="{319338D5-BDB1-C249-BFDF-C4D984F24C19}" type="pres">
      <dgm:prSet presAssocID="{A4155432-6347-B242-8AEF-4C2BFCF6D07F}" presName="linearFlow" presStyleCnt="0">
        <dgm:presLayoutVars>
          <dgm:dir/>
          <dgm:animLvl val="lvl"/>
          <dgm:resizeHandles val="exact"/>
        </dgm:presLayoutVars>
      </dgm:prSet>
      <dgm:spPr/>
    </dgm:pt>
    <dgm:pt modelId="{EAEC592C-DB9F-EB47-8C59-D45CD67F156A}" type="pres">
      <dgm:prSet presAssocID="{D613C9B1-0B42-D341-ACA5-C450AA3026B7}" presName="composite" presStyleCnt="0"/>
      <dgm:spPr/>
    </dgm:pt>
    <dgm:pt modelId="{B118316E-D96E-0446-A976-CCB67BC2D163}" type="pres">
      <dgm:prSet presAssocID="{D613C9B1-0B42-D341-ACA5-C450AA3026B7}" presName="parTx" presStyleLbl="node1" presStyleIdx="0" presStyleCnt="2">
        <dgm:presLayoutVars>
          <dgm:chMax val="0"/>
          <dgm:chPref val="0"/>
          <dgm:bulletEnabled val="1"/>
        </dgm:presLayoutVars>
      </dgm:prSet>
      <dgm:spPr/>
    </dgm:pt>
    <dgm:pt modelId="{BDA0C066-438C-8A41-9A47-CF9C4E11A9E5}" type="pres">
      <dgm:prSet presAssocID="{D613C9B1-0B42-D341-ACA5-C450AA3026B7}" presName="parSh" presStyleLbl="node1" presStyleIdx="0" presStyleCnt="2"/>
      <dgm:spPr/>
    </dgm:pt>
    <dgm:pt modelId="{019973A0-97E4-5640-9FAB-5A6EAFAA6A3A}" type="pres">
      <dgm:prSet presAssocID="{D613C9B1-0B42-D341-ACA5-C450AA3026B7}" presName="desTx" presStyleLbl="fgAcc1" presStyleIdx="0" presStyleCnt="2">
        <dgm:presLayoutVars>
          <dgm:bulletEnabled val="1"/>
        </dgm:presLayoutVars>
      </dgm:prSet>
      <dgm:spPr/>
    </dgm:pt>
    <dgm:pt modelId="{B53EFCA2-64D1-E049-8FAA-16B6AA3B0AB4}" type="pres">
      <dgm:prSet presAssocID="{751FA7A2-30BC-F34D-B54D-BD2FE0A2515C}" presName="sibTrans" presStyleLbl="sibTrans2D1" presStyleIdx="0" presStyleCnt="1"/>
      <dgm:spPr/>
    </dgm:pt>
    <dgm:pt modelId="{ADA2090D-51F7-F14E-A659-9170FC9E6F37}" type="pres">
      <dgm:prSet presAssocID="{751FA7A2-30BC-F34D-B54D-BD2FE0A2515C}" presName="connTx" presStyleLbl="sibTrans2D1" presStyleIdx="0" presStyleCnt="1"/>
      <dgm:spPr/>
    </dgm:pt>
    <dgm:pt modelId="{600E86A5-3585-2A43-83E2-93ECE7C0ECCB}" type="pres">
      <dgm:prSet presAssocID="{DB4CA769-265E-114D-B4D3-1832E89B68C2}" presName="composite" presStyleCnt="0"/>
      <dgm:spPr/>
    </dgm:pt>
    <dgm:pt modelId="{E76852BE-6A14-2A4A-B92A-53FBB0CB3484}" type="pres">
      <dgm:prSet presAssocID="{DB4CA769-265E-114D-B4D3-1832E89B68C2}" presName="parTx" presStyleLbl="node1" presStyleIdx="0" presStyleCnt="2">
        <dgm:presLayoutVars>
          <dgm:chMax val="0"/>
          <dgm:chPref val="0"/>
          <dgm:bulletEnabled val="1"/>
        </dgm:presLayoutVars>
      </dgm:prSet>
      <dgm:spPr/>
    </dgm:pt>
    <dgm:pt modelId="{2440F111-17C7-1C44-9828-E1E31E147973}" type="pres">
      <dgm:prSet presAssocID="{DB4CA769-265E-114D-B4D3-1832E89B68C2}" presName="parSh" presStyleLbl="node1" presStyleIdx="1" presStyleCnt="2"/>
      <dgm:spPr/>
    </dgm:pt>
    <dgm:pt modelId="{0EC8B180-4C55-D347-A869-377D96F02AE2}" type="pres">
      <dgm:prSet presAssocID="{DB4CA769-265E-114D-B4D3-1832E89B68C2}" presName="desTx" presStyleLbl="fgAcc1" presStyleIdx="1" presStyleCnt="2">
        <dgm:presLayoutVars>
          <dgm:bulletEnabled val="1"/>
        </dgm:presLayoutVars>
      </dgm:prSet>
      <dgm:spPr/>
    </dgm:pt>
  </dgm:ptLst>
  <dgm:cxnLst>
    <dgm:cxn modelId="{0200FA09-4574-1344-A3A1-F1D0F180A94F}" type="presOf" srcId="{79CAB8E3-4174-BE4D-8202-115CA24D7476}" destId="{019973A0-97E4-5640-9FAB-5A6EAFAA6A3A}" srcOrd="0" destOrd="1" presId="urn:microsoft.com/office/officeart/2005/8/layout/process3"/>
    <dgm:cxn modelId="{71F13C20-1192-9241-92A4-E18E49E47AEB}" srcId="{A4155432-6347-B242-8AEF-4C2BFCF6D07F}" destId="{DB4CA769-265E-114D-B4D3-1832E89B68C2}" srcOrd="1" destOrd="0" parTransId="{C8875C4F-3541-9042-9E1D-31BEC8E116B7}" sibTransId="{ECDDD57A-E15E-1B49-89FB-89B14938A7A7}"/>
    <dgm:cxn modelId="{EB9B1A28-5D9F-7241-AA48-B5C1A69D9F04}" type="presOf" srcId="{751FA7A2-30BC-F34D-B54D-BD2FE0A2515C}" destId="{B53EFCA2-64D1-E049-8FAA-16B6AA3B0AB4}" srcOrd="0" destOrd="0" presId="urn:microsoft.com/office/officeart/2005/8/layout/process3"/>
    <dgm:cxn modelId="{092AB52E-D796-2A47-A5D5-E3D39C76F979}" type="presOf" srcId="{DB4CA769-265E-114D-B4D3-1832E89B68C2}" destId="{2440F111-17C7-1C44-9828-E1E31E147973}" srcOrd="1" destOrd="0" presId="urn:microsoft.com/office/officeart/2005/8/layout/process3"/>
    <dgm:cxn modelId="{43C2ED35-84DB-0B4A-B127-83D942C82F77}" type="presOf" srcId="{173B244F-9BAA-3D46-B2DC-90263A6F21C6}" destId="{0EC8B180-4C55-D347-A869-377D96F02AE2}" srcOrd="0" destOrd="0" presId="urn:microsoft.com/office/officeart/2005/8/layout/process3"/>
    <dgm:cxn modelId="{375D5639-BD55-D740-9708-35AC9CDEF046}" srcId="{D613C9B1-0B42-D341-ACA5-C450AA3026B7}" destId="{566094A9-AEB2-5F40-859A-28585729D3CD}" srcOrd="0" destOrd="0" parTransId="{70531129-2045-0C42-B496-960F629BBBC7}" sibTransId="{B7B653D4-1F0E-EE43-8712-2B0C0E8DDC84}"/>
    <dgm:cxn modelId="{A3FAFD3B-7961-204B-948F-48F41F374952}" srcId="{D613C9B1-0B42-D341-ACA5-C450AA3026B7}" destId="{EF8A136C-2223-CC4C-8243-3FA2706943A3}" srcOrd="3" destOrd="0" parTransId="{C992CFB4-BFCB-1C47-BCA0-AD8400517746}" sibTransId="{881CA1CB-5621-3A4A-9603-BD267C86D334}"/>
    <dgm:cxn modelId="{8C62E757-05C7-684D-A084-F815E90D1A7E}" type="presOf" srcId="{69CCA416-E5BA-FF44-BC93-823912CD4F3F}" destId="{019973A0-97E4-5640-9FAB-5A6EAFAA6A3A}" srcOrd="0" destOrd="2" presId="urn:microsoft.com/office/officeart/2005/8/layout/process3"/>
    <dgm:cxn modelId="{A83B4C71-8E50-BD43-B131-021A96D18283}" srcId="{DB4CA769-265E-114D-B4D3-1832E89B68C2}" destId="{F387E4F1-E749-634D-A6E1-985115832EDA}" srcOrd="1" destOrd="0" parTransId="{AF3B8B9A-F615-754B-841E-82AE71B13F46}" sibTransId="{9B467216-1F6C-F14E-B247-41A8142924D0}"/>
    <dgm:cxn modelId="{05CFDA74-C679-654B-BCFA-8DB67BAD681A}" srcId="{D613C9B1-0B42-D341-ACA5-C450AA3026B7}" destId="{F52B3A86-66AB-7B4B-95D0-3693BC7C03EB}" srcOrd="5" destOrd="0" parTransId="{790FAB18-5B15-1F41-B989-DB263F36C1CE}" sibTransId="{8DA82102-29DC-D641-8CBD-662F4A5385EA}"/>
    <dgm:cxn modelId="{71717985-003A-5241-B368-B76817BA9DCC}" type="presOf" srcId="{F52B3A86-66AB-7B4B-95D0-3693BC7C03EB}" destId="{019973A0-97E4-5640-9FAB-5A6EAFAA6A3A}" srcOrd="0" destOrd="5" presId="urn:microsoft.com/office/officeart/2005/8/layout/process3"/>
    <dgm:cxn modelId="{5427A285-9295-544B-AED3-E92D929D3ED5}" srcId="{D613C9B1-0B42-D341-ACA5-C450AA3026B7}" destId="{77F0FE41-1618-204A-969F-D3437B812C1C}" srcOrd="4" destOrd="0" parTransId="{A0191A5B-D59F-2849-96AE-9600067FE5CD}" sibTransId="{B2EE82F5-656C-0C48-8FCD-C6BD5EF9844A}"/>
    <dgm:cxn modelId="{7102788B-3CE4-B94A-B8F1-CF7642E6334F}" type="presOf" srcId="{F387E4F1-E749-634D-A6E1-985115832EDA}" destId="{0EC8B180-4C55-D347-A869-377D96F02AE2}" srcOrd="0" destOrd="1" presId="urn:microsoft.com/office/officeart/2005/8/layout/process3"/>
    <dgm:cxn modelId="{240CB293-4BF2-8F48-9567-F9A2BF303435}" type="presOf" srcId="{566094A9-AEB2-5F40-859A-28585729D3CD}" destId="{019973A0-97E4-5640-9FAB-5A6EAFAA6A3A}" srcOrd="0" destOrd="0" presId="urn:microsoft.com/office/officeart/2005/8/layout/process3"/>
    <dgm:cxn modelId="{621B0196-6DF6-FD42-AD4B-D27C239F908A}" type="presOf" srcId="{751FA7A2-30BC-F34D-B54D-BD2FE0A2515C}" destId="{ADA2090D-51F7-F14E-A659-9170FC9E6F37}" srcOrd="1" destOrd="0" presId="urn:microsoft.com/office/officeart/2005/8/layout/process3"/>
    <dgm:cxn modelId="{C43DE397-9453-5744-BD43-93E0A6E1CAA0}" type="presOf" srcId="{77F0FE41-1618-204A-969F-D3437B812C1C}" destId="{019973A0-97E4-5640-9FAB-5A6EAFAA6A3A}" srcOrd="0" destOrd="4" presId="urn:microsoft.com/office/officeart/2005/8/layout/process3"/>
    <dgm:cxn modelId="{3B852DA4-7C0C-BA4F-8543-C89A67595749}" type="presOf" srcId="{D613C9B1-0B42-D341-ACA5-C450AA3026B7}" destId="{BDA0C066-438C-8A41-9A47-CF9C4E11A9E5}" srcOrd="1" destOrd="0" presId="urn:microsoft.com/office/officeart/2005/8/layout/process3"/>
    <dgm:cxn modelId="{FCACC0AB-3933-2E43-87BA-42F6318990D2}" type="presOf" srcId="{D613C9B1-0B42-D341-ACA5-C450AA3026B7}" destId="{B118316E-D96E-0446-A976-CCB67BC2D163}" srcOrd="0" destOrd="0" presId="urn:microsoft.com/office/officeart/2005/8/layout/process3"/>
    <dgm:cxn modelId="{C96FA8B3-0CE5-8B41-8ED0-39A3AD889E4B}" type="presOf" srcId="{EF8A136C-2223-CC4C-8243-3FA2706943A3}" destId="{019973A0-97E4-5640-9FAB-5A6EAFAA6A3A}" srcOrd="0" destOrd="3" presId="urn:microsoft.com/office/officeart/2005/8/layout/process3"/>
    <dgm:cxn modelId="{59473AB7-8F9F-1544-B46D-4BB45BF6B768}" type="presOf" srcId="{DB4CA769-265E-114D-B4D3-1832E89B68C2}" destId="{E76852BE-6A14-2A4A-B92A-53FBB0CB3484}" srcOrd="0" destOrd="0" presId="urn:microsoft.com/office/officeart/2005/8/layout/process3"/>
    <dgm:cxn modelId="{C3C69FCA-8219-BA46-8B66-20637C1586C2}" srcId="{DB4CA769-265E-114D-B4D3-1832E89B68C2}" destId="{173B244F-9BAA-3D46-B2DC-90263A6F21C6}" srcOrd="0" destOrd="0" parTransId="{58028FFA-04A1-D143-9227-6E803907FCB8}" sibTransId="{57C79FEB-B52C-7441-A293-E8D8619AC900}"/>
    <dgm:cxn modelId="{ADAEDED1-3929-E44B-BB08-AB3C827BA3BE}" srcId="{A4155432-6347-B242-8AEF-4C2BFCF6D07F}" destId="{D613C9B1-0B42-D341-ACA5-C450AA3026B7}" srcOrd="0" destOrd="0" parTransId="{C1B824D3-4F24-CE45-9D68-D2A53752D6A5}" sibTransId="{751FA7A2-30BC-F34D-B54D-BD2FE0A2515C}"/>
    <dgm:cxn modelId="{B816C2DB-1600-C349-A44D-8B52566438C8}" srcId="{D613C9B1-0B42-D341-ACA5-C450AA3026B7}" destId="{69CCA416-E5BA-FF44-BC93-823912CD4F3F}" srcOrd="2" destOrd="0" parTransId="{3EBA6B55-9F31-AE4D-B6B1-02B860568E85}" sibTransId="{6C5B68FF-0BBC-864C-83A5-5C47D7ABF5AA}"/>
    <dgm:cxn modelId="{541F48E6-BC94-1D4C-829E-13ADBC46AC6C}" srcId="{D613C9B1-0B42-D341-ACA5-C450AA3026B7}" destId="{79CAB8E3-4174-BE4D-8202-115CA24D7476}" srcOrd="1" destOrd="0" parTransId="{CBF35821-16A7-1B41-9EE7-A641CA7C8BF2}" sibTransId="{420E3AEC-3258-B641-9093-8A8E985DDE2B}"/>
    <dgm:cxn modelId="{26DD09FE-692B-044A-ADC7-383C47AE5C45}" type="presOf" srcId="{A4155432-6347-B242-8AEF-4C2BFCF6D07F}" destId="{319338D5-BDB1-C249-BFDF-C4D984F24C19}" srcOrd="0" destOrd="0" presId="urn:microsoft.com/office/officeart/2005/8/layout/process3"/>
    <dgm:cxn modelId="{B3D670F3-4CF9-C048-8127-3CB05FAC3F1A}" type="presParOf" srcId="{319338D5-BDB1-C249-BFDF-C4D984F24C19}" destId="{EAEC592C-DB9F-EB47-8C59-D45CD67F156A}" srcOrd="0" destOrd="0" presId="urn:microsoft.com/office/officeart/2005/8/layout/process3"/>
    <dgm:cxn modelId="{6932BB4A-0C49-E14A-A0C1-59EB53CA0DAA}" type="presParOf" srcId="{EAEC592C-DB9F-EB47-8C59-D45CD67F156A}" destId="{B118316E-D96E-0446-A976-CCB67BC2D163}" srcOrd="0" destOrd="0" presId="urn:microsoft.com/office/officeart/2005/8/layout/process3"/>
    <dgm:cxn modelId="{AFE54AEE-A07E-6045-8DD9-2F8AF60B49C6}" type="presParOf" srcId="{EAEC592C-DB9F-EB47-8C59-D45CD67F156A}" destId="{BDA0C066-438C-8A41-9A47-CF9C4E11A9E5}" srcOrd="1" destOrd="0" presId="urn:microsoft.com/office/officeart/2005/8/layout/process3"/>
    <dgm:cxn modelId="{A20FB4D0-B273-964E-A09C-5E670EBBEA74}" type="presParOf" srcId="{EAEC592C-DB9F-EB47-8C59-D45CD67F156A}" destId="{019973A0-97E4-5640-9FAB-5A6EAFAA6A3A}" srcOrd="2" destOrd="0" presId="urn:microsoft.com/office/officeart/2005/8/layout/process3"/>
    <dgm:cxn modelId="{46DD8588-DE64-0345-9E42-FADC6ED111B9}" type="presParOf" srcId="{319338D5-BDB1-C249-BFDF-C4D984F24C19}" destId="{B53EFCA2-64D1-E049-8FAA-16B6AA3B0AB4}" srcOrd="1" destOrd="0" presId="urn:microsoft.com/office/officeart/2005/8/layout/process3"/>
    <dgm:cxn modelId="{71B1182E-951E-3F47-AA72-EDC17B779DF4}" type="presParOf" srcId="{B53EFCA2-64D1-E049-8FAA-16B6AA3B0AB4}" destId="{ADA2090D-51F7-F14E-A659-9170FC9E6F37}" srcOrd="0" destOrd="0" presId="urn:microsoft.com/office/officeart/2005/8/layout/process3"/>
    <dgm:cxn modelId="{4E1FA8DD-5D2A-5041-8BD0-1689B219ED6D}" type="presParOf" srcId="{319338D5-BDB1-C249-BFDF-C4D984F24C19}" destId="{600E86A5-3585-2A43-83E2-93ECE7C0ECCB}" srcOrd="2" destOrd="0" presId="urn:microsoft.com/office/officeart/2005/8/layout/process3"/>
    <dgm:cxn modelId="{2B95A0E5-CA5D-284C-AC00-67E412A7DB8B}" type="presParOf" srcId="{600E86A5-3585-2A43-83E2-93ECE7C0ECCB}" destId="{E76852BE-6A14-2A4A-B92A-53FBB0CB3484}" srcOrd="0" destOrd="0" presId="urn:microsoft.com/office/officeart/2005/8/layout/process3"/>
    <dgm:cxn modelId="{E683EA32-BA76-0F48-AEEF-315B723A81D6}" type="presParOf" srcId="{600E86A5-3585-2A43-83E2-93ECE7C0ECCB}" destId="{2440F111-17C7-1C44-9828-E1E31E147973}" srcOrd="1" destOrd="0" presId="urn:microsoft.com/office/officeart/2005/8/layout/process3"/>
    <dgm:cxn modelId="{F8D4A5C4-10DC-734F-AD6B-ADA067F356EE}" type="presParOf" srcId="{600E86A5-3585-2A43-83E2-93ECE7C0ECCB}" destId="{0EC8B180-4C55-D347-A869-377D96F02AE2}"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14239-DA8D-F24F-B5AC-D6FE7B841910}">
      <dsp:nvSpPr>
        <dsp:cNvPr id="0" name=""/>
        <dsp:cNvSpPr/>
      </dsp:nvSpPr>
      <dsp:spPr>
        <a:xfrm>
          <a:off x="330040" y="921"/>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Original</a:t>
          </a:r>
        </a:p>
        <a:p>
          <a:pPr marL="0" lvl="0" indent="0" algn="ctr" defTabSz="622300">
            <a:lnSpc>
              <a:spcPct val="90000"/>
            </a:lnSpc>
            <a:spcBef>
              <a:spcPct val="0"/>
            </a:spcBef>
            <a:spcAft>
              <a:spcPct val="35000"/>
            </a:spcAft>
            <a:buNone/>
          </a:pPr>
          <a:r>
            <a:rPr lang="en-US" sz="1400" kern="1200" dirty="0"/>
            <a:t>JD/ Resume</a:t>
          </a:r>
        </a:p>
      </dsp:txBody>
      <dsp:txXfrm>
        <a:off x="357597" y="28478"/>
        <a:ext cx="1513009" cy="885759"/>
      </dsp:txXfrm>
    </dsp:sp>
    <dsp:sp modelId="{D20AE67B-E5C0-7840-A0A4-54EECB1DBF76}">
      <dsp:nvSpPr>
        <dsp:cNvPr id="0" name=""/>
        <dsp:cNvSpPr/>
      </dsp:nvSpPr>
      <dsp:spPr>
        <a:xfrm>
          <a:off x="2036158" y="276911"/>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36158" y="354690"/>
        <a:ext cx="232709" cy="233336"/>
      </dsp:txXfrm>
    </dsp:sp>
    <dsp:sp modelId="{1D8F9205-3DF0-164E-A9BC-9EECA0CD5D82}">
      <dsp:nvSpPr>
        <dsp:cNvPr id="0" name=""/>
        <dsp:cNvSpPr/>
      </dsp:nvSpPr>
      <dsp:spPr>
        <a:xfrm>
          <a:off x="2525412" y="921"/>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Parse Into a Cleaned Dictionary</a:t>
          </a:r>
        </a:p>
      </dsp:txBody>
      <dsp:txXfrm>
        <a:off x="2552969" y="28478"/>
        <a:ext cx="1513009" cy="885759"/>
      </dsp:txXfrm>
    </dsp:sp>
    <dsp:sp modelId="{E6C6F16A-CDF7-1C46-870F-A880052C182A}">
      <dsp:nvSpPr>
        <dsp:cNvPr id="0" name=""/>
        <dsp:cNvSpPr/>
      </dsp:nvSpPr>
      <dsp:spPr>
        <a:xfrm rot="5400000">
          <a:off x="3143253" y="1051564"/>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92807" y="1079790"/>
        <a:ext cx="233336" cy="232709"/>
      </dsp:txXfrm>
    </dsp:sp>
    <dsp:sp modelId="{D71622F7-78F7-1C4B-A2EF-CFA532AD4498}">
      <dsp:nvSpPr>
        <dsp:cNvPr id="0" name=""/>
        <dsp:cNvSpPr/>
      </dsp:nvSpPr>
      <dsp:spPr>
        <a:xfrm>
          <a:off x="2525412" y="1569045"/>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Vectorize Each JD/CV with a Pre-made Matrix</a:t>
          </a:r>
        </a:p>
      </dsp:txBody>
      <dsp:txXfrm>
        <a:off x="2552969" y="1596602"/>
        <a:ext cx="1513009" cy="885759"/>
      </dsp:txXfrm>
    </dsp:sp>
    <dsp:sp modelId="{BEECCC62-F1AA-8A4A-AF3B-68961BEB4973}">
      <dsp:nvSpPr>
        <dsp:cNvPr id="0" name=""/>
        <dsp:cNvSpPr/>
      </dsp:nvSpPr>
      <dsp:spPr>
        <a:xfrm rot="10800000">
          <a:off x="2054975" y="1845034"/>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154708" y="1922813"/>
        <a:ext cx="232709" cy="233336"/>
      </dsp:txXfrm>
    </dsp:sp>
    <dsp:sp modelId="{55967FA7-695C-A646-BA7A-83FA097011DE}">
      <dsp:nvSpPr>
        <dsp:cNvPr id="0" name=""/>
        <dsp:cNvSpPr/>
      </dsp:nvSpPr>
      <dsp:spPr>
        <a:xfrm>
          <a:off x="330040" y="1569045"/>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Store Vectorized Information into Database</a:t>
          </a:r>
        </a:p>
      </dsp:txBody>
      <dsp:txXfrm>
        <a:off x="357597" y="1596602"/>
        <a:ext cx="1513009" cy="885759"/>
      </dsp:txXfrm>
    </dsp:sp>
    <dsp:sp modelId="{C93C2FF4-D58A-9946-9333-DF439BA77117}">
      <dsp:nvSpPr>
        <dsp:cNvPr id="0" name=""/>
        <dsp:cNvSpPr/>
      </dsp:nvSpPr>
      <dsp:spPr>
        <a:xfrm rot="5400000">
          <a:off x="947880" y="2619687"/>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7434" y="2647913"/>
        <a:ext cx="233336" cy="232709"/>
      </dsp:txXfrm>
    </dsp:sp>
    <dsp:sp modelId="{10E6B76C-7BF2-E34E-BDBA-9F9DA4C93BD5}">
      <dsp:nvSpPr>
        <dsp:cNvPr id="0" name=""/>
        <dsp:cNvSpPr/>
      </dsp:nvSpPr>
      <dsp:spPr>
        <a:xfrm>
          <a:off x="330040" y="3137168"/>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Calculate Cosine Similarities of JD&amp;CV and Rank </a:t>
          </a:r>
        </a:p>
      </dsp:txBody>
      <dsp:txXfrm>
        <a:off x="357597" y="3164725"/>
        <a:ext cx="1513009" cy="885759"/>
      </dsp:txXfrm>
    </dsp:sp>
    <dsp:sp modelId="{30A6666D-90ED-C247-8CC0-BB4489006DF9}">
      <dsp:nvSpPr>
        <dsp:cNvPr id="0" name=""/>
        <dsp:cNvSpPr/>
      </dsp:nvSpPr>
      <dsp:spPr>
        <a:xfrm>
          <a:off x="2036158" y="3413157"/>
          <a:ext cx="332442" cy="38889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36158" y="3490936"/>
        <a:ext cx="232709" cy="233336"/>
      </dsp:txXfrm>
    </dsp:sp>
    <dsp:sp modelId="{2E5FF8F8-9618-904E-85A6-C32572DCA4AA}">
      <dsp:nvSpPr>
        <dsp:cNvPr id="0" name=""/>
        <dsp:cNvSpPr/>
      </dsp:nvSpPr>
      <dsp:spPr>
        <a:xfrm>
          <a:off x="2525412" y="3137168"/>
          <a:ext cx="1568123" cy="9408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Top Candidates and Recommend</a:t>
          </a:r>
        </a:p>
      </dsp:txBody>
      <dsp:txXfrm>
        <a:off x="2552969" y="3164725"/>
        <a:ext cx="1513009" cy="885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0C066-438C-8A41-9A47-CF9C4E11A9E5}">
      <dsp:nvSpPr>
        <dsp:cNvPr id="0" name=""/>
        <dsp:cNvSpPr/>
      </dsp:nvSpPr>
      <dsp:spPr>
        <a:xfrm>
          <a:off x="1755"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Original</a:t>
          </a:r>
        </a:p>
        <a:p>
          <a:pPr marL="0" lvl="0" indent="0" algn="l" defTabSz="622300">
            <a:lnSpc>
              <a:spcPct val="90000"/>
            </a:lnSpc>
            <a:spcBef>
              <a:spcPct val="0"/>
            </a:spcBef>
            <a:spcAft>
              <a:spcPct val="35000"/>
            </a:spcAft>
            <a:buNone/>
          </a:pPr>
          <a:r>
            <a:rPr lang="en-US" sz="1400" kern="1200" dirty="0"/>
            <a:t>Text</a:t>
          </a:r>
        </a:p>
      </dsp:txBody>
      <dsp:txXfrm>
        <a:off x="1755" y="27029"/>
        <a:ext cx="1507248" cy="602899"/>
      </dsp:txXfrm>
    </dsp:sp>
    <dsp:sp modelId="{019973A0-97E4-5640-9FAB-5A6EAFAA6A3A}">
      <dsp:nvSpPr>
        <dsp:cNvPr id="0" name=""/>
        <dsp:cNvSpPr/>
      </dsp:nvSpPr>
      <dsp:spPr>
        <a:xfrm>
          <a:off x="310469"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High School</a:t>
          </a:r>
        </a:p>
        <a:p>
          <a:pPr marL="57150" lvl="1" indent="-57150" algn="l" defTabSz="488950">
            <a:lnSpc>
              <a:spcPct val="90000"/>
            </a:lnSpc>
            <a:spcBef>
              <a:spcPct val="0"/>
            </a:spcBef>
            <a:spcAft>
              <a:spcPct val="15000"/>
            </a:spcAft>
            <a:buChar char="•"/>
          </a:pPr>
          <a:r>
            <a:rPr lang="en-US" sz="1100" kern="1200" dirty="0"/>
            <a:t> Bachelor</a:t>
          </a:r>
        </a:p>
        <a:p>
          <a:pPr marL="57150" lvl="1" indent="-57150" algn="l" defTabSz="488950">
            <a:lnSpc>
              <a:spcPct val="90000"/>
            </a:lnSpc>
            <a:spcBef>
              <a:spcPct val="0"/>
            </a:spcBef>
            <a:spcAft>
              <a:spcPct val="15000"/>
            </a:spcAft>
            <a:buChar char="•"/>
          </a:pPr>
          <a:r>
            <a:rPr lang="en-US" sz="1100" kern="1200" dirty="0"/>
            <a:t> Master</a:t>
          </a:r>
        </a:p>
        <a:p>
          <a:pPr marL="57150" lvl="1" indent="-57150" algn="l" defTabSz="488950">
            <a:lnSpc>
              <a:spcPct val="90000"/>
            </a:lnSpc>
            <a:spcBef>
              <a:spcPct val="0"/>
            </a:spcBef>
            <a:spcAft>
              <a:spcPct val="15000"/>
            </a:spcAft>
            <a:buChar char="•"/>
          </a:pPr>
          <a:r>
            <a:rPr lang="en-US" sz="1100" kern="1200" dirty="0"/>
            <a:t> Ph.D.</a:t>
          </a:r>
        </a:p>
        <a:p>
          <a:pPr marL="57150" lvl="1" indent="-57150" algn="l" defTabSz="488950">
            <a:lnSpc>
              <a:spcPct val="90000"/>
            </a:lnSpc>
            <a:spcBef>
              <a:spcPct val="0"/>
            </a:spcBef>
            <a:spcAft>
              <a:spcPct val="15000"/>
            </a:spcAft>
            <a:buChar char="•"/>
          </a:pPr>
          <a:r>
            <a:rPr lang="en-US" sz="1100" kern="1200" dirty="0"/>
            <a:t> Post-Doc</a:t>
          </a:r>
        </a:p>
      </dsp:txBody>
      <dsp:txXfrm>
        <a:off x="347584" y="667044"/>
        <a:ext cx="1433018" cy="1192970"/>
      </dsp:txXfrm>
    </dsp:sp>
    <dsp:sp modelId="{B53EFCA2-64D1-E049-8FAA-16B6AA3B0AB4}">
      <dsp:nvSpPr>
        <dsp:cNvPr id="0" name=""/>
        <dsp:cNvSpPr/>
      </dsp:nvSpPr>
      <dsp:spPr>
        <a:xfrm>
          <a:off x="1737497" y="140848"/>
          <a:ext cx="484406" cy="3752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737497" y="215900"/>
        <a:ext cx="371828" cy="225157"/>
      </dsp:txXfrm>
    </dsp:sp>
    <dsp:sp modelId="{2440F111-17C7-1C44-9828-E1E31E147973}">
      <dsp:nvSpPr>
        <dsp:cNvPr id="0" name=""/>
        <dsp:cNvSpPr/>
      </dsp:nvSpPr>
      <dsp:spPr>
        <a:xfrm>
          <a:off x="2422978"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Vectorizing</a:t>
          </a:r>
        </a:p>
        <a:p>
          <a:pPr marL="0" lvl="0" indent="0" algn="l" defTabSz="622300">
            <a:lnSpc>
              <a:spcPct val="90000"/>
            </a:lnSpc>
            <a:spcBef>
              <a:spcPct val="0"/>
            </a:spcBef>
            <a:spcAft>
              <a:spcPct val="35000"/>
            </a:spcAft>
            <a:buNone/>
          </a:pPr>
          <a:r>
            <a:rPr lang="en-US" sz="1400" kern="1200" dirty="0"/>
            <a:t>Result</a:t>
          </a:r>
        </a:p>
        <a:p>
          <a:pPr marL="0" lvl="0" indent="0" algn="l" defTabSz="622300">
            <a:lnSpc>
              <a:spcPct val="90000"/>
            </a:lnSpc>
            <a:spcBef>
              <a:spcPct val="0"/>
            </a:spcBef>
            <a:spcAft>
              <a:spcPct val="35000"/>
            </a:spcAft>
            <a:buNone/>
          </a:pPr>
          <a:endParaRPr lang="en-US" sz="1400" kern="1200" dirty="0"/>
        </a:p>
      </dsp:txBody>
      <dsp:txXfrm>
        <a:off x="2422978" y="27029"/>
        <a:ext cx="1507248" cy="602899"/>
      </dsp:txXfrm>
    </dsp:sp>
    <dsp:sp modelId="{0EC8B180-4C55-D347-A869-377D96F02AE2}">
      <dsp:nvSpPr>
        <dsp:cNvPr id="0" name=""/>
        <dsp:cNvSpPr/>
      </dsp:nvSpPr>
      <dsp:spPr>
        <a:xfrm>
          <a:off x="2731691"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1</a:t>
          </a:r>
        </a:p>
        <a:p>
          <a:pPr marL="57150" lvl="1" indent="-57150" algn="l" defTabSz="488950">
            <a:lnSpc>
              <a:spcPct val="90000"/>
            </a:lnSpc>
            <a:spcBef>
              <a:spcPct val="0"/>
            </a:spcBef>
            <a:spcAft>
              <a:spcPct val="15000"/>
            </a:spcAft>
            <a:buChar char="•"/>
          </a:pPr>
          <a:r>
            <a:rPr lang="en-US" sz="1100" kern="1200" dirty="0"/>
            <a:t> 2</a:t>
          </a:r>
        </a:p>
        <a:p>
          <a:pPr marL="57150" lvl="1" indent="-57150" algn="l" defTabSz="488950">
            <a:lnSpc>
              <a:spcPct val="90000"/>
            </a:lnSpc>
            <a:spcBef>
              <a:spcPct val="0"/>
            </a:spcBef>
            <a:spcAft>
              <a:spcPct val="15000"/>
            </a:spcAft>
            <a:buChar char="•"/>
          </a:pPr>
          <a:r>
            <a:rPr lang="en-US" sz="1100" kern="1200" dirty="0"/>
            <a:t> 3</a:t>
          </a:r>
        </a:p>
        <a:p>
          <a:pPr marL="57150" lvl="1" indent="-57150" algn="l" defTabSz="488950">
            <a:lnSpc>
              <a:spcPct val="90000"/>
            </a:lnSpc>
            <a:spcBef>
              <a:spcPct val="0"/>
            </a:spcBef>
            <a:spcAft>
              <a:spcPct val="15000"/>
            </a:spcAft>
            <a:buChar char="•"/>
          </a:pPr>
          <a:r>
            <a:rPr lang="en-US" sz="1100" kern="1200" dirty="0"/>
            <a:t> 4</a:t>
          </a:r>
        </a:p>
        <a:p>
          <a:pPr marL="57150" lvl="1" indent="-57150" algn="l" defTabSz="488950">
            <a:lnSpc>
              <a:spcPct val="90000"/>
            </a:lnSpc>
            <a:spcBef>
              <a:spcPct val="0"/>
            </a:spcBef>
            <a:spcAft>
              <a:spcPct val="15000"/>
            </a:spcAft>
            <a:buChar char="•"/>
          </a:pPr>
          <a:r>
            <a:rPr lang="en-US" sz="1100" kern="1200" dirty="0"/>
            <a:t> 5</a:t>
          </a:r>
        </a:p>
      </dsp:txBody>
      <dsp:txXfrm>
        <a:off x="2768806" y="667044"/>
        <a:ext cx="1433018" cy="1192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0C066-438C-8A41-9A47-CF9C4E11A9E5}">
      <dsp:nvSpPr>
        <dsp:cNvPr id="0" name=""/>
        <dsp:cNvSpPr/>
      </dsp:nvSpPr>
      <dsp:spPr>
        <a:xfrm>
          <a:off x="1755"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Related</a:t>
          </a:r>
        </a:p>
        <a:p>
          <a:pPr marL="0" lvl="0" indent="0" algn="l" defTabSz="622300">
            <a:lnSpc>
              <a:spcPct val="90000"/>
            </a:lnSpc>
            <a:spcBef>
              <a:spcPct val="0"/>
            </a:spcBef>
            <a:spcAft>
              <a:spcPct val="35000"/>
            </a:spcAft>
            <a:buNone/>
          </a:pPr>
          <a:r>
            <a:rPr lang="en-US" sz="1400" kern="1200" dirty="0"/>
            <a:t>Features</a:t>
          </a:r>
        </a:p>
      </dsp:txBody>
      <dsp:txXfrm>
        <a:off x="1755" y="27029"/>
        <a:ext cx="1507248" cy="602899"/>
      </dsp:txXfrm>
    </dsp:sp>
    <dsp:sp modelId="{019973A0-97E4-5640-9FAB-5A6EAFAA6A3A}">
      <dsp:nvSpPr>
        <dsp:cNvPr id="0" name=""/>
        <dsp:cNvSpPr/>
      </dsp:nvSpPr>
      <dsp:spPr>
        <a:xfrm>
          <a:off x="310469"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Python</a:t>
          </a:r>
        </a:p>
        <a:p>
          <a:pPr marL="57150" lvl="1" indent="-57150" algn="l" defTabSz="488950">
            <a:lnSpc>
              <a:spcPct val="90000"/>
            </a:lnSpc>
            <a:spcBef>
              <a:spcPct val="0"/>
            </a:spcBef>
            <a:spcAft>
              <a:spcPct val="15000"/>
            </a:spcAft>
            <a:buChar char="•"/>
          </a:pPr>
          <a:r>
            <a:rPr lang="en-US" sz="1100" kern="1200" dirty="0"/>
            <a:t> PyCharm</a:t>
          </a:r>
        </a:p>
        <a:p>
          <a:pPr marL="57150" lvl="1" indent="-57150" algn="l" defTabSz="488950">
            <a:lnSpc>
              <a:spcPct val="90000"/>
            </a:lnSpc>
            <a:spcBef>
              <a:spcPct val="0"/>
            </a:spcBef>
            <a:spcAft>
              <a:spcPct val="15000"/>
            </a:spcAft>
            <a:buChar char="•"/>
          </a:pPr>
          <a:r>
            <a:rPr lang="en-US" sz="1100" kern="1200" dirty="0"/>
            <a:t> </a:t>
          </a:r>
          <a:r>
            <a:rPr lang="en-US" sz="1100" kern="1200" dirty="0" err="1"/>
            <a:t>Jupyter</a:t>
          </a:r>
          <a:r>
            <a:rPr lang="en-US" sz="1100" kern="1200" dirty="0"/>
            <a:t> Notebook</a:t>
          </a:r>
        </a:p>
        <a:p>
          <a:pPr marL="57150" lvl="1" indent="-57150" algn="l" defTabSz="488950">
            <a:lnSpc>
              <a:spcPct val="90000"/>
            </a:lnSpc>
            <a:spcBef>
              <a:spcPct val="0"/>
            </a:spcBef>
            <a:spcAft>
              <a:spcPct val="15000"/>
            </a:spcAft>
            <a:buChar char="•"/>
          </a:pPr>
          <a:r>
            <a:rPr lang="en-US" sz="1100" kern="1200" dirty="0"/>
            <a:t> Django</a:t>
          </a:r>
        </a:p>
        <a:p>
          <a:pPr marL="57150" lvl="1" indent="-57150" algn="l" defTabSz="488950">
            <a:lnSpc>
              <a:spcPct val="90000"/>
            </a:lnSpc>
            <a:spcBef>
              <a:spcPct val="0"/>
            </a:spcBef>
            <a:spcAft>
              <a:spcPct val="15000"/>
            </a:spcAft>
            <a:buChar char="•"/>
          </a:pPr>
          <a:r>
            <a:rPr lang="en-US" sz="1100" kern="1200" dirty="0"/>
            <a:t> Python IDE</a:t>
          </a:r>
        </a:p>
        <a:p>
          <a:pPr marL="57150" lvl="1" indent="-57150" algn="l" defTabSz="488950">
            <a:lnSpc>
              <a:spcPct val="90000"/>
            </a:lnSpc>
            <a:spcBef>
              <a:spcPct val="0"/>
            </a:spcBef>
            <a:spcAft>
              <a:spcPct val="15000"/>
            </a:spcAft>
            <a:buChar char="•"/>
          </a:pPr>
          <a:r>
            <a:rPr lang="en-US" sz="1100" kern="1200" dirty="0"/>
            <a:t> </a:t>
          </a:r>
          <a:r>
            <a:rPr lang="en-US" sz="900" kern="1200" dirty="0"/>
            <a:t>… (all related words)</a:t>
          </a:r>
          <a:endParaRPr lang="en-US" sz="1100" kern="1200" dirty="0"/>
        </a:p>
      </dsp:txBody>
      <dsp:txXfrm>
        <a:off x="347584" y="667044"/>
        <a:ext cx="1433018" cy="1192970"/>
      </dsp:txXfrm>
    </dsp:sp>
    <dsp:sp modelId="{B53EFCA2-64D1-E049-8FAA-16B6AA3B0AB4}">
      <dsp:nvSpPr>
        <dsp:cNvPr id="0" name=""/>
        <dsp:cNvSpPr/>
      </dsp:nvSpPr>
      <dsp:spPr>
        <a:xfrm>
          <a:off x="1737497" y="140848"/>
          <a:ext cx="484406" cy="3752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737497" y="215900"/>
        <a:ext cx="371828" cy="225157"/>
      </dsp:txXfrm>
    </dsp:sp>
    <dsp:sp modelId="{2440F111-17C7-1C44-9828-E1E31E147973}">
      <dsp:nvSpPr>
        <dsp:cNvPr id="0" name=""/>
        <dsp:cNvSpPr/>
      </dsp:nvSpPr>
      <dsp:spPr>
        <a:xfrm>
          <a:off x="2422978" y="27029"/>
          <a:ext cx="1507248" cy="950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Core</a:t>
          </a:r>
        </a:p>
        <a:p>
          <a:pPr marL="0" lvl="0" indent="0" algn="l" defTabSz="622300">
            <a:lnSpc>
              <a:spcPct val="90000"/>
            </a:lnSpc>
            <a:spcBef>
              <a:spcPct val="0"/>
            </a:spcBef>
            <a:spcAft>
              <a:spcPct val="35000"/>
            </a:spcAft>
            <a:buNone/>
          </a:pPr>
          <a:r>
            <a:rPr lang="en-US" sz="1400" kern="1200" dirty="0"/>
            <a:t>Features</a:t>
          </a:r>
        </a:p>
        <a:p>
          <a:pPr marL="0" lvl="0" indent="0" algn="l" defTabSz="622300">
            <a:lnSpc>
              <a:spcPct val="90000"/>
            </a:lnSpc>
            <a:spcBef>
              <a:spcPct val="0"/>
            </a:spcBef>
            <a:spcAft>
              <a:spcPct val="35000"/>
            </a:spcAft>
            <a:buNone/>
          </a:pPr>
          <a:endParaRPr lang="en-US" sz="1400" kern="1200" dirty="0"/>
        </a:p>
      </dsp:txBody>
      <dsp:txXfrm>
        <a:off x="2422978" y="27029"/>
        <a:ext cx="1507248" cy="602899"/>
      </dsp:txXfrm>
    </dsp:sp>
    <dsp:sp modelId="{0EC8B180-4C55-D347-A869-377D96F02AE2}">
      <dsp:nvSpPr>
        <dsp:cNvPr id="0" name=""/>
        <dsp:cNvSpPr/>
      </dsp:nvSpPr>
      <dsp:spPr>
        <a:xfrm>
          <a:off x="2731691" y="629929"/>
          <a:ext cx="1507248" cy="12672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Python</a:t>
          </a:r>
        </a:p>
        <a:p>
          <a:pPr marL="57150" lvl="1" indent="-57150" algn="l" defTabSz="488950">
            <a:lnSpc>
              <a:spcPct val="90000"/>
            </a:lnSpc>
            <a:spcBef>
              <a:spcPct val="0"/>
            </a:spcBef>
            <a:spcAft>
              <a:spcPct val="15000"/>
            </a:spcAft>
            <a:buChar char="•"/>
          </a:pPr>
          <a:endParaRPr lang="en-US" sz="1100" kern="1200" dirty="0"/>
        </a:p>
      </dsp:txBody>
      <dsp:txXfrm>
        <a:off x="2768806" y="667044"/>
        <a:ext cx="1433018" cy="1192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4ce203019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4ce203019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4ce20301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4ce20301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4ce203019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34ce20301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4ce2030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4ce2030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4ce20301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4ce20301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34ce20301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34ce20301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4ce203019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4ce203019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4ce20301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4ce20301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4dc94ad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4dc94ad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ce203019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ce203019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lwaysbelearning.nl/matching-resumes-with-job-offers-using-spacy-a-natural-language-processing-nlp-library-in-python/" TargetMode="External"/><Relationship Id="rId2" Type="http://schemas.openxmlformats.org/officeDocument/2006/relationships/hyperlink" Target="https://www.sovren.com/technical-specs/latest/rest-api/ai-matching/querying-api/search/" TargetMode="External"/><Relationship Id="rId1" Type="http://schemas.openxmlformats.org/officeDocument/2006/relationships/slideLayout" Target="../slideLayouts/slideLayout2.xml"/><Relationship Id="rId4" Type="http://schemas.openxmlformats.org/officeDocument/2006/relationships/hyperlink" Target="https://github.com/microsoft/SkillsExtractorCognitiveSearch/blob/master/data/skill_patterns.json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19504"/>
            <a:ext cx="8520600" cy="176008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dirty="0"/>
              <a:t>Job Description &amp; Candidates Profile</a:t>
            </a:r>
            <a:br>
              <a:rPr lang="en" sz="4000" dirty="0"/>
            </a:br>
            <a:r>
              <a:rPr lang="en" sz="4000" dirty="0"/>
              <a:t>Matching System</a:t>
            </a:r>
            <a:endParaRPr sz="4000" dirty="0"/>
          </a:p>
        </p:txBody>
      </p:sp>
      <p:sp>
        <p:nvSpPr>
          <p:cNvPr id="2" name="TextBox 1">
            <a:extLst>
              <a:ext uri="{FF2B5EF4-FFF2-40B4-BE49-F238E27FC236}">
                <a16:creationId xmlns:a16="http://schemas.microsoft.com/office/drawing/2014/main" id="{9992C96C-EAEC-017A-0F85-85CE34BDB264}"/>
              </a:ext>
            </a:extLst>
          </p:cNvPr>
          <p:cNvSpPr txBox="1"/>
          <p:nvPr/>
        </p:nvSpPr>
        <p:spPr>
          <a:xfrm>
            <a:off x="6392849" y="3148717"/>
            <a:ext cx="2345634" cy="646331"/>
          </a:xfrm>
          <a:prstGeom prst="rect">
            <a:avLst/>
          </a:prstGeom>
          <a:noFill/>
        </p:spPr>
        <p:txBody>
          <a:bodyPr wrap="square" rtlCol="0">
            <a:spAutoFit/>
          </a:bodyPr>
          <a:lstStyle/>
          <a:p>
            <a:r>
              <a:rPr lang="en-US" sz="1800" b="1" dirty="0"/>
              <a:t>By </a:t>
            </a:r>
            <a:r>
              <a:rPr lang="en-US" sz="1800" b="1" dirty="0" err="1"/>
              <a:t>Zhiyu</a:t>
            </a:r>
            <a:r>
              <a:rPr lang="en-US" sz="1800" b="1" dirty="0"/>
              <a:t> Zhang</a:t>
            </a:r>
          </a:p>
          <a:p>
            <a:r>
              <a:rPr lang="en-US" sz="1800" b="1" dirty="0"/>
              <a:t>Aug 19</a:t>
            </a:r>
            <a:r>
              <a:rPr lang="en-US" sz="1800" b="1" baseline="30000" dirty="0"/>
              <a:t>th</a:t>
            </a:r>
            <a:r>
              <a:rPr lang="en-US" sz="1800" b="1" dirty="0"/>
              <a:t>,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CAD3-B7B6-06E5-0EB5-5771C4512D2C}"/>
              </a:ext>
            </a:extLst>
          </p:cNvPr>
          <p:cNvSpPr>
            <a:spLocks noGrp="1"/>
          </p:cNvSpPr>
          <p:nvPr>
            <p:ph type="title"/>
          </p:nvPr>
        </p:nvSpPr>
        <p:spPr>
          <a:xfrm>
            <a:off x="311700" y="126973"/>
            <a:ext cx="8520600" cy="572700"/>
          </a:xfrm>
        </p:spPr>
        <p:txBody>
          <a:bodyPr>
            <a:normAutofit fontScale="90000"/>
          </a:bodyPr>
          <a:lstStyle/>
          <a:p>
            <a:r>
              <a:rPr lang="en-US" dirty="0"/>
              <a:t>2.2</a:t>
            </a:r>
            <a:r>
              <a:rPr lang="en-US" altLang="zh-CN" dirty="0"/>
              <a:t>.1</a:t>
            </a:r>
            <a:r>
              <a:rPr lang="en-US" dirty="0"/>
              <a:t> Profile Cleaning – Job Description</a:t>
            </a:r>
          </a:p>
        </p:txBody>
      </p:sp>
      <p:sp>
        <p:nvSpPr>
          <p:cNvPr id="4" name="Rectangle 3">
            <a:extLst>
              <a:ext uri="{FF2B5EF4-FFF2-40B4-BE49-F238E27FC236}">
                <a16:creationId xmlns:a16="http://schemas.microsoft.com/office/drawing/2014/main" id="{E5F5E886-9B74-FC88-B0AB-AA7CC489BBE5}"/>
              </a:ext>
            </a:extLst>
          </p:cNvPr>
          <p:cNvSpPr/>
          <p:nvPr/>
        </p:nvSpPr>
        <p:spPr>
          <a:xfrm>
            <a:off x="119269" y="275636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Company_info</a:t>
            </a:r>
            <a:endParaRPr lang="en-US" sz="1100" dirty="0"/>
          </a:p>
        </p:txBody>
      </p:sp>
      <p:sp>
        <p:nvSpPr>
          <p:cNvPr id="5" name="Left Brace 4">
            <a:extLst>
              <a:ext uri="{FF2B5EF4-FFF2-40B4-BE49-F238E27FC236}">
                <a16:creationId xmlns:a16="http://schemas.microsoft.com/office/drawing/2014/main" id="{826F17D1-7C4C-69FE-1FBE-062834AD5A5E}"/>
              </a:ext>
            </a:extLst>
          </p:cNvPr>
          <p:cNvSpPr/>
          <p:nvPr/>
        </p:nvSpPr>
        <p:spPr>
          <a:xfrm>
            <a:off x="914400" y="1506275"/>
            <a:ext cx="190832" cy="2814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1973B1C6-D689-5A40-9A44-AAE7093E064B}"/>
              </a:ext>
            </a:extLst>
          </p:cNvPr>
          <p:cNvSpPr/>
          <p:nvPr/>
        </p:nvSpPr>
        <p:spPr>
          <a:xfrm>
            <a:off x="1105232" y="135520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1</a:t>
            </a:r>
          </a:p>
        </p:txBody>
      </p:sp>
      <p:sp>
        <p:nvSpPr>
          <p:cNvPr id="7" name="Left Brace 6">
            <a:extLst>
              <a:ext uri="{FF2B5EF4-FFF2-40B4-BE49-F238E27FC236}">
                <a16:creationId xmlns:a16="http://schemas.microsoft.com/office/drawing/2014/main" id="{8A71D7E4-9A2C-E7CC-EB2C-405FEDFAED7B}"/>
              </a:ext>
            </a:extLst>
          </p:cNvPr>
          <p:cNvSpPr/>
          <p:nvPr/>
        </p:nvSpPr>
        <p:spPr>
          <a:xfrm>
            <a:off x="1900363" y="1355200"/>
            <a:ext cx="190832" cy="2802337"/>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D1EFF6BE-887F-C2B8-4185-ADAD5095F09A}"/>
              </a:ext>
            </a:extLst>
          </p:cNvPr>
          <p:cNvSpPr/>
          <p:nvPr/>
        </p:nvSpPr>
        <p:spPr>
          <a:xfrm>
            <a:off x="1105232" y="3638549"/>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2</a:t>
            </a:r>
          </a:p>
        </p:txBody>
      </p:sp>
      <p:sp>
        <p:nvSpPr>
          <p:cNvPr id="9" name="Rectangle 8">
            <a:extLst>
              <a:ext uri="{FF2B5EF4-FFF2-40B4-BE49-F238E27FC236}">
                <a16:creationId xmlns:a16="http://schemas.microsoft.com/office/drawing/2014/main" id="{C93E0D7A-42BB-783C-DA8C-5659925750C9}"/>
              </a:ext>
            </a:extLst>
          </p:cNvPr>
          <p:cNvSpPr/>
          <p:nvPr/>
        </p:nvSpPr>
        <p:spPr>
          <a:xfrm>
            <a:off x="1105232" y="4157537"/>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Company Name …</a:t>
            </a:r>
          </a:p>
        </p:txBody>
      </p:sp>
      <p:sp>
        <p:nvSpPr>
          <p:cNvPr id="10" name="Rectangle 9">
            <a:extLst>
              <a:ext uri="{FF2B5EF4-FFF2-40B4-BE49-F238E27FC236}">
                <a16:creationId xmlns:a16="http://schemas.microsoft.com/office/drawing/2014/main" id="{3097B63C-A281-904C-3775-412383AB6096}"/>
              </a:ext>
            </a:extLst>
          </p:cNvPr>
          <p:cNvSpPr/>
          <p:nvPr/>
        </p:nvSpPr>
        <p:spPr>
          <a:xfrm>
            <a:off x="2091194" y="1204125"/>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1</a:t>
            </a:r>
          </a:p>
        </p:txBody>
      </p:sp>
      <p:sp>
        <p:nvSpPr>
          <p:cNvPr id="12" name="Left Brace 11">
            <a:extLst>
              <a:ext uri="{FF2B5EF4-FFF2-40B4-BE49-F238E27FC236}">
                <a16:creationId xmlns:a16="http://schemas.microsoft.com/office/drawing/2014/main" id="{0C39CBAB-761C-24A1-ABE9-36FE468C90E7}"/>
              </a:ext>
            </a:extLst>
          </p:cNvPr>
          <p:cNvSpPr/>
          <p:nvPr/>
        </p:nvSpPr>
        <p:spPr>
          <a:xfrm>
            <a:off x="2886324" y="1198389"/>
            <a:ext cx="190832" cy="2802337"/>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70CA4E1D-5E78-CFCF-E859-594086038478}"/>
              </a:ext>
            </a:extLst>
          </p:cNvPr>
          <p:cNvSpPr/>
          <p:nvPr/>
        </p:nvSpPr>
        <p:spPr>
          <a:xfrm>
            <a:off x="2075292" y="34865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2</a:t>
            </a:r>
          </a:p>
        </p:txBody>
      </p:sp>
      <p:sp>
        <p:nvSpPr>
          <p:cNvPr id="14" name="Rectangle 13">
            <a:extLst>
              <a:ext uri="{FF2B5EF4-FFF2-40B4-BE49-F238E27FC236}">
                <a16:creationId xmlns:a16="http://schemas.microsoft.com/office/drawing/2014/main" id="{4F0B05DF-56C3-CD82-34E3-E9E8968A3792}"/>
              </a:ext>
            </a:extLst>
          </p:cNvPr>
          <p:cNvSpPr/>
          <p:nvPr/>
        </p:nvSpPr>
        <p:spPr>
          <a:xfrm>
            <a:off x="2083244" y="3996252"/>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Name …</a:t>
            </a:r>
          </a:p>
        </p:txBody>
      </p:sp>
      <p:sp>
        <p:nvSpPr>
          <p:cNvPr id="15" name="Rectangle 14">
            <a:extLst>
              <a:ext uri="{FF2B5EF4-FFF2-40B4-BE49-F238E27FC236}">
                <a16:creationId xmlns:a16="http://schemas.microsoft.com/office/drawing/2014/main" id="{C6AC45A3-DD9F-0445-C3E9-D18201E9F543}"/>
              </a:ext>
            </a:extLst>
          </p:cNvPr>
          <p:cNvSpPr/>
          <p:nvPr/>
        </p:nvSpPr>
        <p:spPr>
          <a:xfrm>
            <a:off x="3077155" y="105305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1</a:t>
            </a:r>
          </a:p>
        </p:txBody>
      </p:sp>
      <p:sp>
        <p:nvSpPr>
          <p:cNvPr id="16" name="Rectangle 15">
            <a:extLst>
              <a:ext uri="{FF2B5EF4-FFF2-40B4-BE49-F238E27FC236}">
                <a16:creationId xmlns:a16="http://schemas.microsoft.com/office/drawing/2014/main" id="{CBA6F237-3A9F-8F08-640B-DA9822D2AB08}"/>
              </a:ext>
            </a:extLst>
          </p:cNvPr>
          <p:cNvSpPr/>
          <p:nvPr/>
        </p:nvSpPr>
        <p:spPr>
          <a:xfrm>
            <a:off x="3077155" y="339069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2</a:t>
            </a:r>
          </a:p>
        </p:txBody>
      </p:sp>
      <p:sp>
        <p:nvSpPr>
          <p:cNvPr id="17" name="Rectangle 16">
            <a:extLst>
              <a:ext uri="{FF2B5EF4-FFF2-40B4-BE49-F238E27FC236}">
                <a16:creationId xmlns:a16="http://schemas.microsoft.com/office/drawing/2014/main" id="{A2A25028-4DD2-6CE6-4D5D-BE1E8F663152}"/>
              </a:ext>
            </a:extLst>
          </p:cNvPr>
          <p:cNvSpPr/>
          <p:nvPr/>
        </p:nvSpPr>
        <p:spPr>
          <a:xfrm>
            <a:off x="3085106" y="385538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ID n</a:t>
            </a:r>
          </a:p>
        </p:txBody>
      </p:sp>
      <p:sp>
        <p:nvSpPr>
          <p:cNvPr id="18" name="Left Brace 17">
            <a:extLst>
              <a:ext uri="{FF2B5EF4-FFF2-40B4-BE49-F238E27FC236}">
                <a16:creationId xmlns:a16="http://schemas.microsoft.com/office/drawing/2014/main" id="{BE2D7B32-2AB9-FF80-4B23-3945CC98163A}"/>
              </a:ext>
            </a:extLst>
          </p:cNvPr>
          <p:cNvSpPr/>
          <p:nvPr/>
        </p:nvSpPr>
        <p:spPr>
          <a:xfrm>
            <a:off x="3896136" y="1053051"/>
            <a:ext cx="190832" cy="3267985"/>
          </a:xfrm>
          <a:prstGeom prst="leftBrace">
            <a:avLst>
              <a:gd name="adj1" fmla="val 8333"/>
              <a:gd name="adj2" fmla="val 5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CFFF2E66-5034-6C17-A0F6-82EC596C9F8B}"/>
              </a:ext>
            </a:extLst>
          </p:cNvPr>
          <p:cNvSpPr/>
          <p:nvPr/>
        </p:nvSpPr>
        <p:spPr>
          <a:xfrm>
            <a:off x="4063116" y="9156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Position</a:t>
            </a:r>
          </a:p>
          <a:p>
            <a:pPr algn="ctr"/>
            <a:r>
              <a:rPr lang="en-US" sz="1100" dirty="0"/>
              <a:t>Location</a:t>
            </a:r>
          </a:p>
        </p:txBody>
      </p:sp>
      <p:sp>
        <p:nvSpPr>
          <p:cNvPr id="20" name="Rectangle 19">
            <a:extLst>
              <a:ext uri="{FF2B5EF4-FFF2-40B4-BE49-F238E27FC236}">
                <a16:creationId xmlns:a16="http://schemas.microsoft.com/office/drawing/2014/main" id="{E7847015-A79E-F21E-CB0F-A51CD6CB9CDC}"/>
              </a:ext>
            </a:extLst>
          </p:cNvPr>
          <p:cNvSpPr/>
          <p:nvPr/>
        </p:nvSpPr>
        <p:spPr>
          <a:xfrm>
            <a:off x="4063116" y="1337245"/>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Recruiter</a:t>
            </a:r>
          </a:p>
        </p:txBody>
      </p:sp>
      <p:sp>
        <p:nvSpPr>
          <p:cNvPr id="21" name="Rectangle 20">
            <a:extLst>
              <a:ext uri="{FF2B5EF4-FFF2-40B4-BE49-F238E27FC236}">
                <a16:creationId xmlns:a16="http://schemas.microsoft.com/office/drawing/2014/main" id="{20A62360-8F33-0546-DD36-4BFCA63AE609}"/>
              </a:ext>
            </a:extLst>
          </p:cNvPr>
          <p:cNvSpPr/>
          <p:nvPr/>
        </p:nvSpPr>
        <p:spPr>
          <a:xfrm>
            <a:off x="4075042" y="1754396"/>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Type</a:t>
            </a:r>
          </a:p>
        </p:txBody>
      </p:sp>
      <p:sp>
        <p:nvSpPr>
          <p:cNvPr id="22" name="Rectangle 21">
            <a:extLst>
              <a:ext uri="{FF2B5EF4-FFF2-40B4-BE49-F238E27FC236}">
                <a16:creationId xmlns:a16="http://schemas.microsoft.com/office/drawing/2014/main" id="{04348DBB-64A6-F15E-E184-1A011B7D1F9A}"/>
              </a:ext>
            </a:extLst>
          </p:cNvPr>
          <p:cNvSpPr/>
          <p:nvPr/>
        </p:nvSpPr>
        <p:spPr>
          <a:xfrm>
            <a:off x="4071067" y="216707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Seniority</a:t>
            </a:r>
          </a:p>
        </p:txBody>
      </p:sp>
      <p:sp>
        <p:nvSpPr>
          <p:cNvPr id="23" name="Rectangle 22">
            <a:extLst>
              <a:ext uri="{FF2B5EF4-FFF2-40B4-BE49-F238E27FC236}">
                <a16:creationId xmlns:a16="http://schemas.microsoft.com/office/drawing/2014/main" id="{3C5394CC-A7FE-1ADE-3C24-4F33AE9898E5}"/>
              </a:ext>
            </a:extLst>
          </p:cNvPr>
          <p:cNvSpPr/>
          <p:nvPr/>
        </p:nvSpPr>
        <p:spPr>
          <a:xfrm>
            <a:off x="4063116" y="259508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Work</a:t>
            </a:r>
          </a:p>
          <a:p>
            <a:pPr algn="ctr"/>
            <a:r>
              <a:rPr lang="en-US" sz="1000" dirty="0"/>
              <a:t>Limitation</a:t>
            </a:r>
          </a:p>
        </p:txBody>
      </p:sp>
      <p:sp>
        <p:nvSpPr>
          <p:cNvPr id="24" name="Rectangle 23">
            <a:extLst>
              <a:ext uri="{FF2B5EF4-FFF2-40B4-BE49-F238E27FC236}">
                <a16:creationId xmlns:a16="http://schemas.microsoft.com/office/drawing/2014/main" id="{107D9C33-DC5C-D6A6-4A18-A2857A02292F}"/>
              </a:ext>
            </a:extLst>
          </p:cNvPr>
          <p:cNvSpPr/>
          <p:nvPr/>
        </p:nvSpPr>
        <p:spPr>
          <a:xfrm>
            <a:off x="4071067" y="302309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Degree&amp;</a:t>
            </a:r>
          </a:p>
          <a:p>
            <a:pPr algn="ctr"/>
            <a:r>
              <a:rPr lang="en-US" sz="1100" dirty="0"/>
              <a:t>YOE</a:t>
            </a:r>
          </a:p>
        </p:txBody>
      </p:sp>
      <p:sp>
        <p:nvSpPr>
          <p:cNvPr id="25" name="Rectangle 24">
            <a:extLst>
              <a:ext uri="{FF2B5EF4-FFF2-40B4-BE49-F238E27FC236}">
                <a16:creationId xmlns:a16="http://schemas.microsoft.com/office/drawing/2014/main" id="{5CB39125-6250-B403-86E4-0530AF652812}"/>
              </a:ext>
            </a:extLst>
          </p:cNvPr>
          <p:cNvSpPr/>
          <p:nvPr/>
        </p:nvSpPr>
        <p:spPr>
          <a:xfrm>
            <a:off x="4086968" y="3448524"/>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Responsibilities</a:t>
            </a:r>
          </a:p>
        </p:txBody>
      </p:sp>
      <p:sp>
        <p:nvSpPr>
          <p:cNvPr id="26" name="Rectangle 25">
            <a:extLst>
              <a:ext uri="{FF2B5EF4-FFF2-40B4-BE49-F238E27FC236}">
                <a16:creationId xmlns:a16="http://schemas.microsoft.com/office/drawing/2014/main" id="{C6CC3E73-243C-6AF9-0275-ED84578D813F}"/>
              </a:ext>
            </a:extLst>
          </p:cNvPr>
          <p:cNvSpPr/>
          <p:nvPr/>
        </p:nvSpPr>
        <p:spPr>
          <a:xfrm>
            <a:off x="4086968" y="384422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Qualification</a:t>
            </a:r>
          </a:p>
        </p:txBody>
      </p:sp>
      <p:sp>
        <p:nvSpPr>
          <p:cNvPr id="27" name="Rectangle 26">
            <a:extLst>
              <a:ext uri="{FF2B5EF4-FFF2-40B4-BE49-F238E27FC236}">
                <a16:creationId xmlns:a16="http://schemas.microsoft.com/office/drawing/2014/main" id="{C06C2619-F746-FB3E-560E-49AE53E18A42}"/>
              </a:ext>
            </a:extLst>
          </p:cNvPr>
          <p:cNvSpPr/>
          <p:nvPr/>
        </p:nvSpPr>
        <p:spPr>
          <a:xfrm>
            <a:off x="4079018" y="4263511"/>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Recruit</a:t>
            </a:r>
          </a:p>
          <a:p>
            <a:pPr algn="ctr"/>
            <a:r>
              <a:rPr lang="en-US" sz="1100" dirty="0"/>
              <a:t>History</a:t>
            </a:r>
          </a:p>
        </p:txBody>
      </p:sp>
      <p:sp>
        <p:nvSpPr>
          <p:cNvPr id="29" name="TextBox 28">
            <a:extLst>
              <a:ext uri="{FF2B5EF4-FFF2-40B4-BE49-F238E27FC236}">
                <a16:creationId xmlns:a16="http://schemas.microsoft.com/office/drawing/2014/main" id="{6E0FBDAD-74AC-45AD-D867-E845018D51E6}"/>
              </a:ext>
            </a:extLst>
          </p:cNvPr>
          <p:cNvSpPr txBox="1"/>
          <p:nvPr/>
        </p:nvSpPr>
        <p:spPr>
          <a:xfrm>
            <a:off x="5406887" y="788372"/>
            <a:ext cx="3116911" cy="3754874"/>
          </a:xfrm>
          <a:prstGeom prst="rect">
            <a:avLst/>
          </a:prstGeom>
          <a:noFill/>
        </p:spPr>
        <p:txBody>
          <a:bodyPr wrap="square" rtlCol="0">
            <a:spAutoFit/>
          </a:bodyPr>
          <a:lstStyle/>
          <a:p>
            <a:r>
              <a:rPr lang="en-US" dirty="0"/>
              <a:t>Before vectorizing, we need to parse each JD and candidate profile to a relative cleaned format. For job description, I choose four-hierarchy system to store the information. </a:t>
            </a:r>
          </a:p>
          <a:p>
            <a:endParaRPr lang="en-US" dirty="0"/>
          </a:p>
          <a:p>
            <a:r>
              <a:rPr lang="en-US" dirty="0"/>
              <a:t>This system relies on one-to-many relationship in data structure. We can store multiple companies, multiple positions, multiple IDs (same position posted in different years may have different ID) and detailed information represented by 9 different aspects.</a:t>
            </a:r>
          </a:p>
          <a:p>
            <a:endParaRPr lang="en-US" dirty="0"/>
          </a:p>
          <a:p>
            <a:r>
              <a:rPr lang="en-US" dirty="0"/>
              <a:t>This structure can be used for different purposes and the example can be found in the next slide.</a:t>
            </a:r>
          </a:p>
        </p:txBody>
      </p:sp>
    </p:spTree>
    <p:extLst>
      <p:ext uri="{BB962C8B-B14F-4D97-AF65-F5344CB8AC3E}">
        <p14:creationId xmlns:p14="http://schemas.microsoft.com/office/powerpoint/2010/main" val="190111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9B0D1-514F-8E0B-25E3-C7A2E5247567}"/>
              </a:ext>
            </a:extLst>
          </p:cNvPr>
          <p:cNvSpPr>
            <a:spLocks noGrp="1"/>
          </p:cNvSpPr>
          <p:nvPr>
            <p:ph type="body" idx="1"/>
          </p:nvPr>
        </p:nvSpPr>
        <p:spPr>
          <a:xfrm>
            <a:off x="574093" y="4132884"/>
            <a:ext cx="5998800" cy="605100"/>
          </a:xfrm>
        </p:spPr>
        <p:txBody>
          <a:bodyPr/>
          <a:lstStyle/>
          <a:p>
            <a:r>
              <a:rPr lang="en-US" dirty="0"/>
              <a:t>Code Examples of Four-Hierarchy System</a:t>
            </a:r>
          </a:p>
        </p:txBody>
      </p:sp>
      <p:pic>
        <p:nvPicPr>
          <p:cNvPr id="4" name="Picture 3">
            <a:extLst>
              <a:ext uri="{FF2B5EF4-FFF2-40B4-BE49-F238E27FC236}">
                <a16:creationId xmlns:a16="http://schemas.microsoft.com/office/drawing/2014/main" id="{B71F387A-71E0-B467-FFBA-A91B10C146F2}"/>
              </a:ext>
            </a:extLst>
          </p:cNvPr>
          <p:cNvPicPr>
            <a:picLocks noChangeAspect="1"/>
          </p:cNvPicPr>
          <p:nvPr/>
        </p:nvPicPr>
        <p:blipFill rotWithShape="1">
          <a:blip r:embed="rId2"/>
          <a:srcRect t="65" r="11218"/>
          <a:stretch/>
        </p:blipFill>
        <p:spPr>
          <a:xfrm>
            <a:off x="234879" y="492980"/>
            <a:ext cx="8674242" cy="3727368"/>
          </a:xfrm>
          <a:prstGeom prst="rect">
            <a:avLst/>
          </a:prstGeom>
        </p:spPr>
      </p:pic>
    </p:spTree>
    <p:extLst>
      <p:ext uri="{BB962C8B-B14F-4D97-AF65-F5344CB8AC3E}">
        <p14:creationId xmlns:p14="http://schemas.microsoft.com/office/powerpoint/2010/main" val="373040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CAD3-B7B6-06E5-0EB5-5771C4512D2C}"/>
              </a:ext>
            </a:extLst>
          </p:cNvPr>
          <p:cNvSpPr>
            <a:spLocks noGrp="1"/>
          </p:cNvSpPr>
          <p:nvPr>
            <p:ph type="title"/>
          </p:nvPr>
        </p:nvSpPr>
        <p:spPr>
          <a:xfrm>
            <a:off x="311700" y="199357"/>
            <a:ext cx="8520600" cy="572700"/>
          </a:xfrm>
        </p:spPr>
        <p:txBody>
          <a:bodyPr>
            <a:normAutofit fontScale="90000"/>
          </a:bodyPr>
          <a:lstStyle/>
          <a:p>
            <a:r>
              <a:rPr lang="en-US" dirty="0"/>
              <a:t>2.2</a:t>
            </a:r>
            <a:r>
              <a:rPr lang="en-US" altLang="zh-CN" dirty="0"/>
              <a:t>.2</a:t>
            </a:r>
            <a:r>
              <a:rPr lang="en-US" dirty="0"/>
              <a:t> Profile Cleaning – Candidate Profile</a:t>
            </a:r>
          </a:p>
        </p:txBody>
      </p:sp>
      <p:sp>
        <p:nvSpPr>
          <p:cNvPr id="4" name="Rectangle 3">
            <a:extLst>
              <a:ext uri="{FF2B5EF4-FFF2-40B4-BE49-F238E27FC236}">
                <a16:creationId xmlns:a16="http://schemas.microsoft.com/office/drawing/2014/main" id="{E5F5E886-9B74-FC88-B0AB-AA7CC489BBE5}"/>
              </a:ext>
            </a:extLst>
          </p:cNvPr>
          <p:cNvSpPr/>
          <p:nvPr/>
        </p:nvSpPr>
        <p:spPr>
          <a:xfrm>
            <a:off x="508885" y="2756368"/>
            <a:ext cx="858739"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CandidateInfo</a:t>
            </a:r>
            <a:endParaRPr lang="en-US" sz="1100" dirty="0"/>
          </a:p>
        </p:txBody>
      </p:sp>
      <p:sp>
        <p:nvSpPr>
          <p:cNvPr id="5" name="Left Brace 4">
            <a:extLst>
              <a:ext uri="{FF2B5EF4-FFF2-40B4-BE49-F238E27FC236}">
                <a16:creationId xmlns:a16="http://schemas.microsoft.com/office/drawing/2014/main" id="{826F17D1-7C4C-69FE-1FBE-062834AD5A5E}"/>
              </a:ext>
            </a:extLst>
          </p:cNvPr>
          <p:cNvSpPr/>
          <p:nvPr/>
        </p:nvSpPr>
        <p:spPr>
          <a:xfrm>
            <a:off x="1367625" y="1506275"/>
            <a:ext cx="190832" cy="28147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1973B1C6-D689-5A40-9A44-AAE7093E064B}"/>
              </a:ext>
            </a:extLst>
          </p:cNvPr>
          <p:cNvSpPr/>
          <p:nvPr/>
        </p:nvSpPr>
        <p:spPr>
          <a:xfrm>
            <a:off x="1558457" y="1355200"/>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1</a:t>
            </a:r>
          </a:p>
        </p:txBody>
      </p:sp>
      <p:sp>
        <p:nvSpPr>
          <p:cNvPr id="8" name="Rectangle 7">
            <a:extLst>
              <a:ext uri="{FF2B5EF4-FFF2-40B4-BE49-F238E27FC236}">
                <a16:creationId xmlns:a16="http://schemas.microsoft.com/office/drawing/2014/main" id="{D1EFF6BE-887F-C2B8-4185-ADAD5095F09A}"/>
              </a:ext>
            </a:extLst>
          </p:cNvPr>
          <p:cNvSpPr/>
          <p:nvPr/>
        </p:nvSpPr>
        <p:spPr>
          <a:xfrm>
            <a:off x="1558457" y="3638549"/>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2</a:t>
            </a:r>
          </a:p>
        </p:txBody>
      </p:sp>
      <p:sp>
        <p:nvSpPr>
          <p:cNvPr id="9" name="Rectangle 8">
            <a:extLst>
              <a:ext uri="{FF2B5EF4-FFF2-40B4-BE49-F238E27FC236}">
                <a16:creationId xmlns:a16="http://schemas.microsoft.com/office/drawing/2014/main" id="{C93E0D7A-42BB-783C-DA8C-5659925750C9}"/>
              </a:ext>
            </a:extLst>
          </p:cNvPr>
          <p:cNvSpPr/>
          <p:nvPr/>
        </p:nvSpPr>
        <p:spPr>
          <a:xfrm>
            <a:off x="1558457" y="4157537"/>
            <a:ext cx="85874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Candidate ID …</a:t>
            </a:r>
          </a:p>
        </p:txBody>
      </p:sp>
      <p:sp>
        <p:nvSpPr>
          <p:cNvPr id="18" name="Left Brace 17">
            <a:extLst>
              <a:ext uri="{FF2B5EF4-FFF2-40B4-BE49-F238E27FC236}">
                <a16:creationId xmlns:a16="http://schemas.microsoft.com/office/drawing/2014/main" id="{BE2D7B32-2AB9-FF80-4B23-3945CC98163A}"/>
              </a:ext>
            </a:extLst>
          </p:cNvPr>
          <p:cNvSpPr/>
          <p:nvPr/>
        </p:nvSpPr>
        <p:spPr>
          <a:xfrm>
            <a:off x="2417197" y="909488"/>
            <a:ext cx="274319" cy="3267985"/>
          </a:xfrm>
          <a:prstGeom prst="leftBrace">
            <a:avLst>
              <a:gd name="adj1" fmla="val 8333"/>
              <a:gd name="adj2" fmla="val 173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CFFF2E66-5034-6C17-A0F6-82EC596C9F8B}"/>
              </a:ext>
            </a:extLst>
          </p:cNvPr>
          <p:cNvSpPr/>
          <p:nvPr/>
        </p:nvSpPr>
        <p:spPr>
          <a:xfrm>
            <a:off x="2667664" y="772057"/>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Name</a:t>
            </a:r>
          </a:p>
        </p:txBody>
      </p:sp>
      <p:sp>
        <p:nvSpPr>
          <p:cNvPr id="20" name="Rectangle 19">
            <a:extLst>
              <a:ext uri="{FF2B5EF4-FFF2-40B4-BE49-F238E27FC236}">
                <a16:creationId xmlns:a16="http://schemas.microsoft.com/office/drawing/2014/main" id="{E7847015-A79E-F21E-CB0F-A51CD6CB9CDC}"/>
              </a:ext>
            </a:extLst>
          </p:cNvPr>
          <p:cNvSpPr/>
          <p:nvPr/>
        </p:nvSpPr>
        <p:spPr>
          <a:xfrm>
            <a:off x="2667664" y="1193682"/>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Location</a:t>
            </a:r>
          </a:p>
        </p:txBody>
      </p:sp>
      <p:sp>
        <p:nvSpPr>
          <p:cNvPr id="21" name="Rectangle 20">
            <a:extLst>
              <a:ext uri="{FF2B5EF4-FFF2-40B4-BE49-F238E27FC236}">
                <a16:creationId xmlns:a16="http://schemas.microsoft.com/office/drawing/2014/main" id="{20A62360-8F33-0546-DD36-4BFCA63AE609}"/>
              </a:ext>
            </a:extLst>
          </p:cNvPr>
          <p:cNvSpPr/>
          <p:nvPr/>
        </p:nvSpPr>
        <p:spPr>
          <a:xfrm>
            <a:off x="2679590" y="1610833"/>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Work Limitation</a:t>
            </a:r>
          </a:p>
        </p:txBody>
      </p:sp>
      <p:sp>
        <p:nvSpPr>
          <p:cNvPr id="22" name="Rectangle 21">
            <a:extLst>
              <a:ext uri="{FF2B5EF4-FFF2-40B4-BE49-F238E27FC236}">
                <a16:creationId xmlns:a16="http://schemas.microsoft.com/office/drawing/2014/main" id="{04348DBB-64A6-F15E-E184-1A011B7D1F9A}"/>
              </a:ext>
            </a:extLst>
          </p:cNvPr>
          <p:cNvSpPr/>
          <p:nvPr/>
        </p:nvSpPr>
        <p:spPr>
          <a:xfrm>
            <a:off x="2675615" y="202351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Degree&amp; Major</a:t>
            </a:r>
          </a:p>
        </p:txBody>
      </p:sp>
      <p:sp>
        <p:nvSpPr>
          <p:cNvPr id="23" name="Rectangle 22">
            <a:extLst>
              <a:ext uri="{FF2B5EF4-FFF2-40B4-BE49-F238E27FC236}">
                <a16:creationId xmlns:a16="http://schemas.microsoft.com/office/drawing/2014/main" id="{3C5394CC-A7FE-1ADE-3C24-4F33AE9898E5}"/>
              </a:ext>
            </a:extLst>
          </p:cNvPr>
          <p:cNvSpPr/>
          <p:nvPr/>
        </p:nvSpPr>
        <p:spPr>
          <a:xfrm>
            <a:off x="2667664" y="245152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YOE&amp;</a:t>
            </a:r>
          </a:p>
          <a:p>
            <a:pPr algn="ctr"/>
            <a:r>
              <a:rPr lang="en-US" sz="1000" dirty="0"/>
              <a:t>Industry</a:t>
            </a:r>
          </a:p>
        </p:txBody>
      </p:sp>
      <p:sp>
        <p:nvSpPr>
          <p:cNvPr id="24" name="Rectangle 23">
            <a:extLst>
              <a:ext uri="{FF2B5EF4-FFF2-40B4-BE49-F238E27FC236}">
                <a16:creationId xmlns:a16="http://schemas.microsoft.com/office/drawing/2014/main" id="{107D9C33-DC5C-D6A6-4A18-A2857A02292F}"/>
              </a:ext>
            </a:extLst>
          </p:cNvPr>
          <p:cNvSpPr/>
          <p:nvPr/>
        </p:nvSpPr>
        <p:spPr>
          <a:xfrm>
            <a:off x="2675615" y="287953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Skills</a:t>
            </a:r>
          </a:p>
        </p:txBody>
      </p:sp>
      <p:sp>
        <p:nvSpPr>
          <p:cNvPr id="25" name="Rectangle 24">
            <a:extLst>
              <a:ext uri="{FF2B5EF4-FFF2-40B4-BE49-F238E27FC236}">
                <a16:creationId xmlns:a16="http://schemas.microsoft.com/office/drawing/2014/main" id="{5CB39125-6250-B403-86E4-0530AF652812}"/>
              </a:ext>
            </a:extLst>
          </p:cNvPr>
          <p:cNvSpPr/>
          <p:nvPr/>
        </p:nvSpPr>
        <p:spPr>
          <a:xfrm>
            <a:off x="2691516" y="3304961"/>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Working Exp</a:t>
            </a:r>
          </a:p>
        </p:txBody>
      </p:sp>
      <p:sp>
        <p:nvSpPr>
          <p:cNvPr id="26" name="Rectangle 25">
            <a:extLst>
              <a:ext uri="{FF2B5EF4-FFF2-40B4-BE49-F238E27FC236}">
                <a16:creationId xmlns:a16="http://schemas.microsoft.com/office/drawing/2014/main" id="{C6CC3E73-243C-6AF9-0275-ED84578D813F}"/>
              </a:ext>
            </a:extLst>
          </p:cNvPr>
          <p:cNvSpPr/>
          <p:nvPr/>
        </p:nvSpPr>
        <p:spPr>
          <a:xfrm>
            <a:off x="2691516" y="3700660"/>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Project</a:t>
            </a:r>
          </a:p>
          <a:p>
            <a:pPr algn="ctr"/>
            <a:r>
              <a:rPr lang="en-US" sz="1100" dirty="0"/>
              <a:t>Exp</a:t>
            </a:r>
          </a:p>
        </p:txBody>
      </p:sp>
      <p:sp>
        <p:nvSpPr>
          <p:cNvPr id="27" name="Rectangle 26">
            <a:extLst>
              <a:ext uri="{FF2B5EF4-FFF2-40B4-BE49-F238E27FC236}">
                <a16:creationId xmlns:a16="http://schemas.microsoft.com/office/drawing/2014/main" id="{C06C2619-F746-FB3E-560E-49AE53E18A42}"/>
              </a:ext>
            </a:extLst>
          </p:cNvPr>
          <p:cNvSpPr/>
          <p:nvPr/>
        </p:nvSpPr>
        <p:spPr>
          <a:xfrm>
            <a:off x="2683566" y="4119948"/>
            <a:ext cx="795130" cy="30214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Posting</a:t>
            </a:r>
          </a:p>
          <a:p>
            <a:pPr algn="ctr"/>
            <a:r>
              <a:rPr lang="en-US" sz="1100" dirty="0"/>
              <a:t>History</a:t>
            </a:r>
          </a:p>
        </p:txBody>
      </p:sp>
      <p:sp>
        <p:nvSpPr>
          <p:cNvPr id="29" name="TextBox 28">
            <a:extLst>
              <a:ext uri="{FF2B5EF4-FFF2-40B4-BE49-F238E27FC236}">
                <a16:creationId xmlns:a16="http://schemas.microsoft.com/office/drawing/2014/main" id="{6E0FBDAD-74AC-45AD-D867-E845018D51E6}"/>
              </a:ext>
            </a:extLst>
          </p:cNvPr>
          <p:cNvSpPr txBox="1"/>
          <p:nvPr/>
        </p:nvSpPr>
        <p:spPr>
          <a:xfrm>
            <a:off x="4589091" y="772057"/>
            <a:ext cx="3457629" cy="3539430"/>
          </a:xfrm>
          <a:prstGeom prst="rect">
            <a:avLst/>
          </a:prstGeom>
          <a:noFill/>
        </p:spPr>
        <p:txBody>
          <a:bodyPr wrap="square" rtlCol="0">
            <a:spAutoFit/>
          </a:bodyPr>
          <a:lstStyle/>
          <a:p>
            <a:r>
              <a:rPr lang="en-US" dirty="0"/>
              <a:t>Before vectorizing, we need to parse each JD and candidate profile to a relative cleaned format. For candidate profile, I choose two-hierarchy system to store the information. </a:t>
            </a:r>
          </a:p>
          <a:p>
            <a:endParaRPr lang="en-US" dirty="0"/>
          </a:p>
          <a:p>
            <a:r>
              <a:rPr lang="en-US" dirty="0"/>
              <a:t>This system relies on one-to-many relationship in data structure. We can store multiple candidate IDs (unique identifier of each potential candidate) and detailed information represented by 9 different aspects.</a:t>
            </a:r>
          </a:p>
          <a:p>
            <a:endParaRPr lang="en-US" dirty="0"/>
          </a:p>
          <a:p>
            <a:r>
              <a:rPr lang="en-US" dirty="0"/>
              <a:t>This structure can be used for different purposes and the example can be found in the next slide.</a:t>
            </a:r>
          </a:p>
        </p:txBody>
      </p:sp>
    </p:spTree>
    <p:extLst>
      <p:ext uri="{BB962C8B-B14F-4D97-AF65-F5344CB8AC3E}">
        <p14:creationId xmlns:p14="http://schemas.microsoft.com/office/powerpoint/2010/main" val="113703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9B0D1-514F-8E0B-25E3-C7A2E5247567}"/>
              </a:ext>
            </a:extLst>
          </p:cNvPr>
          <p:cNvSpPr>
            <a:spLocks noGrp="1"/>
          </p:cNvSpPr>
          <p:nvPr>
            <p:ph type="body" idx="1"/>
          </p:nvPr>
        </p:nvSpPr>
        <p:spPr>
          <a:xfrm>
            <a:off x="574093" y="4132884"/>
            <a:ext cx="5998800" cy="605100"/>
          </a:xfrm>
        </p:spPr>
        <p:txBody>
          <a:bodyPr/>
          <a:lstStyle/>
          <a:p>
            <a:r>
              <a:rPr lang="en-US" dirty="0"/>
              <a:t>Code Examples of Two-Hierarchy System</a:t>
            </a:r>
          </a:p>
        </p:txBody>
      </p:sp>
      <p:pic>
        <p:nvPicPr>
          <p:cNvPr id="3" name="Picture 2">
            <a:extLst>
              <a:ext uri="{FF2B5EF4-FFF2-40B4-BE49-F238E27FC236}">
                <a16:creationId xmlns:a16="http://schemas.microsoft.com/office/drawing/2014/main" id="{21B64D68-7C91-C2E4-E117-8A480F8E8420}"/>
              </a:ext>
            </a:extLst>
          </p:cNvPr>
          <p:cNvPicPr>
            <a:picLocks noChangeAspect="1"/>
          </p:cNvPicPr>
          <p:nvPr/>
        </p:nvPicPr>
        <p:blipFill rotWithShape="1">
          <a:blip r:embed="rId2"/>
          <a:srcRect t="-267" r="15841"/>
          <a:stretch/>
        </p:blipFill>
        <p:spPr>
          <a:xfrm>
            <a:off x="397563" y="405516"/>
            <a:ext cx="8298381" cy="3753014"/>
          </a:xfrm>
          <a:prstGeom prst="rect">
            <a:avLst/>
          </a:prstGeom>
        </p:spPr>
      </p:pic>
    </p:spTree>
    <p:extLst>
      <p:ext uri="{BB962C8B-B14F-4D97-AF65-F5344CB8AC3E}">
        <p14:creationId xmlns:p14="http://schemas.microsoft.com/office/powerpoint/2010/main" val="336719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CN" dirty="0"/>
              <a:t>2.3.1</a:t>
            </a:r>
            <a:r>
              <a:rPr lang="zh-CN" altLang="en-US" dirty="0"/>
              <a:t> </a:t>
            </a:r>
            <a:r>
              <a:rPr lang="en" dirty="0"/>
              <a:t>Projecting and Vectorizing Workflow</a:t>
            </a:r>
            <a:endParaRPr dirty="0"/>
          </a:p>
        </p:txBody>
      </p:sp>
      <p:sp>
        <p:nvSpPr>
          <p:cNvPr id="83" name="Google Shape;83;p18"/>
          <p:cNvSpPr txBox="1">
            <a:spLocks noGrp="1"/>
          </p:cNvSpPr>
          <p:nvPr>
            <p:ph type="body" idx="1"/>
          </p:nvPr>
        </p:nvSpPr>
        <p:spPr>
          <a:xfrm>
            <a:off x="311700" y="11846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Purpose: Transfer text information to numeric information and fit algorithm easily.</a:t>
            </a:r>
            <a:endParaRPr dirty="0"/>
          </a:p>
          <a:p>
            <a:pPr marL="0" lvl="0" indent="0" algn="l" rtl="0">
              <a:spcBef>
                <a:spcPts val="1200"/>
              </a:spcBef>
              <a:spcAft>
                <a:spcPts val="0"/>
              </a:spcAft>
              <a:buNone/>
            </a:pPr>
            <a:r>
              <a:rPr lang="en" dirty="0"/>
              <a:t>Basic Workflow:</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84" name="Google Shape;84;p18"/>
          <p:cNvSpPr/>
          <p:nvPr/>
        </p:nvSpPr>
        <p:spPr>
          <a:xfrm>
            <a:off x="451700" y="2702875"/>
            <a:ext cx="954300" cy="124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t>Company</a:t>
            </a:r>
            <a:endParaRPr sz="1300" b="1"/>
          </a:p>
        </p:txBody>
      </p:sp>
      <p:sp>
        <p:nvSpPr>
          <p:cNvPr id="85" name="Google Shape;85;p18"/>
          <p:cNvSpPr/>
          <p:nvPr/>
        </p:nvSpPr>
        <p:spPr>
          <a:xfrm rot="-1861173">
            <a:off x="1602807" y="2702793"/>
            <a:ext cx="633962" cy="10927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rot="1376963">
            <a:off x="1602822" y="3838754"/>
            <a:ext cx="633980" cy="10915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2288225" y="2302200"/>
            <a:ext cx="910800" cy="51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Position</a:t>
            </a:r>
            <a:endParaRPr/>
          </a:p>
          <a:p>
            <a:pPr marL="0" lvl="0" indent="0" algn="l" rtl="0">
              <a:spcBef>
                <a:spcPts val="0"/>
              </a:spcBef>
              <a:spcAft>
                <a:spcPts val="0"/>
              </a:spcAft>
              <a:buNone/>
            </a:pPr>
            <a:r>
              <a:rPr lang="en"/>
              <a:t>(History)</a:t>
            </a:r>
            <a:endParaRPr/>
          </a:p>
        </p:txBody>
      </p:sp>
      <p:sp>
        <p:nvSpPr>
          <p:cNvPr id="88" name="Google Shape;88;p18"/>
          <p:cNvSpPr/>
          <p:nvPr/>
        </p:nvSpPr>
        <p:spPr>
          <a:xfrm>
            <a:off x="2288225" y="3719475"/>
            <a:ext cx="910800" cy="51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Position</a:t>
            </a:r>
            <a:endParaRPr/>
          </a:p>
          <a:p>
            <a:pPr marL="0" lvl="0" indent="0" algn="l" rtl="0">
              <a:spcBef>
                <a:spcPts val="0"/>
              </a:spcBef>
              <a:spcAft>
                <a:spcPts val="0"/>
              </a:spcAft>
              <a:buNone/>
            </a:pPr>
            <a:r>
              <a:rPr lang="en"/>
              <a:t>(New)</a:t>
            </a:r>
            <a:endParaRPr/>
          </a:p>
        </p:txBody>
      </p:sp>
      <p:sp>
        <p:nvSpPr>
          <p:cNvPr id="89" name="Google Shape;89;p18"/>
          <p:cNvSpPr/>
          <p:nvPr/>
        </p:nvSpPr>
        <p:spPr>
          <a:xfrm>
            <a:off x="3267600" y="2484300"/>
            <a:ext cx="757800" cy="15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3267600" y="3901575"/>
            <a:ext cx="757800" cy="15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4061488" y="21557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CV1</a:t>
            </a:r>
            <a:endParaRPr/>
          </a:p>
        </p:txBody>
      </p:sp>
      <p:sp>
        <p:nvSpPr>
          <p:cNvPr id="92" name="Google Shape;92;p18"/>
          <p:cNvSpPr/>
          <p:nvPr/>
        </p:nvSpPr>
        <p:spPr>
          <a:xfrm>
            <a:off x="4213888" y="23081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CV2</a:t>
            </a:r>
            <a:endParaRPr/>
          </a:p>
        </p:txBody>
      </p:sp>
      <p:sp>
        <p:nvSpPr>
          <p:cNvPr id="93" name="Google Shape;93;p18"/>
          <p:cNvSpPr/>
          <p:nvPr/>
        </p:nvSpPr>
        <p:spPr>
          <a:xfrm>
            <a:off x="4366288" y="24605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CV3</a:t>
            </a:r>
            <a:endParaRPr/>
          </a:p>
        </p:txBody>
      </p:sp>
      <p:sp>
        <p:nvSpPr>
          <p:cNvPr id="94" name="Google Shape;94;p18"/>
          <p:cNvSpPr/>
          <p:nvPr/>
        </p:nvSpPr>
        <p:spPr>
          <a:xfrm>
            <a:off x="4518688" y="26129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CV4</a:t>
            </a:r>
            <a:endParaRPr/>
          </a:p>
        </p:txBody>
      </p:sp>
      <p:sp>
        <p:nvSpPr>
          <p:cNvPr id="95" name="Google Shape;95;p18"/>
          <p:cNvSpPr/>
          <p:nvPr/>
        </p:nvSpPr>
        <p:spPr>
          <a:xfrm>
            <a:off x="5167188" y="2386950"/>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5510863" y="1937850"/>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97" name="Google Shape;97;p18"/>
          <p:cNvSpPr/>
          <p:nvPr/>
        </p:nvSpPr>
        <p:spPr>
          <a:xfrm>
            <a:off x="6155450" y="2447850"/>
            <a:ext cx="357000" cy="225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6577138" y="1937850"/>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99" name="Google Shape;99;p18"/>
          <p:cNvSpPr txBox="1"/>
          <p:nvPr/>
        </p:nvSpPr>
        <p:spPr>
          <a:xfrm>
            <a:off x="6062900" y="2170650"/>
            <a:ext cx="542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0000"/>
                </a:solidFill>
              </a:rPr>
              <a:t>Similar</a:t>
            </a:r>
            <a:endParaRPr sz="900">
              <a:solidFill>
                <a:srgbClr val="FF0000"/>
              </a:solidFill>
            </a:endParaRPr>
          </a:p>
        </p:txBody>
      </p:sp>
      <p:sp>
        <p:nvSpPr>
          <p:cNvPr id="100" name="Google Shape;100;p18"/>
          <p:cNvSpPr/>
          <p:nvPr/>
        </p:nvSpPr>
        <p:spPr>
          <a:xfrm>
            <a:off x="7250813" y="2386950"/>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7643425" y="22192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CV5</a:t>
            </a:r>
            <a:endParaRPr/>
          </a:p>
        </p:txBody>
      </p:sp>
      <p:sp>
        <p:nvSpPr>
          <p:cNvPr id="102" name="Google Shape;102;p18"/>
          <p:cNvSpPr/>
          <p:nvPr/>
        </p:nvSpPr>
        <p:spPr>
          <a:xfrm>
            <a:off x="7813825" y="23458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CV6</a:t>
            </a:r>
            <a:endParaRPr/>
          </a:p>
        </p:txBody>
      </p:sp>
      <p:sp>
        <p:nvSpPr>
          <p:cNvPr id="103" name="Google Shape;103;p18"/>
          <p:cNvSpPr/>
          <p:nvPr/>
        </p:nvSpPr>
        <p:spPr>
          <a:xfrm>
            <a:off x="7948225" y="25240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CV7</a:t>
            </a:r>
            <a:endParaRPr/>
          </a:p>
        </p:txBody>
      </p:sp>
      <p:sp>
        <p:nvSpPr>
          <p:cNvPr id="104" name="Google Shape;104;p18"/>
          <p:cNvSpPr/>
          <p:nvPr/>
        </p:nvSpPr>
        <p:spPr>
          <a:xfrm>
            <a:off x="8100625" y="2676450"/>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CV8</a:t>
            </a:r>
            <a:endParaRPr/>
          </a:p>
        </p:txBody>
      </p:sp>
      <p:sp>
        <p:nvSpPr>
          <p:cNvPr id="105" name="Google Shape;105;p18"/>
          <p:cNvSpPr/>
          <p:nvPr/>
        </p:nvSpPr>
        <p:spPr>
          <a:xfrm>
            <a:off x="4126038" y="3355125"/>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Pos</a:t>
            </a:r>
            <a:endParaRPr/>
          </a:p>
        </p:txBody>
      </p:sp>
      <p:sp>
        <p:nvSpPr>
          <p:cNvPr id="106" name="Google Shape;106;p18"/>
          <p:cNvSpPr/>
          <p:nvPr/>
        </p:nvSpPr>
        <p:spPr>
          <a:xfrm>
            <a:off x="4826400" y="3865125"/>
            <a:ext cx="357000" cy="2259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4733850" y="3625675"/>
            <a:ext cx="542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rgbClr val="FF0000"/>
                </a:solidFill>
              </a:rPr>
              <a:t>Similar</a:t>
            </a:r>
            <a:endParaRPr sz="900">
              <a:solidFill>
                <a:srgbClr val="FF0000"/>
              </a:solidFill>
            </a:endParaRPr>
          </a:p>
        </p:txBody>
      </p:sp>
      <p:sp>
        <p:nvSpPr>
          <p:cNvPr id="108" name="Google Shape;108;p18"/>
          <p:cNvSpPr/>
          <p:nvPr/>
        </p:nvSpPr>
        <p:spPr>
          <a:xfrm>
            <a:off x="5236038" y="3355125"/>
            <a:ext cx="599700" cy="124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Vec</a:t>
            </a:r>
            <a:endParaRPr/>
          </a:p>
          <a:p>
            <a:pPr marL="0" lvl="0" indent="0" algn="l" rtl="0">
              <a:spcBef>
                <a:spcPts val="0"/>
              </a:spcBef>
              <a:spcAft>
                <a:spcPts val="0"/>
              </a:spcAft>
              <a:buNone/>
            </a:pPr>
            <a:r>
              <a:rPr lang="en"/>
              <a:t> CV</a:t>
            </a:r>
            <a:endParaRPr/>
          </a:p>
        </p:txBody>
      </p:sp>
      <p:sp>
        <p:nvSpPr>
          <p:cNvPr id="109" name="Google Shape;109;p18"/>
          <p:cNvSpPr/>
          <p:nvPr/>
        </p:nvSpPr>
        <p:spPr>
          <a:xfrm>
            <a:off x="5940663" y="3804225"/>
            <a:ext cx="2988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304813" y="36466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CV5</a:t>
            </a:r>
            <a:endParaRPr/>
          </a:p>
        </p:txBody>
      </p:sp>
      <p:sp>
        <p:nvSpPr>
          <p:cNvPr id="111" name="Google Shape;111;p18"/>
          <p:cNvSpPr/>
          <p:nvPr/>
        </p:nvSpPr>
        <p:spPr>
          <a:xfrm>
            <a:off x="6457213" y="37990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CV6</a:t>
            </a:r>
            <a:endParaRPr/>
          </a:p>
        </p:txBody>
      </p:sp>
      <p:sp>
        <p:nvSpPr>
          <p:cNvPr id="112" name="Google Shape;112;p18"/>
          <p:cNvSpPr/>
          <p:nvPr/>
        </p:nvSpPr>
        <p:spPr>
          <a:xfrm>
            <a:off x="6609613" y="39514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CV7</a:t>
            </a:r>
            <a:endParaRPr/>
          </a:p>
        </p:txBody>
      </p:sp>
      <p:sp>
        <p:nvSpPr>
          <p:cNvPr id="113" name="Google Shape;113;p18"/>
          <p:cNvSpPr/>
          <p:nvPr/>
        </p:nvSpPr>
        <p:spPr>
          <a:xfrm>
            <a:off x="6762013" y="4103875"/>
            <a:ext cx="599700" cy="22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CV8</a:t>
            </a:r>
            <a:endParaRPr/>
          </a:p>
        </p:txBody>
      </p:sp>
      <p:sp>
        <p:nvSpPr>
          <p:cNvPr id="2" name="TextBox 1">
            <a:extLst>
              <a:ext uri="{FF2B5EF4-FFF2-40B4-BE49-F238E27FC236}">
                <a16:creationId xmlns:a16="http://schemas.microsoft.com/office/drawing/2014/main" id="{45230029-7C17-C9D7-3C14-DE16EC45CDC8}"/>
              </a:ext>
            </a:extLst>
          </p:cNvPr>
          <p:cNvSpPr txBox="1"/>
          <p:nvPr/>
        </p:nvSpPr>
        <p:spPr>
          <a:xfrm>
            <a:off x="1297080" y="2343630"/>
            <a:ext cx="954157" cy="369332"/>
          </a:xfrm>
          <a:prstGeom prst="rect">
            <a:avLst/>
          </a:prstGeom>
          <a:noFill/>
        </p:spPr>
        <p:txBody>
          <a:bodyPr wrap="square" rtlCol="0">
            <a:spAutoFit/>
          </a:bodyPr>
          <a:lstStyle/>
          <a:p>
            <a:r>
              <a:rPr lang="en-US" sz="900" dirty="0">
                <a:solidFill>
                  <a:srgbClr val="FF0000"/>
                </a:solidFill>
              </a:rPr>
              <a:t>With recruiting history</a:t>
            </a:r>
          </a:p>
        </p:txBody>
      </p:sp>
      <p:sp>
        <p:nvSpPr>
          <p:cNvPr id="3" name="TextBox 2">
            <a:extLst>
              <a:ext uri="{FF2B5EF4-FFF2-40B4-BE49-F238E27FC236}">
                <a16:creationId xmlns:a16="http://schemas.microsoft.com/office/drawing/2014/main" id="{C03F50A7-123C-22C1-26A6-298972194CFB}"/>
              </a:ext>
            </a:extLst>
          </p:cNvPr>
          <p:cNvSpPr txBox="1"/>
          <p:nvPr/>
        </p:nvSpPr>
        <p:spPr>
          <a:xfrm>
            <a:off x="1265913" y="3938688"/>
            <a:ext cx="1022312" cy="369332"/>
          </a:xfrm>
          <a:prstGeom prst="rect">
            <a:avLst/>
          </a:prstGeom>
          <a:noFill/>
        </p:spPr>
        <p:txBody>
          <a:bodyPr wrap="square" rtlCol="0">
            <a:spAutoFit/>
          </a:bodyPr>
          <a:lstStyle/>
          <a:p>
            <a:r>
              <a:rPr lang="en-US" sz="900" dirty="0">
                <a:solidFill>
                  <a:srgbClr val="FF0000"/>
                </a:solidFill>
              </a:rPr>
              <a:t>Without recruiting history</a:t>
            </a:r>
          </a:p>
        </p:txBody>
      </p:sp>
      <p:sp>
        <p:nvSpPr>
          <p:cNvPr id="4" name="TextBox 3">
            <a:extLst>
              <a:ext uri="{FF2B5EF4-FFF2-40B4-BE49-F238E27FC236}">
                <a16:creationId xmlns:a16="http://schemas.microsoft.com/office/drawing/2014/main" id="{A0869F63-A0FB-7C9A-C416-4E3C301E717E}"/>
              </a:ext>
            </a:extLst>
          </p:cNvPr>
          <p:cNvSpPr txBox="1"/>
          <p:nvPr/>
        </p:nvSpPr>
        <p:spPr>
          <a:xfrm>
            <a:off x="3948000" y="1828859"/>
            <a:ext cx="1056900" cy="230832"/>
          </a:xfrm>
          <a:prstGeom prst="rect">
            <a:avLst/>
          </a:prstGeom>
          <a:noFill/>
        </p:spPr>
        <p:txBody>
          <a:bodyPr wrap="square" rtlCol="0">
            <a:spAutoFit/>
          </a:bodyPr>
          <a:lstStyle/>
          <a:p>
            <a:pPr algn="ctr"/>
            <a:r>
              <a:rPr lang="en-US" sz="900" dirty="0">
                <a:solidFill>
                  <a:srgbClr val="FF0000"/>
                </a:solidFill>
              </a:rPr>
              <a:t>History CV</a:t>
            </a:r>
          </a:p>
        </p:txBody>
      </p:sp>
      <p:sp>
        <p:nvSpPr>
          <p:cNvPr id="5" name="TextBox 4">
            <a:extLst>
              <a:ext uri="{FF2B5EF4-FFF2-40B4-BE49-F238E27FC236}">
                <a16:creationId xmlns:a16="http://schemas.microsoft.com/office/drawing/2014/main" id="{8BAF7042-A51A-C9C9-928F-F2D7BCC8CAD0}"/>
              </a:ext>
            </a:extLst>
          </p:cNvPr>
          <p:cNvSpPr txBox="1"/>
          <p:nvPr/>
        </p:nvSpPr>
        <p:spPr>
          <a:xfrm>
            <a:off x="7471452" y="1858582"/>
            <a:ext cx="1056900" cy="230832"/>
          </a:xfrm>
          <a:prstGeom prst="rect">
            <a:avLst/>
          </a:prstGeom>
          <a:noFill/>
        </p:spPr>
        <p:txBody>
          <a:bodyPr wrap="square" rtlCol="0">
            <a:spAutoFit/>
          </a:bodyPr>
          <a:lstStyle/>
          <a:p>
            <a:pPr algn="ctr"/>
            <a:r>
              <a:rPr lang="en-US" sz="900" dirty="0">
                <a:solidFill>
                  <a:srgbClr val="FF0000"/>
                </a:solidFill>
              </a:rPr>
              <a:t>New CV</a:t>
            </a:r>
          </a:p>
        </p:txBody>
      </p:sp>
      <p:sp>
        <p:nvSpPr>
          <p:cNvPr id="6" name="TextBox 5">
            <a:extLst>
              <a:ext uri="{FF2B5EF4-FFF2-40B4-BE49-F238E27FC236}">
                <a16:creationId xmlns:a16="http://schemas.microsoft.com/office/drawing/2014/main" id="{158B2CA4-1150-654F-8224-A6C4DA5B6EA7}"/>
              </a:ext>
            </a:extLst>
          </p:cNvPr>
          <p:cNvSpPr txBox="1"/>
          <p:nvPr/>
        </p:nvSpPr>
        <p:spPr>
          <a:xfrm>
            <a:off x="6304813" y="4599777"/>
            <a:ext cx="1056900" cy="230832"/>
          </a:xfrm>
          <a:prstGeom prst="rect">
            <a:avLst/>
          </a:prstGeom>
          <a:noFill/>
        </p:spPr>
        <p:txBody>
          <a:bodyPr wrap="square" rtlCol="0">
            <a:spAutoFit/>
          </a:bodyPr>
          <a:lstStyle/>
          <a:p>
            <a:pPr algn="ctr"/>
            <a:r>
              <a:rPr lang="en-US" sz="900" dirty="0">
                <a:solidFill>
                  <a:srgbClr val="FF0000"/>
                </a:solidFill>
              </a:rPr>
              <a:t>New CV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2.3.2 Create Recruiting Matrix and Projecting Key Words</a:t>
            </a:r>
            <a:endParaRPr dirty="0"/>
          </a:p>
        </p:txBody>
      </p:sp>
      <p:sp>
        <p:nvSpPr>
          <p:cNvPr id="119" name="Google Shape;11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Build a large tech recruiting matrix that contains all aspects of key words.</a:t>
            </a:r>
            <a:endParaRPr dirty="0"/>
          </a:p>
          <a:p>
            <a:pPr marL="457200" lvl="0" indent="0" algn="l" rtl="0">
              <a:spcBef>
                <a:spcPts val="1200"/>
              </a:spcBef>
              <a:spcAft>
                <a:spcPts val="1200"/>
              </a:spcAft>
              <a:buNone/>
            </a:pPr>
            <a:endParaRPr dirty="0"/>
          </a:p>
        </p:txBody>
      </p:sp>
      <p:graphicFrame>
        <p:nvGraphicFramePr>
          <p:cNvPr id="120" name="Google Shape;120;p19"/>
          <p:cNvGraphicFramePr/>
          <p:nvPr/>
        </p:nvGraphicFramePr>
        <p:xfrm>
          <a:off x="719350" y="1905525"/>
          <a:ext cx="7083750" cy="1828710"/>
        </p:xfrm>
        <a:graphic>
          <a:graphicData uri="http://schemas.openxmlformats.org/drawingml/2006/table">
            <a:tbl>
              <a:tblPr>
                <a:noFill/>
                <a:tableStyleId>{90E1F098-D05F-4574-BF48-FDFA737B4DDC}</a:tableStyleId>
              </a:tblPr>
              <a:tblGrid>
                <a:gridCol w="643975">
                  <a:extLst>
                    <a:ext uri="{9D8B030D-6E8A-4147-A177-3AD203B41FA5}">
                      <a16:colId xmlns:a16="http://schemas.microsoft.com/office/drawing/2014/main" val="20000"/>
                    </a:ext>
                  </a:extLst>
                </a:gridCol>
                <a:gridCol w="643975">
                  <a:extLst>
                    <a:ext uri="{9D8B030D-6E8A-4147-A177-3AD203B41FA5}">
                      <a16:colId xmlns:a16="http://schemas.microsoft.com/office/drawing/2014/main" val="20001"/>
                    </a:ext>
                  </a:extLst>
                </a:gridCol>
                <a:gridCol w="643975">
                  <a:extLst>
                    <a:ext uri="{9D8B030D-6E8A-4147-A177-3AD203B41FA5}">
                      <a16:colId xmlns:a16="http://schemas.microsoft.com/office/drawing/2014/main" val="20002"/>
                    </a:ext>
                  </a:extLst>
                </a:gridCol>
                <a:gridCol w="643975">
                  <a:extLst>
                    <a:ext uri="{9D8B030D-6E8A-4147-A177-3AD203B41FA5}">
                      <a16:colId xmlns:a16="http://schemas.microsoft.com/office/drawing/2014/main" val="20003"/>
                    </a:ext>
                  </a:extLst>
                </a:gridCol>
                <a:gridCol w="643975">
                  <a:extLst>
                    <a:ext uri="{9D8B030D-6E8A-4147-A177-3AD203B41FA5}">
                      <a16:colId xmlns:a16="http://schemas.microsoft.com/office/drawing/2014/main" val="20004"/>
                    </a:ext>
                  </a:extLst>
                </a:gridCol>
                <a:gridCol w="585700">
                  <a:extLst>
                    <a:ext uri="{9D8B030D-6E8A-4147-A177-3AD203B41FA5}">
                      <a16:colId xmlns:a16="http://schemas.microsoft.com/office/drawing/2014/main" val="20005"/>
                    </a:ext>
                  </a:extLst>
                </a:gridCol>
                <a:gridCol w="717825">
                  <a:extLst>
                    <a:ext uri="{9D8B030D-6E8A-4147-A177-3AD203B41FA5}">
                      <a16:colId xmlns:a16="http://schemas.microsoft.com/office/drawing/2014/main" val="20006"/>
                    </a:ext>
                  </a:extLst>
                </a:gridCol>
                <a:gridCol w="738750">
                  <a:extLst>
                    <a:ext uri="{9D8B030D-6E8A-4147-A177-3AD203B41FA5}">
                      <a16:colId xmlns:a16="http://schemas.microsoft.com/office/drawing/2014/main" val="20007"/>
                    </a:ext>
                  </a:extLst>
                </a:gridCol>
                <a:gridCol w="728075">
                  <a:extLst>
                    <a:ext uri="{9D8B030D-6E8A-4147-A177-3AD203B41FA5}">
                      <a16:colId xmlns:a16="http://schemas.microsoft.com/office/drawing/2014/main" val="20008"/>
                    </a:ext>
                  </a:extLst>
                </a:gridCol>
                <a:gridCol w="710675">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tblGrid>
              <a:tr h="548600">
                <a:tc>
                  <a:txBody>
                    <a:bodyPr/>
                    <a:lstStyle/>
                    <a:p>
                      <a:pPr marL="0" lvl="0" indent="0" algn="ctr" rtl="0">
                        <a:spcBef>
                          <a:spcPts val="0"/>
                        </a:spcBef>
                        <a:spcAft>
                          <a:spcPts val="0"/>
                        </a:spcAft>
                        <a:buNone/>
                      </a:pPr>
                      <a:r>
                        <a:rPr lang="en" sz="800" b="1"/>
                        <a:t>CV,POS\KEYWORDS</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Edu Level</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Location</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Python</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ML</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Finance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Leadership</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Working</a:t>
                      </a:r>
                      <a:endParaRPr sz="800" b="1"/>
                    </a:p>
                    <a:p>
                      <a:pPr marL="0" lvl="0" indent="0" algn="ctr" rtl="0">
                        <a:spcBef>
                          <a:spcPts val="0"/>
                        </a:spcBef>
                        <a:spcAft>
                          <a:spcPts val="0"/>
                        </a:spcAft>
                        <a:buNone/>
                      </a:pPr>
                      <a:r>
                        <a:rPr lang="en" sz="800" b="1"/>
                        <a:t>Experience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Learning Attitude</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Activities</a:t>
                      </a:r>
                      <a:endParaRPr sz="800" b="1"/>
                    </a:p>
                  </a:txBody>
                  <a:tcPr marL="91425" marR="91425" marT="91425" marB="91425">
                    <a:solidFill>
                      <a:schemeClr val="accent6"/>
                    </a:solidFill>
                  </a:tcPr>
                </a:tc>
                <a:tc>
                  <a:txBody>
                    <a:bodyPr/>
                    <a:lstStyle/>
                    <a:p>
                      <a:pPr marL="0" lvl="0" indent="0" algn="ctr" rtl="0">
                        <a:spcBef>
                          <a:spcPts val="0"/>
                        </a:spcBef>
                        <a:spcAft>
                          <a:spcPts val="0"/>
                        </a:spcAft>
                        <a:buNone/>
                      </a:pPr>
                      <a:r>
                        <a:rPr lang="en" sz="800" b="1"/>
                        <a:t>…</a:t>
                      </a:r>
                      <a:endParaRPr sz="800" b="1"/>
                    </a:p>
                  </a:txBody>
                  <a:tcPr marL="91425" marR="91425" marT="91425" marB="91425">
                    <a:solidFill>
                      <a:schemeClr val="accent6"/>
                    </a:solidFill>
                  </a:tcPr>
                </a:tc>
                <a:extLst>
                  <a:ext uri="{0D108BD9-81ED-4DB2-BD59-A6C34878D82A}">
                    <a16:rowId xmlns:a16="http://schemas.microsoft.com/office/drawing/2014/main" val="10000"/>
                  </a:ext>
                </a:extLst>
              </a:tr>
              <a:tr h="426700">
                <a:tc>
                  <a:txBody>
                    <a:bodyPr/>
                    <a:lstStyle/>
                    <a:p>
                      <a:pPr marL="0" lvl="0" indent="0" algn="ctr" rtl="0">
                        <a:spcBef>
                          <a:spcPts val="0"/>
                        </a:spcBef>
                        <a:spcAft>
                          <a:spcPts val="0"/>
                        </a:spcAft>
                        <a:buNone/>
                      </a:pPr>
                      <a:r>
                        <a:rPr lang="en" sz="800" b="1">
                          <a:solidFill>
                            <a:srgbClr val="FF0000"/>
                          </a:solidFill>
                        </a:rPr>
                        <a:t>cv1</a:t>
                      </a:r>
                      <a:endParaRPr sz="800" b="1">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Master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SF,CA</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Prof</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Basic Know</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 little</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Manager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&gt;5</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Learn to xx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Search xxx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t>
                      </a:r>
                      <a:endParaRPr sz="800">
                        <a:solidFill>
                          <a:srgbClr val="FF0000"/>
                        </a:solidFill>
                      </a:endParaRPr>
                    </a:p>
                  </a:txBody>
                  <a:tcPr marL="91425" marR="91425" marT="91425" marB="91425"/>
                </a:tc>
                <a:extLst>
                  <a:ext uri="{0D108BD9-81ED-4DB2-BD59-A6C34878D82A}">
                    <a16:rowId xmlns:a16="http://schemas.microsoft.com/office/drawing/2014/main" val="10001"/>
                  </a:ext>
                </a:extLst>
              </a:tr>
              <a:tr h="426700">
                <a:tc>
                  <a:txBody>
                    <a:bodyPr/>
                    <a:lstStyle/>
                    <a:p>
                      <a:pPr marL="0" lvl="0" indent="0" algn="ctr" rtl="0">
                        <a:spcBef>
                          <a:spcPts val="0"/>
                        </a:spcBef>
                        <a:spcAft>
                          <a:spcPts val="0"/>
                        </a:spcAft>
                        <a:buNone/>
                      </a:pPr>
                      <a:r>
                        <a:rPr lang="en" sz="800" b="1"/>
                        <a:t>cv2</a:t>
                      </a:r>
                      <a:endParaRPr sz="800" b="1"/>
                    </a:p>
                  </a:txBody>
                  <a:tcPr marL="91425" marR="91425" marT="91425" marB="91425"/>
                </a:tc>
                <a:tc>
                  <a:txBody>
                    <a:bodyPr/>
                    <a:lstStyle/>
                    <a:p>
                      <a:pPr marL="0" lvl="0" indent="0" algn="ctr" rtl="0">
                        <a:spcBef>
                          <a:spcPts val="0"/>
                        </a:spcBef>
                        <a:spcAft>
                          <a:spcPts val="0"/>
                        </a:spcAft>
                        <a:buNone/>
                      </a:pPr>
                      <a:r>
                        <a:rPr lang="en" sz="800"/>
                        <a:t>Master</a:t>
                      </a:r>
                      <a:endParaRPr sz="800"/>
                    </a:p>
                  </a:txBody>
                  <a:tcPr marL="91425" marR="91425" marT="91425" marB="91425"/>
                </a:tc>
                <a:tc>
                  <a:txBody>
                    <a:bodyPr/>
                    <a:lstStyle/>
                    <a:p>
                      <a:pPr marL="0" lvl="0" indent="0" algn="ctr" rtl="0">
                        <a:spcBef>
                          <a:spcPts val="0"/>
                        </a:spcBef>
                        <a:spcAft>
                          <a:spcPts val="0"/>
                        </a:spcAft>
                        <a:buNone/>
                      </a:pPr>
                      <a:r>
                        <a:rPr lang="en" sz="800"/>
                        <a:t>HOU,TX</a:t>
                      </a:r>
                      <a:endParaRPr sz="800"/>
                    </a:p>
                  </a:txBody>
                  <a:tcPr marL="91425" marR="91425" marT="91425" marB="91425"/>
                </a:tc>
                <a:tc>
                  <a:txBody>
                    <a:bodyPr/>
                    <a:lstStyle/>
                    <a:p>
                      <a:pPr marL="0" lvl="0" indent="0" algn="ctr" rtl="0">
                        <a:spcBef>
                          <a:spcPts val="0"/>
                        </a:spcBef>
                        <a:spcAft>
                          <a:spcPts val="0"/>
                        </a:spcAft>
                        <a:buNone/>
                      </a:pPr>
                      <a:r>
                        <a:rPr lang="en" sz="800"/>
                        <a:t>Prof</a:t>
                      </a:r>
                      <a:endParaRPr sz="800"/>
                    </a:p>
                  </a:txBody>
                  <a:tcPr marL="91425" marR="91425" marT="91425" marB="91425"/>
                </a:tc>
                <a:tc>
                  <a:txBody>
                    <a:bodyPr/>
                    <a:lstStyle/>
                    <a:p>
                      <a:pPr marL="0" lvl="0" indent="0" algn="ctr" rtl="0">
                        <a:spcBef>
                          <a:spcPts val="0"/>
                        </a:spcBef>
                        <a:spcAft>
                          <a:spcPts val="0"/>
                        </a:spcAft>
                        <a:buNone/>
                      </a:pPr>
                      <a:r>
                        <a:rPr lang="en" sz="800"/>
                        <a:t>x</a:t>
                      </a:r>
                      <a:endParaRPr sz="800"/>
                    </a:p>
                  </a:txBody>
                  <a:tcPr marL="91425" marR="91425" marT="91425" marB="91425"/>
                </a:tc>
                <a:tc>
                  <a:txBody>
                    <a:bodyPr/>
                    <a:lstStyle/>
                    <a:p>
                      <a:pPr marL="0" lvl="0" indent="0" algn="ctr" rtl="0">
                        <a:spcBef>
                          <a:spcPts val="0"/>
                        </a:spcBef>
                        <a:spcAft>
                          <a:spcPts val="0"/>
                        </a:spcAft>
                        <a:buNone/>
                      </a:pPr>
                      <a:r>
                        <a:rPr lang="en" sz="800"/>
                        <a:t>Prof</a:t>
                      </a:r>
                      <a:endParaRPr sz="800"/>
                    </a:p>
                  </a:txBody>
                  <a:tcPr marL="91425" marR="91425" marT="91425" marB="91425"/>
                </a:tc>
                <a:tc>
                  <a:txBody>
                    <a:bodyPr/>
                    <a:lstStyle/>
                    <a:p>
                      <a:pPr marL="0" lvl="0" indent="0" algn="ctr" rtl="0">
                        <a:spcBef>
                          <a:spcPts val="0"/>
                        </a:spcBef>
                        <a:spcAft>
                          <a:spcPts val="0"/>
                        </a:spcAft>
                        <a:buNone/>
                      </a:pPr>
                      <a:r>
                        <a:rPr lang="en" sz="800"/>
                        <a:t>Team Leader</a:t>
                      </a:r>
                      <a:endParaRPr sz="800"/>
                    </a:p>
                  </a:txBody>
                  <a:tcPr marL="91425" marR="91425" marT="91425" marB="91425"/>
                </a:tc>
                <a:tc>
                  <a:txBody>
                    <a:bodyPr/>
                    <a:lstStyle/>
                    <a:p>
                      <a:pPr marL="0" lvl="0" indent="0" algn="ctr" rtl="0">
                        <a:spcBef>
                          <a:spcPts val="0"/>
                        </a:spcBef>
                        <a:spcAft>
                          <a:spcPts val="0"/>
                        </a:spcAft>
                        <a:buNone/>
                      </a:pPr>
                      <a:r>
                        <a:rPr lang="en" sz="800"/>
                        <a:t>3</a:t>
                      </a:r>
                      <a:endParaRPr sz="800"/>
                    </a:p>
                  </a:txBody>
                  <a:tcPr marL="91425" marR="91425" marT="91425" marB="91425"/>
                </a:tc>
                <a:tc>
                  <a:txBody>
                    <a:bodyPr/>
                    <a:lstStyle/>
                    <a:p>
                      <a:pPr marL="0" lvl="0" indent="0" algn="ctr" rtl="0">
                        <a:spcBef>
                          <a:spcPts val="0"/>
                        </a:spcBef>
                        <a:spcAft>
                          <a:spcPts val="0"/>
                        </a:spcAft>
                        <a:buNone/>
                      </a:pPr>
                      <a:r>
                        <a:rPr lang="en" sz="800"/>
                        <a:t>Follow the instruction</a:t>
                      </a:r>
                      <a:endParaRPr sz="800"/>
                    </a:p>
                  </a:txBody>
                  <a:tcPr marL="91425" marR="91425" marT="91425" marB="91425"/>
                </a:tc>
                <a:tc>
                  <a:txBody>
                    <a:bodyPr/>
                    <a:lstStyle/>
                    <a:p>
                      <a:pPr marL="0" lvl="0" indent="0" algn="ctr" rtl="0">
                        <a:spcBef>
                          <a:spcPts val="0"/>
                        </a:spcBef>
                        <a:spcAft>
                          <a:spcPts val="0"/>
                        </a:spcAft>
                        <a:buNone/>
                      </a:pPr>
                      <a:r>
                        <a:rPr lang="en" sz="800"/>
                        <a:t>Randomly Pick</a:t>
                      </a:r>
                      <a:endParaRPr sz="800"/>
                    </a:p>
                  </a:txBody>
                  <a:tcPr marL="91425" marR="91425" marT="91425" marB="91425"/>
                </a:tc>
                <a:tc>
                  <a:txBody>
                    <a:bodyPr/>
                    <a:lstStyle/>
                    <a:p>
                      <a:pPr marL="0" lvl="0" indent="0" algn="ctr" rtl="0">
                        <a:spcBef>
                          <a:spcPts val="0"/>
                        </a:spcBef>
                        <a:spcAft>
                          <a:spcPts val="0"/>
                        </a:spcAft>
                        <a:buNone/>
                      </a:pPr>
                      <a:r>
                        <a:rPr lang="en" sz="800"/>
                        <a:t>…</a:t>
                      </a:r>
                      <a:endParaRPr sz="800"/>
                    </a:p>
                  </a:txBody>
                  <a:tcPr marL="91425" marR="91425" marT="91425" marB="91425"/>
                </a:tc>
                <a:extLst>
                  <a:ext uri="{0D108BD9-81ED-4DB2-BD59-A6C34878D82A}">
                    <a16:rowId xmlns:a16="http://schemas.microsoft.com/office/drawing/2014/main" val="10002"/>
                  </a:ext>
                </a:extLst>
              </a:tr>
              <a:tr h="426700">
                <a:tc>
                  <a:txBody>
                    <a:bodyPr/>
                    <a:lstStyle/>
                    <a:p>
                      <a:pPr marL="0" lvl="0" indent="0" algn="ctr" rtl="0">
                        <a:spcBef>
                          <a:spcPts val="0"/>
                        </a:spcBef>
                        <a:spcAft>
                          <a:spcPts val="0"/>
                        </a:spcAft>
                        <a:buNone/>
                      </a:pPr>
                      <a:r>
                        <a:rPr lang="en" sz="800" b="1">
                          <a:solidFill>
                            <a:srgbClr val="FF0000"/>
                          </a:solidFill>
                        </a:rPr>
                        <a:t>position</a:t>
                      </a:r>
                      <a:endParaRPr sz="800" b="1">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 4-year</a:t>
                      </a:r>
                      <a:endParaRPr sz="800">
                        <a:solidFill>
                          <a:srgbClr val="FF0000"/>
                        </a:solidFill>
                      </a:endParaRPr>
                    </a:p>
                    <a:p>
                      <a:pPr marL="0" lvl="0" indent="0" algn="ctr" rtl="0">
                        <a:spcBef>
                          <a:spcPts val="0"/>
                        </a:spcBef>
                        <a:spcAft>
                          <a:spcPts val="0"/>
                        </a:spcAft>
                        <a:buNone/>
                      </a:pPr>
                      <a:r>
                        <a:rPr lang="en" sz="800">
                          <a:solidFill>
                            <a:srgbClr val="FF0000"/>
                          </a:solidFill>
                        </a:rPr>
                        <a:t>Bachelor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Flexible</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Prof</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Basic</a:t>
                      </a:r>
                      <a:endParaRPr sz="800">
                        <a:solidFill>
                          <a:srgbClr val="FF0000"/>
                        </a:solidFill>
                      </a:endParaRPr>
                    </a:p>
                    <a:p>
                      <a:pPr marL="0" lvl="0" indent="0" algn="ctr" rtl="0">
                        <a:spcBef>
                          <a:spcPts val="0"/>
                        </a:spcBef>
                        <a:spcAft>
                          <a:spcPts val="0"/>
                        </a:spcAft>
                        <a:buNone/>
                      </a:pPr>
                      <a:r>
                        <a:rPr lang="en" sz="800">
                          <a:solidFill>
                            <a:srgbClr val="FF0000"/>
                          </a:solidFill>
                        </a:rPr>
                        <a:t>Apply</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X</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Manager</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&gt;3</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Willing to learn</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Data</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a:solidFill>
                            <a:srgbClr val="FF0000"/>
                          </a:solidFill>
                        </a:rPr>
                        <a:t>…</a:t>
                      </a:r>
                      <a:endParaRPr sz="800">
                        <a:solidFill>
                          <a:srgbClr val="FF0000"/>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 name="Left Brace 1">
            <a:extLst>
              <a:ext uri="{FF2B5EF4-FFF2-40B4-BE49-F238E27FC236}">
                <a16:creationId xmlns:a16="http://schemas.microsoft.com/office/drawing/2014/main" id="{8CF6F243-C0E6-96EC-B409-BA539A7219EF}"/>
              </a:ext>
            </a:extLst>
          </p:cNvPr>
          <p:cNvSpPr/>
          <p:nvPr/>
        </p:nvSpPr>
        <p:spPr>
          <a:xfrm rot="16200000">
            <a:off x="1844703" y="3559243"/>
            <a:ext cx="159026" cy="704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05CBC81-8CB5-F5D2-E510-67FE61E00E36}"/>
              </a:ext>
            </a:extLst>
          </p:cNvPr>
          <p:cNvSpPr txBox="1"/>
          <p:nvPr/>
        </p:nvSpPr>
        <p:spPr>
          <a:xfrm>
            <a:off x="1371600" y="4072969"/>
            <a:ext cx="1105231" cy="523220"/>
          </a:xfrm>
          <a:prstGeom prst="rect">
            <a:avLst/>
          </a:prstGeom>
          <a:noFill/>
        </p:spPr>
        <p:txBody>
          <a:bodyPr wrap="square" rtlCol="0">
            <a:spAutoFit/>
          </a:bodyPr>
          <a:lstStyle/>
          <a:p>
            <a:pPr algn="ctr"/>
            <a:r>
              <a:rPr lang="en-US" dirty="0"/>
              <a:t>Static Features</a:t>
            </a:r>
          </a:p>
        </p:txBody>
      </p:sp>
      <p:sp>
        <p:nvSpPr>
          <p:cNvPr id="4" name="Left Brace 3">
            <a:extLst>
              <a:ext uri="{FF2B5EF4-FFF2-40B4-BE49-F238E27FC236}">
                <a16:creationId xmlns:a16="http://schemas.microsoft.com/office/drawing/2014/main" id="{B9B44507-DE1E-CB50-10B8-420794A5CD93}"/>
              </a:ext>
            </a:extLst>
          </p:cNvPr>
          <p:cNvSpPr/>
          <p:nvPr/>
        </p:nvSpPr>
        <p:spPr>
          <a:xfrm rot="16200000">
            <a:off x="4569190" y="2207117"/>
            <a:ext cx="158230" cy="34095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4BE6EBE-B1F1-3E3C-698A-E6FBAABDC75E}"/>
              </a:ext>
            </a:extLst>
          </p:cNvPr>
          <p:cNvSpPr txBox="1"/>
          <p:nvPr/>
        </p:nvSpPr>
        <p:spPr>
          <a:xfrm>
            <a:off x="4095689" y="4072193"/>
            <a:ext cx="1105231" cy="523220"/>
          </a:xfrm>
          <a:prstGeom prst="rect">
            <a:avLst/>
          </a:prstGeom>
          <a:noFill/>
        </p:spPr>
        <p:txBody>
          <a:bodyPr wrap="square" rtlCol="0">
            <a:spAutoFit/>
          </a:bodyPr>
          <a:lstStyle/>
          <a:p>
            <a:pPr algn="ctr"/>
            <a:r>
              <a:rPr lang="en-US" dirty="0"/>
              <a:t>Dynamic Features</a:t>
            </a:r>
          </a:p>
        </p:txBody>
      </p:sp>
      <p:sp>
        <p:nvSpPr>
          <p:cNvPr id="6" name="Left Brace 5">
            <a:extLst>
              <a:ext uri="{FF2B5EF4-FFF2-40B4-BE49-F238E27FC236}">
                <a16:creationId xmlns:a16="http://schemas.microsoft.com/office/drawing/2014/main" id="{E9B909CF-2613-6C7F-25A2-F47DFD44A292}"/>
              </a:ext>
            </a:extLst>
          </p:cNvPr>
          <p:cNvSpPr/>
          <p:nvPr/>
        </p:nvSpPr>
        <p:spPr>
          <a:xfrm rot="16200000">
            <a:off x="7292440" y="3559243"/>
            <a:ext cx="159026" cy="704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D359B00-6D68-06B3-A875-80053897B7BA}"/>
              </a:ext>
            </a:extLst>
          </p:cNvPr>
          <p:cNvSpPr txBox="1"/>
          <p:nvPr/>
        </p:nvSpPr>
        <p:spPr>
          <a:xfrm>
            <a:off x="6819337" y="4072193"/>
            <a:ext cx="1105231" cy="523220"/>
          </a:xfrm>
          <a:prstGeom prst="rect">
            <a:avLst/>
          </a:prstGeom>
          <a:noFill/>
        </p:spPr>
        <p:txBody>
          <a:bodyPr wrap="square" rtlCol="0">
            <a:spAutoFit/>
          </a:bodyPr>
          <a:lstStyle/>
          <a:p>
            <a:pPr algn="ctr"/>
            <a:r>
              <a:rPr lang="en-US" dirty="0"/>
              <a:t>Behavioral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2.3.3 Vectorizing – type1</a:t>
            </a:r>
            <a:endParaRPr dirty="0"/>
          </a:p>
        </p:txBody>
      </p:sp>
      <p:sp>
        <p:nvSpPr>
          <p:cNvPr id="134" name="Google Shape;134;p20"/>
          <p:cNvSpPr txBox="1">
            <a:spLocks noGrp="1"/>
          </p:cNvSpPr>
          <p:nvPr>
            <p:ph type="body" idx="1"/>
          </p:nvPr>
        </p:nvSpPr>
        <p:spPr>
          <a:xfrm>
            <a:off x="311700" y="1152475"/>
            <a:ext cx="8520600" cy="3825042"/>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 dirty="0"/>
              <a:t>Features that are Easy to Identify and Quantify: </a:t>
            </a:r>
          </a:p>
          <a:p>
            <a:pPr marL="114300" lvl="0" indent="0" algn="l" rtl="0">
              <a:spcBef>
                <a:spcPts val="0"/>
              </a:spcBef>
              <a:spcAft>
                <a:spcPts val="0"/>
              </a:spcAft>
              <a:buSzPts val="1800"/>
              <a:buNone/>
            </a:pPr>
            <a:r>
              <a:rPr lang="en" dirty="0"/>
              <a:t>- Features: Education Background/ Location/ GPA etc.</a:t>
            </a:r>
          </a:p>
          <a:p>
            <a:pPr marL="114300" lvl="0" indent="0" algn="l" rtl="0">
              <a:spcBef>
                <a:spcPts val="0"/>
              </a:spcBef>
              <a:spcAft>
                <a:spcPts val="0"/>
              </a:spcAft>
              <a:buSzPts val="1800"/>
              <a:buNone/>
            </a:pPr>
            <a:r>
              <a:rPr lang="en" dirty="0"/>
              <a:t>- Solutions: Directly Transfer Different Categories to Different Numbers.</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 of Categories.</a:t>
            </a:r>
          </a:p>
        </p:txBody>
      </p:sp>
      <p:graphicFrame>
        <p:nvGraphicFramePr>
          <p:cNvPr id="2" name="Diagram 1">
            <a:extLst>
              <a:ext uri="{FF2B5EF4-FFF2-40B4-BE49-F238E27FC236}">
                <a16:creationId xmlns:a16="http://schemas.microsoft.com/office/drawing/2014/main" id="{503754AD-2679-B07F-1D4C-255A98A5B889}"/>
              </a:ext>
            </a:extLst>
          </p:cNvPr>
          <p:cNvGraphicFramePr/>
          <p:nvPr>
            <p:extLst>
              <p:ext uri="{D42A27DB-BD31-4B8C-83A1-F6EECF244321}">
                <p14:modId xmlns:p14="http://schemas.microsoft.com/office/powerpoint/2010/main" val="4119007723"/>
              </p:ext>
            </p:extLst>
          </p:nvPr>
        </p:nvGraphicFramePr>
        <p:xfrm>
          <a:off x="2043485" y="2393436"/>
          <a:ext cx="4240696" cy="192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2.3.4 Vectorizing – type2</a:t>
            </a:r>
            <a:endParaRPr dirty="0"/>
          </a:p>
        </p:txBody>
      </p:sp>
      <p:sp>
        <p:nvSpPr>
          <p:cNvPr id="4" name="Google Shape;134;p20">
            <a:extLst>
              <a:ext uri="{FF2B5EF4-FFF2-40B4-BE49-F238E27FC236}">
                <a16:creationId xmlns:a16="http://schemas.microsoft.com/office/drawing/2014/main" id="{5098A595-C8FE-F773-722A-DCB8FDB096A1}"/>
              </a:ext>
            </a:extLst>
          </p:cNvPr>
          <p:cNvSpPr txBox="1">
            <a:spLocks noGrp="1"/>
          </p:cNvSpPr>
          <p:nvPr>
            <p:ph type="body" idx="1"/>
          </p:nvPr>
        </p:nvSpPr>
        <p:spPr>
          <a:xfrm>
            <a:off x="311700" y="1152475"/>
            <a:ext cx="8520600" cy="3825042"/>
          </a:xfrm>
          <a:prstGeom prst="rect">
            <a:avLst/>
          </a:prstGeom>
        </p:spPr>
        <p:txBody>
          <a:bodyPr spcFirstLastPara="1" wrap="square" lIns="91425" tIns="91425" rIns="91425" bIns="91425" anchor="t" anchorCtr="0">
            <a:normAutofit fontScale="92500"/>
          </a:bodyPr>
          <a:lstStyle/>
          <a:p>
            <a:pPr marL="114300" lvl="0" indent="0" algn="l" rtl="0">
              <a:spcBef>
                <a:spcPts val="0"/>
              </a:spcBef>
              <a:spcAft>
                <a:spcPts val="0"/>
              </a:spcAft>
              <a:buSzPts val="1800"/>
              <a:buNone/>
            </a:pPr>
            <a:r>
              <a:rPr lang="en" dirty="0"/>
              <a:t>Features that are Easy to Make Classification but have Multiple Ways to Express: </a:t>
            </a:r>
          </a:p>
          <a:p>
            <a:pPr marL="114300" lvl="0" indent="0" algn="l" rtl="0">
              <a:spcBef>
                <a:spcPts val="0"/>
              </a:spcBef>
              <a:spcAft>
                <a:spcPts val="0"/>
              </a:spcAft>
              <a:buSzPts val="1800"/>
              <a:buNone/>
            </a:pPr>
            <a:r>
              <a:rPr lang="en" dirty="0"/>
              <a:t>- Features: Hard skills.</a:t>
            </a:r>
          </a:p>
          <a:p>
            <a:pPr marL="114300" lvl="0" indent="0" algn="l" rtl="0">
              <a:spcBef>
                <a:spcPts val="0"/>
              </a:spcBef>
              <a:spcAft>
                <a:spcPts val="0"/>
              </a:spcAft>
              <a:buSzPts val="1800"/>
              <a:buNone/>
            </a:pPr>
            <a:r>
              <a:rPr lang="en" dirty="0"/>
              <a:t>- Solutions: Cluster all same or similar features and only mark core skills of clustering in the recruiting matrix.</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Hard to include all child skills in pre-defined matrix.</a:t>
            </a:r>
          </a:p>
        </p:txBody>
      </p:sp>
      <p:graphicFrame>
        <p:nvGraphicFramePr>
          <p:cNvPr id="5" name="Diagram 4">
            <a:extLst>
              <a:ext uri="{FF2B5EF4-FFF2-40B4-BE49-F238E27FC236}">
                <a16:creationId xmlns:a16="http://schemas.microsoft.com/office/drawing/2014/main" id="{698E63A0-6B6D-0D16-A541-8BE6996912A8}"/>
              </a:ext>
            </a:extLst>
          </p:cNvPr>
          <p:cNvGraphicFramePr/>
          <p:nvPr>
            <p:extLst>
              <p:ext uri="{D42A27DB-BD31-4B8C-83A1-F6EECF244321}">
                <p14:modId xmlns:p14="http://schemas.microsoft.com/office/powerpoint/2010/main" val="469581539"/>
              </p:ext>
            </p:extLst>
          </p:nvPr>
        </p:nvGraphicFramePr>
        <p:xfrm>
          <a:off x="2043485" y="2393436"/>
          <a:ext cx="4240696" cy="192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2.3.5 Vectorizing – type3</a:t>
            </a:r>
            <a:endParaRPr dirty="0"/>
          </a:p>
          <a:p>
            <a:pPr marL="0" lvl="0" indent="0" algn="l" rtl="0">
              <a:spcBef>
                <a:spcPts val="0"/>
              </a:spcBef>
              <a:spcAft>
                <a:spcPts val="0"/>
              </a:spcAft>
              <a:buNone/>
            </a:pPr>
            <a:endParaRPr dirty="0"/>
          </a:p>
        </p:txBody>
      </p:sp>
      <p:pic>
        <p:nvPicPr>
          <p:cNvPr id="151" name="Google Shape;151;p22"/>
          <p:cNvPicPr preferRelativeResize="0"/>
          <p:nvPr/>
        </p:nvPicPr>
        <p:blipFill>
          <a:blip r:embed="rId3">
            <a:alphaModFix/>
          </a:blip>
          <a:stretch>
            <a:fillRect/>
          </a:stretch>
        </p:blipFill>
        <p:spPr>
          <a:xfrm>
            <a:off x="1892409" y="2484285"/>
            <a:ext cx="5626481" cy="1877740"/>
          </a:xfrm>
          <a:prstGeom prst="rect">
            <a:avLst/>
          </a:prstGeom>
          <a:noFill/>
          <a:ln>
            <a:noFill/>
          </a:ln>
        </p:spPr>
      </p:pic>
      <p:sp>
        <p:nvSpPr>
          <p:cNvPr id="4" name="Google Shape;134;p20">
            <a:extLst>
              <a:ext uri="{FF2B5EF4-FFF2-40B4-BE49-F238E27FC236}">
                <a16:creationId xmlns:a16="http://schemas.microsoft.com/office/drawing/2014/main" id="{9B3F39C6-CA37-ED0B-543D-274F11F5935F}"/>
              </a:ext>
            </a:extLst>
          </p:cNvPr>
          <p:cNvSpPr txBox="1">
            <a:spLocks noGrp="1"/>
          </p:cNvSpPr>
          <p:nvPr>
            <p:ph type="body" idx="1"/>
          </p:nvPr>
        </p:nvSpPr>
        <p:spPr>
          <a:xfrm>
            <a:off x="311700" y="1155186"/>
            <a:ext cx="8697128" cy="3988313"/>
          </a:xfrm>
          <a:prstGeom prst="rect">
            <a:avLst/>
          </a:prstGeom>
        </p:spPr>
        <p:txBody>
          <a:bodyPr spcFirstLastPara="1" wrap="square" lIns="91425" tIns="91425" rIns="91425" bIns="91425" anchor="t" anchorCtr="0">
            <a:normAutofit fontScale="92500" lnSpcReduction="20000"/>
          </a:bodyPr>
          <a:lstStyle/>
          <a:p>
            <a:pPr marL="114300" lvl="0" indent="0" algn="l" rtl="0">
              <a:spcBef>
                <a:spcPts val="0"/>
              </a:spcBef>
              <a:spcAft>
                <a:spcPts val="0"/>
              </a:spcAft>
              <a:buSzPts val="1800"/>
              <a:buNone/>
            </a:pPr>
            <a:r>
              <a:rPr lang="en" dirty="0"/>
              <a:t>Features that Have Multiple Ways to Describe: </a:t>
            </a:r>
          </a:p>
          <a:p>
            <a:pPr marL="114300" lvl="0" indent="0" algn="l" rtl="0">
              <a:spcBef>
                <a:spcPts val="0"/>
              </a:spcBef>
              <a:spcAft>
                <a:spcPts val="0"/>
              </a:spcAft>
              <a:buSzPts val="1800"/>
              <a:buNone/>
            </a:pPr>
            <a:r>
              <a:rPr lang="en" dirty="0"/>
              <a:t>- Features: Soft skills.</a:t>
            </a:r>
          </a:p>
          <a:p>
            <a:pPr marL="114300" lvl="0" indent="0" algn="l" rtl="0">
              <a:spcBef>
                <a:spcPts val="0"/>
              </a:spcBef>
              <a:spcAft>
                <a:spcPts val="0"/>
              </a:spcAft>
              <a:buSzPts val="1800"/>
              <a:buNone/>
            </a:pPr>
            <a:r>
              <a:rPr lang="en" dirty="0"/>
              <a:t>- Solutions: Cluster all similar features and only mark core skills of clustering in the recruiting matrix.</a:t>
            </a:r>
          </a:p>
          <a:p>
            <a:pPr marL="114300" lvl="0" indent="0" algn="l" rtl="0">
              <a:spcBef>
                <a:spcPts val="0"/>
              </a:spcBef>
              <a:spcAft>
                <a:spcPts val="0"/>
              </a:spcAft>
              <a:buSzPts val="1800"/>
              <a:buNone/>
            </a:pPr>
            <a:r>
              <a:rPr lang="en" dirty="0"/>
              <a:t>- Example: </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Potential Questions: Word2Vec or BERT needs a relatively large language source to do training.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2.4 Comparing Similarities?</a:t>
            </a:r>
            <a:endParaRPr dirty="0"/>
          </a:p>
          <a:p>
            <a:pPr marL="0" lvl="0" indent="0" algn="l" rtl="0">
              <a:spcBef>
                <a:spcPts val="0"/>
              </a:spcBef>
              <a:spcAft>
                <a:spcPts val="0"/>
              </a:spcAft>
              <a:buNone/>
            </a:pPr>
            <a:endParaRPr dirty="0"/>
          </a:p>
        </p:txBody>
      </p:sp>
      <p:sp>
        <p:nvSpPr>
          <p:cNvPr id="164" name="Google Shape;16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Potential Methods: Cosine Similarities OR Euclidean Distance</a:t>
            </a:r>
          </a:p>
          <a:p>
            <a:pPr marL="0" lvl="0" indent="0" algn="l" rtl="0">
              <a:spcBef>
                <a:spcPts val="0"/>
              </a:spcBef>
              <a:spcAft>
                <a:spcPts val="1200"/>
              </a:spcAft>
              <a:buNone/>
            </a:pPr>
            <a:r>
              <a:rPr lang="en" dirty="0"/>
              <a:t>Final Choice: Cosine Similarities </a:t>
            </a:r>
            <a:r>
              <a:rPr lang="en" dirty="0">
                <a:sym typeface="Wingdings" pitchFamily="2" charset="2"/>
              </a:rPr>
              <a:t>(suitable for high-dimension)</a:t>
            </a:r>
            <a:endParaRPr lang="en" dirty="0"/>
          </a:p>
          <a:p>
            <a:pPr marL="0" lvl="0" indent="0" algn="l" rtl="0">
              <a:spcBef>
                <a:spcPts val="0"/>
              </a:spcBef>
              <a:spcAft>
                <a:spcPts val="1200"/>
              </a:spcAft>
              <a:buNone/>
            </a:pPr>
            <a:endParaRPr dirty="0"/>
          </a:p>
        </p:txBody>
      </p:sp>
      <p:pic>
        <p:nvPicPr>
          <p:cNvPr id="165" name="Google Shape;165;p24"/>
          <p:cNvPicPr preferRelativeResize="0"/>
          <p:nvPr/>
        </p:nvPicPr>
        <p:blipFill>
          <a:blip r:embed="rId3">
            <a:alphaModFix/>
          </a:blip>
          <a:stretch>
            <a:fillRect/>
          </a:stretch>
        </p:blipFill>
        <p:spPr>
          <a:xfrm>
            <a:off x="2157650" y="2010675"/>
            <a:ext cx="4388775" cy="291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A06A-F267-71C5-150A-6E3D7832F21B}"/>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53C78673-8EC3-B203-5AB7-3E91B476B5D2}"/>
              </a:ext>
            </a:extLst>
          </p:cNvPr>
          <p:cNvSpPr>
            <a:spLocks noGrp="1"/>
          </p:cNvSpPr>
          <p:nvPr>
            <p:ph type="body" idx="1"/>
          </p:nvPr>
        </p:nvSpPr>
        <p:spPr/>
        <p:txBody>
          <a:bodyPr/>
          <a:lstStyle/>
          <a:p>
            <a:r>
              <a:rPr lang="en-US" dirty="0"/>
              <a:t>Overview and Project Goal</a:t>
            </a:r>
          </a:p>
          <a:p>
            <a:pPr marL="114300" indent="0">
              <a:buNone/>
            </a:pPr>
            <a:endParaRPr lang="en-US" dirty="0"/>
          </a:p>
          <a:p>
            <a:r>
              <a:rPr lang="en-US" dirty="0"/>
              <a:t>Workflow of Constructing System</a:t>
            </a:r>
          </a:p>
          <a:p>
            <a:pPr marL="114300" indent="0">
              <a:buNone/>
            </a:pPr>
            <a:endParaRPr lang="en-US" dirty="0"/>
          </a:p>
          <a:p>
            <a:r>
              <a:rPr lang="en-US" dirty="0"/>
              <a:t>What I Have Learned</a:t>
            </a:r>
          </a:p>
          <a:p>
            <a:pPr marL="114300" indent="0">
              <a:buNone/>
            </a:pPr>
            <a:endParaRPr lang="en-US" dirty="0"/>
          </a:p>
          <a:p>
            <a:r>
              <a:rPr lang="en-US" dirty="0"/>
              <a:t>Reference</a:t>
            </a:r>
          </a:p>
        </p:txBody>
      </p:sp>
    </p:spTree>
    <p:extLst>
      <p:ext uri="{BB962C8B-B14F-4D97-AF65-F5344CB8AC3E}">
        <p14:creationId xmlns:p14="http://schemas.microsoft.com/office/powerpoint/2010/main" val="361564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a:xfrm>
            <a:off x="490250" y="450150"/>
            <a:ext cx="7946084" cy="4090800"/>
          </a:xfrm>
        </p:spPr>
        <p:txBody>
          <a:bodyPr>
            <a:normAutofit/>
          </a:bodyPr>
          <a:lstStyle/>
          <a:p>
            <a:r>
              <a:rPr lang="en-US" sz="3200" dirty="0"/>
              <a:t>3. Things to be done next</a:t>
            </a:r>
            <a:br>
              <a:rPr lang="en-US" sz="3200" dirty="0"/>
            </a:br>
            <a:br>
              <a:rPr lang="en-US" sz="3200" dirty="0"/>
            </a:br>
            <a:r>
              <a:rPr lang="en-US" sz="3200" dirty="0"/>
              <a:t>  </a:t>
            </a:r>
          </a:p>
        </p:txBody>
      </p:sp>
    </p:spTree>
    <p:extLst>
      <p:ext uri="{BB962C8B-B14F-4D97-AF65-F5344CB8AC3E}">
        <p14:creationId xmlns:p14="http://schemas.microsoft.com/office/powerpoint/2010/main" val="112914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body" idx="1"/>
          </p:nvPr>
        </p:nvSpPr>
        <p:spPr>
          <a:xfrm>
            <a:off x="311700" y="436858"/>
            <a:ext cx="8649420" cy="44372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dirty="0"/>
              <a:t>If all elements play the equally important role in decision making? </a:t>
            </a:r>
          </a:p>
          <a:p>
            <a:pPr marL="114300" lvl="0" indent="0" algn="l" rtl="0">
              <a:spcBef>
                <a:spcPts val="0"/>
              </a:spcBef>
              <a:spcAft>
                <a:spcPts val="0"/>
              </a:spcAft>
              <a:buSzPts val="1800"/>
              <a:buNone/>
            </a:pPr>
            <a:r>
              <a:rPr lang="en" dirty="0"/>
              <a:t>  (Allowing Recruiter to choose weight OR using default weight?) </a:t>
            </a:r>
            <a:endParaRPr dirty="0"/>
          </a:p>
          <a:p>
            <a:pPr marL="457200" lvl="0" indent="0" algn="l" rtl="0">
              <a:spcBef>
                <a:spcPts val="1200"/>
              </a:spcBef>
              <a:spcAft>
                <a:spcPts val="0"/>
              </a:spcAft>
              <a:buNone/>
            </a:pPr>
            <a:r>
              <a:rPr lang="en" dirty="0">
                <a:solidFill>
                  <a:srgbClr val="FF0000"/>
                </a:solidFill>
              </a:rPr>
              <a:t>- Most Difficult Part - Will affect the accuracy directly</a:t>
            </a:r>
            <a:endParaRPr dirty="0">
              <a:solidFill>
                <a:srgbClr val="FF0000"/>
              </a:solidFill>
            </a:endParaRPr>
          </a:p>
          <a:p>
            <a:pPr marL="114300" lvl="0" indent="0" algn="l" rtl="0">
              <a:spcBef>
                <a:spcPts val="1200"/>
              </a:spcBef>
              <a:spcAft>
                <a:spcPts val="0"/>
              </a:spcAft>
              <a:buSzPts val="1800"/>
              <a:buNone/>
            </a:pPr>
            <a:r>
              <a:rPr lang="en" dirty="0"/>
              <a:t>2) Should those skills occur</a:t>
            </a:r>
            <a:r>
              <a:rPr lang="en-US" dirty="0"/>
              <a:t>r</a:t>
            </a:r>
            <a:r>
              <a:rPr lang="en" dirty="0"/>
              <a:t>ed repetitively in Resume or JD be given a higher weight in recruiting matrix?</a:t>
            </a:r>
          </a:p>
          <a:p>
            <a:pPr marL="114300" lvl="0" indent="0" algn="l" rtl="0">
              <a:spcBef>
                <a:spcPts val="1200"/>
              </a:spcBef>
              <a:spcAft>
                <a:spcPts val="0"/>
              </a:spcAft>
              <a:buSzPts val="1800"/>
              <a:buNone/>
            </a:pPr>
            <a:endParaRPr dirty="0"/>
          </a:p>
          <a:p>
            <a:pPr marL="114300" lvl="0" indent="0" algn="l" rtl="0">
              <a:spcBef>
                <a:spcPts val="0"/>
              </a:spcBef>
              <a:spcAft>
                <a:spcPts val="0"/>
              </a:spcAft>
              <a:buSzPts val="1800"/>
              <a:buNone/>
            </a:pPr>
            <a:r>
              <a:rPr lang="en" dirty="0"/>
              <a:t>3) If consider “OVERQUALIFIED” problems?</a:t>
            </a:r>
          </a:p>
          <a:p>
            <a:pPr marL="114300" lvl="0" indent="0" algn="l" rtl="0">
              <a:spcBef>
                <a:spcPts val="0"/>
              </a:spcBef>
              <a:spcAft>
                <a:spcPts val="0"/>
              </a:spcAft>
              <a:buSzPts val="1800"/>
              <a:buNone/>
            </a:pPr>
            <a:endParaRPr dirty="0"/>
          </a:p>
          <a:p>
            <a:pPr marL="114300" lvl="0" indent="0" algn="l" rtl="0">
              <a:spcBef>
                <a:spcPts val="0"/>
              </a:spcBef>
              <a:spcAft>
                <a:spcPts val="0"/>
              </a:spcAft>
              <a:buSzPts val="1800"/>
              <a:buNone/>
            </a:pPr>
            <a:r>
              <a:rPr lang="en" dirty="0"/>
              <a:t>4) How to cluster the skills as comprehensive as possible to improve the accuracy? (</a:t>
            </a:r>
            <a:r>
              <a:rPr lang="en" dirty="0" err="1"/>
              <a:t>eg.</a:t>
            </a:r>
            <a:r>
              <a:rPr lang="en" dirty="0"/>
              <a:t> Resume: PyCharm MATCHING JD: Python)</a:t>
            </a:r>
            <a:endParaRPr dirty="0"/>
          </a:p>
          <a:p>
            <a:pPr marL="0" lvl="0" indent="0" algn="l" rtl="0">
              <a:spcBef>
                <a:spcPts val="1200"/>
              </a:spcBef>
              <a:spcAft>
                <a:spcPts val="1200"/>
              </a:spcAft>
              <a:buNone/>
            </a:pPr>
            <a:r>
              <a:rPr lang="en" dirty="0"/>
              <a: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CF17-8007-BF6E-7CF6-63F605D4A67D}"/>
              </a:ext>
            </a:extLst>
          </p:cNvPr>
          <p:cNvSpPr>
            <a:spLocks noGrp="1"/>
          </p:cNvSpPr>
          <p:nvPr>
            <p:ph type="title"/>
          </p:nvPr>
        </p:nvSpPr>
        <p:spPr>
          <a:xfrm>
            <a:off x="311700" y="134924"/>
            <a:ext cx="8520600" cy="572700"/>
          </a:xfrm>
        </p:spPr>
        <p:txBody>
          <a:bodyPr>
            <a:normAutofit fontScale="90000"/>
          </a:bodyPr>
          <a:lstStyle/>
          <a:p>
            <a:r>
              <a:rPr lang="en-US" dirty="0"/>
              <a:t>What I have learned:</a:t>
            </a:r>
          </a:p>
        </p:txBody>
      </p:sp>
      <p:sp>
        <p:nvSpPr>
          <p:cNvPr id="3" name="Text Placeholder 2">
            <a:extLst>
              <a:ext uri="{FF2B5EF4-FFF2-40B4-BE49-F238E27FC236}">
                <a16:creationId xmlns:a16="http://schemas.microsoft.com/office/drawing/2014/main" id="{6AD1E9A9-FB9A-D4ED-E395-78FE3F35217F}"/>
              </a:ext>
            </a:extLst>
          </p:cNvPr>
          <p:cNvSpPr>
            <a:spLocks noGrp="1"/>
          </p:cNvSpPr>
          <p:nvPr>
            <p:ph type="body" idx="1"/>
          </p:nvPr>
        </p:nvSpPr>
        <p:spPr>
          <a:xfrm>
            <a:off x="311700" y="814490"/>
            <a:ext cx="8641469" cy="3514520"/>
          </a:xfrm>
        </p:spPr>
        <p:txBody>
          <a:bodyPr>
            <a:normAutofit/>
          </a:bodyPr>
          <a:lstStyle/>
          <a:p>
            <a:pPr marL="114300" indent="0">
              <a:buNone/>
            </a:pPr>
            <a:r>
              <a:rPr lang="en-US" dirty="0"/>
              <a:t>This project is the most comprehensive project I have done with data science skills. On the one hand, it allows me to apply what I have learned in the classroom, including data pipeline, machine learning and database management, to real life. On the other hand, it drives me to learn multiple cutting-edge techniques such as BERT and </a:t>
            </a:r>
            <a:r>
              <a:rPr lang="en-US" dirty="0" err="1"/>
              <a:t>BiLSTM</a:t>
            </a:r>
            <a:r>
              <a:rPr lang="en-US" dirty="0"/>
              <a:t> NN in NLP etc.</a:t>
            </a:r>
          </a:p>
          <a:p>
            <a:pPr marL="114300" indent="0">
              <a:buNone/>
            </a:pPr>
            <a:endParaRPr lang="en-US" dirty="0"/>
          </a:p>
          <a:p>
            <a:pPr marL="114300" indent="0">
              <a:buNone/>
            </a:pPr>
            <a:r>
              <a:rPr lang="en-US" dirty="0"/>
              <a:t>Besides those technical skills, I learned how to effectively communicate and collaborate with my colleagues. This experience also helps me to know more about US cultures, improve my soft skills and specify the career goals, which are extremely important for me to find a full-time job here in the next year!</a:t>
            </a:r>
          </a:p>
        </p:txBody>
      </p:sp>
    </p:spTree>
    <p:extLst>
      <p:ext uri="{BB962C8B-B14F-4D97-AF65-F5344CB8AC3E}">
        <p14:creationId xmlns:p14="http://schemas.microsoft.com/office/powerpoint/2010/main" val="209493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31A9-4FF7-347A-19EF-1D094BBC3941}"/>
              </a:ext>
            </a:extLst>
          </p:cNvPr>
          <p:cNvSpPr>
            <a:spLocks noGrp="1"/>
          </p:cNvSpPr>
          <p:nvPr>
            <p:ph type="title"/>
          </p:nvPr>
        </p:nvSpPr>
        <p:spPr/>
        <p:txBody>
          <a:bodyPr>
            <a:normAutofit fontScale="90000"/>
          </a:bodyPr>
          <a:lstStyle/>
          <a:p>
            <a:r>
              <a:rPr lang="en-US" dirty="0"/>
              <a:t>Reference:</a:t>
            </a:r>
            <a:br>
              <a:rPr lang="en-US" dirty="0"/>
            </a:br>
            <a:endParaRPr lang="en-US" dirty="0"/>
          </a:p>
        </p:txBody>
      </p:sp>
      <p:sp>
        <p:nvSpPr>
          <p:cNvPr id="3" name="Text Placeholder 2">
            <a:extLst>
              <a:ext uri="{FF2B5EF4-FFF2-40B4-BE49-F238E27FC236}">
                <a16:creationId xmlns:a16="http://schemas.microsoft.com/office/drawing/2014/main" id="{E38B65CE-ED41-FC88-F0C2-0B7B05CC8592}"/>
              </a:ext>
            </a:extLst>
          </p:cNvPr>
          <p:cNvSpPr>
            <a:spLocks noGrp="1"/>
          </p:cNvSpPr>
          <p:nvPr>
            <p:ph type="body" idx="1"/>
          </p:nvPr>
        </p:nvSpPr>
        <p:spPr/>
        <p:txBody>
          <a:bodyPr/>
          <a:lstStyle/>
          <a:p>
            <a:pPr marL="114300" indent="0">
              <a:buNone/>
            </a:pPr>
            <a:r>
              <a:rPr lang="en-US" b="1" i="1" u="sng" dirty="0">
                <a:solidFill>
                  <a:schemeClr val="tx1"/>
                </a:solidFill>
                <a:hlinkClick r:id="rId2">
                  <a:extLst>
                    <a:ext uri="{A12FA001-AC4F-418D-AE19-62706E023703}">
                      <ahyp:hlinkClr xmlns:ahyp="http://schemas.microsoft.com/office/drawing/2018/hyperlinkcolor" val="tx"/>
                    </a:ext>
                  </a:extLst>
                </a:hlinkClick>
              </a:rPr>
              <a:t>SOVREN API FOR MATCHING:</a:t>
            </a:r>
          </a:p>
          <a:p>
            <a:pPr>
              <a:buAutoNum type="arabicPeriod"/>
            </a:pPr>
            <a:r>
              <a:rPr lang="en-US" u="sng" dirty="0">
                <a:solidFill>
                  <a:srgbClr val="0097A7"/>
                </a:solidFill>
                <a:hlinkClick r:id="rId2">
                  <a:extLst>
                    <a:ext uri="{A12FA001-AC4F-418D-AE19-62706E023703}">
                      <ahyp:hlinkClr xmlns:ahyp="http://schemas.microsoft.com/office/drawing/2018/hyperlinkcolor" val="tx"/>
                    </a:ext>
                  </a:extLst>
                </a:hlinkClick>
              </a:rPr>
              <a:t>https://www.sovren.com/technical-specs/latest/rest-api/ai-matching/querying-api/search/</a:t>
            </a:r>
            <a:endParaRPr lang="en-US" u="sng" dirty="0">
              <a:solidFill>
                <a:srgbClr val="0097A7"/>
              </a:solidFill>
            </a:endParaRPr>
          </a:p>
          <a:p>
            <a:pPr marL="114300" indent="0">
              <a:buNone/>
            </a:pPr>
            <a:endParaRPr lang="en-US" u="sng" dirty="0">
              <a:solidFill>
                <a:srgbClr val="0097A7"/>
              </a:solidFill>
            </a:endParaRPr>
          </a:p>
          <a:p>
            <a:pPr marL="114300" indent="0">
              <a:buNone/>
            </a:pPr>
            <a:r>
              <a:rPr lang="en-US" b="1" i="1" u="sng" dirty="0" err="1">
                <a:solidFill>
                  <a:schemeClr val="tx1"/>
                </a:solidFill>
              </a:rPr>
              <a:t>SpaCy</a:t>
            </a:r>
            <a:r>
              <a:rPr lang="en-US" b="1" i="1" u="sng" dirty="0">
                <a:solidFill>
                  <a:schemeClr val="tx1"/>
                </a:solidFill>
              </a:rPr>
              <a:t> for NLP:</a:t>
            </a:r>
          </a:p>
          <a:p>
            <a:pPr>
              <a:buAutoNum type="arabicPeriod"/>
            </a:pPr>
            <a:r>
              <a:rPr lang="en-US" u="sng" dirty="0">
                <a:hlinkClick r:id="rId3"/>
              </a:rPr>
              <a:t>https://alwaysbelearning.nl/matching-resumes-with-job-offers-using-spacy-a-natural-language-processing-nlp-library-in-python/</a:t>
            </a:r>
            <a:endParaRPr lang="en-US" u="sng" dirty="0"/>
          </a:p>
          <a:p>
            <a:pPr>
              <a:buAutoNum type="arabicPeriod"/>
            </a:pPr>
            <a:r>
              <a:rPr lang="en-US" u="sng" dirty="0">
                <a:hlinkClick r:id="rId4"/>
              </a:rPr>
              <a:t>https://github.com/microsoft/SkillsExtractorCognitiveSearch/blob/master/data/skill_patterns.jsonl</a:t>
            </a:r>
            <a:endParaRPr lang="en-US" dirty="0"/>
          </a:p>
        </p:txBody>
      </p:sp>
    </p:spTree>
    <p:extLst>
      <p:ext uri="{BB962C8B-B14F-4D97-AF65-F5344CB8AC3E}">
        <p14:creationId xmlns:p14="http://schemas.microsoft.com/office/powerpoint/2010/main" val="21416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E9D-5271-024D-5C9A-E5A878EEA85D}"/>
              </a:ext>
            </a:extLst>
          </p:cNvPr>
          <p:cNvSpPr>
            <a:spLocks noGrp="1"/>
          </p:cNvSpPr>
          <p:nvPr>
            <p:ph type="title"/>
          </p:nvPr>
        </p:nvSpPr>
        <p:spPr>
          <a:xfrm>
            <a:off x="311700" y="1999050"/>
            <a:ext cx="8520600" cy="572700"/>
          </a:xfrm>
        </p:spPr>
        <p:txBody>
          <a:bodyPr>
            <a:normAutofit fontScale="90000"/>
          </a:bodyPr>
          <a:lstStyle/>
          <a:p>
            <a:r>
              <a:rPr lang="en-US" dirty="0"/>
              <a:t>Thank You!</a:t>
            </a:r>
          </a:p>
        </p:txBody>
      </p:sp>
    </p:spTree>
    <p:extLst>
      <p:ext uri="{BB962C8B-B14F-4D97-AF65-F5344CB8AC3E}">
        <p14:creationId xmlns:p14="http://schemas.microsoft.com/office/powerpoint/2010/main" val="330868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68A3-7DBB-B354-1A3C-83B9EF213B66}"/>
              </a:ext>
            </a:extLst>
          </p:cNvPr>
          <p:cNvSpPr>
            <a:spLocks noGrp="1"/>
          </p:cNvSpPr>
          <p:nvPr>
            <p:ph type="title"/>
          </p:nvPr>
        </p:nvSpPr>
        <p:spPr/>
        <p:txBody>
          <a:bodyPr>
            <a:normAutofit fontScale="90000"/>
          </a:bodyPr>
          <a:lstStyle/>
          <a:p>
            <a:r>
              <a:rPr lang="en-US" dirty="0"/>
              <a:t>Overview and Project Goal</a:t>
            </a:r>
          </a:p>
        </p:txBody>
      </p:sp>
      <p:sp>
        <p:nvSpPr>
          <p:cNvPr id="3" name="Text Placeholder 2">
            <a:extLst>
              <a:ext uri="{FF2B5EF4-FFF2-40B4-BE49-F238E27FC236}">
                <a16:creationId xmlns:a16="http://schemas.microsoft.com/office/drawing/2014/main" id="{E25F61D6-68E1-0257-3ABE-08E2DE533EAB}"/>
              </a:ext>
            </a:extLst>
          </p:cNvPr>
          <p:cNvSpPr>
            <a:spLocks noGrp="1"/>
          </p:cNvSpPr>
          <p:nvPr>
            <p:ph type="body" idx="1"/>
          </p:nvPr>
        </p:nvSpPr>
        <p:spPr>
          <a:xfrm>
            <a:off x="311700" y="1294031"/>
            <a:ext cx="8520600" cy="3404444"/>
          </a:xfrm>
        </p:spPr>
        <p:txBody>
          <a:bodyPr/>
          <a:lstStyle/>
          <a:p>
            <a:pPr marL="114300" indent="0">
              <a:buNone/>
            </a:pPr>
            <a:r>
              <a:rPr lang="en-US" dirty="0"/>
              <a:t>Matching system is one of the most popular artificial intelligence systems for companies in different industries across the world. As </a:t>
            </a:r>
            <a:r>
              <a:rPr lang="en-US" altLang="zh-CN" dirty="0"/>
              <a:t>a</a:t>
            </a:r>
            <a:r>
              <a:rPr lang="zh-CN" altLang="en-US" dirty="0"/>
              <a:t> </a:t>
            </a:r>
            <a:r>
              <a:rPr lang="en-US" dirty="0"/>
              <a:t>technical recruitment company, we also wants to introduce this kind of system to fill the gap and improve the experience of clients. We aim to construct a bidirectional matching system between recruiter and potential candidates with machine learning techniques (especially advanced NLP techniques), improving the efficiency of recruitment activity and grabbing market share of our start-up.</a:t>
            </a:r>
          </a:p>
        </p:txBody>
      </p:sp>
    </p:spTree>
    <p:extLst>
      <p:ext uri="{BB962C8B-B14F-4D97-AF65-F5344CB8AC3E}">
        <p14:creationId xmlns:p14="http://schemas.microsoft.com/office/powerpoint/2010/main" val="126510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Workflow of Constructing System:</a:t>
            </a:r>
            <a:endParaRPr dirty="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Identifying important features in JD and Candidate Profile through recruiting process</a:t>
            </a:r>
          </a:p>
          <a:p>
            <a:pPr marL="457200" lvl="0" indent="-342900" algn="l" rtl="0">
              <a:spcBef>
                <a:spcPts val="0"/>
              </a:spcBef>
              <a:spcAft>
                <a:spcPts val="0"/>
              </a:spcAft>
              <a:buSzPts val="1800"/>
              <a:buAutoNum type="arabicPeriod"/>
            </a:pPr>
            <a:r>
              <a:rPr lang="en-US" dirty="0"/>
              <a:t>Core algorithms for matching system</a:t>
            </a:r>
          </a:p>
          <a:p>
            <a:pPr marL="114300" lvl="0" indent="0" algn="l" rtl="0">
              <a:spcBef>
                <a:spcPts val="0"/>
              </a:spcBef>
              <a:spcAft>
                <a:spcPts val="0"/>
              </a:spcAft>
              <a:buSzPts val="1800"/>
              <a:buNone/>
            </a:pPr>
            <a:r>
              <a:rPr lang="en-US" dirty="0"/>
              <a:t>-     Profile Cleaning</a:t>
            </a:r>
            <a:endParaRPr dirty="0"/>
          </a:p>
          <a:p>
            <a:pPr marL="114300" lvl="0" indent="0" algn="l" rtl="0">
              <a:spcBef>
                <a:spcPts val="0"/>
              </a:spcBef>
              <a:spcAft>
                <a:spcPts val="0"/>
              </a:spcAft>
              <a:buSzPts val="1800"/>
              <a:buNone/>
            </a:pPr>
            <a:r>
              <a:rPr lang="en" dirty="0"/>
              <a:t>-     Projecting and </a:t>
            </a:r>
            <a:r>
              <a:rPr lang="en-US" dirty="0"/>
              <a:t>Vectorizing</a:t>
            </a:r>
            <a:endParaRPr dirty="0"/>
          </a:p>
          <a:p>
            <a:pPr lvl="0" algn="l" rtl="0">
              <a:spcBef>
                <a:spcPts val="0"/>
              </a:spcBef>
              <a:spcAft>
                <a:spcPts val="0"/>
              </a:spcAft>
              <a:buSzPts val="1800"/>
              <a:buFontTx/>
              <a:buChar char="-"/>
            </a:pPr>
            <a:r>
              <a:rPr lang="en" dirty="0"/>
              <a:t>Comparing Similarities</a:t>
            </a:r>
          </a:p>
          <a:p>
            <a:pPr marL="114300" lvl="0" indent="0" algn="l" rtl="0">
              <a:spcBef>
                <a:spcPts val="0"/>
              </a:spcBef>
              <a:spcAft>
                <a:spcPts val="0"/>
              </a:spcAft>
              <a:buSzPts val="1800"/>
              <a:buNone/>
            </a:pPr>
            <a:r>
              <a:rPr lang="en-US" dirty="0"/>
              <a:t>3. Things to be done next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p:txBody>
          <a:bodyPr>
            <a:normAutofit/>
          </a:bodyPr>
          <a:lstStyle/>
          <a:p>
            <a:r>
              <a:rPr lang="en-US" sz="3200" dirty="0"/>
              <a:t>1. Identifying Important Features</a:t>
            </a:r>
            <a:br>
              <a:rPr lang="en-US" sz="3200" dirty="0"/>
            </a:br>
            <a:br>
              <a:rPr lang="en-US" sz="3200" dirty="0"/>
            </a:br>
            <a:r>
              <a:rPr lang="en-US" sz="3200" dirty="0"/>
              <a:t>  </a:t>
            </a:r>
            <a:r>
              <a:rPr lang="en-US" sz="2000" dirty="0"/>
              <a:t>1.1 Important Features - Job Description</a:t>
            </a:r>
            <a:br>
              <a:rPr lang="en-US" sz="2000" dirty="0"/>
            </a:br>
            <a:r>
              <a:rPr lang="en-US" sz="2000" dirty="0"/>
              <a:t>   1.2 Important Features - Candidate Profile</a:t>
            </a:r>
            <a:endParaRPr lang="en-US" sz="3200" dirty="0"/>
          </a:p>
        </p:txBody>
      </p:sp>
    </p:spTree>
    <p:extLst>
      <p:ext uri="{BB962C8B-B14F-4D97-AF65-F5344CB8AC3E}">
        <p14:creationId xmlns:p14="http://schemas.microsoft.com/office/powerpoint/2010/main" val="18245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1.1 Important Features – Job Description:</a:t>
            </a:r>
            <a:endParaRPr dirty="0"/>
          </a:p>
        </p:txBody>
      </p:sp>
      <p:graphicFrame>
        <p:nvGraphicFramePr>
          <p:cNvPr id="66" name="Google Shape;66;p15"/>
          <p:cNvGraphicFramePr/>
          <p:nvPr>
            <p:extLst>
              <p:ext uri="{D42A27DB-BD31-4B8C-83A1-F6EECF244321}">
                <p14:modId xmlns:p14="http://schemas.microsoft.com/office/powerpoint/2010/main" val="1970722402"/>
              </p:ext>
            </p:extLst>
          </p:nvPr>
        </p:nvGraphicFramePr>
        <p:xfrm>
          <a:off x="626800" y="1017725"/>
          <a:ext cx="8089150" cy="4123775"/>
        </p:xfrm>
        <a:graphic>
          <a:graphicData uri="http://schemas.openxmlformats.org/drawingml/2006/table">
            <a:tbl>
              <a:tblPr>
                <a:noFill/>
                <a:tableStyleId>{90E1F098-D05F-4574-BF48-FDFA737B4DDC}</a:tableStyleId>
              </a:tblPr>
              <a:tblGrid>
                <a:gridCol w="1965200">
                  <a:extLst>
                    <a:ext uri="{9D8B030D-6E8A-4147-A177-3AD203B41FA5}">
                      <a16:colId xmlns:a16="http://schemas.microsoft.com/office/drawing/2014/main" val="20000"/>
                    </a:ext>
                  </a:extLst>
                </a:gridCol>
                <a:gridCol w="1247525">
                  <a:extLst>
                    <a:ext uri="{9D8B030D-6E8A-4147-A177-3AD203B41FA5}">
                      <a16:colId xmlns:a16="http://schemas.microsoft.com/office/drawing/2014/main" val="20001"/>
                    </a:ext>
                  </a:extLst>
                </a:gridCol>
                <a:gridCol w="2026925">
                  <a:extLst>
                    <a:ext uri="{9D8B030D-6E8A-4147-A177-3AD203B41FA5}">
                      <a16:colId xmlns:a16="http://schemas.microsoft.com/office/drawing/2014/main" val="20002"/>
                    </a:ext>
                  </a:extLst>
                </a:gridCol>
                <a:gridCol w="2849500">
                  <a:extLst>
                    <a:ext uri="{9D8B030D-6E8A-4147-A177-3AD203B41FA5}">
                      <a16:colId xmlns:a16="http://schemas.microsoft.com/office/drawing/2014/main" val="20003"/>
                    </a:ext>
                  </a:extLst>
                </a:gridCol>
              </a:tblGrid>
              <a:tr h="1119725">
                <a:tc rowSpan="3">
                  <a:txBody>
                    <a:bodyPr/>
                    <a:lstStyle/>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r>
                        <a:rPr lang="en" sz="1500" dirty="0"/>
                        <a:t>Company</a:t>
                      </a:r>
                      <a:endParaRPr sz="1500" dirty="0"/>
                    </a:p>
                  </a:txBody>
                  <a:tcPr marL="91425" marR="91425" marT="91425" marB="91425"/>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Static Features</a:t>
                      </a:r>
                      <a:endParaRPr dirty="0"/>
                    </a:p>
                  </a:txBody>
                  <a:tcPr marL="91425" marR="91425" marT="91425" marB="91425"/>
                </a:tc>
                <a:tc>
                  <a:txBody>
                    <a:bodyPr/>
                    <a:lstStyle/>
                    <a:p>
                      <a:pPr marL="0" lvl="0" indent="0" algn="ctr" rtl="0">
                        <a:spcBef>
                          <a:spcPts val="0"/>
                        </a:spcBef>
                        <a:spcAft>
                          <a:spcPts val="0"/>
                        </a:spcAft>
                        <a:buNone/>
                      </a:pPr>
                      <a:r>
                        <a:rPr lang="en-US" dirty="0"/>
                        <a:t>Basic Information of Recruiting Company</a:t>
                      </a:r>
                      <a:endParaRPr dirty="0"/>
                    </a:p>
                  </a:txBody>
                  <a:tcPr marL="91425" marR="91425" marT="91425" marB="91425" anchor="ctr"/>
                </a:tc>
                <a:tc>
                  <a:txBody>
                    <a:bodyPr/>
                    <a:lstStyle/>
                    <a:p>
                      <a:pPr marL="0" lvl="0" indent="0" algn="l" rtl="0">
                        <a:spcBef>
                          <a:spcPts val="0"/>
                        </a:spcBef>
                        <a:spcAft>
                          <a:spcPts val="0"/>
                        </a:spcAft>
                        <a:buNone/>
                      </a:pPr>
                      <a:r>
                        <a:rPr lang="en" dirty="0"/>
                        <a:t>Industry, Size, Preference (Global/ Domestic, Experienced/ Entry Level), Culture, Review (Rating) etc.</a:t>
                      </a:r>
                      <a:endParaRPr dirty="0"/>
                    </a:p>
                  </a:txBody>
                  <a:tcPr marL="91425" marR="91425" marT="91425" marB="91425"/>
                </a:tc>
                <a:extLst>
                  <a:ext uri="{0D108BD9-81ED-4DB2-BD59-A6C34878D82A}">
                    <a16:rowId xmlns:a16="http://schemas.microsoft.com/office/drawing/2014/main" val="10000"/>
                  </a:ext>
                </a:extLst>
              </a:tr>
              <a:tr h="1754400">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Dynamic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ctr" rtl="0">
                        <a:spcBef>
                          <a:spcPts val="0"/>
                        </a:spcBef>
                        <a:spcAft>
                          <a:spcPts val="0"/>
                        </a:spcAft>
                        <a:buNone/>
                      </a:pPr>
                      <a:r>
                        <a:rPr lang="en" dirty="0"/>
                        <a:t>Specific Requirement for Specific Position</a:t>
                      </a:r>
                      <a:endParaRPr dirty="0"/>
                    </a:p>
                  </a:txBody>
                  <a:tcPr marL="91425" marR="91425" marT="91425" marB="91425" anchor="ctr"/>
                </a:tc>
                <a:tc>
                  <a:txBody>
                    <a:bodyPr/>
                    <a:lstStyle/>
                    <a:p>
                      <a:pPr marL="0" lvl="0" indent="0" algn="l" rtl="0">
                        <a:spcBef>
                          <a:spcPts val="0"/>
                        </a:spcBef>
                        <a:spcAft>
                          <a:spcPts val="0"/>
                        </a:spcAft>
                        <a:buNone/>
                      </a:pPr>
                      <a:r>
                        <a:rPr lang="en" dirty="0"/>
                        <a:t>Location, Education (Major/ GPA), Required Skills, Past Experience, Salary, Nationality, Travel etc. </a:t>
                      </a:r>
                      <a:r>
                        <a:rPr lang="en" dirty="0">
                          <a:highlight>
                            <a:srgbClr val="FFFF00"/>
                          </a:highlight>
                        </a:rPr>
                        <a:t>(Easy to Vectorize)</a:t>
                      </a:r>
                      <a:endParaRPr dirty="0">
                        <a:highlight>
                          <a:srgbClr val="FFFF00"/>
                        </a:highlight>
                      </a:endParaRPr>
                    </a:p>
                    <a:p>
                      <a:pPr marL="0" lvl="0" indent="0" algn="l" rtl="0">
                        <a:spcBef>
                          <a:spcPts val="0"/>
                        </a:spcBef>
                        <a:spcAft>
                          <a:spcPts val="0"/>
                        </a:spcAft>
                        <a:buNone/>
                      </a:pPr>
                      <a:r>
                        <a:rPr lang="en" dirty="0"/>
                        <a:t>Responsibilities, Preferred Experienced etc. </a:t>
                      </a:r>
                      <a:r>
                        <a:rPr lang="en" dirty="0">
                          <a:highlight>
                            <a:srgbClr val="FFFF00"/>
                          </a:highlight>
                        </a:rPr>
                        <a:t>(Hard to Vectorize – Using NLP)</a:t>
                      </a:r>
                      <a:endParaRPr dirty="0">
                        <a:highlight>
                          <a:srgbClr val="FFFF00"/>
                        </a:highlight>
                      </a:endParaRPr>
                    </a:p>
                  </a:txBody>
                  <a:tcPr marL="91425" marR="91425" marT="91425" marB="91425"/>
                </a:tc>
                <a:extLst>
                  <a:ext uri="{0D108BD9-81ED-4DB2-BD59-A6C34878D82A}">
                    <a16:rowId xmlns:a16="http://schemas.microsoft.com/office/drawing/2014/main" val="10001"/>
                  </a:ext>
                </a:extLst>
              </a:tr>
              <a:tr h="1119725">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Behavioral</a:t>
                      </a:r>
                    </a:p>
                    <a:p>
                      <a:pPr marL="0" lvl="0" indent="0" algn="ctr" rtl="0">
                        <a:spcBef>
                          <a:spcPts val="0"/>
                        </a:spcBef>
                        <a:spcAft>
                          <a:spcPts val="0"/>
                        </a:spcAft>
                        <a:buNone/>
                      </a:pPr>
                      <a:r>
                        <a:rPr lang="en" dirty="0"/>
                        <a:t>Features </a:t>
                      </a:r>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dirty="0"/>
                        <a:t>Related Activities in Recruiting Process</a:t>
                      </a:r>
                      <a:endParaRPr dirty="0"/>
                    </a:p>
                  </a:txBody>
                  <a:tcPr marL="91425" marR="91425" marT="91425" marB="91425" anchor="ctr"/>
                </a:tc>
                <a:tc>
                  <a:txBody>
                    <a:bodyPr/>
                    <a:lstStyle/>
                    <a:p>
                      <a:pPr marL="0" lvl="0" indent="0" algn="l" rtl="0">
                        <a:spcBef>
                          <a:spcPts val="0"/>
                        </a:spcBef>
                        <a:spcAft>
                          <a:spcPts val="0"/>
                        </a:spcAft>
                        <a:buNone/>
                      </a:pPr>
                      <a:r>
                        <a:rPr lang="en" dirty="0"/>
                        <a:t>Searching Preference, Past Recruiting Candidates, Recently Recruiting Candidates &amp; Positions etc.</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1.2 Important Features – Candidate Profile:</a:t>
            </a:r>
            <a:endParaRPr dirty="0"/>
          </a:p>
        </p:txBody>
      </p:sp>
      <p:graphicFrame>
        <p:nvGraphicFramePr>
          <p:cNvPr id="72" name="Google Shape;72;p16"/>
          <p:cNvGraphicFramePr/>
          <p:nvPr>
            <p:extLst>
              <p:ext uri="{D42A27DB-BD31-4B8C-83A1-F6EECF244321}">
                <p14:modId xmlns:p14="http://schemas.microsoft.com/office/powerpoint/2010/main" val="1944720409"/>
              </p:ext>
            </p:extLst>
          </p:nvPr>
        </p:nvGraphicFramePr>
        <p:xfrm>
          <a:off x="619525" y="966725"/>
          <a:ext cx="8100225" cy="4041665"/>
        </p:xfrm>
        <a:graphic>
          <a:graphicData uri="http://schemas.openxmlformats.org/drawingml/2006/table">
            <a:tbl>
              <a:tblPr>
                <a:noFill/>
                <a:tableStyleId>{90E1F098-D05F-4574-BF48-FDFA737B4DDC}</a:tableStyleId>
              </a:tblPr>
              <a:tblGrid>
                <a:gridCol w="1967875">
                  <a:extLst>
                    <a:ext uri="{9D8B030D-6E8A-4147-A177-3AD203B41FA5}">
                      <a16:colId xmlns:a16="http://schemas.microsoft.com/office/drawing/2014/main" val="20000"/>
                    </a:ext>
                  </a:extLst>
                </a:gridCol>
                <a:gridCol w="1249225">
                  <a:extLst>
                    <a:ext uri="{9D8B030D-6E8A-4147-A177-3AD203B41FA5}">
                      <a16:colId xmlns:a16="http://schemas.microsoft.com/office/drawing/2014/main" val="20001"/>
                    </a:ext>
                  </a:extLst>
                </a:gridCol>
                <a:gridCol w="2015535">
                  <a:extLst>
                    <a:ext uri="{9D8B030D-6E8A-4147-A177-3AD203B41FA5}">
                      <a16:colId xmlns:a16="http://schemas.microsoft.com/office/drawing/2014/main" val="20002"/>
                    </a:ext>
                  </a:extLst>
                </a:gridCol>
                <a:gridCol w="2867590">
                  <a:extLst>
                    <a:ext uri="{9D8B030D-6E8A-4147-A177-3AD203B41FA5}">
                      <a16:colId xmlns:a16="http://schemas.microsoft.com/office/drawing/2014/main" val="20003"/>
                    </a:ext>
                  </a:extLst>
                </a:gridCol>
              </a:tblGrid>
              <a:tr h="1000800">
                <a:tc rowSpan="3">
                  <a:txBody>
                    <a:bodyPr/>
                    <a:lstStyle/>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endParaRPr sz="1500"/>
                    </a:p>
                    <a:p>
                      <a:pPr marL="0" lvl="0" indent="0" algn="ctr" rtl="0">
                        <a:spcBef>
                          <a:spcPts val="0"/>
                        </a:spcBef>
                        <a:spcAft>
                          <a:spcPts val="0"/>
                        </a:spcAft>
                        <a:buNone/>
                      </a:pPr>
                      <a:r>
                        <a:rPr lang="en" sz="1500"/>
                        <a:t>Candidates</a:t>
                      </a:r>
                      <a:endParaRPr sz="1500"/>
                    </a:p>
                  </a:txBody>
                  <a:tcPr marL="91425" marR="91425" marT="91425" marB="91425"/>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Static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ctr" rtl="0">
                        <a:spcBef>
                          <a:spcPts val="0"/>
                        </a:spcBef>
                        <a:spcAft>
                          <a:spcPts val="0"/>
                        </a:spcAft>
                        <a:buNone/>
                      </a:pPr>
                      <a:r>
                        <a:rPr lang="en" dirty="0"/>
                        <a:t>Background Information of Candidate</a:t>
                      </a:r>
                      <a:endParaRPr dirty="0"/>
                    </a:p>
                  </a:txBody>
                  <a:tcPr marL="91425" marR="91425" marT="91425" marB="91425"/>
                </a:tc>
                <a:tc>
                  <a:txBody>
                    <a:bodyPr/>
                    <a:lstStyle/>
                    <a:p>
                      <a:pPr marL="0" lvl="0" indent="0" algn="l" rtl="0">
                        <a:spcBef>
                          <a:spcPts val="0"/>
                        </a:spcBef>
                        <a:spcAft>
                          <a:spcPts val="0"/>
                        </a:spcAft>
                        <a:buNone/>
                      </a:pPr>
                      <a:r>
                        <a:rPr lang="en" dirty="0"/>
                        <a:t>Skills, Educational Background (Major/ GPA), Experience Level (Entry/ Experienced), Hobbies, Location, Nationality etc.</a:t>
                      </a:r>
                      <a:endParaRPr dirty="0"/>
                    </a:p>
                  </a:txBody>
                  <a:tcPr marL="91425" marR="91425" marT="91425" marB="91425"/>
                </a:tc>
                <a:extLst>
                  <a:ext uri="{0D108BD9-81ED-4DB2-BD59-A6C34878D82A}">
                    <a16:rowId xmlns:a16="http://schemas.microsoft.com/office/drawing/2014/main" val="10000"/>
                  </a:ext>
                </a:extLst>
              </a:tr>
              <a:tr h="2031050">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ctr" rtl="0">
                        <a:spcBef>
                          <a:spcPts val="0"/>
                        </a:spcBef>
                        <a:spcAft>
                          <a:spcPts val="0"/>
                        </a:spcAft>
                        <a:buNone/>
                      </a:pPr>
                      <a:r>
                        <a:rPr lang="en" dirty="0"/>
                        <a:t>Dynamic</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t>Past Working and Project Experiences</a:t>
                      </a:r>
                      <a:endParaRPr dirty="0"/>
                    </a:p>
                  </a:txBody>
                  <a:tcPr marL="91425" marR="91425" marT="91425" marB="91425"/>
                </a:tc>
                <a:tc>
                  <a:txBody>
                    <a:bodyPr/>
                    <a:lstStyle/>
                    <a:p>
                      <a:pPr marL="0" lvl="0" indent="0" algn="l" rtl="0">
                        <a:spcBef>
                          <a:spcPts val="0"/>
                        </a:spcBef>
                        <a:spcAft>
                          <a:spcPts val="0"/>
                        </a:spcAft>
                        <a:buNone/>
                      </a:pPr>
                      <a:r>
                        <a:rPr lang="en" dirty="0"/>
                        <a:t>Working/ Project Experience, Thesis/ Patent, Soft Skills (Leadership, Group Working etc.), Position, Review/ Recommendation from Past Co-workers, Avg Working Length etc. </a:t>
                      </a:r>
                      <a:r>
                        <a:rPr lang="en" dirty="0">
                          <a:highlight>
                            <a:srgbClr val="FFFF00"/>
                          </a:highlight>
                        </a:rPr>
                        <a:t>(Try to get key words, replace with synonyms and Vectorize)</a:t>
                      </a:r>
                      <a:endParaRPr dirty="0">
                        <a:highlight>
                          <a:srgbClr val="FFFF00"/>
                        </a:highlight>
                      </a:endParaRPr>
                    </a:p>
                  </a:txBody>
                  <a:tcPr marL="91425" marR="91425" marT="91425" marB="91425"/>
                </a:tc>
                <a:extLst>
                  <a:ext uri="{0D108BD9-81ED-4DB2-BD59-A6C34878D82A}">
                    <a16:rowId xmlns:a16="http://schemas.microsoft.com/office/drawing/2014/main" val="10001"/>
                  </a:ext>
                </a:extLst>
              </a:tr>
              <a:tr h="974325">
                <a:tc vMerge="1">
                  <a:txBody>
                    <a:bodyPr/>
                    <a:lstStyle/>
                    <a:p>
                      <a:endParaRPr lang="en-US"/>
                    </a:p>
                  </a:txBody>
                  <a:tcPr/>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Behavioral</a:t>
                      </a:r>
                    </a:p>
                    <a:p>
                      <a:pPr marL="0" lvl="0" indent="0" algn="ctr" rtl="0">
                        <a:spcBef>
                          <a:spcPts val="0"/>
                        </a:spcBef>
                        <a:spcAft>
                          <a:spcPts val="0"/>
                        </a:spcAft>
                        <a:buNone/>
                      </a:pPr>
                      <a:r>
                        <a:rPr lang="en" dirty="0"/>
                        <a:t>Features</a:t>
                      </a:r>
                      <a:endParaRPr dirty="0"/>
                    </a:p>
                  </a:txBody>
                  <a:tcPr marL="91425" marR="91425" marT="91425" marB="91425"/>
                </a:tc>
                <a:tc>
                  <a:txBody>
                    <a:bodyPr/>
                    <a:lstStyle/>
                    <a:p>
                      <a:pPr marL="0" lvl="0" indent="0" algn="l" rtl="0">
                        <a:spcBef>
                          <a:spcPts val="0"/>
                        </a:spcBef>
                        <a:spcAft>
                          <a:spcPts val="0"/>
                        </a:spcAft>
                        <a:buNone/>
                      </a:pPr>
                      <a:endParaRPr dirty="0"/>
                    </a:p>
                    <a:p>
                      <a:pPr marL="0" lvl="0" indent="0" algn="ctr" rtl="0">
                        <a:spcBef>
                          <a:spcPts val="0"/>
                        </a:spcBef>
                        <a:spcAft>
                          <a:spcPts val="0"/>
                        </a:spcAft>
                        <a:buNone/>
                      </a:pPr>
                      <a:r>
                        <a:rPr lang="en" dirty="0"/>
                        <a:t>Related Activities in Seeking Process</a:t>
                      </a:r>
                      <a:endParaRPr dirty="0"/>
                    </a:p>
                  </a:txBody>
                  <a:tcPr marL="91425" marR="91425" marT="91425" marB="91425"/>
                </a:tc>
                <a:tc>
                  <a:txBody>
                    <a:bodyPr/>
                    <a:lstStyle/>
                    <a:p>
                      <a:pPr marL="0" lvl="0" indent="0" algn="l" rtl="0">
                        <a:spcBef>
                          <a:spcPts val="0"/>
                        </a:spcBef>
                        <a:spcAft>
                          <a:spcPts val="0"/>
                        </a:spcAft>
                        <a:buNone/>
                      </a:pPr>
                      <a:r>
                        <a:rPr lang="en" dirty="0"/>
                        <a:t>Searching Preference, Recently Posting Industry &amp; Positions, Intentionality etc.</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8BAC-B4EE-B6F9-E609-FE732BC27D2B}"/>
              </a:ext>
            </a:extLst>
          </p:cNvPr>
          <p:cNvSpPr>
            <a:spLocks noGrp="1"/>
          </p:cNvSpPr>
          <p:nvPr>
            <p:ph type="title"/>
          </p:nvPr>
        </p:nvSpPr>
        <p:spPr>
          <a:xfrm>
            <a:off x="490250" y="450150"/>
            <a:ext cx="7946084" cy="4090800"/>
          </a:xfrm>
        </p:spPr>
        <p:txBody>
          <a:bodyPr>
            <a:normAutofit/>
          </a:bodyPr>
          <a:lstStyle/>
          <a:p>
            <a:r>
              <a:rPr lang="en-US" sz="3200" dirty="0"/>
              <a:t>2. Core Algorithms for Matching System</a:t>
            </a:r>
            <a:br>
              <a:rPr lang="en-US" sz="3200" dirty="0"/>
            </a:br>
            <a:br>
              <a:rPr lang="en-US" sz="3200" dirty="0"/>
            </a:br>
            <a:r>
              <a:rPr lang="en-US" sz="3200" dirty="0"/>
              <a:t>  </a:t>
            </a:r>
            <a:r>
              <a:rPr lang="en-US" sz="2000" dirty="0"/>
              <a:t>2.1 Overview</a:t>
            </a:r>
            <a:br>
              <a:rPr lang="en-US" sz="2000" dirty="0"/>
            </a:br>
            <a:r>
              <a:rPr lang="en-US" sz="2000" dirty="0"/>
              <a:t>   2.2 Profile Cleaning</a:t>
            </a:r>
            <a:br>
              <a:rPr lang="en-US" sz="2000" dirty="0"/>
            </a:br>
            <a:r>
              <a:rPr lang="en-US" sz="2000" dirty="0"/>
              <a:t>   2.3 Projecting and Vectorizing</a:t>
            </a:r>
            <a:br>
              <a:rPr lang="en-US" sz="2000" dirty="0"/>
            </a:br>
            <a:r>
              <a:rPr lang="en-US" sz="2000" dirty="0"/>
              <a:t>   2.4 Comparing Similarities</a:t>
            </a:r>
            <a:endParaRPr lang="en-US" sz="3200" dirty="0"/>
          </a:p>
        </p:txBody>
      </p:sp>
    </p:spTree>
    <p:extLst>
      <p:ext uri="{BB962C8B-B14F-4D97-AF65-F5344CB8AC3E}">
        <p14:creationId xmlns:p14="http://schemas.microsoft.com/office/powerpoint/2010/main" val="421087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3165-9A30-EA2F-CA5D-DF5FA2A83AC5}"/>
              </a:ext>
            </a:extLst>
          </p:cNvPr>
          <p:cNvSpPr>
            <a:spLocks noGrp="1"/>
          </p:cNvSpPr>
          <p:nvPr>
            <p:ph type="title"/>
          </p:nvPr>
        </p:nvSpPr>
        <p:spPr>
          <a:xfrm>
            <a:off x="311700" y="159025"/>
            <a:ext cx="2808000" cy="651342"/>
          </a:xfrm>
        </p:spPr>
        <p:txBody>
          <a:bodyPr/>
          <a:lstStyle/>
          <a:p>
            <a:r>
              <a:rPr lang="en-US" dirty="0"/>
              <a:t>2.1 Overview:</a:t>
            </a:r>
          </a:p>
        </p:txBody>
      </p:sp>
      <p:sp>
        <p:nvSpPr>
          <p:cNvPr id="3" name="Text Placeholder 2">
            <a:extLst>
              <a:ext uri="{FF2B5EF4-FFF2-40B4-BE49-F238E27FC236}">
                <a16:creationId xmlns:a16="http://schemas.microsoft.com/office/drawing/2014/main" id="{A3424902-1CC4-D339-654A-362728A93197}"/>
              </a:ext>
            </a:extLst>
          </p:cNvPr>
          <p:cNvSpPr>
            <a:spLocks noGrp="1"/>
          </p:cNvSpPr>
          <p:nvPr>
            <p:ph type="body" idx="1"/>
          </p:nvPr>
        </p:nvSpPr>
        <p:spPr>
          <a:xfrm>
            <a:off x="224235" y="944326"/>
            <a:ext cx="3011945" cy="3953677"/>
          </a:xfrm>
        </p:spPr>
        <p:txBody>
          <a:bodyPr>
            <a:normAutofit/>
          </a:bodyPr>
          <a:lstStyle/>
          <a:p>
            <a:pPr marL="152400" indent="0">
              <a:buNone/>
            </a:pPr>
            <a:r>
              <a:rPr lang="en-US" dirty="0"/>
              <a:t>The logic of this matching system is straightforward. We first filter out all useless words (including stop words and punctuations) in the resume and store all cleaned information into a dictionary. Next, Named Identity Recognition can be used to extract all key words, which represent the skillset of candidates. Then, we project those key words to the pre-defined matrix and transfer each job description or resume to one vector. Finally, cosine similarities between JD and profiles are calculated and all candidates with high score are selected and recommended to the recruiter.</a:t>
            </a:r>
          </a:p>
        </p:txBody>
      </p:sp>
      <p:graphicFrame>
        <p:nvGraphicFramePr>
          <p:cNvPr id="4" name="Diagram 3">
            <a:extLst>
              <a:ext uri="{FF2B5EF4-FFF2-40B4-BE49-F238E27FC236}">
                <a16:creationId xmlns:a16="http://schemas.microsoft.com/office/drawing/2014/main" id="{9ADA603D-E47D-00A3-BCC9-84B235AE68BE}"/>
              </a:ext>
            </a:extLst>
          </p:cNvPr>
          <p:cNvGraphicFramePr/>
          <p:nvPr>
            <p:extLst>
              <p:ext uri="{D42A27DB-BD31-4B8C-83A1-F6EECF244321}">
                <p14:modId xmlns:p14="http://schemas.microsoft.com/office/powerpoint/2010/main" val="3424742575"/>
              </p:ext>
            </p:extLst>
          </p:nvPr>
        </p:nvGraphicFramePr>
        <p:xfrm>
          <a:off x="3812514" y="397566"/>
          <a:ext cx="4423576" cy="4078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2243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1535</Words>
  <Application>Microsoft Macintosh PowerPoint</Application>
  <PresentationFormat>On-screen Show (16:9)</PresentationFormat>
  <Paragraphs>326</Paragraphs>
  <Slides>24</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Job Description &amp; Candidates Profile Matching System</vt:lpstr>
      <vt:lpstr>Agenda:</vt:lpstr>
      <vt:lpstr>Overview and Project Goal</vt:lpstr>
      <vt:lpstr>Workflow of Constructing System:</vt:lpstr>
      <vt:lpstr>1. Identifying Important Features    1.1 Important Features - Job Description    1.2 Important Features - Candidate Profile</vt:lpstr>
      <vt:lpstr>1.1 Important Features – Job Description:</vt:lpstr>
      <vt:lpstr>1.2 Important Features – Candidate Profile:</vt:lpstr>
      <vt:lpstr>2. Core Algorithms for Matching System    2.1 Overview    2.2 Profile Cleaning    2.3 Projecting and Vectorizing    2.4 Comparing Similarities</vt:lpstr>
      <vt:lpstr>2.1 Overview:</vt:lpstr>
      <vt:lpstr>2.2.1 Profile Cleaning – Job Description</vt:lpstr>
      <vt:lpstr>PowerPoint Presentation</vt:lpstr>
      <vt:lpstr>2.2.2 Profile Cleaning – Candidate Profile</vt:lpstr>
      <vt:lpstr>PowerPoint Presentation</vt:lpstr>
      <vt:lpstr>2.3.1 Projecting and Vectorizing Workflow</vt:lpstr>
      <vt:lpstr>2.3.2 Create Recruiting Matrix and Projecting Key Words</vt:lpstr>
      <vt:lpstr>2.3.3 Vectorizing – type1</vt:lpstr>
      <vt:lpstr>2.3.4 Vectorizing – type2</vt:lpstr>
      <vt:lpstr>2.3.5 Vectorizing – type3 </vt:lpstr>
      <vt:lpstr>2.4 Comparing Similarities? </vt:lpstr>
      <vt:lpstr>3. Things to be done next    </vt:lpstr>
      <vt:lpstr>PowerPoint Presentation</vt:lpstr>
      <vt:lpstr>What I have learned:</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Description &amp; Candidates Profile Matching System</dc:title>
  <cp:lastModifiedBy>Zhang, Zhiyu</cp:lastModifiedBy>
  <cp:revision>9</cp:revision>
  <dcterms:modified xsi:type="dcterms:W3CDTF">2022-08-23T16:40:37Z</dcterms:modified>
</cp:coreProperties>
</file>