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579"/>
    <a:srgbClr val="192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0480" y="956310"/>
            <a:ext cx="959104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ConU: Conformal Uncertainty in Large Language Models</a:t>
            </a:r>
            <a:endParaRPr lang="zh-CN" altLang="en-US" sz="32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zh-CN" altLang="en-US" sz="32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with Correctness</a:t>
            </a:r>
            <a:r>
              <a:rPr lang="en-US" altLang="zh-CN" sz="32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32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Coverage Guarantees</a:t>
            </a:r>
            <a:endParaRPr lang="zh-CN" altLang="en-US" sz="32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6275" y="2733675"/>
            <a:ext cx="8299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Zhiyuan Wang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zh-CN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Jinhao Duan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Lu Cheng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Yue Zhang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Qingni Wang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</a:t>
            </a:r>
            <a:endParaRPr lang="zh-CN" altLang="en-US" sz="2000">
              <a:solidFill>
                <a:srgbClr val="405579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Xiaoshuang Shi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1*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Kaidi Xu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Hengtao Shen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zh-CN" altLang="en-US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, Xiaofeng Zhu</a:t>
            </a:r>
            <a:r>
              <a:rPr lang="en-US" altLang="zh-CN" sz="2000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endParaRPr lang="en-US" altLang="zh-CN" sz="2000" baseline="30000">
              <a:solidFill>
                <a:srgbClr val="405579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180" y="4055745"/>
            <a:ext cx="9981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School of Computer Science and Engineering, University of Electronic</a:t>
            </a:r>
            <a:r>
              <a:rPr lang="en-US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 Science and Technology of China</a:t>
            </a:r>
            <a:endParaRPr lang="en-US">
              <a:solidFill>
                <a:srgbClr val="405579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2 </a:t>
            </a:r>
            <a:r>
              <a:rPr lang="en-US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Department of Computer Science, Drexel University</a:t>
            </a:r>
            <a:endParaRPr lang="en-US">
              <a:solidFill>
                <a:srgbClr val="405579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baseline="30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3 </a:t>
            </a:r>
            <a:r>
              <a:rPr lang="en-US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</a:rPr>
              <a:t>Department of Computer Science, University of Illinois Chicago</a:t>
            </a:r>
            <a:endParaRPr lang="en-US">
              <a:solidFill>
                <a:srgbClr val="405579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950" y="5593080"/>
            <a:ext cx="8299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rgbClr val="405579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Presented by: Zhiyuan Wang</a:t>
            </a:r>
            <a:endParaRPr lang="en-US" altLang="zh-CN" sz="2000">
              <a:solidFill>
                <a:srgbClr val="405579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65455" y="1068705"/>
            <a:ext cx="11261725" cy="2571115"/>
          </a:xfrm>
        </p:spPr>
        <p:txBody>
          <a:bodyPr>
            <a:normAutofit/>
          </a:bodyPr>
          <a:p>
            <a:pPr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405579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Large language models (LLMs) are increasingly being employed for human-in-the-loop decision making and human-AI teams. </a:t>
            </a:r>
            <a:endParaRPr lang="en-US" altLang="zh-CN" sz="1800" dirty="0">
              <a:solidFill>
                <a:srgbClr val="405579"/>
              </a:solidFill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405579"/>
                </a:solidFill>
                <a:latin typeface="+mj-lt"/>
              </a:rPr>
              <a:t> LLMs are proven to generate information that is not grounded in reality or deviates from user instructions. </a:t>
            </a:r>
            <a:endParaRPr lang="en-US" altLang="zh-CN" sz="1800" dirty="0">
              <a:solidFill>
                <a:srgbClr val="405579"/>
              </a:solidFill>
              <a:latin typeface="+mj-lt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405579"/>
                </a:solidFill>
                <a:latin typeface="+mj-lt"/>
              </a:rPr>
              <a:t> Uncertainty quantification (UQ) can provide valuable insights into the reliability of model responses, facilitating risk control and </a:t>
            </a:r>
            <a:r>
              <a:rPr lang="en-US" altLang="zh-CN" sz="1800" dirty="0">
                <a:solidFill>
                  <a:srgbClr val="405579"/>
                </a:solidFill>
                <a:latin typeface="+mj-lt"/>
                <a:sym typeface="+mn-ea"/>
              </a:rPr>
              <a:t>assessment. </a:t>
            </a:r>
            <a:endParaRPr lang="en-US" altLang="zh-CN" sz="1800" dirty="0">
              <a:solidFill>
                <a:srgbClr val="405579"/>
              </a:solidFill>
              <a:latin typeface="+mj-lt"/>
              <a:sym typeface="+mn-ea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405579"/>
                </a:solidFill>
                <a:latin typeface="+mj-lt"/>
              </a:rPr>
              <a:t> Conformal prediction (CP) is a distribution-free and model-agnostic approach to UQ, which transforms any heuristic notion of uncertainty into a statistically rigorous one by calibrating prediction sets.</a:t>
            </a:r>
            <a:endParaRPr lang="en-US" altLang="zh-CN" sz="1800" dirty="0">
              <a:solidFill>
                <a:srgbClr val="405579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30165" y="367665"/>
            <a:ext cx="19323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Background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5093" y="3809365"/>
            <a:ext cx="18224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Motivation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465455" y="4510405"/>
            <a:ext cx="11261725" cy="175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405579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Prior studies adapt CP  to the multiple-choice question-answering </a:t>
            </a:r>
            <a:r>
              <a:rPr lang="en-US" altLang="zh-CN" sz="1800" dirty="0">
                <a:solidFill>
                  <a:srgbClr val="405579"/>
                </a:solidFill>
                <a:latin typeface="+mj-lt"/>
              </a:rPr>
              <a:t>(MCQA) setting, where the acceptable response is selected from a fixed set of options, limiting its </a:t>
            </a:r>
            <a:r>
              <a:rPr lang="en-US" altLang="zh-CN" sz="1800" dirty="0">
                <a:solidFill>
                  <a:srgbClr val="405579"/>
                </a:solidFill>
                <a:latin typeface="+mj-lt"/>
              </a:rPr>
              <a:t>deployment in real-world open-ended applications. </a:t>
            </a:r>
            <a:endParaRPr lang="en-US" altLang="zh-CN" sz="1800" dirty="0">
              <a:solidFill>
                <a:srgbClr val="405579"/>
              </a:solidFill>
              <a:latin typeface="+mj-lt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405579"/>
                </a:solidFill>
                <a:latin typeface="+mj-lt"/>
              </a:rPr>
              <a:t> In open-ended context, existing work either relies on the model logits or fails to achieve strict risk control at various user-specified error rates.</a:t>
            </a:r>
            <a:endParaRPr lang="en-US" altLang="zh-CN" sz="1800" dirty="0">
              <a:solidFill>
                <a:srgbClr val="40557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3275" y="1711960"/>
                <a:ext cx="10585450" cy="34239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:r>
                  <a:rPr lang="en-US" altLang="zh-CN">
                    <a:solidFill>
                      <a:srgbClr val="405579"/>
                    </a:solidFill>
                  </a:rPr>
                  <a:t>We sample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>
                    <a:solidFill>
                      <a:srgbClr val="405579"/>
                    </a:solidFill>
                  </a:rPr>
                  <a:t> generations to each query,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trlPr>
                                      <a:rPr lang="en-US" altLang="zh-CN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>
                    <a:solidFill>
                      <a:srgbClr val="405579"/>
                    </a:solidFill>
                  </a:rPr>
                  <a:t>, and employ the most frequent response as the evaluation object, denoted as</a:t>
                </a:r>
                <a:r>
                  <a:rPr lang="en-US" altLang="zh-CN" i="1">
                    <a:solidFill>
                      <a:srgbClr val="40557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𝑚𝑠𝑡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405579"/>
                    </a:solidFill>
                  </a:rPr>
                  <a:t>, to estimate the model uncertainty based on </a:t>
                </a:r>
                <a:r>
                  <a:rPr lang="en-US" altLang="zh-CN">
                    <a:solidFill>
                      <a:srgbClr val="405579"/>
                    </a:solidFill>
                  </a:rPr>
                  <a:t>self-consistency theory. </a:t>
                </a:r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/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/>
                <a:r>
                  <a:rPr lang="en-US" altLang="zh-CN">
                    <a:solidFill>
                      <a:srgbClr val="405579"/>
                    </a:solidFill>
                  </a:rPr>
                  <a:t>Specifically, we conduct </a:t>
                </a:r>
                <a:r>
                  <a:rPr lang="en-US" altLang="zh-CN">
                    <a:solidFill>
                      <a:srgbClr val="405579"/>
                    </a:solidFill>
                  </a:rPr>
                  <a:t>semantic clustering and obtain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>
                    <a:solidFill>
                      <a:srgbClr val="405579"/>
                    </a:solidFill>
                  </a:rPr>
                  <a:t> non-repeated clusters, where semantically equivalent generations share the same frequency score, equaling to the cluster size. </a:t>
                </a:r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/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/>
                <a:r>
                  <a:rPr lang="en-US" altLang="zh-CN">
                    <a:solidFill>
                      <a:srgbClr val="405579"/>
                    </a:solidFill>
                  </a:rPr>
                  <a:t>Then, we propose a heuristic uncertainty measure, termed </a:t>
                </a:r>
                <a:r>
                  <a:rPr lang="en-US" altLang="zh-CN" b="1" i="1">
                    <a:solidFill>
                      <a:srgbClr val="405579"/>
                    </a:solidFill>
                    <a:sym typeface="+mn-ea"/>
                  </a:rPr>
                  <a:t>ConU</a:t>
                </a:r>
                <a:r>
                  <a:rPr lang="en-US" altLang="zh-CN">
                    <a:solidFill>
                      <a:srgbClr val="405579"/>
                    </a:solidFill>
                  </a:rPr>
                  <a:t>, which combines the frequency score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𝑚𝑠𝑡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405579"/>
                    </a:solidFill>
                  </a:rPr>
                  <a:t> </a:t>
                </a:r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with</a:t>
                </a:r>
                <a:r>
                  <a:rPr lang="en-US" altLang="zh-CN">
                    <a:solidFill>
                      <a:srgbClr val="405579"/>
                    </a:solidFill>
                  </a:rPr>
                  <a:t> the semantic diversity between it and response samples </a:t>
                </a:r>
                <a:r>
                  <a:rPr lang="en-US" altLang="zh-CN">
                    <a:solidFill>
                      <a:srgbClr val="405579"/>
                    </a:solidFill>
                  </a:rPr>
                  <a:t>with other semantics. </a:t>
                </a:r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/>
                <a:endParaRPr lang="en-US" altLang="zh-CN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trlPr>
                                            <a:rPr lang="en-US" altLang="zh-CN" i="1">
                                              <a:solidFill>
                                                <a:srgbClr val="405579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405579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𝑚𝑠𝑡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𝑚𝑠𝑡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ℱ</m:t>
                          </m:r>
                        </m:e>
                      </m:nary>
                      <m:d>
                        <m:dPr>
                          <m:ctrlPr>
                            <a:rPr lang="en-US" altLang="zh-CN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5" y="1711960"/>
                <a:ext cx="10585450" cy="34239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64735" y="805815"/>
            <a:ext cx="2463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Step one: ConU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3275" y="1711960"/>
                <a:ext cx="10585450" cy="34239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We devise the nonconformity score (NS) in CP by linking it with the uncertainty condition strictly aligned with the acceptable response</a:t>
                </a:r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s, which leads to robust correctness coverage </a:t>
                </a:r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guarantees </a:t>
                </a:r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in i.i.d. test data points.</a:t>
                </a:r>
                <a:endParaRPr lang="en-US" altLang="zh-CN">
                  <a:solidFill>
                    <a:srgbClr val="405579"/>
                  </a:solidFill>
                  <a:sym typeface="+mn-ea"/>
                </a:endParaRPr>
              </a:p>
              <a:p>
                <a:pPr algn="just"/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>
                              <a:solidFill>
                                <a:srgbClr val="405579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>
                                  <a:solidFill>
                                    <a:srgbClr val="40557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</a:rPr>
                            <m:t>, </m:t>
                          </m:r>
                          <m:sSubSup>
                            <m:sSubSupPr>
                              <m:ctrlPr>
                                <a:rPr lang="en-US" altLang="zh-CN">
                                  <a:solidFill>
                                    <a:srgbClr val="405579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en-US" altLang="zh-CN">
                              <a:solidFill>
                                <a:srgbClr val="405579"/>
                              </a:solidFill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>
                                  <a:solidFill>
                                    <a:srgbClr val="405579"/>
                                  </a:solidFill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>
                                      <a:solidFill>
                                        <a:srgbClr val="405579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trlPr>
                                            <a:rPr lang="en-US" altLang="zh-CN">
                                              <a:solidFill>
                                                <a:srgbClr val="405579"/>
                                              </a:solidFill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>
                                              <a:solidFill>
                                                <a:srgbClr val="40557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  <m:d>
                                <m:dPr>
                                  <m:ctrlPr>
                                    <a:rPr lang="en-US" altLang="zh-CN">
                                      <a:solidFill>
                                        <a:srgbClr val="405579"/>
                                      </a:solidFill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trlPr>
                                            <a:rPr lang="en-US" altLang="zh-CN">
                                              <a:solidFill>
                                                <a:srgbClr val="405579"/>
                                              </a:solidFill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>
                                              <a:solidFill>
                                                <a:srgbClr val="40557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</a:rPr>
                                    <m:t>, </m:t>
                                  </m:r>
                                  <m:sSubSup>
                                    <m:sSubSupPr>
                                      <m:ctrlP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>
                                      <a:solidFill>
                                        <a:srgbClr val="405579"/>
                                      </a:solidFill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trlPr>
                                            <a:rPr lang="en-US" altLang="zh-CN">
                                              <a:solidFill>
                                                <a:srgbClr val="405579"/>
                                              </a:solidFill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>
                                              <a:solidFill>
                                                <a:srgbClr val="40557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</a:rPr>
                                    <m:t>⇔</m:t>
                                  </m:r>
                                  <m:sSubSup>
                                    <m:sSubSupPr>
                                      <m:ctrlP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>
                  <a:solidFill>
                    <a:srgbClr val="405579"/>
                  </a:solidFill>
                  <a:latin typeface="Cambria Math" panose="02040503050406030204" pitchFamily="18" charset="0"/>
                </a:endParaRPr>
              </a:p>
              <a:p>
                <a:pPr algn="just">
                  <a:buClrTx/>
                  <a:buSzTx/>
                  <a:buFontTx/>
                </a:pPr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>
                  <a:buClrTx/>
                  <a:buSzTx/>
                  <a:buFontTx/>
                </a:pPr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Finally, we construct prediction sets based on the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 quantile of NSs, denoted as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>
                            <a:solidFill>
                              <a:srgbClr val="405579"/>
                            </a:solidFill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.</a:t>
                </a:r>
                <a:endParaRPr lang="en-US" altLang="zh-CN">
                  <a:solidFill>
                    <a:srgbClr val="405579"/>
                  </a:solidFill>
                  <a:sym typeface="+mn-ea"/>
                </a:endParaRPr>
              </a:p>
              <a:p>
                <a:pPr algn="just">
                  <a:buClrTx/>
                  <a:buSzTx/>
                  <a:buFontTx/>
                </a:pPr>
                <a:endParaRPr lang="en-US" altLang="zh-CN">
                  <a:solidFill>
                    <a:srgbClr val="405579"/>
                  </a:solidFill>
                </a:endParaRPr>
              </a:p>
              <a:p>
                <a:pPr algn="ctr">
                  <a:buClrTx/>
                  <a:buSzTx/>
                  <a:buFontTx/>
                </a:pP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>
                            <a:solidFill>
                              <a:srgbClr val="405579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>
                                <a:solidFill>
                                  <a:srgbClr val="405579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>
                            <a:solidFill>
                              <a:srgbClr val="405579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>
                                <a:solidFill>
                                  <a:srgbClr val="405579"/>
                                </a:solidFill>
                              </a:rPr>
                            </m:ctrlPr>
                          </m:sSubPr>
                          <m:e>
                            <m:acc>
                              <m:accPr>
                                <m:ctrlPr>
                                  <a:rPr lang="en-US" altLang="zh-CN">
                                    <a:solidFill>
                                      <a:srgbClr val="405579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altLang="zh-CN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</a:rPr>
                          <m:t>: </m:t>
                        </m:r>
                        <m:r>
                          <a:rPr lang="en-US" altLang="zh-CN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>
                                <a:solidFill>
                                  <a:srgbClr val="405579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>
                                    <a:solidFill>
                                      <a:srgbClr val="405579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, </m:t>
                            </m:r>
                            <m:sSub>
                              <m:sSubPr>
                                <m:ctrlPr>
                                  <a:rPr lang="en-US" altLang="zh-CN">
                                    <a:solidFill>
                                      <a:srgbClr val="405579"/>
                                    </a:solidFill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trlPr>
                                      <a:rPr lang="en-US" altLang="zh-CN">
                                        <a:solidFill>
                                          <a:srgbClr val="405579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trlPr>
                              <a:rPr lang="en-US" altLang="zh-CN">
                                <a:solidFill>
                                  <a:srgbClr val="405579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>
                    <a:solidFill>
                      <a:srgbClr val="405579"/>
                    </a:solidFill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zh-CN">
                            <a:solidFill>
                              <a:srgbClr val="405579"/>
                            </a:solidFill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>
                                <a:solidFill>
                                  <a:srgbClr val="405579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  <m:sup>
                            <m:r>
                              <a:rPr lang="en-US" altLang="zh-CN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>
                                <a:solidFill>
                                  <a:srgbClr val="405579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>
                                    <a:solidFill>
                                      <a:srgbClr val="405579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rgbClr val="40557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>
                  <a:solidFill>
                    <a:srgbClr val="405579"/>
                  </a:solidFill>
                </a:endParaRPr>
              </a:p>
              <a:p>
                <a:pPr algn="just"/>
                <a:endParaRPr lang="en-US" altLang="zh-CN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5" y="1711960"/>
                <a:ext cx="10585450" cy="34239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888615" y="805815"/>
            <a:ext cx="64154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Step two: Conformal Uncertainty Criterion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629410"/>
            <a:ext cx="6268720" cy="44970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36775" y="361950"/>
            <a:ext cx="7919085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The performance of </a:t>
            </a:r>
            <a:r>
              <a:rPr lang="en-US" sz="2800" b="1" i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ConU</a:t>
            </a:r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 in distinguishing between 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correct and incorrect responses (AUROC)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90" y="1883410"/>
            <a:ext cx="4385310" cy="3301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595" y="6120130"/>
            <a:ext cx="626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rgbClr val="405579"/>
                </a:solidFill>
              </a:rPr>
              <a:t>ConU g</a:t>
            </a:r>
            <a:r>
              <a:rPr lang="zh-CN" altLang="en-US">
                <a:solidFill>
                  <a:srgbClr val="405579"/>
                </a:solidFill>
                <a:sym typeface="+mn-ea"/>
              </a:rPr>
              <a:t>enerally</a:t>
            </a:r>
            <a:r>
              <a:rPr lang="zh-CN" altLang="en-US">
                <a:solidFill>
                  <a:srgbClr val="405579"/>
                </a:solidFill>
              </a:rPr>
              <a:t> outperforms</a:t>
            </a:r>
            <a:r>
              <a:rPr lang="en-US" altLang="zh-CN">
                <a:solidFill>
                  <a:srgbClr val="405579"/>
                </a:solidFill>
              </a:rPr>
              <a:t> 8</a:t>
            </a:r>
            <a:r>
              <a:rPr lang="zh-CN" altLang="en-US">
                <a:solidFill>
                  <a:srgbClr val="405579"/>
                </a:solidFill>
              </a:rPr>
              <a:t> baseline methods </a:t>
            </a:r>
            <a:r>
              <a:rPr lang="en-US">
                <a:solidFill>
                  <a:srgbClr val="405579"/>
                </a:solidFill>
              </a:rPr>
              <a:t>on 4 datasets.</a:t>
            </a:r>
            <a:endParaRPr lang="en-US">
              <a:solidFill>
                <a:srgbClr val="40557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8030" y="5289550"/>
            <a:ext cx="4385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rgbClr val="405579"/>
                </a:solidFill>
                <a:sym typeface="+mn-ea"/>
              </a:rPr>
              <a:t>ConU</a:t>
            </a:r>
            <a:r>
              <a:rPr lang="zh-CN" altLang="en-US">
                <a:solidFill>
                  <a:srgbClr val="405579"/>
                </a:solidFill>
              </a:rPr>
              <a:t> consistently outperforms</a:t>
            </a:r>
            <a:r>
              <a:rPr lang="en-US" altLang="zh-CN">
                <a:solidFill>
                  <a:srgbClr val="405579"/>
                </a:solidFill>
              </a:rPr>
              <a:t> 7</a:t>
            </a:r>
            <a:r>
              <a:rPr lang="zh-CN" altLang="en-US">
                <a:solidFill>
                  <a:srgbClr val="405579"/>
                </a:solidFill>
              </a:rPr>
              <a:t> </a:t>
            </a:r>
            <a:r>
              <a:rPr lang="en-US" altLang="zh-CN">
                <a:solidFill>
                  <a:srgbClr val="405579"/>
                </a:solidFill>
              </a:rPr>
              <a:t>baselines</a:t>
            </a:r>
            <a:r>
              <a:rPr lang="zh-CN" altLang="en-US">
                <a:solidFill>
                  <a:srgbClr val="405579"/>
                </a:solidFill>
              </a:rPr>
              <a:t>, and its performance can be</a:t>
            </a:r>
            <a:r>
              <a:rPr lang="en-US" altLang="zh-CN">
                <a:solidFill>
                  <a:srgbClr val="405579"/>
                </a:solidFill>
              </a:rPr>
              <a:t> </a:t>
            </a:r>
            <a:r>
              <a:rPr lang="zh-CN" altLang="en-US">
                <a:solidFill>
                  <a:srgbClr val="405579"/>
                </a:solidFill>
              </a:rPr>
              <a:t>further boosted by incorporating more generations</a:t>
            </a:r>
            <a:r>
              <a:rPr lang="en-US" altLang="zh-CN">
                <a:solidFill>
                  <a:srgbClr val="405579"/>
                </a:solidFill>
              </a:rPr>
              <a:t>, showing its generation-efficient nature.</a:t>
            </a:r>
            <a:endParaRPr lang="en-US" altLang="zh-CN">
              <a:solidFill>
                <a:srgbClr val="40557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608263" y="331470"/>
            <a:ext cx="697611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The validity of conformal uncertainty criterion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5015" y="3359150"/>
            <a:ext cx="814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405579"/>
                </a:solidFill>
                <a:sym typeface="+mn-ea"/>
              </a:rPr>
              <a:t>Empirical correctness coverage rate at various user-specified error rate</a:t>
            </a:r>
            <a:r>
              <a:rPr lang="en-US" altLang="zh-CN">
                <a:solidFill>
                  <a:srgbClr val="405579"/>
                </a:solidFill>
                <a:sym typeface="+mn-ea"/>
              </a:rPr>
              <a:t>s</a:t>
            </a:r>
            <a:endParaRPr lang="en-US" altLang="zh-CN">
              <a:solidFill>
                <a:srgbClr val="405579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380" y="3968750"/>
            <a:ext cx="3477895" cy="1316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90" y="3755390"/>
            <a:ext cx="3504565" cy="2454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5" y="913130"/>
            <a:ext cx="3477260" cy="2458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90" y="914400"/>
            <a:ext cx="3504565" cy="2457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24380" y="5355590"/>
            <a:ext cx="3477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405579"/>
                </a:solidFill>
                <a:sym typeface="+mn-ea"/>
              </a:rPr>
              <a:t>Empirical coverage rate </a:t>
            </a:r>
            <a:r>
              <a:rPr>
                <a:solidFill>
                  <a:srgbClr val="405579"/>
                </a:solidFill>
                <a:sym typeface="+mn-ea"/>
              </a:rPr>
              <a:t>on</a:t>
            </a:r>
            <a:r>
              <a:rPr lang="en-US">
                <a:solidFill>
                  <a:srgbClr val="405579"/>
                </a:solidFill>
                <a:sym typeface="+mn-ea"/>
              </a:rPr>
              <a:t> </a:t>
            </a:r>
            <a:r>
              <a:rPr>
                <a:solidFill>
                  <a:srgbClr val="405579"/>
                </a:solidFill>
                <a:sym typeface="+mn-ea"/>
              </a:rPr>
              <a:t>7 LLMs</a:t>
            </a:r>
            <a:r>
              <a:rPr lang="en-US">
                <a:solidFill>
                  <a:srgbClr val="405579"/>
                </a:solidFill>
                <a:sym typeface="+mn-ea"/>
              </a:rPr>
              <a:t> </a:t>
            </a:r>
            <a:r>
              <a:rPr>
                <a:solidFill>
                  <a:srgbClr val="405579"/>
                </a:solidFill>
                <a:sym typeface="+mn-ea"/>
              </a:rPr>
              <a:t> across 4 open-ended NLG</a:t>
            </a:r>
            <a:r>
              <a:rPr lang="en-US">
                <a:solidFill>
                  <a:srgbClr val="405579"/>
                </a:solidFill>
                <a:sym typeface="+mn-ea"/>
              </a:rPr>
              <a:t> </a:t>
            </a:r>
            <a:r>
              <a:rPr>
                <a:solidFill>
                  <a:srgbClr val="405579"/>
                </a:solidFill>
                <a:sym typeface="+mn-ea"/>
              </a:rPr>
              <a:t>datasets. The user-specified error rate is</a:t>
            </a:r>
            <a:r>
              <a:rPr lang="en-US">
                <a:solidFill>
                  <a:srgbClr val="405579"/>
                </a:solidFill>
                <a:sym typeface="+mn-ea"/>
              </a:rPr>
              <a:t> </a:t>
            </a:r>
            <a:r>
              <a:rPr>
                <a:solidFill>
                  <a:srgbClr val="405579"/>
                </a:solidFill>
                <a:sym typeface="+mn-ea"/>
              </a:rPr>
              <a:t>set to 0.1</a:t>
            </a:r>
            <a:endParaRPr>
              <a:solidFill>
                <a:srgbClr val="405579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63690" y="6162040"/>
            <a:ext cx="3504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405579"/>
                </a:solidFill>
                <a:sym typeface="+mn-ea"/>
              </a:rPr>
              <a:t>Empirical coverage rate</a:t>
            </a:r>
            <a:r>
              <a:rPr>
                <a:solidFill>
                  <a:srgbClr val="405579"/>
                </a:solidFill>
              </a:rPr>
              <a:t> at</a:t>
            </a:r>
            <a:r>
              <a:rPr lang="en-US">
                <a:solidFill>
                  <a:srgbClr val="405579"/>
                </a:solidFill>
              </a:rPr>
              <a:t> various splitting</a:t>
            </a:r>
            <a:r>
              <a:rPr>
                <a:solidFill>
                  <a:srgbClr val="405579"/>
                </a:solidFill>
              </a:rPr>
              <a:t> ratios</a:t>
            </a:r>
            <a:endParaRPr>
              <a:solidFill>
                <a:srgbClr val="40557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83151" y="331470"/>
            <a:ext cx="24263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2800" b="1">
                <a:solidFill>
                  <a:srgbClr val="40557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Assumption (1)</a:t>
            </a:r>
            <a:endParaRPr lang="en-US" sz="2800" b="1">
              <a:solidFill>
                <a:srgbClr val="40557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03275" y="889000"/>
                <a:ext cx="10585450" cy="50958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We assume that at least one acceptable response is sampled into the candidate set for each test data point, which is reasonable. For each calibration data point, we sample multiple (e.g.,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) generations from the output space,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trlP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. Following Conformal Risk Control, we define the loss of miscoverage by the candidate set as</a:t>
                </a:r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∉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and the loss is non-increasing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.</a:t>
                </a:r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Then,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. Given that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𝑡𝑒𝑠𝑡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, we obtain</a:t>
                </a:r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1600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endParaRPr lang="en-US" altLang="zh-CN" sz="1600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By the exchangeability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 calibration data points and the test data point,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Uniform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..., 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 is  the abbreviation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. Then we have</a:t>
                </a:r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405579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sz="1600" i="1">
                              <a:solidFill>
                                <a:srgbClr val="405579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405579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405579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altLang="zh-CN" sz="1600" i="1">
                          <a:solidFill>
                            <a:srgbClr val="405579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i="1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Since we have demanded that at least one acceptable response is sampled for each calibration data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rgbClr val="405579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 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solidFill>
                                      <a:srgbClr val="405579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600" i="1">
                        <a:solidFill>
                          <a:srgbClr val="405579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i="1">
                            <a:solidFill>
                              <a:srgbClr val="405579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solidFill>
                                  <a:srgbClr val="405579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sz="1600">
                    <a:solidFill>
                      <a:srgbClr val="405579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Assumption (1) holds in this case.</a:t>
                </a:r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:endParaRPr lang="en-US" altLang="zh-CN" sz="1600">
                  <a:solidFill>
                    <a:srgbClr val="405579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5" y="889000"/>
                <a:ext cx="10585450" cy="50958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RhOTM3YmVjNzIyNGJlOTY3YzVjNDEyZDc0ZDkyMD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4640</Words>
  <Application>WPS 演示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Cambria Math</vt:lpstr>
      <vt:lpstr>MS Mincho</vt:lpstr>
      <vt:lpstr>微软雅黑</vt:lpstr>
      <vt:lpstr>Arial Unicode MS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汪志远</dc:creator>
  <cp:lastModifiedBy>初然</cp:lastModifiedBy>
  <cp:revision>18</cp:revision>
  <dcterms:created xsi:type="dcterms:W3CDTF">2023-08-09T12:44:00Z</dcterms:created>
  <dcterms:modified xsi:type="dcterms:W3CDTF">2024-10-20T08:18:31Z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