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7" r:id="rId6"/>
    <p:sldId id="261" r:id="rId7"/>
    <p:sldId id="262" r:id="rId8"/>
    <p:sldId id="263" r:id="rId9"/>
    <p:sldId id="265" r:id="rId10"/>
    <p:sldId id="264" r:id="rId11"/>
    <p:sldId id="278" r:id="rId12"/>
    <p:sldId id="267" r:id="rId13"/>
    <p:sldId id="260" r:id="rId14"/>
    <p:sldId id="279" r:id="rId15"/>
    <p:sldId id="268" r:id="rId16"/>
    <p:sldId id="269" r:id="rId17"/>
    <p:sldId id="270" r:id="rId18"/>
    <p:sldId id="280" r:id="rId19"/>
    <p:sldId id="282" r:id="rId20"/>
    <p:sldId id="281" r:id="rId21"/>
    <p:sldId id="271" r:id="rId22"/>
    <p:sldId id="272" r:id="rId23"/>
    <p:sldId id="273" r:id="rId24"/>
    <p:sldId id="275" r:id="rId25"/>
    <p:sldId id="283" r:id="rId26"/>
    <p:sldId id="27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66"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B0B64-7CF6-6410-C6A3-F31ECB98279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D8FD50-A57D-F41E-D608-DD9CA642C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F69FC99-E5E7-1FD1-5701-EE110C8128BA}"/>
              </a:ext>
            </a:extLst>
          </p:cNvPr>
          <p:cNvSpPr>
            <a:spLocks noGrp="1"/>
          </p:cNvSpPr>
          <p:nvPr>
            <p:ph type="dt" sz="half" idx="10"/>
          </p:nvPr>
        </p:nvSpPr>
        <p:spPr/>
        <p:txBody>
          <a:bodyPr/>
          <a:lstStyle/>
          <a:p>
            <a:fld id="{F3CDF5F5-2B9A-4B29-B1E6-C36CB2C30FEA}"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4AC2D662-349A-8ED8-5152-E847399368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5072C2-5930-15DE-6F65-89848BAB3B09}"/>
              </a:ext>
            </a:extLst>
          </p:cNvPr>
          <p:cNvSpPr>
            <a:spLocks noGrp="1"/>
          </p:cNvSpPr>
          <p:nvPr>
            <p:ph type="sldNum" sz="quarter" idx="12"/>
          </p:nvPr>
        </p:nvSpPr>
        <p:spPr/>
        <p:txBody>
          <a:bodyPr/>
          <a:lstStyle/>
          <a:p>
            <a:fld id="{05E08CE8-7231-41B2-8BF5-304BFC2F7DD3}" type="slidenum">
              <a:rPr lang="zh-CN" altLang="en-US" smtClean="0"/>
              <a:t>‹#›</a:t>
            </a:fld>
            <a:endParaRPr lang="zh-CN" altLang="en-US"/>
          </a:p>
        </p:txBody>
      </p:sp>
    </p:spTree>
    <p:extLst>
      <p:ext uri="{BB962C8B-B14F-4D97-AF65-F5344CB8AC3E}">
        <p14:creationId xmlns:p14="http://schemas.microsoft.com/office/powerpoint/2010/main" val="112705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3304F-6705-2F68-A21B-135921F437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177E1B8-8423-B794-4C97-A24680CCD09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263C96-5FDA-81AE-2A8D-3E1816B7B972}"/>
              </a:ext>
            </a:extLst>
          </p:cNvPr>
          <p:cNvSpPr>
            <a:spLocks noGrp="1"/>
          </p:cNvSpPr>
          <p:nvPr>
            <p:ph type="dt" sz="half" idx="10"/>
          </p:nvPr>
        </p:nvSpPr>
        <p:spPr/>
        <p:txBody>
          <a:bodyPr/>
          <a:lstStyle/>
          <a:p>
            <a:fld id="{F3CDF5F5-2B9A-4B29-B1E6-C36CB2C30FEA}"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BF8882F6-76CF-2117-81DC-5227F088B0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2EBD15-F042-8DAC-2A71-972BFA017992}"/>
              </a:ext>
            </a:extLst>
          </p:cNvPr>
          <p:cNvSpPr>
            <a:spLocks noGrp="1"/>
          </p:cNvSpPr>
          <p:nvPr>
            <p:ph type="sldNum" sz="quarter" idx="12"/>
          </p:nvPr>
        </p:nvSpPr>
        <p:spPr/>
        <p:txBody>
          <a:bodyPr/>
          <a:lstStyle/>
          <a:p>
            <a:fld id="{05E08CE8-7231-41B2-8BF5-304BFC2F7DD3}" type="slidenum">
              <a:rPr lang="zh-CN" altLang="en-US" smtClean="0"/>
              <a:t>‹#›</a:t>
            </a:fld>
            <a:endParaRPr lang="zh-CN" altLang="en-US"/>
          </a:p>
        </p:txBody>
      </p:sp>
    </p:spTree>
    <p:extLst>
      <p:ext uri="{BB962C8B-B14F-4D97-AF65-F5344CB8AC3E}">
        <p14:creationId xmlns:p14="http://schemas.microsoft.com/office/powerpoint/2010/main" val="383702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CECA97-E64B-1BB2-E962-23D0AE93A55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DBBB0C-A4F6-B2C0-0EAD-FA8D110051B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73C0C4-F623-40B6-0D8F-DD26C51D4B35}"/>
              </a:ext>
            </a:extLst>
          </p:cNvPr>
          <p:cNvSpPr>
            <a:spLocks noGrp="1"/>
          </p:cNvSpPr>
          <p:nvPr>
            <p:ph type="dt" sz="half" idx="10"/>
          </p:nvPr>
        </p:nvSpPr>
        <p:spPr/>
        <p:txBody>
          <a:bodyPr/>
          <a:lstStyle/>
          <a:p>
            <a:fld id="{F3CDF5F5-2B9A-4B29-B1E6-C36CB2C30FEA}"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760566D1-84DF-C056-685B-3D59608186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E752E5-EE0F-91FB-DECF-1BCE6AB3EE6D}"/>
              </a:ext>
            </a:extLst>
          </p:cNvPr>
          <p:cNvSpPr>
            <a:spLocks noGrp="1"/>
          </p:cNvSpPr>
          <p:nvPr>
            <p:ph type="sldNum" sz="quarter" idx="12"/>
          </p:nvPr>
        </p:nvSpPr>
        <p:spPr/>
        <p:txBody>
          <a:bodyPr/>
          <a:lstStyle/>
          <a:p>
            <a:fld id="{05E08CE8-7231-41B2-8BF5-304BFC2F7DD3}" type="slidenum">
              <a:rPr lang="zh-CN" altLang="en-US" smtClean="0"/>
              <a:t>‹#›</a:t>
            </a:fld>
            <a:endParaRPr lang="zh-CN" altLang="en-US"/>
          </a:p>
        </p:txBody>
      </p:sp>
    </p:spTree>
    <p:extLst>
      <p:ext uri="{BB962C8B-B14F-4D97-AF65-F5344CB8AC3E}">
        <p14:creationId xmlns:p14="http://schemas.microsoft.com/office/powerpoint/2010/main" val="166202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C05DE-BADC-6463-1E76-3367442706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87CF17-37F4-3E11-2895-37552EBECBF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E0314C-3838-C181-38EF-51383A0AC442}"/>
              </a:ext>
            </a:extLst>
          </p:cNvPr>
          <p:cNvSpPr>
            <a:spLocks noGrp="1"/>
          </p:cNvSpPr>
          <p:nvPr>
            <p:ph type="dt" sz="half" idx="10"/>
          </p:nvPr>
        </p:nvSpPr>
        <p:spPr/>
        <p:txBody>
          <a:bodyPr/>
          <a:lstStyle/>
          <a:p>
            <a:fld id="{F3CDF5F5-2B9A-4B29-B1E6-C36CB2C30FEA}"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7C2751AB-35FD-E7BD-955B-70BD7B346C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4FA189-6ED8-17EA-F6C6-414091966228}"/>
              </a:ext>
            </a:extLst>
          </p:cNvPr>
          <p:cNvSpPr>
            <a:spLocks noGrp="1"/>
          </p:cNvSpPr>
          <p:nvPr>
            <p:ph type="sldNum" sz="quarter" idx="12"/>
          </p:nvPr>
        </p:nvSpPr>
        <p:spPr/>
        <p:txBody>
          <a:bodyPr/>
          <a:lstStyle/>
          <a:p>
            <a:fld id="{05E08CE8-7231-41B2-8BF5-304BFC2F7DD3}" type="slidenum">
              <a:rPr lang="zh-CN" altLang="en-US" smtClean="0"/>
              <a:t>‹#›</a:t>
            </a:fld>
            <a:endParaRPr lang="zh-CN" altLang="en-US"/>
          </a:p>
        </p:txBody>
      </p:sp>
    </p:spTree>
    <p:extLst>
      <p:ext uri="{BB962C8B-B14F-4D97-AF65-F5344CB8AC3E}">
        <p14:creationId xmlns:p14="http://schemas.microsoft.com/office/powerpoint/2010/main" val="157458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3D4A7-C461-EC77-BAE1-019ECCCC8B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D5E9C4-A179-093A-12AC-CDF2A3E41E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08D691-A41A-D45F-161E-BFDB7BBC4F12}"/>
              </a:ext>
            </a:extLst>
          </p:cNvPr>
          <p:cNvSpPr>
            <a:spLocks noGrp="1"/>
          </p:cNvSpPr>
          <p:nvPr>
            <p:ph type="dt" sz="half" idx="10"/>
          </p:nvPr>
        </p:nvSpPr>
        <p:spPr/>
        <p:txBody>
          <a:bodyPr/>
          <a:lstStyle/>
          <a:p>
            <a:fld id="{F3CDF5F5-2B9A-4B29-B1E6-C36CB2C30FEA}"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45167ADA-6919-CA88-386F-7D89F61441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F2F4DB-7612-5DFE-4A52-B1C3652036DA}"/>
              </a:ext>
            </a:extLst>
          </p:cNvPr>
          <p:cNvSpPr>
            <a:spLocks noGrp="1"/>
          </p:cNvSpPr>
          <p:nvPr>
            <p:ph type="sldNum" sz="quarter" idx="12"/>
          </p:nvPr>
        </p:nvSpPr>
        <p:spPr/>
        <p:txBody>
          <a:bodyPr/>
          <a:lstStyle/>
          <a:p>
            <a:fld id="{05E08CE8-7231-41B2-8BF5-304BFC2F7DD3}" type="slidenum">
              <a:rPr lang="zh-CN" altLang="en-US" smtClean="0"/>
              <a:t>‹#›</a:t>
            </a:fld>
            <a:endParaRPr lang="zh-CN" altLang="en-US"/>
          </a:p>
        </p:txBody>
      </p:sp>
    </p:spTree>
    <p:extLst>
      <p:ext uri="{BB962C8B-B14F-4D97-AF65-F5344CB8AC3E}">
        <p14:creationId xmlns:p14="http://schemas.microsoft.com/office/powerpoint/2010/main" val="1127872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9A5E2-46D8-896D-D6F7-BF9ED53E1F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514058-D7BB-2628-5EFD-877C08383E1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854303C-7CFC-DCE7-8989-CC2CAE317CE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59D5B95-7300-8C53-C970-07E7952BCECF}"/>
              </a:ext>
            </a:extLst>
          </p:cNvPr>
          <p:cNvSpPr>
            <a:spLocks noGrp="1"/>
          </p:cNvSpPr>
          <p:nvPr>
            <p:ph type="dt" sz="half" idx="10"/>
          </p:nvPr>
        </p:nvSpPr>
        <p:spPr/>
        <p:txBody>
          <a:bodyPr/>
          <a:lstStyle/>
          <a:p>
            <a:fld id="{F3CDF5F5-2B9A-4B29-B1E6-C36CB2C30FEA}" type="datetimeFigureOut">
              <a:rPr lang="zh-CN" altLang="en-US" smtClean="0"/>
              <a:t>2024/7/1</a:t>
            </a:fld>
            <a:endParaRPr lang="zh-CN" altLang="en-US"/>
          </a:p>
        </p:txBody>
      </p:sp>
      <p:sp>
        <p:nvSpPr>
          <p:cNvPr id="6" name="页脚占位符 5">
            <a:extLst>
              <a:ext uri="{FF2B5EF4-FFF2-40B4-BE49-F238E27FC236}">
                <a16:creationId xmlns:a16="http://schemas.microsoft.com/office/drawing/2014/main" id="{F3FFA4ED-B051-4EE4-0915-F43BBE3DCB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561568-1A35-7869-972D-49C0073C6EAE}"/>
              </a:ext>
            </a:extLst>
          </p:cNvPr>
          <p:cNvSpPr>
            <a:spLocks noGrp="1"/>
          </p:cNvSpPr>
          <p:nvPr>
            <p:ph type="sldNum" sz="quarter" idx="12"/>
          </p:nvPr>
        </p:nvSpPr>
        <p:spPr/>
        <p:txBody>
          <a:bodyPr/>
          <a:lstStyle/>
          <a:p>
            <a:fld id="{05E08CE8-7231-41B2-8BF5-304BFC2F7DD3}" type="slidenum">
              <a:rPr lang="zh-CN" altLang="en-US" smtClean="0"/>
              <a:t>‹#›</a:t>
            </a:fld>
            <a:endParaRPr lang="zh-CN" altLang="en-US"/>
          </a:p>
        </p:txBody>
      </p:sp>
    </p:spTree>
    <p:extLst>
      <p:ext uri="{BB962C8B-B14F-4D97-AF65-F5344CB8AC3E}">
        <p14:creationId xmlns:p14="http://schemas.microsoft.com/office/powerpoint/2010/main" val="26100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41F60-8A25-BB46-44FB-FA5550E1B21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10BEA79-328B-1AD1-D789-9D8BB933DC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6A60B7-A890-F26C-FE23-106C38335B7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7D5CAD5-EDF6-82AF-E082-2B2DC645B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2D5CBE8-06B3-C903-28B1-DF0C8C3ED77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573DA6B-8BB6-4E2F-34B4-0B6A3F65EFBC}"/>
              </a:ext>
            </a:extLst>
          </p:cNvPr>
          <p:cNvSpPr>
            <a:spLocks noGrp="1"/>
          </p:cNvSpPr>
          <p:nvPr>
            <p:ph type="dt" sz="half" idx="10"/>
          </p:nvPr>
        </p:nvSpPr>
        <p:spPr/>
        <p:txBody>
          <a:bodyPr/>
          <a:lstStyle/>
          <a:p>
            <a:fld id="{F3CDF5F5-2B9A-4B29-B1E6-C36CB2C30FEA}" type="datetimeFigureOut">
              <a:rPr lang="zh-CN" altLang="en-US" smtClean="0"/>
              <a:t>2024/7/1</a:t>
            </a:fld>
            <a:endParaRPr lang="zh-CN" altLang="en-US"/>
          </a:p>
        </p:txBody>
      </p:sp>
      <p:sp>
        <p:nvSpPr>
          <p:cNvPr id="8" name="页脚占位符 7">
            <a:extLst>
              <a:ext uri="{FF2B5EF4-FFF2-40B4-BE49-F238E27FC236}">
                <a16:creationId xmlns:a16="http://schemas.microsoft.com/office/drawing/2014/main" id="{398EA8ED-2A5C-625F-3A77-81EEBBC3722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327A31-B05D-F5D8-C8BE-A2A03E4759E6}"/>
              </a:ext>
            </a:extLst>
          </p:cNvPr>
          <p:cNvSpPr>
            <a:spLocks noGrp="1"/>
          </p:cNvSpPr>
          <p:nvPr>
            <p:ph type="sldNum" sz="quarter" idx="12"/>
          </p:nvPr>
        </p:nvSpPr>
        <p:spPr/>
        <p:txBody>
          <a:bodyPr/>
          <a:lstStyle/>
          <a:p>
            <a:fld id="{05E08CE8-7231-41B2-8BF5-304BFC2F7DD3}" type="slidenum">
              <a:rPr lang="zh-CN" altLang="en-US" smtClean="0"/>
              <a:t>‹#›</a:t>
            </a:fld>
            <a:endParaRPr lang="zh-CN" altLang="en-US"/>
          </a:p>
        </p:txBody>
      </p:sp>
    </p:spTree>
    <p:extLst>
      <p:ext uri="{BB962C8B-B14F-4D97-AF65-F5344CB8AC3E}">
        <p14:creationId xmlns:p14="http://schemas.microsoft.com/office/powerpoint/2010/main" val="3423952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F41C9-7593-0E91-3A99-4B7DF597A68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112965-E02A-38C0-74C4-A13DA804F097}"/>
              </a:ext>
            </a:extLst>
          </p:cNvPr>
          <p:cNvSpPr>
            <a:spLocks noGrp="1"/>
          </p:cNvSpPr>
          <p:nvPr>
            <p:ph type="dt" sz="half" idx="10"/>
          </p:nvPr>
        </p:nvSpPr>
        <p:spPr/>
        <p:txBody>
          <a:bodyPr/>
          <a:lstStyle/>
          <a:p>
            <a:fld id="{F3CDF5F5-2B9A-4B29-B1E6-C36CB2C30FEA}" type="datetimeFigureOut">
              <a:rPr lang="zh-CN" altLang="en-US" smtClean="0"/>
              <a:t>2024/7/1</a:t>
            </a:fld>
            <a:endParaRPr lang="zh-CN" altLang="en-US"/>
          </a:p>
        </p:txBody>
      </p:sp>
      <p:sp>
        <p:nvSpPr>
          <p:cNvPr id="4" name="页脚占位符 3">
            <a:extLst>
              <a:ext uri="{FF2B5EF4-FFF2-40B4-BE49-F238E27FC236}">
                <a16:creationId xmlns:a16="http://schemas.microsoft.com/office/drawing/2014/main" id="{B75F46CC-494A-BD28-909F-DEBBC680C9B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5B9548-3FFC-51C5-F737-C0B76E1C9BE6}"/>
              </a:ext>
            </a:extLst>
          </p:cNvPr>
          <p:cNvSpPr>
            <a:spLocks noGrp="1"/>
          </p:cNvSpPr>
          <p:nvPr>
            <p:ph type="sldNum" sz="quarter" idx="12"/>
          </p:nvPr>
        </p:nvSpPr>
        <p:spPr/>
        <p:txBody>
          <a:bodyPr/>
          <a:lstStyle/>
          <a:p>
            <a:fld id="{05E08CE8-7231-41B2-8BF5-304BFC2F7DD3}" type="slidenum">
              <a:rPr lang="zh-CN" altLang="en-US" smtClean="0"/>
              <a:t>‹#›</a:t>
            </a:fld>
            <a:endParaRPr lang="zh-CN" altLang="en-US"/>
          </a:p>
        </p:txBody>
      </p:sp>
    </p:spTree>
    <p:extLst>
      <p:ext uri="{BB962C8B-B14F-4D97-AF65-F5344CB8AC3E}">
        <p14:creationId xmlns:p14="http://schemas.microsoft.com/office/powerpoint/2010/main" val="401059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80C76B5-D2D0-C9B9-1724-68AD73BB5B0E}"/>
              </a:ext>
            </a:extLst>
          </p:cNvPr>
          <p:cNvSpPr>
            <a:spLocks noGrp="1"/>
          </p:cNvSpPr>
          <p:nvPr>
            <p:ph type="dt" sz="half" idx="10"/>
          </p:nvPr>
        </p:nvSpPr>
        <p:spPr/>
        <p:txBody>
          <a:bodyPr/>
          <a:lstStyle/>
          <a:p>
            <a:fld id="{F3CDF5F5-2B9A-4B29-B1E6-C36CB2C30FEA}" type="datetimeFigureOut">
              <a:rPr lang="zh-CN" altLang="en-US" smtClean="0"/>
              <a:t>2024/7/1</a:t>
            </a:fld>
            <a:endParaRPr lang="zh-CN" altLang="en-US"/>
          </a:p>
        </p:txBody>
      </p:sp>
      <p:sp>
        <p:nvSpPr>
          <p:cNvPr id="3" name="页脚占位符 2">
            <a:extLst>
              <a:ext uri="{FF2B5EF4-FFF2-40B4-BE49-F238E27FC236}">
                <a16:creationId xmlns:a16="http://schemas.microsoft.com/office/drawing/2014/main" id="{3512AB02-7262-65F4-669B-0496AEA1C30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260C88-FC6D-0850-E81B-EB27BB30F0E0}"/>
              </a:ext>
            </a:extLst>
          </p:cNvPr>
          <p:cNvSpPr>
            <a:spLocks noGrp="1"/>
          </p:cNvSpPr>
          <p:nvPr>
            <p:ph type="sldNum" sz="quarter" idx="12"/>
          </p:nvPr>
        </p:nvSpPr>
        <p:spPr/>
        <p:txBody>
          <a:bodyPr/>
          <a:lstStyle/>
          <a:p>
            <a:fld id="{05E08CE8-7231-41B2-8BF5-304BFC2F7DD3}" type="slidenum">
              <a:rPr lang="zh-CN" altLang="en-US" smtClean="0"/>
              <a:t>‹#›</a:t>
            </a:fld>
            <a:endParaRPr lang="zh-CN" altLang="en-US"/>
          </a:p>
        </p:txBody>
      </p:sp>
    </p:spTree>
    <p:extLst>
      <p:ext uri="{BB962C8B-B14F-4D97-AF65-F5344CB8AC3E}">
        <p14:creationId xmlns:p14="http://schemas.microsoft.com/office/powerpoint/2010/main" val="388959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53ED7-C55B-CA8E-A835-441E329AD7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4E70E46-ABA0-10BF-967B-967563DDDC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2E0DCD6-01A2-4AAC-67E6-99BAB4E3C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3CA0E6-19B4-05A6-1457-EE8E9FE0A76C}"/>
              </a:ext>
            </a:extLst>
          </p:cNvPr>
          <p:cNvSpPr>
            <a:spLocks noGrp="1"/>
          </p:cNvSpPr>
          <p:nvPr>
            <p:ph type="dt" sz="half" idx="10"/>
          </p:nvPr>
        </p:nvSpPr>
        <p:spPr/>
        <p:txBody>
          <a:bodyPr/>
          <a:lstStyle/>
          <a:p>
            <a:fld id="{F3CDF5F5-2B9A-4B29-B1E6-C36CB2C30FEA}" type="datetimeFigureOut">
              <a:rPr lang="zh-CN" altLang="en-US" smtClean="0"/>
              <a:t>2024/7/1</a:t>
            </a:fld>
            <a:endParaRPr lang="zh-CN" altLang="en-US"/>
          </a:p>
        </p:txBody>
      </p:sp>
      <p:sp>
        <p:nvSpPr>
          <p:cNvPr id="6" name="页脚占位符 5">
            <a:extLst>
              <a:ext uri="{FF2B5EF4-FFF2-40B4-BE49-F238E27FC236}">
                <a16:creationId xmlns:a16="http://schemas.microsoft.com/office/drawing/2014/main" id="{7728B337-2085-7A8F-BB97-95C73028D1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FB82E3-E1FE-8A84-6410-25EC76F79D4E}"/>
              </a:ext>
            </a:extLst>
          </p:cNvPr>
          <p:cNvSpPr>
            <a:spLocks noGrp="1"/>
          </p:cNvSpPr>
          <p:nvPr>
            <p:ph type="sldNum" sz="quarter" idx="12"/>
          </p:nvPr>
        </p:nvSpPr>
        <p:spPr/>
        <p:txBody>
          <a:bodyPr/>
          <a:lstStyle/>
          <a:p>
            <a:fld id="{05E08CE8-7231-41B2-8BF5-304BFC2F7DD3}" type="slidenum">
              <a:rPr lang="zh-CN" altLang="en-US" smtClean="0"/>
              <a:t>‹#›</a:t>
            </a:fld>
            <a:endParaRPr lang="zh-CN" altLang="en-US"/>
          </a:p>
        </p:txBody>
      </p:sp>
    </p:spTree>
    <p:extLst>
      <p:ext uri="{BB962C8B-B14F-4D97-AF65-F5344CB8AC3E}">
        <p14:creationId xmlns:p14="http://schemas.microsoft.com/office/powerpoint/2010/main" val="100378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93FC8-BDAC-B4EF-EA2F-E08715E0F3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A7DB9BF-A86B-1E4D-20AD-59EE41C90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307B505-1EB6-C36E-FFC1-A695C479D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1DA97D-BB2C-64EE-BE5C-F154ADABEAC0}"/>
              </a:ext>
            </a:extLst>
          </p:cNvPr>
          <p:cNvSpPr>
            <a:spLocks noGrp="1"/>
          </p:cNvSpPr>
          <p:nvPr>
            <p:ph type="dt" sz="half" idx="10"/>
          </p:nvPr>
        </p:nvSpPr>
        <p:spPr/>
        <p:txBody>
          <a:bodyPr/>
          <a:lstStyle/>
          <a:p>
            <a:fld id="{F3CDF5F5-2B9A-4B29-B1E6-C36CB2C30FEA}" type="datetimeFigureOut">
              <a:rPr lang="zh-CN" altLang="en-US" smtClean="0"/>
              <a:t>2024/7/1</a:t>
            </a:fld>
            <a:endParaRPr lang="zh-CN" altLang="en-US"/>
          </a:p>
        </p:txBody>
      </p:sp>
      <p:sp>
        <p:nvSpPr>
          <p:cNvPr id="6" name="页脚占位符 5">
            <a:extLst>
              <a:ext uri="{FF2B5EF4-FFF2-40B4-BE49-F238E27FC236}">
                <a16:creationId xmlns:a16="http://schemas.microsoft.com/office/drawing/2014/main" id="{5FE5F299-660E-D43B-58D7-B31496BAB7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EC286C-D69D-DAF4-B952-9F1BF0997293}"/>
              </a:ext>
            </a:extLst>
          </p:cNvPr>
          <p:cNvSpPr>
            <a:spLocks noGrp="1"/>
          </p:cNvSpPr>
          <p:nvPr>
            <p:ph type="sldNum" sz="quarter" idx="12"/>
          </p:nvPr>
        </p:nvSpPr>
        <p:spPr/>
        <p:txBody>
          <a:bodyPr/>
          <a:lstStyle/>
          <a:p>
            <a:fld id="{05E08CE8-7231-41B2-8BF5-304BFC2F7DD3}" type="slidenum">
              <a:rPr lang="zh-CN" altLang="en-US" smtClean="0"/>
              <a:t>‹#›</a:t>
            </a:fld>
            <a:endParaRPr lang="zh-CN" altLang="en-US"/>
          </a:p>
        </p:txBody>
      </p:sp>
    </p:spTree>
    <p:extLst>
      <p:ext uri="{BB962C8B-B14F-4D97-AF65-F5344CB8AC3E}">
        <p14:creationId xmlns:p14="http://schemas.microsoft.com/office/powerpoint/2010/main" val="250987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43B2B3-7A90-0326-7A9D-217DA7BB3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00CEFA-E191-0057-5482-9FEB089213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BA271E-4F41-B541-C1ED-B15BAD97C5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DF5F5-2B9A-4B29-B1E6-C36CB2C30FEA}"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4907E3EA-B025-462A-C137-0EE2040AF0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443D235-F697-4D2D-0330-DBFCF411C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08CE8-7231-41B2-8BF5-304BFC2F7DD3}" type="slidenum">
              <a:rPr lang="zh-CN" altLang="en-US" smtClean="0"/>
              <a:t>‹#›</a:t>
            </a:fld>
            <a:endParaRPr lang="zh-CN" altLang="en-US"/>
          </a:p>
        </p:txBody>
      </p:sp>
    </p:spTree>
    <p:extLst>
      <p:ext uri="{BB962C8B-B14F-4D97-AF65-F5344CB8AC3E}">
        <p14:creationId xmlns:p14="http://schemas.microsoft.com/office/powerpoint/2010/main" val="3068182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2FD9C3C-AD0D-011E-7EB3-B7570FD73CE5}"/>
              </a:ext>
            </a:extLst>
          </p:cNvPr>
          <p:cNvSpPr/>
          <p:nvPr/>
        </p:nvSpPr>
        <p:spPr>
          <a:xfrm>
            <a:off x="278543" y="2967335"/>
            <a:ext cx="11634916" cy="1077218"/>
          </a:xfrm>
          <a:prstGeom prst="rect">
            <a:avLst/>
          </a:prstGeom>
          <a:noFill/>
        </p:spPr>
        <p:txBody>
          <a:bodyPr wrap="none" lIns="91440" tIns="45720" rIns="91440" bIns="45720">
            <a:spAutoFit/>
          </a:bodyPr>
          <a:lstStyle/>
          <a:p>
            <a:pPr algn="ctr"/>
            <a:r>
              <a:rPr lang="en-US" altLang="zh-CN" sz="3200" b="0" cap="none" spc="0" dirty="0">
                <a:ln w="0"/>
                <a:solidFill>
                  <a:schemeClr val="tx1"/>
                </a:solidFill>
                <a:effectLst>
                  <a:outerShdw blurRad="38100" dist="19050" dir="2700000" algn="tl" rotWithShape="0">
                    <a:schemeClr val="dk1">
                      <a:alpha val="40000"/>
                    </a:schemeClr>
                  </a:outerShdw>
                </a:effectLst>
              </a:rPr>
              <a:t>From Dynamic Loading to Extensible Transformation:</a:t>
            </a:r>
          </a:p>
          <a:p>
            <a:pPr algn="ctr"/>
            <a:r>
              <a:rPr lang="en-US" altLang="zh-CN" sz="3200" b="0" cap="none" spc="0" dirty="0">
                <a:ln w="0"/>
                <a:solidFill>
                  <a:schemeClr val="tx1"/>
                </a:solidFill>
                <a:effectLst>
                  <a:outerShdw blurRad="38100" dist="19050" dir="2700000" algn="tl" rotWithShape="0">
                    <a:schemeClr val="dk1">
                      <a:alpha val="40000"/>
                    </a:schemeClr>
                  </a:outerShdw>
                </a:effectLst>
              </a:rPr>
              <a:t>An Infrastructure for Dynamic Library Transformation</a:t>
            </a:r>
            <a:r>
              <a:rPr lang="zh-CN" altLang="en-US" sz="3200" b="0" cap="none" spc="0" dirty="0">
                <a:ln w="0"/>
                <a:solidFill>
                  <a:schemeClr val="tx1"/>
                </a:solidFill>
                <a:effectLst>
                  <a:outerShdw blurRad="38100" dist="19050" dir="2700000" algn="tl" rotWithShape="0">
                    <a:schemeClr val="dk1">
                      <a:alpha val="40000"/>
                    </a:schemeClr>
                  </a:outerShdw>
                </a:effectLst>
              </a:rPr>
              <a:t>（</a:t>
            </a:r>
            <a:r>
              <a:rPr lang="en-US" altLang="zh-CN" sz="3200" b="0" cap="none" spc="0" dirty="0">
                <a:ln w="0"/>
                <a:solidFill>
                  <a:schemeClr val="tx1"/>
                </a:solidFill>
                <a:effectLst>
                  <a:outerShdw blurRad="38100" dist="19050" dir="2700000" algn="tl" rotWithShape="0">
                    <a:schemeClr val="dk1">
                      <a:alpha val="40000"/>
                    </a:schemeClr>
                  </a:outerShdw>
                </a:effectLst>
              </a:rPr>
              <a:t>OSDI22</a:t>
            </a:r>
            <a:r>
              <a:rPr lang="zh-CN" altLang="en-US" sz="3200" b="0" cap="none" spc="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3358786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F681563-672E-F9D5-6A2D-7894CD2C39A7}"/>
              </a:ext>
            </a:extLst>
          </p:cNvPr>
          <p:cNvSpPr txBox="1"/>
          <p:nvPr/>
        </p:nvSpPr>
        <p:spPr>
          <a:xfrm>
            <a:off x="484451" y="472340"/>
            <a:ext cx="4578056" cy="461665"/>
          </a:xfrm>
          <a:prstGeom prst="rect">
            <a:avLst/>
          </a:prstGeom>
          <a:noFill/>
        </p:spPr>
        <p:txBody>
          <a:bodyPr wrap="square" rtlCol="0">
            <a:spAutoFit/>
          </a:bodyPr>
          <a:lstStyle/>
          <a:p>
            <a:r>
              <a:rPr lang="en-US" altLang="zh-CN" sz="2400" b="1" dirty="0"/>
              <a:t>Pass</a:t>
            </a:r>
            <a:r>
              <a:rPr lang="zh-CN" altLang="en-US" sz="2400" b="1" dirty="0"/>
              <a:t>管理器</a:t>
            </a:r>
          </a:p>
        </p:txBody>
      </p:sp>
      <p:sp>
        <p:nvSpPr>
          <p:cNvPr id="5" name="文本框 4">
            <a:extLst>
              <a:ext uri="{FF2B5EF4-FFF2-40B4-BE49-F238E27FC236}">
                <a16:creationId xmlns:a16="http://schemas.microsoft.com/office/drawing/2014/main" id="{9E5B7C48-C41B-746E-28F7-CDF1ACA78AF2}"/>
              </a:ext>
            </a:extLst>
          </p:cNvPr>
          <p:cNvSpPr txBox="1"/>
          <p:nvPr/>
        </p:nvSpPr>
        <p:spPr>
          <a:xfrm>
            <a:off x="739796" y="1277738"/>
            <a:ext cx="10712408" cy="4893647"/>
          </a:xfrm>
          <a:prstGeom prst="rect">
            <a:avLst/>
          </a:prstGeom>
          <a:noFill/>
        </p:spPr>
        <p:txBody>
          <a:bodyPr wrap="square" rtlCol="0">
            <a:spAutoFit/>
          </a:bodyPr>
          <a:lstStyle/>
          <a:p>
            <a:r>
              <a:rPr lang="en-US" altLang="zh-CN" sz="2400" dirty="0"/>
              <a:t>Functionality</a:t>
            </a:r>
          </a:p>
          <a:p>
            <a:pPr marL="285750" indent="-285750">
              <a:buFont typeface="Arial" panose="020B0604020202020204" pitchFamily="34" charset="0"/>
              <a:buChar char="•"/>
            </a:pPr>
            <a:r>
              <a:rPr lang="en-US" altLang="zh-CN" sz="2400" dirty="0"/>
              <a:t>First, the pass manager maintains the </a:t>
            </a:r>
            <a:r>
              <a:rPr lang="en-US" altLang="zh-CN" sz="2400" dirty="0" err="1"/>
              <a:t>RiMF</a:t>
            </a:r>
            <a:r>
              <a:rPr lang="en-US" altLang="zh-CN" sz="2400" dirty="0"/>
              <a:t> image and provides interfaces to various passes to query and modify </a:t>
            </a:r>
            <a:r>
              <a:rPr lang="en-US" altLang="zh-CN" sz="2400" dirty="0" err="1"/>
              <a:t>RiMF</a:t>
            </a:r>
            <a:r>
              <a:rPr lang="en-US" altLang="zh-CN" sz="2400" dirty="0"/>
              <a:t> . </a:t>
            </a:r>
          </a:p>
          <a:p>
            <a:r>
              <a:rPr lang="en-US" altLang="zh-CN" sz="2400" dirty="0"/>
              <a:t>    </a:t>
            </a:r>
            <a:r>
              <a:rPr lang="zh-CN" altLang="en-US" sz="2400" dirty="0"/>
              <a:t>（管理</a:t>
            </a:r>
            <a:r>
              <a:rPr lang="en-US" altLang="zh-CN" sz="2400" dirty="0" err="1"/>
              <a:t>RiMF</a:t>
            </a:r>
            <a:r>
              <a:rPr lang="zh-CN" altLang="en-US" sz="2400" dirty="0"/>
              <a:t>和提供</a:t>
            </a:r>
            <a:r>
              <a:rPr lang="en-US" altLang="zh-CN" sz="2400" dirty="0"/>
              <a:t>pass</a:t>
            </a:r>
            <a:r>
              <a:rPr lang="zh-CN" altLang="en-US" sz="2400" dirty="0"/>
              <a:t>的调用接口）</a:t>
            </a:r>
            <a:endParaRPr lang="en-US" altLang="zh-CN" sz="2400" dirty="0"/>
          </a:p>
          <a:p>
            <a:pPr marL="285750" indent="-285750">
              <a:buFont typeface="Arial" panose="020B0604020202020204" pitchFamily="34" charset="0"/>
              <a:buChar char="•"/>
            </a:pPr>
            <a:r>
              <a:rPr lang="en-US" altLang="zh-CN" sz="2400" dirty="0"/>
              <a:t>Second, the pass manager acts as a meta loader, which loads and executes each transformation pass</a:t>
            </a:r>
          </a:p>
          <a:p>
            <a:r>
              <a:rPr lang="en-US" altLang="zh-CN" sz="2400" dirty="0"/>
              <a:t>    </a:t>
            </a:r>
            <a:r>
              <a:rPr lang="zh-CN" altLang="en-US" sz="2400" dirty="0"/>
              <a:t>（加载执行不同</a:t>
            </a:r>
            <a:r>
              <a:rPr lang="en-US" altLang="zh-CN" sz="2400" dirty="0"/>
              <a:t>pass</a:t>
            </a:r>
            <a:r>
              <a:rPr lang="zh-CN" altLang="en-US" sz="2400" dirty="0"/>
              <a:t>）</a:t>
            </a:r>
            <a:endParaRPr lang="en-US" altLang="zh-CN" sz="2400" dirty="0"/>
          </a:p>
          <a:p>
            <a:endParaRPr lang="en-US" altLang="zh-CN" sz="2400" dirty="0"/>
          </a:p>
          <a:p>
            <a:r>
              <a:rPr lang="en-US" altLang="zh-CN" sz="2400" dirty="0"/>
              <a:t>Pass</a:t>
            </a:r>
            <a:r>
              <a:rPr lang="zh-CN" altLang="en-US" sz="2400" dirty="0"/>
              <a:t>顺序问题</a:t>
            </a:r>
            <a:endParaRPr lang="en-US" altLang="zh-CN" sz="2400" dirty="0"/>
          </a:p>
          <a:p>
            <a:pPr marL="285750" indent="-285750">
              <a:buFont typeface="Arial" panose="020B0604020202020204" pitchFamily="34" charset="0"/>
              <a:buChar char="•"/>
            </a:pPr>
            <a:r>
              <a:rPr lang="en-US" altLang="zh-CN" sz="2400" dirty="0"/>
              <a:t>Pass</a:t>
            </a:r>
            <a:r>
              <a:rPr lang="zh-CN" altLang="en-US" sz="2400" dirty="0"/>
              <a:t>依赖和</a:t>
            </a:r>
            <a:r>
              <a:rPr lang="en-US" altLang="zh-CN" sz="2400" dirty="0"/>
              <a:t>Pass</a:t>
            </a:r>
            <a:r>
              <a:rPr lang="zh-CN" altLang="en-US" sz="2400" dirty="0"/>
              <a:t>冲突</a:t>
            </a:r>
            <a:endParaRPr lang="en-US" altLang="zh-CN" sz="2400" dirty="0"/>
          </a:p>
          <a:p>
            <a:pPr marL="285750" indent="-285750">
              <a:buFont typeface="Arial" panose="020B0604020202020204" pitchFamily="34" charset="0"/>
              <a:buChar char="•"/>
            </a:pPr>
            <a:r>
              <a:rPr lang="zh-CN" altLang="en-US" sz="2400" dirty="0"/>
              <a:t>（没有依赖的情况下）</a:t>
            </a:r>
            <a:r>
              <a:rPr lang="en-US" altLang="zh-CN" sz="2400" dirty="0"/>
              <a:t>Pass</a:t>
            </a:r>
            <a:r>
              <a:rPr lang="zh-CN" altLang="en-US" sz="2400" dirty="0"/>
              <a:t>的顺序问题（例如，二进制验证、</a:t>
            </a:r>
            <a:r>
              <a:rPr lang="en-US" altLang="zh-CN" sz="2400" dirty="0"/>
              <a:t> eliminate unused library code</a:t>
            </a:r>
            <a:r>
              <a:rPr lang="zh-CN" altLang="en-US" sz="2400" dirty="0"/>
              <a:t>等</a:t>
            </a:r>
            <a:r>
              <a:rPr lang="en-US" altLang="zh-CN" sz="2400" dirty="0"/>
              <a:t>Pass</a:t>
            </a:r>
            <a:r>
              <a:rPr lang="zh-CN" altLang="en-US" sz="2400" dirty="0"/>
              <a:t>）</a:t>
            </a:r>
            <a:endParaRPr lang="en-US" altLang="zh-CN" sz="2400" dirty="0"/>
          </a:p>
          <a:p>
            <a:pPr marL="285750" indent="-285750">
              <a:buFont typeface="Arial" panose="020B0604020202020204" pitchFamily="34" charset="0"/>
              <a:buChar char="•"/>
            </a:pPr>
            <a:r>
              <a:rPr lang="en-US" altLang="zh-CN" sz="2400" dirty="0" err="1"/>
              <a:t>vDSO</a:t>
            </a:r>
            <a:r>
              <a:rPr lang="zh-CN" altLang="en-US" sz="2400" dirty="0"/>
              <a:t>（一些</a:t>
            </a:r>
            <a:r>
              <a:rPr lang="en-US" altLang="zh-CN" sz="2400" dirty="0"/>
              <a:t>pass</a:t>
            </a:r>
            <a:r>
              <a:rPr lang="zh-CN" altLang="en-US" sz="2400" dirty="0"/>
              <a:t>本身依赖于</a:t>
            </a:r>
            <a:r>
              <a:rPr lang="en-US" altLang="zh-CN" sz="2400" dirty="0" err="1"/>
              <a:t>vDSO</a:t>
            </a:r>
            <a:r>
              <a:rPr lang="zh-CN" altLang="en-US" sz="2400" dirty="0"/>
              <a:t>的系统调用）</a:t>
            </a:r>
            <a:endParaRPr lang="en-US" altLang="zh-CN" sz="2400" dirty="0"/>
          </a:p>
        </p:txBody>
      </p:sp>
    </p:spTree>
    <p:extLst>
      <p:ext uri="{BB962C8B-B14F-4D97-AF65-F5344CB8AC3E}">
        <p14:creationId xmlns:p14="http://schemas.microsoft.com/office/powerpoint/2010/main" val="965083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F681563-672E-F9D5-6A2D-7894CD2C39A7}"/>
              </a:ext>
            </a:extLst>
          </p:cNvPr>
          <p:cNvSpPr txBox="1"/>
          <p:nvPr/>
        </p:nvSpPr>
        <p:spPr>
          <a:xfrm>
            <a:off x="817510" y="872011"/>
            <a:ext cx="4578056" cy="461665"/>
          </a:xfrm>
          <a:prstGeom prst="rect">
            <a:avLst/>
          </a:prstGeom>
          <a:noFill/>
        </p:spPr>
        <p:txBody>
          <a:bodyPr wrap="square" rtlCol="0">
            <a:spAutoFit/>
          </a:bodyPr>
          <a:lstStyle/>
          <a:p>
            <a:r>
              <a:rPr lang="en-US" altLang="zh-CN" sz="2400" b="1" dirty="0"/>
              <a:t>Pass</a:t>
            </a:r>
            <a:r>
              <a:rPr lang="zh-CN" altLang="en-US" sz="2400" b="1" dirty="0"/>
              <a:t>管理器</a:t>
            </a:r>
          </a:p>
        </p:txBody>
      </p:sp>
      <p:sp>
        <p:nvSpPr>
          <p:cNvPr id="5" name="文本框 4">
            <a:extLst>
              <a:ext uri="{FF2B5EF4-FFF2-40B4-BE49-F238E27FC236}">
                <a16:creationId xmlns:a16="http://schemas.microsoft.com/office/drawing/2014/main" id="{9E5B7C48-C41B-746E-28F7-CDF1ACA78AF2}"/>
              </a:ext>
            </a:extLst>
          </p:cNvPr>
          <p:cNvSpPr txBox="1"/>
          <p:nvPr/>
        </p:nvSpPr>
        <p:spPr>
          <a:xfrm>
            <a:off x="817510" y="1610797"/>
            <a:ext cx="9174278" cy="1846659"/>
          </a:xfrm>
          <a:prstGeom prst="rect">
            <a:avLst/>
          </a:prstGeom>
          <a:noFill/>
        </p:spPr>
        <p:txBody>
          <a:bodyPr wrap="square" rtlCol="0">
            <a:spAutoFit/>
          </a:bodyPr>
          <a:lstStyle/>
          <a:p>
            <a:r>
              <a:rPr lang="en-US" altLang="zh-CN" sz="2400" dirty="0"/>
              <a:t>Tips</a:t>
            </a:r>
            <a:r>
              <a:rPr lang="zh-CN" altLang="en-US" sz="2400" dirty="0"/>
              <a:t>：</a:t>
            </a:r>
            <a:endParaRPr lang="en-US" altLang="zh-CN" sz="2400" dirty="0"/>
          </a:p>
          <a:p>
            <a:pPr marL="285750" indent="-285750">
              <a:buFont typeface="Arial" panose="020B0604020202020204" pitchFamily="34" charset="0"/>
              <a:buChar char="•"/>
            </a:pPr>
            <a:r>
              <a:rPr lang="zh-CN" altLang="en-US" sz="2400" dirty="0"/>
              <a:t>每个</a:t>
            </a:r>
            <a:r>
              <a:rPr lang="en-US" altLang="zh-CN" sz="2400" dirty="0"/>
              <a:t>pass</a:t>
            </a:r>
            <a:r>
              <a:rPr lang="zh-CN" altLang="en-US" sz="2400" dirty="0"/>
              <a:t>也被弄成一个动态链接库</a:t>
            </a:r>
            <a:endParaRPr lang="en-US" altLang="zh-CN" sz="2400" dirty="0"/>
          </a:p>
          <a:p>
            <a:pPr marL="285750" indent="-285750">
              <a:buFont typeface="Arial" panose="020B0604020202020204" pitchFamily="34" charset="0"/>
              <a:buChar char="•"/>
            </a:pPr>
            <a:r>
              <a:rPr lang="zh-CN" altLang="en-US" sz="2400" dirty="0"/>
              <a:t>兼容性，为了能和普通的加载方式兼容，现有的</a:t>
            </a:r>
            <a:r>
              <a:rPr lang="en-US" altLang="zh-CN" sz="2400" dirty="0"/>
              <a:t>ld.so</a:t>
            </a:r>
            <a:r>
              <a:rPr lang="zh-CN" altLang="en-US" sz="2400" dirty="0"/>
              <a:t>加载器当成一个特殊通道</a:t>
            </a:r>
            <a:endParaRPr lang="en-US" altLang="zh-CN" sz="2400" dirty="0"/>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375753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6E716F7-E76A-62DB-9F7C-D2963331C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4467" y="1476538"/>
            <a:ext cx="5643604" cy="3081360"/>
          </a:xfrm>
          <a:prstGeom prst="rect">
            <a:avLst/>
          </a:prstGeom>
        </p:spPr>
      </p:pic>
      <p:sp>
        <p:nvSpPr>
          <p:cNvPr id="5" name="文本框 4">
            <a:extLst>
              <a:ext uri="{FF2B5EF4-FFF2-40B4-BE49-F238E27FC236}">
                <a16:creationId xmlns:a16="http://schemas.microsoft.com/office/drawing/2014/main" id="{A409B501-3AB8-D26B-C292-0A43944295A9}"/>
              </a:ext>
            </a:extLst>
          </p:cNvPr>
          <p:cNvSpPr txBox="1"/>
          <p:nvPr/>
        </p:nvSpPr>
        <p:spPr>
          <a:xfrm>
            <a:off x="611619" y="1616853"/>
            <a:ext cx="5752848" cy="4524315"/>
          </a:xfrm>
          <a:prstGeom prst="rect">
            <a:avLst/>
          </a:prstGeom>
          <a:noFill/>
        </p:spPr>
        <p:txBody>
          <a:bodyPr wrap="square" rtlCol="0">
            <a:spAutoFit/>
          </a:bodyPr>
          <a:lstStyle/>
          <a:p>
            <a:r>
              <a:rPr lang="en-US" altLang="zh-CN" sz="2400" dirty="0"/>
              <a:t>Problem</a:t>
            </a:r>
            <a:r>
              <a:rPr lang="zh-CN" altLang="en-US" sz="2400" dirty="0"/>
              <a:t>： </a:t>
            </a:r>
            <a:r>
              <a:rPr lang="en-US" altLang="zh-CN" sz="2400" dirty="0"/>
              <a:t>Performance of Huge Page</a:t>
            </a:r>
          </a:p>
          <a:p>
            <a:endParaRPr lang="en-US" altLang="zh-CN" sz="2400" dirty="0"/>
          </a:p>
          <a:p>
            <a:r>
              <a:rPr lang="zh-CN" altLang="en-US" sz="2400" dirty="0"/>
              <a:t>（</a:t>
            </a:r>
            <a:r>
              <a:rPr lang="en-US" altLang="zh-CN" sz="2400" dirty="0"/>
              <a:t>a</a:t>
            </a:r>
            <a:r>
              <a:rPr lang="zh-CN" altLang="en-US" sz="2400" dirty="0"/>
              <a:t>）啥都没有的情况</a:t>
            </a:r>
            <a:endParaRPr lang="en-US" altLang="zh-CN" sz="2400" dirty="0"/>
          </a:p>
          <a:p>
            <a:r>
              <a:rPr lang="zh-CN" altLang="en-US" sz="2400" dirty="0"/>
              <a:t>缺点：页面太小，</a:t>
            </a:r>
            <a:r>
              <a:rPr lang="en-US" altLang="zh-CN" sz="2400" dirty="0" err="1"/>
              <a:t>tlb</a:t>
            </a:r>
            <a:r>
              <a:rPr lang="en-US" altLang="zh-CN" sz="2400" dirty="0"/>
              <a:t> miss</a:t>
            </a:r>
            <a:r>
              <a:rPr lang="zh-CN" altLang="en-US" sz="2400" dirty="0"/>
              <a:t>率高</a:t>
            </a:r>
            <a:endParaRPr lang="en-US" altLang="zh-CN" sz="2400" dirty="0"/>
          </a:p>
          <a:p>
            <a:r>
              <a:rPr lang="zh-CN" altLang="en-US" sz="2400" dirty="0"/>
              <a:t>（</a:t>
            </a:r>
            <a:r>
              <a:rPr lang="en-US" altLang="zh-CN" sz="2400" dirty="0"/>
              <a:t>b</a:t>
            </a:r>
            <a:r>
              <a:rPr lang="zh-CN" altLang="en-US" sz="2400" dirty="0"/>
              <a:t>）都使用</a:t>
            </a:r>
            <a:r>
              <a:rPr lang="en-US" altLang="zh-CN" sz="2400" dirty="0"/>
              <a:t>2M</a:t>
            </a:r>
            <a:r>
              <a:rPr lang="zh-CN" altLang="en-US" sz="2400" dirty="0"/>
              <a:t>的页</a:t>
            </a:r>
            <a:endParaRPr lang="en-US" altLang="zh-CN" sz="2400" dirty="0"/>
          </a:p>
          <a:p>
            <a:r>
              <a:rPr lang="zh-CN" altLang="en-US" sz="2400" dirty="0"/>
              <a:t>缺点：粒度太粗，所以</a:t>
            </a:r>
            <a:r>
              <a:rPr lang="en-US" altLang="zh-CN" sz="2400" dirty="0"/>
              <a:t>.code</a:t>
            </a:r>
            <a:r>
              <a:rPr lang="zh-CN" altLang="en-US" sz="2400" dirty="0"/>
              <a:t>段和</a:t>
            </a:r>
            <a:r>
              <a:rPr lang="en-US" altLang="zh-CN" sz="2400" dirty="0"/>
              <a:t>.data</a:t>
            </a:r>
            <a:r>
              <a:rPr lang="zh-CN" altLang="en-US" sz="2400" dirty="0"/>
              <a:t>段会获得同样的读写执行的权限。</a:t>
            </a:r>
            <a:endParaRPr lang="en-US" altLang="zh-CN" sz="2400" dirty="0"/>
          </a:p>
          <a:p>
            <a:r>
              <a:rPr lang="zh-CN" altLang="en-US" sz="2400" dirty="0"/>
              <a:t>（</a:t>
            </a:r>
            <a:r>
              <a:rPr lang="en-US" altLang="zh-CN" sz="2400" dirty="0"/>
              <a:t>c</a:t>
            </a:r>
            <a:r>
              <a:rPr lang="zh-CN" altLang="en-US" sz="2400" dirty="0"/>
              <a:t>）对于巨大的</a:t>
            </a:r>
            <a:r>
              <a:rPr lang="en-US" altLang="zh-CN" sz="2400" dirty="0"/>
              <a:t>Library</a:t>
            </a:r>
            <a:r>
              <a:rPr lang="zh-CN" altLang="en-US" sz="2400" dirty="0"/>
              <a:t>，使用巨大的页面</a:t>
            </a:r>
            <a:endParaRPr lang="en-US" altLang="zh-CN" sz="2400" dirty="0"/>
          </a:p>
          <a:p>
            <a:r>
              <a:rPr lang="zh-CN" altLang="en-US" sz="2400" dirty="0"/>
              <a:t>缺点：只对巨大的</a:t>
            </a:r>
            <a:r>
              <a:rPr lang="en-US" altLang="zh-CN" sz="2400" dirty="0"/>
              <a:t>Library</a:t>
            </a:r>
            <a:r>
              <a:rPr lang="zh-CN" altLang="en-US" sz="2400" dirty="0"/>
              <a:t>有用</a:t>
            </a:r>
            <a:endParaRPr lang="en-US" altLang="zh-CN" sz="2400" dirty="0"/>
          </a:p>
          <a:p>
            <a:r>
              <a:rPr lang="zh-CN" altLang="en-US" sz="2400" dirty="0"/>
              <a:t>（</a:t>
            </a:r>
            <a:r>
              <a:rPr lang="en-US" altLang="zh-CN" sz="2400" dirty="0"/>
              <a:t>d</a:t>
            </a:r>
            <a:r>
              <a:rPr lang="zh-CN" altLang="en-US" sz="2400" dirty="0"/>
              <a:t>）</a:t>
            </a:r>
            <a:r>
              <a:rPr lang="en-US" altLang="zh-CN" sz="2400" dirty="0" err="1"/>
              <a:t>iFed</a:t>
            </a:r>
            <a:r>
              <a:rPr lang="zh-CN" altLang="en-US" sz="2400" dirty="0"/>
              <a:t>的办法。把不同的库拼到一起去，确切的说是公共的部分。</a:t>
            </a:r>
            <a:endParaRPr lang="en-US" altLang="zh-CN" sz="2400" dirty="0"/>
          </a:p>
        </p:txBody>
      </p:sp>
      <p:sp>
        <p:nvSpPr>
          <p:cNvPr id="7" name="文本框 6">
            <a:extLst>
              <a:ext uri="{FF2B5EF4-FFF2-40B4-BE49-F238E27FC236}">
                <a16:creationId xmlns:a16="http://schemas.microsoft.com/office/drawing/2014/main" id="{142F6B79-45A3-35ED-1099-9BDF6BA50ECA}"/>
              </a:ext>
            </a:extLst>
          </p:cNvPr>
          <p:cNvSpPr txBox="1"/>
          <p:nvPr/>
        </p:nvSpPr>
        <p:spPr>
          <a:xfrm>
            <a:off x="611619" y="859899"/>
            <a:ext cx="4099661" cy="461665"/>
          </a:xfrm>
          <a:prstGeom prst="rect">
            <a:avLst/>
          </a:prstGeom>
          <a:noFill/>
        </p:spPr>
        <p:txBody>
          <a:bodyPr wrap="square" rtlCol="0">
            <a:spAutoFit/>
          </a:bodyPr>
          <a:lstStyle/>
          <a:p>
            <a:r>
              <a:rPr lang="en-US" altLang="zh-CN" sz="2400" b="1" dirty="0"/>
              <a:t>Some Example Pass</a:t>
            </a:r>
            <a:endParaRPr lang="zh-CN" altLang="en-US" sz="2400" b="1" dirty="0"/>
          </a:p>
        </p:txBody>
      </p:sp>
    </p:spTree>
    <p:extLst>
      <p:ext uri="{BB962C8B-B14F-4D97-AF65-F5344CB8AC3E}">
        <p14:creationId xmlns:p14="http://schemas.microsoft.com/office/powerpoint/2010/main" val="94693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1DE70A0-E736-012A-A0C0-B38E6962EA37}"/>
              </a:ext>
            </a:extLst>
          </p:cNvPr>
          <p:cNvSpPr txBox="1"/>
          <p:nvPr/>
        </p:nvSpPr>
        <p:spPr>
          <a:xfrm>
            <a:off x="696397" y="1616852"/>
            <a:ext cx="5504567" cy="3046988"/>
          </a:xfrm>
          <a:prstGeom prst="rect">
            <a:avLst/>
          </a:prstGeom>
          <a:noFill/>
        </p:spPr>
        <p:txBody>
          <a:bodyPr wrap="square" rtlCol="0">
            <a:spAutoFit/>
          </a:bodyPr>
          <a:lstStyle/>
          <a:p>
            <a:r>
              <a:rPr lang="en-US" altLang="zh-CN" sz="2400" dirty="0"/>
              <a:t>Problem</a:t>
            </a:r>
            <a:r>
              <a:rPr lang="zh-CN" altLang="en-US" sz="2400" dirty="0"/>
              <a:t>： </a:t>
            </a:r>
            <a:r>
              <a:rPr lang="en-US" altLang="zh-CN" sz="2400" dirty="0"/>
              <a:t>Performance of Huge Page</a:t>
            </a:r>
          </a:p>
          <a:p>
            <a:endParaRPr lang="en-US" altLang="zh-CN" sz="2400" dirty="0"/>
          </a:p>
          <a:p>
            <a:r>
              <a:rPr lang="en-US" altLang="zh-CN" sz="2400" dirty="0"/>
              <a:t>Glibc</a:t>
            </a:r>
            <a:r>
              <a:rPr lang="zh-CN" altLang="en-US" sz="2400" dirty="0"/>
              <a:t>：单独把每个动态库去加载，并进行随机映射</a:t>
            </a:r>
            <a:endParaRPr lang="en-US" altLang="zh-CN" sz="2400" dirty="0"/>
          </a:p>
          <a:p>
            <a:endParaRPr lang="en-US" altLang="zh-CN" sz="2400" dirty="0"/>
          </a:p>
          <a:p>
            <a:r>
              <a:rPr lang="en-US" altLang="zh-CN" sz="2400" dirty="0" err="1"/>
              <a:t>iFed</a:t>
            </a:r>
            <a:r>
              <a:rPr lang="zh-CN" altLang="en-US" sz="2400" dirty="0"/>
              <a:t>：把这些库公共的部分加载到大页中（当然如果公共的部分小于</a:t>
            </a:r>
            <a:r>
              <a:rPr lang="en-US" altLang="zh-CN" sz="2400" dirty="0"/>
              <a:t>64K</a:t>
            </a:r>
            <a:r>
              <a:rPr lang="zh-CN" altLang="en-US" sz="2400" dirty="0"/>
              <a:t>，依然放在小的页面中去）</a:t>
            </a:r>
            <a:endParaRPr lang="en-US" altLang="zh-CN" sz="2400" dirty="0"/>
          </a:p>
        </p:txBody>
      </p:sp>
      <p:pic>
        <p:nvPicPr>
          <p:cNvPr id="6" name="图片 5">
            <a:extLst>
              <a:ext uri="{FF2B5EF4-FFF2-40B4-BE49-F238E27FC236}">
                <a16:creationId xmlns:a16="http://schemas.microsoft.com/office/drawing/2014/main" id="{7AD4F0C7-A698-E291-5145-FC630007C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670" y="2574278"/>
            <a:ext cx="5291176" cy="2071703"/>
          </a:xfrm>
          <a:prstGeom prst="rect">
            <a:avLst/>
          </a:prstGeom>
        </p:spPr>
      </p:pic>
    </p:spTree>
    <p:extLst>
      <p:ext uri="{BB962C8B-B14F-4D97-AF65-F5344CB8AC3E}">
        <p14:creationId xmlns:p14="http://schemas.microsoft.com/office/powerpoint/2010/main" val="78783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1DE70A0-E736-012A-A0C0-B38E6962EA37}"/>
              </a:ext>
            </a:extLst>
          </p:cNvPr>
          <p:cNvSpPr txBox="1"/>
          <p:nvPr/>
        </p:nvSpPr>
        <p:spPr>
          <a:xfrm>
            <a:off x="696397" y="1616852"/>
            <a:ext cx="7823873" cy="3785652"/>
          </a:xfrm>
          <a:prstGeom prst="rect">
            <a:avLst/>
          </a:prstGeom>
          <a:noFill/>
        </p:spPr>
        <p:txBody>
          <a:bodyPr wrap="square" rtlCol="0">
            <a:spAutoFit/>
          </a:bodyPr>
          <a:lstStyle/>
          <a:p>
            <a:r>
              <a:rPr lang="en-US" altLang="zh-CN" sz="2400" dirty="0" err="1"/>
              <a:t>iFed</a:t>
            </a:r>
            <a:r>
              <a:rPr lang="zh-CN" altLang="en-US" sz="2400" dirty="0"/>
              <a:t>：把这些库公共的部分加载到大页中</a:t>
            </a:r>
            <a:endParaRPr lang="en-US" altLang="zh-CN" sz="2400" dirty="0"/>
          </a:p>
          <a:p>
            <a:endParaRPr lang="en-US" altLang="zh-CN" sz="2400" dirty="0"/>
          </a:p>
          <a:p>
            <a:r>
              <a:rPr lang="en-US" altLang="zh-CN" sz="2400" dirty="0"/>
              <a:t>Problem</a:t>
            </a:r>
            <a:r>
              <a:rPr lang="zh-CN" altLang="en-US" sz="2400" dirty="0"/>
              <a:t>：修复变量的访问</a:t>
            </a:r>
            <a:endParaRPr lang="en-US" altLang="zh-CN" sz="2400" dirty="0"/>
          </a:p>
          <a:p>
            <a:r>
              <a:rPr lang="zh-CN" altLang="en-US" sz="2400" dirty="0"/>
              <a:t>把</a:t>
            </a:r>
            <a:r>
              <a:rPr lang="en-US" altLang="zh-CN" sz="2400" dirty="0"/>
              <a:t>.code</a:t>
            </a:r>
            <a:r>
              <a:rPr lang="zh-CN" altLang="en-US" sz="2400" dirty="0"/>
              <a:t>段和</a:t>
            </a:r>
            <a:r>
              <a:rPr lang="en-US" altLang="zh-CN" sz="2400" dirty="0"/>
              <a:t>.data</a:t>
            </a:r>
            <a:r>
              <a:rPr lang="zh-CN" altLang="en-US" sz="2400" dirty="0"/>
              <a:t>重新组织之后，之前使用偏移方式访问变量的办法就失效了</a:t>
            </a:r>
            <a:endParaRPr lang="en-US" altLang="zh-CN" sz="2400" dirty="0"/>
          </a:p>
          <a:p>
            <a:endParaRPr lang="en-US" altLang="zh-CN" sz="2400" dirty="0"/>
          </a:p>
          <a:p>
            <a:r>
              <a:rPr lang="zh-CN" altLang="en-US" sz="2400" dirty="0"/>
              <a:t>作者的办法是</a:t>
            </a:r>
            <a:endParaRPr lang="en-US" altLang="zh-CN" sz="2400" dirty="0"/>
          </a:p>
          <a:p>
            <a:r>
              <a:rPr lang="zh-CN" altLang="en-US" sz="2400" dirty="0"/>
              <a:t>使用</a:t>
            </a:r>
            <a:r>
              <a:rPr lang="en-US" altLang="zh-CN" sz="2400" dirty="0" err="1"/>
              <a:t>gcc</a:t>
            </a:r>
            <a:r>
              <a:rPr lang="zh-CN" altLang="en-US" sz="2400" dirty="0"/>
              <a:t>的</a:t>
            </a:r>
            <a:r>
              <a:rPr lang="en-US" altLang="zh-CN" sz="2400" dirty="0"/>
              <a:t>-emit-</a:t>
            </a:r>
            <a:r>
              <a:rPr lang="en-US" altLang="zh-CN" sz="2400" dirty="0" err="1"/>
              <a:t>relocs</a:t>
            </a:r>
            <a:r>
              <a:rPr lang="zh-CN" altLang="en-US" sz="2400" dirty="0"/>
              <a:t>选项获取所有符号信息</a:t>
            </a:r>
            <a:endParaRPr lang="en-US" altLang="zh-CN" sz="2400" dirty="0"/>
          </a:p>
          <a:p>
            <a:r>
              <a:rPr lang="zh-CN" altLang="en-US" sz="2400" dirty="0"/>
              <a:t>并且在</a:t>
            </a:r>
            <a:r>
              <a:rPr lang="en-US" altLang="zh-CN" sz="2400" dirty="0"/>
              <a:t>pass</a:t>
            </a:r>
            <a:r>
              <a:rPr lang="zh-CN" altLang="en-US" sz="2400" dirty="0"/>
              <a:t>中进行修复</a:t>
            </a:r>
            <a:endParaRPr lang="en-US" altLang="zh-CN" sz="2400" dirty="0"/>
          </a:p>
          <a:p>
            <a:r>
              <a:rPr lang="zh-CN" altLang="en-US" sz="2400" dirty="0"/>
              <a:t>（所以按这个说法，是需要重新编译动态库的吧）</a:t>
            </a:r>
            <a:endParaRPr lang="en-US" altLang="zh-CN" sz="2400" dirty="0"/>
          </a:p>
        </p:txBody>
      </p:sp>
      <p:pic>
        <p:nvPicPr>
          <p:cNvPr id="3" name="图片 2">
            <a:extLst>
              <a:ext uri="{FF2B5EF4-FFF2-40B4-BE49-F238E27FC236}">
                <a16:creationId xmlns:a16="http://schemas.microsoft.com/office/drawing/2014/main" id="{55C82807-380B-80CE-89BC-CD3C28F09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457" y="3313639"/>
            <a:ext cx="4315377" cy="1724644"/>
          </a:xfrm>
          <a:prstGeom prst="rect">
            <a:avLst/>
          </a:prstGeom>
        </p:spPr>
      </p:pic>
    </p:spTree>
    <p:extLst>
      <p:ext uri="{BB962C8B-B14F-4D97-AF65-F5344CB8AC3E}">
        <p14:creationId xmlns:p14="http://schemas.microsoft.com/office/powerpoint/2010/main" val="2085150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DEFDBA-A915-E63E-E1FE-E97BC105A09E}"/>
              </a:ext>
            </a:extLst>
          </p:cNvPr>
          <p:cNvSpPr txBox="1"/>
          <p:nvPr/>
        </p:nvSpPr>
        <p:spPr>
          <a:xfrm>
            <a:off x="878066" y="1350405"/>
            <a:ext cx="10131067" cy="4678204"/>
          </a:xfrm>
          <a:prstGeom prst="rect">
            <a:avLst/>
          </a:prstGeom>
          <a:noFill/>
        </p:spPr>
        <p:txBody>
          <a:bodyPr wrap="square" rtlCol="0">
            <a:spAutoFit/>
          </a:bodyPr>
          <a:lstStyle/>
          <a:p>
            <a:r>
              <a:rPr lang="zh-CN" altLang="en-US" sz="2000" dirty="0"/>
              <a:t>库共享问题</a:t>
            </a:r>
            <a:endParaRPr lang="en-US" altLang="zh-CN" sz="2000" dirty="0"/>
          </a:p>
          <a:p>
            <a:r>
              <a:rPr lang="zh-CN" altLang="en-US" sz="2000" dirty="0"/>
              <a:t>动态链接库的一个作用是，多个进程使用同一个动态库副本，可以只在内存中保留一份。</a:t>
            </a:r>
            <a:endParaRPr lang="en-US" altLang="zh-CN" sz="2000" dirty="0"/>
          </a:p>
          <a:p>
            <a:r>
              <a:rPr lang="zh-CN" altLang="en-US" sz="2000" dirty="0"/>
              <a:t>但是经过</a:t>
            </a:r>
            <a:r>
              <a:rPr lang="en-US" altLang="zh-CN" sz="2000" dirty="0"/>
              <a:t>pass</a:t>
            </a:r>
            <a:r>
              <a:rPr lang="zh-CN" altLang="en-US" sz="2000" dirty="0"/>
              <a:t>修改之后，动态库本身已经发生了变化，无法再被其他进程共享复用。</a:t>
            </a:r>
            <a:endParaRPr lang="en-US" altLang="zh-CN" sz="2000" dirty="0"/>
          </a:p>
          <a:p>
            <a:endParaRPr lang="en-US" altLang="zh-CN" sz="2000" dirty="0"/>
          </a:p>
          <a:p>
            <a:r>
              <a:rPr lang="en-US" altLang="zh-CN" sz="2000" dirty="0"/>
              <a:t>(1) The shared region is mainly the immutable code section. </a:t>
            </a:r>
          </a:p>
          <a:p>
            <a:r>
              <a:rPr lang="zh-CN" altLang="en-US" sz="2000" dirty="0"/>
              <a:t>（就是说就算每个进程复制一份代码，其大小可以忽略不计，举得例子是</a:t>
            </a:r>
            <a:r>
              <a:rPr lang="en-US" altLang="zh-CN" sz="2000" dirty="0" err="1"/>
              <a:t>glibc</a:t>
            </a:r>
            <a:r>
              <a:rPr lang="zh-CN" altLang="en-US" sz="2000" dirty="0"/>
              <a:t>只有</a:t>
            </a:r>
            <a:r>
              <a:rPr lang="en-US" altLang="zh-CN" sz="2000" dirty="0"/>
              <a:t>17M</a:t>
            </a:r>
            <a:r>
              <a:rPr lang="zh-CN" altLang="en-US" sz="2000" dirty="0"/>
              <a:t>，但是服务器可以动辄几百个</a:t>
            </a:r>
            <a:r>
              <a:rPr lang="en-US" altLang="zh-CN" sz="2000" dirty="0"/>
              <a:t>G</a:t>
            </a:r>
            <a:r>
              <a:rPr lang="zh-CN" altLang="en-US" sz="2000" dirty="0"/>
              <a:t>的内存）</a:t>
            </a:r>
            <a:endParaRPr lang="en-US" altLang="zh-CN" sz="2000" dirty="0"/>
          </a:p>
          <a:p>
            <a:r>
              <a:rPr lang="en-US" altLang="zh-CN" sz="2000" dirty="0"/>
              <a:t>(2) we can apply library concatenation only to key applications</a:t>
            </a:r>
          </a:p>
          <a:p>
            <a:r>
              <a:rPr lang="zh-CN" altLang="en-US" sz="2000" dirty="0"/>
              <a:t>（因为兼容性，所以可以只对关键进程这么搞）</a:t>
            </a:r>
            <a:endParaRPr lang="en-US" altLang="zh-CN" sz="2000" dirty="0"/>
          </a:p>
          <a:p>
            <a:r>
              <a:rPr lang="en-US" altLang="zh-CN" sz="2000" dirty="0"/>
              <a:t>(3) In some cases, such as edge computing or micro-service, the same process will fork multiple times to serve different customers </a:t>
            </a:r>
          </a:p>
          <a:p>
            <a:r>
              <a:rPr lang="zh-CN" altLang="en-US" sz="2000" dirty="0"/>
              <a:t>（搞个模板，直接</a:t>
            </a:r>
            <a:r>
              <a:rPr lang="en-US" altLang="zh-CN" sz="2000" dirty="0"/>
              <a:t>fork</a:t>
            </a:r>
            <a:r>
              <a:rPr lang="zh-CN" altLang="en-US" sz="2000" dirty="0"/>
              <a:t>，这一系列进程，有相同的内存布局）</a:t>
            </a:r>
            <a:endParaRPr lang="en-US" altLang="zh-CN" sz="2000" dirty="0"/>
          </a:p>
          <a:p>
            <a:r>
              <a:rPr lang="en-US" altLang="zh-CN" sz="2000" dirty="0"/>
              <a:t> (4) In the extreme case where the library must be shared, we align sections from different libraries at the 4K boundary. </a:t>
            </a:r>
          </a:p>
          <a:p>
            <a:r>
              <a:rPr lang="zh-CN" altLang="en-US" sz="2000" dirty="0"/>
              <a:t>（最后没办法了，那就把它按照不同库的代码</a:t>
            </a:r>
            <a:r>
              <a:rPr lang="en-US" altLang="zh-CN" sz="2000" dirty="0"/>
              <a:t>4k</a:t>
            </a:r>
            <a:r>
              <a:rPr lang="zh-CN" altLang="en-US" sz="2000" dirty="0"/>
              <a:t>对齐）</a:t>
            </a:r>
          </a:p>
        </p:txBody>
      </p:sp>
      <p:sp>
        <p:nvSpPr>
          <p:cNvPr id="5" name="文本框 4">
            <a:extLst>
              <a:ext uri="{FF2B5EF4-FFF2-40B4-BE49-F238E27FC236}">
                <a16:creationId xmlns:a16="http://schemas.microsoft.com/office/drawing/2014/main" id="{E40D0DB0-D12D-FA80-C074-A6053A0A916F}"/>
              </a:ext>
            </a:extLst>
          </p:cNvPr>
          <p:cNvSpPr txBox="1"/>
          <p:nvPr/>
        </p:nvSpPr>
        <p:spPr>
          <a:xfrm>
            <a:off x="878066" y="484450"/>
            <a:ext cx="4099661" cy="461665"/>
          </a:xfrm>
          <a:prstGeom prst="rect">
            <a:avLst/>
          </a:prstGeom>
          <a:noFill/>
        </p:spPr>
        <p:txBody>
          <a:bodyPr wrap="square" rtlCol="0">
            <a:spAutoFit/>
          </a:bodyPr>
          <a:lstStyle/>
          <a:p>
            <a:r>
              <a:rPr lang="en-US" altLang="zh-CN" sz="2400" b="1" dirty="0"/>
              <a:t>Some Example Pass</a:t>
            </a:r>
            <a:endParaRPr lang="zh-CN" altLang="en-US" sz="2400" b="1" dirty="0"/>
          </a:p>
        </p:txBody>
      </p:sp>
    </p:spTree>
    <p:extLst>
      <p:ext uri="{BB962C8B-B14F-4D97-AF65-F5344CB8AC3E}">
        <p14:creationId xmlns:p14="http://schemas.microsoft.com/office/powerpoint/2010/main" val="3498283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DEFDBA-A915-E63E-E1FE-E97BC105A09E}"/>
              </a:ext>
            </a:extLst>
          </p:cNvPr>
          <p:cNvSpPr txBox="1"/>
          <p:nvPr/>
        </p:nvSpPr>
        <p:spPr>
          <a:xfrm>
            <a:off x="805399" y="1925690"/>
            <a:ext cx="4729446" cy="3785652"/>
          </a:xfrm>
          <a:prstGeom prst="rect">
            <a:avLst/>
          </a:prstGeom>
          <a:noFill/>
        </p:spPr>
        <p:txBody>
          <a:bodyPr wrap="square" rtlCol="0">
            <a:spAutoFit/>
          </a:bodyPr>
          <a:lstStyle/>
          <a:p>
            <a:r>
              <a:rPr lang="en-US" altLang="zh-CN" sz="2400" dirty="0"/>
              <a:t>Relocation Branch Elimination</a:t>
            </a:r>
          </a:p>
          <a:p>
            <a:endParaRPr lang="en-US" altLang="zh-CN" sz="2400" dirty="0"/>
          </a:p>
          <a:p>
            <a:r>
              <a:rPr lang="zh-CN" altLang="en-US" sz="2400" dirty="0"/>
              <a:t>传统的动态链接库需要</a:t>
            </a:r>
            <a:endParaRPr lang="en-US" altLang="zh-CN" sz="2400" dirty="0"/>
          </a:p>
          <a:p>
            <a:r>
              <a:rPr lang="zh-CN" altLang="en-US" sz="2400" dirty="0"/>
              <a:t>应用程序</a:t>
            </a:r>
            <a:r>
              <a:rPr lang="en-US" altLang="zh-CN" sz="2400" dirty="0">
                <a:sym typeface="Wingdings" panose="05000000000000000000" pitchFamily="2" charset="2"/>
              </a:rPr>
              <a:t></a:t>
            </a:r>
            <a:r>
              <a:rPr lang="en-US" altLang="zh-CN" sz="2400" dirty="0" err="1">
                <a:sym typeface="Wingdings" panose="05000000000000000000" pitchFamily="2" charset="2"/>
              </a:rPr>
              <a:t>plt</a:t>
            </a:r>
            <a:r>
              <a:rPr lang="zh-CN" altLang="en-US" sz="2400" dirty="0">
                <a:sym typeface="Wingdings" panose="05000000000000000000" pitchFamily="2" charset="2"/>
              </a:rPr>
              <a:t>表</a:t>
            </a:r>
            <a:r>
              <a:rPr lang="en-US" altLang="zh-CN" sz="2400" dirty="0">
                <a:sym typeface="Wingdings" panose="05000000000000000000" pitchFamily="2" charset="2"/>
              </a:rPr>
              <a:t>got</a:t>
            </a:r>
            <a:r>
              <a:rPr lang="zh-CN" altLang="en-US" sz="2400" dirty="0">
                <a:sym typeface="Wingdings" panose="05000000000000000000" pitchFamily="2" charset="2"/>
              </a:rPr>
              <a:t>表</a:t>
            </a:r>
            <a:r>
              <a:rPr lang="en-US" altLang="zh-CN" sz="2400" dirty="0">
                <a:sym typeface="Wingdings" panose="05000000000000000000" pitchFamily="2" charset="2"/>
              </a:rPr>
              <a:t></a:t>
            </a:r>
            <a:r>
              <a:rPr lang="zh-CN" altLang="en-US" sz="2400" dirty="0">
                <a:sym typeface="Wingdings" panose="05000000000000000000" pitchFamily="2" charset="2"/>
              </a:rPr>
              <a:t>目标</a:t>
            </a:r>
            <a:endParaRPr lang="en-US" altLang="zh-CN" sz="2400" dirty="0">
              <a:sym typeface="Wingdings" panose="05000000000000000000" pitchFamily="2" charset="2"/>
            </a:endParaRPr>
          </a:p>
          <a:p>
            <a:endParaRPr lang="en-US" altLang="zh-CN" sz="2400" dirty="0">
              <a:sym typeface="Wingdings" panose="05000000000000000000" pitchFamily="2" charset="2"/>
            </a:endParaRPr>
          </a:p>
          <a:p>
            <a:r>
              <a:rPr lang="zh-CN" altLang="en-US" sz="2400" b="1" dirty="0">
                <a:sym typeface="Wingdings" panose="05000000000000000000" pitchFamily="2" charset="2"/>
              </a:rPr>
              <a:t>跨库</a:t>
            </a:r>
            <a:r>
              <a:rPr lang="zh-CN" altLang="en-US" sz="2400" dirty="0">
                <a:sym typeface="Wingdings" panose="05000000000000000000" pitchFamily="2" charset="2"/>
              </a:rPr>
              <a:t>之间调用开销</a:t>
            </a:r>
            <a:endParaRPr lang="en-US" altLang="zh-CN" sz="2400" dirty="0">
              <a:sym typeface="Wingdings" panose="05000000000000000000" pitchFamily="2" charset="2"/>
            </a:endParaRPr>
          </a:p>
          <a:p>
            <a:pPr marL="285750" indent="-285750">
              <a:buFont typeface="Arial" panose="020B0604020202020204" pitchFamily="34" charset="0"/>
              <a:buChar char="•"/>
            </a:pPr>
            <a:r>
              <a:rPr lang="zh-CN" altLang="en-US" sz="2400" dirty="0">
                <a:sym typeface="Wingdings" panose="05000000000000000000" pitchFamily="2" charset="2"/>
              </a:rPr>
              <a:t>代码执行开销</a:t>
            </a:r>
            <a:endParaRPr lang="en-US" altLang="zh-CN" sz="2400" dirty="0">
              <a:sym typeface="Wingdings" panose="05000000000000000000" pitchFamily="2" charset="2"/>
            </a:endParaRPr>
          </a:p>
          <a:p>
            <a:pPr marL="285750" indent="-285750">
              <a:buFont typeface="Arial" panose="020B0604020202020204" pitchFamily="34" charset="0"/>
              <a:buChar char="•"/>
            </a:pPr>
            <a:r>
              <a:rPr lang="zh-CN" altLang="en-US" sz="2400" dirty="0">
                <a:sym typeface="Wingdings" panose="05000000000000000000" pitchFamily="2" charset="2"/>
              </a:rPr>
              <a:t>分支预测开销</a:t>
            </a:r>
            <a:endParaRPr lang="en-US" altLang="zh-CN" sz="2400" dirty="0">
              <a:sym typeface="Wingdings" panose="05000000000000000000" pitchFamily="2" charset="2"/>
            </a:endParaRPr>
          </a:p>
          <a:p>
            <a:pPr marL="285750" indent="-285750">
              <a:buFont typeface="Arial" panose="020B0604020202020204" pitchFamily="34" charset="0"/>
              <a:buChar char="•"/>
            </a:pPr>
            <a:r>
              <a:rPr lang="zh-CN" altLang="en-US" sz="2400" dirty="0">
                <a:sym typeface="Wingdings" panose="05000000000000000000" pitchFamily="2" charset="2"/>
              </a:rPr>
              <a:t>稀疏访问</a:t>
            </a:r>
            <a:r>
              <a:rPr lang="en-US" altLang="zh-CN" sz="2400" dirty="0" err="1">
                <a:sym typeface="Wingdings" panose="05000000000000000000" pitchFamily="2" charset="2"/>
              </a:rPr>
              <a:t>plt</a:t>
            </a:r>
            <a:r>
              <a:rPr lang="zh-CN" altLang="en-US" sz="2400" dirty="0">
                <a:sym typeface="Wingdings" panose="05000000000000000000" pitchFamily="2" charset="2"/>
              </a:rPr>
              <a:t>表的</a:t>
            </a:r>
            <a:r>
              <a:rPr lang="en-US" altLang="zh-CN" sz="2400" dirty="0">
                <a:sym typeface="Wingdings" panose="05000000000000000000" pitchFamily="2" charset="2"/>
              </a:rPr>
              <a:t>cache miss</a:t>
            </a:r>
            <a:r>
              <a:rPr lang="zh-CN" altLang="en-US" sz="2400" dirty="0">
                <a:sym typeface="Wingdings" panose="05000000000000000000" pitchFamily="2" charset="2"/>
              </a:rPr>
              <a:t>和</a:t>
            </a:r>
            <a:r>
              <a:rPr lang="en-US" altLang="zh-CN" sz="2400" dirty="0">
                <a:sym typeface="Wingdings" panose="05000000000000000000" pitchFamily="2" charset="2"/>
              </a:rPr>
              <a:t>TLB miss</a:t>
            </a:r>
            <a:r>
              <a:rPr lang="zh-CN" altLang="en-US" sz="2400" dirty="0">
                <a:sym typeface="Wingdings" panose="05000000000000000000" pitchFamily="2" charset="2"/>
              </a:rPr>
              <a:t>开销</a:t>
            </a:r>
            <a:endParaRPr lang="en-US" altLang="zh-CN" sz="2400" dirty="0">
              <a:sym typeface="Wingdings" panose="05000000000000000000" pitchFamily="2" charset="2"/>
            </a:endParaRPr>
          </a:p>
        </p:txBody>
      </p:sp>
      <p:pic>
        <p:nvPicPr>
          <p:cNvPr id="4" name="图片 3">
            <a:extLst>
              <a:ext uri="{FF2B5EF4-FFF2-40B4-BE49-F238E27FC236}">
                <a16:creationId xmlns:a16="http://schemas.microsoft.com/office/drawing/2014/main" id="{D974663C-D9FF-9F0F-CF4C-7565BC726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476" y="1173940"/>
            <a:ext cx="5310226" cy="4510120"/>
          </a:xfrm>
          <a:prstGeom prst="rect">
            <a:avLst/>
          </a:prstGeom>
        </p:spPr>
      </p:pic>
      <p:sp>
        <p:nvSpPr>
          <p:cNvPr id="5" name="文本框 4">
            <a:extLst>
              <a:ext uri="{FF2B5EF4-FFF2-40B4-BE49-F238E27FC236}">
                <a16:creationId xmlns:a16="http://schemas.microsoft.com/office/drawing/2014/main" id="{4118EA54-6030-2468-A43A-EA6437327F98}"/>
              </a:ext>
            </a:extLst>
          </p:cNvPr>
          <p:cNvSpPr txBox="1"/>
          <p:nvPr/>
        </p:nvSpPr>
        <p:spPr>
          <a:xfrm>
            <a:off x="878066" y="484450"/>
            <a:ext cx="4099661" cy="461665"/>
          </a:xfrm>
          <a:prstGeom prst="rect">
            <a:avLst/>
          </a:prstGeom>
          <a:noFill/>
        </p:spPr>
        <p:txBody>
          <a:bodyPr wrap="square" rtlCol="0">
            <a:spAutoFit/>
          </a:bodyPr>
          <a:lstStyle/>
          <a:p>
            <a:r>
              <a:rPr lang="en-US" altLang="zh-CN" sz="2400" b="1" dirty="0"/>
              <a:t>Some Example Pass</a:t>
            </a:r>
            <a:endParaRPr lang="zh-CN" altLang="en-US" sz="2400" b="1" dirty="0"/>
          </a:p>
        </p:txBody>
      </p:sp>
    </p:spTree>
    <p:extLst>
      <p:ext uri="{BB962C8B-B14F-4D97-AF65-F5344CB8AC3E}">
        <p14:creationId xmlns:p14="http://schemas.microsoft.com/office/powerpoint/2010/main" val="1291099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DEFDBA-A915-E63E-E1FE-E97BC105A09E}"/>
              </a:ext>
            </a:extLst>
          </p:cNvPr>
          <p:cNvSpPr txBox="1"/>
          <p:nvPr/>
        </p:nvSpPr>
        <p:spPr>
          <a:xfrm>
            <a:off x="655298" y="1023402"/>
            <a:ext cx="5440702" cy="2308324"/>
          </a:xfrm>
          <a:prstGeom prst="rect">
            <a:avLst/>
          </a:prstGeom>
          <a:noFill/>
        </p:spPr>
        <p:txBody>
          <a:bodyPr wrap="square" rtlCol="0">
            <a:spAutoFit/>
          </a:bodyPr>
          <a:lstStyle/>
          <a:p>
            <a:r>
              <a:rPr lang="en-US" altLang="zh-CN" sz="2400" dirty="0"/>
              <a:t>Relocation Branch Elimination</a:t>
            </a:r>
          </a:p>
          <a:p>
            <a:endParaRPr lang="en-US" altLang="zh-CN" sz="2400" dirty="0"/>
          </a:p>
          <a:p>
            <a:r>
              <a:rPr lang="zh-CN" altLang="en-US" sz="2400" dirty="0"/>
              <a:t>解决方案</a:t>
            </a:r>
            <a:endParaRPr lang="en-US" altLang="zh-CN" sz="2400" dirty="0"/>
          </a:p>
          <a:p>
            <a:r>
              <a:rPr lang="zh-CN" altLang="en-US" sz="2400" dirty="0"/>
              <a:t>在</a:t>
            </a:r>
            <a:r>
              <a:rPr lang="en-US" altLang="zh-CN" sz="2400" dirty="0" err="1"/>
              <a:t>iFed</a:t>
            </a:r>
            <a:r>
              <a:rPr lang="zh-CN" altLang="en-US" sz="2400" dirty="0"/>
              <a:t>中加一个</a:t>
            </a:r>
            <a:r>
              <a:rPr lang="en-US" altLang="zh-CN" sz="2400" dirty="0"/>
              <a:t>pass</a:t>
            </a:r>
            <a:r>
              <a:rPr lang="zh-CN" altLang="en-US" sz="2400" dirty="0"/>
              <a:t>，解析之后，修改指令，直接填写目标地址</a:t>
            </a:r>
            <a:endParaRPr lang="en-US" altLang="zh-CN" sz="2400" dirty="0"/>
          </a:p>
          <a:p>
            <a:r>
              <a:rPr lang="zh-CN" altLang="en-US" sz="2400" dirty="0"/>
              <a:t>（非常简单的思路）</a:t>
            </a:r>
          </a:p>
        </p:txBody>
      </p:sp>
      <p:pic>
        <p:nvPicPr>
          <p:cNvPr id="3" name="图片 2">
            <a:extLst>
              <a:ext uri="{FF2B5EF4-FFF2-40B4-BE49-F238E27FC236}">
                <a16:creationId xmlns:a16="http://schemas.microsoft.com/office/drawing/2014/main" id="{0FF4D7C3-1BE4-9C1D-DD6D-327A123C9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476" y="1173940"/>
            <a:ext cx="5310226" cy="4510120"/>
          </a:xfrm>
          <a:prstGeom prst="rect">
            <a:avLst/>
          </a:prstGeom>
        </p:spPr>
      </p:pic>
    </p:spTree>
    <p:extLst>
      <p:ext uri="{BB962C8B-B14F-4D97-AF65-F5344CB8AC3E}">
        <p14:creationId xmlns:p14="http://schemas.microsoft.com/office/powerpoint/2010/main" val="1102139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DEFDBA-A915-E63E-E1FE-E97BC105A09E}"/>
              </a:ext>
            </a:extLst>
          </p:cNvPr>
          <p:cNvSpPr txBox="1"/>
          <p:nvPr/>
        </p:nvSpPr>
        <p:spPr>
          <a:xfrm>
            <a:off x="357282" y="751344"/>
            <a:ext cx="6025351" cy="5909310"/>
          </a:xfrm>
          <a:prstGeom prst="rect">
            <a:avLst/>
          </a:prstGeom>
          <a:noFill/>
        </p:spPr>
        <p:txBody>
          <a:bodyPr wrap="square" rtlCol="0">
            <a:spAutoFit/>
          </a:bodyPr>
          <a:lstStyle/>
          <a:p>
            <a:r>
              <a:rPr lang="en-US" altLang="zh-CN" sz="2000" dirty="0"/>
              <a:t>Relocation Branch Elimination</a:t>
            </a:r>
          </a:p>
          <a:p>
            <a:endParaRPr lang="en-US" altLang="zh-CN" sz="2000" dirty="0"/>
          </a:p>
          <a:p>
            <a:r>
              <a:rPr lang="zh-CN" altLang="en-US" sz="2000" dirty="0"/>
              <a:t>引入的问题：</a:t>
            </a:r>
            <a:endParaRPr lang="en-US" altLang="zh-CN" sz="2000" dirty="0"/>
          </a:p>
          <a:p>
            <a:endParaRPr lang="en-US" altLang="zh-CN" sz="2000" dirty="0"/>
          </a:p>
          <a:p>
            <a:r>
              <a:rPr lang="en-US" altLang="zh-CN" sz="2000" dirty="0"/>
              <a:t>1</a:t>
            </a:r>
            <a:r>
              <a:rPr lang="zh-CN" altLang="en-US" sz="2000" dirty="0"/>
              <a:t>、相对寻址的距离限制</a:t>
            </a:r>
            <a:endParaRPr lang="en-US" altLang="zh-CN" sz="2000" dirty="0"/>
          </a:p>
          <a:p>
            <a:r>
              <a:rPr lang="zh-CN" altLang="en-US" sz="2000" dirty="0"/>
              <a:t>（</a:t>
            </a:r>
            <a:r>
              <a:rPr lang="en-US" altLang="zh-CN" sz="2000" dirty="0"/>
              <a:t>1</a:t>
            </a:r>
            <a:r>
              <a:rPr lang="zh-CN" altLang="en-US" sz="2000" dirty="0"/>
              <a:t>）</a:t>
            </a:r>
            <a:r>
              <a:rPr lang="en-US" altLang="zh-CN" sz="2000" dirty="0"/>
              <a:t>When combined with the dynamic library concatenation pass, it is rare that the distance exceeds the architectural constraint. </a:t>
            </a:r>
          </a:p>
          <a:p>
            <a:r>
              <a:rPr lang="zh-CN" altLang="en-US" sz="2000" dirty="0"/>
              <a:t>（</a:t>
            </a:r>
            <a:r>
              <a:rPr lang="en-US" altLang="zh-CN" sz="2000" dirty="0"/>
              <a:t>pass</a:t>
            </a:r>
            <a:r>
              <a:rPr lang="zh-CN" altLang="en-US" sz="2000" dirty="0"/>
              <a:t>会处理这种情况，合理安排内存布局）</a:t>
            </a:r>
            <a:endParaRPr lang="en-US" altLang="zh-CN" sz="2000" dirty="0"/>
          </a:p>
          <a:p>
            <a:r>
              <a:rPr lang="zh-CN" altLang="en-US" sz="2000" dirty="0"/>
              <a:t>（</a:t>
            </a:r>
            <a:r>
              <a:rPr lang="en-US" altLang="zh-CN" sz="2000" dirty="0"/>
              <a:t>2</a:t>
            </a:r>
            <a:r>
              <a:rPr lang="zh-CN" altLang="en-US" sz="2000" dirty="0"/>
              <a:t>）</a:t>
            </a:r>
            <a:r>
              <a:rPr lang="en-US" altLang="zh-CN" sz="2000" dirty="0"/>
              <a:t>We can change the relative addressing to absolute addressing mode at the cost of an extra instruction to load the address into a register. This change can be done by recompiling the code or rewriting the instructions by the loader.</a:t>
            </a:r>
          </a:p>
          <a:p>
            <a:r>
              <a:rPr lang="zh-CN" altLang="en-US" sz="2000" dirty="0"/>
              <a:t>（相对寻址直接改用绝对寻址，也就多一条指令）</a:t>
            </a:r>
            <a:endParaRPr lang="en-US" altLang="zh-CN" sz="2000" dirty="0"/>
          </a:p>
          <a:p>
            <a:r>
              <a:rPr lang="zh-CN" altLang="en-US" sz="2000" dirty="0"/>
              <a:t>（</a:t>
            </a:r>
            <a:r>
              <a:rPr lang="en-US" altLang="zh-CN" sz="2000" dirty="0"/>
              <a:t>3</a:t>
            </a:r>
            <a:r>
              <a:rPr lang="zh-CN" altLang="en-US" sz="2000" dirty="0"/>
              <a:t>）</a:t>
            </a:r>
            <a:r>
              <a:rPr lang="en-US" altLang="zh-CN" sz="2000" dirty="0"/>
              <a:t>For the call sites that are far away from the target function, we can fall back to the existing relocation method using .</a:t>
            </a:r>
            <a:r>
              <a:rPr lang="en-US" altLang="zh-CN" sz="2000" dirty="0" err="1"/>
              <a:t>plt</a:t>
            </a:r>
            <a:r>
              <a:rPr lang="en-US" altLang="zh-CN" sz="2000" dirty="0"/>
              <a:t> and .got.</a:t>
            </a:r>
          </a:p>
          <a:p>
            <a:r>
              <a:rPr lang="zh-CN" altLang="en-US" sz="2000" dirty="0"/>
              <a:t>（实在不行继续用</a:t>
            </a:r>
            <a:r>
              <a:rPr lang="en-US" altLang="zh-CN" sz="2000" dirty="0" err="1"/>
              <a:t>plt</a:t>
            </a:r>
            <a:r>
              <a:rPr lang="zh-CN" altLang="en-US" sz="2000" dirty="0"/>
              <a:t>和</a:t>
            </a:r>
            <a:r>
              <a:rPr lang="en-US" altLang="zh-CN" sz="2000" dirty="0"/>
              <a:t>got  </a:t>
            </a:r>
            <a:r>
              <a:rPr lang="en-US" altLang="zh-CN" sz="2000" dirty="0">
                <a:sym typeface="Wingdings" panose="05000000000000000000" pitchFamily="2" charset="2"/>
              </a:rPr>
              <a:t></a:t>
            </a:r>
            <a:r>
              <a:rPr lang="en-US" altLang="zh-CN" sz="2000" dirty="0"/>
              <a:t> </a:t>
            </a:r>
            <a:r>
              <a:rPr lang="zh-CN" altLang="en-US" sz="2000" dirty="0"/>
              <a:t>）</a:t>
            </a:r>
          </a:p>
        </p:txBody>
      </p:sp>
      <p:pic>
        <p:nvPicPr>
          <p:cNvPr id="3" name="图片 2">
            <a:extLst>
              <a:ext uri="{FF2B5EF4-FFF2-40B4-BE49-F238E27FC236}">
                <a16:creationId xmlns:a16="http://schemas.microsoft.com/office/drawing/2014/main" id="{0FF4D7C3-1BE4-9C1D-DD6D-327A123C9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476" y="1173940"/>
            <a:ext cx="5310226" cy="4510120"/>
          </a:xfrm>
          <a:prstGeom prst="rect">
            <a:avLst/>
          </a:prstGeom>
        </p:spPr>
      </p:pic>
    </p:spTree>
    <p:extLst>
      <p:ext uri="{BB962C8B-B14F-4D97-AF65-F5344CB8AC3E}">
        <p14:creationId xmlns:p14="http://schemas.microsoft.com/office/powerpoint/2010/main" val="1101944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DEFDBA-A915-E63E-E1FE-E97BC105A09E}"/>
              </a:ext>
            </a:extLst>
          </p:cNvPr>
          <p:cNvSpPr txBox="1"/>
          <p:nvPr/>
        </p:nvSpPr>
        <p:spPr>
          <a:xfrm>
            <a:off x="785774" y="1071846"/>
            <a:ext cx="4915152" cy="3416320"/>
          </a:xfrm>
          <a:prstGeom prst="rect">
            <a:avLst/>
          </a:prstGeom>
          <a:noFill/>
        </p:spPr>
        <p:txBody>
          <a:bodyPr wrap="square" rtlCol="0">
            <a:spAutoFit/>
          </a:bodyPr>
          <a:lstStyle/>
          <a:p>
            <a:r>
              <a:rPr lang="en-US" altLang="zh-CN" sz="2400" dirty="0"/>
              <a:t>Relocation Branch Elimination</a:t>
            </a:r>
          </a:p>
          <a:p>
            <a:endParaRPr lang="en-US" altLang="zh-CN" sz="2400" dirty="0"/>
          </a:p>
          <a:p>
            <a:r>
              <a:rPr lang="zh-CN" altLang="en-US" sz="2400" dirty="0"/>
              <a:t>引入的问题：</a:t>
            </a:r>
            <a:endParaRPr lang="en-US" altLang="zh-CN" sz="2400" dirty="0"/>
          </a:p>
          <a:p>
            <a:endParaRPr lang="en-US" altLang="zh-CN" sz="2400" dirty="0"/>
          </a:p>
          <a:p>
            <a:r>
              <a:rPr lang="en-US" altLang="zh-CN" sz="2400" dirty="0"/>
              <a:t>2</a:t>
            </a:r>
            <a:r>
              <a:rPr lang="zh-CN" altLang="en-US" sz="2400" dirty="0"/>
              <a:t>、需要重定位符号导致的二进制代码的增加</a:t>
            </a:r>
            <a:endParaRPr lang="en-US" altLang="zh-CN" sz="2400" dirty="0"/>
          </a:p>
          <a:p>
            <a:endParaRPr lang="en-US" altLang="zh-CN" sz="2400" dirty="0"/>
          </a:p>
          <a:p>
            <a:r>
              <a:rPr lang="zh-CN" altLang="en-US" sz="2400" dirty="0"/>
              <a:t>作者认为，存储空间够，加点符号没啥问题。</a:t>
            </a:r>
          </a:p>
        </p:txBody>
      </p:sp>
      <p:pic>
        <p:nvPicPr>
          <p:cNvPr id="3" name="图片 2">
            <a:extLst>
              <a:ext uri="{FF2B5EF4-FFF2-40B4-BE49-F238E27FC236}">
                <a16:creationId xmlns:a16="http://schemas.microsoft.com/office/drawing/2014/main" id="{0FF4D7C3-1BE4-9C1D-DD6D-327A123C9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476" y="1173940"/>
            <a:ext cx="5310226" cy="4510120"/>
          </a:xfrm>
          <a:prstGeom prst="rect">
            <a:avLst/>
          </a:prstGeom>
        </p:spPr>
      </p:pic>
    </p:spTree>
    <p:extLst>
      <p:ext uri="{BB962C8B-B14F-4D97-AF65-F5344CB8AC3E}">
        <p14:creationId xmlns:p14="http://schemas.microsoft.com/office/powerpoint/2010/main" val="247396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06E29E-C736-23AA-4E99-ACFD4124FCA2}"/>
              </a:ext>
            </a:extLst>
          </p:cNvPr>
          <p:cNvSpPr txBox="1"/>
          <p:nvPr/>
        </p:nvSpPr>
        <p:spPr>
          <a:xfrm>
            <a:off x="696397" y="696397"/>
            <a:ext cx="3584933" cy="461665"/>
          </a:xfrm>
          <a:prstGeom prst="rect">
            <a:avLst/>
          </a:prstGeom>
          <a:noFill/>
        </p:spPr>
        <p:txBody>
          <a:bodyPr wrap="square" rtlCol="0">
            <a:spAutoFit/>
          </a:bodyPr>
          <a:lstStyle/>
          <a:p>
            <a:r>
              <a:rPr lang="en-US" altLang="zh-CN" sz="2400" b="1" dirty="0"/>
              <a:t>motivation</a:t>
            </a:r>
            <a:endParaRPr lang="zh-CN" altLang="en-US" sz="2400" b="1" dirty="0"/>
          </a:p>
        </p:txBody>
      </p:sp>
      <p:sp>
        <p:nvSpPr>
          <p:cNvPr id="3" name="文本框 2">
            <a:extLst>
              <a:ext uri="{FF2B5EF4-FFF2-40B4-BE49-F238E27FC236}">
                <a16:creationId xmlns:a16="http://schemas.microsoft.com/office/drawing/2014/main" id="{EBFE436E-81EC-9978-A230-F4ECF7C3ACAC}"/>
              </a:ext>
            </a:extLst>
          </p:cNvPr>
          <p:cNvSpPr txBox="1"/>
          <p:nvPr/>
        </p:nvSpPr>
        <p:spPr>
          <a:xfrm>
            <a:off x="538951" y="1883301"/>
            <a:ext cx="5557049"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Avoid license contamination</a:t>
            </a:r>
            <a:r>
              <a:rPr lang="zh-CN" altLang="en-US" sz="2000" dirty="0"/>
              <a:t>（许可证污染）</a:t>
            </a:r>
            <a:endParaRPr lang="en-US" altLang="zh-CN" sz="2000" dirty="0"/>
          </a:p>
          <a:p>
            <a:pPr marL="285750" indent="-285750">
              <a:buFont typeface="Arial" panose="020B0604020202020204" pitchFamily="34" charset="0"/>
              <a:buChar char="•"/>
            </a:pPr>
            <a:r>
              <a:rPr lang="en-US" altLang="zh-CN" sz="2000" dirty="0"/>
              <a:t>modern software needs frequent updates because of CVE fixes, bug fixes, or adding new features</a:t>
            </a:r>
          </a:p>
          <a:p>
            <a:pPr marL="285750" indent="-285750">
              <a:buFont typeface="Arial" panose="020B0604020202020204" pitchFamily="34" charset="0"/>
              <a:buChar char="•"/>
            </a:pPr>
            <a:endParaRPr lang="en-US" altLang="zh-CN" sz="2000" dirty="0"/>
          </a:p>
          <a:p>
            <a:r>
              <a:rPr lang="en-US" altLang="zh-CN" sz="2000" dirty="0"/>
              <a:t>break up software into many fine-grained dynamic libraries. Which lead to the massively increasing number of dynamic libraries used in an application</a:t>
            </a:r>
          </a:p>
        </p:txBody>
      </p:sp>
      <p:pic>
        <p:nvPicPr>
          <p:cNvPr id="5" name="图片 4">
            <a:extLst>
              <a:ext uri="{FF2B5EF4-FFF2-40B4-BE49-F238E27FC236}">
                <a16:creationId xmlns:a16="http://schemas.microsoft.com/office/drawing/2014/main" id="{EEAB97F7-95CE-F20A-702C-FEECAF3BA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1156" y="813633"/>
            <a:ext cx="5281651" cy="3595714"/>
          </a:xfrm>
          <a:prstGeom prst="rect">
            <a:avLst/>
          </a:prstGeom>
        </p:spPr>
      </p:pic>
    </p:spTree>
    <p:extLst>
      <p:ext uri="{BB962C8B-B14F-4D97-AF65-F5344CB8AC3E}">
        <p14:creationId xmlns:p14="http://schemas.microsoft.com/office/powerpoint/2010/main" val="1994721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DEFDBA-A915-E63E-E1FE-E97BC105A09E}"/>
              </a:ext>
            </a:extLst>
          </p:cNvPr>
          <p:cNvSpPr txBox="1"/>
          <p:nvPr/>
        </p:nvSpPr>
        <p:spPr>
          <a:xfrm>
            <a:off x="436005" y="781176"/>
            <a:ext cx="6467412" cy="5632311"/>
          </a:xfrm>
          <a:prstGeom prst="rect">
            <a:avLst/>
          </a:prstGeom>
          <a:noFill/>
        </p:spPr>
        <p:txBody>
          <a:bodyPr wrap="square" rtlCol="0">
            <a:spAutoFit/>
          </a:bodyPr>
          <a:lstStyle/>
          <a:p>
            <a:r>
              <a:rPr lang="en-US" altLang="zh-CN" sz="2000" dirty="0"/>
              <a:t>Relocation Branch Elimination</a:t>
            </a:r>
          </a:p>
          <a:p>
            <a:endParaRPr lang="en-US" altLang="zh-CN" sz="2000" dirty="0"/>
          </a:p>
          <a:p>
            <a:r>
              <a:rPr lang="zh-CN" altLang="en-US" sz="2000" dirty="0"/>
              <a:t>引入的问题：</a:t>
            </a:r>
            <a:endParaRPr lang="en-US" altLang="zh-CN" sz="2000" dirty="0"/>
          </a:p>
          <a:p>
            <a:endParaRPr lang="en-US" altLang="zh-CN" sz="2000" dirty="0"/>
          </a:p>
          <a:p>
            <a:r>
              <a:rPr lang="en-US" altLang="zh-CN" sz="2000" dirty="0"/>
              <a:t>3</a:t>
            </a:r>
            <a:r>
              <a:rPr lang="zh-CN" altLang="en-US" sz="2000" dirty="0"/>
              <a:t>、加载时的开销问题</a:t>
            </a:r>
            <a:endParaRPr lang="en-US" altLang="zh-CN" sz="2000" dirty="0"/>
          </a:p>
          <a:p>
            <a:r>
              <a:rPr lang="en-US" altLang="zh-CN" sz="2000" dirty="0"/>
              <a:t>(1) For applications that already require a modified loader to provide new functionalities, they do not suffer more extra launch costs after switching to </a:t>
            </a:r>
            <a:r>
              <a:rPr lang="en-US" altLang="zh-CN" sz="2000" dirty="0" err="1"/>
              <a:t>iFed</a:t>
            </a:r>
            <a:endParaRPr lang="en-US" altLang="zh-CN" sz="2000" dirty="0"/>
          </a:p>
          <a:p>
            <a:r>
              <a:rPr lang="zh-CN" altLang="en-US" sz="2000" dirty="0"/>
              <a:t>（需要增加硬件支持功能的，无所谓，都得有这个开销）</a:t>
            </a:r>
            <a:endParaRPr lang="en-US" altLang="zh-CN" sz="2000" dirty="0"/>
          </a:p>
          <a:p>
            <a:r>
              <a:rPr lang="en-US" altLang="zh-CN" sz="2000" dirty="0"/>
              <a:t>(2) For long-running services, such as web server and database, the one-time overhead during the startup is always negligible </a:t>
            </a:r>
          </a:p>
          <a:p>
            <a:r>
              <a:rPr lang="zh-CN" altLang="en-US" sz="2000" dirty="0"/>
              <a:t>（长期运行的服务进程，那更无所谓这些启动开销）</a:t>
            </a:r>
            <a:endParaRPr lang="en-US" altLang="zh-CN" sz="2000" dirty="0"/>
          </a:p>
          <a:p>
            <a:r>
              <a:rPr lang="en-US" altLang="zh-CN" sz="2000" dirty="0"/>
              <a:t>(3) For short-lived tasks in high churn environments, we can explore process template and in-memory caching technology [36] to fork processes from an initialized template</a:t>
            </a:r>
          </a:p>
          <a:p>
            <a:r>
              <a:rPr lang="zh-CN" altLang="en-US" sz="2000" dirty="0"/>
              <a:t>（需要频繁启动的短生命周期的，可以试试用进程模板）</a:t>
            </a:r>
          </a:p>
        </p:txBody>
      </p:sp>
      <p:pic>
        <p:nvPicPr>
          <p:cNvPr id="5" name="图片 4">
            <a:extLst>
              <a:ext uri="{FF2B5EF4-FFF2-40B4-BE49-F238E27FC236}">
                <a16:creationId xmlns:a16="http://schemas.microsoft.com/office/drawing/2014/main" id="{5D2A6ECA-69CA-F368-75C8-37C81E2FB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417" y="1897267"/>
            <a:ext cx="5018044" cy="1531733"/>
          </a:xfrm>
          <a:prstGeom prst="rect">
            <a:avLst/>
          </a:prstGeom>
        </p:spPr>
      </p:pic>
    </p:spTree>
    <p:extLst>
      <p:ext uri="{BB962C8B-B14F-4D97-AF65-F5344CB8AC3E}">
        <p14:creationId xmlns:p14="http://schemas.microsoft.com/office/powerpoint/2010/main" val="2765038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DEFDBA-A915-E63E-E1FE-E97BC105A09E}"/>
              </a:ext>
            </a:extLst>
          </p:cNvPr>
          <p:cNvSpPr txBox="1"/>
          <p:nvPr/>
        </p:nvSpPr>
        <p:spPr>
          <a:xfrm>
            <a:off x="1180848" y="829621"/>
            <a:ext cx="8913886" cy="461665"/>
          </a:xfrm>
          <a:prstGeom prst="rect">
            <a:avLst/>
          </a:prstGeom>
          <a:noFill/>
        </p:spPr>
        <p:txBody>
          <a:bodyPr wrap="square" rtlCol="0">
            <a:spAutoFit/>
          </a:bodyPr>
          <a:lstStyle/>
          <a:p>
            <a:r>
              <a:rPr lang="en-US" altLang="zh-CN" sz="2400" b="1" dirty="0"/>
              <a:t>Evaluation</a:t>
            </a:r>
            <a:endParaRPr lang="zh-CN" altLang="en-US" sz="2400" b="1" dirty="0"/>
          </a:p>
        </p:txBody>
      </p:sp>
      <p:sp>
        <p:nvSpPr>
          <p:cNvPr id="3" name="文本框 2">
            <a:extLst>
              <a:ext uri="{FF2B5EF4-FFF2-40B4-BE49-F238E27FC236}">
                <a16:creationId xmlns:a16="http://schemas.microsoft.com/office/drawing/2014/main" id="{685A55CD-F7D7-6E04-EA78-818FD20CC578}"/>
              </a:ext>
            </a:extLst>
          </p:cNvPr>
          <p:cNvSpPr txBox="1"/>
          <p:nvPr/>
        </p:nvSpPr>
        <p:spPr>
          <a:xfrm>
            <a:off x="775121" y="1356461"/>
            <a:ext cx="5183618" cy="4401205"/>
          </a:xfrm>
          <a:prstGeom prst="rect">
            <a:avLst/>
          </a:prstGeom>
          <a:noFill/>
        </p:spPr>
        <p:txBody>
          <a:bodyPr wrap="square" rtlCol="0">
            <a:spAutoFit/>
          </a:bodyPr>
          <a:lstStyle/>
          <a:p>
            <a:r>
              <a:rPr lang="en-US" altLang="zh-CN" sz="2000" dirty="0"/>
              <a:t> the working set is fixed at 256 KB</a:t>
            </a:r>
          </a:p>
          <a:p>
            <a:endParaRPr lang="en-US" altLang="zh-CN" sz="2000" dirty="0"/>
          </a:p>
          <a:p>
            <a:pPr marL="342900" indent="-342900">
              <a:buAutoNum type="arabicParenBoth"/>
            </a:pPr>
            <a:r>
              <a:rPr lang="en-US" altLang="zh-CN" sz="2000" dirty="0" err="1"/>
              <a:t>glibc</a:t>
            </a:r>
            <a:r>
              <a:rPr lang="en-US" altLang="zh-CN" sz="2000" dirty="0"/>
              <a:t>  </a:t>
            </a:r>
          </a:p>
          <a:p>
            <a:r>
              <a:rPr lang="en-US" altLang="zh-CN" sz="2000" dirty="0"/>
              <a:t>the system default dynamic loader. </a:t>
            </a:r>
          </a:p>
          <a:p>
            <a:r>
              <a:rPr lang="en-US" altLang="zh-CN" sz="2000" dirty="0"/>
              <a:t>(2) </a:t>
            </a:r>
            <a:r>
              <a:rPr lang="en-US" altLang="zh-CN" sz="2000" dirty="0" err="1"/>
              <a:t>iFed</a:t>
            </a:r>
            <a:r>
              <a:rPr lang="en-US" altLang="zh-CN" sz="2000" dirty="0"/>
              <a:t>–</a:t>
            </a:r>
            <a:r>
              <a:rPr lang="en-US" altLang="zh-CN" sz="2000" dirty="0" err="1"/>
              <a:t>hugepage</a:t>
            </a:r>
            <a:endParaRPr lang="en-US" altLang="zh-CN" sz="2000" dirty="0"/>
          </a:p>
          <a:p>
            <a:r>
              <a:rPr lang="en-US" altLang="zh-CN" sz="2000" dirty="0" err="1"/>
              <a:t>iFed</a:t>
            </a:r>
            <a:r>
              <a:rPr lang="en-US" altLang="zh-CN" sz="2000" dirty="0"/>
              <a:t> with only dynamic library concatenation pass. </a:t>
            </a:r>
          </a:p>
          <a:p>
            <a:r>
              <a:rPr lang="en-US" altLang="zh-CN" sz="2000" dirty="0"/>
              <a:t>(3) </a:t>
            </a:r>
            <a:r>
              <a:rPr lang="en-US" altLang="zh-CN" sz="2000" dirty="0" err="1"/>
              <a:t>iFed</a:t>
            </a:r>
            <a:r>
              <a:rPr lang="en-US" altLang="zh-CN" sz="2000" dirty="0"/>
              <a:t>–relocation</a:t>
            </a:r>
          </a:p>
          <a:p>
            <a:r>
              <a:rPr lang="en-US" altLang="zh-CN" sz="2000" dirty="0" err="1"/>
              <a:t>iFed</a:t>
            </a:r>
            <a:r>
              <a:rPr lang="en-US" altLang="zh-CN" sz="2000" dirty="0"/>
              <a:t> with only relocation branch elimination pass.</a:t>
            </a:r>
          </a:p>
          <a:p>
            <a:r>
              <a:rPr lang="en-US" altLang="zh-CN" sz="2000" dirty="0"/>
              <a:t>(4) </a:t>
            </a:r>
            <a:r>
              <a:rPr lang="en-US" altLang="zh-CN" sz="2000" dirty="0" err="1"/>
              <a:t>iFed</a:t>
            </a:r>
            <a:endParaRPr lang="en-US" altLang="zh-CN" sz="2000" dirty="0"/>
          </a:p>
          <a:p>
            <a:r>
              <a:rPr lang="en-US" altLang="zh-CN" sz="2000" dirty="0" err="1"/>
              <a:t>iFed</a:t>
            </a:r>
            <a:r>
              <a:rPr lang="en-US" altLang="zh-CN" sz="2000" dirty="0"/>
              <a:t> with both optimization passes.</a:t>
            </a:r>
          </a:p>
          <a:p>
            <a:endParaRPr lang="en-US" altLang="zh-CN" sz="2000" dirty="0"/>
          </a:p>
          <a:p>
            <a:r>
              <a:rPr lang="zh-CN" altLang="en-US" sz="2000" dirty="0"/>
              <a:t>注意</a:t>
            </a:r>
            <a:r>
              <a:rPr lang="en-US" altLang="zh-CN" sz="2000" dirty="0"/>
              <a:t>y</a:t>
            </a:r>
            <a:r>
              <a:rPr lang="zh-CN" altLang="en-US" sz="2000" dirty="0"/>
              <a:t>轴的</a:t>
            </a:r>
            <a:r>
              <a:rPr lang="en-US" altLang="zh-CN" sz="2000" dirty="0"/>
              <a:t>LOG</a:t>
            </a:r>
            <a:endParaRPr lang="zh-CN" altLang="en-US" sz="2000" dirty="0"/>
          </a:p>
        </p:txBody>
      </p:sp>
      <p:pic>
        <p:nvPicPr>
          <p:cNvPr id="5" name="图片 4">
            <a:extLst>
              <a:ext uri="{FF2B5EF4-FFF2-40B4-BE49-F238E27FC236}">
                <a16:creationId xmlns:a16="http://schemas.microsoft.com/office/drawing/2014/main" id="{8F4D15E7-16E8-BACE-DD5F-E8DB7B3B1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533" y="876810"/>
            <a:ext cx="5288411" cy="3725467"/>
          </a:xfrm>
          <a:prstGeom prst="rect">
            <a:avLst/>
          </a:prstGeom>
        </p:spPr>
      </p:pic>
    </p:spTree>
    <p:extLst>
      <p:ext uri="{BB962C8B-B14F-4D97-AF65-F5344CB8AC3E}">
        <p14:creationId xmlns:p14="http://schemas.microsoft.com/office/powerpoint/2010/main" val="3916654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CB89D50-7961-894E-8ABA-31371159F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791" y="1779099"/>
            <a:ext cx="5433918" cy="4033500"/>
          </a:xfrm>
          <a:prstGeom prst="rect">
            <a:avLst/>
          </a:prstGeom>
        </p:spPr>
      </p:pic>
      <p:sp>
        <p:nvSpPr>
          <p:cNvPr id="5" name="文本框 4">
            <a:extLst>
              <a:ext uri="{FF2B5EF4-FFF2-40B4-BE49-F238E27FC236}">
                <a16:creationId xmlns:a16="http://schemas.microsoft.com/office/drawing/2014/main" id="{57FC66BE-4829-1585-37A2-039808150853}"/>
              </a:ext>
            </a:extLst>
          </p:cNvPr>
          <p:cNvSpPr txBox="1"/>
          <p:nvPr/>
        </p:nvSpPr>
        <p:spPr>
          <a:xfrm>
            <a:off x="1120291" y="2046803"/>
            <a:ext cx="4517500" cy="646331"/>
          </a:xfrm>
          <a:prstGeom prst="rect">
            <a:avLst/>
          </a:prstGeom>
          <a:noFill/>
        </p:spPr>
        <p:txBody>
          <a:bodyPr wrap="square" rtlCol="0">
            <a:spAutoFit/>
          </a:bodyPr>
          <a:lstStyle/>
          <a:p>
            <a:r>
              <a:rPr lang="zh-CN" altLang="en-US" dirty="0"/>
              <a:t>这边看上去只用</a:t>
            </a:r>
            <a:r>
              <a:rPr lang="en-US" altLang="zh-CN" dirty="0" err="1"/>
              <a:t>hugepage</a:t>
            </a:r>
            <a:r>
              <a:rPr lang="zh-CN" altLang="en-US" dirty="0"/>
              <a:t>和</a:t>
            </a:r>
            <a:r>
              <a:rPr lang="en-US" altLang="zh-CN" dirty="0" err="1"/>
              <a:t>iFed</a:t>
            </a:r>
            <a:r>
              <a:rPr lang="zh-CN" altLang="en-US" dirty="0"/>
              <a:t>的差别不是很大</a:t>
            </a:r>
          </a:p>
        </p:txBody>
      </p:sp>
      <p:sp>
        <p:nvSpPr>
          <p:cNvPr id="7" name="文本框 6">
            <a:extLst>
              <a:ext uri="{FF2B5EF4-FFF2-40B4-BE49-F238E27FC236}">
                <a16:creationId xmlns:a16="http://schemas.microsoft.com/office/drawing/2014/main" id="{944049BF-C667-B6B1-961F-ED7B0F697932}"/>
              </a:ext>
            </a:extLst>
          </p:cNvPr>
          <p:cNvSpPr txBox="1"/>
          <p:nvPr/>
        </p:nvSpPr>
        <p:spPr>
          <a:xfrm>
            <a:off x="1180848" y="829621"/>
            <a:ext cx="8913886" cy="461665"/>
          </a:xfrm>
          <a:prstGeom prst="rect">
            <a:avLst/>
          </a:prstGeom>
          <a:noFill/>
        </p:spPr>
        <p:txBody>
          <a:bodyPr wrap="square" rtlCol="0">
            <a:spAutoFit/>
          </a:bodyPr>
          <a:lstStyle/>
          <a:p>
            <a:r>
              <a:rPr lang="en-US" altLang="zh-CN" sz="2400" b="1" dirty="0"/>
              <a:t>Evaluation</a:t>
            </a:r>
            <a:endParaRPr lang="zh-CN" altLang="en-US" sz="2400" b="1" dirty="0"/>
          </a:p>
        </p:txBody>
      </p:sp>
    </p:spTree>
    <p:extLst>
      <p:ext uri="{BB962C8B-B14F-4D97-AF65-F5344CB8AC3E}">
        <p14:creationId xmlns:p14="http://schemas.microsoft.com/office/powerpoint/2010/main" val="167657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DEFDBA-A915-E63E-E1FE-E97BC105A09E}"/>
              </a:ext>
            </a:extLst>
          </p:cNvPr>
          <p:cNvSpPr txBox="1"/>
          <p:nvPr/>
        </p:nvSpPr>
        <p:spPr>
          <a:xfrm>
            <a:off x="1180848" y="1544185"/>
            <a:ext cx="8913886" cy="1200329"/>
          </a:xfrm>
          <a:prstGeom prst="rect">
            <a:avLst/>
          </a:prstGeom>
          <a:noFill/>
        </p:spPr>
        <p:txBody>
          <a:bodyPr wrap="square" rtlCol="0">
            <a:spAutoFit/>
          </a:bodyPr>
          <a:lstStyle/>
          <a:p>
            <a:endParaRPr lang="en-US" altLang="zh-CN" dirty="0"/>
          </a:p>
          <a:p>
            <a:r>
              <a:rPr lang="en-US" altLang="zh-CN" dirty="0"/>
              <a:t>the number of dynamic library is 100</a:t>
            </a:r>
          </a:p>
          <a:p>
            <a:endParaRPr lang="en-US" altLang="zh-CN" dirty="0"/>
          </a:p>
          <a:p>
            <a:r>
              <a:rPr lang="zh-CN" altLang="en-US" dirty="0"/>
              <a:t>同样注意</a:t>
            </a:r>
            <a:r>
              <a:rPr lang="en-US" altLang="zh-CN" dirty="0"/>
              <a:t>y</a:t>
            </a:r>
            <a:r>
              <a:rPr lang="zh-CN" altLang="en-US" dirty="0"/>
              <a:t>轴取对数</a:t>
            </a:r>
          </a:p>
        </p:txBody>
      </p:sp>
      <p:pic>
        <p:nvPicPr>
          <p:cNvPr id="6" name="图片 5">
            <a:extLst>
              <a:ext uri="{FF2B5EF4-FFF2-40B4-BE49-F238E27FC236}">
                <a16:creationId xmlns:a16="http://schemas.microsoft.com/office/drawing/2014/main" id="{958B4A6A-D2E7-EA66-B6DB-6892A3C63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190" y="1671186"/>
            <a:ext cx="4995894" cy="3515628"/>
          </a:xfrm>
          <a:prstGeom prst="rect">
            <a:avLst/>
          </a:prstGeom>
        </p:spPr>
      </p:pic>
      <p:sp>
        <p:nvSpPr>
          <p:cNvPr id="7" name="文本框 6">
            <a:extLst>
              <a:ext uri="{FF2B5EF4-FFF2-40B4-BE49-F238E27FC236}">
                <a16:creationId xmlns:a16="http://schemas.microsoft.com/office/drawing/2014/main" id="{FCF28428-2480-3704-DC47-2BDE8784A60F}"/>
              </a:ext>
            </a:extLst>
          </p:cNvPr>
          <p:cNvSpPr txBox="1"/>
          <p:nvPr/>
        </p:nvSpPr>
        <p:spPr>
          <a:xfrm>
            <a:off x="1180848" y="829621"/>
            <a:ext cx="8913886" cy="461665"/>
          </a:xfrm>
          <a:prstGeom prst="rect">
            <a:avLst/>
          </a:prstGeom>
          <a:noFill/>
        </p:spPr>
        <p:txBody>
          <a:bodyPr wrap="square" rtlCol="0">
            <a:spAutoFit/>
          </a:bodyPr>
          <a:lstStyle/>
          <a:p>
            <a:r>
              <a:rPr lang="en-US" altLang="zh-CN" sz="2400" b="1" dirty="0"/>
              <a:t>Evaluation</a:t>
            </a:r>
            <a:endParaRPr lang="zh-CN" altLang="en-US" sz="2400" b="1" dirty="0"/>
          </a:p>
        </p:txBody>
      </p:sp>
    </p:spTree>
    <p:extLst>
      <p:ext uri="{BB962C8B-B14F-4D97-AF65-F5344CB8AC3E}">
        <p14:creationId xmlns:p14="http://schemas.microsoft.com/office/powerpoint/2010/main" val="734514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167BC99-51D8-04FA-D033-35BE7D6D9E15}"/>
              </a:ext>
            </a:extLst>
          </p:cNvPr>
          <p:cNvPicPr>
            <a:picLocks noChangeAspect="1"/>
          </p:cNvPicPr>
          <p:nvPr/>
        </p:nvPicPr>
        <p:blipFill>
          <a:blip r:embed="rId2"/>
          <a:stretch>
            <a:fillRect/>
          </a:stretch>
        </p:blipFill>
        <p:spPr>
          <a:xfrm>
            <a:off x="4872196" y="1653187"/>
            <a:ext cx="6288044" cy="4015544"/>
          </a:xfrm>
          <a:prstGeom prst="rect">
            <a:avLst/>
          </a:prstGeom>
        </p:spPr>
      </p:pic>
      <p:sp>
        <p:nvSpPr>
          <p:cNvPr id="5" name="文本框 4">
            <a:extLst>
              <a:ext uri="{FF2B5EF4-FFF2-40B4-BE49-F238E27FC236}">
                <a16:creationId xmlns:a16="http://schemas.microsoft.com/office/drawing/2014/main" id="{FF812225-D907-9C35-D634-23E7DC295DFD}"/>
              </a:ext>
            </a:extLst>
          </p:cNvPr>
          <p:cNvSpPr txBox="1"/>
          <p:nvPr/>
        </p:nvSpPr>
        <p:spPr>
          <a:xfrm>
            <a:off x="1180848" y="829621"/>
            <a:ext cx="8913886" cy="461665"/>
          </a:xfrm>
          <a:prstGeom prst="rect">
            <a:avLst/>
          </a:prstGeom>
          <a:noFill/>
        </p:spPr>
        <p:txBody>
          <a:bodyPr wrap="square" rtlCol="0">
            <a:spAutoFit/>
          </a:bodyPr>
          <a:lstStyle/>
          <a:p>
            <a:r>
              <a:rPr lang="en-US" altLang="zh-CN" sz="2400" b="1" dirty="0"/>
              <a:t>Evaluation</a:t>
            </a:r>
            <a:endParaRPr lang="zh-CN" altLang="en-US" sz="2400" b="1" dirty="0"/>
          </a:p>
        </p:txBody>
      </p:sp>
    </p:spTree>
    <p:extLst>
      <p:ext uri="{BB962C8B-B14F-4D97-AF65-F5344CB8AC3E}">
        <p14:creationId xmlns:p14="http://schemas.microsoft.com/office/powerpoint/2010/main" val="3635547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DFA3279-1F4C-547C-80AF-25AA2D5F2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566" y="2136497"/>
            <a:ext cx="8913886" cy="3103008"/>
          </a:xfrm>
          <a:prstGeom prst="rect">
            <a:avLst/>
          </a:prstGeom>
        </p:spPr>
      </p:pic>
      <p:sp>
        <p:nvSpPr>
          <p:cNvPr id="6" name="文本框 5">
            <a:extLst>
              <a:ext uri="{FF2B5EF4-FFF2-40B4-BE49-F238E27FC236}">
                <a16:creationId xmlns:a16="http://schemas.microsoft.com/office/drawing/2014/main" id="{CACC1226-4F9D-E60B-8381-9C1BE3E365BA}"/>
              </a:ext>
            </a:extLst>
          </p:cNvPr>
          <p:cNvSpPr txBox="1"/>
          <p:nvPr/>
        </p:nvSpPr>
        <p:spPr>
          <a:xfrm>
            <a:off x="1180848" y="829621"/>
            <a:ext cx="8913886" cy="461665"/>
          </a:xfrm>
          <a:prstGeom prst="rect">
            <a:avLst/>
          </a:prstGeom>
          <a:noFill/>
        </p:spPr>
        <p:txBody>
          <a:bodyPr wrap="square" rtlCol="0">
            <a:spAutoFit/>
          </a:bodyPr>
          <a:lstStyle/>
          <a:p>
            <a:r>
              <a:rPr lang="en-US" altLang="zh-CN" sz="2400" b="1" dirty="0"/>
              <a:t>Evaluation</a:t>
            </a:r>
            <a:endParaRPr lang="zh-CN" altLang="en-US" sz="2400" b="1" dirty="0"/>
          </a:p>
        </p:txBody>
      </p:sp>
    </p:spTree>
    <p:extLst>
      <p:ext uri="{BB962C8B-B14F-4D97-AF65-F5344CB8AC3E}">
        <p14:creationId xmlns:p14="http://schemas.microsoft.com/office/powerpoint/2010/main" val="2968303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9F152B-5569-4D0F-91E3-444D471D30E4}"/>
              </a:ext>
            </a:extLst>
          </p:cNvPr>
          <p:cNvSpPr/>
          <p:nvPr/>
        </p:nvSpPr>
        <p:spPr>
          <a:xfrm>
            <a:off x="4618672" y="2967335"/>
            <a:ext cx="2954655"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谢谢大家</a:t>
            </a:r>
          </a:p>
        </p:txBody>
      </p:sp>
    </p:spTree>
    <p:extLst>
      <p:ext uri="{BB962C8B-B14F-4D97-AF65-F5344CB8AC3E}">
        <p14:creationId xmlns:p14="http://schemas.microsoft.com/office/powerpoint/2010/main" val="389172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BFE436E-81EC-9978-A230-F4ECF7C3ACAC}"/>
              </a:ext>
            </a:extLst>
          </p:cNvPr>
          <p:cNvSpPr txBox="1"/>
          <p:nvPr/>
        </p:nvSpPr>
        <p:spPr>
          <a:xfrm>
            <a:off x="696397" y="1471518"/>
            <a:ext cx="7496869" cy="2554545"/>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Hardware memory protection</a:t>
            </a:r>
            <a:r>
              <a:rPr lang="zh-CN" altLang="en-US" sz="2000" dirty="0"/>
              <a:t>（</a:t>
            </a:r>
            <a:r>
              <a:rPr lang="en-US" altLang="zh-CN" sz="2000" dirty="0"/>
              <a:t>Intel MPK and SGX</a:t>
            </a:r>
            <a:r>
              <a:rPr lang="zh-CN" altLang="en-US" sz="2000" dirty="0"/>
              <a:t>）</a:t>
            </a:r>
            <a:endParaRPr lang="en-US" altLang="zh-CN" sz="2000" dirty="0"/>
          </a:p>
          <a:p>
            <a:pPr marL="285750" indent="-285750">
              <a:buFont typeface="Arial" panose="020B0604020202020204" pitchFamily="34" charset="0"/>
              <a:buChar char="•"/>
            </a:pPr>
            <a:r>
              <a:rPr lang="en-US" altLang="zh-CN" sz="2000" dirty="0"/>
              <a:t>Load time code randomization and binary rewriting</a:t>
            </a:r>
          </a:p>
          <a:p>
            <a:pPr marL="285750" indent="-285750">
              <a:buFont typeface="Arial" panose="020B0604020202020204" pitchFamily="34" charset="0"/>
              <a:buChar char="•"/>
            </a:pPr>
            <a:r>
              <a:rPr lang="en-US" altLang="zh-CN" sz="2000" dirty="0"/>
              <a:t>Verifies the signature of loaded binaries</a:t>
            </a:r>
          </a:p>
          <a:p>
            <a:pPr marL="285750" indent="-285750">
              <a:buFont typeface="Arial" panose="020B0604020202020204" pitchFamily="34" charset="0"/>
              <a:buChar char="•"/>
            </a:pPr>
            <a:r>
              <a:rPr lang="en-US" altLang="zh-CN" sz="2000" dirty="0"/>
              <a:t>Library debloating relies on the dynamic loader to examine and eliminate unused library code from program memory</a:t>
            </a:r>
          </a:p>
          <a:p>
            <a:endParaRPr lang="en-US" altLang="zh-CN" sz="2000" dirty="0"/>
          </a:p>
          <a:p>
            <a:r>
              <a:rPr lang="en-US" altLang="zh-CN" sz="2000" dirty="0"/>
              <a:t>Required to provide more features to make better use of emerging hardware and software technologies</a:t>
            </a:r>
            <a:endParaRPr lang="zh-CN" altLang="en-US" sz="2000" dirty="0"/>
          </a:p>
        </p:txBody>
      </p:sp>
      <p:sp>
        <p:nvSpPr>
          <p:cNvPr id="4" name="文本框 3">
            <a:extLst>
              <a:ext uri="{FF2B5EF4-FFF2-40B4-BE49-F238E27FC236}">
                <a16:creationId xmlns:a16="http://schemas.microsoft.com/office/drawing/2014/main" id="{01DE70A0-E736-012A-A0C0-B38E6962EA37}"/>
              </a:ext>
            </a:extLst>
          </p:cNvPr>
          <p:cNvSpPr txBox="1"/>
          <p:nvPr/>
        </p:nvSpPr>
        <p:spPr>
          <a:xfrm>
            <a:off x="872010" y="4541722"/>
            <a:ext cx="9150055" cy="1015663"/>
          </a:xfrm>
          <a:prstGeom prst="rect">
            <a:avLst/>
          </a:prstGeom>
          <a:noFill/>
        </p:spPr>
        <p:txBody>
          <a:bodyPr wrap="square" rtlCol="0">
            <a:spAutoFit/>
          </a:bodyPr>
          <a:lstStyle/>
          <a:p>
            <a:r>
              <a:rPr lang="en-US" altLang="zh-CN" sz="2000" dirty="0"/>
              <a:t>Problem</a:t>
            </a:r>
            <a:r>
              <a:rPr lang="zh-CN" altLang="en-US" sz="2000" dirty="0"/>
              <a:t>：</a:t>
            </a:r>
            <a:endParaRPr lang="en-US" altLang="zh-CN" sz="2000" dirty="0"/>
          </a:p>
          <a:p>
            <a:r>
              <a:rPr lang="en-US" altLang="zh-CN" sz="2000" dirty="0"/>
              <a:t>Need loader offer rich functionalities but ignored by academia and industry.</a:t>
            </a:r>
          </a:p>
          <a:p>
            <a:r>
              <a:rPr lang="en-US" altLang="zh-CN" sz="2000" dirty="0"/>
              <a:t>(e.g. Glibc)</a:t>
            </a:r>
          </a:p>
        </p:txBody>
      </p:sp>
      <p:sp>
        <p:nvSpPr>
          <p:cNvPr id="6" name="文本框 5">
            <a:extLst>
              <a:ext uri="{FF2B5EF4-FFF2-40B4-BE49-F238E27FC236}">
                <a16:creationId xmlns:a16="http://schemas.microsoft.com/office/drawing/2014/main" id="{30054C26-9EF2-4D67-CDCB-5586E933E2D5}"/>
              </a:ext>
            </a:extLst>
          </p:cNvPr>
          <p:cNvSpPr txBox="1"/>
          <p:nvPr/>
        </p:nvSpPr>
        <p:spPr>
          <a:xfrm>
            <a:off x="696397" y="696397"/>
            <a:ext cx="3584933" cy="461665"/>
          </a:xfrm>
          <a:prstGeom prst="rect">
            <a:avLst/>
          </a:prstGeom>
          <a:noFill/>
        </p:spPr>
        <p:txBody>
          <a:bodyPr wrap="square" rtlCol="0">
            <a:spAutoFit/>
          </a:bodyPr>
          <a:lstStyle/>
          <a:p>
            <a:r>
              <a:rPr lang="en-US" altLang="zh-CN" sz="2400" b="1" dirty="0"/>
              <a:t>motivation</a:t>
            </a:r>
            <a:endParaRPr lang="zh-CN" altLang="en-US" sz="2400" b="1" dirty="0"/>
          </a:p>
        </p:txBody>
      </p:sp>
    </p:spTree>
    <p:extLst>
      <p:ext uri="{BB962C8B-B14F-4D97-AF65-F5344CB8AC3E}">
        <p14:creationId xmlns:p14="http://schemas.microsoft.com/office/powerpoint/2010/main" val="15023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57DCF95-05D6-362A-776D-190DA1B036EC}"/>
              </a:ext>
            </a:extLst>
          </p:cNvPr>
          <p:cNvSpPr txBox="1"/>
          <p:nvPr/>
        </p:nvSpPr>
        <p:spPr>
          <a:xfrm>
            <a:off x="472338" y="6176742"/>
            <a:ext cx="10980874" cy="369332"/>
          </a:xfrm>
          <a:prstGeom prst="rect">
            <a:avLst/>
          </a:prstGeom>
          <a:noFill/>
        </p:spPr>
        <p:txBody>
          <a:bodyPr wrap="square" rtlCol="0">
            <a:spAutoFit/>
          </a:bodyPr>
          <a:lstStyle/>
          <a:p>
            <a:r>
              <a:rPr lang="en-US" altLang="zh-CN" dirty="0" err="1"/>
              <a:t>CubicleOS</a:t>
            </a:r>
            <a:r>
              <a:rPr lang="en-US" altLang="zh-CN" dirty="0"/>
              <a:t>: A Library OS with </a:t>
            </a:r>
            <a:r>
              <a:rPr lang="en-US" altLang="zh-CN" dirty="0" err="1"/>
              <a:t>Sofware</a:t>
            </a:r>
            <a:r>
              <a:rPr lang="en-US" altLang="zh-CN" dirty="0"/>
              <a:t> </a:t>
            </a:r>
            <a:r>
              <a:rPr lang="en-US" altLang="zh-CN" dirty="0" err="1"/>
              <a:t>Componentisation</a:t>
            </a:r>
            <a:r>
              <a:rPr lang="en-US" altLang="zh-CN" dirty="0"/>
              <a:t> for Practical Isolation(ASPLOS ’21)</a:t>
            </a:r>
            <a:endParaRPr lang="zh-CN" altLang="en-US" dirty="0"/>
          </a:p>
        </p:txBody>
      </p:sp>
      <p:sp>
        <p:nvSpPr>
          <p:cNvPr id="7" name="文本框 6">
            <a:extLst>
              <a:ext uri="{FF2B5EF4-FFF2-40B4-BE49-F238E27FC236}">
                <a16:creationId xmlns:a16="http://schemas.microsoft.com/office/drawing/2014/main" id="{85EFC561-AE93-2D22-2C6A-4D63B5AFC75B}"/>
              </a:ext>
            </a:extLst>
          </p:cNvPr>
          <p:cNvSpPr txBox="1"/>
          <p:nvPr/>
        </p:nvSpPr>
        <p:spPr>
          <a:xfrm>
            <a:off x="472338" y="2771056"/>
            <a:ext cx="9876732" cy="3200876"/>
          </a:xfrm>
          <a:prstGeom prst="rect">
            <a:avLst/>
          </a:prstGeom>
          <a:noFill/>
        </p:spPr>
        <p:txBody>
          <a:bodyPr wrap="square" rtlCol="0">
            <a:spAutoFit/>
          </a:bodyPr>
          <a:lstStyle/>
          <a:p>
            <a:r>
              <a:rPr lang="en-US" altLang="zh-CN" sz="2400" b="1" dirty="0"/>
              <a:t>Example</a:t>
            </a:r>
            <a:r>
              <a:rPr lang="zh-CN" altLang="en-US" sz="2400" b="1" dirty="0"/>
              <a:t>：</a:t>
            </a:r>
            <a:r>
              <a:rPr lang="en-US" altLang="zh-CN" sz="2400" b="1" dirty="0" err="1"/>
              <a:t>CubicleOS</a:t>
            </a:r>
            <a:endParaRPr lang="en-US" altLang="zh-CN" sz="2400" b="1" dirty="0"/>
          </a:p>
          <a:p>
            <a:endParaRPr lang="en-US" altLang="zh-CN" sz="2000" dirty="0"/>
          </a:p>
          <a:p>
            <a:pPr marL="285750" indent="-285750">
              <a:buFont typeface="Arial" panose="020B0604020202020204" pitchFamily="34" charset="0"/>
              <a:buChar char="•"/>
            </a:pPr>
            <a:r>
              <a:rPr lang="en-US" altLang="zh-CN" sz="2000" dirty="0"/>
              <a:t>Based on </a:t>
            </a:r>
            <a:r>
              <a:rPr lang="en-US" altLang="zh-CN" sz="2000" dirty="0" err="1"/>
              <a:t>Unikernel</a:t>
            </a:r>
            <a:endParaRPr lang="en-US" altLang="zh-CN" sz="2000" dirty="0"/>
          </a:p>
          <a:p>
            <a:pPr marL="285750" indent="-285750">
              <a:buFont typeface="Arial" panose="020B0604020202020204" pitchFamily="34" charset="0"/>
              <a:buChar char="•"/>
            </a:pPr>
            <a:r>
              <a:rPr lang="en-US" altLang="zh-CN" sz="2000" dirty="0"/>
              <a:t>Use MTK</a:t>
            </a:r>
          </a:p>
          <a:p>
            <a:pPr marL="285750" indent="-285750">
              <a:buFont typeface="Arial" panose="020B0604020202020204" pitchFamily="34" charset="0"/>
              <a:buChar char="•"/>
            </a:pPr>
            <a:r>
              <a:rPr lang="en-US" altLang="zh-CN" sz="2000" dirty="0"/>
              <a:t>Use a </a:t>
            </a:r>
            <a:r>
              <a:rPr lang="en-US" altLang="zh-CN" sz="2000" b="1" dirty="0"/>
              <a:t>cubicle loader</a:t>
            </a:r>
          </a:p>
          <a:p>
            <a:endParaRPr lang="en-US" altLang="zh-CN" sz="2000" b="1" dirty="0"/>
          </a:p>
          <a:p>
            <a:endParaRPr lang="en-US" altLang="zh-CN" sz="2000" b="1" dirty="0"/>
          </a:p>
          <a:p>
            <a:r>
              <a:rPr lang="en-US" altLang="zh-CN" sz="2000" b="1" dirty="0"/>
              <a:t>Main Idea</a:t>
            </a:r>
            <a:r>
              <a:rPr lang="zh-CN" altLang="en-US" sz="2000" dirty="0"/>
              <a:t>：</a:t>
            </a:r>
            <a:endParaRPr lang="en-US" altLang="zh-CN" sz="2000" dirty="0"/>
          </a:p>
          <a:p>
            <a:r>
              <a:rPr lang="en-US" altLang="zh-CN" sz="2000" dirty="0"/>
              <a:t>Open window before access and close window after access</a:t>
            </a:r>
          </a:p>
          <a:p>
            <a:endParaRPr lang="en-US" altLang="zh-CN" dirty="0"/>
          </a:p>
        </p:txBody>
      </p:sp>
      <p:pic>
        <p:nvPicPr>
          <p:cNvPr id="9" name="图片 8">
            <a:extLst>
              <a:ext uri="{FF2B5EF4-FFF2-40B4-BE49-F238E27FC236}">
                <a16:creationId xmlns:a16="http://schemas.microsoft.com/office/drawing/2014/main" id="{FAD93EB3-B442-55A8-DD18-160F5DF56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453" y="600236"/>
            <a:ext cx="9213093" cy="2031325"/>
          </a:xfrm>
          <a:prstGeom prst="rect">
            <a:avLst/>
          </a:prstGeom>
        </p:spPr>
      </p:pic>
    </p:spTree>
    <p:extLst>
      <p:ext uri="{BB962C8B-B14F-4D97-AF65-F5344CB8AC3E}">
        <p14:creationId xmlns:p14="http://schemas.microsoft.com/office/powerpoint/2010/main" val="1260750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57DCF95-05D6-362A-776D-190DA1B036EC}"/>
              </a:ext>
            </a:extLst>
          </p:cNvPr>
          <p:cNvSpPr txBox="1"/>
          <p:nvPr/>
        </p:nvSpPr>
        <p:spPr>
          <a:xfrm>
            <a:off x="472338" y="6176742"/>
            <a:ext cx="10980874" cy="369332"/>
          </a:xfrm>
          <a:prstGeom prst="rect">
            <a:avLst/>
          </a:prstGeom>
          <a:noFill/>
        </p:spPr>
        <p:txBody>
          <a:bodyPr wrap="square" rtlCol="0">
            <a:spAutoFit/>
          </a:bodyPr>
          <a:lstStyle/>
          <a:p>
            <a:r>
              <a:rPr lang="en-US" altLang="zh-CN" dirty="0" err="1"/>
              <a:t>CubicleOS</a:t>
            </a:r>
            <a:r>
              <a:rPr lang="en-US" altLang="zh-CN" dirty="0"/>
              <a:t>: A Library OS with </a:t>
            </a:r>
            <a:r>
              <a:rPr lang="en-US" altLang="zh-CN" dirty="0" err="1"/>
              <a:t>Sofware</a:t>
            </a:r>
            <a:r>
              <a:rPr lang="en-US" altLang="zh-CN" dirty="0"/>
              <a:t> </a:t>
            </a:r>
            <a:r>
              <a:rPr lang="en-US" altLang="zh-CN" dirty="0" err="1"/>
              <a:t>Componentisation</a:t>
            </a:r>
            <a:r>
              <a:rPr lang="en-US" altLang="zh-CN" dirty="0"/>
              <a:t> for Practical Isolation(ASPLOS ’21)</a:t>
            </a:r>
            <a:endParaRPr lang="zh-CN" altLang="en-US" dirty="0"/>
          </a:p>
        </p:txBody>
      </p:sp>
      <p:sp>
        <p:nvSpPr>
          <p:cNvPr id="7" name="文本框 6">
            <a:extLst>
              <a:ext uri="{FF2B5EF4-FFF2-40B4-BE49-F238E27FC236}">
                <a16:creationId xmlns:a16="http://schemas.microsoft.com/office/drawing/2014/main" id="{85EFC561-AE93-2D22-2C6A-4D63B5AFC75B}"/>
              </a:ext>
            </a:extLst>
          </p:cNvPr>
          <p:cNvSpPr txBox="1"/>
          <p:nvPr/>
        </p:nvSpPr>
        <p:spPr>
          <a:xfrm>
            <a:off x="472338" y="3094426"/>
            <a:ext cx="9876732" cy="2862322"/>
          </a:xfrm>
          <a:prstGeom prst="rect">
            <a:avLst/>
          </a:prstGeom>
          <a:noFill/>
        </p:spPr>
        <p:txBody>
          <a:bodyPr wrap="square" rtlCol="0">
            <a:spAutoFit/>
          </a:bodyPr>
          <a:lstStyle/>
          <a:p>
            <a:r>
              <a:rPr lang="en-US" altLang="zh-CN" sz="2000" b="1" dirty="0"/>
              <a:t>Cubicle  loader</a:t>
            </a:r>
          </a:p>
          <a:p>
            <a:r>
              <a:rPr lang="zh-CN" altLang="en-US" sz="2000" dirty="0"/>
              <a:t>（</a:t>
            </a:r>
            <a:r>
              <a:rPr lang="en-US" altLang="zh-CN" sz="2000" dirty="0"/>
              <a:t>1</a:t>
            </a:r>
            <a:r>
              <a:rPr lang="zh-CN" altLang="en-US" sz="2000" dirty="0"/>
              <a:t>）</a:t>
            </a:r>
            <a:r>
              <a:rPr lang="en-US" altLang="zh-CN" sz="2000" dirty="0"/>
              <a:t>pages identified as code are given execute-only permissions, data pages are given read or read-write permissions (as specified by the binary), and </a:t>
            </a:r>
            <a:r>
              <a:rPr lang="en-US" altLang="zh-CN" sz="2000" dirty="0" err="1"/>
              <a:t>CubicleOS</a:t>
            </a:r>
            <a:r>
              <a:rPr lang="en-US" altLang="zh-CN" sz="2000" dirty="0"/>
              <a:t> does not allow cubicles to change the execution permissions of any page</a:t>
            </a:r>
          </a:p>
          <a:p>
            <a:r>
              <a:rPr lang="zh-CN" altLang="en-US" sz="2000" dirty="0"/>
              <a:t>（确定</a:t>
            </a:r>
            <a:r>
              <a:rPr lang="en-US" altLang="zh-CN" sz="2000" dirty="0"/>
              <a:t>code</a:t>
            </a:r>
            <a:r>
              <a:rPr lang="zh-CN" altLang="en-US" sz="2000" dirty="0"/>
              <a:t>代码和</a:t>
            </a:r>
            <a:r>
              <a:rPr lang="en-US" altLang="zh-CN" sz="2000" dirty="0"/>
              <a:t>data</a:t>
            </a:r>
            <a:r>
              <a:rPr lang="zh-CN" altLang="en-US" sz="2000" dirty="0"/>
              <a:t>代码的权限，不允许</a:t>
            </a:r>
            <a:r>
              <a:rPr lang="en-US" altLang="zh-CN" sz="2000" dirty="0"/>
              <a:t>cubicle</a:t>
            </a:r>
            <a:r>
              <a:rPr lang="zh-CN" altLang="en-US" sz="2000" dirty="0"/>
              <a:t>里面修改他）</a:t>
            </a:r>
            <a:endParaRPr lang="en-US" altLang="zh-CN" sz="2000" dirty="0"/>
          </a:p>
          <a:p>
            <a:r>
              <a:rPr lang="zh-CN" altLang="en-US" sz="2000" dirty="0"/>
              <a:t>（</a:t>
            </a:r>
            <a:r>
              <a:rPr lang="en-US" altLang="zh-CN" sz="2000" dirty="0"/>
              <a:t>2</a:t>
            </a:r>
            <a:r>
              <a:rPr lang="zh-CN" altLang="en-US" sz="2000" dirty="0"/>
              <a:t>）</a:t>
            </a:r>
            <a:r>
              <a:rPr lang="en-US" altLang="zh-CN" sz="2000" dirty="0"/>
              <a:t>the loader scans the code pages to ensure that they do not contain any instructions that would affect the integrity of the isolation mechanisms, i.e., cubicles cannot directly execute system calls nor MPK-related operations.</a:t>
            </a:r>
          </a:p>
          <a:p>
            <a:r>
              <a:rPr lang="zh-CN" altLang="en-US" sz="2000" dirty="0"/>
              <a:t>（检查代码，不允许</a:t>
            </a:r>
            <a:r>
              <a:rPr lang="en-US" altLang="zh-CN" sz="2000" dirty="0"/>
              <a:t>cubicle</a:t>
            </a:r>
            <a:r>
              <a:rPr lang="zh-CN" altLang="en-US" sz="2000" dirty="0"/>
              <a:t>里面执行</a:t>
            </a:r>
            <a:r>
              <a:rPr lang="en-US" altLang="zh-CN" sz="2000" dirty="0" err="1"/>
              <a:t>syscall</a:t>
            </a:r>
            <a:r>
              <a:rPr lang="zh-CN" altLang="en-US" sz="2000" dirty="0"/>
              <a:t>和</a:t>
            </a:r>
            <a:r>
              <a:rPr lang="en-US" altLang="zh-CN" sz="2000" dirty="0"/>
              <a:t>MPK</a:t>
            </a:r>
            <a:r>
              <a:rPr lang="zh-CN" altLang="en-US" sz="2000" dirty="0"/>
              <a:t>相关操作）</a:t>
            </a:r>
            <a:endParaRPr lang="en-US" altLang="zh-CN" sz="2000" dirty="0"/>
          </a:p>
        </p:txBody>
      </p:sp>
      <p:pic>
        <p:nvPicPr>
          <p:cNvPr id="9" name="图片 8">
            <a:extLst>
              <a:ext uri="{FF2B5EF4-FFF2-40B4-BE49-F238E27FC236}">
                <a16:creationId xmlns:a16="http://schemas.microsoft.com/office/drawing/2014/main" id="{FAD93EB3-B442-55A8-DD18-160F5DF56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228" y="910027"/>
            <a:ext cx="9213093" cy="2031325"/>
          </a:xfrm>
          <a:prstGeom prst="rect">
            <a:avLst/>
          </a:prstGeom>
        </p:spPr>
      </p:pic>
    </p:spTree>
    <p:extLst>
      <p:ext uri="{BB962C8B-B14F-4D97-AF65-F5344CB8AC3E}">
        <p14:creationId xmlns:p14="http://schemas.microsoft.com/office/powerpoint/2010/main" val="48435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F681563-672E-F9D5-6A2D-7894CD2C39A7}"/>
              </a:ext>
            </a:extLst>
          </p:cNvPr>
          <p:cNvSpPr txBox="1"/>
          <p:nvPr/>
        </p:nvSpPr>
        <p:spPr>
          <a:xfrm>
            <a:off x="817510" y="872011"/>
            <a:ext cx="4578056" cy="461665"/>
          </a:xfrm>
          <a:prstGeom prst="rect">
            <a:avLst/>
          </a:prstGeom>
          <a:noFill/>
        </p:spPr>
        <p:txBody>
          <a:bodyPr wrap="square" rtlCol="0">
            <a:spAutoFit/>
          </a:bodyPr>
          <a:lstStyle/>
          <a:p>
            <a:r>
              <a:rPr lang="en-US" altLang="zh-CN" sz="2400" b="1" dirty="0" err="1"/>
              <a:t>iFed</a:t>
            </a:r>
            <a:endParaRPr lang="zh-CN" altLang="en-US" sz="2400" b="1" dirty="0"/>
          </a:p>
        </p:txBody>
      </p:sp>
      <p:sp>
        <p:nvSpPr>
          <p:cNvPr id="8" name="文本框 7">
            <a:extLst>
              <a:ext uri="{FF2B5EF4-FFF2-40B4-BE49-F238E27FC236}">
                <a16:creationId xmlns:a16="http://schemas.microsoft.com/office/drawing/2014/main" id="{22E27EE4-19AA-B49D-3086-205A93B83E61}"/>
              </a:ext>
            </a:extLst>
          </p:cNvPr>
          <p:cNvSpPr txBox="1"/>
          <p:nvPr/>
        </p:nvSpPr>
        <p:spPr>
          <a:xfrm>
            <a:off x="1659243" y="1659243"/>
            <a:ext cx="9131889" cy="4524315"/>
          </a:xfrm>
          <a:prstGeom prst="rect">
            <a:avLst/>
          </a:prstGeom>
          <a:noFill/>
        </p:spPr>
        <p:txBody>
          <a:bodyPr wrap="square" rtlCol="0">
            <a:spAutoFit/>
          </a:bodyPr>
          <a:lstStyle/>
          <a:p>
            <a:r>
              <a:rPr lang="en-US" altLang="zh-CN" sz="2400" dirty="0"/>
              <a:t>Design Principles</a:t>
            </a:r>
          </a:p>
          <a:p>
            <a:pPr marL="285750" indent="-285750">
              <a:buFont typeface="Arial" panose="020B0604020202020204" pitchFamily="34" charset="0"/>
              <a:buChar char="•"/>
            </a:pPr>
            <a:r>
              <a:rPr lang="en-US" altLang="zh-CN" sz="2400" dirty="0"/>
              <a:t>Extensibility and Modularity</a:t>
            </a:r>
          </a:p>
          <a:p>
            <a:pPr marL="285750" indent="-285750">
              <a:buFont typeface="Arial" panose="020B0604020202020204" pitchFamily="34" charset="0"/>
              <a:buChar char="•"/>
            </a:pPr>
            <a:r>
              <a:rPr lang="en-US" altLang="zh-CN" sz="2400" dirty="0"/>
              <a:t>Flexibility and Customizability</a:t>
            </a:r>
          </a:p>
          <a:p>
            <a:pPr marL="285750" indent="-285750">
              <a:buFont typeface="Arial" panose="020B0604020202020204" pitchFamily="34" charset="0"/>
              <a:buChar char="•"/>
            </a:pPr>
            <a:r>
              <a:rPr lang="en-US" altLang="zh-CN" sz="2400" dirty="0"/>
              <a:t>Compatibility and Transparency</a:t>
            </a:r>
          </a:p>
          <a:p>
            <a:endParaRPr lang="en-US" altLang="zh-CN" sz="2400" dirty="0"/>
          </a:p>
          <a:p>
            <a:r>
              <a:rPr lang="en-US" altLang="zh-CN" sz="2400" dirty="0"/>
              <a:t>Functionality</a:t>
            </a:r>
          </a:p>
          <a:p>
            <a:pPr marL="285750" indent="-285750">
              <a:buFont typeface="Arial" panose="020B0604020202020204" pitchFamily="34" charset="0"/>
              <a:buChar char="•"/>
            </a:pPr>
            <a:r>
              <a:rPr lang="en-US" altLang="zh-CN" sz="2400" dirty="0"/>
              <a:t>Memory management</a:t>
            </a:r>
          </a:p>
          <a:p>
            <a:pPr marL="285750" indent="-285750">
              <a:buFont typeface="Arial" panose="020B0604020202020204" pitchFamily="34" charset="0"/>
              <a:buChar char="•"/>
            </a:pPr>
            <a:r>
              <a:rPr lang="en-US" altLang="zh-CN" sz="2400" dirty="0"/>
              <a:t>Isolation</a:t>
            </a:r>
          </a:p>
          <a:p>
            <a:pPr marL="285750" indent="-285750">
              <a:buFont typeface="Arial" panose="020B0604020202020204" pitchFamily="34" charset="0"/>
              <a:buChar char="•"/>
            </a:pPr>
            <a:r>
              <a:rPr lang="en-US" altLang="zh-CN" sz="2400" dirty="0"/>
              <a:t>Security enhancement</a:t>
            </a:r>
          </a:p>
          <a:p>
            <a:pPr marL="285750" indent="-285750">
              <a:buFont typeface="Arial" panose="020B0604020202020204" pitchFamily="34" charset="0"/>
              <a:buChar char="•"/>
            </a:pPr>
            <a:r>
              <a:rPr lang="en-US" altLang="zh-CN" sz="2400" dirty="0"/>
              <a:t>Binary rewriting and execution control</a:t>
            </a:r>
          </a:p>
          <a:p>
            <a:pPr marL="285750" indent="-285750">
              <a:buFont typeface="Arial" panose="020B0604020202020204" pitchFamily="34" charset="0"/>
              <a:buChar char="•"/>
            </a:pPr>
            <a:endParaRPr lang="en-US" altLang="zh-CN" sz="2400" dirty="0"/>
          </a:p>
          <a:p>
            <a:r>
              <a:rPr lang="en-US" altLang="zh-CN" sz="2400" dirty="0">
                <a:sym typeface="Wingdings" panose="05000000000000000000" pitchFamily="2" charset="2"/>
              </a:rPr>
              <a:t> </a:t>
            </a:r>
            <a:r>
              <a:rPr lang="en-US" altLang="zh-CN" sz="2400" dirty="0"/>
              <a:t>Passed-based dynamic library loader </a:t>
            </a:r>
          </a:p>
        </p:txBody>
      </p:sp>
    </p:spTree>
    <p:extLst>
      <p:ext uri="{BB962C8B-B14F-4D97-AF65-F5344CB8AC3E}">
        <p14:creationId xmlns:p14="http://schemas.microsoft.com/office/powerpoint/2010/main" val="269565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6E6EC7A-3764-3ED2-A688-4D9BEAD6A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67" y="1835932"/>
            <a:ext cx="10796666" cy="3186136"/>
          </a:xfrm>
          <a:prstGeom prst="rect">
            <a:avLst/>
          </a:prstGeom>
        </p:spPr>
      </p:pic>
      <p:sp>
        <p:nvSpPr>
          <p:cNvPr id="2" name="文本框 1">
            <a:extLst>
              <a:ext uri="{FF2B5EF4-FFF2-40B4-BE49-F238E27FC236}">
                <a16:creationId xmlns:a16="http://schemas.microsoft.com/office/drawing/2014/main" id="{985715CC-E993-A52D-6E1F-BC74E4504DEB}"/>
              </a:ext>
            </a:extLst>
          </p:cNvPr>
          <p:cNvSpPr txBox="1"/>
          <p:nvPr/>
        </p:nvSpPr>
        <p:spPr>
          <a:xfrm>
            <a:off x="817510" y="872011"/>
            <a:ext cx="4578056" cy="461665"/>
          </a:xfrm>
          <a:prstGeom prst="rect">
            <a:avLst/>
          </a:prstGeom>
          <a:noFill/>
        </p:spPr>
        <p:txBody>
          <a:bodyPr wrap="square" rtlCol="0">
            <a:spAutoFit/>
          </a:bodyPr>
          <a:lstStyle/>
          <a:p>
            <a:r>
              <a:rPr lang="en-US" altLang="zh-CN" sz="2400" b="1" dirty="0" err="1"/>
              <a:t>iFed</a:t>
            </a:r>
            <a:endParaRPr lang="zh-CN" altLang="en-US" sz="2400" b="1" dirty="0"/>
          </a:p>
        </p:txBody>
      </p:sp>
    </p:spTree>
    <p:extLst>
      <p:ext uri="{BB962C8B-B14F-4D97-AF65-F5344CB8AC3E}">
        <p14:creationId xmlns:p14="http://schemas.microsoft.com/office/powerpoint/2010/main" val="3177242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F681563-672E-F9D5-6A2D-7894CD2C39A7}"/>
              </a:ext>
            </a:extLst>
          </p:cNvPr>
          <p:cNvSpPr txBox="1"/>
          <p:nvPr/>
        </p:nvSpPr>
        <p:spPr>
          <a:xfrm>
            <a:off x="817510" y="872011"/>
            <a:ext cx="4578056" cy="461665"/>
          </a:xfrm>
          <a:prstGeom prst="rect">
            <a:avLst/>
          </a:prstGeom>
          <a:noFill/>
        </p:spPr>
        <p:txBody>
          <a:bodyPr wrap="square" rtlCol="0">
            <a:spAutoFit/>
          </a:bodyPr>
          <a:lstStyle/>
          <a:p>
            <a:r>
              <a:rPr lang="en-US" altLang="zh-CN" sz="2400" b="1" dirty="0" err="1"/>
              <a:t>RiMF</a:t>
            </a:r>
            <a:r>
              <a:rPr lang="en-US" altLang="zh-CN" sz="2400" b="1" dirty="0"/>
              <a:t> </a:t>
            </a:r>
            <a:r>
              <a:rPr lang="zh-CN" altLang="en-US" sz="2400" b="1" dirty="0"/>
              <a:t>中间表示</a:t>
            </a:r>
          </a:p>
        </p:txBody>
      </p:sp>
      <p:sp>
        <p:nvSpPr>
          <p:cNvPr id="2" name="文本框 1">
            <a:extLst>
              <a:ext uri="{FF2B5EF4-FFF2-40B4-BE49-F238E27FC236}">
                <a16:creationId xmlns:a16="http://schemas.microsoft.com/office/drawing/2014/main" id="{C1F8DEA8-FEAA-7E70-2CEC-0BA1C5427C3A}"/>
              </a:ext>
            </a:extLst>
          </p:cNvPr>
          <p:cNvSpPr txBox="1"/>
          <p:nvPr/>
        </p:nvSpPr>
        <p:spPr>
          <a:xfrm>
            <a:off x="817510" y="1650190"/>
            <a:ext cx="10355126" cy="1107996"/>
          </a:xfrm>
          <a:prstGeom prst="rect">
            <a:avLst/>
          </a:prstGeom>
          <a:noFill/>
        </p:spPr>
        <p:txBody>
          <a:bodyPr wrap="square" rtlCol="0">
            <a:spAutoFit/>
          </a:bodyPr>
          <a:lstStyle/>
          <a:p>
            <a:r>
              <a:rPr lang="en-US" altLang="zh-CN" sz="2400" dirty="0"/>
              <a:t>Pass</a:t>
            </a:r>
            <a:r>
              <a:rPr lang="zh-CN" altLang="en-US" sz="2400" dirty="0"/>
              <a:t>与</a:t>
            </a:r>
            <a:r>
              <a:rPr lang="en-US" altLang="zh-CN" sz="2400" dirty="0"/>
              <a:t>Pass</a:t>
            </a:r>
            <a:r>
              <a:rPr lang="zh-CN" altLang="en-US" sz="2400" dirty="0"/>
              <a:t>之间通过</a:t>
            </a:r>
            <a:r>
              <a:rPr lang="en-US" altLang="zh-CN" sz="2400" dirty="0" err="1"/>
              <a:t>RiMF</a:t>
            </a:r>
            <a:r>
              <a:rPr lang="zh-CN" altLang="en-US" sz="2400" dirty="0"/>
              <a:t>（</a:t>
            </a:r>
            <a:r>
              <a:rPr lang="en-US" altLang="zh-CN" sz="2400" dirty="0"/>
              <a:t>Runnable in-memory format</a:t>
            </a:r>
            <a:r>
              <a:rPr lang="zh-CN" altLang="en-US" sz="2400" dirty="0"/>
              <a:t>）中间表示去进行传递，以及便于排列组合</a:t>
            </a:r>
            <a:endParaRPr lang="en-US" altLang="zh-CN" sz="2400" dirty="0"/>
          </a:p>
          <a:p>
            <a:endParaRPr lang="en-US" altLang="zh-CN" dirty="0"/>
          </a:p>
        </p:txBody>
      </p:sp>
      <p:grpSp>
        <p:nvGrpSpPr>
          <p:cNvPr id="40" name="组合 39">
            <a:extLst>
              <a:ext uri="{FF2B5EF4-FFF2-40B4-BE49-F238E27FC236}">
                <a16:creationId xmlns:a16="http://schemas.microsoft.com/office/drawing/2014/main" id="{2C7CFC64-BEBD-B46F-9F87-FAF43FE1053B}"/>
              </a:ext>
            </a:extLst>
          </p:cNvPr>
          <p:cNvGrpSpPr/>
          <p:nvPr/>
        </p:nvGrpSpPr>
        <p:grpSpPr>
          <a:xfrm>
            <a:off x="1539895" y="2705368"/>
            <a:ext cx="10160592" cy="3083782"/>
            <a:chOff x="1539895" y="2705368"/>
            <a:chExt cx="10160592" cy="3083782"/>
          </a:xfrm>
        </p:grpSpPr>
        <p:sp>
          <p:nvSpPr>
            <p:cNvPr id="4" name="矩形: 圆角 3">
              <a:extLst>
                <a:ext uri="{FF2B5EF4-FFF2-40B4-BE49-F238E27FC236}">
                  <a16:creationId xmlns:a16="http://schemas.microsoft.com/office/drawing/2014/main" id="{E523F6B7-31DD-7280-CC05-D46812D09496}"/>
                </a:ext>
              </a:extLst>
            </p:cNvPr>
            <p:cNvSpPr/>
            <p:nvPr/>
          </p:nvSpPr>
          <p:spPr>
            <a:xfrm>
              <a:off x="5165452" y="2705368"/>
              <a:ext cx="1992302" cy="5813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RiMF</a:t>
              </a:r>
              <a:endParaRPr lang="zh-CN" altLang="en-US" dirty="0"/>
            </a:p>
          </p:txBody>
        </p:sp>
        <p:sp>
          <p:nvSpPr>
            <p:cNvPr id="6" name="矩形: 圆角 5">
              <a:extLst>
                <a:ext uri="{FF2B5EF4-FFF2-40B4-BE49-F238E27FC236}">
                  <a16:creationId xmlns:a16="http://schemas.microsoft.com/office/drawing/2014/main" id="{1ABD8B86-6082-2D04-37D8-42DC83ABD229}"/>
                </a:ext>
              </a:extLst>
            </p:cNvPr>
            <p:cNvSpPr/>
            <p:nvPr/>
          </p:nvSpPr>
          <p:spPr>
            <a:xfrm>
              <a:off x="4030272" y="3821101"/>
              <a:ext cx="1992302" cy="5813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Isolation Domain</a:t>
              </a:r>
              <a:endParaRPr lang="zh-CN" altLang="en-US" dirty="0"/>
            </a:p>
          </p:txBody>
        </p:sp>
        <p:sp>
          <p:nvSpPr>
            <p:cNvPr id="8" name="矩形: 圆角 7">
              <a:extLst>
                <a:ext uri="{FF2B5EF4-FFF2-40B4-BE49-F238E27FC236}">
                  <a16:creationId xmlns:a16="http://schemas.microsoft.com/office/drawing/2014/main" id="{DDEC42D7-3181-47FB-7963-59D9BEB3D13A}"/>
                </a:ext>
              </a:extLst>
            </p:cNvPr>
            <p:cNvSpPr/>
            <p:nvPr/>
          </p:nvSpPr>
          <p:spPr>
            <a:xfrm>
              <a:off x="9453847" y="3821101"/>
              <a:ext cx="1992302" cy="5813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Isolation Domain</a:t>
              </a:r>
              <a:endParaRPr lang="zh-CN" altLang="en-US" dirty="0"/>
            </a:p>
          </p:txBody>
        </p:sp>
        <p:sp>
          <p:nvSpPr>
            <p:cNvPr id="9" name="文本框 8">
              <a:extLst>
                <a:ext uri="{FF2B5EF4-FFF2-40B4-BE49-F238E27FC236}">
                  <a16:creationId xmlns:a16="http://schemas.microsoft.com/office/drawing/2014/main" id="{8C890CDE-8357-2A65-F25D-B9615136EFEE}"/>
                </a:ext>
              </a:extLst>
            </p:cNvPr>
            <p:cNvSpPr txBox="1"/>
            <p:nvPr/>
          </p:nvSpPr>
          <p:spPr>
            <a:xfrm>
              <a:off x="8884050" y="3930912"/>
              <a:ext cx="611618" cy="369332"/>
            </a:xfrm>
            <a:prstGeom prst="rect">
              <a:avLst/>
            </a:prstGeom>
            <a:noFill/>
          </p:spPr>
          <p:txBody>
            <a:bodyPr wrap="square" rtlCol="0">
              <a:spAutoFit/>
            </a:bodyPr>
            <a:lstStyle/>
            <a:p>
              <a:r>
                <a:rPr lang="en-US" altLang="zh-CN" dirty="0"/>
                <a:t>……</a:t>
              </a:r>
              <a:endParaRPr lang="zh-CN" altLang="en-US" dirty="0"/>
            </a:p>
          </p:txBody>
        </p:sp>
        <p:cxnSp>
          <p:nvCxnSpPr>
            <p:cNvPr id="11" name="直接连接符 10">
              <a:extLst>
                <a:ext uri="{FF2B5EF4-FFF2-40B4-BE49-F238E27FC236}">
                  <a16:creationId xmlns:a16="http://schemas.microsoft.com/office/drawing/2014/main" id="{54F952E7-1471-CE0E-C59E-C877E0E15904}"/>
                </a:ext>
              </a:extLst>
            </p:cNvPr>
            <p:cNvCxnSpPr>
              <a:stCxn id="6" idx="0"/>
              <a:endCxn id="4" idx="2"/>
            </p:cNvCxnSpPr>
            <p:nvPr/>
          </p:nvCxnSpPr>
          <p:spPr>
            <a:xfrm flipV="1">
              <a:off x="5026423" y="3286708"/>
              <a:ext cx="1135180" cy="534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87C6D4-66D1-26FD-3502-EA92F08F0866}"/>
                </a:ext>
              </a:extLst>
            </p:cNvPr>
            <p:cNvCxnSpPr>
              <a:stCxn id="4" idx="2"/>
              <a:endCxn id="8" idx="0"/>
            </p:cNvCxnSpPr>
            <p:nvPr/>
          </p:nvCxnSpPr>
          <p:spPr>
            <a:xfrm>
              <a:off x="6161603" y="3286708"/>
              <a:ext cx="4288395" cy="534393"/>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圆角 13">
              <a:extLst>
                <a:ext uri="{FF2B5EF4-FFF2-40B4-BE49-F238E27FC236}">
                  <a16:creationId xmlns:a16="http://schemas.microsoft.com/office/drawing/2014/main" id="{9A337A1E-2529-00EA-D5DD-5290245AA1A4}"/>
                </a:ext>
              </a:extLst>
            </p:cNvPr>
            <p:cNvSpPr/>
            <p:nvPr/>
          </p:nvSpPr>
          <p:spPr>
            <a:xfrm>
              <a:off x="2603919" y="5207810"/>
              <a:ext cx="1992302" cy="5813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Dynamic lib</a:t>
              </a:r>
              <a:endParaRPr lang="zh-CN" altLang="en-US" dirty="0"/>
            </a:p>
          </p:txBody>
        </p:sp>
        <p:sp>
          <p:nvSpPr>
            <p:cNvPr id="15" name="矩形: 圆角 14">
              <a:extLst>
                <a:ext uri="{FF2B5EF4-FFF2-40B4-BE49-F238E27FC236}">
                  <a16:creationId xmlns:a16="http://schemas.microsoft.com/office/drawing/2014/main" id="{0A08E5DA-4D63-5539-D816-BF40A2965845}"/>
                </a:ext>
              </a:extLst>
            </p:cNvPr>
            <p:cNvSpPr/>
            <p:nvPr/>
          </p:nvSpPr>
          <p:spPr>
            <a:xfrm>
              <a:off x="5433670" y="5207810"/>
              <a:ext cx="1992302" cy="5813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Dynamic lib</a:t>
              </a:r>
              <a:endParaRPr lang="zh-CN" altLang="en-US" dirty="0"/>
            </a:p>
          </p:txBody>
        </p:sp>
        <p:sp>
          <p:nvSpPr>
            <p:cNvPr id="17" name="矩形: 圆角 16">
              <a:extLst>
                <a:ext uri="{FF2B5EF4-FFF2-40B4-BE49-F238E27FC236}">
                  <a16:creationId xmlns:a16="http://schemas.microsoft.com/office/drawing/2014/main" id="{DBB2E52B-285A-A281-FFD1-B9F0E5C390FA}"/>
                </a:ext>
              </a:extLst>
            </p:cNvPr>
            <p:cNvSpPr/>
            <p:nvPr/>
          </p:nvSpPr>
          <p:spPr>
            <a:xfrm>
              <a:off x="9708185" y="5207810"/>
              <a:ext cx="1992302" cy="5813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Dynamic lib</a:t>
              </a:r>
              <a:endParaRPr lang="zh-CN" altLang="en-US" dirty="0"/>
            </a:p>
          </p:txBody>
        </p:sp>
        <p:cxnSp>
          <p:nvCxnSpPr>
            <p:cNvPr id="19" name="直接连接符 18">
              <a:extLst>
                <a:ext uri="{FF2B5EF4-FFF2-40B4-BE49-F238E27FC236}">
                  <a16:creationId xmlns:a16="http://schemas.microsoft.com/office/drawing/2014/main" id="{E8BC67B5-BFF0-8378-E2CF-BEAE925B0065}"/>
                </a:ext>
              </a:extLst>
            </p:cNvPr>
            <p:cNvCxnSpPr>
              <a:stCxn id="6" idx="2"/>
              <a:endCxn id="14" idx="0"/>
            </p:cNvCxnSpPr>
            <p:nvPr/>
          </p:nvCxnSpPr>
          <p:spPr>
            <a:xfrm flipH="1">
              <a:off x="3600070" y="4402441"/>
              <a:ext cx="1426353" cy="805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8AB953F-A8CB-2E2D-03DB-66A7E10A416F}"/>
                </a:ext>
              </a:extLst>
            </p:cNvPr>
            <p:cNvCxnSpPr>
              <a:stCxn id="6" idx="2"/>
              <a:endCxn id="15" idx="0"/>
            </p:cNvCxnSpPr>
            <p:nvPr/>
          </p:nvCxnSpPr>
          <p:spPr>
            <a:xfrm>
              <a:off x="5026423" y="4402441"/>
              <a:ext cx="1403398" cy="805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AAC98A1-29E4-F652-C779-2E5C09727436}"/>
                </a:ext>
              </a:extLst>
            </p:cNvPr>
            <p:cNvCxnSpPr>
              <a:stCxn id="8" idx="2"/>
              <a:endCxn id="17" idx="0"/>
            </p:cNvCxnSpPr>
            <p:nvPr/>
          </p:nvCxnSpPr>
          <p:spPr>
            <a:xfrm>
              <a:off x="10449998" y="4402441"/>
              <a:ext cx="254338" cy="805369"/>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A9ECA61-2C46-B6D6-BAA9-EA408884B2FC}"/>
                </a:ext>
              </a:extLst>
            </p:cNvPr>
            <p:cNvSpPr txBox="1"/>
            <p:nvPr/>
          </p:nvSpPr>
          <p:spPr>
            <a:xfrm>
              <a:off x="4783948" y="5313814"/>
              <a:ext cx="611618" cy="369332"/>
            </a:xfrm>
            <a:prstGeom prst="rect">
              <a:avLst/>
            </a:prstGeom>
            <a:noFill/>
          </p:spPr>
          <p:txBody>
            <a:bodyPr wrap="square" rtlCol="0">
              <a:spAutoFit/>
            </a:bodyPr>
            <a:lstStyle/>
            <a:p>
              <a:r>
                <a:rPr lang="en-US" altLang="zh-CN" dirty="0"/>
                <a:t>……</a:t>
              </a:r>
              <a:endParaRPr lang="zh-CN" altLang="en-US" dirty="0"/>
            </a:p>
          </p:txBody>
        </p:sp>
        <p:sp>
          <p:nvSpPr>
            <p:cNvPr id="34" name="矩形: 圆角 33">
              <a:extLst>
                <a:ext uri="{FF2B5EF4-FFF2-40B4-BE49-F238E27FC236}">
                  <a16:creationId xmlns:a16="http://schemas.microsoft.com/office/drawing/2014/main" id="{918E67AF-1197-E9C5-91DD-90C59A423F57}"/>
                </a:ext>
              </a:extLst>
            </p:cNvPr>
            <p:cNvSpPr/>
            <p:nvPr/>
          </p:nvSpPr>
          <p:spPr>
            <a:xfrm>
              <a:off x="1539895" y="3816543"/>
              <a:ext cx="1992302" cy="5813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Entry Point</a:t>
              </a:r>
              <a:endParaRPr lang="zh-CN" altLang="en-US" dirty="0"/>
            </a:p>
          </p:txBody>
        </p:sp>
        <p:sp>
          <p:nvSpPr>
            <p:cNvPr id="26" name="矩形: 圆角 25">
              <a:extLst>
                <a:ext uri="{FF2B5EF4-FFF2-40B4-BE49-F238E27FC236}">
                  <a16:creationId xmlns:a16="http://schemas.microsoft.com/office/drawing/2014/main" id="{23DF18C5-3430-70DC-996D-CB37B494ED13}"/>
                </a:ext>
              </a:extLst>
            </p:cNvPr>
            <p:cNvSpPr/>
            <p:nvPr/>
          </p:nvSpPr>
          <p:spPr>
            <a:xfrm>
              <a:off x="6660120" y="3713507"/>
              <a:ext cx="2222416" cy="13201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inter-domain invocations</a:t>
              </a:r>
            </a:p>
            <a:p>
              <a:pPr algn="ctr"/>
              <a:r>
                <a:rPr lang="en-US" altLang="zh-CN" dirty="0"/>
                <a:t>that need to be resolved specially</a:t>
              </a:r>
              <a:endParaRPr lang="zh-CN" altLang="en-US" dirty="0"/>
            </a:p>
          </p:txBody>
        </p:sp>
        <p:cxnSp>
          <p:nvCxnSpPr>
            <p:cNvPr id="33" name="直接连接符 32">
              <a:extLst>
                <a:ext uri="{FF2B5EF4-FFF2-40B4-BE49-F238E27FC236}">
                  <a16:creationId xmlns:a16="http://schemas.microsoft.com/office/drawing/2014/main" id="{5FF99C73-AE8D-D0D8-4D80-9BF8A80F416C}"/>
                </a:ext>
              </a:extLst>
            </p:cNvPr>
            <p:cNvCxnSpPr>
              <a:stCxn id="26" idx="0"/>
              <a:endCxn id="4" idx="2"/>
            </p:cNvCxnSpPr>
            <p:nvPr/>
          </p:nvCxnSpPr>
          <p:spPr>
            <a:xfrm flipH="1" flipV="1">
              <a:off x="6161603" y="3286708"/>
              <a:ext cx="1609725" cy="426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B61AE92-6493-EAC1-A9C8-0F7AE3506F8C}"/>
                </a:ext>
              </a:extLst>
            </p:cNvPr>
            <p:cNvCxnSpPr>
              <a:stCxn id="34" idx="0"/>
              <a:endCxn id="4" idx="2"/>
            </p:cNvCxnSpPr>
            <p:nvPr/>
          </p:nvCxnSpPr>
          <p:spPr>
            <a:xfrm flipV="1">
              <a:off x="2536046" y="3286708"/>
              <a:ext cx="3625557" cy="52983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014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F681563-672E-F9D5-6A2D-7894CD2C39A7}"/>
              </a:ext>
            </a:extLst>
          </p:cNvPr>
          <p:cNvSpPr txBox="1"/>
          <p:nvPr/>
        </p:nvSpPr>
        <p:spPr>
          <a:xfrm>
            <a:off x="817510" y="872011"/>
            <a:ext cx="4578056" cy="461665"/>
          </a:xfrm>
          <a:prstGeom prst="rect">
            <a:avLst/>
          </a:prstGeom>
          <a:noFill/>
        </p:spPr>
        <p:txBody>
          <a:bodyPr wrap="square" rtlCol="0">
            <a:spAutoFit/>
          </a:bodyPr>
          <a:lstStyle/>
          <a:p>
            <a:r>
              <a:rPr lang="en-US" altLang="zh-CN" sz="2400" b="1" dirty="0" err="1"/>
              <a:t>RiMF</a:t>
            </a:r>
            <a:r>
              <a:rPr lang="en-US" altLang="zh-CN" sz="2400" b="1" dirty="0"/>
              <a:t> </a:t>
            </a:r>
            <a:r>
              <a:rPr lang="zh-CN" altLang="en-US" sz="2400" b="1" dirty="0"/>
              <a:t>中间表示</a:t>
            </a:r>
          </a:p>
        </p:txBody>
      </p:sp>
      <p:sp>
        <p:nvSpPr>
          <p:cNvPr id="2" name="文本框 1">
            <a:extLst>
              <a:ext uri="{FF2B5EF4-FFF2-40B4-BE49-F238E27FC236}">
                <a16:creationId xmlns:a16="http://schemas.microsoft.com/office/drawing/2014/main" id="{C1F8DEA8-FEAA-7E70-2CEC-0BA1C5427C3A}"/>
              </a:ext>
            </a:extLst>
          </p:cNvPr>
          <p:cNvSpPr txBox="1"/>
          <p:nvPr/>
        </p:nvSpPr>
        <p:spPr>
          <a:xfrm>
            <a:off x="817510" y="1650190"/>
            <a:ext cx="10936466" cy="3785652"/>
          </a:xfrm>
          <a:prstGeom prst="rect">
            <a:avLst/>
          </a:prstGeom>
          <a:noFill/>
        </p:spPr>
        <p:txBody>
          <a:bodyPr wrap="square" rtlCol="0">
            <a:spAutoFit/>
          </a:bodyPr>
          <a:lstStyle/>
          <a:p>
            <a:r>
              <a:rPr lang="zh-CN" altLang="en-US" sz="2400" dirty="0"/>
              <a:t>每个隔离域内都维护一个</a:t>
            </a:r>
            <a:r>
              <a:rPr lang="en-US" altLang="zh-CN" sz="2400" dirty="0"/>
              <a:t>table</a:t>
            </a:r>
          </a:p>
          <a:p>
            <a:endParaRPr lang="en-US" altLang="zh-CN" sz="2400" dirty="0"/>
          </a:p>
          <a:p>
            <a:pPr marL="285750" indent="-285750">
              <a:buFont typeface="Arial" panose="020B0604020202020204" pitchFamily="34" charset="0"/>
              <a:buChar char="•"/>
            </a:pPr>
            <a:r>
              <a:rPr lang="en-US" altLang="zh-CN" sz="2400" dirty="0"/>
              <a:t>memory-mapping tables which describe library address space layout and memory attributes</a:t>
            </a:r>
          </a:p>
          <a:p>
            <a:r>
              <a:rPr lang="en-US" altLang="zh-CN" sz="2400" dirty="0"/>
              <a:t>    </a:t>
            </a:r>
            <a:r>
              <a:rPr lang="zh-CN" altLang="en-US" sz="2400" dirty="0"/>
              <a:t>（内存属性和描述）</a:t>
            </a:r>
            <a:endParaRPr lang="en-US" altLang="zh-CN" sz="2400" dirty="0"/>
          </a:p>
          <a:p>
            <a:pPr marL="285750" indent="-285750">
              <a:buFont typeface="Arial" panose="020B0604020202020204" pitchFamily="34" charset="0"/>
              <a:buChar char="•"/>
            </a:pPr>
            <a:r>
              <a:rPr lang="en-US" altLang="zh-CN" sz="2400" dirty="0"/>
              <a:t>symbol tables dealing with symbol definition, binding, reference, and so forth</a:t>
            </a:r>
          </a:p>
          <a:p>
            <a:r>
              <a:rPr lang="zh-CN" altLang="en-US" sz="2400" dirty="0"/>
              <a:t>    （符号表）</a:t>
            </a:r>
            <a:endParaRPr lang="en-US" altLang="zh-CN" sz="2400" dirty="0"/>
          </a:p>
          <a:p>
            <a:pPr marL="285750" indent="-285750">
              <a:buFont typeface="Arial" panose="020B0604020202020204" pitchFamily="34" charset="0"/>
              <a:buChar char="•"/>
            </a:pPr>
            <a:r>
              <a:rPr lang="en-US" altLang="zh-CN" sz="2400" dirty="0"/>
              <a:t>section metadata tables that associate </a:t>
            </a:r>
            <a:r>
              <a:rPr lang="en-US" altLang="zh-CN" sz="2400" dirty="0" err="1"/>
              <a:t>RiMF</a:t>
            </a:r>
            <a:r>
              <a:rPr lang="en-US" altLang="zh-CN" sz="2400" dirty="0"/>
              <a:t> sections to original ELF object files</a:t>
            </a:r>
          </a:p>
          <a:p>
            <a:r>
              <a:rPr lang="en-US" altLang="zh-CN" sz="2400" dirty="0"/>
              <a:t>    Hint: A </a:t>
            </a:r>
            <a:r>
              <a:rPr lang="en-US" altLang="zh-CN" sz="2400" dirty="0" err="1"/>
              <a:t>RiMF</a:t>
            </a:r>
            <a:r>
              <a:rPr lang="en-US" altLang="zh-CN" sz="2400" dirty="0"/>
              <a:t> section does not contain the actual binary, but maps to one or more ELF sections initially</a:t>
            </a:r>
          </a:p>
        </p:txBody>
      </p:sp>
    </p:spTree>
    <p:extLst>
      <p:ext uri="{BB962C8B-B14F-4D97-AF65-F5344CB8AC3E}">
        <p14:creationId xmlns:p14="http://schemas.microsoft.com/office/powerpoint/2010/main" val="42669694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1533</Words>
  <Application>Microsoft Office PowerPoint</Application>
  <PresentationFormat>宽屏</PresentationFormat>
  <Paragraphs>188</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等线</vt:lpstr>
      <vt:lpstr>等线 Light</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Zhu Yi</dc:creator>
  <cp:lastModifiedBy>Zhu Yi</cp:lastModifiedBy>
  <cp:revision>224</cp:revision>
  <dcterms:created xsi:type="dcterms:W3CDTF">2024-06-30T15:52:00Z</dcterms:created>
  <dcterms:modified xsi:type="dcterms:W3CDTF">2024-07-01T09:37:48Z</dcterms:modified>
</cp:coreProperties>
</file>