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8" r:id="rId10"/>
    <p:sldId id="269" r:id="rId11"/>
    <p:sldId id="272" r:id="rId12"/>
    <p:sldId id="266" r:id="rId13"/>
    <p:sldId id="273" r:id="rId14"/>
    <p:sldId id="274" r:id="rId15"/>
    <p:sldId id="264" r:id="rId16"/>
    <p:sldId id="271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CD52-BF56-718D-A466-C3313A839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7DE65D-A6A7-08B0-B31E-806FF6AB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E9271-4F09-C269-DB05-C33165FC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EE81B-4847-F69B-EA60-5585E04D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E6EA2-3D17-5244-D5AC-3BB4F51F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9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B1F7B-D057-9E2F-DAAF-7808709C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05D81D-8269-75E1-850B-185DB57F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A1EB-A91A-A6FD-CC40-33BD5B1D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EDB4-AC95-1A12-1DD0-4C36578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49BB5-EB9B-34BA-CCA4-78DBD73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1F9E6-7C25-C0B7-AE46-10AC9D10D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EA2D9-4DE9-0C58-8900-1535BEED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B2FE2-CEE3-06BA-BA94-7F207DE8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998D7-34DE-08D3-E84C-A0F2A2A2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635F1-7D8B-8F70-819B-7D06CD1C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62F62-638E-1C7C-6DE8-1400DD51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1A411-7F9C-0578-7BC3-B4109B12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D9574-23B3-5554-62C3-C4C50B4B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30A9-5CFC-BA24-ABC9-6F51D681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6C1BA-4E39-39F5-31E1-4F8CF594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B6311-A25B-2D01-3380-57F76004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A1228-3CE2-0C73-9A67-218A4EBE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97489-7CDF-3877-3B9F-2593E139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0AA4C-6C44-C462-9EF5-9B193D3D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02CE6-05B3-017D-8FCE-85DA87E6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1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E312F-7110-0E2B-B013-93C1F9CB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7689F-9CF5-3675-0ED2-750866C72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FA1EF-183A-987F-ADE1-06CA6E87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37316-FC26-5169-C3FA-B616F4EA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91460-F9A1-D0A8-757F-4958DD5C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299AE-722E-ABE2-3BA9-DC8FB66F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115FF-5438-081A-CC42-EAE986E0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512ED-8057-2492-73AA-7AD23B9B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B0538-8C22-594E-874B-D0AF1086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8A61AA-D418-798D-AFD7-DCD3BB7A0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FA3702-9EC7-BA0A-CB43-37D22CC55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8FD776-F79F-B2BB-F5ED-24B11734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201F92-E7B4-E54B-FFA0-C783EA4E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9C55B-AFA3-CA4E-E4CD-116F6B8F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DA92B-34DB-D6FC-E569-CD61E07F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94A2C-B715-578F-160F-98CFE36B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319874-3583-DC83-9D78-2880AC3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67B2D-B547-F9B2-BADF-6F5B9143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29544-D598-4B74-9019-CACB6813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96EF8F-0027-20A0-B65A-C3ABFA26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225B0-EB0C-3B73-64A4-36AFBFE6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2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D830-E620-5549-9E8C-86C1ED9C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FCAF2-69CC-0CEF-F1FC-BD294633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3E301-6948-78C5-44D5-E3B05736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F5943-2E33-202F-AEEA-2A6CC96F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B8695-5E15-5A64-D75B-D43F062F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9AAF5-C397-5183-8EB7-73AAC535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643A0-B884-91DE-962A-4BA65A55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CACE1A-EE92-065F-E12B-47DFB310E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1A7C3-428A-2E2A-E615-3398843B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E0AB6-CB7E-F251-50D6-B9CCF1E9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2100F-D20B-F3B7-1487-A0C1C64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A3121-9343-D226-113C-1DEF93E5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D3C10E-F20E-6010-35E9-F8171EC8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E9D1D-B24C-3CE3-00CE-EF6AC596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22963-6909-BC11-C3DF-05BB49550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DCFDB-F510-4F30-9E5B-1E9661B28D4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FE4A5-2478-EB25-EC6C-ED754D39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70D6-BFB8-C253-4BE6-EFC62733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1CE7-056D-4E0B-8C6E-376E614B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emens/jailhouse" TargetMode="External"/><Relationship Id="rId2" Type="http://schemas.openxmlformats.org/officeDocument/2006/relationships/hyperlink" Target="https://arxiv.org/pdf/1705.0693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7BD969-4E91-2550-400C-602FA976E734}"/>
              </a:ext>
            </a:extLst>
          </p:cNvPr>
          <p:cNvSpPr/>
          <p:nvPr/>
        </p:nvSpPr>
        <p:spPr>
          <a:xfrm>
            <a:off x="3158338" y="2967335"/>
            <a:ext cx="5875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Jailhouse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66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启动过程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AF3A9-E6B2-0EC8-0029-0C1C745A4DBA}"/>
              </a:ext>
            </a:extLst>
          </p:cNvPr>
          <p:cNvSpPr txBox="1"/>
          <p:nvPr/>
        </p:nvSpPr>
        <p:spPr>
          <a:xfrm>
            <a:off x="720587" y="1982857"/>
            <a:ext cx="5431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primary_init_early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在这个阶段中，主要是在对内存进行一些处理，从</a:t>
            </a:r>
            <a:endParaRPr lang="en-US" altLang="zh-CN" dirty="0"/>
          </a:p>
          <a:p>
            <a:r>
              <a:rPr lang="en-US" altLang="zh-CN" dirty="0" err="1"/>
              <a:t>HvSystemConfig</a:t>
            </a:r>
            <a:r>
              <a:rPr lang="zh-CN" altLang="en-US" dirty="0"/>
              <a:t>中获取系统配置信息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初始化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heap</a:t>
            </a:r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初始化物理页框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初始化页表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3B3B3B"/>
                </a:solidFill>
                <a:latin typeface="Consolas" panose="020B0609020204030204" pitchFamily="49" charset="0"/>
              </a:rPr>
              <a:t>Cell:init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CA8FC-BFC9-A553-36D1-8282EBE0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38" y="1982857"/>
            <a:ext cx="5366080" cy="2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5F6843-148D-7816-4AE1-11BC6B09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022" y="0"/>
            <a:ext cx="6153978" cy="1592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449F81-78E3-504D-562A-A25AE1C08E97}"/>
              </a:ext>
            </a:extLst>
          </p:cNvPr>
          <p:cNvSpPr txBox="1"/>
          <p:nvPr/>
        </p:nvSpPr>
        <p:spPr>
          <a:xfrm>
            <a:off x="119269" y="2022613"/>
            <a:ext cx="563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在内存的处理过程中，首先是需要计算</a:t>
            </a:r>
            <a:r>
              <a:rPr lang="en-US" altLang="zh-CN" dirty="0"/>
              <a:t>PHYS_VIRT_OFFSET</a:t>
            </a:r>
            <a:r>
              <a:rPr lang="zh-CN" altLang="en-US" dirty="0"/>
              <a:t>，作为物理内存和虚拟内存之间的偏移</a:t>
            </a:r>
            <a:endParaRPr lang="en-US" altLang="zh-CN" dirty="0"/>
          </a:p>
          <a:p>
            <a:r>
              <a:rPr lang="zh-CN" altLang="en-US" dirty="0"/>
              <a:t>随后初始化一段</a:t>
            </a:r>
            <a:r>
              <a:rPr lang="en-US" altLang="zh-CN" dirty="0"/>
              <a:t>HEAP_BLOCK</a:t>
            </a:r>
            <a:r>
              <a:rPr lang="zh-CN" altLang="en-US" dirty="0"/>
              <a:t>的内存作为堆栈区域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5303AC-F37F-F3AB-C803-0B450AC1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2288"/>
            <a:ext cx="59770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1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49470E-6D9A-3B21-3C31-64873967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398" y="0"/>
            <a:ext cx="7014602" cy="36430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FF5182-DCBC-850F-859A-2F44A19E99FD}"/>
              </a:ext>
            </a:extLst>
          </p:cNvPr>
          <p:cNvSpPr txBox="1"/>
          <p:nvPr/>
        </p:nvSpPr>
        <p:spPr>
          <a:xfrm>
            <a:off x="119269" y="2022613"/>
            <a:ext cx="468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对于物理页框的分配，使用了</a:t>
            </a:r>
            <a:r>
              <a:rPr lang="en-US" altLang="zh-CN" dirty="0" err="1"/>
              <a:t>bitmap_allocator</a:t>
            </a:r>
            <a:r>
              <a:rPr lang="zh-CN" altLang="en-US" dirty="0"/>
              <a:t>作为分配器，并进行了封装成</a:t>
            </a:r>
            <a:r>
              <a:rPr lang="en-US" altLang="zh-CN" dirty="0" err="1"/>
              <a:t>FrameAllocator</a:t>
            </a:r>
            <a:r>
              <a:rPr lang="zh-CN" altLang="en-US" dirty="0"/>
              <a:t>结构体，用</a:t>
            </a:r>
            <a:r>
              <a:rPr lang="en-US" altLang="zh-CN" dirty="0"/>
              <a:t>Frame</a:t>
            </a:r>
            <a:r>
              <a:rPr lang="zh-CN" altLang="en-US" dirty="0"/>
              <a:t>来表示具体的一个页帧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在物理页框的</a:t>
            </a:r>
            <a:r>
              <a:rPr lang="en-US" altLang="zh-CN" dirty="0" err="1"/>
              <a:t>init</a:t>
            </a:r>
            <a:r>
              <a:rPr lang="zh-CN" altLang="en-US" dirty="0"/>
              <a:t>过程中</a:t>
            </a:r>
            <a:endParaRPr lang="en-US" altLang="zh-CN" dirty="0"/>
          </a:p>
          <a:p>
            <a:r>
              <a:rPr lang="zh-CN" altLang="en-US" dirty="0"/>
              <a:t>通过直接在</a:t>
            </a:r>
            <a:r>
              <a:rPr lang="en-US" altLang="zh-CN" dirty="0" err="1"/>
              <a:t>consts</a:t>
            </a:r>
            <a:r>
              <a:rPr lang="zh-CN" altLang="en-US" dirty="0"/>
              <a:t>中定义的</a:t>
            </a:r>
            <a:r>
              <a:rPr lang="en-US" altLang="zh-CN" dirty="0"/>
              <a:t>free memory 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，然后调用分配器的初始化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8922E0-AD12-A2D1-6373-9BAAC914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90" y="3641943"/>
            <a:ext cx="5691809" cy="29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F5182-DCBC-850F-859A-2F44A19E99FD}"/>
              </a:ext>
            </a:extLst>
          </p:cNvPr>
          <p:cNvSpPr txBox="1"/>
          <p:nvPr/>
        </p:nvSpPr>
        <p:spPr>
          <a:xfrm>
            <a:off x="0" y="1538883"/>
            <a:ext cx="468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page_table</a:t>
            </a:r>
            <a:r>
              <a:rPr lang="zh-CN" altLang="en-US" dirty="0"/>
              <a:t>的映射，同样从</a:t>
            </a:r>
            <a:r>
              <a:rPr lang="en-US" altLang="zh-CN" dirty="0" err="1"/>
              <a:t>HvSystemConfig</a:t>
            </a:r>
            <a:r>
              <a:rPr lang="zh-CN" altLang="en-US" dirty="0"/>
              <a:t>中获取信息。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然后分别初始化了</a:t>
            </a:r>
            <a:endParaRPr lang="en-US" altLang="zh-CN" dirty="0"/>
          </a:p>
          <a:p>
            <a:r>
              <a:rPr lang="zh-CN" altLang="en-US" dirty="0"/>
              <a:t>虚拟机部分的内存</a:t>
            </a:r>
            <a:endParaRPr lang="en-US" altLang="zh-CN" dirty="0"/>
          </a:p>
          <a:p>
            <a:r>
              <a:rPr lang="en-US" altLang="zh-CN" dirty="0" err="1"/>
              <a:t>percpu</a:t>
            </a:r>
            <a:r>
              <a:rPr lang="zh-CN" altLang="en-US" dirty="0"/>
              <a:t>部分的内存</a:t>
            </a:r>
            <a:endParaRPr lang="en-US" altLang="zh-CN" dirty="0"/>
          </a:p>
          <a:p>
            <a:r>
              <a:rPr lang="en-US" altLang="zh-CN" dirty="0"/>
              <a:t>Guest</a:t>
            </a:r>
            <a:r>
              <a:rPr lang="zh-CN" altLang="en-US" dirty="0"/>
              <a:t>可用的内存部分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0744B7-B6E2-A97C-D511-E7F78251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13" y="0"/>
            <a:ext cx="7028622" cy="12705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7BE447-1A9C-95FD-7259-6620E175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13" y="1538883"/>
            <a:ext cx="5676900" cy="1343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A9334B-FFAF-E810-3CE6-D3EB6931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413" y="3312427"/>
            <a:ext cx="5845865" cy="14830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9E891C-26D9-1F78-A4AD-3E5D94726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52" y="4054885"/>
            <a:ext cx="4067664" cy="22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F5182-DCBC-850F-859A-2F44A19E99FD}"/>
              </a:ext>
            </a:extLst>
          </p:cNvPr>
          <p:cNvSpPr txBox="1"/>
          <p:nvPr/>
        </p:nvSpPr>
        <p:spPr>
          <a:xfrm>
            <a:off x="0" y="1538883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对于最后整个内存的布局如图所示：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9CBE4F-962B-81A5-E854-8C31CD5C7210}"/>
              </a:ext>
            </a:extLst>
          </p:cNvPr>
          <p:cNvSpPr/>
          <p:nvPr/>
        </p:nvSpPr>
        <p:spPr>
          <a:xfrm>
            <a:off x="7190960" y="5590761"/>
            <a:ext cx="3056283" cy="551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HV Header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75728-7A3B-4C2F-DBD5-77CF5844E1E1}"/>
              </a:ext>
            </a:extLst>
          </p:cNvPr>
          <p:cNvSpPr/>
          <p:nvPr/>
        </p:nvSpPr>
        <p:spPr>
          <a:xfrm>
            <a:off x="7190959" y="5039140"/>
            <a:ext cx="3056283" cy="551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HV Code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CDC473-9E14-D3FC-E7D4-0B3971AFE25A}"/>
              </a:ext>
            </a:extLst>
          </p:cNvPr>
          <p:cNvSpPr/>
          <p:nvPr/>
        </p:nvSpPr>
        <p:spPr>
          <a:xfrm>
            <a:off x="7190958" y="4487519"/>
            <a:ext cx="3056283" cy="551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Per-CPU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EB0CA0-9FA8-2F83-D596-D869A127F13F}"/>
              </a:ext>
            </a:extLst>
          </p:cNvPr>
          <p:cNvSpPr/>
          <p:nvPr/>
        </p:nvSpPr>
        <p:spPr>
          <a:xfrm>
            <a:off x="7190957" y="3935898"/>
            <a:ext cx="3056283" cy="551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E9C10E-FF72-ABE9-1BD8-77439082AA32}"/>
              </a:ext>
            </a:extLst>
          </p:cNvPr>
          <p:cNvSpPr/>
          <p:nvPr/>
        </p:nvSpPr>
        <p:spPr>
          <a:xfrm>
            <a:off x="7190956" y="3384277"/>
            <a:ext cx="3056283" cy="551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Per-CPU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F84F81-A37D-601F-DC32-0ADDCBF9E803}"/>
              </a:ext>
            </a:extLst>
          </p:cNvPr>
          <p:cNvSpPr/>
          <p:nvPr/>
        </p:nvSpPr>
        <p:spPr>
          <a:xfrm>
            <a:off x="7190956" y="2832656"/>
            <a:ext cx="3056283" cy="551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HvSystemConfig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254BB3-1B56-84E4-A403-697357726A3F}"/>
              </a:ext>
            </a:extLst>
          </p:cNvPr>
          <p:cNvSpPr/>
          <p:nvPr/>
        </p:nvSpPr>
        <p:spPr>
          <a:xfrm>
            <a:off x="7190956" y="1142999"/>
            <a:ext cx="3056283" cy="1689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Free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6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en-US" altLang="zh-C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rc/</a:t>
            </a:r>
            <a:r>
              <a:rPr lang="en-US" altLang="zh-CN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r>
              <a:rPr lang="en-US" altLang="zh-CN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E9D5AD-A8D1-CBD0-05DC-2F7FA28C9F5A}"/>
              </a:ext>
            </a:extLst>
          </p:cNvPr>
          <p:cNvSpPr txBox="1"/>
          <p:nvPr/>
        </p:nvSpPr>
        <p:spPr>
          <a:xfrm>
            <a:off x="720588" y="1982857"/>
            <a:ext cx="523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cell</a:t>
            </a:r>
            <a:r>
              <a:rPr lang="zh-CN" altLang="en-US" dirty="0"/>
              <a:t>的</a:t>
            </a:r>
            <a:r>
              <a:rPr lang="en-US" altLang="zh-CN" dirty="0" err="1"/>
              <a:t>init</a:t>
            </a:r>
            <a:r>
              <a:rPr lang="zh-CN" altLang="en-US" dirty="0"/>
              <a:t>中，主要还是对内存的一个映射过程</a:t>
            </a:r>
            <a:endParaRPr lang="en-US" altLang="zh-CN" dirty="0"/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同样从</a:t>
            </a:r>
            <a:r>
              <a:rPr lang="en-US" altLang="zh-CN" dirty="0" err="1"/>
              <a:t>HvSystemConfig</a:t>
            </a:r>
            <a:r>
              <a:rPr lang="zh-CN" altLang="en-US" dirty="0"/>
              <a:t>中获取内存相关的信息并进行一个映射。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2D5D8-5483-7395-24AC-BA8102A9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17" y="1103243"/>
            <a:ext cx="6358183" cy="42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2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启动过程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AF3A9-E6B2-0EC8-0029-0C1C745A4DBA}"/>
              </a:ext>
            </a:extLst>
          </p:cNvPr>
          <p:cNvSpPr txBox="1"/>
          <p:nvPr/>
        </p:nvSpPr>
        <p:spPr>
          <a:xfrm>
            <a:off x="720587" y="1982857"/>
            <a:ext cx="4492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Percpu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这部分是对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vCPU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的一个初始化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包括上下文的保存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每个</a:t>
            </a:r>
            <a:r>
              <a:rPr lang="en-US" altLang="zh-CN" dirty="0" err="1">
                <a:solidFill>
                  <a:srgbClr val="3B3B3B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的页表的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activate</a:t>
            </a:r>
          </a:p>
          <a:p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vCPU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的初始化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这部分架构和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RVM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有较大差别，在考虑了多个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初始化的部分之外，还对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RVM-Tutorial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src/arch/x86_64/vmx/vcpu.rs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以及</a:t>
            </a:r>
            <a:r>
              <a:rPr lang="en-US" altLang="zh-CN" dirty="0" err="1">
                <a:solidFill>
                  <a:srgbClr val="3B3B3B"/>
                </a:solidFill>
                <a:latin typeface="Consolas" panose="020B0609020204030204" pitchFamily="49" charset="0"/>
              </a:rPr>
              <a:t>vmcs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等相关数据结构进行了一些更改。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BA34AB-769C-F7F4-D76C-61E0ADC3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18" y="2097157"/>
            <a:ext cx="6754782" cy="34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5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4168129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其他：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Timer APIC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B8CA6F-F8DB-C079-3400-B9D600872730}"/>
              </a:ext>
            </a:extLst>
          </p:cNvPr>
          <p:cNvSpPr txBox="1"/>
          <p:nvPr/>
        </p:nvSpPr>
        <p:spPr>
          <a:xfrm>
            <a:off x="501927" y="1858617"/>
            <a:ext cx="9317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  <a:endParaRPr lang="en-US" altLang="zh-CN" dirty="0"/>
          </a:p>
          <a:p>
            <a:r>
              <a:rPr lang="en-US" altLang="zh-CN" dirty="0"/>
              <a:t>RVM-Tutorial</a:t>
            </a:r>
            <a:r>
              <a:rPr lang="zh-CN" altLang="en-US" dirty="0"/>
              <a:t>中启用了</a:t>
            </a:r>
            <a:r>
              <a:rPr lang="en-US" altLang="zh-CN" dirty="0"/>
              <a:t>LAPIC</a:t>
            </a:r>
            <a:r>
              <a:rPr lang="zh-CN" altLang="en-US" dirty="0"/>
              <a:t>并使用了</a:t>
            </a:r>
            <a:r>
              <a:rPr lang="en-US" altLang="zh-CN" dirty="0"/>
              <a:t>Timer APIC</a:t>
            </a:r>
          </a:p>
          <a:p>
            <a:endParaRPr lang="en-US" altLang="zh-CN" dirty="0"/>
          </a:p>
          <a:p>
            <a:r>
              <a:rPr lang="en-US" altLang="zh-CN" dirty="0"/>
              <a:t>RVM-1.5</a:t>
            </a:r>
            <a:r>
              <a:rPr lang="zh-CN" altLang="en-US" dirty="0"/>
              <a:t>中，貌似并没有启用</a:t>
            </a:r>
            <a:r>
              <a:rPr lang="en-US" altLang="zh-CN" dirty="0"/>
              <a:t>Timer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VMexit</a:t>
            </a:r>
            <a:r>
              <a:rPr lang="zh-CN" altLang="en-US" dirty="0"/>
              <a:t>中的也是一样，只有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handle_exception_nmi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handle_ept_violation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两个函数被实现了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也就是说，目前</a:t>
            </a:r>
            <a:r>
              <a:rPr lang="en-US" altLang="zh-CN" dirty="0"/>
              <a:t>RVM</a:t>
            </a:r>
            <a:r>
              <a:rPr lang="zh-CN" altLang="en-US" dirty="0"/>
              <a:t>对于各种中断导致的</a:t>
            </a:r>
            <a:r>
              <a:rPr lang="en-US" altLang="zh-CN" dirty="0" err="1"/>
              <a:t>VMexit</a:t>
            </a:r>
            <a:r>
              <a:rPr lang="zh-CN" altLang="en-US" dirty="0"/>
              <a:t>的处理</a:t>
            </a:r>
            <a:endParaRPr lang="en-US" altLang="zh-CN" dirty="0"/>
          </a:p>
          <a:p>
            <a:r>
              <a:rPr lang="zh-CN" altLang="en-US" dirty="0"/>
              <a:t>还是不够完善的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B36DD-DAC3-9CB5-20ED-42FC2788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0"/>
            <a:ext cx="5109990" cy="29270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EEED64-407C-9D73-A3A7-236A95C3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7047"/>
            <a:ext cx="5222656" cy="39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8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6E9A3A-3DF6-3EDF-919A-F2E8C76C2FFD}"/>
              </a:ext>
            </a:extLst>
          </p:cNvPr>
          <p:cNvSpPr/>
          <p:nvPr/>
        </p:nvSpPr>
        <p:spPr>
          <a:xfrm>
            <a:off x="0" y="0"/>
            <a:ext cx="2795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jailhouse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7409D7-9F96-F669-47FE-520F58576C86}"/>
              </a:ext>
            </a:extLst>
          </p:cNvPr>
          <p:cNvSpPr txBox="1"/>
          <p:nvPr/>
        </p:nvSpPr>
        <p:spPr>
          <a:xfrm>
            <a:off x="1397978" y="1380226"/>
            <a:ext cx="8908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论文链接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https://arxiv.org/pdf/1705.06932.pdf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仓库链接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https://github.com/siemens/jailhouse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73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797E37-3299-485D-6E78-7C8E75DE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8136835" cy="20923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57CF75-400E-E690-B3D8-045835E6A52A}"/>
              </a:ext>
            </a:extLst>
          </p:cNvPr>
          <p:cNvSpPr/>
          <p:nvPr/>
        </p:nvSpPr>
        <p:spPr>
          <a:xfrm>
            <a:off x="0" y="0"/>
            <a:ext cx="2795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jailhouse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FD5F37-6EB6-8911-EA04-A9D0D8CD1F4C}"/>
              </a:ext>
            </a:extLst>
          </p:cNvPr>
          <p:cNvSpPr txBox="1"/>
          <p:nvPr/>
        </p:nvSpPr>
        <p:spPr>
          <a:xfrm>
            <a:off x="805070" y="3429000"/>
            <a:ext cx="1008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静态分区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Jailhouse</a:t>
            </a:r>
            <a:r>
              <a:rPr lang="zh-CN" altLang="en-US" sz="2400" b="1" dirty="0"/>
              <a:t>对于不同虚拟环境称为多个</a:t>
            </a:r>
            <a:r>
              <a:rPr lang="en-US" altLang="zh-CN" sz="2400" b="1" dirty="0"/>
              <a:t>cell</a:t>
            </a:r>
            <a:r>
              <a:rPr lang="zh-CN" altLang="en-US" sz="2400" b="1" dirty="0"/>
              <a:t>，第一个</a:t>
            </a:r>
            <a:r>
              <a:rPr lang="en-US" altLang="zh-CN" sz="2400" b="1" dirty="0"/>
              <a:t>cell</a:t>
            </a:r>
            <a:r>
              <a:rPr lang="zh-CN" altLang="en-US" sz="2400" b="1" dirty="0"/>
              <a:t>被称为</a:t>
            </a:r>
            <a:r>
              <a:rPr lang="en-US" altLang="zh-CN" sz="2400" b="1" dirty="0"/>
              <a:t>root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基于带有</a:t>
            </a:r>
            <a:r>
              <a:rPr lang="en-US" altLang="zh-CN" sz="2400" b="1" dirty="0"/>
              <a:t>HV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启动，实际是一个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的一个</a:t>
            </a:r>
            <a:r>
              <a:rPr lang="en-US" altLang="zh-CN" sz="2400" b="1" dirty="0" err="1"/>
              <a:t>jailhouse.ko</a:t>
            </a:r>
            <a:r>
              <a:rPr lang="zh-CN" altLang="en-US" sz="2400" b="1" dirty="0"/>
              <a:t>模块。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启动之后，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反过来作为</a:t>
            </a:r>
            <a:r>
              <a:rPr lang="en-US" altLang="zh-CN" sz="2400" b="1" dirty="0"/>
              <a:t>jailhouse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root cell</a:t>
            </a:r>
          </a:p>
        </p:txBody>
      </p:sp>
    </p:spTree>
    <p:extLst>
      <p:ext uri="{BB962C8B-B14F-4D97-AF65-F5344CB8AC3E}">
        <p14:creationId xmlns:p14="http://schemas.microsoft.com/office/powerpoint/2010/main" val="30556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797E37-3299-485D-6E78-7C8E75DE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8136835" cy="20923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57CF75-400E-E690-B3D8-045835E6A52A}"/>
              </a:ext>
            </a:extLst>
          </p:cNvPr>
          <p:cNvSpPr/>
          <p:nvPr/>
        </p:nvSpPr>
        <p:spPr>
          <a:xfrm>
            <a:off x="0" y="0"/>
            <a:ext cx="2795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jailhouse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FD5F37-6EB6-8911-EA04-A9D0D8CD1F4C}"/>
              </a:ext>
            </a:extLst>
          </p:cNvPr>
          <p:cNvSpPr txBox="1"/>
          <p:nvPr/>
        </p:nvSpPr>
        <p:spPr>
          <a:xfrm>
            <a:off x="805070" y="3429000"/>
            <a:ext cx="10083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启动之后，对于其他的虚拟环境</a:t>
            </a:r>
            <a:r>
              <a:rPr lang="en-US" altLang="zh-CN" sz="2400" b="1" dirty="0"/>
              <a:t>cell</a:t>
            </a:r>
            <a:r>
              <a:rPr lang="zh-CN" altLang="en-US" sz="2400" b="1" dirty="0"/>
              <a:t>，将他从原先的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中，移除该</a:t>
            </a:r>
            <a:r>
              <a:rPr lang="en-US" altLang="zh-CN" sz="2400" b="1" dirty="0"/>
              <a:t>cell</a:t>
            </a:r>
            <a:r>
              <a:rPr lang="zh-CN" altLang="en-US" sz="2400" b="1" dirty="0"/>
              <a:t>需要的环境，如物理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，内存等等，分配给新的</a:t>
            </a:r>
            <a:r>
              <a:rPr lang="en-US" altLang="zh-CN" sz="2400" b="1" dirty="0"/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通过一个</a:t>
            </a:r>
            <a:r>
              <a:rPr lang="en-US" altLang="zh-CN" sz="2400" b="1" dirty="0"/>
              <a:t>cell configure</a:t>
            </a:r>
            <a:r>
              <a:rPr lang="zh-CN" altLang="en-US" sz="2400" b="1" dirty="0"/>
              <a:t>来描述这些被分配的资源。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由于其静态分配，因此无需考虑调度等问题。可以说除了访问违规的资源之外，无需考虑虚拟机退出，因此，文章名字被称为“</a:t>
            </a:r>
            <a:r>
              <a:rPr lang="pt-BR" altLang="zh-CN" sz="2400" b="1" dirty="0"/>
              <a:t>Look Mum, no VM Exits!</a:t>
            </a:r>
            <a:r>
              <a:rPr lang="zh-CN" altLang="en-US" sz="2400" b="1" dirty="0"/>
              <a:t>”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3229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557CF75-400E-E690-B3D8-045835E6A52A}"/>
              </a:ext>
            </a:extLst>
          </p:cNvPr>
          <p:cNvSpPr/>
          <p:nvPr/>
        </p:nvSpPr>
        <p:spPr>
          <a:xfrm>
            <a:off x="0" y="0"/>
            <a:ext cx="2795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jailhouse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3C27CF-6E92-7707-58FC-42A2E95B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6788287" cy="49884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6EEF02-3EF0-383A-644E-8652DE0A8595}"/>
              </a:ext>
            </a:extLst>
          </p:cNvPr>
          <p:cNvSpPr txBox="1"/>
          <p:nvPr/>
        </p:nvSpPr>
        <p:spPr>
          <a:xfrm>
            <a:off x="6788287" y="638733"/>
            <a:ext cx="51355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对于多个虚拟机之间，也可以通过</a:t>
            </a:r>
            <a:r>
              <a:rPr lang="en-US" altLang="zh-CN" sz="2400" b="1" dirty="0"/>
              <a:t>shared memory</a:t>
            </a:r>
            <a:r>
              <a:rPr lang="zh-CN" altLang="en-US" sz="2400" b="1" dirty="0"/>
              <a:t>来构建虚拟网络设备来通信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左边的是一个示例，红蓝绿分别代表三个不同的系统，绿色的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root cell</a:t>
            </a:r>
            <a:r>
              <a:rPr lang="zh-CN" altLang="en-US" sz="2400" b="1" dirty="0"/>
              <a:t>，其他是</a:t>
            </a:r>
            <a:r>
              <a:rPr lang="en-US" altLang="zh-CN" sz="2400" b="1" dirty="0"/>
              <a:t>non-root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cell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整个系统的不同资源被静态的分配到不同的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上面，尽管他们共享了系统总线，但是访问其他的资源会导致</a:t>
            </a:r>
            <a:r>
              <a:rPr lang="en-US" altLang="zh-CN" sz="2400" b="1" dirty="0"/>
              <a:t>VM exit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可以通过虚拟网络设备通信。</a:t>
            </a:r>
          </a:p>
        </p:txBody>
      </p:sp>
    </p:spTree>
    <p:extLst>
      <p:ext uri="{BB962C8B-B14F-4D97-AF65-F5344CB8AC3E}">
        <p14:creationId xmlns:p14="http://schemas.microsoft.com/office/powerpoint/2010/main" val="8806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AE12FC-1CC5-B58E-8E1F-23A8EF4B7061}"/>
              </a:ext>
            </a:extLst>
          </p:cNvPr>
          <p:cNvSpPr txBox="1"/>
          <p:nvPr/>
        </p:nvSpPr>
        <p:spPr>
          <a:xfrm>
            <a:off x="730526" y="1490869"/>
            <a:ext cx="862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RVM1.5</a:t>
            </a:r>
            <a:r>
              <a:rPr lang="zh-CN" altLang="en-US" dirty="0"/>
              <a:t>基于</a:t>
            </a:r>
            <a:r>
              <a:rPr lang="en-US" altLang="zh-CN" dirty="0"/>
              <a:t>jailhouse</a:t>
            </a:r>
            <a:r>
              <a:rPr lang="zh-CN" altLang="en-US" dirty="0"/>
              <a:t>，启动该</a:t>
            </a:r>
            <a:r>
              <a:rPr lang="en-US" altLang="zh-CN" dirty="0"/>
              <a:t>jailhouse</a:t>
            </a:r>
            <a:r>
              <a:rPr lang="zh-CN" altLang="en-US" dirty="0"/>
              <a:t>之后，会将</a:t>
            </a:r>
            <a:r>
              <a:rPr lang="en-US" altLang="zh-CN" dirty="0"/>
              <a:t>config</a:t>
            </a:r>
            <a:r>
              <a:rPr lang="zh-CN" altLang="en-US" dirty="0"/>
              <a:t>配置传递给他</a:t>
            </a:r>
            <a:endParaRPr lang="en-US" altLang="zh-CN" dirty="0"/>
          </a:p>
          <a:p>
            <a:r>
              <a:rPr lang="zh-CN" altLang="en-US" dirty="0"/>
              <a:t>以下主要对基于</a:t>
            </a:r>
            <a:r>
              <a:rPr lang="en-US" altLang="zh-CN" dirty="0"/>
              <a:t>jailhouse</a:t>
            </a:r>
            <a:r>
              <a:rPr lang="zh-CN" altLang="en-US" dirty="0"/>
              <a:t>的</a:t>
            </a:r>
            <a:r>
              <a:rPr lang="en-US" altLang="zh-CN" dirty="0"/>
              <a:t>RVM1.5</a:t>
            </a:r>
            <a:r>
              <a:rPr lang="zh-CN" altLang="en-US" dirty="0"/>
              <a:t>相比于</a:t>
            </a:r>
            <a:r>
              <a:rPr lang="en-US" altLang="zh-CN" dirty="0"/>
              <a:t>RVM-Tutorial</a:t>
            </a:r>
            <a:r>
              <a:rPr lang="zh-CN" altLang="en-US" dirty="0"/>
              <a:t>所做的一些改动进行概述</a:t>
            </a:r>
          </a:p>
        </p:txBody>
      </p:sp>
    </p:spTree>
    <p:extLst>
      <p:ext uri="{BB962C8B-B14F-4D97-AF65-F5344CB8AC3E}">
        <p14:creationId xmlns:p14="http://schemas.microsoft.com/office/powerpoint/2010/main" val="291559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6245621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script/guest/</a:t>
            </a:r>
            <a:r>
              <a:rPr lang="en-US" altLang="zh-CN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jailhouse</a:t>
            </a:r>
            <a:r>
              <a:rPr lang="en-US" altLang="zh-CN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.patch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DF0DF1-AB6A-7E91-6724-31A72F0EA13A}"/>
              </a:ext>
            </a:extLst>
          </p:cNvPr>
          <p:cNvSpPr txBox="1"/>
          <p:nvPr/>
        </p:nvSpPr>
        <p:spPr>
          <a:xfrm>
            <a:off x="1212574" y="2151822"/>
            <a:ext cx="8955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RVM1.5</a:t>
            </a:r>
            <a:r>
              <a:rPr lang="zh-CN" altLang="en-US" dirty="0"/>
              <a:t>首先对</a:t>
            </a:r>
            <a:r>
              <a:rPr lang="en-US" altLang="zh-CN" dirty="0"/>
              <a:t>jailhouse</a:t>
            </a:r>
            <a:r>
              <a:rPr lang="zh-CN" altLang="en-US" dirty="0"/>
              <a:t>进行了一些改动以进行适配</a:t>
            </a:r>
            <a:endParaRPr lang="en-US" altLang="zh-CN" dirty="0"/>
          </a:p>
          <a:p>
            <a:r>
              <a:rPr lang="zh-CN" altLang="en-US" dirty="0"/>
              <a:t>主要放在</a:t>
            </a:r>
            <a:r>
              <a:rPr lang="en-US" altLang="zh-CN" dirty="0"/>
              <a:t>script/guest/</a:t>
            </a:r>
            <a:r>
              <a:rPr lang="en-US" altLang="zh-CN" dirty="0" err="1"/>
              <a:t>jailhouse.patch</a:t>
            </a:r>
            <a:r>
              <a:rPr lang="zh-CN" altLang="en-US" dirty="0"/>
              <a:t>补丁中</a:t>
            </a:r>
            <a:endParaRPr lang="en-US" altLang="zh-CN" dirty="0"/>
          </a:p>
          <a:p>
            <a:r>
              <a:rPr lang="zh-CN" altLang="en-US" dirty="0"/>
              <a:t>对其做的更改主要包括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PCI</a:t>
            </a:r>
            <a:r>
              <a:rPr lang="zh-CN" altLang="en-US" dirty="0"/>
              <a:t>的一些处理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APIC</a:t>
            </a:r>
            <a:r>
              <a:rPr lang="zh-CN" altLang="en-US" dirty="0"/>
              <a:t>的一些处理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RVM</a:t>
            </a:r>
            <a:r>
              <a:rPr lang="zh-CN" altLang="en-US" dirty="0"/>
              <a:t>目前并没有启用这些，因此注释掉）</a:t>
            </a:r>
          </a:p>
        </p:txBody>
      </p:sp>
    </p:spTree>
    <p:extLst>
      <p:ext uri="{BB962C8B-B14F-4D97-AF65-F5344CB8AC3E}">
        <p14:creationId xmlns:p14="http://schemas.microsoft.com/office/powerpoint/2010/main" val="29690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855269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rc/config.rs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C6A9B2-06EB-F8DF-2583-4ADC49A1A7B5}"/>
              </a:ext>
            </a:extLst>
          </p:cNvPr>
          <p:cNvSpPr txBox="1"/>
          <p:nvPr/>
        </p:nvSpPr>
        <p:spPr>
          <a:xfrm>
            <a:off x="874643" y="1779104"/>
            <a:ext cx="53671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jailhouse</a:t>
            </a:r>
            <a:r>
              <a:rPr lang="zh-CN" altLang="en-US" dirty="0"/>
              <a:t>传递给</a:t>
            </a:r>
            <a:r>
              <a:rPr lang="en-US" altLang="zh-CN" dirty="0"/>
              <a:t>RVM1.5</a:t>
            </a:r>
            <a:r>
              <a:rPr lang="zh-CN" altLang="en-US" dirty="0"/>
              <a:t>的信息，在</a:t>
            </a:r>
            <a:r>
              <a:rPr lang="en-US" altLang="zh-CN" dirty="0"/>
              <a:t>RVM1.5</a:t>
            </a:r>
            <a:r>
              <a:rPr lang="zh-CN" altLang="en-US" dirty="0"/>
              <a:t>中使用一个</a:t>
            </a:r>
            <a:r>
              <a:rPr lang="en-US" altLang="zh-CN" dirty="0" err="1"/>
              <a:t>HvSystemConfig</a:t>
            </a:r>
            <a:r>
              <a:rPr lang="zh-CN" altLang="en-US" dirty="0"/>
              <a:t>数据结构进行描述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在这里重要的几个数据结构有：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HvMemoryRegion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描述</a:t>
            </a:r>
            <a:r>
              <a:rPr lang="en-US" altLang="zh-CN" dirty="0"/>
              <a:t>RVM</a:t>
            </a:r>
            <a:r>
              <a:rPr lang="zh-CN" altLang="en-US" dirty="0"/>
              <a:t>获得的内存布局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PlatformInfo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描述</a:t>
            </a:r>
            <a:r>
              <a:rPr lang="en-US" altLang="zh-CN" dirty="0"/>
              <a:t>platform</a:t>
            </a:r>
            <a:r>
              <a:rPr lang="zh-CN" altLang="en-US" dirty="0"/>
              <a:t>的一些其他硬件信息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HvCellDesc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描述</a:t>
            </a:r>
            <a:r>
              <a:rPr lang="en-US" altLang="zh-CN" dirty="0"/>
              <a:t>cell</a:t>
            </a:r>
            <a:r>
              <a:rPr lang="zh-CN" altLang="en-US" dirty="0"/>
              <a:t>的</a:t>
            </a:r>
            <a:r>
              <a:rPr lang="en-US" altLang="zh-CN" dirty="0"/>
              <a:t>configure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相关的字段信息都可以在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457B3A-EF33-5765-4024-672A306B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27" y="1712706"/>
            <a:ext cx="5770173" cy="43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1C0CFF-B49D-8147-6656-4C45BE4E0783}"/>
              </a:ext>
            </a:extLst>
          </p:cNvPr>
          <p:cNvSpPr/>
          <p:nvPr/>
        </p:nvSpPr>
        <p:spPr>
          <a:xfrm>
            <a:off x="0" y="0"/>
            <a:ext cx="2680542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RVM1.5 </a:t>
            </a: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启动过程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AF3A9-E6B2-0EC8-0029-0C1C745A4DBA}"/>
              </a:ext>
            </a:extLst>
          </p:cNvPr>
          <p:cNvSpPr txBox="1"/>
          <p:nvPr/>
        </p:nvSpPr>
        <p:spPr>
          <a:xfrm>
            <a:off x="720587" y="1982857"/>
            <a:ext cx="54317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RVM1.5</a:t>
            </a:r>
            <a:r>
              <a:rPr lang="zh-CN" altLang="en-US" dirty="0"/>
              <a:t>的启动还是放在</a:t>
            </a:r>
            <a:r>
              <a:rPr lang="en-US" altLang="zh-CN" dirty="0"/>
              <a:t>main.rs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相比之下，首先是对于多核的一个支持，因为</a:t>
            </a:r>
            <a:r>
              <a:rPr lang="en-US" altLang="zh-CN" dirty="0"/>
              <a:t>jailhouse</a:t>
            </a:r>
            <a:r>
              <a:rPr lang="zh-CN" altLang="en-US" dirty="0"/>
              <a:t>可能分配给</a:t>
            </a:r>
            <a:r>
              <a:rPr lang="en-US" altLang="zh-CN" dirty="0"/>
              <a:t>RVM1.5</a:t>
            </a:r>
            <a:r>
              <a:rPr lang="zh-CN" altLang="en-US" dirty="0"/>
              <a:t>多个核心，在这里需要先启动主核心，进行资源的分配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包括三个阶段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primary_init_early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Percpu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primary_init_late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solidFill>
                  <a:srgbClr val="3B3B3B"/>
                </a:solidFill>
                <a:latin typeface="Consolas" panose="020B0609020204030204" pitchFamily="49" charset="0"/>
              </a:rPr>
              <a:t>primary_init_late</a:t>
            </a:r>
            <a:r>
              <a:rPr lang="zh-CN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实际几乎没做什么）</a:t>
            </a:r>
            <a:endParaRPr lang="en-US" altLang="zh-CN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844506-3304-EF20-F8CB-30BA366F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935" y="1982857"/>
            <a:ext cx="5181026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0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866</Words>
  <Application>Microsoft Office PowerPoint</Application>
  <PresentationFormat>宽屏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Yi</dc:creator>
  <cp:lastModifiedBy>Zhu Yi</cp:lastModifiedBy>
  <cp:revision>106</cp:revision>
  <dcterms:created xsi:type="dcterms:W3CDTF">2024-01-07T14:54:40Z</dcterms:created>
  <dcterms:modified xsi:type="dcterms:W3CDTF">2024-01-08T04:06:37Z</dcterms:modified>
</cp:coreProperties>
</file>