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33"/>
  </p:notesMasterIdLst>
  <p:sldIdLst>
    <p:sldId id="411" r:id="rId2"/>
    <p:sldId id="401" r:id="rId3"/>
    <p:sldId id="402" r:id="rId4"/>
    <p:sldId id="334" r:id="rId5"/>
    <p:sldId id="412" r:id="rId6"/>
    <p:sldId id="270" r:id="rId7"/>
    <p:sldId id="288" r:id="rId8"/>
    <p:sldId id="413" r:id="rId9"/>
    <p:sldId id="414" r:id="rId10"/>
    <p:sldId id="415" r:id="rId11"/>
    <p:sldId id="403" r:id="rId12"/>
    <p:sldId id="416" r:id="rId13"/>
    <p:sldId id="417" r:id="rId14"/>
    <p:sldId id="418" r:id="rId15"/>
    <p:sldId id="419" r:id="rId16"/>
    <p:sldId id="426" r:id="rId17"/>
    <p:sldId id="420" r:id="rId18"/>
    <p:sldId id="421" r:id="rId19"/>
    <p:sldId id="422" r:id="rId20"/>
    <p:sldId id="423" r:id="rId21"/>
    <p:sldId id="424" r:id="rId22"/>
    <p:sldId id="425" r:id="rId23"/>
    <p:sldId id="427" r:id="rId24"/>
    <p:sldId id="429" r:id="rId25"/>
    <p:sldId id="428" r:id="rId26"/>
    <p:sldId id="404" r:id="rId27"/>
    <p:sldId id="430" r:id="rId28"/>
    <p:sldId id="431" r:id="rId29"/>
    <p:sldId id="432" r:id="rId30"/>
    <p:sldId id="405" r:id="rId31"/>
    <p:sldId id="410" r:id="rId32"/>
  </p:sldIdLst>
  <p:sldSz cx="12192000" cy="6858000"/>
  <p:notesSz cx="6858000" cy="9144000"/>
  <p:custDataLst>
    <p:tags r:id="rId3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p l" initials="kl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C2C4"/>
    <a:srgbClr val="D7DBDC"/>
    <a:srgbClr val="37474F"/>
    <a:srgbClr val="0A7A04"/>
    <a:srgbClr val="074D03"/>
    <a:srgbClr val="0A8604"/>
    <a:srgbClr val="57C55A"/>
    <a:srgbClr val="0C9905"/>
    <a:srgbClr val="B6D47E"/>
    <a:srgbClr val="E1E8D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634" autoAdjust="0"/>
    <p:restoredTop sz="86061" autoAdjust="0"/>
  </p:normalViewPr>
  <p:slideViewPr>
    <p:cSldViewPr snapToGrid="0">
      <p:cViewPr varScale="1">
        <p:scale>
          <a:sx n="114" d="100"/>
          <a:sy n="114" d="100"/>
        </p:scale>
        <p:origin x="-666" y="-96"/>
      </p:cViewPr>
      <p:guideLst>
        <p:guide orient="horz" pos="2160"/>
        <p:guide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8DF0A77-2099-4ED7-BBD0-DB514028A61B}" type="datetimeFigureOut">
              <a:rPr lang="zh-CN" altLang="en-US"/>
              <a:pPr>
                <a:defRPr/>
              </a:pPr>
              <a:t>2022/9/10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9B9ACD5-4993-490D-9F63-8857A175D72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83528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76445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7218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64CBF-18AB-4544-B797-938057863C5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6916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7218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7218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7218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7218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7218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7218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7218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7218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52927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7218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7218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7218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7218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7218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7218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64CBF-18AB-4544-B797-938057863C5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285723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72184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72184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7218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64CBF-18AB-4544-B797-938057863C5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76278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64CBF-18AB-4544-B797-938057863C5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171120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116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3506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4596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4596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7218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7218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721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045BB-3887-4E3F-A272-E5247811F888}" type="datetimeFigureOut">
              <a:rPr lang="zh-CN" altLang="en-US" smtClean="0"/>
              <a:pPr>
                <a:defRPr/>
              </a:pPr>
              <a:t>2022/9/10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6EE-4033-4F3F-A866-667792DA3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049728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3A6A11-58F9-4723-A92D-E929B83CFDD8}" type="datetimeFigureOut">
              <a:rPr lang="zh-CN" altLang="en-US" smtClean="0"/>
              <a:pPr>
                <a:defRPr/>
              </a:pPr>
              <a:t>2022/9/10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B21C-8687-4765-8BDB-C52167D1EB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091394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8C3543-12E8-41E8-B792-3FC4AAAD13C1}" type="datetimeFigureOut">
              <a:rPr lang="zh-CN" altLang="en-US" smtClean="0"/>
              <a:pPr>
                <a:defRPr/>
              </a:pPr>
              <a:t>2022/9/10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633-5D98-42A7-B8B5-38C075D1D5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565763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D2D28-E8A0-40C3-9E07-86C241896AFB}" type="datetimeFigureOut">
              <a:rPr lang="zh-CN" altLang="en-US" smtClean="0"/>
              <a:pPr>
                <a:defRPr/>
              </a:pPr>
              <a:t>2022/9/10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F693-9EE4-4A67-A7FA-E73A2989A7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579083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4C08EF-9433-4D3E-B912-B49B7CC531BF}" type="datetimeFigureOut">
              <a:rPr lang="zh-CN" altLang="en-US" smtClean="0"/>
              <a:pPr>
                <a:defRPr/>
              </a:pPr>
              <a:t>2022/9/10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F288-10FE-4776-8760-57E7F945E0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34680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045BB-3887-4E3F-A272-E5247811F888}" type="datetimeFigureOut">
              <a:rPr lang="zh-CN" altLang="en-US" smtClean="0"/>
              <a:pPr>
                <a:defRPr/>
              </a:pPr>
              <a:t>2022/9/10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6EE-4033-4F3F-A866-667792DA3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388018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9B9AB7-2EB6-4185-9DCB-4AF6356386BC}" type="datetimeFigureOut">
              <a:rPr lang="zh-CN" altLang="en-US" smtClean="0"/>
              <a:pPr>
                <a:defRPr/>
              </a:pPr>
              <a:t>2022/9/10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2633-1CFC-4744-B27B-E89ADF5F76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530019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FD1BE6-F418-4461-8AC3-D256C0A710B1}" type="datetimeFigureOut">
              <a:rPr lang="zh-CN" altLang="en-US" smtClean="0"/>
              <a:pPr>
                <a:defRPr/>
              </a:pPr>
              <a:t>2022/9/10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3FA0-0751-4FD1-AA0A-BCFF0CDB5D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693694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0E11D0-1426-4C51-B810-275B779BA932}" type="datetimeFigureOut">
              <a:rPr lang="zh-CN" altLang="en-US" smtClean="0"/>
              <a:pPr>
                <a:defRPr/>
              </a:pPr>
              <a:t>2022/9/10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110D-3347-4AFC-839B-CCA40FE7844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442215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0835323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A050A5-43DA-4A5C-A304-60D2304D70DE}" type="datetimeFigureOut">
              <a:rPr lang="zh-CN" altLang="en-US" smtClean="0"/>
              <a:pPr>
                <a:defRPr/>
              </a:pPr>
              <a:t>2022/9/10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8795-4A45-4CF6-A2F1-3F6184487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751734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  <a:pPr>
                <a:defRPr/>
              </a:pPr>
              <a:t>2022/9/10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555833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  <a:pPr>
                <a:defRPr/>
              </a:pPr>
              <a:t>2022/9/10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B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286029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  <a:pPr>
                <a:defRPr/>
              </a:pPr>
              <a:t>2022/9/10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B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14153" y="549641"/>
            <a:ext cx="552622" cy="577512"/>
            <a:chOff x="4822956" y="1288691"/>
            <a:chExt cx="2351883" cy="2457809"/>
          </a:xfrm>
        </p:grpSpPr>
        <p:sp>
          <p:nvSpPr>
            <p:cNvPr id="7" name="矩形 6"/>
            <p:cNvSpPr/>
            <p:nvPr/>
          </p:nvSpPr>
          <p:spPr>
            <a:xfrm>
              <a:off x="5154654" y="1288691"/>
              <a:ext cx="2020185" cy="216729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22956" y="1579201"/>
              <a:ext cx="2020186" cy="21672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5177336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春秋视觉工作室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D045BB-3887-4E3F-A272-E5247811F888}" type="datetimeFigureOut">
              <a:rPr lang="zh-CN" altLang="en-US" smtClean="0"/>
              <a:pPr>
                <a:defRPr/>
              </a:pPr>
              <a:t>2022/9/10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E6EE-4033-4F3F-A866-667792DA3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5916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57" r:id="rId8"/>
    <p:sldLayoutId id="2147483758" r:id="rId9"/>
    <p:sldLayoutId id="2147483748" r:id="rId10"/>
    <p:sldLayoutId id="2147483749" r:id="rId11"/>
    <p:sldLayoutId id="2147483750" r:id="rId12"/>
    <p:sldLayoutId id="2147483751" r:id="rId13"/>
  </p:sldLayoutIdLst>
  <mc:AlternateContent xmlns:mc="http://schemas.openxmlformats.org/markup-compatibility/2006">
    <mc:Choice xmlns="" xmlns:p14="http://schemas.microsoft.com/office/powerpoint/2010/main" Requires="p14">
      <p:transition spd="slow" p14:dur="1500" advTm="3000"/>
    </mc:Choice>
    <mc:Fallback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399251" y="1498600"/>
            <a:ext cx="7164948" cy="37829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4615543" y="579835"/>
            <a:ext cx="4361147" cy="436114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499169" y="1389960"/>
            <a:ext cx="7164948" cy="37829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612707" y="4141347"/>
            <a:ext cx="1498600" cy="1498600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049279" y="1209935"/>
            <a:ext cx="2548054" cy="2548054"/>
          </a:xfrm>
          <a:prstGeom prst="line">
            <a:avLst/>
          </a:prstGeom>
          <a:ln w="0">
            <a:solidFill>
              <a:schemeClr val="tx1">
                <a:lumMod val="75000"/>
                <a:lumOff val="25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17"/>
          <p:cNvSpPr>
            <a:spLocks noChangeArrowheads="1"/>
          </p:cNvSpPr>
          <p:nvPr/>
        </p:nvSpPr>
        <p:spPr bwMode="auto">
          <a:xfrm>
            <a:off x="3534714" y="4733692"/>
            <a:ext cx="50986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2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朱懿</a:t>
            </a:r>
            <a:endParaRPr lang="zh-CN" altLang="en-US" sz="1200" spc="3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584143" y="4676754"/>
            <a:ext cx="4992611" cy="23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18701" y="2684476"/>
            <a:ext cx="3749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+mn-ea"/>
                <a:ea typeface="+mn-ea"/>
              </a:rPr>
              <a:t>Namespace</a:t>
            </a:r>
            <a:r>
              <a:rPr lang="zh-CN" altLang="en-US" sz="3200" dirty="0" smtClean="0">
                <a:latin typeface="+mn-ea"/>
                <a:ea typeface="+mn-ea"/>
              </a:rPr>
              <a:t>虚拟化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25361" y="3491218"/>
            <a:ext cx="3212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ea"/>
                <a:ea typeface="+mn-ea"/>
              </a:rPr>
              <a:t>的学习总结</a:t>
            </a:r>
            <a:endParaRPr lang="zh-CN" alt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14743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12" ac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accel="6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56"/>
          <p:cNvSpPr txBox="1">
            <a:spLocks noChangeArrowheads="1"/>
          </p:cNvSpPr>
          <p:nvPr/>
        </p:nvSpPr>
        <p:spPr bwMode="auto">
          <a:xfrm>
            <a:off x="760392" y="566738"/>
            <a:ext cx="6177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Linux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中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Namespace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相关的系统调用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2396" y="2424418"/>
            <a:ext cx="7776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Unshare</a:t>
            </a:r>
            <a:r>
              <a:rPr lang="zh-CN" altLang="en-US" sz="2400" b="1" dirty="0" smtClean="0"/>
              <a:t>（）</a:t>
            </a:r>
            <a:endParaRPr lang="en-US" altLang="zh-CN" sz="2400" b="1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某个已经存在的进程，创建一个新的</a:t>
            </a:r>
            <a:r>
              <a:rPr lang="en-US" altLang="zh-CN" sz="2400" dirty="0" smtClean="0"/>
              <a:t>namespace</a:t>
            </a:r>
            <a:r>
              <a:rPr lang="zh-CN" altLang="en-US" sz="2400" dirty="0" smtClean="0"/>
              <a:t>并加入他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0423209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7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922874" y="1516960"/>
            <a:ext cx="2020186" cy="21672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22956" y="1579201"/>
            <a:ext cx="2020186" cy="21672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4"/>
          <p:cNvSpPr>
            <a:spLocks noChangeArrowheads="1"/>
          </p:cNvSpPr>
          <p:nvPr/>
        </p:nvSpPr>
        <p:spPr bwMode="auto">
          <a:xfrm>
            <a:off x="4850386" y="1655048"/>
            <a:ext cx="2165161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TWO</a:t>
            </a:r>
            <a:endParaRPr lang="zh-CN" altLang="en-US" sz="115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TextBox 64"/>
          <p:cNvSpPr>
            <a:spLocks noChangeArrowheads="1"/>
          </p:cNvSpPr>
          <p:nvPr/>
        </p:nvSpPr>
        <p:spPr bwMode="auto">
          <a:xfrm>
            <a:off x="2843868" y="3884588"/>
            <a:ext cx="64763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Linux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中的相关实现的学习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231573" y="3746500"/>
            <a:ext cx="1680892" cy="286089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558589" y="1761037"/>
            <a:ext cx="986828" cy="167958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165806" y="2600828"/>
            <a:ext cx="718815" cy="12234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="" xmlns:p14="http://schemas.microsoft.com/office/powerpoint/2010/main" val="30831581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accel="38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56"/>
          <p:cNvSpPr txBox="1">
            <a:spLocks noChangeArrowheads="1"/>
          </p:cNvSpPr>
          <p:nvPr/>
        </p:nvSpPr>
        <p:spPr bwMode="auto">
          <a:xfrm>
            <a:off x="760392" y="566738"/>
            <a:ext cx="6177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Namespace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树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9878" y="738231"/>
            <a:ext cx="168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Parent ns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28862" y="3078760"/>
            <a:ext cx="4558989" cy="1965043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70077" y="3288484"/>
            <a:ext cx="171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Child ns</a:t>
            </a:r>
          </a:p>
        </p:txBody>
      </p:sp>
      <p:sp>
        <p:nvSpPr>
          <p:cNvPr id="8" name="矩形 7"/>
          <p:cNvSpPr/>
          <p:nvPr/>
        </p:nvSpPr>
        <p:spPr>
          <a:xfrm>
            <a:off x="3584895" y="613795"/>
            <a:ext cx="4558989" cy="1965043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73380" y="3105326"/>
            <a:ext cx="4558989" cy="1965043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14595" y="3315050"/>
            <a:ext cx="171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Child ns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142451" y="1157681"/>
            <a:ext cx="1669410" cy="6878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进程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499607" y="3205992"/>
            <a:ext cx="1669410" cy="6878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进程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297959" y="4079847"/>
            <a:ext cx="1669410" cy="6878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进程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940179" y="3720518"/>
            <a:ext cx="1669410" cy="6878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进程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901504" y="4049087"/>
            <a:ext cx="1669410" cy="6878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进程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9350" y="5654180"/>
            <a:ext cx="921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PS</a:t>
            </a:r>
            <a:r>
              <a:rPr lang="zh-CN" altLang="en-US" dirty="0" smtClean="0"/>
              <a:t>：实际上，除了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 ns</a:t>
            </a:r>
            <a:r>
              <a:rPr lang="zh-CN" altLang="en-US" dirty="0" smtClean="0"/>
              <a:t>，其他的</a:t>
            </a:r>
            <a:r>
              <a:rPr lang="en-US" altLang="zh-CN" dirty="0" smtClean="0"/>
              <a:t>ns</a:t>
            </a:r>
            <a:r>
              <a:rPr lang="zh-CN" altLang="en-US" dirty="0" smtClean="0"/>
              <a:t>是否组织成为树状结构好像并不重要</a:t>
            </a:r>
            <a:endParaRPr lang="zh-CN" altLang="en-US" dirty="0"/>
          </a:p>
        </p:txBody>
      </p:sp>
      <p:cxnSp>
        <p:nvCxnSpPr>
          <p:cNvPr id="20" name="直接连接符 19"/>
          <p:cNvCxnSpPr>
            <a:stCxn id="11" idx="2"/>
            <a:endCxn id="12" idx="0"/>
          </p:cNvCxnSpPr>
          <p:nvPr/>
        </p:nvCxnSpPr>
        <p:spPr>
          <a:xfrm rot="5400000">
            <a:off x="4475527" y="1704363"/>
            <a:ext cx="1360414" cy="16428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4" idx="0"/>
          </p:cNvCxnSpPr>
          <p:nvPr/>
        </p:nvCxnSpPr>
        <p:spPr>
          <a:xfrm>
            <a:off x="6006517" y="1887523"/>
            <a:ext cx="2768367" cy="18329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5" idx="0"/>
            <a:endCxn id="12" idx="2"/>
          </p:cNvCxnSpPr>
          <p:nvPr/>
        </p:nvCxnSpPr>
        <p:spPr>
          <a:xfrm rot="5400000" flipH="1" flipV="1">
            <a:off x="3457661" y="3172437"/>
            <a:ext cx="155198" cy="15981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2" idx="2"/>
            <a:endCxn id="13" idx="0"/>
          </p:cNvCxnSpPr>
          <p:nvPr/>
        </p:nvCxnSpPr>
        <p:spPr>
          <a:xfrm rot="16200000" flipH="1">
            <a:off x="4640509" y="3587692"/>
            <a:ext cx="185958" cy="7983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3200400" y="2646726"/>
            <a:ext cx="494951" cy="3355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9" idx="0"/>
          </p:cNvCxnSpPr>
          <p:nvPr/>
        </p:nvCxnSpPr>
        <p:spPr>
          <a:xfrm>
            <a:off x="8162488" y="2567031"/>
            <a:ext cx="990387" cy="5382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423209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7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56"/>
          <p:cNvSpPr txBox="1">
            <a:spLocks noChangeArrowheads="1"/>
          </p:cNvSpPr>
          <p:nvPr/>
        </p:nvSpPr>
        <p:spPr bwMode="auto">
          <a:xfrm>
            <a:off x="760392" y="566738"/>
            <a:ext cx="6177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1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/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User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namespace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07347" y="1988191"/>
            <a:ext cx="1560352" cy="315426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6404" y="2130804"/>
            <a:ext cx="140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进程控制块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191237" y="4278385"/>
            <a:ext cx="1392572" cy="6375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tx1"/>
                </a:solidFill>
              </a:rPr>
              <a:t>Ns_proxy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39486" y="1879134"/>
            <a:ext cx="1451296" cy="32800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73710" y="2122415"/>
            <a:ext cx="12247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Mnt</a:t>
            </a:r>
            <a:r>
              <a:rPr lang="en-US" altLang="zh-CN" dirty="0" smtClean="0"/>
              <a:t> ns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。。。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PID ns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User 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345" y="5587068"/>
            <a:ext cx="967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其他所有的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都含有指向</a:t>
            </a:r>
            <a:r>
              <a:rPr lang="en-US" altLang="zh-CN" dirty="0" smtClean="0"/>
              <a:t>user namespace</a:t>
            </a:r>
            <a:r>
              <a:rPr lang="zh-CN" altLang="en-US" dirty="0" smtClean="0"/>
              <a:t>的指针，</a:t>
            </a:r>
            <a:r>
              <a:rPr lang="en-US" altLang="zh-CN" dirty="0" smtClean="0"/>
              <a:t>user ns</a:t>
            </a:r>
            <a:r>
              <a:rPr lang="zh-CN" altLang="en-US" dirty="0" smtClean="0"/>
              <a:t>的重要性可见一斑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637402" y="1048624"/>
            <a:ext cx="1853967" cy="10905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Mnt</a:t>
            </a:r>
            <a:r>
              <a:rPr lang="en-US" altLang="zh-CN" dirty="0" smtClean="0">
                <a:solidFill>
                  <a:schemeClr val="tx1"/>
                </a:solidFill>
              </a:rPr>
              <a:t> ns</a:t>
            </a:r>
            <a:r>
              <a:rPr lang="zh-CN" altLang="en-US" dirty="0" smtClean="0">
                <a:solidFill>
                  <a:schemeClr val="tx1"/>
                </a:solidFill>
              </a:rPr>
              <a:t>结构体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640199" y="2871831"/>
            <a:ext cx="1853967" cy="10905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PID ns</a:t>
            </a:r>
            <a:r>
              <a:rPr lang="zh-CN" altLang="en-US" dirty="0" smtClean="0">
                <a:solidFill>
                  <a:schemeClr val="tx1"/>
                </a:solidFill>
              </a:rPr>
              <a:t>结构体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29013" y="2306972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。。。。。。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9522903" y="3289882"/>
            <a:ext cx="1853967" cy="10905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User ns</a:t>
            </a:r>
            <a:r>
              <a:rPr lang="zh-CN" altLang="en-US" dirty="0" smtClean="0">
                <a:solidFill>
                  <a:schemeClr val="tx1"/>
                </a:solidFill>
              </a:rPr>
              <a:t>结构体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5" idx="3"/>
            <a:endCxn id="6" idx="1"/>
          </p:cNvCxnSpPr>
          <p:nvPr/>
        </p:nvCxnSpPr>
        <p:spPr>
          <a:xfrm flipV="1">
            <a:off x="2583809" y="3519182"/>
            <a:ext cx="855677" cy="10779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320330" y="1619075"/>
            <a:ext cx="1266738" cy="68789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1" idx="1"/>
          </p:cNvCxnSpPr>
          <p:nvPr/>
        </p:nvCxnSpPr>
        <p:spPr>
          <a:xfrm flipV="1">
            <a:off x="4278385" y="3417116"/>
            <a:ext cx="1361814" cy="25726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429387" y="3993160"/>
            <a:ext cx="5092118" cy="4949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13" idx="1"/>
          </p:cNvCxnSpPr>
          <p:nvPr/>
        </p:nvCxnSpPr>
        <p:spPr>
          <a:xfrm>
            <a:off x="7491369" y="1593909"/>
            <a:ext cx="2031534" cy="224125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3"/>
            <a:endCxn id="13" idx="1"/>
          </p:cNvCxnSpPr>
          <p:nvPr/>
        </p:nvCxnSpPr>
        <p:spPr>
          <a:xfrm>
            <a:off x="7494166" y="3417116"/>
            <a:ext cx="2028737" cy="41805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423209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7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56"/>
          <p:cNvSpPr txBox="1">
            <a:spLocks noChangeArrowheads="1"/>
          </p:cNvSpPr>
          <p:nvPr/>
        </p:nvSpPr>
        <p:spPr bwMode="auto">
          <a:xfrm>
            <a:off x="760392" y="566738"/>
            <a:ext cx="6177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1/User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namespace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89901" y="1568741"/>
            <a:ext cx="88168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这个</a:t>
            </a:r>
            <a:r>
              <a:rPr lang="en-US" altLang="zh-CN" sz="2400" dirty="0" smtClean="0"/>
              <a:t>user namespace</a:t>
            </a:r>
            <a:r>
              <a:rPr lang="zh-CN" altLang="en-US" sz="2400" dirty="0" smtClean="0"/>
              <a:t>涉及到的部分就是</a:t>
            </a:r>
            <a:r>
              <a:rPr lang="en-US" altLang="zh-CN" sz="2400" dirty="0" err="1" smtClean="0"/>
              <a:t>linux</a:t>
            </a:r>
            <a:r>
              <a:rPr lang="zh-CN" altLang="en-US" sz="2400" dirty="0" smtClean="0"/>
              <a:t>中的</a:t>
            </a:r>
            <a:r>
              <a:rPr lang="en-US" altLang="zh-CN" sz="2400" dirty="0" smtClean="0"/>
              <a:t>User/Group/Other</a:t>
            </a:r>
            <a:r>
              <a:rPr lang="zh-CN" altLang="en-US" sz="2400" dirty="0" smtClean="0"/>
              <a:t>权限控制系统。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400" dirty="0" err="1" smtClean="0"/>
              <a:t>Uid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Gid</a:t>
            </a:r>
            <a:r>
              <a:rPr lang="zh-CN" altLang="en-US" sz="2400" dirty="0" smtClean="0"/>
              <a:t>的映射管理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400" dirty="0" err="1" smtClean="0"/>
              <a:t>Ns_capability</a:t>
            </a:r>
            <a:endParaRPr lang="en-US" altLang="zh-CN" sz="2400" dirty="0" smtClean="0"/>
          </a:p>
          <a:p>
            <a:r>
              <a:rPr lang="en-US" altLang="zh-CN" sz="2400" dirty="0" smtClean="0"/>
              <a:t>Capability</a:t>
            </a:r>
            <a:r>
              <a:rPr lang="zh-CN" altLang="en-US" sz="2400" dirty="0" smtClean="0"/>
              <a:t>其实就是原有的</a:t>
            </a:r>
            <a:r>
              <a:rPr lang="en-US" altLang="zh-CN" sz="2400" dirty="0" smtClean="0"/>
              <a:t>root</a:t>
            </a:r>
            <a:r>
              <a:rPr lang="zh-CN" altLang="en-US" sz="2400" dirty="0" smtClean="0"/>
              <a:t>的权限，分解成多种权限，进行分别控制。</a:t>
            </a:r>
            <a:r>
              <a:rPr lang="en-US" altLang="zh-CN" sz="2400" dirty="0" smtClean="0"/>
              <a:t>	</a:t>
            </a:r>
          </a:p>
          <a:p>
            <a:r>
              <a:rPr lang="zh-CN" altLang="en-US" sz="2400" dirty="0" smtClean="0"/>
              <a:t>（具体的</a:t>
            </a:r>
            <a:r>
              <a:rPr lang="en-US" altLang="zh-CN" sz="2400" dirty="0" smtClean="0"/>
              <a:t>capability</a:t>
            </a:r>
            <a:r>
              <a:rPr lang="zh-CN" altLang="en-US" sz="2400" dirty="0" smtClean="0"/>
              <a:t>宏定义，太多了我就不列举了）</a:t>
            </a:r>
            <a:endParaRPr lang="en-US" altLang="zh-CN" sz="2400" dirty="0" smtClean="0"/>
          </a:p>
          <a:p>
            <a:r>
              <a:rPr lang="zh-CN" altLang="en-US" sz="2400" dirty="0" smtClean="0"/>
              <a:t>创建一个新的</a:t>
            </a:r>
            <a:r>
              <a:rPr lang="en-US" altLang="zh-CN" sz="2400" dirty="0" smtClean="0"/>
              <a:t>user ns</a:t>
            </a:r>
            <a:r>
              <a:rPr lang="zh-CN" altLang="en-US" sz="2400" dirty="0" smtClean="0"/>
              <a:t>无需权限，但是其他的</a:t>
            </a:r>
            <a:r>
              <a:rPr lang="en-US" altLang="zh-CN" sz="2400" dirty="0" smtClean="0"/>
              <a:t>ns</a:t>
            </a:r>
            <a:r>
              <a:rPr lang="zh-CN" altLang="en-US" sz="2400" dirty="0" smtClean="0"/>
              <a:t>的创建则需要</a:t>
            </a:r>
            <a:r>
              <a:rPr lang="en-US" sz="2400" dirty="0" smtClean="0"/>
              <a:t>CAP_SYS_ADMIN</a:t>
            </a:r>
            <a:r>
              <a:rPr lang="zh-CN" altLang="en-US" sz="2400" dirty="0" smtClean="0"/>
              <a:t>的权限。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0423209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7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56"/>
          <p:cNvSpPr txBox="1">
            <a:spLocks noChangeArrowheads="1"/>
          </p:cNvSpPr>
          <p:nvPr/>
        </p:nvSpPr>
        <p:spPr bwMode="auto">
          <a:xfrm>
            <a:off x="760392" y="566738"/>
            <a:ext cx="6177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1/User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namespace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0468" y="1342239"/>
            <a:ext cx="168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Parent ns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37250" y="3707934"/>
            <a:ext cx="4558989" cy="1965043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8740" y="3917658"/>
            <a:ext cx="171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Child ns</a:t>
            </a:r>
          </a:p>
        </p:txBody>
      </p:sp>
      <p:sp>
        <p:nvSpPr>
          <p:cNvPr id="7" name="矩形 6"/>
          <p:cNvSpPr/>
          <p:nvPr/>
        </p:nvSpPr>
        <p:spPr>
          <a:xfrm>
            <a:off x="1621870" y="1268137"/>
            <a:ext cx="4558989" cy="1965043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473041" y="1761689"/>
            <a:ext cx="1669410" cy="6878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进程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98270" y="3835166"/>
            <a:ext cx="1669410" cy="6878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进程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096622" y="4709021"/>
            <a:ext cx="1669410" cy="6878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进程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700167" y="4678261"/>
            <a:ext cx="1669410" cy="6878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进程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0" idx="2"/>
            <a:endCxn id="11" idx="0"/>
          </p:cNvCxnSpPr>
          <p:nvPr/>
        </p:nvCxnSpPr>
        <p:spPr>
          <a:xfrm rot="5400000">
            <a:off x="3527571" y="3054991"/>
            <a:ext cx="1385580" cy="1747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4" idx="0"/>
            <a:endCxn id="11" idx="2"/>
          </p:cNvCxnSpPr>
          <p:nvPr/>
        </p:nvCxnSpPr>
        <p:spPr>
          <a:xfrm rot="5400000" flipH="1" flipV="1">
            <a:off x="3256324" y="3801611"/>
            <a:ext cx="155198" cy="15981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1" idx="2"/>
            <a:endCxn id="12" idx="0"/>
          </p:cNvCxnSpPr>
          <p:nvPr/>
        </p:nvCxnSpPr>
        <p:spPr>
          <a:xfrm rot="16200000" flipH="1">
            <a:off x="4439172" y="4216866"/>
            <a:ext cx="185958" cy="7983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1" idx="3"/>
          </p:cNvCxnSpPr>
          <p:nvPr/>
        </p:nvCxnSpPr>
        <p:spPr>
          <a:xfrm rot="10800000" flipV="1">
            <a:off x="4967681" y="3716323"/>
            <a:ext cx="2137795" cy="46279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55141" y="1652631"/>
            <a:ext cx="4412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举个简单的例子来理解吧，在</a:t>
            </a:r>
            <a:r>
              <a:rPr lang="en-US" altLang="zh-CN" sz="2400" dirty="0" smtClean="0"/>
              <a:t>child namespace</a:t>
            </a:r>
            <a:r>
              <a:rPr lang="zh-CN" altLang="en-US" sz="2400" dirty="0" smtClean="0"/>
              <a:t>中的这个</a:t>
            </a:r>
            <a:r>
              <a:rPr lang="en-US" altLang="zh-CN" sz="2400" dirty="0" smtClean="0"/>
              <a:t>root</a:t>
            </a:r>
            <a:r>
              <a:rPr lang="zh-CN" altLang="en-US" sz="2400" dirty="0" smtClean="0"/>
              <a:t>进程，拥有</a:t>
            </a:r>
            <a:r>
              <a:rPr lang="en-US" altLang="zh-CN" sz="2400" dirty="0" smtClean="0"/>
              <a:t>child namespace</a:t>
            </a:r>
            <a:r>
              <a:rPr lang="zh-CN" altLang="en-US" sz="2400" dirty="0" smtClean="0"/>
              <a:t>的所有</a:t>
            </a:r>
            <a:r>
              <a:rPr lang="en-US" altLang="zh-CN" sz="2400" dirty="0" smtClean="0"/>
              <a:t>capability——</a:t>
            </a:r>
            <a:r>
              <a:rPr lang="zh-CN" altLang="en-US" sz="2400" dirty="0" smtClean="0"/>
              <a:t>在他看来他就是根进程。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但是，在</a:t>
            </a:r>
            <a:r>
              <a:rPr lang="en-US" altLang="zh-CN" sz="2400" dirty="0" smtClean="0"/>
              <a:t>parent namespace</a:t>
            </a:r>
            <a:r>
              <a:rPr lang="zh-CN" altLang="en-US" sz="2400" dirty="0" smtClean="0"/>
              <a:t>中，没有赋予给这个</a:t>
            </a:r>
            <a:r>
              <a:rPr lang="en-US" altLang="zh-CN" sz="2400" dirty="0" smtClean="0"/>
              <a:t>child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ns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capability</a:t>
            </a:r>
            <a:r>
              <a:rPr lang="zh-CN" altLang="en-US" sz="2400" dirty="0" smtClean="0"/>
              <a:t>，那这个根进程还是不能操作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0423209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7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56"/>
          <p:cNvSpPr txBox="1">
            <a:spLocks noChangeArrowheads="1"/>
          </p:cNvSpPr>
          <p:nvPr/>
        </p:nvSpPr>
        <p:spPr bwMode="auto">
          <a:xfrm>
            <a:off x="760392" y="566738"/>
            <a:ext cx="6177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2/UTS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namespace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014" y="1988191"/>
            <a:ext cx="8305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这个</a:t>
            </a:r>
            <a:r>
              <a:rPr lang="en-US" altLang="zh-CN" sz="2400" dirty="0" smtClean="0"/>
              <a:t>UTS ns</a:t>
            </a:r>
            <a:r>
              <a:rPr lang="zh-CN" altLang="en-US" sz="2400" dirty="0" smtClean="0"/>
              <a:t>其实就创建一个新的</a:t>
            </a:r>
            <a:r>
              <a:rPr lang="en-US" altLang="zh-CN" sz="2400" dirty="0" smtClean="0"/>
              <a:t>hostname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domainname</a:t>
            </a:r>
            <a:endParaRPr lang="en-US" altLang="zh-CN" sz="2400" dirty="0" smtClean="0"/>
          </a:p>
          <a:p>
            <a:r>
              <a:rPr lang="zh-CN" altLang="en-US" sz="2400" dirty="0" smtClean="0"/>
              <a:t>就两个字符串，真的没啥好讲的。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0423209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7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56"/>
          <p:cNvSpPr txBox="1">
            <a:spLocks noChangeArrowheads="1"/>
          </p:cNvSpPr>
          <p:nvPr/>
        </p:nvSpPr>
        <p:spPr bwMode="auto">
          <a:xfrm>
            <a:off x="760392" y="566738"/>
            <a:ext cx="6177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3/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Mnt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namespace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7956" y="1593908"/>
            <a:ext cx="7894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Mount namespace</a:t>
            </a:r>
            <a:r>
              <a:rPr lang="zh-CN" altLang="en-US" dirty="0" smtClean="0"/>
              <a:t>主要的作用就是隔离文件系统</a:t>
            </a:r>
            <a:endParaRPr lang="en-US" altLang="zh-CN" dirty="0" smtClean="0"/>
          </a:p>
          <a:p>
            <a:r>
              <a:rPr lang="zh-CN" altLang="en-US" dirty="0" smtClean="0"/>
              <a:t>（这里面有一大堆比较复杂的概念，我仅仅描述一下如何实现文件的隔离）</a:t>
            </a:r>
            <a:endParaRPr lang="en-US" altLang="zh-CN" dirty="0" smtClean="0"/>
          </a:p>
        </p:txBody>
      </p:sp>
      <p:sp>
        <p:nvSpPr>
          <p:cNvPr id="19" name="圆角矩形 18"/>
          <p:cNvSpPr/>
          <p:nvPr/>
        </p:nvSpPr>
        <p:spPr>
          <a:xfrm>
            <a:off x="2105637" y="2525086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595308" y="3709332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/home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088235" y="3702341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mnt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839673" y="3695350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/bin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15986" y="3688359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tmp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01336" y="2256639"/>
            <a:ext cx="5410899" cy="22314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06011" y="4597167"/>
            <a:ext cx="388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这是一棵</a:t>
            </a:r>
            <a:r>
              <a:rPr lang="en-US" altLang="zh-CN" dirty="0" err="1" smtClean="0"/>
              <a:t>inode</a:t>
            </a:r>
            <a:r>
              <a:rPr lang="en-US" altLang="zh-CN" dirty="0" smtClean="0"/>
              <a:t> tree</a:t>
            </a:r>
            <a:r>
              <a:rPr lang="zh-CN" altLang="en-US" dirty="0" smtClean="0"/>
              <a:t>，在某个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 ns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cxnSp>
        <p:nvCxnSpPr>
          <p:cNvPr id="30" name="直接连接符 29"/>
          <p:cNvCxnSpPr>
            <a:stCxn id="19" idx="2"/>
            <a:endCxn id="23" idx="0"/>
          </p:cNvCxnSpPr>
          <p:nvPr/>
        </p:nvCxnSpPr>
        <p:spPr>
          <a:xfrm rot="5400000">
            <a:off x="1363212" y="2388066"/>
            <a:ext cx="810936" cy="17896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9" idx="2"/>
            <a:endCxn id="20" idx="0"/>
          </p:cNvCxnSpPr>
          <p:nvPr/>
        </p:nvCxnSpPr>
        <p:spPr>
          <a:xfrm rot="5400000">
            <a:off x="1992387" y="3038213"/>
            <a:ext cx="831909" cy="5103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9" idx="2"/>
            <a:endCxn id="22" idx="0"/>
          </p:cNvCxnSpPr>
          <p:nvPr/>
        </p:nvCxnSpPr>
        <p:spPr>
          <a:xfrm rot="16200000" flipH="1">
            <a:off x="2621560" y="2919368"/>
            <a:ext cx="817927" cy="7340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9" idx="2"/>
            <a:endCxn id="21" idx="0"/>
          </p:cNvCxnSpPr>
          <p:nvPr/>
        </p:nvCxnSpPr>
        <p:spPr>
          <a:xfrm rot="16200000" flipH="1">
            <a:off x="3242345" y="2298583"/>
            <a:ext cx="824918" cy="19825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423209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7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56"/>
          <p:cNvSpPr txBox="1">
            <a:spLocks noChangeArrowheads="1"/>
          </p:cNvSpPr>
          <p:nvPr/>
        </p:nvSpPr>
        <p:spPr bwMode="auto">
          <a:xfrm>
            <a:off x="760392" y="566738"/>
            <a:ext cx="6177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3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/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Mnt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namespace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105637" y="2525086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595308" y="3709332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/home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088235" y="3702341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mnt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839673" y="3695350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/bin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15986" y="3688359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tmp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01336" y="2256639"/>
            <a:ext cx="5410899" cy="22314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stCxn id="19" idx="2"/>
            <a:endCxn id="23" idx="0"/>
          </p:cNvCxnSpPr>
          <p:nvPr/>
        </p:nvCxnSpPr>
        <p:spPr>
          <a:xfrm rot="5400000">
            <a:off x="1363212" y="2388066"/>
            <a:ext cx="810936" cy="17896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9" idx="2"/>
            <a:endCxn id="20" idx="0"/>
          </p:cNvCxnSpPr>
          <p:nvPr/>
        </p:nvCxnSpPr>
        <p:spPr>
          <a:xfrm rot="5400000">
            <a:off x="1992387" y="3038213"/>
            <a:ext cx="831909" cy="5103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9" idx="2"/>
            <a:endCxn id="22" idx="0"/>
          </p:cNvCxnSpPr>
          <p:nvPr/>
        </p:nvCxnSpPr>
        <p:spPr>
          <a:xfrm rot="16200000" flipH="1">
            <a:off x="2621560" y="2919368"/>
            <a:ext cx="817927" cy="7340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9" idx="2"/>
            <a:endCxn id="21" idx="0"/>
          </p:cNvCxnSpPr>
          <p:nvPr/>
        </p:nvCxnSpPr>
        <p:spPr>
          <a:xfrm rot="16200000" flipH="1">
            <a:off x="3242345" y="2298583"/>
            <a:ext cx="824918" cy="19825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8373611" y="2509707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863282" y="3693953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/home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356209" y="3686962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mnt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107647" y="3679971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/bin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583960" y="3672980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tmp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469310" y="2241260"/>
            <a:ext cx="5410899" cy="22314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15" idx="2"/>
            <a:endCxn id="25" idx="0"/>
          </p:cNvCxnSpPr>
          <p:nvPr/>
        </p:nvCxnSpPr>
        <p:spPr>
          <a:xfrm rot="5400000">
            <a:off x="7631186" y="2372687"/>
            <a:ext cx="810936" cy="17896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5" idx="2"/>
            <a:endCxn id="17" idx="0"/>
          </p:cNvCxnSpPr>
          <p:nvPr/>
        </p:nvCxnSpPr>
        <p:spPr>
          <a:xfrm rot="5400000">
            <a:off x="8260361" y="3022834"/>
            <a:ext cx="831909" cy="5103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5" idx="2"/>
            <a:endCxn id="24" idx="0"/>
          </p:cNvCxnSpPr>
          <p:nvPr/>
        </p:nvCxnSpPr>
        <p:spPr>
          <a:xfrm rot="16200000" flipH="1">
            <a:off x="8889534" y="2903989"/>
            <a:ext cx="817927" cy="7340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5" idx="2"/>
            <a:endCxn id="18" idx="0"/>
          </p:cNvCxnSpPr>
          <p:nvPr/>
        </p:nvCxnSpPr>
        <p:spPr>
          <a:xfrm rot="16200000" flipH="1">
            <a:off x="9510319" y="2283204"/>
            <a:ext cx="824918" cy="19825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6" idx="3"/>
            <a:endCxn id="27" idx="1"/>
          </p:cNvCxnSpPr>
          <p:nvPr/>
        </p:nvCxnSpPr>
        <p:spPr>
          <a:xfrm flipV="1">
            <a:off x="5612235" y="3356996"/>
            <a:ext cx="857075" cy="153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0176" y="1384183"/>
            <a:ext cx="881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copy_tree</a:t>
            </a:r>
            <a:r>
              <a:rPr lang="zh-CN" altLang="en-US" dirty="0" smtClean="0"/>
              <a:t>（）函数，复制整棵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树到新的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 ns</a:t>
            </a:r>
            <a:r>
              <a:rPr lang="zh-CN" altLang="en-US" dirty="0" smtClean="0"/>
              <a:t>中，事实上，这一步就是</a:t>
            </a:r>
            <a:r>
              <a:rPr lang="en-US" altLang="zh-CN" dirty="0" smtClean="0"/>
              <a:t>mount ns</a:t>
            </a:r>
            <a:r>
              <a:rPr lang="zh-CN" altLang="en-US" dirty="0" smtClean="0"/>
              <a:t>做的事情了，这两个</a:t>
            </a:r>
            <a:r>
              <a:rPr lang="en-US" altLang="zh-CN" dirty="0" smtClean="0"/>
              <a:t>ns</a:t>
            </a:r>
            <a:r>
              <a:rPr lang="zh-CN" altLang="en-US" dirty="0" smtClean="0"/>
              <a:t>中，</a:t>
            </a:r>
            <a:r>
              <a:rPr lang="en-US" altLang="zh-CN" dirty="0" err="1" smtClean="0"/>
              <a:t>vfs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树已经没有关系了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27839" y="2424418"/>
            <a:ext cx="16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Parent 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 ns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628701" y="2417427"/>
            <a:ext cx="16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child 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 ns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538132" y="2903989"/>
            <a:ext cx="16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Copy tree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423209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7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56"/>
          <p:cNvSpPr txBox="1">
            <a:spLocks noChangeArrowheads="1"/>
          </p:cNvSpPr>
          <p:nvPr/>
        </p:nvSpPr>
        <p:spPr bwMode="auto">
          <a:xfrm>
            <a:off x="760392" y="566738"/>
            <a:ext cx="6177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3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/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Mnt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namespace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105637" y="2525086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595308" y="3709332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/home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088235" y="3702341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mnt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839673" y="3695350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/bin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15986" y="3688359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tmp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01336" y="2256639"/>
            <a:ext cx="5410899" cy="22314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stCxn id="19" idx="2"/>
            <a:endCxn id="23" idx="0"/>
          </p:cNvCxnSpPr>
          <p:nvPr/>
        </p:nvCxnSpPr>
        <p:spPr>
          <a:xfrm rot="5400000">
            <a:off x="1363212" y="2388066"/>
            <a:ext cx="810936" cy="17896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9" idx="2"/>
            <a:endCxn id="20" idx="0"/>
          </p:cNvCxnSpPr>
          <p:nvPr/>
        </p:nvCxnSpPr>
        <p:spPr>
          <a:xfrm rot="5400000">
            <a:off x="1992387" y="3038213"/>
            <a:ext cx="831909" cy="5103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9" idx="2"/>
            <a:endCxn id="22" idx="0"/>
          </p:cNvCxnSpPr>
          <p:nvPr/>
        </p:nvCxnSpPr>
        <p:spPr>
          <a:xfrm rot="16200000" flipH="1">
            <a:off x="2621560" y="2919368"/>
            <a:ext cx="817927" cy="7340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9" idx="2"/>
            <a:endCxn id="21" idx="0"/>
          </p:cNvCxnSpPr>
          <p:nvPr/>
        </p:nvCxnSpPr>
        <p:spPr>
          <a:xfrm rot="16200000" flipH="1">
            <a:off x="3242345" y="2298583"/>
            <a:ext cx="824918" cy="19825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8373611" y="2509707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863282" y="3693953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/home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356209" y="3686962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mnt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107647" y="3679971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/bin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583960" y="3672980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tmp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469310" y="2241259"/>
            <a:ext cx="5410899" cy="4184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15" idx="2"/>
            <a:endCxn id="25" idx="0"/>
          </p:cNvCxnSpPr>
          <p:nvPr/>
        </p:nvCxnSpPr>
        <p:spPr>
          <a:xfrm rot="5400000">
            <a:off x="7631186" y="2372687"/>
            <a:ext cx="810936" cy="17896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5" idx="2"/>
            <a:endCxn id="17" idx="0"/>
          </p:cNvCxnSpPr>
          <p:nvPr/>
        </p:nvCxnSpPr>
        <p:spPr>
          <a:xfrm rot="5400000">
            <a:off x="8260361" y="3022834"/>
            <a:ext cx="831909" cy="5103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5" idx="2"/>
            <a:endCxn id="24" idx="0"/>
          </p:cNvCxnSpPr>
          <p:nvPr/>
        </p:nvCxnSpPr>
        <p:spPr>
          <a:xfrm rot="16200000" flipH="1">
            <a:off x="8889534" y="2903989"/>
            <a:ext cx="817927" cy="7340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5" idx="2"/>
            <a:endCxn id="18" idx="0"/>
          </p:cNvCxnSpPr>
          <p:nvPr/>
        </p:nvCxnSpPr>
        <p:spPr>
          <a:xfrm rot="16200000" flipH="1">
            <a:off x="9510319" y="2283204"/>
            <a:ext cx="824918" cy="19825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6" idx="3"/>
            <a:endCxn id="27" idx="1"/>
          </p:cNvCxnSpPr>
          <p:nvPr/>
        </p:nvCxnSpPr>
        <p:spPr>
          <a:xfrm>
            <a:off x="5612235" y="3372375"/>
            <a:ext cx="857075" cy="96123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0175" y="1384183"/>
            <a:ext cx="893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挂载新的文件（就比如说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吧）到新的</a:t>
            </a:r>
            <a:r>
              <a:rPr lang="en-US" altLang="zh-CN" dirty="0" smtClean="0"/>
              <a:t>ns</a:t>
            </a:r>
            <a:r>
              <a:rPr lang="zh-CN" altLang="en-US" dirty="0" smtClean="0"/>
              <a:t>中去（使用</a:t>
            </a:r>
            <a:r>
              <a:rPr lang="en-US" altLang="zh-CN" dirty="0" smtClean="0"/>
              <a:t>mount</a:t>
            </a:r>
            <a:r>
              <a:rPr lang="zh-CN" altLang="en-US" dirty="0" smtClean="0"/>
              <a:t>命令）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27839" y="2424418"/>
            <a:ext cx="16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Parent 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 ns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628701" y="2417427"/>
            <a:ext cx="16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child 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 ns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538132" y="2903989"/>
            <a:ext cx="16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Copy tree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7923403" y="5012422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newhome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10416330" y="5005431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newmnt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167768" y="4998440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newbin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644081" y="4991449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newtmp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18" idx="2"/>
            <a:endCxn id="43" idx="0"/>
          </p:cNvCxnSpPr>
          <p:nvPr/>
        </p:nvCxnSpPr>
        <p:spPr>
          <a:xfrm rot="5400000">
            <a:off x="8581938" y="2659310"/>
            <a:ext cx="952150" cy="37121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8" idx="2"/>
            <a:endCxn id="40" idx="0"/>
          </p:cNvCxnSpPr>
          <p:nvPr/>
        </p:nvCxnSpPr>
        <p:spPr>
          <a:xfrm rot="5400000">
            <a:off x="9211113" y="3309457"/>
            <a:ext cx="973123" cy="24328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8" idx="2"/>
            <a:endCxn id="42" idx="0"/>
          </p:cNvCxnSpPr>
          <p:nvPr/>
        </p:nvCxnSpPr>
        <p:spPr>
          <a:xfrm rot="5400000">
            <a:off x="9840287" y="3924649"/>
            <a:ext cx="959141" cy="11884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8" idx="2"/>
            <a:endCxn id="41" idx="0"/>
          </p:cNvCxnSpPr>
          <p:nvPr/>
        </p:nvCxnSpPr>
        <p:spPr>
          <a:xfrm rot="16200000" flipH="1">
            <a:off x="10461071" y="4492304"/>
            <a:ext cx="966132" cy="601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423209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7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1414130" y="2879942"/>
            <a:ext cx="866770" cy="866770"/>
          </a:xfrm>
          <a:prstGeom prst="line">
            <a:avLst/>
          </a:prstGeom>
          <a:ln w="0">
            <a:solidFill>
              <a:schemeClr val="tx1">
                <a:lumMod val="75000"/>
                <a:lumOff val="25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009870" y="1642716"/>
            <a:ext cx="1701107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Kartika" panose="02020503030404060203" pitchFamily="18" charset="0"/>
              </a:rPr>
              <a:t>CONCENTS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9172" y="2047495"/>
            <a:ext cx="1976145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目录</a:t>
            </a: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307706" y="2122679"/>
            <a:ext cx="3277828" cy="3277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2651249" y="2335625"/>
            <a:ext cx="866770" cy="866770"/>
          </a:xfrm>
          <a:prstGeom prst="line">
            <a:avLst/>
          </a:prstGeom>
          <a:ln w="0">
            <a:solidFill>
              <a:schemeClr val="tx1">
                <a:lumMod val="75000"/>
                <a:lumOff val="25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986015" y="1711248"/>
            <a:ext cx="5716785" cy="707886"/>
            <a:chOff x="3986015" y="1711248"/>
            <a:chExt cx="5716785" cy="707886"/>
          </a:xfrm>
        </p:grpSpPr>
        <p:sp>
          <p:nvSpPr>
            <p:cNvPr id="10" name="TextBox 64"/>
            <p:cNvSpPr>
              <a:spLocks noChangeArrowheads="1"/>
            </p:cNvSpPr>
            <p:nvPr/>
          </p:nvSpPr>
          <p:spPr bwMode="auto">
            <a:xfrm>
              <a:off x="4586719" y="1723948"/>
              <a:ext cx="378131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ea"/>
                  <a:sym typeface="+mn-lt"/>
                </a:rPr>
                <a:t>概述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TextBox 64"/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1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86015" y="2695468"/>
            <a:ext cx="6122718" cy="707886"/>
            <a:chOff x="3986015" y="1711248"/>
            <a:chExt cx="6122718" cy="707886"/>
          </a:xfrm>
        </p:grpSpPr>
        <p:sp>
          <p:nvSpPr>
            <p:cNvPr id="18" name="TextBox 64"/>
            <p:cNvSpPr>
              <a:spLocks noChangeArrowheads="1"/>
            </p:cNvSpPr>
            <p:nvPr/>
          </p:nvSpPr>
          <p:spPr bwMode="auto">
            <a:xfrm>
              <a:off x="4586718" y="1723948"/>
              <a:ext cx="552201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ea"/>
                  <a:sym typeface="+mn-lt"/>
                </a:rPr>
                <a:t>Linux</a:t>
              </a:r>
              <a:r>
                <a:rPr lang="zh-CN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ea"/>
                  <a:sym typeface="+mn-lt"/>
                </a:rPr>
                <a:t>中的相关实现的学习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TextBox 64"/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2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86014" y="3679688"/>
            <a:ext cx="6214998" cy="707886"/>
            <a:chOff x="3986015" y="1711248"/>
            <a:chExt cx="6214998" cy="707886"/>
          </a:xfrm>
        </p:grpSpPr>
        <p:sp>
          <p:nvSpPr>
            <p:cNvPr id="22" name="TextBox 64"/>
            <p:cNvSpPr>
              <a:spLocks noChangeArrowheads="1"/>
            </p:cNvSpPr>
            <p:nvPr/>
          </p:nvSpPr>
          <p:spPr bwMode="auto">
            <a:xfrm>
              <a:off x="4586718" y="1723948"/>
              <a:ext cx="561429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ea"/>
                  <a:sym typeface="+mn-lt"/>
                </a:rPr>
                <a:t>我在</a:t>
              </a:r>
              <a:r>
                <a:rPr lang="en-US" altLang="zh-CN" sz="3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ea"/>
                  <a:sym typeface="+mn-lt"/>
                </a:rPr>
                <a:t>zcore</a:t>
              </a:r>
              <a:r>
                <a:rPr lang="zh-CN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ea"/>
                  <a:sym typeface="+mn-lt"/>
                </a:rPr>
                <a:t>上的实践和探索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TextBox 64"/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3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86013" y="4663907"/>
            <a:ext cx="5716785" cy="707886"/>
            <a:chOff x="3986015" y="1711248"/>
            <a:chExt cx="5716785" cy="707886"/>
          </a:xfrm>
        </p:grpSpPr>
        <p:sp>
          <p:nvSpPr>
            <p:cNvPr id="27" name="TextBox 64"/>
            <p:cNvSpPr>
              <a:spLocks noChangeArrowheads="1"/>
            </p:cNvSpPr>
            <p:nvPr/>
          </p:nvSpPr>
          <p:spPr bwMode="auto">
            <a:xfrm>
              <a:off x="4586719" y="1723948"/>
              <a:ext cx="378131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+mn-ea"/>
                  <a:sym typeface="+mn-lt"/>
                </a:rPr>
                <a:t>总结和展望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TextBox 64"/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4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="" xmlns:p14="http://schemas.microsoft.com/office/powerpoint/2010/main" val="30052870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2" presetClass="entr" presetSubtype="2" accel="60000" fill="hold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6" dur="1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7" dur="1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accel="60000" fill="hold" nodeType="withEffect" p14:presetBounceEnd="62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0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accel="60000" fill="hold" nodeType="withEffect" p14:presetBounceEnd="6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4" dur="1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5" dur="1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accel="60000" fill="hold" nodeType="withEffect" p14:presetBounceEnd="6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8" dur="1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9" dur="1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2" presetClass="entr" presetSubtype="2" accel="6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accel="6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accel="6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accel="6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56"/>
          <p:cNvSpPr txBox="1">
            <a:spLocks noChangeArrowheads="1"/>
          </p:cNvSpPr>
          <p:nvPr/>
        </p:nvSpPr>
        <p:spPr bwMode="auto">
          <a:xfrm>
            <a:off x="760392" y="566738"/>
            <a:ext cx="6177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3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/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Mnt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namespace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105637" y="2525086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595308" y="3709332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/home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088235" y="3702341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mnt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839673" y="3695350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/bin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15986" y="3688359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tmp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01336" y="2256639"/>
            <a:ext cx="5410899" cy="22314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stCxn id="19" idx="2"/>
            <a:endCxn id="23" idx="0"/>
          </p:cNvCxnSpPr>
          <p:nvPr/>
        </p:nvCxnSpPr>
        <p:spPr>
          <a:xfrm rot="5400000">
            <a:off x="1363212" y="2388066"/>
            <a:ext cx="810936" cy="17896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9" idx="2"/>
            <a:endCxn id="20" idx="0"/>
          </p:cNvCxnSpPr>
          <p:nvPr/>
        </p:nvCxnSpPr>
        <p:spPr>
          <a:xfrm rot="5400000">
            <a:off x="1992387" y="3038213"/>
            <a:ext cx="831909" cy="5103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9" idx="2"/>
            <a:endCxn id="22" idx="0"/>
          </p:cNvCxnSpPr>
          <p:nvPr/>
        </p:nvCxnSpPr>
        <p:spPr>
          <a:xfrm rot="16200000" flipH="1">
            <a:off x="2621560" y="2919368"/>
            <a:ext cx="817927" cy="7340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9" idx="2"/>
            <a:endCxn id="21" idx="0"/>
          </p:cNvCxnSpPr>
          <p:nvPr/>
        </p:nvCxnSpPr>
        <p:spPr>
          <a:xfrm rot="16200000" flipH="1">
            <a:off x="3242345" y="2298583"/>
            <a:ext cx="824918" cy="19825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10356209" y="3686962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469310" y="2241259"/>
            <a:ext cx="5410899" cy="4184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26" idx="3"/>
            <a:endCxn id="27" idx="1"/>
          </p:cNvCxnSpPr>
          <p:nvPr/>
        </p:nvCxnSpPr>
        <p:spPr>
          <a:xfrm>
            <a:off x="5612235" y="3372375"/>
            <a:ext cx="857075" cy="96123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0175" y="1384183"/>
            <a:ext cx="893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改变根节点（使用</a:t>
            </a:r>
            <a:r>
              <a:rPr lang="en-US" altLang="zh-CN" dirty="0" err="1" smtClean="0"/>
              <a:t>chroot</a:t>
            </a:r>
            <a:r>
              <a:rPr lang="zh-CN" altLang="en-US" dirty="0" smtClean="0"/>
              <a:t>命令）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27839" y="2424418"/>
            <a:ext cx="16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Parent 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 ns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628701" y="2417427"/>
            <a:ext cx="16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child 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 ns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538132" y="2903989"/>
            <a:ext cx="16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Copy tree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7923403" y="5012422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newhome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10416330" y="5005431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newmnt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167768" y="4998440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newbin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644081" y="4991449"/>
            <a:ext cx="1115735" cy="352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newtmp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/>
          <p:cNvCxnSpPr>
            <a:stCxn id="18" idx="2"/>
            <a:endCxn id="43" idx="0"/>
          </p:cNvCxnSpPr>
          <p:nvPr/>
        </p:nvCxnSpPr>
        <p:spPr>
          <a:xfrm rot="5400000">
            <a:off x="8581938" y="2659310"/>
            <a:ext cx="952150" cy="37121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8" idx="2"/>
            <a:endCxn id="40" idx="0"/>
          </p:cNvCxnSpPr>
          <p:nvPr/>
        </p:nvCxnSpPr>
        <p:spPr>
          <a:xfrm rot="5400000">
            <a:off x="9211113" y="3309457"/>
            <a:ext cx="973123" cy="24328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8" idx="2"/>
            <a:endCxn id="42" idx="0"/>
          </p:cNvCxnSpPr>
          <p:nvPr/>
        </p:nvCxnSpPr>
        <p:spPr>
          <a:xfrm rot="5400000">
            <a:off x="9840287" y="3924649"/>
            <a:ext cx="959141" cy="11884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8" idx="2"/>
            <a:endCxn id="41" idx="0"/>
          </p:cNvCxnSpPr>
          <p:nvPr/>
        </p:nvCxnSpPr>
        <p:spPr>
          <a:xfrm rot="16200000" flipH="1">
            <a:off x="10461071" y="4492304"/>
            <a:ext cx="966132" cy="601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423209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7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56"/>
          <p:cNvSpPr txBox="1">
            <a:spLocks noChangeArrowheads="1"/>
          </p:cNvSpPr>
          <p:nvPr/>
        </p:nvSpPr>
        <p:spPr bwMode="auto">
          <a:xfrm>
            <a:off x="760392" y="566738"/>
            <a:ext cx="6177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4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/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Pid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namespace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07345" y="1971414"/>
            <a:ext cx="168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Parent ns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64127" y="4337109"/>
            <a:ext cx="4558989" cy="1965043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95617" y="4546833"/>
            <a:ext cx="171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Child ns</a:t>
            </a:r>
          </a:p>
        </p:txBody>
      </p:sp>
      <p:sp>
        <p:nvSpPr>
          <p:cNvPr id="33" name="矩形 32"/>
          <p:cNvSpPr/>
          <p:nvPr/>
        </p:nvSpPr>
        <p:spPr>
          <a:xfrm>
            <a:off x="648747" y="1897312"/>
            <a:ext cx="4558989" cy="1965043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221371" y="2013360"/>
            <a:ext cx="1669410" cy="6878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进程</a:t>
            </a:r>
            <a:r>
              <a:rPr lang="en-US" altLang="zh-CN" b="1" dirty="0" smtClean="0">
                <a:solidFill>
                  <a:schemeClr val="tx1"/>
                </a:solidFill>
              </a:rPr>
              <a:t>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25147" y="4464341"/>
            <a:ext cx="1669410" cy="6878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进程</a:t>
            </a:r>
            <a:r>
              <a:rPr lang="en-US" altLang="zh-CN" b="1" dirty="0" smtClean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123499" y="5338196"/>
            <a:ext cx="1669410" cy="6878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进程</a:t>
            </a:r>
            <a:r>
              <a:rPr lang="en-US" altLang="zh-CN" b="1" dirty="0" smtClean="0">
                <a:solidFill>
                  <a:schemeClr val="tx1"/>
                </a:solidFill>
              </a:rPr>
              <a:t>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727044" y="5307436"/>
            <a:ext cx="1669410" cy="6878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进程</a:t>
            </a:r>
            <a:r>
              <a:rPr lang="en-US" altLang="zh-CN" b="1" dirty="0" smtClean="0">
                <a:solidFill>
                  <a:schemeClr val="tx1"/>
                </a:solidFill>
              </a:rPr>
              <a:t>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9" name="直接连接符 48"/>
          <p:cNvCxnSpPr>
            <a:stCxn id="35" idx="2"/>
            <a:endCxn id="37" idx="0"/>
          </p:cNvCxnSpPr>
          <p:nvPr/>
        </p:nvCxnSpPr>
        <p:spPr>
          <a:xfrm rot="5400000">
            <a:off x="2726422" y="3134687"/>
            <a:ext cx="1763084" cy="8962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7" idx="0"/>
            <a:endCxn id="37" idx="2"/>
          </p:cNvCxnSpPr>
          <p:nvPr/>
        </p:nvCxnSpPr>
        <p:spPr>
          <a:xfrm rot="5400000" flipH="1" flipV="1">
            <a:off x="2283201" y="4430786"/>
            <a:ext cx="155198" cy="15981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37" idx="2"/>
            <a:endCxn id="45" idx="0"/>
          </p:cNvCxnSpPr>
          <p:nvPr/>
        </p:nvCxnSpPr>
        <p:spPr>
          <a:xfrm rot="16200000" flipH="1">
            <a:off x="3466049" y="4846041"/>
            <a:ext cx="185958" cy="7983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1242967" y="2870436"/>
            <a:ext cx="1669410" cy="6878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进程</a:t>
            </a:r>
            <a:r>
              <a:rPr lang="en-US" altLang="zh-CN" b="1" dirty="0" smtClean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3" name="直接连接符 62"/>
          <p:cNvCxnSpPr>
            <a:stCxn id="61" idx="0"/>
            <a:endCxn id="35" idx="2"/>
          </p:cNvCxnSpPr>
          <p:nvPr/>
        </p:nvCxnSpPr>
        <p:spPr>
          <a:xfrm rot="5400000" flipH="1" flipV="1">
            <a:off x="2982285" y="1796645"/>
            <a:ext cx="169179" cy="19784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81511" y="1258349"/>
            <a:ext cx="9546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PID ns</a:t>
            </a:r>
            <a:r>
              <a:rPr lang="zh-CN" altLang="en-US" dirty="0" smtClean="0"/>
              <a:t>主要的作用就是隔离开进程，简单来说，使用</a:t>
            </a:r>
            <a:r>
              <a:rPr lang="en-US" altLang="zh-CN" dirty="0" err="1" smtClean="0"/>
              <a:t>ps</a:t>
            </a:r>
            <a:r>
              <a:rPr lang="zh-CN" altLang="en-US" dirty="0" smtClean="0"/>
              <a:t>命令，或者其他系统调用之后，看不到另一个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中的进程号，并且，当前</a:t>
            </a:r>
            <a:r>
              <a:rPr lang="en-US" altLang="zh-CN" dirty="0" smtClean="0"/>
              <a:t>ns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owner</a:t>
            </a:r>
            <a:r>
              <a:rPr lang="zh-CN" altLang="en-US" dirty="0" smtClean="0"/>
              <a:t>在这个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 ns</a:t>
            </a:r>
            <a:r>
              <a:rPr lang="zh-CN" altLang="en-US" dirty="0" smtClean="0"/>
              <a:t>中，是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号进程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5469622" y="5830349"/>
            <a:ext cx="914400" cy="5117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6486088" y="5823358"/>
            <a:ext cx="914400" cy="5117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452220" y="5833146"/>
            <a:ext cx="914400" cy="5117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8670022" y="5817766"/>
            <a:ext cx="914400" cy="5117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9845879" y="5827553"/>
            <a:ext cx="914400" cy="5117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7222921" y="4303552"/>
            <a:ext cx="3833769" cy="8053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7407479" y="4462943"/>
            <a:ext cx="604007" cy="4446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8684004" y="4481119"/>
            <a:ext cx="552275" cy="4446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9823508" y="4471332"/>
            <a:ext cx="536896" cy="4446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>
            <a:endCxn id="71" idx="2"/>
          </p:cNvCxnSpPr>
          <p:nvPr/>
        </p:nvCxnSpPr>
        <p:spPr>
          <a:xfrm rot="16200000" flipV="1">
            <a:off x="7285839" y="5331204"/>
            <a:ext cx="914400" cy="6711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rot="16200000" flipV="1">
            <a:off x="8470085" y="5315824"/>
            <a:ext cx="914400" cy="6711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rot="16200000" flipV="1">
            <a:off x="9603997" y="5342389"/>
            <a:ext cx="914400" cy="6711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561901" y="4429387"/>
            <a:ext cx="139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child ns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pid</a:t>
            </a:r>
            <a:r>
              <a:rPr lang="zh-CN" altLang="en-US" dirty="0" smtClean="0"/>
              <a:t>映射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423209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7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56"/>
          <p:cNvSpPr txBox="1">
            <a:spLocks noChangeArrowheads="1"/>
          </p:cNvSpPr>
          <p:nvPr/>
        </p:nvSpPr>
        <p:spPr bwMode="auto">
          <a:xfrm>
            <a:off x="760392" y="566738"/>
            <a:ext cx="6177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4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/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Pid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namespace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4732" y="2046915"/>
            <a:ext cx="168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Parent ns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21514" y="4412610"/>
            <a:ext cx="4558989" cy="1965043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53004" y="4622334"/>
            <a:ext cx="171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Child ns</a:t>
            </a:r>
          </a:p>
        </p:txBody>
      </p:sp>
      <p:sp>
        <p:nvSpPr>
          <p:cNvPr id="33" name="矩形 32"/>
          <p:cNvSpPr/>
          <p:nvPr/>
        </p:nvSpPr>
        <p:spPr>
          <a:xfrm>
            <a:off x="506134" y="1972813"/>
            <a:ext cx="4558989" cy="1965043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078758" y="2088861"/>
            <a:ext cx="1669410" cy="6878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进程</a:t>
            </a:r>
            <a:r>
              <a:rPr lang="en-US" altLang="zh-CN" b="1" dirty="0" smtClean="0">
                <a:solidFill>
                  <a:schemeClr val="tx1"/>
                </a:solidFill>
              </a:rPr>
              <a:t>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182534" y="4539842"/>
            <a:ext cx="1669410" cy="6878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进程</a:t>
            </a:r>
            <a:r>
              <a:rPr lang="en-US" altLang="zh-CN" b="1" dirty="0" smtClean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980886" y="5413697"/>
            <a:ext cx="1669410" cy="6878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进程</a:t>
            </a:r>
            <a:r>
              <a:rPr lang="en-US" altLang="zh-CN" b="1" dirty="0" smtClean="0">
                <a:solidFill>
                  <a:schemeClr val="tx1"/>
                </a:solidFill>
              </a:rPr>
              <a:t>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84431" y="5382937"/>
            <a:ext cx="1669410" cy="6878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进程</a:t>
            </a:r>
            <a:r>
              <a:rPr lang="en-US" altLang="zh-CN" b="1" dirty="0" smtClean="0">
                <a:solidFill>
                  <a:schemeClr val="tx1"/>
                </a:solidFill>
              </a:rPr>
              <a:t>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9" name="直接连接符 48"/>
          <p:cNvCxnSpPr>
            <a:stCxn id="35" idx="2"/>
            <a:endCxn id="37" idx="0"/>
          </p:cNvCxnSpPr>
          <p:nvPr/>
        </p:nvCxnSpPr>
        <p:spPr>
          <a:xfrm rot="5400000">
            <a:off x="2583809" y="3210188"/>
            <a:ext cx="1763084" cy="8962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7" idx="0"/>
            <a:endCxn id="37" idx="2"/>
          </p:cNvCxnSpPr>
          <p:nvPr/>
        </p:nvCxnSpPr>
        <p:spPr>
          <a:xfrm rot="5400000" flipH="1" flipV="1">
            <a:off x="2140588" y="4506287"/>
            <a:ext cx="155198" cy="15981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37" idx="2"/>
            <a:endCxn id="45" idx="0"/>
          </p:cNvCxnSpPr>
          <p:nvPr/>
        </p:nvCxnSpPr>
        <p:spPr>
          <a:xfrm rot="16200000" flipH="1">
            <a:off x="3323436" y="4921542"/>
            <a:ext cx="185958" cy="7983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1100354" y="2945937"/>
            <a:ext cx="1669410" cy="6878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进程</a:t>
            </a:r>
            <a:r>
              <a:rPr lang="en-US" altLang="zh-CN" b="1" dirty="0" smtClean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3" name="直接连接符 62"/>
          <p:cNvCxnSpPr>
            <a:stCxn id="61" idx="0"/>
            <a:endCxn id="35" idx="2"/>
          </p:cNvCxnSpPr>
          <p:nvPr/>
        </p:nvCxnSpPr>
        <p:spPr>
          <a:xfrm rot="5400000" flipH="1" flipV="1">
            <a:off x="2839672" y="1872146"/>
            <a:ext cx="169179" cy="19784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81512" y="1258349"/>
            <a:ext cx="864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和其他</a:t>
            </a:r>
            <a:r>
              <a:rPr lang="en-US" altLang="zh-CN" dirty="0" smtClean="0"/>
              <a:t>ns</a:t>
            </a:r>
            <a:r>
              <a:rPr lang="zh-CN" altLang="en-US" dirty="0" smtClean="0"/>
              <a:t>不同的是，</a:t>
            </a:r>
            <a:r>
              <a:rPr lang="en-US" altLang="zh-CN" dirty="0" smtClean="0"/>
              <a:t>parent ns</a:t>
            </a:r>
            <a:r>
              <a:rPr lang="zh-CN" altLang="en-US" dirty="0" smtClean="0"/>
              <a:t>可以看到</a:t>
            </a:r>
            <a:r>
              <a:rPr lang="en-US" altLang="zh-CN" dirty="0" smtClean="0"/>
              <a:t>child ns</a:t>
            </a:r>
            <a:r>
              <a:rPr lang="zh-CN" altLang="en-US" dirty="0" smtClean="0"/>
              <a:t>（及其孙子等等的）中的进程，所以，同一个进程，需要在不同的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 ns</a:t>
            </a:r>
            <a:r>
              <a:rPr lang="zh-CN" altLang="en-US" dirty="0" smtClean="0"/>
              <a:t>中进行一个</a:t>
            </a:r>
            <a:r>
              <a:rPr lang="en-US" altLang="zh-CN" dirty="0" err="1" smtClean="0"/>
              <a:t>pid</a:t>
            </a:r>
            <a:r>
              <a:rPr lang="zh-CN" altLang="en-US" dirty="0" smtClean="0"/>
              <a:t>号的映射。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5469622" y="5830349"/>
            <a:ext cx="914400" cy="5117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486088" y="5823358"/>
            <a:ext cx="914400" cy="5117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452220" y="5833146"/>
            <a:ext cx="914400" cy="5117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8670022" y="5817766"/>
            <a:ext cx="914400" cy="5117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9845879" y="5827553"/>
            <a:ext cx="914400" cy="5117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222921" y="4295163"/>
            <a:ext cx="3833769" cy="8053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7407479" y="4462943"/>
            <a:ext cx="604007" cy="4446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8684004" y="4481119"/>
            <a:ext cx="552275" cy="4446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9823508" y="4471332"/>
            <a:ext cx="536896" cy="4446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endCxn id="57" idx="2"/>
          </p:cNvCxnSpPr>
          <p:nvPr/>
        </p:nvCxnSpPr>
        <p:spPr>
          <a:xfrm rot="16200000" flipV="1">
            <a:off x="7285839" y="5331204"/>
            <a:ext cx="914400" cy="6711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16200000" flipV="1">
            <a:off x="8470085" y="5315824"/>
            <a:ext cx="914400" cy="6711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16200000" flipV="1">
            <a:off x="9603997" y="5342389"/>
            <a:ext cx="914400" cy="6711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561901" y="4429387"/>
            <a:ext cx="139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child ns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pid</a:t>
            </a:r>
            <a:r>
              <a:rPr lang="zh-CN" altLang="en-US" dirty="0" smtClean="0"/>
              <a:t>映射</a:t>
            </a:r>
            <a:endParaRPr lang="zh-CN" altLang="en-US" dirty="0"/>
          </a:p>
        </p:txBody>
      </p:sp>
      <p:sp>
        <p:nvSpPr>
          <p:cNvPr id="67" name="圆角矩形 66"/>
          <p:cNvSpPr/>
          <p:nvPr/>
        </p:nvSpPr>
        <p:spPr>
          <a:xfrm>
            <a:off x="5605245" y="2115425"/>
            <a:ext cx="914400" cy="5117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6621711" y="2108434"/>
            <a:ext cx="914400" cy="5117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7587843" y="2118222"/>
            <a:ext cx="914400" cy="5117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8805645" y="2102842"/>
            <a:ext cx="914400" cy="5117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9981502" y="2112629"/>
            <a:ext cx="914400" cy="5117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48" idx="0"/>
            <a:endCxn id="67" idx="2"/>
          </p:cNvCxnSpPr>
          <p:nvPr/>
        </p:nvCxnSpPr>
        <p:spPr>
          <a:xfrm rot="5400000" flipH="1" flipV="1">
            <a:off x="4393035" y="4160940"/>
            <a:ext cx="3203196" cy="13562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50" idx="0"/>
            <a:endCxn id="68" idx="2"/>
          </p:cNvCxnSpPr>
          <p:nvPr/>
        </p:nvCxnSpPr>
        <p:spPr>
          <a:xfrm rot="5400000" flipH="1" flipV="1">
            <a:off x="5409501" y="4153949"/>
            <a:ext cx="3203196" cy="13562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2" idx="0"/>
            <a:endCxn id="69" idx="2"/>
          </p:cNvCxnSpPr>
          <p:nvPr/>
        </p:nvCxnSpPr>
        <p:spPr>
          <a:xfrm rot="5400000" flipH="1" flipV="1">
            <a:off x="6375633" y="4163737"/>
            <a:ext cx="3203196" cy="13562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3" idx="0"/>
            <a:endCxn id="70" idx="2"/>
          </p:cNvCxnSpPr>
          <p:nvPr/>
        </p:nvCxnSpPr>
        <p:spPr>
          <a:xfrm rot="5400000" flipH="1" flipV="1">
            <a:off x="7593435" y="4148357"/>
            <a:ext cx="3203196" cy="13562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4" idx="0"/>
            <a:endCxn id="71" idx="2"/>
          </p:cNvCxnSpPr>
          <p:nvPr/>
        </p:nvCxnSpPr>
        <p:spPr>
          <a:xfrm rot="5400000" flipH="1" flipV="1">
            <a:off x="8769292" y="4158144"/>
            <a:ext cx="3203196" cy="13562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932565" y="3137483"/>
            <a:ext cx="203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parent ns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pid</a:t>
            </a:r>
            <a:r>
              <a:rPr lang="zh-CN" altLang="en-US" dirty="0" smtClean="0"/>
              <a:t>映射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423209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7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56"/>
          <p:cNvSpPr txBox="1">
            <a:spLocks noChangeArrowheads="1"/>
          </p:cNvSpPr>
          <p:nvPr/>
        </p:nvSpPr>
        <p:spPr bwMode="auto">
          <a:xfrm>
            <a:off x="760392" y="566738"/>
            <a:ext cx="6177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5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/IPC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namespace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6070" y="1677798"/>
            <a:ext cx="77346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IPC ns</a:t>
            </a:r>
            <a:r>
              <a:rPr lang="zh-CN" altLang="en-US" sz="2400" dirty="0" smtClean="0"/>
              <a:t>主要对进程间通信（</a:t>
            </a:r>
            <a:r>
              <a:rPr lang="en-US" altLang="zh-CN" sz="2400" dirty="0" smtClean="0"/>
              <a:t>IPC</a:t>
            </a:r>
            <a:r>
              <a:rPr lang="zh-CN" altLang="en-US" sz="2400" dirty="0" smtClean="0"/>
              <a:t>）的一个隔离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考虑这样一个问题：既然在</a:t>
            </a:r>
            <a:r>
              <a:rPr lang="en-US" altLang="zh-CN" sz="2400" dirty="0" err="1" smtClean="0"/>
              <a:t>pid</a:t>
            </a:r>
            <a:r>
              <a:rPr lang="en-US" altLang="zh-CN" sz="2400" dirty="0" smtClean="0"/>
              <a:t> ns</a:t>
            </a:r>
            <a:r>
              <a:rPr lang="zh-CN" altLang="en-US" sz="2400" dirty="0" smtClean="0"/>
              <a:t>中，</a:t>
            </a:r>
            <a:r>
              <a:rPr lang="en-US" altLang="zh-CN" sz="2400" dirty="0" smtClean="0"/>
              <a:t>child ns</a:t>
            </a:r>
            <a:r>
              <a:rPr lang="zh-CN" altLang="en-US" sz="2400" dirty="0" smtClean="0"/>
              <a:t>的进程号能够被</a:t>
            </a:r>
            <a:r>
              <a:rPr lang="en-US" altLang="zh-CN" sz="2400" dirty="0" smtClean="0"/>
              <a:t>parent ns</a:t>
            </a:r>
            <a:r>
              <a:rPr lang="zh-CN" altLang="en-US" sz="2400" dirty="0" smtClean="0"/>
              <a:t>所看见，那么处于</a:t>
            </a:r>
            <a:r>
              <a:rPr lang="en-US" altLang="zh-CN" sz="2400" dirty="0" smtClean="0"/>
              <a:t>child ns</a:t>
            </a:r>
            <a:r>
              <a:rPr lang="zh-CN" altLang="en-US" sz="2400" dirty="0" smtClean="0"/>
              <a:t>中的进程之间的通信，对于</a:t>
            </a:r>
            <a:r>
              <a:rPr lang="en-US" altLang="zh-CN" sz="2400" dirty="0" smtClean="0"/>
              <a:t>parent ns</a:t>
            </a:r>
            <a:r>
              <a:rPr lang="zh-CN" altLang="en-US" sz="2400" dirty="0" smtClean="0"/>
              <a:t>来说，是不是也能够看见？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因此，就有了这个</a:t>
            </a:r>
            <a:r>
              <a:rPr lang="en-US" altLang="zh-CN" sz="2400" dirty="0" smtClean="0"/>
              <a:t>IPC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ns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0423209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7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56"/>
          <p:cNvSpPr txBox="1">
            <a:spLocks noChangeArrowheads="1"/>
          </p:cNvSpPr>
          <p:nvPr/>
        </p:nvSpPr>
        <p:spPr bwMode="auto">
          <a:xfrm>
            <a:off x="760392" y="566738"/>
            <a:ext cx="6177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5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/IPC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namespace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6070" y="1677798"/>
            <a:ext cx="90349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IPC ns</a:t>
            </a:r>
            <a:r>
              <a:rPr lang="zh-CN" altLang="en-US" sz="2400" dirty="0" smtClean="0"/>
              <a:t>主要实现了三种</a:t>
            </a:r>
            <a:r>
              <a:rPr lang="en-US" altLang="zh-CN" sz="2400" dirty="0" smtClean="0"/>
              <a:t>IPC</a:t>
            </a:r>
            <a:r>
              <a:rPr lang="zh-CN" altLang="en-US" sz="2400" dirty="0" smtClean="0"/>
              <a:t>的对象的管理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信号量</a:t>
            </a:r>
            <a:r>
              <a:rPr lang="en-US" altLang="zh-CN" sz="2400" dirty="0" err="1" smtClean="0"/>
              <a:t>sem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共享内存</a:t>
            </a:r>
            <a:r>
              <a:rPr lang="en-US" altLang="zh-CN" sz="2400" dirty="0" err="1" smtClean="0"/>
              <a:t>shm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消息队列 </a:t>
            </a:r>
            <a:r>
              <a:rPr lang="en-US" altLang="zh-CN" sz="2400" dirty="0" err="1" smtClean="0"/>
              <a:t>msg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endParaRPr lang="en-US" altLang="zh-CN" sz="2400" dirty="0" smtClean="0"/>
          </a:p>
          <a:p>
            <a:r>
              <a:rPr lang="zh-CN" altLang="en-US" sz="2400" dirty="0" smtClean="0"/>
              <a:t>这个的实现其实较为简单，三种对象构成三个池子，每个</a:t>
            </a:r>
            <a:r>
              <a:rPr lang="en-US" altLang="zh-CN" sz="2400" dirty="0" err="1" smtClean="0"/>
              <a:t>ipc</a:t>
            </a:r>
            <a:r>
              <a:rPr lang="zh-CN" altLang="en-US" sz="2400" dirty="0" smtClean="0"/>
              <a:t>的对象挂在某个指定的</a:t>
            </a:r>
            <a:r>
              <a:rPr lang="en-US" altLang="zh-CN" sz="2400" dirty="0" err="1" smtClean="0"/>
              <a:t>ipc</a:t>
            </a:r>
            <a:r>
              <a:rPr lang="en-US" altLang="zh-CN" sz="2400" dirty="0" smtClean="0"/>
              <a:t> ns</a:t>
            </a:r>
            <a:r>
              <a:rPr lang="zh-CN" altLang="en-US" sz="2400" dirty="0" smtClean="0"/>
              <a:t>中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0423209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7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56"/>
          <p:cNvSpPr txBox="1">
            <a:spLocks noChangeArrowheads="1"/>
          </p:cNvSpPr>
          <p:nvPr/>
        </p:nvSpPr>
        <p:spPr bwMode="auto">
          <a:xfrm>
            <a:off x="760392" y="566738"/>
            <a:ext cx="6177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6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/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NET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namespace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6070" y="1677798"/>
            <a:ext cx="9034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Net namespace</a:t>
            </a:r>
            <a:r>
              <a:rPr lang="zh-CN" altLang="en-US" sz="2400" dirty="0" smtClean="0"/>
              <a:t>做的事情同样很简单。</a:t>
            </a:r>
            <a:endParaRPr lang="en-US" altLang="zh-CN" sz="2400" dirty="0" smtClean="0"/>
          </a:p>
          <a:p>
            <a:r>
              <a:rPr lang="zh-CN" altLang="en-US" sz="2400" dirty="0" smtClean="0"/>
              <a:t>每个</a:t>
            </a:r>
            <a:r>
              <a:rPr lang="en-US" altLang="zh-CN" sz="2400" dirty="0" smtClean="0"/>
              <a:t>net ns</a:t>
            </a:r>
            <a:r>
              <a:rPr lang="zh-CN" altLang="en-US" sz="2400" dirty="0" smtClean="0"/>
              <a:t>下都有对应的</a:t>
            </a:r>
            <a:r>
              <a:rPr lang="en-US" altLang="zh-CN" sz="2400" dirty="0" err="1" smtClean="0"/>
              <a:t>iptable</a:t>
            </a:r>
            <a:r>
              <a:rPr lang="zh-CN" altLang="en-US" sz="2400" dirty="0" smtClean="0"/>
              <a:t>，路由表等等。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当发生网络包的收发的时候，通过查找对应该进程下的路由表等等结构去收发即可。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0423209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7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922874" y="1516960"/>
            <a:ext cx="2020186" cy="21672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22956" y="1579201"/>
            <a:ext cx="2020186" cy="21672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4"/>
          <p:cNvSpPr>
            <a:spLocks noChangeArrowheads="1"/>
          </p:cNvSpPr>
          <p:nvPr/>
        </p:nvSpPr>
        <p:spPr bwMode="auto">
          <a:xfrm>
            <a:off x="4850386" y="1730221"/>
            <a:ext cx="216516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THREE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TextBox 64"/>
          <p:cNvSpPr>
            <a:spLocks noChangeArrowheads="1"/>
          </p:cNvSpPr>
          <p:nvPr/>
        </p:nvSpPr>
        <p:spPr bwMode="auto">
          <a:xfrm>
            <a:off x="2625754" y="3884588"/>
            <a:ext cx="67447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我在</a:t>
            </a:r>
            <a:r>
              <a:rPr lang="en-US" altLang="zh-CN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zcore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上的实践和探索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231573" y="3746500"/>
            <a:ext cx="1680892" cy="286089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558589" y="1761037"/>
            <a:ext cx="986828" cy="167958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165806" y="2600828"/>
            <a:ext cx="718815" cy="12234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="" xmlns:p14="http://schemas.microsoft.com/office/powerpoint/2010/main" val="12431246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accel="38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56"/>
          <p:cNvSpPr txBox="1">
            <a:spLocks noChangeArrowheads="1"/>
          </p:cNvSpPr>
          <p:nvPr/>
        </p:nvSpPr>
        <p:spPr bwMode="auto">
          <a:xfrm>
            <a:off x="760392" y="566738"/>
            <a:ext cx="6177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目前的进度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8741" y="1845578"/>
            <a:ext cx="77262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几个</a:t>
            </a:r>
            <a:r>
              <a:rPr lang="en-US" altLang="zh-CN" sz="2400" dirty="0" smtClean="0"/>
              <a:t>namespace</a:t>
            </a:r>
            <a:r>
              <a:rPr lang="zh-CN" altLang="en-US" sz="2400" dirty="0" smtClean="0"/>
              <a:t>中，初步完成了</a:t>
            </a:r>
            <a:r>
              <a:rPr lang="en-US" altLang="zh-CN" sz="2400" dirty="0" smtClean="0"/>
              <a:t>user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uts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pid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mnt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ipc</a:t>
            </a:r>
            <a:r>
              <a:rPr lang="en-US" altLang="zh-CN" sz="2400" dirty="0" smtClean="0"/>
              <a:t> namespace</a:t>
            </a:r>
            <a:r>
              <a:rPr lang="zh-CN" altLang="en-US" sz="2400" dirty="0" smtClean="0"/>
              <a:t>的代码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仍然缺少充分的测试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另外，</a:t>
            </a:r>
            <a:r>
              <a:rPr lang="en-US" altLang="zh-CN" sz="2400" dirty="0" err="1" smtClean="0"/>
              <a:t>cgroup</a:t>
            </a:r>
            <a:r>
              <a:rPr lang="zh-CN" altLang="en-US" sz="2400" dirty="0" smtClean="0"/>
              <a:t>部分和上述几个</a:t>
            </a:r>
            <a:r>
              <a:rPr lang="en-US" altLang="zh-CN" sz="2400" dirty="0" smtClean="0"/>
              <a:t>ns</a:t>
            </a:r>
            <a:r>
              <a:rPr lang="zh-CN" altLang="en-US" sz="2400" dirty="0" smtClean="0"/>
              <a:t>中，有些部分依赖于内核其他功能的完善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0423209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7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56"/>
          <p:cNvSpPr txBox="1">
            <a:spLocks noChangeArrowheads="1"/>
          </p:cNvSpPr>
          <p:nvPr/>
        </p:nvSpPr>
        <p:spPr bwMode="auto">
          <a:xfrm>
            <a:off x="760392" y="566738"/>
            <a:ext cx="6177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一些经验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514" y="1719743"/>
            <a:ext cx="9907398" cy="335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namespace</a:t>
            </a:r>
            <a:r>
              <a:rPr lang="zh-CN" altLang="en-US" sz="2400" dirty="0" smtClean="0"/>
              <a:t>设计的核心原则：要让用户看不到被隔离开来的资源，让他觉得自己独占。某种意义上的“欺骗”。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不要拘泥于</a:t>
            </a:r>
            <a:r>
              <a:rPr lang="en-US" altLang="zh-CN" sz="2400" dirty="0" err="1" smtClean="0"/>
              <a:t>linux</a:t>
            </a:r>
            <a:r>
              <a:rPr lang="zh-CN" altLang="en-US" sz="2400" dirty="0" smtClean="0"/>
              <a:t>已有的实现方案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只要</a:t>
            </a:r>
            <a:r>
              <a:rPr lang="zh-CN" altLang="en-US" sz="2400" dirty="0" smtClean="0"/>
              <a:t>达到设计目的即可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代码移植需要尽可能利用目标内核的设计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例子：</a:t>
            </a:r>
            <a:r>
              <a:rPr lang="en-US" altLang="zh-CN" sz="2400" dirty="0" err="1" smtClean="0"/>
              <a:t>KoID</a:t>
            </a:r>
            <a:r>
              <a:rPr lang="zh-CN" altLang="en-US" sz="2400" dirty="0" smtClean="0"/>
              <a:t>的利用</a:t>
            </a:r>
          </a:p>
        </p:txBody>
      </p:sp>
    </p:spTree>
    <p:extLst>
      <p:ext uri="{BB962C8B-B14F-4D97-AF65-F5344CB8AC3E}">
        <p14:creationId xmlns="" xmlns:p14="http://schemas.microsoft.com/office/powerpoint/2010/main" val="10423209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7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56"/>
          <p:cNvSpPr txBox="1">
            <a:spLocks noChangeArrowheads="1"/>
          </p:cNvSpPr>
          <p:nvPr/>
        </p:nvSpPr>
        <p:spPr bwMode="auto">
          <a:xfrm>
            <a:off x="760392" y="566738"/>
            <a:ext cx="6177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关于进度的一些教训和反思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2848" y="2013358"/>
            <a:ext cx="97731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客观上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err="1" smtClean="0"/>
              <a:t>Zcore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linux</a:t>
            </a:r>
            <a:r>
              <a:rPr lang="zh-CN" altLang="en-US" sz="2400" dirty="0" smtClean="0"/>
              <a:t>内核的根本性不同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err="1" smtClean="0"/>
              <a:t>Zcore</a:t>
            </a:r>
            <a:r>
              <a:rPr lang="zh-CN" altLang="en-US" sz="2400" dirty="0" smtClean="0"/>
              <a:t>本身的不够完善，以及其最初设计中没有纳入</a:t>
            </a:r>
            <a:r>
              <a:rPr lang="en-US" altLang="zh-CN" sz="2400" dirty="0" smtClean="0"/>
              <a:t>namespace</a:t>
            </a:r>
            <a:r>
              <a:rPr lang="zh-CN" altLang="en-US" sz="2400" dirty="0" smtClean="0"/>
              <a:t>的考虑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主观上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缺少相关经验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需要全局统一的规划设计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0423209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7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922874" y="1516960"/>
            <a:ext cx="2020186" cy="21672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22956" y="1579201"/>
            <a:ext cx="2020186" cy="21672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4"/>
          <p:cNvSpPr>
            <a:spLocks noChangeArrowheads="1"/>
          </p:cNvSpPr>
          <p:nvPr/>
        </p:nvSpPr>
        <p:spPr bwMode="auto">
          <a:xfrm>
            <a:off x="4850386" y="1655048"/>
            <a:ext cx="2165161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ONE</a:t>
            </a:r>
            <a:endParaRPr lang="zh-CN" altLang="en-US" sz="115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TextBox 64"/>
          <p:cNvSpPr>
            <a:spLocks noChangeArrowheads="1"/>
          </p:cNvSpPr>
          <p:nvPr/>
        </p:nvSpPr>
        <p:spPr bwMode="auto">
          <a:xfrm>
            <a:off x="4023838" y="3884588"/>
            <a:ext cx="41443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概述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231573" y="3746500"/>
            <a:ext cx="1680892" cy="286089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558589" y="1761037"/>
            <a:ext cx="986828" cy="167958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165806" y="2600828"/>
            <a:ext cx="718815" cy="12234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="" xmlns:p14="http://schemas.microsoft.com/office/powerpoint/2010/main" val="21050198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accel="38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922874" y="1516960"/>
            <a:ext cx="2020186" cy="21672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22956" y="1579201"/>
            <a:ext cx="2020186" cy="21672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4"/>
          <p:cNvSpPr>
            <a:spLocks noChangeArrowheads="1"/>
          </p:cNvSpPr>
          <p:nvPr/>
        </p:nvSpPr>
        <p:spPr bwMode="auto">
          <a:xfrm>
            <a:off x="4850386" y="1750192"/>
            <a:ext cx="216516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FOUR</a:t>
            </a:r>
            <a:endParaRPr lang="zh-CN" altLang="en-US" sz="8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TextBox 64"/>
          <p:cNvSpPr>
            <a:spLocks noChangeArrowheads="1"/>
          </p:cNvSpPr>
          <p:nvPr/>
        </p:nvSpPr>
        <p:spPr bwMode="auto">
          <a:xfrm>
            <a:off x="4023838" y="3884588"/>
            <a:ext cx="41443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总结和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展望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231573" y="3746500"/>
            <a:ext cx="1680892" cy="286089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558589" y="1761037"/>
            <a:ext cx="986828" cy="167958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165806" y="2600828"/>
            <a:ext cx="718815" cy="12234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="" xmlns:p14="http://schemas.microsoft.com/office/powerpoint/2010/main" val="14109025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accel="38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111307" y="1498600"/>
            <a:ext cx="2020186" cy="37829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4615543" y="579835"/>
            <a:ext cx="4361147" cy="436114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211225" y="1389960"/>
            <a:ext cx="2020186" cy="37829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634335" y="2174821"/>
            <a:ext cx="923330" cy="2213269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谢谢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612707" y="4141347"/>
            <a:ext cx="1498600" cy="1498600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049279" y="1209935"/>
            <a:ext cx="2548054" cy="2548054"/>
          </a:xfrm>
          <a:prstGeom prst="line">
            <a:avLst/>
          </a:prstGeom>
          <a:ln w="0">
            <a:solidFill>
              <a:schemeClr val="tx1">
                <a:lumMod val="75000"/>
                <a:lumOff val="25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17"/>
          <p:cNvSpPr>
            <a:spLocks noChangeArrowheads="1"/>
          </p:cNvSpPr>
          <p:nvPr/>
        </p:nvSpPr>
        <p:spPr bwMode="auto">
          <a:xfrm>
            <a:off x="5171377" y="4733692"/>
            <a:ext cx="2024080" cy="27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 FOR WATCHING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473932" y="4676754"/>
            <a:ext cx="14076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568673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mc:AlternateContent xmlns:mc="http://schemas.openxmlformats.org/markup-compatibility/2006">
    <mc:Choice xmlns=""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0000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60000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2" accel="60000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accel="60000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9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0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19" grpId="0" animBg="1"/>
          <p:bldP spid="21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6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2" accel="6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accel="6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19" grpId="0" animBg="1"/>
          <p:bldP spid="21" grpId="0"/>
          <p:bldP spid="2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6"/>
          <p:cNvSpPr txBox="1">
            <a:spLocks noChangeArrowheads="1"/>
          </p:cNvSpPr>
          <p:nvPr/>
        </p:nvSpPr>
        <p:spPr bwMode="auto">
          <a:xfrm>
            <a:off x="760392" y="566738"/>
            <a:ext cx="509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虚拟化技术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1846" y="1543574"/>
            <a:ext cx="101674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全虚拟化</a:t>
            </a:r>
            <a:r>
              <a:rPr lang="en-US" altLang="en-US" sz="2800" dirty="0" smtClean="0"/>
              <a:t>（Full virtualization）</a:t>
            </a:r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又分为两种：</a:t>
            </a:r>
            <a:endParaRPr lang="en-US" altLang="zh-CN" sz="2800" dirty="0" smtClean="0"/>
          </a:p>
          <a:p>
            <a:r>
              <a:rPr lang="en-US" altLang="zh-CN" sz="2800" dirty="0" smtClean="0"/>
              <a:t>		</a:t>
            </a:r>
            <a:r>
              <a:rPr lang="zh-CN" altLang="en-US" sz="2800" dirty="0" smtClean="0"/>
              <a:t>虚拟机</a:t>
            </a:r>
            <a:r>
              <a:rPr lang="en-US" sz="2800" dirty="0" smtClean="0"/>
              <a:t> Hypervisor</a:t>
            </a:r>
            <a:r>
              <a:rPr lang="zh-CN" altLang="en-US" sz="2800" dirty="0" smtClean="0"/>
              <a:t>运行在硬件上</a:t>
            </a:r>
            <a:endParaRPr lang="en-US" altLang="zh-CN" sz="2800" dirty="0" smtClean="0"/>
          </a:p>
          <a:p>
            <a:r>
              <a:rPr lang="en-US" altLang="zh-CN" sz="2800" dirty="0" smtClean="0"/>
              <a:t>		</a:t>
            </a:r>
            <a:r>
              <a:rPr lang="zh-CN" altLang="en-US" sz="2800" dirty="0" smtClean="0"/>
              <a:t>虚拟机运行在操作系统之上</a:t>
            </a: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/>
              <a:t>半虚拟化</a:t>
            </a:r>
            <a:r>
              <a:rPr lang="en-US" altLang="en-US" sz="2800" dirty="0" smtClean="0"/>
              <a:t>（Para </a:t>
            </a:r>
            <a:r>
              <a:rPr lang="en-US" altLang="en-US" sz="2800" dirty="0" err="1" smtClean="0"/>
              <a:t>virtulization</a:t>
            </a:r>
            <a:r>
              <a:rPr lang="en-US" altLang="en-US" sz="2800" dirty="0" smtClean="0"/>
              <a:t>）</a:t>
            </a:r>
          </a:p>
          <a:p>
            <a:r>
              <a:rPr lang="en-US" altLang="zh-CN" sz="2800" dirty="0" smtClean="0"/>
              <a:t>	guest OS</a:t>
            </a:r>
            <a:r>
              <a:rPr lang="zh-CN" altLang="en-US" sz="2800" dirty="0" smtClean="0"/>
              <a:t>知道自己是在虚拟机中，所以需要更改一些内核代码转而调用</a:t>
            </a:r>
            <a:r>
              <a:rPr lang="en-US" altLang="zh-CN" sz="2800" dirty="0" smtClean="0"/>
              <a:t>host OS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API</a:t>
            </a:r>
            <a:r>
              <a:rPr lang="zh-CN" altLang="en-US" sz="2800" dirty="0" smtClean="0"/>
              <a:t>来实现。</a:t>
            </a: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/>
              <a:t>操作系统级的虚拟化（容器化）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前两者都需要硬件支持，但容器化只需要操作系统软件支持</a:t>
            </a:r>
            <a:endParaRPr lang="en-US" altLang="zh-CN" sz="2800" dirty="0" smtClean="0"/>
          </a:p>
          <a:p>
            <a:pPr>
              <a:buFont typeface="Wingdings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202221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7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6"/>
          <p:cNvSpPr txBox="1">
            <a:spLocks noChangeArrowheads="1"/>
          </p:cNvSpPr>
          <p:nvPr/>
        </p:nvSpPr>
        <p:spPr bwMode="auto">
          <a:xfrm>
            <a:off x="760392" y="566739"/>
            <a:ext cx="86856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容器需要的内核支持：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namespace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和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cgroup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5342" y="2332139"/>
            <a:ext cx="103184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dirty="0" smtClean="0"/>
              <a:t>Namespace</a:t>
            </a:r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其作用在于让处在不同</a:t>
            </a:r>
            <a:r>
              <a:rPr lang="en-US" altLang="zh-CN" sz="2800" dirty="0" smtClean="0"/>
              <a:t>namespace</a:t>
            </a:r>
            <a:r>
              <a:rPr lang="zh-CN" altLang="en-US" sz="2800" dirty="0" smtClean="0"/>
              <a:t>中的进程组，对某个</a:t>
            </a:r>
            <a:r>
              <a:rPr lang="en-US" altLang="zh-CN" sz="2800" dirty="0" smtClean="0"/>
              <a:t>namespace</a:t>
            </a:r>
            <a:r>
              <a:rPr lang="zh-CN" altLang="en-US" sz="2800" dirty="0" smtClean="0"/>
              <a:t>中的资源的使用互相隔离开来。</a:t>
            </a:r>
            <a:endParaRPr lang="en-US" altLang="zh-CN" sz="2800" dirty="0" smtClean="0"/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同一个</a:t>
            </a:r>
            <a:r>
              <a:rPr lang="en-US" altLang="zh-CN" sz="2800" dirty="0" smtClean="0"/>
              <a:t>ns</a:t>
            </a:r>
            <a:r>
              <a:rPr lang="zh-CN" altLang="en-US" sz="2800" dirty="0" smtClean="0"/>
              <a:t>中的进程能够互相“看到”共享的资源。</a:t>
            </a:r>
            <a:endParaRPr lang="en-US" altLang="zh-CN" sz="2800" dirty="0" smtClean="0"/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不同的</a:t>
            </a:r>
            <a:r>
              <a:rPr lang="en-US" altLang="zh-CN" sz="2800" dirty="0" smtClean="0"/>
              <a:t>ns</a:t>
            </a:r>
            <a:r>
              <a:rPr lang="zh-CN" altLang="en-US" sz="2800" dirty="0" smtClean="0"/>
              <a:t>则看不到。</a:t>
            </a:r>
            <a:endParaRPr lang="en-US" altLang="zh-CN" sz="2800" dirty="0" smtClean="0"/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从进程组的角度来看，就好像独占了整个系统的资源一样</a:t>
            </a:r>
            <a:endParaRPr lang="en-US" altLang="zh-CN" sz="2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7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6"/>
          <p:cNvSpPr txBox="1">
            <a:spLocks noChangeArrowheads="1"/>
          </p:cNvSpPr>
          <p:nvPr/>
        </p:nvSpPr>
        <p:spPr bwMode="auto">
          <a:xfrm>
            <a:off x="760392" y="566739"/>
            <a:ext cx="86856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容器需要的内核支持：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namespace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和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cgroup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5342" y="2290194"/>
            <a:ext cx="103184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Cgroup</a:t>
            </a:r>
            <a:endParaRPr lang="en-US" altLang="zh-CN" sz="2800" dirty="0" smtClean="0"/>
          </a:p>
          <a:p>
            <a:r>
              <a:rPr lang="en-US" altLang="zh-CN" sz="2800" dirty="0" smtClean="0"/>
              <a:t>	control group</a:t>
            </a:r>
            <a:r>
              <a:rPr lang="zh-CN" altLang="en-US" sz="2800" dirty="0" smtClean="0"/>
              <a:t>的简称，其作用是通过对进程触发操作系统调用时，附加一系列</a:t>
            </a:r>
            <a:r>
              <a:rPr lang="en-US" altLang="zh-CN" sz="2800" dirty="0" smtClean="0"/>
              <a:t>hooks</a:t>
            </a:r>
            <a:r>
              <a:rPr lang="zh-CN" altLang="en-US" sz="2800" dirty="0" smtClean="0"/>
              <a:t>，跟踪资源使用，隔离，记录，限制进程组所使用的物理机器的资源，例如</a:t>
            </a:r>
            <a:r>
              <a:rPr lang="en-US" altLang="zh-CN" sz="2800" dirty="0" smtClean="0"/>
              <a:t>CPU</a:t>
            </a:r>
            <a:r>
              <a:rPr lang="zh-CN" altLang="en-US" sz="2800" dirty="0" smtClean="0"/>
              <a:t>使用率，内存使用量等等。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7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56"/>
          <p:cNvSpPr txBox="1">
            <a:spLocks noChangeArrowheads="1"/>
          </p:cNvSpPr>
          <p:nvPr/>
        </p:nvSpPr>
        <p:spPr bwMode="auto">
          <a:xfrm>
            <a:off x="760392" y="566738"/>
            <a:ext cx="509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Namespace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的类型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3397" y="1702964"/>
            <a:ext cx="108972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Linux</a:t>
            </a:r>
            <a:r>
              <a:rPr lang="zh-CN" altLang="en-US" sz="3200" dirty="0" smtClean="0"/>
              <a:t>中有多种</a:t>
            </a:r>
            <a:r>
              <a:rPr lang="en-US" altLang="zh-CN" sz="3200" dirty="0" smtClean="0"/>
              <a:t>namespace</a:t>
            </a:r>
            <a:r>
              <a:rPr lang="zh-CN" altLang="en-US" sz="3200" dirty="0" smtClean="0"/>
              <a:t>，用于不同资源的隔离</a:t>
            </a:r>
            <a:endParaRPr lang="en-US" altLang="zh-CN" sz="32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3200" dirty="0" err="1" smtClean="0"/>
              <a:t>Cgroup</a:t>
            </a:r>
            <a:r>
              <a:rPr lang="en-US" altLang="zh-CN" sz="3200" dirty="0" smtClean="0"/>
              <a:t>	</a:t>
            </a:r>
            <a:r>
              <a:rPr lang="zh-CN" altLang="en-US" sz="3200" dirty="0" smtClean="0"/>
              <a:t>就是隔离前面那个</a:t>
            </a:r>
            <a:r>
              <a:rPr lang="en-US" altLang="zh-CN" sz="3200" dirty="0" err="1" smtClean="0"/>
              <a:t>cgroup</a:t>
            </a:r>
            <a:r>
              <a:rPr lang="zh-CN" altLang="en-US" sz="3200" dirty="0" smtClean="0"/>
              <a:t>的</a:t>
            </a:r>
            <a:endParaRPr lang="en-US" altLang="zh-CN" sz="32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3200" dirty="0" smtClean="0"/>
              <a:t>IPC		</a:t>
            </a:r>
            <a:r>
              <a:rPr lang="zh-CN" altLang="en-US" sz="3200" dirty="0" smtClean="0"/>
              <a:t>进程间通信的消息队列，信号量等等的隔离</a:t>
            </a:r>
            <a:endParaRPr lang="en-US" altLang="zh-CN" sz="32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3200" dirty="0" smtClean="0"/>
              <a:t>Network	</a:t>
            </a:r>
            <a:r>
              <a:rPr lang="zh-CN" altLang="en-US" sz="3200" dirty="0" smtClean="0"/>
              <a:t>网络设备，端口，协议栈等等的隔离</a:t>
            </a:r>
            <a:endParaRPr lang="en-US" altLang="zh-CN" sz="32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3200" dirty="0" smtClean="0"/>
              <a:t>Mount	</a:t>
            </a:r>
            <a:r>
              <a:rPr lang="zh-CN" altLang="en-US" sz="3200" dirty="0" smtClean="0"/>
              <a:t>文件系统的隔离</a:t>
            </a:r>
            <a:endParaRPr lang="en-US" altLang="zh-CN" sz="32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3200" dirty="0" smtClean="0"/>
              <a:t>PID		</a:t>
            </a:r>
            <a:r>
              <a:rPr lang="zh-CN" altLang="en-US" sz="3200" dirty="0" smtClean="0"/>
              <a:t>进程号的隔离</a:t>
            </a:r>
            <a:endParaRPr lang="en-US" altLang="zh-CN" sz="32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3200" dirty="0" smtClean="0"/>
              <a:t>User		</a:t>
            </a:r>
            <a:r>
              <a:rPr lang="zh-CN" altLang="en-US" sz="3200" dirty="0" smtClean="0"/>
              <a:t>用户和组的隔离</a:t>
            </a:r>
            <a:endParaRPr lang="en-US" altLang="zh-CN" sz="32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3200" dirty="0" smtClean="0"/>
              <a:t>UTS		hostname</a:t>
            </a:r>
            <a:r>
              <a:rPr lang="zh-CN" altLang="en-US" sz="3200" dirty="0" smtClean="0"/>
              <a:t>和</a:t>
            </a:r>
            <a:r>
              <a:rPr lang="en-US" altLang="zh-CN" sz="3200" dirty="0" err="1" smtClean="0"/>
              <a:t>domainname</a:t>
            </a:r>
            <a:r>
              <a:rPr lang="zh-CN" altLang="en-US" sz="3200" dirty="0" smtClean="0"/>
              <a:t>的隔离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0423209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7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56"/>
          <p:cNvSpPr txBox="1">
            <a:spLocks noChangeArrowheads="1"/>
          </p:cNvSpPr>
          <p:nvPr/>
        </p:nvSpPr>
        <p:spPr bwMode="auto">
          <a:xfrm>
            <a:off x="760392" y="566738"/>
            <a:ext cx="59675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Linux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中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Namespace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相关的系统调用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009" y="1551963"/>
            <a:ext cx="997451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Clone</a:t>
            </a:r>
            <a:r>
              <a:rPr lang="zh-CN" altLang="en-US" sz="2400" b="1" dirty="0" smtClean="0"/>
              <a:t>（）函数</a:t>
            </a:r>
            <a:endParaRPr lang="en-US" altLang="zh-CN" sz="2400" b="1" dirty="0" smtClean="0"/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clone</a:t>
            </a:r>
            <a:r>
              <a:rPr lang="zh-CN" altLang="en-US" sz="2400" dirty="0" smtClean="0"/>
              <a:t>创建新的进程的时候，设置</a:t>
            </a:r>
            <a:r>
              <a:rPr lang="en-US" altLang="zh-CN" sz="2400" dirty="0" smtClean="0"/>
              <a:t>flag</a:t>
            </a:r>
            <a:r>
              <a:rPr lang="zh-CN" altLang="en-US" sz="2400" dirty="0" smtClean="0"/>
              <a:t>，即可让新创建的进程处于一个新的</a:t>
            </a:r>
            <a:r>
              <a:rPr lang="en-US" altLang="zh-CN" sz="2400" dirty="0" smtClean="0"/>
              <a:t>namespace</a:t>
            </a:r>
            <a:r>
              <a:rPr lang="zh-CN" altLang="en-US" sz="2400" dirty="0" smtClean="0"/>
              <a:t>中。不同的</a:t>
            </a:r>
            <a:r>
              <a:rPr lang="en-US" altLang="zh-CN" sz="2400" dirty="0" smtClean="0"/>
              <a:t>flag</a:t>
            </a:r>
            <a:r>
              <a:rPr lang="zh-CN" altLang="en-US" sz="2400" dirty="0" smtClean="0"/>
              <a:t>的宏定义如下：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400" dirty="0" err="1" smtClean="0"/>
              <a:t>Cgroup</a:t>
            </a:r>
            <a:r>
              <a:rPr lang="en-US" altLang="zh-CN" sz="2400" dirty="0" smtClean="0"/>
              <a:t>	CLONE_NEWCGROUP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IPC		CLONE_NEWIPC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Network	CLONE_NEWNET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Mount	CLONE_NEWNS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PID		CLONE_NEWPID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User		CLONE_NEWUSER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UTS		CLONE_NEWUTS</a:t>
            </a:r>
            <a:endParaRPr lang="zh-CN" altLang="en-US" sz="2400" dirty="0" smtClean="0"/>
          </a:p>
          <a:p>
            <a:r>
              <a:rPr lang="zh-CN" altLang="en-US" sz="2400" dirty="0" smtClean="0"/>
              <a:t>其实很好记，除了</a:t>
            </a:r>
            <a:r>
              <a:rPr lang="en-US" altLang="zh-CN" sz="2400" dirty="0" smtClean="0"/>
              <a:t>mount ns</a:t>
            </a:r>
            <a:r>
              <a:rPr lang="zh-CN" altLang="en-US" sz="2400" dirty="0" smtClean="0"/>
              <a:t>之外，都是 </a:t>
            </a:r>
            <a:r>
              <a:rPr lang="en-US" altLang="zh-CN" sz="2400" dirty="0" smtClean="0"/>
              <a:t>clone </a:t>
            </a:r>
            <a:r>
              <a:rPr lang="en-US" altLang="zh-CN" sz="2400" dirty="0" err="1" smtClean="0"/>
              <a:t>new+xxx</a:t>
            </a:r>
            <a:endParaRPr lang="en-US" altLang="zh-CN" sz="2400" dirty="0" smtClean="0"/>
          </a:p>
          <a:p>
            <a:r>
              <a:rPr lang="zh-CN" altLang="en-US" sz="2400" dirty="0" smtClean="0"/>
              <a:t>至于</a:t>
            </a:r>
            <a:r>
              <a:rPr lang="en-US" altLang="zh-CN" sz="2400" dirty="0" smtClean="0"/>
              <a:t>mount ns</a:t>
            </a:r>
            <a:r>
              <a:rPr lang="zh-CN" altLang="en-US" sz="2400" dirty="0" smtClean="0"/>
              <a:t>，是因为这是第一个实现的</a:t>
            </a:r>
            <a:r>
              <a:rPr lang="en-US" altLang="zh-CN" sz="2400" dirty="0" smtClean="0"/>
              <a:t>namespace</a:t>
            </a:r>
            <a:r>
              <a:rPr lang="zh-CN" altLang="en-US" sz="2400" dirty="0" smtClean="0"/>
              <a:t>，当时没有考虑到其他的</a:t>
            </a:r>
            <a:r>
              <a:rPr lang="en-US" altLang="zh-CN" sz="2400" dirty="0" smtClean="0"/>
              <a:t>namespace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423209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7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56"/>
          <p:cNvSpPr txBox="1">
            <a:spLocks noChangeArrowheads="1"/>
          </p:cNvSpPr>
          <p:nvPr/>
        </p:nvSpPr>
        <p:spPr bwMode="auto">
          <a:xfrm>
            <a:off x="760392" y="566738"/>
            <a:ext cx="64960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Linux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中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Namespace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相关的系统调用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231" y="2407640"/>
            <a:ext cx="7843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Setns</a:t>
            </a:r>
            <a:r>
              <a:rPr lang="zh-CN" altLang="en-US" sz="2400" b="1" dirty="0" smtClean="0"/>
              <a:t>（）函数</a:t>
            </a:r>
            <a:endParaRPr lang="en-US" altLang="zh-CN" sz="2400" b="1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把某个进程加入到某个已经存在的</a:t>
            </a:r>
            <a:r>
              <a:rPr lang="en-US" altLang="zh-CN" sz="2400" dirty="0" smtClean="0"/>
              <a:t>namespace</a:t>
            </a:r>
            <a:r>
              <a:rPr lang="zh-CN" altLang="en-US" sz="2400" dirty="0" smtClean="0"/>
              <a:t>中去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0423209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7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94CED1F-C8E4-4A4D-8F15-7FEBE4452E48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RESOURCE_PATHS_HASH_PRESENTER" val="cce957168fd2ccd1b23534aaf13c4793c7a689da"/>
  <p:tag name="ISPRING_PLAYERS_CUSTOMIZATION" val="UEsDBBQAAgAIAAtngUb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C2eBRjUa0FrOBAAA9BYAACcAAAB1bml2ZXJzYWwvZmxhc2hfcHVibGlzaGluZ19zZXR0aW5ncy54bWzNWNty4jgQfecrVN6axwnkNpOkgBRJTIUaMCw4m5na2qKELbA2suSVZBjmab9mP2y/ZFso3EIgYqcyk8oDsdx9utXqy7HKl19ThsZEKip4xTs8KHmI8EjElI8q3l1Yf3/mIaUxjzETnFQ8Ljx0WS2Us3zAqEp6RGsQVQhguLrIdMVLtM4uisXJZHJAVSbNW8FyDfjqIBJpMZNEEa6JLGYMT+FHTzOivGqhgFDZLrVEnDOCaAwucGq8w6zOsEq8ohUb4OhhJEXO42vBhERyNKh4v5zVzN9cxkLd0JRwszlVhUWzrC9wHFPjD2Y9+o2ghNBRAo4flk48NKGxTirecenI4IB8cRNnhm53gQ3OtYDtcP1oICUax1hj+2gtSjIkEuJKVFXLnADo2tqKpCZf9WLBLsVTjlMahfAGmVhVvJuw3/XrftcPrv3+XbdpXXXWCBth03fS6TUbN34/aId+r38btpp7K4X+53APpX09c4bvdP2eH4R+t3/VaO+p4e7UUsdv1RrNPXXu/ateI9zXUlBr7avSuW0Hbjq3Xzp+t9kIPvXDdrsZNjpLrVkOr2Rrubie+GUoEJHL1fTWSZ4OOKYMusaTHFdEQ99hWI5IKOoUqnGImSIe+jMjo19zzKiemgqF9vRASFZTGYl011RfxTMV5S3hLCA4BiW5qO3T80Vpfzxb23rRWl9u61kvy4uu1UmEFj/Y+8PS6cL985Pd7m9xtDymMREBlnLWsjY38KILR8vueHj84cNuL7ZYK2OtcZRAK9XzTri6MpcaCr6WIOYZDQSLF4El6YDEAU7JyoToPVBeB8lDDw0hlRmEvCYpZh6iGo4gWiirfKA01bOZVF+VRIAFs4+gVm/jSKIES7WWt4vgmSkQVX8PhCbqDxsLu7RN1OcxupF4ArPRRbxDuIvYLZwUM6dFpJMTEqs9JFGNMRfh7rzsXYRbWD4QiUIhmJN8Z57cqMGHwsn3FCrZRfCeDBTVxEX0ijqZvhc5i9FU5IjRB4K0QOB9nsJ/CUGr/AENpUhnq8BxNFIMigeNKZmQ+NLF0BcwkeagCfQqY0RbC3/l9BsakKGQgEvwGJIN1qmy+Ad7AWdYqSUonvv4zk7hRnDjf35nNojjMQZGsx84dACSZvo18DHsnQswwZiAaK5AQGQinENam/OJaTwTc9mms+0Ej2eHbg5yBgrHTcEfiwkvIuhVlOfEFTDCHAnOpghHUF7KpNCYilzBik0WC63+l4NWFVE+c3UELRWMyditQZQOj45PTj98PDu/OCj++/c/73cqPTKNDsPGmqUa1zv5qbPmEy78gt4Wzumm9YR5vqC0lX866+3r5g4u6qz5DCN9QXcHYdzQrQuZmtqPN4L7/LfDI8/YHMTloiEIz/OFGb16i3Sh59e617cIYn3XDHsXLmUWCAQBixKo06H59nXUmXExF9n2XQhH5zvBmhNymthd/zcnQDhsp8blZjZoO234kyOjMVO7szKxncY/ltyR4P100QDowchyESAIjKbAhOIf1vm/pw9vaxWv2cKffnI7K258eP+MjvhdX1C2nb5SRyRYRgkk0asl3pufOK8Z3rcUMfu0uDlauypaXGGs362aNynlNIU4Gq66uJCtnp6UysXnXxUKgLZ+U10t/AdQSwMEFAACAAgAC2eBRp9k43WyAgAATgoAACEAAAB1bml2ZXJzYWwvZmxhc2hfc2tpbl9zZXR0aW5ncy54bWyVVm1P2zAQ/r5fUXXfCXstk0IlKJ2ExAYaiO9Ock2sOnZkX8r672c7NrHbpsl6Qqrvnsd3vreSqi3lyw+zWZoLJuQzIFJeKqPxuhktrudZiyj4RS44AscLLmRN2Hz58af9pIlFjrHEDuRUzobk0LtZ2M8UivPxbWFkiJCLuiF8/yBKcZGRfFtK0fJiNLRq34BklG818vLHYrUedMCownuEOoppfWVkGqWRoBSYkL6vjYyyGMmAeU+X9jOR07s6//oD2o4qipZ288nIEK0hJcRJvroxMozn+va4Kgsj5wkIf1FDv3w2MghlZA8yvvx8rhrRtM3/9EgjRWkSGnPOF/GdwwQp9Phpwt2lkVGCeZBxNFoFl56vd0YCkPsazn1qxlUK9mTyerAQTNEzBkuULaSJP3U2VYm3xxb1fMByQ5jSgFDVg5500E+kVf6aWNfj/sAb5UUAcooe8SpYW8OqizcAxvoev1rd2lURxveuCwKUsHPKIMJe2SN/67QeIQNlj3xmtIBHzvZH8ENLx/ElviWumOezr63AiT76fPmTtxpPD2ZwVeDaKTymFgUslQnnhdZgqpYmVteFlBzFlHKyoyVBKvgvg8v29jEqTQ4MrtNO91WKFBmcajcbo17SYb3sebwbu9+E/m3deYZ6hV/PCSLJq1r/Jqn5zPH0jOhr5slphlmSGg7ynm/ERE5N5BbkixBsqhcuEEKsffYQWHSDNQRPkyAFaXI6x6m75FTyeVtnINe6ZhR808S6DlfRsmL6D18pvEEREwaMHRMrfR0n9L0nA4VrACAyr3zHdofOUrcMKYMd+LkPFPbBQy9Lle7QoWa7wQfYYNhuTjOpH92a6BslxMWGE4RXHZeIF05oGG95JJmyD4uG3u/f/uJoI/tFZjov3GH27BopuljbjxOoleb/yH9QSwMEFAACAAgAC2eBRgoR72qiBAAABRYAACYAAAB1bml2ZXJzYWwvaHRtbF9wdWJsaXNoaW5nX3NldHRpbmdzLnhtbM1YbXPiNhD+nl+hcec+HoS8XZIBMiRxBuaIoeA0d9PpMMIWWI0suZIMx33qr+kP6y/pCoW3EIhoL0knH4jX+zy7Wu2uVi5ffEsZGhGpqOAVr1TY9xDhkYgpH1a8u/Dm46mHlMY8xkxwUvG48NBFda+c5X1GVdIlWoOqQkDD1XmmK16idXZeLI7H4wJVmTRvBcs18KtCJNJiJokiXBNZzBiewI+eZER51b09hMpWdCvinBFEY3CBU+MdZnWdMq9otfo4ehhKkfP4SjAhkRz2K95PpzXzN9OxTNc0JdysTVVBaMT6HMcxNe5g1qXfCUoIHSbgd2n/yENjGuuk4h3uHxge0C+u80zZ7SKw4bkSsBquHw2kROMYa2wfrUVJBkRCWImqapkTIF2RLWlq8k3PBVYUTzhOaRTCG2RCVfGuw17Hv/E7fnDl9+46TeuqMyJshE3fCdNtNq79XtAK/W6vHt42dwaF/pdwB9CunjnTtzt+1w9Cv9O7bLR2RLg7tcD4t7VGc0fMvX/ZbYS7Wgpqt7tC2vVW4Iapf237nWYj+NwLW61m2GgvUNMcXsrWcnE18ctQICKXy+mtkzztc0wZNI0nOa6IhrbDsBySUNxQqMYBZop46PeMDH/OMaN6YioUutMDIVlNZSTSHVN9Fc9UlLegs4TgGJTkvLaPz+al/el0ZelFa32xrGe9LM+bVjsRWryx96X947n7Z0fb3d/gaHlEYyICLOW0Za0v4EUXDhbdsXR4crLdiw3WylhrHCXQSvWsEy5LZloDwVcSxDyjvmDxPLADyFUGMa1JipmHqIYYR/O32uyEvqEMsthgS4UB12tBjhIs1UomzsNh+npU/TUQmqjf7OqsaJOqz2N0LfEYDjsX9TbhLmp1iD0z8SfSyQmJ1Q6aqMaYi3JnVsguyrdYPhCJQiGYk357lq6owQfCyfcUatNF8Z70FdXERfWSOpm+FzmL0UTkiNEHgrRA4H2ewn8JQcsTARpIkU6lDCuNFINyQCNKxiS+cDH0FUykOSBhXsoY0dbCHzn9jvpkICTwEjyCZAM5VZa/sBNxhpVakOKZjx/sudoIrv0vH8wCcTzCMKPsRg41TdJMvwY/hrVzASYYExDNJQqITIRzSGuzPzGNp2ouy3S2neDRdNPNRk5JYbsp+GM54UUEvYbynLgSRpgjwdkE4QjKS5kUGlGRK5DYZLHU6l85aKGI8qmrQ5iiwZiM3RrEfung8Oj45NPp2Xmh+Peff33cCnqcHdoMG2t2eLjaOnE6I59Mty/gNkyRbqgns+QLoI0TpTNuVze3TJfOyGdmzBewW0bANeyNkKmp/XgtuM/fBh4nh/WDuFw0x/bzE8B0YHqbAaDr1zpXdQTRu2uG3XOXwgkEghBECVTewNxPHTHTeclFt3UXwmb4TrQm5k5ncMf/xYkQts+pFbmZDVpOC/7sOKOYc7i9dAY7HehYcseR7d1VAzjwh3a6gCOf0RRmm/jNevl/6aybiv81m/LTa7EzcO1y/B49bvstx3bAH9XjCJZRAmnxaqn0/qfCDw3Y/ykG9mn+BWblk8v8U8DqN8o9kK9+uq3u/QNQSwMEFAACAAgAC2eBRoUwK2GeAQAAKwYAAB8AAAB1bml2ZXJzYWwvaHRtbF9za2luX3NldHRpbmdzLmpzjZRNb8IwDIbv/Ioqu06IfcJ2mzYmTdph0rhNO4RiSkUaR0noYIj/vrp8Na07iC/N26evY1fOuhMVS8QieozW5XO5/wj3pQakebuAy1BXLXpGunAqncAozUClGkQNyfefHuTNkeCMhS5Nx6tPsnUVP4H0ZiqVq+KGsbCM5hgtZ7QfRltyiX+DynZVbSuqtHm88B51N0btQfuuRpvJkhEXr+WqFliDMQd7Ap3KGALTfrnayKPjXZ+iysWYGalX75hgdyzjeWJxoSdt+WcrA7b44fMt0HvoPw8DO5U6/+YhqyceDijaSWPBOdjlvR9SsLCSY1AV3165/kED42ZBNTpPXer39NMVRZU2MoFGlwZPFCGmC69GN/sUTc7D0m+Jm2uKgFByBbZh1azaoFmYM36gsZhQRxpos+cHVKGcpDrZci89Cpajw5JtW/eOhd6+UIhghLA2QjNmIrO2i+OMqffs4Lpa1ndu5hUncnmR0Qz3cc4extdvEdp/RUJ6L+NZVlwOxcVIDQdXPIN901MkIZN2DnaEqIpyvk8dvJa7s/kDUEsDBBQAAgAIAC5rq0Ya2uo7qgAAAB8BAAAaAAAAdW5pdmVyc2FsL2kxOG5fcHJlc2V0cy54bWydjzEPwiAQhXd+BbldsFvTAN1M3Bx0NhVRSejRcNT684XUGGeHS+5d3vdeTvWvMfCnS+QjamjEFrhDG68e7xpOx92mBU55wOsQIjoNGIH3hinftHhIjlwmXiKQNDxynjopl2URnqZUEiiGOZdgEjaOsswYUVZSTisKK9v5v+jPDQxjnKvL7EPeoyl7UauFU7IaKnN2KDzeIshqUPLrrsrOlEtFEUr+PGbYG1BLAwQUAAIACAAua6tGlBOzImkAAABuAAAAHAAAAHVuaXZlcnNhbC9sb2NhbF9zZXR0aW5ncy54bWwNzDEOgzAMQNGdU1jeKe3WgcDGVpbSA1jERZEcG5GA4PZk+8PTb/szChy8pWDq8PV4IrDO5oMuDn/TUL8RUib1JKbsUA2h76pWbCb5cs4FJliFLt4mjiUyjxSLHHYRqOFTXv/AHpuuugF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LmurRjXb2a1oAQAA8wIAACkAAAB1bml2ZXJzYWwvc2tpbl9jdXN0b21pemF0aW9uX3NldHRpbmdzLnhtbI1S22obMRB9z1eI/IAljW4LW4OuxZCHQhPyvPWqYYmjLSuFhKKPrzatcdy6tJqnmXPmDDM6fX6ckn3OZX6avg9lmtPnWMqUHvL2CqF+Px/m5dMScyx5c6rcT2mcX3bp67zWWjWXIY3DMtoVzVuMwttDSmrlVMuYYRRJ5qlXyHluG9aB68A2zFFi+81vEj91l7iPqVxW7Tdn6J8Nu5TjUnZpjK9bOGe/h843+LgM49R4eSvYGvU4tTq2BmKES+4r1QAgkOWOOFyl7KQmyGPGMVSjKFBAhHPSiUok5dCy0ImmwnwnEJOMUVepp60baW0ctVVCR4hu07zqbA3BSIwRIQSYq1xAMBg1NjQNDWo9IDgwIKo2mihAwQYTWPXOC8uRol5gXJkxgPHpuKft3p/rVP3vdY7n/IfgxS+4iK7e2lwwV79/XpZGvo1P3w5DiejLkONu/HAd7m5urn958s2/R8Zq1LbxX339A1BLAwQUAAIACABkAI1Jh2+TOWgrAACzVgAAFwAAAHVuaXZlcnNhbC91bml2ZXJzYWwucG5n7Xx5WFPX2q899mgHBK0WEoGkllatlcQYJSCQ1DrQ1qlWPQ4EUowkWCEYEAiQoR5bxkC0VaKiROVYZxCiJEJItEC2GiBCqzElEMkuRAwQN0MSyHQTsEV72j/uPd/33HufT56HJ8le613r977rHfdee+V+vj5i2huz35g0adK0Tz9Z+cWkSX/HTZo0OfG1Ka4rr93on+z6eCX5i4iPJ5U1+/W4frxKXb5u+aRJFbw3bTF/d/1+fe8n25MnTfKsc/+/AiSe3zVp0j8++XTl8s2M6L72RN4V6nZnTPRM9Nc+H7XOO/4lmbnThCXfDUh4Y+WsOYdXfnB09r8++/qbWX9/3fut107nvf4xJujUtFcuBdZPemVG3icfXPvnoPVknfRue43+hOr4Uqw+2hANzAuppFLsx5YKqWUUTg3FuPVE4OiIksM2/fgm+kS40zaoZw98L5jk/tNgyJe47YtNilh0YTE9JpXsvvj1ihmh3Y+ZGptayS6KnuG+9OhefUk6nubQOu2kjL+Pd3q7pvtDW/Ay94+98TtVzIYNnNGfhj6eaKx8c2wOz5P0wUkNhATnDSULVcvtG7R6ua5e9QW7X1lMOxkkc7o71dwoog/emopk5m5gPdkkP/bhY5gI7xxRyhrTZNb2oerIvcd4RghAEmQOldR0fWig+AFkRWrPIUduR7QqdH0+UUEzzZntAhFjoWIwdrcWCKlnaS5oqW7sT8piNcyuD0npplGVzNFwq/N6OatPfSVS1ByrOvcAQ7P3CBw9I6/5B0TbRm95sZ/aEjaEQSsz7KGddiPHeX3aBqiiL4mktXXjlOU1w3SslFqX8bRABfZZ2UZ5Qrm1Ag00bZWN3tfzEiTs+/TBuQi0a9p7+l/kTcMfTQ+4syd68PhgZ/xIane16wrDp47ikacQtX9a4/ldzcNhqW4ZZojCT+mZjQOtyeGecgP5I6KUtRUX7l0Yg62JR8rXuUYLpuGCaFmwDfLpMwL0l6KHLw4asmCfy4d1lQwWscqP2GGWmmstpunK6f78BoPCHFrS9DYaeC3JaTcLSPM6EiUJHjgwAayy4quKk87JmxjhHQg0j7rPMSJwjoy07bxcKGpQrCDiab78AoO8HPK4Td/ObC4S+So9C9rqjy4rWVotiU8vhoIvWbcTHjCsrQNsXRePYwPRHRskTqfD6GSrAR9VQRvXOs0fTFSJ4dpIw4xkpnahFqHdBBoI0g1y87YwuTiaKeBZ80kAmactFzssrDxDofV1MPODGgEjc24ZrsP5RVhkWI3xqgFeKeExFqpVbv3bu432K9C6wuPvmHju8g+m/NgFq/LDg5WY1VxkfsGtOTRfNM/QEKvYmERER3uCLECB+SfXILfXWwtVADnHjFvdyEK0ifvXPXbJ2FjEVTZNP6C1bAPu+dRtJnojM7lMzN/kXdAeIh6VzwdV4l6Sc5ikJPH4oElB/VgeC7Ll1hxRQyzE0FXS2+lOaABlxiIM4ubWAamuy7INhOR95Ktcs0v0KUV124jeKn9kGtHbmEhkz3QtOQOpMLZYlko7wD7IPjPRNYU1RoPCA/Q2+naJH/kxQwKywcFZIl9zeDTSjJUiQfM7NYL8XSBFYx7IDO0na9IkTrFRDX/LjGk+cBXBeMVlYXX7roAUj79h/L5hVP0Mq5G/81bAj4vKfPnA+ekrfoT5ZcHe02UoRA0GzAm5AsQDsXQ7Zme9vcDwrbh9VKob04Ofl9LKGhjBJXT45I6kOC6ERvEq4nKWx3lw6FYYX24cmc4H2viifKu/M26DBhD3iwVQhsRPpe1iF/GWCiXlXYpOrGCkMf9ArIQV9gMjPeR8FuYiSpvavgxoskj9lYe5JHAPoUOKMMlfg+uqoCooielVYGgw0AWQXWjbkWNsYFjFvEXNub1s1Fu8PeE0eZv8akj9wdnmWgN88ZRWsWN0D8yt/UTcALkHs3Oh4OxSeT5szgPdAOyQ/J3F8kMwWBG5a3o5r+2K1jgwSj/ZlaAq93IxN2wnniujJ4c8vXIlG8C8I28r2gnjKsizCl5Z3J/GLYRM4vVhVjqrBlb5wBhQ38dH8wCYqqbRfjnQuMdeAfStkPglIs3Xmek5okAkuO6xH448y097CdrDxIN9bnV+QH7NTxsAhc9CA7FgJlVDzVGB7CIlw5PeBhHeKNItU9uJ79GEDnyh6AqBBGbUDVQywlEulbIXtsnJuQAiMR+oRqwdW8pkMkdP4b4KwjdhjtanFJV+KQmjYdn+ib7Kx29g5ha2fSNWQlXD1ihPuGHGe1OOD2PFLv4XmdLjwWpc53SgCWps6krRJb9VSgkDkzRbJYFsGegAu2BhwKRl9Qm6SgW3mF8ruN7FukIw5cubxM5hbQVcqSHK+qpTCovBLgs+Zzk6mifiQYkjC4HpAqPYIe5gpMPMvrrMWGaJ0CizLMtVCK03bo9al9WzyjlO0JYr6svIqgdhvKWIrcR5COdAqmudbnbeqKBjs/7JsDJMmzzmKQ7FhKTW51z1w8uFUjmL2/nu6mxxP4NER5Ifw/hRS2hyVn0XvRYahSW7mRku3psDUrg76MXQSP5ybMlpOJnE/ZquttRggRRwGd0ujibOQ+WTwOEoeRPkcY/VT00YgVAkT5+C4jlZjdBSP17AlA56e3GrS5FUmcyTvBZ8B97Fb/xI7Qw0kAAOIlT5fCA2hiUD2brkapvDPZaFSTUnH4rXELVmRjiCrOFozJZwf2NamBxigGQkj6oBgpHumFaXEuiyOE/ytm15t96ZUsgIQSEJA/CiAzFE7xU/iuNDfqi/Oqu0ThzPnQWmgpVilkRGT9c4B6rnrD5EJ9Dt0FEzKx53lqzJUzbB3sBC9HLBByEO6R3YVOBpMGoMF5O2grsf7MN4F5qLa3ldRjUsEIjLOGbdHsmWGHjhNAIiUcJKJ0EZHsdBe3OHMuWxxU5iK12OVYLPqmVYLYgcPqDiMMsLjD0MJl0NQ2d32eViWDmPLh51RGqVqyqNhr0trOwnHtvxHWIj/aTYMYAf421fIDhXdYms0e0dsU91XXlY4AracNH6Yi3H3d4Ow3kdpBuu/VXjK+7P0l2aV92xvPA7+kz3Z/BnY6Fr0qP58L/qUG4Z4MuYU8ZzCG6x+/PmxsW0v7m/RNwRv+7+9HsfnDvW4fB/2OFe94VzJcsyu49Rm0tYJjX20zzhO83fBPtWYsnysY7XLHe3SpNMtkGltmTJez38BvV06srU1M1jw36Uj3Q8zRZRPT7NSKev3kWNaBinOfiv7Wr1RszYjIHv7f7H7/3f/PT4kZP+b49P/fF3lNiXJP9vkPhHEEZbeM2I9F8PCa39NUZNe5qWlaqKSvM/zFgLQg3kAuBywuGJUbNJ3G/MmuQNy+YjKhmNU5pfaNNO9go7WJgNvIOoKZT19p4fs4WvvZfZPKGIe2lv81gCBGuopQ3dM/1uc2HemN7Hna5D+07j3YnNj0kWtPV0P9+QGO6NKFYsyWpSdKzHRT6Hma04vfcDx6qBeSUMnel6P3EDwT40Qr6DID+83nU1/ZhrGMXzw4RYAv13qMkeNdcQQWm1JzNenGN0WvY/TLC6y/EPNV2pTz4MDV0wZqmnvvWUxVvedLetuL+qjnKv8wUpBNm+XfFhJrfzzMUY7OO9L7Lj+PH0kXD5waW+QQc8zz0vhspOtJ8biCEV/ldNilT/v2oqVXgUL8/e9Lwc1E99PK/0YrIeV/4VwBjBX+G79OcEW0/XffAnMij/+E9njv72T7FK3vBfP6Fw+yyxdaTga5UADMF4tH+oD7vsRKWwdOeY/9vx+KkiS7Y3LpaHWWn1OPHnLVxU6N4nf8rE1d7Fk8/9lZD9g1OCJ2zgXid/Gqfz3l0E+fYvsY9+/ovlpPzVcFvu37zwp5Kpu5w/Zf2fs5v6ge8fIIgQ9qwIl7GZlvYzefjRuFFYXdmVqX8gD5wqI+87VvRHJEUrOjHV8eQ/QNeGmzWDlbeebqsna8/B/jCd+Wmd17m6TkwOUAain8eOtD+OoIpo7Z8BdSu8eSF/sNfCne8xB4u1JwpzsucjLsUkh/4P8Ir7WCx9qDYkU5c7L7p7lssnsvc5KuTl28GBOJWh53nlMxg6s5H4GkNZTXT3gyuRVLf36dvj/w/oaHkp7H2j1NovHFviyOgdEoHbp9q6LCeIS76Ut4FJ/v94fsYCevJ2LhvzpOFpWk6U/qDl5mSvE+3JynARKXM35il+9HGpHr1VqVlCQ1CeJ4sFKUMPybyTsvCSWjihGhFAkgSWEUpuwWRywwpi4qwVX2ooxCrEFD6/ATuPz+dZZ/MBq3+DARLLU848oddbc3kxxCoUKt8a2TE3z0osrDFYozr0FmKBjpzL203ET2ltGSC/CQ5eMAROKE1ZOUxVScdOucHI9EicU9IA08FPYroLNj49nY1YJuPRR2AfgOqDiezBYiXaV/k3V/331KfcVWtZGSFloXnWaXSOK8ViepxwFYjlmLeaERESIyOcHSXlxULbwCqFazS6oJSBJH/DBRbTsB1UIj7PjEXxrLkKOU8KgLN5GBQSyWH6VXc85yJG8/YncL9dgxEXIFWFG9FlQmb3Tu634EALrPeM2AGDlTIyNRskgf2ZIX5yu3wYYAQjlPPLfI2Js/g8Ci8AxdtfsSBLI26KC5N3ATVMpqJiaV5nUtgP0I0d0QgzUpRrjeIs3Bj2YLht3/AL08YEunJJVZGuj3zC70B7Jb1Y3DE9gCwJzCOR7+VTMXKxSFoOGykSuW8gbCTis+rnd+D7cTvwRVEIQKzNn03uZph2hXV0WfPl5NkrequhKgYJGhiA6oFlNEF4Se/gpUv8Ca1VqWDgxUooMJpHXYmKkEyvexTH/YbezqDs0ijF5cN9HxO9G7rArvmoyMICBbA406+GW9wyANwDgxS8gNm83WGOFDABksqxEaqdsKU003MGodrqkSCMCfTV7rwZ6fU1VPpwzmrJ8Nc+pdFh+clhg/SRAO1GW5yZ0b2LKDWIt4cXxqno2A4zw0SxVdNcdW6RfhTi8T7IAyptM8zzaTN5c9gFr6TYyQPqhBcl9kuahtsWyDkcyo7ydNUxjLm7ZhEW4FfLYX7gsDh6FhhN5Ejw/dRZokheMSarsOXpGWBG3zLaahBQ83mZ1yRK2LwVEud0Ub6i1FWaKJNucjemhTnEPDFTs9UVGpUFZeUTHqxaunMb0TN7OwZGUeUuR62unX6gfQB+mF7MCNKJmSEdDZNgB7TihWU4+Z35HaqBYbG26xGsLoZIDQsVZvjRa7oMW1zqKjNQj6xWANfYNoMyhpjoUTIHld/G1dnrQa5CR1bKN0fVTkz53ZLnUof3mib8xZxPhRNy+KT18kuS/7EkYdZeoUj/5h+KJsaTC+ea2SahoL0E82+FVvE8AXOg94a+pCac+kmreuTYdOqKVErj/3mV+b/X4et/kKy/qJrZTw8gT4S70OuHWqMZnd/6EHBQ+ijPaeENDTLgJMuPPs14W6eXINzy6AA1kWNtU/bXmjua8niJObwQvKk3+cegcUEFYR70DNh/nUcIyXRx3arsaczUWjv2vRr2diKjzreZMFWtzwKp49JypyCS8Pu7BSZ4MHjsuPpRWp5u+wm1PgekjHeoDz536W1CpeNIOfN9u62s1tpuXB8h3WTK3cB8106kS57F/6gNUKldrU/raYlArgNqN/kQzpSwpMHRv8c1l4gX2/28Ip0RB8p0hyIQnxKofvN+d482+1m1Prhe5llSkGH72CZmm9LBYPhvfsZdPA8l+623kyK0DT4yS8NQMgD9Fqlro4ZKexIzfipuXc4jDZT2tMWMA+9tS5MOnhS6yxeiRNLrLsFG2gTs0Z62xJFVBhFQDuIX0+0Q+4GRrBY74uyjj88YYi+atw7XGlnGWAHIcs45nSYB/fWEMrscJ6WfE2VbjTKnrXK6quZx5VoiwnwsKmihVj/q0A13WWsuW0I/VQlCC78fV0m6WqdOcVV5ZnVUWvvwW17hQ/f69th2LuGK3LWfSDuQ/yCRR+KbK7xVHEtntpJUSEJ/ReQsieZtpKtXqRSbjeVPvvWJZrikkiWLbyyGBzwFeYQSKStdBg1glWHJDlMs5ADeGenZwBk1RQ7qBsSCixCefNv2QCRNsV6R9a5Ajt7L5+1GQmnflxE4fshxWesWN1yF15G4xRjHNHKvH1lXBlKIHA3gfjiBzny0f2o0MzIsczG7wCUgn7f52S2uOLA1zJq8r2VYbo3MA6oTN4QP/7wGD7hVqXVOImWkUdV18AYCB8KPlypdBqYPiIWBICwCHAUr6UjIwIgkIs7APgPa+HIhFji4rANhDMjov6EvG/JottR8yp8QWcUezJLCGYMVAKLG/oA0qxxoI5/ipvrj+AVUellEA2w22AcZVjV0xSyJ9lJQD0fvqzXQRkp7MK9RAzpQRSDF44hBxKMnc49i4gsN38Dg5HjugwNkj+822qqZVhgOZC3USq/5fcRP5PFwNJGDblHkyIr3Mft/U9KGsgJqQuErye2M7lhuZPZiWiGwxOFozC/zMSb3LQjkLLHfmopcGyGJ4s5IDluTZLttTtIQ8XuwmfJfGau7ALypgi9hBdHkX85GowtaFrMbWdwfQHgJfWRLScWNWcrHUeyCJOazOztRvgHkoLWrFfTFu1S1j/ta1nGLQfhZ0B61r7ZxSz5ynVPnIztamFYzO4DCPY6ZmwXz5oMUWKyZ3pIT4osT6uyFhoZ76TM5ekoOcJB1JSnst3FD5XRshsummY4B2DKhoQCQ7Luvi/ipfCCgJyZkpxyLLrW0DBbShRnd3aOjUO+9rnvwxEiSsXInrFkaHeL5uyToe+28oZXQqMUaDHbBpoJdK2A4QPv2MvZK+xlDVBrBOaJUdjhMonN17WVFARQJfko9RH4CmRhz9fN93wZYEqfdyLnTRgW7B7Yf3+NKSttH8WRGwQNntRX/4lyxsyfH2PK7FbphhjXpml9dJ0x1hl4bf15ygY6dbcbUdKSIEE7UnnBaYSd9SQfeEd0EI7g0V8RDzuDJeUKeKPsStxiiFxSZQ0uiZpO2KgzGgKzOYdUCoG7c9YvXYhgF1LgOV86vP7DLNtulWPwV3bAPV0gkzHBrhVEtPpbbthIcbhkdjgtr7s04Rtdu7bmo/JLIK44JC108O5G3nz5yuVncPmB+15q5yMXSqgLDVqPxYmn/02/RzDn2411Pn7kqfiC7lxmyuXDOXnvpk5aMo9z9GN+g0mxExmMbuyhg+yxnUqokfKYoV24oHTZslGjzy/hwM+uIDv69Ok50CTLvQTnLFLDFwFGxI3QRv446q45sMu/KgoWB+Ad1VJedcihEAgJgyB/Pn6I0zA6qczv2oT1Fdc+8+WNKTXOF8WdJz7rEz2SUEOYz70urMliAlPXbw5Jx1uquq7/51ZEHzqNeNfmyyUteuOp4Uu5Y4N9/NLPOt+Mguz3p4TMX386EvKBddf41I/Xz8IfYfUniZw3DQy6fs9RFMVjaAwDjQv98g8DeS/2ps9BFlU9aK2OHrH0GJiOj+xi1taWwPWzgdkCPCp195xkFiWOicoo80xrdAe6FBh7BwVimqfAlHGeH/VZv7jD3CpUlzi1vuPzR5gxa4285wr6NSoLTpt4qHTgyNJE5bB6uQzoWhf+3JByba5/++CaVYLnl1VyS3n1M6LQpna8GzZWKwMwwqerScx3tKo5dpXY/xBTqBRyHKfK9hAuWjkIjZIkunxh849vK3u+u2Slaw0Q9epFb3Lp7PIso/OIIfdOygjE53Nx4cTHts3OHxgiDP9siX9ezZPxWdMSFu+IPTq4ew/5o/hY47myd8RzB3qOeuSGMboJcGFYJRn8+11zCHLjTpjpKfTb0/ZSCYu3oA1H0vnn5ZuSKg9eOOPQch76XZczUqld4hR8eNcgchjbVZeyzWZ4sACncHIHTpldOLYKRdu7KJYFwStoZ2H5dRX15q3eescIizSs3AEiO7f06FvMkIMSBlUpmN1akzaD/Bi8qVsOdgZUficXcrH+YNK/k1shwOcfOJB6parWwq+MkxEKB0BgyFsH2Hr5Ytpgm11p9lBqiTyLJEfU1prr+k5kPOBFfhlnjid5Fk9cRvVVIEZLfcGpm3RN3eGZoXWZibrV+X3glG8m2MK+S8OTkKGaBcaB33e+DjjY2wbboVPlyvsu/nIKTyUSCHNgYZlhYHwtWl4q1sPidmtyWxfJmWJLbVYllDDlllirXOtuIjvZqrfAmaWuY04xJ4c+hXK2QJSeHJ8kfw/iBTs9GscOy0cR40DUK/EI+6qes4r6CjUaKeNZCM1beOL+fHJa5BOWLjgDhCa0V49nX+uj7W4CmONtRhschqPEO1NjYJZyfDfuyKGCtx0GFgvwvuCtNY4+Q9VCSJPDDKffEfQPbT9M5PlGkZVk6A05adgm5BumcGRPSSx0379LN141ieF3nAPxYKRQAbvRAgQDAL1I2cqG5Hd6TmywY83z5ieHzM1WyuJu5bcDB6oWrf1Y/CvBPgmoxUl6lzkr2OKWIISjGTNPv7EUW0ATbtJNL9FmhgO18QPgYsWItdykmj0LeRQwquQ+fHKdhb3ctB7zBXt8mt5dNPcXgKsxofzJZ4kcylMKwYOZ81Jv02q4uw28K7a5h52DkgGUjBHu3jtHdxaBQbKzj5L2vKzqxZb4ipDIonwRWkSVEz5OlDO9u2Ergakh/Yjiz0BpZGA5tE1qJHagypOpY+JvrnyyQzgUzd3OPHvnq0ZJnGvuVlo6dchizF5V9ZBi7lF/amLSSqzOBla6E4amfckqBAeWUNsV58MAgupZ8O5cPnJ/dAMLq9PP7k+1VYlkXudC6zetU65xZpHPQ9ZB6VRKTt1A2tW7V5HO/WaG1sPg7z1JGEZT0iIgPcMWTCeu0+E7Wr6qj/GeW/NPtZ9JfAP6wb/ZvCzvciFWesFsAgtR+/F+B3loQqo2euAVxxp1NBlv702SZjsuoL4t1f/BN/39UgMKSzP4bQpm9TRZuzZdZ8oWE0VLCMnegmuR3wxJdaOwZc6fP3XG8KDXXGk+2ZxprqWZNstfVjVA4QmvY8lwH/NP9Xv8iv3Y18EV53RUGdS6pN2dsmXgcdzH+1VeqLiz4HfSqLUFfT2rb/BzRAt+Pfiy33S2/SlcbQ9v+8WLLx1yS1ukwq8/zWL3knn9v/yc9uY1bfO4PE7wKdlfBcRs2vYBj0uvypgQsreSHixOy2aKe9Ba3uI2iCVv3PHuVr7wHw4maxOnHLz4XiWInf7KIRiumDy7ZMnGr9vzdKQe/1GiCwO7dF58LR0emvXNLfCNB3vTT5peAXwL+/xnwVjiO4DL3EwoUePXfiapcwYzH/DVAT8IJLPXzWhUh8f+OIkFAHyQ5ukjNUqgg8YTzK03Y+j/vlJCY2TZSjomfjeP9CeM1d7U3dmvCov8zNqsMfjiO08zRPkx/799p2rbIm7yYjybr5QbIa5rLadrb1pTVxfy5XEKiX6rIS8AvAf/fBVwvvpNq/6XcvmPU2lz1PMBqc0fmTzNefVj0Yqk4vN+L+Y7/x18n5BqHn5/AXe+EZc4MQkkBMLN2AmbD5UQm6EvlDMzjfFf47k16vrHPghD8Nz3tNfUYnQ6jOnj39gmBsPIgg1XrxPsOV7jSIJPx2lD+xOL0fj8m1x0TD+V2Csbk9HP1BG/WXe6F+uHBxKQP540J/jpqgk083L3yF1KeA3PHvZLrrkxsWqnYMLYyX0U9h26xWzU2GV5CegnpvwJSGx7sHnsKEYFkDfW6dzSYh37aoJWujJz/4vjuhOHBlUg92O2+P4OndbgfEqBbvO++OENNrxh+oHuyV9he63XSPlVUWjv70z8O1XeRo6eEHfgJixNt+QMaVz5gqQkCI362nyxuW/AHBK6yuKRi90MN5Q98WrnFmPgOlrld7/yqumrrH4aMddX/S0Dk9IxfD0U0O+mnY4jezozqwpoXZVylKCzGfCUnvHPNu4F3nsdPkfxB4lFdyFmtQS+17iWk/yGQMLTKKOfQBuc+a9qO0VUvt82+JHlJ8pLkJclLkpckL0lekrwkeUnykuQlyUuSlyQvSf5TEvcG6rbBb9+rlQQHPLdTfvjnTVSCVa2kKWHfDSl08TnYd3+/j9H0/QZ8ukmTrGwvwb7X02tbmyOcE4ql/He/Mu3qEA19L7D96jG2Qf7hf90e/Gsq8cgBpO1Rr3t0dU3HcJlQJB2+QjV3ZBpv5QJv89AIalhHLzhG9XSh6Fy8OcQbstS5N46v6dtEbxc3iVmpWuBdhHNdfzIfgZPZ+xIFtVBB4lpk7+k8wJcXamWMTe1Hco6qvEx39m2dYd3MjFcDklmqkKq+BB8os1oBcLa7aN27BX/wenqvAWzGl1wavR2BT0LVxPe5d72p3cfN8GvtyQKrRn3AC8/od2++U6D03WFQ/Uw0u58wfGFD7a+VXcY1xMR09Re2kgIDy1yjZd2JBftqHNLooaVJ/kZyaq3VKJPZgsu/GuG0l4GEL6z40DZw7GgL6NdrBgu29XSGa9xitmYN/WRvVeR0mUhlf7V+Da8YqPYDxmDlHHp8pJzZNfLl4ShpquHBFX5tYFYLI9Njd+f9cvbwSLnBQMfqkpGlFGaz+wUGafBe+dfBbPSP7uNn3szuEUfZZosKDAUKneHdKXXieIlEkjDXOvtGoXljFBr/QOy07ChU8EU1KJydaxQbozwjeJNdot/bMHPp2CusypDI71i9a9QJVe+xeeWDn4a45CacmrKwkkclYaY03J4lk287HEX9IKsinpFHfRI49ay4PKqfdylfaU2az6UGyk/B0eVTb8IqQfOC6MLlGS5B0fcR0VKEHJtOXkjEKwa2lGdsWXbQ04dV0GvF68gw9FZVPi+dGa79WayGuMaokpN9dLdqllk+vdarxEV+Pw5nLrtcyGMh5U3hBUhtewqXS48P+TyqHouz1hvvjJpRq29aUsKXAQpw+xHMR4V0zOof6ScXSRE7g4mEN7HR5exE9OhstZlVr4BSltV0wEL4iTU03MjChjkdESYpP8zTfTzCLI4P2UQtDryLd5ztDYqcyaHUlsk4P4nTV5Hj7qIi86jyQEEIP3d5QljowWK+vaOAnhw+1KAw7F/ENXiBeKFBKa/Ll64uG8Wn1nb0QlGrTHbGzEpz7eH27rm7jJkf1DStu92Bc9nh6Vzkxo4BrfBGEcuzqLItfqONkWGCSEX0wTz5vcNRVdcQ/KKd9/IU04prK7U1oSE0ihnJLa5RdJi/SC0uPlhrdMHzGT7txZpf60BVmqe5LDiuyub1eFel8parx5XRxxGE42xPVN0z6L66iAJ09XqPYijNn8JRvYv7kH2NGTIf7WxuYlgtLYNXbaE4vm4UBKrrLNZFYAIozXpi1Fz+jZWTCJx7E5WANaIg4TNHe86ZEUPPs7XuwZaspoO1ie4joQYeknlnOSXqyt7Bq4fbKQrp0Fn0WUF2VHsFPbm9jO+SCUS8jwIpHnzQ+JiYfyvetgJVl7FPR6nXh6yWQpkzZT7km1xoEZu0k4mYPAQLBVWYv6ESZ5qFftPInxM7KOGLUE3S1aZ0JJSSfgxwn3LkfmGE6t5AS+OInGfc51P1pFDH8FG6zwBvxSZ6qa3Rd2lCmtYlHZPU5Zk8G0QuR1LE+f7RvV2CfPdae5MmQ9cPslCpMRrJGViePG7foWHeq14g0KKimIHhXGWK7WEajNwtXjilgb49LDJJwhrxeqOgM5mYOJKJy7rNyLTtmJYNWUtqw91qjQe+rFaQL0x5cOmuFLnC70tl2GBjn3FIOMgXUmnsXjIyVLawI9qejc7UupQb9ZZxHmLN4Sh2S9sKlzJWtl3O7L+hb87W9lbX3B1XmBxZMsYqbETpXp+zB5q5HxywYPsHKi3JXTVaez/fHrIn/eRZy6BezOs990Qn1VVaUljqtaYb2+7SsDN57+PlXW1yMpcXEM1z/Svru6CRfD5fAEw3+ybyCPPQicIqpX6n+K5WtlvzKo1ossPkDFjD8qNR8+p5l9CZNgj4qdMN1WAgvef5K8wnQqGQG0DV2jGwXB3Zt4F8Xq451sty+RK/f1pqvIUEoPfJGflNH05ZzXkLtruXrVNeoo9YhJ2jSgo4bzqwlwFX68kui2iMC1kkFwj5iZEOODOKiOA0FxZxvAtOY2cLeBefKIdrHpqN2iW0v+FQVjbXSV6Stxxd07x3o+EA1oVHYSjbcqVcZFv6/ZhJtFhk+xXKdbapydr9rmaXF0n7xX1k15ByEX9Gwa3A+vM3mG0wHJ9D485Jsg09gr1f2mW/XDDv1ELB23BRgU65R2HoX2A9sTBWdAzeAOA6UlvEISglt60e8Od4+4P9GfX+Au2TZBHP8stt/DxXBrAXrDQCUHxjMOMSRLORzmz0u0x/SHGmLRwTFnpLgUJIwo5rnwOTbSFQoIosFics/Bm4FJvhcUvGNl/lD1y+kI5lmoSCcI4VZjvz1SlfJYXoeYz8SZQzhLZVrd/lFlUlhDFiaVlQup+KxPGsW1dQDF0/xFrvSh4eyWO1vFKL15rUkas2TN/5UQJ5bFbs5gkE3+c6c/pD47PGVkmzWy0goT7MIyDlt73lcfAN03MVfDCSmxzDOkknbFcsTwxrS7aNxHM5uOFNqeoEyhnLNrCiAfDZ8Fp1nIYoQswHTvkGCl6v3rcJpIzJgtKpddq1SkTG49OD6JyzjEhiUfsUxo1eK/2wHXnqrJhpOysv7c2YM6bxWRfp6aY9c8e+p75N/dxkWjtmmP0ul4/mp2wEkXVwsA02txRm1517jc8pm53IO0TbPXK5EZMnL6e3xZlUl7ZUKu+4nN2x+QizRQyCEhcs9okY+79Ku3ilQJdCMQXsdopoKkXZu1bGYgxR7mMIN2uSTVWi2r7ek0amfo2kKzAxxHpFO3pl0AALiXEpmN8Vr5Z8rvPoSnXXn+Cc4YS4zpuXBU3pLcJQ4ZjXPVc7fCVxndMjGd4ycKyYfNNXbgkq+RybJR0WLC9Vf4QruQPjIHwJ30kdPg3ogHHNypUDGPbfFkfz5HqKRCqJooyobq9SyBL3wQRaAwIH7nH1c2WaH7pdrpKtT2PrmTe56J/zJfpwY4hsPRFH+77d5+mbajMYvBmdkWf9hfELx3Y8CjHu8c7vICWOPENMkXOCz3TdhMvkBoMh+9m6C0Yaqa2EOuLqzdP2uHIJLmFrmfP6UNSU6i7sR2n25N5Vz8Qax/RTUKNX8+E4gLDXVxVVWG2Yd1/zsxhO8lXr/7VTQ8ylUqT9KeVrpjatfQ7TAOlVkgOYO1O7p7TXCZs2rnlwZ0TiNUm8BM9uGo+DqCKB0MJbI8E7DhyJIoxZQ/ajKGPG1lH90ahV968WFRSDEXdLMZZVkP6iuPw6vWZRSQW8b3Rmjs8dPNLN2pkucrQjJCOchiLI58gVFlu9/t16Bb3YfeJS3L6ZIIW5bpeABwe7f3Q/3HeA3QooyUcG+croJhxnEEd1vzDSeGjkaTaB6VB57a0IflRp5CtuS5F1A05m1JK9cvND2FOd6gk6vnks6ubXLw/vSEwdWfVbNLnUdfPGwhraeDxxHyh4oNa5vGR66Y6li+WCWHAZRD3f1Ua+nC/iEQ7IFT7bO1ByKWTC2Po+tDLH1AC47mDW884BbYAQBQ5AmMsN7tO90OWCzUv65zmY+I4gvGyrf0a2ZUdOeW7vIIasIeZw5s93FDZ17YXrcGakoxPZ7Mo+FM6nXs6nvV6OR16tELeOPy1DstlkT4KrzeScur0eORttglMWhK9cO4jJM4p62S4HgI4VXajvnJ2dkrr9cG34+JLE1uspUam14z48z5VrXuoRxFahrEQXWHU1mtWzpke/0yctXiOZ6UoGe0Qcq0gpuHLdD0W+Es2Lgaq6UnS7hTKHQeaoNND9KjE8/l0pCRXgMiqdk1EgM/96Zuck/w2l5b8nQm6pRl2Z2rkxtX180u82sAe+7xFQqxZaw9yTVrqF2qOP2Spv+jZSRKvddc1DDfN+oLLeJ9nvD2X4SeMbwbPPVo2vg38HEaYVEX5ANBigWeYowYBgLCbgxg05ld5yFR6rUo5H0/RH+6e2En6K32IKcUVI4RaovNRoBR8foCffEqcffw675PWxxU6eyOJ83cdkMq1tWmmrVpYe/1vCNaqSlYwlXDcO2rdl2NpTDZiFHVWSQuQaAk19FFgTq0XzWyDkBQbSNeBAsPvAzE22k/lqQULVfKvFFUXjW8i88CK2jR+rITL0odpjjgMfc8xpHLNuuje6HM3jfP44pTyzfc0UbGFEUDf0hdqsiK3XCg6xNkSfi3IUeo6n8Sm27T3TdyGtbkw3mgnC6AxNL0Pesu5h1/a1Yy8zZ58YZoQMFstGiqmcET7nmCfVr4pjAzhM9UFgjb3f6KCNulQHZw+YQtdCeBfXv44l41WWnoe9rtpgBgfYZaKjG1Iq22irbAgq0ixFhdMQhjyp4V1bpsycSU1MV0S2zsDOVBW07TL/3faFLXw2zsW3WKmw+fsjprpPj6vumXdAs7umd1Mke4phXRhc3wp2Y9iHorpnmpsS2YM2Ywfzp+KOw4XH6jI7BksGDfUpYJCa5S4o94ZA3xQEep6o6d8U6c8AydW580BihsYDN8wtLb6qFB7deZkr42DZfjh2lFfxGF8OsJp+LMZdnj7K8P/JdC1f0b/pnAMiyaPB7guWRio+OdV9emZ7dYrhfV0CfXuqr7ucPJX9VxXtUJ7AMXSuZ+x01EnZC1Kbtkqe/vhmz7cTv202PWEDeqwwDt5csUeq63Xq1eP1d0VOOHYZElfqCpTOdeWvjZXe83cCfrXBtNXuewLNJRzHyNDqsbHSPustqiA5KoVC51Tlt5OnzkEXvOW+/umq9SvLPv7yn/8LUEsDBBQAAgAIAGQAjUlooHo6TQAAAGsAAAAbAAAAdW5pdmVyc2FsL3VuaXZlcnNhbC5wbmcueG1ss7GvyM1RKEstKs7Mz7NVMtQzULK34+WyKShKLctMLVeoAIoZ6RlAgJJCpa2SCRK3PDOlJAOowsDYGCGYkZqZnlFiq2RubgoX1AeaCQBQSwECAAAUAAIACAALZ4FG6W7bZOQDAAB0DgAAHQAAAAAAAAABAAAAAAAAAAAAdW5pdmVyc2FsL2NvbW1vbl9tZXNzYWdlcy5sbmdQSwECAAAUAAIACAALZ4FGNRrQWs4EAAD0FgAAJwAAAAAAAAABAAAAAAAfBAAAdW5pdmVyc2FsL2ZsYXNoX3B1Ymxpc2hpbmdfc2V0dGluZ3MueG1sUEsBAgAAFAACAAgAC2eBRp9k43WyAgAATgoAACEAAAAAAAAAAQAAAAAAMgkAAHVuaXZlcnNhbC9mbGFzaF9za2luX3NldHRpbmdzLnhtbFBLAQIAABQAAgAIAAtngUYKEe9qogQAAAUWAAAmAAAAAAAAAAEAAAAAACMMAAB1bml2ZXJzYWwvaHRtbF9wdWJsaXNoaW5nX3NldHRpbmdzLnhtbFBLAQIAABQAAgAIAAtngUaFMCthngEAACsGAAAfAAAAAAAAAAEAAAAAAAkRAAB1bml2ZXJzYWwvaHRtbF9za2luX3NldHRpbmdzLmpzUEsBAgAAFAACAAgALmurRhra6juqAAAAHwEAABoAAAAAAAAAAQAAAAAA5BIAAHVuaXZlcnNhbC9pMThuX3ByZXNldHMueG1sUEsBAgAAFAACAAgALmurRpQTsyJpAAAAbgAAABwAAAAAAAAAAQAAAAAAxhMAAHVuaXZlcnNhbC9sb2NhbF9zZXR0aW5ncy54bWxQSwECAAAUAAIACABElFdHI7RO+/sCAACwCAAAFAAAAAAAAAABAAAAAABpFAAAdW5pdmVyc2FsL3BsYXllci54bWxQSwECAAAUAAIACAAua6tGNdvZrWgBAADzAgAAKQAAAAAAAAABAAAAAACWFwAAdW5pdmVyc2FsL3NraW5fY3VzdG9taXphdGlvbl9zZXR0aW5ncy54bWxQSwECAAAUAAIACABkAI1Jh2+TOWgrAACzVgAAFwAAAAAAAAAAAAAAAABFGQAAdW5pdmVyc2FsL3VuaXZlcnNhbC5wbmdQSwECAAAUAAIACABkAI1JaKB6Ok0AAABrAAAAGwAAAAAAAAABAAAAAADiRAAAdW5pdmVyc2FsL3VuaXZlcnNhbC5wbmcueG1sUEsFBgAAAAALAAsASQMAAGhF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极简商务汇报总结计划通用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heme/theme1.xml><?xml version="1.0" encoding="utf-8"?>
<a:theme xmlns:a="http://schemas.openxmlformats.org/drawingml/2006/main" name="第一PPT，www.1ppt.com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方正姚体 Agency FB">
      <a:majorFont>
        <a:latin typeface="Agency FB"/>
        <a:ea typeface="方正姚体"/>
        <a:cs typeface=""/>
      </a:majorFont>
      <a:minorFont>
        <a:latin typeface="Agency FB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2630</TotalTime>
  <Words>1145</Words>
  <Application>Microsoft Office PowerPoint</Application>
  <PresentationFormat>自定义</PresentationFormat>
  <Paragraphs>288</Paragraphs>
  <Slides>31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</vt:vector>
  </TitlesOfParts>
  <Manager>第一PPT，www.1ppt.com</Manager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灰色极简线条</dc:title>
  <dc:creator>第一PPT</dc:creator>
  <cp:keywords>www.1ppt.com</cp:keywords>
  <dc:description>www.1ppt.com</dc:description>
  <cp:lastModifiedBy>dreamsummit</cp:lastModifiedBy>
  <cp:revision>70</cp:revision>
  <dcterms:created xsi:type="dcterms:W3CDTF">2014-10-30T16:24:50Z</dcterms:created>
  <dcterms:modified xsi:type="dcterms:W3CDTF">2022-09-10T00:38:52Z</dcterms:modified>
</cp:coreProperties>
</file>