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67" r:id="rId2"/>
  </p:sldMasterIdLst>
  <p:notesMasterIdLst>
    <p:notesMasterId r:id="rId35"/>
  </p:notesMasterIdLst>
  <p:handoutMasterIdLst>
    <p:handoutMasterId r:id="rId36"/>
  </p:handoutMasterIdLst>
  <p:sldIdLst>
    <p:sldId id="256" r:id="rId3"/>
    <p:sldId id="757" r:id="rId4"/>
    <p:sldId id="758" r:id="rId5"/>
    <p:sldId id="756" r:id="rId6"/>
    <p:sldId id="761" r:id="rId7"/>
    <p:sldId id="763" r:id="rId8"/>
    <p:sldId id="762" r:id="rId9"/>
    <p:sldId id="755" r:id="rId10"/>
    <p:sldId id="764" r:id="rId11"/>
    <p:sldId id="765" r:id="rId12"/>
    <p:sldId id="767" r:id="rId13"/>
    <p:sldId id="766" r:id="rId14"/>
    <p:sldId id="768" r:id="rId15"/>
    <p:sldId id="769" r:id="rId16"/>
    <p:sldId id="750" r:id="rId17"/>
    <p:sldId id="770" r:id="rId18"/>
    <p:sldId id="771" r:id="rId19"/>
    <p:sldId id="772" r:id="rId20"/>
    <p:sldId id="773" r:id="rId21"/>
    <p:sldId id="774" r:id="rId22"/>
    <p:sldId id="775" r:id="rId23"/>
    <p:sldId id="754" r:id="rId24"/>
    <p:sldId id="759" r:id="rId25"/>
    <p:sldId id="760" r:id="rId26"/>
    <p:sldId id="460" r:id="rId27"/>
    <p:sldId id="777" r:id="rId28"/>
    <p:sldId id="776" r:id="rId29"/>
    <p:sldId id="778" r:id="rId30"/>
    <p:sldId id="738" r:id="rId31"/>
    <p:sldId id="751" r:id="rId32"/>
    <p:sldId id="752" r:id="rId33"/>
    <p:sldId id="75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000099"/>
    <a:srgbClr val="FFF5FF"/>
    <a:srgbClr val="FFFFF5"/>
    <a:srgbClr val="0066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82" autoAdjust="0"/>
  </p:normalViewPr>
  <p:slideViewPr>
    <p:cSldViewPr>
      <p:cViewPr varScale="1">
        <p:scale>
          <a:sx n="86" d="100"/>
          <a:sy n="86" d="100"/>
        </p:scale>
        <p:origin x="1368" y="67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>
            <a:extLst>
              <a:ext uri="{FF2B5EF4-FFF2-40B4-BE49-F238E27FC236}">
                <a16:creationId xmlns:a16="http://schemas.microsoft.com/office/drawing/2014/main" id="{E3CB58DD-04B5-492D-91EB-DFE9509313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4CF2209A-C646-450F-A06A-010BABDB66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1876" name="Rectangle 4">
            <a:extLst>
              <a:ext uri="{FF2B5EF4-FFF2-40B4-BE49-F238E27FC236}">
                <a16:creationId xmlns:a16="http://schemas.microsoft.com/office/drawing/2014/main" id="{6E487528-5719-413E-B181-E060DEA04F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1877" name="Rectangle 5">
            <a:extLst>
              <a:ext uri="{FF2B5EF4-FFF2-40B4-BE49-F238E27FC236}">
                <a16:creationId xmlns:a16="http://schemas.microsoft.com/office/drawing/2014/main" id="{045CE738-CE96-4B92-B1FA-EBAB72665CF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FA5224-8839-4C04-9465-EE347EED6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>
            <a:extLst>
              <a:ext uri="{FF2B5EF4-FFF2-40B4-BE49-F238E27FC236}">
                <a16:creationId xmlns:a16="http://schemas.microsoft.com/office/drawing/2014/main" id="{1A1FA4A7-1275-4BDE-A622-DDCC70D90C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8569C599-FD93-4DC8-B33D-9EEBCDBE29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2136664-A8E4-4524-B476-E040578843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0853" name="Rectangle 5">
            <a:extLst>
              <a:ext uri="{FF2B5EF4-FFF2-40B4-BE49-F238E27FC236}">
                <a16:creationId xmlns:a16="http://schemas.microsoft.com/office/drawing/2014/main" id="{B69564A3-0384-4BE3-9960-4809909889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0854" name="Rectangle 6">
            <a:extLst>
              <a:ext uri="{FF2B5EF4-FFF2-40B4-BE49-F238E27FC236}">
                <a16:creationId xmlns:a16="http://schemas.microsoft.com/office/drawing/2014/main" id="{16C530B1-6F01-41A5-8B3B-083BEE8C04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0855" name="Rectangle 7">
            <a:extLst>
              <a:ext uri="{FF2B5EF4-FFF2-40B4-BE49-F238E27FC236}">
                <a16:creationId xmlns:a16="http://schemas.microsoft.com/office/drawing/2014/main" id="{71C684C6-D336-4EC4-A592-6A26002B3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97C247-02B2-4892-9C36-461AE960F9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97C247-02B2-4892-9C36-461AE960F970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41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59132503"/>
      </p:ext>
    </p:extLst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78310130"/>
      </p:ext>
    </p:extLst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0585239"/>
      </p:ext>
    </p:extLst>
  </p:cSld>
  <p:clrMapOvr>
    <a:masterClrMapping/>
  </p:clrMapOvr>
  <p:transition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2C0B8303-A047-4760-BFCF-E6EC638BC5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4AEE36E-E102-4C32-8D24-699A6DE907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718F7F9C-3858-4390-8A64-17AE0F0CFE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02AA3893-4DDF-4CDB-8267-32B2864C12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C197D27-A578-44C9-B8BB-6E393F26DC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9FABE00-2ED4-4FD7-8AEC-C2C838F646E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12BD824F-5468-40D2-8638-162B88F79B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20164A9D-8596-4C86-8760-7ABE9421BE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7885BC88-56A3-4E1A-B49F-5810CED529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3B6F51D8-3EC9-4951-AEA9-583CD13484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F965132B-F83A-4136-AB60-C53C554078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09220666-E81A-449B-8B25-6208185286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3D77C237-4929-4AC8-ABD0-2CB212F278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E04C932-0196-46E7-A81B-62E178C58B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47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7256C368-157A-4F6A-8F8F-75CEB47B9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0DDCD60-5872-4D88-BD9F-3879D190CA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3C2451C-5CD1-4D3C-AA20-B856BE065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714B1-3EED-4F0C-81DA-1F09C0AB68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133994"/>
      </p:ext>
    </p:extLst>
  </p:cSld>
  <p:clrMapOvr>
    <a:masterClrMapping/>
  </p:clrMapOvr>
  <p:transition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14C6FD-EB9B-40A5-A792-6B7708BCA0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EB46586-8172-4A13-80C8-08878F1886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9D032-A857-4D46-A3F4-8AA45DF8C7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0256572-2DF6-4EE5-8178-EE2FB100C53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875611"/>
      </p:ext>
    </p:extLst>
  </p:cSld>
  <p:clrMapOvr>
    <a:masterClrMapping/>
  </p:clrMapOvr>
  <p:transition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B693E87-B904-4AB0-AC58-8EB45D1C4D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30ECEC-71C3-4B0F-B2D5-9F198F6D0A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716DB-E67F-4295-AF3B-F9F9D02D9F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BE53965-4381-49FF-B227-F3D22DA146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040753"/>
      </p:ext>
    </p:extLst>
  </p:cSld>
  <p:clrMapOvr>
    <a:masterClrMapping/>
  </p:clrMapOvr>
  <p:transition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F14E8A-B603-41EA-8F2C-CDACF44FD5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E34684-C6A9-42DF-A857-83183E7998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7A5E6-3947-4C38-88D3-5AA285711A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35398AA-6295-465A-8597-AF86BC2C776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40624"/>
      </p:ext>
    </p:extLst>
  </p:cSld>
  <p:clrMapOvr>
    <a:masterClrMapping/>
  </p:clrMapOvr>
  <p:transition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5BAB2-3345-4CCE-8ACD-2F66728BA4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384C829-8F05-4AC2-A50C-79D97097B7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4940-DCF9-4765-BE29-69614D041F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6399FBD-B566-4F5E-8CED-4E26E81F60D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94925"/>
      </p:ext>
    </p:extLst>
  </p:cSld>
  <p:clrMapOvr>
    <a:masterClrMapping/>
  </p:clrMapOvr>
  <p:transition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91C4FF-45D4-4E28-A5F3-C560DDDC7A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447A1-6692-43DC-A308-EB02A1C0E2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653B1-F52D-4998-9F04-3588547238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15282EEB-CD84-4FEB-9F59-21D0B1CCFD1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125959"/>
      </p:ext>
    </p:extLst>
  </p:cSld>
  <p:clrMapOvr>
    <a:masterClrMapping/>
  </p:clrMapOvr>
  <p:transition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457E78C-1846-48F8-BE1A-41F4D88F42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0A780F3-793A-4862-AA98-FEB602DCB4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875B90-1268-4FBB-874D-0AFBED20E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EC6F467-D7CC-428D-BC08-B8774D3AFEC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806851"/>
      </p:ext>
    </p:extLst>
  </p:cSld>
  <p:clrMapOvr>
    <a:masterClrMapping/>
  </p:clrMapOvr>
  <p:transition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5B6231-2CE6-4A2E-AF6C-F15164CFE1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740B08-69A4-484F-8272-FD0921DC25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36B3B-13A4-492E-9080-223CD1E2C3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7C70137-8012-403D-BD6A-9BC2D78323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047347"/>
      </p:ext>
    </p:extLst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3853419"/>
      </p:ext>
    </p:extLst>
  </p:cSld>
  <p:clrMapOvr>
    <a:masterClrMapping/>
  </p:clrMapOvr>
  <p:transition>
    <p:push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8171A6-73EB-49B0-A9A7-3CADEDB717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2D84F6-9554-4912-8A2A-5D15173910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50DFC-8C9F-4B4B-882B-3604E18358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5BA5E71-1C28-4803-A3AC-52A24385CA2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64868"/>
      </p:ext>
    </p:extLst>
  </p:cSld>
  <p:clrMapOvr>
    <a:masterClrMapping/>
  </p:clrMapOvr>
  <p:transition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4E69A9-72AB-4A07-9B74-630B8BAC86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972C1BC-4A03-40BE-96A8-1ABA838A424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FF2E8-E637-4AEE-A2BC-6DA8A9B9D8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F897A0A-B480-40A9-B710-0855B520931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15311"/>
      </p:ext>
    </p:extLst>
  </p:cSld>
  <p:clrMapOvr>
    <a:masterClrMapping/>
  </p:clrMapOvr>
  <p:transition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9FDC0F-65E8-499A-8F2A-AFBF7E712E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832EDC-ED76-4A35-88A6-D652A311D0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F8540-EFF3-4223-BA12-3618AA8776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3B0E779-37ED-4D63-AFD2-8AC8BA2F3F4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749444"/>
      </p:ext>
    </p:extLst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464131"/>
      </p:ext>
    </p:extLst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688718"/>
      </p:ext>
    </p:extLst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78350726"/>
      </p:ext>
    </p:extLst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08517643"/>
      </p:ext>
    </p:extLst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077354"/>
      </p:ext>
    </p:extLst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3122130"/>
      </p:ext>
    </p:extLst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9611917"/>
      </p:ext>
    </p:extLst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">
            <a:extLst>
              <a:ext uri="{FF2B5EF4-FFF2-40B4-BE49-F238E27FC236}">
                <a16:creationId xmlns:a16="http://schemas.microsoft.com/office/drawing/2014/main" id="{25B0CCA0-CA5B-4FEF-8ABD-6CDA7B500E0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8" name="Rectangle 5">
              <a:extLst>
                <a:ext uri="{FF2B5EF4-FFF2-40B4-BE49-F238E27FC236}">
                  <a16:creationId xmlns:a16="http://schemas.microsoft.com/office/drawing/2014/main" id="{B7592302-2F7C-48D6-A945-461EA3515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9" name="Rectangle 6">
              <a:extLst>
                <a:ext uri="{FF2B5EF4-FFF2-40B4-BE49-F238E27FC236}">
                  <a16:creationId xmlns:a16="http://schemas.microsoft.com/office/drawing/2014/main" id="{D0E47386-83F7-4B09-BEF4-8ABACA020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0" name="Rectangle 7">
              <a:extLst>
                <a:ext uri="{FF2B5EF4-FFF2-40B4-BE49-F238E27FC236}">
                  <a16:creationId xmlns:a16="http://schemas.microsoft.com/office/drawing/2014/main" id="{800DFFF4-EFE3-40D7-8733-46BB92AC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1" name="Rectangle 8">
              <a:extLst>
                <a:ext uri="{FF2B5EF4-FFF2-40B4-BE49-F238E27FC236}">
                  <a16:creationId xmlns:a16="http://schemas.microsoft.com/office/drawing/2014/main" id="{0465783C-49AC-413E-A08F-E6B98D41B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2" name="Rectangle 9">
              <a:extLst>
                <a:ext uri="{FF2B5EF4-FFF2-40B4-BE49-F238E27FC236}">
                  <a16:creationId xmlns:a16="http://schemas.microsoft.com/office/drawing/2014/main" id="{A57F6E37-D5F3-4831-A1C3-111A79FBE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3" name="Rectangle 10">
              <a:extLst>
                <a:ext uri="{FF2B5EF4-FFF2-40B4-BE49-F238E27FC236}">
                  <a16:creationId xmlns:a16="http://schemas.microsoft.com/office/drawing/2014/main" id="{FE77AA7A-A125-418C-89DB-697E89A3B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4" name="Rectangle 11">
              <a:extLst>
                <a:ext uri="{FF2B5EF4-FFF2-40B4-BE49-F238E27FC236}">
                  <a16:creationId xmlns:a16="http://schemas.microsoft.com/office/drawing/2014/main" id="{170DDC1A-504F-43AB-91DD-47273E970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12">
              <a:extLst>
                <a:ext uri="{FF2B5EF4-FFF2-40B4-BE49-F238E27FC236}">
                  <a16:creationId xmlns:a16="http://schemas.microsoft.com/office/drawing/2014/main" id="{E3AEAC5D-7045-4F91-A0F2-B7B81738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6" name="Rectangle 13">
              <a:extLst>
                <a:ext uri="{FF2B5EF4-FFF2-40B4-BE49-F238E27FC236}">
                  <a16:creationId xmlns:a16="http://schemas.microsoft.com/office/drawing/2014/main" id="{163CF665-7AA5-4D2F-A832-D6CC4D28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7" name="Rectangle 15">
            <a:extLst>
              <a:ext uri="{FF2B5EF4-FFF2-40B4-BE49-F238E27FC236}">
                <a16:creationId xmlns:a16="http://schemas.microsoft.com/office/drawing/2014/main" id="{B91C86FD-C857-4F08-B466-46AE9233C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57200"/>
            <a:ext cx="82296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anose="05000000000000000000" pitchFamily="2" charset="2"/>
        <a:buChar char="F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7DF1543-4187-41F5-8404-26D77ADE926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E3F77A4C-FAC4-46C6-B40C-D533601C3C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19D7C311-0CE5-4872-8D81-D7AB47F721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20D30C84-5218-4988-A816-452AB1A138A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>
              <a:extLst>
                <a:ext uri="{FF2B5EF4-FFF2-40B4-BE49-F238E27FC236}">
                  <a16:creationId xmlns:a16="http://schemas.microsoft.com/office/drawing/2014/main" id="{0E930DA0-0FAD-4DC2-81D7-62D2F2F66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6">
              <a:extLst>
                <a:ext uri="{FF2B5EF4-FFF2-40B4-BE49-F238E27FC236}">
                  <a16:creationId xmlns:a16="http://schemas.microsoft.com/office/drawing/2014/main" id="{7CA2F394-53CC-43DE-B455-88B419E65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7">
              <a:extLst>
                <a:ext uri="{FF2B5EF4-FFF2-40B4-BE49-F238E27FC236}">
                  <a16:creationId xmlns:a16="http://schemas.microsoft.com/office/drawing/2014/main" id="{4DCBA0DF-4C04-4881-9D50-4AA2069A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2059" name="Rectangle 8">
              <a:extLst>
                <a:ext uri="{FF2B5EF4-FFF2-40B4-BE49-F238E27FC236}">
                  <a16:creationId xmlns:a16="http://schemas.microsoft.com/office/drawing/2014/main" id="{C29808AD-066A-4949-9FFA-66242087E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2060" name="Rectangle 9">
              <a:extLst>
                <a:ext uri="{FF2B5EF4-FFF2-40B4-BE49-F238E27FC236}">
                  <a16:creationId xmlns:a16="http://schemas.microsoft.com/office/drawing/2014/main" id="{B7D75CA9-4BB3-432F-9379-D51702F24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061" name="Rectangle 10">
              <a:extLst>
                <a:ext uri="{FF2B5EF4-FFF2-40B4-BE49-F238E27FC236}">
                  <a16:creationId xmlns:a16="http://schemas.microsoft.com/office/drawing/2014/main" id="{80DF9483-9EC8-43A2-B50E-AD359ED2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2062" name="Rectangle 11">
              <a:extLst>
                <a:ext uri="{FF2B5EF4-FFF2-40B4-BE49-F238E27FC236}">
                  <a16:creationId xmlns:a16="http://schemas.microsoft.com/office/drawing/2014/main" id="{90A05DC1-85D4-4FB2-97AA-EECD6348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63" name="Rectangle 12">
              <a:extLst>
                <a:ext uri="{FF2B5EF4-FFF2-40B4-BE49-F238E27FC236}">
                  <a16:creationId xmlns:a16="http://schemas.microsoft.com/office/drawing/2014/main" id="{888BED4C-B328-4CCD-A67F-A7E586F91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064" name="Rectangle 13">
              <a:extLst>
                <a:ext uri="{FF2B5EF4-FFF2-40B4-BE49-F238E27FC236}">
                  <a16:creationId xmlns:a16="http://schemas.microsoft.com/office/drawing/2014/main" id="{C0633DF0-02A4-4EFD-9F4B-5E4ABF16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053" name="Rectangle 14">
            <a:extLst>
              <a:ext uri="{FF2B5EF4-FFF2-40B4-BE49-F238E27FC236}">
                <a16:creationId xmlns:a16="http://schemas.microsoft.com/office/drawing/2014/main" id="{D884E338-965C-42D8-B899-A120886C7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Rectangle 15">
            <a:extLst>
              <a:ext uri="{FF2B5EF4-FFF2-40B4-BE49-F238E27FC236}">
                <a16:creationId xmlns:a16="http://schemas.microsoft.com/office/drawing/2014/main" id="{8FAD5C64-A504-4942-AFF8-BA5CCFEF7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3680" name="Rectangle 16">
            <a:extLst>
              <a:ext uri="{FF2B5EF4-FFF2-40B4-BE49-F238E27FC236}">
                <a16:creationId xmlns:a16="http://schemas.microsoft.com/office/drawing/2014/main" id="{54AD65BA-F428-4AA4-A2B1-C267B6B808D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ransition>
    <p:push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anose="05000000000000000000" pitchFamily="2" charset="2"/>
        <a:buChar char="F"/>
        <a:defRPr sz="2600" b="1">
          <a:solidFill>
            <a:schemeClr val="tx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9.xml"/><Relationship Id="rId9" Type="http://schemas.openxmlformats.org/officeDocument/2006/relationships/slide" Target="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header1">
            <a:extLst>
              <a:ext uri="{FF2B5EF4-FFF2-40B4-BE49-F238E27FC236}">
                <a16:creationId xmlns:a16="http://schemas.microsoft.com/office/drawing/2014/main" id="{D522E12F-882C-45A6-ABED-9CB9DCEA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3816350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5" descr="header2">
            <a:extLst>
              <a:ext uri="{FF2B5EF4-FFF2-40B4-BE49-F238E27FC236}">
                <a16:creationId xmlns:a16="http://schemas.microsoft.com/office/drawing/2014/main" id="{F74B409D-9C84-4E81-8606-40F471EF6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000"/>
            <a:ext cx="36099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12">
            <a:extLst>
              <a:ext uri="{FF2B5EF4-FFF2-40B4-BE49-F238E27FC236}">
                <a16:creationId xmlns:a16="http://schemas.microsoft.com/office/drawing/2014/main" id="{4421EC94-2E45-4E10-A4F4-63501194DABF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191000" y="2674992"/>
            <a:ext cx="40386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kumimoji="1"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C</a:t>
            </a:r>
            <a:r>
              <a:rPr kumimoji="1"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方正姚体" pitchFamily="2" charset="-122"/>
              </a:rPr>
              <a:t>语言基础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918755AF-0A9F-45D2-9689-BC27781999F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114800" y="3462338"/>
            <a:ext cx="42672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zh-C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Microsoft Sans Serif" pitchFamily="34" charset="0"/>
              </a:rPr>
              <a:t>C Language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609F52-4A2B-4ABD-B88C-E1AABD207125}"/>
              </a:ext>
            </a:extLst>
          </p:cNvPr>
          <p:cNvSpPr txBox="1"/>
          <p:nvPr/>
        </p:nvSpPr>
        <p:spPr>
          <a:xfrm>
            <a:off x="5322108" y="541020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电子设计创新实验室</a:t>
            </a:r>
            <a:endParaRPr lang="en-US" altLang="zh-CN" dirty="0"/>
          </a:p>
          <a:p>
            <a:pPr algn="ctr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5F540-7544-4757-8CDE-B4CB8EF0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函数书写与调用（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6E835-514E-4531-ACE2-7A0F68B5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书写完函数后，我们需要进行函数调用：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#include&lt;reg52.h&gt;			//</a:t>
            </a:r>
            <a:r>
              <a:rPr lang="zh-CN" altLang="en-US" sz="1600" dirty="0">
                <a:solidFill>
                  <a:schemeClr val="tx1"/>
                </a:solidFill>
              </a:rPr>
              <a:t>头文件，包含基本函数的定义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sbit</a:t>
            </a:r>
            <a:r>
              <a:rPr lang="en-US" altLang="zh-CN" sz="1600" dirty="0">
                <a:solidFill>
                  <a:schemeClr val="tx1"/>
                </a:solidFill>
              </a:rPr>
              <a:t> LED=P1^0;			//</a:t>
            </a:r>
            <a:r>
              <a:rPr lang="zh-CN" altLang="en-US" sz="1600" dirty="0">
                <a:solidFill>
                  <a:schemeClr val="tx1"/>
                </a:solidFill>
              </a:rPr>
              <a:t>变量，定义引脚</a:t>
            </a:r>
            <a:r>
              <a:rPr lang="en-US" altLang="zh-CN" sz="1600" dirty="0">
                <a:solidFill>
                  <a:schemeClr val="tx1"/>
                </a:solidFill>
              </a:rPr>
              <a:t>P1^0</a:t>
            </a:r>
            <a:r>
              <a:rPr lang="zh-CN" altLang="en-US" sz="1600" dirty="0">
                <a:solidFill>
                  <a:schemeClr val="tx1"/>
                </a:solidFill>
              </a:rPr>
              <a:t>为变量</a:t>
            </a:r>
            <a:r>
              <a:rPr lang="en-US" altLang="zh-CN" sz="1600" dirty="0">
                <a:solidFill>
                  <a:schemeClr val="tx1"/>
                </a:solidFill>
              </a:rPr>
              <a:t>LED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void delay(int x);			</a:t>
            </a:r>
            <a:r>
              <a:rPr lang="en-US" altLang="zh-CN" sz="1400" dirty="0">
                <a:solidFill>
                  <a:schemeClr val="tx1"/>
                </a:solidFill>
              </a:rPr>
              <a:t>//</a:t>
            </a:r>
            <a:r>
              <a:rPr lang="zh-CN" altLang="en-US" sz="1400" dirty="0">
                <a:solidFill>
                  <a:schemeClr val="tx1"/>
                </a:solidFill>
              </a:rPr>
              <a:t>函数声明：包括返回值类型、函数名、调用变量类型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void main()			//</a:t>
            </a:r>
            <a:r>
              <a:rPr lang="zh-CN" altLang="en-US" sz="1600" dirty="0">
                <a:solidFill>
                  <a:schemeClr val="tx1"/>
                </a:solidFill>
              </a:rPr>
              <a:t>主函数，</a:t>
            </a:r>
            <a:r>
              <a:rPr lang="en-US" altLang="zh-CN" sz="1600" dirty="0">
                <a:solidFill>
                  <a:schemeClr val="tx1"/>
                </a:solidFill>
              </a:rPr>
              <a:t>main</a:t>
            </a:r>
            <a:r>
              <a:rPr lang="zh-CN" altLang="en-US" sz="1600" dirty="0">
                <a:solidFill>
                  <a:schemeClr val="tx1"/>
                </a:solidFill>
              </a:rPr>
              <a:t>前面的</a:t>
            </a:r>
            <a:r>
              <a:rPr lang="en-US" altLang="zh-CN" sz="1600" dirty="0">
                <a:solidFill>
                  <a:schemeClr val="tx1"/>
                </a:solidFill>
              </a:rPr>
              <a:t>void</a:t>
            </a:r>
            <a:r>
              <a:rPr lang="zh-CN" altLang="en-US" sz="1600" dirty="0">
                <a:solidFill>
                  <a:schemeClr val="tx1"/>
                </a:solidFill>
              </a:rPr>
              <a:t>表示返回值为空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{				</a:t>
            </a:r>
            <a:r>
              <a:rPr lang="en-US" altLang="zh-CN" sz="1200" dirty="0">
                <a:solidFill>
                  <a:schemeClr val="tx1"/>
                </a:solidFill>
              </a:rPr>
              <a:t>//</a:t>
            </a:r>
            <a:r>
              <a:rPr lang="zh-CN" altLang="en-US" sz="1200" dirty="0">
                <a:solidFill>
                  <a:schemeClr val="tx1"/>
                </a:solidFill>
              </a:rPr>
              <a:t>每一个函数或者结构均需要用到大括号，表示内容为一个整体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while(1)		//</a:t>
            </a:r>
            <a:r>
              <a:rPr lang="zh-CN" altLang="en-US" sz="2000" dirty="0"/>
              <a:t>死循环，保证函数持续运行</a:t>
            </a:r>
            <a:endParaRPr lang="en-US" altLang="zh-CN" sz="20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{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	 LED=0;	//</a:t>
            </a:r>
            <a:r>
              <a:rPr lang="zh-CN" altLang="en-US" sz="2000" dirty="0"/>
              <a:t>将变量</a:t>
            </a:r>
            <a:r>
              <a:rPr lang="en-US" altLang="zh-CN" sz="2000" dirty="0"/>
              <a:t>LED</a:t>
            </a:r>
            <a:r>
              <a:rPr lang="zh-CN" altLang="en-US" sz="2000" dirty="0"/>
              <a:t>赋值为</a:t>
            </a:r>
            <a:r>
              <a:rPr lang="en-US" altLang="zh-CN" sz="2000" dirty="0"/>
              <a:t>0</a:t>
            </a:r>
            <a:r>
              <a:rPr lang="zh-CN" altLang="en-US" sz="2000" dirty="0"/>
              <a:t>，使灯点亮</a:t>
            </a:r>
            <a:endParaRPr lang="en-US" altLang="zh-CN" sz="20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	delay(500);	</a:t>
            </a:r>
            <a:r>
              <a:rPr lang="en-US" altLang="zh-CN" sz="1600" dirty="0"/>
              <a:t>//</a:t>
            </a:r>
            <a:r>
              <a:rPr lang="zh-CN" altLang="en-US" sz="1600" dirty="0"/>
              <a:t>调用延迟函数，令</a:t>
            </a:r>
            <a:r>
              <a:rPr lang="en-US" altLang="zh-CN" sz="1600" dirty="0"/>
              <a:t>x=500</a:t>
            </a:r>
            <a:r>
              <a:rPr lang="zh-CN" altLang="en-US" sz="1600" dirty="0"/>
              <a:t>，实现延迟</a:t>
            </a:r>
            <a:r>
              <a:rPr lang="en-US" altLang="zh-CN" sz="1600" dirty="0"/>
              <a:t>500</a:t>
            </a:r>
            <a:r>
              <a:rPr lang="zh-CN" altLang="en-US" sz="1600" dirty="0"/>
              <a:t>毫秒</a:t>
            </a:r>
            <a:endParaRPr lang="en-US" altLang="zh-CN" sz="2000" dirty="0"/>
          </a:p>
          <a:p>
            <a:pPr marL="0" indent="0">
              <a:buClr>
                <a:srgbClr val="00007D"/>
              </a:buClr>
              <a:buNone/>
            </a:pPr>
            <a:r>
              <a:rPr lang="en-US" altLang="zh-CN" sz="2000" dirty="0"/>
              <a:t>		LED=1</a:t>
            </a:r>
            <a:r>
              <a:rPr lang="zh-CN" altLang="en-US" sz="2000" dirty="0"/>
              <a:t>；</a:t>
            </a:r>
            <a:r>
              <a:rPr lang="en-US" altLang="zh-CN" sz="2000" dirty="0"/>
              <a:t>	//</a:t>
            </a:r>
            <a:r>
              <a:rPr lang="zh-CN" altLang="en-US" sz="2000" dirty="0"/>
              <a:t>将变量</a:t>
            </a:r>
            <a:r>
              <a:rPr lang="en-US" altLang="zh-CN" sz="2000" dirty="0"/>
              <a:t>LED</a:t>
            </a:r>
            <a:r>
              <a:rPr lang="zh-CN" altLang="en-US" sz="2000" dirty="0"/>
              <a:t>赋值为</a:t>
            </a:r>
            <a:r>
              <a:rPr lang="en-US" altLang="zh-CN" sz="2000" dirty="0"/>
              <a:t>1</a:t>
            </a:r>
            <a:r>
              <a:rPr lang="zh-CN" altLang="en-US" sz="2000" dirty="0"/>
              <a:t>，使灯熄灭</a:t>
            </a:r>
            <a:endParaRPr lang="en-US" altLang="zh-CN" sz="20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	delay(500);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}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}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…(delay</a:t>
            </a:r>
            <a:r>
              <a:rPr lang="zh-CN" altLang="en-US" sz="1600" dirty="0">
                <a:solidFill>
                  <a:schemeClr val="tx1"/>
                </a:solidFill>
              </a:rPr>
              <a:t>函数写在此处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62211"/>
      </p:ext>
    </p:extLst>
  </p:cSld>
  <p:clrMapOvr>
    <a:masterClrMapping/>
  </p:clrMapOvr>
  <p:transition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5789C-EECC-4C8D-8A09-FB8FCFD9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F9C60-0FF9-4D38-B637-0440AF3A3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当灯光闪烁的延时</a:t>
            </a:r>
            <a:r>
              <a:rPr lang="zh-CN" altLang="en-US" dirty="0">
                <a:solidFill>
                  <a:srgbClr val="FF0000"/>
                </a:solidFill>
              </a:rPr>
              <a:t>足够小</a:t>
            </a:r>
            <a:r>
              <a:rPr lang="zh-CN" altLang="en-US" dirty="0"/>
              <a:t>的时候，会发生什么？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调整灯亮状态和灯灭状态延时的长度，</a:t>
            </a:r>
            <a:r>
              <a:rPr lang="zh-CN" altLang="en-US" dirty="0">
                <a:solidFill>
                  <a:srgbClr val="FF0000"/>
                </a:solidFill>
              </a:rPr>
              <a:t>使两者不一致</a:t>
            </a:r>
            <a:r>
              <a:rPr lang="zh-CN" altLang="en-US" dirty="0"/>
              <a:t>，又会发生什么？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</a:t>
            </a:r>
            <a:r>
              <a:rPr lang="zh-CN" altLang="en-US" dirty="0">
                <a:solidFill>
                  <a:srgbClr val="FF0000"/>
                </a:solidFill>
              </a:rPr>
              <a:t>实物单片机</a:t>
            </a:r>
            <a:r>
              <a:rPr lang="zh-CN" altLang="en-US" dirty="0"/>
              <a:t>的同学可以尝试一下，并观察结果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（由于程序仿真无法实现这一效果，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</a:rPr>
              <a:t>没有实物单片机的同学可以跳过这个问题）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11745"/>
      </p:ext>
    </p:extLst>
  </p:cSld>
  <p:clrMapOvr>
    <a:masterClrMapping/>
  </p:clrMapOvr>
  <p:transition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0E6E-03D0-46CE-847B-56F784D2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点多个灯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403C0-B7C8-4981-8416-9EC4E6E0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371600"/>
          </a:xfrm>
        </p:spPr>
        <p:txBody>
          <a:bodyPr/>
          <a:lstStyle/>
          <a:p>
            <a:r>
              <a:rPr lang="zh-CN" altLang="en-US" b="0" dirty="0"/>
              <a:t>通过刚才的介绍，大家对</a:t>
            </a:r>
            <a:r>
              <a:rPr lang="en-US" altLang="zh-CN" b="0" dirty="0"/>
              <a:t>C</a:t>
            </a:r>
            <a:r>
              <a:rPr lang="zh-CN" altLang="en-US" b="0" dirty="0"/>
              <a:t>语言已经有了基本的理解，并实现了一个灯的闪烁控制。那么，如果我们想控制多个灯的亮灭，该怎么办呢？</a:t>
            </a:r>
            <a:endParaRPr lang="en-US" altLang="zh-CN" b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CD52C2-E83F-4967-9F73-0F9FD0A4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2667000"/>
            <a:ext cx="3581400" cy="25952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4629FE-C727-4914-9DCC-7284E3189905}"/>
              </a:ext>
            </a:extLst>
          </p:cNvPr>
          <p:cNvSpPr/>
          <p:nvPr/>
        </p:nvSpPr>
        <p:spPr>
          <a:xfrm>
            <a:off x="762000" y="54102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答：我们可以直接控制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P1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端口的输出值来实现对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P1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下所有端口的</a:t>
            </a:r>
            <a:r>
              <a:rPr lang="en-US" altLang="zh-CN" sz="2800" dirty="0">
                <a:solidFill>
                  <a:srgbClr val="0000FF"/>
                </a:solidFill>
                <a:latin typeface="+mn-lt"/>
                <a:ea typeface="+mn-ea"/>
              </a:rPr>
              <a:t>LED</a:t>
            </a:r>
            <a:r>
              <a:rPr lang="zh-CN" altLang="en-US" sz="2800" dirty="0">
                <a:solidFill>
                  <a:srgbClr val="0000FF"/>
                </a:solidFill>
                <a:latin typeface="+mn-lt"/>
                <a:ea typeface="+mn-ea"/>
              </a:rPr>
              <a:t>灯的控制。</a:t>
            </a:r>
          </a:p>
        </p:txBody>
      </p:sp>
    </p:spTree>
    <p:extLst>
      <p:ext uri="{BB962C8B-B14F-4D97-AF65-F5344CB8AC3E}">
        <p14:creationId xmlns:p14="http://schemas.microsoft.com/office/powerpoint/2010/main" val="327493358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776A6-40BB-46AC-82C7-C4C65FAA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BE3F2-53F6-4ED7-A8B2-6116A281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我们先前控制</a:t>
            </a:r>
            <a:r>
              <a:rPr lang="en-US" altLang="zh-CN" b="0" dirty="0"/>
              <a:t>LED</a:t>
            </a:r>
            <a:r>
              <a:rPr lang="zh-CN" altLang="en-US" b="0" dirty="0"/>
              <a:t>灯，需要先定义</a:t>
            </a:r>
            <a:r>
              <a:rPr lang="en-US" altLang="zh-CN" b="0" dirty="0"/>
              <a:t>LED</a:t>
            </a:r>
            <a:r>
              <a:rPr lang="zh-CN" altLang="en-US" b="0" dirty="0"/>
              <a:t>灯所在的引脚，如</a:t>
            </a:r>
            <a:r>
              <a:rPr lang="en-US" altLang="zh-CN" b="0" dirty="0"/>
              <a:t>P1^0</a:t>
            </a:r>
            <a:r>
              <a:rPr lang="zh-CN" altLang="en-US" b="0" dirty="0"/>
              <a:t>、</a:t>
            </a:r>
            <a:r>
              <a:rPr lang="en-US" altLang="zh-CN" b="0" dirty="0"/>
              <a:t>P1^1…P1^7</a:t>
            </a:r>
            <a:r>
              <a:rPr lang="zh-CN" altLang="en-US" b="0" dirty="0"/>
              <a:t>。但实际上，每一个引脚都对应的是所在端口中的一位。例如</a:t>
            </a:r>
            <a:r>
              <a:rPr lang="en-US" altLang="zh-CN" b="0" dirty="0">
                <a:solidFill>
                  <a:srgbClr val="92D050"/>
                </a:solidFill>
              </a:rPr>
              <a:t>P1</a:t>
            </a:r>
            <a:r>
              <a:rPr lang="en-US" altLang="zh-CN" b="0" dirty="0"/>
              <a:t>^</a:t>
            </a:r>
            <a:r>
              <a:rPr lang="en-US" altLang="zh-CN" b="0" dirty="0">
                <a:solidFill>
                  <a:srgbClr val="00B0F0"/>
                </a:solidFill>
              </a:rPr>
              <a:t>0</a:t>
            </a:r>
            <a:r>
              <a:rPr lang="zh-CN" altLang="en-US" b="0" dirty="0"/>
              <a:t>就表示端口</a:t>
            </a:r>
            <a:r>
              <a:rPr lang="en-US" altLang="zh-CN" b="0" dirty="0">
                <a:solidFill>
                  <a:srgbClr val="92D050"/>
                </a:solidFill>
              </a:rPr>
              <a:t>P1</a:t>
            </a:r>
            <a:r>
              <a:rPr lang="zh-CN" altLang="en-US" b="0" dirty="0"/>
              <a:t>的第</a:t>
            </a:r>
            <a:r>
              <a:rPr lang="en-US" altLang="zh-CN" b="0" dirty="0">
                <a:solidFill>
                  <a:srgbClr val="00B0F0"/>
                </a:solidFill>
              </a:rPr>
              <a:t>0</a:t>
            </a:r>
            <a:r>
              <a:rPr lang="zh-CN" altLang="en-US" b="0" dirty="0"/>
              <a:t>位。</a:t>
            </a:r>
            <a:endParaRPr lang="en-US" altLang="zh-CN" b="0" dirty="0"/>
          </a:p>
          <a:p>
            <a:r>
              <a:rPr lang="zh-CN" altLang="en-US" b="0" dirty="0"/>
              <a:t>每一个端口均有</a:t>
            </a:r>
            <a:r>
              <a:rPr lang="en-US" altLang="zh-CN" b="0" dirty="0"/>
              <a:t>8</a:t>
            </a:r>
            <a:r>
              <a:rPr lang="zh-CN" altLang="en-US" b="0" dirty="0"/>
              <a:t>位，分别对应其二进制数的一位。每一个端口只有高低电平两种状态，表示该位数只有</a:t>
            </a:r>
            <a:r>
              <a:rPr lang="en-US" altLang="zh-CN" b="0" dirty="0"/>
              <a:t>1</a:t>
            </a:r>
            <a:r>
              <a:rPr lang="zh-CN" altLang="en-US" b="0" dirty="0"/>
              <a:t>和</a:t>
            </a:r>
            <a:r>
              <a:rPr lang="en-US" altLang="zh-CN" b="0" dirty="0"/>
              <a:t>0</a:t>
            </a:r>
            <a:r>
              <a:rPr lang="zh-CN" altLang="en-US" b="0" dirty="0"/>
              <a:t>两种情况。由此，如果我们需要</a:t>
            </a:r>
            <a:r>
              <a:rPr lang="en-US" altLang="zh-CN" b="0" dirty="0"/>
              <a:t>P1</a:t>
            </a:r>
            <a:r>
              <a:rPr lang="zh-CN" altLang="en-US" b="0" dirty="0"/>
              <a:t>端口下的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zh-CN" altLang="en-US" b="0" dirty="0"/>
              <a:t>、</a:t>
            </a:r>
            <a:r>
              <a:rPr lang="en-US" altLang="zh-CN" b="0" dirty="0">
                <a:solidFill>
                  <a:srgbClr val="FF0000"/>
                </a:solidFill>
              </a:rPr>
              <a:t>3</a:t>
            </a:r>
            <a:r>
              <a:rPr lang="zh-CN" altLang="en-US" b="0" dirty="0"/>
              <a:t>、</a:t>
            </a:r>
            <a:r>
              <a:rPr lang="en-US" altLang="zh-CN" b="0" dirty="0">
                <a:solidFill>
                  <a:srgbClr val="FF0000"/>
                </a:solidFill>
              </a:rPr>
              <a:t>5</a:t>
            </a:r>
            <a:r>
              <a:rPr lang="zh-CN" altLang="en-US" b="0" dirty="0"/>
              <a:t>三位上的灯亮，我们只需要令</a:t>
            </a:r>
            <a:r>
              <a:rPr lang="en-US" altLang="zh-CN" b="0" dirty="0"/>
              <a:t>P1</a:t>
            </a:r>
            <a:r>
              <a:rPr lang="zh-CN" altLang="en-US" b="0" dirty="0"/>
              <a:t>端口输出的二进制为</a:t>
            </a:r>
            <a:r>
              <a:rPr lang="en-US" altLang="zh-CN" b="0" dirty="0"/>
              <a:t>00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en-US" altLang="zh-CN" b="0" dirty="0"/>
              <a:t>0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en-US" altLang="zh-CN" b="0" dirty="0"/>
              <a:t>0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en-US" altLang="zh-CN" b="0" dirty="0"/>
              <a:t>0</a:t>
            </a:r>
            <a:r>
              <a:rPr lang="zh-CN" altLang="en-US" b="0" dirty="0"/>
              <a:t>（对应</a:t>
            </a:r>
            <a:r>
              <a:rPr lang="en-US" altLang="zh-CN" b="0" dirty="0"/>
              <a:t>7-&gt;0</a:t>
            </a:r>
            <a:r>
              <a:rPr lang="zh-CN" altLang="en-US" b="0" dirty="0"/>
              <a:t>位）。</a:t>
            </a:r>
            <a:endParaRPr lang="en-US" altLang="zh-CN" b="0" dirty="0"/>
          </a:p>
          <a:p>
            <a:r>
              <a:rPr lang="zh-CN" altLang="en-US" b="0" dirty="0"/>
              <a:t>但是，在</a:t>
            </a:r>
            <a:r>
              <a:rPr lang="en-US" altLang="zh-CN" b="0" dirty="0"/>
              <a:t>C</a:t>
            </a:r>
            <a:r>
              <a:rPr lang="zh-CN" altLang="en-US" b="0" dirty="0"/>
              <a:t>语言中，我们一般无法直接将一个变量赋值成二进制数，故我们必须通过将二进制数转换成常用进制的方法实现。</a:t>
            </a:r>
          </a:p>
        </p:txBody>
      </p:sp>
    </p:spTree>
    <p:extLst>
      <p:ext uri="{BB962C8B-B14F-4D97-AF65-F5344CB8AC3E}">
        <p14:creationId xmlns:p14="http://schemas.microsoft.com/office/powerpoint/2010/main" val="3390506215"/>
      </p:ext>
    </p:extLst>
  </p:cSld>
  <p:clrMapOvr>
    <a:masterClrMapping/>
  </p:clrMapOvr>
  <p:transition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86C60-49AC-4EC4-8903-ECC16489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常用措施（</a:t>
            </a:r>
            <a:r>
              <a:rPr lang="en-US" altLang="zh-CN" dirty="0"/>
              <a:t>2</a:t>
            </a:r>
            <a:r>
              <a:rPr lang="zh-CN" altLang="en-US" dirty="0"/>
              <a:t>进制转</a:t>
            </a:r>
            <a:r>
              <a:rPr lang="en-US" altLang="zh-CN" dirty="0"/>
              <a:t>16</a:t>
            </a:r>
            <a:r>
              <a:rPr lang="zh-CN" altLang="en-US" dirty="0"/>
              <a:t>进制）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F90B6-408A-48DA-B6E7-458008C9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我们都知道，</a:t>
            </a:r>
            <a:r>
              <a:rPr lang="en-US" altLang="zh-CN" b="0" dirty="0"/>
              <a:t>2^3=8</a:t>
            </a:r>
            <a:r>
              <a:rPr lang="zh-CN" altLang="en-US" b="0" dirty="0"/>
              <a:t>，</a:t>
            </a:r>
            <a:r>
              <a:rPr lang="en-US" altLang="zh-CN" b="0" dirty="0"/>
              <a:t>2^4=16</a:t>
            </a:r>
            <a:r>
              <a:rPr lang="zh-CN" altLang="en-US" b="0" dirty="0"/>
              <a:t>。因此，将</a:t>
            </a:r>
            <a:r>
              <a:rPr lang="en-US" altLang="zh-CN" b="0" dirty="0"/>
              <a:t>2</a:t>
            </a:r>
            <a:r>
              <a:rPr lang="zh-CN" altLang="en-US" b="0" dirty="0"/>
              <a:t>进制转换成</a:t>
            </a:r>
            <a:r>
              <a:rPr lang="en-US" altLang="zh-CN" b="0" dirty="0"/>
              <a:t>8</a:t>
            </a:r>
            <a:r>
              <a:rPr lang="zh-CN" altLang="en-US" b="0" dirty="0"/>
              <a:t>进制或者</a:t>
            </a:r>
            <a:r>
              <a:rPr lang="en-US" altLang="zh-CN" b="0" dirty="0"/>
              <a:t>16</a:t>
            </a:r>
            <a:r>
              <a:rPr lang="zh-CN" altLang="en-US" b="0" dirty="0"/>
              <a:t>进制较为容易。考虑到</a:t>
            </a:r>
            <a:r>
              <a:rPr lang="en-US" altLang="zh-CN" b="0" dirty="0"/>
              <a:t>3</a:t>
            </a:r>
            <a:r>
              <a:rPr lang="zh-CN" altLang="en-US" b="0" dirty="0"/>
              <a:t>不是</a:t>
            </a:r>
            <a:r>
              <a:rPr lang="en-US" altLang="zh-CN" b="0" dirty="0"/>
              <a:t>2</a:t>
            </a:r>
            <a:r>
              <a:rPr lang="zh-CN" altLang="en-US" b="0" dirty="0"/>
              <a:t>的倍数，故在实际编程中，我们一般用</a:t>
            </a:r>
            <a:r>
              <a:rPr lang="en-US" altLang="zh-CN" b="0" dirty="0"/>
              <a:t>16</a:t>
            </a:r>
            <a:r>
              <a:rPr lang="zh-CN" altLang="en-US" b="0" dirty="0"/>
              <a:t>进制表示二进制数。</a:t>
            </a:r>
            <a:endParaRPr lang="en-US" altLang="zh-CN" b="0" dirty="0"/>
          </a:p>
          <a:p>
            <a:r>
              <a:rPr lang="zh-CN" altLang="en-US" b="0" dirty="0"/>
              <a:t>二进制转换</a:t>
            </a:r>
            <a:r>
              <a:rPr lang="en-US" altLang="zh-CN" b="0" dirty="0"/>
              <a:t>16</a:t>
            </a:r>
            <a:r>
              <a:rPr lang="zh-CN" altLang="en-US" b="0" dirty="0"/>
              <a:t>进制很简单：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sz="2400" b="0" dirty="0"/>
              <a:t>对于任意一个二进制数，我们将其每四个数字分一组（以小数点为中心向左右递推，不足四位则补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），每一个四位二进制数对应一个十六进制数。</a:t>
            </a:r>
            <a:endParaRPr lang="en-US" altLang="zh-CN" sz="2400" b="0" dirty="0"/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0000—0 0001—1 0010—2 0011—3  0100—4 0101—5  0110—6 0111—7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1000—8 1001—9 1010—A 1011—B 1100—C 1101—D 1110—E 1111—F</a:t>
            </a:r>
          </a:p>
          <a:p>
            <a:pPr marL="0" indent="0">
              <a:buNone/>
            </a:pPr>
            <a:r>
              <a:rPr lang="zh-CN" altLang="en-US" sz="2000" b="0" dirty="0"/>
              <a:t>例：</a:t>
            </a:r>
            <a:r>
              <a:rPr lang="en-US" altLang="zh-CN" sz="2000" b="0" dirty="0"/>
              <a:t> </a:t>
            </a:r>
          </a:p>
          <a:p>
            <a:pPr marL="0" indent="0">
              <a:buNone/>
            </a:pPr>
            <a:r>
              <a:rPr lang="zh-CN" altLang="en-US" sz="2000" b="0" dirty="0"/>
              <a:t>二进制数</a:t>
            </a:r>
            <a:r>
              <a:rPr lang="en-US" altLang="zh-CN" sz="2000" b="0" dirty="0"/>
              <a:t>0010 1010</a:t>
            </a:r>
            <a:r>
              <a:rPr lang="zh-CN" altLang="en-US" sz="2000" b="0" dirty="0"/>
              <a:t>可转换为</a:t>
            </a:r>
            <a:r>
              <a:rPr lang="en-US" altLang="zh-CN" sz="2000" b="0" dirty="0">
                <a:solidFill>
                  <a:srgbClr val="FF0000"/>
                </a:solidFill>
              </a:rPr>
              <a:t>2A</a:t>
            </a:r>
            <a:r>
              <a:rPr lang="zh-CN" altLang="en-US" sz="2000" b="0" dirty="0"/>
              <a:t>。为了与十进制数区分，需写作</a:t>
            </a:r>
            <a:r>
              <a:rPr lang="en-US" altLang="zh-CN" sz="2000" b="0" dirty="0">
                <a:solidFill>
                  <a:srgbClr val="FF0000"/>
                </a:solidFill>
              </a:rPr>
              <a:t>0x2A</a:t>
            </a:r>
            <a:r>
              <a:rPr lang="zh-CN" altLang="en-US" sz="2000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537236"/>
      </p:ext>
    </p:extLst>
  </p:cSld>
  <p:clrMapOvr>
    <a:masterClrMapping/>
  </p:clrMapOvr>
  <p:transition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41770-5538-4530-ACD4-9BF8A7A6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附：通用进制转换</a:t>
            </a:r>
            <a:r>
              <a:rPr lang="en-US" altLang="zh-CN" dirty="0"/>
              <a:t>(2</a:t>
            </a:r>
            <a:r>
              <a:rPr lang="zh-CN" altLang="en-US" dirty="0"/>
              <a:t>进制转</a:t>
            </a:r>
            <a:r>
              <a:rPr lang="en-US" altLang="zh-CN" dirty="0"/>
              <a:t>10</a:t>
            </a:r>
            <a:r>
              <a:rPr lang="zh-CN" altLang="en-US" dirty="0"/>
              <a:t>进制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0A455-B69B-4AA1-BCB8-5FF73788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7618"/>
            <a:ext cx="8229600" cy="5331781"/>
          </a:xfrm>
        </p:spPr>
        <p:txBody>
          <a:bodyPr/>
          <a:lstStyle/>
          <a:p>
            <a:r>
              <a:rPr lang="zh-CN" altLang="en-US" dirty="0"/>
              <a:t>进制转换基本原则：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整数部分：除法取余</a:t>
            </a:r>
            <a:r>
              <a:rPr lang="en-US" altLang="zh-CN" sz="1800" dirty="0"/>
              <a:t>	   		</a:t>
            </a:r>
            <a:r>
              <a:rPr lang="zh-CN" altLang="en-US" sz="1800" dirty="0"/>
              <a:t>小数部分：乘法取整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例：</a:t>
            </a:r>
            <a:r>
              <a:rPr lang="en-US" altLang="zh-CN" sz="1800" b="0" dirty="0">
                <a:solidFill>
                  <a:schemeClr val="tx1"/>
                </a:solidFill>
              </a:rPr>
              <a:t>2019</a:t>
            </a:r>
            <a:r>
              <a:rPr lang="zh-CN" altLang="en-US" sz="1800" b="0" dirty="0">
                <a:solidFill>
                  <a:schemeClr val="tx1"/>
                </a:solidFill>
              </a:rPr>
              <a:t>转化为二进制：</a:t>
            </a:r>
            <a:r>
              <a:rPr lang="en-US" altLang="zh-CN" sz="1800" b="0" dirty="0">
                <a:solidFill>
                  <a:schemeClr val="tx1"/>
                </a:solidFill>
              </a:rPr>
              <a:t>			</a:t>
            </a:r>
            <a:r>
              <a:rPr lang="zh-CN" altLang="en-US" sz="1800" b="0" dirty="0">
                <a:solidFill>
                  <a:schemeClr val="tx1"/>
                </a:solidFill>
              </a:rPr>
              <a:t>例：</a:t>
            </a:r>
            <a:r>
              <a:rPr lang="en-US" altLang="zh-CN" sz="1800" b="0" dirty="0">
                <a:solidFill>
                  <a:schemeClr val="tx1"/>
                </a:solidFill>
              </a:rPr>
              <a:t>0.2019</a:t>
            </a:r>
            <a:r>
              <a:rPr lang="zh-CN" altLang="en-US" sz="1800" b="0" dirty="0">
                <a:solidFill>
                  <a:schemeClr val="tx1"/>
                </a:solidFill>
              </a:rPr>
              <a:t>转化为二进制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300" b="0" dirty="0">
                <a:solidFill>
                  <a:schemeClr val="tx1"/>
                </a:solidFill>
              </a:rPr>
              <a:t>2019</a:t>
            </a:r>
            <a:r>
              <a:rPr lang="en-US" altLang="zh-CN" sz="1800" b="0" dirty="0">
                <a:solidFill>
                  <a:schemeClr val="tx1"/>
                </a:solidFill>
              </a:rPr>
              <a:t>÷2=</a:t>
            </a:r>
            <a:r>
              <a:rPr lang="en-US" altLang="zh-CN" sz="1300" b="0" dirty="0">
                <a:solidFill>
                  <a:schemeClr val="tx1"/>
                </a:solidFill>
              </a:rPr>
              <a:t>1009</a:t>
            </a:r>
            <a:r>
              <a:rPr lang="en-US" altLang="zh-CN" sz="1800" b="0" dirty="0">
                <a:solidFill>
                  <a:schemeClr val="tx1"/>
                </a:solidFill>
              </a:rPr>
              <a:t>……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 		    		0.2019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.4038</a:t>
            </a:r>
          </a:p>
          <a:p>
            <a:pPr marL="0" indent="0">
              <a:buNone/>
            </a:pPr>
            <a:r>
              <a:rPr lang="en-US" altLang="zh-CN" sz="1300" b="0" dirty="0">
                <a:solidFill>
                  <a:schemeClr val="tx1"/>
                </a:solidFill>
              </a:rPr>
              <a:t>1009</a:t>
            </a:r>
            <a:r>
              <a:rPr lang="en-US" altLang="zh-CN" sz="1800" b="0" dirty="0">
                <a:solidFill>
                  <a:schemeClr val="tx1"/>
                </a:solidFill>
              </a:rPr>
              <a:t>÷2=504……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 		    		0.4038*2=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.8076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504÷2=252……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				0.8076*2=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.6152 </a:t>
            </a:r>
            <a:r>
              <a:rPr lang="zh-CN" altLang="en-US" sz="1800" b="0" dirty="0">
                <a:solidFill>
                  <a:schemeClr val="tx1"/>
                </a:solidFill>
              </a:rPr>
              <a:t>取小数部分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252÷2=126……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				0.6152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.2304 </a:t>
            </a:r>
            <a:r>
              <a:rPr lang="zh-CN" altLang="en-US" sz="1800" b="0" dirty="0">
                <a:solidFill>
                  <a:schemeClr val="tx1"/>
                </a:solidFill>
              </a:rPr>
              <a:t>取小数部分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126÷2=  63……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				0.2304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.4608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63÷2=  31……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				0.4608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.9216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31÷2=  15……</a:t>
            </a:r>
            <a:r>
              <a:rPr lang="en-US" altLang="zh-CN" sz="1800" b="0" dirty="0">
                <a:solidFill>
                  <a:srgbClr val="FF0000"/>
                </a:solidFill>
              </a:rPr>
              <a:t>1				</a:t>
            </a:r>
            <a:r>
              <a:rPr lang="en-US" altLang="zh-CN" sz="1800" b="0" dirty="0">
                <a:solidFill>
                  <a:schemeClr val="tx1"/>
                </a:solidFill>
              </a:rPr>
              <a:t>0.9216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.8438 </a:t>
            </a:r>
            <a:r>
              <a:rPr lang="zh-CN" altLang="en-US" sz="1800" b="0" dirty="0">
                <a:solidFill>
                  <a:schemeClr val="tx1"/>
                </a:solidFill>
              </a:rPr>
              <a:t>取小数部分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15÷2=    7……</a:t>
            </a:r>
            <a:r>
              <a:rPr lang="en-US" altLang="zh-CN" sz="1800" b="0" dirty="0">
                <a:solidFill>
                  <a:srgbClr val="FF0000"/>
                </a:solidFill>
              </a:rPr>
              <a:t>1				</a:t>
            </a:r>
            <a:r>
              <a:rPr lang="en-US" altLang="zh-CN" sz="1800" b="0" dirty="0">
                <a:solidFill>
                  <a:schemeClr val="tx1"/>
                </a:solidFill>
              </a:rPr>
              <a:t>0.8438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.6876 </a:t>
            </a:r>
            <a:r>
              <a:rPr lang="zh-CN" altLang="en-US" sz="1800" b="0" dirty="0">
                <a:solidFill>
                  <a:schemeClr val="tx1"/>
                </a:solidFill>
              </a:rPr>
              <a:t>取小数部分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  7÷2=    3……</a:t>
            </a:r>
            <a:r>
              <a:rPr lang="en-US" altLang="zh-CN" sz="1800" b="0" dirty="0">
                <a:solidFill>
                  <a:srgbClr val="FF0000"/>
                </a:solidFill>
              </a:rPr>
              <a:t>1				</a:t>
            </a:r>
            <a:r>
              <a:rPr lang="en-US" altLang="zh-CN" sz="1800" b="0" dirty="0">
                <a:solidFill>
                  <a:schemeClr val="tx1"/>
                </a:solidFill>
              </a:rPr>
              <a:t>0.6876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1</a:t>
            </a:r>
            <a:r>
              <a:rPr lang="en-US" altLang="zh-CN" sz="1800" b="0" dirty="0">
                <a:solidFill>
                  <a:schemeClr val="tx1"/>
                </a:solidFill>
              </a:rPr>
              <a:t>.3752 </a:t>
            </a:r>
            <a:r>
              <a:rPr lang="zh-CN" altLang="en-US" sz="1800" b="0" dirty="0">
                <a:solidFill>
                  <a:schemeClr val="tx1"/>
                </a:solidFill>
              </a:rPr>
              <a:t>取小数部分</a:t>
            </a:r>
            <a:endParaRPr lang="en-US" altLang="zh-CN" sz="18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  3÷2=    1……</a:t>
            </a:r>
            <a:r>
              <a:rPr lang="en-US" altLang="zh-CN" sz="1800" b="0" dirty="0">
                <a:solidFill>
                  <a:srgbClr val="FF0000"/>
                </a:solidFill>
              </a:rPr>
              <a:t>1				</a:t>
            </a:r>
            <a:r>
              <a:rPr lang="en-US" altLang="zh-CN" sz="1800" b="0" dirty="0">
                <a:solidFill>
                  <a:schemeClr val="tx1"/>
                </a:solidFill>
              </a:rPr>
              <a:t>0.3752</a:t>
            </a:r>
            <a:r>
              <a:rPr lang="zh-CN" altLang="en-US" sz="1800" b="0" dirty="0">
                <a:solidFill>
                  <a:schemeClr val="tx1"/>
                </a:solidFill>
              </a:rPr>
              <a:t>*</a:t>
            </a:r>
            <a:r>
              <a:rPr lang="en-US" altLang="zh-CN" sz="1800" b="0" dirty="0">
                <a:solidFill>
                  <a:schemeClr val="tx1"/>
                </a:solidFill>
              </a:rPr>
              <a:t>2=</a:t>
            </a:r>
            <a:r>
              <a:rPr lang="en-US" altLang="zh-CN" sz="1800" b="0" dirty="0">
                <a:solidFill>
                  <a:srgbClr val="FF0000"/>
                </a:solidFill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.7504</a:t>
            </a:r>
            <a:endParaRPr lang="en-US" altLang="zh-CN" sz="18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  1÷2=    </a:t>
            </a:r>
            <a:r>
              <a:rPr lang="en-US" altLang="zh-CN" sz="1800" b="0" dirty="0">
                <a:solidFill>
                  <a:schemeClr val="tx1"/>
                </a:solidFill>
                <a:highlight>
                  <a:srgbClr val="FFFF00"/>
                </a:highlight>
              </a:rPr>
              <a:t>0</a:t>
            </a:r>
            <a:r>
              <a:rPr lang="en-US" altLang="zh-CN" sz="1800" b="0" dirty="0">
                <a:solidFill>
                  <a:schemeClr val="tx1"/>
                </a:solidFill>
              </a:rPr>
              <a:t>……</a:t>
            </a:r>
            <a:r>
              <a:rPr lang="en-US" altLang="zh-CN" sz="1800" b="0" dirty="0">
                <a:solidFill>
                  <a:srgbClr val="FF0000"/>
                </a:solidFill>
              </a:rPr>
              <a:t>1					……</a:t>
            </a:r>
          </a:p>
          <a:p>
            <a:pPr marL="0" indent="0">
              <a:buNone/>
            </a:pPr>
            <a:r>
              <a:rPr lang="zh-CN" altLang="en-US" sz="1800" b="0" dirty="0">
                <a:solidFill>
                  <a:schemeClr val="tx1"/>
                </a:solidFill>
              </a:rPr>
              <a:t>由下向上读结果为</a:t>
            </a:r>
            <a:r>
              <a:rPr lang="en-US" altLang="zh-CN" sz="1800" b="0" dirty="0">
                <a:solidFill>
                  <a:srgbClr val="FF0000"/>
                </a:solidFill>
              </a:rPr>
              <a:t>111 1110 0011</a:t>
            </a:r>
            <a:r>
              <a:rPr lang="zh-CN" altLang="en-US" sz="1800" b="0" dirty="0">
                <a:solidFill>
                  <a:schemeClr val="tx1"/>
                </a:solidFill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</a:rPr>
              <a:t>007E3</a:t>
            </a:r>
            <a:r>
              <a:rPr lang="zh-CN" altLang="en-US" sz="1800" b="0" dirty="0">
                <a:solidFill>
                  <a:schemeClr val="tx1"/>
                </a:solidFill>
              </a:rPr>
              <a:t>）</a:t>
            </a:r>
            <a:r>
              <a:rPr lang="en-US" altLang="zh-CN" sz="1800" b="0" dirty="0">
                <a:solidFill>
                  <a:schemeClr val="tx1"/>
                </a:solidFill>
              </a:rPr>
              <a:t>	</a:t>
            </a:r>
            <a:r>
              <a:rPr lang="zh-CN" altLang="en-US" sz="1800" b="0" dirty="0">
                <a:solidFill>
                  <a:schemeClr val="tx1"/>
                </a:solidFill>
              </a:rPr>
              <a:t>结果为</a:t>
            </a:r>
            <a:r>
              <a:rPr lang="en-US" altLang="zh-CN" sz="1800" b="0" dirty="0">
                <a:solidFill>
                  <a:srgbClr val="FF0000"/>
                </a:solidFill>
              </a:rPr>
              <a:t>0.0011 0011 10……</a:t>
            </a:r>
          </a:p>
        </p:txBody>
      </p:sp>
    </p:spTree>
    <p:extLst>
      <p:ext uri="{BB962C8B-B14F-4D97-AF65-F5344CB8AC3E}">
        <p14:creationId xmlns:p14="http://schemas.microsoft.com/office/powerpoint/2010/main" val="2192682729"/>
      </p:ext>
    </p:extLst>
  </p:cSld>
  <p:clrMapOvr>
    <a:masterClrMapping/>
  </p:clrMapOvr>
  <p:transition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10E6E-F7D0-41A9-9C51-697FB9E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340D76-5AF6-42B3-AC1B-6CCB88A3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对于二进制数，</a:t>
            </a:r>
            <a:r>
              <a:rPr lang="en-US" altLang="zh-CN" dirty="0"/>
              <a:t>C</a:t>
            </a:r>
            <a:r>
              <a:rPr lang="zh-CN" altLang="en-US" dirty="0"/>
              <a:t>语言定义了一些特殊的运算规则，统称为位运算：</a:t>
            </a:r>
            <a:endParaRPr lang="en-US" altLang="zh-CN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2ED439A-E861-4E91-B4F3-724616A7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56504"/>
              </p:ext>
            </p:extLst>
          </p:nvPr>
        </p:nvGraphicFramePr>
        <p:xfrm>
          <a:off x="609600" y="2435860"/>
          <a:ext cx="8077201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820396018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3295972286"/>
                    </a:ext>
                  </a:extLst>
                </a:gridCol>
                <a:gridCol w="2675573">
                  <a:extLst>
                    <a:ext uri="{9D8B030D-6E8A-4147-A177-3AD203B41FA5}">
                      <a16:colId xmlns:a16="http://schemas.microsoft.com/office/drawing/2014/main" val="1995431043"/>
                    </a:ext>
                  </a:extLst>
                </a:gridCol>
                <a:gridCol w="2675573">
                  <a:extLst>
                    <a:ext uri="{9D8B030D-6E8A-4147-A177-3AD203B41FA5}">
                      <a16:colId xmlns:a16="http://schemas.microsoft.com/office/drawing/2014/main" val="2044684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举例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84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按位与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&amp;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对每一位，若</a:t>
                      </a:r>
                      <a:r>
                        <a:rPr lang="en-US" altLang="zh-CN" dirty="0"/>
                        <a:t>ab</a:t>
                      </a:r>
                      <a:r>
                        <a:rPr lang="zh-CN" altLang="en-US" dirty="0"/>
                        <a:t>均为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则为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，其他情况均为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 &amp; 1010 = 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3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按位或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|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对每一位，若</a:t>
                      </a:r>
                      <a:r>
                        <a:rPr lang="en-US" altLang="zh-CN" dirty="0"/>
                        <a:t>ab</a:t>
                      </a:r>
                      <a:r>
                        <a:rPr lang="zh-CN" altLang="en-US" dirty="0"/>
                        <a:t>均为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则为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，其他情况均为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 | 1010 = 1011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1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按位异或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^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对每一位，若</a:t>
                      </a:r>
                      <a:r>
                        <a:rPr lang="en-US" altLang="zh-CN" dirty="0"/>
                        <a:t>ab</a:t>
                      </a:r>
                      <a:r>
                        <a:rPr lang="zh-CN" altLang="en-US" dirty="0"/>
                        <a:t>相同则为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，不同则为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1001 ^ 1010 = 0011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53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按位取反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~a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对每一位，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互换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~1001 = 0110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50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左移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 &lt;&lt;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对每一位，向左移动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位，多余位补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 &lt;&lt; 1 = 0010</a:t>
                      </a:r>
                    </a:p>
                    <a:p>
                      <a:r>
                        <a:rPr lang="en-US" altLang="zh-CN" dirty="0"/>
                        <a:t>1001 &lt;&lt; 2 = 0100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0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右移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&gt;&gt;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对每一位，向右移动</a:t>
                      </a:r>
                      <a:r>
                        <a:rPr lang="en-US" altLang="zh-CN" dirty="0"/>
                        <a:t>b</a:t>
                      </a:r>
                      <a:r>
                        <a:rPr lang="zh-CN" altLang="en-US" dirty="0"/>
                        <a:t>位，多余位补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 &gt;&gt; 1 = 0100</a:t>
                      </a:r>
                    </a:p>
                    <a:p>
                      <a:r>
                        <a:rPr lang="en-US" altLang="zh-CN" dirty="0"/>
                        <a:t>1001 &gt;&gt; 2 =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3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35408"/>
      </p:ext>
    </p:extLst>
  </p:cSld>
  <p:clrMapOvr>
    <a:masterClrMapping/>
  </p:clrMapOvr>
  <p:transition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43564-EB38-41C3-9789-3AD4A396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基于二进制和位运算的流水灯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9C4F7-D1BF-4B8B-95C9-B20DA335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#include&lt;reg52.h&gt;			//</a:t>
            </a:r>
            <a:r>
              <a:rPr lang="zh-CN" altLang="en-US" sz="1600" dirty="0">
                <a:solidFill>
                  <a:srgbClr val="000000"/>
                </a:solidFill>
              </a:rPr>
              <a:t>头文件，包含基本函数的定义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void delay(int x);			</a:t>
            </a:r>
            <a:r>
              <a:rPr lang="en-US" altLang="zh-CN" sz="1400" dirty="0">
                <a:solidFill>
                  <a:srgbClr val="000000"/>
                </a:solidFill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</a:rPr>
              <a:t>函数声明：包括返回值类型、函数名、调用变量类型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void main()			//</a:t>
            </a:r>
            <a:r>
              <a:rPr lang="zh-CN" altLang="en-US" sz="1600" dirty="0">
                <a:solidFill>
                  <a:srgbClr val="000000"/>
                </a:solidFill>
              </a:rPr>
              <a:t>主函数，</a:t>
            </a:r>
            <a:r>
              <a:rPr lang="en-US" altLang="zh-CN" sz="1600" dirty="0">
                <a:solidFill>
                  <a:srgbClr val="000000"/>
                </a:solidFill>
              </a:rPr>
              <a:t>main</a:t>
            </a:r>
            <a:r>
              <a:rPr lang="zh-CN" altLang="en-US" sz="1600" dirty="0">
                <a:solidFill>
                  <a:srgbClr val="000000"/>
                </a:solidFill>
              </a:rPr>
              <a:t>前面的</a:t>
            </a:r>
            <a:r>
              <a:rPr lang="en-US" altLang="zh-CN" sz="1600" dirty="0">
                <a:solidFill>
                  <a:srgbClr val="000000"/>
                </a:solidFill>
              </a:rPr>
              <a:t>void</a:t>
            </a:r>
            <a:r>
              <a:rPr lang="zh-CN" altLang="en-US" sz="1600" dirty="0">
                <a:solidFill>
                  <a:srgbClr val="000000"/>
                </a:solidFill>
              </a:rPr>
              <a:t>表示返回值为空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				</a:t>
            </a:r>
            <a:r>
              <a:rPr lang="en-US" altLang="zh-CN" sz="1200" dirty="0">
                <a:solidFill>
                  <a:srgbClr val="000000"/>
                </a:solidFill>
              </a:rPr>
              <a:t>//</a:t>
            </a:r>
            <a:r>
              <a:rPr lang="zh-CN" altLang="en-US" sz="1200" dirty="0">
                <a:solidFill>
                  <a:srgbClr val="000000"/>
                </a:solidFill>
              </a:rPr>
              <a:t>每一个函数或者结构均需要用到大括号，表示内容为一个整体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P1=0xff;	//</a:t>
            </a:r>
            <a:r>
              <a:rPr lang="zh-CN" altLang="en-US" sz="2000" dirty="0"/>
              <a:t>初始化，所有位置</a:t>
            </a:r>
            <a:r>
              <a:rPr lang="en-US" altLang="zh-CN" sz="2000" dirty="0"/>
              <a:t>1</a:t>
            </a:r>
            <a:r>
              <a:rPr lang="zh-CN" altLang="en-US" sz="2000" dirty="0"/>
              <a:t>，全部灯灭</a:t>
            </a:r>
            <a:endParaRPr lang="en-US" altLang="zh-CN" sz="20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chemeClr val="tx1"/>
                </a:solidFill>
              </a:rPr>
              <a:t>while(1)		//</a:t>
            </a:r>
            <a:r>
              <a:rPr lang="zh-CN" altLang="en-US" sz="1600" dirty="0">
                <a:solidFill>
                  <a:schemeClr val="tx1"/>
                </a:solidFill>
              </a:rPr>
              <a:t>死循环，保证函数持续运行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{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</a:t>
            </a:r>
            <a:r>
              <a:rPr lang="en-US" altLang="zh-CN" sz="2000" dirty="0"/>
              <a:t>P1=P1&lt;&lt;1;	//P1</a:t>
            </a:r>
            <a:r>
              <a:rPr lang="zh-CN" altLang="en-US" sz="2000" dirty="0"/>
              <a:t>左移一位，点亮一盏灯</a:t>
            </a:r>
            <a:endParaRPr lang="en-US" altLang="zh-CN" sz="20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	delay(500);	</a:t>
            </a:r>
            <a:r>
              <a:rPr lang="en-US" altLang="zh-CN" sz="1200" dirty="0">
                <a:solidFill>
                  <a:schemeClr val="tx1"/>
                </a:solidFill>
              </a:rPr>
              <a:t>//</a:t>
            </a:r>
            <a:r>
              <a:rPr lang="zh-CN" altLang="en-US" sz="1200" dirty="0">
                <a:solidFill>
                  <a:schemeClr val="tx1"/>
                </a:solidFill>
              </a:rPr>
              <a:t>调用延迟函数，令</a:t>
            </a:r>
            <a:r>
              <a:rPr lang="en-US" altLang="zh-CN" sz="1200" dirty="0">
                <a:solidFill>
                  <a:schemeClr val="tx1"/>
                </a:solidFill>
              </a:rPr>
              <a:t>x=500</a:t>
            </a:r>
            <a:r>
              <a:rPr lang="zh-CN" altLang="en-US" sz="1200" dirty="0">
                <a:solidFill>
                  <a:schemeClr val="tx1"/>
                </a:solidFill>
              </a:rPr>
              <a:t>，实现延迟</a:t>
            </a:r>
            <a:r>
              <a:rPr lang="en-US" altLang="zh-CN" sz="1200" dirty="0">
                <a:solidFill>
                  <a:schemeClr val="tx1"/>
                </a:solidFill>
              </a:rPr>
              <a:t>500</a:t>
            </a:r>
            <a:r>
              <a:rPr lang="zh-CN" altLang="en-US" sz="1200" dirty="0">
                <a:solidFill>
                  <a:schemeClr val="tx1"/>
                </a:solidFill>
              </a:rPr>
              <a:t>毫秒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	}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…(delay</a:t>
            </a:r>
            <a:r>
              <a:rPr lang="zh-CN" altLang="en-US" sz="1600" dirty="0">
                <a:solidFill>
                  <a:srgbClr val="000000"/>
                </a:solidFill>
              </a:rPr>
              <a:t>函数写在此处</a:t>
            </a:r>
            <a:r>
              <a:rPr lang="en-US" altLang="zh-CN" sz="1600" dirty="0">
                <a:solidFill>
                  <a:srgbClr val="000000"/>
                </a:solidFill>
              </a:rPr>
              <a:t>)</a:t>
            </a: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dirty="0"/>
              <a:t>我们可以观察到，当所有灯全部亮起后，灯将一直处于常亮状态，不再变化。</a:t>
            </a:r>
          </a:p>
        </p:txBody>
      </p:sp>
    </p:spTree>
    <p:extLst>
      <p:ext uri="{BB962C8B-B14F-4D97-AF65-F5344CB8AC3E}">
        <p14:creationId xmlns:p14="http://schemas.microsoft.com/office/powerpoint/2010/main" val="2432336310"/>
      </p:ext>
    </p:extLst>
  </p:cSld>
  <p:clrMapOvr>
    <a:masterClrMapping/>
  </p:clrMapOvr>
  <p:transition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6648C-7E17-4495-89BB-B272A0B1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条件结构（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A6A67-E2A1-474D-BD85-EDFCEEFC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最常用的条件结构语句为</a:t>
            </a:r>
            <a:r>
              <a:rPr lang="en-US" altLang="zh-CN" dirty="0">
                <a:solidFill>
                  <a:srgbClr val="FF0000"/>
                </a:solidFill>
              </a:rPr>
              <a:t>if-else</a:t>
            </a:r>
            <a:r>
              <a:rPr lang="en-US" altLang="zh-CN" dirty="0"/>
              <a:t>(if-else if-else)</a:t>
            </a:r>
          </a:p>
          <a:p>
            <a:pPr marL="0" indent="0">
              <a:buNone/>
            </a:pPr>
            <a:r>
              <a:rPr lang="zh-CN" altLang="en-US" sz="2000" dirty="0"/>
              <a:t>基本结构：</a:t>
            </a:r>
            <a:r>
              <a:rPr lang="en-US" altLang="zh-CN" sz="2000" dirty="0"/>
              <a:t>if (</a:t>
            </a:r>
            <a:r>
              <a:rPr lang="zh-CN" altLang="en-US" sz="2000" dirty="0"/>
              <a:t>条件</a:t>
            </a:r>
            <a:r>
              <a:rPr lang="en-US" altLang="zh-CN" sz="2000" dirty="0"/>
              <a:t>) { } else if(</a:t>
            </a:r>
            <a:r>
              <a:rPr lang="zh-CN" altLang="en-US" sz="2000" dirty="0"/>
              <a:t>条件</a:t>
            </a:r>
            <a:r>
              <a:rPr lang="en-US" altLang="zh-CN" sz="2000" dirty="0"/>
              <a:t>) { } else { }</a:t>
            </a:r>
          </a:p>
          <a:p>
            <a:pPr marL="0" indent="0">
              <a:buNone/>
            </a:pPr>
            <a:r>
              <a:rPr lang="zh-CN" altLang="en-US" sz="1600" dirty="0"/>
              <a:t>示例：</a:t>
            </a:r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&gt; 0) 		//</a:t>
            </a:r>
            <a:r>
              <a:rPr lang="zh-CN" altLang="en-US" sz="1600" dirty="0"/>
              <a:t>若满足条件：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&gt; 0</a:t>
            </a:r>
          </a:p>
          <a:p>
            <a:pPr marL="0" indent="0">
              <a:buNone/>
            </a:pPr>
            <a:r>
              <a:rPr lang="en-US" altLang="zh-CN" sz="1600" dirty="0"/>
              <a:t>	{</a:t>
            </a:r>
          </a:p>
          <a:p>
            <a:pPr marL="0" indent="0">
              <a:buNone/>
            </a:pPr>
            <a:r>
              <a:rPr lang="en-US" altLang="zh-CN" sz="1600" dirty="0"/>
              <a:t>		j = 1;	//</a:t>
            </a:r>
            <a:r>
              <a:rPr lang="zh-CN" altLang="en-US" sz="1600" dirty="0"/>
              <a:t>执行此句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  <a:p>
            <a:pPr marL="0" indent="0">
              <a:buNone/>
            </a:pPr>
            <a:r>
              <a:rPr lang="en-US" altLang="zh-CN" sz="1600" dirty="0"/>
              <a:t>	else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0)	//</a:t>
            </a:r>
            <a:r>
              <a:rPr lang="zh-CN" altLang="en-US" sz="1600" dirty="0"/>
              <a:t>若不满足条件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&gt; 0</a:t>
            </a:r>
            <a:r>
              <a:rPr lang="zh-CN" altLang="en-US" sz="1600" dirty="0"/>
              <a:t>且满足条件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0</a:t>
            </a:r>
          </a:p>
          <a:p>
            <a:pPr marL="0" indent="0">
              <a:buNone/>
            </a:pPr>
            <a:r>
              <a:rPr lang="en-US" altLang="zh-CN" sz="1600" dirty="0"/>
              <a:t>	{</a:t>
            </a:r>
          </a:p>
          <a:p>
            <a:pPr marL="0" indent="0">
              <a:buNone/>
            </a:pPr>
            <a:r>
              <a:rPr lang="en-US" altLang="zh-CN" sz="1600" dirty="0"/>
              <a:t>		j = -1;	//</a:t>
            </a:r>
            <a:r>
              <a:rPr lang="zh-CN" altLang="en-US" sz="1600" dirty="0"/>
              <a:t>执行此句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  <a:p>
            <a:pPr marL="0" indent="0">
              <a:buNone/>
            </a:pPr>
            <a:r>
              <a:rPr lang="en-US" altLang="zh-CN" sz="1600" dirty="0"/>
              <a:t>	else		//</a:t>
            </a:r>
            <a:r>
              <a:rPr lang="zh-CN" altLang="en-US" sz="1600" dirty="0"/>
              <a:t>前面的条件都不满足（比如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{</a:t>
            </a:r>
          </a:p>
          <a:p>
            <a:pPr marL="0" indent="0">
              <a:buNone/>
            </a:pPr>
            <a:r>
              <a:rPr lang="en-US" altLang="zh-CN" sz="1600" dirty="0"/>
              <a:t>		j = 0;	//</a:t>
            </a:r>
            <a:r>
              <a:rPr lang="zh-CN" altLang="en-US" sz="1600" dirty="0"/>
              <a:t>执行此句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}</a:t>
            </a:r>
          </a:p>
          <a:p>
            <a:pPr marL="0" indent="0">
              <a:buNone/>
            </a:pPr>
            <a:r>
              <a:rPr lang="en-US" altLang="zh-CN" sz="1600" b="0" dirty="0" err="1">
                <a:solidFill>
                  <a:schemeClr val="tx1"/>
                </a:solidFill>
              </a:rPr>
              <a:t>ps</a:t>
            </a:r>
            <a:r>
              <a:rPr lang="zh-CN" altLang="en-US" sz="1600" b="0" dirty="0">
                <a:solidFill>
                  <a:schemeClr val="tx1"/>
                </a:solidFill>
              </a:rPr>
              <a:t>：此处也可以以三目运算符形式表达：即 </a:t>
            </a:r>
            <a:r>
              <a:rPr lang="en-US" altLang="zh-CN" sz="1600" b="0" dirty="0">
                <a:solidFill>
                  <a:schemeClr val="tx1"/>
                </a:solidFill>
              </a:rPr>
              <a:t>j = (</a:t>
            </a:r>
            <a:r>
              <a:rPr lang="en-US" altLang="zh-CN" sz="1600" b="0" dirty="0" err="1">
                <a:solidFill>
                  <a:schemeClr val="tx1"/>
                </a:solidFill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</a:rPr>
              <a:t> &gt; 0 ? 1:(</a:t>
            </a:r>
            <a:r>
              <a:rPr lang="en-US" altLang="zh-CN" sz="1600" b="0" dirty="0" err="1">
                <a:solidFill>
                  <a:schemeClr val="tx1"/>
                </a:solidFill>
              </a:rPr>
              <a:t>i</a:t>
            </a:r>
            <a:r>
              <a:rPr lang="en-US" altLang="zh-CN" sz="1600" b="0" dirty="0">
                <a:solidFill>
                  <a:schemeClr val="tx1"/>
                </a:solidFill>
              </a:rPr>
              <a:t> &lt; 0 ? -1 : 0));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rgbClr val="FF0000"/>
                </a:solidFill>
              </a:rPr>
              <a:t>注意</a:t>
            </a:r>
            <a:r>
              <a:rPr lang="en-US" altLang="zh-CN" sz="1600" b="0" dirty="0">
                <a:solidFill>
                  <a:srgbClr val="FF0000"/>
                </a:solidFill>
              </a:rPr>
              <a:t>:</a:t>
            </a:r>
            <a:r>
              <a:rPr lang="zh-CN" altLang="en-US" sz="1600" b="0" dirty="0">
                <a:solidFill>
                  <a:srgbClr val="FF0000"/>
                </a:solidFill>
              </a:rPr>
              <a:t>条件语句中如果要表示等于，需要使用双等于号</a:t>
            </a:r>
            <a:r>
              <a:rPr lang="en-US" altLang="zh-CN" sz="1600" b="0" dirty="0">
                <a:solidFill>
                  <a:srgbClr val="FF0000"/>
                </a:solidFill>
              </a:rPr>
              <a:t>==</a:t>
            </a:r>
            <a:r>
              <a:rPr lang="zh-CN" altLang="en-US" sz="1600" b="0" dirty="0">
                <a:solidFill>
                  <a:srgbClr val="FF0000"/>
                </a:solidFill>
              </a:rPr>
              <a:t>。</a:t>
            </a:r>
            <a:endParaRPr lang="en-US" altLang="zh-CN" sz="16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4261882"/>
      </p:ext>
    </p:extLst>
  </p:cSld>
  <p:clrMapOvr>
    <a:masterClrMapping/>
  </p:clrMapOvr>
  <p:transition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AFB09-1231-446C-B562-0748A463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条件结构（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4FAB6-479E-44FB-A9D3-64E77D6C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在单一变量存在特别多情况的条件下，</a:t>
            </a:r>
            <a:r>
              <a:rPr lang="en-US" altLang="zh-CN" dirty="0"/>
              <a:t>if-else </a:t>
            </a:r>
            <a:r>
              <a:rPr lang="en-US" altLang="zh-CN" dirty="0" err="1"/>
              <a:t>if-else</a:t>
            </a:r>
            <a:r>
              <a:rPr lang="en-US" altLang="zh-CN" dirty="0"/>
              <a:t> </a:t>
            </a:r>
            <a:r>
              <a:rPr lang="zh-CN" altLang="en-US" dirty="0"/>
              <a:t>语句未免过于麻烦，此时我们可以使用</a:t>
            </a:r>
            <a:r>
              <a:rPr lang="en-US" altLang="zh-CN" dirty="0"/>
              <a:t>switch-case</a:t>
            </a:r>
            <a:r>
              <a:rPr lang="zh-CN" altLang="en-US" dirty="0"/>
              <a:t>语句来简化书写。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2000" dirty="0"/>
              <a:t>基本结构：</a:t>
            </a:r>
            <a:r>
              <a:rPr lang="en-US" altLang="zh-CN" sz="2000" dirty="0"/>
              <a:t>switch (</a:t>
            </a:r>
            <a:r>
              <a:rPr lang="zh-CN" altLang="en-US" sz="2000" dirty="0"/>
              <a:t>变量</a:t>
            </a:r>
            <a:r>
              <a:rPr lang="en-US" altLang="zh-CN" sz="2000" dirty="0"/>
              <a:t>) { case </a:t>
            </a:r>
            <a:r>
              <a:rPr lang="zh-CN" altLang="en-US" sz="2000" dirty="0"/>
              <a:t>结果</a:t>
            </a:r>
            <a:r>
              <a:rPr lang="en-US" altLang="zh-CN" sz="2000" dirty="0"/>
              <a:t>: </a:t>
            </a:r>
            <a:r>
              <a:rPr lang="zh-CN" altLang="en-US" sz="2000" dirty="0"/>
              <a:t>语句</a:t>
            </a:r>
            <a:r>
              <a:rPr lang="en-US" altLang="zh-CN" sz="2000" dirty="0"/>
              <a:t>;break; case </a:t>
            </a:r>
            <a:r>
              <a:rPr lang="zh-CN" altLang="en-US" sz="2000" dirty="0"/>
              <a:t>结果</a:t>
            </a:r>
            <a:r>
              <a:rPr lang="en-US" altLang="zh-CN" sz="2000" dirty="0"/>
              <a:t>: </a:t>
            </a:r>
            <a:r>
              <a:rPr lang="zh-CN" altLang="en-US" sz="2000" dirty="0"/>
              <a:t>语句</a:t>
            </a:r>
            <a:r>
              <a:rPr lang="en-US" altLang="zh-CN" sz="2000" dirty="0"/>
              <a:t>; break; … default: </a:t>
            </a:r>
            <a:r>
              <a:rPr lang="zh-CN" altLang="en-US" sz="2000" dirty="0"/>
              <a:t>语句</a:t>
            </a:r>
            <a:r>
              <a:rPr lang="en-US" altLang="zh-CN" sz="2000" dirty="0"/>
              <a:t>; }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1600" dirty="0"/>
              <a:t>示例：</a:t>
            </a:r>
            <a:r>
              <a:rPr lang="en-US" altLang="zh-CN" sz="1600" dirty="0"/>
              <a:t>	switch(x)		//</a:t>
            </a:r>
            <a:r>
              <a:rPr lang="zh-CN" altLang="en-US" sz="1600" dirty="0"/>
              <a:t>对于变量</a:t>
            </a:r>
            <a:r>
              <a:rPr lang="en-US" altLang="zh-CN" sz="1600" dirty="0"/>
              <a:t>x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/>
              <a:t>	{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/>
              <a:t>		case ‘0’: y=0; break;	//</a:t>
            </a:r>
            <a:r>
              <a:rPr lang="zh-CN" altLang="en-US" sz="1600" dirty="0"/>
              <a:t>如果</a:t>
            </a:r>
            <a:r>
              <a:rPr lang="en-US" altLang="zh-CN" sz="1600" dirty="0"/>
              <a:t>x=‘0’</a:t>
            </a:r>
            <a:r>
              <a:rPr lang="zh-CN" altLang="en-US" sz="1600" dirty="0"/>
              <a:t>，则</a:t>
            </a:r>
            <a:r>
              <a:rPr lang="en-US" altLang="zh-CN" sz="1600" dirty="0"/>
              <a:t>y=0</a:t>
            </a:r>
            <a:r>
              <a:rPr lang="zh-CN" altLang="en-US" sz="1600" dirty="0"/>
              <a:t>。若不加</a:t>
            </a:r>
            <a:r>
              <a:rPr lang="en-US" altLang="zh-CN" sz="1600" dirty="0"/>
              <a:t>break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/>
              <a:t>		case ‘1’: y=1; break;	//</a:t>
            </a:r>
            <a:r>
              <a:rPr lang="zh-CN" altLang="en-US" sz="1600" dirty="0"/>
              <a:t>则将继续执行后面的语句</a:t>
            </a:r>
            <a:endParaRPr lang="en-US" altLang="zh-CN" sz="16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/>
              <a:t>		…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/>
              <a:t>		case ‘9’: y=9; break;	//</a:t>
            </a:r>
            <a:r>
              <a:rPr lang="zh-CN" altLang="en-US" sz="1600" dirty="0"/>
              <a:t>直到出现</a:t>
            </a:r>
            <a:r>
              <a:rPr lang="en-US" altLang="zh-CN" sz="1600" dirty="0"/>
              <a:t>break</a:t>
            </a:r>
            <a:r>
              <a:rPr lang="zh-CN" altLang="en-US" sz="1600" dirty="0"/>
              <a:t>或者结束为止。</a:t>
            </a:r>
            <a:endParaRPr lang="en-US" altLang="zh-CN" sz="16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/>
              <a:t>		default: y=-1;		//</a:t>
            </a:r>
            <a:r>
              <a:rPr lang="zh-CN" altLang="en-US" sz="1600" dirty="0"/>
              <a:t>除了以上列举的情况，</a:t>
            </a:r>
            <a:r>
              <a:rPr lang="en-US" altLang="zh-CN" sz="1600" dirty="0"/>
              <a:t>y=-1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600" dirty="0"/>
              <a:t>	}</a:t>
            </a:r>
          </a:p>
          <a:p>
            <a:pPr lvl="0">
              <a:buClr>
                <a:srgbClr val="00007D"/>
              </a:buClr>
            </a:pPr>
            <a:r>
              <a:rPr lang="en-US" altLang="zh-CN" sz="2400" dirty="0"/>
              <a:t>switch-case</a:t>
            </a:r>
            <a:r>
              <a:rPr lang="zh-CN" altLang="en-US" sz="2400" dirty="0"/>
              <a:t>语句使用范围比较狭窄，一般用的不多，不需要着重掌握。</a:t>
            </a:r>
            <a:endParaRPr lang="en-US" altLang="zh-CN" sz="2400" dirty="0"/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95594250"/>
      </p:ext>
    </p:extLst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438D3-845E-4102-8F47-62F0D070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E7FD8-7E07-4494-8ED1-B48400055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安装</a:t>
            </a:r>
            <a:r>
              <a:rPr lang="en-US" altLang="zh-CN" sz="3200" dirty="0"/>
              <a:t>Keil </a:t>
            </a:r>
            <a:r>
              <a:rPr lang="zh-CN" altLang="en-US" sz="3200" dirty="0"/>
              <a:t>和 </a:t>
            </a:r>
            <a:r>
              <a:rPr lang="en-US" altLang="zh-CN" sz="3200" dirty="0"/>
              <a:t>Proteus</a:t>
            </a:r>
            <a:r>
              <a:rPr lang="zh-CN" altLang="en-US" sz="3200" dirty="0"/>
              <a:t>软件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推荐使用版本为</a:t>
            </a:r>
            <a:r>
              <a:rPr lang="en-US" altLang="zh-CN" dirty="0"/>
              <a:t>Keil UV4 C51</a:t>
            </a:r>
            <a:r>
              <a:rPr lang="zh-CN" altLang="en-US" dirty="0"/>
              <a:t>版</a:t>
            </a:r>
            <a:r>
              <a:rPr lang="en-US" altLang="zh-CN" dirty="0"/>
              <a:t>+ Proteus7.8)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3200" dirty="0"/>
              <a:t>熟悉</a:t>
            </a:r>
            <a:r>
              <a:rPr lang="en-US" altLang="zh-CN" sz="3200" dirty="0"/>
              <a:t>Keil </a:t>
            </a:r>
            <a:r>
              <a:rPr lang="zh-CN" altLang="en-US" sz="3200" dirty="0"/>
              <a:t>和 </a:t>
            </a:r>
            <a:r>
              <a:rPr lang="en-US" altLang="zh-CN" sz="3200" dirty="0"/>
              <a:t>Proteus</a:t>
            </a:r>
            <a:r>
              <a:rPr lang="zh-CN" altLang="en-US" sz="3200" dirty="0"/>
              <a:t>软件的基本使用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在</a:t>
            </a:r>
            <a:r>
              <a:rPr lang="en-US" altLang="zh-CN" sz="3200" dirty="0"/>
              <a:t>Proteus</a:t>
            </a:r>
            <a:r>
              <a:rPr lang="zh-CN" altLang="en-US" sz="3200" dirty="0"/>
              <a:t>中绘制如图仿真电路（见下页）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C</a:t>
            </a:r>
            <a:r>
              <a:rPr lang="zh-CN" altLang="en-US" sz="3200" dirty="0"/>
              <a:t>语言基本语法知识预习</a:t>
            </a:r>
          </a:p>
        </p:txBody>
      </p:sp>
    </p:spTree>
    <p:extLst>
      <p:ext uri="{BB962C8B-B14F-4D97-AF65-F5344CB8AC3E}">
        <p14:creationId xmlns:p14="http://schemas.microsoft.com/office/powerpoint/2010/main" val="1061378771"/>
      </p:ext>
    </p:extLst>
  </p:cSld>
  <p:clrMapOvr>
    <a:masterClrMapping/>
  </p:clrMapOvr>
  <p:transition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8DD85-C604-43D7-831C-C4B6D791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状态标识变量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F893F-CE31-4EBE-BA8A-01D19202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了解了条件结构，我们就需要考虑如何运用条件结构来解决我们眼下面临的问题了。在这里，我们可以设置一个变量用于标识状态，在不同的状态下，我们可以调用不同的语句来实现不同的结果。例如我们设置变量</a:t>
            </a:r>
            <a:r>
              <a:rPr lang="en-US" altLang="zh-CN" b="0" dirty="0"/>
              <a:t>mode</a:t>
            </a:r>
            <a:r>
              <a:rPr lang="zh-CN" altLang="en-US" b="0" dirty="0"/>
              <a:t>用于表示向左逐盏亮起和向右逐盏熄灭，当运行到全亮和全灭时切换状态。</a:t>
            </a:r>
            <a:endParaRPr lang="en-US" altLang="zh-CN" b="0" dirty="0"/>
          </a:p>
          <a:p>
            <a:r>
              <a:rPr lang="en-US" altLang="zh-CN" sz="2400" dirty="0"/>
              <a:t>if (P1==0xff) mode=0;		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灯光全灭切换模式</a:t>
            </a:r>
            <a:r>
              <a:rPr lang="en-US" altLang="zh-CN" sz="2400" b="0" dirty="0"/>
              <a:t>0</a:t>
            </a:r>
          </a:p>
          <a:p>
            <a:r>
              <a:rPr lang="en-US" altLang="zh-CN" sz="2400" dirty="0"/>
              <a:t>if (P1==0x00) mode=1;		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灯光全亮切换模式</a:t>
            </a:r>
            <a:r>
              <a:rPr lang="en-US" altLang="zh-CN" sz="2400" b="0" dirty="0"/>
              <a:t>1</a:t>
            </a:r>
          </a:p>
          <a:p>
            <a:r>
              <a:rPr lang="en-US" altLang="zh-CN" sz="2400" dirty="0"/>
              <a:t>if (mode==0) P1=P1&lt;&lt;1;	</a:t>
            </a:r>
            <a:r>
              <a:rPr lang="en-US" altLang="zh-CN" sz="2400" b="0" dirty="0"/>
              <a:t>//</a:t>
            </a:r>
            <a:r>
              <a:rPr lang="zh-CN" altLang="en-US" sz="2400" b="0" dirty="0"/>
              <a:t>模式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逐灯点亮</a:t>
            </a:r>
            <a:endParaRPr lang="en-US" altLang="zh-CN" sz="2400" b="0" dirty="0"/>
          </a:p>
          <a:p>
            <a:r>
              <a:rPr lang="en-US" altLang="zh-CN" sz="2400" dirty="0"/>
              <a:t>if (mode==1) P1=~((~P1)&gt;&gt;1);</a:t>
            </a:r>
            <a:r>
              <a:rPr lang="en-US" altLang="zh-CN" sz="2400" b="0" dirty="0"/>
              <a:t>	//</a:t>
            </a:r>
            <a:r>
              <a:rPr lang="zh-CN" altLang="en-US" sz="2400" b="0" dirty="0"/>
              <a:t>模式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逐灯熄灭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22538369"/>
      </p:ext>
    </p:extLst>
  </p:cSld>
  <p:clrMapOvr>
    <a:masterClrMapping/>
  </p:clrMapOvr>
  <p:transition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26BD1-A300-47AC-98F1-43FFA3CA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75E21-2FFD-4157-AC43-B13E774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当我们需要实现特定的显示方式时，使用运算的方法会比较复杂，这个时候，将要显示的结果预先写好并存储在数组中，以循环的方式调用，就可以使得程序简洁明了。</a:t>
            </a:r>
            <a:endParaRPr lang="en-US" altLang="zh-CN" dirty="0"/>
          </a:p>
          <a:p>
            <a:r>
              <a:rPr lang="zh-CN" altLang="en-US" dirty="0"/>
              <a:t>例：使灯由两边向中间点亮再熄灭：</a:t>
            </a:r>
            <a:endParaRPr lang="en-US" altLang="zh-CN" dirty="0"/>
          </a:p>
          <a:p>
            <a:r>
              <a:rPr lang="zh-CN" altLang="en-US" sz="1800" b="0" dirty="0">
                <a:solidFill>
                  <a:schemeClr val="tx1"/>
                </a:solidFill>
              </a:rPr>
              <a:t>具体过程为</a:t>
            </a:r>
            <a:r>
              <a:rPr lang="en-US" altLang="zh-CN" sz="1800" b="0" dirty="0">
                <a:solidFill>
                  <a:schemeClr val="tx1"/>
                </a:solidFill>
              </a:rPr>
              <a:t>11111111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01111110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00111100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00011000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00000000</a:t>
            </a:r>
            <a:r>
              <a:rPr lang="zh-CN" altLang="en-US" sz="1800" b="0" dirty="0">
                <a:solidFill>
                  <a:schemeClr val="tx1"/>
                </a:solidFill>
              </a:rPr>
              <a:t>，翻译成</a:t>
            </a:r>
            <a:r>
              <a:rPr lang="en-US" altLang="zh-CN" sz="1800" b="0" dirty="0">
                <a:solidFill>
                  <a:schemeClr val="tx1"/>
                </a:solidFill>
              </a:rPr>
              <a:t>16</a:t>
            </a:r>
            <a:r>
              <a:rPr lang="zh-CN" altLang="en-US" sz="1800" b="0" dirty="0">
                <a:solidFill>
                  <a:schemeClr val="tx1"/>
                </a:solidFill>
              </a:rPr>
              <a:t>进制即</a:t>
            </a:r>
            <a:r>
              <a:rPr lang="en-US" altLang="zh-CN" sz="1800" b="0" dirty="0">
                <a:solidFill>
                  <a:schemeClr val="tx1"/>
                </a:solidFill>
              </a:rPr>
              <a:t>0xff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0x7e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0x3c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0x18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0x00</a:t>
            </a:r>
            <a:r>
              <a:rPr lang="zh-CN" altLang="en-US" sz="1800" b="0" dirty="0">
                <a:solidFill>
                  <a:schemeClr val="tx1"/>
                </a:solidFill>
              </a:rPr>
              <a:t>。先由左向右再由右向左。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en-US" altLang="zh-CN" sz="1800" b="0" dirty="0">
                <a:solidFill>
                  <a:schemeClr val="tx1"/>
                </a:solidFill>
              </a:rPr>
              <a:t>int light[</a:t>
            </a:r>
            <a:r>
              <a:rPr lang="en-US" altLang="zh-CN" sz="1800" b="0" dirty="0">
                <a:solidFill>
                  <a:srgbClr val="FF0000"/>
                </a:solidFill>
              </a:rPr>
              <a:t>5</a:t>
            </a:r>
            <a:r>
              <a:rPr lang="en-US" altLang="zh-CN" sz="1800" b="0" dirty="0">
                <a:solidFill>
                  <a:schemeClr val="tx1"/>
                </a:solidFill>
              </a:rPr>
              <a:t>]={0xff, 0x7e, 0x3c, 0x18, 0x00};</a:t>
            </a:r>
          </a:p>
          <a:p>
            <a:r>
              <a:rPr lang="en-US" altLang="zh-CN" sz="1800" b="0" dirty="0">
                <a:solidFill>
                  <a:schemeClr val="tx1"/>
                </a:solidFill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</a:rPr>
              <a:t>定义数组，此处</a:t>
            </a:r>
            <a:r>
              <a:rPr lang="zh-CN" altLang="en-US" sz="1800" b="0" dirty="0">
                <a:solidFill>
                  <a:srgbClr val="FF0000"/>
                </a:solidFill>
              </a:rPr>
              <a:t>必须预先定义数组大小</a:t>
            </a:r>
            <a:r>
              <a:rPr lang="zh-CN" altLang="en-US" sz="1800" b="0" dirty="0">
                <a:solidFill>
                  <a:schemeClr val="tx1"/>
                </a:solidFill>
              </a:rPr>
              <a:t>，或者直接给数组赋</a:t>
            </a:r>
            <a:r>
              <a:rPr lang="zh-CN" altLang="en-US" sz="1800" b="0" dirty="0">
                <a:solidFill>
                  <a:srgbClr val="FF0000"/>
                </a:solidFill>
              </a:rPr>
              <a:t>有限个</a:t>
            </a:r>
            <a:r>
              <a:rPr lang="zh-CN" altLang="en-US" sz="1800" b="0" dirty="0">
                <a:solidFill>
                  <a:schemeClr val="tx1"/>
                </a:solidFill>
              </a:rPr>
              <a:t>初值。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en-US" altLang="zh-CN" sz="1800" b="0" dirty="0">
                <a:solidFill>
                  <a:schemeClr val="tx1"/>
                </a:solidFill>
              </a:rPr>
              <a:t>int 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;	//</a:t>
            </a:r>
            <a:r>
              <a:rPr lang="zh-CN" altLang="en-US" sz="1800" b="0" dirty="0">
                <a:solidFill>
                  <a:schemeClr val="tx1"/>
                </a:solidFill>
              </a:rPr>
              <a:t>定义变量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zh-CN" altLang="en-US" sz="1800" b="0" dirty="0">
                <a:solidFill>
                  <a:schemeClr val="tx1"/>
                </a:solidFill>
              </a:rPr>
              <a:t>，用于操作数组内的数。</a:t>
            </a:r>
            <a:r>
              <a:rPr lang="zh-CN" altLang="en-US" sz="1800" b="0" dirty="0">
                <a:solidFill>
                  <a:srgbClr val="FF0000"/>
                </a:solidFill>
              </a:rPr>
              <a:t>注意，数组大小为</a:t>
            </a:r>
            <a:r>
              <a:rPr lang="en-US" altLang="zh-CN" sz="1800" b="0" dirty="0">
                <a:solidFill>
                  <a:srgbClr val="FF0000"/>
                </a:solidFill>
              </a:rPr>
              <a:t>5</a:t>
            </a:r>
            <a:r>
              <a:rPr lang="zh-CN" altLang="en-US" sz="1800" b="0" dirty="0">
                <a:solidFill>
                  <a:srgbClr val="FF0000"/>
                </a:solidFill>
              </a:rPr>
              <a:t>时数组元素地址范围为</a:t>
            </a:r>
            <a:r>
              <a:rPr lang="en-US" altLang="zh-CN" sz="1800" b="0" dirty="0">
                <a:solidFill>
                  <a:srgbClr val="FF0000"/>
                </a:solidFill>
              </a:rPr>
              <a:t>0-4</a:t>
            </a:r>
          </a:p>
          <a:p>
            <a:r>
              <a:rPr lang="en-US" altLang="zh-CN" sz="1800" b="0" dirty="0">
                <a:solidFill>
                  <a:schemeClr val="tx1"/>
                </a:solidFill>
              </a:rPr>
              <a:t>for(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=0;i&lt;5;i++) {P1=light[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];delay(500);}	//</a:t>
            </a:r>
            <a:r>
              <a:rPr lang="zh-CN" altLang="en-US" sz="1800" b="0" dirty="0">
                <a:solidFill>
                  <a:schemeClr val="tx1"/>
                </a:solidFill>
              </a:rPr>
              <a:t>从</a:t>
            </a:r>
            <a:r>
              <a:rPr lang="en-US" altLang="zh-CN" sz="1800" b="0" dirty="0">
                <a:solidFill>
                  <a:schemeClr val="tx1"/>
                </a:solidFill>
              </a:rPr>
              <a:t>0</a:t>
            </a:r>
            <a:r>
              <a:rPr lang="zh-CN" altLang="en-US" sz="1800" b="0" dirty="0">
                <a:solidFill>
                  <a:schemeClr val="tx1"/>
                </a:solidFill>
              </a:rPr>
              <a:t>到</a:t>
            </a:r>
            <a:r>
              <a:rPr lang="en-US" altLang="zh-CN" sz="1800" b="0" dirty="0">
                <a:solidFill>
                  <a:schemeClr val="tx1"/>
                </a:solidFill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</a:rPr>
              <a:t>依次遍历输出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r>
              <a:rPr lang="en-US" altLang="zh-CN" sz="1800" b="0" dirty="0">
                <a:solidFill>
                  <a:schemeClr val="tx1"/>
                </a:solidFill>
              </a:rPr>
              <a:t>for(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=4;i&gt;=0;i--) {P1=light[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];delay(500);}	//</a:t>
            </a:r>
            <a:r>
              <a:rPr lang="zh-CN" altLang="en-US" sz="1800" b="0" dirty="0">
                <a:solidFill>
                  <a:schemeClr val="tx1"/>
                </a:solidFill>
              </a:rPr>
              <a:t>从</a:t>
            </a:r>
            <a:r>
              <a:rPr lang="en-US" altLang="zh-CN" sz="1800" b="0" dirty="0">
                <a:solidFill>
                  <a:schemeClr val="tx1"/>
                </a:solidFill>
              </a:rPr>
              <a:t>4</a:t>
            </a:r>
            <a:r>
              <a:rPr lang="zh-CN" altLang="en-US" sz="1800" b="0" dirty="0">
                <a:solidFill>
                  <a:schemeClr val="tx1"/>
                </a:solidFill>
              </a:rPr>
              <a:t>到</a:t>
            </a:r>
            <a:r>
              <a:rPr lang="en-US" altLang="zh-CN" sz="1800" b="0" dirty="0">
                <a:solidFill>
                  <a:schemeClr val="tx1"/>
                </a:solidFill>
              </a:rPr>
              <a:t>0</a:t>
            </a:r>
            <a:r>
              <a:rPr lang="zh-CN" altLang="en-US" sz="1800" b="0" dirty="0">
                <a:solidFill>
                  <a:schemeClr val="tx1"/>
                </a:solidFill>
              </a:rPr>
              <a:t>依次遍历输出</a:t>
            </a:r>
          </a:p>
        </p:txBody>
      </p:sp>
    </p:spTree>
    <p:extLst>
      <p:ext uri="{BB962C8B-B14F-4D97-AF65-F5344CB8AC3E}">
        <p14:creationId xmlns:p14="http://schemas.microsoft.com/office/powerpoint/2010/main" val="1877070493"/>
      </p:ext>
    </p:extLst>
  </p:cSld>
  <p:clrMapOvr>
    <a:masterClrMapping/>
  </p:clrMapOvr>
  <p:transition>
    <p:push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78A6F-4B85-44E3-B3EF-FEDDB26A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3CF72-E791-4CE6-87C5-F09A01A3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在示例仿真电路中，通过控制灯光的亮灭，循环显示自己的学号每一位数的二进制</a:t>
            </a:r>
            <a:endParaRPr lang="en-US" altLang="zh-CN" dirty="0"/>
          </a:p>
          <a:p>
            <a:r>
              <a:rPr lang="zh-CN" altLang="en-US" sz="2400" b="0" dirty="0">
                <a:solidFill>
                  <a:schemeClr val="tx1"/>
                </a:solidFill>
              </a:rPr>
              <a:t>（可自学使用数码管显示，将酌情加分）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r>
              <a:rPr lang="zh-CN" altLang="en-US" dirty="0"/>
              <a:t>具体要求：</a:t>
            </a:r>
            <a:r>
              <a:rPr lang="zh-CN" altLang="en-US" sz="2400" b="0" dirty="0">
                <a:solidFill>
                  <a:schemeClr val="tx1"/>
                </a:solidFill>
              </a:rPr>
              <a:t>每</a:t>
            </a:r>
            <a:r>
              <a:rPr lang="en-US" altLang="zh-CN" sz="2400" b="0" dirty="0">
                <a:solidFill>
                  <a:schemeClr val="tx1"/>
                </a:solidFill>
              </a:rPr>
              <a:t>4</a:t>
            </a:r>
            <a:r>
              <a:rPr lang="zh-CN" altLang="en-US" sz="2400" b="0" dirty="0">
                <a:solidFill>
                  <a:schemeClr val="tx1"/>
                </a:solidFill>
              </a:rPr>
              <a:t>个灯表示一位学号数字，每次显示两位学号，循环五次即显示完成重新开始（示例附后）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根据已学的内容设计创意跑马灯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非必须</a:t>
            </a:r>
            <a:r>
              <a:rPr lang="zh-CN" altLang="en-US" dirty="0"/>
              <a:t>，灯数不限）</a:t>
            </a:r>
            <a:endParaRPr lang="en-US" altLang="zh-CN" dirty="0"/>
          </a:p>
          <a:p>
            <a:r>
              <a:rPr lang="zh-CN" altLang="en-US" sz="2400" b="0" dirty="0">
                <a:solidFill>
                  <a:schemeClr val="tx1"/>
                </a:solidFill>
              </a:rPr>
              <a:t>（可自学使用按键控制，将酌情加分）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20346"/>
      </p:ext>
    </p:extLst>
  </p:cSld>
  <p:clrMapOvr>
    <a:masterClrMapping/>
  </p:clrMapOvr>
  <p:transition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AE32F-45C3-4173-A7A2-96FBA95D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B6986-298C-4DED-A175-AC06F273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chemeClr val="tx1"/>
                </a:solidFill>
              </a:rPr>
              <a:t>例：</a:t>
            </a:r>
            <a:r>
              <a:rPr lang="en-US" altLang="zh-CN" b="0" dirty="0">
                <a:solidFill>
                  <a:schemeClr val="tx1"/>
                </a:solidFill>
              </a:rPr>
              <a:t>2019218082</a:t>
            </a:r>
            <a:r>
              <a:rPr lang="zh-CN" altLang="en-US" b="0" dirty="0">
                <a:solidFill>
                  <a:schemeClr val="tx1"/>
                </a:solidFill>
              </a:rPr>
              <a:t>：五次灯光分别显示</a:t>
            </a:r>
            <a:r>
              <a:rPr lang="en-US" altLang="zh-CN" b="0" dirty="0">
                <a:solidFill>
                  <a:schemeClr val="tx1"/>
                </a:solidFill>
              </a:rPr>
              <a:t>20 19 21 80 82</a:t>
            </a:r>
            <a:r>
              <a:rPr lang="zh-CN" altLang="en-US" b="0" dirty="0">
                <a:solidFill>
                  <a:schemeClr val="tx1"/>
                </a:solidFill>
              </a:rPr>
              <a:t>，即二进制下的：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0010 0000 (20) 0001 1001 (19) 0010 0001 (21)</a:t>
            </a:r>
          </a:p>
          <a:p>
            <a:pPr marL="0" indent="0">
              <a:buNone/>
            </a:pPr>
            <a:endParaRPr lang="en-US" altLang="zh-CN" b="0" dirty="0">
              <a:solidFill>
                <a:schemeClr val="tx1"/>
              </a:solidFill>
            </a:endParaRPr>
          </a:p>
          <a:p>
            <a:endParaRPr lang="en-US" altLang="zh-CN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0" dirty="0">
              <a:solidFill>
                <a:schemeClr val="tx1"/>
              </a:solidFill>
            </a:endParaRPr>
          </a:p>
          <a:p>
            <a:r>
              <a:rPr lang="en-US" altLang="zh-CN" b="0" dirty="0">
                <a:solidFill>
                  <a:schemeClr val="tx1"/>
                </a:solidFill>
              </a:rPr>
              <a:t>1000 0000 (80) 1000 0010 (82)   (1</a:t>
            </a:r>
            <a:r>
              <a:rPr lang="zh-CN" altLang="en-US" b="0" dirty="0">
                <a:solidFill>
                  <a:schemeClr val="tx1"/>
                </a:solidFill>
              </a:rPr>
              <a:t>表示灯亮</a:t>
            </a:r>
            <a:r>
              <a:rPr lang="en-US" altLang="zh-CN" b="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0DD7D7-4FB0-4B4F-BA90-24FBFE7AD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4" y="2832901"/>
            <a:ext cx="2402282" cy="1371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387B70B-A962-44DB-A8BB-C6F846792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17" y="2827537"/>
            <a:ext cx="2535632" cy="13823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D8BA18-15A9-464A-BE66-AB03D21B7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53" y="2827537"/>
            <a:ext cx="2394486" cy="137159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C0F429-8652-4610-93DE-60AC9E0FC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26" y="4848341"/>
            <a:ext cx="2400940" cy="133213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4FA6A7-431E-4F8B-A6B8-8C78782C3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48341"/>
            <a:ext cx="2467208" cy="13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28937"/>
      </p:ext>
    </p:extLst>
  </p:cSld>
  <p:clrMapOvr>
    <a:masterClrMapping/>
  </p:clrMapOvr>
  <p:transition>
    <p:push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58C91-6CFE-4C47-9125-C3338A11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3D58F6-FE5C-41BC-A4FD-AF8346B3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keil工程</a:t>
            </a:r>
            <a:r>
              <a:rPr lang="zh-CN" altLang="en-US" dirty="0">
                <a:solidFill>
                  <a:srgbClr val="FF0000"/>
                </a:solidFill>
              </a:rPr>
              <a:t>文件夹</a:t>
            </a:r>
            <a:r>
              <a:rPr lang="zh-CN" altLang="en-US" dirty="0"/>
              <a:t>与proteus</a:t>
            </a:r>
            <a:r>
              <a:rPr lang="zh-CN" altLang="en-US" dirty="0">
                <a:solidFill>
                  <a:srgbClr val="FF0000"/>
                </a:solidFill>
              </a:rPr>
              <a:t>截图</a:t>
            </a:r>
            <a:r>
              <a:rPr lang="zh-CN" altLang="en-US" dirty="0"/>
              <a:t>放</a:t>
            </a:r>
            <a:r>
              <a:rPr lang="zh-CN" altLang="en-US" dirty="0">
                <a:solidFill>
                  <a:srgbClr val="FF0000"/>
                </a:solidFill>
              </a:rPr>
              <a:t>同一文件夹</a:t>
            </a:r>
            <a:r>
              <a:rPr lang="zh-CN" altLang="en-US" dirty="0"/>
              <a:t>并且</a:t>
            </a:r>
            <a:r>
              <a:rPr lang="zh-CN" altLang="en-US" dirty="0">
                <a:solidFill>
                  <a:srgbClr val="FF0000"/>
                </a:solidFill>
              </a:rPr>
              <a:t>打包</a:t>
            </a:r>
            <a:r>
              <a:rPr lang="zh-CN" altLang="en-US" dirty="0"/>
              <a:t>以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学号-专业-年级-姓名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格式命名</a:t>
            </a:r>
            <a:r>
              <a:rPr lang="zh-CN" altLang="en-US" dirty="0">
                <a:solidFill>
                  <a:srgbClr val="FF0000"/>
                </a:solidFill>
              </a:rPr>
              <a:t>压缩文件</a:t>
            </a:r>
            <a:endParaRPr lang="zh-CN" altLang="en-US" dirty="0"/>
          </a:p>
          <a:p>
            <a:r>
              <a:rPr lang="zh-CN" altLang="en-US" dirty="0"/>
              <a:t>截图方法：prt sc sysrq（电脑键盘）、ctrl+alt+a（打开</a:t>
            </a:r>
            <a:r>
              <a:rPr lang="en-US" altLang="zh-CN" dirty="0"/>
              <a:t>QQ</a:t>
            </a:r>
            <a:r>
              <a:rPr lang="zh-CN" altLang="en-US" dirty="0"/>
              <a:t>）、</a:t>
            </a:r>
            <a:r>
              <a:rPr lang="en-US" altLang="zh-CN" dirty="0"/>
              <a:t>win10</a:t>
            </a:r>
            <a:r>
              <a:rPr lang="zh-CN" altLang="en-US" dirty="0"/>
              <a:t>小娜 搜截图</a:t>
            </a:r>
          </a:p>
          <a:p>
            <a:r>
              <a:rPr lang="zh-CN" altLang="en-US" dirty="0"/>
              <a:t>打包方法：安装压缩软件</a:t>
            </a:r>
            <a:r>
              <a:rPr lang="en-US" altLang="zh-CN" dirty="0"/>
              <a:t>(WinRAR</a:t>
            </a:r>
            <a:r>
              <a:rPr lang="zh-CN" altLang="en-US" dirty="0"/>
              <a:t>、</a:t>
            </a:r>
            <a:r>
              <a:rPr lang="en-US" altLang="zh-CN" dirty="0"/>
              <a:t>7-Zip</a:t>
            </a:r>
            <a:r>
              <a:rPr lang="zh-CN" altLang="en-US" dirty="0"/>
              <a:t>、</a:t>
            </a:r>
            <a:r>
              <a:rPr lang="en-US" altLang="zh-CN" dirty="0"/>
              <a:t>2345</a:t>
            </a:r>
            <a:r>
              <a:rPr lang="zh-CN" altLang="en-US" dirty="0"/>
              <a:t>好压、</a:t>
            </a:r>
            <a:r>
              <a:rPr lang="en-US" altLang="zh-CN" dirty="0"/>
              <a:t>360</a:t>
            </a:r>
            <a:r>
              <a:rPr lang="zh-CN" altLang="en-US" dirty="0"/>
              <a:t>压缩等</a:t>
            </a:r>
            <a:r>
              <a:rPr lang="en-US" altLang="zh-CN" dirty="0"/>
              <a:t>)</a:t>
            </a:r>
            <a:r>
              <a:rPr lang="zh-CN" altLang="en-US" dirty="0"/>
              <a:t>后，鼠标右键压缩文件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（年级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专业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姓名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第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次培训作业）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格式</a:t>
            </a:r>
            <a:endParaRPr lang="en-US" altLang="zh-CN" dirty="0">
              <a:solidFill>
                <a:srgbClr val="00009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命名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邮件</a:t>
            </a:r>
            <a:r>
              <a:rPr lang="zh-CN" altLang="en-US" dirty="0">
                <a:solidFill>
                  <a:srgbClr val="0000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并发送到邮箱</a:t>
            </a:r>
          </a:p>
          <a:p>
            <a:pPr marL="0" indent="0" algn="ctr">
              <a:buNone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dzsjcxsys@163.com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17096"/>
      </p:ext>
    </p:extLst>
  </p:cSld>
  <p:clrMapOvr>
    <a:masterClrMapping/>
  </p:clrMapOvr>
  <p:transition>
    <p:push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D90F00A-56C2-4C96-8F5D-FEE8516D8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06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Thank you</a:t>
            </a:r>
            <a:r>
              <a:rPr lang="zh-CN" altLang="en-US" dirty="0">
                <a:ea typeface="宋体" panose="02010600030101010101" pitchFamily="2" charset="-122"/>
              </a:rPr>
              <a:t>！</a:t>
            </a:r>
            <a:endParaRPr lang="zh-CN" altLang="en-US" dirty="0"/>
          </a:p>
        </p:txBody>
      </p:sp>
      <p:graphicFrame>
        <p:nvGraphicFramePr>
          <p:cNvPr id="6656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6820BAF1-3CBD-47AE-9ADC-C5EB5664F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968907"/>
              </p:ext>
            </p:extLst>
          </p:nvPr>
        </p:nvGraphicFramePr>
        <p:xfrm>
          <a:off x="3363912" y="2455416"/>
          <a:ext cx="2414587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Microsoft ClipArt Gallery" r:id="rId3" imgW="3276600" imgH="3459163" progId="MS_ClipArt_Gallery">
                  <p:embed/>
                </p:oleObj>
              </mc:Choice>
              <mc:Fallback>
                <p:oleObj name="Microsoft ClipArt Gallery" r:id="rId3" imgW="3276600" imgH="3459163" progId="MS_ClipArt_Gallery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2" y="2455416"/>
                        <a:ext cx="2414587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082DBDB-1B11-4B2D-A1CF-78D009D8A3A1}"/>
              </a:ext>
            </a:extLst>
          </p:cNvPr>
          <p:cNvSpPr/>
          <p:nvPr/>
        </p:nvSpPr>
        <p:spPr>
          <a:xfrm>
            <a:off x="151605" y="57912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PS</a:t>
            </a:r>
            <a:r>
              <a:rPr lang="zh-CN" altLang="en-US" dirty="0"/>
              <a:t>：本</a:t>
            </a:r>
            <a:r>
              <a:rPr lang="en-US" altLang="zh-CN" dirty="0"/>
              <a:t>PPT</a:t>
            </a:r>
            <a:r>
              <a:rPr lang="zh-CN" altLang="en-US" dirty="0"/>
              <a:t>内容为纯手打，大部分来自于自己学习</a:t>
            </a:r>
            <a:r>
              <a:rPr lang="en-US" altLang="zh-CN" dirty="0"/>
              <a:t>C</a:t>
            </a:r>
            <a:r>
              <a:rPr lang="zh-CN" altLang="en-US" dirty="0"/>
              <a:t>语言的一些经验和理解，旨在为没有</a:t>
            </a:r>
            <a:r>
              <a:rPr lang="en-US" altLang="zh-CN" dirty="0"/>
              <a:t>C</a:t>
            </a:r>
            <a:r>
              <a:rPr lang="zh-CN" altLang="en-US" dirty="0"/>
              <a:t>语言基础或</a:t>
            </a:r>
            <a:r>
              <a:rPr lang="en-US" altLang="zh-CN" dirty="0"/>
              <a:t>C</a:t>
            </a:r>
            <a:r>
              <a:rPr lang="zh-CN" altLang="en-US" dirty="0"/>
              <a:t>语言基础薄弱的同学一个基本的入门指导，刻意没有做比较花哨的动画和页面切换效果。如有不足之处，敬请谅解；如有不对之处，敬请指教。</a:t>
            </a:r>
          </a:p>
        </p:txBody>
      </p:sp>
    </p:spTree>
  </p:cSld>
  <p:clrMapOvr>
    <a:masterClrMapping/>
  </p:clrMapOvr>
  <p:transition>
    <p:push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2B775-C177-46D2-966A-F338FB51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扩展和补充资料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27E6A-5CD2-4776-A955-2B6A61F8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后续</a:t>
            </a:r>
            <a:r>
              <a:rPr lang="en-US" altLang="zh-CN" b="0" dirty="0"/>
              <a:t>PPT</a:t>
            </a:r>
            <a:r>
              <a:rPr lang="zh-CN" altLang="en-US" b="0" dirty="0"/>
              <a:t>部分为补充资料，培训过程中不会进行专门讲解，主要是理论部分（不包含具体代码），供大家参考和自主学习。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r>
              <a:rPr lang="zh-CN" altLang="en-US" b="0" dirty="0"/>
              <a:t>扩展</a:t>
            </a:r>
            <a:r>
              <a:rPr lang="en-US" altLang="zh-CN" b="0" dirty="0"/>
              <a:t>1-7</a:t>
            </a:r>
            <a:r>
              <a:rPr lang="zh-CN" altLang="en-US" b="0" dirty="0"/>
              <a:t>段数码管</a:t>
            </a:r>
            <a:endParaRPr lang="en-US" altLang="zh-CN" b="0" dirty="0"/>
          </a:p>
          <a:p>
            <a:r>
              <a:rPr lang="zh-CN" altLang="en-US" b="0" dirty="0"/>
              <a:t>扩展</a:t>
            </a:r>
            <a:r>
              <a:rPr lang="en-US" altLang="zh-CN" b="0" dirty="0"/>
              <a:t>2-</a:t>
            </a:r>
            <a:r>
              <a:rPr lang="zh-CN" altLang="en-US" b="0" dirty="0"/>
              <a:t>按键去抖</a:t>
            </a:r>
            <a:endParaRPr lang="en-US" altLang="zh-CN" b="0" dirty="0"/>
          </a:p>
          <a:p>
            <a:r>
              <a:rPr lang="zh-CN" altLang="en-US" b="0" dirty="0"/>
              <a:t>变量和变量类型总述</a:t>
            </a:r>
            <a:endParaRPr lang="en-US" altLang="zh-CN" b="0" dirty="0"/>
          </a:p>
          <a:p>
            <a:r>
              <a:rPr lang="zh-CN" altLang="en-US" b="0" dirty="0"/>
              <a:t>输入和输出总述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550037040"/>
      </p:ext>
    </p:extLst>
  </p:cSld>
  <p:clrMapOvr>
    <a:masterClrMapping/>
  </p:clrMapOvr>
  <p:transition>
    <p:push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48DC0-AFBD-4E6B-9A83-16101AB0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1-7</a:t>
            </a:r>
            <a:r>
              <a:rPr lang="zh-CN" altLang="en-US" dirty="0"/>
              <a:t>段数码管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B7560-AA77-49FD-9BE8-E45DE602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7</a:t>
            </a:r>
            <a:r>
              <a:rPr lang="zh-CN" altLang="en-US" b="0" dirty="0"/>
              <a:t>段数码管的本质也是接在一个引脚上的</a:t>
            </a:r>
            <a:r>
              <a:rPr lang="en-US" altLang="zh-CN" b="0" dirty="0"/>
              <a:t>8</a:t>
            </a:r>
            <a:r>
              <a:rPr lang="zh-CN" altLang="en-US" b="0" dirty="0"/>
              <a:t>位</a:t>
            </a:r>
            <a:r>
              <a:rPr lang="en-US" altLang="zh-CN" b="0" dirty="0"/>
              <a:t>LED</a:t>
            </a:r>
            <a:r>
              <a:rPr lang="zh-CN" altLang="en-US" b="0" dirty="0"/>
              <a:t>灯，对应</a:t>
            </a:r>
            <a:r>
              <a:rPr lang="en-US" altLang="zh-CN" b="0" dirty="0"/>
              <a:t>8</a:t>
            </a:r>
            <a:r>
              <a:rPr lang="zh-CN" altLang="en-US" b="0" dirty="0"/>
              <a:t>位二进制由低位至高位即如图</a:t>
            </a:r>
            <a:r>
              <a:rPr lang="en-US" altLang="zh-CN" b="0" dirty="0"/>
              <a:t>a</a:t>
            </a:r>
            <a:r>
              <a:rPr lang="zh-CN" altLang="en-US" b="0" dirty="0"/>
              <a:t>、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/>
              <a:t>e</a:t>
            </a:r>
            <a:r>
              <a:rPr lang="zh-CN" altLang="en-US" b="0" dirty="0"/>
              <a:t>、</a:t>
            </a:r>
            <a:r>
              <a:rPr lang="en-US" altLang="zh-CN" b="0" dirty="0"/>
              <a:t>f</a:t>
            </a:r>
            <a:r>
              <a:rPr lang="zh-CN" altLang="en-US" b="0" dirty="0"/>
              <a:t>、</a:t>
            </a:r>
            <a:r>
              <a:rPr lang="en-US" altLang="zh-CN" b="0" dirty="0"/>
              <a:t>g</a:t>
            </a:r>
            <a:r>
              <a:rPr lang="zh-CN" altLang="en-US" b="0" dirty="0"/>
              <a:t>、</a:t>
            </a:r>
            <a:r>
              <a:rPr lang="en-US" altLang="zh-CN" b="0" dirty="0" err="1"/>
              <a:t>dp</a:t>
            </a:r>
            <a:r>
              <a:rPr lang="zh-CN" altLang="en-US" b="0" dirty="0"/>
              <a:t>。其中共</a:t>
            </a:r>
            <a:r>
              <a:rPr lang="zh-CN" altLang="en-US" b="0" dirty="0">
                <a:solidFill>
                  <a:srgbClr val="FF0000"/>
                </a:solidFill>
              </a:rPr>
              <a:t>阳</a:t>
            </a:r>
            <a:r>
              <a:rPr lang="zh-CN" altLang="en-US" b="0" dirty="0"/>
              <a:t>极数码管公共端</a:t>
            </a:r>
            <a:r>
              <a:rPr lang="en-US" altLang="zh-CN" b="0" dirty="0"/>
              <a:t>(</a:t>
            </a:r>
            <a:r>
              <a:rPr lang="zh-CN" altLang="en-US" b="0" dirty="0"/>
              <a:t>阳极</a:t>
            </a:r>
            <a:r>
              <a:rPr lang="en-US" altLang="zh-CN" b="0" dirty="0"/>
              <a:t>)</a:t>
            </a:r>
            <a:r>
              <a:rPr lang="zh-CN" altLang="en-US" b="0" dirty="0"/>
              <a:t>接电源，阴极接低电平</a:t>
            </a:r>
            <a:r>
              <a:rPr lang="en-US" altLang="zh-CN" b="0" dirty="0">
                <a:solidFill>
                  <a:srgbClr val="FF0000"/>
                </a:solidFill>
              </a:rPr>
              <a:t>0</a:t>
            </a:r>
            <a:r>
              <a:rPr lang="zh-CN" altLang="en-US" b="0" dirty="0"/>
              <a:t>点亮；共</a:t>
            </a:r>
            <a:r>
              <a:rPr lang="zh-CN" altLang="en-US" b="0" dirty="0">
                <a:solidFill>
                  <a:srgbClr val="FF0000"/>
                </a:solidFill>
              </a:rPr>
              <a:t>阴</a:t>
            </a:r>
            <a:r>
              <a:rPr lang="zh-CN" altLang="en-US" b="0" dirty="0"/>
              <a:t>极数码管公共端</a:t>
            </a:r>
            <a:r>
              <a:rPr lang="en-US" altLang="zh-CN" b="0" dirty="0"/>
              <a:t>(</a:t>
            </a:r>
            <a:r>
              <a:rPr lang="zh-CN" altLang="en-US" b="0" dirty="0"/>
              <a:t>阴极</a:t>
            </a:r>
            <a:r>
              <a:rPr lang="en-US" altLang="zh-CN" b="0" dirty="0"/>
              <a:t>)</a:t>
            </a:r>
            <a:r>
              <a:rPr lang="zh-CN" altLang="en-US" b="0" dirty="0"/>
              <a:t>接地，阳极接高电平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zh-CN" altLang="en-US" b="0" dirty="0"/>
              <a:t>点亮。</a:t>
            </a: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endParaRPr lang="en-US" altLang="zh-CN" b="0" dirty="0"/>
          </a:p>
          <a:p>
            <a:r>
              <a:rPr lang="zh-CN" altLang="en-US" b="0" dirty="0"/>
              <a:t>多位数码管需要先用位选信号选择显示的数码管所在位，再用段选信号发送需要显示的数字。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E545542-3298-4455-A9D4-2990FFE5D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399389"/>
              </p:ext>
            </p:extLst>
          </p:nvPr>
        </p:nvGraphicFramePr>
        <p:xfrm>
          <a:off x="3429000" y="3581400"/>
          <a:ext cx="22860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9" name="BMP 图像" r:id="rId3" imgW="1950889" imgH="1188823" progId="Paint.Picture">
                  <p:embed/>
                </p:oleObj>
              </mc:Choice>
              <mc:Fallback>
                <p:oleObj name="BMP 图像" r:id="rId3" imgW="1950889" imgH="1188823" progId="Paint.Picture">
                  <p:embed/>
                  <p:pic>
                    <p:nvPicPr>
                      <p:cNvPr id="0" name="对象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81400"/>
                        <a:ext cx="22860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706588"/>
      </p:ext>
    </p:extLst>
  </p:cSld>
  <p:clrMapOvr>
    <a:masterClrMapping/>
  </p:clrMapOvr>
  <p:transition>
    <p:push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29EE4-496E-471F-AB0F-9CFE10A0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2-</a:t>
            </a:r>
            <a:r>
              <a:rPr lang="zh-CN" altLang="en-US" dirty="0"/>
              <a:t>按键去抖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5BBD7-0776-4860-9287-77F9F0BD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0" dirty="0"/>
              <a:t>按键的基本原理很简单：将按键接到某一引脚，当按键按下时引脚输入为</a:t>
            </a:r>
            <a:r>
              <a:rPr lang="en-US" altLang="zh-CN" sz="2400" b="0" dirty="0"/>
              <a:t>0</a:t>
            </a:r>
            <a:r>
              <a:rPr lang="zh-CN" altLang="en-US" sz="2400" b="0" dirty="0"/>
              <a:t>，弹起时引脚输入为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（也可能与之相反，视具体情况分析）。故只需要检测按键所在引脚输入信号，用条件语句即可实现按键输入检测。</a:t>
            </a:r>
            <a:endParaRPr lang="en-US" altLang="zh-CN" sz="2400" b="0" dirty="0"/>
          </a:p>
          <a:p>
            <a:r>
              <a:rPr lang="zh-CN" altLang="en-US" sz="2400" b="0" dirty="0"/>
              <a:t>但由此带来的问题有：按键存在误触发、按键多次响应等问题。为了解决这一问题我们需要进行按键去抖操作。</a:t>
            </a:r>
            <a:endParaRPr lang="en-US" altLang="zh-CN" sz="2400" b="0" dirty="0"/>
          </a:p>
          <a:p>
            <a:r>
              <a:rPr lang="zh-CN" altLang="en-US" sz="2400" b="0" dirty="0"/>
              <a:t>按键去抖的原理很简单：当检测到按键输入低电平信号时，进行一个</a:t>
            </a:r>
            <a:r>
              <a:rPr lang="en-US" altLang="zh-CN" sz="2400" b="0" dirty="0"/>
              <a:t>10-20</a:t>
            </a:r>
            <a:r>
              <a:rPr lang="zh-CN" altLang="en-US" sz="2400" b="0" dirty="0"/>
              <a:t>毫秒的短暂延时。延时结束后再次检测，若低电平信号仍然存在则信号有效。当信号有效时，继续检测电平直到按键低电平信号结束恢复高电平，此时按键功能即可生效。</a:t>
            </a:r>
          </a:p>
        </p:txBody>
      </p:sp>
    </p:spTree>
    <p:extLst>
      <p:ext uri="{BB962C8B-B14F-4D97-AF65-F5344CB8AC3E}">
        <p14:creationId xmlns:p14="http://schemas.microsoft.com/office/powerpoint/2010/main" val="2853431411"/>
      </p:ext>
    </p:extLst>
  </p:cSld>
  <p:clrMapOvr>
    <a:masterClrMapping/>
  </p:clrMapOvr>
  <p:transition>
    <p:push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2A892D9-99FB-4C5D-9F73-92A85ECBD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变量和变量类型（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C48AC0-B904-4143-AF3D-61912A2FD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我们都知道，</a:t>
            </a:r>
            <a:r>
              <a:rPr lang="en-US" altLang="zh-CN" dirty="0"/>
              <a:t>C</a:t>
            </a:r>
            <a:r>
              <a:rPr lang="zh-CN" altLang="en-US" dirty="0"/>
              <a:t>语言的基本变量有以下类型：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0099"/>
                </a:solidFill>
              </a:rPr>
              <a:t>整型 </a:t>
            </a:r>
            <a:r>
              <a:rPr lang="en-US" altLang="zh-CN" sz="1800" dirty="0">
                <a:solidFill>
                  <a:srgbClr val="000099"/>
                </a:solidFill>
              </a:rPr>
              <a:t>int </a:t>
            </a:r>
            <a:r>
              <a:rPr lang="en-US" altLang="zh-CN" sz="1800" b="0" dirty="0">
                <a:solidFill>
                  <a:srgbClr val="000099"/>
                </a:solidFill>
              </a:rPr>
              <a:t>(</a:t>
            </a:r>
            <a:r>
              <a:rPr lang="zh-CN" altLang="en-US" sz="1800" b="0" dirty="0">
                <a:solidFill>
                  <a:srgbClr val="000099"/>
                </a:solidFill>
              </a:rPr>
              <a:t>输入输出中写作</a:t>
            </a:r>
            <a:r>
              <a:rPr lang="en-US" altLang="zh-CN" sz="1800" b="0" dirty="0">
                <a:solidFill>
                  <a:srgbClr val="000099"/>
                </a:solidFill>
              </a:rPr>
              <a:t>%d) </a:t>
            </a:r>
            <a:r>
              <a:rPr lang="zh-CN" altLang="en-US" sz="1800" b="0" dirty="0">
                <a:solidFill>
                  <a:srgbClr val="000099"/>
                </a:solidFill>
              </a:rPr>
              <a:t>长度为</a:t>
            </a:r>
            <a:r>
              <a:rPr lang="en-US" altLang="zh-CN" sz="1800" b="0" dirty="0">
                <a:solidFill>
                  <a:srgbClr val="000099"/>
                </a:solidFill>
              </a:rPr>
              <a:t>4</a:t>
            </a:r>
            <a:r>
              <a:rPr lang="zh-CN" altLang="en-US" sz="1800" b="0" dirty="0">
                <a:solidFill>
                  <a:srgbClr val="000099"/>
                </a:solidFill>
              </a:rPr>
              <a:t>字节，可存储</a:t>
            </a:r>
            <a:r>
              <a:rPr lang="en-US" altLang="zh-CN" sz="1800" b="0" dirty="0">
                <a:solidFill>
                  <a:srgbClr val="000099"/>
                </a:solidFill>
              </a:rPr>
              <a:t>-2^31~2^31-1</a:t>
            </a:r>
            <a:r>
              <a:rPr lang="zh-CN" altLang="en-US" sz="1800" b="0" dirty="0">
                <a:solidFill>
                  <a:srgbClr val="000099"/>
                </a:solidFill>
              </a:rPr>
              <a:t>的整数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0099"/>
                </a:solidFill>
              </a:rPr>
              <a:t>浮点型 </a:t>
            </a:r>
            <a:r>
              <a:rPr lang="en-US" altLang="zh-CN" sz="1800" dirty="0">
                <a:solidFill>
                  <a:srgbClr val="000099"/>
                </a:solidFill>
              </a:rPr>
              <a:t>float </a:t>
            </a:r>
            <a:r>
              <a:rPr lang="en-US" altLang="zh-CN" sz="1800" b="0" dirty="0">
                <a:solidFill>
                  <a:srgbClr val="000099"/>
                </a:solidFill>
              </a:rPr>
              <a:t>(</a:t>
            </a:r>
            <a:r>
              <a:rPr lang="zh-CN" altLang="en-US" sz="1800" b="0" dirty="0">
                <a:solidFill>
                  <a:srgbClr val="000099"/>
                </a:solidFill>
              </a:rPr>
              <a:t>输入输出中写作</a:t>
            </a:r>
            <a:r>
              <a:rPr lang="en-US" altLang="zh-CN" sz="1800" b="0" dirty="0">
                <a:solidFill>
                  <a:srgbClr val="000099"/>
                </a:solidFill>
              </a:rPr>
              <a:t>%f)</a:t>
            </a:r>
            <a:r>
              <a:rPr lang="zh-CN" altLang="en-US" sz="1800" b="0" dirty="0">
                <a:solidFill>
                  <a:srgbClr val="000099"/>
                </a:solidFill>
              </a:rPr>
              <a:t>长度为</a:t>
            </a:r>
            <a:r>
              <a:rPr lang="en-US" altLang="zh-CN" sz="1800" b="0" dirty="0">
                <a:solidFill>
                  <a:srgbClr val="000099"/>
                </a:solidFill>
              </a:rPr>
              <a:t>4</a:t>
            </a:r>
            <a:r>
              <a:rPr lang="zh-CN" altLang="en-US" sz="1800" b="0" dirty="0">
                <a:solidFill>
                  <a:srgbClr val="000099"/>
                </a:solidFill>
              </a:rPr>
              <a:t>字节，可精确到</a:t>
            </a:r>
            <a:r>
              <a:rPr lang="en-US" altLang="zh-CN" sz="1800" b="0" dirty="0">
                <a:solidFill>
                  <a:srgbClr val="000099"/>
                </a:solidFill>
              </a:rPr>
              <a:t>-2^24~2^24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0099"/>
                </a:solidFill>
              </a:rPr>
              <a:t>字符型 </a:t>
            </a:r>
            <a:r>
              <a:rPr lang="en-US" altLang="zh-CN" sz="1800" dirty="0">
                <a:solidFill>
                  <a:srgbClr val="000099"/>
                </a:solidFill>
              </a:rPr>
              <a:t>char </a:t>
            </a:r>
            <a:r>
              <a:rPr lang="en-US" altLang="zh-CN" sz="1800" b="0" dirty="0">
                <a:solidFill>
                  <a:srgbClr val="000099"/>
                </a:solidFill>
              </a:rPr>
              <a:t>(</a:t>
            </a:r>
            <a:r>
              <a:rPr lang="zh-CN" altLang="en-US" sz="1800" b="0" dirty="0">
                <a:solidFill>
                  <a:srgbClr val="000099"/>
                </a:solidFill>
              </a:rPr>
              <a:t>输入输出中写作</a:t>
            </a:r>
            <a:r>
              <a:rPr lang="en-US" altLang="zh-CN" sz="1800" b="0" dirty="0">
                <a:solidFill>
                  <a:srgbClr val="000099"/>
                </a:solidFill>
              </a:rPr>
              <a:t>%c) </a:t>
            </a:r>
            <a:r>
              <a:rPr lang="zh-CN" altLang="en-US" sz="1800" b="0" dirty="0">
                <a:solidFill>
                  <a:srgbClr val="000099"/>
                </a:solidFill>
              </a:rPr>
              <a:t>长度为</a:t>
            </a:r>
            <a:r>
              <a:rPr lang="en-US" altLang="zh-CN" sz="1800" b="0" dirty="0">
                <a:solidFill>
                  <a:srgbClr val="000099"/>
                </a:solidFill>
              </a:rPr>
              <a:t>1</a:t>
            </a:r>
            <a:r>
              <a:rPr lang="zh-CN" altLang="en-US" sz="1800" b="0" dirty="0">
                <a:solidFill>
                  <a:srgbClr val="000099"/>
                </a:solidFill>
              </a:rPr>
              <a:t>字节，可存储</a:t>
            </a:r>
            <a:r>
              <a:rPr lang="en-US" altLang="zh-CN" sz="1800" b="0" dirty="0">
                <a:solidFill>
                  <a:srgbClr val="000099"/>
                </a:solidFill>
              </a:rPr>
              <a:t>-2^7~2^7-1</a:t>
            </a:r>
            <a:r>
              <a:rPr lang="zh-CN" altLang="en-US" sz="1800" b="0" dirty="0">
                <a:solidFill>
                  <a:srgbClr val="000099"/>
                </a:solidFill>
              </a:rPr>
              <a:t>的整数（一般字符</a:t>
            </a:r>
            <a:r>
              <a:rPr lang="en-US" altLang="zh-CN" sz="1800" b="0" dirty="0">
                <a:solidFill>
                  <a:srgbClr val="000099"/>
                </a:solidFill>
              </a:rPr>
              <a:t>ASCII</a:t>
            </a:r>
            <a:r>
              <a:rPr lang="zh-CN" altLang="en-US" sz="1800" b="0" dirty="0">
                <a:solidFill>
                  <a:srgbClr val="000099"/>
                </a:solidFill>
              </a:rPr>
              <a:t>编码范围为</a:t>
            </a:r>
            <a:r>
              <a:rPr lang="en-US" altLang="zh-CN" sz="1800" b="0" dirty="0">
                <a:solidFill>
                  <a:srgbClr val="000099"/>
                </a:solidFill>
              </a:rPr>
              <a:t>0-127</a:t>
            </a:r>
            <a:r>
              <a:rPr lang="zh-CN" altLang="en-US" sz="1800" b="0" dirty="0">
                <a:solidFill>
                  <a:srgbClr val="000099"/>
                </a:solidFill>
              </a:rPr>
              <a:t>，足够使用）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0099"/>
                </a:solidFill>
              </a:rPr>
              <a:t>空类型 </a:t>
            </a:r>
            <a:r>
              <a:rPr lang="en-US" altLang="zh-CN" sz="1800" dirty="0">
                <a:solidFill>
                  <a:srgbClr val="000099"/>
                </a:solidFill>
              </a:rPr>
              <a:t>void </a:t>
            </a:r>
            <a:r>
              <a:rPr lang="zh-CN" altLang="en-US" sz="1800" b="0" dirty="0">
                <a:solidFill>
                  <a:srgbClr val="000099"/>
                </a:solidFill>
              </a:rPr>
              <a:t>一般用于定义函数输出，表示无输出内容。</a:t>
            </a:r>
            <a:endParaRPr lang="en-US" altLang="zh-CN" sz="1800" dirty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b="0" dirty="0">
              <a:solidFill>
                <a:srgbClr val="000099"/>
              </a:solidFill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00007D"/>
              </a:buClr>
              <a:buNone/>
            </a:pPr>
            <a:r>
              <a:rPr lang="zh-CN" altLang="en-US" dirty="0"/>
              <a:t>在基本变量类型之外，可以添加以下类型前缀：</a:t>
            </a:r>
            <a:endParaRPr lang="en-US" altLang="zh-CN" dirty="0"/>
          </a:p>
          <a:p>
            <a:pPr lvl="0" eaLnBrk="1" hangingPunct="1">
              <a:lnSpc>
                <a:spcPct val="90000"/>
              </a:lnSpc>
              <a:buClr>
                <a:srgbClr val="00007D"/>
              </a:buClr>
            </a:pPr>
            <a:r>
              <a:rPr lang="zh-CN" altLang="en-US" sz="1800" b="0" dirty="0">
                <a:solidFill>
                  <a:srgbClr val="000099"/>
                </a:solidFill>
              </a:rPr>
              <a:t>长</a:t>
            </a:r>
            <a:r>
              <a:rPr lang="en-US" altLang="zh-CN" sz="1800" b="0" dirty="0">
                <a:solidFill>
                  <a:srgbClr val="000099"/>
                </a:solidFill>
              </a:rPr>
              <a:t>~</a:t>
            </a:r>
            <a:r>
              <a:rPr lang="zh-CN" altLang="en-US" sz="1800" b="0" dirty="0">
                <a:solidFill>
                  <a:srgbClr val="000099"/>
                </a:solidFill>
              </a:rPr>
              <a:t>型 </a:t>
            </a:r>
            <a:r>
              <a:rPr lang="en-US" altLang="zh-CN" sz="1800" b="0" dirty="0">
                <a:solidFill>
                  <a:srgbClr val="000099"/>
                </a:solidFill>
              </a:rPr>
              <a:t>long</a:t>
            </a:r>
            <a:r>
              <a:rPr lang="zh-CN" altLang="en-US" sz="1800" b="0" dirty="0">
                <a:solidFill>
                  <a:srgbClr val="000099"/>
                </a:solidFill>
              </a:rPr>
              <a:t>（如</a:t>
            </a:r>
            <a:r>
              <a:rPr lang="en-US" altLang="zh-CN" sz="1800" b="0" dirty="0">
                <a:solidFill>
                  <a:srgbClr val="000099"/>
                </a:solidFill>
              </a:rPr>
              <a:t>long int</a:t>
            </a:r>
            <a:r>
              <a:rPr lang="zh-CN" altLang="en-US" sz="1800" b="0" dirty="0">
                <a:solidFill>
                  <a:srgbClr val="000099"/>
                </a:solidFill>
              </a:rPr>
              <a:t>）一个</a:t>
            </a:r>
            <a:r>
              <a:rPr lang="en-US" altLang="zh-CN" sz="1800" b="0" dirty="0">
                <a:solidFill>
                  <a:srgbClr val="000099"/>
                </a:solidFill>
              </a:rPr>
              <a:t>long</a:t>
            </a:r>
            <a:r>
              <a:rPr lang="zh-CN" altLang="en-US" sz="1800" b="0" dirty="0">
                <a:solidFill>
                  <a:srgbClr val="000099"/>
                </a:solidFill>
              </a:rPr>
              <a:t>表示增加</a:t>
            </a:r>
            <a:r>
              <a:rPr lang="en-US" altLang="zh-CN" sz="1800" b="0" dirty="0">
                <a:solidFill>
                  <a:srgbClr val="000099"/>
                </a:solidFill>
              </a:rPr>
              <a:t>4</a:t>
            </a:r>
            <a:r>
              <a:rPr lang="zh-CN" altLang="en-US" sz="1800" b="0" dirty="0">
                <a:solidFill>
                  <a:srgbClr val="000099"/>
                </a:solidFill>
              </a:rPr>
              <a:t>个字节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0007D"/>
              </a:buClr>
            </a:pPr>
            <a:r>
              <a:rPr lang="zh-CN" altLang="en-US" sz="1800" b="0" dirty="0">
                <a:solidFill>
                  <a:srgbClr val="000099"/>
                </a:solidFill>
              </a:rPr>
              <a:t>（其中长浮点型 </a:t>
            </a:r>
            <a:r>
              <a:rPr lang="en-US" altLang="zh-CN" sz="1800" b="0" dirty="0">
                <a:solidFill>
                  <a:srgbClr val="000099"/>
                </a:solidFill>
              </a:rPr>
              <a:t>long float</a:t>
            </a:r>
            <a:r>
              <a:rPr lang="zh-CN" altLang="en-US" sz="1800" b="0" dirty="0">
                <a:solidFill>
                  <a:srgbClr val="000099"/>
                </a:solidFill>
              </a:rPr>
              <a:t> 定义为 </a:t>
            </a:r>
            <a:r>
              <a:rPr lang="en-US" altLang="zh-CN" sz="1800" b="0" dirty="0">
                <a:solidFill>
                  <a:srgbClr val="000099"/>
                </a:solidFill>
              </a:rPr>
              <a:t>double </a:t>
            </a:r>
            <a:r>
              <a:rPr lang="zh-CN" altLang="en-US" sz="1800" b="0" dirty="0">
                <a:solidFill>
                  <a:srgbClr val="000099"/>
                </a:solidFill>
              </a:rPr>
              <a:t>双精度整型，</a:t>
            </a:r>
            <a:r>
              <a:rPr lang="en-US" altLang="zh-CN" sz="1800" b="0" dirty="0">
                <a:solidFill>
                  <a:srgbClr val="000099"/>
                </a:solidFill>
              </a:rPr>
              <a:t>long int </a:t>
            </a:r>
            <a:r>
              <a:rPr lang="zh-CN" altLang="en-US" sz="1800" b="0" dirty="0">
                <a:solidFill>
                  <a:srgbClr val="000099"/>
                </a:solidFill>
              </a:rPr>
              <a:t>即 </a:t>
            </a:r>
            <a:r>
              <a:rPr lang="en-US" altLang="zh-CN" sz="1800" b="0" dirty="0">
                <a:solidFill>
                  <a:srgbClr val="000099"/>
                </a:solidFill>
              </a:rPr>
              <a:t>int</a:t>
            </a:r>
            <a:r>
              <a:rPr lang="zh-CN" altLang="en-US" sz="1800" b="0" dirty="0">
                <a:solidFill>
                  <a:srgbClr val="000099"/>
                </a:solidFill>
              </a:rPr>
              <a:t>）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lvl="0" eaLnBrk="1" hangingPunct="1">
              <a:lnSpc>
                <a:spcPct val="90000"/>
              </a:lnSpc>
              <a:buClr>
                <a:srgbClr val="00007D"/>
              </a:buClr>
            </a:pPr>
            <a:r>
              <a:rPr lang="zh-CN" altLang="en-US" sz="1800" b="0" dirty="0">
                <a:solidFill>
                  <a:srgbClr val="000099"/>
                </a:solidFill>
              </a:rPr>
              <a:t>短</a:t>
            </a:r>
            <a:r>
              <a:rPr lang="en-US" altLang="zh-CN" sz="1800" b="0" dirty="0">
                <a:solidFill>
                  <a:srgbClr val="000099"/>
                </a:solidFill>
              </a:rPr>
              <a:t>~</a:t>
            </a:r>
            <a:r>
              <a:rPr lang="zh-CN" altLang="en-US" sz="1800" b="0" dirty="0">
                <a:solidFill>
                  <a:srgbClr val="000099"/>
                </a:solidFill>
              </a:rPr>
              <a:t>型 </a:t>
            </a:r>
            <a:r>
              <a:rPr lang="en-US" altLang="zh-CN" sz="1800" b="0" dirty="0">
                <a:solidFill>
                  <a:srgbClr val="000099"/>
                </a:solidFill>
              </a:rPr>
              <a:t>short (</a:t>
            </a:r>
            <a:r>
              <a:rPr lang="zh-CN" altLang="en-US" sz="1800" b="0" dirty="0">
                <a:solidFill>
                  <a:srgbClr val="000099"/>
                </a:solidFill>
              </a:rPr>
              <a:t>如</a:t>
            </a:r>
            <a:r>
              <a:rPr lang="en-US" altLang="zh-CN" sz="1800" b="0" dirty="0">
                <a:solidFill>
                  <a:srgbClr val="000099"/>
                </a:solidFill>
              </a:rPr>
              <a:t>short int) </a:t>
            </a:r>
            <a:r>
              <a:rPr lang="zh-CN" altLang="en-US" sz="1800" b="0" dirty="0">
                <a:solidFill>
                  <a:srgbClr val="000099"/>
                </a:solidFill>
              </a:rPr>
              <a:t>一个</a:t>
            </a:r>
            <a:r>
              <a:rPr lang="en-US" altLang="zh-CN" sz="1800" b="0" dirty="0">
                <a:solidFill>
                  <a:srgbClr val="000099"/>
                </a:solidFill>
              </a:rPr>
              <a:t>short</a:t>
            </a:r>
            <a:r>
              <a:rPr lang="zh-CN" altLang="en-US" sz="1800" b="0" dirty="0">
                <a:solidFill>
                  <a:srgbClr val="000099"/>
                </a:solidFill>
              </a:rPr>
              <a:t>减少增加</a:t>
            </a:r>
            <a:r>
              <a:rPr lang="en-US" altLang="zh-CN" sz="1800" b="0" dirty="0">
                <a:solidFill>
                  <a:srgbClr val="000099"/>
                </a:solidFill>
              </a:rPr>
              <a:t>4</a:t>
            </a:r>
            <a:r>
              <a:rPr lang="zh-CN" altLang="en-US" sz="1800" b="0" dirty="0">
                <a:solidFill>
                  <a:srgbClr val="000099"/>
                </a:solidFill>
              </a:rPr>
              <a:t>个字节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lvl="0" eaLnBrk="1" hangingPunct="1">
              <a:lnSpc>
                <a:spcPct val="90000"/>
              </a:lnSpc>
              <a:buClr>
                <a:srgbClr val="00007D"/>
              </a:buClr>
            </a:pPr>
            <a:r>
              <a:rPr lang="zh-CN" altLang="en-US" sz="1800" b="0" dirty="0">
                <a:solidFill>
                  <a:srgbClr val="000099"/>
                </a:solidFill>
              </a:rPr>
              <a:t>无符号</a:t>
            </a:r>
            <a:r>
              <a:rPr lang="en-US" altLang="zh-CN" sz="1800" b="0" dirty="0">
                <a:solidFill>
                  <a:srgbClr val="000099"/>
                </a:solidFill>
              </a:rPr>
              <a:t>~</a:t>
            </a:r>
            <a:r>
              <a:rPr lang="zh-CN" altLang="en-US" sz="1800" b="0" dirty="0">
                <a:solidFill>
                  <a:srgbClr val="000099"/>
                </a:solidFill>
              </a:rPr>
              <a:t>型 </a:t>
            </a:r>
            <a:r>
              <a:rPr lang="en-US" altLang="zh-CN" sz="1800" b="0" dirty="0">
                <a:solidFill>
                  <a:srgbClr val="000099"/>
                </a:solidFill>
              </a:rPr>
              <a:t>unsigned (</a:t>
            </a:r>
            <a:r>
              <a:rPr lang="zh-CN" altLang="en-US" sz="1800" b="0" dirty="0">
                <a:solidFill>
                  <a:srgbClr val="000099"/>
                </a:solidFill>
              </a:rPr>
              <a:t>如</a:t>
            </a:r>
            <a:r>
              <a:rPr lang="en-US" altLang="zh-CN" sz="1800" b="0" dirty="0">
                <a:solidFill>
                  <a:srgbClr val="000099"/>
                </a:solidFill>
              </a:rPr>
              <a:t>unsigned int) </a:t>
            </a:r>
            <a:r>
              <a:rPr lang="zh-CN" altLang="en-US" sz="1800" b="0" dirty="0">
                <a:solidFill>
                  <a:srgbClr val="000099"/>
                </a:solidFill>
              </a:rPr>
              <a:t>不保存负数，可将存储范围扩展两倍。</a:t>
            </a:r>
            <a:r>
              <a:rPr lang="zh-CN" altLang="en-US" sz="1800" dirty="0">
                <a:solidFill>
                  <a:srgbClr val="000099"/>
                </a:solidFill>
              </a:rPr>
              <a:t>单片机由于存储空间有限，常用该类型以节约储存空间。</a:t>
            </a:r>
            <a:endParaRPr lang="en-US" altLang="zh-CN" sz="1800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00007D"/>
              </a:buClr>
              <a:buNone/>
            </a:pPr>
            <a:endParaRPr lang="en-US" altLang="zh-CN" sz="1800" b="0" dirty="0">
              <a:solidFill>
                <a:srgbClr val="000099"/>
              </a:solidFill>
            </a:endParaRPr>
          </a:p>
          <a:p>
            <a:pPr marL="0" lvl="0" indent="0" eaLnBrk="1" hangingPunct="1">
              <a:lnSpc>
                <a:spcPct val="90000"/>
              </a:lnSpc>
              <a:buClr>
                <a:srgbClr val="00007D"/>
              </a:buClr>
              <a:buNone/>
            </a:pPr>
            <a:r>
              <a:rPr lang="zh-CN" altLang="en-US" sz="1800" b="0" dirty="0">
                <a:solidFill>
                  <a:srgbClr val="000099"/>
                </a:solidFill>
              </a:rPr>
              <a:t>变量定义方式：</a:t>
            </a:r>
            <a:r>
              <a:rPr lang="en-US" altLang="zh-CN" sz="1800" b="0" dirty="0">
                <a:solidFill>
                  <a:srgbClr val="000099"/>
                </a:solidFill>
              </a:rPr>
              <a:t>[</a:t>
            </a:r>
            <a:r>
              <a:rPr lang="zh-CN" altLang="en-US" sz="1800" b="0" dirty="0">
                <a:solidFill>
                  <a:srgbClr val="000099"/>
                </a:solidFill>
              </a:rPr>
              <a:t>例</a:t>
            </a:r>
            <a:r>
              <a:rPr lang="en-US" altLang="zh-CN" sz="1800" b="0" dirty="0">
                <a:solidFill>
                  <a:srgbClr val="000099"/>
                </a:solidFill>
              </a:rPr>
              <a:t>] int a, b, c;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00007D"/>
              </a:buClr>
              <a:buNone/>
            </a:pPr>
            <a:r>
              <a:rPr lang="zh-CN" altLang="en-US" dirty="0"/>
              <a:t>定义变量类型语句必须放在函数体代码的开头。</a:t>
            </a:r>
            <a:endParaRPr lang="zh-CN" altLang="en-US" sz="1800" b="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39AC1-4E7C-4ADD-B55F-B166F24B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仿真电路图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6F02E94-F3F3-4631-BEFE-B00906A40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54" y="1295400"/>
            <a:ext cx="6631646" cy="4819786"/>
          </a:xfrm>
        </p:spPr>
      </p:pic>
    </p:spTree>
    <p:extLst>
      <p:ext uri="{BB962C8B-B14F-4D97-AF65-F5344CB8AC3E}">
        <p14:creationId xmlns:p14="http://schemas.microsoft.com/office/powerpoint/2010/main" val="1018807133"/>
      </p:ext>
    </p:extLst>
  </p:cSld>
  <p:clrMapOvr>
    <a:masterClrMapping/>
  </p:clrMapOvr>
  <p:transition>
    <p:push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2A892D9-99FB-4C5D-9F73-92A85ECBD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变量和变量类型（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C48AC0-B904-4143-AF3D-61912A2FD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对于较多的数据，</a:t>
            </a:r>
            <a:r>
              <a:rPr lang="en-US" altLang="zh-CN" dirty="0"/>
              <a:t>C</a:t>
            </a:r>
            <a:r>
              <a:rPr lang="zh-CN" altLang="en-US" dirty="0"/>
              <a:t>语言有两种数据处理方式：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0099"/>
                </a:solidFill>
              </a:rPr>
              <a:t>数组：</a:t>
            </a:r>
            <a:r>
              <a:rPr lang="zh-CN" altLang="en-US" sz="1800" b="0" dirty="0">
                <a:solidFill>
                  <a:srgbClr val="000099"/>
                </a:solidFill>
              </a:rPr>
              <a:t>数组是一段连续的变量存储空间，可以视为一个拥有多个抽屉的柜子。数组中每一个元素类型必须相同。数组的大小必须预先分配（就像柜子必须预先打制好）。数组通过下标访问和修改数组中的数（例如抽屉上的编号）。数组的定义方式为 </a:t>
            </a:r>
            <a:r>
              <a:rPr lang="en-US" altLang="zh-CN" sz="1800" b="0" dirty="0">
                <a:solidFill>
                  <a:srgbClr val="000099"/>
                </a:solidFill>
              </a:rPr>
              <a:t>int a[N];</a:t>
            </a:r>
            <a:r>
              <a:rPr lang="zh-CN" altLang="en-US" sz="1800" b="0" dirty="0">
                <a:solidFill>
                  <a:srgbClr val="000099"/>
                </a:solidFill>
              </a:rPr>
              <a:t> 即数组名为</a:t>
            </a:r>
            <a:r>
              <a:rPr lang="en-US" altLang="zh-CN" sz="1800" b="0" dirty="0">
                <a:solidFill>
                  <a:srgbClr val="000099"/>
                </a:solidFill>
              </a:rPr>
              <a:t>a</a:t>
            </a:r>
            <a:r>
              <a:rPr lang="zh-CN" altLang="en-US" sz="1800" b="0" dirty="0">
                <a:solidFill>
                  <a:srgbClr val="000099"/>
                </a:solidFill>
              </a:rPr>
              <a:t>，大小为</a:t>
            </a:r>
            <a:r>
              <a:rPr lang="en-US" altLang="zh-CN" sz="1800" b="0" dirty="0">
                <a:solidFill>
                  <a:srgbClr val="000099"/>
                </a:solidFill>
              </a:rPr>
              <a:t>N</a:t>
            </a:r>
            <a:r>
              <a:rPr lang="zh-CN" altLang="en-US" sz="1800" b="0" dirty="0">
                <a:solidFill>
                  <a:srgbClr val="000099"/>
                </a:solidFill>
              </a:rPr>
              <a:t>，编号为</a:t>
            </a:r>
            <a:r>
              <a:rPr lang="en-US" altLang="zh-CN" sz="1800" b="0" dirty="0">
                <a:solidFill>
                  <a:srgbClr val="000099"/>
                </a:solidFill>
              </a:rPr>
              <a:t>0~N-1</a:t>
            </a:r>
            <a:r>
              <a:rPr lang="zh-CN" altLang="en-US" sz="1800" b="0" dirty="0">
                <a:solidFill>
                  <a:srgbClr val="000099"/>
                </a:solidFill>
              </a:rPr>
              <a:t>。其中，字符型数组也被称为字符串，拥有专门的输入输出表示 </a:t>
            </a:r>
            <a:r>
              <a:rPr lang="en-US" altLang="zh-CN" sz="1800" b="0" dirty="0">
                <a:solidFill>
                  <a:srgbClr val="000099"/>
                </a:solidFill>
              </a:rPr>
              <a:t>%s </a:t>
            </a:r>
            <a:r>
              <a:rPr lang="zh-CN" altLang="en-US" sz="1800" b="0" dirty="0">
                <a:solidFill>
                  <a:srgbClr val="000099"/>
                </a:solidFill>
              </a:rPr>
              <a:t>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b="0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>
                <a:solidFill>
                  <a:srgbClr val="000099"/>
                </a:solidFill>
              </a:rPr>
              <a:t>指针：</a:t>
            </a:r>
            <a:r>
              <a:rPr lang="zh-CN" altLang="en-US" sz="1800" b="0" dirty="0">
                <a:solidFill>
                  <a:srgbClr val="000099"/>
                </a:solidFill>
              </a:rPr>
              <a:t>指针是变量的地址，相当于在一个公共的大柜子里面标注你所存放物品的抽屉所在位置。使用指针定义数组需要预先分配空间，相当于标注柜子中有哪一些抽屉属于你。访问变量地址需要通过取地址符</a:t>
            </a:r>
            <a:r>
              <a:rPr lang="en-US" altLang="zh-CN" sz="1800" b="0" dirty="0">
                <a:solidFill>
                  <a:srgbClr val="000099"/>
                </a:solidFill>
              </a:rPr>
              <a:t>&amp;</a:t>
            </a:r>
            <a:r>
              <a:rPr lang="zh-CN" altLang="en-US" sz="1800" b="0" dirty="0">
                <a:solidFill>
                  <a:srgbClr val="000099"/>
                </a:solidFill>
              </a:rPr>
              <a:t>，访问指针对应变量需要使用取值符号*。指针的定义方式为 </a:t>
            </a:r>
            <a:r>
              <a:rPr lang="en-US" altLang="zh-CN" sz="1800" b="0" dirty="0">
                <a:solidFill>
                  <a:srgbClr val="000099"/>
                </a:solidFill>
              </a:rPr>
              <a:t>int </a:t>
            </a:r>
            <a:r>
              <a:rPr lang="zh-CN" altLang="en-US" sz="1800" b="0" dirty="0">
                <a:solidFill>
                  <a:srgbClr val="000099"/>
                </a:solidFill>
              </a:rPr>
              <a:t>*</a:t>
            </a:r>
            <a:r>
              <a:rPr lang="en-US" altLang="zh-CN" sz="1800" b="0" dirty="0">
                <a:solidFill>
                  <a:srgbClr val="000099"/>
                </a:solidFill>
              </a:rPr>
              <a:t>a; </a:t>
            </a:r>
            <a:r>
              <a:rPr lang="zh-CN" altLang="en-US" sz="1800" b="0" dirty="0">
                <a:solidFill>
                  <a:srgbClr val="000099"/>
                </a:solidFill>
              </a:rPr>
              <a:t>即指针名为</a:t>
            </a:r>
            <a:r>
              <a:rPr lang="en-US" altLang="zh-CN" sz="1800" b="0" dirty="0">
                <a:solidFill>
                  <a:srgbClr val="000099"/>
                </a:solidFill>
              </a:rPr>
              <a:t>a</a:t>
            </a:r>
            <a:r>
              <a:rPr lang="zh-CN" altLang="en-US" sz="1800" b="0" dirty="0">
                <a:solidFill>
                  <a:srgbClr val="000099"/>
                </a:solidFill>
              </a:rPr>
              <a:t>。数组名同时也是对应地址的指针名。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b="0" dirty="0">
              <a:solidFill>
                <a:srgbClr val="000099"/>
              </a:solidFill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00007D"/>
              </a:buClr>
              <a:buNone/>
            </a:pPr>
            <a:r>
              <a:rPr lang="zh-CN" altLang="en-US" dirty="0"/>
              <a:t>此外，对于</a:t>
            </a:r>
            <a:r>
              <a:rPr lang="en-US" altLang="zh-CN" dirty="0"/>
              <a:t>51</a:t>
            </a:r>
            <a:r>
              <a:rPr lang="zh-CN" altLang="en-US" dirty="0"/>
              <a:t>单片机，还有两种特殊的数据类型：</a:t>
            </a:r>
            <a:endParaRPr lang="en-US" altLang="zh-CN" dirty="0"/>
          </a:p>
          <a:p>
            <a:pPr marL="533400" lvl="0" indent="-533400" eaLnBrk="1" hangingPunct="1">
              <a:lnSpc>
                <a:spcPct val="90000"/>
              </a:lnSpc>
              <a:buClr>
                <a:srgbClr val="00007D"/>
              </a:buClr>
              <a:buNone/>
            </a:pPr>
            <a:r>
              <a:rPr lang="en-US" altLang="zh-CN" sz="1800" dirty="0" err="1">
                <a:solidFill>
                  <a:srgbClr val="000099"/>
                </a:solidFill>
              </a:rPr>
              <a:t>sbit</a:t>
            </a:r>
            <a:r>
              <a:rPr lang="en-US" altLang="zh-CN" sz="1800" b="0" dirty="0">
                <a:solidFill>
                  <a:srgbClr val="000099"/>
                </a:solidFill>
              </a:rPr>
              <a:t> </a:t>
            </a:r>
            <a:r>
              <a:rPr lang="zh-CN" altLang="en-US" sz="1800" b="0" dirty="0">
                <a:solidFill>
                  <a:srgbClr val="000099"/>
                </a:solidFill>
              </a:rPr>
              <a:t>定义输入输出端口 例：</a:t>
            </a:r>
            <a:r>
              <a:rPr lang="en-US" altLang="zh-CN" sz="1800" b="0" dirty="0" err="1">
                <a:solidFill>
                  <a:srgbClr val="000099"/>
                </a:solidFill>
              </a:rPr>
              <a:t>sbit</a:t>
            </a:r>
            <a:r>
              <a:rPr lang="en-US" altLang="zh-CN" sz="1800" b="0" dirty="0">
                <a:solidFill>
                  <a:srgbClr val="000099"/>
                </a:solidFill>
              </a:rPr>
              <a:t> LED=P1^0;</a:t>
            </a:r>
            <a:r>
              <a:rPr lang="zh-CN" altLang="en-US" sz="1800" b="0" dirty="0">
                <a:solidFill>
                  <a:srgbClr val="000099"/>
                </a:solidFill>
              </a:rPr>
              <a:t> 即定义端口</a:t>
            </a:r>
            <a:r>
              <a:rPr lang="en-US" altLang="zh-CN" sz="1800" b="0" dirty="0">
                <a:solidFill>
                  <a:srgbClr val="000099"/>
                </a:solidFill>
              </a:rPr>
              <a:t>P1^0</a:t>
            </a:r>
            <a:r>
              <a:rPr lang="zh-CN" altLang="en-US" sz="1800" b="0" dirty="0">
                <a:solidFill>
                  <a:srgbClr val="000099"/>
                </a:solidFill>
              </a:rPr>
              <a:t>为端口</a:t>
            </a:r>
            <a:r>
              <a:rPr lang="en-US" altLang="zh-CN" sz="1800" b="0" dirty="0">
                <a:solidFill>
                  <a:srgbClr val="000099"/>
                </a:solidFill>
              </a:rPr>
              <a:t>LED</a:t>
            </a:r>
            <a:r>
              <a:rPr lang="zh-CN" altLang="en-US" sz="1800" b="0" dirty="0">
                <a:solidFill>
                  <a:srgbClr val="000099"/>
                </a:solidFill>
              </a:rPr>
              <a:t>。变量长度</a:t>
            </a:r>
            <a:r>
              <a:rPr lang="en-US" altLang="zh-CN" sz="1800" b="0" dirty="0">
                <a:solidFill>
                  <a:srgbClr val="000099"/>
                </a:solidFill>
              </a:rPr>
              <a:t>1</a:t>
            </a:r>
            <a:r>
              <a:rPr lang="zh-CN" altLang="en-US" sz="1800" b="0" dirty="0">
                <a:solidFill>
                  <a:srgbClr val="000099"/>
                </a:solidFill>
              </a:rPr>
              <a:t>位二进制（即只能是</a:t>
            </a:r>
            <a:r>
              <a:rPr lang="en-US" altLang="zh-CN" sz="1800" b="0" dirty="0">
                <a:solidFill>
                  <a:srgbClr val="000099"/>
                </a:solidFill>
              </a:rPr>
              <a:t>0</a:t>
            </a:r>
            <a:r>
              <a:rPr lang="zh-CN" altLang="en-US" sz="1800" b="0" dirty="0">
                <a:solidFill>
                  <a:srgbClr val="000099"/>
                </a:solidFill>
              </a:rPr>
              <a:t>或</a:t>
            </a:r>
            <a:r>
              <a:rPr lang="en-US" altLang="zh-CN" sz="1800" b="0" dirty="0">
                <a:solidFill>
                  <a:srgbClr val="000099"/>
                </a:solidFill>
              </a:rPr>
              <a:t>1</a:t>
            </a:r>
            <a:r>
              <a:rPr lang="zh-CN" altLang="en-US" sz="1800" b="0" dirty="0">
                <a:solidFill>
                  <a:srgbClr val="000099"/>
                </a:solidFill>
              </a:rPr>
              <a:t>）。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00007D"/>
              </a:buClr>
              <a:buNone/>
            </a:pPr>
            <a:r>
              <a:rPr lang="en-US" altLang="zh-CN" sz="1800" dirty="0" err="1">
                <a:solidFill>
                  <a:srgbClr val="000099"/>
                </a:solidFill>
              </a:rPr>
              <a:t>sfr</a:t>
            </a:r>
            <a:r>
              <a:rPr lang="en-US" altLang="zh-CN" sz="1800" b="0" dirty="0">
                <a:solidFill>
                  <a:srgbClr val="000099"/>
                </a:solidFill>
              </a:rPr>
              <a:t> </a:t>
            </a:r>
            <a:r>
              <a:rPr lang="zh-CN" altLang="en-US" sz="1800" b="0" dirty="0">
                <a:solidFill>
                  <a:srgbClr val="000099"/>
                </a:solidFill>
              </a:rPr>
              <a:t>定义寄存器 例：</a:t>
            </a:r>
            <a:r>
              <a:rPr lang="en-US" altLang="zh-CN" sz="1800" b="0" dirty="0" err="1">
                <a:solidFill>
                  <a:srgbClr val="000099"/>
                </a:solidFill>
              </a:rPr>
              <a:t>sfr</a:t>
            </a:r>
            <a:r>
              <a:rPr lang="en-US" altLang="zh-CN" sz="1800" b="0" dirty="0">
                <a:solidFill>
                  <a:srgbClr val="000099"/>
                </a:solidFill>
              </a:rPr>
              <a:t> LED=P1; </a:t>
            </a:r>
            <a:r>
              <a:rPr lang="zh-CN" altLang="en-US" sz="1800" b="0" dirty="0">
                <a:solidFill>
                  <a:srgbClr val="000099"/>
                </a:solidFill>
              </a:rPr>
              <a:t>即定义寄存器</a:t>
            </a:r>
            <a:r>
              <a:rPr lang="en-US" altLang="zh-CN" sz="1800" b="0" dirty="0">
                <a:solidFill>
                  <a:srgbClr val="000099"/>
                </a:solidFill>
              </a:rPr>
              <a:t>P1</a:t>
            </a:r>
            <a:r>
              <a:rPr lang="zh-CN" altLang="en-US" sz="1800" b="0" dirty="0">
                <a:solidFill>
                  <a:srgbClr val="000099"/>
                </a:solidFill>
              </a:rPr>
              <a:t>为</a:t>
            </a:r>
            <a:r>
              <a:rPr lang="en-US" altLang="zh-CN" sz="1800" b="0" dirty="0">
                <a:solidFill>
                  <a:srgbClr val="000099"/>
                </a:solidFill>
              </a:rPr>
              <a:t>LED</a:t>
            </a:r>
            <a:r>
              <a:rPr lang="zh-CN" altLang="en-US" sz="1800" b="0" dirty="0">
                <a:solidFill>
                  <a:srgbClr val="000099"/>
                </a:solidFill>
              </a:rPr>
              <a:t>，变量长度</a:t>
            </a:r>
            <a:r>
              <a:rPr lang="en-US" altLang="zh-CN" sz="1800" b="0" dirty="0">
                <a:solidFill>
                  <a:srgbClr val="000099"/>
                </a:solidFill>
              </a:rPr>
              <a:t>8</a:t>
            </a:r>
            <a:r>
              <a:rPr lang="zh-CN" altLang="en-US" sz="1800" b="0" dirty="0">
                <a:solidFill>
                  <a:srgbClr val="000099"/>
                </a:solidFill>
              </a:rPr>
              <a:t>位二进制。</a:t>
            </a:r>
            <a:endParaRPr lang="en-US" altLang="zh-CN" sz="1800" b="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22886"/>
      </p:ext>
    </p:extLst>
  </p:cSld>
  <p:clrMapOvr>
    <a:masterClrMapping/>
  </p:clrMapOvr>
  <p:transition>
    <p:push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67B74-5FB5-40EC-BD82-90D149B6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输入和输出（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8962-4340-43C1-A556-C9F3295A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在输入和输出的问题上，计算机和单片机的</a:t>
            </a:r>
            <a:r>
              <a:rPr lang="en-US" altLang="zh-CN" dirty="0"/>
              <a:t>C</a:t>
            </a:r>
            <a:r>
              <a:rPr lang="zh-CN" altLang="en-US" dirty="0"/>
              <a:t>语言处理方式是不一样的，下面我们分别进行介绍：</a:t>
            </a:r>
            <a:endParaRPr lang="en-US" altLang="zh-CN" dirty="0"/>
          </a:p>
          <a:p>
            <a:r>
              <a:rPr lang="zh-CN" altLang="en-US" sz="1800" b="0" dirty="0">
                <a:solidFill>
                  <a:srgbClr val="000099"/>
                </a:solidFill>
              </a:rPr>
              <a:t>计算机：计算机一般通过键盘输入，屏幕显示输出，其输入输出函数包含在头文件 </a:t>
            </a:r>
            <a:r>
              <a:rPr lang="en-US" altLang="zh-CN" sz="1800" b="0" dirty="0">
                <a:solidFill>
                  <a:srgbClr val="000099"/>
                </a:solidFill>
              </a:rPr>
              <a:t>&lt;</a:t>
            </a:r>
            <a:r>
              <a:rPr lang="en-US" altLang="zh-CN" sz="1800" b="0" dirty="0" err="1">
                <a:solidFill>
                  <a:srgbClr val="000099"/>
                </a:solidFill>
              </a:rPr>
              <a:t>stdio.h</a:t>
            </a:r>
            <a:r>
              <a:rPr lang="en-US" altLang="zh-CN" sz="1800" b="0" dirty="0">
                <a:solidFill>
                  <a:srgbClr val="000099"/>
                </a:solidFill>
              </a:rPr>
              <a:t>&gt; </a:t>
            </a:r>
            <a:r>
              <a:rPr lang="zh-CN" altLang="en-US" sz="1800" b="0" dirty="0">
                <a:solidFill>
                  <a:srgbClr val="000099"/>
                </a:solidFill>
              </a:rPr>
              <a:t>中。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r>
              <a:rPr lang="zh-CN" altLang="en-US" sz="1800" b="0" dirty="0">
                <a:solidFill>
                  <a:srgbClr val="000099"/>
                </a:solidFill>
              </a:rPr>
              <a:t>输入函数主要有</a:t>
            </a:r>
            <a:r>
              <a:rPr lang="en-US" altLang="zh-CN" sz="1800" b="0" dirty="0" err="1">
                <a:solidFill>
                  <a:srgbClr val="000099"/>
                </a:solidFill>
              </a:rPr>
              <a:t>scanf</a:t>
            </a:r>
            <a:r>
              <a:rPr lang="zh-CN" altLang="en-US" sz="1800" b="0" dirty="0">
                <a:solidFill>
                  <a:srgbClr val="000099"/>
                </a:solidFill>
              </a:rPr>
              <a:t>、</a:t>
            </a:r>
            <a:r>
              <a:rPr lang="en-US" altLang="zh-CN" sz="1800" b="0" dirty="0" err="1">
                <a:solidFill>
                  <a:srgbClr val="000099"/>
                </a:solidFill>
              </a:rPr>
              <a:t>getc</a:t>
            </a:r>
            <a:r>
              <a:rPr lang="zh-CN" altLang="en-US" sz="1800" b="0" dirty="0">
                <a:solidFill>
                  <a:srgbClr val="000099"/>
                </a:solidFill>
              </a:rPr>
              <a:t>、</a:t>
            </a:r>
            <a:r>
              <a:rPr lang="en-US" altLang="zh-CN" sz="1800" b="0" dirty="0">
                <a:solidFill>
                  <a:srgbClr val="000099"/>
                </a:solidFill>
              </a:rPr>
              <a:t>gets</a:t>
            </a:r>
            <a:r>
              <a:rPr lang="zh-CN" altLang="en-US" sz="1800" b="0" dirty="0">
                <a:solidFill>
                  <a:srgbClr val="000099"/>
                </a:solidFill>
              </a:rPr>
              <a:t>等，其中</a:t>
            </a:r>
            <a:r>
              <a:rPr lang="en-US" altLang="zh-CN" sz="1800" b="0" dirty="0" err="1">
                <a:solidFill>
                  <a:srgbClr val="000099"/>
                </a:solidFill>
              </a:rPr>
              <a:t>scanf</a:t>
            </a:r>
            <a:r>
              <a:rPr lang="zh-CN" altLang="en-US" sz="1800" b="0" dirty="0">
                <a:solidFill>
                  <a:srgbClr val="000099"/>
                </a:solidFill>
              </a:rPr>
              <a:t>适用于所有类型的变量获取，</a:t>
            </a:r>
            <a:r>
              <a:rPr lang="en-US" altLang="zh-CN" sz="1800" b="0" dirty="0" err="1">
                <a:solidFill>
                  <a:srgbClr val="000099"/>
                </a:solidFill>
              </a:rPr>
              <a:t>getc</a:t>
            </a:r>
            <a:r>
              <a:rPr lang="zh-CN" altLang="en-US" sz="1800" b="0" dirty="0">
                <a:solidFill>
                  <a:srgbClr val="000099"/>
                </a:solidFill>
              </a:rPr>
              <a:t>只适用于单个字符型，</a:t>
            </a:r>
            <a:r>
              <a:rPr lang="en-US" altLang="zh-CN" sz="1800" b="0" dirty="0">
                <a:solidFill>
                  <a:srgbClr val="000099"/>
                </a:solidFill>
              </a:rPr>
              <a:t>gets</a:t>
            </a:r>
            <a:r>
              <a:rPr lang="zh-CN" altLang="en-US" sz="1800" b="0" dirty="0">
                <a:solidFill>
                  <a:srgbClr val="000099"/>
                </a:solidFill>
              </a:rPr>
              <a:t>只适用于字符型数组（字符串）。</a:t>
            </a:r>
            <a:r>
              <a:rPr lang="en-US" altLang="zh-CN" sz="1800" b="0" dirty="0" err="1">
                <a:solidFill>
                  <a:srgbClr val="000099"/>
                </a:solidFill>
              </a:rPr>
              <a:t>scanf</a:t>
            </a:r>
            <a:r>
              <a:rPr lang="en-US" altLang="zh-CN" sz="1800" b="0" dirty="0">
                <a:solidFill>
                  <a:srgbClr val="000099"/>
                </a:solidFill>
              </a:rPr>
              <a:t> </a:t>
            </a:r>
            <a:r>
              <a:rPr lang="zh-CN" altLang="en-US" sz="1800" b="0" dirty="0">
                <a:solidFill>
                  <a:srgbClr val="000099"/>
                </a:solidFill>
              </a:rPr>
              <a:t>函数的使用方式为</a:t>
            </a:r>
            <a:r>
              <a:rPr lang="en-US" altLang="zh-CN" sz="1800" b="0" dirty="0" err="1">
                <a:solidFill>
                  <a:srgbClr val="000099"/>
                </a:solidFill>
              </a:rPr>
              <a:t>scanf</a:t>
            </a:r>
            <a:r>
              <a:rPr lang="en-US" altLang="zh-CN" sz="1800" b="0" dirty="0">
                <a:solidFill>
                  <a:srgbClr val="000099"/>
                </a:solidFill>
              </a:rPr>
              <a:t>(“%</a:t>
            </a:r>
            <a:r>
              <a:rPr lang="en-US" altLang="zh-CN" sz="1800" b="0" dirty="0" err="1">
                <a:solidFill>
                  <a:srgbClr val="000099"/>
                </a:solidFill>
              </a:rPr>
              <a:t>d”,&amp;a</a:t>
            </a:r>
            <a:r>
              <a:rPr lang="en-US" altLang="zh-CN" sz="1800" b="0" dirty="0">
                <a:solidFill>
                  <a:srgbClr val="000099"/>
                </a:solidFill>
              </a:rPr>
              <a:t>);</a:t>
            </a:r>
            <a:r>
              <a:rPr lang="zh-CN" altLang="en-US" sz="1800" b="0" dirty="0">
                <a:solidFill>
                  <a:srgbClr val="000099"/>
                </a:solidFill>
              </a:rPr>
              <a:t>表示读取一个整型变量，传递给变量</a:t>
            </a:r>
            <a:r>
              <a:rPr lang="en-US" altLang="zh-CN" sz="1800" b="0" dirty="0">
                <a:solidFill>
                  <a:srgbClr val="000099"/>
                </a:solidFill>
              </a:rPr>
              <a:t>a</a:t>
            </a:r>
            <a:r>
              <a:rPr lang="zh-CN" altLang="en-US" sz="1800" b="0" dirty="0">
                <a:solidFill>
                  <a:srgbClr val="000099"/>
                </a:solidFill>
              </a:rPr>
              <a:t>所在地址并对其赋值。注意：</a:t>
            </a:r>
            <a:r>
              <a:rPr lang="en-US" altLang="zh-CN" sz="1800" b="0" dirty="0" err="1">
                <a:solidFill>
                  <a:srgbClr val="000099"/>
                </a:solidFill>
              </a:rPr>
              <a:t>scanf</a:t>
            </a:r>
            <a:r>
              <a:rPr lang="zh-CN" altLang="en-US" sz="1800" b="0" dirty="0">
                <a:solidFill>
                  <a:srgbClr val="000099"/>
                </a:solidFill>
              </a:rPr>
              <a:t>函数从键盘读取内容为引号内全部（含其他字符），若获取内容格式不符会引起读取失败。</a:t>
            </a:r>
            <a:r>
              <a:rPr lang="en-US" altLang="zh-CN" sz="1800" b="0" dirty="0" err="1">
                <a:solidFill>
                  <a:srgbClr val="000099"/>
                </a:solidFill>
              </a:rPr>
              <a:t>getc</a:t>
            </a:r>
            <a:r>
              <a:rPr lang="zh-CN" altLang="en-US" sz="1800" b="0" dirty="0">
                <a:solidFill>
                  <a:srgbClr val="000099"/>
                </a:solidFill>
              </a:rPr>
              <a:t>和</a:t>
            </a:r>
            <a:r>
              <a:rPr lang="en-US" altLang="zh-CN" sz="1800" b="0" dirty="0">
                <a:solidFill>
                  <a:srgbClr val="000099"/>
                </a:solidFill>
              </a:rPr>
              <a:t>gets</a:t>
            </a:r>
            <a:r>
              <a:rPr lang="zh-CN" altLang="en-US" sz="1800" b="0" dirty="0">
                <a:solidFill>
                  <a:srgbClr val="000099"/>
                </a:solidFill>
              </a:rPr>
              <a:t>函数使用简洁，如</a:t>
            </a:r>
            <a:r>
              <a:rPr lang="en-US" altLang="zh-CN" sz="1800" b="0" dirty="0">
                <a:solidFill>
                  <a:srgbClr val="000099"/>
                </a:solidFill>
              </a:rPr>
              <a:t>gets(a)</a:t>
            </a:r>
            <a:r>
              <a:rPr lang="zh-CN" altLang="en-US" sz="1800" b="0" dirty="0">
                <a:solidFill>
                  <a:srgbClr val="000099"/>
                </a:solidFill>
              </a:rPr>
              <a:t>，表示从键盘获取内容赋值给变量</a:t>
            </a:r>
            <a:r>
              <a:rPr lang="en-US" altLang="zh-CN" sz="1800" b="0" dirty="0">
                <a:solidFill>
                  <a:srgbClr val="000099"/>
                </a:solidFill>
              </a:rPr>
              <a:t>/</a:t>
            </a:r>
            <a:r>
              <a:rPr lang="zh-CN" altLang="en-US" sz="1800" b="0" dirty="0">
                <a:solidFill>
                  <a:srgbClr val="000099"/>
                </a:solidFill>
              </a:rPr>
              <a:t>数组。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r>
              <a:rPr lang="zh-CN" altLang="en-US" sz="1800" b="0" dirty="0">
                <a:solidFill>
                  <a:srgbClr val="000099"/>
                </a:solidFill>
              </a:rPr>
              <a:t>输出函数类似输入函数有</a:t>
            </a:r>
            <a:r>
              <a:rPr lang="en-US" altLang="zh-CN" sz="1800" b="0" dirty="0" err="1">
                <a:solidFill>
                  <a:srgbClr val="000099"/>
                </a:solidFill>
              </a:rPr>
              <a:t>printf</a:t>
            </a:r>
            <a:r>
              <a:rPr lang="zh-CN" altLang="en-US" sz="1800" b="0" dirty="0">
                <a:solidFill>
                  <a:srgbClr val="000099"/>
                </a:solidFill>
              </a:rPr>
              <a:t>、</a:t>
            </a:r>
            <a:r>
              <a:rPr lang="en-US" altLang="zh-CN" sz="1800" b="0" dirty="0" err="1">
                <a:solidFill>
                  <a:srgbClr val="000099"/>
                </a:solidFill>
              </a:rPr>
              <a:t>putc</a:t>
            </a:r>
            <a:r>
              <a:rPr lang="zh-CN" altLang="en-US" sz="1800" b="0" dirty="0">
                <a:solidFill>
                  <a:srgbClr val="000099"/>
                </a:solidFill>
              </a:rPr>
              <a:t>、</a:t>
            </a:r>
            <a:r>
              <a:rPr lang="en-US" altLang="zh-CN" sz="1800" b="0" dirty="0">
                <a:solidFill>
                  <a:srgbClr val="000099"/>
                </a:solidFill>
              </a:rPr>
              <a:t>puts</a:t>
            </a:r>
            <a:r>
              <a:rPr lang="zh-CN" altLang="en-US" sz="1800" b="0" dirty="0">
                <a:solidFill>
                  <a:srgbClr val="000099"/>
                </a:solidFill>
              </a:rPr>
              <a:t>等。</a:t>
            </a:r>
            <a:r>
              <a:rPr lang="en-US" altLang="zh-CN" sz="1800" b="0" dirty="0" err="1">
                <a:solidFill>
                  <a:srgbClr val="000099"/>
                </a:solidFill>
              </a:rPr>
              <a:t>printf</a:t>
            </a:r>
            <a:r>
              <a:rPr lang="en-US" altLang="zh-CN" sz="1800" b="0" dirty="0">
                <a:solidFill>
                  <a:srgbClr val="000099"/>
                </a:solidFill>
              </a:rPr>
              <a:t> </a:t>
            </a:r>
            <a:r>
              <a:rPr lang="zh-CN" altLang="en-US" sz="1800" b="0" dirty="0">
                <a:solidFill>
                  <a:srgbClr val="000099"/>
                </a:solidFill>
              </a:rPr>
              <a:t>函数的使用方式为</a:t>
            </a:r>
            <a:r>
              <a:rPr lang="en-US" altLang="zh-CN" sz="1800" b="0" dirty="0" err="1">
                <a:solidFill>
                  <a:srgbClr val="000099"/>
                </a:solidFill>
              </a:rPr>
              <a:t>printf</a:t>
            </a:r>
            <a:r>
              <a:rPr lang="en-US" altLang="zh-CN" sz="1800" b="0" dirty="0">
                <a:solidFill>
                  <a:srgbClr val="000099"/>
                </a:solidFill>
              </a:rPr>
              <a:t>(“……%</a:t>
            </a:r>
            <a:r>
              <a:rPr lang="en-US" altLang="zh-CN" sz="1800" b="0" dirty="0" err="1">
                <a:solidFill>
                  <a:srgbClr val="000099"/>
                </a:solidFill>
              </a:rPr>
              <a:t>d”,a</a:t>
            </a:r>
            <a:r>
              <a:rPr lang="en-US" altLang="zh-CN" sz="1800" b="0" dirty="0">
                <a:solidFill>
                  <a:srgbClr val="000099"/>
                </a:solidFill>
              </a:rPr>
              <a:t>);</a:t>
            </a:r>
            <a:r>
              <a:rPr lang="zh-CN" altLang="en-US" sz="1800" b="0" dirty="0">
                <a:solidFill>
                  <a:srgbClr val="000099"/>
                </a:solidFill>
              </a:rPr>
              <a:t> 输出内容为整个引号内的内容，其中</a:t>
            </a:r>
            <a:r>
              <a:rPr lang="en-US" altLang="zh-CN" sz="1800" b="0" dirty="0">
                <a:solidFill>
                  <a:srgbClr val="000099"/>
                </a:solidFill>
              </a:rPr>
              <a:t>%d</a:t>
            </a:r>
            <a:r>
              <a:rPr lang="zh-CN" altLang="en-US" sz="1800" b="0" dirty="0">
                <a:solidFill>
                  <a:srgbClr val="000099"/>
                </a:solidFill>
              </a:rPr>
              <a:t>等自动替换为逗号后的变量名对应变量值。同样若变量类型</a:t>
            </a:r>
            <a:r>
              <a:rPr lang="en-US" altLang="zh-CN" sz="1800" b="0" dirty="0">
                <a:solidFill>
                  <a:srgbClr val="000099"/>
                </a:solidFill>
              </a:rPr>
              <a:t>/</a:t>
            </a:r>
            <a:r>
              <a:rPr lang="zh-CN" altLang="en-US" sz="1800" b="0" dirty="0">
                <a:solidFill>
                  <a:srgbClr val="000099"/>
                </a:solidFill>
              </a:rPr>
              <a:t>个数无法对应会导致显示出错。变量输出结果可调整格式，如</a:t>
            </a:r>
            <a:r>
              <a:rPr lang="en-US" altLang="zh-CN" sz="1800" b="0" dirty="0">
                <a:solidFill>
                  <a:srgbClr val="000099"/>
                </a:solidFill>
              </a:rPr>
              <a:t>%3.1f</a:t>
            </a:r>
            <a:r>
              <a:rPr lang="zh-CN" altLang="en-US" sz="1800" b="0" dirty="0">
                <a:solidFill>
                  <a:srgbClr val="000099"/>
                </a:solidFill>
              </a:rPr>
              <a:t>表示保留三位整数（补空格）和一位小数，</a:t>
            </a:r>
            <a:r>
              <a:rPr lang="en-US" altLang="zh-CN" sz="1800" b="0" dirty="0">
                <a:solidFill>
                  <a:srgbClr val="000099"/>
                </a:solidFill>
              </a:rPr>
              <a:t>%03.1f</a:t>
            </a:r>
            <a:r>
              <a:rPr lang="zh-CN" altLang="en-US" sz="1800" b="0" dirty="0">
                <a:solidFill>
                  <a:srgbClr val="000099"/>
                </a:solidFill>
              </a:rPr>
              <a:t>表示保留三位整数（补</a:t>
            </a:r>
            <a:r>
              <a:rPr lang="en-US" altLang="zh-CN" sz="1800" b="0" dirty="0">
                <a:solidFill>
                  <a:srgbClr val="000099"/>
                </a:solidFill>
              </a:rPr>
              <a:t>0</a:t>
            </a:r>
            <a:r>
              <a:rPr lang="zh-CN" altLang="en-US" sz="1800" b="0" dirty="0">
                <a:solidFill>
                  <a:srgbClr val="000099"/>
                </a:solidFill>
              </a:rPr>
              <a:t>）和一位小数。</a:t>
            </a:r>
            <a:r>
              <a:rPr lang="en-US" altLang="zh-CN" sz="1800" b="0" dirty="0" err="1">
                <a:solidFill>
                  <a:srgbClr val="000099"/>
                </a:solidFill>
              </a:rPr>
              <a:t>putc</a:t>
            </a:r>
            <a:r>
              <a:rPr lang="zh-CN" altLang="en-US" sz="1800" b="0" dirty="0">
                <a:solidFill>
                  <a:srgbClr val="000099"/>
                </a:solidFill>
              </a:rPr>
              <a:t>和</a:t>
            </a:r>
            <a:r>
              <a:rPr lang="en-US" altLang="zh-CN" sz="1800" b="0" dirty="0">
                <a:solidFill>
                  <a:srgbClr val="000099"/>
                </a:solidFill>
              </a:rPr>
              <a:t>puts</a:t>
            </a:r>
            <a:r>
              <a:rPr lang="zh-CN" altLang="en-US" sz="1800" b="0" dirty="0">
                <a:solidFill>
                  <a:srgbClr val="000099"/>
                </a:solidFill>
              </a:rPr>
              <a:t>函数使用方法同</a:t>
            </a:r>
            <a:r>
              <a:rPr lang="en-US" altLang="zh-CN" sz="1800" b="0" dirty="0" err="1">
                <a:solidFill>
                  <a:srgbClr val="000099"/>
                </a:solidFill>
              </a:rPr>
              <a:t>getc</a:t>
            </a:r>
            <a:r>
              <a:rPr lang="en-US" altLang="zh-CN" sz="1800" b="0" dirty="0">
                <a:solidFill>
                  <a:srgbClr val="000099"/>
                </a:solidFill>
              </a:rPr>
              <a:t>/gets</a:t>
            </a:r>
            <a:r>
              <a:rPr lang="zh-CN" altLang="en-US" sz="1800" b="0" dirty="0">
                <a:solidFill>
                  <a:srgbClr val="000099"/>
                </a:solidFill>
              </a:rPr>
              <a:t>，直接输出对应字符</a:t>
            </a:r>
            <a:r>
              <a:rPr lang="en-US" altLang="zh-CN" sz="1800" b="0" dirty="0">
                <a:solidFill>
                  <a:srgbClr val="000099"/>
                </a:solidFill>
              </a:rPr>
              <a:t>(</a:t>
            </a:r>
            <a:r>
              <a:rPr lang="zh-CN" altLang="en-US" sz="1800" b="0" dirty="0">
                <a:solidFill>
                  <a:srgbClr val="000099"/>
                </a:solidFill>
              </a:rPr>
              <a:t>数组</a:t>
            </a:r>
            <a:r>
              <a:rPr lang="en-US" altLang="zh-CN" sz="1800" b="0" dirty="0">
                <a:solidFill>
                  <a:srgbClr val="000099"/>
                </a:solidFill>
              </a:rPr>
              <a:t>)</a:t>
            </a:r>
            <a:r>
              <a:rPr lang="zh-CN" altLang="en-US" sz="1800" b="0" dirty="0">
                <a:solidFill>
                  <a:srgbClr val="000099"/>
                </a:solidFill>
              </a:rPr>
              <a:t>内容。</a:t>
            </a:r>
            <a:endParaRPr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890707746"/>
      </p:ext>
    </p:extLst>
  </p:cSld>
  <p:clrMapOvr>
    <a:masterClrMapping/>
  </p:clrMapOvr>
  <p:transition>
    <p:push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67B74-5FB5-40EC-BD82-90D149B6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输入和输出（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A8962-4340-43C1-A556-C9F3295A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对于单片机，由于没有一般电脑的键盘和显示屏，故一般的简单输入和输出需要控制通过读取</a:t>
            </a:r>
            <a:r>
              <a:rPr lang="en-US" altLang="zh-CN" sz="1800" dirty="0"/>
              <a:t>/</a:t>
            </a:r>
            <a:r>
              <a:rPr lang="zh-CN" altLang="en-US" sz="1800" dirty="0"/>
              <a:t>控制端口引脚的电平高低实现。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下面以按键控制</a:t>
            </a:r>
            <a:r>
              <a:rPr lang="en-US" altLang="zh-CN" sz="1800" dirty="0"/>
              <a:t>LED</a:t>
            </a:r>
            <a:r>
              <a:rPr lang="zh-CN" altLang="en-US" sz="1800" dirty="0"/>
              <a:t>灯泡亮为例：</a:t>
            </a:r>
            <a:r>
              <a:rPr lang="zh-CN" altLang="en-US" sz="1800" b="0" dirty="0">
                <a:solidFill>
                  <a:srgbClr val="000099"/>
                </a:solidFill>
              </a:rPr>
              <a:t>（设独立按键接已经定义的</a:t>
            </a:r>
            <a:r>
              <a:rPr lang="en-US" altLang="zh-CN" sz="1800" b="0" dirty="0">
                <a:solidFill>
                  <a:srgbClr val="000099"/>
                </a:solidFill>
              </a:rPr>
              <a:t>button</a:t>
            </a:r>
            <a:r>
              <a:rPr lang="zh-CN" altLang="en-US" sz="1800" b="0" dirty="0">
                <a:solidFill>
                  <a:srgbClr val="000099"/>
                </a:solidFill>
              </a:rPr>
              <a:t>端口，</a:t>
            </a:r>
            <a:r>
              <a:rPr lang="en-US" altLang="zh-CN" sz="1800" b="0" dirty="0">
                <a:solidFill>
                  <a:srgbClr val="000099"/>
                </a:solidFill>
              </a:rPr>
              <a:t>LED</a:t>
            </a:r>
            <a:r>
              <a:rPr lang="zh-CN" altLang="en-US" sz="1800" b="0" dirty="0">
                <a:solidFill>
                  <a:srgbClr val="000099"/>
                </a:solidFill>
              </a:rPr>
              <a:t>灯泡接已经定义的</a:t>
            </a:r>
            <a:r>
              <a:rPr lang="en-US" altLang="zh-CN" sz="1800" b="0" dirty="0">
                <a:solidFill>
                  <a:srgbClr val="000099"/>
                </a:solidFill>
              </a:rPr>
              <a:t>LED</a:t>
            </a:r>
            <a:r>
              <a:rPr lang="zh-CN" altLang="en-US" sz="1800" b="0" dirty="0">
                <a:solidFill>
                  <a:srgbClr val="000099"/>
                </a:solidFill>
              </a:rPr>
              <a:t>端口，默认所有端口起始为低电平）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r>
              <a:rPr lang="zh-CN" altLang="en-US" sz="1800" b="0" dirty="0">
                <a:solidFill>
                  <a:srgbClr val="000099"/>
                </a:solidFill>
              </a:rPr>
              <a:t>按下按键，</a:t>
            </a:r>
            <a:r>
              <a:rPr lang="en-US" altLang="zh-CN" sz="1800" b="0" dirty="0">
                <a:solidFill>
                  <a:srgbClr val="000099"/>
                </a:solidFill>
              </a:rPr>
              <a:t>button</a:t>
            </a:r>
            <a:r>
              <a:rPr lang="zh-CN" altLang="en-US" sz="1800" b="0" dirty="0">
                <a:solidFill>
                  <a:srgbClr val="000099"/>
                </a:solidFill>
              </a:rPr>
              <a:t>端口电平由低转高，即</a:t>
            </a:r>
            <a:r>
              <a:rPr lang="en-US" altLang="zh-CN" sz="1800" b="0" dirty="0">
                <a:solidFill>
                  <a:srgbClr val="000099"/>
                </a:solidFill>
              </a:rPr>
              <a:t>button==1</a:t>
            </a:r>
            <a:r>
              <a:rPr lang="zh-CN" altLang="en-US" sz="1800" b="0" dirty="0">
                <a:solidFill>
                  <a:srgbClr val="000099"/>
                </a:solidFill>
              </a:rPr>
              <a:t>；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r>
              <a:rPr lang="zh-CN" altLang="en-US" sz="1800" b="0" dirty="0">
                <a:solidFill>
                  <a:srgbClr val="000099"/>
                </a:solidFill>
              </a:rPr>
              <a:t>设置条件语句，当满足这一条件时，执行点</a:t>
            </a:r>
            <a:r>
              <a:rPr lang="en-US" altLang="zh-CN" sz="1800" b="0" dirty="0">
                <a:solidFill>
                  <a:srgbClr val="000099"/>
                </a:solidFill>
              </a:rPr>
              <a:t>LED</a:t>
            </a:r>
            <a:r>
              <a:rPr lang="zh-CN" altLang="en-US" sz="1800" b="0" dirty="0">
                <a:solidFill>
                  <a:srgbClr val="000099"/>
                </a:solidFill>
              </a:rPr>
              <a:t>灯程序；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r>
              <a:rPr lang="zh-CN" altLang="en-US" sz="1800" b="0" dirty="0">
                <a:solidFill>
                  <a:srgbClr val="000099"/>
                </a:solidFill>
              </a:rPr>
              <a:t>设置</a:t>
            </a:r>
            <a:r>
              <a:rPr lang="en-US" altLang="zh-CN" sz="1800" b="0" dirty="0">
                <a:solidFill>
                  <a:srgbClr val="000099"/>
                </a:solidFill>
              </a:rPr>
              <a:t>LED=1</a:t>
            </a:r>
            <a:r>
              <a:rPr lang="zh-CN" altLang="en-US" sz="1800" b="0" dirty="0">
                <a:solidFill>
                  <a:srgbClr val="000099"/>
                </a:solidFill>
              </a:rPr>
              <a:t>，给</a:t>
            </a:r>
            <a:r>
              <a:rPr lang="en-US" altLang="zh-CN" sz="1800" b="0" dirty="0">
                <a:solidFill>
                  <a:srgbClr val="000099"/>
                </a:solidFill>
              </a:rPr>
              <a:t>LED</a:t>
            </a:r>
            <a:r>
              <a:rPr lang="zh-CN" altLang="en-US" sz="1800" b="0" dirty="0">
                <a:solidFill>
                  <a:srgbClr val="000099"/>
                </a:solidFill>
              </a:rPr>
              <a:t>端口高电平；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r>
              <a:rPr lang="en-US" altLang="zh-CN" sz="1800" b="0" dirty="0">
                <a:solidFill>
                  <a:srgbClr val="000099"/>
                </a:solidFill>
              </a:rPr>
              <a:t>LED</a:t>
            </a:r>
            <a:r>
              <a:rPr lang="zh-CN" altLang="en-US" sz="1800" b="0" dirty="0">
                <a:solidFill>
                  <a:srgbClr val="000099"/>
                </a:solidFill>
              </a:rPr>
              <a:t>灯点亮。</a:t>
            </a:r>
            <a:endParaRPr lang="en-US" altLang="zh-CN" sz="1800" b="0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zh-CN" altLang="en-US" sz="1800" b="0" dirty="0"/>
              <a:t>一般的</a:t>
            </a:r>
            <a:r>
              <a:rPr lang="en-US" altLang="zh-CN" sz="1800" b="0" dirty="0"/>
              <a:t>4x4</a:t>
            </a:r>
            <a:r>
              <a:rPr lang="zh-CN" altLang="en-US" sz="1800" b="0" dirty="0"/>
              <a:t>矩阵键盘也执行这一原理，但由于矩阵键盘是通过</a:t>
            </a:r>
            <a:r>
              <a:rPr lang="en-US" altLang="zh-CN" sz="1800" b="0" dirty="0"/>
              <a:t>8</a:t>
            </a:r>
            <a:r>
              <a:rPr lang="zh-CN" altLang="en-US" sz="1800" b="0" dirty="0"/>
              <a:t>位引脚输入，通过条件判断模拟十六位按键，具体过程更为复杂，需要用到较多的二进制和位运算的有关知识。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zh-CN" altLang="en-US" sz="1800" b="0" dirty="0"/>
              <a:t>对于更复杂的外设（如显示屏、传感器、红外、蓝牙等），需要通过一定的通信协议进行数据传输，建议自行参考有关教程和数据手册。对于其中比较重要的几种外设，我们将在后续课程中进行详细讲解。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en-US" altLang="zh-CN" sz="1800" b="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26059"/>
      </p:ext>
    </p:extLst>
  </p:cSld>
  <p:clrMapOvr>
    <a:masterClrMapping/>
  </p:clrMapOvr>
  <p:transition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2BD5D-60CE-434F-83F2-72DBE6F4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本节课程基本内容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BB54A-9E90-4957-98E8-62EC329C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创建一个</a:t>
            </a:r>
            <a:r>
              <a:rPr lang="en-US" altLang="zh-CN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Keil</a:t>
            </a:r>
            <a:r>
              <a:rPr lang="zh-CN" altLang="en-US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工程</a:t>
            </a:r>
            <a:r>
              <a:rPr lang="zh-CN" altLang="en-US" sz="2400" b="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（复习：点亮一个</a:t>
            </a:r>
            <a:r>
              <a:rPr lang="en-US" altLang="zh-CN" sz="2400" b="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LED</a:t>
            </a:r>
            <a:r>
              <a:rPr lang="zh-CN" altLang="en-US" sz="2400" b="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灯）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r>
              <a:rPr lang="zh-CN" alt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循环结构：</a:t>
            </a:r>
            <a:r>
              <a:rPr lang="zh-CN" altLang="en-US" sz="2400" b="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控制单片机连续工作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函数书写与调用：</a:t>
            </a:r>
            <a:r>
              <a:rPr lang="zh-CN" altLang="en-US" sz="2400" b="0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以延迟函数为例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r>
              <a:rPr lang="zh-CN" alt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二进制与十六进制：</a:t>
            </a:r>
            <a:r>
              <a:rPr lang="zh-CN" altLang="en-US" sz="2400" b="0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单片机内部数据形态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位运算：</a:t>
            </a:r>
            <a:r>
              <a:rPr lang="zh-CN" altLang="en-US" sz="2400" b="0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端口批量控制灯光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r>
              <a:rPr lang="zh-CN" altLang="en-US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条件结构和标志位设置：</a:t>
            </a:r>
            <a:r>
              <a:rPr lang="zh-CN" altLang="en-US" sz="2400" b="0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实现多种状态转换</a:t>
            </a: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数组：</a:t>
            </a:r>
            <a:r>
              <a:rPr lang="zh-CN" altLang="en-US" sz="2400" b="0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一种常用的数据存储方式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0" dirty="0">
              <a:solidFill>
                <a:schemeClr val="tx1"/>
              </a:solidFill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扩展和补充资料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61014"/>
      </p:ext>
    </p:extLst>
  </p:cSld>
  <p:clrMapOvr>
    <a:masterClrMapping/>
  </p:clrMapOvr>
  <p:transition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EFC1A-3587-48A5-8BB8-2FE30FEB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Keil</a:t>
            </a:r>
            <a:r>
              <a:rPr lang="zh-CN" altLang="en-US" dirty="0"/>
              <a:t>工程（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21A94-FB73-4556-8831-8BDA237D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在计算机程序的世界里，每一个程序背后所对应的，是一个</a:t>
            </a:r>
            <a:r>
              <a:rPr lang="zh-CN" altLang="en-US" b="0" dirty="0">
                <a:solidFill>
                  <a:srgbClr val="FF0000"/>
                </a:solidFill>
              </a:rPr>
              <a:t>工程</a:t>
            </a:r>
            <a:r>
              <a:rPr lang="zh-CN" altLang="en-US" b="0" dirty="0"/>
              <a:t>。每一个工程一般仅能生成</a:t>
            </a:r>
            <a:r>
              <a:rPr lang="zh-CN" altLang="en-US" b="0" dirty="0">
                <a:solidFill>
                  <a:srgbClr val="FF0000"/>
                </a:solidFill>
              </a:rPr>
              <a:t>一个</a:t>
            </a:r>
            <a:r>
              <a:rPr lang="zh-CN" altLang="en-US" b="0" dirty="0"/>
              <a:t>可以运行的文件（或完整程序包）</a:t>
            </a:r>
            <a:r>
              <a:rPr lang="en-US" altLang="zh-CN" b="0" dirty="0"/>
              <a:t>:</a:t>
            </a:r>
          </a:p>
          <a:p>
            <a:r>
              <a:rPr lang="zh-CN" altLang="en-US" b="0" dirty="0"/>
              <a:t>例如一般</a:t>
            </a:r>
            <a:r>
              <a:rPr lang="en-US" altLang="zh-CN" b="0" dirty="0"/>
              <a:t>Windows</a:t>
            </a:r>
            <a:r>
              <a:rPr lang="zh-CN" altLang="en-US" b="0" dirty="0"/>
              <a:t>计算机的</a:t>
            </a:r>
            <a:r>
              <a:rPr lang="en-US" altLang="zh-CN" b="0" dirty="0">
                <a:solidFill>
                  <a:srgbClr val="FF0000"/>
                </a:solidFill>
              </a:rPr>
              <a:t>EXE</a:t>
            </a:r>
            <a:r>
              <a:rPr lang="zh-CN" altLang="en-US" b="0" dirty="0"/>
              <a:t>程序文件、</a:t>
            </a:r>
            <a:r>
              <a:rPr lang="en-US" altLang="zh-CN" b="0" dirty="0"/>
              <a:t>Mac</a:t>
            </a:r>
            <a:r>
              <a:rPr lang="zh-CN" altLang="en-US" b="0" dirty="0"/>
              <a:t>计算机的</a:t>
            </a:r>
            <a:r>
              <a:rPr lang="en-US" altLang="zh-CN" b="0" dirty="0">
                <a:solidFill>
                  <a:srgbClr val="FF0000"/>
                </a:solidFill>
              </a:rPr>
              <a:t>APP</a:t>
            </a:r>
            <a:r>
              <a:rPr lang="zh-CN" altLang="en-US" b="0" dirty="0"/>
              <a:t>程序包、安卓的</a:t>
            </a:r>
            <a:r>
              <a:rPr lang="en-US" altLang="zh-CN" b="0" dirty="0">
                <a:solidFill>
                  <a:srgbClr val="FF0000"/>
                </a:solidFill>
              </a:rPr>
              <a:t>APK</a:t>
            </a:r>
            <a:r>
              <a:rPr lang="zh-CN" altLang="en-US" b="0" dirty="0"/>
              <a:t>安装文件、单片机的</a:t>
            </a:r>
            <a:r>
              <a:rPr lang="en-US" altLang="zh-CN" b="0" dirty="0">
                <a:solidFill>
                  <a:srgbClr val="FF0000"/>
                </a:solidFill>
              </a:rPr>
              <a:t>HEX</a:t>
            </a:r>
            <a:r>
              <a:rPr lang="zh-CN" altLang="en-US" b="0" dirty="0"/>
              <a:t>程序文件</a:t>
            </a:r>
            <a:r>
              <a:rPr lang="en-US" altLang="zh-CN" b="0" dirty="0"/>
              <a:t>……</a:t>
            </a:r>
          </a:p>
          <a:p>
            <a:r>
              <a:rPr lang="zh-CN" altLang="en-US" b="0" dirty="0"/>
              <a:t>一个工程需要包括运行设备（</a:t>
            </a:r>
            <a:r>
              <a:rPr lang="en-US" altLang="zh-CN" b="0" dirty="0">
                <a:solidFill>
                  <a:schemeClr val="tx1"/>
                </a:solidFill>
              </a:rPr>
              <a:t>Device</a:t>
            </a:r>
            <a:r>
              <a:rPr lang="zh-CN" altLang="en-US" b="0" dirty="0"/>
              <a:t>）、输出文件（</a:t>
            </a:r>
            <a:r>
              <a:rPr lang="en-US" altLang="zh-CN" b="0" dirty="0">
                <a:solidFill>
                  <a:schemeClr val="tx1"/>
                </a:solidFill>
              </a:rPr>
              <a:t>Output</a:t>
            </a:r>
            <a:r>
              <a:rPr lang="zh-CN" altLang="en-US" b="0" dirty="0"/>
              <a:t>）和程序文件（</a:t>
            </a:r>
            <a:r>
              <a:rPr lang="en-US" altLang="zh-CN" b="0" dirty="0">
                <a:solidFill>
                  <a:schemeClr val="tx1"/>
                </a:solidFill>
              </a:rPr>
              <a:t>File</a:t>
            </a:r>
            <a:r>
              <a:rPr lang="zh-CN" altLang="en-US" b="0" dirty="0"/>
              <a:t>）。故创建一个工程后，我们需要设定设备（</a:t>
            </a:r>
            <a:r>
              <a:rPr lang="en-US" altLang="zh-CN" b="0" dirty="0">
                <a:solidFill>
                  <a:schemeClr val="tx1"/>
                </a:solidFill>
              </a:rPr>
              <a:t>AT89C51</a:t>
            </a:r>
            <a:r>
              <a:rPr lang="zh-CN" altLang="en-US" b="0" dirty="0">
                <a:solidFill>
                  <a:schemeClr val="tx1"/>
                </a:solidFill>
              </a:rPr>
              <a:t>或</a:t>
            </a:r>
            <a:r>
              <a:rPr lang="en-US" altLang="zh-CN" b="0" dirty="0">
                <a:solidFill>
                  <a:schemeClr val="tx1"/>
                </a:solidFill>
              </a:rPr>
              <a:t>52</a:t>
            </a:r>
            <a:r>
              <a:rPr lang="zh-CN" altLang="en-US" b="0" dirty="0"/>
              <a:t>）、输出文件（</a:t>
            </a:r>
            <a:r>
              <a:rPr lang="en-US" altLang="zh-CN" sz="2400" b="0" dirty="0">
                <a:solidFill>
                  <a:schemeClr val="tx1"/>
                </a:solidFill>
              </a:rPr>
              <a:t>Create HEX File</a:t>
            </a:r>
            <a:r>
              <a:rPr lang="zh-CN" altLang="en-US" b="0" dirty="0"/>
              <a:t>）、创建并添加程序文件（</a:t>
            </a:r>
            <a:r>
              <a:rPr lang="en-US" altLang="zh-CN" sz="2400" b="0" dirty="0">
                <a:solidFill>
                  <a:srgbClr val="FF0000"/>
                </a:solidFill>
              </a:rPr>
              <a:t>C</a:t>
            </a:r>
            <a:r>
              <a:rPr lang="zh-CN" altLang="en-US" sz="2400" b="0" dirty="0">
                <a:solidFill>
                  <a:srgbClr val="FF0000"/>
                </a:solidFill>
              </a:rPr>
              <a:t>语言</a:t>
            </a:r>
            <a:r>
              <a:rPr lang="zh-CN" altLang="en-US" sz="2400" b="0" dirty="0">
                <a:solidFill>
                  <a:schemeClr val="tx1"/>
                </a:solidFill>
              </a:rPr>
              <a:t>源文件</a:t>
            </a:r>
            <a:r>
              <a:rPr lang="en-US" altLang="zh-CN" b="0" dirty="0" err="1">
                <a:solidFill>
                  <a:srgbClr val="FF0000"/>
                </a:solidFill>
              </a:rPr>
              <a:t>xxx.c</a:t>
            </a:r>
            <a:r>
              <a:rPr lang="zh-CN" altLang="en-US" sz="2400" b="0" dirty="0">
                <a:solidFill>
                  <a:schemeClr val="tx1"/>
                </a:solidFill>
              </a:rPr>
              <a:t>或</a:t>
            </a:r>
            <a:r>
              <a:rPr lang="zh-CN" altLang="en-US" sz="2400" b="0" dirty="0">
                <a:solidFill>
                  <a:srgbClr val="FF0000"/>
                </a:solidFill>
              </a:rPr>
              <a:t>汇编语言</a:t>
            </a:r>
            <a:r>
              <a:rPr lang="zh-CN" altLang="en-US" sz="2400" b="0" dirty="0">
                <a:solidFill>
                  <a:schemeClr val="tx1"/>
                </a:solidFill>
              </a:rPr>
              <a:t>源文件</a:t>
            </a:r>
            <a:r>
              <a:rPr lang="en-US" altLang="zh-CN" b="0" dirty="0">
                <a:solidFill>
                  <a:srgbClr val="FF0000"/>
                </a:solidFill>
              </a:rPr>
              <a:t>xxx.asm</a:t>
            </a:r>
            <a:r>
              <a:rPr lang="zh-CN" altLang="en-US" b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2148767"/>
      </p:ext>
    </p:extLst>
  </p:cSld>
  <p:clrMapOvr>
    <a:masterClrMapping/>
  </p:clrMapOvr>
  <p:transition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60862-8877-4375-B0CC-714C11E1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Keil</a:t>
            </a:r>
            <a:r>
              <a:rPr lang="zh-CN" altLang="en-US" dirty="0"/>
              <a:t>工程（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87558-7E54-471A-A307-D2D17E61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新建</a:t>
            </a:r>
            <a:r>
              <a:rPr lang="en-US" altLang="zh-CN" dirty="0"/>
              <a:t>Keil</a:t>
            </a:r>
            <a:r>
              <a:rPr lang="zh-CN" altLang="en-US" dirty="0"/>
              <a:t>工程后，让我们开始第一份代码：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#include&lt;reg52.h&gt;		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头文件，包含基本函数的定义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sbit</a:t>
            </a:r>
            <a:r>
              <a:rPr lang="en-US" altLang="zh-CN" sz="2400" dirty="0"/>
              <a:t> LED=P1^0;		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变量，定义引脚</a:t>
            </a:r>
            <a:r>
              <a:rPr lang="en-US" altLang="zh-CN" sz="1800" dirty="0">
                <a:solidFill>
                  <a:schemeClr val="tx1"/>
                </a:solidFill>
              </a:rPr>
              <a:t>P1^0</a:t>
            </a:r>
            <a:r>
              <a:rPr lang="zh-CN" altLang="en-US" sz="1800" dirty="0">
                <a:solidFill>
                  <a:schemeClr val="tx1"/>
                </a:solidFill>
              </a:rPr>
              <a:t>为变量</a:t>
            </a:r>
            <a:r>
              <a:rPr lang="en-US" altLang="zh-CN" sz="1800" dirty="0">
                <a:solidFill>
                  <a:schemeClr val="tx1"/>
                </a:solidFill>
              </a:rPr>
              <a:t>LED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void main()			</a:t>
            </a:r>
            <a:r>
              <a:rPr lang="en-US" altLang="zh-CN" sz="1800" dirty="0">
                <a:solidFill>
                  <a:schemeClr val="tx1"/>
                </a:solidFill>
              </a:rPr>
              <a:t>//</a:t>
            </a:r>
            <a:r>
              <a:rPr lang="zh-CN" altLang="en-US" sz="1800" dirty="0">
                <a:solidFill>
                  <a:schemeClr val="tx1"/>
                </a:solidFill>
              </a:rPr>
              <a:t>主函数，</a:t>
            </a:r>
            <a:r>
              <a:rPr lang="en-US" altLang="zh-CN" sz="1800" dirty="0">
                <a:solidFill>
                  <a:schemeClr val="tx1"/>
                </a:solidFill>
              </a:rPr>
              <a:t>main</a:t>
            </a:r>
            <a:r>
              <a:rPr lang="zh-CN" altLang="en-US" sz="1800" dirty="0">
                <a:solidFill>
                  <a:schemeClr val="tx1"/>
                </a:solidFill>
              </a:rPr>
              <a:t>前面的</a:t>
            </a:r>
            <a:r>
              <a:rPr lang="en-US" altLang="zh-CN" sz="1800" dirty="0">
                <a:solidFill>
                  <a:schemeClr val="tx1"/>
                </a:solidFill>
              </a:rPr>
              <a:t>void</a:t>
            </a:r>
            <a:r>
              <a:rPr lang="zh-CN" altLang="en-US" sz="1800" dirty="0">
                <a:solidFill>
                  <a:schemeClr val="tx1"/>
                </a:solidFill>
              </a:rPr>
              <a:t>表示返回值为空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{				</a:t>
            </a:r>
            <a:r>
              <a:rPr lang="en-US" altLang="zh-CN" sz="1200" dirty="0">
                <a:solidFill>
                  <a:schemeClr val="tx1"/>
                </a:solidFill>
              </a:rPr>
              <a:t>//</a:t>
            </a:r>
            <a:r>
              <a:rPr lang="zh-CN" altLang="en-US" sz="1200" dirty="0">
                <a:solidFill>
                  <a:schemeClr val="tx1"/>
                </a:solidFill>
              </a:rPr>
              <a:t>每一个函数或者结构均需要用到大括号，表示内容为一个整体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LED=0;		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将变量</a:t>
            </a:r>
            <a:r>
              <a:rPr lang="en-US" altLang="zh-CN" sz="2000" dirty="0">
                <a:solidFill>
                  <a:schemeClr val="tx1"/>
                </a:solidFill>
              </a:rPr>
              <a:t>LED</a:t>
            </a:r>
            <a:r>
              <a:rPr lang="zh-CN" altLang="en-US" sz="2000" dirty="0">
                <a:solidFill>
                  <a:schemeClr val="tx1"/>
                </a:solidFill>
              </a:rPr>
              <a:t>赋值为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，使灯点亮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while(1)		</a:t>
            </a:r>
            <a:r>
              <a:rPr lang="en-US" altLang="zh-CN" sz="2000" dirty="0">
                <a:solidFill>
                  <a:schemeClr val="tx1"/>
                </a:solidFill>
              </a:rPr>
              <a:t>//</a:t>
            </a:r>
            <a:r>
              <a:rPr lang="zh-CN" altLang="en-US" sz="2000" dirty="0">
                <a:solidFill>
                  <a:schemeClr val="tx1"/>
                </a:solidFill>
              </a:rPr>
              <a:t>循环结构，将在下文阐述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{</a:t>
            </a:r>
          </a:p>
          <a:p>
            <a:pPr marL="0" indent="0">
              <a:buNone/>
            </a:pPr>
            <a:r>
              <a:rPr lang="en-US" altLang="zh-CN" sz="2400" dirty="0"/>
              <a:t>	}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2244143"/>
      </p:ext>
    </p:extLst>
  </p:cSld>
  <p:clrMapOvr>
    <a:masterClrMapping/>
  </p:clrMapOvr>
  <p:transition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356B3-0188-49F2-94E5-DB309923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CF917-5CEB-47DD-9361-D06165E4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while</a:t>
            </a:r>
            <a:r>
              <a:rPr lang="en-US" altLang="zh-CN" dirty="0"/>
              <a:t>/</a:t>
            </a:r>
            <a:r>
              <a:rPr lang="en-US" altLang="zh-CN" dirty="0">
                <a:solidFill>
                  <a:srgbClr val="FF0000"/>
                </a:solidFill>
              </a:rPr>
              <a:t>do…while</a:t>
            </a:r>
            <a:r>
              <a:rPr lang="zh-CN" altLang="en-US" dirty="0"/>
              <a:t>循环基本结构：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zh-CN" altLang="en-US" dirty="0"/>
              <a:t>判断条件</a:t>
            </a:r>
            <a:r>
              <a:rPr lang="en-US" altLang="zh-CN" dirty="0"/>
              <a:t>)			do{</a:t>
            </a:r>
            <a:r>
              <a:rPr lang="zh-CN" altLang="en-US" dirty="0"/>
              <a:t>循环体内容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zh-CN" altLang="en-US" dirty="0"/>
              <a:t>循环体内容</a:t>
            </a:r>
            <a:r>
              <a:rPr lang="en-US" altLang="zh-CN" dirty="0"/>
              <a:t>}			while(</a:t>
            </a:r>
            <a:r>
              <a:rPr lang="zh-CN" altLang="en-US" dirty="0"/>
              <a:t>判断条件</a:t>
            </a:r>
            <a:r>
              <a:rPr lang="en-US" altLang="zh-CN" dirty="0"/>
              <a:t>);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2000" b="0" dirty="0"/>
              <a:t>例：</a:t>
            </a:r>
            <a:r>
              <a:rPr lang="en-US" altLang="zh-CN" sz="2000" b="0" dirty="0"/>
              <a:t>while(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&lt;1000) 			</a:t>
            </a:r>
            <a:r>
              <a:rPr lang="zh-CN" altLang="en-US" sz="2000" b="0" dirty="0"/>
              <a:t>例：</a:t>
            </a:r>
            <a:r>
              <a:rPr lang="en-US" altLang="zh-CN" sz="2000" b="0" dirty="0"/>
              <a:t>do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b="0" dirty="0"/>
              <a:t>        {					       {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b="0" dirty="0"/>
              <a:t>	j=j*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;					 j=j*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;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b="0" dirty="0"/>
              <a:t>	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++;					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++; 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2000" b="0" dirty="0"/>
              <a:t>        }			       		       } while(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&lt;1000);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判断条件：</a:t>
            </a:r>
            <a:r>
              <a:rPr lang="en-US" altLang="zh-CN" sz="2000" b="0" dirty="0" err="1">
                <a:solidFill>
                  <a:schemeClr val="tx1"/>
                </a:solidFill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</a:rPr>
              <a:t>&lt;1000(</a:t>
            </a:r>
            <a:r>
              <a:rPr lang="zh-CN" altLang="en-US" sz="2000" b="0" dirty="0">
                <a:solidFill>
                  <a:schemeClr val="tx1"/>
                </a:solidFill>
              </a:rPr>
              <a:t>每一次循环后判断满足此条件进入循环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  <a:r>
              <a:rPr lang="zh-CN" altLang="en-US" sz="2000" b="0" dirty="0">
                <a:solidFill>
                  <a:schemeClr val="tx1"/>
                </a:solidFill>
              </a:rPr>
              <a:t>。若此处填写非</a:t>
            </a:r>
            <a:r>
              <a:rPr lang="en-US" altLang="zh-CN" sz="2000" b="0" dirty="0">
                <a:solidFill>
                  <a:schemeClr val="tx1"/>
                </a:solidFill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</a:rPr>
              <a:t>的数，表示恒为真，永久持续循环。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循环体：</a:t>
            </a:r>
            <a:r>
              <a:rPr lang="en-US" altLang="zh-CN" sz="2000" b="0" dirty="0">
                <a:solidFill>
                  <a:schemeClr val="tx1"/>
                </a:solidFill>
              </a:rPr>
              <a:t>j=j*</a:t>
            </a:r>
            <a:r>
              <a:rPr lang="en-US" altLang="zh-CN" sz="2000" b="0" dirty="0" err="1">
                <a:solidFill>
                  <a:schemeClr val="tx1"/>
                </a:solidFill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</a:rPr>
              <a:t>; </a:t>
            </a:r>
            <a:r>
              <a:rPr lang="en-US" altLang="zh-CN" sz="2000" b="0" dirty="0" err="1">
                <a:solidFill>
                  <a:schemeClr val="tx1"/>
                </a:solidFill>
              </a:rPr>
              <a:t>i</a:t>
            </a:r>
            <a:r>
              <a:rPr lang="en-US" altLang="zh-CN" sz="2000" b="0" dirty="0">
                <a:solidFill>
                  <a:schemeClr val="tx1"/>
                </a:solidFill>
              </a:rPr>
              <a:t>++;(</a:t>
            </a:r>
            <a:r>
              <a:rPr lang="zh-CN" altLang="en-US" sz="2000" b="0" dirty="0">
                <a:solidFill>
                  <a:schemeClr val="tx1"/>
                </a:solidFill>
              </a:rPr>
              <a:t>每一次循环中重复该过程</a:t>
            </a:r>
            <a:r>
              <a:rPr lang="en-US" altLang="zh-CN" sz="2000" b="0" dirty="0">
                <a:solidFill>
                  <a:schemeClr val="tx1"/>
                </a:solidFill>
              </a:rPr>
              <a:t>)</a:t>
            </a:r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两者区别：</a:t>
            </a:r>
            <a:r>
              <a:rPr lang="en-US" altLang="zh-CN" sz="2000" b="0" dirty="0">
                <a:solidFill>
                  <a:srgbClr val="FF0000"/>
                </a:solidFill>
              </a:rPr>
              <a:t>while</a:t>
            </a:r>
            <a:r>
              <a:rPr lang="zh-CN" altLang="en-US" sz="2000" b="0" dirty="0">
                <a:solidFill>
                  <a:schemeClr val="tx1"/>
                </a:solidFill>
              </a:rPr>
              <a:t>语句为</a:t>
            </a:r>
            <a:r>
              <a:rPr lang="zh-CN" altLang="en-US" sz="2000" b="0" dirty="0">
                <a:solidFill>
                  <a:srgbClr val="FF0000"/>
                </a:solidFill>
              </a:rPr>
              <a:t>先判断再执行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</a:rPr>
              <a:t>do…while</a:t>
            </a:r>
            <a:r>
              <a:rPr lang="zh-CN" altLang="en-US" sz="2000" b="0" dirty="0">
                <a:solidFill>
                  <a:schemeClr val="tx1"/>
                </a:solidFill>
              </a:rPr>
              <a:t>语句为</a:t>
            </a:r>
            <a:r>
              <a:rPr lang="zh-CN" altLang="en-US" sz="2000" b="0" dirty="0">
                <a:solidFill>
                  <a:srgbClr val="FF0000"/>
                </a:solidFill>
              </a:rPr>
              <a:t>先执行再判断</a:t>
            </a:r>
            <a:r>
              <a:rPr lang="zh-CN" altLang="en-US" sz="2000" b="0" dirty="0">
                <a:solidFill>
                  <a:schemeClr val="tx1"/>
                </a:solidFill>
              </a:rPr>
              <a:t>，故一般</a:t>
            </a:r>
            <a:r>
              <a:rPr lang="en-US" altLang="zh-CN" sz="2000" b="0" dirty="0">
                <a:solidFill>
                  <a:srgbClr val="FF0000"/>
                </a:solidFill>
              </a:rPr>
              <a:t>do…while</a:t>
            </a:r>
            <a:r>
              <a:rPr lang="zh-CN" altLang="en-US" sz="2000" b="0" dirty="0">
                <a:solidFill>
                  <a:schemeClr val="tx1"/>
                </a:solidFill>
              </a:rPr>
              <a:t>语句比</a:t>
            </a:r>
            <a:r>
              <a:rPr lang="en-US" altLang="zh-CN" sz="2000" b="0" dirty="0">
                <a:solidFill>
                  <a:srgbClr val="FF0000"/>
                </a:solidFill>
              </a:rPr>
              <a:t>while</a:t>
            </a:r>
            <a:r>
              <a:rPr lang="zh-CN" altLang="en-US" sz="2000" b="0" dirty="0">
                <a:solidFill>
                  <a:schemeClr val="tx1"/>
                </a:solidFill>
              </a:rPr>
              <a:t>语句</a:t>
            </a:r>
            <a:r>
              <a:rPr lang="zh-CN" altLang="en-US" sz="2000" b="0" dirty="0">
                <a:solidFill>
                  <a:srgbClr val="FF0000"/>
                </a:solidFill>
              </a:rPr>
              <a:t>多运行一次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2000" b="0" dirty="0">
                <a:solidFill>
                  <a:srgbClr val="FF0000"/>
                </a:solidFill>
              </a:rPr>
              <a:t>注意</a:t>
            </a:r>
            <a:r>
              <a:rPr lang="en-US" altLang="zh-CN" sz="2000" b="0" dirty="0">
                <a:solidFill>
                  <a:srgbClr val="FF0000"/>
                </a:solidFill>
              </a:rPr>
              <a:t>:</a:t>
            </a:r>
            <a:r>
              <a:rPr lang="zh-CN" altLang="en-US" sz="2000" b="0" dirty="0">
                <a:solidFill>
                  <a:srgbClr val="FF0000"/>
                </a:solidFill>
              </a:rPr>
              <a:t>条件语句中如果要表示等于，需要使用双等于号</a:t>
            </a:r>
            <a:r>
              <a:rPr lang="en-US" altLang="zh-CN" sz="2000" b="0" dirty="0">
                <a:solidFill>
                  <a:srgbClr val="FF0000"/>
                </a:solidFill>
              </a:rPr>
              <a:t>==</a:t>
            </a:r>
            <a:r>
              <a:rPr lang="zh-CN" altLang="en-US" sz="2000" b="0" dirty="0">
                <a:solidFill>
                  <a:srgbClr val="FF0000"/>
                </a:solidFill>
              </a:rPr>
              <a:t>。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388163"/>
      </p:ext>
    </p:extLst>
  </p:cSld>
  <p:clrMapOvr>
    <a:masterClrMapping/>
  </p:clrMapOvr>
  <p:transition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063ED-FC4F-4137-AFF7-E1955E6E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循环结构（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4F783-E129-4EAE-96DD-50E1E2AC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循环基本结构 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zh-CN" altLang="en-US" dirty="0"/>
              <a:t>初始条件</a:t>
            </a:r>
            <a:r>
              <a:rPr lang="en-US" altLang="zh-CN" dirty="0"/>
              <a:t>;</a:t>
            </a:r>
            <a:r>
              <a:rPr lang="zh-CN" altLang="en-US" dirty="0"/>
              <a:t>判断条件</a:t>
            </a:r>
            <a:r>
              <a:rPr lang="en-US" altLang="zh-CN" dirty="0"/>
              <a:t>;</a:t>
            </a:r>
            <a:r>
              <a:rPr lang="zh-CN" altLang="en-US" dirty="0"/>
              <a:t>循环方式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zh-CN" altLang="en-US" dirty="0"/>
              <a:t>循环体内容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zh-CN" altLang="en-US" sz="1800" b="0" dirty="0"/>
              <a:t>例：</a:t>
            </a:r>
            <a:r>
              <a:rPr lang="en-US" altLang="zh-CN" sz="1800" b="0" dirty="0"/>
              <a:t>for(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=0,j=1;i&lt;1000;i++) </a:t>
            </a:r>
            <a:r>
              <a:rPr lang="en-US" altLang="zh-CN" sz="1800" b="0" dirty="0">
                <a:solidFill>
                  <a:schemeClr val="tx1"/>
                </a:solidFill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</a:rPr>
              <a:t>初始条件：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=0,j=1</a:t>
            </a:r>
            <a:r>
              <a:rPr lang="zh-CN" altLang="en-US" sz="1800" b="0" dirty="0">
                <a:solidFill>
                  <a:schemeClr val="tx1"/>
                </a:solidFill>
              </a:rPr>
              <a:t>；判断条件：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&lt;1000(</a:t>
            </a:r>
            <a:r>
              <a:rPr lang="zh-CN" altLang="en-US" sz="1800" b="0" dirty="0">
                <a:solidFill>
                  <a:schemeClr val="tx1"/>
                </a:solidFill>
              </a:rPr>
              <a:t>每一次循环后判断满足此条件进入循环</a:t>
            </a:r>
            <a:r>
              <a:rPr lang="en-US" altLang="zh-CN" sz="1800" b="0" dirty="0">
                <a:solidFill>
                  <a:schemeClr val="tx1"/>
                </a:solidFill>
              </a:rPr>
              <a:t>) </a:t>
            </a:r>
            <a:r>
              <a:rPr lang="zh-CN" altLang="en-US" sz="1800" b="0" dirty="0">
                <a:solidFill>
                  <a:schemeClr val="tx1"/>
                </a:solidFill>
              </a:rPr>
              <a:t>循环方式</a:t>
            </a:r>
            <a:r>
              <a:rPr lang="en-US" altLang="zh-CN" sz="1800" b="0" dirty="0">
                <a:solidFill>
                  <a:schemeClr val="tx1"/>
                </a:solidFill>
              </a:rPr>
              <a:t>: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++;(</a:t>
            </a:r>
            <a:r>
              <a:rPr lang="zh-CN" altLang="en-US" sz="1800" b="0" dirty="0">
                <a:solidFill>
                  <a:schemeClr val="tx1"/>
                </a:solidFill>
              </a:rPr>
              <a:t>每一次循环体结束后执行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1800" b="0" dirty="0"/>
              <a:t>       {</a:t>
            </a:r>
          </a:p>
          <a:p>
            <a:pPr marL="0" indent="0">
              <a:buNone/>
            </a:pPr>
            <a:r>
              <a:rPr lang="en-US" altLang="zh-CN" sz="1800" b="0" dirty="0"/>
              <a:t>	j=j*</a:t>
            </a:r>
            <a:r>
              <a:rPr lang="en-US" altLang="zh-CN" sz="1800" b="0" dirty="0" err="1"/>
              <a:t>i</a:t>
            </a:r>
            <a:r>
              <a:rPr lang="en-US" altLang="zh-CN" sz="1800" b="0" dirty="0"/>
              <a:t>;</a:t>
            </a:r>
            <a:r>
              <a:rPr lang="en-US" altLang="zh-CN" sz="1800" b="0" dirty="0">
                <a:solidFill>
                  <a:schemeClr val="tx1"/>
                </a:solidFill>
              </a:rPr>
              <a:t> 		//</a:t>
            </a:r>
            <a:r>
              <a:rPr lang="zh-CN" altLang="en-US" sz="1800" b="0" dirty="0">
                <a:solidFill>
                  <a:schemeClr val="tx1"/>
                </a:solidFill>
              </a:rPr>
              <a:t>循环体：</a:t>
            </a:r>
            <a:r>
              <a:rPr lang="en-US" altLang="zh-CN" sz="1800" b="0" dirty="0">
                <a:solidFill>
                  <a:schemeClr val="tx1"/>
                </a:solidFill>
              </a:rPr>
              <a:t>j=j*</a:t>
            </a:r>
            <a:r>
              <a:rPr lang="en-US" altLang="zh-CN" sz="1800" b="0" dirty="0" err="1">
                <a:solidFill>
                  <a:schemeClr val="tx1"/>
                </a:solidFill>
              </a:rPr>
              <a:t>i</a:t>
            </a:r>
            <a:r>
              <a:rPr lang="en-US" altLang="zh-CN" sz="1800" b="0" dirty="0">
                <a:solidFill>
                  <a:schemeClr val="tx1"/>
                </a:solidFill>
              </a:rPr>
              <a:t>;(</a:t>
            </a:r>
            <a:r>
              <a:rPr lang="zh-CN" altLang="en-US" sz="1800" b="0" dirty="0">
                <a:solidFill>
                  <a:schemeClr val="tx1"/>
                </a:solidFill>
              </a:rPr>
              <a:t>每一次循环重复该过程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endParaRPr lang="en-US" altLang="zh-CN" sz="1800" b="0" dirty="0"/>
          </a:p>
          <a:p>
            <a:pPr marL="0" indent="0">
              <a:buNone/>
            </a:pPr>
            <a:r>
              <a:rPr lang="en-US" altLang="zh-CN" sz="1800" b="0" dirty="0"/>
              <a:t>        }</a:t>
            </a:r>
          </a:p>
          <a:p>
            <a:pPr marL="0" indent="0">
              <a:buNone/>
            </a:pPr>
            <a:r>
              <a:rPr lang="zh-CN" altLang="en-US" sz="1800" b="0" dirty="0"/>
              <a:t>最常用的循环结构，相对较难，但具有很强的实用性。包含初始条件，判断条件，循环方式三部分，基本可以满足一般程序的所有书写需要。</a:t>
            </a:r>
            <a:endParaRPr lang="en-US" altLang="zh-CN" sz="1800" b="0" dirty="0"/>
          </a:p>
          <a:p>
            <a:pPr marL="0" indent="0">
              <a:buNone/>
            </a:pPr>
            <a:endParaRPr lang="en-US" altLang="zh-CN" sz="1800" b="0" dirty="0"/>
          </a:p>
          <a:p>
            <a:pPr marL="0" indent="0">
              <a:buNone/>
            </a:pPr>
            <a:r>
              <a:rPr lang="zh-CN" altLang="en-US" sz="1800" b="0" dirty="0"/>
              <a:t>循环结构注意点：一般情况下要避免</a:t>
            </a:r>
            <a:r>
              <a:rPr lang="zh-CN" altLang="en-US" sz="1800" b="0" dirty="0">
                <a:solidFill>
                  <a:srgbClr val="FF0000"/>
                </a:solidFill>
              </a:rPr>
              <a:t>死循环</a:t>
            </a:r>
            <a:r>
              <a:rPr lang="zh-CN" altLang="en-US" sz="1800" b="0" dirty="0"/>
              <a:t>（判断条件语句无效导致循环无法退出，导致程序崩溃）。但在单片机程序中，为保证程序可以</a:t>
            </a:r>
            <a:r>
              <a:rPr lang="zh-CN" altLang="en-US" sz="1800" b="0" dirty="0">
                <a:solidFill>
                  <a:srgbClr val="FF0000"/>
                </a:solidFill>
              </a:rPr>
              <a:t>持续运行</a:t>
            </a:r>
            <a:r>
              <a:rPr lang="zh-CN" altLang="en-US" sz="1800" b="0" dirty="0"/>
              <a:t>，一般要将</a:t>
            </a:r>
            <a:r>
              <a:rPr lang="zh-CN" altLang="en-US" sz="1800" b="0" dirty="0">
                <a:solidFill>
                  <a:srgbClr val="FF0000"/>
                </a:solidFill>
              </a:rPr>
              <a:t>主要程序</a:t>
            </a:r>
            <a:r>
              <a:rPr lang="zh-CN" altLang="en-US" sz="1800" b="0" dirty="0"/>
              <a:t>放入一个大的</a:t>
            </a:r>
            <a:r>
              <a:rPr lang="zh-CN" altLang="en-US" sz="1800" b="0" dirty="0">
                <a:solidFill>
                  <a:srgbClr val="FF0000"/>
                </a:solidFill>
              </a:rPr>
              <a:t>死循环</a:t>
            </a:r>
            <a:r>
              <a:rPr lang="en-US" altLang="zh-CN" sz="1800" b="0" dirty="0">
                <a:solidFill>
                  <a:srgbClr val="FF0000"/>
                </a:solidFill>
              </a:rPr>
              <a:t>while(1)</a:t>
            </a:r>
            <a:r>
              <a:rPr lang="zh-CN" altLang="en-US" sz="1800" b="0" dirty="0"/>
              <a:t>中。</a:t>
            </a:r>
            <a:endParaRPr lang="en-US" altLang="zh-CN" sz="1800" b="0" dirty="0"/>
          </a:p>
          <a:p>
            <a:pPr marL="0" lvl="0" indent="0">
              <a:buClr>
                <a:srgbClr val="00007D"/>
              </a:buClr>
              <a:buNone/>
            </a:pPr>
            <a:r>
              <a:rPr lang="zh-CN" altLang="en-US" sz="2000" b="0" dirty="0">
                <a:solidFill>
                  <a:srgbClr val="FF0000"/>
                </a:solidFill>
              </a:rPr>
              <a:t>注意</a:t>
            </a:r>
            <a:r>
              <a:rPr lang="en-US" altLang="zh-CN" sz="2000" b="0" dirty="0">
                <a:solidFill>
                  <a:srgbClr val="FF0000"/>
                </a:solidFill>
              </a:rPr>
              <a:t>:</a:t>
            </a:r>
            <a:r>
              <a:rPr lang="zh-CN" altLang="en-US" sz="2000" b="0" dirty="0">
                <a:solidFill>
                  <a:srgbClr val="FF0000"/>
                </a:solidFill>
              </a:rPr>
              <a:t>条件语句中如果要表示等于，需要使用双等于号</a:t>
            </a:r>
            <a:r>
              <a:rPr lang="en-US" altLang="zh-CN" sz="2000" b="0" dirty="0">
                <a:solidFill>
                  <a:srgbClr val="FF0000"/>
                </a:solidFill>
              </a:rPr>
              <a:t>==</a:t>
            </a:r>
            <a:r>
              <a:rPr lang="zh-CN" altLang="en-US" sz="2000" b="0" dirty="0">
                <a:solidFill>
                  <a:srgbClr val="FF0000"/>
                </a:solidFill>
              </a:rPr>
              <a:t>。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6716758"/>
      </p:ext>
    </p:extLst>
  </p:cSld>
  <p:clrMapOvr>
    <a:masterClrMapping/>
  </p:clrMapOvr>
  <p:transition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85505-0DF8-43A9-AA03-38352ADD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函数书写与调用（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8FFB8-84DA-4381-A276-AE68AA0B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一般在一个程序中，我们需要书写多个函数，并在主函数中调用（或相互调用），以实现我们需要的目的，下面以延迟函数为例进行讲解：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</a:rPr>
              <a:t>#include&lt;reg52.h&gt;		//</a:t>
            </a:r>
            <a:r>
              <a:rPr lang="zh-CN" altLang="en-US" sz="1600" dirty="0">
                <a:solidFill>
                  <a:schemeClr val="tx1"/>
                </a:solidFill>
              </a:rPr>
              <a:t>头文件，包含基本函数的定义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chemeClr val="tx1"/>
                </a:solidFill>
              </a:rPr>
              <a:t>sbit</a:t>
            </a:r>
            <a:r>
              <a:rPr lang="en-US" altLang="zh-CN" sz="1600" dirty="0">
                <a:solidFill>
                  <a:schemeClr val="tx1"/>
                </a:solidFill>
              </a:rPr>
              <a:t> LED=P1^0;		//</a:t>
            </a:r>
            <a:r>
              <a:rPr lang="zh-CN" altLang="en-US" sz="1400" dirty="0">
                <a:solidFill>
                  <a:schemeClr val="tx1"/>
                </a:solidFill>
              </a:rPr>
              <a:t>变量，定义引脚</a:t>
            </a:r>
            <a:r>
              <a:rPr lang="en-US" altLang="zh-CN" sz="1400" dirty="0">
                <a:solidFill>
                  <a:schemeClr val="tx1"/>
                </a:solidFill>
              </a:rPr>
              <a:t>P1^0</a:t>
            </a:r>
            <a:r>
              <a:rPr lang="zh-CN" altLang="en-US" sz="1400" dirty="0">
                <a:solidFill>
                  <a:schemeClr val="tx1"/>
                </a:solidFill>
              </a:rPr>
              <a:t>为变量</a:t>
            </a:r>
            <a:r>
              <a:rPr lang="en-US" altLang="zh-CN" sz="1400" dirty="0">
                <a:solidFill>
                  <a:schemeClr val="tx1"/>
                </a:solidFill>
              </a:rPr>
              <a:t>LED</a:t>
            </a:r>
          </a:p>
          <a:p>
            <a:pPr marL="0" indent="0">
              <a:buNone/>
            </a:pPr>
            <a:r>
              <a:rPr lang="en-US" altLang="zh-CN" sz="2000" dirty="0"/>
              <a:t>void delay(int x);	//</a:t>
            </a:r>
            <a:r>
              <a:rPr lang="zh-CN" altLang="en-US" sz="1600" dirty="0"/>
              <a:t>函数声明：包括返回值类型、函数名、调用变量类型</a:t>
            </a:r>
            <a:endParaRPr lang="en-US" altLang="zh-CN" sz="2400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…(main</a:t>
            </a:r>
            <a:r>
              <a:rPr lang="zh-CN" altLang="en-US" sz="1400" dirty="0">
                <a:solidFill>
                  <a:schemeClr val="tx1"/>
                </a:solidFill>
              </a:rPr>
              <a:t>函数写在此处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void delay(int x)</a:t>
            </a:r>
          </a:p>
          <a:p>
            <a:pPr marL="0" indent="0">
              <a:buNone/>
            </a:pPr>
            <a:r>
              <a:rPr lang="en-US" altLang="zh-CN" sz="1600" dirty="0"/>
              <a:t>{</a:t>
            </a:r>
          </a:p>
          <a:p>
            <a:pPr marL="0" indent="0">
              <a:buNone/>
            </a:pPr>
            <a:r>
              <a:rPr lang="en-US" altLang="zh-CN" sz="1600" dirty="0"/>
              <a:t>	int </a:t>
            </a:r>
            <a:r>
              <a:rPr lang="en-US" altLang="zh-CN" sz="1600" dirty="0" err="1"/>
              <a:t>i,j</a:t>
            </a:r>
            <a:r>
              <a:rPr lang="en-US" altLang="zh-CN" sz="1600" dirty="0"/>
              <a:t>;		//</a:t>
            </a:r>
            <a:r>
              <a:rPr lang="zh-CN" altLang="en-US" sz="1600" dirty="0"/>
              <a:t>定义局部变量</a:t>
            </a:r>
            <a:r>
              <a:rPr lang="en-US" altLang="zh-CN" sz="1600" dirty="0" err="1"/>
              <a:t>i,j</a:t>
            </a:r>
            <a:r>
              <a:rPr lang="zh-CN" altLang="en-US" sz="1600" dirty="0"/>
              <a:t>：这两个变量仅在函数范围内有效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</a:t>
            </a:r>
            <a:r>
              <a:rPr lang="en-US" altLang="zh-CN" sz="1600" dirty="0" err="1"/>
              <a:t>x;i</a:t>
            </a:r>
            <a:r>
              <a:rPr lang="en-US" altLang="zh-CN" sz="1600" dirty="0"/>
              <a:t>&gt;0;i--)	//</a:t>
            </a:r>
            <a:r>
              <a:rPr lang="zh-CN" altLang="en-US" sz="1600" dirty="0"/>
              <a:t>进行一个</a:t>
            </a:r>
            <a:r>
              <a:rPr lang="en-US" altLang="zh-CN" sz="1600" dirty="0"/>
              <a:t>for</a:t>
            </a:r>
            <a:r>
              <a:rPr lang="zh-CN" altLang="en-US" sz="1600" dirty="0"/>
              <a:t>循环，循环次数为传入的值</a:t>
            </a:r>
            <a:r>
              <a:rPr lang="en-US" altLang="zh-CN" sz="1600" dirty="0"/>
              <a:t>x</a:t>
            </a:r>
          </a:p>
          <a:p>
            <a:pPr marL="0" indent="0">
              <a:buNone/>
            </a:pPr>
            <a:r>
              <a:rPr lang="en-US" altLang="zh-CN" sz="1600" dirty="0"/>
              <a:t>	for(j=210;j&gt;0;j--);	//</a:t>
            </a:r>
            <a:r>
              <a:rPr lang="zh-CN" altLang="en-US" sz="1600" dirty="0"/>
              <a:t>进行一个</a:t>
            </a:r>
            <a:r>
              <a:rPr lang="en-US" altLang="zh-CN" sz="1600" dirty="0"/>
              <a:t>for</a:t>
            </a:r>
            <a:r>
              <a:rPr lang="zh-CN" altLang="en-US" sz="1600" dirty="0"/>
              <a:t>循环，循环次数为</a:t>
            </a:r>
            <a:r>
              <a:rPr lang="en-US" altLang="zh-CN" sz="1600" dirty="0"/>
              <a:t>210</a:t>
            </a:r>
            <a:r>
              <a:rPr lang="zh-CN" altLang="en-US" sz="1600" dirty="0"/>
              <a:t>。单片机进行空循环会</a:t>
            </a:r>
            <a:r>
              <a:rPr lang="en-US" altLang="zh-CN" sz="1600" dirty="0"/>
              <a:t>			</a:t>
            </a:r>
            <a:r>
              <a:rPr lang="zh-CN" altLang="en-US" sz="1600" dirty="0"/>
              <a:t>消耗时间，约</a:t>
            </a:r>
            <a:r>
              <a:rPr lang="en-US" altLang="zh-CN" sz="1600" dirty="0"/>
              <a:t>210</a:t>
            </a:r>
            <a:r>
              <a:rPr lang="zh-CN" altLang="en-US" sz="1600" dirty="0"/>
              <a:t>次循环将消耗</a:t>
            </a:r>
            <a:r>
              <a:rPr lang="en-US" altLang="zh-CN" sz="1600" dirty="0"/>
              <a:t>1</a:t>
            </a:r>
            <a:r>
              <a:rPr lang="zh-CN" altLang="en-US" sz="1600" dirty="0"/>
              <a:t>毫秒的时间，通过两个循</a:t>
            </a:r>
            <a:r>
              <a:rPr lang="en-US" altLang="zh-CN" sz="1600" dirty="0"/>
              <a:t>			</a:t>
            </a:r>
            <a:r>
              <a:rPr lang="zh-CN" altLang="en-US" sz="1600" dirty="0"/>
              <a:t>环叠加，即实现延时</a:t>
            </a:r>
            <a:r>
              <a:rPr lang="en-US" altLang="zh-CN" sz="1600" dirty="0"/>
              <a:t>x</a:t>
            </a:r>
            <a:r>
              <a:rPr lang="zh-CN" altLang="en-US" sz="1600" dirty="0"/>
              <a:t>毫秒。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}</a:t>
            </a:r>
          </a:p>
          <a:p>
            <a:pPr marL="0" indent="0">
              <a:buNone/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57678164"/>
      </p:ext>
    </p:extLst>
  </p:cSld>
  <p:clrMapOvr>
    <a:masterClrMapping/>
  </p:clrMapOvr>
  <p:transition>
    <p:push dir="r"/>
  </p:transition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11014</TotalTime>
  <Words>3240</Words>
  <Application>Microsoft Office PowerPoint</Application>
  <PresentationFormat>全屏显示(4:3)</PresentationFormat>
  <Paragraphs>303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</vt:lpstr>
      <vt:lpstr>Arial Black</vt:lpstr>
      <vt:lpstr>Microsoft Sans Serif</vt:lpstr>
      <vt:lpstr>Times New Roman</vt:lpstr>
      <vt:lpstr>Wingdings</vt:lpstr>
      <vt:lpstr>1_Pixel</vt:lpstr>
      <vt:lpstr>Pixel</vt:lpstr>
      <vt:lpstr>Microsoft ClipArt Gallery</vt:lpstr>
      <vt:lpstr>BMP 图像</vt:lpstr>
      <vt:lpstr>PowerPoint 演示文稿</vt:lpstr>
      <vt:lpstr>课前准备</vt:lpstr>
      <vt:lpstr>仿真电路图</vt:lpstr>
      <vt:lpstr>本节课程基本内容</vt:lpstr>
      <vt:lpstr>新建Keil工程（1）</vt:lpstr>
      <vt:lpstr>新建Keil工程（2）</vt:lpstr>
      <vt:lpstr>循环结构（1）</vt:lpstr>
      <vt:lpstr>循环结构（2）</vt:lpstr>
      <vt:lpstr>函数书写与调用（1）</vt:lpstr>
      <vt:lpstr>函数书写与调用（2）</vt:lpstr>
      <vt:lpstr>思考</vt:lpstr>
      <vt:lpstr>点多个灯</vt:lpstr>
      <vt:lpstr>进制</vt:lpstr>
      <vt:lpstr>常用措施（2进制转16进制）</vt:lpstr>
      <vt:lpstr>附：通用进制转换(2进制转10进制)</vt:lpstr>
      <vt:lpstr>位运算</vt:lpstr>
      <vt:lpstr>基于二进制和位运算的流水灯</vt:lpstr>
      <vt:lpstr>条件结构（1）</vt:lpstr>
      <vt:lpstr>条件结构（2）</vt:lpstr>
      <vt:lpstr>状态标识变量</vt:lpstr>
      <vt:lpstr>数组</vt:lpstr>
      <vt:lpstr>作业</vt:lpstr>
      <vt:lpstr>作业示例</vt:lpstr>
      <vt:lpstr>作业规范</vt:lpstr>
      <vt:lpstr>Thank you！</vt:lpstr>
      <vt:lpstr>扩展和补充资料</vt:lpstr>
      <vt:lpstr>扩展1-7段数码管</vt:lpstr>
      <vt:lpstr>扩展2-按键去抖</vt:lpstr>
      <vt:lpstr>变量和变量类型（1）</vt:lpstr>
      <vt:lpstr>变量和变量类型（2）</vt:lpstr>
      <vt:lpstr>输入和输出（1）</vt:lpstr>
      <vt:lpstr>输入和输出（2）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westlei</dc:creator>
  <cp:lastModifiedBy>Administrator</cp:lastModifiedBy>
  <cp:revision>1891</cp:revision>
  <dcterms:created xsi:type="dcterms:W3CDTF">2003-05-04T04:27:12Z</dcterms:created>
  <dcterms:modified xsi:type="dcterms:W3CDTF">2019-10-24T14:43:57Z</dcterms:modified>
</cp:coreProperties>
</file>