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drawings/vmlDrawing57.vml" ContentType="application/vnd.openxmlformats-officedocument.vmlDrawing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5" r:id="rId1"/>
    <p:sldMasterId id="2147483686" r:id="rId2"/>
  </p:sldMasterIdLst>
  <p:notesMasterIdLst>
    <p:notesMasterId r:id="rId3"/>
  </p:notesMasterIdLst>
  <p:handoutMasterIdLst>
    <p:handoutMasterId r:id="rId4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4" r:id="rId26"/>
    <p:sldId id="325" r:id="rId27"/>
    <p:sldId id="326" r:id="rId28"/>
    <p:sldId id="319" r:id="rId29"/>
    <p:sldId id="320" r:id="rId30"/>
    <p:sldId id="321" r:id="rId31"/>
    <p:sldId id="322" r:id="rId32"/>
    <p:sldId id="323" r:id="rId33"/>
    <p:sldId id="327" r:id="rId34"/>
    <p:sldId id="328" r:id="rId35"/>
    <p:sldId id="329" r:id="rId36"/>
    <p:sldId id="330" r:id="rId37"/>
    <p:sldId id="331" r:id="rId38"/>
    <p:sldId id="332" r:id="rId39"/>
    <p:sldId id="333" r:id="rId40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00FF"/>
    <a:srgbClr val="0033CC"/>
    <a:srgbClr val="FF0000"/>
    <a:srgbClr val="000099"/>
    <a:srgbClr val="FFF5FF"/>
    <a:srgbClr val="FFFFF5"/>
    <a:srgbClr val="006600"/>
    <a:srgbClr val="33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361" autoAdjust="0"/>
    <p:restoredTop sz="94682" autoAdjust="0"/>
  </p:normalViewPr>
  <p:slideViewPr>
    <p:cSldViewPr>
      <p:cViewPr varScale="1">
        <p:scale>
          <a:sx n="86" d="100"/>
          <a:sy n="86" d="100"/>
        </p:scale>
        <p:origin x="1368" y="67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/Relationships>
</file>

<file path=ppt/drawings/_rels/vmlDrawing57.vml.rels><?xml version="1.0" encoding="UTF-8" standalone="yes"?>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altLang="en-US" lang="zh-CN"/>
          </a:p>
        </p:txBody>
      </p:sp>
      <p:sp>
        <p:nvSpPr>
          <p:cNvPr id="1048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altLang="zh-CN" lang="en-US"/>
          </a:p>
        </p:txBody>
      </p:sp>
      <p:sp>
        <p:nvSpPr>
          <p:cNvPr id="1048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altLang="zh-CN" lang="en-US"/>
          </a:p>
        </p:txBody>
      </p:sp>
      <p:sp>
        <p:nvSpPr>
          <p:cNvPr id="1048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/>
            </a:lvl1pPr>
          </a:lstStyle>
          <a:p>
            <a:fld id="{D1FA5224-8839-4C04-9465-EE347EED621A}" type="slidenum">
              <a:rPr altLang="en-US" lang="zh-CN"/>
              <a:t>‹#›</a:t>
            </a:fld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altLang="en-US" lang="zh-CN"/>
          </a:p>
        </p:txBody>
      </p:sp>
      <p:sp>
        <p:nvSpPr>
          <p:cNvPr id="10487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altLang="zh-CN" lang="en-US"/>
          </a:p>
        </p:txBody>
      </p:sp>
      <p:sp>
        <p:nvSpPr>
          <p:cNvPr id="104877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 noProof="0"/>
              <a:t>单击此处编辑母版文本样式</a:t>
            </a:r>
          </a:p>
          <a:p>
            <a:pPr lvl="1"/>
            <a:r>
              <a:rPr altLang="en-US" lang="zh-CN" noProof="0"/>
              <a:t>第二级</a:t>
            </a:r>
          </a:p>
          <a:p>
            <a:pPr lvl="2"/>
            <a:r>
              <a:rPr altLang="en-US" lang="zh-CN" noProof="0"/>
              <a:t>第三级</a:t>
            </a:r>
          </a:p>
          <a:p>
            <a:pPr lvl="3"/>
            <a:r>
              <a:rPr altLang="en-US" lang="zh-CN" noProof="0"/>
              <a:t>第四级</a:t>
            </a:r>
          </a:p>
          <a:p>
            <a:pPr lvl="4"/>
            <a:r>
              <a:rPr altLang="en-US" lang="zh-CN" noProof="0"/>
              <a:t>第五级</a:t>
            </a:r>
          </a:p>
        </p:txBody>
      </p:sp>
      <p:sp>
        <p:nvSpPr>
          <p:cNvPr id="10487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altLang="zh-CN" lang="en-US"/>
          </a:p>
        </p:txBody>
      </p:sp>
      <p:sp>
        <p:nvSpPr>
          <p:cNvPr id="1048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/>
            </a:lvl1pPr>
          </a:lstStyle>
          <a:p>
            <a:fld id="{9097C247-02B2-4892-9C36-461AE960F970}" type="slidenum">
              <a:rPr altLang="en-US" lang="zh-CN"/>
              <a:t>‹#›</a:t>
            </a:fld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097C247-02B2-4892-9C36-461AE960F970}" type="slidenum">
              <a:rPr altLang="en-US" lang="zh-CN" smtClean="0"/>
              <a:t>16</a:t>
            </a:fld>
            <a:endParaRPr altLang="zh-CN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5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单击此处编辑母版副标题样式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  <a:prstGeom prst="rect"/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86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/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6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/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grpSp>
          <p:nvGrpSpPr>
            <p:cNvPr id="74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862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/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/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862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-285750" marL="7429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indent="-228600" marL="1143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indent="-228600" marL="1600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indent="-228600" marL="20574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altLang="en-US" sz="2400" lang="zh-CN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48630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1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indent="0" marL="0">
              <a:buFont typeface="Wingdings" pitchFamily="2" charset="2"/>
              <a:buNone/>
              <a:defRPr sz="3000"/>
            </a:lvl1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63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p>
            <a:endParaRPr altLang="zh-CN" lang="en-US"/>
          </a:p>
        </p:txBody>
      </p:sp>
      <p:sp>
        <p:nvSpPr>
          <p:cNvPr id="104863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3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77E714B1-3EED-4F0C-81DA-1F09C0AB689B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9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9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BAD9D032-A857-4D46-A3F4-8AA45DF8C71F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59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2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3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7DE716DB-E67F-4295-AF3B-F9F9D02D9F13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3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6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27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28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29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9937A5E6-3947-4C38-88D3-5AA285711AD7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30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48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0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1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52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FFB04940-DCF9-4765-BE29-69614D041FB6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53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4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2D4653B1-F52D-4998-9F04-35885472380A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4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62875B90-1268-4FBB-874D-0AFBED20E500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0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38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39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27736B3B-13A4-492E-9080-223CD1E2C3F5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41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altLang="en-US" lang="zh-CN" noProof="0"/>
          </a:p>
        </p:txBody>
      </p:sp>
      <p:sp>
        <p:nvSpPr>
          <p:cNvPr id="104871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1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5AB50DFC-8C9F-4B4B-882B-3604E18358C2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1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1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1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4BBFF2E8-E637-4AEE-A2BC-6DA8A9B9D879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1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2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2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p>
            <a:fld id="{C84F8540-EFF3-4223-BA12-3618AA877639}" type="slidenum">
              <a:rPr altLang="en-US" lang="zh-CN"/>
              <a:t>‹#›</a:t>
            </a:fld>
            <a:endParaRPr altLang="zh-CN" lang="en-US"/>
          </a:p>
        </p:txBody>
      </p:sp>
      <p:sp>
        <p:nvSpPr>
          <p:cNvPr id="104872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5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7" name="内容占位符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8" name="内容占位符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7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58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60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0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0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altLang="en-US" lang="zh-CN" noProof="0"/>
          </a:p>
        </p:txBody>
      </p:sp>
      <p:sp>
        <p:nvSpPr>
          <p:cNvPr id="104876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4860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/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60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/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60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hlink"/>
                </a:solidFill>
              </a:endParaRPr>
            </a:p>
          </p:txBody>
        </p:sp>
        <p:sp>
          <p:nvSpPr>
            <p:cNvPr id="104860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hlink"/>
                </a:solidFill>
              </a:endParaRPr>
            </a:p>
          </p:txBody>
        </p:sp>
        <p:sp>
          <p:nvSpPr>
            <p:cNvPr id="104860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accent2"/>
                </a:solidFill>
              </a:endParaRPr>
            </a:p>
          </p:txBody>
        </p:sp>
        <p:sp>
          <p:nvSpPr>
            <p:cNvPr id="104860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hlink"/>
                </a:solidFill>
              </a:endParaRPr>
            </a:p>
          </p:txBody>
        </p:sp>
        <p:sp>
          <p:nvSpPr>
            <p:cNvPr id="104860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/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60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accent2"/>
                </a:solidFill>
              </a:endParaRPr>
            </a:p>
          </p:txBody>
        </p:sp>
        <p:sp>
          <p:nvSpPr>
            <p:cNvPr id="104861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486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57200"/>
            <a:ext cx="8229600" cy="640080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push dir="r"/>
  </p:transition>
  <p:txStyles>
    <p:titleStyle>
      <a:lvl1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b="1" sz="2800">
          <a:solidFill>
            <a:srgbClr val="0000FF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anose="05000000000000000000" pitchFamily="2" charset="2"/>
        <a:buChar char="F"/>
        <a:defRPr b="1" sz="26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ª"/>
        <a:defRPr b="1" sz="24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altLang="zh-CN" lang="en-US"/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9D7C311-0CE5-4872-8D81-D7AB47F7217C}" type="slidenum">
              <a:rPr altLang="en-US" lang="zh-CN"/>
              <a:t>‹#›</a:t>
            </a:fld>
            <a:endParaRPr altLang="zh-CN" lang="en-US"/>
          </a:p>
        </p:txBody>
      </p:sp>
      <p:grpSp>
        <p:nvGrpSpPr>
          <p:cNvPr id="41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4857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/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57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/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58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hlink"/>
                </a:solidFill>
              </a:endParaRPr>
            </a:p>
          </p:txBody>
        </p:sp>
        <p:sp>
          <p:nvSpPr>
            <p:cNvPr id="104858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hlink"/>
                </a:solidFill>
              </a:endParaRPr>
            </a:p>
          </p:txBody>
        </p:sp>
        <p:sp>
          <p:nvSpPr>
            <p:cNvPr id="104858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accent2"/>
                </a:solidFill>
              </a:endParaRPr>
            </a:p>
          </p:txBody>
        </p:sp>
        <p:sp>
          <p:nvSpPr>
            <p:cNvPr id="104858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/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hlink"/>
                </a:solidFill>
              </a:endParaRPr>
            </a:p>
          </p:txBody>
        </p:sp>
        <p:sp>
          <p:nvSpPr>
            <p:cNvPr id="104858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/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sz="2400" lang="zh-CN">
                <a:latin typeface="Times New Roman" panose="02020603050405020304" pitchFamily="18" charset="0"/>
              </a:endParaRPr>
            </a:p>
          </p:txBody>
        </p:sp>
        <p:sp>
          <p:nvSpPr>
            <p:cNvPr id="104858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accent2"/>
                </a:solidFill>
              </a:endParaRPr>
            </a:p>
          </p:txBody>
        </p:sp>
        <p:sp>
          <p:nvSpPr>
            <p:cNvPr id="104858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altLang="en-US" 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4858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8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8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push dir="r"/>
  </p:transition>
  <p:txStyles>
    <p:titleStyle>
      <a:lvl1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b="1" sz="2800">
          <a:solidFill>
            <a:srgbClr val="0000FF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anose="05000000000000000000" pitchFamily="2" charset="2"/>
        <a:buChar char="F"/>
        <a:defRPr b="1" sz="2600">
          <a:solidFill>
            <a:schemeClr val="tx1"/>
          </a:solidFill>
          <a:latin typeface="+mn-lt"/>
          <a:ea typeface="+mj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ª"/>
        <a:defRPr b="1" sz="24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j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<Relationship Id="rId4" Type="http://schemas.openxmlformats.org/officeDocument/2006/relationships/vmlDrawing" Target="../drawings/vmlDrawing57.v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 descr="header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381000"/>
            <a:ext cx="3816350" cy="1855788"/>
          </a:xfrm>
          <a:prstGeom prst="rect"/>
          <a:noFill/>
          <a:ln>
            <a:noFill/>
          </a:ln>
        </p:spPr>
      </p:pic>
      <p:pic>
        <p:nvPicPr>
          <p:cNvPr id="2097160" name="Picture 5" descr="header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648200" y="381000"/>
            <a:ext cx="3609975" cy="1857375"/>
          </a:xfrm>
          <a:prstGeom prst="rect"/>
          <a:noFill/>
          <a:ln>
            <a:noFill/>
          </a:ln>
        </p:spPr>
      </p:pic>
      <p:sp>
        <p:nvSpPr>
          <p:cNvPr id="1048635" name="Rectangle 12"/>
          <p:cNvSpPr>
            <a:spLocks noRot="1" noChangeArrowheads="1"/>
          </p:cNvSpPr>
          <p:nvPr/>
        </p:nvSpPr>
        <p:spPr bwMode="auto">
          <a:xfrm>
            <a:off x="2885711" y="2639537"/>
            <a:ext cx="5343889" cy="828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p>
            <a:pPr algn="ctr">
              <a:lnSpc>
                <a:spcPct val="90000"/>
              </a:lnSpc>
            </a:pPr>
            <a:r>
              <a:rPr altLang="zh-CN" b="1" dirty="0" sz="4800" kumimoji="1" lang="zh-CN">
                <a:solidFill>
                  <a:schemeClr val="bg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单片机</a:t>
            </a:r>
            <a:r>
              <a:rPr altLang="zh-CN" b="1" dirty="0" sz="4800" kumimoji="1" lang="en-US">
                <a:solidFill>
                  <a:schemeClr val="bg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C</a:t>
            </a:r>
            <a:r>
              <a:rPr altLang="en-US" b="1" dirty="0" sz="4800" kumimoji="1" lang="zh-CN">
                <a:solidFill>
                  <a:schemeClr val="bg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语言基础</a:t>
            </a:r>
            <a:endParaRPr altLang="en-US" lang="zh-CN"/>
          </a:p>
        </p:txBody>
      </p:sp>
      <p:sp>
        <p:nvSpPr>
          <p:cNvPr id="1048636" name="Rectangle 13"/>
          <p:cNvSpPr>
            <a:spLocks noRot="1" noChangeArrowheads="1"/>
          </p:cNvSpPr>
          <p:nvPr/>
        </p:nvSpPr>
        <p:spPr bwMode="auto">
          <a:xfrm>
            <a:off x="3185789" y="3622807"/>
            <a:ext cx="4743730" cy="848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C Language</a:t>
            </a: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 </a:t>
            </a: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F</a:t>
            </a: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o</a:t>
            </a: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r</a:t>
            </a: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 </a:t>
            </a:r>
            <a:r>
              <a:rPr altLang="zh-CN" b="1" dirty="0" sz="2800" kumimoji="1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MCU</a:t>
            </a:r>
            <a:endParaRPr altLang="zh-CN" b="1" dirty="0" sz="2800" kumimoji="1" lang="en-US">
              <a:solidFill>
                <a:srgbClr val="FF0000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48637" name="文本框 1"/>
          <p:cNvSpPr txBox="1"/>
          <p:nvPr/>
        </p:nvSpPr>
        <p:spPr>
          <a:xfrm>
            <a:off x="5322108" y="5410200"/>
            <a:ext cx="2989580" cy="7010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/>
              <a:t>电子设计创新实验室</a:t>
            </a:r>
            <a:r>
              <a:rPr altLang="zh-CN" dirty="0" lang="en-US"/>
              <a:t> </a:t>
            </a:r>
            <a:r>
              <a:rPr altLang="zh-CN" dirty="0" lang="zh-CN"/>
              <a:t>雷炜轩</a:t>
            </a:r>
            <a:endParaRPr altLang="zh-CN" dirty="0" lang="en-US"/>
          </a:p>
          <a:p>
            <a:pPr algn="ctr"/>
            <a:r>
              <a:rPr altLang="zh-CN" dirty="0" lang="en-US"/>
              <a:t>20</a:t>
            </a:r>
            <a:r>
              <a:rPr altLang="zh-CN" dirty="0" lang="en-US"/>
              <a:t>2</a:t>
            </a:r>
            <a:r>
              <a:rPr altLang="zh-CN" dirty="0" lang="en-US"/>
              <a:t>0</a:t>
            </a:r>
            <a:r>
              <a:rPr altLang="en-US" dirty="0" lang="zh-CN"/>
              <a:t>年</a:t>
            </a:r>
            <a:r>
              <a:rPr altLang="zh-CN" dirty="0" lang="en-US"/>
              <a:t>1</a:t>
            </a:r>
            <a:r>
              <a:rPr altLang="zh-CN" dirty="0" lang="en-US"/>
              <a:t>1</a:t>
            </a:r>
            <a:r>
              <a:rPr altLang="en-US" dirty="0" lang="zh-CN"/>
              <a:t>月</a:t>
            </a:r>
            <a:r>
              <a:rPr altLang="zh-CN" dirty="0" lang="en-US"/>
              <a:t>8</a:t>
            </a:r>
            <a:r>
              <a:rPr altLang="en-US" dirty="0" lang="zh-CN"/>
              <a:t>日</a:t>
            </a:r>
            <a:endParaRPr altLang="zh-CN" dirty="0" lang="en-US"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进制</a:t>
            </a:r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0957" cy="5611431"/>
          </a:xfrm>
        </p:spPr>
        <p:txBody>
          <a:bodyPr/>
          <a:p>
            <a:r>
              <a:rPr altLang="zh-CN" b="0" dirty="0" lang="zh-CN"/>
              <a:t>进制</a:t>
            </a:r>
            <a:r>
              <a:rPr altLang="zh-CN" b="0" dirty="0" lang="zh-CN"/>
              <a:t>是</a:t>
            </a:r>
            <a:r>
              <a:rPr altLang="zh-CN" b="0" dirty="0" lang="zh-CN"/>
              <a:t>数据的</a:t>
            </a:r>
            <a:r>
              <a:rPr altLang="zh-CN" b="0" dirty="0" lang="zh-CN"/>
              <a:t>表</a:t>
            </a:r>
            <a:r>
              <a:rPr altLang="zh-CN" b="0" dirty="0" lang="zh-CN"/>
              <a:t>示</a:t>
            </a:r>
            <a:r>
              <a:rPr altLang="zh-CN" b="0" dirty="0" lang="zh-CN"/>
              <a:t>方法</a:t>
            </a:r>
            <a:r>
              <a:rPr altLang="zh-CN" b="0" dirty="0" lang="zh-CN"/>
              <a:t>，</a:t>
            </a:r>
            <a:r>
              <a:rPr altLang="zh-CN" b="0" dirty="0" lang="en-US"/>
              <a:t>X</a:t>
            </a:r>
            <a:r>
              <a:rPr altLang="zh-CN" b="0" dirty="0" lang="zh-CN"/>
              <a:t>进制</a:t>
            </a:r>
            <a:r>
              <a:rPr altLang="zh-CN" b="0" dirty="0" lang="zh-CN"/>
              <a:t>表示</a:t>
            </a:r>
            <a:r>
              <a:rPr altLang="zh-CN" b="0" dirty="0" lang="zh-CN"/>
              <a:t>数据</a:t>
            </a:r>
            <a:r>
              <a:rPr altLang="zh-CN" b="0" dirty="0" lang="zh-CN"/>
              <a:t>满</a:t>
            </a:r>
            <a:r>
              <a:rPr altLang="zh-CN" b="0" dirty="0" lang="en-US"/>
              <a:t>X</a:t>
            </a:r>
            <a:r>
              <a:rPr altLang="zh-CN" b="0" dirty="0" lang="zh-CN"/>
              <a:t>后</a:t>
            </a:r>
            <a:r>
              <a:rPr altLang="zh-CN" b="0" dirty="0" lang="zh-CN"/>
              <a:t>进</a:t>
            </a:r>
            <a:r>
              <a:rPr altLang="zh-CN" b="0" dirty="0" lang="zh-CN"/>
              <a:t>一位</a:t>
            </a:r>
            <a:r>
              <a:rPr altLang="zh-CN" b="0" dirty="0" lang="zh-CN"/>
              <a:t>，</a:t>
            </a:r>
            <a:r>
              <a:rPr altLang="zh-CN" b="0" dirty="0" lang="zh-CN"/>
              <a:t>比如说</a:t>
            </a:r>
            <a:r>
              <a:rPr altLang="zh-CN" b="0" dirty="0" lang="zh-CN"/>
              <a:t>我们</a:t>
            </a:r>
            <a:r>
              <a:rPr altLang="zh-CN" b="0" dirty="0" lang="zh-CN"/>
              <a:t>常用的</a:t>
            </a:r>
            <a:r>
              <a:rPr altLang="zh-CN" b="0" dirty="0" lang="zh-CN"/>
              <a:t>十进制</a:t>
            </a:r>
            <a:r>
              <a:rPr altLang="zh-CN" b="0" dirty="0" lang="zh-CN"/>
              <a:t>，</a:t>
            </a:r>
            <a:r>
              <a:rPr altLang="zh-CN" b="0" dirty="0" lang="zh-CN"/>
              <a:t>就是</a:t>
            </a:r>
            <a:r>
              <a:rPr altLang="zh-CN" b="0" dirty="0" lang="zh-CN"/>
              <a:t>满</a:t>
            </a:r>
            <a:r>
              <a:rPr altLang="zh-CN" b="0" dirty="0" lang="zh-CN"/>
              <a:t>十</a:t>
            </a:r>
            <a:r>
              <a:rPr altLang="zh-CN" b="0" dirty="0" lang="zh-CN"/>
              <a:t>进一</a:t>
            </a:r>
            <a:r>
              <a:rPr altLang="zh-CN" b="0" dirty="0" lang="zh-CN"/>
              <a:t>。</a:t>
            </a:r>
            <a:r>
              <a:rPr altLang="zh-CN" b="0" dirty="0" lang="zh-CN"/>
              <a:t>对于</a:t>
            </a:r>
            <a:r>
              <a:rPr altLang="zh-CN" b="0" dirty="0" lang="zh-CN"/>
              <a:t>数字</a:t>
            </a:r>
            <a:r>
              <a:rPr altLang="zh-CN" b="0" dirty="0" lang="zh-CN"/>
              <a:t>电路</a:t>
            </a:r>
            <a:r>
              <a:rPr altLang="zh-CN" b="0" dirty="0" lang="zh-CN"/>
              <a:t>，</a:t>
            </a:r>
            <a:r>
              <a:rPr altLang="zh-CN" b="0" dirty="0" lang="zh-CN"/>
              <a:t>每一个</a:t>
            </a:r>
            <a:r>
              <a:rPr altLang="zh-CN" b="0" dirty="0" lang="zh-CN"/>
              <a:t>开关</a:t>
            </a:r>
            <a:r>
              <a:rPr altLang="zh-CN" b="0" dirty="0" lang="zh-CN"/>
              <a:t>只存在</a:t>
            </a:r>
            <a:r>
              <a:rPr altLang="zh-CN" b="0" dirty="0" lang="zh-CN"/>
              <a:t>通断</a:t>
            </a:r>
            <a:r>
              <a:rPr altLang="zh-CN" b="0" dirty="0" lang="zh-CN"/>
              <a:t>两种</a:t>
            </a:r>
            <a:r>
              <a:rPr altLang="zh-CN" b="0" dirty="0" lang="zh-CN"/>
              <a:t>状态</a:t>
            </a:r>
            <a:r>
              <a:rPr altLang="zh-CN" b="0" dirty="0" lang="zh-CN"/>
              <a:t>，</a:t>
            </a:r>
            <a:r>
              <a:rPr altLang="zh-CN" b="0" dirty="0" lang="zh-CN"/>
              <a:t>故</a:t>
            </a:r>
            <a:r>
              <a:rPr altLang="zh-CN" b="0" dirty="0" lang="zh-CN"/>
              <a:t>数字</a:t>
            </a:r>
            <a:r>
              <a:rPr altLang="zh-CN" b="0" dirty="0" lang="zh-CN"/>
              <a:t>电路</a:t>
            </a:r>
            <a:r>
              <a:rPr altLang="zh-CN" b="0" dirty="0" lang="zh-CN"/>
              <a:t>中</a:t>
            </a:r>
            <a:r>
              <a:rPr altLang="zh-CN" b="0" dirty="0" lang="zh-CN"/>
              <a:t>通常</a:t>
            </a:r>
            <a:r>
              <a:rPr altLang="zh-CN" b="0" dirty="0" lang="zh-CN"/>
              <a:t>使用</a:t>
            </a:r>
            <a:r>
              <a:rPr altLang="zh-CN" b="0" dirty="0" lang="zh-CN"/>
              <a:t>二进制</a:t>
            </a:r>
            <a:r>
              <a:rPr altLang="zh-CN" b="0" dirty="0" lang="en-US"/>
              <a:t>(</a:t>
            </a:r>
            <a:r>
              <a:rPr altLang="zh-CN" b="0" dirty="0" lang="zh-CN"/>
              <a:t>或</a:t>
            </a:r>
            <a:r>
              <a:rPr altLang="zh-CN" b="0" dirty="0" lang="zh-CN"/>
              <a:t>二的</a:t>
            </a:r>
            <a:r>
              <a:rPr altLang="zh-CN" b="0" dirty="0" lang="zh-CN"/>
              <a:t>整数</a:t>
            </a:r>
            <a:r>
              <a:rPr altLang="zh-CN" b="0" dirty="0" lang="zh-CN"/>
              <a:t>次方</a:t>
            </a:r>
            <a:r>
              <a:rPr altLang="zh-CN" b="0" dirty="0" lang="zh-CN"/>
              <a:t>进制</a:t>
            </a:r>
            <a:r>
              <a:rPr altLang="zh-CN" b="0" dirty="0" lang="en-US"/>
              <a:t>)</a:t>
            </a:r>
            <a:r>
              <a:rPr altLang="zh-CN" b="0" dirty="0" lang="zh-CN"/>
              <a:t>来</a:t>
            </a:r>
            <a:r>
              <a:rPr altLang="zh-CN" b="0" dirty="0" lang="zh-CN"/>
              <a:t>进行</a:t>
            </a:r>
            <a:r>
              <a:rPr altLang="zh-CN" b="0" dirty="0" lang="zh-CN"/>
              <a:t>数据</a:t>
            </a:r>
            <a:r>
              <a:rPr altLang="zh-CN" b="0" dirty="0" lang="zh-CN"/>
              <a:t>表示</a:t>
            </a:r>
            <a:r>
              <a:rPr altLang="zh-CN" b="0" dirty="0" lang="zh-CN"/>
              <a:t>。</a:t>
            </a:r>
            <a:r>
              <a:rPr altLang="zh-CN" b="0" dirty="0" lang="zh-CN"/>
              <a:t>端口</a:t>
            </a:r>
            <a:r>
              <a:rPr altLang="zh-CN" b="0" dirty="0" lang="zh-CN"/>
              <a:t>的</a:t>
            </a:r>
            <a:r>
              <a:rPr altLang="zh-CN" b="0" dirty="0" lang="zh-CN"/>
              <a:t>高低</a:t>
            </a:r>
            <a:r>
              <a:rPr altLang="zh-CN" b="0" dirty="0" lang="zh-CN"/>
              <a:t>电平</a:t>
            </a:r>
            <a:r>
              <a:rPr altLang="zh-CN" b="0" dirty="0" lang="zh-CN"/>
              <a:t>同样</a:t>
            </a:r>
            <a:r>
              <a:rPr altLang="zh-CN" b="0" dirty="0" lang="zh-CN"/>
              <a:t>可</a:t>
            </a:r>
            <a:r>
              <a:rPr altLang="zh-CN" b="0" dirty="0" lang="zh-CN"/>
              <a:t>视为</a:t>
            </a:r>
            <a:r>
              <a:rPr altLang="zh-CN" b="0" dirty="0" lang="zh-CN"/>
              <a:t>一种</a:t>
            </a:r>
            <a:r>
              <a:rPr altLang="zh-CN" b="0" dirty="0" lang="zh-CN"/>
              <a:t>开关</a:t>
            </a:r>
            <a:r>
              <a:rPr altLang="zh-CN" b="0" dirty="0" lang="zh-CN"/>
              <a:t>，</a:t>
            </a:r>
            <a:r>
              <a:rPr altLang="zh-CN" b="0" dirty="0" lang="zh-CN"/>
              <a:t>因此</a:t>
            </a:r>
            <a:r>
              <a:rPr altLang="zh-CN" b="0" dirty="0" lang="zh-CN"/>
              <a:t>也会</a:t>
            </a:r>
            <a:r>
              <a:rPr altLang="zh-CN" b="0" dirty="0" lang="zh-CN"/>
              <a:t>使用</a:t>
            </a:r>
            <a:r>
              <a:rPr altLang="zh-CN" b="0" dirty="0" lang="zh-CN"/>
              <a:t>二进制</a:t>
            </a:r>
            <a:r>
              <a:rPr altLang="zh-CN" b="0" dirty="0" lang="zh-CN"/>
              <a:t>进行</a:t>
            </a:r>
            <a:r>
              <a:rPr altLang="zh-CN" b="0" dirty="0" lang="zh-CN"/>
              <a:t>表示</a:t>
            </a:r>
            <a:r>
              <a:rPr altLang="zh-CN" b="0" dirty="0" lang="zh-CN"/>
              <a:t>。</a:t>
            </a:r>
            <a:endParaRPr altLang="zh-CN" b="0" dirty="0" lang="en-US"/>
          </a:p>
          <a:p>
            <a:r>
              <a:rPr altLang="en-US" b="0" dirty="0" lang="zh-CN"/>
              <a:t>每一个端口均有</a:t>
            </a:r>
            <a:r>
              <a:rPr altLang="zh-CN" b="0" dirty="0" lang="en-US"/>
              <a:t>8</a:t>
            </a:r>
            <a:r>
              <a:rPr altLang="en-US" b="0" dirty="0" lang="zh-CN"/>
              <a:t>位，</a:t>
            </a:r>
            <a:r>
              <a:rPr altLang="en-US" b="0" dirty="0" lang="zh-CN"/>
              <a:t>每</a:t>
            </a:r>
            <a:r>
              <a:rPr altLang="en-US" b="0" dirty="0" lang="zh-CN"/>
              <a:t>个</a:t>
            </a:r>
            <a:r>
              <a:rPr altLang="en-US" b="0" dirty="0" lang="zh-CN"/>
              <a:t>引脚</a:t>
            </a:r>
            <a:r>
              <a:rPr altLang="en-US" b="0" dirty="0" lang="zh-CN"/>
              <a:t>分别对应其二进制数的一位。每个</a:t>
            </a:r>
            <a:r>
              <a:rPr altLang="en-US" b="0" dirty="0" lang="zh-CN"/>
              <a:t>引脚</a:t>
            </a:r>
            <a:r>
              <a:rPr altLang="en-US" b="0" dirty="0" lang="zh-CN"/>
              <a:t>只有高低电平两种状态，表示该位数只有</a:t>
            </a:r>
            <a:r>
              <a:rPr altLang="zh-CN" b="0" dirty="0" lang="en-US"/>
              <a:t>1</a:t>
            </a:r>
            <a:r>
              <a:rPr altLang="en-US" b="0" dirty="0" lang="zh-CN"/>
              <a:t>和</a:t>
            </a:r>
            <a:r>
              <a:rPr altLang="zh-CN" b="0" dirty="0" lang="en-US"/>
              <a:t>0</a:t>
            </a:r>
            <a:r>
              <a:rPr altLang="en-US" b="0" dirty="0" lang="zh-CN"/>
              <a:t>两种情况。由此，如果我们需要</a:t>
            </a:r>
            <a:r>
              <a:rPr altLang="zh-CN" b="0" dirty="0" lang="en-US"/>
              <a:t>P1</a:t>
            </a:r>
            <a:r>
              <a:rPr altLang="en-US" b="0" dirty="0" lang="zh-CN"/>
              <a:t>端口下的</a:t>
            </a:r>
            <a:r>
              <a:rPr altLang="zh-CN" b="0" dirty="0" lang="en-US">
                <a:solidFill>
                  <a:srgbClr val="FF0000"/>
                </a:solidFill>
              </a:rPr>
              <a:t>1</a:t>
            </a:r>
            <a:r>
              <a:rPr altLang="en-US" b="0" dirty="0" lang="zh-CN"/>
              <a:t>、</a:t>
            </a:r>
            <a:r>
              <a:rPr altLang="zh-CN" b="0" dirty="0" lang="en-US">
                <a:solidFill>
                  <a:srgbClr val="FF0000"/>
                </a:solidFill>
              </a:rPr>
              <a:t>3</a:t>
            </a:r>
            <a:r>
              <a:rPr altLang="en-US" b="0" dirty="0" lang="zh-CN"/>
              <a:t>、</a:t>
            </a:r>
            <a:r>
              <a:rPr altLang="zh-CN" b="0" dirty="0" lang="en-US">
                <a:solidFill>
                  <a:srgbClr val="FF0000"/>
                </a:solidFill>
              </a:rPr>
              <a:t>5</a:t>
            </a:r>
            <a:r>
              <a:rPr altLang="en-US" b="0" dirty="0" lang="zh-CN"/>
              <a:t>三位上的灯亮，我们只需要令</a:t>
            </a:r>
            <a:r>
              <a:rPr altLang="zh-CN" b="0" dirty="0" lang="en-US"/>
              <a:t>P1</a:t>
            </a:r>
            <a:r>
              <a:rPr altLang="en-US" b="0" dirty="0" lang="zh-CN"/>
              <a:t>端口输出的二进制为</a:t>
            </a:r>
            <a:r>
              <a:rPr altLang="zh-CN" b="0" dirty="0" lang="en-US"/>
              <a:t>00</a:t>
            </a:r>
            <a:r>
              <a:rPr altLang="zh-CN" b="0" dirty="0" lang="en-US">
                <a:solidFill>
                  <a:srgbClr val="FF0000"/>
                </a:solidFill>
              </a:rPr>
              <a:t>1</a:t>
            </a:r>
            <a:r>
              <a:rPr altLang="zh-CN" b="0" dirty="0" lang="en-US"/>
              <a:t>0</a:t>
            </a:r>
            <a:r>
              <a:rPr altLang="zh-CN" b="0" dirty="0" lang="en-US">
                <a:solidFill>
                  <a:srgbClr val="FF0000"/>
                </a:solidFill>
              </a:rPr>
              <a:t>1</a:t>
            </a:r>
            <a:r>
              <a:rPr altLang="zh-CN" b="0" dirty="0" lang="en-US"/>
              <a:t>0</a:t>
            </a:r>
            <a:r>
              <a:rPr altLang="zh-CN" b="0" dirty="0" lang="en-US">
                <a:solidFill>
                  <a:srgbClr val="FF0000"/>
                </a:solidFill>
              </a:rPr>
              <a:t>1</a:t>
            </a:r>
            <a:r>
              <a:rPr altLang="zh-CN" b="0" dirty="0" lang="en-US"/>
              <a:t>0</a:t>
            </a:r>
            <a:r>
              <a:rPr altLang="en-US" b="0" dirty="0" lang="zh-CN"/>
              <a:t>（对应</a:t>
            </a:r>
            <a:r>
              <a:rPr altLang="zh-CN" b="0" dirty="0" lang="en-US"/>
              <a:t>7-&gt;0</a:t>
            </a:r>
            <a:r>
              <a:rPr altLang="en-US" b="0" dirty="0" lang="zh-CN"/>
              <a:t>位）。</a:t>
            </a:r>
            <a:endParaRPr altLang="zh-CN" b="0" dirty="0" lang="en-US"/>
          </a:p>
        </p:txBody>
      </p:sp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常用</a:t>
            </a:r>
            <a:r>
              <a:rPr altLang="en-US" dirty="0" lang="zh-CN"/>
              <a:t>进制</a:t>
            </a:r>
            <a:r>
              <a:rPr altLang="en-US" dirty="0" lang="zh-CN"/>
              <a:t>转换</a:t>
            </a:r>
            <a:r>
              <a:rPr altLang="en-US" dirty="0" lang="zh-CN"/>
              <a:t>（</a:t>
            </a:r>
            <a:r>
              <a:rPr altLang="zh-CN" dirty="0" lang="en-US"/>
              <a:t>2</a:t>
            </a:r>
            <a:r>
              <a:rPr altLang="en-US" dirty="0" lang="zh-CN"/>
              <a:t>进制转</a:t>
            </a:r>
            <a:r>
              <a:rPr altLang="zh-CN" dirty="0" lang="en-US"/>
              <a:t>16</a:t>
            </a:r>
            <a:r>
              <a:rPr altLang="en-US" dirty="0" lang="zh-CN"/>
              <a:t>进制）</a:t>
            </a:r>
            <a:endParaRPr altLang="en-US" lang="zh-CN"/>
          </a:p>
        </p:txBody>
      </p:sp>
      <p:sp>
        <p:nvSpPr>
          <p:cNvPr id="104865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b="0" dirty="0" lang="zh-CN"/>
              <a:t>我们都知道，</a:t>
            </a:r>
            <a:r>
              <a:rPr altLang="zh-CN" b="0" dirty="0" lang="en-US"/>
              <a:t>2^3=8</a:t>
            </a:r>
            <a:r>
              <a:rPr altLang="en-US" b="0" dirty="0" lang="zh-CN"/>
              <a:t>，</a:t>
            </a:r>
            <a:r>
              <a:rPr altLang="zh-CN" b="0" dirty="0" lang="en-US"/>
              <a:t>2^4=16</a:t>
            </a:r>
            <a:r>
              <a:rPr altLang="en-US" b="0" dirty="0" lang="zh-CN"/>
              <a:t>。因此，将</a:t>
            </a:r>
            <a:r>
              <a:rPr altLang="zh-CN" b="0" dirty="0" lang="en-US"/>
              <a:t>2</a:t>
            </a:r>
            <a:r>
              <a:rPr altLang="en-US" b="0" dirty="0" lang="zh-CN"/>
              <a:t>进制转换成</a:t>
            </a:r>
            <a:r>
              <a:rPr altLang="zh-CN" b="0" dirty="0" lang="en-US"/>
              <a:t>8</a:t>
            </a:r>
            <a:r>
              <a:rPr altLang="en-US" b="0" dirty="0" lang="zh-CN"/>
              <a:t>进制或者</a:t>
            </a:r>
            <a:r>
              <a:rPr altLang="zh-CN" b="0" dirty="0" lang="en-US"/>
              <a:t>16</a:t>
            </a:r>
            <a:r>
              <a:rPr altLang="en-US" b="0" dirty="0" lang="zh-CN"/>
              <a:t>进制较为容易。考虑到</a:t>
            </a:r>
            <a:r>
              <a:rPr altLang="zh-CN" b="0" dirty="0" lang="en-US"/>
              <a:t>3</a:t>
            </a:r>
            <a:r>
              <a:rPr altLang="en-US" b="0" dirty="0" lang="zh-CN"/>
              <a:t>不是</a:t>
            </a:r>
            <a:r>
              <a:rPr altLang="zh-CN" b="0" dirty="0" lang="en-US"/>
              <a:t>2</a:t>
            </a:r>
            <a:r>
              <a:rPr altLang="en-US" b="0" dirty="0" lang="zh-CN"/>
              <a:t>的倍数，故在实际编程中，我们一般用</a:t>
            </a:r>
            <a:r>
              <a:rPr altLang="zh-CN" b="0" dirty="0" lang="en-US"/>
              <a:t>16</a:t>
            </a:r>
            <a:r>
              <a:rPr altLang="en-US" b="0" dirty="0" lang="zh-CN"/>
              <a:t>进制表示二进制数。</a:t>
            </a:r>
            <a:endParaRPr altLang="zh-CN" b="0" dirty="0" lang="en-US"/>
          </a:p>
          <a:p>
            <a:r>
              <a:rPr altLang="en-US" b="0" dirty="0" lang="zh-CN"/>
              <a:t>二进制转换</a:t>
            </a:r>
            <a:r>
              <a:rPr altLang="zh-CN" b="0" dirty="0" lang="en-US"/>
              <a:t>16</a:t>
            </a:r>
            <a:r>
              <a:rPr altLang="en-US" b="0" dirty="0" lang="zh-CN"/>
              <a:t>进制很简单：</a:t>
            </a:r>
            <a:endParaRPr altLang="zh-CN" b="0" dirty="0" lang="en-US"/>
          </a:p>
          <a:p>
            <a:pPr indent="0" marL="0">
              <a:buNone/>
            </a:pPr>
            <a:r>
              <a:rPr altLang="en-US" b="0" dirty="0" sz="2400" lang="zh-CN"/>
              <a:t>对于任意一个二进制数，我们将其每四个数字分一组（以小数点为中心向左右递推，不足四位则补</a:t>
            </a:r>
            <a:r>
              <a:rPr altLang="zh-CN" b="0" dirty="0" sz="2400" lang="en-US"/>
              <a:t>0</a:t>
            </a:r>
            <a:r>
              <a:rPr altLang="en-US" b="0" dirty="0" sz="2400" lang="zh-CN"/>
              <a:t>），每一个四位二进制数对应一个十六进制数。</a:t>
            </a:r>
            <a:endParaRPr altLang="zh-CN" b="0" dirty="0" sz="2400" lang="en-US"/>
          </a:p>
          <a:p>
            <a:pPr indent="0" marL="0">
              <a:buNone/>
            </a:pPr>
            <a:r>
              <a:rPr altLang="zh-CN" b="0" dirty="0" sz="1800" lang="en-US">
                <a:solidFill>
                  <a:schemeClr val="tx1"/>
                </a:solidFill>
              </a:rPr>
              <a:t>0000—0 0001—1 0010—2 0011—3  0100—4 0101—5  0110—6 0111—7</a:t>
            </a:r>
          </a:p>
          <a:p>
            <a:pPr indent="0" marL="0">
              <a:buNone/>
            </a:pPr>
            <a:r>
              <a:rPr altLang="zh-CN" b="0" dirty="0" sz="1800" lang="en-US">
                <a:solidFill>
                  <a:schemeClr val="tx1"/>
                </a:solidFill>
              </a:rPr>
              <a:t>1000—8 1001—9 1010—A 1011—B 1100—C 1101—D 1110—E 1111—F</a:t>
            </a:r>
          </a:p>
          <a:p>
            <a:pPr indent="0" marL="0">
              <a:buNone/>
            </a:pPr>
            <a:r>
              <a:rPr altLang="en-US" b="0" dirty="0" sz="2000" lang="zh-CN"/>
              <a:t>例：</a:t>
            </a:r>
            <a:r>
              <a:rPr altLang="zh-CN" b="0" dirty="0" sz="2000" lang="en-US"/>
              <a:t> </a:t>
            </a:r>
          </a:p>
          <a:p>
            <a:pPr indent="0" marL="0">
              <a:buNone/>
            </a:pPr>
            <a:r>
              <a:rPr altLang="en-US" b="0" dirty="0" sz="2000" lang="zh-CN"/>
              <a:t>二进制数</a:t>
            </a:r>
            <a:r>
              <a:rPr altLang="zh-CN" b="0" dirty="0" sz="2000" lang="en-US"/>
              <a:t>0010 1010</a:t>
            </a:r>
            <a:r>
              <a:rPr altLang="en-US" b="0" dirty="0" sz="2000" lang="zh-CN"/>
              <a:t>可转换为</a:t>
            </a:r>
            <a:r>
              <a:rPr altLang="zh-CN" b="0" dirty="0" sz="2000" lang="en-US">
                <a:solidFill>
                  <a:srgbClr val="FF0000"/>
                </a:solidFill>
              </a:rPr>
              <a:t>2A</a:t>
            </a:r>
            <a:r>
              <a:rPr altLang="en-US" b="0" dirty="0" sz="2000" lang="zh-CN"/>
              <a:t>。为了与十进制数区分，需写作</a:t>
            </a:r>
            <a:r>
              <a:rPr altLang="zh-CN" b="0" dirty="0" sz="2000" lang="en-US">
                <a:solidFill>
                  <a:srgbClr val="FF0000"/>
                </a:solidFill>
              </a:rPr>
              <a:t>0x2A</a:t>
            </a:r>
            <a:r>
              <a:rPr altLang="en-US" b="0" dirty="0" sz="2000" lang="zh-CN"/>
              <a:t>。</a:t>
            </a:r>
          </a:p>
        </p:txBody>
      </p:sp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4000" lang="zh-CN"/>
              <a:t>非</a:t>
            </a:r>
            <a:r>
              <a:rPr altLang="en-US" dirty="0" sz="4000" lang="zh-CN"/>
              <a:t>乘方</a:t>
            </a:r>
            <a:r>
              <a:rPr altLang="en-US" dirty="0" sz="4000" lang="zh-CN"/>
              <a:t>关系</a:t>
            </a:r>
            <a:r>
              <a:rPr altLang="en-US" dirty="0" sz="4000" lang="zh-CN"/>
              <a:t>进制转换</a:t>
            </a:r>
            <a:r>
              <a:rPr altLang="en-US" dirty="0" sz="4000" lang="zh-CN"/>
              <a:t>示例</a:t>
            </a:r>
            <a:br>
              <a:rPr altLang="zh-CN" dirty="0" sz="4000" lang="en-US"/>
            </a:br>
            <a:r>
              <a:rPr altLang="zh-CN" dirty="0" sz="4000" lang="en-US"/>
              <a:t>(</a:t>
            </a:r>
            <a:r>
              <a:rPr altLang="zh-CN" dirty="0" sz="4000" lang="zh-CN"/>
              <a:t>比如</a:t>
            </a:r>
            <a:r>
              <a:rPr altLang="zh-CN" dirty="0" sz="4000" lang="en-US"/>
              <a:t>1</a:t>
            </a:r>
            <a:r>
              <a:rPr altLang="zh-CN" dirty="0" sz="4000" lang="en-US"/>
              <a:t>0</a:t>
            </a:r>
            <a:r>
              <a:rPr altLang="en-US" dirty="0" sz="4000" lang="zh-CN"/>
              <a:t>进制转</a:t>
            </a:r>
            <a:r>
              <a:rPr altLang="zh-CN" dirty="0" sz="4000" lang="en-US"/>
              <a:t>2</a:t>
            </a:r>
            <a:r>
              <a:rPr altLang="en-US" dirty="0" sz="4000" lang="zh-CN"/>
              <a:t>进制</a:t>
            </a:r>
            <a:r>
              <a:rPr altLang="zh-CN" dirty="0" sz="4000" lang="en-US"/>
              <a:t>)</a:t>
            </a:r>
            <a:endParaRPr lang="zh-CN"/>
          </a:p>
        </p:txBody>
      </p:sp>
      <p:sp>
        <p:nvSpPr>
          <p:cNvPr id="1048662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sz="2400" lang="zh-CN"/>
              <a:t>整数部分：除法取余</a:t>
            </a:r>
            <a:endParaRPr lang="zh-CN"/>
          </a:p>
        </p:txBody>
      </p:sp>
      <p:sp>
        <p:nvSpPr>
          <p:cNvPr id="1048663" name=""/>
          <p:cNvSpPr>
            <a:spLocks noGrp="1"/>
          </p:cNvSpPr>
          <p:nvPr>
            <p:ph sz="half" idx="2"/>
          </p:nvPr>
        </p:nvSpPr>
        <p:spPr/>
        <p:txBody>
          <a:bodyPr/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例:2020转为二进制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2020/2=1010......0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1010/2=505......0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505/2=252......1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252/2=126......0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126/2=63......0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63/2=31......1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31/2=15......1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15/2=7......1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7/2=3......1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3/2</a:t>
            </a:r>
            <a:r>
              <a:rPr altLang="zh-CN" sz="1800" lang="en-US">
                <a:solidFill>
                  <a:srgbClr val="000000"/>
                </a:solidFill>
              </a:rPr>
              <a:t>=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sz="1800" lang="zh-CN">
                <a:solidFill>
                  <a:srgbClr val="000000"/>
                </a:solidFill>
              </a:rPr>
              <a:t>......1</a:t>
            </a:r>
            <a:endParaRPr sz="1800" lang="zh-CN"/>
          </a:p>
          <a:p>
            <a:pPr indent="0" marL="0">
              <a:buNone/>
            </a:pPr>
            <a:r>
              <a:rPr sz="1800" lang="zh-CN">
                <a:solidFill>
                  <a:srgbClr val="000000"/>
                </a:solidFill>
              </a:rPr>
              <a:t>1/2=0.</a:t>
            </a:r>
            <a:r>
              <a:rPr altLang="zh-CN" sz="1800" lang="en-US">
                <a:solidFill>
                  <a:srgbClr val="000000"/>
                </a:solidFill>
              </a:rPr>
              <a:t>.</a:t>
            </a:r>
            <a:r>
              <a:rPr altLang="zh-CN" sz="1800" lang="en-US">
                <a:solidFill>
                  <a:srgbClr val="000000"/>
                </a:solidFill>
              </a:rPr>
              <a:t>.</a:t>
            </a:r>
            <a:r>
              <a:rPr altLang="zh-CN" sz="1800" lang="en-US">
                <a:solidFill>
                  <a:srgbClr val="000000"/>
                </a:solidFill>
              </a:rPr>
              <a:t>.</a:t>
            </a:r>
            <a:r>
              <a:rPr altLang="zh-CN" sz="1800" lang="en-US">
                <a:solidFill>
                  <a:srgbClr val="000000"/>
                </a:solidFill>
              </a:rPr>
              <a:t>.</a:t>
            </a:r>
            <a:r>
              <a:rPr altLang="zh-CN" sz="1800" lang="en-US">
                <a:solidFill>
                  <a:srgbClr val="000000"/>
                </a:solidFill>
              </a:rPr>
              <a:t>.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endParaRPr sz="1800" lang="zh-CN"/>
          </a:p>
          <a:p>
            <a:pPr indent="0" marL="0">
              <a:buNone/>
            </a:pPr>
            <a:r>
              <a:rPr altLang="zh-CN" sz="1800" lang="zh-CN">
                <a:solidFill>
                  <a:srgbClr val="000000"/>
                </a:solidFill>
              </a:rPr>
              <a:t>结果</a:t>
            </a:r>
            <a:r>
              <a:rPr altLang="zh-CN" sz="1800" lang="en-US">
                <a:solidFill>
                  <a:srgbClr val="000000"/>
                </a:solidFill>
              </a:rPr>
              <a:t>: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 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0</a:t>
            </a:r>
            <a:r>
              <a:rPr altLang="zh-CN" sz="1800" lang="en-US">
                <a:solidFill>
                  <a:srgbClr val="000000"/>
                </a:solidFill>
              </a:rPr>
              <a:t> </a:t>
            </a:r>
            <a:r>
              <a:rPr altLang="zh-CN" sz="1800" lang="en-US">
                <a:solidFill>
                  <a:srgbClr val="000000"/>
                </a:solidFill>
              </a:rPr>
              <a:t>0</a:t>
            </a:r>
            <a:r>
              <a:rPr altLang="zh-CN" sz="1800" lang="en-US">
                <a:solidFill>
                  <a:srgbClr val="000000"/>
                </a:solidFill>
              </a:rPr>
              <a:t>1</a:t>
            </a:r>
            <a:r>
              <a:rPr altLang="zh-CN" sz="1800" lang="en-US">
                <a:solidFill>
                  <a:srgbClr val="000000"/>
                </a:solidFill>
              </a:rPr>
              <a:t>0</a:t>
            </a:r>
            <a:r>
              <a:rPr altLang="zh-CN" sz="1800" lang="en-US">
                <a:solidFill>
                  <a:srgbClr val="000000"/>
                </a:solidFill>
              </a:rPr>
              <a:t>0</a:t>
            </a:r>
            <a:r>
              <a:rPr altLang="zh-CN" sz="1800" lang="en-US">
                <a:solidFill>
                  <a:srgbClr val="000000"/>
                </a:solidFill>
              </a:rPr>
              <a:t>(</a:t>
            </a:r>
            <a:r>
              <a:rPr altLang="zh-CN" sz="1800" lang="en-US">
                <a:solidFill>
                  <a:srgbClr val="000000"/>
                </a:solidFill>
              </a:rPr>
              <a:t>0</a:t>
            </a:r>
            <a:r>
              <a:rPr altLang="zh-CN" sz="1800" lang="en-US">
                <a:solidFill>
                  <a:srgbClr val="000000"/>
                </a:solidFill>
              </a:rPr>
              <a:t>x</a:t>
            </a:r>
            <a:r>
              <a:rPr altLang="zh-CN" sz="1800" lang="en-US">
                <a:solidFill>
                  <a:srgbClr val="000000"/>
                </a:solidFill>
              </a:rPr>
              <a:t>7</a:t>
            </a:r>
            <a:r>
              <a:rPr altLang="zh-CN" sz="1800" lang="en-US">
                <a:solidFill>
                  <a:srgbClr val="000000"/>
                </a:solidFill>
              </a:rPr>
              <a:t>E</a:t>
            </a:r>
            <a:r>
              <a:rPr altLang="zh-CN" sz="1800" lang="en-US">
                <a:solidFill>
                  <a:srgbClr val="000000"/>
                </a:solidFill>
              </a:rPr>
              <a:t>4</a:t>
            </a:r>
            <a:r>
              <a:rPr altLang="zh-CN" sz="1800" lang="en-US">
                <a:solidFill>
                  <a:srgbClr val="000000"/>
                </a:solidFill>
              </a:rPr>
              <a:t>)</a:t>
            </a:r>
            <a:endParaRPr sz="1800" lang="zh-CN"/>
          </a:p>
        </p:txBody>
      </p:sp>
      <p:sp>
        <p:nvSpPr>
          <p:cNvPr id="1048664" name="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indent="0" marL="0">
              <a:buNone/>
            </a:pPr>
            <a:r>
              <a:rPr altLang="en-US" dirty="0" sz="2400" lang="zh-CN"/>
              <a:t>小数部分：乘法取整</a:t>
            </a:r>
            <a:endParaRPr altLang="zh-CN" dirty="0" sz="1800" lang="en-US"/>
          </a:p>
        </p:txBody>
      </p:sp>
      <p:sp>
        <p:nvSpPr>
          <p:cNvPr id="1048665" name=""/>
          <p:cNvSpPr>
            <a:spLocks noGrp="1"/>
          </p:cNvSpPr>
          <p:nvPr>
            <p:ph sz="quarter" idx="4"/>
          </p:nvPr>
        </p:nvSpPr>
        <p:spPr/>
        <p:txBody>
          <a:bodyPr/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例:0.2020转为二进制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0.2020*2=0.404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0.404*2=0.808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0.808*2=1.616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0.616*2=1.232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0.232*2=0.464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0.464*2=0.928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0.928*2=1.856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0.856*2=1.712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0.712*2=1.424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0.424*2=0.848</a:t>
            </a:r>
            <a:endParaRPr lang="zh-CN"/>
          </a:p>
          <a:p>
            <a:pPr indent="0" marL="0">
              <a:buNone/>
            </a:pP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8</a:t>
            </a:r>
            <a:r>
              <a:rPr altLang="zh-CN" sz="1700" lang="en-US">
                <a:solidFill>
                  <a:srgbClr val="000000"/>
                </a:solidFill>
              </a:rPr>
              <a:t>4</a:t>
            </a:r>
            <a:r>
              <a:rPr altLang="zh-CN" sz="1700" lang="en-US">
                <a:solidFill>
                  <a:srgbClr val="000000"/>
                </a:solidFill>
              </a:rPr>
              <a:t>8</a:t>
            </a:r>
            <a:r>
              <a:rPr altLang="zh-CN" sz="1700" lang="en-US">
                <a:solidFill>
                  <a:srgbClr val="000000"/>
                </a:solidFill>
              </a:rPr>
              <a:t>*</a:t>
            </a:r>
            <a:r>
              <a:rPr altLang="zh-CN" sz="1700" lang="en-US">
                <a:solidFill>
                  <a:srgbClr val="000000"/>
                </a:solidFill>
              </a:rPr>
              <a:t>2</a:t>
            </a:r>
            <a:r>
              <a:rPr altLang="zh-CN" sz="1700" lang="en-US">
                <a:solidFill>
                  <a:srgbClr val="000000"/>
                </a:solidFill>
              </a:rPr>
              <a:t>=</a:t>
            </a:r>
            <a:r>
              <a:rPr altLang="zh-CN" sz="1700" lang="en-US">
                <a:solidFill>
                  <a:srgbClr val="000000"/>
                </a:solidFill>
              </a:rPr>
              <a:t>1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6</a:t>
            </a:r>
            <a:r>
              <a:rPr altLang="zh-CN" sz="1700" lang="en-US">
                <a:solidFill>
                  <a:srgbClr val="000000"/>
                </a:solidFill>
              </a:rPr>
              <a:t>9</a:t>
            </a:r>
            <a:r>
              <a:rPr altLang="zh-CN" sz="1700" lang="en-US">
                <a:solidFill>
                  <a:srgbClr val="000000"/>
                </a:solidFill>
              </a:rPr>
              <a:t>6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endParaRPr lang="zh-CN"/>
          </a:p>
          <a:p>
            <a:pPr indent="0" marL="0">
              <a:buNone/>
            </a:pPr>
            <a:r>
              <a:rPr altLang="zh-CN" sz="1700" lang="zh-CN">
                <a:solidFill>
                  <a:srgbClr val="000000"/>
                </a:solidFill>
              </a:rPr>
              <a:t>结果</a:t>
            </a:r>
            <a:r>
              <a:rPr altLang="zh-CN" sz="1700" lang="zh-CN">
                <a:solidFill>
                  <a:srgbClr val="000000"/>
                </a:solidFill>
              </a:rPr>
              <a:t>为</a:t>
            </a: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1</a:t>
            </a:r>
            <a:r>
              <a:rPr altLang="zh-CN" sz="1700" lang="en-US">
                <a:solidFill>
                  <a:srgbClr val="000000"/>
                </a:solidFill>
              </a:rPr>
              <a:t>1</a:t>
            </a:r>
            <a:r>
              <a:rPr altLang="zh-CN" sz="1700" lang="en-US">
                <a:solidFill>
                  <a:srgbClr val="000000"/>
                </a:solidFill>
              </a:rPr>
              <a:t> </a:t>
            </a: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1</a:t>
            </a:r>
            <a:r>
              <a:rPr altLang="zh-CN" sz="1700" lang="en-US">
                <a:solidFill>
                  <a:srgbClr val="000000"/>
                </a:solidFill>
              </a:rPr>
              <a:t>1</a:t>
            </a:r>
            <a:r>
              <a:rPr altLang="zh-CN" sz="1700" lang="en-US">
                <a:solidFill>
                  <a:srgbClr val="000000"/>
                </a:solidFill>
              </a:rPr>
              <a:t> </a:t>
            </a:r>
            <a:r>
              <a:rPr altLang="zh-CN" sz="1700" lang="en-US">
                <a:solidFill>
                  <a:srgbClr val="000000"/>
                </a:solidFill>
              </a:rPr>
              <a:t>1</a:t>
            </a:r>
            <a:r>
              <a:rPr altLang="zh-CN" sz="1700" lang="en-US">
                <a:solidFill>
                  <a:srgbClr val="000000"/>
                </a:solidFill>
              </a:rPr>
              <a:t>0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r>
              <a:rPr altLang="zh-CN" sz="1700" lang="en-US">
                <a:solidFill>
                  <a:srgbClr val="000000"/>
                </a:solidFill>
              </a:rPr>
              <a:t>.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位运算</a:t>
            </a:r>
          </a:p>
        </p:txBody>
      </p:sp>
      <p:sp>
        <p:nvSpPr>
          <p:cNvPr id="104866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对于二进制数，</a:t>
            </a:r>
            <a:r>
              <a:rPr altLang="zh-CN" dirty="0" lang="en-US"/>
              <a:t>C</a:t>
            </a:r>
            <a:r>
              <a:rPr altLang="en-US" dirty="0" lang="zh-CN"/>
              <a:t>语言定义了一些特殊的运算规则，统称为位运算：</a:t>
            </a:r>
            <a:endParaRPr altLang="zh-CN" dirty="0" lang="en-US"/>
          </a:p>
        </p:txBody>
      </p:sp>
      <p:graphicFrame>
        <p:nvGraphicFramePr>
          <p:cNvPr id="4194305" name="表格 7"/>
          <p:cNvGraphicFramePr>
            <a:graphicFrameLocks noGrp="1"/>
          </p:cNvGraphicFramePr>
          <p:nvPr/>
        </p:nvGraphicFramePr>
        <p:xfrm>
          <a:off x="609600" y="2435860"/>
          <a:ext cx="8077201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5"/>
                <a:gridCol w="1211580"/>
                <a:gridCol w="2675573"/>
                <a:gridCol w="2675573"/>
              </a:tblGrid>
              <a:tr h="370840">
                <a:tc>
                  <a:txBody>
                    <a:bodyPr/>
                    <a:p>
                      <a:r>
                        <a:rPr altLang="en-US" dirty="0" lang="zh-CN"/>
                        <a:t>运算名称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en-US" dirty="0" lang="zh-CN"/>
                        <a:t>表示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en-US" dirty="0" lang="zh-CN"/>
                        <a:t>描述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en-US" dirty="0" lang="zh-CN"/>
                        <a:t>举例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altLang="en-US" dirty="0" lang="zh-CN"/>
                        <a:t>按位与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a &amp; b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r>
                        <a:rPr altLang="en-US" dirty="0" lang="zh-CN"/>
                        <a:t>对每一位，若</a:t>
                      </a:r>
                      <a:r>
                        <a:rPr altLang="zh-CN" dirty="0" lang="en-US"/>
                        <a:t>ab</a:t>
                      </a:r>
                      <a:r>
                        <a:rPr altLang="en-US" dirty="0" lang="zh-CN"/>
                        <a:t>均为</a:t>
                      </a:r>
                      <a:r>
                        <a:rPr altLang="zh-CN" dirty="0" lang="en-US"/>
                        <a:t>1</a:t>
                      </a:r>
                      <a:r>
                        <a:rPr altLang="en-US" dirty="0" lang="zh-CN"/>
                        <a:t>则为</a:t>
                      </a:r>
                      <a:r>
                        <a:rPr altLang="zh-CN" dirty="0" lang="en-US"/>
                        <a:t>1</a:t>
                      </a:r>
                      <a:r>
                        <a:rPr altLang="en-US" dirty="0" lang="zh-CN"/>
                        <a:t>，其他情况均为</a:t>
                      </a:r>
                      <a:r>
                        <a:rPr altLang="zh-CN" dirty="0" lang="en-US"/>
                        <a:t>0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1001 &amp; 1010 = 1000</a:t>
                      </a:r>
                      <a:endParaRPr altLang="en-US" dirty="0" lang="zh-CN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按位或</a:t>
                      </a:r>
                      <a:endParaRPr altLang="zh-CN" dirty="0" lang="en-US"/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a | b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对每一位，若</a:t>
                      </a:r>
                      <a:r>
                        <a:rPr altLang="zh-CN" dirty="0" lang="en-US"/>
                        <a:t>ab</a:t>
                      </a:r>
                      <a:r>
                        <a:rPr altLang="en-US" dirty="0" lang="zh-CN"/>
                        <a:t>均为</a:t>
                      </a:r>
                      <a:r>
                        <a:rPr altLang="zh-CN" dirty="0" lang="en-US"/>
                        <a:t>0</a:t>
                      </a:r>
                      <a:r>
                        <a:rPr altLang="en-US" dirty="0" lang="zh-CN"/>
                        <a:t>则为</a:t>
                      </a:r>
                      <a:r>
                        <a:rPr altLang="zh-CN" dirty="0" lang="en-US"/>
                        <a:t>0</a:t>
                      </a:r>
                      <a:r>
                        <a:rPr altLang="en-US" dirty="0" lang="zh-CN"/>
                        <a:t>，其他情况均为</a:t>
                      </a:r>
                      <a:r>
                        <a:rPr altLang="zh-CN" dirty="0" lang="en-US"/>
                        <a:t>1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/>
                        <a:t>1001 | 1010 = 1011</a:t>
                      </a:r>
                      <a:endParaRPr altLang="en-US" dirty="0" lang="zh-CN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按位异或</a:t>
                      </a:r>
                      <a:endParaRPr altLang="zh-CN" dirty="0" lang="en-US"/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a ^ b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对每一位，若</a:t>
                      </a:r>
                      <a:r>
                        <a:rPr altLang="zh-CN" dirty="0" lang="en-US"/>
                        <a:t>ab</a:t>
                      </a:r>
                      <a:r>
                        <a:rPr altLang="en-US" dirty="0" lang="zh-CN"/>
                        <a:t>相同则为</a:t>
                      </a:r>
                      <a:r>
                        <a:rPr altLang="zh-CN" dirty="0" lang="en-US"/>
                        <a:t>0</a:t>
                      </a:r>
                      <a:r>
                        <a:rPr altLang="en-US" dirty="0" lang="zh-CN"/>
                        <a:t>，不同则为</a:t>
                      </a:r>
                      <a:r>
                        <a:rPr altLang="zh-CN" dirty="0" lang="en-US"/>
                        <a:t>1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/>
                        <a:t>1001 ^ 1010 = 0011</a:t>
                      </a:r>
                      <a:endParaRPr altLang="en-US" dirty="0" lang="zh-CN"/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按位取反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/>
                        <a:t>~a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对每一位，</a:t>
                      </a:r>
                      <a:r>
                        <a:rPr altLang="zh-CN" dirty="0" lang="en-US"/>
                        <a:t>0</a:t>
                      </a:r>
                      <a:r>
                        <a:rPr altLang="en-US" dirty="0" lang="zh-CN"/>
                        <a:t>与</a:t>
                      </a:r>
                      <a:r>
                        <a:rPr altLang="zh-CN" dirty="0" lang="en-US"/>
                        <a:t>1</a:t>
                      </a:r>
                      <a:r>
                        <a:rPr altLang="en-US" dirty="0" lang="zh-CN"/>
                        <a:t>互换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~1001 = 0110</a:t>
                      </a:r>
                      <a:endParaRPr altLang="en-US" dirty="0" lang="zh-C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altLang="en-US" dirty="0" lang="zh-CN"/>
                        <a:t>左移</a:t>
                      </a:r>
                      <a:r>
                        <a:rPr altLang="zh-CN" dirty="0" lang="en-US"/>
                        <a:t>b</a:t>
                      </a:r>
                      <a:r>
                        <a:rPr altLang="en-US" dirty="0" lang="zh-CN"/>
                        <a:t>位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zh-CN" dirty="0" lang="en-US"/>
                        <a:t>a &lt;&lt; b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en-US" dirty="0" lang="zh-CN"/>
                        <a:t>对每一位，向左移动</a:t>
                      </a:r>
                      <a:r>
                        <a:rPr altLang="zh-CN" dirty="0" lang="en-US"/>
                        <a:t>b</a:t>
                      </a:r>
                      <a:r>
                        <a:rPr altLang="en-US" dirty="0" lang="zh-CN"/>
                        <a:t>位，多余位补</a:t>
                      </a:r>
                      <a:r>
                        <a:rPr altLang="zh-CN" dirty="0" lang="en-US"/>
                        <a:t>0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1001 &lt;&lt; 1 = 0010</a:t>
                      </a:r>
                    </a:p>
                    <a:p>
                      <a:r>
                        <a:rPr altLang="zh-CN" dirty="0" lang="en-US"/>
                        <a:t>1001 &lt;&lt; 2 = 0100</a:t>
                      </a:r>
                      <a:endParaRPr altLang="en-US" dirty="0" lang="zh-CN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altLang="en-US" dirty="0" lang="zh-CN"/>
                        <a:t>右移</a:t>
                      </a:r>
                      <a:r>
                        <a:rPr altLang="zh-CN" dirty="0" lang="en-US"/>
                        <a:t>b</a:t>
                      </a:r>
                      <a:r>
                        <a:rPr altLang="en-US" dirty="0" lang="zh-CN"/>
                        <a:t>位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a &gt;&gt; b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/>
                        <a:t>对每一位，向右移动</a:t>
                      </a:r>
                      <a:r>
                        <a:rPr altLang="zh-CN" dirty="0" lang="en-US"/>
                        <a:t>b</a:t>
                      </a:r>
                      <a:r>
                        <a:rPr altLang="en-US" dirty="0" lang="zh-CN"/>
                        <a:t>位，多余位补</a:t>
                      </a:r>
                      <a:r>
                        <a:rPr altLang="zh-CN" dirty="0" lang="en-US"/>
                        <a:t>0</a:t>
                      </a:r>
                      <a:endParaRPr altLang="en-US" dirty="0" lang="zh-CN"/>
                    </a:p>
                  </a:txBody>
                </a:tc>
                <a:tc>
                  <a:txBody>
                    <a:bodyPr/>
                    <a:p>
                      <a:r>
                        <a:rPr altLang="zh-CN" dirty="0" lang="en-US"/>
                        <a:t>1001 &gt;&gt; 1 = 0100</a:t>
                      </a:r>
                    </a:p>
                    <a:p>
                      <a:r>
                        <a:rPr altLang="zh-CN" dirty="0" lang="en-US"/>
                        <a:t>1001 &gt;&gt; 2 = 0010</a:t>
                      </a:r>
                      <a:endParaRPr altLang="en-US" dirty="0" lang="zh-C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title"/>
          </p:nvPr>
        </p:nvSpPr>
        <p:spPr>
          <a:xfrm>
            <a:off x="457199" y="2285999"/>
            <a:ext cx="8229600" cy="1143000"/>
          </a:xfrm>
        </p:spPr>
        <p:txBody>
          <a:bodyPr/>
          <a:p>
            <a:r>
              <a:rPr lang="zh-CN"/>
              <a:t>下面</a:t>
            </a:r>
            <a:r>
              <a:rPr lang="zh-CN"/>
              <a:t>，</a:t>
            </a:r>
            <a:r>
              <a:rPr lang="zh-CN"/>
              <a:t>让我们</a:t>
            </a:r>
            <a:r>
              <a:rPr lang="zh-CN"/>
              <a:t>开始</a:t>
            </a:r>
            <a:r>
              <a:rPr lang="zh-CN"/>
              <a:t>学习</a:t>
            </a:r>
            <a:br>
              <a:rPr altLang="zh-CN" lang="en-US"/>
            </a:br>
            <a:r>
              <a:rPr altLang="zh-CN" lang="zh-CN"/>
              <a:t>如何</a:t>
            </a:r>
            <a:r>
              <a:rPr altLang="zh-CN" lang="zh-CN"/>
              <a:t>编写</a:t>
            </a:r>
            <a:r>
              <a:rPr altLang="zh-CN" lang="zh-CN"/>
              <a:t>一个</a:t>
            </a:r>
            <a:r>
              <a:rPr altLang="zh-CN" lang="zh-CN"/>
              <a:t>单片机</a:t>
            </a:r>
            <a:r>
              <a:rPr altLang="zh-CN" lang="zh-CN"/>
              <a:t>程序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lang="zh-CN"/>
              <a:t>变量和变量类型（</a:t>
            </a:r>
            <a:r>
              <a:rPr altLang="zh-CN" dirty="0" lang="en-US"/>
              <a:t>1</a:t>
            </a:r>
            <a:r>
              <a:rPr altLang="en-US" dirty="0" lang="zh-CN"/>
              <a:t>）</a:t>
            </a:r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p>
            <a:pPr eaLnBrk="1" hangingPunct="1" indent="-533400" marL="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altLang="zh-CN" dirty="0" lang="en-US"/>
              <a:t>C</a:t>
            </a:r>
            <a:r>
              <a:rPr altLang="en-US" dirty="0" lang="zh-CN"/>
              <a:t>语言的基本变量有以下类型：</a:t>
            </a:r>
            <a:endParaRPr altLang="zh-CN" dirty="0" lang="en-US"/>
          </a:p>
          <a:p>
            <a:pPr eaLnBrk="1" hangingPunct="1">
              <a:lnSpc>
                <a:spcPct val="90000"/>
              </a:lnSpc>
            </a:pPr>
            <a:r>
              <a:rPr altLang="en-US" dirty="0" sz="1800" lang="zh-CN">
                <a:solidFill>
                  <a:srgbClr val="000099"/>
                </a:solidFill>
              </a:rPr>
              <a:t>整型 </a:t>
            </a:r>
            <a:r>
              <a:rPr altLang="zh-CN" dirty="0" sz="1800" lang="en-US">
                <a:solidFill>
                  <a:srgbClr val="000099"/>
                </a:solidFill>
              </a:rPr>
              <a:t>int </a:t>
            </a:r>
            <a:r>
              <a:rPr altLang="zh-CN" b="0" dirty="0" sz="1800" lang="en-US">
                <a:solidFill>
                  <a:srgbClr val="000099"/>
                </a:solidFill>
              </a:rPr>
              <a:t>(</a:t>
            </a:r>
            <a:r>
              <a:rPr altLang="en-US" b="0" dirty="0" sz="1800" lang="zh-CN">
                <a:solidFill>
                  <a:srgbClr val="000099"/>
                </a:solidFill>
              </a:rPr>
              <a:t>输入输出中写作</a:t>
            </a:r>
            <a:r>
              <a:rPr altLang="zh-CN" b="0" dirty="0" sz="1800" lang="en-US">
                <a:solidFill>
                  <a:srgbClr val="000099"/>
                </a:solidFill>
              </a:rPr>
              <a:t>%d) </a:t>
            </a:r>
            <a:r>
              <a:rPr altLang="en-US" b="0" dirty="0" sz="1800" lang="zh-CN">
                <a:solidFill>
                  <a:srgbClr val="000099"/>
                </a:solidFill>
              </a:rPr>
              <a:t>长度为</a:t>
            </a:r>
            <a:r>
              <a:rPr altLang="zh-CN" b="0" dirty="0" sz="1800" lang="en-US">
                <a:solidFill>
                  <a:srgbClr val="000099"/>
                </a:solidFill>
              </a:rPr>
              <a:t>4</a:t>
            </a:r>
            <a:r>
              <a:rPr altLang="en-US" b="0" dirty="0" sz="1800" lang="zh-CN">
                <a:solidFill>
                  <a:srgbClr val="000099"/>
                </a:solidFill>
              </a:rPr>
              <a:t>字节，可存储</a:t>
            </a:r>
            <a:r>
              <a:rPr altLang="zh-CN" b="0" dirty="0" sz="1800" lang="en-US">
                <a:solidFill>
                  <a:srgbClr val="000099"/>
                </a:solidFill>
              </a:rPr>
              <a:t>-2^31~2^31-1</a:t>
            </a:r>
            <a:r>
              <a:rPr altLang="en-US" b="0" dirty="0" sz="1800" lang="zh-CN">
                <a:solidFill>
                  <a:srgbClr val="000099"/>
                </a:solidFill>
              </a:rPr>
              <a:t>的整数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altLang="en-US" dirty="0" sz="1800" lang="zh-CN">
                <a:solidFill>
                  <a:srgbClr val="000099"/>
                </a:solidFill>
              </a:rPr>
              <a:t>浮点型 </a:t>
            </a:r>
            <a:r>
              <a:rPr altLang="zh-CN" dirty="0" sz="1800" lang="en-US">
                <a:solidFill>
                  <a:srgbClr val="000099"/>
                </a:solidFill>
              </a:rPr>
              <a:t>float </a:t>
            </a:r>
            <a:r>
              <a:rPr altLang="zh-CN" b="0" dirty="0" sz="1800" lang="en-US">
                <a:solidFill>
                  <a:srgbClr val="000099"/>
                </a:solidFill>
              </a:rPr>
              <a:t>(</a:t>
            </a:r>
            <a:r>
              <a:rPr altLang="en-US" b="0" dirty="0" sz="1800" lang="zh-CN">
                <a:solidFill>
                  <a:srgbClr val="000099"/>
                </a:solidFill>
              </a:rPr>
              <a:t>输入输出中写作</a:t>
            </a:r>
            <a:r>
              <a:rPr altLang="zh-CN" b="0" dirty="0" sz="1800" lang="en-US">
                <a:solidFill>
                  <a:srgbClr val="000099"/>
                </a:solidFill>
              </a:rPr>
              <a:t>%f)</a:t>
            </a:r>
            <a:r>
              <a:rPr altLang="en-US" b="0" dirty="0" sz="1800" lang="zh-CN">
                <a:solidFill>
                  <a:srgbClr val="000099"/>
                </a:solidFill>
              </a:rPr>
              <a:t>长度为</a:t>
            </a:r>
            <a:r>
              <a:rPr altLang="zh-CN" b="0" dirty="0" sz="1800" lang="en-US">
                <a:solidFill>
                  <a:srgbClr val="000099"/>
                </a:solidFill>
              </a:rPr>
              <a:t>4</a:t>
            </a:r>
            <a:r>
              <a:rPr altLang="en-US" b="0" dirty="0" sz="1800" lang="zh-CN">
                <a:solidFill>
                  <a:srgbClr val="000099"/>
                </a:solidFill>
              </a:rPr>
              <a:t>字节，可精确到</a:t>
            </a:r>
            <a:r>
              <a:rPr altLang="zh-CN" b="0" dirty="0" sz="1800" lang="en-US">
                <a:solidFill>
                  <a:srgbClr val="000099"/>
                </a:solidFill>
              </a:rPr>
              <a:t>-2^24~2^24</a:t>
            </a:r>
          </a:p>
          <a:p>
            <a:pPr eaLnBrk="1" hangingPunct="1">
              <a:lnSpc>
                <a:spcPct val="90000"/>
              </a:lnSpc>
            </a:pPr>
            <a:r>
              <a:rPr altLang="en-US" dirty="0" sz="1800" lang="zh-CN">
                <a:solidFill>
                  <a:srgbClr val="000099"/>
                </a:solidFill>
              </a:rPr>
              <a:t>字符型 </a:t>
            </a:r>
            <a:r>
              <a:rPr altLang="zh-CN" dirty="0" sz="1800" lang="en-US">
                <a:solidFill>
                  <a:srgbClr val="000099"/>
                </a:solidFill>
              </a:rPr>
              <a:t>char </a:t>
            </a:r>
            <a:r>
              <a:rPr altLang="zh-CN" b="0" dirty="0" sz="1800" lang="en-US">
                <a:solidFill>
                  <a:srgbClr val="000099"/>
                </a:solidFill>
              </a:rPr>
              <a:t>(</a:t>
            </a:r>
            <a:r>
              <a:rPr altLang="en-US" b="0" dirty="0" sz="1800" lang="zh-CN">
                <a:solidFill>
                  <a:srgbClr val="000099"/>
                </a:solidFill>
              </a:rPr>
              <a:t>输入输出中写作</a:t>
            </a:r>
            <a:r>
              <a:rPr altLang="zh-CN" b="0" dirty="0" sz="1800" lang="en-US">
                <a:solidFill>
                  <a:srgbClr val="000099"/>
                </a:solidFill>
              </a:rPr>
              <a:t>%c) </a:t>
            </a:r>
            <a:r>
              <a:rPr altLang="en-US" b="0" dirty="0" sz="1800" lang="zh-CN">
                <a:solidFill>
                  <a:srgbClr val="000099"/>
                </a:solidFill>
              </a:rPr>
              <a:t>长度为</a:t>
            </a:r>
            <a:r>
              <a:rPr altLang="zh-CN" b="0" dirty="0" sz="1800" lang="en-US">
                <a:solidFill>
                  <a:srgbClr val="000099"/>
                </a:solidFill>
              </a:rPr>
              <a:t>1</a:t>
            </a:r>
            <a:r>
              <a:rPr altLang="en-US" b="0" dirty="0" sz="1800" lang="zh-CN">
                <a:solidFill>
                  <a:srgbClr val="000099"/>
                </a:solidFill>
              </a:rPr>
              <a:t>字节，可存储</a:t>
            </a:r>
            <a:r>
              <a:rPr altLang="zh-CN" b="0" dirty="0" sz="1800" lang="en-US">
                <a:solidFill>
                  <a:srgbClr val="000099"/>
                </a:solidFill>
              </a:rPr>
              <a:t>-2^7~2^7-1</a:t>
            </a:r>
            <a:r>
              <a:rPr altLang="en-US" b="0" dirty="0" sz="1800" lang="zh-CN">
                <a:solidFill>
                  <a:srgbClr val="000099"/>
                </a:solidFill>
              </a:rPr>
              <a:t>的整数（一般字符</a:t>
            </a:r>
            <a:r>
              <a:rPr altLang="zh-CN" b="0" dirty="0" sz="1800" lang="en-US">
                <a:solidFill>
                  <a:srgbClr val="000099"/>
                </a:solidFill>
              </a:rPr>
              <a:t>ASCII</a:t>
            </a:r>
            <a:r>
              <a:rPr altLang="en-US" b="0" dirty="0" sz="1800" lang="zh-CN">
                <a:solidFill>
                  <a:srgbClr val="000099"/>
                </a:solidFill>
              </a:rPr>
              <a:t>编码范围为</a:t>
            </a:r>
            <a:r>
              <a:rPr altLang="zh-CN" b="0" dirty="0" sz="1800" lang="en-US">
                <a:solidFill>
                  <a:srgbClr val="000099"/>
                </a:solidFill>
              </a:rPr>
              <a:t>0-127</a:t>
            </a:r>
            <a:r>
              <a:rPr altLang="en-US" b="0" dirty="0" sz="1800" lang="zh-CN">
                <a:solidFill>
                  <a:srgbClr val="000099"/>
                </a:solidFill>
              </a:rPr>
              <a:t>，足够使用）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altLang="en-US" dirty="0" sz="1800" lang="zh-CN">
                <a:solidFill>
                  <a:srgbClr val="000099"/>
                </a:solidFill>
              </a:rPr>
              <a:t>空类型 </a:t>
            </a:r>
            <a:r>
              <a:rPr altLang="zh-CN" dirty="0" sz="1800" lang="en-US">
                <a:solidFill>
                  <a:srgbClr val="000099"/>
                </a:solidFill>
              </a:rPr>
              <a:t>void </a:t>
            </a:r>
            <a:r>
              <a:rPr altLang="en-US" b="0" dirty="0" sz="1800" lang="zh-CN">
                <a:solidFill>
                  <a:srgbClr val="000099"/>
                </a:solidFill>
              </a:rPr>
              <a:t>一般用于定义函数输出，表示无输出内容。</a:t>
            </a:r>
            <a:endParaRPr altLang="zh-CN" dirty="0" sz="1800" lang="en-US">
              <a:solidFill>
                <a:srgbClr val="000099"/>
              </a:solidFill>
            </a:endParaRPr>
          </a:p>
          <a:p>
            <a:pPr eaLnBrk="1" hangingPunct="1" indent="-533400" lvl="0" marL="533400">
              <a:lnSpc>
                <a:spcPct val="90000"/>
              </a:lnSpc>
              <a:buClr>
                <a:srgbClr val="00007D"/>
              </a:buClr>
              <a:buNone/>
            </a:pPr>
            <a:r>
              <a:rPr altLang="en-US" dirty="0" lang="zh-CN"/>
              <a:t>在基本变量类型之外，可以添加以下类型前缀：</a:t>
            </a:r>
            <a:endParaRPr altLang="zh-CN" dirty="0" lang="en-US"/>
          </a:p>
          <a:p>
            <a:pPr eaLnBrk="1" hangingPunct="1" lvl="0">
              <a:lnSpc>
                <a:spcPct val="90000"/>
              </a:lnSpc>
              <a:buClr>
                <a:srgbClr val="00007D"/>
              </a:buClr>
            </a:pPr>
            <a:r>
              <a:rPr altLang="en-US" b="0" dirty="0" sz="1800" lang="zh-CN">
                <a:solidFill>
                  <a:srgbClr val="000099"/>
                </a:solidFill>
              </a:rPr>
              <a:t>长</a:t>
            </a:r>
            <a:r>
              <a:rPr altLang="zh-CN" b="0" dirty="0" sz="1800" lang="en-US">
                <a:solidFill>
                  <a:srgbClr val="000099"/>
                </a:solidFill>
              </a:rPr>
              <a:t>~</a:t>
            </a:r>
            <a:r>
              <a:rPr altLang="en-US" b="0" dirty="0" sz="1800" lang="zh-CN">
                <a:solidFill>
                  <a:srgbClr val="000099"/>
                </a:solidFill>
              </a:rPr>
              <a:t>型 </a:t>
            </a:r>
            <a:r>
              <a:rPr altLang="zh-CN" b="0" dirty="0" sz="1800" lang="en-US">
                <a:solidFill>
                  <a:srgbClr val="000099"/>
                </a:solidFill>
              </a:rPr>
              <a:t>long</a:t>
            </a:r>
            <a:r>
              <a:rPr altLang="en-US" b="0" dirty="0" sz="1800" lang="zh-CN">
                <a:solidFill>
                  <a:srgbClr val="000099"/>
                </a:solidFill>
              </a:rPr>
              <a:t>（如</a:t>
            </a:r>
            <a:r>
              <a:rPr altLang="zh-CN" b="0" dirty="0" sz="1800" lang="en-US">
                <a:solidFill>
                  <a:srgbClr val="000099"/>
                </a:solidFill>
              </a:rPr>
              <a:t>long int</a:t>
            </a:r>
            <a:r>
              <a:rPr altLang="en-US" b="0" dirty="0" sz="1800" lang="zh-CN">
                <a:solidFill>
                  <a:srgbClr val="000099"/>
                </a:solidFill>
              </a:rPr>
              <a:t>）一个</a:t>
            </a:r>
            <a:r>
              <a:rPr altLang="zh-CN" b="0" dirty="0" sz="1800" lang="en-US">
                <a:solidFill>
                  <a:srgbClr val="000099"/>
                </a:solidFill>
              </a:rPr>
              <a:t>long</a:t>
            </a:r>
            <a:r>
              <a:rPr altLang="en-US" b="0" dirty="0" sz="1800" lang="zh-CN">
                <a:solidFill>
                  <a:srgbClr val="000099"/>
                </a:solidFill>
              </a:rPr>
              <a:t>表示增加</a:t>
            </a:r>
            <a:r>
              <a:rPr altLang="zh-CN" b="0" dirty="0" sz="1800" lang="en-US">
                <a:solidFill>
                  <a:srgbClr val="000099"/>
                </a:solidFill>
              </a:rPr>
              <a:t>4</a:t>
            </a:r>
            <a:r>
              <a:rPr altLang="en-US" b="0" dirty="0" sz="1800" lang="zh-CN">
                <a:solidFill>
                  <a:srgbClr val="000099"/>
                </a:solidFill>
              </a:rPr>
              <a:t>个字节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0007D"/>
              </a:buClr>
            </a:pPr>
            <a:r>
              <a:rPr altLang="en-US" b="0" dirty="0" sz="1800" lang="zh-CN">
                <a:solidFill>
                  <a:srgbClr val="000099"/>
                </a:solidFill>
              </a:rPr>
              <a:t>（其中长浮点型 </a:t>
            </a:r>
            <a:r>
              <a:rPr altLang="zh-CN" b="0" dirty="0" sz="1800" lang="en-US">
                <a:solidFill>
                  <a:srgbClr val="000099"/>
                </a:solidFill>
              </a:rPr>
              <a:t>long float</a:t>
            </a:r>
            <a:r>
              <a:rPr altLang="en-US" b="0" dirty="0" sz="1800" lang="zh-CN">
                <a:solidFill>
                  <a:srgbClr val="000099"/>
                </a:solidFill>
              </a:rPr>
              <a:t> 定义为 </a:t>
            </a:r>
            <a:r>
              <a:rPr altLang="zh-CN" b="0" dirty="0" sz="1800" lang="en-US">
                <a:solidFill>
                  <a:srgbClr val="000099"/>
                </a:solidFill>
              </a:rPr>
              <a:t>double </a:t>
            </a:r>
            <a:r>
              <a:rPr altLang="en-US" b="0" dirty="0" sz="1800" lang="zh-CN">
                <a:solidFill>
                  <a:srgbClr val="000099"/>
                </a:solidFill>
              </a:rPr>
              <a:t>双精度整型，</a:t>
            </a:r>
            <a:r>
              <a:rPr altLang="zh-CN" b="0" dirty="0" sz="1800" lang="en-US">
                <a:solidFill>
                  <a:srgbClr val="000099"/>
                </a:solidFill>
              </a:rPr>
              <a:t>long int </a:t>
            </a:r>
            <a:r>
              <a:rPr altLang="en-US" b="0" dirty="0" sz="1800" lang="zh-CN">
                <a:solidFill>
                  <a:srgbClr val="000099"/>
                </a:solidFill>
              </a:rPr>
              <a:t>即 </a:t>
            </a:r>
            <a:r>
              <a:rPr altLang="zh-CN" b="0" dirty="0" sz="1800" lang="en-US">
                <a:solidFill>
                  <a:srgbClr val="000099"/>
                </a:solidFill>
              </a:rPr>
              <a:t>int</a:t>
            </a:r>
            <a:r>
              <a:rPr altLang="en-US" b="0" dirty="0" sz="1800" lang="zh-CN">
                <a:solidFill>
                  <a:srgbClr val="000099"/>
                </a:solidFill>
              </a:rPr>
              <a:t>）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 lvl="0">
              <a:lnSpc>
                <a:spcPct val="90000"/>
              </a:lnSpc>
              <a:buClr>
                <a:srgbClr val="00007D"/>
              </a:buClr>
            </a:pPr>
            <a:r>
              <a:rPr altLang="en-US" b="0" dirty="0" sz="1800" lang="zh-CN">
                <a:solidFill>
                  <a:srgbClr val="000099"/>
                </a:solidFill>
              </a:rPr>
              <a:t>短</a:t>
            </a:r>
            <a:r>
              <a:rPr altLang="zh-CN" b="0" dirty="0" sz="1800" lang="en-US">
                <a:solidFill>
                  <a:srgbClr val="000099"/>
                </a:solidFill>
              </a:rPr>
              <a:t>~</a:t>
            </a:r>
            <a:r>
              <a:rPr altLang="en-US" b="0" dirty="0" sz="1800" lang="zh-CN">
                <a:solidFill>
                  <a:srgbClr val="000099"/>
                </a:solidFill>
              </a:rPr>
              <a:t>型 </a:t>
            </a:r>
            <a:r>
              <a:rPr altLang="zh-CN" b="0" dirty="0" sz="1800" lang="en-US">
                <a:solidFill>
                  <a:srgbClr val="000099"/>
                </a:solidFill>
              </a:rPr>
              <a:t>short (</a:t>
            </a:r>
            <a:r>
              <a:rPr altLang="en-US" b="0" dirty="0" sz="1800" lang="zh-CN">
                <a:solidFill>
                  <a:srgbClr val="000099"/>
                </a:solidFill>
              </a:rPr>
              <a:t>如</a:t>
            </a:r>
            <a:r>
              <a:rPr altLang="zh-CN" b="0" dirty="0" sz="1800" lang="en-US">
                <a:solidFill>
                  <a:srgbClr val="000099"/>
                </a:solidFill>
              </a:rPr>
              <a:t>short int) </a:t>
            </a:r>
            <a:r>
              <a:rPr altLang="en-US" b="0" dirty="0" sz="1800" lang="zh-CN">
                <a:solidFill>
                  <a:srgbClr val="000099"/>
                </a:solidFill>
              </a:rPr>
              <a:t>一个</a:t>
            </a:r>
            <a:r>
              <a:rPr altLang="zh-CN" b="0" dirty="0" sz="1800" lang="en-US">
                <a:solidFill>
                  <a:srgbClr val="000099"/>
                </a:solidFill>
              </a:rPr>
              <a:t>short</a:t>
            </a:r>
            <a:r>
              <a:rPr altLang="en-US" b="0" dirty="0" sz="1800" lang="zh-CN">
                <a:solidFill>
                  <a:srgbClr val="000099"/>
                </a:solidFill>
              </a:rPr>
              <a:t>减少增加</a:t>
            </a:r>
            <a:r>
              <a:rPr altLang="zh-CN" b="0" dirty="0" sz="1800" lang="en-US">
                <a:solidFill>
                  <a:srgbClr val="000099"/>
                </a:solidFill>
              </a:rPr>
              <a:t>4</a:t>
            </a:r>
            <a:r>
              <a:rPr altLang="en-US" b="0" dirty="0" sz="1800" lang="zh-CN">
                <a:solidFill>
                  <a:srgbClr val="000099"/>
                </a:solidFill>
              </a:rPr>
              <a:t>个字节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 lvl="0">
              <a:lnSpc>
                <a:spcPct val="90000"/>
              </a:lnSpc>
              <a:buClr>
                <a:srgbClr val="00007D"/>
              </a:buClr>
            </a:pPr>
            <a:r>
              <a:rPr altLang="en-US" b="0" dirty="0" sz="1800" lang="zh-CN">
                <a:solidFill>
                  <a:srgbClr val="000099"/>
                </a:solidFill>
              </a:rPr>
              <a:t>无符号</a:t>
            </a:r>
            <a:r>
              <a:rPr altLang="zh-CN" b="0" dirty="0" sz="1800" lang="en-US">
                <a:solidFill>
                  <a:srgbClr val="000099"/>
                </a:solidFill>
              </a:rPr>
              <a:t>~</a:t>
            </a:r>
            <a:r>
              <a:rPr altLang="en-US" b="0" dirty="0" sz="1800" lang="zh-CN">
                <a:solidFill>
                  <a:srgbClr val="000099"/>
                </a:solidFill>
              </a:rPr>
              <a:t>型 </a:t>
            </a:r>
            <a:r>
              <a:rPr altLang="zh-CN" b="0" dirty="0" sz="1800" lang="en-US">
                <a:solidFill>
                  <a:srgbClr val="000099"/>
                </a:solidFill>
              </a:rPr>
              <a:t>unsigned (</a:t>
            </a:r>
            <a:r>
              <a:rPr altLang="en-US" b="0" dirty="0" sz="1800" lang="zh-CN">
                <a:solidFill>
                  <a:srgbClr val="000099"/>
                </a:solidFill>
              </a:rPr>
              <a:t>如</a:t>
            </a:r>
            <a:r>
              <a:rPr altLang="zh-CN" b="0" dirty="0" sz="1800" lang="en-US">
                <a:solidFill>
                  <a:srgbClr val="000099"/>
                </a:solidFill>
              </a:rPr>
              <a:t>unsigned int) </a:t>
            </a:r>
            <a:r>
              <a:rPr altLang="en-US" b="0" dirty="0" sz="1800" lang="zh-CN">
                <a:solidFill>
                  <a:srgbClr val="000099"/>
                </a:solidFill>
              </a:rPr>
              <a:t>不保存负数，可将存储范围扩展两倍。</a:t>
            </a:r>
            <a:r>
              <a:rPr altLang="en-US" dirty="0" sz="1800" lang="zh-CN">
                <a:solidFill>
                  <a:srgbClr val="000099"/>
                </a:solidFill>
              </a:rPr>
              <a:t>单片机由于存储空间有限，常用该类型以节约储存空间。</a:t>
            </a:r>
            <a:endParaRPr altLang="zh-CN" dirty="0" sz="1800" lang="en-US">
              <a:solidFill>
                <a:srgbClr val="000099"/>
              </a:solidFill>
            </a:endParaRPr>
          </a:p>
          <a:p>
            <a:pPr eaLnBrk="1" hangingPunct="1" indent="0" lvl="0" marL="0">
              <a:lnSpc>
                <a:spcPct val="90000"/>
              </a:lnSpc>
              <a:buClr>
                <a:srgbClr val="00007D"/>
              </a:buClr>
              <a:buNone/>
            </a:pPr>
            <a:r>
              <a:rPr altLang="en-US" b="0" dirty="0" sz="1800" lang="zh-CN">
                <a:solidFill>
                  <a:srgbClr val="000099"/>
                </a:solidFill>
              </a:rPr>
              <a:t>变量定义方式：</a:t>
            </a:r>
            <a:r>
              <a:rPr altLang="zh-CN" b="0" dirty="0" sz="1800" lang="en-US">
                <a:solidFill>
                  <a:srgbClr val="000099"/>
                </a:solidFill>
              </a:rPr>
              <a:t>[</a:t>
            </a:r>
            <a:r>
              <a:rPr altLang="en-US" b="0" dirty="0" sz="1800" lang="zh-CN">
                <a:solidFill>
                  <a:srgbClr val="000099"/>
                </a:solidFill>
              </a:rPr>
              <a:t>例</a:t>
            </a:r>
            <a:r>
              <a:rPr altLang="zh-CN" b="0" dirty="0" sz="1800" lang="en-US">
                <a:solidFill>
                  <a:srgbClr val="000099"/>
                </a:solidFill>
              </a:rPr>
              <a:t>] int a, b, c;</a:t>
            </a:r>
          </a:p>
          <a:p>
            <a:pPr eaLnBrk="1" hangingPunct="1" indent="-533400" lvl="0" marL="533400">
              <a:lnSpc>
                <a:spcPct val="90000"/>
              </a:lnSpc>
              <a:buClr>
                <a:srgbClr val="00007D"/>
              </a:buClr>
              <a:buNone/>
            </a:pPr>
            <a:r>
              <a:rPr altLang="en-US" dirty="0" lang="zh-CN"/>
              <a:t>定义变量类型语句必须放在函数体代码的开头。</a:t>
            </a:r>
            <a:endParaRPr altLang="en-US" b="0" dirty="0" sz="1800" lang="zh-CN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en-US" dirty="0" lang="zh-CN"/>
              <a:t>变量和变量类型（</a:t>
            </a:r>
            <a:r>
              <a:rPr altLang="zh-CN" dirty="0" lang="en-US"/>
              <a:t>2</a:t>
            </a:r>
            <a:r>
              <a:rPr altLang="en-US" dirty="0" lang="zh-CN"/>
              <a:t>）</a:t>
            </a:r>
          </a:p>
        </p:txBody>
      </p:sp>
      <p:sp>
        <p:nvSpPr>
          <p:cNvPr id="104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p>
            <a:pPr eaLnBrk="1" hangingPunct="1" indent="-533400" marL="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altLang="en-US" dirty="0" lang="zh-CN"/>
              <a:t>对于较多的数据，</a:t>
            </a:r>
            <a:r>
              <a:rPr altLang="zh-CN" dirty="0" lang="en-US"/>
              <a:t>C</a:t>
            </a:r>
            <a:r>
              <a:rPr altLang="en-US" dirty="0" lang="zh-CN"/>
              <a:t>语言有两种数据处理方式：</a:t>
            </a:r>
            <a:endParaRPr altLang="zh-CN" dirty="0" lang="en-US"/>
          </a:p>
          <a:p>
            <a:pPr eaLnBrk="1" hangingPunct="1">
              <a:lnSpc>
                <a:spcPct val="90000"/>
              </a:lnSpc>
            </a:pPr>
            <a:r>
              <a:rPr altLang="en-US" dirty="0" sz="1800" lang="zh-CN">
                <a:solidFill>
                  <a:srgbClr val="000099"/>
                </a:solidFill>
              </a:rPr>
              <a:t>数组：</a:t>
            </a:r>
            <a:r>
              <a:rPr altLang="en-US" b="0" dirty="0" sz="1800" lang="zh-CN">
                <a:solidFill>
                  <a:srgbClr val="000099"/>
                </a:solidFill>
              </a:rPr>
              <a:t>数组是一段连续的变量存储空间，可以视为一个拥有多个抽屉的柜子。数组中每一个元素类型必须相同。数组的大小必须预先分配（就像柜子必须预先打制好）。数组通过下标访问和修改数组中的数（例如抽屉上的编号）。数组的定义方式为 </a:t>
            </a:r>
            <a:r>
              <a:rPr altLang="zh-CN" b="0" dirty="0" sz="1800" lang="en-US">
                <a:solidFill>
                  <a:srgbClr val="000099"/>
                </a:solidFill>
              </a:rPr>
              <a:t>int a[N];</a:t>
            </a:r>
            <a:r>
              <a:rPr altLang="en-US" b="0" dirty="0" sz="1800" lang="zh-CN">
                <a:solidFill>
                  <a:srgbClr val="000099"/>
                </a:solidFill>
              </a:rPr>
              <a:t> 即数组名为</a:t>
            </a:r>
            <a:r>
              <a:rPr altLang="zh-CN" b="0" dirty="0" sz="1800" lang="en-US">
                <a:solidFill>
                  <a:srgbClr val="000099"/>
                </a:solidFill>
              </a:rPr>
              <a:t>a</a:t>
            </a:r>
            <a:r>
              <a:rPr altLang="en-US" b="0" dirty="0" sz="1800" lang="zh-CN">
                <a:solidFill>
                  <a:srgbClr val="000099"/>
                </a:solidFill>
              </a:rPr>
              <a:t>，大小为</a:t>
            </a:r>
            <a:r>
              <a:rPr altLang="zh-CN" b="0" dirty="0" sz="1800" lang="en-US">
                <a:solidFill>
                  <a:srgbClr val="000099"/>
                </a:solidFill>
              </a:rPr>
              <a:t>N</a:t>
            </a:r>
            <a:r>
              <a:rPr altLang="en-US" b="0" dirty="0" sz="1800" lang="zh-CN">
                <a:solidFill>
                  <a:srgbClr val="000099"/>
                </a:solidFill>
              </a:rPr>
              <a:t>，编号为</a:t>
            </a:r>
            <a:r>
              <a:rPr altLang="zh-CN" b="0" dirty="0" sz="1800" lang="en-US">
                <a:solidFill>
                  <a:srgbClr val="000099"/>
                </a:solidFill>
              </a:rPr>
              <a:t>0~N-1</a:t>
            </a:r>
            <a:r>
              <a:rPr altLang="en-US" b="0" dirty="0" sz="1800" lang="zh-CN">
                <a:solidFill>
                  <a:srgbClr val="000099"/>
                </a:solidFill>
              </a:rPr>
              <a:t>。其中，字符型数组也被称为字符串，拥有专门的输入输出表示 </a:t>
            </a:r>
            <a:r>
              <a:rPr altLang="zh-CN" b="0" dirty="0" sz="1800" lang="en-US">
                <a:solidFill>
                  <a:srgbClr val="000099"/>
                </a:solidFill>
              </a:rPr>
              <a:t>%s </a:t>
            </a:r>
            <a:r>
              <a:rPr altLang="en-US" b="0" dirty="0" sz="1800" lang="zh-CN">
                <a:solidFill>
                  <a:srgbClr val="000099"/>
                </a:solidFill>
              </a:rPr>
              <a:t>。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altLang="en-US" dirty="0" sz="1800" lang="zh-CN">
                <a:solidFill>
                  <a:srgbClr val="000099"/>
                </a:solidFill>
              </a:rPr>
              <a:t>指针：</a:t>
            </a:r>
            <a:r>
              <a:rPr altLang="en-US" b="0" dirty="0" sz="1800" lang="zh-CN">
                <a:solidFill>
                  <a:srgbClr val="000099"/>
                </a:solidFill>
              </a:rPr>
              <a:t>指针是变量的地址，相当于在一个公共的大柜子里面标注你所存放物品的抽屉所在位置。使用指针定义数组需要预先分配空间，相当于标注柜子中有哪一些抽屉属于你。访问变量地址需要通过取地址符</a:t>
            </a:r>
            <a:r>
              <a:rPr altLang="zh-CN" b="0" dirty="0" sz="1800" lang="en-US">
                <a:solidFill>
                  <a:srgbClr val="000099"/>
                </a:solidFill>
              </a:rPr>
              <a:t>&amp;</a:t>
            </a:r>
            <a:r>
              <a:rPr altLang="en-US" b="0" dirty="0" sz="1800" lang="zh-CN">
                <a:solidFill>
                  <a:srgbClr val="000099"/>
                </a:solidFill>
              </a:rPr>
              <a:t>，访问指针对应变量需要使用取值符号*。指针的定义方式为 </a:t>
            </a:r>
            <a:r>
              <a:rPr altLang="zh-CN" b="0" dirty="0" sz="1800" lang="en-US">
                <a:solidFill>
                  <a:srgbClr val="000099"/>
                </a:solidFill>
              </a:rPr>
              <a:t>int </a:t>
            </a:r>
            <a:r>
              <a:rPr altLang="en-US" b="0" dirty="0" sz="1800" lang="zh-CN">
                <a:solidFill>
                  <a:srgbClr val="000099"/>
                </a:solidFill>
              </a:rPr>
              <a:t>*</a:t>
            </a:r>
            <a:r>
              <a:rPr altLang="zh-CN" b="0" dirty="0" sz="1800" lang="en-US">
                <a:solidFill>
                  <a:srgbClr val="000099"/>
                </a:solidFill>
              </a:rPr>
              <a:t>a; </a:t>
            </a:r>
            <a:r>
              <a:rPr altLang="en-US" b="0" dirty="0" sz="1800" lang="zh-CN">
                <a:solidFill>
                  <a:srgbClr val="000099"/>
                </a:solidFill>
              </a:rPr>
              <a:t>即指针名为</a:t>
            </a:r>
            <a:r>
              <a:rPr altLang="zh-CN" b="0" dirty="0" sz="1800" lang="en-US">
                <a:solidFill>
                  <a:srgbClr val="000099"/>
                </a:solidFill>
              </a:rPr>
              <a:t>a</a:t>
            </a:r>
            <a:r>
              <a:rPr altLang="en-US" b="0" dirty="0" sz="1800" lang="zh-CN">
                <a:solidFill>
                  <a:srgbClr val="000099"/>
                </a:solidFill>
              </a:rPr>
              <a:t>。数组名同时也是对应地址的指针名。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 indent="-533400" lvl="0" marL="533400">
              <a:lnSpc>
                <a:spcPct val="90000"/>
              </a:lnSpc>
              <a:buClr>
                <a:srgbClr val="00007D"/>
              </a:buClr>
              <a:buNone/>
            </a:pPr>
            <a:r>
              <a:rPr altLang="en-US" dirty="0" lang="zh-CN"/>
              <a:t>此外，对于</a:t>
            </a:r>
            <a:r>
              <a:rPr altLang="zh-CN" dirty="0" lang="en-US"/>
              <a:t>51</a:t>
            </a:r>
            <a:r>
              <a:rPr altLang="en-US" dirty="0" lang="zh-CN"/>
              <a:t>单片机，还有两种特殊的数据类型：</a:t>
            </a:r>
            <a:endParaRPr altLang="zh-CN" dirty="0" lang="en-US"/>
          </a:p>
          <a:p>
            <a:pPr eaLnBrk="1" hangingPunct="1" indent="-533400" lvl="0" marL="533400">
              <a:lnSpc>
                <a:spcPct val="90000"/>
              </a:lnSpc>
              <a:buClr>
                <a:srgbClr val="00007D"/>
              </a:buClr>
              <a:buNone/>
            </a:pPr>
            <a:r>
              <a:rPr altLang="zh-CN" dirty="0" sz="1800" lang="en-US" err="1">
                <a:solidFill>
                  <a:srgbClr val="000099"/>
                </a:solidFill>
              </a:rPr>
              <a:t>sbit</a:t>
            </a:r>
            <a:r>
              <a:rPr altLang="zh-CN" b="0" dirty="0" sz="1800" lang="en-US">
                <a:solidFill>
                  <a:srgbClr val="000099"/>
                </a:solidFill>
              </a:rPr>
              <a:t> </a:t>
            </a:r>
            <a:r>
              <a:rPr altLang="en-US" b="0" dirty="0" sz="1800" lang="zh-CN">
                <a:solidFill>
                  <a:srgbClr val="000099"/>
                </a:solidFill>
              </a:rPr>
              <a:t>定义输入输出端口 例：</a:t>
            </a:r>
            <a:r>
              <a:rPr altLang="zh-CN" b="0" dirty="0" sz="1800" lang="en-US" err="1">
                <a:solidFill>
                  <a:srgbClr val="000099"/>
                </a:solidFill>
              </a:rPr>
              <a:t>sbit</a:t>
            </a:r>
            <a:r>
              <a:rPr altLang="zh-CN" b="0" dirty="0" sz="1800" lang="en-US">
                <a:solidFill>
                  <a:srgbClr val="000099"/>
                </a:solidFill>
              </a:rPr>
              <a:t> LED=P1^0;</a:t>
            </a:r>
            <a:r>
              <a:rPr altLang="en-US" b="0" dirty="0" sz="1800" lang="zh-CN">
                <a:solidFill>
                  <a:srgbClr val="000099"/>
                </a:solidFill>
              </a:rPr>
              <a:t> 即定义端口</a:t>
            </a:r>
            <a:r>
              <a:rPr altLang="zh-CN" b="0" dirty="0" sz="1800" lang="en-US">
                <a:solidFill>
                  <a:srgbClr val="000099"/>
                </a:solidFill>
              </a:rPr>
              <a:t>P1^0</a:t>
            </a:r>
            <a:r>
              <a:rPr altLang="en-US" b="0" dirty="0" sz="1800" lang="zh-CN">
                <a:solidFill>
                  <a:srgbClr val="000099"/>
                </a:solidFill>
              </a:rPr>
              <a:t>为端口</a:t>
            </a:r>
            <a:r>
              <a:rPr altLang="zh-CN" b="0" dirty="0" sz="1800" lang="en-US">
                <a:solidFill>
                  <a:srgbClr val="000099"/>
                </a:solidFill>
              </a:rPr>
              <a:t>LED</a:t>
            </a:r>
            <a:r>
              <a:rPr altLang="en-US" b="0" dirty="0" sz="1800" lang="zh-CN">
                <a:solidFill>
                  <a:srgbClr val="000099"/>
                </a:solidFill>
              </a:rPr>
              <a:t>。变量长度</a:t>
            </a:r>
            <a:r>
              <a:rPr altLang="zh-CN" b="0" dirty="0" sz="1800" lang="en-US">
                <a:solidFill>
                  <a:srgbClr val="000099"/>
                </a:solidFill>
              </a:rPr>
              <a:t>1</a:t>
            </a:r>
            <a:r>
              <a:rPr altLang="en-US" b="0" dirty="0" sz="1800" lang="zh-CN">
                <a:solidFill>
                  <a:srgbClr val="000099"/>
                </a:solidFill>
              </a:rPr>
              <a:t>位二进制（即只能是</a:t>
            </a:r>
            <a:r>
              <a:rPr altLang="zh-CN" b="0" dirty="0" sz="1800" lang="en-US">
                <a:solidFill>
                  <a:srgbClr val="000099"/>
                </a:solidFill>
              </a:rPr>
              <a:t>0</a:t>
            </a:r>
            <a:r>
              <a:rPr altLang="en-US" b="0" dirty="0" sz="1800" lang="zh-CN">
                <a:solidFill>
                  <a:srgbClr val="000099"/>
                </a:solidFill>
              </a:rPr>
              <a:t>或</a:t>
            </a:r>
            <a:r>
              <a:rPr altLang="zh-CN" b="0" dirty="0" sz="1800" lang="en-US">
                <a:solidFill>
                  <a:srgbClr val="000099"/>
                </a:solidFill>
              </a:rPr>
              <a:t>1</a:t>
            </a:r>
            <a:r>
              <a:rPr altLang="en-US" b="0" dirty="0" sz="1800" lang="zh-CN">
                <a:solidFill>
                  <a:srgbClr val="000099"/>
                </a:solidFill>
              </a:rPr>
              <a:t>）。</a:t>
            </a:r>
            <a:endParaRPr altLang="zh-CN" b="0" dirty="0" sz="1800" lang="en-US">
              <a:solidFill>
                <a:srgbClr val="000099"/>
              </a:solidFill>
            </a:endParaRPr>
          </a:p>
          <a:p>
            <a:pPr eaLnBrk="1" hangingPunct="1" indent="-533400" lvl="0" marL="533400">
              <a:lnSpc>
                <a:spcPct val="90000"/>
              </a:lnSpc>
              <a:buClr>
                <a:srgbClr val="00007D"/>
              </a:buClr>
              <a:buNone/>
            </a:pPr>
            <a:r>
              <a:rPr altLang="zh-CN" dirty="0" sz="1800" lang="en-US" err="1">
                <a:solidFill>
                  <a:srgbClr val="000099"/>
                </a:solidFill>
              </a:rPr>
              <a:t>sfr</a:t>
            </a:r>
            <a:r>
              <a:rPr altLang="zh-CN" b="0" dirty="0" sz="1800" lang="en-US">
                <a:solidFill>
                  <a:srgbClr val="000099"/>
                </a:solidFill>
              </a:rPr>
              <a:t> </a:t>
            </a:r>
            <a:r>
              <a:rPr altLang="en-US" b="0" dirty="0" sz="1800" lang="zh-CN">
                <a:solidFill>
                  <a:srgbClr val="000099"/>
                </a:solidFill>
              </a:rPr>
              <a:t>定义寄存器 例：</a:t>
            </a:r>
            <a:r>
              <a:rPr altLang="zh-CN" b="0" dirty="0" sz="1800" lang="en-US" err="1">
                <a:solidFill>
                  <a:srgbClr val="000099"/>
                </a:solidFill>
              </a:rPr>
              <a:t>sfr</a:t>
            </a:r>
            <a:r>
              <a:rPr altLang="zh-CN" b="0" dirty="0" sz="1800" lang="en-US">
                <a:solidFill>
                  <a:srgbClr val="000099"/>
                </a:solidFill>
              </a:rPr>
              <a:t> LED=P1; </a:t>
            </a:r>
            <a:r>
              <a:rPr altLang="en-US" b="0" dirty="0" sz="1800" lang="zh-CN">
                <a:solidFill>
                  <a:srgbClr val="000099"/>
                </a:solidFill>
              </a:rPr>
              <a:t>即定义寄存器</a:t>
            </a:r>
            <a:r>
              <a:rPr altLang="zh-CN" b="0" dirty="0" sz="1800" lang="en-US">
                <a:solidFill>
                  <a:srgbClr val="000099"/>
                </a:solidFill>
              </a:rPr>
              <a:t>P1</a:t>
            </a:r>
            <a:r>
              <a:rPr altLang="en-US" b="0" dirty="0" sz="1800" lang="zh-CN">
                <a:solidFill>
                  <a:srgbClr val="000099"/>
                </a:solidFill>
              </a:rPr>
              <a:t>为</a:t>
            </a:r>
            <a:r>
              <a:rPr altLang="zh-CN" b="0" dirty="0" sz="1800" lang="en-US">
                <a:solidFill>
                  <a:srgbClr val="000099"/>
                </a:solidFill>
              </a:rPr>
              <a:t>LED</a:t>
            </a:r>
            <a:r>
              <a:rPr altLang="en-US" b="0" dirty="0" sz="1800" lang="zh-CN">
                <a:solidFill>
                  <a:srgbClr val="000099"/>
                </a:solidFill>
              </a:rPr>
              <a:t>，变量长度</a:t>
            </a:r>
            <a:r>
              <a:rPr altLang="zh-CN" b="0" dirty="0" sz="1800" lang="en-US">
                <a:solidFill>
                  <a:srgbClr val="000099"/>
                </a:solidFill>
              </a:rPr>
              <a:t>8</a:t>
            </a:r>
            <a:r>
              <a:rPr altLang="en-US" b="0" dirty="0" sz="1800" lang="zh-CN">
                <a:solidFill>
                  <a:srgbClr val="000099"/>
                </a:solidFill>
              </a:rPr>
              <a:t>位二进制。</a:t>
            </a:r>
            <a:endParaRPr altLang="zh-CN" b="0" dirty="0" sz="1800" 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>
            <a:spLocks noGrp="1"/>
          </p:cNvSpPr>
          <p:nvPr>
            <p:ph type="title"/>
          </p:nvPr>
        </p:nvSpPr>
        <p:spPr>
          <a:xfrm>
            <a:off x="457200" y="646275"/>
            <a:ext cx="8229600" cy="1143000"/>
          </a:xfrm>
        </p:spPr>
        <p:txBody>
          <a:bodyPr/>
          <a:p>
            <a:r>
              <a:rPr lang="zh-CN"/>
              <a:t>算符</a:t>
            </a:r>
            <a:r>
              <a:rPr lang="zh-CN"/>
              <a:t>和</a:t>
            </a:r>
            <a:r>
              <a:rPr lang="zh-CN"/>
              <a:t>算符</a:t>
            </a:r>
            <a:r>
              <a:rPr lang="zh-CN"/>
              <a:t>优先级</a:t>
            </a:r>
            <a:endParaRPr lang="zh-CN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7924" y="1433801"/>
            <a:ext cx="8608151" cy="447693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>
          <a:xfrm>
            <a:off x="457200" y="646275"/>
            <a:ext cx="8229600" cy="1143000"/>
          </a:xfrm>
        </p:spPr>
        <p:txBody>
          <a:bodyPr/>
          <a:p>
            <a:r>
              <a:rPr lang="zh-CN"/>
              <a:t>算符</a:t>
            </a:r>
            <a:r>
              <a:rPr lang="zh-CN"/>
              <a:t>和</a:t>
            </a:r>
            <a:r>
              <a:rPr lang="zh-CN"/>
              <a:t>算符</a:t>
            </a:r>
            <a:r>
              <a:rPr lang="zh-CN"/>
              <a:t>优先级</a:t>
            </a:r>
            <a:endParaRPr lang="zh-CN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4856" y="1552402"/>
            <a:ext cx="8201943" cy="477078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"/>
          <p:cNvSpPr>
            <a:spLocks noGrp="1"/>
          </p:cNvSpPr>
          <p:nvPr>
            <p:ph type="title"/>
          </p:nvPr>
        </p:nvSpPr>
        <p:spPr>
          <a:xfrm>
            <a:off x="457200" y="646275"/>
            <a:ext cx="8229600" cy="1143000"/>
          </a:xfrm>
        </p:spPr>
        <p:txBody>
          <a:bodyPr/>
          <a:p>
            <a:r>
              <a:rPr lang="zh-CN"/>
              <a:t>算符</a:t>
            </a:r>
            <a:r>
              <a:rPr lang="zh-CN"/>
              <a:t>和</a:t>
            </a:r>
            <a:r>
              <a:rPr lang="zh-CN"/>
              <a:t>算符</a:t>
            </a:r>
            <a:r>
              <a:rPr lang="zh-CN"/>
              <a:t>优先级</a:t>
            </a:r>
            <a:endParaRPr lang="zh-CN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5958" y="1485861"/>
            <a:ext cx="8392083" cy="3508945"/>
          </a:xfrm>
          <a:prstGeom prst="rect"/>
        </p:spPr>
      </p:pic>
      <p:sp>
        <p:nvSpPr>
          <p:cNvPr id="1048679" name=""/>
          <p:cNvSpPr txBox="1"/>
          <p:nvPr/>
        </p:nvSpPr>
        <p:spPr>
          <a:xfrm>
            <a:off x="572000" y="5302347"/>
            <a:ext cx="8118405" cy="1539239"/>
          </a:xfrm>
          <a:prstGeom prst="rect"/>
        </p:spPr>
        <p:txBody>
          <a:bodyPr rtlCol="0" wrap="square">
            <a:spAutoFit/>
          </a:bodyPr>
          <a:p>
            <a:r>
              <a:rPr altLang="zh-CN" sz="2200" lang="en-US">
                <a:solidFill>
                  <a:srgbClr val="000000"/>
                </a:solidFill>
              </a:rPr>
              <a:t>!</a:t>
            </a:r>
            <a:r>
              <a:rPr altLang="en-US" sz="2200" lang="zh-CN">
                <a:solidFill>
                  <a:srgbClr val="000000"/>
                </a:solidFill>
              </a:rPr>
              <a:t>、</a:t>
            </a:r>
            <a:r>
              <a:rPr altLang="zh-CN" sz="2200" lang="en-US">
                <a:solidFill>
                  <a:srgbClr val="000000"/>
                </a:solidFill>
              </a:rPr>
              <a:t>&gt;</a:t>
            </a:r>
            <a:r>
              <a:rPr altLang="en-US" sz="2200" lang="zh-CN">
                <a:solidFill>
                  <a:srgbClr val="000000"/>
                </a:solidFill>
              </a:rPr>
              <a:t>、</a:t>
            </a:r>
            <a:r>
              <a:rPr altLang="zh-CN" sz="2200" lang="en-US">
                <a:solidFill>
                  <a:srgbClr val="000000"/>
                </a:solidFill>
              </a:rPr>
              <a:t>&lt;</a:t>
            </a:r>
            <a:r>
              <a:rPr altLang="en-US" sz="2200" lang="zh-CN">
                <a:solidFill>
                  <a:srgbClr val="000000"/>
                </a:solidFill>
              </a:rPr>
              <a:t>、</a:t>
            </a:r>
            <a:r>
              <a:rPr altLang="zh-CN" sz="2200" lang="en-US">
                <a:solidFill>
                  <a:srgbClr val="000000"/>
                </a:solidFill>
              </a:rPr>
              <a:t>=</a:t>
            </a:r>
            <a:r>
              <a:rPr altLang="zh-CN" sz="2200" lang="zh-CN">
                <a:solidFill>
                  <a:srgbClr val="000000"/>
                </a:solidFill>
              </a:rPr>
              <a:t>等</a:t>
            </a:r>
            <a:r>
              <a:rPr altLang="zh-CN" sz="2200" lang="zh-CN">
                <a:solidFill>
                  <a:srgbClr val="000000"/>
                </a:solidFill>
              </a:rPr>
              <a:t>算符</a:t>
            </a:r>
            <a:r>
              <a:rPr altLang="zh-CN" sz="2200" lang="zh-CN">
                <a:solidFill>
                  <a:srgbClr val="000000"/>
                </a:solidFill>
              </a:rPr>
              <a:t>为</a:t>
            </a:r>
            <a:r>
              <a:rPr altLang="zh-CN" sz="2200" lang="zh-CN">
                <a:solidFill>
                  <a:srgbClr val="000000"/>
                </a:solidFill>
              </a:rPr>
              <a:t>逻辑</a:t>
            </a:r>
            <a:r>
              <a:rPr altLang="zh-CN" sz="2200" lang="zh-CN">
                <a:solidFill>
                  <a:srgbClr val="000000"/>
                </a:solidFill>
              </a:rPr>
              <a:t>运算符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返回</a:t>
            </a:r>
            <a:r>
              <a:rPr altLang="zh-CN" sz="2200" lang="zh-CN">
                <a:solidFill>
                  <a:srgbClr val="000000"/>
                </a:solidFill>
              </a:rPr>
              <a:t>值</a:t>
            </a:r>
            <a:r>
              <a:rPr altLang="zh-CN" sz="2200" lang="zh-CN">
                <a:solidFill>
                  <a:srgbClr val="000000"/>
                </a:solidFill>
              </a:rPr>
              <a:t>有</a:t>
            </a:r>
            <a:r>
              <a:rPr altLang="zh-CN" sz="2200" lang="zh-CN">
                <a:solidFill>
                  <a:srgbClr val="000000"/>
                </a:solidFill>
              </a:rPr>
              <a:t>且</a:t>
            </a:r>
            <a:r>
              <a:rPr altLang="zh-CN" sz="2200" lang="zh-CN">
                <a:solidFill>
                  <a:srgbClr val="000000"/>
                </a:solidFill>
              </a:rPr>
              <a:t>仅有</a:t>
            </a:r>
            <a:r>
              <a:rPr altLang="zh-CN" sz="2200" lang="en-US">
                <a:solidFill>
                  <a:srgbClr val="000000"/>
                </a:solidFill>
              </a:rPr>
              <a:t>0</a:t>
            </a:r>
            <a:r>
              <a:rPr altLang="zh-CN" sz="2200" lang="en-US">
                <a:solidFill>
                  <a:srgbClr val="000000"/>
                </a:solidFill>
              </a:rPr>
              <a:t>(</a:t>
            </a:r>
            <a:r>
              <a:rPr altLang="zh-CN" sz="2200" lang="zh-CN">
                <a:solidFill>
                  <a:srgbClr val="000000"/>
                </a:solidFill>
              </a:rPr>
              <a:t>假</a:t>
            </a:r>
            <a:r>
              <a:rPr altLang="zh-CN" sz="2200" lang="en-US">
                <a:solidFill>
                  <a:srgbClr val="000000"/>
                </a:solidFill>
              </a:rPr>
              <a:t>)</a:t>
            </a:r>
            <a:r>
              <a:rPr altLang="en-US" sz="2200" lang="zh-CN">
                <a:solidFill>
                  <a:srgbClr val="000000"/>
                </a:solidFill>
              </a:rPr>
              <a:t>、</a:t>
            </a:r>
            <a:r>
              <a:rPr altLang="zh-CN" sz="2200" lang="en-US">
                <a:solidFill>
                  <a:srgbClr val="000000"/>
                </a:solidFill>
              </a:rPr>
              <a:t>1</a:t>
            </a:r>
            <a:r>
              <a:rPr altLang="zh-CN" sz="2200" lang="en-US">
                <a:solidFill>
                  <a:srgbClr val="000000"/>
                </a:solidFill>
              </a:rPr>
              <a:t>(</a:t>
            </a:r>
            <a:r>
              <a:rPr altLang="zh-CN" sz="2200" lang="zh-CN">
                <a:solidFill>
                  <a:srgbClr val="000000"/>
                </a:solidFill>
              </a:rPr>
              <a:t>真</a:t>
            </a:r>
            <a:r>
              <a:rPr altLang="zh-CN" sz="2200" lang="en-US">
                <a:solidFill>
                  <a:srgbClr val="000000"/>
                </a:solidFill>
              </a:rPr>
              <a:t>)</a:t>
            </a:r>
            <a:endParaRPr sz="2200" lang="zh-CN">
              <a:solidFill>
                <a:srgbClr val="000000"/>
              </a:solidFill>
            </a:endParaRPr>
          </a:p>
          <a:p>
            <a:endParaRPr sz="2200" lang="zh-CN">
              <a:solidFill>
                <a:srgbClr val="000000"/>
              </a:solidFill>
            </a:endParaRPr>
          </a:p>
          <a:p>
            <a:r>
              <a:rPr altLang="zh-CN" sz="2100" lang="en-US">
                <a:solidFill>
                  <a:srgbClr val="000000"/>
                </a:solidFill>
              </a:rPr>
              <a:t>x</a:t>
            </a:r>
            <a:r>
              <a:rPr altLang="zh-CN" sz="2100" lang="en-US">
                <a:solidFill>
                  <a:srgbClr val="000000"/>
                </a:solidFill>
              </a:rPr>
              <a:t>+</a:t>
            </a:r>
            <a:r>
              <a:rPr altLang="zh-CN" sz="2100" lang="en-US">
                <a:solidFill>
                  <a:srgbClr val="000000"/>
                </a:solidFill>
              </a:rPr>
              <a:t>+</a:t>
            </a:r>
            <a:r>
              <a:rPr altLang="en-US" sz="2100" lang="zh-CN">
                <a:solidFill>
                  <a:srgbClr val="000000"/>
                </a:solidFill>
              </a:rPr>
              <a:t>、</a:t>
            </a:r>
            <a:r>
              <a:rPr altLang="zh-CN" sz="2100" lang="en-US">
                <a:solidFill>
                  <a:srgbClr val="000000"/>
                </a:solidFill>
              </a:rPr>
              <a:t>x</a:t>
            </a:r>
            <a:r>
              <a:rPr altLang="zh-CN" sz="2100" lang="en-US">
                <a:solidFill>
                  <a:srgbClr val="000000"/>
                </a:solidFill>
              </a:rPr>
              <a:t>-</a:t>
            </a:r>
            <a:r>
              <a:rPr altLang="zh-CN" sz="2100" lang="en-US">
                <a:solidFill>
                  <a:srgbClr val="000000"/>
                </a:solidFill>
              </a:rPr>
              <a:t>-</a:t>
            </a:r>
            <a:r>
              <a:rPr altLang="zh-CN" sz="2100" lang="zh-CN">
                <a:solidFill>
                  <a:srgbClr val="000000"/>
                </a:solidFill>
              </a:rPr>
              <a:t>为</a:t>
            </a:r>
            <a:r>
              <a:rPr altLang="zh-CN" sz="2100" lang="zh-CN">
                <a:solidFill>
                  <a:srgbClr val="000000"/>
                </a:solidFill>
              </a:rPr>
              <a:t>自</a:t>
            </a:r>
            <a:r>
              <a:rPr altLang="zh-CN" sz="2100" lang="zh-CN">
                <a:solidFill>
                  <a:srgbClr val="000000"/>
                </a:solidFill>
              </a:rPr>
              <a:t>增</a:t>
            </a:r>
            <a:r>
              <a:rPr altLang="zh-CN" sz="2100" lang="en-US">
                <a:solidFill>
                  <a:srgbClr val="000000"/>
                </a:solidFill>
              </a:rPr>
              <a:t>(</a:t>
            </a:r>
            <a:r>
              <a:rPr altLang="zh-CN" sz="2100" lang="zh-CN">
                <a:solidFill>
                  <a:srgbClr val="000000"/>
                </a:solidFill>
              </a:rPr>
              <a:t>减</a:t>
            </a:r>
            <a:r>
              <a:rPr altLang="zh-CN" sz="2100" lang="en-US">
                <a:solidFill>
                  <a:srgbClr val="000000"/>
                </a:solidFill>
              </a:rPr>
              <a:t>)</a:t>
            </a:r>
            <a:r>
              <a:rPr altLang="zh-CN" sz="2100" lang="zh-CN">
                <a:solidFill>
                  <a:srgbClr val="000000"/>
                </a:solidFill>
              </a:rPr>
              <a:t>运算符</a:t>
            </a:r>
            <a:r>
              <a:rPr altLang="zh-CN" sz="2100" lang="en-US">
                <a:solidFill>
                  <a:srgbClr val="000000"/>
                </a:solidFill>
              </a:rPr>
              <a:t>,</a:t>
            </a:r>
            <a:r>
              <a:rPr altLang="zh-CN" sz="2100" lang="zh-CN">
                <a:solidFill>
                  <a:srgbClr val="000000"/>
                </a:solidFill>
              </a:rPr>
              <a:t>作用为</a:t>
            </a:r>
            <a:r>
              <a:rPr altLang="zh-CN" sz="2100" lang="zh-CN">
                <a:solidFill>
                  <a:srgbClr val="000000"/>
                </a:solidFill>
              </a:rPr>
              <a:t>在</a:t>
            </a:r>
            <a:r>
              <a:rPr altLang="zh-CN" sz="2100" lang="zh-CN">
                <a:solidFill>
                  <a:srgbClr val="000000"/>
                </a:solidFill>
              </a:rPr>
              <a:t>该</a:t>
            </a:r>
            <a:r>
              <a:rPr altLang="zh-CN" sz="2100" lang="zh-CN">
                <a:solidFill>
                  <a:srgbClr val="000000"/>
                </a:solidFill>
              </a:rPr>
              <a:t>语句</a:t>
            </a:r>
            <a:r>
              <a:rPr altLang="zh-CN" sz="2100" lang="zh-CN">
                <a:solidFill>
                  <a:srgbClr val="000000"/>
                </a:solidFill>
              </a:rPr>
              <a:t>结束</a:t>
            </a:r>
            <a:r>
              <a:rPr altLang="zh-CN" sz="2100" lang="zh-CN">
                <a:solidFill>
                  <a:srgbClr val="000000"/>
                </a:solidFill>
              </a:rPr>
              <a:t>时</a:t>
            </a:r>
            <a:r>
              <a:rPr altLang="zh-CN" sz="2100" lang="zh-CN">
                <a:solidFill>
                  <a:srgbClr val="000000"/>
                </a:solidFill>
              </a:rPr>
              <a:t>使</a:t>
            </a:r>
            <a:r>
              <a:rPr altLang="zh-CN" sz="2100" lang="zh-CN">
                <a:solidFill>
                  <a:srgbClr val="000000"/>
                </a:solidFill>
              </a:rPr>
              <a:t>变量</a:t>
            </a:r>
            <a:r>
              <a:rPr altLang="zh-CN" sz="2100" lang="zh-CN">
                <a:solidFill>
                  <a:srgbClr val="000000"/>
                </a:solidFill>
              </a:rPr>
              <a:t>自增</a:t>
            </a:r>
            <a:r>
              <a:rPr altLang="zh-CN" sz="2100" lang="en-US">
                <a:solidFill>
                  <a:srgbClr val="000000"/>
                </a:solidFill>
              </a:rPr>
              <a:t>(</a:t>
            </a:r>
            <a:r>
              <a:rPr altLang="zh-CN" sz="2100" lang="zh-CN">
                <a:solidFill>
                  <a:srgbClr val="000000"/>
                </a:solidFill>
              </a:rPr>
              <a:t>减</a:t>
            </a:r>
            <a:r>
              <a:rPr altLang="zh-CN" sz="2100" lang="en-US">
                <a:solidFill>
                  <a:srgbClr val="000000"/>
                </a:solidFill>
              </a:rPr>
              <a:t>)</a:t>
            </a:r>
            <a:r>
              <a:rPr altLang="en-US" sz="2100" lang="zh-CN">
                <a:solidFill>
                  <a:srgbClr val="000000"/>
                </a:solidFill>
              </a:rPr>
              <a:t>。</a:t>
            </a:r>
            <a:r>
              <a:rPr altLang="zh-CN" sz="2100" lang="en-US">
                <a:solidFill>
                  <a:srgbClr val="000000"/>
                </a:solidFill>
              </a:rPr>
              <a:t>+</a:t>
            </a:r>
            <a:r>
              <a:rPr altLang="zh-CN" sz="2100" lang="en-US">
                <a:solidFill>
                  <a:srgbClr val="000000"/>
                </a:solidFill>
              </a:rPr>
              <a:t>+</a:t>
            </a:r>
            <a:r>
              <a:rPr altLang="zh-CN" sz="2100" lang="en-US">
                <a:solidFill>
                  <a:srgbClr val="000000"/>
                </a:solidFill>
              </a:rPr>
              <a:t>x</a:t>
            </a:r>
            <a:r>
              <a:rPr altLang="en-US" sz="2100" lang="zh-CN">
                <a:solidFill>
                  <a:srgbClr val="000000"/>
                </a:solidFill>
              </a:rPr>
              <a:t>、</a:t>
            </a:r>
            <a:r>
              <a:rPr altLang="zh-CN" sz="2100" lang="en-US">
                <a:solidFill>
                  <a:srgbClr val="000000"/>
                </a:solidFill>
              </a:rPr>
              <a:t>-</a:t>
            </a:r>
            <a:r>
              <a:rPr altLang="zh-CN" sz="2100" lang="en-US">
                <a:solidFill>
                  <a:srgbClr val="000000"/>
                </a:solidFill>
              </a:rPr>
              <a:t>-</a:t>
            </a:r>
            <a:r>
              <a:rPr altLang="zh-CN" sz="2100" lang="en-US">
                <a:solidFill>
                  <a:srgbClr val="000000"/>
                </a:solidFill>
              </a:rPr>
              <a:t>x</a:t>
            </a:r>
            <a:r>
              <a:rPr altLang="zh-CN" sz="2100" lang="zh-CN">
                <a:solidFill>
                  <a:srgbClr val="000000"/>
                </a:solidFill>
              </a:rPr>
              <a:t>作用</a:t>
            </a:r>
            <a:r>
              <a:rPr altLang="zh-CN" sz="2100" lang="zh-CN">
                <a:solidFill>
                  <a:srgbClr val="000000"/>
                </a:solidFill>
              </a:rPr>
              <a:t>相似</a:t>
            </a:r>
            <a:r>
              <a:rPr altLang="zh-CN" sz="2100" lang="zh-CN">
                <a:solidFill>
                  <a:srgbClr val="000000"/>
                </a:solidFill>
              </a:rPr>
              <a:t>，</a:t>
            </a:r>
            <a:r>
              <a:rPr altLang="zh-CN" sz="2100" lang="zh-CN">
                <a:solidFill>
                  <a:srgbClr val="000000"/>
                </a:solidFill>
              </a:rPr>
              <a:t>区别</a:t>
            </a:r>
            <a:r>
              <a:rPr altLang="zh-CN" sz="2100" lang="zh-CN">
                <a:solidFill>
                  <a:srgbClr val="000000"/>
                </a:solidFill>
              </a:rPr>
              <a:t>是</a:t>
            </a:r>
            <a:r>
              <a:rPr altLang="zh-CN" sz="2100" lang="zh-CN">
                <a:solidFill>
                  <a:srgbClr val="000000"/>
                </a:solidFill>
              </a:rPr>
              <a:t>在</a:t>
            </a:r>
            <a:r>
              <a:rPr altLang="zh-CN" sz="2100" lang="en-US">
                <a:solidFill>
                  <a:srgbClr val="000000"/>
                </a:solidFill>
              </a:rPr>
              <a:t>+</a:t>
            </a:r>
            <a:r>
              <a:rPr altLang="zh-CN" sz="2100" lang="en-US">
                <a:solidFill>
                  <a:srgbClr val="000000"/>
                </a:solidFill>
              </a:rPr>
              <a:t>+</a:t>
            </a:r>
            <a:r>
              <a:rPr altLang="zh-CN" sz="2100" lang="en-US">
                <a:solidFill>
                  <a:srgbClr val="000000"/>
                </a:solidFill>
              </a:rPr>
              <a:t>/</a:t>
            </a:r>
            <a:r>
              <a:rPr altLang="zh-CN" sz="2100" lang="en-US">
                <a:solidFill>
                  <a:srgbClr val="000000"/>
                </a:solidFill>
              </a:rPr>
              <a:t>-</a:t>
            </a:r>
            <a:r>
              <a:rPr altLang="zh-CN" sz="2100" lang="en-US">
                <a:solidFill>
                  <a:srgbClr val="000000"/>
                </a:solidFill>
              </a:rPr>
              <a:t>-</a:t>
            </a:r>
            <a:r>
              <a:rPr altLang="zh-CN" sz="2100" lang="zh-CN">
                <a:solidFill>
                  <a:srgbClr val="000000"/>
                </a:solidFill>
              </a:rPr>
              <a:t>出现时</a:t>
            </a:r>
            <a:r>
              <a:rPr altLang="zh-CN" sz="2100" lang="zh-CN">
                <a:solidFill>
                  <a:srgbClr val="000000"/>
                </a:solidFill>
              </a:rPr>
              <a:t>立即</a:t>
            </a:r>
            <a:r>
              <a:rPr altLang="zh-CN" sz="2100" lang="zh-CN">
                <a:solidFill>
                  <a:srgbClr val="000000"/>
                </a:solidFill>
              </a:rPr>
              <a:t>执行</a:t>
            </a:r>
            <a:r>
              <a:rPr altLang="zh-CN" sz="2100" lang="zh-CN">
                <a:solidFill>
                  <a:srgbClr val="000000"/>
                </a:solidFill>
              </a:rPr>
              <a:t>自</a:t>
            </a:r>
            <a:r>
              <a:rPr altLang="zh-CN" sz="2100" lang="zh-CN">
                <a:solidFill>
                  <a:srgbClr val="000000"/>
                </a:solidFill>
              </a:rPr>
              <a:t>增</a:t>
            </a:r>
            <a:r>
              <a:rPr altLang="zh-CN" sz="2100" lang="en-US">
                <a:solidFill>
                  <a:srgbClr val="000000"/>
                </a:solidFill>
              </a:rPr>
              <a:t>(</a:t>
            </a:r>
            <a:r>
              <a:rPr altLang="zh-CN" sz="2100" lang="zh-CN">
                <a:solidFill>
                  <a:srgbClr val="000000"/>
                </a:solidFill>
              </a:rPr>
              <a:t>减</a:t>
            </a:r>
            <a:r>
              <a:rPr altLang="zh-CN" sz="2100" lang="en-US">
                <a:solidFill>
                  <a:srgbClr val="000000"/>
                </a:solidFill>
              </a:rPr>
              <a:t>)</a:t>
            </a:r>
            <a:r>
              <a:rPr altLang="en-US" sz="2100" lang="zh-CN">
                <a:solidFill>
                  <a:srgbClr val="000000"/>
                </a:solidFill>
              </a:rPr>
              <a:t>。</a:t>
            </a:r>
            <a:endParaRPr sz="21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上期</a:t>
            </a:r>
            <a:r>
              <a:rPr altLang="en-US" dirty="0" lang="zh-CN"/>
              <a:t>回顾</a:t>
            </a:r>
            <a:endParaRPr altLang="en-US" lang="zh-CN"/>
          </a:p>
        </p:txBody>
      </p:sp>
      <p:sp>
        <p:nvSpPr>
          <p:cNvPr id="104863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sz="3200" lang="zh-CN"/>
              <a:t>安装</a:t>
            </a:r>
            <a:r>
              <a:rPr altLang="zh-CN" dirty="0" sz="3200" lang="en-US"/>
              <a:t>Keil </a:t>
            </a:r>
            <a:r>
              <a:rPr altLang="en-US" dirty="0" sz="3200" lang="zh-CN"/>
              <a:t>和 </a:t>
            </a:r>
            <a:r>
              <a:rPr altLang="zh-CN" dirty="0" sz="3200" lang="en-US"/>
              <a:t>Proteus</a:t>
            </a:r>
            <a:r>
              <a:rPr altLang="en-US" dirty="0" sz="3200" lang="zh-CN"/>
              <a:t>软件</a:t>
            </a:r>
            <a:endParaRPr altLang="zh-CN" dirty="0" sz="3200" lang="en-US"/>
          </a:p>
          <a:p>
            <a:pPr indent="0" marL="0">
              <a:buNone/>
            </a:pPr>
            <a:r>
              <a:rPr altLang="zh-CN" dirty="0" lang="en-US"/>
              <a:t>(</a:t>
            </a:r>
            <a:r>
              <a:rPr altLang="zh-CN" dirty="0" lang="zh-CN"/>
              <a:t>推荐</a:t>
            </a:r>
            <a:r>
              <a:rPr altLang="en-US" dirty="0" lang="zh-CN"/>
              <a:t>使用版本为</a:t>
            </a:r>
            <a:r>
              <a:rPr altLang="zh-CN" dirty="0" lang="en-US"/>
              <a:t>Keil</a:t>
            </a:r>
            <a:r>
              <a:rPr altLang="zh-CN" dirty="0" lang="en-US"/>
              <a:t> </a:t>
            </a:r>
            <a:r>
              <a:rPr altLang="zh-CN" dirty="0" lang="en-US"/>
              <a:t>C51</a:t>
            </a:r>
            <a:r>
              <a:rPr altLang="zh-CN" dirty="0" lang="en-US"/>
              <a:t> </a:t>
            </a:r>
            <a:r>
              <a:rPr altLang="zh-CN" dirty="0" lang="en-US"/>
              <a:t>V</a:t>
            </a:r>
            <a:r>
              <a:rPr altLang="zh-CN" dirty="0" lang="en-US"/>
              <a:t>9</a:t>
            </a:r>
            <a:r>
              <a:rPr altLang="zh-CN" dirty="0" lang="en-US"/>
              <a:t>.</a:t>
            </a:r>
            <a:r>
              <a:rPr altLang="zh-CN" dirty="0" lang="en-US"/>
              <a:t>6</a:t>
            </a:r>
            <a:r>
              <a:rPr altLang="zh-CN" dirty="0" lang="en-US"/>
              <a:t>0</a:t>
            </a:r>
            <a:r>
              <a:rPr altLang="zh-CN" dirty="0" lang="en-US"/>
              <a:t>+ Proteus</a:t>
            </a:r>
            <a:r>
              <a:rPr altLang="zh-CN" dirty="0" lang="en-US"/>
              <a:t>8</a:t>
            </a:r>
            <a:r>
              <a:rPr altLang="zh-CN" dirty="0" lang="en-US"/>
              <a:t>.</a:t>
            </a:r>
            <a:r>
              <a:rPr altLang="zh-CN" dirty="0" lang="en-US"/>
              <a:t>6</a:t>
            </a:r>
            <a:r>
              <a:rPr altLang="zh-CN" dirty="0" lang="en-US"/>
              <a:t>)</a:t>
            </a:r>
            <a:endParaRPr altLang="en-US" lang="zh-CN"/>
          </a:p>
          <a:p>
            <a:pPr indent="0" marL="0">
              <a:buNone/>
            </a:pPr>
            <a:endParaRPr altLang="zh-CN" dirty="0" lang="en-US"/>
          </a:p>
          <a:p>
            <a:r>
              <a:rPr altLang="en-US" dirty="0" sz="3200" lang="zh-CN"/>
              <a:t>熟悉</a:t>
            </a:r>
            <a:r>
              <a:rPr altLang="zh-CN" dirty="0" sz="3200" lang="en-US"/>
              <a:t>Keil </a:t>
            </a:r>
            <a:r>
              <a:rPr altLang="en-US" dirty="0" sz="3200" lang="zh-CN"/>
              <a:t>和 </a:t>
            </a:r>
            <a:r>
              <a:rPr altLang="zh-CN" dirty="0" sz="3200" lang="en-US"/>
              <a:t>Proteus</a:t>
            </a:r>
            <a:r>
              <a:rPr altLang="en-US" dirty="0" sz="3200" lang="zh-CN"/>
              <a:t>软件的基本使用</a:t>
            </a:r>
            <a:endParaRPr altLang="zh-CN" dirty="0" sz="3200" lang="en-US"/>
          </a:p>
          <a:p>
            <a:pPr indent="0" marL="0">
              <a:buNone/>
            </a:pPr>
            <a:endParaRPr altLang="zh-CN" dirty="0" sz="3200" lang="en-US"/>
          </a:p>
          <a:p>
            <a:r>
              <a:rPr altLang="en-US" dirty="0" sz="3200" lang="zh-CN"/>
              <a:t>在</a:t>
            </a:r>
            <a:r>
              <a:rPr altLang="zh-CN" dirty="0" sz="3200" lang="en-US"/>
              <a:t>Proteus</a:t>
            </a:r>
            <a:r>
              <a:rPr altLang="en-US" dirty="0" sz="3200" lang="zh-CN"/>
              <a:t>中绘制仿真电路</a:t>
            </a:r>
            <a:endParaRPr altLang="zh-CN" dirty="0" sz="3200" lang="en-US"/>
          </a:p>
          <a:p>
            <a:endParaRPr altLang="zh-CN" dirty="0" sz="3200" lang="en-US"/>
          </a:p>
          <a:p>
            <a:r>
              <a:rPr altLang="zh-CN" dirty="0" sz="3200" lang="zh-CN"/>
              <a:t>使用</a:t>
            </a:r>
            <a:r>
              <a:rPr altLang="zh-CN" dirty="0" sz="3200" lang="en-US"/>
              <a:t>C</a:t>
            </a:r>
            <a:r>
              <a:rPr altLang="en-US" dirty="0" sz="3200" lang="zh-CN"/>
              <a:t>语言</a:t>
            </a:r>
            <a:r>
              <a:rPr altLang="en-US" dirty="0" sz="3200" lang="zh-CN"/>
              <a:t>编写</a:t>
            </a:r>
            <a:r>
              <a:rPr altLang="en-US" dirty="0" sz="3200" lang="zh-CN"/>
              <a:t>程序</a:t>
            </a:r>
            <a:r>
              <a:rPr altLang="en-US" dirty="0" sz="3200" lang="zh-CN"/>
              <a:t>点</a:t>
            </a:r>
            <a:r>
              <a:rPr altLang="en-US" dirty="0" sz="3200" lang="zh-CN"/>
              <a:t>亮</a:t>
            </a:r>
            <a:r>
              <a:rPr altLang="zh-CN" dirty="0" sz="3200" lang="en-US"/>
              <a:t>L</a:t>
            </a:r>
            <a:r>
              <a:rPr altLang="zh-CN" dirty="0" sz="3200" lang="en-US"/>
              <a:t>E</a:t>
            </a:r>
            <a:r>
              <a:rPr altLang="zh-CN" dirty="0" sz="3200" lang="en-US"/>
              <a:t>D</a:t>
            </a:r>
            <a:r>
              <a:rPr altLang="zh-CN" dirty="0" sz="3200" lang="zh-CN"/>
              <a:t>灯</a:t>
            </a:r>
            <a:endParaRPr altLang="en-US" lang="zh-CN"/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新建</a:t>
            </a:r>
            <a:r>
              <a:rPr altLang="zh-CN" dirty="0" lang="en-US"/>
              <a:t>Keil</a:t>
            </a:r>
            <a:r>
              <a:rPr altLang="en-US" dirty="0" lang="zh-CN"/>
              <a:t>工程（</a:t>
            </a:r>
            <a:r>
              <a:rPr altLang="zh-CN" dirty="0" lang="en-US"/>
              <a:t>1</a:t>
            </a:r>
            <a:r>
              <a:rPr altLang="en-US" dirty="0" lang="zh-CN"/>
              <a:t>）</a:t>
            </a:r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b="0" dirty="0" lang="zh-CN"/>
              <a:t>在计算机程序的世界里，每一个程序背后所对应的，是一个</a:t>
            </a:r>
            <a:r>
              <a:rPr altLang="en-US" b="0" dirty="0" lang="zh-CN">
                <a:solidFill>
                  <a:srgbClr val="FF0000"/>
                </a:solidFill>
              </a:rPr>
              <a:t>工程</a:t>
            </a:r>
            <a:r>
              <a:rPr altLang="en-US" b="0" dirty="0" lang="zh-CN"/>
              <a:t>。每一个工程一般仅能生成</a:t>
            </a:r>
            <a:r>
              <a:rPr altLang="en-US" b="0" dirty="0" lang="zh-CN">
                <a:solidFill>
                  <a:srgbClr val="FF0000"/>
                </a:solidFill>
              </a:rPr>
              <a:t>一个</a:t>
            </a:r>
            <a:r>
              <a:rPr altLang="en-US" b="0" dirty="0" lang="zh-CN"/>
              <a:t>可以运行的文件（或完整程序包）</a:t>
            </a:r>
            <a:r>
              <a:rPr altLang="zh-CN" b="0" dirty="0" lang="en-US"/>
              <a:t>:</a:t>
            </a:r>
          </a:p>
          <a:p>
            <a:r>
              <a:rPr altLang="en-US" b="0" dirty="0" lang="zh-CN"/>
              <a:t>例如一般</a:t>
            </a:r>
            <a:r>
              <a:rPr altLang="zh-CN" b="0" dirty="0" lang="en-US"/>
              <a:t>Windows</a:t>
            </a:r>
            <a:r>
              <a:rPr altLang="en-US" b="0" dirty="0" lang="zh-CN"/>
              <a:t>计算机的</a:t>
            </a:r>
            <a:r>
              <a:rPr altLang="zh-CN" b="0" dirty="0" lang="en-US">
                <a:solidFill>
                  <a:srgbClr val="FF0000"/>
                </a:solidFill>
              </a:rPr>
              <a:t>EXE</a:t>
            </a:r>
            <a:r>
              <a:rPr altLang="en-US" b="0" dirty="0" lang="zh-CN"/>
              <a:t>程序文件、</a:t>
            </a:r>
            <a:r>
              <a:rPr altLang="zh-CN" b="0" dirty="0" lang="en-US"/>
              <a:t>Mac</a:t>
            </a:r>
            <a:r>
              <a:rPr altLang="en-US" b="0" dirty="0" lang="zh-CN"/>
              <a:t>计算机的</a:t>
            </a:r>
            <a:r>
              <a:rPr altLang="zh-CN" b="0" dirty="0" lang="en-US">
                <a:solidFill>
                  <a:srgbClr val="FF0000"/>
                </a:solidFill>
              </a:rPr>
              <a:t>APP</a:t>
            </a:r>
            <a:r>
              <a:rPr altLang="en-US" b="0" dirty="0" lang="zh-CN"/>
              <a:t>程序包、安卓的</a:t>
            </a:r>
            <a:r>
              <a:rPr altLang="zh-CN" b="0" dirty="0" lang="en-US">
                <a:solidFill>
                  <a:srgbClr val="FF0000"/>
                </a:solidFill>
              </a:rPr>
              <a:t>APK</a:t>
            </a:r>
            <a:r>
              <a:rPr altLang="en-US" b="0" dirty="0" lang="zh-CN"/>
              <a:t>安装文件、单片机的</a:t>
            </a:r>
            <a:r>
              <a:rPr altLang="zh-CN" b="0" dirty="0" lang="en-US">
                <a:solidFill>
                  <a:srgbClr val="FF0000"/>
                </a:solidFill>
              </a:rPr>
              <a:t>HEX</a:t>
            </a:r>
            <a:r>
              <a:rPr altLang="en-US" b="0" dirty="0" lang="zh-CN"/>
              <a:t>程序文件</a:t>
            </a:r>
            <a:r>
              <a:rPr altLang="zh-CN" b="0" dirty="0" lang="en-US"/>
              <a:t>……</a:t>
            </a:r>
          </a:p>
          <a:p>
            <a:r>
              <a:rPr altLang="en-US" b="0" dirty="0" lang="zh-CN"/>
              <a:t>一个工程需要包括运行设备（</a:t>
            </a:r>
            <a:r>
              <a:rPr altLang="zh-CN" b="0" dirty="0" lang="en-US">
                <a:solidFill>
                  <a:schemeClr val="tx1"/>
                </a:solidFill>
              </a:rPr>
              <a:t>Device</a:t>
            </a:r>
            <a:r>
              <a:rPr altLang="en-US" b="0" dirty="0" lang="zh-CN"/>
              <a:t>）、输出文件（</a:t>
            </a:r>
            <a:r>
              <a:rPr altLang="zh-CN" b="0" dirty="0" lang="en-US">
                <a:solidFill>
                  <a:schemeClr val="tx1"/>
                </a:solidFill>
              </a:rPr>
              <a:t>Output</a:t>
            </a:r>
            <a:r>
              <a:rPr altLang="en-US" b="0" dirty="0" lang="zh-CN"/>
              <a:t>）和程序文件（</a:t>
            </a:r>
            <a:r>
              <a:rPr altLang="zh-CN" b="0" dirty="0" lang="en-US">
                <a:solidFill>
                  <a:schemeClr val="tx1"/>
                </a:solidFill>
              </a:rPr>
              <a:t>File</a:t>
            </a:r>
            <a:r>
              <a:rPr altLang="en-US" b="0" dirty="0" lang="zh-CN"/>
              <a:t>）。故创建一个工程后，我们需要设定设备（</a:t>
            </a:r>
            <a:r>
              <a:rPr altLang="zh-CN" b="0" dirty="0" lang="en-US">
                <a:solidFill>
                  <a:schemeClr val="tx1"/>
                </a:solidFill>
              </a:rPr>
              <a:t>AT89C51</a:t>
            </a:r>
            <a:r>
              <a:rPr altLang="en-US" b="0" dirty="0" lang="zh-CN">
                <a:solidFill>
                  <a:schemeClr val="tx1"/>
                </a:solidFill>
              </a:rPr>
              <a:t>或</a:t>
            </a:r>
            <a:r>
              <a:rPr altLang="zh-CN" b="0" dirty="0" lang="en-US">
                <a:solidFill>
                  <a:schemeClr val="tx1"/>
                </a:solidFill>
              </a:rPr>
              <a:t>52</a:t>
            </a:r>
            <a:r>
              <a:rPr altLang="en-US" b="0" dirty="0" lang="zh-CN"/>
              <a:t>）、输出文件（</a:t>
            </a:r>
            <a:r>
              <a:rPr altLang="zh-CN" b="0" dirty="0" sz="2400" lang="en-US">
                <a:solidFill>
                  <a:schemeClr val="tx1"/>
                </a:solidFill>
              </a:rPr>
              <a:t>Create HEX File</a:t>
            </a:r>
            <a:r>
              <a:rPr altLang="en-US" b="0" dirty="0" lang="zh-CN"/>
              <a:t>）、创建并添加程序文件（</a:t>
            </a:r>
            <a:r>
              <a:rPr altLang="zh-CN" b="0" dirty="0" sz="2400" lang="en-US">
                <a:solidFill>
                  <a:srgbClr val="FF0000"/>
                </a:solidFill>
              </a:rPr>
              <a:t>C</a:t>
            </a:r>
            <a:r>
              <a:rPr altLang="en-US" b="0" dirty="0" sz="2400" lang="zh-CN">
                <a:solidFill>
                  <a:srgbClr val="FF0000"/>
                </a:solidFill>
              </a:rPr>
              <a:t>语言</a:t>
            </a:r>
            <a:r>
              <a:rPr altLang="en-US" b="0" dirty="0" sz="2400" lang="zh-CN">
                <a:solidFill>
                  <a:schemeClr val="tx1"/>
                </a:solidFill>
              </a:rPr>
              <a:t>源文件</a:t>
            </a:r>
            <a:r>
              <a:rPr altLang="zh-CN" b="0" dirty="0" lang="en-US" err="1">
                <a:solidFill>
                  <a:srgbClr val="FF0000"/>
                </a:solidFill>
              </a:rPr>
              <a:t>xxx.c</a:t>
            </a:r>
            <a:r>
              <a:rPr altLang="en-US" b="0" dirty="0" sz="2400" lang="zh-CN">
                <a:solidFill>
                  <a:schemeClr val="tx1"/>
                </a:solidFill>
              </a:rPr>
              <a:t>或</a:t>
            </a:r>
            <a:r>
              <a:rPr altLang="en-US" b="0" dirty="0" sz="2400" lang="zh-CN">
                <a:solidFill>
                  <a:srgbClr val="FF0000"/>
                </a:solidFill>
              </a:rPr>
              <a:t>汇编语言</a:t>
            </a:r>
            <a:r>
              <a:rPr altLang="en-US" b="0" dirty="0" sz="2400" lang="zh-CN">
                <a:solidFill>
                  <a:schemeClr val="tx1"/>
                </a:solidFill>
              </a:rPr>
              <a:t>源文件</a:t>
            </a:r>
            <a:r>
              <a:rPr altLang="zh-CN" b="0" dirty="0" lang="en-US">
                <a:solidFill>
                  <a:srgbClr val="FF0000"/>
                </a:solidFill>
              </a:rPr>
              <a:t>xxx.asm</a:t>
            </a:r>
            <a:r>
              <a:rPr altLang="en-US" b="0" dirty="0" lang="zh-CN"/>
              <a:t>）</a:t>
            </a:r>
          </a:p>
        </p:txBody>
      </p:sp>
    </p:spTree>
  </p:cSld>
  <p:clrMapOvr>
    <a:masterClrMapping/>
  </p:clrMapOvr>
  <p:transition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新建</a:t>
            </a:r>
            <a:r>
              <a:rPr altLang="zh-CN" dirty="0" lang="en-US"/>
              <a:t>Keil</a:t>
            </a:r>
            <a:r>
              <a:rPr altLang="en-US" dirty="0" lang="zh-CN"/>
              <a:t>工程（</a:t>
            </a:r>
            <a:r>
              <a:rPr altLang="zh-CN" dirty="0" lang="en-US"/>
              <a:t>2</a:t>
            </a:r>
            <a:r>
              <a:rPr altLang="en-US" dirty="0" lang="zh-CN"/>
              <a:t>）</a:t>
            </a:r>
          </a:p>
        </p:txBody>
      </p:sp>
      <p:sp>
        <p:nvSpPr>
          <p:cNvPr id="104868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新建</a:t>
            </a:r>
            <a:r>
              <a:rPr altLang="zh-CN" dirty="0" lang="en-US"/>
              <a:t>Keil</a:t>
            </a:r>
            <a:r>
              <a:rPr altLang="en-US" dirty="0" lang="zh-CN"/>
              <a:t>工程后，让我们开始第一份代码：</a:t>
            </a:r>
            <a:endParaRPr altLang="zh-CN" dirty="0" lang="en-US"/>
          </a:p>
          <a:p>
            <a:pPr indent="0" marL="0">
              <a:buNone/>
            </a:pPr>
            <a:endParaRPr altLang="zh-CN" dirty="0" lang="en-US"/>
          </a:p>
          <a:p>
            <a:pPr indent="0" marL="0">
              <a:buNone/>
            </a:pPr>
            <a:r>
              <a:rPr altLang="zh-CN" dirty="0" sz="2400" lang="en-US"/>
              <a:t>#include&lt;reg52.h&gt;		</a:t>
            </a:r>
            <a:r>
              <a:rPr altLang="zh-CN" dirty="0" sz="2000" lang="en-US">
                <a:solidFill>
                  <a:schemeClr val="tx1"/>
                </a:solidFill>
              </a:rPr>
              <a:t>//</a:t>
            </a:r>
            <a:r>
              <a:rPr altLang="en-US" dirty="0" sz="2000" lang="zh-CN">
                <a:solidFill>
                  <a:schemeClr val="tx1"/>
                </a:solidFill>
              </a:rPr>
              <a:t>头文件，包含基本函数的定义</a:t>
            </a:r>
            <a:endParaRPr altLang="zh-CN" dirty="0" sz="24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400" lang="en-US" err="1"/>
              <a:t>sbit</a:t>
            </a:r>
            <a:r>
              <a:rPr altLang="zh-CN" dirty="0" sz="2400" lang="en-US"/>
              <a:t> LED=P1^0;		</a:t>
            </a:r>
            <a:r>
              <a:rPr altLang="zh-CN" dirty="0" sz="2000" lang="en-US">
                <a:solidFill>
                  <a:schemeClr val="tx1"/>
                </a:solidFill>
              </a:rPr>
              <a:t>//</a:t>
            </a:r>
            <a:r>
              <a:rPr altLang="en-US" dirty="0" sz="1800" lang="zh-CN">
                <a:solidFill>
                  <a:schemeClr val="tx1"/>
                </a:solidFill>
              </a:rPr>
              <a:t>变量，定义引脚</a:t>
            </a:r>
            <a:r>
              <a:rPr altLang="zh-CN" dirty="0" sz="1800" lang="en-US">
                <a:solidFill>
                  <a:schemeClr val="tx1"/>
                </a:solidFill>
              </a:rPr>
              <a:t>P1^0</a:t>
            </a:r>
            <a:r>
              <a:rPr altLang="en-US" dirty="0" sz="1800" lang="zh-CN">
                <a:solidFill>
                  <a:schemeClr val="tx1"/>
                </a:solidFill>
              </a:rPr>
              <a:t>为变量</a:t>
            </a:r>
            <a:r>
              <a:rPr altLang="zh-CN" dirty="0" sz="1800" lang="en-US">
                <a:solidFill>
                  <a:schemeClr val="tx1"/>
                </a:solidFill>
              </a:rPr>
              <a:t>LED</a:t>
            </a:r>
            <a:endParaRPr altLang="zh-CN" dirty="0" sz="24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400" lang="en-US"/>
              <a:t>void main()			</a:t>
            </a:r>
            <a:r>
              <a:rPr altLang="zh-CN" dirty="0" sz="1800" lang="en-US">
                <a:solidFill>
                  <a:schemeClr val="tx1"/>
                </a:solidFill>
              </a:rPr>
              <a:t>//</a:t>
            </a:r>
            <a:r>
              <a:rPr altLang="en-US" dirty="0" sz="1800" lang="zh-CN">
                <a:solidFill>
                  <a:schemeClr val="tx1"/>
                </a:solidFill>
              </a:rPr>
              <a:t>主函数，</a:t>
            </a:r>
            <a:r>
              <a:rPr altLang="zh-CN" dirty="0" sz="1800" lang="en-US">
                <a:solidFill>
                  <a:schemeClr val="tx1"/>
                </a:solidFill>
              </a:rPr>
              <a:t>main</a:t>
            </a:r>
            <a:r>
              <a:rPr altLang="en-US" dirty="0" sz="1800" lang="zh-CN">
                <a:solidFill>
                  <a:schemeClr val="tx1"/>
                </a:solidFill>
              </a:rPr>
              <a:t>前面的</a:t>
            </a:r>
            <a:r>
              <a:rPr altLang="zh-CN" dirty="0" sz="1800" lang="en-US">
                <a:solidFill>
                  <a:schemeClr val="tx1"/>
                </a:solidFill>
              </a:rPr>
              <a:t>void</a:t>
            </a:r>
            <a:r>
              <a:rPr altLang="en-US" dirty="0" sz="1800" lang="zh-CN">
                <a:solidFill>
                  <a:schemeClr val="tx1"/>
                </a:solidFill>
              </a:rPr>
              <a:t>表示返回值为空</a:t>
            </a:r>
            <a:endParaRPr altLang="zh-CN" dirty="0" sz="24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400" lang="en-US"/>
              <a:t>{				</a:t>
            </a:r>
            <a:r>
              <a:rPr altLang="zh-CN" dirty="0" sz="1200" lang="en-US">
                <a:solidFill>
                  <a:schemeClr val="tx1"/>
                </a:solidFill>
              </a:rPr>
              <a:t>//</a:t>
            </a:r>
            <a:r>
              <a:rPr altLang="en-US" dirty="0" sz="1200" lang="zh-CN">
                <a:solidFill>
                  <a:schemeClr val="tx1"/>
                </a:solidFill>
              </a:rPr>
              <a:t>每一个函数或者结构均需要用到大括号，表示内容为一个整体</a:t>
            </a:r>
            <a:endParaRPr altLang="zh-CN" dirty="0" sz="12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400" lang="en-US"/>
              <a:t>	LED=0;		</a:t>
            </a:r>
            <a:r>
              <a:rPr altLang="zh-CN" dirty="0" sz="2000" lang="en-US">
                <a:solidFill>
                  <a:schemeClr val="tx1"/>
                </a:solidFill>
              </a:rPr>
              <a:t>//</a:t>
            </a:r>
            <a:r>
              <a:rPr altLang="en-US" dirty="0" sz="2000" lang="zh-CN">
                <a:solidFill>
                  <a:schemeClr val="tx1"/>
                </a:solidFill>
              </a:rPr>
              <a:t>将变量</a:t>
            </a:r>
            <a:r>
              <a:rPr altLang="zh-CN" dirty="0" sz="2000" lang="en-US">
                <a:solidFill>
                  <a:schemeClr val="tx1"/>
                </a:solidFill>
              </a:rPr>
              <a:t>LED</a:t>
            </a:r>
            <a:r>
              <a:rPr altLang="en-US" dirty="0" sz="2000" lang="zh-CN">
                <a:solidFill>
                  <a:schemeClr val="tx1"/>
                </a:solidFill>
              </a:rPr>
              <a:t>赋值为</a:t>
            </a:r>
            <a:r>
              <a:rPr altLang="zh-CN" dirty="0" sz="2000" lang="en-US">
                <a:solidFill>
                  <a:schemeClr val="tx1"/>
                </a:solidFill>
              </a:rPr>
              <a:t>0</a:t>
            </a:r>
            <a:r>
              <a:rPr altLang="en-US" dirty="0" sz="2000" lang="zh-CN">
                <a:solidFill>
                  <a:schemeClr val="tx1"/>
                </a:solidFill>
              </a:rPr>
              <a:t>，使灯点亮</a:t>
            </a:r>
            <a:endParaRPr altLang="zh-CN" dirty="0" sz="20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400" lang="en-US"/>
              <a:t>	while(1)		</a:t>
            </a:r>
            <a:r>
              <a:rPr altLang="zh-CN" dirty="0" sz="2000" lang="en-US">
                <a:solidFill>
                  <a:schemeClr val="tx1"/>
                </a:solidFill>
              </a:rPr>
              <a:t>//</a:t>
            </a:r>
            <a:r>
              <a:rPr altLang="en-US" dirty="0" sz="2000" lang="zh-CN">
                <a:solidFill>
                  <a:schemeClr val="tx1"/>
                </a:solidFill>
              </a:rPr>
              <a:t>循环结构，将在下文阐述</a:t>
            </a:r>
            <a:endParaRPr altLang="zh-CN" dirty="0" sz="24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400" lang="en-US"/>
              <a:t>	{</a:t>
            </a:r>
          </a:p>
          <a:p>
            <a:pPr indent="0" marL="0">
              <a:buNone/>
            </a:pPr>
            <a:r>
              <a:rPr altLang="zh-CN" dirty="0" sz="2400" lang="en-US"/>
              <a:t>	}</a:t>
            </a:r>
          </a:p>
          <a:p>
            <a:pPr indent="0" marL="0">
              <a:buNone/>
            </a:pPr>
            <a:r>
              <a:rPr altLang="zh-CN" dirty="0" sz="2400" lang="en-US"/>
              <a:t>}</a:t>
            </a:r>
            <a:endParaRPr altLang="en-US" dirty="0" sz="2400" lang="zh-CN"/>
          </a:p>
        </p:txBody>
      </p:sp>
    </p:spTree>
  </p:cSld>
  <p:clrMapOvr>
    <a:masterClrMapping/>
  </p:clrMapOvr>
  <p:transition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条件结构（</a:t>
            </a:r>
            <a:r>
              <a:rPr altLang="zh-CN" dirty="0" lang="en-US"/>
              <a:t>1</a:t>
            </a:r>
            <a:r>
              <a:rPr altLang="en-US" dirty="0" lang="zh-CN"/>
              <a:t>）</a:t>
            </a:r>
          </a:p>
        </p:txBody>
      </p:sp>
      <p:sp>
        <p:nvSpPr>
          <p:cNvPr id="104869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最常用的条件结构语句为</a:t>
            </a:r>
            <a:r>
              <a:rPr altLang="zh-CN" dirty="0" lang="en-US">
                <a:solidFill>
                  <a:srgbClr val="FF0000"/>
                </a:solidFill>
              </a:rPr>
              <a:t>if-else</a:t>
            </a:r>
            <a:r>
              <a:rPr altLang="zh-CN" dirty="0" lang="en-US"/>
              <a:t>(if-else if-else)</a:t>
            </a:r>
          </a:p>
          <a:p>
            <a:pPr indent="0" marL="0">
              <a:buNone/>
            </a:pPr>
            <a:r>
              <a:rPr altLang="en-US" dirty="0" sz="2000" lang="zh-CN"/>
              <a:t>基本结构：</a:t>
            </a:r>
            <a:r>
              <a:rPr altLang="zh-CN" dirty="0" sz="2000" lang="en-US"/>
              <a:t>if (</a:t>
            </a:r>
            <a:r>
              <a:rPr altLang="en-US" dirty="0" sz="2000" lang="zh-CN"/>
              <a:t>条件</a:t>
            </a:r>
            <a:r>
              <a:rPr altLang="zh-CN" dirty="0" sz="2000" lang="en-US"/>
              <a:t>) { } else if(</a:t>
            </a:r>
            <a:r>
              <a:rPr altLang="en-US" dirty="0" sz="2000" lang="zh-CN"/>
              <a:t>条件</a:t>
            </a:r>
            <a:r>
              <a:rPr altLang="zh-CN" dirty="0" sz="2000" lang="en-US"/>
              <a:t>) { } else { }</a:t>
            </a:r>
          </a:p>
          <a:p>
            <a:pPr indent="0" marL="0">
              <a:buNone/>
            </a:pPr>
            <a:r>
              <a:rPr altLang="en-US" dirty="0" sz="1600" lang="zh-CN"/>
              <a:t>示例：</a:t>
            </a:r>
            <a:r>
              <a:rPr altLang="zh-CN" dirty="0" sz="1600" lang="en-US"/>
              <a:t>	if (</a:t>
            </a:r>
            <a:r>
              <a:rPr altLang="zh-CN" dirty="0" sz="1600" lang="en-US" err="1"/>
              <a:t>i</a:t>
            </a:r>
            <a:r>
              <a:rPr altLang="zh-CN" dirty="0" sz="1600" lang="en-US"/>
              <a:t> &gt; 0) 		//</a:t>
            </a:r>
            <a:r>
              <a:rPr altLang="en-US" dirty="0" sz="1600" lang="zh-CN"/>
              <a:t>若满足条件：</a:t>
            </a:r>
            <a:r>
              <a:rPr altLang="zh-CN" dirty="0" sz="1600" lang="en-US" err="1"/>
              <a:t>i</a:t>
            </a:r>
            <a:r>
              <a:rPr altLang="zh-CN" dirty="0" sz="1600" lang="en-US"/>
              <a:t> &gt; 0</a:t>
            </a:r>
          </a:p>
          <a:p>
            <a:pPr indent="0" marL="0">
              <a:buNone/>
            </a:pPr>
            <a:r>
              <a:rPr altLang="zh-CN" dirty="0" sz="1600" lang="en-US"/>
              <a:t>	{</a:t>
            </a:r>
          </a:p>
          <a:p>
            <a:pPr indent="0" marL="0">
              <a:buNone/>
            </a:pPr>
            <a:r>
              <a:rPr altLang="zh-CN" dirty="0" sz="1600" lang="en-US"/>
              <a:t>		j = 1;	//</a:t>
            </a:r>
            <a:r>
              <a:rPr altLang="en-US" dirty="0" sz="1600" lang="zh-CN"/>
              <a:t>执行此句</a:t>
            </a:r>
            <a:endParaRPr altLang="zh-CN" dirty="0" sz="1600" lang="en-US"/>
          </a:p>
          <a:p>
            <a:pPr indent="0" marL="0">
              <a:buNone/>
            </a:pPr>
            <a:r>
              <a:rPr altLang="zh-CN" dirty="0" sz="1600" lang="en-US"/>
              <a:t>	}</a:t>
            </a:r>
          </a:p>
          <a:p>
            <a:pPr indent="0" marL="0">
              <a:buNone/>
            </a:pPr>
            <a:r>
              <a:rPr altLang="zh-CN" dirty="0" sz="1600" lang="en-US"/>
              <a:t>	else if (</a:t>
            </a:r>
            <a:r>
              <a:rPr altLang="zh-CN" dirty="0" sz="1600" lang="en-US" err="1"/>
              <a:t>i</a:t>
            </a:r>
            <a:r>
              <a:rPr altLang="zh-CN" dirty="0" sz="1600" lang="en-US"/>
              <a:t> &lt; 0)	//</a:t>
            </a:r>
            <a:r>
              <a:rPr altLang="en-US" dirty="0" sz="1600" lang="zh-CN"/>
              <a:t>若不满足条件</a:t>
            </a:r>
            <a:r>
              <a:rPr altLang="zh-CN" dirty="0" sz="1600" lang="en-US" err="1"/>
              <a:t>i</a:t>
            </a:r>
            <a:r>
              <a:rPr altLang="zh-CN" dirty="0" sz="1600" lang="en-US"/>
              <a:t> &gt; 0</a:t>
            </a:r>
            <a:r>
              <a:rPr altLang="en-US" dirty="0" sz="1600" lang="zh-CN"/>
              <a:t>且满足条件</a:t>
            </a:r>
            <a:r>
              <a:rPr altLang="zh-CN" dirty="0" sz="1600" lang="en-US" err="1"/>
              <a:t>i</a:t>
            </a:r>
            <a:r>
              <a:rPr altLang="zh-CN" dirty="0" sz="1600" lang="en-US"/>
              <a:t> &lt; 0</a:t>
            </a:r>
          </a:p>
          <a:p>
            <a:pPr indent="0" marL="0">
              <a:buNone/>
            </a:pPr>
            <a:r>
              <a:rPr altLang="zh-CN" dirty="0" sz="1600" lang="en-US"/>
              <a:t>	{</a:t>
            </a:r>
          </a:p>
          <a:p>
            <a:pPr indent="0" marL="0">
              <a:buNone/>
            </a:pPr>
            <a:r>
              <a:rPr altLang="zh-CN" dirty="0" sz="1600" lang="en-US"/>
              <a:t>		j = -1;	//</a:t>
            </a:r>
            <a:r>
              <a:rPr altLang="en-US" dirty="0" sz="1600" lang="zh-CN"/>
              <a:t>执行此句</a:t>
            </a:r>
            <a:endParaRPr altLang="zh-CN" dirty="0" sz="1600" lang="en-US"/>
          </a:p>
          <a:p>
            <a:pPr indent="0" marL="0">
              <a:buNone/>
            </a:pPr>
            <a:r>
              <a:rPr altLang="zh-CN" dirty="0" sz="1600" lang="en-US"/>
              <a:t>	}</a:t>
            </a:r>
          </a:p>
          <a:p>
            <a:pPr indent="0" marL="0">
              <a:buNone/>
            </a:pPr>
            <a:r>
              <a:rPr altLang="zh-CN" dirty="0" sz="1600" lang="en-US"/>
              <a:t>	else		//</a:t>
            </a:r>
            <a:r>
              <a:rPr altLang="en-US" dirty="0" sz="1600" lang="zh-CN"/>
              <a:t>前面的条件都不满足（比如</a:t>
            </a:r>
            <a:r>
              <a:rPr altLang="zh-CN" dirty="0" sz="1600" lang="en-US" err="1"/>
              <a:t>i</a:t>
            </a:r>
            <a:r>
              <a:rPr altLang="zh-CN" dirty="0" sz="1600" lang="en-US"/>
              <a:t>=0</a:t>
            </a:r>
            <a:r>
              <a:rPr altLang="en-US" dirty="0" sz="1600" lang="zh-CN"/>
              <a:t>）</a:t>
            </a:r>
            <a:endParaRPr altLang="zh-CN" dirty="0" sz="1600" lang="en-US"/>
          </a:p>
          <a:p>
            <a:pPr indent="0" marL="0">
              <a:buNone/>
            </a:pPr>
            <a:r>
              <a:rPr altLang="zh-CN" dirty="0" sz="1600" lang="en-US"/>
              <a:t>	{</a:t>
            </a:r>
          </a:p>
          <a:p>
            <a:pPr indent="0" marL="0">
              <a:buNone/>
            </a:pPr>
            <a:r>
              <a:rPr altLang="zh-CN" dirty="0" sz="1600" lang="en-US"/>
              <a:t>		j = 0;	//</a:t>
            </a:r>
            <a:r>
              <a:rPr altLang="en-US" dirty="0" sz="1600" lang="zh-CN"/>
              <a:t>执行此句</a:t>
            </a:r>
            <a:endParaRPr altLang="zh-CN" dirty="0" sz="1600" lang="en-US"/>
          </a:p>
          <a:p>
            <a:pPr indent="0" marL="0">
              <a:buNone/>
            </a:pPr>
            <a:r>
              <a:rPr altLang="zh-CN" dirty="0" sz="1600" lang="en-US"/>
              <a:t>	}</a:t>
            </a:r>
          </a:p>
          <a:p>
            <a:pPr indent="0" marL="0">
              <a:buNone/>
            </a:pPr>
            <a:r>
              <a:rPr altLang="zh-CN" b="0" dirty="0" sz="1600" lang="en-US" err="1">
                <a:solidFill>
                  <a:schemeClr val="tx1"/>
                </a:solidFill>
              </a:rPr>
              <a:t>ps</a:t>
            </a:r>
            <a:r>
              <a:rPr altLang="en-US" b="0" dirty="0" sz="1600" lang="zh-CN">
                <a:solidFill>
                  <a:schemeClr val="tx1"/>
                </a:solidFill>
              </a:rPr>
              <a:t>：此处也可以以三目运算符形式表达：即 </a:t>
            </a:r>
            <a:r>
              <a:rPr altLang="zh-CN" b="0" dirty="0" sz="1600" lang="en-US">
                <a:solidFill>
                  <a:schemeClr val="tx1"/>
                </a:solidFill>
              </a:rPr>
              <a:t>j = (</a:t>
            </a:r>
            <a:r>
              <a:rPr altLang="zh-CN" b="0" dirty="0" sz="1600" lang="en-US" err="1">
                <a:solidFill>
                  <a:schemeClr val="tx1"/>
                </a:solidFill>
              </a:rPr>
              <a:t>i</a:t>
            </a:r>
            <a:r>
              <a:rPr altLang="zh-CN" b="0" dirty="0" sz="1600" lang="en-US">
                <a:solidFill>
                  <a:schemeClr val="tx1"/>
                </a:solidFill>
              </a:rPr>
              <a:t> &gt; 0 ? 1:(</a:t>
            </a:r>
            <a:r>
              <a:rPr altLang="zh-CN" b="0" dirty="0" sz="1600" lang="en-US" err="1">
                <a:solidFill>
                  <a:schemeClr val="tx1"/>
                </a:solidFill>
              </a:rPr>
              <a:t>i</a:t>
            </a:r>
            <a:r>
              <a:rPr altLang="zh-CN" b="0" dirty="0" sz="1600" lang="en-US">
                <a:solidFill>
                  <a:schemeClr val="tx1"/>
                </a:solidFill>
              </a:rPr>
              <a:t> &lt; 0 ? -1 : 0));</a:t>
            </a:r>
          </a:p>
          <a:p>
            <a:pPr indent="0" marL="0">
              <a:buNone/>
            </a:pPr>
            <a:r>
              <a:rPr altLang="en-US" b="0" dirty="0" sz="1600" lang="zh-CN">
                <a:solidFill>
                  <a:srgbClr val="FF0000"/>
                </a:solidFill>
              </a:rPr>
              <a:t>注意</a:t>
            </a:r>
            <a:r>
              <a:rPr altLang="zh-CN" b="0" dirty="0" sz="1600" lang="en-US">
                <a:solidFill>
                  <a:srgbClr val="FF0000"/>
                </a:solidFill>
              </a:rPr>
              <a:t>:</a:t>
            </a:r>
            <a:r>
              <a:rPr altLang="en-US" b="0" dirty="0" sz="1600" lang="zh-CN">
                <a:solidFill>
                  <a:srgbClr val="FF0000"/>
                </a:solidFill>
              </a:rPr>
              <a:t>条件语句中如果要表示等于，需要使用双等于号</a:t>
            </a:r>
            <a:r>
              <a:rPr altLang="zh-CN" b="0" dirty="0" sz="1600" lang="en-US">
                <a:solidFill>
                  <a:srgbClr val="FF0000"/>
                </a:solidFill>
              </a:rPr>
              <a:t>==</a:t>
            </a:r>
            <a:r>
              <a:rPr altLang="en-US" b="0" dirty="0" sz="1600" lang="zh-CN">
                <a:solidFill>
                  <a:srgbClr val="FF0000"/>
                </a:solidFill>
              </a:rPr>
              <a:t>。</a:t>
            </a:r>
            <a:endParaRPr altLang="zh-CN" b="0" dirty="0" sz="1600" lang="en-US">
              <a:solidFill>
                <a:srgbClr val="FF0000"/>
              </a:solidFill>
            </a:endParaRPr>
          </a:p>
          <a:p>
            <a:pPr indent="0" marL="0">
              <a:buNone/>
            </a:pPr>
            <a:endParaRPr altLang="en-US" dirty="0" sz="1600" lang="zh-CN"/>
          </a:p>
        </p:txBody>
      </p:sp>
    </p:spTree>
  </p:cSld>
  <p:clrMapOvr>
    <a:masterClrMapping/>
  </p:clrMapOvr>
  <p:transition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条件结构（</a:t>
            </a:r>
            <a:r>
              <a:rPr altLang="zh-CN" dirty="0" lang="en-US"/>
              <a:t>2</a:t>
            </a:r>
            <a:r>
              <a:rPr altLang="en-US" dirty="0" lang="zh-CN"/>
              <a:t>）</a:t>
            </a:r>
          </a:p>
        </p:txBody>
      </p:sp>
      <p:sp>
        <p:nvSpPr>
          <p:cNvPr id="104869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在单一变量存在特别多情况的条件下，</a:t>
            </a:r>
            <a:r>
              <a:rPr altLang="zh-CN" dirty="0" lang="en-US"/>
              <a:t>if-else </a:t>
            </a:r>
            <a:r>
              <a:rPr altLang="zh-CN" dirty="0" lang="en-US" err="1"/>
              <a:t>if-else</a:t>
            </a:r>
            <a:r>
              <a:rPr altLang="zh-CN" dirty="0" lang="en-US"/>
              <a:t> </a:t>
            </a:r>
            <a:r>
              <a:rPr altLang="en-US" dirty="0" lang="zh-CN"/>
              <a:t>语句未免过于麻烦，此时我们可以使用</a:t>
            </a:r>
            <a:r>
              <a:rPr altLang="zh-CN" dirty="0" lang="en-US"/>
              <a:t>switch-case</a:t>
            </a:r>
            <a:r>
              <a:rPr altLang="en-US" dirty="0" lang="zh-CN"/>
              <a:t>语句来简化书写。</a:t>
            </a:r>
            <a:endParaRPr altLang="zh-CN" dirty="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en-US" dirty="0" sz="2000" lang="zh-CN"/>
              <a:t>基本结构：</a:t>
            </a:r>
            <a:r>
              <a:rPr altLang="zh-CN" dirty="0" sz="2000" lang="en-US"/>
              <a:t>switch (</a:t>
            </a:r>
            <a:r>
              <a:rPr altLang="en-US" dirty="0" sz="2000" lang="zh-CN"/>
              <a:t>变量</a:t>
            </a:r>
            <a:r>
              <a:rPr altLang="zh-CN" dirty="0" sz="2000" lang="en-US"/>
              <a:t>) { case </a:t>
            </a:r>
            <a:r>
              <a:rPr altLang="en-US" dirty="0" sz="2000" lang="zh-CN"/>
              <a:t>结果</a:t>
            </a:r>
            <a:r>
              <a:rPr altLang="zh-CN" dirty="0" sz="2000" lang="en-US"/>
              <a:t>: </a:t>
            </a:r>
            <a:r>
              <a:rPr altLang="en-US" dirty="0" sz="2000" lang="zh-CN"/>
              <a:t>语句</a:t>
            </a:r>
            <a:r>
              <a:rPr altLang="zh-CN" dirty="0" sz="2000" lang="en-US"/>
              <a:t>;break; case </a:t>
            </a:r>
            <a:r>
              <a:rPr altLang="en-US" dirty="0" sz="2000" lang="zh-CN"/>
              <a:t>结果</a:t>
            </a:r>
            <a:r>
              <a:rPr altLang="zh-CN" dirty="0" sz="2000" lang="en-US"/>
              <a:t>: </a:t>
            </a:r>
            <a:r>
              <a:rPr altLang="en-US" dirty="0" sz="2000" lang="zh-CN"/>
              <a:t>语句</a:t>
            </a:r>
            <a:r>
              <a:rPr altLang="zh-CN" dirty="0" sz="2000" lang="en-US"/>
              <a:t>; break; … default: </a:t>
            </a:r>
            <a:r>
              <a:rPr altLang="en-US" dirty="0" sz="2000" lang="zh-CN"/>
              <a:t>语句</a:t>
            </a:r>
            <a:r>
              <a:rPr altLang="zh-CN" dirty="0" sz="2000" lang="en-US"/>
              <a:t>; }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en-US" dirty="0" sz="1600" lang="zh-CN"/>
              <a:t>示例：</a:t>
            </a:r>
            <a:r>
              <a:rPr altLang="zh-CN" dirty="0" sz="1600" lang="en-US"/>
              <a:t>	switch(x)		//</a:t>
            </a:r>
            <a:r>
              <a:rPr altLang="en-US" dirty="0" sz="1600" lang="zh-CN"/>
              <a:t>对于变量</a:t>
            </a:r>
            <a:r>
              <a:rPr altLang="zh-CN" dirty="0" sz="1600" lang="en-US"/>
              <a:t>x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{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	case ‘0’: y=0; break;	//</a:t>
            </a:r>
            <a:r>
              <a:rPr altLang="en-US" dirty="0" sz="1600" lang="zh-CN"/>
              <a:t>如果</a:t>
            </a:r>
            <a:r>
              <a:rPr altLang="zh-CN" dirty="0" sz="1600" lang="en-US"/>
              <a:t>x=‘0’</a:t>
            </a:r>
            <a:r>
              <a:rPr altLang="en-US" dirty="0" sz="1600" lang="zh-CN"/>
              <a:t>，则</a:t>
            </a:r>
            <a:r>
              <a:rPr altLang="zh-CN" dirty="0" sz="1600" lang="en-US"/>
              <a:t>y=0</a:t>
            </a:r>
            <a:r>
              <a:rPr altLang="en-US" dirty="0" sz="1600" lang="zh-CN"/>
              <a:t>。若不加</a:t>
            </a:r>
            <a:r>
              <a:rPr altLang="zh-CN" dirty="0" sz="1600" lang="en-US"/>
              <a:t>break</a:t>
            </a:r>
            <a:r>
              <a:rPr altLang="en-US" dirty="0" sz="1600" lang="zh-CN"/>
              <a:t>，</a:t>
            </a:r>
            <a:endParaRPr altLang="zh-CN" dirty="0" sz="16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	case ‘1’: y=1; break;	//</a:t>
            </a:r>
            <a:r>
              <a:rPr altLang="en-US" dirty="0" sz="1600" lang="zh-CN"/>
              <a:t>则将继续执行后面的语句</a:t>
            </a:r>
            <a:endParaRPr altLang="zh-CN" dirty="0" sz="16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	…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	case ‘9’: y=9; break;	//</a:t>
            </a:r>
            <a:r>
              <a:rPr altLang="en-US" dirty="0" sz="1600" lang="zh-CN"/>
              <a:t>直到出现</a:t>
            </a:r>
            <a:r>
              <a:rPr altLang="zh-CN" dirty="0" sz="1600" lang="en-US"/>
              <a:t>break</a:t>
            </a:r>
            <a:r>
              <a:rPr altLang="en-US" dirty="0" sz="1600" lang="zh-CN"/>
              <a:t>或者结束为止。</a:t>
            </a:r>
            <a:endParaRPr altLang="zh-CN" dirty="0" sz="16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	default: y=-1;		//</a:t>
            </a:r>
            <a:r>
              <a:rPr altLang="en-US" dirty="0" sz="1600" lang="zh-CN"/>
              <a:t>除了以上列举的情况，</a:t>
            </a:r>
            <a:r>
              <a:rPr altLang="zh-CN" dirty="0" sz="1600" lang="en-US"/>
              <a:t>y=-1</a:t>
            </a:r>
            <a:r>
              <a:rPr altLang="en-US" dirty="0" sz="1600" lang="zh-CN"/>
              <a:t>。</a:t>
            </a:r>
            <a:endParaRPr altLang="zh-CN" dirty="0" sz="16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/>
              <a:t>	}</a:t>
            </a:r>
          </a:p>
          <a:p>
            <a:pPr lvl="0">
              <a:buClr>
                <a:srgbClr val="00007D"/>
              </a:buClr>
            </a:pPr>
            <a:r>
              <a:rPr altLang="zh-CN" dirty="0" sz="2400" lang="en-US"/>
              <a:t>switch-case</a:t>
            </a:r>
            <a:r>
              <a:rPr altLang="en-US" dirty="0" sz="2400" lang="zh-CN"/>
              <a:t>语句使用范围比较狭窄，一般用的不多，不需要着重掌握。</a:t>
            </a:r>
            <a:endParaRPr altLang="zh-CN" dirty="0" sz="2400" lang="en-US"/>
          </a:p>
          <a:p>
            <a:pPr indent="0" lvl="0" marL="0">
              <a:buClr>
                <a:srgbClr val="00007D"/>
              </a:buClr>
              <a:buNone/>
            </a:pPr>
            <a:endParaRPr altLang="zh-CN" dirty="0" sz="1600" lang="en-US"/>
          </a:p>
        </p:txBody>
      </p:sp>
    </p:spTree>
  </p:cSld>
  <p:clrMapOvr>
    <a:masterClrMapping/>
  </p:clrMapOvr>
  <p:transition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状态标识变量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b="0" dirty="0" lang="zh-CN"/>
              <a:t>了解了条件结构，我们就需要考虑如何运用条件结构来解决我们眼下面临的问题了。在这里，我们可以设置一个变量用于标识状态，在不同的状态下，我们可以调用不同的语句来实现不同的结果。例如我们设置变量</a:t>
            </a:r>
            <a:r>
              <a:rPr altLang="zh-CN" b="0" dirty="0" lang="en-US"/>
              <a:t>mode</a:t>
            </a:r>
            <a:r>
              <a:rPr altLang="en-US" b="0" dirty="0" lang="zh-CN"/>
              <a:t>用于表示向左逐盏亮起和向右逐盏熄灭，当运行到全亮和全灭时切换状态。</a:t>
            </a:r>
            <a:endParaRPr altLang="zh-CN" b="0" dirty="0" lang="en-US"/>
          </a:p>
          <a:p>
            <a:r>
              <a:rPr altLang="zh-CN" dirty="0" sz="2400" lang="en-US"/>
              <a:t>if (P1==0xff) mode=0;		</a:t>
            </a:r>
            <a:r>
              <a:rPr altLang="zh-CN" b="0" dirty="0" sz="2400" lang="en-US"/>
              <a:t>//</a:t>
            </a:r>
            <a:r>
              <a:rPr altLang="en-US" b="0" dirty="0" sz="2400" lang="zh-CN"/>
              <a:t>灯光全灭切换模式</a:t>
            </a:r>
            <a:r>
              <a:rPr altLang="zh-CN" b="0" dirty="0" sz="2400" lang="en-US"/>
              <a:t>0</a:t>
            </a:r>
          </a:p>
          <a:p>
            <a:r>
              <a:rPr altLang="zh-CN" dirty="0" sz="2400" lang="en-US"/>
              <a:t>if (P1==0x00) mode=1;		</a:t>
            </a:r>
            <a:r>
              <a:rPr altLang="zh-CN" b="0" dirty="0" sz="2400" lang="en-US"/>
              <a:t>//</a:t>
            </a:r>
            <a:r>
              <a:rPr altLang="en-US" b="0" dirty="0" sz="2400" lang="zh-CN"/>
              <a:t>灯光全亮切换模式</a:t>
            </a:r>
            <a:r>
              <a:rPr altLang="zh-CN" b="0" dirty="0" sz="2400" lang="en-US"/>
              <a:t>1</a:t>
            </a:r>
          </a:p>
          <a:p>
            <a:r>
              <a:rPr altLang="zh-CN" dirty="0" sz="2400" lang="en-US"/>
              <a:t>if (mode==0) P1=P1&lt;&lt;1;	</a:t>
            </a:r>
            <a:r>
              <a:rPr altLang="zh-CN" b="0" dirty="0" sz="2400" lang="en-US"/>
              <a:t>//</a:t>
            </a:r>
            <a:r>
              <a:rPr altLang="en-US" b="0" dirty="0" sz="2400" lang="zh-CN"/>
              <a:t>模式</a:t>
            </a:r>
            <a:r>
              <a:rPr altLang="zh-CN" b="0" dirty="0" sz="2400" lang="en-US"/>
              <a:t>0</a:t>
            </a:r>
            <a:r>
              <a:rPr altLang="en-US" b="0" dirty="0" sz="2400" lang="zh-CN"/>
              <a:t>逐灯点亮</a:t>
            </a:r>
            <a:endParaRPr altLang="zh-CN" b="0" dirty="0" sz="2400" lang="en-US"/>
          </a:p>
          <a:p>
            <a:r>
              <a:rPr altLang="zh-CN" dirty="0" sz="2400" lang="en-US"/>
              <a:t>if (mode==1) P1=~((~P1)&gt;&gt;1);</a:t>
            </a:r>
            <a:r>
              <a:rPr altLang="zh-CN" b="0" dirty="0" sz="2400" lang="en-US"/>
              <a:t>	//</a:t>
            </a:r>
            <a:r>
              <a:rPr altLang="en-US" b="0" dirty="0" sz="2400" lang="zh-CN"/>
              <a:t>模式</a:t>
            </a:r>
            <a:r>
              <a:rPr altLang="zh-CN" b="0" dirty="0" sz="2400" lang="en-US"/>
              <a:t>1</a:t>
            </a:r>
            <a:r>
              <a:rPr altLang="en-US" b="0" dirty="0" sz="2400" lang="zh-CN"/>
              <a:t>逐灯熄灭</a:t>
            </a:r>
            <a:endParaRPr altLang="en-US" b="0" dirty="0" lang="zh-CN"/>
          </a:p>
        </p:txBody>
      </p:sp>
    </p:spTree>
  </p:cSld>
  <p:clrMapOvr>
    <a:masterClrMapping/>
  </p:clrMapOvr>
  <p:transition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循环结构（</a:t>
            </a:r>
            <a:r>
              <a:rPr altLang="zh-CN" dirty="0" lang="en-US"/>
              <a:t>1</a:t>
            </a:r>
            <a:r>
              <a:rPr altLang="en-US" dirty="0" lang="zh-CN"/>
              <a:t>）</a:t>
            </a:r>
          </a:p>
        </p:txBody>
      </p:sp>
      <p:sp>
        <p:nvSpPr>
          <p:cNvPr id="104868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p>
            <a:r>
              <a:rPr altLang="zh-CN" dirty="0" lang="en-US">
                <a:solidFill>
                  <a:srgbClr val="FF0000"/>
                </a:solidFill>
              </a:rPr>
              <a:t>while</a:t>
            </a:r>
            <a:r>
              <a:rPr altLang="zh-CN" dirty="0" lang="en-US"/>
              <a:t>/</a:t>
            </a:r>
            <a:r>
              <a:rPr altLang="zh-CN" dirty="0" lang="en-US">
                <a:solidFill>
                  <a:srgbClr val="FF0000"/>
                </a:solidFill>
              </a:rPr>
              <a:t>do…while</a:t>
            </a:r>
            <a:r>
              <a:rPr altLang="en-US" dirty="0" lang="zh-CN"/>
              <a:t>循环基本结构：</a:t>
            </a:r>
            <a:endParaRPr altLang="zh-CN" dirty="0" lang="en-US"/>
          </a:p>
          <a:p>
            <a:pPr indent="0" marL="0">
              <a:buNone/>
            </a:pPr>
            <a:r>
              <a:rPr altLang="zh-CN" dirty="0" lang="en-US"/>
              <a:t>while(</a:t>
            </a:r>
            <a:r>
              <a:rPr altLang="en-US" dirty="0" lang="zh-CN"/>
              <a:t>判断条件</a:t>
            </a:r>
            <a:r>
              <a:rPr altLang="zh-CN" dirty="0" lang="en-US"/>
              <a:t>)			do{</a:t>
            </a:r>
            <a:r>
              <a:rPr altLang="en-US" dirty="0" lang="zh-CN"/>
              <a:t>循环体内容</a:t>
            </a:r>
            <a:r>
              <a:rPr altLang="zh-CN" dirty="0" lang="en-US"/>
              <a:t>}</a:t>
            </a:r>
          </a:p>
          <a:p>
            <a:pPr indent="0" marL="0">
              <a:buNone/>
            </a:pPr>
            <a:r>
              <a:rPr altLang="zh-CN" dirty="0" lang="en-US"/>
              <a:t>{</a:t>
            </a:r>
            <a:r>
              <a:rPr altLang="en-US" dirty="0" lang="zh-CN"/>
              <a:t>循环体内容</a:t>
            </a:r>
            <a:r>
              <a:rPr altLang="zh-CN" dirty="0" lang="en-US"/>
              <a:t>}			while(</a:t>
            </a:r>
            <a:r>
              <a:rPr altLang="en-US" dirty="0" lang="zh-CN"/>
              <a:t>判断条件</a:t>
            </a:r>
            <a:r>
              <a:rPr altLang="zh-CN" dirty="0" lang="en-US"/>
              <a:t>);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en-US" b="0" dirty="0" sz="2000" lang="zh-CN"/>
              <a:t>例：</a:t>
            </a:r>
            <a:r>
              <a:rPr altLang="zh-CN" b="0" dirty="0" sz="2000" lang="en-US"/>
              <a:t>while(</a:t>
            </a:r>
            <a:r>
              <a:rPr altLang="zh-CN" b="0" dirty="0" sz="2000" lang="en-US" err="1"/>
              <a:t>i</a:t>
            </a:r>
            <a:r>
              <a:rPr altLang="zh-CN" b="0" dirty="0" sz="2000" lang="en-US"/>
              <a:t>&lt;1000) 			</a:t>
            </a:r>
            <a:r>
              <a:rPr altLang="en-US" b="0" dirty="0" sz="2000" lang="zh-CN"/>
              <a:t>例：</a:t>
            </a:r>
            <a:r>
              <a:rPr altLang="zh-CN" b="0" dirty="0" sz="2000" lang="en-US"/>
              <a:t>do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b="0" dirty="0" sz="2000" lang="en-US"/>
              <a:t>        {					       {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b="0" dirty="0" sz="2000" lang="en-US"/>
              <a:t>	j=j*</a:t>
            </a:r>
            <a:r>
              <a:rPr altLang="zh-CN" b="0" dirty="0" sz="2000" lang="en-US" err="1"/>
              <a:t>i</a:t>
            </a:r>
            <a:r>
              <a:rPr altLang="zh-CN" b="0" dirty="0" sz="2000" lang="en-US"/>
              <a:t>;					 j=j*</a:t>
            </a:r>
            <a:r>
              <a:rPr altLang="zh-CN" b="0" dirty="0" sz="2000" lang="en-US" err="1"/>
              <a:t>i</a:t>
            </a:r>
            <a:r>
              <a:rPr altLang="zh-CN" b="0" dirty="0" sz="2000" lang="en-US"/>
              <a:t>;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b="0" dirty="0" sz="2000" lang="en-US"/>
              <a:t>	</a:t>
            </a:r>
            <a:r>
              <a:rPr altLang="zh-CN" b="0" dirty="0" sz="2000" lang="en-US" err="1"/>
              <a:t>i</a:t>
            </a:r>
            <a:r>
              <a:rPr altLang="zh-CN" b="0" dirty="0" sz="2000" lang="en-US"/>
              <a:t>++;					 </a:t>
            </a:r>
            <a:r>
              <a:rPr altLang="zh-CN" b="0" dirty="0" sz="2000" lang="en-US" err="1"/>
              <a:t>i</a:t>
            </a:r>
            <a:r>
              <a:rPr altLang="zh-CN" b="0" dirty="0" sz="2000" lang="en-US"/>
              <a:t>++; 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b="0" dirty="0" sz="2000" lang="en-US"/>
              <a:t>        }			       		       } while(</a:t>
            </a:r>
            <a:r>
              <a:rPr altLang="zh-CN" b="0" dirty="0" sz="2000" lang="en-US" err="1"/>
              <a:t>i</a:t>
            </a:r>
            <a:r>
              <a:rPr altLang="zh-CN" b="0" dirty="0" sz="2000" lang="en-US"/>
              <a:t>&lt;1000);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en-US" b="0" dirty="0" sz="2000" lang="zh-CN">
                <a:solidFill>
                  <a:schemeClr val="tx1"/>
                </a:solidFill>
              </a:rPr>
              <a:t>判断条件：</a:t>
            </a:r>
            <a:r>
              <a:rPr altLang="zh-CN" b="0" dirty="0" sz="2000" lang="en-US" err="1">
                <a:solidFill>
                  <a:schemeClr val="tx1"/>
                </a:solidFill>
              </a:rPr>
              <a:t>i</a:t>
            </a:r>
            <a:r>
              <a:rPr altLang="zh-CN" b="0" dirty="0" sz="2000" lang="en-US">
                <a:solidFill>
                  <a:schemeClr val="tx1"/>
                </a:solidFill>
              </a:rPr>
              <a:t>&lt;1000(</a:t>
            </a:r>
            <a:r>
              <a:rPr altLang="en-US" b="0" dirty="0" sz="2000" lang="zh-CN">
                <a:solidFill>
                  <a:schemeClr val="tx1"/>
                </a:solidFill>
              </a:rPr>
              <a:t>每一次循环后判断满足此条件进入循环</a:t>
            </a:r>
            <a:r>
              <a:rPr altLang="zh-CN" b="0" dirty="0" sz="2000" lang="en-US">
                <a:solidFill>
                  <a:schemeClr val="tx1"/>
                </a:solidFill>
              </a:rPr>
              <a:t>)</a:t>
            </a:r>
            <a:r>
              <a:rPr altLang="en-US" b="0" dirty="0" sz="2000" lang="zh-CN">
                <a:solidFill>
                  <a:schemeClr val="tx1"/>
                </a:solidFill>
              </a:rPr>
              <a:t>。若此处填写非</a:t>
            </a:r>
            <a:r>
              <a:rPr altLang="zh-CN" b="0" dirty="0" sz="2000" lang="en-US">
                <a:solidFill>
                  <a:schemeClr val="tx1"/>
                </a:solidFill>
              </a:rPr>
              <a:t>0</a:t>
            </a:r>
            <a:r>
              <a:rPr altLang="en-US" b="0" dirty="0" sz="2000" lang="zh-CN">
                <a:solidFill>
                  <a:schemeClr val="tx1"/>
                </a:solidFill>
              </a:rPr>
              <a:t>的数，表示恒为真，永久持续循环。</a:t>
            </a:r>
            <a:endParaRPr altLang="zh-CN" b="0" dirty="0" sz="2000" lang="en-US">
              <a:solidFill>
                <a:schemeClr val="tx1"/>
              </a:solidFill>
            </a:endParaRPr>
          </a:p>
          <a:p>
            <a:pPr indent="0" lvl="0" marL="0">
              <a:buClr>
                <a:srgbClr val="00007D"/>
              </a:buClr>
              <a:buNone/>
            </a:pPr>
            <a:r>
              <a:rPr altLang="en-US" b="0" dirty="0" sz="2000" lang="zh-CN">
                <a:solidFill>
                  <a:schemeClr val="tx1"/>
                </a:solidFill>
              </a:rPr>
              <a:t>循环体：</a:t>
            </a:r>
            <a:r>
              <a:rPr altLang="zh-CN" b="0" dirty="0" sz="2000" lang="en-US">
                <a:solidFill>
                  <a:schemeClr val="tx1"/>
                </a:solidFill>
              </a:rPr>
              <a:t>j=j*</a:t>
            </a:r>
            <a:r>
              <a:rPr altLang="zh-CN" b="0" dirty="0" sz="2000" lang="en-US" err="1">
                <a:solidFill>
                  <a:schemeClr val="tx1"/>
                </a:solidFill>
              </a:rPr>
              <a:t>i</a:t>
            </a:r>
            <a:r>
              <a:rPr altLang="zh-CN" b="0" dirty="0" sz="2000" lang="en-US">
                <a:solidFill>
                  <a:schemeClr val="tx1"/>
                </a:solidFill>
              </a:rPr>
              <a:t>; </a:t>
            </a:r>
            <a:r>
              <a:rPr altLang="zh-CN" b="0" dirty="0" sz="2000" lang="en-US" err="1">
                <a:solidFill>
                  <a:schemeClr val="tx1"/>
                </a:solidFill>
              </a:rPr>
              <a:t>i</a:t>
            </a:r>
            <a:r>
              <a:rPr altLang="zh-CN" b="0" dirty="0" sz="2000" lang="en-US">
                <a:solidFill>
                  <a:schemeClr val="tx1"/>
                </a:solidFill>
              </a:rPr>
              <a:t>++;(</a:t>
            </a:r>
            <a:r>
              <a:rPr altLang="en-US" b="0" dirty="0" sz="2000" lang="zh-CN">
                <a:solidFill>
                  <a:schemeClr val="tx1"/>
                </a:solidFill>
              </a:rPr>
              <a:t>每一次循环中重复该过程</a:t>
            </a:r>
            <a:r>
              <a:rPr altLang="zh-CN" b="0" dirty="0" sz="2000" lang="en-US">
                <a:solidFill>
                  <a:schemeClr val="tx1"/>
                </a:solidFill>
              </a:rPr>
              <a:t>)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en-US" b="0" dirty="0" sz="2000" lang="zh-CN">
                <a:solidFill>
                  <a:schemeClr val="tx1"/>
                </a:solidFill>
              </a:rPr>
              <a:t>两者区别：</a:t>
            </a:r>
            <a:r>
              <a:rPr altLang="zh-CN" b="0" dirty="0" sz="2000" lang="en-US">
                <a:solidFill>
                  <a:srgbClr val="FF0000"/>
                </a:solidFill>
              </a:rPr>
              <a:t>while</a:t>
            </a:r>
            <a:r>
              <a:rPr altLang="en-US" b="0" dirty="0" sz="2000" lang="zh-CN">
                <a:solidFill>
                  <a:schemeClr val="tx1"/>
                </a:solidFill>
              </a:rPr>
              <a:t>语句为</a:t>
            </a:r>
            <a:r>
              <a:rPr altLang="en-US" b="0" dirty="0" sz="2000" lang="zh-CN">
                <a:solidFill>
                  <a:srgbClr val="FF0000"/>
                </a:solidFill>
              </a:rPr>
              <a:t>先判断再执行</a:t>
            </a:r>
            <a:r>
              <a:rPr altLang="en-US" b="0" dirty="0" sz="2000" lang="zh-CN">
                <a:solidFill>
                  <a:schemeClr val="tx1"/>
                </a:solidFill>
              </a:rPr>
              <a:t>，</a:t>
            </a:r>
            <a:r>
              <a:rPr altLang="zh-CN" b="0" dirty="0" sz="2000" lang="en-US">
                <a:solidFill>
                  <a:srgbClr val="FF0000"/>
                </a:solidFill>
              </a:rPr>
              <a:t>do…while</a:t>
            </a:r>
            <a:r>
              <a:rPr altLang="en-US" b="0" dirty="0" sz="2000" lang="zh-CN">
                <a:solidFill>
                  <a:schemeClr val="tx1"/>
                </a:solidFill>
              </a:rPr>
              <a:t>语句为</a:t>
            </a:r>
            <a:r>
              <a:rPr altLang="en-US" b="0" dirty="0" sz="2000" lang="zh-CN">
                <a:solidFill>
                  <a:srgbClr val="FF0000"/>
                </a:solidFill>
              </a:rPr>
              <a:t>先执行再判断</a:t>
            </a:r>
            <a:r>
              <a:rPr altLang="en-US" b="0" dirty="0" sz="2000" lang="zh-CN">
                <a:solidFill>
                  <a:schemeClr val="tx1"/>
                </a:solidFill>
              </a:rPr>
              <a:t>，故一般</a:t>
            </a:r>
            <a:r>
              <a:rPr altLang="zh-CN" b="0" dirty="0" sz="2000" lang="en-US">
                <a:solidFill>
                  <a:srgbClr val="FF0000"/>
                </a:solidFill>
              </a:rPr>
              <a:t>do…while</a:t>
            </a:r>
            <a:r>
              <a:rPr altLang="en-US" b="0" dirty="0" sz="2000" lang="zh-CN">
                <a:solidFill>
                  <a:schemeClr val="tx1"/>
                </a:solidFill>
              </a:rPr>
              <a:t>语句比</a:t>
            </a:r>
            <a:r>
              <a:rPr altLang="zh-CN" b="0" dirty="0" sz="2000" lang="en-US">
                <a:solidFill>
                  <a:srgbClr val="FF0000"/>
                </a:solidFill>
              </a:rPr>
              <a:t>while</a:t>
            </a:r>
            <a:r>
              <a:rPr altLang="en-US" b="0" dirty="0" sz="2000" lang="zh-CN">
                <a:solidFill>
                  <a:schemeClr val="tx1"/>
                </a:solidFill>
              </a:rPr>
              <a:t>语句</a:t>
            </a:r>
            <a:r>
              <a:rPr altLang="en-US" b="0" dirty="0" sz="2000" lang="zh-CN">
                <a:solidFill>
                  <a:srgbClr val="FF0000"/>
                </a:solidFill>
              </a:rPr>
              <a:t>多运行一次</a:t>
            </a:r>
            <a:r>
              <a:rPr altLang="en-US" b="0" dirty="0" sz="2000" lang="zh-CN">
                <a:solidFill>
                  <a:schemeClr val="tx1"/>
                </a:solidFill>
              </a:rPr>
              <a:t>。</a:t>
            </a:r>
            <a:endParaRPr altLang="zh-CN" b="0" dirty="0" sz="2000" lang="en-US">
              <a:solidFill>
                <a:schemeClr val="tx1"/>
              </a:solidFill>
            </a:endParaRPr>
          </a:p>
          <a:p>
            <a:pPr indent="0" lvl="0" marL="0">
              <a:buClr>
                <a:srgbClr val="00007D"/>
              </a:buClr>
              <a:buNone/>
            </a:pPr>
            <a:r>
              <a:rPr altLang="en-US" b="0" dirty="0" sz="2000" lang="zh-CN">
                <a:solidFill>
                  <a:srgbClr val="FF0000"/>
                </a:solidFill>
              </a:rPr>
              <a:t>注意</a:t>
            </a:r>
            <a:r>
              <a:rPr altLang="zh-CN" b="0" dirty="0" sz="2000" lang="en-US">
                <a:solidFill>
                  <a:srgbClr val="FF0000"/>
                </a:solidFill>
              </a:rPr>
              <a:t>:</a:t>
            </a:r>
            <a:r>
              <a:rPr altLang="en-US" b="0" dirty="0" sz="2000" lang="zh-CN">
                <a:solidFill>
                  <a:srgbClr val="FF0000"/>
                </a:solidFill>
              </a:rPr>
              <a:t>条件语句中如果要表示等于，需要使用双等于号</a:t>
            </a:r>
            <a:r>
              <a:rPr altLang="zh-CN" b="0" dirty="0" sz="2000" lang="en-US">
                <a:solidFill>
                  <a:srgbClr val="FF0000"/>
                </a:solidFill>
              </a:rPr>
              <a:t>==</a:t>
            </a:r>
            <a:r>
              <a:rPr altLang="en-US" b="0" dirty="0" sz="2000" lang="zh-CN">
                <a:solidFill>
                  <a:srgbClr val="FF0000"/>
                </a:solidFill>
              </a:rPr>
              <a:t>。</a:t>
            </a:r>
            <a:endParaRPr altLang="zh-CN" b="0" dirty="0" sz="2000" lang="en-US">
              <a:solidFill>
                <a:srgbClr val="FF0000"/>
              </a:solidFill>
            </a:endParaRPr>
          </a:p>
          <a:p>
            <a:endParaRPr altLang="en-US" dirty="0" lang="zh-CN"/>
          </a:p>
        </p:txBody>
      </p:sp>
    </p:spTree>
  </p:cSld>
  <p:clrMapOvr>
    <a:masterClrMapping/>
  </p:clrMapOvr>
  <p:transition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循环结构（</a:t>
            </a:r>
            <a:r>
              <a:rPr altLang="zh-CN" dirty="0" lang="en-US"/>
              <a:t>2</a:t>
            </a:r>
            <a:r>
              <a:rPr altLang="en-US" dirty="0" lang="zh-CN"/>
              <a:t>）</a:t>
            </a:r>
          </a:p>
        </p:txBody>
      </p:sp>
      <p:sp>
        <p:nvSpPr>
          <p:cNvPr id="104868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lang="en-US">
                <a:solidFill>
                  <a:srgbClr val="FF0000"/>
                </a:solidFill>
              </a:rPr>
              <a:t>for</a:t>
            </a:r>
            <a:r>
              <a:rPr altLang="zh-CN" dirty="0" lang="en-US"/>
              <a:t> </a:t>
            </a:r>
            <a:r>
              <a:rPr altLang="en-US" dirty="0" lang="zh-CN"/>
              <a:t>循环基本结构 ：</a:t>
            </a:r>
            <a:endParaRPr altLang="zh-CN" dirty="0" lang="en-US"/>
          </a:p>
          <a:p>
            <a:pPr indent="0" marL="0">
              <a:buNone/>
            </a:pPr>
            <a:r>
              <a:rPr altLang="zh-CN" dirty="0" lang="en-US"/>
              <a:t>for(</a:t>
            </a:r>
            <a:r>
              <a:rPr altLang="en-US" dirty="0" lang="zh-CN"/>
              <a:t>初始条件</a:t>
            </a:r>
            <a:r>
              <a:rPr altLang="zh-CN" dirty="0" lang="en-US"/>
              <a:t>;</a:t>
            </a:r>
            <a:r>
              <a:rPr altLang="en-US" dirty="0" lang="zh-CN"/>
              <a:t>判断条件</a:t>
            </a:r>
            <a:r>
              <a:rPr altLang="zh-CN" dirty="0" lang="en-US"/>
              <a:t>;</a:t>
            </a:r>
            <a:r>
              <a:rPr altLang="en-US" dirty="0" lang="zh-CN"/>
              <a:t>循环方式</a:t>
            </a:r>
            <a:r>
              <a:rPr altLang="zh-CN" dirty="0" lang="en-US"/>
              <a:t>)</a:t>
            </a:r>
          </a:p>
          <a:p>
            <a:pPr indent="0" marL="0">
              <a:buNone/>
            </a:pPr>
            <a:r>
              <a:rPr altLang="zh-CN" dirty="0" lang="en-US"/>
              <a:t>{</a:t>
            </a:r>
            <a:r>
              <a:rPr altLang="en-US" dirty="0" lang="zh-CN"/>
              <a:t>循环体内容</a:t>
            </a:r>
            <a:r>
              <a:rPr altLang="zh-CN" dirty="0" lang="en-US"/>
              <a:t>}</a:t>
            </a:r>
          </a:p>
          <a:p>
            <a:pPr indent="0" marL="0">
              <a:buNone/>
            </a:pPr>
            <a:r>
              <a:rPr altLang="en-US" b="0" dirty="0" sz="1800" lang="zh-CN"/>
              <a:t>例：</a:t>
            </a:r>
            <a:r>
              <a:rPr altLang="zh-CN" b="0" dirty="0" sz="1800" lang="en-US"/>
              <a:t>for(</a:t>
            </a:r>
            <a:r>
              <a:rPr altLang="zh-CN" b="0" dirty="0" sz="1800" lang="en-US" err="1"/>
              <a:t>i</a:t>
            </a:r>
            <a:r>
              <a:rPr altLang="zh-CN" b="0" dirty="0" sz="1800" lang="en-US"/>
              <a:t>=0,j=1;i&lt;1000;i++) </a:t>
            </a:r>
            <a:r>
              <a:rPr altLang="zh-CN" b="0" dirty="0" sz="1800" lang="en-US">
                <a:solidFill>
                  <a:schemeClr val="tx1"/>
                </a:solidFill>
              </a:rPr>
              <a:t>//</a:t>
            </a:r>
            <a:r>
              <a:rPr altLang="en-US" b="0" dirty="0" sz="1800" lang="zh-CN">
                <a:solidFill>
                  <a:schemeClr val="tx1"/>
                </a:solidFill>
              </a:rPr>
              <a:t>初始条件：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=0,j=1</a:t>
            </a:r>
            <a:r>
              <a:rPr altLang="en-US" b="0" dirty="0" sz="1800" lang="zh-CN">
                <a:solidFill>
                  <a:schemeClr val="tx1"/>
                </a:solidFill>
              </a:rPr>
              <a:t>；判断条件：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&lt;1000(</a:t>
            </a:r>
            <a:r>
              <a:rPr altLang="en-US" b="0" dirty="0" sz="1800" lang="zh-CN">
                <a:solidFill>
                  <a:schemeClr val="tx1"/>
                </a:solidFill>
              </a:rPr>
              <a:t>每一次循环后判断满足此条件进入循环</a:t>
            </a:r>
            <a:r>
              <a:rPr altLang="zh-CN" b="0" dirty="0" sz="1800" lang="en-US">
                <a:solidFill>
                  <a:schemeClr val="tx1"/>
                </a:solidFill>
              </a:rPr>
              <a:t>) </a:t>
            </a:r>
            <a:r>
              <a:rPr altLang="en-US" b="0" dirty="0" sz="1800" lang="zh-CN">
                <a:solidFill>
                  <a:schemeClr val="tx1"/>
                </a:solidFill>
              </a:rPr>
              <a:t>循环方式</a:t>
            </a:r>
            <a:r>
              <a:rPr altLang="zh-CN" b="0" dirty="0" sz="1800" lang="en-US">
                <a:solidFill>
                  <a:schemeClr val="tx1"/>
                </a:solidFill>
              </a:rPr>
              <a:t>: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++;(</a:t>
            </a:r>
            <a:r>
              <a:rPr altLang="en-US" b="0" dirty="0" sz="1800" lang="zh-CN">
                <a:solidFill>
                  <a:schemeClr val="tx1"/>
                </a:solidFill>
              </a:rPr>
              <a:t>每一次循环体结束后执行</a:t>
            </a:r>
            <a:r>
              <a:rPr altLang="zh-CN" b="0" dirty="0" sz="1800" lang="en-US">
                <a:solidFill>
                  <a:schemeClr val="tx1"/>
                </a:solidFill>
              </a:rPr>
              <a:t>)</a:t>
            </a:r>
          </a:p>
          <a:p>
            <a:pPr indent="0" marL="0">
              <a:buNone/>
            </a:pPr>
            <a:r>
              <a:rPr altLang="zh-CN" b="0" dirty="0" sz="1800" lang="en-US"/>
              <a:t>       {</a:t>
            </a:r>
          </a:p>
          <a:p>
            <a:pPr indent="0" marL="0">
              <a:buNone/>
            </a:pPr>
            <a:r>
              <a:rPr altLang="zh-CN" b="0" dirty="0" sz="1800" lang="en-US"/>
              <a:t>	j=j*</a:t>
            </a:r>
            <a:r>
              <a:rPr altLang="zh-CN" b="0" dirty="0" sz="1800" lang="en-US" err="1"/>
              <a:t>i</a:t>
            </a:r>
            <a:r>
              <a:rPr altLang="zh-CN" b="0" dirty="0" sz="1800" lang="en-US"/>
              <a:t>;</a:t>
            </a:r>
            <a:r>
              <a:rPr altLang="zh-CN" b="0" dirty="0" sz="1800" lang="en-US">
                <a:solidFill>
                  <a:schemeClr val="tx1"/>
                </a:solidFill>
              </a:rPr>
              <a:t> 		//</a:t>
            </a:r>
            <a:r>
              <a:rPr altLang="en-US" b="0" dirty="0" sz="1800" lang="zh-CN">
                <a:solidFill>
                  <a:schemeClr val="tx1"/>
                </a:solidFill>
              </a:rPr>
              <a:t>循环体：</a:t>
            </a:r>
            <a:r>
              <a:rPr altLang="zh-CN" b="0" dirty="0" sz="1800" lang="en-US">
                <a:solidFill>
                  <a:schemeClr val="tx1"/>
                </a:solidFill>
              </a:rPr>
              <a:t>j=j*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;(</a:t>
            </a:r>
            <a:r>
              <a:rPr altLang="en-US" b="0" dirty="0" sz="1800" lang="zh-CN">
                <a:solidFill>
                  <a:schemeClr val="tx1"/>
                </a:solidFill>
              </a:rPr>
              <a:t>每一次循环重复该过程</a:t>
            </a:r>
            <a:r>
              <a:rPr altLang="zh-CN" b="0" dirty="0" sz="1800" lang="en-US">
                <a:solidFill>
                  <a:schemeClr val="tx1"/>
                </a:solidFill>
              </a:rPr>
              <a:t>)</a:t>
            </a:r>
            <a:endParaRPr altLang="zh-CN" b="0" dirty="0" sz="1800" lang="en-US"/>
          </a:p>
          <a:p>
            <a:pPr indent="0" marL="0">
              <a:buNone/>
            </a:pPr>
            <a:r>
              <a:rPr altLang="zh-CN" b="0" dirty="0" sz="1800" lang="en-US"/>
              <a:t>        }</a:t>
            </a:r>
          </a:p>
          <a:p>
            <a:pPr indent="0" marL="0">
              <a:buNone/>
            </a:pPr>
            <a:r>
              <a:rPr altLang="en-US" b="0" dirty="0" sz="1800" lang="zh-CN"/>
              <a:t>最常用的循环结构，相对较难，但具有很强的实用性。包含初始条件，判断条件，循环方式三部分，基本可以满足一般程序的所有书写需要。</a:t>
            </a:r>
            <a:endParaRPr altLang="zh-CN" b="0" dirty="0" sz="1800" lang="en-US"/>
          </a:p>
          <a:p>
            <a:pPr indent="0" marL="0">
              <a:buNone/>
            </a:pPr>
            <a:endParaRPr altLang="zh-CN" b="0" dirty="0" sz="1800" lang="en-US"/>
          </a:p>
          <a:p>
            <a:pPr indent="0" marL="0">
              <a:buNone/>
            </a:pPr>
            <a:r>
              <a:rPr altLang="en-US" b="0" dirty="0" sz="1800" lang="zh-CN"/>
              <a:t>循环结构注意点：一般情况下要避免</a:t>
            </a:r>
            <a:r>
              <a:rPr altLang="en-US" b="0" dirty="0" sz="1800" lang="zh-CN">
                <a:solidFill>
                  <a:srgbClr val="FF0000"/>
                </a:solidFill>
              </a:rPr>
              <a:t>死循环</a:t>
            </a:r>
            <a:r>
              <a:rPr altLang="en-US" b="0" dirty="0" sz="1800" lang="zh-CN"/>
              <a:t>（判断条件语句无效导致循环无法退出，导致程序崩溃）。但在单片机程序中，为保证程序可以</a:t>
            </a:r>
            <a:r>
              <a:rPr altLang="en-US" b="0" dirty="0" sz="1800" lang="zh-CN">
                <a:solidFill>
                  <a:srgbClr val="FF0000"/>
                </a:solidFill>
              </a:rPr>
              <a:t>持续运行</a:t>
            </a:r>
            <a:r>
              <a:rPr altLang="en-US" b="0" dirty="0" sz="1800" lang="zh-CN"/>
              <a:t>，一般要将</a:t>
            </a:r>
            <a:r>
              <a:rPr altLang="en-US" b="0" dirty="0" sz="1800" lang="zh-CN">
                <a:solidFill>
                  <a:srgbClr val="FF0000"/>
                </a:solidFill>
              </a:rPr>
              <a:t>主要程序</a:t>
            </a:r>
            <a:r>
              <a:rPr altLang="en-US" b="0" dirty="0" sz="1800" lang="zh-CN"/>
              <a:t>放入一个大的</a:t>
            </a:r>
            <a:r>
              <a:rPr altLang="en-US" b="0" dirty="0" sz="1800" lang="zh-CN">
                <a:solidFill>
                  <a:srgbClr val="FF0000"/>
                </a:solidFill>
              </a:rPr>
              <a:t>死循环</a:t>
            </a:r>
            <a:r>
              <a:rPr altLang="zh-CN" b="0" dirty="0" sz="1800" lang="en-US">
                <a:solidFill>
                  <a:srgbClr val="FF0000"/>
                </a:solidFill>
              </a:rPr>
              <a:t>while(1)</a:t>
            </a:r>
            <a:r>
              <a:rPr altLang="en-US" b="0" dirty="0" sz="1800" lang="zh-CN"/>
              <a:t>中。</a:t>
            </a:r>
            <a:endParaRPr altLang="zh-CN" b="0" dirty="0" sz="18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en-US" b="0" dirty="0" sz="2000" lang="zh-CN">
                <a:solidFill>
                  <a:srgbClr val="FF0000"/>
                </a:solidFill>
              </a:rPr>
              <a:t>注意</a:t>
            </a:r>
            <a:r>
              <a:rPr altLang="zh-CN" b="0" dirty="0" sz="2000" lang="en-US">
                <a:solidFill>
                  <a:srgbClr val="FF0000"/>
                </a:solidFill>
              </a:rPr>
              <a:t>:</a:t>
            </a:r>
            <a:r>
              <a:rPr altLang="en-US" b="0" dirty="0" sz="2000" lang="zh-CN">
                <a:solidFill>
                  <a:srgbClr val="FF0000"/>
                </a:solidFill>
              </a:rPr>
              <a:t>条件语句中如果要表示等于，需要使用双等于号</a:t>
            </a:r>
            <a:r>
              <a:rPr altLang="zh-CN" b="0" dirty="0" sz="2000" lang="en-US">
                <a:solidFill>
                  <a:srgbClr val="FF0000"/>
                </a:solidFill>
              </a:rPr>
              <a:t>==</a:t>
            </a:r>
            <a:r>
              <a:rPr altLang="en-US" b="0" dirty="0" sz="2000" lang="zh-CN">
                <a:solidFill>
                  <a:srgbClr val="FF0000"/>
                </a:solidFill>
              </a:rPr>
              <a:t>。</a:t>
            </a:r>
            <a:endParaRPr altLang="zh-CN" b="0" dirty="0" sz="2000" lang="en-US">
              <a:solidFill>
                <a:srgbClr val="FF0000"/>
              </a:solidFill>
            </a:endParaRPr>
          </a:p>
          <a:p>
            <a:pPr indent="0" marL="0">
              <a:buNone/>
            </a:pPr>
            <a:endParaRPr altLang="en-US" dirty="0" lang="zh-CN"/>
          </a:p>
        </p:txBody>
      </p:sp>
    </p:spTree>
  </p:cSld>
  <p:clrMapOvr>
    <a:masterClrMapping/>
  </p:clrMapOvr>
  <p:transition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函数书写与调用（</a:t>
            </a:r>
            <a:r>
              <a:rPr altLang="zh-CN" dirty="0" lang="en-US"/>
              <a:t>1</a:t>
            </a:r>
            <a:r>
              <a:rPr altLang="en-US" dirty="0" lang="zh-CN"/>
              <a:t>）</a:t>
            </a:r>
          </a:p>
        </p:txBody>
      </p:sp>
      <p:sp>
        <p:nvSpPr>
          <p:cNvPr id="10486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一般在一个程序中，我们需要书写多个函数，并在主函数中调用（或相互调用），以实现我们需要的目的，下面以延迟函数为例进行讲解：</a:t>
            </a:r>
            <a:endParaRPr altLang="zh-CN" dirty="0" lang="en-US"/>
          </a:p>
          <a:p>
            <a:pPr indent="0" marL="0"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#include&lt;reg52.h&gt;		//</a:t>
            </a:r>
            <a:r>
              <a:rPr altLang="en-US" dirty="0" sz="1600" lang="zh-CN">
                <a:solidFill>
                  <a:schemeClr val="tx1"/>
                </a:solidFill>
              </a:rPr>
              <a:t>头文件，包含基本函数的定义</a:t>
            </a:r>
            <a:endParaRPr altLang="zh-CN" dirty="0" sz="16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1600" lang="en-US" err="1">
                <a:solidFill>
                  <a:schemeClr val="tx1"/>
                </a:solidFill>
              </a:rPr>
              <a:t>sbit</a:t>
            </a:r>
            <a:r>
              <a:rPr altLang="zh-CN" dirty="0" sz="1600" lang="en-US">
                <a:solidFill>
                  <a:schemeClr val="tx1"/>
                </a:solidFill>
              </a:rPr>
              <a:t> LED=P1^0;		//</a:t>
            </a:r>
            <a:r>
              <a:rPr altLang="en-US" dirty="0" sz="1400" lang="zh-CN">
                <a:solidFill>
                  <a:schemeClr val="tx1"/>
                </a:solidFill>
              </a:rPr>
              <a:t>变量，定义引脚</a:t>
            </a:r>
            <a:r>
              <a:rPr altLang="zh-CN" dirty="0" sz="1400" lang="en-US">
                <a:solidFill>
                  <a:schemeClr val="tx1"/>
                </a:solidFill>
              </a:rPr>
              <a:t>P1^0</a:t>
            </a:r>
            <a:r>
              <a:rPr altLang="en-US" dirty="0" sz="1400" lang="zh-CN">
                <a:solidFill>
                  <a:schemeClr val="tx1"/>
                </a:solidFill>
              </a:rPr>
              <a:t>为变量</a:t>
            </a:r>
            <a:r>
              <a:rPr altLang="zh-CN" dirty="0" sz="1400" lang="en-US">
                <a:solidFill>
                  <a:schemeClr val="tx1"/>
                </a:solidFill>
              </a:rPr>
              <a:t>LED</a:t>
            </a:r>
          </a:p>
          <a:p>
            <a:pPr indent="0" marL="0">
              <a:buNone/>
            </a:pPr>
            <a:r>
              <a:rPr altLang="zh-CN" dirty="0" sz="2000" lang="en-US"/>
              <a:t>void delay(int x);	//</a:t>
            </a:r>
            <a:r>
              <a:rPr altLang="en-US" dirty="0" sz="1600" lang="zh-CN"/>
              <a:t>函数声明：包括返回值类型、函数名、调用变量类型</a:t>
            </a:r>
            <a:endParaRPr altLang="zh-CN" dirty="0" sz="24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400" lang="en-US">
                <a:solidFill>
                  <a:schemeClr val="tx1"/>
                </a:solidFill>
              </a:rPr>
              <a:t>…(main</a:t>
            </a:r>
            <a:r>
              <a:rPr altLang="en-US" dirty="0" sz="1400" lang="zh-CN">
                <a:solidFill>
                  <a:schemeClr val="tx1"/>
                </a:solidFill>
              </a:rPr>
              <a:t>函数写在此处</a:t>
            </a:r>
            <a:r>
              <a:rPr altLang="zh-CN" dirty="0" sz="1400" lang="en-US">
                <a:solidFill>
                  <a:schemeClr val="tx1"/>
                </a:solidFill>
              </a:rPr>
              <a:t>)</a:t>
            </a:r>
            <a:endParaRPr altLang="en-US" dirty="0" sz="1400" lang="zh-CN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zh-CN" dirty="0" sz="2000" lang="en-US"/>
              <a:t>void delay(int x)</a:t>
            </a:r>
          </a:p>
          <a:p>
            <a:pPr indent="0" marL="0">
              <a:buNone/>
            </a:pPr>
            <a:r>
              <a:rPr altLang="zh-CN" dirty="0" sz="1600" lang="en-US"/>
              <a:t>{</a:t>
            </a:r>
          </a:p>
          <a:p>
            <a:pPr indent="0" marL="0">
              <a:buNone/>
            </a:pPr>
            <a:r>
              <a:rPr altLang="zh-CN" dirty="0" sz="1600" lang="en-US"/>
              <a:t>	int </a:t>
            </a:r>
            <a:r>
              <a:rPr altLang="zh-CN" dirty="0" sz="1600" lang="en-US" err="1"/>
              <a:t>i,j</a:t>
            </a:r>
            <a:r>
              <a:rPr altLang="zh-CN" dirty="0" sz="1600" lang="en-US"/>
              <a:t>;		//</a:t>
            </a:r>
            <a:r>
              <a:rPr altLang="en-US" dirty="0" sz="1600" lang="zh-CN"/>
              <a:t>定义局部变量</a:t>
            </a:r>
            <a:r>
              <a:rPr altLang="zh-CN" dirty="0" sz="1600" lang="en-US" err="1"/>
              <a:t>i,j</a:t>
            </a:r>
            <a:r>
              <a:rPr altLang="en-US" dirty="0" sz="1600" lang="zh-CN"/>
              <a:t>：这两个变量仅在函数范围内有效</a:t>
            </a:r>
            <a:endParaRPr altLang="zh-CN" dirty="0" sz="1600" lang="en-US"/>
          </a:p>
          <a:p>
            <a:pPr indent="0" marL="0">
              <a:buNone/>
            </a:pPr>
            <a:r>
              <a:rPr altLang="zh-CN" dirty="0" sz="1600" lang="en-US"/>
              <a:t>	for(</a:t>
            </a:r>
            <a:r>
              <a:rPr altLang="zh-CN" dirty="0" sz="1600" lang="en-US" err="1"/>
              <a:t>i</a:t>
            </a:r>
            <a:r>
              <a:rPr altLang="zh-CN" dirty="0" sz="1600" lang="en-US"/>
              <a:t>=</a:t>
            </a:r>
            <a:r>
              <a:rPr altLang="zh-CN" dirty="0" sz="1600" lang="en-US" err="1"/>
              <a:t>x;i</a:t>
            </a:r>
            <a:r>
              <a:rPr altLang="zh-CN" dirty="0" sz="1600" lang="en-US"/>
              <a:t>&gt;0;i--)	//</a:t>
            </a:r>
            <a:r>
              <a:rPr altLang="en-US" dirty="0" sz="1600" lang="zh-CN"/>
              <a:t>进行一个</a:t>
            </a:r>
            <a:r>
              <a:rPr altLang="zh-CN" dirty="0" sz="1600" lang="en-US"/>
              <a:t>for</a:t>
            </a:r>
            <a:r>
              <a:rPr altLang="en-US" dirty="0" sz="1600" lang="zh-CN"/>
              <a:t>循环，循环次数为传入的值</a:t>
            </a:r>
            <a:r>
              <a:rPr altLang="zh-CN" dirty="0" sz="1600" lang="en-US"/>
              <a:t>x</a:t>
            </a:r>
          </a:p>
          <a:p>
            <a:pPr indent="0" marL="0">
              <a:buNone/>
            </a:pPr>
            <a:r>
              <a:rPr altLang="zh-CN" dirty="0" sz="1600" lang="en-US"/>
              <a:t>	for(j=210;j&gt;0;j--);	//</a:t>
            </a:r>
            <a:r>
              <a:rPr altLang="en-US" dirty="0" sz="1600" lang="zh-CN"/>
              <a:t>进行一个</a:t>
            </a:r>
            <a:r>
              <a:rPr altLang="zh-CN" dirty="0" sz="1600" lang="en-US"/>
              <a:t>for</a:t>
            </a:r>
            <a:r>
              <a:rPr altLang="en-US" dirty="0" sz="1600" lang="zh-CN"/>
              <a:t>循环，循环次数为</a:t>
            </a:r>
            <a:r>
              <a:rPr altLang="zh-CN" dirty="0" sz="1600" lang="en-US"/>
              <a:t>210</a:t>
            </a:r>
            <a:r>
              <a:rPr altLang="en-US" dirty="0" sz="1600" lang="zh-CN"/>
              <a:t>。单片机进行空循环会</a:t>
            </a:r>
            <a:r>
              <a:rPr altLang="zh-CN" dirty="0" sz="1600" lang="en-US"/>
              <a:t>			</a:t>
            </a:r>
            <a:r>
              <a:rPr altLang="en-US" dirty="0" sz="1600" lang="zh-CN"/>
              <a:t>消耗时间，约</a:t>
            </a:r>
            <a:r>
              <a:rPr altLang="zh-CN" dirty="0" sz="1600" lang="en-US"/>
              <a:t>210</a:t>
            </a:r>
            <a:r>
              <a:rPr altLang="en-US" dirty="0" sz="1600" lang="zh-CN"/>
              <a:t>次循环将消耗</a:t>
            </a:r>
            <a:r>
              <a:rPr altLang="zh-CN" dirty="0" sz="1600" lang="en-US"/>
              <a:t>1</a:t>
            </a:r>
            <a:r>
              <a:rPr altLang="en-US" dirty="0" sz="1600" lang="zh-CN"/>
              <a:t>毫秒的时间，通过两个循</a:t>
            </a:r>
            <a:r>
              <a:rPr altLang="zh-CN" dirty="0" sz="1600" lang="en-US"/>
              <a:t>			</a:t>
            </a:r>
            <a:r>
              <a:rPr altLang="en-US" dirty="0" sz="1600" lang="zh-CN"/>
              <a:t>环叠加，即实现延时</a:t>
            </a:r>
            <a:r>
              <a:rPr altLang="zh-CN" dirty="0" sz="1600" lang="en-US"/>
              <a:t>x</a:t>
            </a:r>
            <a:r>
              <a:rPr altLang="en-US" dirty="0" sz="1600" lang="zh-CN"/>
              <a:t>毫秒。</a:t>
            </a:r>
            <a:endParaRPr altLang="zh-CN" dirty="0" sz="1600" lang="en-US"/>
          </a:p>
          <a:p>
            <a:pPr indent="0" marL="0">
              <a:buNone/>
            </a:pPr>
            <a:r>
              <a:rPr altLang="zh-CN" dirty="0" sz="1600" lang="en-US"/>
              <a:t>}</a:t>
            </a:r>
          </a:p>
          <a:p>
            <a:pPr indent="0" marL="0">
              <a:buNone/>
            </a:pPr>
            <a:endParaRPr altLang="en-US" dirty="0" sz="1000" lang="zh-CN"/>
          </a:p>
        </p:txBody>
      </p:sp>
    </p:spTree>
  </p:cSld>
  <p:clrMapOvr>
    <a:masterClrMapping/>
  </p:clrMapOvr>
  <p:transition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函数书写与调用（</a:t>
            </a:r>
            <a:r>
              <a:rPr altLang="zh-CN" dirty="0" lang="en-US"/>
              <a:t>2</a:t>
            </a:r>
            <a:r>
              <a:rPr altLang="en-US" dirty="0" lang="zh-CN"/>
              <a:t>）</a:t>
            </a:r>
          </a:p>
        </p:txBody>
      </p:sp>
      <p:sp>
        <p:nvSpPr>
          <p:cNvPr id="104869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书写完函数后，我们需要进行函数调用：</a:t>
            </a:r>
            <a:endParaRPr altLang="zh-CN" dirty="0" lang="en-US"/>
          </a:p>
          <a:p>
            <a:pPr indent="0" marL="0"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#include&lt;reg52.h&gt;			//</a:t>
            </a:r>
            <a:r>
              <a:rPr altLang="en-US" dirty="0" sz="1600" lang="zh-CN">
                <a:solidFill>
                  <a:schemeClr val="tx1"/>
                </a:solidFill>
              </a:rPr>
              <a:t>头文件，包含基本函数的定义</a:t>
            </a:r>
            <a:endParaRPr altLang="zh-CN" dirty="0" sz="1600" lang="en-US">
              <a:solidFill>
                <a:schemeClr val="tx1"/>
              </a:solidFill>
            </a:endParaRP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 err="1">
                <a:solidFill>
                  <a:schemeClr val="tx1"/>
                </a:solidFill>
              </a:rPr>
              <a:t>sbit</a:t>
            </a:r>
            <a:r>
              <a:rPr altLang="zh-CN" dirty="0" sz="1600" lang="en-US">
                <a:solidFill>
                  <a:schemeClr val="tx1"/>
                </a:solidFill>
              </a:rPr>
              <a:t> LED=P1^0;			//</a:t>
            </a:r>
            <a:r>
              <a:rPr altLang="en-US" dirty="0" sz="1600" lang="zh-CN">
                <a:solidFill>
                  <a:schemeClr val="tx1"/>
                </a:solidFill>
              </a:rPr>
              <a:t>变量，定义引脚</a:t>
            </a:r>
            <a:r>
              <a:rPr altLang="zh-CN" dirty="0" sz="1600" lang="en-US">
                <a:solidFill>
                  <a:schemeClr val="tx1"/>
                </a:solidFill>
              </a:rPr>
              <a:t>P1^0</a:t>
            </a:r>
            <a:r>
              <a:rPr altLang="en-US" dirty="0" sz="1600" lang="zh-CN">
                <a:solidFill>
                  <a:schemeClr val="tx1"/>
                </a:solidFill>
              </a:rPr>
              <a:t>为变量</a:t>
            </a:r>
            <a:r>
              <a:rPr altLang="zh-CN" dirty="0" sz="1600" lang="en-US">
                <a:solidFill>
                  <a:schemeClr val="tx1"/>
                </a:solidFill>
              </a:rPr>
              <a:t>LED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void delay(int x);			</a:t>
            </a:r>
            <a:r>
              <a:rPr altLang="zh-CN" dirty="0" sz="1400" lang="en-US">
                <a:solidFill>
                  <a:schemeClr val="tx1"/>
                </a:solidFill>
              </a:rPr>
              <a:t>//</a:t>
            </a:r>
            <a:r>
              <a:rPr altLang="en-US" dirty="0" sz="1400" lang="zh-CN">
                <a:solidFill>
                  <a:schemeClr val="tx1"/>
                </a:solidFill>
              </a:rPr>
              <a:t>函数声明：包括返回值类型、函数名、调用变量类型</a:t>
            </a:r>
            <a:endParaRPr altLang="zh-CN" dirty="0" sz="1600" lang="en-US">
              <a:solidFill>
                <a:schemeClr val="tx1"/>
              </a:solidFill>
            </a:endParaRP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void main()			//</a:t>
            </a:r>
            <a:r>
              <a:rPr altLang="en-US" dirty="0" sz="1600" lang="zh-CN">
                <a:solidFill>
                  <a:schemeClr val="tx1"/>
                </a:solidFill>
              </a:rPr>
              <a:t>主函数，</a:t>
            </a:r>
            <a:r>
              <a:rPr altLang="zh-CN" dirty="0" sz="1600" lang="en-US">
                <a:solidFill>
                  <a:schemeClr val="tx1"/>
                </a:solidFill>
              </a:rPr>
              <a:t>main</a:t>
            </a:r>
            <a:r>
              <a:rPr altLang="en-US" dirty="0" sz="1600" lang="zh-CN">
                <a:solidFill>
                  <a:schemeClr val="tx1"/>
                </a:solidFill>
              </a:rPr>
              <a:t>前面的</a:t>
            </a:r>
            <a:r>
              <a:rPr altLang="zh-CN" dirty="0" sz="1600" lang="en-US">
                <a:solidFill>
                  <a:schemeClr val="tx1"/>
                </a:solidFill>
              </a:rPr>
              <a:t>void</a:t>
            </a:r>
            <a:r>
              <a:rPr altLang="en-US" dirty="0" sz="1600" lang="zh-CN">
                <a:solidFill>
                  <a:schemeClr val="tx1"/>
                </a:solidFill>
              </a:rPr>
              <a:t>表示返回值为空</a:t>
            </a:r>
            <a:endParaRPr altLang="zh-CN" dirty="0" sz="1600" lang="en-US">
              <a:solidFill>
                <a:schemeClr val="tx1"/>
              </a:solidFill>
            </a:endParaRP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{				</a:t>
            </a:r>
            <a:r>
              <a:rPr altLang="zh-CN" dirty="0" sz="1200" lang="en-US">
                <a:solidFill>
                  <a:schemeClr val="tx1"/>
                </a:solidFill>
              </a:rPr>
              <a:t>//</a:t>
            </a:r>
            <a:r>
              <a:rPr altLang="en-US" dirty="0" sz="1200" lang="zh-CN">
                <a:solidFill>
                  <a:schemeClr val="tx1"/>
                </a:solidFill>
              </a:rPr>
              <a:t>每一个函数或者结构均需要用到大括号，表示内容为一个整体</a:t>
            </a:r>
            <a:endParaRPr altLang="zh-CN" dirty="0" sz="1600" lang="en-US">
              <a:solidFill>
                <a:schemeClr val="tx1"/>
              </a:solidFill>
            </a:endParaRP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2000" lang="en-US"/>
              <a:t>	while(1)		//</a:t>
            </a:r>
            <a:r>
              <a:rPr altLang="en-US" dirty="0" sz="2000" lang="zh-CN"/>
              <a:t>死循环，保证函数持续运行</a:t>
            </a:r>
            <a:endParaRPr altLang="zh-CN" dirty="0" sz="20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2000" lang="en-US"/>
              <a:t>	{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2000" lang="en-US"/>
              <a:t>		 LED=0;	//</a:t>
            </a:r>
            <a:r>
              <a:rPr altLang="en-US" dirty="0" sz="2000" lang="zh-CN"/>
              <a:t>将变量</a:t>
            </a:r>
            <a:r>
              <a:rPr altLang="zh-CN" dirty="0" sz="2000" lang="en-US"/>
              <a:t>LED</a:t>
            </a:r>
            <a:r>
              <a:rPr altLang="en-US" dirty="0" sz="2000" lang="zh-CN"/>
              <a:t>赋值为</a:t>
            </a:r>
            <a:r>
              <a:rPr altLang="zh-CN" dirty="0" sz="2000" lang="en-US"/>
              <a:t>0</a:t>
            </a:r>
            <a:r>
              <a:rPr altLang="en-US" dirty="0" sz="2000" lang="zh-CN"/>
              <a:t>，使灯点亮</a:t>
            </a:r>
            <a:endParaRPr altLang="zh-CN" dirty="0" sz="20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2000" lang="en-US"/>
              <a:t>		delay(500);	</a:t>
            </a:r>
            <a:r>
              <a:rPr altLang="zh-CN" dirty="0" sz="1600" lang="en-US"/>
              <a:t>//</a:t>
            </a:r>
            <a:r>
              <a:rPr altLang="en-US" dirty="0" sz="1600" lang="zh-CN"/>
              <a:t>调用延迟函数，令</a:t>
            </a:r>
            <a:r>
              <a:rPr altLang="zh-CN" dirty="0" sz="1600" lang="en-US"/>
              <a:t>x=500</a:t>
            </a:r>
            <a:r>
              <a:rPr altLang="en-US" dirty="0" sz="1600" lang="zh-CN"/>
              <a:t>，实现延迟</a:t>
            </a:r>
            <a:r>
              <a:rPr altLang="zh-CN" dirty="0" sz="1600" lang="en-US"/>
              <a:t>500</a:t>
            </a:r>
            <a:r>
              <a:rPr altLang="en-US" dirty="0" sz="1600" lang="zh-CN"/>
              <a:t>毫秒</a:t>
            </a:r>
            <a:endParaRPr altLang="zh-CN" dirty="0" sz="2000" lang="en-US"/>
          </a:p>
          <a:p>
            <a:pPr indent="0" marL="0">
              <a:buClr>
                <a:srgbClr val="00007D"/>
              </a:buClr>
              <a:buNone/>
            </a:pPr>
            <a:r>
              <a:rPr altLang="zh-CN" dirty="0" sz="2000" lang="en-US"/>
              <a:t>		LED=1</a:t>
            </a:r>
            <a:r>
              <a:rPr altLang="en-US" dirty="0" sz="2000" lang="zh-CN"/>
              <a:t>；</a:t>
            </a:r>
            <a:r>
              <a:rPr altLang="zh-CN" dirty="0" sz="2000" lang="en-US"/>
              <a:t>	//</a:t>
            </a:r>
            <a:r>
              <a:rPr altLang="en-US" dirty="0" sz="2000" lang="zh-CN"/>
              <a:t>将变量</a:t>
            </a:r>
            <a:r>
              <a:rPr altLang="zh-CN" dirty="0" sz="2000" lang="en-US"/>
              <a:t>LED</a:t>
            </a:r>
            <a:r>
              <a:rPr altLang="en-US" dirty="0" sz="2000" lang="zh-CN"/>
              <a:t>赋值为</a:t>
            </a:r>
            <a:r>
              <a:rPr altLang="zh-CN" dirty="0" sz="2000" lang="en-US"/>
              <a:t>1</a:t>
            </a:r>
            <a:r>
              <a:rPr altLang="en-US" dirty="0" sz="2000" lang="zh-CN"/>
              <a:t>，使灯熄灭</a:t>
            </a:r>
            <a:endParaRPr altLang="zh-CN" dirty="0" sz="2000" lang="en-US"/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2000" lang="en-US"/>
              <a:t>		delay(500);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2000" lang="en-US"/>
              <a:t>	}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}</a:t>
            </a:r>
          </a:p>
          <a:p>
            <a:pPr indent="0" lvl="0" marL="0">
              <a:buClr>
                <a:srgbClr val="00007D"/>
              </a:buClr>
              <a:buNone/>
            </a:pPr>
            <a:r>
              <a:rPr altLang="zh-CN" dirty="0" sz="1600" lang="en-US">
                <a:solidFill>
                  <a:schemeClr val="tx1"/>
                </a:solidFill>
              </a:rPr>
              <a:t>…(delay</a:t>
            </a:r>
            <a:r>
              <a:rPr altLang="en-US" dirty="0" sz="1600" lang="zh-CN">
                <a:solidFill>
                  <a:schemeClr val="tx1"/>
                </a:solidFill>
              </a:rPr>
              <a:t>函数写在此处</a:t>
            </a:r>
            <a:r>
              <a:rPr altLang="zh-CN" dirty="0" sz="1600" lang="en-US">
                <a:solidFill>
                  <a:schemeClr val="tx1"/>
                </a:solidFill>
              </a:rPr>
              <a:t>)</a:t>
            </a:r>
            <a:endParaRPr altLang="en-US" dirty="0" sz="20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思考</a:t>
            </a:r>
          </a:p>
        </p:txBody>
      </p:sp>
      <p:sp>
        <p:nvSpPr>
          <p:cNvPr id="104869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当灯光闪烁的延时</a:t>
            </a:r>
            <a:r>
              <a:rPr altLang="en-US" dirty="0" lang="zh-CN">
                <a:solidFill>
                  <a:srgbClr val="FF0000"/>
                </a:solidFill>
              </a:rPr>
              <a:t>足够小</a:t>
            </a:r>
            <a:r>
              <a:rPr altLang="en-US" dirty="0" lang="zh-CN"/>
              <a:t>的时候，会发生什么？</a:t>
            </a:r>
            <a:endParaRPr altLang="zh-CN" dirty="0" lang="en-US"/>
          </a:p>
          <a:p>
            <a:endParaRPr altLang="zh-CN" dirty="0" lang="en-US"/>
          </a:p>
          <a:p>
            <a:r>
              <a:rPr altLang="en-US" dirty="0" lang="zh-CN"/>
              <a:t>调整灯亮状态和灯灭状态延时的长度，</a:t>
            </a:r>
            <a:r>
              <a:rPr altLang="en-US" dirty="0" lang="zh-CN">
                <a:solidFill>
                  <a:srgbClr val="FF0000"/>
                </a:solidFill>
              </a:rPr>
              <a:t>使两者不一致</a:t>
            </a:r>
            <a:r>
              <a:rPr altLang="en-US" dirty="0" lang="zh-CN"/>
              <a:t>，又会发生什么？</a:t>
            </a:r>
            <a:endParaRPr altLang="zh-CN" dirty="0" lang="en-US"/>
          </a:p>
          <a:p>
            <a:endParaRPr altLang="zh-CN" dirty="0" lang="en-US"/>
          </a:p>
          <a:p>
            <a:r>
              <a:rPr altLang="en-US" dirty="0" lang="zh-CN"/>
              <a:t>有</a:t>
            </a:r>
            <a:r>
              <a:rPr altLang="en-US" dirty="0" lang="zh-CN">
                <a:solidFill>
                  <a:srgbClr val="FF0000"/>
                </a:solidFill>
              </a:rPr>
              <a:t>实物单片机</a:t>
            </a:r>
            <a:r>
              <a:rPr altLang="en-US" dirty="0" lang="zh-CN"/>
              <a:t>的同学可以尝试一下，并观察结果</a:t>
            </a:r>
            <a:endParaRPr altLang="zh-CN" dirty="0" lang="en-US"/>
          </a:p>
          <a:p>
            <a:pPr algn="ctr" indent="0" marL="0">
              <a:buNone/>
            </a:pPr>
            <a:r>
              <a:rPr altLang="en-US" dirty="0" lang="zh-CN">
                <a:solidFill>
                  <a:srgbClr val="FF0000"/>
                </a:solidFill>
              </a:rPr>
              <a:t>（由于程序仿真无法实现这一效果，</a:t>
            </a:r>
            <a:endParaRPr altLang="zh-CN" dirty="0" lang="en-US">
              <a:solidFill>
                <a:srgbClr val="FF0000"/>
              </a:solidFill>
            </a:endParaRPr>
          </a:p>
          <a:p>
            <a:pPr algn="ctr" indent="0" marL="0">
              <a:buNone/>
            </a:pPr>
            <a:r>
              <a:rPr altLang="en-US" dirty="0" lang="zh-CN">
                <a:solidFill>
                  <a:srgbClr val="FF0000"/>
                </a:solidFill>
              </a:rPr>
              <a:t>没有实物单片机的同学可以跳过这个问题）</a:t>
            </a:r>
            <a:endParaRPr altLang="zh-CN"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"/>
          <p:cNvSpPr>
            <a:spLocks noGrp="1"/>
          </p:cNvSpPr>
          <p:nvPr>
            <p:ph type="title"/>
          </p:nvPr>
        </p:nvSpPr>
        <p:spPr>
          <a:xfrm>
            <a:off x="457200" y="469638"/>
            <a:ext cx="8229600" cy="980109"/>
          </a:xfrm>
        </p:spPr>
        <p:txBody>
          <a:bodyPr/>
          <a:p>
            <a:r>
              <a:rPr lang="zh-CN"/>
              <a:t>常见</a:t>
            </a:r>
            <a:r>
              <a:rPr lang="zh-CN"/>
              <a:t>问题</a:t>
            </a:r>
            <a:endParaRPr lang="zh-CN"/>
          </a:p>
        </p:txBody>
      </p:sp>
      <p:sp>
        <p:nvSpPr>
          <p:cNvPr id="1048641" name=""/>
          <p:cNvSpPr>
            <a:spLocks noGrp="1"/>
          </p:cNvSpPr>
          <p:nvPr>
            <p:ph idx="1"/>
          </p:nvPr>
        </p:nvSpPr>
        <p:spPr>
          <a:xfrm rot="21600000">
            <a:off x="457199" y="1207375"/>
            <a:ext cx="7982746" cy="5650605"/>
          </a:xfrm>
        </p:spPr>
        <p:txBody>
          <a:bodyPr/>
          <a:p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zh-CN"/>
              <a:t>用户名</a:t>
            </a:r>
            <a:r>
              <a:rPr altLang="zh-CN" lang="zh-CN"/>
              <a:t>为</a:t>
            </a:r>
            <a:r>
              <a:rPr altLang="zh-CN" lang="zh-CN"/>
              <a:t>中文</a:t>
            </a:r>
            <a:r>
              <a:rPr altLang="zh-CN" lang="zh-CN"/>
              <a:t>时</a:t>
            </a:r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u</a:t>
            </a:r>
            <a:r>
              <a:rPr altLang="zh-CN" lang="en-US"/>
              <a:t>s</a:t>
            </a:r>
            <a:r>
              <a:rPr altLang="zh-CN" lang="zh-CN"/>
              <a:t>运行</a:t>
            </a:r>
            <a:r>
              <a:rPr altLang="zh-CN" lang="zh-CN"/>
              <a:t>报错</a:t>
            </a:r>
            <a:endParaRPr lang="zh-CN"/>
          </a:p>
          <a:p>
            <a:pPr indent="0" marL="0">
              <a:buNone/>
            </a:pP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sz="2300" lang="zh-CN">
                <a:solidFill>
                  <a:srgbClr val="000000"/>
                </a:solidFill>
              </a:rPr>
              <a:t>用户名</a:t>
            </a:r>
            <a:r>
              <a:rPr altLang="zh-CN" sz="2300" lang="zh-CN">
                <a:solidFill>
                  <a:srgbClr val="000000"/>
                </a:solidFill>
              </a:rPr>
              <a:t>为</a:t>
            </a:r>
            <a:r>
              <a:rPr altLang="zh-CN" sz="2300" lang="zh-CN">
                <a:solidFill>
                  <a:srgbClr val="000000"/>
                </a:solidFill>
              </a:rPr>
              <a:t>中文</a:t>
            </a:r>
            <a:r>
              <a:rPr altLang="zh-CN" sz="2300" lang="zh-CN">
                <a:solidFill>
                  <a:srgbClr val="000000"/>
                </a:solidFill>
              </a:rPr>
              <a:t>时</a:t>
            </a:r>
            <a:r>
              <a:rPr altLang="zh-CN" sz="2300" lang="zh-CN">
                <a:solidFill>
                  <a:srgbClr val="000000"/>
                </a:solidFill>
              </a:rPr>
              <a:t>，</a:t>
            </a:r>
            <a:r>
              <a:rPr altLang="zh-CN" sz="2300" lang="zh-CN">
                <a:solidFill>
                  <a:srgbClr val="000000"/>
                </a:solidFill>
              </a:rPr>
              <a:t>系统</a:t>
            </a:r>
            <a:r>
              <a:rPr altLang="zh-CN" sz="2300" lang="en-US">
                <a:solidFill>
                  <a:srgbClr val="000000"/>
                </a:solidFill>
              </a:rPr>
              <a:t>T</a:t>
            </a:r>
            <a:r>
              <a:rPr altLang="zh-CN" sz="2300" lang="en-US">
                <a:solidFill>
                  <a:srgbClr val="000000"/>
                </a:solidFill>
              </a:rPr>
              <a:t>E</a:t>
            </a:r>
            <a:r>
              <a:rPr altLang="zh-CN" sz="2300" lang="en-US">
                <a:solidFill>
                  <a:srgbClr val="000000"/>
                </a:solidFill>
              </a:rPr>
              <a:t>M</a:t>
            </a:r>
            <a:r>
              <a:rPr altLang="zh-CN" sz="2300" lang="en-US">
                <a:solidFill>
                  <a:srgbClr val="000000"/>
                </a:solidFill>
              </a:rPr>
              <a:t>P</a:t>
            </a:r>
            <a:r>
              <a:rPr altLang="zh-CN" sz="2300" lang="zh-CN">
                <a:solidFill>
                  <a:srgbClr val="000000"/>
                </a:solidFill>
              </a:rPr>
              <a:t>路径</a:t>
            </a:r>
            <a:r>
              <a:rPr altLang="zh-CN" sz="2300" lang="zh-CN">
                <a:solidFill>
                  <a:srgbClr val="000000"/>
                </a:solidFill>
              </a:rPr>
              <a:t>中</a:t>
            </a:r>
            <a:r>
              <a:rPr altLang="zh-CN" sz="2300" lang="zh-CN">
                <a:solidFill>
                  <a:srgbClr val="000000"/>
                </a:solidFill>
              </a:rPr>
              <a:t>含有</a:t>
            </a:r>
            <a:r>
              <a:rPr altLang="zh-CN" sz="2300" lang="zh-CN">
                <a:solidFill>
                  <a:srgbClr val="000000"/>
                </a:solidFill>
              </a:rPr>
              <a:t>中文</a:t>
            </a:r>
            <a:r>
              <a:rPr altLang="zh-CN" sz="2300" lang="zh-CN">
                <a:solidFill>
                  <a:srgbClr val="000000"/>
                </a:solidFill>
              </a:rPr>
              <a:t>，</a:t>
            </a:r>
            <a:r>
              <a:rPr altLang="zh-CN" sz="2300" lang="en-US">
                <a:solidFill>
                  <a:srgbClr val="000000"/>
                </a:solidFill>
              </a:rPr>
              <a:t>P</a:t>
            </a:r>
            <a:r>
              <a:rPr altLang="zh-CN" sz="2300" lang="en-US">
                <a:solidFill>
                  <a:srgbClr val="000000"/>
                </a:solidFill>
              </a:rPr>
              <a:t>r</a:t>
            </a:r>
            <a:r>
              <a:rPr altLang="zh-CN" sz="2300" lang="en-US">
                <a:solidFill>
                  <a:srgbClr val="000000"/>
                </a:solidFill>
              </a:rPr>
              <a:t>o</a:t>
            </a:r>
            <a:r>
              <a:rPr altLang="zh-CN" sz="2300" lang="en-US">
                <a:solidFill>
                  <a:srgbClr val="000000"/>
                </a:solidFill>
              </a:rPr>
              <a:t>t</a:t>
            </a:r>
            <a:r>
              <a:rPr altLang="zh-CN" sz="2300" lang="en-US">
                <a:solidFill>
                  <a:srgbClr val="000000"/>
                </a:solidFill>
              </a:rPr>
              <a:t>e</a:t>
            </a:r>
            <a:r>
              <a:rPr altLang="zh-CN" sz="2300" lang="en-US">
                <a:solidFill>
                  <a:srgbClr val="000000"/>
                </a:solidFill>
              </a:rPr>
              <a:t>u</a:t>
            </a:r>
            <a:r>
              <a:rPr altLang="zh-CN" sz="2300" lang="en-US">
                <a:solidFill>
                  <a:srgbClr val="000000"/>
                </a:solidFill>
              </a:rPr>
              <a:t>s</a:t>
            </a:r>
            <a:r>
              <a:rPr altLang="zh-CN" sz="2300" lang="zh-CN">
                <a:solidFill>
                  <a:srgbClr val="000000"/>
                </a:solidFill>
              </a:rPr>
              <a:t>无法</a:t>
            </a:r>
            <a:r>
              <a:rPr altLang="zh-CN" sz="2300" lang="zh-CN">
                <a:solidFill>
                  <a:srgbClr val="000000"/>
                </a:solidFill>
              </a:rPr>
              <a:t>识别</a:t>
            </a:r>
            <a:r>
              <a:rPr altLang="zh-CN" sz="2300" lang="zh-CN">
                <a:solidFill>
                  <a:srgbClr val="000000"/>
                </a:solidFill>
              </a:rPr>
              <a:t>导致</a:t>
            </a:r>
            <a:r>
              <a:rPr altLang="zh-CN" sz="2300" lang="zh-CN">
                <a:solidFill>
                  <a:srgbClr val="000000"/>
                </a:solidFill>
              </a:rPr>
              <a:t>报错</a:t>
            </a:r>
            <a:r>
              <a:rPr altLang="zh-CN" sz="2300" lang="zh-CN">
                <a:solidFill>
                  <a:srgbClr val="000000"/>
                </a:solidFill>
              </a:rPr>
              <a:t>。</a:t>
            </a:r>
            <a:r>
              <a:rPr altLang="zh-CN" sz="2300" lang="zh-CN">
                <a:solidFill>
                  <a:srgbClr val="000000"/>
                </a:solidFill>
              </a:rPr>
              <a:t>解决</a:t>
            </a:r>
            <a:r>
              <a:rPr altLang="zh-CN" sz="2300" lang="zh-CN">
                <a:solidFill>
                  <a:srgbClr val="000000"/>
                </a:solidFill>
              </a:rPr>
              <a:t>办法</a:t>
            </a:r>
            <a:r>
              <a:rPr altLang="zh-CN" sz="2300" lang="zh-CN">
                <a:solidFill>
                  <a:srgbClr val="000000"/>
                </a:solidFill>
              </a:rPr>
              <a:t>：</a:t>
            </a:r>
            <a:r>
              <a:rPr altLang="zh-CN" sz="2300" lang="zh-CN">
                <a:solidFill>
                  <a:srgbClr val="000000"/>
                </a:solidFill>
              </a:rPr>
              <a:t>更改</a:t>
            </a:r>
            <a:r>
              <a:rPr altLang="zh-CN" sz="2300" lang="zh-CN">
                <a:solidFill>
                  <a:srgbClr val="000000"/>
                </a:solidFill>
              </a:rPr>
              <a:t>环境</a:t>
            </a:r>
            <a:r>
              <a:rPr altLang="zh-CN" sz="2300" lang="zh-CN">
                <a:solidFill>
                  <a:srgbClr val="000000"/>
                </a:solidFill>
              </a:rPr>
              <a:t>变量</a:t>
            </a:r>
            <a:r>
              <a:rPr altLang="zh-CN" sz="2300" lang="zh-CN">
                <a:solidFill>
                  <a:srgbClr val="000000"/>
                </a:solidFill>
              </a:rPr>
              <a:t>。</a:t>
            </a:r>
            <a:r>
              <a:rPr altLang="zh-CN" sz="2300" lang="zh-CN">
                <a:solidFill>
                  <a:srgbClr val="000000"/>
                </a:solidFill>
              </a:rPr>
              <a:t>具体</a:t>
            </a:r>
            <a:r>
              <a:rPr altLang="zh-CN" sz="2300" lang="zh-CN">
                <a:solidFill>
                  <a:srgbClr val="000000"/>
                </a:solidFill>
              </a:rPr>
              <a:t>步骤</a:t>
            </a:r>
            <a:r>
              <a:rPr altLang="zh-CN" sz="2300" lang="en-US">
                <a:solidFill>
                  <a:srgbClr val="000000"/>
                </a:solidFill>
              </a:rPr>
              <a:t>:</a:t>
            </a:r>
            <a:r>
              <a:rPr altLang="zh-CN" sz="2300" lang="zh-CN">
                <a:solidFill>
                  <a:srgbClr val="000000"/>
                </a:solidFill>
              </a:rPr>
              <a:t>在</a:t>
            </a:r>
            <a:r>
              <a:rPr altLang="zh-CN" sz="2300" lang="zh-CN">
                <a:solidFill>
                  <a:srgbClr val="000000"/>
                </a:solidFill>
              </a:rPr>
              <a:t>桌面</a:t>
            </a:r>
            <a:r>
              <a:rPr altLang="zh-CN" sz="2300" lang="zh-CN">
                <a:solidFill>
                  <a:srgbClr val="000000"/>
                </a:solidFill>
              </a:rPr>
              <a:t>右击</a:t>
            </a:r>
            <a:r>
              <a:rPr altLang="zh-CN" sz="2300" lang="zh-CN">
                <a:solidFill>
                  <a:srgbClr val="000000"/>
                </a:solidFill>
              </a:rPr>
              <a:t>“</a:t>
            </a:r>
            <a:r>
              <a:rPr altLang="zh-CN" sz="2300" lang="zh-CN">
                <a:solidFill>
                  <a:srgbClr val="000000"/>
                </a:solidFill>
              </a:rPr>
              <a:t>计算机</a:t>
            </a:r>
            <a:r>
              <a:rPr altLang="zh-CN" sz="2300" lang="zh-CN">
                <a:solidFill>
                  <a:srgbClr val="000000"/>
                </a:solidFill>
              </a:rPr>
              <a:t>”</a:t>
            </a:r>
            <a:r>
              <a:rPr altLang="zh-CN" sz="2300" lang="zh-CN">
                <a:solidFill>
                  <a:srgbClr val="000000"/>
                </a:solidFill>
              </a:rPr>
              <a:t>图标</a:t>
            </a:r>
            <a:r>
              <a:rPr altLang="zh-CN" sz="2300" lang="zh-CN">
                <a:solidFill>
                  <a:srgbClr val="000000"/>
                </a:solidFill>
              </a:rPr>
              <a:t>，</a:t>
            </a:r>
            <a:r>
              <a:rPr altLang="zh-CN" sz="2300" lang="zh-CN">
                <a:solidFill>
                  <a:srgbClr val="000000"/>
                </a:solidFill>
              </a:rPr>
              <a:t>选择</a:t>
            </a:r>
            <a:r>
              <a:rPr altLang="zh-CN" sz="2300" lang="zh-CN">
                <a:solidFill>
                  <a:srgbClr val="000000"/>
                </a:solidFill>
              </a:rPr>
              <a:t>属性</a:t>
            </a:r>
            <a:r>
              <a:rPr altLang="zh-CN" sz="2300" lang="zh-CN">
                <a:solidFill>
                  <a:srgbClr val="000000"/>
                </a:solidFill>
              </a:rPr>
              <a:t>，</a:t>
            </a:r>
            <a:r>
              <a:rPr altLang="zh-CN" sz="2300" lang="zh-CN">
                <a:solidFill>
                  <a:srgbClr val="000000"/>
                </a:solidFill>
              </a:rPr>
              <a:t>点击</a:t>
            </a:r>
            <a:r>
              <a:rPr altLang="zh-CN" sz="2300" lang="zh-CN">
                <a:solidFill>
                  <a:srgbClr val="000000"/>
                </a:solidFill>
              </a:rPr>
              <a:t>高级</a:t>
            </a:r>
            <a:r>
              <a:rPr altLang="zh-CN" sz="2300" lang="zh-CN">
                <a:solidFill>
                  <a:srgbClr val="000000"/>
                </a:solidFill>
              </a:rPr>
              <a:t>，</a:t>
            </a:r>
            <a:r>
              <a:rPr altLang="zh-CN" sz="2300" lang="zh-CN">
                <a:solidFill>
                  <a:srgbClr val="000000"/>
                </a:solidFill>
              </a:rPr>
              <a:t>找到</a:t>
            </a:r>
            <a:r>
              <a:rPr altLang="zh-CN" sz="2300" lang="zh-CN">
                <a:solidFill>
                  <a:srgbClr val="000000"/>
                </a:solidFill>
              </a:rPr>
              <a:t>环境</a:t>
            </a:r>
            <a:r>
              <a:rPr altLang="zh-CN" sz="2300" lang="zh-CN">
                <a:solidFill>
                  <a:srgbClr val="000000"/>
                </a:solidFill>
              </a:rPr>
              <a:t>变量</a:t>
            </a:r>
            <a:r>
              <a:rPr altLang="zh-CN" sz="2300" lang="zh-CN">
                <a:solidFill>
                  <a:srgbClr val="000000"/>
                </a:solidFill>
              </a:rPr>
              <a:t>。</a:t>
            </a:r>
            <a:r>
              <a:rPr altLang="zh-CN" sz="2300" lang="zh-CN">
                <a:solidFill>
                  <a:srgbClr val="000000"/>
                </a:solidFill>
              </a:rPr>
              <a:t>将</a:t>
            </a:r>
            <a:r>
              <a:rPr altLang="zh-CN" sz="2300" lang="zh-CN">
                <a:solidFill>
                  <a:srgbClr val="000000"/>
                </a:solidFill>
              </a:rPr>
              <a:t>列表</a:t>
            </a:r>
            <a:r>
              <a:rPr altLang="zh-CN" sz="2300" lang="zh-CN">
                <a:solidFill>
                  <a:srgbClr val="000000"/>
                </a:solidFill>
              </a:rPr>
              <a:t>中</a:t>
            </a:r>
            <a:r>
              <a:rPr altLang="zh-CN" sz="2300" lang="en-US">
                <a:solidFill>
                  <a:srgbClr val="000000"/>
                </a:solidFill>
              </a:rPr>
              <a:t>T</a:t>
            </a:r>
            <a:r>
              <a:rPr altLang="zh-CN" sz="2300" lang="en-US">
                <a:solidFill>
                  <a:srgbClr val="000000"/>
                </a:solidFill>
              </a:rPr>
              <a:t>E</a:t>
            </a:r>
            <a:r>
              <a:rPr altLang="zh-CN" sz="2300" lang="en-US">
                <a:solidFill>
                  <a:srgbClr val="000000"/>
                </a:solidFill>
              </a:rPr>
              <a:t>M</a:t>
            </a:r>
            <a:r>
              <a:rPr altLang="zh-CN" sz="2300" lang="en-US">
                <a:solidFill>
                  <a:srgbClr val="000000"/>
                </a:solidFill>
              </a:rPr>
              <a:t>P</a:t>
            </a:r>
            <a:r>
              <a:rPr altLang="zh-CN" sz="2300" lang="zh-CN">
                <a:solidFill>
                  <a:srgbClr val="000000"/>
                </a:solidFill>
              </a:rPr>
              <a:t>项</a:t>
            </a:r>
            <a:r>
              <a:rPr altLang="zh-CN" sz="2300" lang="zh-CN">
                <a:solidFill>
                  <a:srgbClr val="000000"/>
                </a:solidFill>
              </a:rPr>
              <a:t>的</a:t>
            </a:r>
            <a:r>
              <a:rPr altLang="zh-CN" sz="2300" lang="zh-CN">
                <a:solidFill>
                  <a:srgbClr val="000000"/>
                </a:solidFill>
              </a:rPr>
              <a:t>内容</a:t>
            </a:r>
            <a:r>
              <a:rPr altLang="zh-CN" sz="2300" lang="en-US">
                <a:solidFill>
                  <a:srgbClr val="000000"/>
                </a:solidFill>
              </a:rPr>
              <a:t>(</a:t>
            </a:r>
            <a:r>
              <a:rPr altLang="zh-CN" sz="2300" lang="zh-CN">
                <a:solidFill>
                  <a:srgbClr val="000000"/>
                </a:solidFill>
              </a:rPr>
              <a:t>双击</a:t>
            </a:r>
            <a:r>
              <a:rPr altLang="zh-CN" sz="2300" lang="zh-CN">
                <a:solidFill>
                  <a:srgbClr val="000000"/>
                </a:solidFill>
              </a:rPr>
              <a:t>打开</a:t>
            </a:r>
            <a:r>
              <a:rPr altLang="zh-CN" sz="2300" lang="zh-CN">
                <a:solidFill>
                  <a:srgbClr val="000000"/>
                </a:solidFill>
              </a:rPr>
              <a:t>第二行</a:t>
            </a:r>
            <a:r>
              <a:rPr altLang="zh-CN" sz="2300" lang="en-US">
                <a:solidFill>
                  <a:srgbClr val="000000"/>
                </a:solidFill>
              </a:rPr>
              <a:t>)</a:t>
            </a:r>
            <a:r>
              <a:rPr altLang="zh-CN" sz="2300" lang="zh-CN">
                <a:solidFill>
                  <a:srgbClr val="000000"/>
                </a:solidFill>
              </a:rPr>
              <a:t>改为</a:t>
            </a:r>
            <a:r>
              <a:rPr altLang="zh-CN" sz="2300" lang="en-US">
                <a:solidFill>
                  <a:srgbClr val="000000"/>
                </a:solidFill>
              </a:rPr>
              <a:t>D</a:t>
            </a:r>
            <a:r>
              <a:rPr altLang="zh-CN" sz="2300" lang="en-US">
                <a:solidFill>
                  <a:srgbClr val="000000"/>
                </a:solidFill>
              </a:rPr>
              <a:t>:</a:t>
            </a:r>
            <a:r>
              <a:rPr altLang="zh-CN" sz="2300" lang="en-US">
                <a:solidFill>
                  <a:srgbClr val="000000"/>
                </a:solidFill>
              </a:rPr>
              <a:t>\</a:t>
            </a:r>
            <a:r>
              <a:rPr altLang="zh-CN" sz="2300" lang="en-US">
                <a:solidFill>
                  <a:srgbClr val="000000"/>
                </a:solidFill>
              </a:rPr>
              <a:t>T</a:t>
            </a:r>
            <a:r>
              <a:rPr altLang="zh-CN" sz="2300" lang="en-US">
                <a:solidFill>
                  <a:srgbClr val="000000"/>
                </a:solidFill>
              </a:rPr>
              <a:t>E</a:t>
            </a:r>
            <a:r>
              <a:rPr altLang="zh-CN" sz="2300" lang="en-US">
                <a:solidFill>
                  <a:srgbClr val="000000"/>
                </a:solidFill>
              </a:rPr>
              <a:t>M</a:t>
            </a:r>
            <a:r>
              <a:rPr altLang="zh-CN" sz="2300" lang="en-US">
                <a:solidFill>
                  <a:srgbClr val="000000"/>
                </a:solidFill>
              </a:rPr>
              <a:t>P</a:t>
            </a:r>
            <a:r>
              <a:rPr altLang="zh-CN" sz="2300" lang="zh-CN">
                <a:solidFill>
                  <a:srgbClr val="000000"/>
                </a:solidFill>
              </a:rPr>
              <a:t>即可</a:t>
            </a:r>
            <a:r>
              <a:rPr altLang="zh-CN" sz="2300" lang="zh-CN">
                <a:solidFill>
                  <a:srgbClr val="000000"/>
                </a:solidFill>
              </a:rPr>
              <a:t>。</a:t>
            </a:r>
            <a:endParaRPr sz="2300" lang="zh-CN">
              <a:solidFill>
                <a:srgbClr val="000000"/>
              </a:solidFill>
            </a:endParaRPr>
          </a:p>
          <a:p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zh-CN"/>
              <a:t>未</a:t>
            </a:r>
            <a:r>
              <a:rPr altLang="zh-CN" lang="zh-CN"/>
              <a:t>找到</a:t>
            </a:r>
            <a:r>
              <a:rPr altLang="zh-CN" lang="zh-CN"/>
              <a:t>输出</a:t>
            </a:r>
            <a:r>
              <a:rPr altLang="zh-CN" lang="zh-CN"/>
              <a:t>的</a:t>
            </a:r>
            <a:r>
              <a:rPr altLang="zh-CN" lang="en-US"/>
              <a:t>H</a:t>
            </a:r>
            <a:r>
              <a:rPr altLang="zh-CN" lang="en-US"/>
              <a:t>E</a:t>
            </a:r>
            <a:r>
              <a:rPr altLang="zh-CN" lang="en-US"/>
              <a:t>X</a:t>
            </a:r>
            <a:r>
              <a:rPr altLang="zh-CN" lang="zh-CN"/>
              <a:t>文件</a:t>
            </a:r>
            <a:endParaRPr lang="zh-CN"/>
          </a:p>
          <a:p>
            <a:pPr indent="0" marL="0">
              <a:buNone/>
            </a:pP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en-US"/>
              <a:t> </a:t>
            </a:r>
            <a:r>
              <a:rPr altLang="zh-CN" sz="2100" lang="zh-CN">
                <a:solidFill>
                  <a:srgbClr val="000000"/>
                </a:solidFill>
              </a:rPr>
              <a:t>首先</a:t>
            </a:r>
            <a:r>
              <a:rPr altLang="zh-CN" sz="2100" lang="zh-CN">
                <a:solidFill>
                  <a:srgbClr val="000000"/>
                </a:solidFill>
              </a:rPr>
              <a:t>点击</a:t>
            </a:r>
            <a:r>
              <a:rPr altLang="zh-CN" sz="2100" lang="zh-CN">
                <a:solidFill>
                  <a:srgbClr val="000000"/>
                </a:solidFill>
              </a:rPr>
              <a:t>魔法棒</a:t>
            </a:r>
            <a:r>
              <a:rPr altLang="zh-CN" sz="2100" lang="zh-CN">
                <a:solidFill>
                  <a:srgbClr val="000000"/>
                </a:solidFill>
              </a:rPr>
              <a:t>形状</a:t>
            </a:r>
            <a:r>
              <a:rPr altLang="zh-CN" sz="2100" lang="zh-CN">
                <a:solidFill>
                  <a:srgbClr val="000000"/>
                </a:solidFill>
              </a:rPr>
              <a:t>的</a:t>
            </a:r>
            <a:r>
              <a:rPr altLang="zh-CN" sz="2100" lang="zh-CN">
                <a:solidFill>
                  <a:srgbClr val="000000"/>
                </a:solidFill>
              </a:rPr>
              <a:t>按钮</a:t>
            </a:r>
            <a:r>
              <a:rPr altLang="zh-CN" sz="2100" lang="zh-CN">
                <a:solidFill>
                  <a:srgbClr val="000000"/>
                </a:solidFill>
              </a:rPr>
              <a:t>，</a:t>
            </a:r>
            <a:r>
              <a:rPr altLang="zh-CN" sz="2100" lang="zh-CN">
                <a:solidFill>
                  <a:srgbClr val="000000"/>
                </a:solidFill>
              </a:rPr>
              <a:t>看</a:t>
            </a:r>
            <a:r>
              <a:rPr altLang="zh-CN" sz="2100" lang="zh-CN">
                <a:solidFill>
                  <a:srgbClr val="000000"/>
                </a:solidFill>
              </a:rPr>
              <a:t>是否</a:t>
            </a:r>
            <a:r>
              <a:rPr altLang="zh-CN" sz="2100" lang="zh-CN">
                <a:solidFill>
                  <a:srgbClr val="000000"/>
                </a:solidFill>
              </a:rPr>
              <a:t>勾选</a:t>
            </a:r>
            <a:r>
              <a:rPr altLang="zh-CN" sz="2100" lang="en-US">
                <a:solidFill>
                  <a:srgbClr val="000000"/>
                </a:solidFill>
              </a:rPr>
              <a:t>C</a:t>
            </a:r>
            <a:r>
              <a:rPr altLang="zh-CN" sz="2100" lang="en-US">
                <a:solidFill>
                  <a:srgbClr val="000000"/>
                </a:solidFill>
              </a:rPr>
              <a:t>r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zh-CN" sz="2100" lang="en-US">
                <a:solidFill>
                  <a:srgbClr val="000000"/>
                </a:solidFill>
              </a:rPr>
              <a:t>a</a:t>
            </a:r>
            <a:r>
              <a:rPr altLang="zh-CN" sz="2100" lang="en-US">
                <a:solidFill>
                  <a:srgbClr val="000000"/>
                </a:solidFill>
              </a:rPr>
              <a:t>t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zh-CN" sz="2100" lang="en-US">
                <a:solidFill>
                  <a:srgbClr val="000000"/>
                </a:solidFill>
              </a:rPr>
              <a:t> </a:t>
            </a:r>
            <a:r>
              <a:rPr altLang="zh-CN" sz="2100" lang="en-US">
                <a:solidFill>
                  <a:srgbClr val="000000"/>
                </a:solidFill>
              </a:rPr>
              <a:t>H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zh-CN" sz="2100" lang="en-US">
                <a:solidFill>
                  <a:srgbClr val="000000"/>
                </a:solidFill>
              </a:rPr>
              <a:t>X</a:t>
            </a:r>
            <a:r>
              <a:rPr altLang="zh-CN" sz="2100" lang="en-US">
                <a:solidFill>
                  <a:srgbClr val="000000"/>
                </a:solidFill>
              </a:rPr>
              <a:t> </a:t>
            </a:r>
            <a:r>
              <a:rPr altLang="zh-CN" sz="2100" lang="en-US">
                <a:solidFill>
                  <a:srgbClr val="000000"/>
                </a:solidFill>
              </a:rPr>
              <a:t>F</a:t>
            </a:r>
            <a:r>
              <a:rPr altLang="zh-CN" sz="2100" lang="en-US">
                <a:solidFill>
                  <a:srgbClr val="000000"/>
                </a:solidFill>
              </a:rPr>
              <a:t>i</a:t>
            </a:r>
            <a:r>
              <a:rPr altLang="zh-CN" sz="2100" lang="en-US">
                <a:solidFill>
                  <a:srgbClr val="000000"/>
                </a:solidFill>
              </a:rPr>
              <a:t>l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en-US" sz="2100" lang="zh-CN">
                <a:solidFill>
                  <a:srgbClr val="000000"/>
                </a:solidFill>
              </a:rPr>
              <a:t>。</a:t>
            </a:r>
            <a:r>
              <a:rPr altLang="en-US" sz="2100" lang="zh-CN">
                <a:solidFill>
                  <a:srgbClr val="000000"/>
                </a:solidFill>
              </a:rPr>
              <a:t>然后</a:t>
            </a:r>
            <a:r>
              <a:rPr altLang="en-US" sz="2100" lang="zh-CN">
                <a:solidFill>
                  <a:srgbClr val="000000"/>
                </a:solidFill>
              </a:rPr>
              <a:t>点击</a:t>
            </a:r>
            <a:r>
              <a:rPr altLang="en-US" sz="2100" lang="zh-CN">
                <a:solidFill>
                  <a:srgbClr val="000000"/>
                </a:solidFill>
              </a:rPr>
              <a:t>有</a:t>
            </a:r>
            <a:r>
              <a:rPr altLang="en-US" sz="2100" lang="zh-CN">
                <a:solidFill>
                  <a:srgbClr val="000000"/>
                </a:solidFill>
              </a:rPr>
              <a:t>两个</a:t>
            </a:r>
            <a:r>
              <a:rPr altLang="en-US" sz="2100" lang="zh-CN">
                <a:solidFill>
                  <a:srgbClr val="000000"/>
                </a:solidFill>
              </a:rPr>
              <a:t>蓝色</a:t>
            </a:r>
            <a:r>
              <a:rPr altLang="en-US" sz="2100" lang="zh-CN">
                <a:solidFill>
                  <a:srgbClr val="000000"/>
                </a:solidFill>
              </a:rPr>
              <a:t>向下</a:t>
            </a:r>
            <a:r>
              <a:rPr altLang="en-US" sz="2100" lang="zh-CN">
                <a:solidFill>
                  <a:srgbClr val="000000"/>
                </a:solidFill>
              </a:rPr>
              <a:t>箭头</a:t>
            </a:r>
            <a:r>
              <a:rPr altLang="en-US" sz="2100" lang="zh-CN">
                <a:solidFill>
                  <a:srgbClr val="000000"/>
                </a:solidFill>
              </a:rPr>
              <a:t>的</a:t>
            </a:r>
            <a:r>
              <a:rPr altLang="en-US" sz="2100" lang="zh-CN">
                <a:solidFill>
                  <a:srgbClr val="000000"/>
                </a:solidFill>
              </a:rPr>
              <a:t>按钮</a:t>
            </a:r>
            <a:r>
              <a:rPr altLang="en-US" sz="2100" lang="zh-CN">
                <a:solidFill>
                  <a:srgbClr val="000000"/>
                </a:solidFill>
              </a:rPr>
              <a:t>，</a:t>
            </a:r>
            <a:r>
              <a:rPr altLang="en-US" sz="2100" lang="zh-CN">
                <a:solidFill>
                  <a:srgbClr val="000000"/>
                </a:solidFill>
              </a:rPr>
              <a:t>查看</a:t>
            </a:r>
            <a:r>
              <a:rPr altLang="en-US" sz="2100" lang="zh-CN">
                <a:solidFill>
                  <a:srgbClr val="000000"/>
                </a:solidFill>
              </a:rPr>
              <a:t>底部</a:t>
            </a:r>
            <a:r>
              <a:rPr altLang="en-US" sz="2100" lang="zh-CN">
                <a:solidFill>
                  <a:srgbClr val="000000"/>
                </a:solidFill>
              </a:rPr>
              <a:t>状态</a:t>
            </a:r>
            <a:r>
              <a:rPr altLang="en-US" sz="2100" lang="zh-CN">
                <a:solidFill>
                  <a:srgbClr val="000000"/>
                </a:solidFill>
              </a:rPr>
              <a:t>栏</a:t>
            </a:r>
            <a:r>
              <a:rPr altLang="en-US" sz="2100" lang="zh-CN">
                <a:solidFill>
                  <a:srgbClr val="000000"/>
                </a:solidFill>
              </a:rPr>
              <a:t>是否</a:t>
            </a:r>
            <a:r>
              <a:rPr altLang="en-US" sz="2100" lang="zh-CN">
                <a:solidFill>
                  <a:srgbClr val="000000"/>
                </a:solidFill>
              </a:rPr>
              <a:t>提示</a:t>
            </a:r>
            <a:r>
              <a:rPr altLang="en-US" sz="2100" lang="zh-CN">
                <a:solidFill>
                  <a:srgbClr val="000000"/>
                </a:solidFill>
              </a:rPr>
              <a:t>有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zh-CN" sz="2100" lang="en-US">
                <a:solidFill>
                  <a:srgbClr val="000000"/>
                </a:solidFill>
              </a:rPr>
              <a:t>r</a:t>
            </a:r>
            <a:r>
              <a:rPr altLang="zh-CN" sz="2100" lang="en-US">
                <a:solidFill>
                  <a:srgbClr val="000000"/>
                </a:solidFill>
              </a:rPr>
              <a:t>r</a:t>
            </a:r>
            <a:r>
              <a:rPr altLang="zh-CN" sz="2100" lang="en-US">
                <a:solidFill>
                  <a:srgbClr val="000000"/>
                </a:solidFill>
              </a:rPr>
              <a:t>o</a:t>
            </a:r>
            <a:r>
              <a:rPr altLang="zh-CN" sz="2100" lang="en-US">
                <a:solidFill>
                  <a:srgbClr val="000000"/>
                </a:solidFill>
              </a:rPr>
              <a:t>r</a:t>
            </a:r>
            <a:r>
              <a:rPr altLang="en-US" sz="2100" lang="zh-CN">
                <a:solidFill>
                  <a:srgbClr val="000000"/>
                </a:solidFill>
              </a:rPr>
              <a:t>，</a:t>
            </a:r>
            <a:r>
              <a:rPr altLang="en-US" sz="2100" lang="zh-CN">
                <a:solidFill>
                  <a:srgbClr val="000000"/>
                </a:solidFill>
              </a:rPr>
              <a:t>相应</a:t>
            </a:r>
            <a:r>
              <a:rPr altLang="en-US" sz="2100" lang="zh-CN">
                <a:solidFill>
                  <a:srgbClr val="000000"/>
                </a:solidFill>
              </a:rPr>
              <a:t>修</a:t>
            </a:r>
            <a:r>
              <a:rPr altLang="en-US" sz="2100" lang="zh-CN">
                <a:solidFill>
                  <a:srgbClr val="000000"/>
                </a:solidFill>
              </a:rPr>
              <a:t>改</a:t>
            </a:r>
            <a:r>
              <a:rPr altLang="en-US" sz="2100" lang="zh-CN">
                <a:solidFill>
                  <a:srgbClr val="000000"/>
                </a:solidFill>
              </a:rPr>
              <a:t>程序</a:t>
            </a:r>
            <a:r>
              <a:rPr altLang="en-US" sz="2100" lang="zh-CN">
                <a:solidFill>
                  <a:srgbClr val="000000"/>
                </a:solidFill>
              </a:rPr>
              <a:t>后</a:t>
            </a:r>
            <a:r>
              <a:rPr altLang="en-US" sz="2100" lang="zh-CN">
                <a:solidFill>
                  <a:srgbClr val="000000"/>
                </a:solidFill>
              </a:rPr>
              <a:t>再次</a:t>
            </a:r>
            <a:r>
              <a:rPr altLang="en-US" sz="2100" lang="zh-CN">
                <a:solidFill>
                  <a:srgbClr val="000000"/>
                </a:solidFill>
              </a:rPr>
              <a:t>点击</a:t>
            </a:r>
            <a:r>
              <a:rPr altLang="en-US" sz="2100" lang="zh-CN">
                <a:solidFill>
                  <a:srgbClr val="000000"/>
                </a:solidFill>
              </a:rPr>
              <a:t>。</a:t>
            </a:r>
            <a:r>
              <a:rPr altLang="zh-CN" sz="2100" lang="en-US">
                <a:solidFill>
                  <a:srgbClr val="000000"/>
                </a:solidFill>
              </a:rPr>
              <a:t>H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zh-CN" sz="2100" lang="en-US">
                <a:solidFill>
                  <a:srgbClr val="000000"/>
                </a:solidFill>
              </a:rPr>
              <a:t>X</a:t>
            </a:r>
            <a:r>
              <a:rPr altLang="zh-CN" sz="2100" lang="zh-CN">
                <a:solidFill>
                  <a:srgbClr val="000000"/>
                </a:solidFill>
              </a:rPr>
              <a:t>文件</a:t>
            </a:r>
            <a:r>
              <a:rPr altLang="zh-CN" sz="2100" lang="zh-CN">
                <a:solidFill>
                  <a:srgbClr val="000000"/>
                </a:solidFill>
              </a:rPr>
              <a:t>的</a:t>
            </a:r>
            <a:r>
              <a:rPr altLang="zh-CN" sz="2100" lang="zh-CN">
                <a:solidFill>
                  <a:srgbClr val="000000"/>
                </a:solidFill>
              </a:rPr>
              <a:t>所在</a:t>
            </a:r>
            <a:r>
              <a:rPr altLang="zh-CN" sz="2100" lang="zh-CN">
                <a:solidFill>
                  <a:srgbClr val="000000"/>
                </a:solidFill>
              </a:rPr>
              <a:t>路径</a:t>
            </a:r>
            <a:r>
              <a:rPr altLang="zh-CN" sz="2100" lang="zh-CN">
                <a:solidFill>
                  <a:srgbClr val="000000"/>
                </a:solidFill>
              </a:rPr>
              <a:t>通</a:t>
            </a:r>
            <a:r>
              <a:rPr altLang="zh-CN" sz="2100" lang="zh-CN">
                <a:solidFill>
                  <a:srgbClr val="000000"/>
                </a:solidFill>
              </a:rPr>
              <a:t>常</a:t>
            </a:r>
            <a:r>
              <a:rPr altLang="zh-CN" sz="2100" lang="zh-CN">
                <a:solidFill>
                  <a:srgbClr val="000000"/>
                </a:solidFill>
              </a:rPr>
              <a:t>与</a:t>
            </a:r>
            <a:r>
              <a:rPr altLang="zh-CN" sz="2100" lang="zh-CN">
                <a:solidFill>
                  <a:srgbClr val="000000"/>
                </a:solidFill>
              </a:rPr>
              <a:t>工程</a:t>
            </a:r>
            <a:r>
              <a:rPr altLang="zh-CN" sz="2100" lang="zh-CN">
                <a:solidFill>
                  <a:srgbClr val="000000"/>
                </a:solidFill>
              </a:rPr>
              <a:t>文件</a:t>
            </a:r>
            <a:r>
              <a:rPr altLang="zh-CN" sz="2100" lang="en-US">
                <a:solidFill>
                  <a:srgbClr val="000000"/>
                </a:solidFill>
              </a:rPr>
              <a:t>(</a:t>
            </a:r>
            <a:r>
              <a:rPr altLang="zh-CN" sz="2100" lang="en-US">
                <a:solidFill>
                  <a:srgbClr val="000000"/>
                </a:solidFill>
              </a:rPr>
              <a:t>.</a:t>
            </a:r>
            <a:r>
              <a:rPr altLang="zh-CN" sz="2100" lang="en-US">
                <a:solidFill>
                  <a:srgbClr val="000000"/>
                </a:solidFill>
              </a:rPr>
              <a:t>uvproj</a:t>
            </a:r>
            <a:r>
              <a:rPr altLang="zh-CN" sz="2100" lang="en-US">
                <a:solidFill>
                  <a:srgbClr val="000000"/>
                </a:solidFill>
              </a:rPr>
              <a:t>)</a:t>
            </a:r>
            <a:r>
              <a:rPr altLang="zh-CN" sz="2100" lang="zh-CN">
                <a:solidFill>
                  <a:srgbClr val="000000"/>
                </a:solidFill>
              </a:rPr>
              <a:t>在</a:t>
            </a:r>
            <a:r>
              <a:rPr altLang="zh-CN" sz="2100" lang="zh-CN">
                <a:solidFill>
                  <a:srgbClr val="000000"/>
                </a:solidFill>
              </a:rPr>
              <a:t>同一</a:t>
            </a:r>
            <a:r>
              <a:rPr altLang="zh-CN" sz="2100" lang="zh-CN">
                <a:solidFill>
                  <a:srgbClr val="000000"/>
                </a:solidFill>
              </a:rPr>
              <a:t>文件</a:t>
            </a:r>
            <a:r>
              <a:rPr altLang="zh-CN" sz="2100" lang="zh-CN">
                <a:solidFill>
                  <a:srgbClr val="000000"/>
                </a:solidFill>
              </a:rPr>
              <a:t>夹</a:t>
            </a:r>
            <a:r>
              <a:rPr altLang="zh-CN" sz="2100" lang="zh-CN">
                <a:solidFill>
                  <a:srgbClr val="000000"/>
                </a:solidFill>
              </a:rPr>
              <a:t>中</a:t>
            </a:r>
            <a:r>
              <a:rPr altLang="zh-CN" sz="2100" lang="zh-CN">
                <a:solidFill>
                  <a:srgbClr val="000000"/>
                </a:solidFill>
              </a:rPr>
              <a:t>，</a:t>
            </a:r>
            <a:r>
              <a:rPr altLang="zh-CN" sz="2100" lang="zh-CN">
                <a:solidFill>
                  <a:srgbClr val="000000"/>
                </a:solidFill>
              </a:rPr>
              <a:t>或</a:t>
            </a:r>
            <a:r>
              <a:rPr altLang="zh-CN" sz="2100" lang="zh-CN">
                <a:solidFill>
                  <a:srgbClr val="000000"/>
                </a:solidFill>
              </a:rPr>
              <a:t>该</a:t>
            </a:r>
            <a:r>
              <a:rPr altLang="zh-CN" sz="2100" lang="zh-CN">
                <a:solidFill>
                  <a:srgbClr val="000000"/>
                </a:solidFill>
              </a:rPr>
              <a:t>文件夹</a:t>
            </a:r>
            <a:r>
              <a:rPr altLang="zh-CN" sz="2100" lang="zh-CN">
                <a:solidFill>
                  <a:srgbClr val="000000"/>
                </a:solidFill>
              </a:rPr>
              <a:t>下</a:t>
            </a:r>
            <a:r>
              <a:rPr altLang="zh-CN" sz="2100" lang="zh-CN">
                <a:solidFill>
                  <a:srgbClr val="000000"/>
                </a:solidFill>
              </a:rPr>
              <a:t>的</a:t>
            </a:r>
            <a:r>
              <a:rPr altLang="zh-CN" sz="2100" lang="en-US">
                <a:solidFill>
                  <a:srgbClr val="000000"/>
                </a:solidFill>
              </a:rPr>
              <a:t>O</a:t>
            </a:r>
            <a:r>
              <a:rPr altLang="zh-CN" sz="2100" lang="en-US">
                <a:solidFill>
                  <a:srgbClr val="000000"/>
                </a:solidFill>
              </a:rPr>
              <a:t>b</a:t>
            </a:r>
            <a:r>
              <a:rPr altLang="zh-CN" sz="2100" lang="en-US">
                <a:solidFill>
                  <a:srgbClr val="000000"/>
                </a:solidFill>
              </a:rPr>
              <a:t>j</a:t>
            </a:r>
            <a:r>
              <a:rPr altLang="zh-CN" sz="2100" lang="en-US">
                <a:solidFill>
                  <a:srgbClr val="000000"/>
                </a:solidFill>
              </a:rPr>
              <a:t>e</a:t>
            </a:r>
            <a:r>
              <a:rPr altLang="zh-CN" sz="2100" lang="en-US">
                <a:solidFill>
                  <a:srgbClr val="000000"/>
                </a:solidFill>
              </a:rPr>
              <a:t>c</a:t>
            </a:r>
            <a:r>
              <a:rPr altLang="zh-CN" sz="2100" lang="en-US">
                <a:solidFill>
                  <a:srgbClr val="000000"/>
                </a:solidFill>
              </a:rPr>
              <a:t>t</a:t>
            </a:r>
            <a:r>
              <a:rPr altLang="zh-CN" sz="2100" lang="zh-CN">
                <a:solidFill>
                  <a:srgbClr val="000000"/>
                </a:solidFill>
              </a:rPr>
              <a:t>文件夹</a:t>
            </a:r>
            <a:r>
              <a:rPr altLang="zh-CN" sz="2100" lang="zh-CN">
                <a:solidFill>
                  <a:srgbClr val="000000"/>
                </a:solidFill>
              </a:rPr>
              <a:t>里</a:t>
            </a:r>
            <a:r>
              <a:rPr altLang="zh-CN" sz="2100" lang="zh-CN">
                <a:solidFill>
                  <a:srgbClr val="000000"/>
                </a:solidFill>
              </a:rPr>
              <a:t>。</a:t>
            </a:r>
            <a:endParaRPr sz="2100" lang="zh-CN">
              <a:solidFill>
                <a:srgbClr val="000000"/>
              </a:solidFill>
            </a:endParaRPr>
          </a:p>
          <a:p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zh-CN" lang="zh-CN"/>
              <a:t>编译</a:t>
            </a:r>
            <a:r>
              <a:rPr altLang="zh-CN" lang="zh-CN"/>
              <a:t>时</a:t>
            </a:r>
            <a:r>
              <a:rPr altLang="zh-CN" lang="zh-CN"/>
              <a:t>出现</a:t>
            </a:r>
            <a:r>
              <a:rPr altLang="zh-CN" lang="zh-CN"/>
              <a:t>与</a:t>
            </a:r>
            <a:r>
              <a:rPr altLang="zh-CN" lang="en-US"/>
              <a:t>S</a:t>
            </a:r>
            <a:r>
              <a:rPr altLang="zh-CN" lang="en-US"/>
              <a:t>T</a:t>
            </a:r>
            <a:r>
              <a:rPr altLang="zh-CN" lang="en-US"/>
              <a:t>A</a:t>
            </a:r>
            <a:r>
              <a:rPr altLang="zh-CN" lang="en-US"/>
              <a:t>R</a:t>
            </a:r>
            <a:r>
              <a:rPr altLang="zh-CN" lang="en-US"/>
              <a:t>T</a:t>
            </a:r>
            <a:r>
              <a:rPr altLang="zh-CN" lang="en-US"/>
              <a:t>U</a:t>
            </a:r>
            <a:r>
              <a:rPr altLang="zh-CN" lang="en-US"/>
              <a:t>P</a:t>
            </a:r>
            <a:r>
              <a:rPr altLang="zh-CN" lang="en-US"/>
              <a:t>.</a:t>
            </a:r>
            <a:r>
              <a:rPr altLang="zh-CN" lang="en-US"/>
              <a:t>A</a:t>
            </a:r>
            <a:r>
              <a:rPr altLang="zh-CN" lang="en-US"/>
              <a:t>5</a:t>
            </a:r>
            <a:r>
              <a:rPr altLang="zh-CN" lang="en-US"/>
              <a:t>1</a:t>
            </a:r>
            <a:r>
              <a:rPr altLang="zh-CN" lang="zh-CN"/>
              <a:t>相关</a:t>
            </a:r>
            <a:r>
              <a:rPr altLang="zh-CN" lang="zh-CN"/>
              <a:t>错误</a:t>
            </a:r>
            <a:endParaRPr lang="zh-CN"/>
          </a:p>
          <a:p>
            <a:pPr indent="0" marL="0">
              <a:buNone/>
            </a:pPr>
            <a:r>
              <a:rPr altLang="zh-CN" sz="2300" lang="en-US">
                <a:solidFill>
                  <a:srgbClr val="000000"/>
                </a:solidFill>
              </a:rPr>
              <a:t> </a:t>
            </a:r>
            <a:r>
              <a:rPr altLang="zh-CN" sz="2300" lang="en-US">
                <a:solidFill>
                  <a:srgbClr val="000000"/>
                </a:solidFill>
              </a:rPr>
              <a:t> </a:t>
            </a:r>
            <a:r>
              <a:rPr altLang="zh-CN" sz="2300" lang="en-US">
                <a:solidFill>
                  <a:srgbClr val="000000"/>
                </a:solidFill>
              </a:rPr>
              <a:t> </a:t>
            </a:r>
            <a:r>
              <a:rPr altLang="zh-CN" sz="2300" lang="en-US">
                <a:solidFill>
                  <a:srgbClr val="000000"/>
                </a:solidFill>
              </a:rPr>
              <a:t> </a:t>
            </a:r>
            <a:r>
              <a:rPr altLang="zh-CN" sz="2300" lang="zh-CN">
                <a:solidFill>
                  <a:srgbClr val="000000"/>
                </a:solidFill>
              </a:rPr>
              <a:t>从</a:t>
            </a:r>
            <a:r>
              <a:rPr altLang="zh-CN" sz="2300" lang="zh-CN">
                <a:solidFill>
                  <a:srgbClr val="000000"/>
                </a:solidFill>
              </a:rPr>
              <a:t>左侧</a:t>
            </a:r>
            <a:r>
              <a:rPr altLang="zh-CN" sz="2300" lang="zh-CN">
                <a:solidFill>
                  <a:srgbClr val="000000"/>
                </a:solidFill>
              </a:rPr>
              <a:t>文件</a:t>
            </a:r>
            <a:r>
              <a:rPr altLang="zh-CN" sz="2300" lang="zh-CN">
                <a:solidFill>
                  <a:srgbClr val="000000"/>
                </a:solidFill>
              </a:rPr>
              <a:t>目录</a:t>
            </a:r>
            <a:r>
              <a:rPr altLang="zh-CN" sz="2300" lang="zh-CN">
                <a:solidFill>
                  <a:srgbClr val="000000"/>
                </a:solidFill>
              </a:rPr>
              <a:t>栏</a:t>
            </a:r>
            <a:r>
              <a:rPr altLang="zh-CN" sz="2300" lang="zh-CN">
                <a:solidFill>
                  <a:srgbClr val="000000"/>
                </a:solidFill>
              </a:rPr>
              <a:t>中</a:t>
            </a:r>
            <a:r>
              <a:rPr altLang="zh-CN" sz="2300" lang="zh-CN">
                <a:solidFill>
                  <a:srgbClr val="000000"/>
                </a:solidFill>
              </a:rPr>
              <a:t>选中</a:t>
            </a:r>
            <a:r>
              <a:rPr altLang="zh-CN" sz="2300" lang="en-US">
                <a:solidFill>
                  <a:srgbClr val="000000"/>
                </a:solidFill>
              </a:rPr>
              <a:t>S</a:t>
            </a:r>
            <a:r>
              <a:rPr altLang="zh-CN" sz="2300" lang="en-US">
                <a:solidFill>
                  <a:srgbClr val="000000"/>
                </a:solidFill>
              </a:rPr>
              <a:t>T</a:t>
            </a:r>
            <a:r>
              <a:rPr altLang="zh-CN" sz="2300" lang="en-US">
                <a:solidFill>
                  <a:srgbClr val="000000"/>
                </a:solidFill>
              </a:rPr>
              <a:t>A</a:t>
            </a:r>
            <a:r>
              <a:rPr altLang="zh-CN" sz="2300" lang="en-US">
                <a:solidFill>
                  <a:srgbClr val="000000"/>
                </a:solidFill>
              </a:rPr>
              <a:t>R</a:t>
            </a:r>
            <a:r>
              <a:rPr altLang="zh-CN" sz="2300" lang="en-US">
                <a:solidFill>
                  <a:srgbClr val="000000"/>
                </a:solidFill>
              </a:rPr>
              <a:t>T</a:t>
            </a:r>
            <a:r>
              <a:rPr altLang="zh-CN" sz="2300" lang="en-US">
                <a:solidFill>
                  <a:srgbClr val="000000"/>
                </a:solidFill>
              </a:rPr>
              <a:t>U</a:t>
            </a:r>
            <a:r>
              <a:rPr altLang="zh-CN" sz="2300" lang="en-US">
                <a:solidFill>
                  <a:srgbClr val="000000"/>
                </a:solidFill>
              </a:rPr>
              <a:t>P</a:t>
            </a:r>
            <a:r>
              <a:rPr altLang="zh-CN" sz="2300" lang="en-US">
                <a:solidFill>
                  <a:srgbClr val="000000"/>
                </a:solidFill>
              </a:rPr>
              <a:t>.</a:t>
            </a:r>
            <a:r>
              <a:rPr altLang="zh-CN" sz="2300" lang="en-US">
                <a:solidFill>
                  <a:srgbClr val="000000"/>
                </a:solidFill>
              </a:rPr>
              <a:t>A</a:t>
            </a:r>
            <a:r>
              <a:rPr altLang="zh-CN" sz="2300" lang="en-US">
                <a:solidFill>
                  <a:srgbClr val="000000"/>
                </a:solidFill>
              </a:rPr>
              <a:t>5</a:t>
            </a:r>
            <a:r>
              <a:rPr altLang="zh-CN" sz="2300" lang="en-US">
                <a:solidFill>
                  <a:srgbClr val="000000"/>
                </a:solidFill>
              </a:rPr>
              <a:t>1</a:t>
            </a:r>
            <a:r>
              <a:rPr altLang="en-US" sz="2300" lang="zh-CN">
                <a:solidFill>
                  <a:srgbClr val="000000"/>
                </a:solidFill>
              </a:rPr>
              <a:t>，</a:t>
            </a:r>
            <a:r>
              <a:rPr altLang="en-US" sz="2300" lang="zh-CN">
                <a:solidFill>
                  <a:srgbClr val="000000"/>
                </a:solidFill>
              </a:rPr>
              <a:t>右击</a:t>
            </a:r>
            <a:r>
              <a:rPr altLang="en-US" sz="2300" lang="zh-CN">
                <a:solidFill>
                  <a:srgbClr val="000000"/>
                </a:solidFill>
              </a:rPr>
              <a:t>选择</a:t>
            </a:r>
            <a:r>
              <a:rPr altLang="zh-CN" sz="2300" lang="en-US">
                <a:solidFill>
                  <a:srgbClr val="000000"/>
                </a:solidFill>
              </a:rPr>
              <a:t>R</a:t>
            </a:r>
            <a:r>
              <a:rPr altLang="zh-CN" sz="2300" lang="en-US">
                <a:solidFill>
                  <a:srgbClr val="000000"/>
                </a:solidFill>
              </a:rPr>
              <a:t>e</a:t>
            </a:r>
            <a:r>
              <a:rPr altLang="zh-CN" sz="2300" lang="en-US">
                <a:solidFill>
                  <a:srgbClr val="000000"/>
                </a:solidFill>
              </a:rPr>
              <a:t>m</a:t>
            </a:r>
            <a:r>
              <a:rPr altLang="zh-CN" sz="2300" lang="en-US">
                <a:solidFill>
                  <a:srgbClr val="000000"/>
                </a:solidFill>
              </a:rPr>
              <a:t>o</a:t>
            </a:r>
            <a:r>
              <a:rPr altLang="zh-CN" sz="2300" lang="en-US">
                <a:solidFill>
                  <a:srgbClr val="000000"/>
                </a:solidFill>
              </a:rPr>
              <a:t>v</a:t>
            </a:r>
            <a:r>
              <a:rPr altLang="zh-CN" sz="2300" lang="en-US">
                <a:solidFill>
                  <a:srgbClr val="000000"/>
                </a:solidFill>
              </a:rPr>
              <a:t>e</a:t>
            </a:r>
            <a:r>
              <a:rPr altLang="en-US" sz="2300" lang="zh-CN">
                <a:solidFill>
                  <a:srgbClr val="000000"/>
                </a:solidFill>
              </a:rPr>
              <a:t>，</a:t>
            </a:r>
            <a:r>
              <a:rPr altLang="zh-CN" sz="2300" lang="zh-CN">
                <a:solidFill>
                  <a:srgbClr val="000000"/>
                </a:solidFill>
              </a:rPr>
              <a:t>移除</a:t>
            </a:r>
            <a:r>
              <a:rPr altLang="zh-CN" sz="2300" lang="zh-CN">
                <a:solidFill>
                  <a:srgbClr val="000000"/>
                </a:solidFill>
              </a:rPr>
              <a:t>该文件</a:t>
            </a:r>
            <a:r>
              <a:rPr altLang="zh-CN" sz="2300" lang="zh-CN">
                <a:solidFill>
                  <a:srgbClr val="000000"/>
                </a:solidFill>
              </a:rPr>
              <a:t>即可</a:t>
            </a:r>
            <a:r>
              <a:rPr altLang="zh-CN" sz="2300" lang="zh-CN">
                <a:solidFill>
                  <a:srgbClr val="000000"/>
                </a:solidFill>
              </a:rPr>
              <a:t>。</a:t>
            </a:r>
            <a:endParaRPr sz="2300" lang="zh-CN"/>
          </a:p>
          <a:p>
            <a:pPr indent="0" marL="0">
              <a:buNone/>
            </a:pPr>
            <a:endParaRPr sz="2100" lang="zh-CN">
              <a:solidFill>
                <a:srgbClr val="000000"/>
              </a:solidFill>
            </a:endParaRPr>
          </a:p>
          <a:p>
            <a:pPr indent="0" marL="0">
              <a:buNone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数组</a:t>
            </a:r>
          </a:p>
        </p:txBody>
      </p:sp>
      <p:sp>
        <p:nvSpPr>
          <p:cNvPr id="104870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lang="zh-CN"/>
              <a:t>当我们需要实现特定的显示方式时，使用运算的方法会比较复杂，这个时候，将要显示的结果预先写好并存储在数组中，以循环的方式调用，就可以使得程序简洁明了。</a:t>
            </a:r>
            <a:endParaRPr altLang="zh-CN" dirty="0" lang="en-US"/>
          </a:p>
          <a:p>
            <a:r>
              <a:rPr altLang="en-US" dirty="0" lang="zh-CN"/>
              <a:t>例：使灯由两边向中间点亮再熄灭：</a:t>
            </a:r>
            <a:endParaRPr altLang="zh-CN" dirty="0" lang="en-US"/>
          </a:p>
          <a:p>
            <a:r>
              <a:rPr altLang="en-US" b="0" dirty="0" sz="1800" lang="zh-CN">
                <a:solidFill>
                  <a:schemeClr val="tx1"/>
                </a:solidFill>
              </a:rPr>
              <a:t>具体过程为</a:t>
            </a:r>
            <a:r>
              <a:rPr altLang="zh-CN" b="0" dirty="0" sz="1800" lang="en-US">
                <a:solidFill>
                  <a:schemeClr val="tx1"/>
                </a:solidFill>
              </a:rPr>
              <a:t>11111111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01111110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00111100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00011000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00000000</a:t>
            </a:r>
            <a:r>
              <a:rPr altLang="en-US" b="0" dirty="0" sz="1800" lang="zh-CN">
                <a:solidFill>
                  <a:schemeClr val="tx1"/>
                </a:solidFill>
              </a:rPr>
              <a:t>，翻译成</a:t>
            </a:r>
            <a:r>
              <a:rPr altLang="zh-CN" b="0" dirty="0" sz="1800" lang="en-US">
                <a:solidFill>
                  <a:schemeClr val="tx1"/>
                </a:solidFill>
              </a:rPr>
              <a:t>16</a:t>
            </a:r>
            <a:r>
              <a:rPr altLang="en-US" b="0" dirty="0" sz="1800" lang="zh-CN">
                <a:solidFill>
                  <a:schemeClr val="tx1"/>
                </a:solidFill>
              </a:rPr>
              <a:t>进制即</a:t>
            </a:r>
            <a:r>
              <a:rPr altLang="zh-CN" b="0" dirty="0" sz="1800" lang="en-US">
                <a:solidFill>
                  <a:schemeClr val="tx1"/>
                </a:solidFill>
              </a:rPr>
              <a:t>0xff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0x7e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0x3c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0x18</a:t>
            </a:r>
            <a:r>
              <a:rPr altLang="en-US" b="0" dirty="0" sz="1800" lang="zh-CN">
                <a:solidFill>
                  <a:schemeClr val="tx1"/>
                </a:solidFill>
              </a:rPr>
              <a:t>、</a:t>
            </a:r>
            <a:r>
              <a:rPr altLang="zh-CN" b="0" dirty="0" sz="1800" lang="en-US">
                <a:solidFill>
                  <a:schemeClr val="tx1"/>
                </a:solidFill>
              </a:rPr>
              <a:t>0x00</a:t>
            </a:r>
            <a:r>
              <a:rPr altLang="en-US" b="0" dirty="0" sz="1800" lang="zh-CN">
                <a:solidFill>
                  <a:schemeClr val="tx1"/>
                </a:solidFill>
              </a:rPr>
              <a:t>。先由左向右再由右向左。</a:t>
            </a:r>
            <a:endParaRPr altLang="zh-CN" b="0" dirty="0" sz="1800" lang="en-US">
              <a:solidFill>
                <a:schemeClr val="tx1"/>
              </a:solidFill>
            </a:endParaRPr>
          </a:p>
          <a:p>
            <a:r>
              <a:rPr altLang="zh-CN" b="0" dirty="0" sz="1800" lang="en-US">
                <a:solidFill>
                  <a:schemeClr val="tx1"/>
                </a:solidFill>
              </a:rPr>
              <a:t>int light[</a:t>
            </a:r>
            <a:r>
              <a:rPr altLang="zh-CN" b="0" dirty="0" sz="1800" lang="en-US">
                <a:solidFill>
                  <a:srgbClr val="FF0000"/>
                </a:solidFill>
              </a:rPr>
              <a:t>5</a:t>
            </a:r>
            <a:r>
              <a:rPr altLang="zh-CN" b="0" dirty="0" sz="1800" lang="en-US">
                <a:solidFill>
                  <a:schemeClr val="tx1"/>
                </a:solidFill>
              </a:rPr>
              <a:t>]={0xff, 0x7e, 0x3c, 0x18, 0x00};</a:t>
            </a:r>
          </a:p>
          <a:p>
            <a:r>
              <a:rPr altLang="zh-CN" b="0" dirty="0" sz="1800" lang="en-US">
                <a:solidFill>
                  <a:schemeClr val="tx1"/>
                </a:solidFill>
              </a:rPr>
              <a:t>//</a:t>
            </a:r>
            <a:r>
              <a:rPr altLang="en-US" b="0" dirty="0" sz="1800" lang="zh-CN">
                <a:solidFill>
                  <a:schemeClr val="tx1"/>
                </a:solidFill>
              </a:rPr>
              <a:t>定义数组，此处</a:t>
            </a:r>
            <a:r>
              <a:rPr altLang="en-US" b="0" dirty="0" sz="1800" lang="zh-CN">
                <a:solidFill>
                  <a:srgbClr val="FF0000"/>
                </a:solidFill>
              </a:rPr>
              <a:t>必须预先定义数组大小</a:t>
            </a:r>
            <a:r>
              <a:rPr altLang="en-US" b="0" dirty="0" sz="1800" lang="zh-CN">
                <a:solidFill>
                  <a:schemeClr val="tx1"/>
                </a:solidFill>
              </a:rPr>
              <a:t>，或者直接给数组赋</a:t>
            </a:r>
            <a:r>
              <a:rPr altLang="en-US" b="0" dirty="0" sz="1800" lang="zh-CN">
                <a:solidFill>
                  <a:srgbClr val="FF0000"/>
                </a:solidFill>
              </a:rPr>
              <a:t>有限个</a:t>
            </a:r>
            <a:r>
              <a:rPr altLang="en-US" b="0" dirty="0" sz="1800" lang="zh-CN">
                <a:solidFill>
                  <a:schemeClr val="tx1"/>
                </a:solidFill>
              </a:rPr>
              <a:t>初值。</a:t>
            </a:r>
            <a:endParaRPr altLang="zh-CN" b="0" dirty="0" sz="1800" lang="en-US">
              <a:solidFill>
                <a:schemeClr val="tx1"/>
              </a:solidFill>
            </a:endParaRPr>
          </a:p>
          <a:p>
            <a:r>
              <a:rPr altLang="zh-CN" b="0" dirty="0" sz="1800" lang="en-US">
                <a:solidFill>
                  <a:schemeClr val="tx1"/>
                </a:solidFill>
              </a:rPr>
              <a:t>int 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;	//</a:t>
            </a:r>
            <a:r>
              <a:rPr altLang="en-US" b="0" dirty="0" sz="1800" lang="zh-CN">
                <a:solidFill>
                  <a:schemeClr val="tx1"/>
                </a:solidFill>
              </a:rPr>
              <a:t>定义变量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en-US" b="0" dirty="0" sz="1800" lang="zh-CN">
                <a:solidFill>
                  <a:schemeClr val="tx1"/>
                </a:solidFill>
              </a:rPr>
              <a:t>，用于操作数组内的数。</a:t>
            </a:r>
            <a:r>
              <a:rPr altLang="en-US" b="0" dirty="0" sz="1800" lang="zh-CN">
                <a:solidFill>
                  <a:srgbClr val="FF0000"/>
                </a:solidFill>
              </a:rPr>
              <a:t>注意，数组大小为</a:t>
            </a:r>
            <a:r>
              <a:rPr altLang="zh-CN" b="0" dirty="0" sz="1800" lang="en-US">
                <a:solidFill>
                  <a:srgbClr val="FF0000"/>
                </a:solidFill>
              </a:rPr>
              <a:t>5</a:t>
            </a:r>
            <a:r>
              <a:rPr altLang="en-US" b="0" dirty="0" sz="1800" lang="zh-CN">
                <a:solidFill>
                  <a:srgbClr val="FF0000"/>
                </a:solidFill>
              </a:rPr>
              <a:t>时数组元素地址范围为</a:t>
            </a:r>
            <a:r>
              <a:rPr altLang="zh-CN" b="0" dirty="0" sz="1800" lang="en-US">
                <a:solidFill>
                  <a:srgbClr val="FF0000"/>
                </a:solidFill>
              </a:rPr>
              <a:t>0-4</a:t>
            </a:r>
          </a:p>
          <a:p>
            <a:r>
              <a:rPr altLang="zh-CN" b="0" dirty="0" sz="1800" lang="en-US">
                <a:solidFill>
                  <a:schemeClr val="tx1"/>
                </a:solidFill>
              </a:rPr>
              <a:t>for(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=0;i&lt;5;i++) {P1=light[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];delay(500);}	//</a:t>
            </a:r>
            <a:r>
              <a:rPr altLang="en-US" b="0" dirty="0" sz="1800" lang="zh-CN">
                <a:solidFill>
                  <a:schemeClr val="tx1"/>
                </a:solidFill>
              </a:rPr>
              <a:t>从</a:t>
            </a:r>
            <a:r>
              <a:rPr altLang="zh-CN" b="0" dirty="0" sz="1800" lang="en-US">
                <a:solidFill>
                  <a:schemeClr val="tx1"/>
                </a:solidFill>
              </a:rPr>
              <a:t>0</a:t>
            </a:r>
            <a:r>
              <a:rPr altLang="en-US" b="0" dirty="0" sz="1800" lang="zh-CN">
                <a:solidFill>
                  <a:schemeClr val="tx1"/>
                </a:solidFill>
              </a:rPr>
              <a:t>到</a:t>
            </a:r>
            <a:r>
              <a:rPr altLang="zh-CN" b="0" dirty="0" sz="1800" lang="en-US">
                <a:solidFill>
                  <a:schemeClr val="tx1"/>
                </a:solidFill>
              </a:rPr>
              <a:t>4</a:t>
            </a:r>
            <a:r>
              <a:rPr altLang="en-US" b="0" dirty="0" sz="1800" lang="zh-CN">
                <a:solidFill>
                  <a:schemeClr val="tx1"/>
                </a:solidFill>
              </a:rPr>
              <a:t>依次遍历输出</a:t>
            </a:r>
            <a:endParaRPr altLang="zh-CN" b="0" dirty="0" sz="1800" lang="en-US">
              <a:solidFill>
                <a:schemeClr val="tx1"/>
              </a:solidFill>
            </a:endParaRPr>
          </a:p>
          <a:p>
            <a:r>
              <a:rPr altLang="zh-CN" b="0" dirty="0" sz="1800" lang="en-US">
                <a:solidFill>
                  <a:schemeClr val="tx1"/>
                </a:solidFill>
              </a:rPr>
              <a:t>for(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=4;i&gt;=0;i--) {P1=light[</a:t>
            </a:r>
            <a:r>
              <a:rPr altLang="zh-CN" b="0" dirty="0" sz="1800" lang="en-US" err="1">
                <a:solidFill>
                  <a:schemeClr val="tx1"/>
                </a:solidFill>
              </a:rPr>
              <a:t>i</a:t>
            </a:r>
            <a:r>
              <a:rPr altLang="zh-CN" b="0" dirty="0" sz="1800" lang="en-US">
                <a:solidFill>
                  <a:schemeClr val="tx1"/>
                </a:solidFill>
              </a:rPr>
              <a:t>];delay(500);}	//</a:t>
            </a:r>
            <a:r>
              <a:rPr altLang="en-US" b="0" dirty="0" sz="1800" lang="zh-CN">
                <a:solidFill>
                  <a:schemeClr val="tx1"/>
                </a:solidFill>
              </a:rPr>
              <a:t>从</a:t>
            </a:r>
            <a:r>
              <a:rPr altLang="zh-CN" b="0" dirty="0" sz="1800" lang="en-US">
                <a:solidFill>
                  <a:schemeClr val="tx1"/>
                </a:solidFill>
              </a:rPr>
              <a:t>4</a:t>
            </a:r>
            <a:r>
              <a:rPr altLang="en-US" b="0" dirty="0" sz="1800" lang="zh-CN">
                <a:solidFill>
                  <a:schemeClr val="tx1"/>
                </a:solidFill>
              </a:rPr>
              <a:t>到</a:t>
            </a:r>
            <a:r>
              <a:rPr altLang="zh-CN" b="0" dirty="0" sz="1800" lang="en-US">
                <a:solidFill>
                  <a:schemeClr val="tx1"/>
                </a:solidFill>
              </a:rPr>
              <a:t>0</a:t>
            </a:r>
            <a:r>
              <a:rPr altLang="en-US" b="0" dirty="0" sz="1800" lang="zh-CN">
                <a:solidFill>
                  <a:schemeClr val="tx1"/>
                </a:solidFill>
              </a:rPr>
              <a:t>依次遍历输出</a:t>
            </a:r>
          </a:p>
        </p:txBody>
      </p:sp>
    </p:spTree>
  </p:cSld>
  <p:clrMapOvr>
    <a:masterClrMapping/>
  </p:clrMapOvr>
  <p:transition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标题 1"/>
          <p:cNvSpPr>
            <a:spLocks noGrp="1"/>
          </p:cNvSpPr>
          <p:nvPr>
            <p:ph type="title"/>
          </p:nvPr>
        </p:nvSpPr>
        <p:spPr>
          <a:xfrm>
            <a:off x="604127" y="448556"/>
            <a:ext cx="8229600" cy="838200"/>
          </a:xfrm>
        </p:spPr>
        <p:txBody>
          <a:bodyPr/>
          <a:p>
            <a:r>
              <a:rPr altLang="en-US" dirty="0" lang="zh-CN"/>
              <a:t>作业</a:t>
            </a:r>
          </a:p>
        </p:txBody>
      </p:sp>
      <p:sp>
        <p:nvSpPr>
          <p:cNvPr id="1048703" name="内容占位符 2"/>
          <p:cNvSpPr>
            <a:spLocks noGrp="1"/>
          </p:cNvSpPr>
          <p:nvPr>
            <p:ph idx="1"/>
          </p:nvPr>
        </p:nvSpPr>
        <p:spPr>
          <a:xfrm>
            <a:off x="457199" y="1286755"/>
            <a:ext cx="8229600" cy="4876800"/>
          </a:xfrm>
        </p:spPr>
        <p:txBody>
          <a:bodyPr/>
          <a:p>
            <a:r>
              <a:rPr altLang="zh-CN" dirty="0" lang="en-US"/>
              <a:t>1.</a:t>
            </a:r>
            <a:r>
              <a:rPr altLang="en-US" dirty="0" lang="zh-CN"/>
              <a:t>在</a:t>
            </a:r>
            <a:r>
              <a:rPr altLang="en-US" dirty="0" lang="zh-CN"/>
              <a:t>参考</a:t>
            </a:r>
            <a:r>
              <a:rPr altLang="en-US" dirty="0" lang="zh-CN"/>
              <a:t>仿真电路中，通过控制灯光的亮灭，显示</a:t>
            </a:r>
            <a:r>
              <a:rPr altLang="en-US" dirty="0" lang="zh-CN"/>
              <a:t>后续</a:t>
            </a:r>
            <a:r>
              <a:rPr altLang="zh-CN" dirty="0" lang="en-US"/>
              <a:t>P</a:t>
            </a:r>
            <a:r>
              <a:rPr altLang="zh-CN" dirty="0" lang="en-US"/>
              <a:t>P</a:t>
            </a:r>
            <a:r>
              <a:rPr altLang="zh-CN" dirty="0" lang="en-US"/>
              <a:t>T</a:t>
            </a:r>
            <a:r>
              <a:rPr altLang="zh-CN" dirty="0" lang="zh-CN"/>
              <a:t>中</a:t>
            </a:r>
            <a:r>
              <a:rPr altLang="zh-CN" dirty="0" lang="zh-CN"/>
              <a:t>的</a:t>
            </a:r>
            <a:r>
              <a:rPr altLang="en-US" dirty="0" lang="zh-CN"/>
              <a:t>小练习</a:t>
            </a:r>
            <a:r>
              <a:rPr altLang="en-US" dirty="0" lang="zh-CN"/>
              <a:t>的</a:t>
            </a:r>
            <a:r>
              <a:rPr altLang="en-US" dirty="0" lang="zh-CN"/>
              <a:t>答案</a:t>
            </a:r>
            <a:r>
              <a:rPr altLang="en-US" dirty="0" lang="zh-CN"/>
              <a:t>。</a:t>
            </a:r>
            <a:r>
              <a:rPr altLang="en-US" dirty="0" lang="zh-CN"/>
              <a:t>完成后</a:t>
            </a:r>
            <a:r>
              <a:rPr altLang="en-US" dirty="0" lang="zh-CN"/>
              <a:t>循环</a:t>
            </a:r>
            <a:r>
              <a:rPr altLang="en-US" dirty="0" lang="zh-CN"/>
              <a:t>进行</a:t>
            </a:r>
            <a:r>
              <a:rPr altLang="en-US" dirty="0" lang="zh-CN"/>
              <a:t>流水</a:t>
            </a:r>
            <a:r>
              <a:rPr altLang="en-US" dirty="0" lang="zh-CN"/>
              <a:t>灯</a:t>
            </a:r>
            <a:r>
              <a:rPr altLang="en-US" dirty="0" lang="zh-CN"/>
              <a:t>展示</a:t>
            </a:r>
            <a:r>
              <a:rPr altLang="en-US" dirty="0" lang="zh-CN"/>
              <a:t>。</a:t>
            </a:r>
            <a:r>
              <a:rPr altLang="zh-CN" dirty="0" lang="en-US"/>
              <a:t> </a:t>
            </a:r>
            <a:endParaRPr altLang="zh-CN" dirty="0" lang="en-US"/>
          </a:p>
          <a:p>
            <a:r>
              <a:rPr altLang="en-US" b="0" dirty="0" sz="2400" lang="zh-CN">
                <a:solidFill>
                  <a:schemeClr val="tx1"/>
                </a:solidFill>
              </a:rPr>
              <a:t>（可自学使用</a:t>
            </a:r>
            <a:r>
              <a:rPr altLang="en-US" b="0" dirty="0" sz="2400" lang="zh-CN">
                <a:solidFill>
                  <a:schemeClr val="tx1"/>
                </a:solidFill>
              </a:rPr>
              <a:t>数码管显示，将酌情加分）</a:t>
            </a:r>
            <a:endParaRPr altLang="zh-CN" b="0" dirty="0" sz="2400" lang="en-US">
              <a:solidFill>
                <a:schemeClr val="tx1"/>
              </a:solidFill>
            </a:endParaRPr>
          </a:p>
          <a:p>
            <a:r>
              <a:rPr altLang="en-US" dirty="0" lang="zh-CN"/>
              <a:t>具体要求：</a:t>
            </a:r>
            <a:r>
              <a:rPr altLang="zh-CN" b="0" dirty="0" sz="2400" lang="en-US">
                <a:solidFill>
                  <a:schemeClr val="tx1"/>
                </a:solidFill>
              </a:rPr>
              <a:t>1</a:t>
            </a:r>
            <a:r>
              <a:rPr altLang="zh-CN" b="0" dirty="0" sz="2400" lang="en-US">
                <a:solidFill>
                  <a:schemeClr val="tx1"/>
                </a:solidFill>
              </a:rPr>
              <a:t>-</a:t>
            </a:r>
            <a:r>
              <a:rPr altLang="zh-CN" b="0" dirty="0" sz="2400" lang="en-US">
                <a:solidFill>
                  <a:schemeClr val="tx1"/>
                </a:solidFill>
              </a:rPr>
              <a:t>3</a:t>
            </a:r>
            <a:r>
              <a:rPr altLang="zh-CN" b="0" dirty="0" sz="2400" lang="zh-CN">
                <a:solidFill>
                  <a:schemeClr val="tx1"/>
                </a:solidFill>
              </a:rPr>
              <a:t>题</a:t>
            </a:r>
            <a:r>
              <a:rPr altLang="zh-CN" b="0" dirty="0" sz="2400" lang="zh-CN">
                <a:solidFill>
                  <a:schemeClr val="tx1"/>
                </a:solidFill>
              </a:rPr>
              <a:t>为</a:t>
            </a:r>
            <a:r>
              <a:rPr altLang="zh-CN" b="0" dirty="0" sz="2400" lang="zh-CN">
                <a:solidFill>
                  <a:schemeClr val="tx1"/>
                </a:solidFill>
              </a:rPr>
              <a:t>选择</a:t>
            </a:r>
            <a:r>
              <a:rPr altLang="zh-CN" b="0" dirty="0" sz="2400" lang="zh-CN">
                <a:solidFill>
                  <a:schemeClr val="tx1"/>
                </a:solidFill>
              </a:rPr>
              <a:t>，</a:t>
            </a:r>
            <a:r>
              <a:rPr altLang="zh-CN" b="0" dirty="0" sz="2400" lang="zh-CN">
                <a:solidFill>
                  <a:schemeClr val="tx1"/>
                </a:solidFill>
              </a:rPr>
              <a:t>答案</a:t>
            </a:r>
            <a:r>
              <a:rPr altLang="zh-CN" b="0" dirty="0" sz="2400" lang="zh-CN">
                <a:solidFill>
                  <a:schemeClr val="tx1"/>
                </a:solidFill>
              </a:rPr>
              <a:t>使用</a:t>
            </a:r>
            <a:r>
              <a:rPr altLang="zh-CN" b="0" dirty="0" sz="2400" lang="zh-CN">
                <a:solidFill>
                  <a:schemeClr val="tx1"/>
                </a:solidFill>
              </a:rPr>
              <a:t>四位</a:t>
            </a:r>
            <a:r>
              <a:rPr altLang="zh-CN" b="0" dirty="0" sz="2400" lang="en-US">
                <a:solidFill>
                  <a:schemeClr val="tx1"/>
                </a:solidFill>
              </a:rPr>
              <a:t>L</a:t>
            </a:r>
            <a:r>
              <a:rPr altLang="zh-CN" b="0" dirty="0" sz="2400" lang="en-US">
                <a:solidFill>
                  <a:schemeClr val="tx1"/>
                </a:solidFill>
              </a:rPr>
              <a:t>E</a:t>
            </a:r>
            <a:r>
              <a:rPr altLang="zh-CN" b="0" dirty="0" sz="2400" lang="en-US">
                <a:solidFill>
                  <a:schemeClr val="tx1"/>
                </a:solidFill>
              </a:rPr>
              <a:t>D</a:t>
            </a:r>
            <a:r>
              <a:rPr altLang="zh-CN" b="0" dirty="0" sz="2400" lang="zh-CN">
                <a:solidFill>
                  <a:schemeClr val="tx1"/>
                </a:solidFill>
              </a:rPr>
              <a:t>灯</a:t>
            </a:r>
            <a:r>
              <a:rPr altLang="zh-CN" b="0" dirty="0" sz="2400" lang="zh-CN">
                <a:solidFill>
                  <a:schemeClr val="tx1"/>
                </a:solidFill>
              </a:rPr>
              <a:t>表示</a:t>
            </a:r>
            <a:r>
              <a:rPr altLang="zh-CN" b="0" dirty="0" sz="2400" lang="en-US">
                <a:solidFill>
                  <a:schemeClr val="tx1"/>
                </a:solidFill>
              </a:rPr>
              <a:t>A</a:t>
            </a:r>
            <a:r>
              <a:rPr altLang="zh-CN" b="0" dirty="0" sz="2400" lang="en-US">
                <a:solidFill>
                  <a:schemeClr val="tx1"/>
                </a:solidFill>
              </a:rPr>
              <a:t>B</a:t>
            </a:r>
            <a:r>
              <a:rPr altLang="zh-CN" b="0" dirty="0" sz="2400" lang="en-US">
                <a:solidFill>
                  <a:schemeClr val="tx1"/>
                </a:solidFill>
              </a:rPr>
              <a:t>C</a:t>
            </a:r>
            <a:r>
              <a:rPr altLang="zh-CN" b="0" dirty="0" sz="2400" lang="en-US">
                <a:solidFill>
                  <a:schemeClr val="tx1"/>
                </a:solidFill>
              </a:rPr>
              <a:t>D</a:t>
            </a:r>
            <a:r>
              <a:rPr altLang="zh-CN" b="0" dirty="0" sz="2400" lang="zh-CN">
                <a:solidFill>
                  <a:schemeClr val="tx1"/>
                </a:solidFill>
              </a:rPr>
              <a:t>选项</a:t>
            </a:r>
            <a:r>
              <a:rPr altLang="en-US" b="0" dirty="0" sz="2400" lang="zh-CN">
                <a:solidFill>
                  <a:schemeClr val="tx1"/>
                </a:solidFill>
              </a:rPr>
              <a:t>（示例附后）</a:t>
            </a:r>
            <a:r>
              <a:rPr altLang="en-US" b="0" dirty="0" sz="2400" lang="zh-CN">
                <a:solidFill>
                  <a:schemeClr val="tx1"/>
                </a:solidFill>
              </a:rPr>
              <a:t>，</a:t>
            </a:r>
            <a:r>
              <a:rPr altLang="en-US" b="0" dirty="0" sz="2400" lang="zh-CN">
                <a:solidFill>
                  <a:schemeClr val="tx1"/>
                </a:solidFill>
              </a:rPr>
              <a:t>会</a:t>
            </a:r>
            <a:r>
              <a:rPr altLang="en-US" b="0" dirty="0" sz="2400" lang="zh-CN">
                <a:solidFill>
                  <a:schemeClr val="tx1"/>
                </a:solidFill>
              </a:rPr>
              <a:t>使用</a:t>
            </a:r>
            <a:r>
              <a:rPr altLang="en-US" b="0" dirty="0" sz="2400" lang="zh-CN">
                <a:solidFill>
                  <a:schemeClr val="tx1"/>
                </a:solidFill>
              </a:rPr>
              <a:t>动态</a:t>
            </a:r>
            <a:r>
              <a:rPr altLang="en-US" b="0" dirty="0" sz="2400" lang="zh-CN">
                <a:solidFill>
                  <a:schemeClr val="tx1"/>
                </a:solidFill>
              </a:rPr>
              <a:t>数码管</a:t>
            </a:r>
            <a:r>
              <a:rPr altLang="en-US" b="0" dirty="0" sz="2400" lang="zh-CN">
                <a:solidFill>
                  <a:schemeClr val="tx1"/>
                </a:solidFill>
              </a:rPr>
              <a:t>的</a:t>
            </a:r>
            <a:r>
              <a:rPr altLang="en-US" b="0" dirty="0" sz="2400" lang="zh-CN">
                <a:solidFill>
                  <a:schemeClr val="tx1"/>
                </a:solidFill>
              </a:rPr>
              <a:t>同学</a:t>
            </a:r>
            <a:r>
              <a:rPr altLang="en-US" b="0" dirty="0" sz="2400" lang="zh-CN">
                <a:solidFill>
                  <a:schemeClr val="tx1"/>
                </a:solidFill>
              </a:rPr>
              <a:t>一次</a:t>
            </a:r>
            <a:r>
              <a:rPr altLang="en-US" b="0" dirty="0" sz="2400" lang="zh-CN">
                <a:solidFill>
                  <a:schemeClr val="tx1"/>
                </a:solidFill>
              </a:rPr>
              <a:t>显示</a:t>
            </a:r>
            <a:r>
              <a:rPr altLang="en-US" b="0" dirty="0" sz="2400" lang="zh-CN">
                <a:solidFill>
                  <a:schemeClr val="tx1"/>
                </a:solidFill>
              </a:rPr>
              <a:t>出</a:t>
            </a:r>
            <a:r>
              <a:rPr altLang="en-US" b="0" dirty="0" sz="2400" lang="zh-CN">
                <a:solidFill>
                  <a:schemeClr val="tx1"/>
                </a:solidFill>
              </a:rPr>
              <a:t>三个</a:t>
            </a:r>
            <a:r>
              <a:rPr altLang="en-US" b="0" dirty="0" sz="2400" lang="zh-CN">
                <a:solidFill>
                  <a:schemeClr val="tx1"/>
                </a:solidFill>
              </a:rPr>
              <a:t>选项</a:t>
            </a:r>
            <a:r>
              <a:rPr altLang="en-US" b="0" dirty="0" sz="2400" lang="zh-CN">
                <a:solidFill>
                  <a:schemeClr val="tx1"/>
                </a:solidFill>
              </a:rPr>
              <a:t>即可</a:t>
            </a:r>
            <a:r>
              <a:rPr altLang="en-US" b="0" dirty="0" sz="2400" lang="zh-CN">
                <a:solidFill>
                  <a:schemeClr val="tx1"/>
                </a:solidFill>
              </a:rPr>
              <a:t>。</a:t>
            </a:r>
            <a:r>
              <a:rPr altLang="zh-CN" b="0" dirty="0" sz="2400" lang="en-US">
                <a:solidFill>
                  <a:schemeClr val="tx1"/>
                </a:solidFill>
              </a:rPr>
              <a:t>4</a:t>
            </a:r>
            <a:r>
              <a:rPr altLang="zh-CN" b="0" dirty="0" sz="2400" lang="en-US">
                <a:solidFill>
                  <a:schemeClr val="tx1"/>
                </a:solidFill>
              </a:rPr>
              <a:t>-</a:t>
            </a:r>
            <a:r>
              <a:rPr altLang="zh-CN" b="0" dirty="0" sz="2400" lang="en-US">
                <a:solidFill>
                  <a:schemeClr val="tx1"/>
                </a:solidFill>
              </a:rPr>
              <a:t>6</a:t>
            </a:r>
            <a:r>
              <a:rPr altLang="zh-CN" b="0" dirty="0" sz="2400" lang="zh-CN">
                <a:solidFill>
                  <a:schemeClr val="tx1"/>
                </a:solidFill>
              </a:rPr>
              <a:t>题</a:t>
            </a:r>
            <a:r>
              <a:rPr altLang="zh-CN" b="0" dirty="0" sz="2400" lang="zh-CN">
                <a:solidFill>
                  <a:schemeClr val="tx1"/>
                </a:solidFill>
              </a:rPr>
              <a:t>为</a:t>
            </a:r>
            <a:r>
              <a:rPr altLang="zh-CN" b="0" dirty="0" sz="2400" lang="zh-CN">
                <a:solidFill>
                  <a:schemeClr val="tx1"/>
                </a:solidFill>
              </a:rPr>
              <a:t>填空</a:t>
            </a:r>
            <a:r>
              <a:rPr altLang="zh-CN" b="0" dirty="0" sz="2400" lang="zh-CN">
                <a:solidFill>
                  <a:schemeClr val="tx1"/>
                </a:solidFill>
              </a:rPr>
              <a:t>，</a:t>
            </a:r>
            <a:r>
              <a:rPr altLang="zh-CN" b="0" dirty="0" sz="2400" lang="zh-CN">
                <a:solidFill>
                  <a:schemeClr val="tx1"/>
                </a:solidFill>
              </a:rPr>
              <a:t>内容</a:t>
            </a:r>
            <a:r>
              <a:rPr altLang="zh-CN" b="0" dirty="0" sz="2400" lang="zh-CN">
                <a:solidFill>
                  <a:schemeClr val="tx1"/>
                </a:solidFill>
              </a:rPr>
              <a:t>为</a:t>
            </a:r>
            <a:r>
              <a:rPr altLang="zh-CN" b="0" dirty="0" sz="2400" lang="zh-CN">
                <a:solidFill>
                  <a:schemeClr val="tx1"/>
                </a:solidFill>
              </a:rPr>
              <a:t>八位</a:t>
            </a:r>
            <a:r>
              <a:rPr altLang="zh-CN" b="0" dirty="0" sz="2400" lang="zh-CN">
                <a:solidFill>
                  <a:schemeClr val="tx1"/>
                </a:solidFill>
              </a:rPr>
              <a:t>二进制</a:t>
            </a:r>
            <a:r>
              <a:rPr altLang="zh-CN" b="0" dirty="0" sz="2400" lang="zh-CN">
                <a:solidFill>
                  <a:schemeClr val="tx1"/>
                </a:solidFill>
              </a:rPr>
              <a:t>数</a:t>
            </a:r>
            <a:r>
              <a:rPr altLang="zh-CN" b="0" dirty="0" sz="2400" lang="zh-CN">
                <a:solidFill>
                  <a:schemeClr val="tx1"/>
                </a:solidFill>
              </a:rPr>
              <a:t>，</a:t>
            </a:r>
            <a:r>
              <a:rPr altLang="zh-CN" b="0" dirty="0" sz="2400" lang="zh-CN">
                <a:solidFill>
                  <a:schemeClr val="tx1"/>
                </a:solidFill>
              </a:rPr>
              <a:t>使用</a:t>
            </a:r>
            <a:r>
              <a:rPr altLang="zh-CN" b="0" dirty="0" sz="2400" lang="zh-CN">
                <a:solidFill>
                  <a:schemeClr val="tx1"/>
                </a:solidFill>
              </a:rPr>
              <a:t>八位</a:t>
            </a:r>
            <a:r>
              <a:rPr altLang="zh-CN" b="0" dirty="0" sz="2400" lang="en-US">
                <a:solidFill>
                  <a:schemeClr val="tx1"/>
                </a:solidFill>
              </a:rPr>
              <a:t>L</a:t>
            </a:r>
            <a:r>
              <a:rPr altLang="zh-CN" b="0" dirty="0" sz="2400" lang="en-US">
                <a:solidFill>
                  <a:schemeClr val="tx1"/>
                </a:solidFill>
              </a:rPr>
              <a:t>E</a:t>
            </a:r>
            <a:r>
              <a:rPr altLang="zh-CN" b="0" dirty="0" sz="2400" lang="en-US">
                <a:solidFill>
                  <a:schemeClr val="tx1"/>
                </a:solidFill>
              </a:rPr>
              <a:t>D</a:t>
            </a:r>
            <a:r>
              <a:rPr altLang="zh-CN" b="0" dirty="0" sz="2400" lang="zh-CN">
                <a:solidFill>
                  <a:schemeClr val="tx1"/>
                </a:solidFill>
              </a:rPr>
              <a:t>灯</a:t>
            </a:r>
            <a:r>
              <a:rPr altLang="zh-CN" b="0" dirty="0" sz="2400" lang="zh-CN">
                <a:solidFill>
                  <a:schemeClr val="tx1"/>
                </a:solidFill>
              </a:rPr>
              <a:t>显示</a:t>
            </a:r>
            <a:r>
              <a:rPr altLang="zh-CN" b="0" dirty="0" sz="2400" lang="zh-CN">
                <a:solidFill>
                  <a:schemeClr val="tx1"/>
                </a:solidFill>
              </a:rPr>
              <a:t>结果</a:t>
            </a:r>
            <a:r>
              <a:rPr altLang="zh-CN" b="0" dirty="0" sz="2400" lang="zh-CN">
                <a:solidFill>
                  <a:schemeClr val="tx1"/>
                </a:solidFill>
              </a:rPr>
              <a:t>，</a:t>
            </a:r>
            <a:r>
              <a:rPr altLang="zh-CN" b="0" dirty="0" sz="2400" lang="zh-CN">
                <a:solidFill>
                  <a:schemeClr val="tx1"/>
                </a:solidFill>
              </a:rPr>
              <a:t>亮</a:t>
            </a:r>
            <a:r>
              <a:rPr altLang="zh-CN" b="0" dirty="0" sz="2400" lang="zh-CN">
                <a:solidFill>
                  <a:schemeClr val="tx1"/>
                </a:solidFill>
              </a:rPr>
              <a:t>表</a:t>
            </a:r>
            <a:r>
              <a:rPr altLang="zh-CN" b="0" dirty="0" sz="2400" lang="zh-CN">
                <a:solidFill>
                  <a:schemeClr val="tx1"/>
                </a:solidFill>
              </a:rPr>
              <a:t>示</a:t>
            </a:r>
            <a:r>
              <a:rPr altLang="zh-CN" b="0" dirty="0" sz="2400" lang="en-US">
                <a:solidFill>
                  <a:schemeClr val="tx1"/>
                </a:solidFill>
              </a:rPr>
              <a:t>1</a:t>
            </a:r>
            <a:r>
              <a:rPr altLang="en-US" b="0" dirty="0" sz="2400" lang="zh-CN">
                <a:solidFill>
                  <a:schemeClr val="tx1"/>
                </a:solidFill>
              </a:rPr>
              <a:t>。</a:t>
            </a:r>
            <a:r>
              <a:rPr altLang="en-US" b="0" dirty="0" sz="2400" lang="zh-CN">
                <a:solidFill>
                  <a:schemeClr val="tx1"/>
                </a:solidFill>
              </a:rPr>
              <a:t>有</a:t>
            </a:r>
            <a:r>
              <a:rPr altLang="en-US" b="0" dirty="0" sz="2400" lang="zh-CN">
                <a:solidFill>
                  <a:schemeClr val="tx1"/>
                </a:solidFill>
              </a:rPr>
              <a:t>八位</a:t>
            </a:r>
            <a:r>
              <a:rPr altLang="en-US" b="0" dirty="0" sz="2400" lang="zh-CN">
                <a:solidFill>
                  <a:schemeClr val="tx1"/>
                </a:solidFill>
              </a:rPr>
              <a:t>数码管</a:t>
            </a:r>
            <a:r>
              <a:rPr altLang="en-US" b="0" dirty="0" sz="2400" lang="zh-CN">
                <a:solidFill>
                  <a:schemeClr val="tx1"/>
                </a:solidFill>
              </a:rPr>
              <a:t>的</a:t>
            </a:r>
            <a:r>
              <a:rPr altLang="en-US" b="0" dirty="0" sz="2400" lang="zh-CN">
                <a:solidFill>
                  <a:schemeClr val="tx1"/>
                </a:solidFill>
              </a:rPr>
              <a:t>同学</a:t>
            </a:r>
            <a:r>
              <a:rPr altLang="en-US" b="0" dirty="0" sz="2400" lang="zh-CN">
                <a:solidFill>
                  <a:schemeClr val="tx1"/>
                </a:solidFill>
              </a:rPr>
              <a:t>也可以</a:t>
            </a:r>
            <a:r>
              <a:rPr altLang="en-US" b="0" dirty="0" sz="2400" lang="zh-CN">
                <a:solidFill>
                  <a:schemeClr val="tx1"/>
                </a:solidFill>
              </a:rPr>
              <a:t>使用</a:t>
            </a:r>
            <a:r>
              <a:rPr altLang="en-US" b="0" dirty="0" sz="2400" lang="zh-CN">
                <a:solidFill>
                  <a:schemeClr val="tx1"/>
                </a:solidFill>
              </a:rPr>
              <a:t>八位</a:t>
            </a:r>
            <a:r>
              <a:rPr altLang="en-US" b="0" dirty="0" sz="2400" lang="zh-CN">
                <a:solidFill>
                  <a:schemeClr val="tx1"/>
                </a:solidFill>
              </a:rPr>
              <a:t>数码管</a:t>
            </a:r>
            <a:r>
              <a:rPr altLang="en-US" b="0" dirty="0" sz="2400" lang="zh-CN">
                <a:solidFill>
                  <a:schemeClr val="tx1"/>
                </a:solidFill>
              </a:rPr>
              <a:t>显示</a:t>
            </a:r>
            <a:r>
              <a:rPr altLang="en-US" b="0" dirty="0" sz="2400" lang="zh-CN">
                <a:solidFill>
                  <a:schemeClr val="tx1"/>
                </a:solidFill>
              </a:rPr>
              <a:t>结果</a:t>
            </a:r>
            <a:r>
              <a:rPr altLang="en-US" b="0" dirty="0" sz="2400" lang="zh-CN">
                <a:solidFill>
                  <a:schemeClr val="tx1"/>
                </a:solidFill>
              </a:rPr>
              <a:t>。</a:t>
            </a:r>
            <a:endParaRPr altLang="zh-CN" b="0" dirty="0" lang="en-US">
              <a:solidFill>
                <a:schemeClr val="tx1"/>
              </a:solidFill>
            </a:endParaRPr>
          </a:p>
          <a:p>
            <a:r>
              <a:rPr altLang="zh-CN" dirty="0" sz="2500" lang="en-US"/>
              <a:t>2.</a:t>
            </a:r>
            <a:r>
              <a:rPr altLang="en-US" dirty="0" sz="2500" lang="zh-CN"/>
              <a:t>根据已学的内容设计创意跑马灯</a:t>
            </a:r>
            <a:r>
              <a:rPr altLang="en-US" dirty="0" sz="2500" lang="zh-CN"/>
              <a:t>（</a:t>
            </a:r>
            <a:r>
              <a:rPr altLang="en-US" dirty="0" sz="2500" lang="zh-CN">
                <a:solidFill>
                  <a:srgbClr val="FF0000"/>
                </a:solidFill>
              </a:rPr>
              <a:t>非必须</a:t>
            </a:r>
            <a:r>
              <a:rPr altLang="en-US" dirty="0" sz="2500" lang="zh-CN"/>
              <a:t>，灯数不限）</a:t>
            </a:r>
            <a:endParaRPr altLang="zh-CN" dirty="0" sz="2500" lang="en-US"/>
          </a:p>
          <a:p>
            <a:r>
              <a:rPr altLang="en-US" b="0" dirty="0" sz="2400" lang="zh-CN">
                <a:solidFill>
                  <a:schemeClr val="tx1"/>
                </a:solidFill>
              </a:rPr>
              <a:t>（可自学使用按键控制，将酌情加分）</a:t>
            </a:r>
            <a:endParaRPr altLang="zh-CN" b="0" dirty="0" sz="24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title"/>
          </p:nvPr>
        </p:nvSpPr>
        <p:spPr>
          <a:xfrm>
            <a:off x="457200" y="515538"/>
            <a:ext cx="8229600" cy="1143000"/>
          </a:xfrm>
        </p:spPr>
        <p:txBody>
          <a:bodyPr/>
          <a:p>
            <a:r>
              <a:rPr lang="zh-CN"/>
              <a:t>课后</a:t>
            </a:r>
            <a:r>
              <a:rPr lang="zh-CN"/>
              <a:t>练习</a:t>
            </a:r>
            <a:endParaRPr lang="zh-CN"/>
          </a:p>
        </p:txBody>
      </p:sp>
      <p:sp>
        <p:nvSpPr>
          <p:cNvPr id="1048705" name=""/>
          <p:cNvSpPr>
            <a:spLocks noGrp="1"/>
          </p:cNvSpPr>
          <p:nvPr>
            <p:ph idx="1"/>
          </p:nvPr>
        </p:nvSpPr>
        <p:spPr>
          <a:xfrm>
            <a:off x="457200" y="1455928"/>
            <a:ext cx="8272814" cy="5402072"/>
          </a:xfrm>
        </p:spPr>
        <p:txBody>
          <a:bodyPr/>
          <a:p>
            <a:pPr indent="0" marL="0">
              <a:buNone/>
            </a:pPr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zh-CN"/>
              <a:t>下列</a:t>
            </a:r>
            <a:r>
              <a:rPr altLang="zh-CN" lang="zh-CN"/>
              <a:t>语句</a:t>
            </a:r>
            <a:r>
              <a:rPr altLang="zh-CN" lang="zh-CN"/>
              <a:t>可以</a:t>
            </a:r>
            <a:r>
              <a:rPr altLang="zh-CN" lang="zh-CN"/>
              <a:t>点亮</a:t>
            </a:r>
            <a:r>
              <a:rPr altLang="zh-CN" lang="zh-CN"/>
              <a:t>一端</a:t>
            </a:r>
            <a:r>
              <a:rPr altLang="zh-CN" lang="zh-CN"/>
              <a:t>接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zh-CN" lang="en-US"/>
              <a:t>2</a:t>
            </a:r>
            <a:r>
              <a:rPr altLang="zh-CN" lang="zh-CN"/>
              <a:t>端口</a:t>
            </a:r>
            <a:r>
              <a:rPr altLang="zh-CN" lang="zh-CN"/>
              <a:t>，</a:t>
            </a:r>
            <a:r>
              <a:rPr altLang="zh-CN" lang="zh-CN"/>
              <a:t>另一端</a:t>
            </a:r>
            <a:r>
              <a:rPr altLang="zh-CN" lang="zh-CN"/>
              <a:t>接地</a:t>
            </a:r>
            <a:r>
              <a:rPr altLang="zh-CN" lang="zh-CN"/>
              <a:t>的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灯</a:t>
            </a:r>
            <a:r>
              <a:rPr altLang="zh-CN" lang="zh-CN"/>
              <a:t>的</a:t>
            </a:r>
            <a:r>
              <a:rPr altLang="zh-CN" lang="zh-CN"/>
              <a:t>是</a:t>
            </a:r>
            <a:r>
              <a:rPr altLang="zh-CN" lang="zh-CN"/>
              <a:t>？</a:t>
            </a:r>
            <a:r>
              <a:rPr altLang="zh-CN" lang="en-US"/>
              <a:t>(</a:t>
            </a:r>
            <a:r>
              <a:rPr altLang="zh-CN" lang="zh-CN"/>
              <a:t>多选</a:t>
            </a:r>
            <a:r>
              <a:rPr altLang="zh-CN" lang="en-US"/>
              <a:t>)</a:t>
            </a:r>
            <a:endParaRPr lang="zh-CN"/>
          </a:p>
          <a:p>
            <a:pPr indent="0" marL="0">
              <a:buNone/>
            </a:pPr>
            <a:r>
              <a:rPr altLang="zh-CN" lang="en-US"/>
              <a:t>A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b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=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en-US"/>
              <a:t>'</a:t>
            </a:r>
            <a:r>
              <a:rPr altLang="zh-CN" lang="en-US"/>
              <a:t>2</a:t>
            </a:r>
            <a:r>
              <a:rPr altLang="zh-CN" lang="en-US"/>
              <a:t>;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=</a:t>
            </a:r>
            <a:r>
              <a:rPr altLang="zh-CN" lang="en-US"/>
              <a:t>1</a:t>
            </a:r>
            <a:r>
              <a:rPr altLang="zh-CN" lang="en-US"/>
              <a:t>;</a:t>
            </a:r>
            <a:r>
              <a:rPr altLang="zh-CN" lang="en-US"/>
              <a:t> </a:t>
            </a:r>
            <a:endParaRPr lang="zh-CN"/>
          </a:p>
          <a:p>
            <a:pPr indent="0" marL="0">
              <a:buNone/>
            </a:pPr>
            <a:r>
              <a:rPr altLang="zh-CN" lang="en-US"/>
              <a:t>B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b</a:t>
            </a:r>
            <a:r>
              <a:rPr altLang="zh-CN" lang="en-US"/>
              <a:t>i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=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en-US"/>
              <a:t>^</a:t>
            </a:r>
            <a:r>
              <a:rPr altLang="zh-CN" lang="en-US"/>
              <a:t>2</a:t>
            </a:r>
            <a:r>
              <a:rPr altLang="zh-CN" lang="en-US"/>
              <a:t>;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=</a:t>
            </a:r>
            <a:r>
              <a:rPr altLang="zh-CN" lang="en-US"/>
              <a:t>1</a:t>
            </a:r>
            <a:r>
              <a:rPr altLang="zh-CN" lang="en-US"/>
              <a:t>;</a:t>
            </a:r>
            <a:endParaRPr lang="zh-CN"/>
          </a:p>
          <a:p>
            <a:pPr indent="0" marL="0">
              <a:buNone/>
            </a:pPr>
            <a:r>
              <a:rPr altLang="zh-CN" lang="en-US"/>
              <a:t>C</a:t>
            </a:r>
            <a:r>
              <a:rPr altLang="zh-CN" lang="en-US"/>
              <a:t>.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en-US"/>
              <a:t>=</a:t>
            </a:r>
            <a:r>
              <a:rPr altLang="zh-CN" lang="en-US"/>
              <a:t>0</a:t>
            </a:r>
            <a:r>
              <a:rPr altLang="zh-CN" lang="en-US"/>
              <a:t>x</a:t>
            </a:r>
            <a:r>
              <a:rPr altLang="zh-CN" lang="en-US"/>
              <a:t>F</a:t>
            </a:r>
            <a:r>
              <a:rPr altLang="zh-CN" lang="en-US"/>
              <a:t>B</a:t>
            </a:r>
            <a:r>
              <a:rPr altLang="zh-CN" lang="en-US"/>
              <a:t>;</a:t>
            </a:r>
            <a:r>
              <a:rPr altLang="zh-CN" lang="en-US"/>
              <a:t> </a:t>
            </a:r>
            <a:endParaRPr lang="zh-CN"/>
          </a:p>
          <a:p>
            <a:pPr indent="0" marL="0">
              <a:buNone/>
            </a:pPr>
            <a:r>
              <a:rPr altLang="zh-CN" lang="en-US"/>
              <a:t>D</a:t>
            </a:r>
            <a:r>
              <a:rPr altLang="zh-CN" lang="en-US"/>
              <a:t>.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en-US"/>
              <a:t>=</a:t>
            </a:r>
            <a:r>
              <a:rPr altLang="zh-CN" lang="en-US"/>
              <a:t>0</a:t>
            </a:r>
            <a:r>
              <a:rPr altLang="zh-CN" lang="en-US"/>
              <a:t>x</a:t>
            </a:r>
            <a:r>
              <a:rPr altLang="zh-CN" lang="en-US"/>
              <a:t>0</a:t>
            </a:r>
            <a:r>
              <a:rPr altLang="zh-CN" lang="en-US"/>
              <a:t>4</a:t>
            </a:r>
            <a:r>
              <a:rPr altLang="zh-CN" lang="en-US"/>
              <a:t>;</a:t>
            </a:r>
            <a:endParaRPr lang="zh-CN"/>
          </a:p>
          <a:p>
            <a:pPr indent="0" marL="0">
              <a:buNone/>
            </a:pPr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zh-CN" lang="zh-CN"/>
              <a:t>二进制</a:t>
            </a:r>
            <a:r>
              <a:rPr altLang="zh-CN" lang="zh-CN"/>
              <a:t>数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0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1</a:t>
            </a:r>
            <a:r>
              <a:rPr altLang="zh-CN" lang="en-US"/>
              <a:t>0</a:t>
            </a:r>
            <a:r>
              <a:rPr altLang="zh-CN" lang="en-US"/>
              <a:t>=</a:t>
            </a:r>
            <a:endParaRPr lang="zh-CN"/>
          </a:p>
          <a:p>
            <a:pPr indent="0" marL="0">
              <a:buNone/>
            </a:pPr>
            <a:r>
              <a:rPr altLang="zh-CN" lang="en-US"/>
              <a:t>A</a:t>
            </a:r>
            <a:r>
              <a:rPr altLang="zh-CN" lang="en-US"/>
              <a:t>.</a:t>
            </a:r>
            <a:r>
              <a:rPr altLang="zh-CN" lang="en-US"/>
              <a:t>D</a:t>
            </a:r>
            <a:r>
              <a:rPr altLang="zh-CN" lang="en-US"/>
              <a:t>4</a:t>
            </a:r>
            <a:r>
              <a:rPr altLang="zh-CN" lang="en-US"/>
              <a:t>H</a:t>
            </a:r>
            <a:r>
              <a:rPr altLang="zh-CN" lang="en-US"/>
              <a:t> </a:t>
            </a:r>
            <a:r>
              <a:rPr altLang="zh-CN" lang="en-US"/>
              <a:t>B</a:t>
            </a:r>
            <a:r>
              <a:rPr altLang="zh-CN" lang="en-US"/>
              <a:t>.</a:t>
            </a:r>
            <a:r>
              <a:rPr altLang="zh-CN" lang="en-US"/>
              <a:t>4</a:t>
            </a:r>
            <a:r>
              <a:rPr altLang="zh-CN" lang="en-US"/>
              <a:t>E</a:t>
            </a:r>
            <a:r>
              <a:rPr altLang="zh-CN" lang="en-US"/>
              <a:t>H</a:t>
            </a:r>
            <a:r>
              <a:rPr altLang="zh-CN" lang="en-US"/>
              <a:t> </a:t>
            </a:r>
            <a:r>
              <a:rPr altLang="zh-CN" lang="en-US"/>
              <a:t>C</a:t>
            </a:r>
            <a:r>
              <a:rPr altLang="zh-CN" lang="en-US"/>
              <a:t>.</a:t>
            </a:r>
            <a:r>
              <a:rPr altLang="zh-CN" lang="en-US"/>
              <a:t>C</a:t>
            </a:r>
            <a:r>
              <a:rPr altLang="zh-CN" lang="en-US"/>
              <a:t>E</a:t>
            </a:r>
            <a:r>
              <a:rPr altLang="zh-CN" lang="en-US"/>
              <a:t>H</a:t>
            </a:r>
            <a:r>
              <a:rPr altLang="zh-CN" lang="en-US"/>
              <a:t> </a:t>
            </a:r>
            <a:r>
              <a:rPr altLang="zh-CN" lang="en-US"/>
              <a:t>D</a:t>
            </a:r>
            <a:r>
              <a:rPr altLang="zh-CN" lang="en-US"/>
              <a:t>.</a:t>
            </a:r>
            <a:r>
              <a:rPr altLang="zh-CN" lang="en-US"/>
              <a:t>8</a:t>
            </a:r>
            <a:r>
              <a:rPr altLang="zh-CN" lang="en-US"/>
              <a:t>F</a:t>
            </a:r>
            <a:r>
              <a:rPr altLang="zh-CN" lang="en-US"/>
              <a:t>H</a:t>
            </a:r>
            <a:endParaRPr lang="zh-CN"/>
          </a:p>
          <a:p>
            <a:pPr indent="0" marL="0">
              <a:buNone/>
            </a:pPr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zh-CN" lang="zh-CN"/>
              <a:t>十六</a:t>
            </a:r>
            <a:r>
              <a:rPr altLang="zh-CN" lang="zh-CN"/>
              <a:t>进制</a:t>
            </a:r>
            <a:r>
              <a:rPr altLang="zh-CN" lang="zh-CN"/>
              <a:t>数</a:t>
            </a:r>
            <a:r>
              <a:rPr altLang="zh-CN" lang="en-US"/>
              <a:t>6</a:t>
            </a:r>
            <a:r>
              <a:rPr altLang="zh-CN" lang="en-US"/>
              <a:t>2</a:t>
            </a:r>
            <a:r>
              <a:rPr altLang="zh-CN" lang="en-US"/>
              <a:t>H</a:t>
            </a:r>
            <a:r>
              <a:rPr altLang="zh-CN" lang="en-US"/>
              <a:t>=</a:t>
            </a:r>
            <a:endParaRPr lang="zh-CN"/>
          </a:p>
          <a:p>
            <a:pPr indent="0" marL="0">
              <a:buNone/>
            </a:pPr>
            <a:r>
              <a:rPr altLang="zh-CN" sz="2500" lang="en-US"/>
              <a:t>A</a:t>
            </a:r>
            <a:r>
              <a:rPr altLang="zh-CN" sz="2500" lang="en-US"/>
              <a:t>.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0</a:t>
            </a:r>
            <a:r>
              <a:rPr altLang="zh-CN" sz="2500" lang="en-US"/>
              <a:t>B</a:t>
            </a:r>
            <a:r>
              <a:rPr altLang="zh-CN" sz="2500" lang="en-US"/>
              <a:t> </a:t>
            </a:r>
            <a:r>
              <a:rPr altLang="zh-CN" sz="2500" lang="en-US"/>
              <a:t>B</a:t>
            </a:r>
            <a:r>
              <a:rPr altLang="zh-CN" sz="2500" lang="en-US"/>
              <a:t>.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B</a:t>
            </a:r>
            <a:r>
              <a:rPr altLang="zh-CN" sz="2500" lang="en-US"/>
              <a:t> </a:t>
            </a:r>
            <a:r>
              <a:rPr altLang="zh-CN" sz="2500" lang="en-US"/>
              <a:t>C</a:t>
            </a:r>
            <a:r>
              <a:rPr altLang="zh-CN" sz="2500" lang="en-US"/>
              <a:t>.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0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B</a:t>
            </a:r>
            <a:r>
              <a:rPr altLang="zh-CN" sz="2500" lang="en-US"/>
              <a:t> </a:t>
            </a:r>
            <a:r>
              <a:rPr altLang="zh-CN" sz="2500" lang="en-US"/>
              <a:t> </a:t>
            </a:r>
            <a:r>
              <a:rPr altLang="zh-CN" sz="2500" lang="en-US"/>
              <a:t>D</a:t>
            </a:r>
            <a:r>
              <a:rPr altLang="zh-CN" sz="2500" lang="en-US"/>
              <a:t>.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0</a:t>
            </a:r>
            <a:r>
              <a:rPr altLang="zh-CN" sz="2500" lang="en-US"/>
              <a:t>0</a:t>
            </a:r>
            <a:r>
              <a:rPr altLang="zh-CN" sz="2500" lang="en-US"/>
              <a:t>1</a:t>
            </a:r>
            <a:r>
              <a:rPr altLang="zh-CN" sz="2500" lang="en-US"/>
              <a:t>0</a:t>
            </a:r>
            <a:r>
              <a:rPr altLang="zh-CN" sz="2500" lang="en-US"/>
              <a:t>B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>
          <a:xfrm>
            <a:off x="457200" y="515538"/>
            <a:ext cx="8229600" cy="1143000"/>
          </a:xfrm>
        </p:spPr>
        <p:txBody>
          <a:bodyPr/>
          <a:p>
            <a:r>
              <a:rPr lang="zh-CN"/>
              <a:t>课后</a:t>
            </a:r>
            <a:r>
              <a:rPr lang="zh-CN"/>
              <a:t>练习</a:t>
            </a:r>
            <a:endParaRPr lang="zh-CN"/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>
          <a:xfrm>
            <a:off x="457200" y="1455928"/>
            <a:ext cx="8272814" cy="3269393"/>
          </a:xfrm>
        </p:spPr>
        <p:txBody>
          <a:bodyPr/>
          <a:p>
            <a:pPr indent="0" marL="0">
              <a:buNone/>
            </a:pPr>
            <a:r>
              <a:rPr altLang="zh-CN" sz="2700" lang="en-US"/>
              <a:t>4</a:t>
            </a:r>
            <a:r>
              <a:rPr altLang="zh-CN" sz="2700" lang="en-US"/>
              <a:t>.</a:t>
            </a:r>
            <a:r>
              <a:rPr altLang="zh-CN" sz="2700" lang="en-US"/>
              <a:t>0</a:t>
            </a:r>
            <a:r>
              <a:rPr altLang="zh-CN" sz="2700" lang="en-US"/>
              <a:t>1</a:t>
            </a:r>
            <a:r>
              <a:rPr altLang="zh-CN" sz="2700" lang="en-US"/>
              <a:t>1</a:t>
            </a:r>
            <a:r>
              <a:rPr altLang="zh-CN" sz="2700" lang="en-US"/>
              <a:t>0</a:t>
            </a:r>
            <a:r>
              <a:rPr altLang="zh-CN" sz="2700" lang="en-US"/>
              <a:t>0</a:t>
            </a:r>
            <a:r>
              <a:rPr altLang="zh-CN" sz="2700" lang="en-US"/>
              <a:t>1</a:t>
            </a:r>
            <a:r>
              <a:rPr altLang="zh-CN" sz="2700" lang="en-US"/>
              <a:t>0</a:t>
            </a:r>
            <a:r>
              <a:rPr altLang="zh-CN" sz="2700" lang="en-US"/>
              <a:t>0</a:t>
            </a:r>
            <a:r>
              <a:rPr altLang="zh-CN" sz="2700" lang="en-US"/>
              <a:t> </a:t>
            </a:r>
            <a:r>
              <a:rPr altLang="zh-CN" sz="2700" lang="en-US"/>
              <a:t>&amp;</a:t>
            </a:r>
            <a:r>
              <a:rPr altLang="zh-CN" sz="2700" lang="en-US"/>
              <a:t> </a:t>
            </a:r>
            <a:r>
              <a:rPr altLang="zh-CN" sz="2700" lang="en-US"/>
              <a:t>1</a:t>
            </a:r>
            <a:r>
              <a:rPr altLang="zh-CN" sz="2700" lang="en-US"/>
              <a:t>0</a:t>
            </a:r>
            <a:r>
              <a:rPr altLang="zh-CN" sz="2700" lang="en-US"/>
              <a:t>1</a:t>
            </a:r>
            <a:r>
              <a:rPr altLang="zh-CN" sz="2700" lang="en-US"/>
              <a:t>1</a:t>
            </a:r>
            <a:r>
              <a:rPr altLang="zh-CN" sz="2700" lang="en-US"/>
              <a:t>1</a:t>
            </a:r>
            <a:r>
              <a:rPr altLang="zh-CN" sz="2700" lang="en-US"/>
              <a:t>0</a:t>
            </a:r>
            <a:r>
              <a:rPr altLang="zh-CN" sz="2700" lang="en-US"/>
              <a:t>0</a:t>
            </a:r>
            <a:r>
              <a:rPr altLang="zh-CN" sz="2700" lang="en-US"/>
              <a:t>1</a:t>
            </a:r>
            <a:r>
              <a:rPr altLang="zh-CN" sz="2700" lang="en-US"/>
              <a:t> </a:t>
            </a:r>
            <a:r>
              <a:rPr altLang="zh-CN" sz="2700" lang="en-US"/>
              <a:t> </a:t>
            </a:r>
            <a:r>
              <a:rPr altLang="zh-CN" sz="2700" lang="en-US"/>
              <a:t>=</a:t>
            </a:r>
            <a:r>
              <a:rPr altLang="zh-CN" sz="2700" lang="en-US"/>
              <a:t> </a:t>
            </a:r>
            <a:endParaRPr sz="2800" lang="zh-CN"/>
          </a:p>
          <a:p>
            <a:pPr indent="0" marL="0">
              <a:buNone/>
            </a:pPr>
            <a:r>
              <a:rPr altLang="zh-CN" sz="2700" lang="en-US"/>
              <a:t>5.10010101 ^ 1</a:t>
            </a:r>
            <a:r>
              <a:rPr altLang="zh-CN" sz="2700" lang="en-US"/>
              <a:t>0</a:t>
            </a:r>
            <a:r>
              <a:rPr altLang="zh-CN" sz="2700" lang="en-US"/>
              <a:t>0</a:t>
            </a:r>
            <a:r>
              <a:rPr altLang="zh-CN" sz="2700" lang="en-US"/>
              <a:t>0</a:t>
            </a:r>
            <a:r>
              <a:rPr altLang="zh-CN" sz="2700" lang="en-US"/>
              <a:t>11</a:t>
            </a:r>
            <a:r>
              <a:rPr altLang="zh-CN" sz="2700" lang="en-US"/>
              <a:t>0</a:t>
            </a:r>
            <a:r>
              <a:rPr altLang="zh-CN" sz="2700" lang="en-US"/>
              <a:t>0</a:t>
            </a:r>
            <a:r>
              <a:rPr altLang="zh-CN" sz="2700" lang="en-US"/>
              <a:t> =</a:t>
            </a:r>
            <a:endParaRPr lang="zh-CN"/>
          </a:p>
          <a:p>
            <a:pPr indent="0" marL="0">
              <a:buNone/>
            </a:pPr>
            <a:r>
              <a:rPr altLang="zh-CN" sz="2700" lang="en-US"/>
              <a:t>6</a:t>
            </a:r>
            <a:r>
              <a:rPr altLang="zh-CN" sz="2700" lang="en-US"/>
              <a:t>.</a:t>
            </a:r>
            <a:r>
              <a:rPr altLang="zh-CN" sz="2700" lang="en-US"/>
              <a:t>3</a:t>
            </a:r>
            <a:r>
              <a:rPr altLang="zh-CN" sz="2700" lang="en-US"/>
              <a:t>2</a:t>
            </a:r>
            <a:r>
              <a:rPr altLang="zh-CN" sz="2700" lang="en-US"/>
              <a:t> </a:t>
            </a:r>
            <a:r>
              <a:rPr altLang="zh-CN" sz="2700" lang="en-US"/>
              <a:t>|</a:t>
            </a:r>
            <a:r>
              <a:rPr altLang="zh-CN" sz="2700" lang="en-US"/>
              <a:t> </a:t>
            </a:r>
            <a:r>
              <a:rPr altLang="zh-CN" sz="2700" lang="en-US"/>
              <a:t>1</a:t>
            </a:r>
            <a:r>
              <a:rPr altLang="zh-CN" sz="2700" lang="en-US"/>
              <a:t>(</a:t>
            </a:r>
            <a:r>
              <a:rPr altLang="zh-CN" sz="2700" lang="zh-CN">
                <a:solidFill>
                  <a:srgbClr val="FF0000"/>
                </a:solidFill>
              </a:rPr>
              <a:t>均为</a:t>
            </a:r>
            <a:r>
              <a:rPr altLang="zh-CN" sz="2700" lang="zh-CN">
                <a:solidFill>
                  <a:srgbClr val="FF0000"/>
                </a:solidFill>
              </a:rPr>
              <a:t>十进制</a:t>
            </a:r>
            <a:r>
              <a:rPr altLang="zh-CN" sz="2700" lang="zh-CN">
                <a:solidFill>
                  <a:srgbClr val="FF0000"/>
                </a:solidFill>
              </a:rPr>
              <a:t>数</a:t>
            </a:r>
            <a:r>
              <a:rPr altLang="zh-CN" sz="2700" lang="en-US"/>
              <a:t>)</a:t>
            </a:r>
            <a:r>
              <a:rPr altLang="zh-CN" sz="2700" lang="en-US"/>
              <a:t> </a:t>
            </a:r>
            <a:r>
              <a:rPr altLang="zh-CN" sz="2700" lang="en-US"/>
              <a:t>=</a:t>
            </a:r>
            <a:r>
              <a:rPr altLang="zh-CN" sz="2700" lang="en-US"/>
              <a:t> </a:t>
            </a:r>
            <a:r>
              <a:rPr altLang="zh-CN" sz="2700" lang="en-US"/>
              <a:t>(</a:t>
            </a:r>
            <a:r>
              <a:rPr altLang="zh-CN" sz="2700" lang="zh-CN">
                <a:solidFill>
                  <a:srgbClr val="FF0000"/>
                </a:solidFill>
              </a:rPr>
              <a:t>仍</a:t>
            </a:r>
            <a:r>
              <a:rPr altLang="zh-CN" sz="2700" lang="zh-CN">
                <a:solidFill>
                  <a:srgbClr val="FF0000"/>
                </a:solidFill>
              </a:rPr>
              <a:t>用</a:t>
            </a:r>
            <a:r>
              <a:rPr altLang="zh-CN" sz="2700" lang="zh-CN">
                <a:solidFill>
                  <a:srgbClr val="FF0000"/>
                </a:solidFill>
              </a:rPr>
              <a:t>二进制</a:t>
            </a:r>
            <a:r>
              <a:rPr altLang="zh-CN" sz="2700" lang="zh-CN">
                <a:solidFill>
                  <a:srgbClr val="FF0000"/>
                </a:solidFill>
              </a:rPr>
              <a:t>表达</a:t>
            </a:r>
            <a:r>
              <a:rPr altLang="zh-CN" sz="2700" lang="en-US"/>
              <a:t>)</a:t>
            </a:r>
            <a:endParaRPr lang="zh-CN"/>
          </a:p>
          <a:p>
            <a:pPr indent="0" marL="0">
              <a:buNone/>
            </a:pPr>
            <a:r>
              <a:rPr altLang="zh-CN" lang="en-US"/>
              <a:t>7</a:t>
            </a:r>
            <a:r>
              <a:rPr altLang="zh-CN" lang="en-US"/>
              <a:t>.~</a:t>
            </a:r>
            <a:r>
              <a:rPr altLang="zh-CN" lang="en-US"/>
              <a:t>8</a:t>
            </a:r>
            <a:r>
              <a:rPr altLang="zh-CN" lang="en-US"/>
              <a:t>6</a:t>
            </a:r>
            <a:r>
              <a:rPr altLang="zh-CN" lang="en-US"/>
              <a:t>H</a:t>
            </a:r>
            <a:r>
              <a:rPr altLang="zh-CN" lang="en-US"/>
              <a:t>(</a:t>
            </a:r>
            <a:r>
              <a:rPr altLang="zh-CN" lang="zh-CN">
                <a:solidFill>
                  <a:srgbClr val="FF0000"/>
                </a:solidFill>
              </a:rPr>
              <a:t>十六进制</a:t>
            </a:r>
            <a:r>
              <a:rPr altLang="zh-CN" lang="zh-CN">
                <a:solidFill>
                  <a:srgbClr val="FF0000"/>
                </a:solidFill>
              </a:rPr>
              <a:t>数</a:t>
            </a:r>
            <a:r>
              <a:rPr altLang="zh-CN" lang="en-US"/>
              <a:t>)</a:t>
            </a:r>
            <a:r>
              <a:rPr altLang="zh-CN" lang="en-US"/>
              <a:t> =</a:t>
            </a:r>
            <a:r>
              <a:rPr altLang="zh-CN" lang="en-US"/>
              <a:t> </a:t>
            </a:r>
            <a:r>
              <a:rPr altLang="zh-CN" lang="en-US"/>
              <a:t>(</a:t>
            </a:r>
            <a:r>
              <a:rPr altLang="zh-CN" sz="2800" lang="zh-CN">
                <a:solidFill>
                  <a:srgbClr val="FF0000"/>
                </a:solidFill>
              </a:rPr>
              <a:t>仍</a:t>
            </a:r>
            <a:r>
              <a:rPr altLang="zh-CN" sz="2800" lang="zh-CN">
                <a:solidFill>
                  <a:srgbClr val="FF0000"/>
                </a:solidFill>
              </a:rPr>
              <a:t>用</a:t>
            </a:r>
            <a:r>
              <a:rPr altLang="zh-CN" sz="2800" lang="zh-CN">
                <a:solidFill>
                  <a:srgbClr val="FF0000"/>
                </a:solidFill>
              </a:rPr>
              <a:t>二进制</a:t>
            </a:r>
            <a:r>
              <a:rPr altLang="zh-CN" sz="2800" lang="zh-CN">
                <a:solidFill>
                  <a:srgbClr val="FF0000"/>
                </a:solidFill>
              </a:rPr>
              <a:t>表达</a:t>
            </a:r>
            <a:r>
              <a:rPr altLang="zh-CN" lang="en-US"/>
              <a:t>)</a:t>
            </a:r>
            <a:endParaRPr lang="zh-CN"/>
          </a:p>
          <a:p>
            <a:pPr indent="0" marL="0">
              <a:buNone/>
            </a:pPr>
            <a:r>
              <a:rPr altLang="zh-CN" lang="en-US"/>
              <a:t>8</a:t>
            </a:r>
            <a:r>
              <a:rPr altLang="zh-CN" lang="en-US"/>
              <a:t>.</a:t>
            </a:r>
            <a:r>
              <a:rPr altLang="zh-CN" lang="en-US"/>
              <a:t>~</a:t>
            </a:r>
            <a:r>
              <a:rPr altLang="zh-CN" lang="en-US"/>
              <a:t>1</a:t>
            </a:r>
            <a:r>
              <a:rPr altLang="zh-CN" lang="en-US"/>
              <a:t>6</a:t>
            </a:r>
            <a:r>
              <a:rPr altLang="zh-CN" lang="en-US"/>
              <a:t>6</a:t>
            </a:r>
            <a:r>
              <a:rPr altLang="zh-CN" lang="en-US"/>
              <a:t>(</a:t>
            </a:r>
            <a:r>
              <a:rPr altLang="zh-CN" lang="zh-CN">
                <a:solidFill>
                  <a:srgbClr val="FF0000"/>
                </a:solidFill>
              </a:rPr>
              <a:t>十进制数</a:t>
            </a:r>
            <a:r>
              <a:rPr altLang="zh-CN" lang="en-US"/>
              <a:t>)</a:t>
            </a:r>
            <a:r>
              <a:rPr altLang="zh-CN" sz="2800" lang="en-US"/>
              <a:t> =</a:t>
            </a:r>
            <a:r>
              <a:rPr altLang="zh-CN" sz="2800" lang="en-US"/>
              <a:t> </a:t>
            </a:r>
            <a:r>
              <a:rPr altLang="zh-CN" sz="2800" lang="en-US"/>
              <a:t>(</a:t>
            </a:r>
            <a:r>
              <a:rPr altLang="zh-CN" sz="2800" lang="zh-CN">
                <a:solidFill>
                  <a:srgbClr val="FF0000"/>
                </a:solidFill>
              </a:rPr>
              <a:t>仍</a:t>
            </a:r>
            <a:r>
              <a:rPr altLang="zh-CN" sz="2800" lang="zh-CN">
                <a:solidFill>
                  <a:srgbClr val="FF0000"/>
                </a:solidFill>
              </a:rPr>
              <a:t>用</a:t>
            </a:r>
            <a:r>
              <a:rPr altLang="zh-CN" sz="2800" lang="zh-CN">
                <a:solidFill>
                  <a:srgbClr val="FF0000"/>
                </a:solidFill>
              </a:rPr>
              <a:t>二进制</a:t>
            </a:r>
            <a:r>
              <a:rPr altLang="zh-CN" sz="2800" lang="zh-CN">
                <a:solidFill>
                  <a:srgbClr val="FF0000"/>
                </a:solidFill>
              </a:rPr>
              <a:t>表达</a:t>
            </a:r>
            <a:r>
              <a:rPr altLang="zh-CN" sz="2800" lang="en-US"/>
              <a:t>)</a:t>
            </a:r>
            <a:endParaRPr sz="2800" lang="zh-CN"/>
          </a:p>
          <a:p>
            <a:pPr indent="0" marL="0">
              <a:buNone/>
            </a:pPr>
            <a:r>
              <a:rPr altLang="zh-CN" sz="2800" lang="zh-CN"/>
              <a:t>显示</a:t>
            </a:r>
            <a:r>
              <a:rPr altLang="zh-CN" sz="2800" lang="zh-CN"/>
              <a:t>样例</a:t>
            </a:r>
            <a:r>
              <a:rPr altLang="zh-CN" sz="2800" lang="zh-CN"/>
              <a:t>：</a:t>
            </a:r>
            <a:r>
              <a:rPr altLang="zh-CN" sz="2800" lang="en-US"/>
              <a:t>(</a:t>
            </a:r>
            <a:r>
              <a:rPr altLang="zh-CN" sz="2800" lang="zh-CN"/>
              <a:t>多选</a:t>
            </a:r>
            <a:r>
              <a:rPr altLang="zh-CN" sz="2800" lang="zh-CN"/>
              <a:t>与</a:t>
            </a:r>
            <a:r>
              <a:rPr altLang="zh-CN" sz="2800" lang="zh-CN"/>
              <a:t>单选</a:t>
            </a:r>
            <a:r>
              <a:rPr altLang="zh-CN" sz="2800" lang="zh-CN"/>
              <a:t>相似</a:t>
            </a:r>
            <a:r>
              <a:rPr altLang="zh-CN" sz="2800" lang="zh-CN"/>
              <a:t>，</a:t>
            </a:r>
            <a:r>
              <a:rPr altLang="zh-CN" sz="2800" lang="zh-CN"/>
              <a:t>也</a:t>
            </a:r>
            <a:r>
              <a:rPr altLang="zh-CN" sz="2800" lang="zh-CN"/>
              <a:t>只用</a:t>
            </a:r>
            <a:r>
              <a:rPr altLang="zh-CN" sz="2800" lang="zh-CN"/>
              <a:t>四位</a:t>
            </a:r>
            <a:r>
              <a:rPr altLang="zh-CN" sz="2800" lang="en-US"/>
              <a:t>L</a:t>
            </a:r>
            <a:r>
              <a:rPr altLang="zh-CN" sz="2800" lang="en-US"/>
              <a:t>E</a:t>
            </a:r>
            <a:r>
              <a:rPr altLang="zh-CN" sz="2800" lang="en-US"/>
              <a:t>D</a:t>
            </a:r>
            <a:r>
              <a:rPr altLang="zh-CN" sz="2800" lang="zh-CN"/>
              <a:t>灯</a:t>
            </a:r>
            <a:r>
              <a:rPr altLang="zh-CN" sz="2800" lang="en-US"/>
              <a:t>)</a:t>
            </a:r>
            <a:endParaRPr sz="2800" lang="zh-CN"/>
          </a:p>
          <a:p>
            <a:pPr indent="0" marL="0">
              <a:buNone/>
            </a:pPr>
            <a:endParaRPr lang="zh-CN"/>
          </a:p>
          <a:p>
            <a:pPr indent="0" marL="0">
              <a:buNone/>
            </a:pPr>
            <a:r>
              <a:rPr altLang="zh-CN" sz="2700" lang="en-US"/>
              <a:t> </a:t>
            </a:r>
            <a:r>
              <a:rPr altLang="zh-CN" sz="2700" lang="en-US"/>
              <a:t> </a:t>
            </a:r>
            <a:r>
              <a:rPr altLang="zh-CN" lang="en-US"/>
              <a:t> </a:t>
            </a:r>
            <a:endParaRPr lang="zh-C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45002" y="4717104"/>
            <a:ext cx="2705172" cy="1356859"/>
          </a:xfrm>
          <a:prstGeom prst="rect"/>
        </p:spPr>
      </p:pic>
      <p:sp>
        <p:nvSpPr>
          <p:cNvPr id="1048616" name=""/>
          <p:cNvSpPr txBox="1"/>
          <p:nvPr/>
        </p:nvSpPr>
        <p:spPr>
          <a:xfrm>
            <a:off x="-2444" y="4911225"/>
            <a:ext cx="1268744" cy="1031239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单选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zh-CN">
              <a:solidFill>
                <a:srgbClr val="000000"/>
              </a:solidFill>
            </a:endParaRPr>
          </a:p>
          <a:p>
            <a:r>
              <a:rPr sz="2800" lang="zh-CN">
                <a:solidFill>
                  <a:srgbClr val="000000"/>
                </a:solidFill>
              </a:rPr>
              <a:t>选项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endParaRPr sz="2800" lang="zh-CN">
              <a:solidFill>
                <a:srgbClr val="000000"/>
              </a:solidFill>
            </a:endParaRPr>
          </a:p>
        </p:txBody>
      </p:sp>
      <p:pic>
        <p:nvPicPr>
          <p:cNvPr id="2097158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66299" y="4741828"/>
            <a:ext cx="2409582" cy="1332135"/>
          </a:xfrm>
          <a:prstGeom prst="rect"/>
        </p:spPr>
      </p:pic>
      <p:sp>
        <p:nvSpPr>
          <p:cNvPr id="1048617" name=""/>
          <p:cNvSpPr txBox="1"/>
          <p:nvPr/>
        </p:nvSpPr>
        <p:spPr>
          <a:xfrm>
            <a:off x="3876573" y="4911225"/>
            <a:ext cx="1863326" cy="10312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填空</a:t>
            </a:r>
            <a:r>
              <a:rPr sz="2800" lang="zh-CN">
                <a:solidFill>
                  <a:srgbClr val="000000"/>
                </a:solidFill>
              </a:rPr>
              <a:t>：</a:t>
            </a:r>
            <a:endParaRPr sz="2800" lang="zh-CN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1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r>
              <a:rPr altLang="zh-CN" sz="2800" lang="en-US">
                <a:solidFill>
                  <a:srgbClr val="000000"/>
                </a:solidFill>
              </a:rPr>
              <a:t>1</a:t>
            </a:r>
            <a:r>
              <a:rPr altLang="zh-CN" sz="2800" lang="en-US">
                <a:solidFill>
                  <a:srgbClr val="000000"/>
                </a:solidFill>
              </a:rPr>
              <a:t>0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参考</a:t>
            </a:r>
            <a:r>
              <a:rPr altLang="en-US" dirty="0" lang="zh-CN"/>
              <a:t>电路</a:t>
            </a:r>
            <a:endParaRPr altLang="en-US" lang="zh-C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64598" y="1295400"/>
            <a:ext cx="6814804" cy="4952902"/>
          </a:xfrm>
          <a:prstGeom prst="rect"/>
        </p:spPr>
      </p:pic>
    </p:spTree>
  </p:cSld>
  <p:clrMapOvr>
    <a:masterClrMapping/>
  </p:clrMapOvr>
  <p:transition>
    <p:push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作业规范</a:t>
            </a:r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dirty="0" sz="2300" lang="zh-CN"/>
              <a:t>keil工程</a:t>
            </a:r>
            <a:r>
              <a:rPr altLang="en-US" dirty="0" sz="2300" lang="zh-CN">
                <a:solidFill>
                  <a:srgbClr val="FF0000"/>
                </a:solidFill>
              </a:rPr>
              <a:t>文件</a:t>
            </a:r>
            <a:r>
              <a:rPr altLang="en-US" dirty="0" sz="2300" lang="zh-CN">
                <a:solidFill>
                  <a:srgbClr val="FF0000"/>
                </a:solidFill>
              </a:rPr>
              <a:t>夹</a:t>
            </a:r>
            <a:r>
              <a:rPr altLang="en-US" dirty="0" sz="2300" lang="zh-CN"/>
              <a:t>与proteus</a:t>
            </a:r>
            <a:r>
              <a:rPr altLang="en-US" dirty="0" sz="2300" lang="zh-CN">
                <a:solidFill>
                  <a:srgbClr val="FF0000"/>
                </a:solidFill>
              </a:rPr>
              <a:t>截图</a:t>
            </a:r>
            <a:r>
              <a:rPr altLang="en-US" dirty="0" sz="2300" lang="zh-CN">
                <a:solidFill>
                  <a:srgbClr val="FF0000"/>
                </a:solidFill>
              </a:rPr>
              <a:t>或</a:t>
            </a:r>
            <a:r>
              <a:rPr altLang="en-US" dirty="0" sz="2300" lang="zh-CN">
                <a:solidFill>
                  <a:srgbClr val="FF0000"/>
                </a:solidFill>
              </a:rPr>
              <a:t>录屏</a:t>
            </a:r>
            <a:r>
              <a:rPr altLang="zh-CN" dirty="0" sz="2300" lang="en-US">
                <a:solidFill>
                  <a:srgbClr val="FF0000"/>
                </a:solidFill>
              </a:rPr>
              <a:t>/</a:t>
            </a:r>
            <a:r>
              <a:rPr altLang="zh-CN" dirty="0" sz="2300" lang="zh-CN">
                <a:solidFill>
                  <a:srgbClr val="FF0000"/>
                </a:solidFill>
              </a:rPr>
              <a:t>动图</a:t>
            </a:r>
            <a:r>
              <a:rPr altLang="en-US" dirty="0" sz="2300" lang="zh-CN"/>
              <a:t>放</a:t>
            </a:r>
            <a:r>
              <a:rPr altLang="en-US" dirty="0" sz="2300" lang="zh-CN">
                <a:solidFill>
                  <a:srgbClr val="FF0000"/>
                </a:solidFill>
              </a:rPr>
              <a:t>同一文件夹</a:t>
            </a:r>
            <a:r>
              <a:rPr altLang="en-US" dirty="0" sz="2300" lang="zh-CN"/>
              <a:t>并且</a:t>
            </a:r>
            <a:r>
              <a:rPr altLang="en-US" dirty="0" sz="2300" lang="zh-CN">
                <a:solidFill>
                  <a:srgbClr val="FF0000"/>
                </a:solidFill>
              </a:rPr>
              <a:t>打包</a:t>
            </a:r>
            <a:r>
              <a:rPr altLang="en-US" dirty="0" sz="2300" lang="zh-CN"/>
              <a:t>以</a:t>
            </a:r>
            <a:r>
              <a:rPr altLang="zh-CN" dirty="0" sz="2300" lang="en-US">
                <a:solidFill>
                  <a:srgbClr val="FF0000"/>
                </a:solidFill>
              </a:rPr>
              <a:t>(</a:t>
            </a:r>
            <a:r>
              <a:rPr altLang="en-US" dirty="0" sz="2300" lang="zh-CN">
                <a:solidFill>
                  <a:srgbClr val="FF0000"/>
                </a:solidFill>
              </a:rPr>
              <a:t>学号-专业-年级-姓名</a:t>
            </a:r>
            <a:r>
              <a:rPr altLang="zh-CN" dirty="0" sz="2300" lang="en-US">
                <a:solidFill>
                  <a:srgbClr val="FF0000"/>
                </a:solidFill>
              </a:rPr>
              <a:t>)</a:t>
            </a:r>
            <a:r>
              <a:rPr altLang="en-US" dirty="0" sz="2300" lang="zh-CN"/>
              <a:t>格式命名</a:t>
            </a:r>
            <a:r>
              <a:rPr altLang="en-US" dirty="0" sz="2300" lang="zh-CN">
                <a:solidFill>
                  <a:srgbClr val="FF0000"/>
                </a:solidFill>
              </a:rPr>
              <a:t>压缩文件</a:t>
            </a:r>
            <a:r>
              <a:rPr altLang="zh-CN" dirty="0" sz="2300" lang="en-US">
                <a:solidFill>
                  <a:srgbClr val="0000FF"/>
                </a:solidFill>
              </a:rPr>
              <a:t>(</a:t>
            </a:r>
            <a:r>
              <a:rPr altLang="zh-CN" dirty="0" sz="2300" lang="zh-CN">
                <a:solidFill>
                  <a:srgbClr val="0000FF"/>
                </a:solidFill>
              </a:rPr>
              <a:t>至少</a:t>
            </a:r>
            <a:r>
              <a:rPr altLang="zh-CN" dirty="0" sz="2300" lang="zh-CN">
                <a:solidFill>
                  <a:srgbClr val="0000FF"/>
                </a:solidFill>
              </a:rPr>
              <a:t>包含</a:t>
            </a:r>
            <a:r>
              <a:rPr altLang="zh-CN" dirty="0" sz="2300" lang="en-US">
                <a:solidFill>
                  <a:srgbClr val="0000FF"/>
                </a:solidFill>
              </a:rPr>
              <a:t>.</a:t>
            </a:r>
            <a:r>
              <a:rPr altLang="zh-CN" dirty="0" sz="2300" lang="en-US">
                <a:solidFill>
                  <a:srgbClr val="0000FF"/>
                </a:solidFill>
              </a:rPr>
              <a:t>c</a:t>
            </a:r>
            <a:r>
              <a:rPr altLang="en-US" dirty="0" sz="2300" lang="zh-CN">
                <a:solidFill>
                  <a:srgbClr val="0000FF"/>
                </a:solidFill>
              </a:rPr>
              <a:t>，</a:t>
            </a:r>
            <a:r>
              <a:rPr altLang="zh-CN" dirty="0" sz="2300" lang="en-US">
                <a:solidFill>
                  <a:srgbClr val="0000FF"/>
                </a:solidFill>
              </a:rPr>
              <a:t>.</a:t>
            </a:r>
            <a:r>
              <a:rPr altLang="zh-CN" dirty="0" sz="2300" lang="en-US">
                <a:solidFill>
                  <a:srgbClr val="0000FF"/>
                </a:solidFill>
              </a:rPr>
              <a:t>h</a:t>
            </a:r>
            <a:r>
              <a:rPr altLang="zh-CN" dirty="0" sz="2300" lang="en-US">
                <a:solidFill>
                  <a:srgbClr val="0000FF"/>
                </a:solidFill>
              </a:rPr>
              <a:t>e</a:t>
            </a:r>
            <a:r>
              <a:rPr altLang="zh-CN" dirty="0" sz="2300" lang="en-US">
                <a:solidFill>
                  <a:srgbClr val="0000FF"/>
                </a:solidFill>
              </a:rPr>
              <a:t>x</a:t>
            </a:r>
            <a:r>
              <a:rPr altLang="en-US" dirty="0" sz="2300" lang="zh-CN">
                <a:solidFill>
                  <a:srgbClr val="0000FF"/>
                </a:solidFill>
              </a:rPr>
              <a:t>，</a:t>
            </a:r>
            <a:r>
              <a:rPr altLang="zh-CN" dirty="0" sz="2300" lang="en-US">
                <a:solidFill>
                  <a:srgbClr val="0000FF"/>
                </a:solidFill>
              </a:rPr>
              <a:t>.</a:t>
            </a:r>
            <a:r>
              <a:rPr altLang="zh-CN" dirty="0" sz="2300" lang="en-US">
                <a:solidFill>
                  <a:srgbClr val="0000FF"/>
                </a:solidFill>
              </a:rPr>
              <a:t>p</a:t>
            </a:r>
            <a:r>
              <a:rPr altLang="zh-CN" dirty="0" sz="2300" lang="en-US">
                <a:solidFill>
                  <a:srgbClr val="0000FF"/>
                </a:solidFill>
              </a:rPr>
              <a:t>d</a:t>
            </a:r>
            <a:r>
              <a:rPr altLang="zh-CN" dirty="0" sz="2300" lang="en-US">
                <a:solidFill>
                  <a:srgbClr val="0000FF"/>
                </a:solidFill>
              </a:rPr>
              <a:t>s</a:t>
            </a:r>
            <a:r>
              <a:rPr altLang="zh-CN" dirty="0" sz="2300" lang="en-US">
                <a:solidFill>
                  <a:srgbClr val="0000FF"/>
                </a:solidFill>
              </a:rPr>
              <a:t>p</a:t>
            </a:r>
            <a:r>
              <a:rPr altLang="zh-CN" dirty="0" sz="2300" lang="en-US">
                <a:solidFill>
                  <a:srgbClr val="0000FF"/>
                </a:solidFill>
              </a:rPr>
              <a:t>r</a:t>
            </a:r>
            <a:r>
              <a:rPr altLang="zh-CN" dirty="0" sz="2300" lang="en-US">
                <a:solidFill>
                  <a:srgbClr val="0000FF"/>
                </a:solidFill>
              </a:rPr>
              <a:t>j</a:t>
            </a:r>
            <a:r>
              <a:rPr altLang="zh-CN" dirty="0" sz="2300" lang="en-US">
                <a:solidFill>
                  <a:srgbClr val="0000FF"/>
                </a:solidFill>
              </a:rPr>
              <a:t>)</a:t>
            </a:r>
            <a:endParaRPr altLang="en-US" dirty="0" sz="2300" lang="zh-CN"/>
          </a:p>
          <a:p>
            <a:r>
              <a:rPr altLang="en-US" dirty="0" sz="2200" lang="zh-CN"/>
              <a:t>有购买</a:t>
            </a:r>
            <a:r>
              <a:rPr altLang="en-US" dirty="0" sz="2200" lang="zh-CN">
                <a:solidFill>
                  <a:srgbClr val="FF0000"/>
                </a:solidFill>
              </a:rPr>
              <a:t>实物单片机</a:t>
            </a:r>
            <a:r>
              <a:rPr altLang="en-US" dirty="0" sz="2200" lang="zh-CN"/>
              <a:t>的同学，无需提交pdsprj文件，需要提交视频。不提交视频的同学，文件作业大小尽量不超过</a:t>
            </a:r>
            <a:r>
              <a:rPr altLang="en-US" dirty="0" sz="2200" lang="zh-CN">
                <a:solidFill>
                  <a:srgbClr val="FF0000"/>
                </a:solidFill>
              </a:rPr>
              <a:t>10MB</a:t>
            </a:r>
            <a:r>
              <a:rPr altLang="en-US" dirty="0" sz="2200" lang="zh-CN"/>
              <a:t>；提交视频的同学，文件大小尽量不超过</a:t>
            </a:r>
            <a:r>
              <a:rPr altLang="en-US" dirty="0" sz="2200" lang="zh-CN">
                <a:solidFill>
                  <a:srgbClr val="FF0000"/>
                </a:solidFill>
              </a:rPr>
              <a:t>100MB</a:t>
            </a:r>
            <a:r>
              <a:rPr altLang="en-US" dirty="0" sz="2200" lang="zh-CN"/>
              <a:t>。图片和视频适当压缩。</a:t>
            </a:r>
            <a:endParaRPr altLang="en-US" dirty="0" sz="2200" lang="zh-CN"/>
          </a:p>
          <a:p>
            <a:r>
              <a:rPr altLang="en-US" dirty="0" sz="2400" lang="zh-CN"/>
              <a:t>截图方法：prt sc sysrq（电脑键盘）、ctrl+alt+a（打开</a:t>
            </a:r>
            <a:r>
              <a:rPr altLang="zh-CN" dirty="0" sz="2400" lang="en-US"/>
              <a:t>QQ</a:t>
            </a:r>
            <a:r>
              <a:rPr altLang="en-US" dirty="0" sz="2400" lang="zh-CN"/>
              <a:t>）、</a:t>
            </a:r>
            <a:r>
              <a:rPr altLang="zh-CN" dirty="0" sz="2400" lang="en-US"/>
              <a:t>win10</a:t>
            </a:r>
            <a:r>
              <a:rPr altLang="en-US" dirty="0" sz="2400" lang="zh-CN"/>
              <a:t>小娜 搜截图</a:t>
            </a:r>
            <a:endParaRPr altLang="en-US" dirty="0" sz="2400" lang="zh-CN"/>
          </a:p>
          <a:p>
            <a:r>
              <a:rPr altLang="en-US" dirty="0" sz="2400" lang="zh-CN"/>
              <a:t>打包方法：安装压缩软件</a:t>
            </a:r>
            <a:r>
              <a:rPr altLang="zh-CN" dirty="0" sz="2400" lang="en-US"/>
              <a:t>(</a:t>
            </a:r>
            <a:r>
              <a:rPr altLang="zh-CN" dirty="0" sz="2400" lang="en-US"/>
              <a:t>7-Zip</a:t>
            </a:r>
            <a:r>
              <a:rPr altLang="en-US" dirty="0" sz="2400" lang="zh-CN"/>
              <a:t>、</a:t>
            </a:r>
            <a:r>
              <a:rPr altLang="zh-CN" dirty="0" sz="2400" lang="en-US"/>
              <a:t>W</a:t>
            </a:r>
            <a:r>
              <a:rPr altLang="zh-CN" dirty="0" sz="2400" lang="en-US"/>
              <a:t>i</a:t>
            </a:r>
            <a:r>
              <a:rPr altLang="zh-CN" dirty="0" sz="2400" lang="en-US"/>
              <a:t>n</a:t>
            </a:r>
            <a:r>
              <a:rPr altLang="zh-CN" dirty="0" sz="2400" lang="en-US"/>
              <a:t>R</a:t>
            </a:r>
            <a:r>
              <a:rPr altLang="zh-CN" dirty="0" sz="2400" lang="en-US"/>
              <a:t>A</a:t>
            </a:r>
            <a:r>
              <a:rPr altLang="zh-CN" dirty="0" sz="2400" lang="en-US"/>
              <a:t>R</a:t>
            </a:r>
            <a:r>
              <a:rPr altLang="en-US" dirty="0" sz="2400" lang="zh-CN"/>
              <a:t>、</a:t>
            </a:r>
            <a:r>
              <a:rPr altLang="zh-CN" dirty="0" sz="2400" lang="en-US"/>
              <a:t>360</a:t>
            </a:r>
            <a:r>
              <a:rPr altLang="en-US" dirty="0" sz="2400" lang="zh-CN"/>
              <a:t>压缩等</a:t>
            </a:r>
            <a:r>
              <a:rPr altLang="zh-CN" dirty="0" sz="2400" lang="en-US"/>
              <a:t>)</a:t>
            </a:r>
            <a:r>
              <a:rPr altLang="en-US" dirty="0" sz="2400" lang="zh-CN"/>
              <a:t>后，鼠标右键压缩文件</a:t>
            </a:r>
            <a:r>
              <a:rPr altLang="en-US" dirty="0" sz="2400" lang="zh-CN"/>
              <a:t>。</a:t>
            </a:r>
            <a:r>
              <a:rPr altLang="en-US" dirty="0" sz="2400" lang="zh-CN"/>
              <a:t>推荐</a:t>
            </a:r>
            <a:r>
              <a:rPr altLang="en-US" dirty="0" sz="2400" lang="zh-CN"/>
              <a:t>压缩</a:t>
            </a:r>
            <a:r>
              <a:rPr altLang="en-US" dirty="0" sz="2400" lang="zh-CN"/>
              <a:t>为</a:t>
            </a:r>
            <a:r>
              <a:rPr altLang="zh-CN" dirty="0" sz="2400" lang="en-US"/>
              <a:t>Z</a:t>
            </a:r>
            <a:r>
              <a:rPr altLang="zh-CN" dirty="0" sz="2400" lang="en-US"/>
              <a:t>I</a:t>
            </a:r>
            <a:r>
              <a:rPr altLang="zh-CN" dirty="0" sz="2400" lang="en-US"/>
              <a:t>P</a:t>
            </a:r>
            <a:r>
              <a:rPr altLang="zh-CN" dirty="0" sz="2400" lang="zh-CN"/>
              <a:t>格式</a:t>
            </a:r>
            <a:r>
              <a:rPr altLang="zh-CN" dirty="0" sz="2400" lang="zh-CN"/>
              <a:t>。</a:t>
            </a:r>
            <a:endParaRPr altLang="en-US" sz="2400" lang="zh-CN"/>
          </a:p>
          <a:p>
            <a:pPr algn="ctr" indent="0" marL="0">
              <a:buNone/>
            </a:pPr>
            <a:r>
              <a:rPr altLang="en-US" dirty="0" sz="2500" lang="zh-CN">
                <a:solidFill>
                  <a:srgbClr val="000099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学号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姓名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次作业）</a:t>
            </a:r>
            <a:r>
              <a:rPr altLang="en-US" dirty="0" sz="2500" lang="zh-CN">
                <a:solidFill>
                  <a:srgbClr val="000099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格式</a:t>
            </a:r>
            <a:r>
              <a:rPr altLang="en-US" dirty="0" sz="2500" lang="zh-CN">
                <a:solidFill>
                  <a:srgbClr val="000099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命名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邮件</a:t>
            </a:r>
            <a:r>
              <a:rPr altLang="en-US" dirty="0" sz="2500" lang="zh-CN">
                <a:solidFill>
                  <a:srgbClr val="000099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并发送到邮箱</a:t>
            </a:r>
            <a:endParaRPr altLang="zh-CN" dirty="0" sz="2500" lang="en-US">
              <a:solidFill>
                <a:srgbClr val="000099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 indent="0" marL="0">
              <a:buNone/>
            </a:pP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@</a:t>
            </a:r>
            <a:r>
              <a:rPr altLang="zh-CN" dirty="0" sz="2500" lang="en-US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qq</a:t>
            </a:r>
            <a:r>
              <a:rPr altLang="en-US" dirty="0" sz="2500" lang="zh-CN">
                <a:solidFill>
                  <a:srgbClr val="FF0000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.com</a:t>
            </a:r>
            <a:endParaRPr altLang="en-US" dirty="0" sz="2500" lang="zh-CN"/>
          </a:p>
          <a:p>
            <a:endParaRPr altLang="en-US" dirty="0" lang="zh-CN"/>
          </a:p>
        </p:txBody>
      </p:sp>
    </p:spTree>
  </p:cSld>
  <p:clrMapOvr>
    <a:masterClrMapping/>
  </p:clrMapOvr>
  <p:transition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06" y="1600200"/>
            <a:ext cx="8229600" cy="838200"/>
          </a:xfrm>
        </p:spPr>
        <p:txBody>
          <a:bodyPr/>
          <a:p>
            <a:pPr eaLnBrk="1" hangingPunct="1"/>
            <a:r>
              <a:rPr altLang="zh-CN" dirty="0" lang="en-US">
                <a:ea typeface="宋体" panose="02010600030101010101" pitchFamily="2" charset="-122"/>
              </a:rPr>
              <a:t>Thank you</a:t>
            </a:r>
            <a:r>
              <a:rPr altLang="en-US" dirty="0" lang="zh-CN">
                <a:ea typeface="宋体" panose="02010600030101010101" pitchFamily="2" charset="-122"/>
              </a:rPr>
              <a:t>！</a:t>
            </a:r>
            <a:endParaRPr altLang="en-US" dirty="0" lang="zh-CN"/>
          </a:p>
        </p:txBody>
      </p:sp>
      <p:graphicFrame>
        <p:nvGraphicFramePr>
          <p:cNvPr id="4194304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63912" y="2455416"/>
          <a:ext cx="2414587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1" spid="_x0000_s66601" imgH="3459163" imgW="3276600" progId="MS_ClipArt_Gallery">
                  <p:embed/>
                </p:oleObj>
              </mc:Choice>
              <mc:Fallback>
                <p:oleObj name="Microsoft ClipArt Gallery" r:id="rId1" spid="" imgH="3459163" imgW="3276600" progId="MS_ClipArt_Gallery">
                  <p:embed/>
                  <p:pic>
                    <p:nvPicPr>
                      <p:cNvPr id="209715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2" y="2455416"/>
                        <a:ext cx="2414587" cy="2551113"/>
                      </a:xfrm>
                      <a:prstGeom prst="rect"/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6" name="矩形 1"/>
          <p:cNvSpPr/>
          <p:nvPr/>
        </p:nvSpPr>
        <p:spPr>
          <a:xfrm>
            <a:off x="151605" y="5791200"/>
            <a:ext cx="8839200" cy="1005840"/>
          </a:xfrm>
          <a:prstGeom prst="rect"/>
        </p:spPr>
        <p:txBody>
          <a:bodyPr wrap="square">
            <a:spAutoFit/>
          </a:bodyPr>
          <a:p>
            <a:r>
              <a:rPr altLang="zh-CN" dirty="0" lang="en-US"/>
              <a:t>PS</a:t>
            </a:r>
            <a:r>
              <a:rPr altLang="en-US" dirty="0" lang="zh-CN"/>
              <a:t>：</a:t>
            </a:r>
            <a:r>
              <a:rPr altLang="en-US" dirty="0" lang="zh-CN"/>
              <a:t>由于</a:t>
            </a:r>
            <a:r>
              <a:rPr altLang="en-US" dirty="0" lang="zh-CN"/>
              <a:t>本</a:t>
            </a:r>
            <a:r>
              <a:rPr altLang="en-US" dirty="0" lang="zh-CN"/>
              <a:t>周</a:t>
            </a:r>
            <a:r>
              <a:rPr altLang="en-US" dirty="0" lang="zh-CN"/>
              <a:t>在</a:t>
            </a:r>
            <a:r>
              <a:rPr altLang="en-US" dirty="0" lang="zh-CN"/>
              <a:t>合肥</a:t>
            </a:r>
            <a:r>
              <a:rPr altLang="en-US" dirty="0" lang="zh-CN"/>
              <a:t>进行</a:t>
            </a:r>
            <a:r>
              <a:rPr altLang="en-US" dirty="0" lang="zh-CN"/>
              <a:t>专业</a:t>
            </a:r>
            <a:r>
              <a:rPr altLang="en-US" dirty="0" lang="zh-CN"/>
              <a:t>实习</a:t>
            </a:r>
            <a:r>
              <a:rPr altLang="en-US" dirty="0" lang="zh-CN"/>
              <a:t>，</a:t>
            </a:r>
            <a:r>
              <a:rPr altLang="en-US" dirty="0" lang="zh-CN"/>
              <a:t>本</a:t>
            </a:r>
            <a:r>
              <a:rPr altLang="zh-CN" dirty="0" lang="en-US"/>
              <a:t>PPT</a:t>
            </a:r>
            <a:r>
              <a:rPr altLang="zh-CN" dirty="0" lang="zh-CN"/>
              <a:t>为</a:t>
            </a:r>
            <a:r>
              <a:rPr altLang="zh-CN" dirty="0" lang="zh-CN"/>
              <a:t>手机</a:t>
            </a:r>
            <a:r>
              <a:rPr altLang="zh-CN" dirty="0" lang="zh-CN"/>
              <a:t>制作</a:t>
            </a:r>
            <a:r>
              <a:rPr altLang="zh-CN" dirty="0" lang="zh-CN"/>
              <a:t>，</a:t>
            </a:r>
            <a:r>
              <a:rPr altLang="zh-CN" dirty="0" lang="zh-CN"/>
              <a:t>基于</a:t>
            </a:r>
            <a:r>
              <a:rPr altLang="zh-CN" dirty="0" lang="zh-CN"/>
              <a:t>上一</a:t>
            </a:r>
            <a:r>
              <a:rPr altLang="zh-CN" dirty="0" lang="zh-CN"/>
              <a:t>年度</a:t>
            </a:r>
            <a:r>
              <a:rPr altLang="zh-CN" dirty="0" lang="en-US"/>
              <a:t>P</a:t>
            </a:r>
            <a:r>
              <a:rPr altLang="zh-CN" dirty="0" lang="en-US"/>
              <a:t>P</a:t>
            </a:r>
            <a:r>
              <a:rPr altLang="zh-CN" dirty="0" lang="en-US"/>
              <a:t>T</a:t>
            </a:r>
            <a:r>
              <a:rPr altLang="en-US" dirty="0" lang="zh-CN"/>
              <a:t>内容</a:t>
            </a:r>
            <a:r>
              <a:rPr altLang="en-US" dirty="0" lang="zh-CN"/>
              <a:t>进行</a:t>
            </a:r>
            <a:r>
              <a:rPr altLang="en-US" dirty="0" lang="zh-CN"/>
              <a:t>删改</a:t>
            </a:r>
            <a:r>
              <a:rPr altLang="en-US" dirty="0" lang="zh-CN"/>
              <a:t>。</a:t>
            </a:r>
            <a:r>
              <a:rPr altLang="en-US" dirty="0" lang="zh-CN"/>
              <a:t>内</a:t>
            </a:r>
            <a:r>
              <a:rPr altLang="en-US" dirty="0" lang="zh-CN"/>
              <a:t>容</a:t>
            </a:r>
            <a:r>
              <a:rPr altLang="en-US" dirty="0" lang="zh-CN"/>
              <a:t>基本</a:t>
            </a:r>
            <a:r>
              <a:rPr altLang="en-US" dirty="0" lang="zh-CN"/>
              <a:t>为纯手打，大部分来自于自己学习</a:t>
            </a:r>
            <a:r>
              <a:rPr altLang="zh-CN" dirty="0" lang="en-US"/>
              <a:t>C</a:t>
            </a:r>
            <a:r>
              <a:rPr altLang="en-US" dirty="0" lang="zh-CN"/>
              <a:t>语言的一些经验和理解</a:t>
            </a:r>
            <a:r>
              <a:rPr altLang="en-US" dirty="0" lang="zh-CN"/>
              <a:t>，</a:t>
            </a:r>
            <a:r>
              <a:rPr altLang="en-US" dirty="0" lang="zh-CN"/>
              <a:t>时间</a:t>
            </a:r>
            <a:r>
              <a:rPr altLang="en-US" dirty="0" lang="zh-CN"/>
              <a:t>所限</a:t>
            </a:r>
            <a:r>
              <a:rPr altLang="en-US" dirty="0" lang="zh-CN"/>
              <a:t>没有做动画和页面切换效果。如有不足之处，敬请谅解；如有不对之处，敬请指教。</a:t>
            </a:r>
            <a:endParaRPr altLang="en-US" lang="zh-CN"/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仿真电路图</a:t>
            </a:r>
          </a:p>
        </p:txBody>
      </p:sp>
      <p:pic>
        <p:nvPicPr>
          <p:cNvPr id="2097161" name="内容占位符 7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rcRect t="2658" b="2658"/>
          <a:stretch>
            <a:fillRect/>
          </a:stretch>
        </p:blipFill>
        <p:spPr>
          <a:xfrm>
            <a:off x="1216954" y="1295400"/>
            <a:ext cx="6631646" cy="4819786"/>
          </a:xfrm>
        </p:spPr>
      </p:pic>
    </p:spTree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title"/>
          </p:nvPr>
        </p:nvSpPr>
        <p:spPr>
          <a:xfrm>
            <a:off x="310272" y="2239546"/>
            <a:ext cx="8199909" cy="3139469"/>
          </a:xfrm>
        </p:spPr>
        <p:txBody>
          <a:bodyPr/>
          <a:p>
            <a:r>
              <a:rPr lang="zh-CN"/>
              <a:t>思考</a:t>
            </a:r>
            <a:r>
              <a:rPr altLang="zh-CN" lang="zh-CN"/>
              <a:t>：</a:t>
            </a:r>
            <a:br>
              <a:rPr altLang="zh-CN" lang="en-US"/>
            </a:br>
            <a:r>
              <a:rPr altLang="zh-CN" lang="zh-CN"/>
              <a:t>为什么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灯</a:t>
            </a:r>
            <a:r>
              <a:rPr altLang="zh-CN" lang="zh-CN"/>
              <a:t>反向</a:t>
            </a:r>
            <a:r>
              <a:rPr altLang="zh-CN" lang="zh-CN"/>
              <a:t>无法</a:t>
            </a:r>
            <a:r>
              <a:rPr altLang="zh-CN" lang="zh-CN"/>
              <a:t>点亮</a:t>
            </a:r>
            <a:r>
              <a:rPr altLang="zh-CN" lang="zh-CN"/>
              <a:t>？</a:t>
            </a:r>
            <a:br>
              <a:rPr altLang="zh-CN" lang="en-US"/>
            </a:br>
            <a:r>
              <a:rPr altLang="zh-CN" lang="zh-CN"/>
              <a:t>怎样</a:t>
            </a:r>
            <a:r>
              <a:rPr altLang="zh-CN" lang="zh-CN"/>
              <a:t>才能</a:t>
            </a:r>
            <a:r>
              <a:rPr altLang="zh-CN" lang="zh-CN"/>
              <a:t>将</a:t>
            </a:r>
            <a:r>
              <a:rPr altLang="zh-CN" lang="zh-CN"/>
              <a:t>反向</a:t>
            </a:r>
            <a:r>
              <a:rPr altLang="zh-CN" lang="zh-CN"/>
              <a:t>的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灯</a:t>
            </a:r>
            <a:r>
              <a:rPr altLang="zh-CN" lang="zh-CN"/>
              <a:t>点亮</a:t>
            </a:r>
            <a:r>
              <a:rPr altLang="zh-CN" lang="zh-CN"/>
              <a:t>？</a:t>
            </a:r>
            <a:br>
              <a:rPr altLang="zh-CN" lang="en-US"/>
            </a:br>
            <a:r>
              <a:rPr altLang="zh-CN" lang="zh-CN"/>
              <a:t>为什么</a:t>
            </a:r>
            <a:r>
              <a:rPr altLang="zh-CN" lang="zh-CN"/>
              <a:t>右上角</a:t>
            </a:r>
            <a:r>
              <a:rPr altLang="zh-CN" lang="en-US"/>
              <a:t>P</a:t>
            </a:r>
            <a:r>
              <a:rPr altLang="zh-CN" lang="en-US"/>
              <a:t>0</a:t>
            </a:r>
            <a:r>
              <a:rPr altLang="zh-CN" lang="zh-CN"/>
              <a:t>端口</a:t>
            </a:r>
            <a:r>
              <a:rPr altLang="zh-CN" lang="zh-CN"/>
              <a:t>显示</a:t>
            </a:r>
            <a:r>
              <a:rPr altLang="zh-CN" lang="zh-CN"/>
              <a:t>为</a:t>
            </a:r>
            <a:r>
              <a:rPr altLang="zh-CN" lang="zh-CN"/>
              <a:t>灰色</a:t>
            </a:r>
            <a:r>
              <a:rPr altLang="zh-CN" lang="zh-CN"/>
              <a:t>？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单片机</a:t>
            </a:r>
            <a:r>
              <a:rPr altLang="en-US" dirty="0" lang="zh-CN"/>
              <a:t>基本</a:t>
            </a:r>
            <a:r>
              <a:rPr altLang="en-US" dirty="0" lang="zh-CN"/>
              <a:t>结构</a:t>
            </a:r>
            <a:endParaRPr altLang="en-US" lang="zh-C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7199" y="1295399"/>
            <a:ext cx="3119378" cy="5376228"/>
          </a:xfrm>
          <a:prstGeom prst="rect"/>
        </p:spPr>
      </p:pic>
      <p:sp>
        <p:nvSpPr>
          <p:cNvPr id="1048645" name=""/>
          <p:cNvSpPr txBox="1"/>
          <p:nvPr/>
        </p:nvSpPr>
        <p:spPr>
          <a:xfrm>
            <a:off x="3773111" y="1175543"/>
            <a:ext cx="5406323" cy="5615940"/>
          </a:xfrm>
          <a:prstGeom prst="rect"/>
        </p:spPr>
        <p:txBody>
          <a:bodyPr rtlCol="0" wrap="square">
            <a:spAutoFit/>
          </a:bodyPr>
          <a:p>
            <a:r>
              <a:rPr sz="2200" lang="zh-CN">
                <a:solidFill>
                  <a:srgbClr val="000000"/>
                </a:solidFill>
              </a:rPr>
              <a:t>如图</a:t>
            </a:r>
            <a:r>
              <a:rPr sz="2200" lang="zh-CN">
                <a:solidFill>
                  <a:srgbClr val="000000"/>
                </a:solidFill>
              </a:rPr>
              <a:t>所示</a:t>
            </a:r>
            <a:r>
              <a:rPr sz="2200" lang="zh-CN">
                <a:solidFill>
                  <a:srgbClr val="000000"/>
                </a:solidFill>
              </a:rPr>
              <a:t>，</a:t>
            </a:r>
            <a:r>
              <a:rPr sz="2200" lang="zh-CN">
                <a:solidFill>
                  <a:srgbClr val="000000"/>
                </a:solidFill>
              </a:rPr>
              <a:t>标准</a:t>
            </a:r>
            <a:r>
              <a:rPr sz="2200" lang="zh-CN">
                <a:solidFill>
                  <a:srgbClr val="000000"/>
                </a:solidFill>
              </a:rPr>
              <a:t>的</a:t>
            </a:r>
            <a:r>
              <a:rPr sz="2200" lang="zh-CN">
                <a:solidFill>
                  <a:srgbClr val="000000"/>
                </a:solidFill>
              </a:rPr>
              <a:t>单片机</a:t>
            </a:r>
            <a:r>
              <a:rPr sz="2200" lang="zh-CN">
                <a:solidFill>
                  <a:srgbClr val="000000"/>
                </a:solidFill>
              </a:rPr>
              <a:t>共有</a:t>
            </a:r>
            <a:r>
              <a:rPr altLang="zh-CN" sz="2200" lang="en-US">
                <a:solidFill>
                  <a:srgbClr val="000000"/>
                </a:solidFill>
              </a:rPr>
              <a:t>4</a:t>
            </a:r>
            <a:r>
              <a:rPr altLang="zh-CN" sz="2200" lang="en-US">
                <a:solidFill>
                  <a:srgbClr val="000000"/>
                </a:solidFill>
              </a:rPr>
              <a:t>0</a:t>
            </a:r>
            <a:r>
              <a:rPr altLang="zh-CN" sz="2200" lang="zh-CN">
                <a:solidFill>
                  <a:srgbClr val="000000"/>
                </a:solidFill>
              </a:rPr>
              <a:t>个</a:t>
            </a:r>
            <a:r>
              <a:rPr altLang="zh-CN" sz="2200" lang="zh-CN">
                <a:solidFill>
                  <a:srgbClr val="000000"/>
                </a:solidFill>
              </a:rPr>
              <a:t>引脚</a:t>
            </a:r>
            <a:r>
              <a:rPr altLang="zh-CN" sz="2200" lang="en-US">
                <a:solidFill>
                  <a:srgbClr val="000000"/>
                </a:solidFill>
              </a:rPr>
              <a:t>(</a:t>
            </a:r>
            <a:r>
              <a:rPr altLang="zh-CN" sz="2200" lang="zh-CN">
                <a:solidFill>
                  <a:srgbClr val="000000"/>
                </a:solidFill>
              </a:rPr>
              <a:t>图中</a:t>
            </a:r>
            <a:r>
              <a:rPr altLang="zh-CN" sz="2200" lang="zh-CN">
                <a:solidFill>
                  <a:srgbClr val="000000"/>
                </a:solidFill>
              </a:rPr>
              <a:t>略去</a:t>
            </a:r>
            <a:r>
              <a:rPr altLang="zh-CN" sz="2200" lang="en-US">
                <a:solidFill>
                  <a:srgbClr val="000000"/>
                </a:solidFill>
              </a:rPr>
              <a:t>2</a:t>
            </a:r>
            <a:r>
              <a:rPr altLang="zh-CN" sz="2200" lang="en-US">
                <a:solidFill>
                  <a:srgbClr val="000000"/>
                </a:solidFill>
              </a:rPr>
              <a:t>0</a:t>
            </a:r>
            <a:r>
              <a:rPr altLang="zh-CN" sz="2200" lang="zh-CN">
                <a:solidFill>
                  <a:srgbClr val="000000"/>
                </a:solidFill>
              </a:rPr>
              <a:t>号</a:t>
            </a:r>
            <a:r>
              <a:rPr altLang="zh-CN" sz="2200" lang="en-US">
                <a:solidFill>
                  <a:srgbClr val="000000"/>
                </a:solidFill>
              </a:rPr>
              <a:t>V</a:t>
            </a:r>
            <a:r>
              <a:rPr altLang="zh-CN" sz="2200" lang="en-US">
                <a:solidFill>
                  <a:srgbClr val="000000"/>
                </a:solidFill>
              </a:rPr>
              <a:t>C</a:t>
            </a:r>
            <a:r>
              <a:rPr altLang="zh-CN" sz="2200" lang="en-US">
                <a:solidFill>
                  <a:srgbClr val="000000"/>
                </a:solidFill>
              </a:rPr>
              <a:t>C</a:t>
            </a:r>
            <a:r>
              <a:rPr altLang="zh-CN" sz="2200" lang="zh-CN">
                <a:solidFill>
                  <a:srgbClr val="000000"/>
                </a:solidFill>
              </a:rPr>
              <a:t>和</a:t>
            </a:r>
            <a:r>
              <a:rPr altLang="zh-CN" sz="2200" lang="en-US">
                <a:solidFill>
                  <a:srgbClr val="000000"/>
                </a:solidFill>
              </a:rPr>
              <a:t>4</a:t>
            </a:r>
            <a:r>
              <a:rPr altLang="zh-CN" sz="2200" lang="en-US">
                <a:solidFill>
                  <a:srgbClr val="000000"/>
                </a:solidFill>
              </a:rPr>
              <a:t>0</a:t>
            </a:r>
            <a:r>
              <a:rPr altLang="zh-CN" sz="2200" lang="zh-CN">
                <a:solidFill>
                  <a:srgbClr val="000000"/>
                </a:solidFill>
              </a:rPr>
              <a:t>号</a:t>
            </a:r>
            <a:r>
              <a:rPr altLang="zh-CN" sz="2200" lang="en-US">
                <a:solidFill>
                  <a:srgbClr val="000000"/>
                </a:solidFill>
              </a:rPr>
              <a:t>G</a:t>
            </a:r>
            <a:r>
              <a:rPr altLang="zh-CN" sz="2200" lang="en-US">
                <a:solidFill>
                  <a:srgbClr val="000000"/>
                </a:solidFill>
              </a:rPr>
              <a:t>N</a:t>
            </a:r>
            <a:r>
              <a:rPr altLang="zh-CN" sz="2200" lang="en-US">
                <a:solidFill>
                  <a:srgbClr val="000000"/>
                </a:solidFill>
              </a:rPr>
              <a:t>D</a:t>
            </a:r>
            <a:r>
              <a:rPr altLang="zh-CN" sz="2200" lang="en-US">
                <a:solidFill>
                  <a:srgbClr val="000000"/>
                </a:solidFill>
              </a:rPr>
              <a:t>)</a:t>
            </a:r>
            <a:r>
              <a:rPr altLang="en-US" sz="2200" lang="zh-CN">
                <a:solidFill>
                  <a:srgbClr val="000000"/>
                </a:solidFill>
              </a:rPr>
              <a:t>。</a:t>
            </a:r>
            <a:r>
              <a:rPr altLang="en-US" sz="2200" lang="zh-CN">
                <a:solidFill>
                  <a:srgbClr val="000000"/>
                </a:solidFill>
              </a:rPr>
              <a:t>其中</a:t>
            </a:r>
            <a:r>
              <a:rPr altLang="en-US" sz="2200" lang="zh-CN">
                <a:solidFill>
                  <a:srgbClr val="000000"/>
                </a:solidFill>
              </a:rPr>
              <a:t>，</a:t>
            </a:r>
            <a:r>
              <a:rPr altLang="zh-CN" sz="2200" lang="en-US">
                <a:solidFill>
                  <a:srgbClr val="000000"/>
                </a:solidFill>
              </a:rPr>
              <a:t>X</a:t>
            </a:r>
            <a:r>
              <a:rPr altLang="zh-CN" sz="2200" lang="en-US">
                <a:solidFill>
                  <a:srgbClr val="000000"/>
                </a:solidFill>
              </a:rPr>
              <a:t>T</a:t>
            </a:r>
            <a:r>
              <a:rPr altLang="zh-CN" sz="2200" lang="en-US">
                <a:solidFill>
                  <a:srgbClr val="000000"/>
                </a:solidFill>
              </a:rPr>
              <a:t>A</a:t>
            </a:r>
            <a:r>
              <a:rPr altLang="zh-CN" sz="2200" lang="en-US">
                <a:solidFill>
                  <a:srgbClr val="000000"/>
                </a:solidFill>
              </a:rPr>
              <a:t>L</a:t>
            </a:r>
            <a:r>
              <a:rPr altLang="zh-CN" sz="2200" lang="zh-CN">
                <a:solidFill>
                  <a:srgbClr val="000000"/>
                </a:solidFill>
              </a:rPr>
              <a:t>为</a:t>
            </a:r>
            <a:r>
              <a:rPr altLang="zh-CN" sz="2200" lang="zh-CN">
                <a:solidFill>
                  <a:srgbClr val="000000"/>
                </a:solidFill>
              </a:rPr>
              <a:t>时钟</a:t>
            </a:r>
            <a:r>
              <a:rPr altLang="zh-CN" sz="2200" lang="zh-CN">
                <a:solidFill>
                  <a:srgbClr val="000000"/>
                </a:solidFill>
              </a:rPr>
              <a:t>晶振</a:t>
            </a:r>
            <a:r>
              <a:rPr altLang="zh-CN" sz="2200" lang="zh-CN">
                <a:solidFill>
                  <a:srgbClr val="000000"/>
                </a:solidFill>
              </a:rPr>
              <a:t>连接口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其</a:t>
            </a:r>
            <a:r>
              <a:rPr altLang="zh-CN" sz="2200" lang="zh-CN">
                <a:solidFill>
                  <a:srgbClr val="000000"/>
                </a:solidFill>
              </a:rPr>
              <a:t>决定了</a:t>
            </a:r>
            <a:r>
              <a:rPr altLang="zh-CN" sz="2200" lang="zh-CN">
                <a:solidFill>
                  <a:srgbClr val="000000"/>
                </a:solidFill>
              </a:rPr>
              <a:t>单片机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zh-CN">
                <a:solidFill>
                  <a:srgbClr val="000000"/>
                </a:solidFill>
              </a:rPr>
              <a:t>运算</a:t>
            </a:r>
            <a:r>
              <a:rPr altLang="zh-CN" sz="2200" lang="zh-CN">
                <a:solidFill>
                  <a:srgbClr val="000000"/>
                </a:solidFill>
              </a:rPr>
              <a:t>速度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r>
              <a:rPr altLang="zh-CN" sz="2200" lang="en-US">
                <a:solidFill>
                  <a:srgbClr val="000000"/>
                </a:solidFill>
              </a:rPr>
              <a:t>R</a:t>
            </a:r>
            <a:r>
              <a:rPr altLang="zh-CN" sz="2200" lang="en-US">
                <a:solidFill>
                  <a:srgbClr val="000000"/>
                </a:solidFill>
              </a:rPr>
              <a:t>S</a:t>
            </a:r>
            <a:r>
              <a:rPr altLang="zh-CN" sz="2200" lang="en-US">
                <a:solidFill>
                  <a:srgbClr val="000000"/>
                </a:solidFill>
              </a:rPr>
              <a:t>T</a:t>
            </a:r>
            <a:r>
              <a:rPr altLang="zh-CN" sz="2200" lang="zh-CN">
                <a:solidFill>
                  <a:srgbClr val="000000"/>
                </a:solidFill>
              </a:rPr>
              <a:t>为</a:t>
            </a:r>
            <a:r>
              <a:rPr altLang="zh-CN" sz="2200" lang="zh-CN">
                <a:solidFill>
                  <a:srgbClr val="000000"/>
                </a:solidFill>
              </a:rPr>
              <a:t>复位</a:t>
            </a:r>
            <a:r>
              <a:rPr altLang="zh-CN" sz="2200" lang="zh-CN">
                <a:solidFill>
                  <a:srgbClr val="000000"/>
                </a:solidFill>
              </a:rPr>
              <a:t>口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可以</a:t>
            </a:r>
            <a:r>
              <a:rPr altLang="zh-CN" sz="2200" lang="zh-CN">
                <a:solidFill>
                  <a:srgbClr val="000000"/>
                </a:solidFill>
              </a:rPr>
              <a:t>使</a:t>
            </a:r>
            <a:r>
              <a:rPr altLang="zh-CN" sz="2200" lang="zh-CN">
                <a:solidFill>
                  <a:srgbClr val="000000"/>
                </a:solidFill>
              </a:rPr>
              <a:t>单片机</a:t>
            </a:r>
            <a:r>
              <a:rPr altLang="zh-CN" sz="2200" lang="zh-CN">
                <a:solidFill>
                  <a:srgbClr val="000000"/>
                </a:solidFill>
              </a:rPr>
              <a:t>复位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r>
              <a:rPr altLang="zh-CN" sz="2200" lang="en-US">
                <a:solidFill>
                  <a:srgbClr val="000000"/>
                </a:solidFill>
              </a:rPr>
              <a:t>P</a:t>
            </a:r>
            <a:r>
              <a:rPr altLang="zh-CN" sz="2200" lang="en-US">
                <a:solidFill>
                  <a:srgbClr val="000000"/>
                </a:solidFill>
              </a:rPr>
              <a:t>S</a:t>
            </a:r>
            <a:r>
              <a:rPr altLang="zh-CN" sz="2200" lang="en-US">
                <a:solidFill>
                  <a:srgbClr val="000000"/>
                </a:solidFill>
              </a:rPr>
              <a:t>E</a:t>
            </a:r>
            <a:r>
              <a:rPr altLang="zh-CN" sz="2200" lang="en-US">
                <a:solidFill>
                  <a:srgbClr val="000000"/>
                </a:solidFill>
              </a:rPr>
              <a:t>N</a:t>
            </a:r>
            <a:r>
              <a:rPr altLang="zh-CN" sz="2200" lang="zh-CN">
                <a:solidFill>
                  <a:srgbClr val="000000"/>
                </a:solidFill>
              </a:rPr>
              <a:t>等</a:t>
            </a:r>
            <a:r>
              <a:rPr altLang="zh-CN" sz="2200" lang="zh-CN">
                <a:solidFill>
                  <a:srgbClr val="000000"/>
                </a:solidFill>
              </a:rPr>
              <a:t>三个</a:t>
            </a:r>
            <a:r>
              <a:rPr altLang="zh-CN" sz="2200" lang="zh-CN">
                <a:solidFill>
                  <a:srgbClr val="000000"/>
                </a:solidFill>
              </a:rPr>
              <a:t>为</a:t>
            </a:r>
            <a:r>
              <a:rPr altLang="zh-CN" sz="2200" lang="zh-CN">
                <a:solidFill>
                  <a:srgbClr val="000000"/>
                </a:solidFill>
              </a:rPr>
              <a:t>系统</a:t>
            </a:r>
            <a:r>
              <a:rPr altLang="zh-CN" sz="2200" lang="zh-CN">
                <a:solidFill>
                  <a:srgbClr val="000000"/>
                </a:solidFill>
              </a:rPr>
              <a:t>所</a:t>
            </a:r>
            <a:r>
              <a:rPr altLang="zh-CN" sz="2200" lang="zh-CN">
                <a:solidFill>
                  <a:srgbClr val="000000"/>
                </a:solidFill>
              </a:rPr>
              <a:t>需要</a:t>
            </a:r>
            <a:r>
              <a:rPr altLang="zh-CN" sz="2200" lang="zh-CN">
                <a:solidFill>
                  <a:srgbClr val="000000"/>
                </a:solidFill>
              </a:rPr>
              <a:t>使用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zh-CN">
                <a:solidFill>
                  <a:srgbClr val="000000"/>
                </a:solidFill>
              </a:rPr>
              <a:t>引脚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此处</a:t>
            </a:r>
            <a:r>
              <a:rPr altLang="zh-CN" sz="2200" lang="zh-CN">
                <a:solidFill>
                  <a:srgbClr val="000000"/>
                </a:solidFill>
              </a:rPr>
              <a:t>不提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endParaRPr sz="2200" lang="zh-CN">
              <a:solidFill>
                <a:srgbClr val="000000"/>
              </a:solidFill>
            </a:endParaRPr>
          </a:p>
          <a:p>
            <a:r>
              <a:rPr altLang="zh-CN" sz="2200" lang="zh-CN">
                <a:solidFill>
                  <a:srgbClr val="000000"/>
                </a:solidFill>
              </a:rPr>
              <a:t>其余</a:t>
            </a:r>
            <a:r>
              <a:rPr altLang="zh-CN" sz="2200" lang="en-US">
                <a:solidFill>
                  <a:srgbClr val="000000"/>
                </a:solidFill>
              </a:rPr>
              <a:t>P</a:t>
            </a:r>
            <a:r>
              <a:rPr altLang="zh-CN" sz="2200" lang="en-US">
                <a:solidFill>
                  <a:srgbClr val="000000"/>
                </a:solidFill>
              </a:rPr>
              <a:t>0</a:t>
            </a:r>
            <a:r>
              <a:rPr altLang="zh-CN" sz="2200" lang="en-US">
                <a:solidFill>
                  <a:srgbClr val="000000"/>
                </a:solidFill>
              </a:rPr>
              <a:t>-</a:t>
            </a:r>
            <a:r>
              <a:rPr altLang="zh-CN" sz="2200" lang="en-US">
                <a:solidFill>
                  <a:srgbClr val="000000"/>
                </a:solidFill>
              </a:rPr>
              <a:t>3</a:t>
            </a:r>
            <a:r>
              <a:rPr altLang="zh-CN" sz="2200" lang="zh-CN">
                <a:solidFill>
                  <a:srgbClr val="000000"/>
                </a:solidFill>
              </a:rPr>
              <a:t>则是</a:t>
            </a:r>
            <a:r>
              <a:rPr altLang="zh-CN" sz="2200" lang="zh-CN">
                <a:solidFill>
                  <a:srgbClr val="000000"/>
                </a:solidFill>
              </a:rPr>
              <a:t>通用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en-US">
                <a:solidFill>
                  <a:srgbClr val="000000"/>
                </a:solidFill>
              </a:rPr>
              <a:t>8</a:t>
            </a:r>
            <a:r>
              <a:rPr altLang="zh-CN" sz="2200" lang="zh-CN">
                <a:solidFill>
                  <a:srgbClr val="000000"/>
                </a:solidFill>
              </a:rPr>
              <a:t>位</a:t>
            </a:r>
            <a:r>
              <a:rPr altLang="zh-CN" sz="2200" lang="en-US">
                <a:solidFill>
                  <a:srgbClr val="000000"/>
                </a:solidFill>
              </a:rPr>
              <a:t>I</a:t>
            </a:r>
            <a:r>
              <a:rPr altLang="zh-CN" sz="2200" lang="en-US">
                <a:solidFill>
                  <a:srgbClr val="000000"/>
                </a:solidFill>
              </a:rPr>
              <a:t>O</a:t>
            </a:r>
            <a:r>
              <a:rPr altLang="zh-CN" sz="2200" lang="zh-CN">
                <a:solidFill>
                  <a:srgbClr val="000000"/>
                </a:solidFill>
              </a:rPr>
              <a:t>引脚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可以</a:t>
            </a:r>
            <a:r>
              <a:rPr altLang="zh-CN" sz="2200" lang="zh-CN">
                <a:solidFill>
                  <a:srgbClr val="000000"/>
                </a:solidFill>
              </a:rPr>
              <a:t>控制</a:t>
            </a:r>
            <a:r>
              <a:rPr altLang="zh-CN" sz="2200" lang="zh-CN">
                <a:solidFill>
                  <a:srgbClr val="000000"/>
                </a:solidFill>
              </a:rPr>
              <a:t>或</a:t>
            </a:r>
            <a:r>
              <a:rPr altLang="zh-CN" sz="2200" lang="zh-CN">
                <a:solidFill>
                  <a:srgbClr val="000000"/>
                </a:solidFill>
              </a:rPr>
              <a:t>读取</a:t>
            </a:r>
            <a:r>
              <a:rPr altLang="zh-CN" sz="2200" lang="zh-CN">
                <a:solidFill>
                  <a:srgbClr val="000000"/>
                </a:solidFill>
              </a:rPr>
              <a:t>该</a:t>
            </a:r>
            <a:r>
              <a:rPr altLang="zh-CN" sz="2200" lang="zh-CN">
                <a:solidFill>
                  <a:srgbClr val="000000"/>
                </a:solidFill>
              </a:rPr>
              <a:t>输入</a:t>
            </a:r>
            <a:r>
              <a:rPr altLang="zh-CN" sz="2200" lang="zh-CN">
                <a:solidFill>
                  <a:srgbClr val="000000"/>
                </a:solidFill>
              </a:rPr>
              <a:t>输</a:t>
            </a:r>
            <a:r>
              <a:rPr altLang="zh-CN" sz="2200" lang="zh-CN">
                <a:solidFill>
                  <a:srgbClr val="000000"/>
                </a:solidFill>
              </a:rPr>
              <a:t>出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zh-CN">
                <a:solidFill>
                  <a:srgbClr val="000000"/>
                </a:solidFill>
              </a:rPr>
              <a:t>电平</a:t>
            </a:r>
            <a:r>
              <a:rPr altLang="zh-CN" sz="2200" lang="zh-CN">
                <a:solidFill>
                  <a:srgbClr val="000000"/>
                </a:solidFill>
              </a:rPr>
              <a:t>高低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从而</a:t>
            </a:r>
            <a:r>
              <a:rPr altLang="zh-CN" sz="2200" lang="zh-CN">
                <a:solidFill>
                  <a:srgbClr val="000000"/>
                </a:solidFill>
              </a:rPr>
              <a:t>对</a:t>
            </a:r>
            <a:r>
              <a:rPr altLang="zh-CN" sz="2200" lang="zh-CN">
                <a:solidFill>
                  <a:srgbClr val="000000"/>
                </a:solidFill>
              </a:rPr>
              <a:t>单片机</a:t>
            </a:r>
            <a:r>
              <a:rPr altLang="zh-CN" sz="2200" lang="zh-CN">
                <a:solidFill>
                  <a:srgbClr val="000000"/>
                </a:solidFill>
              </a:rPr>
              <a:t>的</a:t>
            </a:r>
            <a:r>
              <a:rPr altLang="zh-CN" sz="2200" lang="zh-CN">
                <a:solidFill>
                  <a:srgbClr val="000000"/>
                </a:solidFill>
              </a:rPr>
              <a:t>外部</a:t>
            </a:r>
            <a:r>
              <a:rPr altLang="zh-CN" sz="2200" lang="zh-CN">
                <a:solidFill>
                  <a:srgbClr val="000000"/>
                </a:solidFill>
              </a:rPr>
              <a:t>设备</a:t>
            </a:r>
            <a:r>
              <a:rPr altLang="zh-CN" sz="2200" lang="zh-CN">
                <a:solidFill>
                  <a:srgbClr val="000000"/>
                </a:solidFill>
              </a:rPr>
              <a:t>进行</a:t>
            </a:r>
            <a:r>
              <a:rPr altLang="zh-CN" sz="2200" lang="zh-CN">
                <a:solidFill>
                  <a:srgbClr val="000000"/>
                </a:solidFill>
              </a:rPr>
              <a:t>操作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r>
              <a:rPr altLang="zh-CN" sz="2200" lang="en-US">
                <a:solidFill>
                  <a:srgbClr val="000000"/>
                </a:solidFill>
              </a:rPr>
              <a:t>L</a:t>
            </a:r>
            <a:r>
              <a:rPr altLang="zh-CN" sz="2200" lang="en-US">
                <a:solidFill>
                  <a:srgbClr val="000000"/>
                </a:solidFill>
              </a:rPr>
              <a:t>E</a:t>
            </a:r>
            <a:r>
              <a:rPr altLang="zh-CN" sz="2200" lang="en-US">
                <a:solidFill>
                  <a:srgbClr val="000000"/>
                </a:solidFill>
              </a:rPr>
              <a:t>D</a:t>
            </a:r>
            <a:r>
              <a:rPr altLang="zh-CN" sz="2200" lang="zh-CN">
                <a:solidFill>
                  <a:srgbClr val="000000"/>
                </a:solidFill>
              </a:rPr>
              <a:t>灯</a:t>
            </a:r>
            <a:r>
              <a:rPr altLang="zh-CN" sz="2200" lang="zh-CN">
                <a:solidFill>
                  <a:srgbClr val="000000"/>
                </a:solidFill>
              </a:rPr>
              <a:t>由</a:t>
            </a:r>
            <a:r>
              <a:rPr altLang="zh-CN" sz="2200" lang="zh-CN">
                <a:solidFill>
                  <a:srgbClr val="000000"/>
                </a:solidFill>
              </a:rPr>
              <a:t>高</a:t>
            </a:r>
            <a:r>
              <a:rPr altLang="zh-CN" sz="2200" lang="zh-CN">
                <a:solidFill>
                  <a:srgbClr val="000000"/>
                </a:solidFill>
              </a:rPr>
              <a:t>点</a:t>
            </a:r>
            <a:r>
              <a:rPr altLang="zh-CN" sz="2200" lang="zh-CN">
                <a:solidFill>
                  <a:srgbClr val="000000"/>
                </a:solidFill>
              </a:rPr>
              <a:t>平</a:t>
            </a:r>
            <a:r>
              <a:rPr altLang="zh-CN" sz="2200" lang="zh-CN">
                <a:solidFill>
                  <a:srgbClr val="000000"/>
                </a:solidFill>
              </a:rPr>
              <a:t>向</a:t>
            </a:r>
            <a:r>
              <a:rPr altLang="zh-CN" sz="2200" lang="zh-CN">
                <a:solidFill>
                  <a:srgbClr val="000000"/>
                </a:solidFill>
              </a:rPr>
              <a:t>低电平</a:t>
            </a:r>
            <a:r>
              <a:rPr altLang="zh-CN" sz="2200" lang="zh-CN">
                <a:solidFill>
                  <a:srgbClr val="000000"/>
                </a:solidFill>
              </a:rPr>
              <a:t>导通</a:t>
            </a:r>
            <a:r>
              <a:rPr altLang="zh-CN" sz="2200" lang="zh-CN">
                <a:solidFill>
                  <a:srgbClr val="000000"/>
                </a:solidFill>
              </a:rPr>
              <a:t>时</a:t>
            </a:r>
            <a:r>
              <a:rPr altLang="zh-CN" sz="2200" lang="zh-CN">
                <a:solidFill>
                  <a:srgbClr val="000000"/>
                </a:solidFill>
              </a:rPr>
              <a:t>方可</a:t>
            </a:r>
            <a:r>
              <a:rPr altLang="zh-CN" sz="2200" lang="zh-CN">
                <a:solidFill>
                  <a:srgbClr val="000000"/>
                </a:solidFill>
              </a:rPr>
              <a:t>点亮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故</a:t>
            </a:r>
            <a:r>
              <a:rPr altLang="zh-CN" sz="2200" lang="zh-CN">
                <a:solidFill>
                  <a:srgbClr val="000000"/>
                </a:solidFill>
              </a:rPr>
              <a:t>仅在</a:t>
            </a:r>
            <a:r>
              <a:rPr altLang="zh-CN" sz="2200" lang="zh-CN">
                <a:solidFill>
                  <a:srgbClr val="000000"/>
                </a:solidFill>
              </a:rPr>
              <a:t>一端</a:t>
            </a:r>
            <a:r>
              <a:rPr altLang="zh-CN" sz="2200" lang="zh-CN">
                <a:solidFill>
                  <a:srgbClr val="000000"/>
                </a:solidFill>
              </a:rPr>
              <a:t>电源</a:t>
            </a:r>
            <a:r>
              <a:rPr altLang="zh-CN" sz="2200" lang="zh-CN">
                <a:solidFill>
                  <a:srgbClr val="000000"/>
                </a:solidFill>
              </a:rPr>
              <a:t>一端</a:t>
            </a:r>
            <a:r>
              <a:rPr altLang="zh-CN" sz="2200" lang="zh-CN">
                <a:solidFill>
                  <a:srgbClr val="000000"/>
                </a:solidFill>
              </a:rPr>
              <a:t>接</a:t>
            </a:r>
            <a:r>
              <a:rPr altLang="zh-CN" sz="2200" lang="zh-CN">
                <a:solidFill>
                  <a:srgbClr val="000000"/>
                </a:solidFill>
              </a:rPr>
              <a:t>低电平</a:t>
            </a:r>
            <a:r>
              <a:rPr altLang="zh-CN" sz="2200" lang="zh-CN">
                <a:solidFill>
                  <a:srgbClr val="000000"/>
                </a:solidFill>
              </a:rPr>
              <a:t>端口</a:t>
            </a:r>
            <a:r>
              <a:rPr altLang="zh-CN" sz="2200" lang="zh-CN">
                <a:solidFill>
                  <a:srgbClr val="000000"/>
                </a:solidFill>
              </a:rPr>
              <a:t>或</a:t>
            </a:r>
            <a:r>
              <a:rPr altLang="zh-CN" sz="2200" lang="zh-CN">
                <a:solidFill>
                  <a:srgbClr val="000000"/>
                </a:solidFill>
              </a:rPr>
              <a:t>一</a:t>
            </a:r>
            <a:r>
              <a:rPr altLang="zh-CN" sz="2200" lang="zh-CN">
                <a:solidFill>
                  <a:srgbClr val="000000"/>
                </a:solidFill>
              </a:rPr>
              <a:t>端</a:t>
            </a:r>
            <a:r>
              <a:rPr altLang="zh-CN" sz="2200" lang="zh-CN">
                <a:solidFill>
                  <a:srgbClr val="000000"/>
                </a:solidFill>
              </a:rPr>
              <a:t>接</a:t>
            </a:r>
            <a:r>
              <a:rPr altLang="zh-CN" sz="2200" lang="zh-CN">
                <a:solidFill>
                  <a:srgbClr val="000000"/>
                </a:solidFill>
              </a:rPr>
              <a:t>高电平</a:t>
            </a:r>
            <a:r>
              <a:rPr altLang="zh-CN" sz="2200" lang="zh-CN">
                <a:solidFill>
                  <a:srgbClr val="000000"/>
                </a:solidFill>
              </a:rPr>
              <a:t>端口</a:t>
            </a:r>
            <a:r>
              <a:rPr altLang="zh-CN" sz="2200" lang="zh-CN">
                <a:solidFill>
                  <a:srgbClr val="000000"/>
                </a:solidFill>
              </a:rPr>
              <a:t>一端</a:t>
            </a:r>
            <a:r>
              <a:rPr altLang="zh-CN" sz="2200" lang="zh-CN">
                <a:solidFill>
                  <a:srgbClr val="000000"/>
                </a:solidFill>
              </a:rPr>
              <a:t>接地</a:t>
            </a:r>
            <a:r>
              <a:rPr altLang="zh-CN" sz="2200" lang="zh-CN">
                <a:solidFill>
                  <a:srgbClr val="000000"/>
                </a:solidFill>
              </a:rPr>
              <a:t>时</a:t>
            </a:r>
            <a:r>
              <a:rPr altLang="zh-CN" sz="2200" lang="zh-CN">
                <a:solidFill>
                  <a:srgbClr val="000000"/>
                </a:solidFill>
              </a:rPr>
              <a:t>点亮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endParaRPr sz="2200" lang="zh-CN">
              <a:solidFill>
                <a:srgbClr val="000000"/>
              </a:solidFill>
            </a:endParaRPr>
          </a:p>
          <a:p>
            <a:r>
              <a:rPr altLang="zh-CN" sz="2200" lang="en-US">
                <a:solidFill>
                  <a:srgbClr val="FF0000"/>
                </a:solidFill>
              </a:rPr>
              <a:t>P</a:t>
            </a:r>
            <a:r>
              <a:rPr altLang="zh-CN" sz="2200" lang="en-US">
                <a:solidFill>
                  <a:srgbClr val="FF0000"/>
                </a:solidFill>
              </a:rPr>
              <a:t>1</a:t>
            </a:r>
            <a:r>
              <a:rPr altLang="zh-CN" sz="2200" lang="en-US">
                <a:solidFill>
                  <a:srgbClr val="FF0000"/>
                </a:solidFill>
              </a:rPr>
              <a:t>-</a:t>
            </a:r>
            <a:r>
              <a:rPr altLang="zh-CN" sz="2200" lang="en-US">
                <a:solidFill>
                  <a:srgbClr val="FF0000"/>
                </a:solidFill>
              </a:rPr>
              <a:t>3</a:t>
            </a:r>
            <a:r>
              <a:rPr altLang="zh-CN" sz="2200" lang="zh-CN">
                <a:solidFill>
                  <a:srgbClr val="000000"/>
                </a:solidFill>
              </a:rPr>
              <a:t>有</a:t>
            </a:r>
            <a:r>
              <a:rPr altLang="zh-CN" sz="2200" lang="zh-CN">
                <a:solidFill>
                  <a:srgbClr val="000000"/>
                </a:solidFill>
              </a:rPr>
              <a:t>内部</a:t>
            </a:r>
            <a:r>
              <a:rPr altLang="zh-CN" sz="2200" lang="zh-CN">
                <a:solidFill>
                  <a:srgbClr val="000000"/>
                </a:solidFill>
              </a:rPr>
              <a:t>上</a:t>
            </a:r>
            <a:r>
              <a:rPr altLang="zh-CN" sz="2200" lang="zh-CN">
                <a:solidFill>
                  <a:srgbClr val="000000"/>
                </a:solidFill>
              </a:rPr>
              <a:t>拉</a:t>
            </a:r>
            <a:r>
              <a:rPr altLang="zh-CN" sz="2200" lang="zh-CN">
                <a:solidFill>
                  <a:srgbClr val="000000"/>
                </a:solidFill>
              </a:rPr>
              <a:t>电阻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可</a:t>
            </a:r>
            <a:r>
              <a:rPr altLang="zh-CN" sz="2200" lang="zh-CN">
                <a:solidFill>
                  <a:srgbClr val="000000"/>
                </a:solidFill>
              </a:rPr>
              <a:t>直接</a:t>
            </a:r>
            <a:r>
              <a:rPr altLang="zh-CN" sz="2200" lang="zh-CN">
                <a:solidFill>
                  <a:srgbClr val="000000"/>
                </a:solidFill>
              </a:rPr>
              <a:t>用于</a:t>
            </a:r>
            <a:r>
              <a:rPr altLang="zh-CN" sz="2200" lang="zh-CN">
                <a:solidFill>
                  <a:srgbClr val="000000"/>
                </a:solidFill>
              </a:rPr>
              <a:t>输入</a:t>
            </a:r>
            <a:r>
              <a:rPr altLang="zh-CN" sz="2200" lang="en-US">
                <a:solidFill>
                  <a:srgbClr val="000000"/>
                </a:solidFill>
              </a:rPr>
              <a:t>/</a:t>
            </a:r>
            <a:r>
              <a:rPr altLang="zh-CN" sz="2200" lang="zh-CN">
                <a:solidFill>
                  <a:srgbClr val="000000"/>
                </a:solidFill>
              </a:rPr>
              <a:t>输出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r>
              <a:rPr altLang="zh-CN" sz="2200" lang="en-US">
                <a:solidFill>
                  <a:srgbClr val="FF6600"/>
                </a:solidFill>
              </a:rPr>
              <a:t>P</a:t>
            </a:r>
            <a:r>
              <a:rPr altLang="zh-CN" sz="2200" lang="en-US">
                <a:solidFill>
                  <a:srgbClr val="FF6600"/>
                </a:solidFill>
              </a:rPr>
              <a:t>0</a:t>
            </a:r>
            <a:r>
              <a:rPr altLang="zh-CN" sz="2200" lang="zh-CN">
                <a:solidFill>
                  <a:srgbClr val="000000"/>
                </a:solidFill>
              </a:rPr>
              <a:t>无</a:t>
            </a:r>
            <a:r>
              <a:rPr altLang="zh-CN" sz="2200" lang="zh-CN">
                <a:solidFill>
                  <a:srgbClr val="000000"/>
                </a:solidFill>
              </a:rPr>
              <a:t>内部</a:t>
            </a:r>
            <a:r>
              <a:rPr altLang="zh-CN" sz="2200" lang="zh-CN">
                <a:solidFill>
                  <a:srgbClr val="000000"/>
                </a:solidFill>
              </a:rPr>
              <a:t>上拉</a:t>
            </a:r>
            <a:r>
              <a:rPr altLang="zh-CN" sz="2200" lang="zh-CN">
                <a:solidFill>
                  <a:srgbClr val="000000"/>
                </a:solidFill>
              </a:rPr>
              <a:t>电阻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需要</a:t>
            </a:r>
            <a:r>
              <a:rPr altLang="zh-CN" sz="2200" lang="zh-CN">
                <a:solidFill>
                  <a:srgbClr val="000000"/>
                </a:solidFill>
              </a:rPr>
              <a:t>连接</a:t>
            </a:r>
            <a:r>
              <a:rPr altLang="zh-CN" sz="2200" lang="zh-CN">
                <a:solidFill>
                  <a:srgbClr val="000000"/>
                </a:solidFill>
              </a:rPr>
              <a:t>外部</a:t>
            </a:r>
            <a:r>
              <a:rPr altLang="zh-CN" sz="2200" lang="zh-CN">
                <a:solidFill>
                  <a:srgbClr val="000000"/>
                </a:solidFill>
              </a:rPr>
              <a:t>上拉</a:t>
            </a:r>
            <a:r>
              <a:rPr altLang="zh-CN" sz="2200" lang="zh-CN">
                <a:solidFill>
                  <a:srgbClr val="000000"/>
                </a:solidFill>
              </a:rPr>
              <a:t>电阻</a:t>
            </a:r>
            <a:r>
              <a:rPr altLang="zh-CN" sz="2200" lang="zh-CN">
                <a:solidFill>
                  <a:srgbClr val="000000"/>
                </a:solidFill>
              </a:rPr>
              <a:t>方可</a:t>
            </a:r>
            <a:r>
              <a:rPr altLang="zh-CN" sz="2200" lang="zh-CN">
                <a:solidFill>
                  <a:srgbClr val="000000"/>
                </a:solidFill>
              </a:rPr>
              <a:t>实现</a:t>
            </a:r>
            <a:r>
              <a:rPr altLang="zh-CN" sz="2200" lang="zh-CN">
                <a:solidFill>
                  <a:srgbClr val="000000"/>
                </a:solidFill>
              </a:rPr>
              <a:t>输出</a:t>
            </a:r>
            <a:r>
              <a:rPr altLang="zh-CN" sz="2200" lang="zh-CN">
                <a:solidFill>
                  <a:srgbClr val="000000"/>
                </a:solidFill>
              </a:rPr>
              <a:t>，</a:t>
            </a:r>
            <a:r>
              <a:rPr altLang="zh-CN" sz="2200" lang="zh-CN">
                <a:solidFill>
                  <a:srgbClr val="000000"/>
                </a:solidFill>
              </a:rPr>
              <a:t>但</a:t>
            </a:r>
            <a:r>
              <a:rPr altLang="zh-CN" sz="2200" lang="zh-CN">
                <a:solidFill>
                  <a:srgbClr val="000000"/>
                </a:solidFill>
              </a:rPr>
              <a:t>实际</a:t>
            </a:r>
            <a:r>
              <a:rPr altLang="zh-CN" sz="2200" lang="zh-CN">
                <a:solidFill>
                  <a:srgbClr val="000000"/>
                </a:solidFill>
              </a:rPr>
              <a:t>使用</a:t>
            </a:r>
            <a:r>
              <a:rPr altLang="zh-CN" sz="2200" lang="zh-CN">
                <a:solidFill>
                  <a:srgbClr val="000000"/>
                </a:solidFill>
              </a:rPr>
              <a:t>不影响</a:t>
            </a:r>
            <a:r>
              <a:rPr altLang="zh-CN" sz="2200" lang="zh-CN">
                <a:solidFill>
                  <a:srgbClr val="000000"/>
                </a:solidFill>
              </a:rPr>
              <a:t>。</a:t>
            </a:r>
            <a:endParaRPr sz="22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"/>
          <p:cNvSpPr>
            <a:spLocks noGrp="1"/>
          </p:cNvSpPr>
          <p:nvPr>
            <p:ph type="title"/>
          </p:nvPr>
        </p:nvSpPr>
        <p:spPr>
          <a:xfrm>
            <a:off x="397019" y="465167"/>
            <a:ext cx="8229600" cy="1143000"/>
          </a:xfrm>
        </p:spPr>
        <p:txBody>
          <a:bodyPr/>
          <a:p>
            <a:r>
              <a:rPr lang="zh-CN"/>
              <a:t>引脚</a:t>
            </a:r>
            <a:r>
              <a:rPr lang="zh-CN"/>
              <a:t>基本</a:t>
            </a:r>
            <a:r>
              <a:rPr lang="zh-CN"/>
              <a:t>操作</a:t>
            </a:r>
            <a:endParaRPr lang="zh-CN"/>
          </a:p>
        </p:txBody>
      </p:sp>
      <p:sp>
        <p:nvSpPr>
          <p:cNvPr id="1048647" name=""/>
          <p:cNvSpPr>
            <a:spLocks noGrp="1"/>
          </p:cNvSpPr>
          <p:nvPr>
            <p:ph idx="1"/>
          </p:nvPr>
        </p:nvSpPr>
        <p:spPr>
          <a:xfrm>
            <a:off x="457200" y="1165903"/>
            <a:ext cx="8212633" cy="5692097"/>
          </a:xfrm>
        </p:spPr>
        <p:txBody>
          <a:bodyPr/>
          <a:p>
            <a:r>
              <a:rPr lang="zh-CN"/>
              <a:t>在上一节</a:t>
            </a:r>
            <a:r>
              <a:rPr lang="zh-CN"/>
              <a:t>课</a:t>
            </a:r>
            <a:r>
              <a:rPr lang="zh-CN"/>
              <a:t>中</a:t>
            </a:r>
            <a:r>
              <a:rPr lang="zh-CN"/>
              <a:t>，</a:t>
            </a:r>
            <a:r>
              <a:rPr lang="zh-CN"/>
              <a:t>我们</a:t>
            </a:r>
            <a:r>
              <a:rPr lang="zh-CN"/>
              <a:t>学会了</a:t>
            </a:r>
            <a:r>
              <a:rPr lang="zh-CN"/>
              <a:t>使用</a:t>
            </a:r>
            <a:r>
              <a:rPr altLang="zh-CN" lang="en-US"/>
              <a:t>sbit</a:t>
            </a:r>
            <a:r>
              <a:rPr altLang="zh-CN" lang="zh-CN"/>
              <a:t>类型</a:t>
            </a:r>
            <a:r>
              <a:rPr altLang="zh-CN" lang="zh-CN"/>
              <a:t>定义</a:t>
            </a:r>
            <a:r>
              <a:rPr altLang="zh-CN" lang="zh-CN"/>
              <a:t>单片机</a:t>
            </a:r>
            <a:r>
              <a:rPr altLang="zh-CN" lang="zh-CN"/>
              <a:t>端口</a:t>
            </a:r>
            <a:r>
              <a:rPr altLang="zh-CN" lang="zh-CN"/>
              <a:t>。</a:t>
            </a:r>
            <a:r>
              <a:rPr altLang="zh-CN" lang="en-US"/>
              <a:t>sbit</a:t>
            </a:r>
            <a:r>
              <a:rPr altLang="zh-CN" lang="zh-CN"/>
              <a:t>类型</a:t>
            </a:r>
            <a:r>
              <a:rPr altLang="zh-CN" lang="zh-CN"/>
              <a:t>作为</a:t>
            </a:r>
            <a:r>
              <a:rPr altLang="zh-CN" lang="en-US"/>
              <a:t>C</a:t>
            </a:r>
            <a:r>
              <a:rPr altLang="zh-CN" lang="en-US"/>
              <a:t>5</a:t>
            </a:r>
            <a:r>
              <a:rPr altLang="zh-CN" lang="en-US"/>
              <a:t>1</a:t>
            </a:r>
            <a:r>
              <a:rPr altLang="zh-CN" lang="zh-CN"/>
              <a:t>单片机</a:t>
            </a:r>
            <a:r>
              <a:rPr altLang="zh-CN" lang="zh-CN"/>
              <a:t>的</a:t>
            </a:r>
            <a:r>
              <a:rPr altLang="zh-CN" lang="zh-CN"/>
              <a:t>扩展</a:t>
            </a:r>
            <a:r>
              <a:rPr altLang="zh-CN" lang="zh-CN"/>
              <a:t>变量</a:t>
            </a:r>
            <a:r>
              <a:rPr altLang="zh-CN" lang="zh-CN"/>
              <a:t>类型</a:t>
            </a:r>
            <a:r>
              <a:rPr altLang="zh-CN" lang="zh-CN"/>
              <a:t>，</a:t>
            </a:r>
            <a:r>
              <a:rPr altLang="zh-CN" lang="zh-CN"/>
              <a:t>每一</a:t>
            </a:r>
            <a:r>
              <a:rPr altLang="zh-CN" lang="zh-CN"/>
              <a:t>个</a:t>
            </a:r>
            <a:r>
              <a:rPr altLang="zh-CN" lang="en-US"/>
              <a:t>sbit</a:t>
            </a:r>
            <a:r>
              <a:rPr altLang="zh-CN" lang="zh-CN"/>
              <a:t>变量</a:t>
            </a:r>
            <a:r>
              <a:rPr altLang="zh-CN" lang="zh-CN"/>
              <a:t>仅可</a:t>
            </a:r>
            <a:r>
              <a:rPr altLang="zh-CN" lang="zh-CN"/>
              <a:t>用于</a:t>
            </a:r>
            <a:r>
              <a:rPr altLang="zh-CN" lang="zh-CN"/>
              <a:t>对应</a:t>
            </a:r>
            <a:r>
              <a:rPr altLang="zh-CN" lang="zh-CN"/>
              <a:t>单片机</a:t>
            </a:r>
            <a:r>
              <a:rPr altLang="zh-CN" lang="zh-CN"/>
              <a:t>的</a:t>
            </a:r>
            <a:r>
              <a:rPr altLang="zh-CN" lang="zh-CN"/>
              <a:t>一个</a:t>
            </a:r>
            <a:r>
              <a:rPr altLang="zh-CN" lang="zh-CN"/>
              <a:t>引脚</a:t>
            </a:r>
            <a:r>
              <a:rPr altLang="zh-CN" lang="zh-CN"/>
              <a:t>，</a:t>
            </a:r>
            <a:r>
              <a:rPr altLang="zh-CN" lang="zh-CN"/>
              <a:t>内容</a:t>
            </a:r>
            <a:r>
              <a:rPr altLang="zh-CN" lang="zh-CN"/>
              <a:t>仅可</a:t>
            </a:r>
            <a:r>
              <a:rPr altLang="zh-CN" lang="zh-CN"/>
              <a:t>为</a:t>
            </a:r>
            <a:r>
              <a:rPr altLang="zh-CN" lang="zh-CN"/>
              <a:t>高电平</a:t>
            </a:r>
            <a:r>
              <a:rPr altLang="zh-CN" lang="en-US"/>
              <a:t>(</a:t>
            </a:r>
            <a:r>
              <a:rPr altLang="zh-CN" lang="en-US"/>
              <a:t>1</a:t>
            </a:r>
            <a:r>
              <a:rPr altLang="zh-CN" lang="en-US"/>
              <a:t>)</a:t>
            </a:r>
            <a:r>
              <a:rPr altLang="zh-CN" lang="zh-CN"/>
              <a:t>或</a:t>
            </a:r>
            <a:r>
              <a:rPr altLang="zh-CN" lang="zh-CN"/>
              <a:t>低电平</a:t>
            </a:r>
            <a:r>
              <a:rPr altLang="zh-CN" lang="en-US"/>
              <a:t>(</a:t>
            </a:r>
            <a:r>
              <a:rPr altLang="zh-CN" lang="en-US"/>
              <a:t>0</a:t>
            </a:r>
            <a:r>
              <a:rPr altLang="zh-CN" lang="en-US"/>
              <a:t>)</a:t>
            </a:r>
            <a:r>
              <a:rPr altLang="en-US" lang="zh-CN"/>
              <a:t>。</a:t>
            </a:r>
            <a:endParaRPr lang="zh-CN"/>
          </a:p>
          <a:p>
            <a:r>
              <a:rPr altLang="en-US" lang="zh-CN"/>
              <a:t>定义</a:t>
            </a:r>
            <a:r>
              <a:rPr altLang="en-US" lang="zh-CN"/>
              <a:t>方法</a:t>
            </a:r>
            <a:r>
              <a:rPr altLang="en-US" lang="zh-CN"/>
              <a:t>为</a:t>
            </a:r>
            <a:r>
              <a:rPr altLang="en-US" lang="zh-CN"/>
              <a:t>：</a:t>
            </a:r>
            <a:endParaRPr lang="zh-CN"/>
          </a:p>
          <a:p>
            <a:pPr algn="ctr" indent="0" marL="0">
              <a:buNone/>
            </a:pPr>
            <a:r>
              <a:rPr altLang="zh-CN" sz="2800" lang="en-US">
                <a:solidFill>
                  <a:srgbClr val="BF0000"/>
                </a:solidFill>
              </a:rPr>
              <a:t>s</a:t>
            </a:r>
            <a:r>
              <a:rPr altLang="zh-CN" sz="2800" lang="en-US">
                <a:solidFill>
                  <a:srgbClr val="BF0000"/>
                </a:solidFill>
              </a:rPr>
              <a:t>b</a:t>
            </a:r>
            <a:r>
              <a:rPr altLang="zh-CN" sz="2800" lang="en-US">
                <a:solidFill>
                  <a:srgbClr val="BF0000"/>
                </a:solidFill>
              </a:rPr>
              <a:t>i</a:t>
            </a:r>
            <a:r>
              <a:rPr altLang="zh-CN" sz="2800" lang="en-US">
                <a:solidFill>
                  <a:srgbClr val="BF0000"/>
                </a:solidFill>
              </a:rPr>
              <a:t>t</a:t>
            </a:r>
            <a:r>
              <a:rPr altLang="zh-CN" sz="2800" lang="en-US">
                <a:solidFill>
                  <a:srgbClr val="BF0000"/>
                </a:solidFill>
              </a:rPr>
              <a:t> </a:t>
            </a:r>
            <a:r>
              <a:rPr altLang="zh-CN" sz="2800" lang="en-US">
                <a:solidFill>
                  <a:srgbClr val="BF0000"/>
                </a:solidFill>
              </a:rPr>
              <a:t>X</a:t>
            </a:r>
            <a:r>
              <a:rPr altLang="zh-CN" sz="2800" lang="en-US">
                <a:solidFill>
                  <a:srgbClr val="BF0000"/>
                </a:solidFill>
              </a:rPr>
              <a:t>X</a:t>
            </a:r>
            <a:r>
              <a:rPr altLang="zh-CN" sz="2800" lang="en-US">
                <a:solidFill>
                  <a:srgbClr val="BF0000"/>
                </a:solidFill>
              </a:rPr>
              <a:t>X</a:t>
            </a:r>
            <a:r>
              <a:rPr altLang="zh-CN" sz="2800" lang="en-US">
                <a:solidFill>
                  <a:srgbClr val="BF0000"/>
                </a:solidFill>
              </a:rPr>
              <a:t>(</a:t>
            </a:r>
            <a:r>
              <a:rPr altLang="zh-CN" sz="2800" lang="zh-CN">
                <a:solidFill>
                  <a:srgbClr val="BF0000"/>
                </a:solidFill>
              </a:rPr>
              <a:t>引脚</a:t>
            </a:r>
            <a:r>
              <a:rPr altLang="zh-CN" sz="2800" lang="zh-CN">
                <a:solidFill>
                  <a:srgbClr val="BF0000"/>
                </a:solidFill>
              </a:rPr>
              <a:t>名</a:t>
            </a:r>
            <a:r>
              <a:rPr altLang="zh-CN" sz="2800" lang="en-US">
                <a:solidFill>
                  <a:srgbClr val="BF0000"/>
                </a:solidFill>
              </a:rPr>
              <a:t>)</a:t>
            </a:r>
            <a:r>
              <a:rPr altLang="zh-CN" sz="2800" lang="en-US">
                <a:solidFill>
                  <a:srgbClr val="BF0000"/>
                </a:solidFill>
              </a:rPr>
              <a:t>=</a:t>
            </a:r>
            <a:r>
              <a:rPr altLang="zh-CN" sz="2800" lang="en-US">
                <a:solidFill>
                  <a:srgbClr val="BF0000"/>
                </a:solidFill>
              </a:rPr>
              <a:t>P</a:t>
            </a:r>
            <a:r>
              <a:rPr altLang="zh-CN" sz="2800" lang="en-US">
                <a:solidFill>
                  <a:srgbClr val="BF0000"/>
                </a:solidFill>
              </a:rPr>
              <a:t>X</a:t>
            </a:r>
            <a:r>
              <a:rPr altLang="zh-CN" sz="2800" lang="en-US">
                <a:solidFill>
                  <a:srgbClr val="BF0000"/>
                </a:solidFill>
              </a:rPr>
              <a:t>(</a:t>
            </a:r>
            <a:r>
              <a:rPr altLang="zh-CN" sz="2800" lang="zh-CN">
                <a:solidFill>
                  <a:srgbClr val="BF0000"/>
                </a:solidFill>
              </a:rPr>
              <a:t>端口号</a:t>
            </a:r>
            <a:r>
              <a:rPr altLang="zh-CN" sz="2800" lang="en-US">
                <a:solidFill>
                  <a:srgbClr val="BF0000"/>
                </a:solidFill>
              </a:rPr>
              <a:t>,</a:t>
            </a:r>
            <a:r>
              <a:rPr altLang="zh-CN" sz="2800" lang="en-US">
                <a:solidFill>
                  <a:srgbClr val="BF0000"/>
                </a:solidFill>
              </a:rPr>
              <a:t>0</a:t>
            </a:r>
            <a:r>
              <a:rPr altLang="zh-CN" sz="2800" lang="en-US">
                <a:solidFill>
                  <a:srgbClr val="BF0000"/>
                </a:solidFill>
              </a:rPr>
              <a:t>-</a:t>
            </a:r>
            <a:r>
              <a:rPr altLang="zh-CN" sz="2800" lang="en-US">
                <a:solidFill>
                  <a:srgbClr val="BF0000"/>
                </a:solidFill>
              </a:rPr>
              <a:t>3</a:t>
            </a:r>
            <a:r>
              <a:rPr altLang="zh-CN" sz="2800" lang="en-US">
                <a:solidFill>
                  <a:srgbClr val="BF0000"/>
                </a:solidFill>
              </a:rPr>
              <a:t>)</a:t>
            </a:r>
            <a:r>
              <a:rPr altLang="zh-CN" sz="2800" lang="en-US">
                <a:solidFill>
                  <a:srgbClr val="BF0000"/>
                </a:solidFill>
              </a:rPr>
              <a:t>^</a:t>
            </a:r>
            <a:r>
              <a:rPr altLang="zh-CN" sz="2800" lang="en-US">
                <a:solidFill>
                  <a:srgbClr val="BF0000"/>
                </a:solidFill>
              </a:rPr>
              <a:t>X</a:t>
            </a:r>
            <a:r>
              <a:rPr altLang="zh-CN" sz="2800" lang="en-US">
                <a:solidFill>
                  <a:srgbClr val="BF0000"/>
                </a:solidFill>
              </a:rPr>
              <a:t>(</a:t>
            </a:r>
            <a:r>
              <a:rPr altLang="zh-CN" sz="2800" lang="zh-CN">
                <a:solidFill>
                  <a:srgbClr val="BF0000"/>
                </a:solidFill>
              </a:rPr>
              <a:t>位</a:t>
            </a:r>
            <a:r>
              <a:rPr altLang="zh-CN" sz="2800" lang="zh-CN">
                <a:solidFill>
                  <a:srgbClr val="BF0000"/>
                </a:solidFill>
              </a:rPr>
              <a:t>号</a:t>
            </a:r>
            <a:r>
              <a:rPr altLang="zh-CN" sz="2800" lang="en-US">
                <a:solidFill>
                  <a:srgbClr val="BF0000"/>
                </a:solidFill>
              </a:rPr>
              <a:t>,</a:t>
            </a:r>
            <a:r>
              <a:rPr altLang="zh-CN" sz="2800" lang="en-US">
                <a:solidFill>
                  <a:srgbClr val="BF0000"/>
                </a:solidFill>
              </a:rPr>
              <a:t>0</a:t>
            </a:r>
            <a:r>
              <a:rPr altLang="zh-CN" sz="2800" lang="en-US">
                <a:solidFill>
                  <a:srgbClr val="BF0000"/>
                </a:solidFill>
              </a:rPr>
              <a:t>-</a:t>
            </a:r>
            <a:r>
              <a:rPr altLang="zh-CN" sz="2800" lang="en-US">
                <a:solidFill>
                  <a:srgbClr val="BF0000"/>
                </a:solidFill>
              </a:rPr>
              <a:t>7</a:t>
            </a:r>
            <a:r>
              <a:rPr altLang="zh-CN" sz="2800" lang="en-US">
                <a:solidFill>
                  <a:srgbClr val="BF0000"/>
                </a:solidFill>
              </a:rPr>
              <a:t>)</a:t>
            </a:r>
            <a:r>
              <a:rPr altLang="zh-CN" sz="2800" lang="en-US">
                <a:solidFill>
                  <a:srgbClr val="BF0000"/>
                </a:solidFill>
              </a:rPr>
              <a:t>;</a:t>
            </a:r>
            <a:endParaRPr sz="2800" lang="zh-CN"/>
          </a:p>
          <a:p>
            <a:r>
              <a:rPr altLang="en-US" lang="zh-CN"/>
              <a:t>注意事项</a:t>
            </a:r>
            <a:endParaRPr lang="zh-CN"/>
          </a:p>
          <a:p>
            <a:pPr indent="0" marL="0">
              <a:buNone/>
            </a:pPr>
            <a:r>
              <a:rPr altLang="zh-CN" sz="2800" lang="zh-CN">
                <a:solidFill>
                  <a:srgbClr val="F46D43"/>
                </a:solidFill>
              </a:rPr>
              <a:t>端口</a:t>
            </a:r>
            <a:r>
              <a:rPr altLang="zh-CN" sz="2800" lang="zh-CN">
                <a:solidFill>
                  <a:srgbClr val="F46D43"/>
                </a:solidFill>
              </a:rPr>
              <a:t>号</a:t>
            </a:r>
            <a:r>
              <a:rPr altLang="zh-CN" sz="2800" lang="en-US">
                <a:solidFill>
                  <a:srgbClr val="F46D43"/>
                </a:solidFill>
              </a:rPr>
              <a:t>P</a:t>
            </a:r>
            <a:r>
              <a:rPr altLang="zh-CN" sz="2800" lang="en-US">
                <a:solidFill>
                  <a:srgbClr val="F46D43"/>
                </a:solidFill>
              </a:rPr>
              <a:t>X</a:t>
            </a:r>
            <a:r>
              <a:rPr altLang="zh-CN" sz="2800" lang="zh-CN">
                <a:solidFill>
                  <a:srgbClr val="F46D43"/>
                </a:solidFill>
              </a:rPr>
              <a:t>中</a:t>
            </a:r>
            <a:r>
              <a:rPr altLang="zh-CN" sz="2800" lang="zh-CN">
                <a:solidFill>
                  <a:srgbClr val="F46D43"/>
                </a:solidFill>
              </a:rPr>
              <a:t>的</a:t>
            </a:r>
            <a:r>
              <a:rPr altLang="zh-CN" sz="2800" lang="en-US">
                <a:solidFill>
                  <a:srgbClr val="F46D43"/>
                </a:solidFill>
              </a:rPr>
              <a:t>P</a:t>
            </a:r>
            <a:r>
              <a:rPr altLang="zh-CN" sz="2800" lang="zh-CN">
                <a:solidFill>
                  <a:srgbClr val="F46D43"/>
                </a:solidFill>
              </a:rPr>
              <a:t>为</a:t>
            </a:r>
            <a:r>
              <a:rPr altLang="zh-CN" sz="2800" lang="zh-CN">
                <a:solidFill>
                  <a:srgbClr val="F46D43"/>
                </a:solidFill>
              </a:rPr>
              <a:t>大写</a:t>
            </a:r>
            <a:r>
              <a:rPr altLang="zh-CN" sz="2800" lang="zh-CN">
                <a:solidFill>
                  <a:srgbClr val="F46D43"/>
                </a:solidFill>
              </a:rPr>
              <a:t>，</a:t>
            </a:r>
            <a:r>
              <a:rPr altLang="zh-CN" sz="2800" lang="zh-CN">
                <a:solidFill>
                  <a:srgbClr val="F46D43"/>
                </a:solidFill>
              </a:rPr>
              <a:t>连接符</a:t>
            </a:r>
            <a:r>
              <a:rPr altLang="zh-CN" sz="2800" lang="zh-CN">
                <a:solidFill>
                  <a:srgbClr val="F46D43"/>
                </a:solidFill>
              </a:rPr>
              <a:t>为</a:t>
            </a:r>
            <a:r>
              <a:rPr altLang="zh-CN" sz="2800" lang="en-US">
                <a:solidFill>
                  <a:srgbClr val="F46D43"/>
                </a:solidFill>
              </a:rPr>
              <a:t>^</a:t>
            </a:r>
            <a:r>
              <a:rPr altLang="en-US" sz="2800" lang="zh-CN">
                <a:solidFill>
                  <a:srgbClr val="F46D43"/>
                </a:solidFill>
              </a:rPr>
              <a:t>，</a:t>
            </a:r>
            <a:r>
              <a:rPr altLang="en-US" sz="2800" lang="zh-CN">
                <a:solidFill>
                  <a:srgbClr val="F46D43"/>
                </a:solidFill>
              </a:rPr>
              <a:t>本句</a:t>
            </a:r>
            <a:r>
              <a:rPr altLang="en-US" sz="2800" lang="zh-CN">
                <a:solidFill>
                  <a:srgbClr val="F46D43"/>
                </a:solidFill>
              </a:rPr>
              <a:t>结尾</a:t>
            </a:r>
            <a:r>
              <a:rPr altLang="en-US" sz="2800" lang="zh-CN">
                <a:solidFill>
                  <a:srgbClr val="F46D43"/>
                </a:solidFill>
              </a:rPr>
              <a:t>要写</a:t>
            </a:r>
            <a:r>
              <a:rPr altLang="zh-CN" sz="2800" lang="en-US">
                <a:solidFill>
                  <a:srgbClr val="F46D43"/>
                </a:solidFill>
              </a:rPr>
              <a:t>;</a:t>
            </a:r>
            <a:endParaRPr sz="2800" lang="zh-CN">
              <a:solidFill>
                <a:srgbClr val="F46D43"/>
              </a:solidFill>
            </a:endParaRPr>
          </a:p>
          <a:p>
            <a:r>
              <a:rPr altLang="en-US" sz="3000" lang="zh-CN"/>
              <a:t>这种</a:t>
            </a:r>
            <a:r>
              <a:rPr altLang="en-US" sz="3000" lang="zh-CN"/>
              <a:t>情况下</a:t>
            </a:r>
            <a:r>
              <a:rPr altLang="en-US" sz="3000" lang="zh-CN"/>
              <a:t>我们</a:t>
            </a:r>
            <a:r>
              <a:rPr altLang="en-US" sz="3000" lang="zh-CN"/>
              <a:t>一次</a:t>
            </a:r>
            <a:r>
              <a:rPr altLang="en-US" sz="3000" lang="zh-CN"/>
              <a:t>只能</a:t>
            </a:r>
            <a:r>
              <a:rPr altLang="en-US" sz="3000" lang="zh-CN"/>
              <a:t>操作</a:t>
            </a:r>
            <a:r>
              <a:rPr altLang="en-US" sz="3000" lang="zh-CN"/>
              <a:t>一个</a:t>
            </a:r>
            <a:r>
              <a:rPr altLang="en-US" sz="3000" lang="zh-CN"/>
              <a:t>引脚</a:t>
            </a:r>
            <a:r>
              <a:rPr altLang="en-US" sz="3000" lang="zh-CN"/>
              <a:t>。</a:t>
            </a:r>
            <a:r>
              <a:rPr altLang="en-US" sz="3000" lang="zh-CN"/>
              <a:t>如果</a:t>
            </a:r>
            <a:r>
              <a:rPr altLang="en-US" sz="3000" lang="zh-CN"/>
              <a:t>我们</a:t>
            </a:r>
            <a:r>
              <a:rPr altLang="en-US" sz="3000" lang="zh-CN"/>
              <a:t>想要</a:t>
            </a:r>
            <a:r>
              <a:rPr altLang="en-US" sz="3000" lang="zh-CN"/>
              <a:t>一次</a:t>
            </a:r>
            <a:r>
              <a:rPr altLang="en-US" sz="3000" lang="zh-CN"/>
              <a:t>性</a:t>
            </a:r>
            <a:r>
              <a:rPr altLang="en-US" sz="3000" lang="zh-CN"/>
              <a:t>操作</a:t>
            </a:r>
            <a:r>
              <a:rPr altLang="en-US" sz="3000" lang="zh-CN"/>
              <a:t>多个</a:t>
            </a:r>
            <a:r>
              <a:rPr altLang="en-US" sz="3000" lang="zh-CN"/>
              <a:t>引脚</a:t>
            </a:r>
            <a:r>
              <a:rPr altLang="en-US" sz="3000" lang="zh-CN"/>
              <a:t>，</a:t>
            </a:r>
            <a:r>
              <a:rPr altLang="en-US" sz="3000" lang="zh-CN"/>
              <a:t>应该</a:t>
            </a:r>
            <a:r>
              <a:rPr altLang="en-US" sz="3000" lang="zh-CN"/>
              <a:t>怎么</a:t>
            </a:r>
            <a:r>
              <a:rPr altLang="en-US" sz="3000" lang="zh-CN"/>
              <a:t>办呢</a:t>
            </a:r>
            <a:r>
              <a:rPr altLang="en-US" sz="3000" lang="zh-CN"/>
              <a:t>？</a:t>
            </a:r>
            <a:endParaRPr sz="30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"/>
          <p:cNvSpPr>
            <a:spLocks noGrp="1"/>
          </p:cNvSpPr>
          <p:nvPr>
            <p:ph type="title"/>
          </p:nvPr>
        </p:nvSpPr>
        <p:spPr>
          <a:xfrm>
            <a:off x="457199" y="507992"/>
            <a:ext cx="8229600" cy="1143000"/>
          </a:xfrm>
        </p:spPr>
        <p:txBody>
          <a:bodyPr/>
          <a:p>
            <a:r>
              <a:rPr lang="zh-CN"/>
              <a:t>引脚</a:t>
            </a:r>
            <a:r>
              <a:rPr lang="zh-CN"/>
              <a:t>进阶</a:t>
            </a:r>
            <a:r>
              <a:rPr lang="zh-CN"/>
              <a:t>操作</a:t>
            </a:r>
            <a:endParaRPr lang="zh-CN"/>
          </a:p>
        </p:txBody>
      </p:sp>
      <p:sp>
        <p:nvSpPr>
          <p:cNvPr id="1048649" name=""/>
          <p:cNvSpPr>
            <a:spLocks noGrp="1"/>
          </p:cNvSpPr>
          <p:nvPr>
            <p:ph idx="1"/>
          </p:nvPr>
        </p:nvSpPr>
        <p:spPr>
          <a:xfrm>
            <a:off x="457200" y="1520254"/>
            <a:ext cx="8203672" cy="2645801"/>
          </a:xfrm>
        </p:spPr>
        <p:txBody>
          <a:bodyPr/>
          <a:p>
            <a:r>
              <a:rPr lang="zh-CN"/>
              <a:t>使用</a:t>
            </a:r>
            <a:r>
              <a:rPr lang="zh-CN"/>
              <a:t>引脚</a:t>
            </a:r>
            <a:r>
              <a:rPr lang="zh-CN"/>
              <a:t>定义</a:t>
            </a:r>
            <a:r>
              <a:rPr lang="zh-CN"/>
              <a:t>的</a:t>
            </a:r>
            <a:r>
              <a:rPr lang="zh-CN"/>
              <a:t>办法</a:t>
            </a:r>
            <a:r>
              <a:rPr lang="zh-CN"/>
              <a:t>一次</a:t>
            </a:r>
            <a:r>
              <a:rPr lang="zh-CN"/>
              <a:t>只能</a:t>
            </a:r>
            <a:r>
              <a:rPr lang="zh-CN"/>
              <a:t>对</a:t>
            </a:r>
            <a:r>
              <a:rPr lang="zh-CN"/>
              <a:t>一个</a:t>
            </a:r>
            <a:r>
              <a:rPr lang="zh-CN"/>
              <a:t>引脚</a:t>
            </a:r>
            <a:r>
              <a:rPr lang="zh-CN"/>
              <a:t>进行</a:t>
            </a:r>
            <a:r>
              <a:rPr lang="zh-CN"/>
              <a:t>操作</a:t>
            </a:r>
            <a:r>
              <a:rPr lang="zh-CN"/>
              <a:t>，</a:t>
            </a:r>
            <a:r>
              <a:rPr lang="zh-CN"/>
              <a:t>如果</a:t>
            </a:r>
            <a:r>
              <a:rPr lang="zh-CN"/>
              <a:t>我们</a:t>
            </a:r>
            <a:r>
              <a:rPr lang="zh-CN"/>
              <a:t>一次</a:t>
            </a:r>
            <a:r>
              <a:rPr lang="zh-CN"/>
              <a:t>想</a:t>
            </a:r>
            <a:r>
              <a:rPr lang="zh-CN"/>
              <a:t>点亮</a:t>
            </a:r>
            <a:r>
              <a:rPr lang="zh-CN"/>
              <a:t>多个</a:t>
            </a:r>
            <a:r>
              <a:rPr lang="zh-CN"/>
              <a:t>灯</a:t>
            </a:r>
            <a:r>
              <a:rPr lang="zh-CN"/>
              <a:t>，</a:t>
            </a:r>
            <a:r>
              <a:rPr lang="zh-CN"/>
              <a:t>该</a:t>
            </a:r>
            <a:r>
              <a:rPr lang="zh-CN"/>
              <a:t>怎么</a:t>
            </a:r>
            <a:r>
              <a:rPr lang="zh-CN"/>
              <a:t>操作</a:t>
            </a:r>
            <a:r>
              <a:rPr lang="zh-CN"/>
              <a:t>呢</a:t>
            </a:r>
            <a:r>
              <a:rPr lang="zh-CN"/>
              <a:t>？</a:t>
            </a:r>
            <a:endParaRPr lang="zh-CN"/>
          </a:p>
          <a:p>
            <a:r>
              <a:rPr lang="zh-CN"/>
              <a:t>答</a:t>
            </a:r>
            <a:r>
              <a:rPr altLang="zh-CN" lang="zh-CN"/>
              <a:t>：</a:t>
            </a:r>
            <a:r>
              <a:rPr altLang="zh-CN" lang="zh-CN"/>
              <a:t>可以</a:t>
            </a:r>
            <a:r>
              <a:rPr altLang="zh-CN" lang="zh-CN"/>
              <a:t>对</a:t>
            </a:r>
            <a:r>
              <a:rPr altLang="zh-CN" lang="zh-CN"/>
              <a:t>某个</a:t>
            </a:r>
            <a:r>
              <a:rPr altLang="zh-CN" lang="zh-CN"/>
              <a:t>端口</a:t>
            </a:r>
            <a:r>
              <a:rPr altLang="zh-CN" lang="zh-CN"/>
              <a:t>进行</a:t>
            </a:r>
            <a:r>
              <a:rPr altLang="zh-CN" lang="zh-CN"/>
              <a:t>整体</a:t>
            </a:r>
            <a:r>
              <a:rPr altLang="zh-CN" lang="zh-CN"/>
              <a:t>赋值</a:t>
            </a:r>
            <a:r>
              <a:rPr altLang="zh-CN" lang="zh-CN"/>
              <a:t>。</a:t>
            </a:r>
            <a:r>
              <a:rPr altLang="zh-CN" lang="zh-CN"/>
              <a:t>如</a:t>
            </a:r>
            <a:r>
              <a:rPr altLang="zh-CN" lang="zh-CN"/>
              <a:t>：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en-US"/>
              <a:t>=</a:t>
            </a:r>
            <a:r>
              <a:rPr altLang="zh-CN" lang="en-US"/>
              <a:t>0</a:t>
            </a:r>
            <a:r>
              <a:rPr altLang="zh-CN" lang="en-US"/>
              <a:t>x</a:t>
            </a:r>
            <a:r>
              <a:rPr altLang="zh-CN" lang="en-US"/>
              <a:t>0</a:t>
            </a:r>
            <a:r>
              <a:rPr altLang="zh-CN" lang="en-US"/>
              <a:t>0</a:t>
            </a:r>
            <a:r>
              <a:rPr altLang="zh-CN" lang="en-US"/>
              <a:t>;</a:t>
            </a:r>
            <a:r>
              <a:rPr altLang="en-US" lang="zh-CN"/>
              <a:t>则</a:t>
            </a:r>
            <a:r>
              <a:rPr altLang="en-US" lang="zh-CN"/>
              <a:t>可以</a:t>
            </a:r>
            <a:r>
              <a:rPr altLang="en-US" lang="zh-CN"/>
              <a:t>一次性</a:t>
            </a:r>
            <a:r>
              <a:rPr altLang="en-US" lang="zh-CN"/>
              <a:t>点亮</a:t>
            </a:r>
            <a:r>
              <a:rPr altLang="en-US" lang="zh-CN"/>
              <a:t>接在</a:t>
            </a:r>
            <a:r>
              <a:rPr altLang="zh-CN" lang="en-US"/>
              <a:t>P</a:t>
            </a:r>
            <a:r>
              <a:rPr altLang="zh-CN" lang="en-US"/>
              <a:t>1</a:t>
            </a:r>
            <a:r>
              <a:rPr altLang="zh-CN" lang="zh-CN"/>
              <a:t>口</a:t>
            </a:r>
            <a:r>
              <a:rPr altLang="zh-CN" lang="zh-CN"/>
              <a:t>的</a:t>
            </a:r>
            <a:r>
              <a:rPr altLang="en-US" lang="zh-CN"/>
              <a:t>八个</a:t>
            </a:r>
            <a:r>
              <a:rPr altLang="zh-CN" lang="en-US"/>
              <a:t>L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zh-CN"/>
              <a:t>灯</a:t>
            </a:r>
            <a:r>
              <a:rPr altLang="zh-CN" lang="zh-CN"/>
              <a:t>。</a:t>
            </a:r>
            <a:endParaRPr lang="zh-CN"/>
          </a:p>
          <a:p>
            <a:r>
              <a:rPr lang="zh-CN"/>
              <a:t>这</a:t>
            </a:r>
            <a:r>
              <a:rPr lang="zh-CN"/>
              <a:t>句话</a:t>
            </a:r>
            <a:r>
              <a:rPr lang="zh-CN"/>
              <a:t>又</a:t>
            </a:r>
            <a:r>
              <a:rPr lang="zh-CN"/>
              <a:t>表示</a:t>
            </a:r>
            <a:r>
              <a:rPr lang="zh-CN"/>
              <a:t>什么</a:t>
            </a:r>
            <a:r>
              <a:rPr lang="zh-CN"/>
              <a:t>意思</a:t>
            </a:r>
            <a:r>
              <a:rPr lang="zh-CN"/>
              <a:t>呢</a:t>
            </a:r>
            <a:r>
              <a:rPr lang="zh-CN"/>
              <a:t>？</a:t>
            </a:r>
            <a:endParaRPr lang="zh-CN"/>
          </a:p>
          <a:p>
            <a:pPr indent="0" marL="0">
              <a:buNone/>
            </a:pPr>
            <a:endParaRPr lang="zh-CN"/>
          </a:p>
          <a:p>
            <a:endParaRPr lang="zh-CN"/>
          </a:p>
        </p:txBody>
      </p:sp>
      <p:sp>
        <p:nvSpPr>
          <p:cNvPr id="1048650" name=""/>
          <p:cNvSpPr txBox="1"/>
          <p:nvPr/>
        </p:nvSpPr>
        <p:spPr>
          <a:xfrm>
            <a:off x="294086" y="4166055"/>
            <a:ext cx="8111983" cy="2440939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altLang="zh-CN" sz="2800" lang="zh-CN"/>
              <a:t>对于</a:t>
            </a:r>
            <a:r>
              <a:rPr altLang="zh-CN" sz="2800" lang="zh-CN"/>
              <a:t>端口</a:t>
            </a:r>
            <a:r>
              <a:rPr altLang="zh-CN" sz="2800" lang="en-US"/>
              <a:t>P</a:t>
            </a:r>
            <a:r>
              <a:rPr altLang="zh-CN" sz="2800" lang="en-US"/>
              <a:t>1</a:t>
            </a:r>
            <a:r>
              <a:rPr altLang="en-US" sz="2800" lang="zh-CN"/>
              <a:t>，</a:t>
            </a:r>
            <a:r>
              <a:rPr altLang="en-US" sz="2800" lang="zh-CN"/>
              <a:t>令</a:t>
            </a:r>
            <a:r>
              <a:rPr altLang="en-US" sz="2800" lang="zh-CN"/>
              <a:t>该</a:t>
            </a:r>
            <a:r>
              <a:rPr altLang="en-US" sz="2800" lang="zh-CN"/>
              <a:t>端口</a:t>
            </a:r>
            <a:r>
              <a:rPr altLang="en-US" sz="2800" lang="zh-CN"/>
              <a:t>对应</a:t>
            </a:r>
            <a:r>
              <a:rPr altLang="en-US" sz="2800" lang="zh-CN"/>
              <a:t>输入</a:t>
            </a:r>
            <a:r>
              <a:rPr altLang="en-US" sz="2800" lang="zh-CN"/>
              <a:t>的</a:t>
            </a:r>
            <a:r>
              <a:rPr altLang="en-US" sz="2800" lang="zh-CN"/>
              <a:t>数据</a:t>
            </a:r>
            <a:r>
              <a:rPr altLang="en-US" sz="2800" lang="zh-CN"/>
              <a:t>为</a:t>
            </a:r>
            <a:r>
              <a:rPr altLang="zh-CN" sz="2800" lang="en-US"/>
              <a:t>0</a:t>
            </a:r>
            <a:r>
              <a:rPr altLang="zh-CN" sz="2800" lang="en-US"/>
              <a:t>x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(</a:t>
            </a:r>
            <a:r>
              <a:rPr altLang="zh-CN" sz="2800" lang="zh-CN">
                <a:solidFill>
                  <a:srgbClr val="FF0000"/>
                </a:solidFill>
              </a:rPr>
              <a:t>十六进制</a:t>
            </a:r>
            <a:r>
              <a:rPr altLang="zh-CN" sz="2800" lang="en-US"/>
              <a:t>)</a:t>
            </a:r>
            <a:r>
              <a:rPr altLang="en-US" sz="2800" lang="zh-CN"/>
              <a:t>，</a:t>
            </a:r>
            <a:r>
              <a:rPr altLang="en-US" sz="2800" lang="zh-CN"/>
              <a:t>则</a:t>
            </a:r>
            <a:r>
              <a:rPr altLang="en-US" sz="2800" lang="zh-CN"/>
              <a:t>该</a:t>
            </a:r>
            <a:r>
              <a:rPr altLang="en-US" sz="2800" lang="zh-CN"/>
              <a:t>端口</a:t>
            </a:r>
            <a:r>
              <a:rPr altLang="en-US" sz="2800" lang="zh-CN"/>
              <a:t>从</a:t>
            </a:r>
            <a:r>
              <a:rPr altLang="en-US" sz="2800" lang="zh-CN"/>
              <a:t>高位</a:t>
            </a:r>
            <a:r>
              <a:rPr altLang="en-US" sz="2800" lang="zh-CN"/>
              <a:t>到</a:t>
            </a:r>
            <a:r>
              <a:rPr altLang="en-US" sz="2800" lang="zh-CN"/>
              <a:t>低位</a:t>
            </a:r>
            <a:r>
              <a:rPr altLang="en-US" sz="2800" lang="zh-CN"/>
              <a:t>数据</a:t>
            </a:r>
            <a:r>
              <a:rPr altLang="en-US" sz="2800" lang="zh-CN"/>
              <a:t>为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zh-CN" sz="2800" lang="en-US"/>
              <a:t>0</a:t>
            </a:r>
            <a:r>
              <a:rPr altLang="en-US" sz="2800" lang="zh-CN"/>
              <a:t>，</a:t>
            </a:r>
            <a:r>
              <a:rPr altLang="en-US" sz="2800" lang="zh-CN"/>
              <a:t>即</a:t>
            </a:r>
            <a:r>
              <a:rPr altLang="en-US" sz="2800" lang="zh-CN"/>
              <a:t>全部</a:t>
            </a:r>
            <a:r>
              <a:rPr altLang="en-US" sz="2800" lang="zh-CN"/>
              <a:t>为</a:t>
            </a:r>
            <a:r>
              <a:rPr altLang="en-US" sz="2800" lang="zh-CN"/>
              <a:t>低</a:t>
            </a:r>
            <a:r>
              <a:rPr altLang="en-US" sz="2800" lang="zh-CN"/>
              <a:t>电平</a:t>
            </a:r>
            <a:r>
              <a:rPr altLang="en-US" sz="2800" lang="zh-CN"/>
              <a:t>。</a:t>
            </a:r>
            <a:r>
              <a:rPr altLang="en-US" sz="2800" lang="zh-CN"/>
              <a:t>则</a:t>
            </a:r>
            <a:r>
              <a:rPr altLang="en-US" sz="2800" lang="zh-CN"/>
              <a:t>所有</a:t>
            </a:r>
            <a:r>
              <a:rPr altLang="zh-CN" sz="2800" lang="en-US"/>
              <a:t>L</a:t>
            </a:r>
            <a:r>
              <a:rPr altLang="zh-CN" sz="2800" lang="en-US"/>
              <a:t>E</a:t>
            </a:r>
            <a:r>
              <a:rPr altLang="zh-CN" sz="2800" lang="en-US"/>
              <a:t>D</a:t>
            </a:r>
            <a:r>
              <a:rPr altLang="zh-CN" sz="2800" lang="zh-CN"/>
              <a:t>灯</a:t>
            </a:r>
            <a:r>
              <a:rPr altLang="zh-CN" sz="2800" lang="zh-CN"/>
              <a:t>均可</a:t>
            </a:r>
            <a:r>
              <a:rPr altLang="zh-CN" sz="2800" lang="zh-CN"/>
              <a:t>点亮</a:t>
            </a:r>
            <a:r>
              <a:rPr altLang="zh-CN" sz="2800" lang="zh-CN"/>
              <a:t>。</a:t>
            </a:r>
            <a:endParaRPr sz="2800" lang="zh-CN"/>
          </a:p>
          <a:p>
            <a:pPr indent="0" marL="0">
              <a:buNone/>
            </a:pPr>
            <a:r>
              <a:rPr altLang="zh-CN" sz="2800" lang="zh-CN"/>
              <a:t>如果</a:t>
            </a:r>
            <a:r>
              <a:rPr altLang="zh-CN" sz="2800" lang="zh-CN"/>
              <a:t>我们</a:t>
            </a:r>
            <a:r>
              <a:rPr altLang="zh-CN" sz="2800" lang="zh-CN"/>
              <a:t>想要</a:t>
            </a:r>
            <a:r>
              <a:rPr altLang="zh-CN" sz="2800" lang="zh-CN"/>
              <a:t>使得</a:t>
            </a:r>
            <a:r>
              <a:rPr altLang="zh-CN" sz="2800" lang="zh-CN"/>
              <a:t>八个</a:t>
            </a:r>
            <a:r>
              <a:rPr altLang="zh-CN" sz="2800" lang="en-US"/>
              <a:t>L</a:t>
            </a:r>
            <a:r>
              <a:rPr altLang="zh-CN" sz="2800" lang="en-US"/>
              <a:t>E</a:t>
            </a:r>
            <a:r>
              <a:rPr altLang="zh-CN" sz="2800" lang="en-US"/>
              <a:t>D</a:t>
            </a:r>
            <a:r>
              <a:rPr altLang="zh-CN" sz="2800" lang="zh-CN"/>
              <a:t>灯</a:t>
            </a:r>
            <a:r>
              <a:rPr altLang="zh-CN" sz="2800" lang="zh-CN"/>
              <a:t>交</a:t>
            </a:r>
            <a:r>
              <a:rPr altLang="zh-CN" sz="2800" lang="zh-CN"/>
              <a:t>错</a:t>
            </a:r>
            <a:r>
              <a:rPr altLang="zh-CN" sz="2800" lang="zh-CN"/>
              <a:t>点亮</a:t>
            </a:r>
            <a:r>
              <a:rPr altLang="zh-CN" sz="2800" lang="zh-CN"/>
              <a:t>，</a:t>
            </a:r>
            <a:r>
              <a:rPr altLang="zh-CN" sz="2800" lang="zh-CN"/>
              <a:t>则</a:t>
            </a:r>
            <a:r>
              <a:rPr altLang="zh-CN" sz="2800" lang="zh-CN"/>
              <a:t>可以</a:t>
            </a:r>
            <a:r>
              <a:rPr altLang="zh-CN" sz="2800" lang="zh-CN"/>
              <a:t>使</a:t>
            </a:r>
            <a:r>
              <a:rPr altLang="zh-CN" sz="2800" lang="zh-CN"/>
              <a:t>八位</a:t>
            </a:r>
            <a:r>
              <a:rPr altLang="zh-CN" sz="2800" lang="zh-CN"/>
              <a:t>端口</a:t>
            </a:r>
            <a:r>
              <a:rPr altLang="zh-CN" sz="2800" lang="zh-CN"/>
              <a:t>数据</a:t>
            </a:r>
            <a:r>
              <a:rPr altLang="zh-CN" sz="2800" lang="zh-CN"/>
              <a:t>为</a:t>
            </a:r>
            <a:r>
              <a:rPr altLang="zh-CN" sz="2800" lang="en-US"/>
              <a:t>0</a:t>
            </a:r>
            <a:r>
              <a:rPr altLang="zh-CN" sz="2800" lang="en-US"/>
              <a:t>1</a:t>
            </a:r>
            <a:r>
              <a:rPr altLang="zh-CN" sz="2800" lang="en-US"/>
              <a:t>0</a:t>
            </a:r>
            <a:r>
              <a:rPr altLang="zh-CN" sz="2800" lang="en-US"/>
              <a:t>1</a:t>
            </a:r>
            <a:r>
              <a:rPr altLang="zh-CN" sz="2800" lang="en-US"/>
              <a:t>0</a:t>
            </a:r>
            <a:r>
              <a:rPr altLang="zh-CN" sz="2800" lang="en-US"/>
              <a:t>1</a:t>
            </a:r>
            <a:r>
              <a:rPr altLang="zh-CN" sz="2800" lang="en-US"/>
              <a:t>0</a:t>
            </a:r>
            <a:r>
              <a:rPr altLang="zh-CN" sz="2800" lang="en-US"/>
              <a:t>1</a:t>
            </a:r>
            <a:r>
              <a:rPr altLang="en-US" sz="2800" lang="zh-CN"/>
              <a:t>，</a:t>
            </a:r>
            <a:r>
              <a:rPr altLang="en-US" sz="2800" lang="zh-CN"/>
              <a:t>对应</a:t>
            </a:r>
            <a:r>
              <a:rPr altLang="zh-CN" sz="2800" lang="en-US"/>
              <a:t>P</a:t>
            </a:r>
            <a:r>
              <a:rPr altLang="zh-CN" sz="2800" lang="en-US"/>
              <a:t>1</a:t>
            </a:r>
            <a:r>
              <a:rPr altLang="zh-CN" sz="2800" lang="en-US"/>
              <a:t>=</a:t>
            </a:r>
            <a:r>
              <a:rPr altLang="zh-CN" sz="2800" lang="en-US"/>
              <a:t>0</a:t>
            </a:r>
            <a:r>
              <a:rPr altLang="zh-CN" sz="2800" lang="en-US"/>
              <a:t>x</a:t>
            </a:r>
            <a:r>
              <a:rPr altLang="zh-CN" sz="2800" lang="en-US"/>
              <a:t>5</a:t>
            </a:r>
            <a:r>
              <a:rPr altLang="zh-CN" sz="2800" lang="en-US"/>
              <a:t>5</a:t>
            </a:r>
            <a:r>
              <a:rPr altLang="zh-CN" sz="2800" lang="en-US"/>
              <a:t>;</a:t>
            </a:r>
            <a:endParaRPr sz="28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>
          <a:xfrm>
            <a:off x="457199" y="2582246"/>
            <a:ext cx="8229600" cy="1143000"/>
          </a:xfrm>
        </p:spPr>
        <p:txBody>
          <a:bodyPr/>
          <a:p>
            <a:r>
              <a:rPr lang="zh-CN"/>
              <a:t>那么</a:t>
            </a:r>
            <a:r>
              <a:rPr lang="zh-CN"/>
              <a:t>，</a:t>
            </a:r>
            <a:r>
              <a:rPr lang="zh-CN"/>
              <a:t>进制</a:t>
            </a:r>
            <a:r>
              <a:rPr lang="zh-CN"/>
              <a:t>是</a:t>
            </a:r>
            <a:r>
              <a:rPr lang="zh-CN"/>
              <a:t>什么</a:t>
            </a:r>
            <a:r>
              <a:rPr lang="zh-CN"/>
              <a:t>？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Artificial Intelligence</dc:title>
  <dc:creator>westlei</dc:creator>
  <cp:lastModifiedBy>Administrator</cp:lastModifiedBy>
  <dcterms:created xsi:type="dcterms:W3CDTF">2003-04-26T04:27:12Z</dcterms:created>
  <dcterms:modified xsi:type="dcterms:W3CDTF">2020-11-05T13:39:29Z</dcterms:modified>
</cp:coreProperties>
</file>