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notesMasterIdLst>
    <p:notesMasterId r:id="rId39"/>
  </p:notesMasterIdLst>
  <p:handoutMasterIdLst>
    <p:handoutMasterId r:id="rId40"/>
  </p:handoutMasterIdLst>
  <p:sldIdLst>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24" r:id="rId24"/>
    <p:sldId id="325" r:id="rId25"/>
    <p:sldId id="326" r:id="rId26"/>
    <p:sldId id="319" r:id="rId27"/>
    <p:sldId id="320" r:id="rId28"/>
    <p:sldId id="321" r:id="rId29"/>
    <p:sldId id="322" r:id="rId30"/>
    <p:sldId id="323" r:id="rId31"/>
    <p:sldId id="327" r:id="rId32"/>
    <p:sldId id="328" r:id="rId33"/>
    <p:sldId id="329" r:id="rId34"/>
    <p:sldId id="330" r:id="rId35"/>
    <p:sldId id="331" r:id="rId36"/>
    <p:sldId id="332" r:id="rId37"/>
    <p:sldId id="33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0000"/>
    <a:srgbClr val="000099"/>
    <a:srgbClr val="FFF5FF"/>
    <a:srgbClr val="FFFFF5"/>
    <a:srgbClr val="0066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82" autoAdjust="0"/>
  </p:normalViewPr>
  <p:slideViewPr>
    <p:cSldViewPr>
      <p:cViewPr varScale="1">
        <p:scale>
          <a:sx n="94" d="100"/>
          <a:sy n="94" d="100"/>
        </p:scale>
        <p:origin x="896" y="56"/>
      </p:cViewPr>
      <p:guideLst>
        <p:guide orient="horz" pos="24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zh-CN" altLang="en-US"/>
          </a:p>
        </p:txBody>
      </p:sp>
      <p:sp>
        <p:nvSpPr>
          <p:cNvPr id="10487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zh-CN"/>
          </a:p>
        </p:txBody>
      </p:sp>
      <p:sp>
        <p:nvSpPr>
          <p:cNvPr id="10487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zh-CN"/>
          </a:p>
        </p:txBody>
      </p:sp>
      <p:sp>
        <p:nvSpPr>
          <p:cNvPr id="10487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1FA5224-8839-4C04-9465-EE347EED621A}"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zh-CN" altLang="en-US"/>
          </a:p>
        </p:txBody>
      </p:sp>
      <p:sp>
        <p:nvSpPr>
          <p:cNvPr id="104877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zh-CN"/>
          </a:p>
        </p:txBody>
      </p:sp>
      <p:sp>
        <p:nvSpPr>
          <p:cNvPr id="104877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4877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877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zh-CN"/>
          </a:p>
        </p:txBody>
      </p:sp>
      <p:sp>
        <p:nvSpPr>
          <p:cNvPr id="104877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097C247-02B2-4892-9C36-461AE960F970}"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幻灯片图像占位符 1"/>
          <p:cNvSpPr>
            <a:spLocks noGrp="1" noRot="1" noChangeAspect="1"/>
          </p:cNvSpPr>
          <p:nvPr>
            <p:ph type="sldImg"/>
          </p:nvPr>
        </p:nvSpPr>
        <p:spPr/>
      </p:sp>
      <p:sp>
        <p:nvSpPr>
          <p:cNvPr id="1048669" name="备注占位符 2"/>
          <p:cNvSpPr>
            <a:spLocks noGrp="1"/>
          </p:cNvSpPr>
          <p:nvPr>
            <p:ph type="body" idx="1"/>
          </p:nvPr>
        </p:nvSpPr>
        <p:spPr/>
        <p:txBody>
          <a:bodyPr/>
          <a:lstStyle/>
          <a:p>
            <a:endParaRPr lang="zh-CN" altLang="en-US" dirty="0"/>
          </a:p>
        </p:txBody>
      </p:sp>
      <p:sp>
        <p:nvSpPr>
          <p:cNvPr id="1048670" name="灯片编号占位符 3"/>
          <p:cNvSpPr>
            <a:spLocks noGrp="1"/>
          </p:cNvSpPr>
          <p:nvPr>
            <p:ph type="sldNum" sz="quarter" idx="5"/>
          </p:nvPr>
        </p:nvSpPr>
        <p:spPr/>
        <p:txBody>
          <a:bodyPr/>
          <a:lstStyle/>
          <a:p>
            <a:fld id="{9097C247-02B2-4892-9C36-461AE960F970}" type="slidenum">
              <a:rPr lang="zh-CN" altLang="en-US" smtClean="0"/>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54"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1048755"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p>
        </p:txBody>
      </p:sp>
    </p:spTree>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6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76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57" name="竖排标题 1"/>
          <p:cNvSpPr>
            <a:spLocks noGrp="1"/>
          </p:cNvSpPr>
          <p:nvPr>
            <p:ph type="title" orient="vert"/>
          </p:nvPr>
        </p:nvSpPr>
        <p:spPr>
          <a:xfrm>
            <a:off x="6629400" y="274638"/>
            <a:ext cx="2057400" cy="6583362"/>
          </a:xfrm>
          <a:prstGeom prst="rect">
            <a:avLst/>
          </a:prstGeom>
        </p:spPr>
        <p:txBody>
          <a:bodyPr vert="eaVert"/>
          <a:lstStyle/>
          <a:p>
            <a:r>
              <a:rPr lang="zh-CN" altLang="en-US"/>
              <a:t>单击此处编辑母版标题样式</a:t>
            </a:r>
          </a:p>
        </p:txBody>
      </p:sp>
      <p:sp>
        <p:nvSpPr>
          <p:cNvPr id="1048758" name="竖排文字占位符 2"/>
          <p:cNvSpPr>
            <a:spLocks noGrp="1"/>
          </p:cNvSpPr>
          <p:nvPr>
            <p:ph type="body" orient="vert" idx="1"/>
          </p:nvPr>
        </p:nvSpPr>
        <p:spPr>
          <a:xfrm>
            <a:off x="457200" y="274638"/>
            <a:ext cx="6019800" cy="6583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3" name="Group 2"/>
          <p:cNvGrpSpPr/>
          <p:nvPr/>
        </p:nvGrpSpPr>
        <p:grpSpPr bwMode="auto">
          <a:xfrm>
            <a:off x="0" y="0"/>
            <a:ext cx="9144000" cy="6858000"/>
            <a:chOff x="0" y="0"/>
            <a:chExt cx="5760" cy="4320"/>
          </a:xfrm>
        </p:grpSpPr>
        <p:sp>
          <p:nvSpPr>
            <p:cNvPr id="10486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10486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grpSp>
          <p:nvGrpSpPr>
            <p:cNvPr id="74" name="Group 5"/>
            <p:cNvGrpSpPr/>
            <p:nvPr/>
          </p:nvGrpSpPr>
          <p:grpSpPr bwMode="auto">
            <a:xfrm>
              <a:off x="0" y="672"/>
              <a:ext cx="1806" cy="1989"/>
              <a:chOff x="0" y="672"/>
              <a:chExt cx="1806" cy="1989"/>
            </a:xfrm>
          </p:grpSpPr>
          <p:sp>
            <p:nvSpPr>
              <p:cNvPr id="1048620"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1"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2"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3" name="Rectangle 9"/>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4"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5"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6" name="Rectangle 12"/>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7"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8"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29"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grpSp>
      </p:grpSp>
      <p:sp>
        <p:nvSpPr>
          <p:cNvPr id="1048630"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zh-CN" altLang="en-US"/>
              <a:t>单击此处编辑母版标题样式</a:t>
            </a:r>
          </a:p>
        </p:txBody>
      </p:sp>
      <p:sp>
        <p:nvSpPr>
          <p:cNvPr id="1048631"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zh-CN" altLang="en-US"/>
              <a:t>单击此处编辑母版副标题样式</a:t>
            </a:r>
          </a:p>
        </p:txBody>
      </p:sp>
      <p:sp>
        <p:nvSpPr>
          <p:cNvPr id="1048632" name="Rectangle 16"/>
          <p:cNvSpPr>
            <a:spLocks noGrp="1" noChangeArrowheads="1"/>
          </p:cNvSpPr>
          <p:nvPr>
            <p:ph type="dt" sz="half" idx="10"/>
          </p:nvPr>
        </p:nvSpPr>
        <p:spPr>
          <a:xfrm>
            <a:off x="457200" y="6248400"/>
            <a:ext cx="2133600" cy="457200"/>
          </a:xfrm>
        </p:spPr>
        <p:txBody>
          <a:bodyPr/>
          <a:lstStyle/>
          <a:p>
            <a:endParaRPr lang="en-US" altLang="zh-CN"/>
          </a:p>
        </p:txBody>
      </p:sp>
      <p:sp>
        <p:nvSpPr>
          <p:cNvPr id="1048633" name="Rectangle 17"/>
          <p:cNvSpPr>
            <a:spLocks noGrp="1" noChangeArrowheads="1"/>
          </p:cNvSpPr>
          <p:nvPr>
            <p:ph type="ftr" sz="quarter" idx="11"/>
          </p:nvPr>
        </p:nvSpPr>
        <p:spPr/>
        <p:txBody>
          <a:bodyPr/>
          <a:lstStyle/>
          <a:p>
            <a:endParaRPr lang="en-US" altLang="zh-CN"/>
          </a:p>
        </p:txBody>
      </p:sp>
      <p:sp>
        <p:nvSpPr>
          <p:cNvPr id="1048634" name="Rectangle 18"/>
          <p:cNvSpPr>
            <a:spLocks noGrp="1" noChangeArrowheads="1"/>
          </p:cNvSpPr>
          <p:nvPr>
            <p:ph type="sldNum" sz="quarter" idx="12"/>
          </p:nvPr>
        </p:nvSpPr>
        <p:spPr/>
        <p:txBody>
          <a:bodyPr/>
          <a:lstStyle/>
          <a:p>
            <a:fld id="{77E714B1-3EED-4F0C-81DA-1F09C0AB689B}" type="slidenum">
              <a:rPr lang="zh-CN" altLang="en-US"/>
              <a:t>‹#›</a:t>
            </a:fld>
            <a:endParaRPr lang="en-US" altLang="zh-CN"/>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0" name="标题 1"/>
          <p:cNvSpPr>
            <a:spLocks noGrp="1"/>
          </p:cNvSpPr>
          <p:nvPr>
            <p:ph type="title"/>
          </p:nvPr>
        </p:nvSpPr>
        <p:spPr/>
        <p:txBody>
          <a:bodyPr/>
          <a:lstStyle/>
          <a:p>
            <a:r>
              <a:rPr lang="zh-CN" altLang="en-US"/>
              <a:t>单击此处编辑母版标题样式</a:t>
            </a:r>
          </a:p>
        </p:txBody>
      </p:sp>
      <p:sp>
        <p:nvSpPr>
          <p:cNvPr id="1048591"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2" name="Rectangle 2"/>
          <p:cNvSpPr>
            <a:spLocks noGrp="1" noChangeArrowheads="1"/>
          </p:cNvSpPr>
          <p:nvPr>
            <p:ph type="ftr" sz="quarter" idx="10"/>
          </p:nvPr>
        </p:nvSpPr>
        <p:spPr/>
        <p:txBody>
          <a:bodyPr/>
          <a:lstStyle/>
          <a:p>
            <a:endParaRPr lang="en-US" altLang="zh-CN"/>
          </a:p>
        </p:txBody>
      </p:sp>
      <p:sp>
        <p:nvSpPr>
          <p:cNvPr id="1048593" name="Rectangle 3"/>
          <p:cNvSpPr>
            <a:spLocks noGrp="1" noChangeArrowheads="1"/>
          </p:cNvSpPr>
          <p:nvPr>
            <p:ph type="sldNum" sz="quarter" idx="11"/>
          </p:nvPr>
        </p:nvSpPr>
        <p:spPr/>
        <p:txBody>
          <a:bodyPr/>
          <a:lstStyle/>
          <a:p>
            <a:fld id="{BAD9D032-A857-4D46-A3F4-8AA45DF8C71F}" type="slidenum">
              <a:rPr lang="zh-CN" altLang="en-US"/>
              <a:t>‹#›</a:t>
            </a:fld>
            <a:endParaRPr lang="en-US" altLang="zh-CN"/>
          </a:p>
        </p:txBody>
      </p:sp>
      <p:sp>
        <p:nvSpPr>
          <p:cNvPr id="1048594"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31"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1048732"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048733" name="Rectangle 2"/>
          <p:cNvSpPr>
            <a:spLocks noGrp="1" noChangeArrowheads="1"/>
          </p:cNvSpPr>
          <p:nvPr>
            <p:ph type="ftr" sz="quarter" idx="10"/>
          </p:nvPr>
        </p:nvSpPr>
        <p:spPr/>
        <p:txBody>
          <a:bodyPr/>
          <a:lstStyle/>
          <a:p>
            <a:endParaRPr lang="en-US" altLang="zh-CN"/>
          </a:p>
        </p:txBody>
      </p:sp>
      <p:sp>
        <p:nvSpPr>
          <p:cNvPr id="1048734" name="Rectangle 3"/>
          <p:cNvSpPr>
            <a:spLocks noGrp="1" noChangeArrowheads="1"/>
          </p:cNvSpPr>
          <p:nvPr>
            <p:ph type="sldNum" sz="quarter" idx="11"/>
          </p:nvPr>
        </p:nvSpPr>
        <p:spPr/>
        <p:txBody>
          <a:bodyPr/>
          <a:lstStyle/>
          <a:p>
            <a:fld id="{7DE716DB-E67F-4295-AF3B-F9F9D02D9F13}" type="slidenum">
              <a:rPr lang="zh-CN" altLang="en-US"/>
              <a:t>‹#›</a:t>
            </a:fld>
            <a:endParaRPr lang="en-US" altLang="zh-CN"/>
          </a:p>
        </p:txBody>
      </p:sp>
      <p:sp>
        <p:nvSpPr>
          <p:cNvPr id="1048735"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25" name="标题 1"/>
          <p:cNvSpPr>
            <a:spLocks noGrp="1"/>
          </p:cNvSpPr>
          <p:nvPr>
            <p:ph type="title"/>
          </p:nvPr>
        </p:nvSpPr>
        <p:spPr/>
        <p:txBody>
          <a:bodyPr/>
          <a:lstStyle/>
          <a:p>
            <a:r>
              <a:rPr lang="zh-CN" altLang="en-US"/>
              <a:t>单击此处编辑母版标题样式</a:t>
            </a:r>
          </a:p>
        </p:txBody>
      </p:sp>
      <p:sp>
        <p:nvSpPr>
          <p:cNvPr id="1048726" name="内容占位符 2"/>
          <p:cNvSpPr>
            <a:spLocks noGrp="1"/>
          </p:cNvSpPr>
          <p:nvPr>
            <p:ph sz="half" idx="1"/>
          </p:nvPr>
        </p:nvSpPr>
        <p:spPr>
          <a:xfrm>
            <a:off x="457200" y="12954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7" name="内容占位符 3"/>
          <p:cNvSpPr>
            <a:spLocks noGrp="1"/>
          </p:cNvSpPr>
          <p:nvPr>
            <p:ph sz="half" idx="2"/>
          </p:nvPr>
        </p:nvSpPr>
        <p:spPr>
          <a:xfrm>
            <a:off x="4648200" y="12954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8" name="Rectangle 2"/>
          <p:cNvSpPr>
            <a:spLocks noGrp="1" noChangeArrowheads="1"/>
          </p:cNvSpPr>
          <p:nvPr>
            <p:ph type="ftr" sz="quarter" idx="10"/>
          </p:nvPr>
        </p:nvSpPr>
        <p:spPr/>
        <p:txBody>
          <a:bodyPr/>
          <a:lstStyle/>
          <a:p>
            <a:endParaRPr lang="en-US" altLang="zh-CN"/>
          </a:p>
        </p:txBody>
      </p:sp>
      <p:sp>
        <p:nvSpPr>
          <p:cNvPr id="1048729" name="Rectangle 3"/>
          <p:cNvSpPr>
            <a:spLocks noGrp="1" noChangeArrowheads="1"/>
          </p:cNvSpPr>
          <p:nvPr>
            <p:ph type="sldNum" sz="quarter" idx="11"/>
          </p:nvPr>
        </p:nvSpPr>
        <p:spPr/>
        <p:txBody>
          <a:bodyPr/>
          <a:lstStyle/>
          <a:p>
            <a:fld id="{9937A5E6-3947-4C38-88D3-5AA285711AD7}" type="slidenum">
              <a:rPr lang="zh-CN" altLang="en-US"/>
              <a:t>‹#›</a:t>
            </a:fld>
            <a:endParaRPr lang="en-US" altLang="zh-CN"/>
          </a:p>
        </p:txBody>
      </p:sp>
      <p:sp>
        <p:nvSpPr>
          <p:cNvPr id="1048730"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46"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1048747"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48"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49"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50"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51" name="Rectangle 2"/>
          <p:cNvSpPr>
            <a:spLocks noGrp="1" noChangeArrowheads="1"/>
          </p:cNvSpPr>
          <p:nvPr>
            <p:ph type="ftr" sz="quarter" idx="10"/>
          </p:nvPr>
        </p:nvSpPr>
        <p:spPr/>
        <p:txBody>
          <a:bodyPr/>
          <a:lstStyle/>
          <a:p>
            <a:endParaRPr lang="en-US" altLang="zh-CN"/>
          </a:p>
        </p:txBody>
      </p:sp>
      <p:sp>
        <p:nvSpPr>
          <p:cNvPr id="1048752" name="Rectangle 3"/>
          <p:cNvSpPr>
            <a:spLocks noGrp="1" noChangeArrowheads="1"/>
          </p:cNvSpPr>
          <p:nvPr>
            <p:ph type="sldNum" sz="quarter" idx="11"/>
          </p:nvPr>
        </p:nvSpPr>
        <p:spPr/>
        <p:txBody>
          <a:bodyPr/>
          <a:lstStyle/>
          <a:p>
            <a:fld id="{FFB04940-DCF9-4765-BE29-69614D041FB6}" type="slidenum">
              <a:rPr lang="zh-CN" altLang="en-US"/>
              <a:t>‹#›</a:t>
            </a:fld>
            <a:endParaRPr lang="en-US" altLang="zh-CN"/>
          </a:p>
        </p:txBody>
      </p:sp>
      <p:sp>
        <p:nvSpPr>
          <p:cNvPr id="1048753"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42" name="标题 1"/>
          <p:cNvSpPr>
            <a:spLocks noGrp="1"/>
          </p:cNvSpPr>
          <p:nvPr>
            <p:ph type="title"/>
          </p:nvPr>
        </p:nvSpPr>
        <p:spPr/>
        <p:txBody>
          <a:bodyPr/>
          <a:lstStyle/>
          <a:p>
            <a:r>
              <a:rPr lang="zh-CN" altLang="en-US"/>
              <a:t>单击此处编辑母版标题样式</a:t>
            </a:r>
          </a:p>
        </p:txBody>
      </p:sp>
      <p:sp>
        <p:nvSpPr>
          <p:cNvPr id="1048743" name="Rectangle 2"/>
          <p:cNvSpPr>
            <a:spLocks noGrp="1" noChangeArrowheads="1"/>
          </p:cNvSpPr>
          <p:nvPr>
            <p:ph type="ftr" sz="quarter" idx="10"/>
          </p:nvPr>
        </p:nvSpPr>
        <p:spPr/>
        <p:txBody>
          <a:bodyPr/>
          <a:lstStyle/>
          <a:p>
            <a:endParaRPr lang="en-US" altLang="zh-CN"/>
          </a:p>
        </p:txBody>
      </p:sp>
      <p:sp>
        <p:nvSpPr>
          <p:cNvPr id="1048744" name="Rectangle 3"/>
          <p:cNvSpPr>
            <a:spLocks noGrp="1" noChangeArrowheads="1"/>
          </p:cNvSpPr>
          <p:nvPr>
            <p:ph type="sldNum" sz="quarter" idx="11"/>
          </p:nvPr>
        </p:nvSpPr>
        <p:spPr/>
        <p:txBody>
          <a:bodyPr/>
          <a:lstStyle/>
          <a:p>
            <a:fld id="{2D4653B1-F52D-4998-9F04-35885472380A}" type="slidenum">
              <a:rPr lang="zh-CN" altLang="en-US"/>
              <a:t>‹#›</a:t>
            </a:fld>
            <a:endParaRPr lang="en-US" altLang="zh-CN"/>
          </a:p>
        </p:txBody>
      </p:sp>
      <p:sp>
        <p:nvSpPr>
          <p:cNvPr id="1048745"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06" name="Rectangle 2"/>
          <p:cNvSpPr>
            <a:spLocks noGrp="1" noChangeArrowheads="1"/>
          </p:cNvSpPr>
          <p:nvPr>
            <p:ph type="ftr" sz="quarter" idx="10"/>
          </p:nvPr>
        </p:nvSpPr>
        <p:spPr/>
        <p:txBody>
          <a:bodyPr/>
          <a:lstStyle/>
          <a:p>
            <a:endParaRPr lang="en-US" altLang="zh-CN"/>
          </a:p>
        </p:txBody>
      </p:sp>
      <p:sp>
        <p:nvSpPr>
          <p:cNvPr id="1048707" name="Rectangle 3"/>
          <p:cNvSpPr>
            <a:spLocks noGrp="1" noChangeArrowheads="1"/>
          </p:cNvSpPr>
          <p:nvPr>
            <p:ph type="sldNum" sz="quarter" idx="11"/>
          </p:nvPr>
        </p:nvSpPr>
        <p:spPr/>
        <p:txBody>
          <a:bodyPr/>
          <a:lstStyle/>
          <a:p>
            <a:fld id="{62875B90-1268-4FBB-874D-0AFBED20E500}" type="slidenum">
              <a:rPr lang="zh-CN" altLang="en-US"/>
              <a:t>‹#›</a:t>
            </a:fld>
            <a:endParaRPr lang="en-US" altLang="zh-CN"/>
          </a:p>
        </p:txBody>
      </p:sp>
      <p:sp>
        <p:nvSpPr>
          <p:cNvPr id="1048708"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36"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104873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8"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39" name="Rectangle 2"/>
          <p:cNvSpPr>
            <a:spLocks noGrp="1" noChangeArrowheads="1"/>
          </p:cNvSpPr>
          <p:nvPr>
            <p:ph type="ftr" sz="quarter" idx="10"/>
          </p:nvPr>
        </p:nvSpPr>
        <p:spPr/>
        <p:txBody>
          <a:bodyPr/>
          <a:lstStyle/>
          <a:p>
            <a:endParaRPr lang="en-US" altLang="zh-CN"/>
          </a:p>
        </p:txBody>
      </p:sp>
      <p:sp>
        <p:nvSpPr>
          <p:cNvPr id="1048740" name="Rectangle 3"/>
          <p:cNvSpPr>
            <a:spLocks noGrp="1" noChangeArrowheads="1"/>
          </p:cNvSpPr>
          <p:nvPr>
            <p:ph type="sldNum" sz="quarter" idx="11"/>
          </p:nvPr>
        </p:nvSpPr>
        <p:spPr/>
        <p:txBody>
          <a:bodyPr/>
          <a:lstStyle/>
          <a:p>
            <a:fld id="{27736B3B-13A4-492E-9080-223CD1E2C3F5}" type="slidenum">
              <a:rPr lang="zh-CN" altLang="en-US"/>
              <a:t>‹#›</a:t>
            </a:fld>
            <a:endParaRPr lang="en-US" altLang="zh-CN"/>
          </a:p>
        </p:txBody>
      </p:sp>
      <p:sp>
        <p:nvSpPr>
          <p:cNvPr id="1048741"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1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61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09"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710"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8711"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12" name="Rectangle 2"/>
          <p:cNvSpPr>
            <a:spLocks noGrp="1" noChangeArrowheads="1"/>
          </p:cNvSpPr>
          <p:nvPr>
            <p:ph type="ftr" sz="quarter" idx="10"/>
          </p:nvPr>
        </p:nvSpPr>
        <p:spPr/>
        <p:txBody>
          <a:bodyPr/>
          <a:lstStyle/>
          <a:p>
            <a:endParaRPr lang="en-US" altLang="zh-CN"/>
          </a:p>
        </p:txBody>
      </p:sp>
      <p:sp>
        <p:nvSpPr>
          <p:cNvPr id="1048713" name="Rectangle 3"/>
          <p:cNvSpPr>
            <a:spLocks noGrp="1" noChangeArrowheads="1"/>
          </p:cNvSpPr>
          <p:nvPr>
            <p:ph type="sldNum" sz="quarter" idx="11"/>
          </p:nvPr>
        </p:nvSpPr>
        <p:spPr/>
        <p:txBody>
          <a:bodyPr/>
          <a:lstStyle/>
          <a:p>
            <a:fld id="{5AB50DFC-8C9F-4B4B-882B-3604E18358C2}" type="slidenum">
              <a:rPr lang="zh-CN" altLang="en-US"/>
              <a:t>‹#›</a:t>
            </a:fld>
            <a:endParaRPr lang="en-US" altLang="zh-CN"/>
          </a:p>
        </p:txBody>
      </p:sp>
      <p:sp>
        <p:nvSpPr>
          <p:cNvPr id="1048714"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15" name="标题 1"/>
          <p:cNvSpPr>
            <a:spLocks noGrp="1"/>
          </p:cNvSpPr>
          <p:nvPr>
            <p:ph type="title"/>
          </p:nvPr>
        </p:nvSpPr>
        <p:spPr/>
        <p:txBody>
          <a:bodyPr/>
          <a:lstStyle/>
          <a:p>
            <a:r>
              <a:rPr lang="zh-CN" altLang="en-US"/>
              <a:t>单击此处编辑母版标题样式</a:t>
            </a:r>
          </a:p>
        </p:txBody>
      </p:sp>
      <p:sp>
        <p:nvSpPr>
          <p:cNvPr id="104871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17" name="Rectangle 2"/>
          <p:cNvSpPr>
            <a:spLocks noGrp="1" noChangeArrowheads="1"/>
          </p:cNvSpPr>
          <p:nvPr>
            <p:ph type="ftr" sz="quarter" idx="10"/>
          </p:nvPr>
        </p:nvSpPr>
        <p:spPr/>
        <p:txBody>
          <a:bodyPr/>
          <a:lstStyle/>
          <a:p>
            <a:endParaRPr lang="en-US" altLang="zh-CN"/>
          </a:p>
        </p:txBody>
      </p:sp>
      <p:sp>
        <p:nvSpPr>
          <p:cNvPr id="1048718" name="Rectangle 3"/>
          <p:cNvSpPr>
            <a:spLocks noGrp="1" noChangeArrowheads="1"/>
          </p:cNvSpPr>
          <p:nvPr>
            <p:ph type="sldNum" sz="quarter" idx="11"/>
          </p:nvPr>
        </p:nvSpPr>
        <p:spPr/>
        <p:txBody>
          <a:bodyPr/>
          <a:lstStyle/>
          <a:p>
            <a:fld id="{4BBFF2E8-E637-4AEE-A2BC-6DA8A9B9D879}" type="slidenum">
              <a:rPr lang="zh-CN" altLang="en-US"/>
              <a:t>‹#›</a:t>
            </a:fld>
            <a:endParaRPr lang="en-US" altLang="zh-CN"/>
          </a:p>
        </p:txBody>
      </p:sp>
      <p:sp>
        <p:nvSpPr>
          <p:cNvPr id="1048719"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20" name="竖排标题 1"/>
          <p:cNvSpPr>
            <a:spLocks noGrp="1"/>
          </p:cNvSpPr>
          <p:nvPr>
            <p:ph type="title" orient="vert"/>
          </p:nvPr>
        </p:nvSpPr>
        <p:spPr>
          <a:xfrm>
            <a:off x="6629400" y="457200"/>
            <a:ext cx="2057400" cy="5715000"/>
          </a:xfrm>
        </p:spPr>
        <p:txBody>
          <a:bodyPr vert="eaVert"/>
          <a:lstStyle/>
          <a:p>
            <a:r>
              <a:rPr lang="zh-CN" altLang="en-US"/>
              <a:t>单击此处编辑母版标题样式</a:t>
            </a:r>
          </a:p>
        </p:txBody>
      </p:sp>
      <p:sp>
        <p:nvSpPr>
          <p:cNvPr id="1048721" name="竖排文字占位符 2"/>
          <p:cNvSpPr>
            <a:spLocks noGrp="1"/>
          </p:cNvSpPr>
          <p:nvPr>
            <p:ph type="body" orient="vert" idx="1"/>
          </p:nvPr>
        </p:nvSpPr>
        <p:spPr>
          <a:xfrm>
            <a:off x="457200" y="4572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2" name="Rectangle 2"/>
          <p:cNvSpPr>
            <a:spLocks noGrp="1" noChangeArrowheads="1"/>
          </p:cNvSpPr>
          <p:nvPr>
            <p:ph type="ftr" sz="quarter" idx="10"/>
          </p:nvPr>
        </p:nvSpPr>
        <p:spPr/>
        <p:txBody>
          <a:bodyPr/>
          <a:lstStyle/>
          <a:p>
            <a:endParaRPr lang="en-US" altLang="zh-CN"/>
          </a:p>
        </p:txBody>
      </p:sp>
      <p:sp>
        <p:nvSpPr>
          <p:cNvPr id="1048723" name="Rectangle 3"/>
          <p:cNvSpPr>
            <a:spLocks noGrp="1" noChangeArrowheads="1"/>
          </p:cNvSpPr>
          <p:nvPr>
            <p:ph type="sldNum" sz="quarter" idx="11"/>
          </p:nvPr>
        </p:nvSpPr>
        <p:spPr/>
        <p:txBody>
          <a:bodyPr/>
          <a:lstStyle/>
          <a:p>
            <a:fld id="{C84F8540-EFF3-4223-BA12-3618AA877639}" type="slidenum">
              <a:rPr lang="zh-CN" altLang="en-US"/>
              <a:t>‹#›</a:t>
            </a:fld>
            <a:endParaRPr lang="en-US" altLang="zh-CN"/>
          </a:p>
        </p:txBody>
      </p:sp>
      <p:sp>
        <p:nvSpPr>
          <p:cNvPr id="1048724" name="Rectangle 16"/>
          <p:cNvSpPr>
            <a:spLocks noGrp="1" noChangeArrowheads="1"/>
          </p:cNvSpPr>
          <p:nvPr>
            <p:ph type="dt" sz="half" idx="12"/>
          </p:nvPr>
        </p:nvSpPr>
        <p:spPr/>
        <p:txBody>
          <a:bodyPr/>
          <a:lstStyle/>
          <a:p>
            <a:endParaRPr lang="en-US" altLang="zh-CN"/>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64"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1048765"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66"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767" name="内容占位符 2"/>
          <p:cNvSpPr>
            <a:spLocks noGrp="1"/>
          </p:cNvSpPr>
          <p:nvPr>
            <p:ph sz="half" idx="1"/>
          </p:nvPr>
        </p:nvSpPr>
        <p:spPr>
          <a:xfrm>
            <a:off x="457200" y="457200"/>
            <a:ext cx="4038600" cy="640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68" name="内容占位符 3"/>
          <p:cNvSpPr>
            <a:spLocks noGrp="1"/>
          </p:cNvSpPr>
          <p:nvPr>
            <p:ph sz="half" idx="2"/>
          </p:nvPr>
        </p:nvSpPr>
        <p:spPr>
          <a:xfrm>
            <a:off x="4648200" y="457200"/>
            <a:ext cx="4038600" cy="640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56"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657"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58"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9"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60"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56"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69"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1048770"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1"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59"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1048760"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8761"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8" name="Group 4"/>
          <p:cNvGrpSpPr/>
          <p:nvPr/>
        </p:nvGrpSpPr>
        <p:grpSpPr bwMode="auto">
          <a:xfrm>
            <a:off x="0" y="0"/>
            <a:ext cx="9144000" cy="546100"/>
            <a:chOff x="0" y="0"/>
            <a:chExt cx="5760" cy="344"/>
          </a:xfrm>
        </p:grpSpPr>
        <p:sp>
          <p:nvSpPr>
            <p:cNvPr id="104860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104860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0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60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60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4860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608"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609"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4861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grpSp>
      <p:sp>
        <p:nvSpPr>
          <p:cNvPr id="1048611" name="Rectangle 15"/>
          <p:cNvSpPr>
            <a:spLocks noGrp="1" noChangeArrowheads="1"/>
          </p:cNvSpPr>
          <p:nvPr>
            <p:ph type="body" idx="1"/>
          </p:nvPr>
        </p:nvSpPr>
        <p:spPr bwMode="auto">
          <a:xfrm>
            <a:off x="457200" y="457200"/>
            <a:ext cx="8229600" cy="6400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push dir="r"/>
  </p:transition>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Arial" charset="0"/>
          <a:ea typeface="宋体" pitchFamily="2" charset="-122"/>
        </a:defRPr>
      </a:lvl2pPr>
      <a:lvl3pPr algn="ctr" rtl="0" eaLnBrk="0" fontAlgn="base" hangingPunct="0">
        <a:spcBef>
          <a:spcPct val="0"/>
        </a:spcBef>
        <a:spcAft>
          <a:spcPct val="0"/>
        </a:spcAft>
        <a:defRPr sz="4000">
          <a:solidFill>
            <a:schemeClr val="tx1"/>
          </a:solidFill>
          <a:latin typeface="Arial" charset="0"/>
          <a:ea typeface="宋体" pitchFamily="2" charset="-122"/>
        </a:defRPr>
      </a:lvl3pPr>
      <a:lvl4pPr algn="ctr" rtl="0" eaLnBrk="0" fontAlgn="base" hangingPunct="0">
        <a:spcBef>
          <a:spcPct val="0"/>
        </a:spcBef>
        <a:spcAft>
          <a:spcPct val="0"/>
        </a:spcAft>
        <a:defRPr sz="4000">
          <a:solidFill>
            <a:schemeClr val="tx1"/>
          </a:solidFill>
          <a:latin typeface="Arial" charset="0"/>
          <a:ea typeface="宋体" pitchFamily="2" charset="-122"/>
        </a:defRPr>
      </a:lvl4pPr>
      <a:lvl5pPr algn="ctr" rtl="0" eaLnBrk="0" fontAlgn="base" hangingPunct="0">
        <a:spcBef>
          <a:spcPct val="0"/>
        </a:spcBef>
        <a:spcAft>
          <a:spcPct val="0"/>
        </a:spcAft>
        <a:defRPr sz="4000">
          <a:solidFill>
            <a:schemeClr val="tx1"/>
          </a:solidFill>
          <a:latin typeface="Arial" charset="0"/>
          <a:ea typeface="宋体" pitchFamily="2" charset="-122"/>
        </a:defRPr>
      </a:lvl5pPr>
      <a:lvl6pPr marL="457200" algn="ctr" rtl="0" fontAlgn="base">
        <a:spcBef>
          <a:spcPct val="0"/>
        </a:spcBef>
        <a:spcAft>
          <a:spcPct val="0"/>
        </a:spcAft>
        <a:defRPr sz="4000">
          <a:solidFill>
            <a:schemeClr val="tx1"/>
          </a:solidFill>
          <a:latin typeface="Arial" charset="0"/>
          <a:ea typeface="宋体" pitchFamily="2" charset="-122"/>
        </a:defRPr>
      </a:lvl6pPr>
      <a:lvl7pPr marL="914400" algn="ctr" rtl="0" fontAlgn="base">
        <a:spcBef>
          <a:spcPct val="0"/>
        </a:spcBef>
        <a:spcAft>
          <a:spcPct val="0"/>
        </a:spcAft>
        <a:defRPr sz="4000">
          <a:solidFill>
            <a:schemeClr val="tx1"/>
          </a:solidFill>
          <a:latin typeface="Arial" charset="0"/>
          <a:ea typeface="宋体" pitchFamily="2" charset="-122"/>
        </a:defRPr>
      </a:lvl7pPr>
      <a:lvl8pPr marL="1371600" algn="ctr" rtl="0" fontAlgn="base">
        <a:spcBef>
          <a:spcPct val="0"/>
        </a:spcBef>
        <a:spcAft>
          <a:spcPct val="0"/>
        </a:spcAft>
        <a:defRPr sz="4000">
          <a:solidFill>
            <a:schemeClr val="tx1"/>
          </a:solidFill>
          <a:latin typeface="Arial" charset="0"/>
          <a:ea typeface="宋体" pitchFamily="2" charset="-122"/>
        </a:defRPr>
      </a:lvl8pPr>
      <a:lvl9pPr marL="1828800" algn="ctr" rtl="0" fontAlgn="base">
        <a:spcBef>
          <a:spcPct val="0"/>
        </a:spcBef>
        <a:spcAft>
          <a:spcPct val="0"/>
        </a:spcAft>
        <a:defRPr sz="40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b="1">
          <a:solidFill>
            <a:srgbClr val="0000FF"/>
          </a:solidFill>
          <a:latin typeface="+mn-lt"/>
          <a:ea typeface="+mn-ea"/>
          <a:cs typeface="+mn-cs"/>
        </a:defRPr>
      </a:lvl1pPr>
      <a:lvl2pPr marL="742950" indent="-285750" algn="l" rtl="0" eaLnBrk="0" fontAlgn="base" hangingPunct="0">
        <a:spcBef>
          <a:spcPct val="20000"/>
        </a:spcBef>
        <a:spcAft>
          <a:spcPct val="0"/>
        </a:spcAft>
        <a:buClr>
          <a:srgbClr val="67AFFF"/>
        </a:buClr>
        <a:buSzPct val="80000"/>
        <a:buFont typeface="Wingdings" panose="05000000000000000000" pitchFamily="2" charset="2"/>
        <a:buChar char="F"/>
        <a:defRPr sz="26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ª"/>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ltLang="zh-CN"/>
          </a:p>
        </p:txBody>
      </p:sp>
      <p:sp>
        <p:nvSpPr>
          <p:cNvPr id="104857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9D7C311-0CE5-4872-8D81-D7AB47F7217C}" type="slidenum">
              <a:rPr lang="zh-CN" altLang="en-US"/>
              <a:t>‹#›</a:t>
            </a:fld>
            <a:endParaRPr lang="en-US" altLang="zh-CN"/>
          </a:p>
        </p:txBody>
      </p:sp>
      <p:grpSp>
        <p:nvGrpSpPr>
          <p:cNvPr id="41" name="Group 4"/>
          <p:cNvGrpSpPr/>
          <p:nvPr/>
        </p:nvGrpSpPr>
        <p:grpSpPr bwMode="auto">
          <a:xfrm>
            <a:off x="0" y="0"/>
            <a:ext cx="9144000" cy="546100"/>
            <a:chOff x="0" y="0"/>
            <a:chExt cx="5760" cy="344"/>
          </a:xfrm>
        </p:grpSpPr>
        <p:sp>
          <p:nvSpPr>
            <p:cNvPr id="1048578"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1048579"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580"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581"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582"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48583"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1048584"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48585"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48586"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grpSp>
      <p:sp>
        <p:nvSpPr>
          <p:cNvPr id="1048587" name="Rectangle 14"/>
          <p:cNvSpPr>
            <a:spLocks noGrp="1" noChangeArrowheads="1"/>
          </p:cNvSpPr>
          <p:nvPr>
            <p:ph type="title"/>
          </p:nvPr>
        </p:nvSpPr>
        <p:spPr bwMode="auto">
          <a:xfrm>
            <a:off x="457200" y="457200"/>
            <a:ext cx="8229600" cy="8382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8588" name="Rectangle 15"/>
          <p:cNvSpPr>
            <a:spLocks noGrp="1" noChangeArrowheads="1"/>
          </p:cNvSpPr>
          <p:nvPr>
            <p:ph type="body" idx="1"/>
          </p:nvPr>
        </p:nvSpPr>
        <p:spPr bwMode="auto">
          <a:xfrm>
            <a:off x="457200" y="1295400"/>
            <a:ext cx="8229600" cy="4876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9"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push dir="r"/>
  </p:transition>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Arial" charset="0"/>
          <a:ea typeface="宋体" pitchFamily="2" charset="-122"/>
        </a:defRPr>
      </a:lvl2pPr>
      <a:lvl3pPr algn="ctr" rtl="0" eaLnBrk="0" fontAlgn="base" hangingPunct="0">
        <a:spcBef>
          <a:spcPct val="0"/>
        </a:spcBef>
        <a:spcAft>
          <a:spcPct val="0"/>
        </a:spcAft>
        <a:defRPr sz="4000">
          <a:solidFill>
            <a:schemeClr val="tx1"/>
          </a:solidFill>
          <a:latin typeface="Arial" charset="0"/>
          <a:ea typeface="宋体" pitchFamily="2" charset="-122"/>
        </a:defRPr>
      </a:lvl3pPr>
      <a:lvl4pPr algn="ctr" rtl="0" eaLnBrk="0" fontAlgn="base" hangingPunct="0">
        <a:spcBef>
          <a:spcPct val="0"/>
        </a:spcBef>
        <a:spcAft>
          <a:spcPct val="0"/>
        </a:spcAft>
        <a:defRPr sz="4000">
          <a:solidFill>
            <a:schemeClr val="tx1"/>
          </a:solidFill>
          <a:latin typeface="Arial" charset="0"/>
          <a:ea typeface="宋体" pitchFamily="2" charset="-122"/>
        </a:defRPr>
      </a:lvl4pPr>
      <a:lvl5pPr algn="ctr" rtl="0" eaLnBrk="0" fontAlgn="base" hangingPunct="0">
        <a:spcBef>
          <a:spcPct val="0"/>
        </a:spcBef>
        <a:spcAft>
          <a:spcPct val="0"/>
        </a:spcAft>
        <a:defRPr sz="4000">
          <a:solidFill>
            <a:schemeClr val="tx1"/>
          </a:solidFill>
          <a:latin typeface="Arial" charset="0"/>
          <a:ea typeface="宋体" pitchFamily="2" charset="-122"/>
        </a:defRPr>
      </a:lvl5pPr>
      <a:lvl6pPr marL="457200" algn="ctr" rtl="0" fontAlgn="base">
        <a:spcBef>
          <a:spcPct val="0"/>
        </a:spcBef>
        <a:spcAft>
          <a:spcPct val="0"/>
        </a:spcAft>
        <a:defRPr sz="4000">
          <a:solidFill>
            <a:schemeClr val="tx1"/>
          </a:solidFill>
          <a:latin typeface="Arial" charset="0"/>
          <a:ea typeface="宋体" pitchFamily="2" charset="-122"/>
        </a:defRPr>
      </a:lvl6pPr>
      <a:lvl7pPr marL="914400" algn="ctr" rtl="0" fontAlgn="base">
        <a:spcBef>
          <a:spcPct val="0"/>
        </a:spcBef>
        <a:spcAft>
          <a:spcPct val="0"/>
        </a:spcAft>
        <a:defRPr sz="4000">
          <a:solidFill>
            <a:schemeClr val="tx1"/>
          </a:solidFill>
          <a:latin typeface="Arial" charset="0"/>
          <a:ea typeface="宋体" pitchFamily="2" charset="-122"/>
        </a:defRPr>
      </a:lvl7pPr>
      <a:lvl8pPr marL="1371600" algn="ctr" rtl="0" fontAlgn="base">
        <a:spcBef>
          <a:spcPct val="0"/>
        </a:spcBef>
        <a:spcAft>
          <a:spcPct val="0"/>
        </a:spcAft>
        <a:defRPr sz="4000">
          <a:solidFill>
            <a:schemeClr val="tx1"/>
          </a:solidFill>
          <a:latin typeface="Arial" charset="0"/>
          <a:ea typeface="宋体" pitchFamily="2" charset="-122"/>
        </a:defRPr>
      </a:lvl8pPr>
      <a:lvl9pPr marL="1828800" algn="ctr" rtl="0" fontAlgn="base">
        <a:spcBef>
          <a:spcPct val="0"/>
        </a:spcBef>
        <a:spcAft>
          <a:spcPct val="0"/>
        </a:spcAft>
        <a:defRPr sz="40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b="1">
          <a:solidFill>
            <a:srgbClr val="0000FF"/>
          </a:solidFill>
          <a:latin typeface="+mn-lt"/>
          <a:ea typeface="+mn-ea"/>
          <a:cs typeface="+mn-cs"/>
        </a:defRPr>
      </a:lvl1pPr>
      <a:lvl2pPr marL="742950" indent="-285750" algn="l" rtl="0" eaLnBrk="0" fontAlgn="base" hangingPunct="0">
        <a:spcBef>
          <a:spcPct val="20000"/>
        </a:spcBef>
        <a:spcAft>
          <a:spcPct val="0"/>
        </a:spcAft>
        <a:buClr>
          <a:srgbClr val="67AFFF"/>
        </a:buClr>
        <a:buSzPct val="80000"/>
        <a:buFont typeface="Wingdings" panose="05000000000000000000" pitchFamily="2" charset="2"/>
        <a:buChar char="F"/>
        <a:defRPr sz="2600" b="1">
          <a:solidFill>
            <a:schemeClr val="tx1"/>
          </a:solidFill>
          <a:latin typeface="+mn-lt"/>
          <a:ea typeface="+mj-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ª"/>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j-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j-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j-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j-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j-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97159" name="Picture 4" descr="header1"/>
          <p:cNvPicPr>
            <a:picLocks noChangeAspect="1" noChangeArrowheads="1"/>
          </p:cNvPicPr>
          <p:nvPr/>
        </p:nvPicPr>
        <p:blipFill>
          <a:blip r:embed="rId2"/>
          <a:srcRect/>
          <a:stretch>
            <a:fillRect/>
          </a:stretch>
        </p:blipFill>
        <p:spPr bwMode="auto">
          <a:xfrm>
            <a:off x="838200" y="381000"/>
            <a:ext cx="3816350" cy="1855788"/>
          </a:xfrm>
          <a:prstGeom prst="rect">
            <a:avLst/>
          </a:prstGeom>
          <a:noFill/>
          <a:ln>
            <a:noFill/>
          </a:ln>
        </p:spPr>
      </p:pic>
      <p:pic>
        <p:nvPicPr>
          <p:cNvPr id="2097160" name="Picture 5" descr="header2"/>
          <p:cNvPicPr>
            <a:picLocks noChangeAspect="1" noChangeArrowheads="1"/>
          </p:cNvPicPr>
          <p:nvPr/>
        </p:nvPicPr>
        <p:blipFill>
          <a:blip r:embed="rId3"/>
          <a:srcRect/>
          <a:stretch>
            <a:fillRect/>
          </a:stretch>
        </p:blipFill>
        <p:spPr bwMode="auto">
          <a:xfrm>
            <a:off x="4648200" y="381000"/>
            <a:ext cx="3609975" cy="1857375"/>
          </a:xfrm>
          <a:prstGeom prst="rect">
            <a:avLst/>
          </a:prstGeom>
          <a:noFill/>
          <a:ln>
            <a:noFill/>
          </a:ln>
        </p:spPr>
      </p:pic>
      <p:sp>
        <p:nvSpPr>
          <p:cNvPr id="1048635" name="Rectangle 12"/>
          <p:cNvSpPr>
            <a:spLocks noRot="1" noChangeArrowheads="1"/>
          </p:cNvSpPr>
          <p:nvPr/>
        </p:nvSpPr>
        <p:spPr bwMode="auto">
          <a:xfrm>
            <a:off x="2885711" y="2639537"/>
            <a:ext cx="5343889" cy="828040"/>
          </a:xfrm>
          <a:prstGeom prst="rect">
            <a:avLst/>
          </a:prstGeom>
          <a:noFill/>
          <a:ln w="9525">
            <a:noFill/>
            <a:miter lim="800000"/>
            <a:headEnd/>
            <a:tailEnd/>
          </a:ln>
          <a:effectLst/>
        </p:spPr>
        <p:txBody>
          <a:bodyPr anchor="ctr">
            <a:spAutoFit/>
          </a:bodyPr>
          <a:lstStyle/>
          <a:p>
            <a:pPr algn="ctr">
              <a:lnSpc>
                <a:spcPct val="90000"/>
              </a:lnSpc>
            </a:pPr>
            <a:r>
              <a:rPr kumimoji="1" lang="zh-CN" altLang="zh-CN" sz="4800" b="1" dirty="0">
                <a:solidFill>
                  <a:schemeClr val="bg1"/>
                </a:solidFill>
                <a:effectLst>
                  <a:outerShdw blurRad="38100" dist="38100" dir="2700000" algn="tl">
                    <a:srgbClr val="C0C0C0"/>
                  </a:outerShdw>
                </a:effectLst>
                <a:latin typeface="Times New Roman" pitchFamily="18" charset="0"/>
                <a:ea typeface="方正姚体" pitchFamily="2" charset="-122"/>
              </a:rPr>
              <a:t>单片机</a:t>
            </a:r>
            <a:r>
              <a:rPr kumimoji="1" lang="en-US" altLang="zh-CN" sz="4800" b="1" dirty="0">
                <a:solidFill>
                  <a:schemeClr val="bg1"/>
                </a:solidFill>
                <a:effectLst>
                  <a:outerShdw blurRad="38100" dist="38100" dir="2700000" algn="tl">
                    <a:srgbClr val="C0C0C0"/>
                  </a:outerShdw>
                </a:effectLst>
                <a:latin typeface="Times New Roman" pitchFamily="18" charset="0"/>
                <a:ea typeface="方正姚体" pitchFamily="2" charset="-122"/>
              </a:rPr>
              <a:t>C</a:t>
            </a:r>
            <a:r>
              <a:rPr kumimoji="1" lang="zh-CN" altLang="en-US" sz="4800" b="1" dirty="0">
                <a:solidFill>
                  <a:schemeClr val="bg1"/>
                </a:solidFill>
                <a:effectLst>
                  <a:outerShdw blurRad="38100" dist="38100" dir="2700000" algn="tl">
                    <a:srgbClr val="C0C0C0"/>
                  </a:outerShdw>
                </a:effectLst>
                <a:latin typeface="Times New Roman" pitchFamily="18" charset="0"/>
                <a:ea typeface="方正姚体" pitchFamily="2" charset="-122"/>
              </a:rPr>
              <a:t>语言基础</a:t>
            </a:r>
            <a:endParaRPr lang="zh-CN" altLang="en-US"/>
          </a:p>
        </p:txBody>
      </p:sp>
      <p:sp>
        <p:nvSpPr>
          <p:cNvPr id="1048636" name="Rectangle 13"/>
          <p:cNvSpPr>
            <a:spLocks noRot="1" noChangeArrowheads="1"/>
          </p:cNvSpPr>
          <p:nvPr/>
        </p:nvSpPr>
        <p:spPr bwMode="auto">
          <a:xfrm>
            <a:off x="3185789" y="3622807"/>
            <a:ext cx="4743730" cy="848040"/>
          </a:xfrm>
          <a:prstGeom prst="rect">
            <a:avLst/>
          </a:prstGeom>
          <a:noFill/>
          <a:ln w="9525">
            <a:noFill/>
            <a:miter lim="800000"/>
            <a:headEnd/>
            <a:tailEnd/>
          </a:ln>
          <a:effectLst/>
        </p:spPr>
        <p:txBody>
          <a:bodyPr/>
          <a:lstStyle/>
          <a:p>
            <a:pPr algn="ctr">
              <a:lnSpc>
                <a:spcPct val="90000"/>
              </a:lnSpc>
              <a:spcBef>
                <a:spcPct val="30000"/>
              </a:spcBef>
              <a:buClr>
                <a:schemeClr val="tx2"/>
              </a:buClr>
              <a:buSzPct val="75000"/>
              <a:buFont typeface="Wingdings" pitchFamily="2" charset="2"/>
              <a:buNone/>
            </a:pPr>
            <a:r>
              <a:rPr kumimoji="1" lang="en-US" altLang="zh-CN" sz="2800" b="1" u="sng" dirty="0">
                <a:solidFill>
                  <a:srgbClr val="FF0000"/>
                </a:solidFill>
                <a:effectLst>
                  <a:outerShdw blurRad="38100" dist="38100" dir="2700000" algn="tl">
                    <a:srgbClr val="C0C0C0"/>
                  </a:outerShdw>
                </a:effectLst>
                <a:latin typeface="Arial" charset="0"/>
                <a:cs typeface="Microsoft Sans Serif" pitchFamily="34" charset="0"/>
              </a:rPr>
              <a:t>C Language For MCU</a:t>
            </a:r>
            <a:endParaRPr kumimoji="1" lang="en-US" altLang="zh-CN" sz="2800" b="1" dirty="0">
              <a:solidFill>
                <a:srgbClr val="FF0000"/>
              </a:solidFill>
              <a:effectLst>
                <a:outerShdw blurRad="38100" dist="38100" dir="2700000" algn="tl">
                  <a:srgbClr val="C0C0C0"/>
                </a:outerShdw>
              </a:effectLst>
              <a:latin typeface="Microsoft Sans Serif" pitchFamily="34" charset="0"/>
              <a:cs typeface="Microsoft Sans Serif" pitchFamily="34" charset="0"/>
            </a:endParaRPr>
          </a:p>
        </p:txBody>
      </p:sp>
      <p:sp>
        <p:nvSpPr>
          <p:cNvPr id="1048637" name="文本框 1"/>
          <p:cNvSpPr txBox="1"/>
          <p:nvPr/>
        </p:nvSpPr>
        <p:spPr>
          <a:xfrm>
            <a:off x="5322108" y="5410200"/>
            <a:ext cx="2475358" cy="646331"/>
          </a:xfrm>
          <a:prstGeom prst="rect">
            <a:avLst/>
          </a:prstGeom>
          <a:noFill/>
        </p:spPr>
        <p:txBody>
          <a:bodyPr wrap="none" rtlCol="0">
            <a:spAutoFit/>
          </a:bodyPr>
          <a:lstStyle/>
          <a:p>
            <a:r>
              <a:rPr lang="zh-CN" altLang="en-US" dirty="0"/>
              <a:t>电子设计创新实验室</a:t>
            </a:r>
            <a:endParaRPr lang="en-US" altLang="zh-CN" dirty="0"/>
          </a:p>
          <a:p>
            <a:pPr algn="ctr"/>
            <a:r>
              <a:rPr lang="en-US" altLang="zh-CN" dirty="0"/>
              <a:t>2021</a:t>
            </a:r>
            <a:r>
              <a:rPr lang="zh-CN" altLang="en-US" dirty="0"/>
              <a:t>年</a:t>
            </a:r>
            <a:r>
              <a:rPr lang="en-US" altLang="zh-CN" dirty="0"/>
              <a:t>10</a:t>
            </a:r>
            <a:r>
              <a:rPr lang="zh-CN" altLang="en-US" dirty="0"/>
              <a:t>月</a:t>
            </a:r>
            <a:r>
              <a:rPr lang="en-US" altLang="zh-CN" dirty="0"/>
              <a:t>15</a:t>
            </a:r>
            <a:r>
              <a:rPr lang="zh-CN" altLang="en-US" dirty="0"/>
              <a:t>日</a:t>
            </a:r>
            <a:endParaRPr lang="en-US" altLang="zh-CN" dirty="0"/>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dirty="0"/>
              <a:t>进制</a:t>
            </a:r>
          </a:p>
        </p:txBody>
      </p:sp>
      <p:sp>
        <p:nvSpPr>
          <p:cNvPr id="1048653" name="内容占位符 2"/>
          <p:cNvSpPr>
            <a:spLocks noGrp="1"/>
          </p:cNvSpPr>
          <p:nvPr>
            <p:ph idx="1"/>
          </p:nvPr>
        </p:nvSpPr>
        <p:spPr>
          <a:xfrm>
            <a:off x="457200" y="1295400"/>
            <a:ext cx="8220957" cy="5611431"/>
          </a:xfrm>
        </p:spPr>
        <p:txBody>
          <a:bodyPr/>
          <a:lstStyle/>
          <a:p>
            <a:r>
              <a:rPr lang="zh-CN" altLang="zh-CN" b="0" dirty="0"/>
              <a:t>进制是数据的表示方法，</a:t>
            </a:r>
            <a:r>
              <a:rPr lang="en-US" altLang="zh-CN" b="0" dirty="0"/>
              <a:t>X</a:t>
            </a:r>
            <a:r>
              <a:rPr lang="zh-CN" altLang="zh-CN" b="0" dirty="0"/>
              <a:t>进制表示数据满</a:t>
            </a:r>
            <a:r>
              <a:rPr lang="en-US" altLang="zh-CN" b="0" dirty="0"/>
              <a:t>X</a:t>
            </a:r>
            <a:r>
              <a:rPr lang="zh-CN" altLang="zh-CN" b="0" dirty="0"/>
              <a:t>后进一位，比如说我们常用的十进制，就是满十进一。对于数字电路，每一个开关只存在通断两种状态，故数字电路中通常使用二进制</a:t>
            </a:r>
            <a:r>
              <a:rPr lang="en-US" altLang="zh-CN" b="0" dirty="0"/>
              <a:t>(</a:t>
            </a:r>
            <a:r>
              <a:rPr lang="zh-CN" altLang="zh-CN" b="0" dirty="0"/>
              <a:t>或二的整数次方进制</a:t>
            </a:r>
            <a:r>
              <a:rPr lang="en-US" altLang="zh-CN" b="0" dirty="0"/>
              <a:t>)</a:t>
            </a:r>
            <a:r>
              <a:rPr lang="zh-CN" altLang="zh-CN" b="0" dirty="0"/>
              <a:t>来进行数据表示。端口的高低电平同样可视为一种开关，因此也会使用二进制进行表示。</a:t>
            </a:r>
            <a:endParaRPr lang="en-US" altLang="zh-CN" b="0" dirty="0"/>
          </a:p>
          <a:p>
            <a:r>
              <a:rPr lang="zh-CN" altLang="en-US" b="0" dirty="0"/>
              <a:t>每一个端口均有</a:t>
            </a:r>
            <a:r>
              <a:rPr lang="en-US" altLang="zh-CN" b="0" dirty="0"/>
              <a:t>8</a:t>
            </a:r>
            <a:r>
              <a:rPr lang="zh-CN" altLang="en-US" b="0" dirty="0"/>
              <a:t>位，每个引脚分别对应其二进制数的一位。每个引脚只有高低电平两种状态，表示该位数只有</a:t>
            </a:r>
            <a:r>
              <a:rPr lang="en-US" altLang="zh-CN" b="0" dirty="0"/>
              <a:t>1</a:t>
            </a:r>
            <a:r>
              <a:rPr lang="zh-CN" altLang="en-US" b="0" dirty="0"/>
              <a:t>和</a:t>
            </a:r>
            <a:r>
              <a:rPr lang="en-US" altLang="zh-CN" b="0" dirty="0"/>
              <a:t>0</a:t>
            </a:r>
            <a:r>
              <a:rPr lang="zh-CN" altLang="en-US" b="0" dirty="0"/>
              <a:t>两种情况。由此，如果我们需要</a:t>
            </a:r>
            <a:r>
              <a:rPr lang="en-US" altLang="zh-CN" b="0" dirty="0"/>
              <a:t>P1</a:t>
            </a:r>
            <a:r>
              <a:rPr lang="zh-CN" altLang="en-US" b="0" dirty="0"/>
              <a:t>端口下的</a:t>
            </a:r>
            <a:r>
              <a:rPr lang="en-US" altLang="zh-CN" b="0" dirty="0">
                <a:solidFill>
                  <a:srgbClr val="FF0000"/>
                </a:solidFill>
              </a:rPr>
              <a:t>1</a:t>
            </a:r>
            <a:r>
              <a:rPr lang="zh-CN" altLang="en-US" b="0" dirty="0"/>
              <a:t>、</a:t>
            </a:r>
            <a:r>
              <a:rPr lang="en-US" altLang="zh-CN" b="0" dirty="0">
                <a:solidFill>
                  <a:srgbClr val="FF0000"/>
                </a:solidFill>
              </a:rPr>
              <a:t>3</a:t>
            </a:r>
            <a:r>
              <a:rPr lang="zh-CN" altLang="en-US" b="0" dirty="0"/>
              <a:t>、</a:t>
            </a:r>
            <a:r>
              <a:rPr lang="en-US" altLang="zh-CN" b="0" dirty="0">
                <a:solidFill>
                  <a:srgbClr val="FF0000"/>
                </a:solidFill>
              </a:rPr>
              <a:t>5</a:t>
            </a:r>
            <a:r>
              <a:rPr lang="zh-CN" altLang="en-US" b="0" dirty="0"/>
              <a:t>三位上的灯亮，我们只需要令</a:t>
            </a:r>
            <a:r>
              <a:rPr lang="en-US" altLang="zh-CN" b="0" dirty="0"/>
              <a:t>P1</a:t>
            </a:r>
            <a:r>
              <a:rPr lang="zh-CN" altLang="en-US" b="0" dirty="0"/>
              <a:t>端口输出的二进制为</a:t>
            </a:r>
            <a:r>
              <a:rPr lang="en-US" altLang="zh-CN" b="0" dirty="0"/>
              <a:t>00</a:t>
            </a:r>
            <a:r>
              <a:rPr lang="en-US" altLang="zh-CN" b="0" dirty="0">
                <a:solidFill>
                  <a:srgbClr val="FF0000"/>
                </a:solidFill>
              </a:rPr>
              <a:t>1</a:t>
            </a:r>
            <a:r>
              <a:rPr lang="en-US" altLang="zh-CN" b="0" dirty="0"/>
              <a:t>0</a:t>
            </a:r>
            <a:r>
              <a:rPr lang="en-US" altLang="zh-CN" b="0" dirty="0">
                <a:solidFill>
                  <a:srgbClr val="FF0000"/>
                </a:solidFill>
              </a:rPr>
              <a:t>1</a:t>
            </a:r>
            <a:r>
              <a:rPr lang="en-US" altLang="zh-CN" b="0" dirty="0"/>
              <a:t>0</a:t>
            </a:r>
            <a:r>
              <a:rPr lang="en-US" altLang="zh-CN" b="0" dirty="0">
                <a:solidFill>
                  <a:srgbClr val="FF0000"/>
                </a:solidFill>
              </a:rPr>
              <a:t>1</a:t>
            </a:r>
            <a:r>
              <a:rPr lang="en-US" altLang="zh-CN" b="0" dirty="0"/>
              <a:t>0</a:t>
            </a:r>
            <a:r>
              <a:rPr lang="zh-CN" altLang="en-US" b="0" dirty="0"/>
              <a:t>（对应</a:t>
            </a:r>
            <a:r>
              <a:rPr lang="en-US" altLang="zh-CN" b="0" dirty="0"/>
              <a:t>7-&gt;0</a:t>
            </a:r>
            <a:r>
              <a:rPr lang="zh-CN" altLang="en-US" b="0" dirty="0"/>
              <a:t>位）。</a:t>
            </a:r>
            <a:endParaRPr lang="en-US" altLang="zh-CN" b="0" dirty="0"/>
          </a:p>
        </p:txBody>
      </p:sp>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标题 1"/>
          <p:cNvSpPr>
            <a:spLocks noGrp="1"/>
          </p:cNvSpPr>
          <p:nvPr>
            <p:ph type="title"/>
          </p:nvPr>
        </p:nvSpPr>
        <p:spPr/>
        <p:txBody>
          <a:bodyPr/>
          <a:lstStyle/>
          <a:p>
            <a:r>
              <a:rPr lang="zh-CN" altLang="en-US" dirty="0"/>
              <a:t>常用进制转换（</a:t>
            </a:r>
            <a:r>
              <a:rPr lang="en-US" altLang="zh-CN" dirty="0"/>
              <a:t>2</a:t>
            </a:r>
            <a:r>
              <a:rPr lang="zh-CN" altLang="en-US" dirty="0"/>
              <a:t>进制转</a:t>
            </a:r>
            <a:r>
              <a:rPr lang="en-US" altLang="zh-CN" dirty="0"/>
              <a:t>16</a:t>
            </a:r>
            <a:r>
              <a:rPr lang="zh-CN" altLang="en-US" dirty="0"/>
              <a:t>进制）</a:t>
            </a:r>
            <a:endParaRPr lang="zh-CN" altLang="en-US"/>
          </a:p>
        </p:txBody>
      </p:sp>
      <p:sp>
        <p:nvSpPr>
          <p:cNvPr id="1048655" name="内容占位符 2"/>
          <p:cNvSpPr>
            <a:spLocks noGrp="1"/>
          </p:cNvSpPr>
          <p:nvPr>
            <p:ph idx="1"/>
          </p:nvPr>
        </p:nvSpPr>
        <p:spPr/>
        <p:txBody>
          <a:bodyPr/>
          <a:lstStyle/>
          <a:p>
            <a:r>
              <a:rPr lang="zh-CN" altLang="en-US" b="0" dirty="0"/>
              <a:t>我们都知道，</a:t>
            </a:r>
            <a:r>
              <a:rPr lang="en-US" altLang="zh-CN" b="0" dirty="0"/>
              <a:t>2^3=8</a:t>
            </a:r>
            <a:r>
              <a:rPr lang="zh-CN" altLang="en-US" b="0" dirty="0"/>
              <a:t>，</a:t>
            </a:r>
            <a:r>
              <a:rPr lang="en-US" altLang="zh-CN" b="0" dirty="0"/>
              <a:t>2^4=16</a:t>
            </a:r>
            <a:r>
              <a:rPr lang="zh-CN" altLang="en-US" b="0" dirty="0"/>
              <a:t>。因此，将</a:t>
            </a:r>
            <a:r>
              <a:rPr lang="en-US" altLang="zh-CN" b="0" dirty="0"/>
              <a:t>2</a:t>
            </a:r>
            <a:r>
              <a:rPr lang="zh-CN" altLang="en-US" b="0" dirty="0"/>
              <a:t>进制转换成</a:t>
            </a:r>
            <a:r>
              <a:rPr lang="en-US" altLang="zh-CN" b="0" dirty="0"/>
              <a:t>8</a:t>
            </a:r>
            <a:r>
              <a:rPr lang="zh-CN" altLang="en-US" b="0" dirty="0"/>
              <a:t>进制或者</a:t>
            </a:r>
            <a:r>
              <a:rPr lang="en-US" altLang="zh-CN" b="0" dirty="0"/>
              <a:t>16</a:t>
            </a:r>
            <a:r>
              <a:rPr lang="zh-CN" altLang="en-US" b="0" dirty="0"/>
              <a:t>进制较为容易。考虑到</a:t>
            </a:r>
            <a:r>
              <a:rPr lang="en-US" altLang="zh-CN" b="0" dirty="0"/>
              <a:t>3</a:t>
            </a:r>
            <a:r>
              <a:rPr lang="zh-CN" altLang="en-US" b="0" dirty="0"/>
              <a:t>不是</a:t>
            </a:r>
            <a:r>
              <a:rPr lang="en-US" altLang="zh-CN" b="0" dirty="0"/>
              <a:t>2</a:t>
            </a:r>
            <a:r>
              <a:rPr lang="zh-CN" altLang="en-US" b="0" dirty="0"/>
              <a:t>的倍数，故在实际编程中，我们一般用</a:t>
            </a:r>
            <a:r>
              <a:rPr lang="en-US" altLang="zh-CN" b="0" dirty="0"/>
              <a:t>16</a:t>
            </a:r>
            <a:r>
              <a:rPr lang="zh-CN" altLang="en-US" b="0" dirty="0"/>
              <a:t>进制表示二进制数。</a:t>
            </a:r>
            <a:endParaRPr lang="en-US" altLang="zh-CN" b="0" dirty="0"/>
          </a:p>
          <a:p>
            <a:r>
              <a:rPr lang="zh-CN" altLang="en-US" b="0" dirty="0"/>
              <a:t>二进制转换</a:t>
            </a:r>
            <a:r>
              <a:rPr lang="en-US" altLang="zh-CN" b="0" dirty="0"/>
              <a:t>16</a:t>
            </a:r>
            <a:r>
              <a:rPr lang="zh-CN" altLang="en-US" b="0" dirty="0"/>
              <a:t>进制很简单：</a:t>
            </a:r>
            <a:endParaRPr lang="en-US" altLang="zh-CN" b="0" dirty="0"/>
          </a:p>
          <a:p>
            <a:pPr marL="0" indent="0">
              <a:buNone/>
            </a:pPr>
            <a:r>
              <a:rPr lang="zh-CN" altLang="en-US" sz="2400" b="0" dirty="0"/>
              <a:t>对于任意一个二进制数，我们将其每四个数字分一组（以小数点为中心向左右递推，不足四位则补</a:t>
            </a:r>
            <a:r>
              <a:rPr lang="en-US" altLang="zh-CN" sz="2400" b="0" dirty="0"/>
              <a:t>0</a:t>
            </a:r>
            <a:r>
              <a:rPr lang="zh-CN" altLang="en-US" sz="2400" b="0" dirty="0"/>
              <a:t>），每一个四位二进制数对应一个十六进制数。</a:t>
            </a:r>
            <a:endParaRPr lang="en-US" altLang="zh-CN" sz="2400" b="0" dirty="0"/>
          </a:p>
          <a:p>
            <a:pPr marL="0" indent="0">
              <a:buNone/>
            </a:pPr>
            <a:r>
              <a:rPr lang="en-US" altLang="zh-CN" sz="1800" b="0" dirty="0">
                <a:solidFill>
                  <a:schemeClr val="tx1"/>
                </a:solidFill>
              </a:rPr>
              <a:t>0000—0 0001—1 0010—2 0011—3  0100—4 0101—5  0110—6 0111—7</a:t>
            </a:r>
          </a:p>
          <a:p>
            <a:pPr marL="0" indent="0">
              <a:buNone/>
            </a:pPr>
            <a:r>
              <a:rPr lang="en-US" altLang="zh-CN" sz="1800" b="0" dirty="0">
                <a:solidFill>
                  <a:schemeClr val="tx1"/>
                </a:solidFill>
              </a:rPr>
              <a:t>1000—8 1001—9 1010—A 1011—B 1100—C 1101—D 1110—E 1111—F</a:t>
            </a:r>
          </a:p>
          <a:p>
            <a:pPr marL="0" indent="0">
              <a:buNone/>
            </a:pPr>
            <a:r>
              <a:rPr lang="zh-CN" altLang="en-US" sz="2000" b="0" dirty="0"/>
              <a:t>例：</a:t>
            </a:r>
            <a:r>
              <a:rPr lang="en-US" altLang="zh-CN" sz="2000" b="0" dirty="0"/>
              <a:t> </a:t>
            </a:r>
          </a:p>
          <a:p>
            <a:pPr marL="0" indent="0">
              <a:buNone/>
            </a:pPr>
            <a:r>
              <a:rPr lang="zh-CN" altLang="en-US" sz="2000" b="0" dirty="0"/>
              <a:t>二进制数</a:t>
            </a:r>
            <a:r>
              <a:rPr lang="en-US" altLang="zh-CN" sz="2000" b="0" dirty="0"/>
              <a:t>0010 1010</a:t>
            </a:r>
            <a:r>
              <a:rPr lang="zh-CN" altLang="en-US" sz="2000" b="0" dirty="0"/>
              <a:t>可转换为</a:t>
            </a:r>
            <a:r>
              <a:rPr lang="en-US" altLang="zh-CN" sz="2000" b="0" dirty="0">
                <a:solidFill>
                  <a:srgbClr val="FF0000"/>
                </a:solidFill>
              </a:rPr>
              <a:t>2A</a:t>
            </a:r>
            <a:r>
              <a:rPr lang="zh-CN" altLang="en-US" sz="2000" b="0" dirty="0"/>
              <a:t>。为了与十进制数区分，需写作</a:t>
            </a:r>
            <a:r>
              <a:rPr lang="en-US" altLang="zh-CN" sz="2000" b="0" dirty="0">
                <a:solidFill>
                  <a:srgbClr val="FF0000"/>
                </a:solidFill>
              </a:rPr>
              <a:t>0x2A</a:t>
            </a:r>
            <a:r>
              <a:rPr lang="zh-CN" altLang="en-US" sz="2000" b="0" dirty="0"/>
              <a:t>。</a:t>
            </a:r>
          </a:p>
        </p:txBody>
      </p:sp>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标题 1048660"/>
          <p:cNvSpPr>
            <a:spLocks noGrp="1"/>
          </p:cNvSpPr>
          <p:nvPr>
            <p:ph type="title"/>
          </p:nvPr>
        </p:nvSpPr>
        <p:spPr/>
        <p:txBody>
          <a:bodyPr/>
          <a:lstStyle/>
          <a:p>
            <a:r>
              <a:rPr lang="zh-CN" altLang="en-US" sz="4000" dirty="0"/>
              <a:t>非乘方关系进制转换示例</a:t>
            </a:r>
            <a:br>
              <a:rPr lang="en-US" altLang="zh-CN" sz="4000" dirty="0"/>
            </a:br>
            <a:r>
              <a:rPr lang="en-US" altLang="zh-CN" sz="4000" dirty="0"/>
              <a:t>(</a:t>
            </a:r>
            <a:r>
              <a:rPr lang="zh-CN" altLang="zh-CN" sz="4000" dirty="0"/>
              <a:t>比如</a:t>
            </a:r>
            <a:r>
              <a:rPr lang="en-US" altLang="zh-CN" sz="4000" dirty="0"/>
              <a:t>10</a:t>
            </a:r>
            <a:r>
              <a:rPr lang="zh-CN" altLang="en-US" sz="4000" dirty="0"/>
              <a:t>进制转</a:t>
            </a:r>
            <a:r>
              <a:rPr lang="en-US" altLang="zh-CN" sz="4000" dirty="0"/>
              <a:t>2</a:t>
            </a:r>
            <a:r>
              <a:rPr lang="zh-CN" altLang="en-US" sz="4000" dirty="0"/>
              <a:t>进制</a:t>
            </a:r>
            <a:r>
              <a:rPr lang="en-US" altLang="zh-CN" sz="4000" dirty="0"/>
              <a:t>)</a:t>
            </a:r>
            <a:endParaRPr lang="zh-CN"/>
          </a:p>
        </p:txBody>
      </p:sp>
      <p:sp>
        <p:nvSpPr>
          <p:cNvPr id="1048662" name="文本占位符 1048661"/>
          <p:cNvSpPr>
            <a:spLocks noGrp="1"/>
          </p:cNvSpPr>
          <p:nvPr>
            <p:ph type="body" idx="1"/>
          </p:nvPr>
        </p:nvSpPr>
        <p:spPr/>
        <p:txBody>
          <a:bodyPr/>
          <a:lstStyle/>
          <a:p>
            <a:r>
              <a:rPr lang="zh-CN" altLang="en-US" sz="2400" dirty="0"/>
              <a:t>整数部分：除法取余</a:t>
            </a:r>
            <a:endParaRPr lang="zh-CN"/>
          </a:p>
        </p:txBody>
      </p:sp>
      <p:sp>
        <p:nvSpPr>
          <p:cNvPr id="1048663" name="内容占位符 1048662"/>
          <p:cNvSpPr>
            <a:spLocks noGrp="1"/>
          </p:cNvSpPr>
          <p:nvPr>
            <p:ph sz="half" idx="2"/>
          </p:nvPr>
        </p:nvSpPr>
        <p:spPr/>
        <p:txBody>
          <a:bodyPr/>
          <a:lstStyle/>
          <a:p>
            <a:pPr marL="0" indent="0">
              <a:buNone/>
            </a:pPr>
            <a:r>
              <a:rPr lang="zh-CN" sz="1800">
                <a:solidFill>
                  <a:srgbClr val="000000"/>
                </a:solidFill>
              </a:rPr>
              <a:t>例:2020转为二进制</a:t>
            </a:r>
            <a:endParaRPr lang="zh-CN" sz="1800"/>
          </a:p>
          <a:p>
            <a:pPr marL="0" indent="0">
              <a:buNone/>
            </a:pPr>
            <a:r>
              <a:rPr lang="zh-CN" sz="1800">
                <a:solidFill>
                  <a:srgbClr val="000000"/>
                </a:solidFill>
              </a:rPr>
              <a:t>2020/2=1010......0</a:t>
            </a:r>
            <a:endParaRPr lang="zh-CN" sz="1800"/>
          </a:p>
          <a:p>
            <a:pPr marL="0" indent="0">
              <a:buNone/>
            </a:pPr>
            <a:r>
              <a:rPr lang="zh-CN" sz="1800">
                <a:solidFill>
                  <a:srgbClr val="000000"/>
                </a:solidFill>
              </a:rPr>
              <a:t>1010/2=505......0</a:t>
            </a:r>
            <a:endParaRPr lang="zh-CN" sz="1800"/>
          </a:p>
          <a:p>
            <a:pPr marL="0" indent="0">
              <a:buNone/>
            </a:pPr>
            <a:r>
              <a:rPr lang="zh-CN" sz="1800">
                <a:solidFill>
                  <a:srgbClr val="000000"/>
                </a:solidFill>
              </a:rPr>
              <a:t>505/2=252......1</a:t>
            </a:r>
            <a:endParaRPr lang="zh-CN" sz="1800"/>
          </a:p>
          <a:p>
            <a:pPr marL="0" indent="0">
              <a:buNone/>
            </a:pPr>
            <a:r>
              <a:rPr lang="zh-CN" sz="1800">
                <a:solidFill>
                  <a:srgbClr val="000000"/>
                </a:solidFill>
              </a:rPr>
              <a:t>252/2=126......0</a:t>
            </a:r>
            <a:endParaRPr lang="zh-CN" sz="1800"/>
          </a:p>
          <a:p>
            <a:pPr marL="0" indent="0">
              <a:buNone/>
            </a:pPr>
            <a:r>
              <a:rPr lang="zh-CN" sz="1800">
                <a:solidFill>
                  <a:srgbClr val="000000"/>
                </a:solidFill>
              </a:rPr>
              <a:t>126/2=63......0</a:t>
            </a:r>
            <a:endParaRPr lang="zh-CN" sz="1800"/>
          </a:p>
          <a:p>
            <a:pPr marL="0" indent="0">
              <a:buNone/>
            </a:pPr>
            <a:r>
              <a:rPr lang="zh-CN" sz="1800">
                <a:solidFill>
                  <a:srgbClr val="000000"/>
                </a:solidFill>
              </a:rPr>
              <a:t>63/2=31......1</a:t>
            </a:r>
            <a:endParaRPr lang="zh-CN" sz="1800"/>
          </a:p>
          <a:p>
            <a:pPr marL="0" indent="0">
              <a:buNone/>
            </a:pPr>
            <a:r>
              <a:rPr lang="zh-CN" sz="1800">
                <a:solidFill>
                  <a:srgbClr val="000000"/>
                </a:solidFill>
              </a:rPr>
              <a:t>31/2=15......1</a:t>
            </a:r>
            <a:endParaRPr lang="zh-CN" sz="1800"/>
          </a:p>
          <a:p>
            <a:pPr marL="0" indent="0">
              <a:buNone/>
            </a:pPr>
            <a:r>
              <a:rPr lang="zh-CN" sz="1800">
                <a:solidFill>
                  <a:srgbClr val="000000"/>
                </a:solidFill>
              </a:rPr>
              <a:t>15/2=7......1</a:t>
            </a:r>
            <a:endParaRPr lang="zh-CN" sz="1800"/>
          </a:p>
          <a:p>
            <a:pPr marL="0" indent="0">
              <a:buNone/>
            </a:pPr>
            <a:r>
              <a:rPr lang="zh-CN" sz="1800">
                <a:solidFill>
                  <a:srgbClr val="000000"/>
                </a:solidFill>
              </a:rPr>
              <a:t>7/2=3......1</a:t>
            </a:r>
            <a:endParaRPr lang="zh-CN" sz="1800"/>
          </a:p>
          <a:p>
            <a:pPr marL="0" indent="0">
              <a:buNone/>
            </a:pPr>
            <a:r>
              <a:rPr lang="zh-CN" sz="1800">
                <a:solidFill>
                  <a:srgbClr val="000000"/>
                </a:solidFill>
              </a:rPr>
              <a:t>3/2</a:t>
            </a:r>
            <a:r>
              <a:rPr lang="en-US" altLang="zh-CN" sz="1800">
                <a:solidFill>
                  <a:srgbClr val="000000"/>
                </a:solidFill>
              </a:rPr>
              <a:t>=1</a:t>
            </a:r>
            <a:r>
              <a:rPr lang="zh-CN" sz="1800">
                <a:solidFill>
                  <a:srgbClr val="000000"/>
                </a:solidFill>
              </a:rPr>
              <a:t>......1</a:t>
            </a:r>
            <a:endParaRPr lang="zh-CN" sz="1800"/>
          </a:p>
          <a:p>
            <a:pPr marL="0" indent="0">
              <a:buNone/>
            </a:pPr>
            <a:r>
              <a:rPr lang="zh-CN" sz="1800">
                <a:solidFill>
                  <a:srgbClr val="000000"/>
                </a:solidFill>
              </a:rPr>
              <a:t>1/2=0.</a:t>
            </a:r>
            <a:r>
              <a:rPr lang="en-US" altLang="zh-CN" sz="1800">
                <a:solidFill>
                  <a:srgbClr val="000000"/>
                </a:solidFill>
              </a:rPr>
              <a:t>.....1</a:t>
            </a:r>
            <a:endParaRPr lang="zh-CN" sz="1800"/>
          </a:p>
          <a:p>
            <a:pPr marL="0" indent="0">
              <a:buNone/>
            </a:pPr>
            <a:r>
              <a:rPr lang="zh-CN" altLang="zh-CN" sz="1800">
                <a:solidFill>
                  <a:srgbClr val="000000"/>
                </a:solidFill>
              </a:rPr>
              <a:t>结果</a:t>
            </a:r>
            <a:r>
              <a:rPr lang="en-US" altLang="zh-CN" sz="1800">
                <a:solidFill>
                  <a:srgbClr val="000000"/>
                </a:solidFill>
              </a:rPr>
              <a:t>:111 1110 0100(0x7E4)</a:t>
            </a:r>
            <a:endParaRPr lang="zh-CN" sz="1800"/>
          </a:p>
        </p:txBody>
      </p:sp>
      <p:sp>
        <p:nvSpPr>
          <p:cNvPr id="1048664" name="文本占位符 1048663"/>
          <p:cNvSpPr>
            <a:spLocks noGrp="1"/>
          </p:cNvSpPr>
          <p:nvPr>
            <p:ph type="body" sz="quarter" idx="3"/>
          </p:nvPr>
        </p:nvSpPr>
        <p:spPr/>
        <p:txBody>
          <a:bodyPr/>
          <a:lstStyle/>
          <a:p>
            <a:pPr marL="0" indent="0">
              <a:buNone/>
            </a:pPr>
            <a:r>
              <a:rPr lang="zh-CN" altLang="en-US" sz="2400" dirty="0"/>
              <a:t>小数部分：乘法取整</a:t>
            </a:r>
            <a:endParaRPr lang="en-US" altLang="zh-CN" sz="1800" dirty="0"/>
          </a:p>
        </p:txBody>
      </p:sp>
      <p:sp>
        <p:nvSpPr>
          <p:cNvPr id="1048665" name="内容占位符 1048664"/>
          <p:cNvSpPr>
            <a:spLocks noGrp="1"/>
          </p:cNvSpPr>
          <p:nvPr>
            <p:ph sz="quarter" idx="4"/>
          </p:nvPr>
        </p:nvSpPr>
        <p:spPr/>
        <p:txBody>
          <a:bodyPr/>
          <a:lstStyle/>
          <a:p>
            <a:pPr marL="0" indent="0">
              <a:buNone/>
            </a:pPr>
            <a:r>
              <a:rPr lang="zh-CN" altLang="zh-CN" sz="1700">
                <a:solidFill>
                  <a:srgbClr val="000000"/>
                </a:solidFill>
              </a:rPr>
              <a:t>例:0.2020转为二进制</a:t>
            </a:r>
            <a:endParaRPr lang="zh-CN"/>
          </a:p>
          <a:p>
            <a:pPr marL="0" indent="0">
              <a:buNone/>
            </a:pPr>
            <a:r>
              <a:rPr lang="zh-CN" altLang="zh-CN" sz="1700">
                <a:solidFill>
                  <a:srgbClr val="000000"/>
                </a:solidFill>
              </a:rPr>
              <a:t>0.2020*2=0.404</a:t>
            </a:r>
            <a:endParaRPr lang="zh-CN"/>
          </a:p>
          <a:p>
            <a:pPr marL="0" indent="0">
              <a:buNone/>
            </a:pPr>
            <a:r>
              <a:rPr lang="zh-CN" altLang="zh-CN" sz="1700">
                <a:solidFill>
                  <a:srgbClr val="000000"/>
                </a:solidFill>
              </a:rPr>
              <a:t>0.404*2=0.808</a:t>
            </a:r>
            <a:endParaRPr lang="zh-CN"/>
          </a:p>
          <a:p>
            <a:pPr marL="0" indent="0">
              <a:buNone/>
            </a:pPr>
            <a:r>
              <a:rPr lang="zh-CN" altLang="zh-CN" sz="1700">
                <a:solidFill>
                  <a:srgbClr val="000000"/>
                </a:solidFill>
              </a:rPr>
              <a:t>0.808*2=1.616</a:t>
            </a:r>
            <a:endParaRPr lang="zh-CN"/>
          </a:p>
          <a:p>
            <a:pPr marL="0" indent="0">
              <a:buNone/>
            </a:pPr>
            <a:r>
              <a:rPr lang="zh-CN" altLang="zh-CN" sz="1700">
                <a:solidFill>
                  <a:srgbClr val="000000"/>
                </a:solidFill>
              </a:rPr>
              <a:t>0.616*2=1.232</a:t>
            </a:r>
            <a:endParaRPr lang="zh-CN"/>
          </a:p>
          <a:p>
            <a:pPr marL="0" indent="0">
              <a:buNone/>
            </a:pPr>
            <a:r>
              <a:rPr lang="zh-CN" altLang="zh-CN" sz="1700">
                <a:solidFill>
                  <a:srgbClr val="000000"/>
                </a:solidFill>
              </a:rPr>
              <a:t>0.232*2=0.464</a:t>
            </a:r>
            <a:endParaRPr lang="zh-CN"/>
          </a:p>
          <a:p>
            <a:pPr marL="0" indent="0">
              <a:buNone/>
            </a:pPr>
            <a:r>
              <a:rPr lang="zh-CN" altLang="zh-CN" sz="1700">
                <a:solidFill>
                  <a:srgbClr val="000000"/>
                </a:solidFill>
              </a:rPr>
              <a:t>0.464*2=0.928</a:t>
            </a:r>
            <a:endParaRPr lang="zh-CN"/>
          </a:p>
          <a:p>
            <a:pPr marL="0" indent="0">
              <a:buNone/>
            </a:pPr>
            <a:r>
              <a:rPr lang="zh-CN" altLang="zh-CN" sz="1700">
                <a:solidFill>
                  <a:srgbClr val="000000"/>
                </a:solidFill>
              </a:rPr>
              <a:t>0.928*2=1.856</a:t>
            </a:r>
            <a:endParaRPr lang="zh-CN"/>
          </a:p>
          <a:p>
            <a:pPr marL="0" indent="0">
              <a:buNone/>
            </a:pPr>
            <a:r>
              <a:rPr lang="zh-CN" altLang="zh-CN" sz="1700">
                <a:solidFill>
                  <a:srgbClr val="000000"/>
                </a:solidFill>
              </a:rPr>
              <a:t>0.856*2=1.712</a:t>
            </a:r>
            <a:endParaRPr lang="zh-CN"/>
          </a:p>
          <a:p>
            <a:pPr marL="0" indent="0">
              <a:buNone/>
            </a:pPr>
            <a:r>
              <a:rPr lang="zh-CN" altLang="zh-CN" sz="1700">
                <a:solidFill>
                  <a:srgbClr val="000000"/>
                </a:solidFill>
              </a:rPr>
              <a:t>0.712*2=1.424</a:t>
            </a:r>
            <a:endParaRPr lang="zh-CN"/>
          </a:p>
          <a:p>
            <a:pPr marL="0" indent="0">
              <a:buNone/>
            </a:pPr>
            <a:r>
              <a:rPr lang="zh-CN" altLang="zh-CN" sz="1700">
                <a:solidFill>
                  <a:srgbClr val="000000"/>
                </a:solidFill>
              </a:rPr>
              <a:t>0.424*2=0.848</a:t>
            </a:r>
            <a:endParaRPr lang="zh-CN"/>
          </a:p>
          <a:p>
            <a:pPr marL="0" indent="0">
              <a:buNone/>
            </a:pPr>
            <a:r>
              <a:rPr lang="en-US" altLang="zh-CN" sz="1700">
                <a:solidFill>
                  <a:srgbClr val="000000"/>
                </a:solidFill>
              </a:rPr>
              <a:t>0.848*2=1.696...</a:t>
            </a:r>
            <a:endParaRPr lang="zh-CN"/>
          </a:p>
          <a:p>
            <a:pPr marL="0" indent="0">
              <a:buNone/>
            </a:pPr>
            <a:r>
              <a:rPr lang="zh-CN" altLang="zh-CN" sz="1700">
                <a:solidFill>
                  <a:srgbClr val="000000"/>
                </a:solidFill>
              </a:rPr>
              <a:t>结果为</a:t>
            </a:r>
            <a:r>
              <a:rPr lang="en-US" altLang="zh-CN" sz="1700">
                <a:solidFill>
                  <a:srgbClr val="000000"/>
                </a:solidFill>
              </a:rPr>
              <a:t>0.0011 0011 10...</a:t>
            </a:r>
            <a:endParaRPr lang="zh-CN"/>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标题 1"/>
          <p:cNvSpPr>
            <a:spLocks noGrp="1"/>
          </p:cNvSpPr>
          <p:nvPr>
            <p:ph type="title"/>
          </p:nvPr>
        </p:nvSpPr>
        <p:spPr/>
        <p:txBody>
          <a:bodyPr/>
          <a:lstStyle/>
          <a:p>
            <a:r>
              <a:rPr lang="zh-CN" altLang="en-US" dirty="0"/>
              <a:t>位运算</a:t>
            </a:r>
          </a:p>
        </p:txBody>
      </p:sp>
      <p:sp>
        <p:nvSpPr>
          <p:cNvPr id="1048667" name="内容占位符 2"/>
          <p:cNvSpPr>
            <a:spLocks noGrp="1"/>
          </p:cNvSpPr>
          <p:nvPr>
            <p:ph idx="1"/>
          </p:nvPr>
        </p:nvSpPr>
        <p:spPr/>
        <p:txBody>
          <a:bodyPr/>
          <a:lstStyle/>
          <a:p>
            <a:r>
              <a:rPr lang="zh-CN" altLang="en-US" dirty="0"/>
              <a:t>对于二进制数，</a:t>
            </a:r>
            <a:r>
              <a:rPr lang="en-US" altLang="zh-CN" dirty="0"/>
              <a:t>C</a:t>
            </a:r>
            <a:r>
              <a:rPr lang="zh-CN" altLang="en-US" dirty="0"/>
              <a:t>语言定义了一些特殊的运算规则，统称为位运算：</a:t>
            </a:r>
            <a:endParaRPr lang="en-US" altLang="zh-CN" dirty="0"/>
          </a:p>
        </p:txBody>
      </p:sp>
      <p:graphicFrame>
        <p:nvGraphicFramePr>
          <p:cNvPr id="4194305" name="表格 7"/>
          <p:cNvGraphicFramePr>
            <a:graphicFrameLocks noGrp="1"/>
          </p:cNvGraphicFramePr>
          <p:nvPr/>
        </p:nvGraphicFramePr>
        <p:xfrm>
          <a:off x="609600" y="2435860"/>
          <a:ext cx="8077201" cy="3942080"/>
        </p:xfrm>
        <a:graphic>
          <a:graphicData uri="http://schemas.openxmlformats.org/drawingml/2006/table">
            <a:tbl>
              <a:tblPr firstRow="1" bandRow="1">
                <a:tableStyleId>{5C22544A-7EE6-4342-B048-85BDC9FD1C3A}</a:tableStyleId>
              </a:tblPr>
              <a:tblGrid>
                <a:gridCol w="1514475">
                  <a:extLst>
                    <a:ext uri="{9D8B030D-6E8A-4147-A177-3AD203B41FA5}">
                      <a16:colId xmlns:a16="http://schemas.microsoft.com/office/drawing/2014/main" val="20000"/>
                    </a:ext>
                  </a:extLst>
                </a:gridCol>
                <a:gridCol w="1211580">
                  <a:extLst>
                    <a:ext uri="{9D8B030D-6E8A-4147-A177-3AD203B41FA5}">
                      <a16:colId xmlns:a16="http://schemas.microsoft.com/office/drawing/2014/main" val="20001"/>
                    </a:ext>
                  </a:extLst>
                </a:gridCol>
                <a:gridCol w="2675573">
                  <a:extLst>
                    <a:ext uri="{9D8B030D-6E8A-4147-A177-3AD203B41FA5}">
                      <a16:colId xmlns:a16="http://schemas.microsoft.com/office/drawing/2014/main" val="20002"/>
                    </a:ext>
                  </a:extLst>
                </a:gridCol>
                <a:gridCol w="2675573">
                  <a:extLst>
                    <a:ext uri="{9D8B030D-6E8A-4147-A177-3AD203B41FA5}">
                      <a16:colId xmlns:a16="http://schemas.microsoft.com/office/drawing/2014/main" val="20003"/>
                    </a:ext>
                  </a:extLst>
                </a:gridCol>
              </a:tblGrid>
              <a:tr h="370840">
                <a:tc>
                  <a:txBody>
                    <a:bodyPr/>
                    <a:lstStyle/>
                    <a:p>
                      <a:r>
                        <a:rPr lang="zh-CN" altLang="en-US" dirty="0"/>
                        <a:t>运算名称</a:t>
                      </a:r>
                    </a:p>
                  </a:txBody>
                  <a:tcPr/>
                </a:tc>
                <a:tc>
                  <a:txBody>
                    <a:bodyPr/>
                    <a:lstStyle/>
                    <a:p>
                      <a:r>
                        <a:rPr lang="zh-CN" altLang="en-US" dirty="0"/>
                        <a:t>表示</a:t>
                      </a:r>
                    </a:p>
                  </a:txBody>
                  <a:tcPr/>
                </a:tc>
                <a:tc>
                  <a:txBody>
                    <a:bodyPr/>
                    <a:lstStyle/>
                    <a:p>
                      <a:r>
                        <a:rPr lang="zh-CN" altLang="en-US" dirty="0"/>
                        <a:t>描述</a:t>
                      </a:r>
                    </a:p>
                  </a:txBody>
                  <a:tcPr/>
                </a:tc>
                <a:tc>
                  <a:txBody>
                    <a:bodyPr/>
                    <a:lstStyle/>
                    <a:p>
                      <a:r>
                        <a:rPr lang="zh-CN" altLang="en-US" dirty="0"/>
                        <a:t>举例</a:t>
                      </a:r>
                    </a:p>
                  </a:txBody>
                  <a:tcPr/>
                </a:tc>
                <a:extLst>
                  <a:ext uri="{0D108BD9-81ED-4DB2-BD59-A6C34878D82A}">
                    <a16:rowId xmlns:a16="http://schemas.microsoft.com/office/drawing/2014/main" val="10000"/>
                  </a:ext>
                </a:extLst>
              </a:tr>
              <a:tr h="370840">
                <a:tc>
                  <a:txBody>
                    <a:bodyPr/>
                    <a:lstStyle/>
                    <a:p>
                      <a:r>
                        <a:rPr lang="zh-CN" altLang="en-US" dirty="0"/>
                        <a:t>按位与</a:t>
                      </a:r>
                    </a:p>
                  </a:txBody>
                  <a:tcPr/>
                </a:tc>
                <a:tc>
                  <a:txBody>
                    <a:bodyPr/>
                    <a:lstStyle/>
                    <a:p>
                      <a:r>
                        <a:rPr lang="en-US" altLang="zh-CN" dirty="0"/>
                        <a:t>a &amp; b</a:t>
                      </a:r>
                      <a:endParaRPr lang="zh-CN" altLang="en-US" dirty="0"/>
                    </a:p>
                  </a:txBody>
                  <a:tcPr/>
                </a:tc>
                <a:tc>
                  <a:txBody>
                    <a:bodyPr/>
                    <a:lstStyle/>
                    <a:p>
                      <a:r>
                        <a:rPr lang="zh-CN" altLang="en-US" dirty="0"/>
                        <a:t>对每一位，若</a:t>
                      </a:r>
                      <a:r>
                        <a:rPr lang="en-US" altLang="zh-CN" dirty="0"/>
                        <a:t>ab</a:t>
                      </a:r>
                      <a:r>
                        <a:rPr lang="zh-CN" altLang="en-US" dirty="0"/>
                        <a:t>均为</a:t>
                      </a:r>
                      <a:r>
                        <a:rPr lang="en-US" altLang="zh-CN" dirty="0"/>
                        <a:t>1</a:t>
                      </a:r>
                      <a:r>
                        <a:rPr lang="zh-CN" altLang="en-US" dirty="0"/>
                        <a:t>则为</a:t>
                      </a:r>
                      <a:r>
                        <a:rPr lang="en-US" altLang="zh-CN" dirty="0"/>
                        <a:t>1</a:t>
                      </a:r>
                      <a:r>
                        <a:rPr lang="zh-CN" altLang="en-US" dirty="0"/>
                        <a:t>，其他情况均为</a:t>
                      </a:r>
                      <a:r>
                        <a:rPr lang="en-US" altLang="zh-CN" dirty="0"/>
                        <a:t>0</a:t>
                      </a:r>
                      <a:endParaRPr lang="zh-CN" altLang="en-US" dirty="0"/>
                    </a:p>
                  </a:txBody>
                  <a:tcPr/>
                </a:tc>
                <a:tc>
                  <a:txBody>
                    <a:bodyPr/>
                    <a:lstStyle/>
                    <a:p>
                      <a:r>
                        <a:rPr lang="en-US" altLang="zh-CN" dirty="0"/>
                        <a:t>1001 &amp; 1010 = 1000</a:t>
                      </a:r>
                      <a:endParaRPr lang="zh-CN" alt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按位或</a:t>
                      </a:r>
                      <a:endParaRPr lang="en-US" altLang="zh-CN" dirty="0"/>
                    </a:p>
                  </a:txBody>
                  <a:tcPr/>
                </a:tc>
                <a:tc>
                  <a:txBody>
                    <a:bodyPr/>
                    <a:lstStyle/>
                    <a:p>
                      <a:r>
                        <a:rPr lang="en-US" altLang="zh-CN" dirty="0"/>
                        <a:t>a | 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对每一位，若</a:t>
                      </a:r>
                      <a:r>
                        <a:rPr lang="en-US" altLang="zh-CN" dirty="0"/>
                        <a:t>ab</a:t>
                      </a:r>
                      <a:r>
                        <a:rPr lang="zh-CN" altLang="en-US" dirty="0"/>
                        <a:t>均为</a:t>
                      </a:r>
                      <a:r>
                        <a:rPr lang="en-US" altLang="zh-CN" dirty="0"/>
                        <a:t>0</a:t>
                      </a:r>
                      <a:r>
                        <a:rPr lang="zh-CN" altLang="en-US" dirty="0"/>
                        <a:t>则为</a:t>
                      </a:r>
                      <a:r>
                        <a:rPr lang="en-US" altLang="zh-CN" dirty="0"/>
                        <a:t>0</a:t>
                      </a:r>
                      <a:r>
                        <a:rPr lang="zh-CN" altLang="en-US" dirty="0"/>
                        <a:t>，其他情况均为</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a:t>1001 | 1010 = 1011</a:t>
                      </a:r>
                      <a:endParaRPr lang="zh-CN" alt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按位异或</a:t>
                      </a:r>
                      <a:endParaRPr lang="en-US" altLang="zh-CN" dirty="0"/>
                    </a:p>
                  </a:txBody>
                  <a:tcPr/>
                </a:tc>
                <a:tc>
                  <a:txBody>
                    <a:bodyPr/>
                    <a:lstStyle/>
                    <a:p>
                      <a:r>
                        <a:rPr lang="en-US" altLang="zh-CN" dirty="0"/>
                        <a:t>a ^ 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对每一位，若</a:t>
                      </a:r>
                      <a:r>
                        <a:rPr lang="en-US" altLang="zh-CN" dirty="0"/>
                        <a:t>ab</a:t>
                      </a:r>
                      <a:r>
                        <a:rPr lang="zh-CN" altLang="en-US" dirty="0"/>
                        <a:t>相同则为</a:t>
                      </a:r>
                      <a:r>
                        <a:rPr lang="en-US" altLang="zh-CN" dirty="0"/>
                        <a:t>0</a:t>
                      </a:r>
                      <a:r>
                        <a:rPr lang="zh-CN" altLang="en-US" dirty="0"/>
                        <a:t>，不同则为</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a:t>1001 ^ 1010 = 0011</a:t>
                      </a:r>
                      <a:endParaRPr lang="zh-CN" alt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按位取反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对每一位，</a:t>
                      </a:r>
                      <a:r>
                        <a:rPr lang="en-US" altLang="zh-CN" dirty="0"/>
                        <a:t>0</a:t>
                      </a:r>
                      <a:r>
                        <a:rPr lang="zh-CN" altLang="en-US" dirty="0"/>
                        <a:t>与</a:t>
                      </a:r>
                      <a:r>
                        <a:rPr lang="en-US" altLang="zh-CN" dirty="0"/>
                        <a:t>1</a:t>
                      </a:r>
                      <a:r>
                        <a:rPr lang="zh-CN" altLang="en-US" dirty="0"/>
                        <a:t>互换</a:t>
                      </a:r>
                    </a:p>
                  </a:txBody>
                  <a:tcPr/>
                </a:tc>
                <a:tc>
                  <a:txBody>
                    <a:bodyPr/>
                    <a:lstStyle/>
                    <a:p>
                      <a:r>
                        <a:rPr lang="en-US" altLang="zh-CN" dirty="0"/>
                        <a:t>~1001 = 0110</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a:t>左移</a:t>
                      </a:r>
                      <a:r>
                        <a:rPr lang="en-US" altLang="zh-CN" dirty="0"/>
                        <a:t>b</a:t>
                      </a:r>
                      <a:r>
                        <a:rPr lang="zh-CN" altLang="en-US" dirty="0"/>
                        <a:t>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a:t>a &lt;&lt; b</a:t>
                      </a:r>
                    </a:p>
                  </a:txBody>
                  <a:tcPr/>
                </a:tc>
                <a:tc>
                  <a:txBody>
                    <a:bodyPr/>
                    <a:lstStyle/>
                    <a:p>
                      <a:r>
                        <a:rPr lang="zh-CN" altLang="en-US" dirty="0"/>
                        <a:t>对每一位，向左移动</a:t>
                      </a:r>
                      <a:r>
                        <a:rPr lang="en-US" altLang="zh-CN" dirty="0"/>
                        <a:t>b</a:t>
                      </a:r>
                      <a:r>
                        <a:rPr lang="zh-CN" altLang="en-US" dirty="0"/>
                        <a:t>位，多余位补</a:t>
                      </a:r>
                      <a:r>
                        <a:rPr lang="en-US" altLang="zh-CN" dirty="0"/>
                        <a:t>0</a:t>
                      </a:r>
                      <a:endParaRPr lang="zh-CN" altLang="en-US" dirty="0"/>
                    </a:p>
                  </a:txBody>
                  <a:tcPr/>
                </a:tc>
                <a:tc>
                  <a:txBody>
                    <a:bodyPr/>
                    <a:lstStyle/>
                    <a:p>
                      <a:r>
                        <a:rPr lang="en-US" altLang="zh-CN" dirty="0"/>
                        <a:t>1001 &lt;&lt; 1 = 0010</a:t>
                      </a:r>
                    </a:p>
                    <a:p>
                      <a:r>
                        <a:rPr lang="en-US" altLang="zh-CN" dirty="0"/>
                        <a:t>1001 &lt;&lt; 2 = 0100</a:t>
                      </a:r>
                      <a:endParaRPr lang="zh-CN" altLang="en-US" dirty="0"/>
                    </a:p>
                  </a:txBody>
                  <a:tcPr/>
                </a:tc>
                <a:extLst>
                  <a:ext uri="{0D108BD9-81ED-4DB2-BD59-A6C34878D82A}">
                    <a16:rowId xmlns:a16="http://schemas.microsoft.com/office/drawing/2014/main" val="10005"/>
                  </a:ext>
                </a:extLst>
              </a:tr>
              <a:tr h="370840">
                <a:tc>
                  <a:txBody>
                    <a:bodyPr/>
                    <a:lstStyle/>
                    <a:p>
                      <a:r>
                        <a:rPr lang="zh-CN" altLang="en-US" dirty="0"/>
                        <a:t>右移</a:t>
                      </a:r>
                      <a:r>
                        <a:rPr lang="en-US" altLang="zh-CN" dirty="0"/>
                        <a:t>b</a:t>
                      </a:r>
                      <a:r>
                        <a:rPr lang="zh-CN" altLang="en-US" dirty="0"/>
                        <a:t>位</a:t>
                      </a:r>
                    </a:p>
                  </a:txBody>
                  <a:tcPr/>
                </a:tc>
                <a:tc>
                  <a:txBody>
                    <a:bodyPr/>
                    <a:lstStyle/>
                    <a:p>
                      <a:r>
                        <a:rPr lang="en-US" altLang="zh-CN" dirty="0"/>
                        <a:t>a &gt;&gt; b</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对每一位，向右移动</a:t>
                      </a:r>
                      <a:r>
                        <a:rPr lang="en-US" altLang="zh-CN" dirty="0"/>
                        <a:t>b</a:t>
                      </a:r>
                      <a:r>
                        <a:rPr lang="zh-CN" altLang="en-US" dirty="0"/>
                        <a:t>位，多余位补</a:t>
                      </a:r>
                      <a:r>
                        <a:rPr lang="en-US" altLang="zh-CN" dirty="0"/>
                        <a:t>0</a:t>
                      </a:r>
                      <a:endParaRPr lang="zh-CN" altLang="en-US" dirty="0"/>
                    </a:p>
                  </a:txBody>
                  <a:tcPr/>
                </a:tc>
                <a:tc>
                  <a:txBody>
                    <a:bodyPr/>
                    <a:lstStyle/>
                    <a:p>
                      <a:r>
                        <a:rPr lang="en-US" altLang="zh-CN" dirty="0"/>
                        <a:t>1001 &gt;&gt; 1 = 0100</a:t>
                      </a:r>
                    </a:p>
                    <a:p>
                      <a:r>
                        <a:rPr lang="en-US" altLang="zh-CN" dirty="0"/>
                        <a:t>1001 &gt;&gt; 2 = 0010</a:t>
                      </a:r>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标题 1048670"/>
          <p:cNvSpPr>
            <a:spLocks noGrp="1"/>
          </p:cNvSpPr>
          <p:nvPr>
            <p:ph type="title"/>
          </p:nvPr>
        </p:nvSpPr>
        <p:spPr>
          <a:xfrm>
            <a:off x="457199" y="2285999"/>
            <a:ext cx="8229600" cy="1143000"/>
          </a:xfrm>
        </p:spPr>
        <p:txBody>
          <a:bodyPr/>
          <a:lstStyle/>
          <a:p>
            <a:r>
              <a:rPr lang="zh-CN"/>
              <a:t>下面，让我们开始学习</a:t>
            </a:r>
            <a:br>
              <a:rPr lang="en-US" altLang="zh-CN"/>
            </a:br>
            <a:r>
              <a:rPr lang="zh-CN" altLang="zh-CN"/>
              <a:t>如何编写一个单片机程序</a:t>
            </a:r>
            <a:endParaRPr lang="zh-CN"/>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Rectangle 2"/>
          <p:cNvSpPr>
            <a:spLocks noGrp="1" noChangeArrowheads="1"/>
          </p:cNvSpPr>
          <p:nvPr>
            <p:ph type="title"/>
          </p:nvPr>
        </p:nvSpPr>
        <p:spPr/>
        <p:txBody>
          <a:bodyPr/>
          <a:lstStyle/>
          <a:p>
            <a:pPr eaLnBrk="1" hangingPunct="1"/>
            <a:r>
              <a:rPr lang="zh-CN" altLang="en-US" dirty="0"/>
              <a:t>变量和变量类型（</a:t>
            </a:r>
            <a:r>
              <a:rPr lang="en-US" altLang="zh-CN" dirty="0"/>
              <a:t>1</a:t>
            </a:r>
            <a:r>
              <a:rPr lang="zh-CN" altLang="en-US" dirty="0"/>
              <a:t>）</a:t>
            </a:r>
          </a:p>
        </p:txBody>
      </p:sp>
      <p:sp>
        <p:nvSpPr>
          <p:cNvPr id="1048673" name="Rectangle 3"/>
          <p:cNvSpPr>
            <a:spLocks noGrp="1" noChangeArrowheads="1"/>
          </p:cNvSpPr>
          <p:nvPr>
            <p:ph type="body" idx="1"/>
          </p:nvPr>
        </p:nvSpPr>
        <p:spPr>
          <a:xfrm>
            <a:off x="457200" y="1295400"/>
            <a:ext cx="8229600" cy="5334000"/>
          </a:xfrm>
        </p:spPr>
        <p:txBody>
          <a:bodyPr/>
          <a:lstStyle/>
          <a:p>
            <a:pPr marL="533400" indent="-533400" eaLnBrk="1" hangingPunct="1">
              <a:lnSpc>
                <a:spcPct val="90000"/>
              </a:lnSpc>
              <a:buFont typeface="Wingdings" panose="05000000000000000000" pitchFamily="2" charset="2"/>
              <a:buNone/>
            </a:pPr>
            <a:r>
              <a:rPr lang="en-US" altLang="zh-CN" dirty="0"/>
              <a:t>C</a:t>
            </a:r>
            <a:r>
              <a:rPr lang="zh-CN" altLang="en-US" dirty="0"/>
              <a:t>语言的基本变量有以下类型：</a:t>
            </a:r>
            <a:endParaRPr lang="en-US" altLang="zh-CN" dirty="0"/>
          </a:p>
          <a:p>
            <a:pPr eaLnBrk="1" hangingPunct="1">
              <a:lnSpc>
                <a:spcPct val="90000"/>
              </a:lnSpc>
            </a:pPr>
            <a:r>
              <a:rPr lang="zh-CN" altLang="en-US" sz="1800" dirty="0">
                <a:solidFill>
                  <a:srgbClr val="000099"/>
                </a:solidFill>
              </a:rPr>
              <a:t>整型 </a:t>
            </a:r>
            <a:r>
              <a:rPr lang="en-US" altLang="zh-CN" sz="1800" dirty="0">
                <a:solidFill>
                  <a:srgbClr val="000099"/>
                </a:solidFill>
              </a:rPr>
              <a:t>int </a:t>
            </a:r>
            <a:r>
              <a:rPr lang="en-US" altLang="zh-CN" sz="1800" b="0" dirty="0">
                <a:solidFill>
                  <a:srgbClr val="000099"/>
                </a:solidFill>
              </a:rPr>
              <a:t>(</a:t>
            </a:r>
            <a:r>
              <a:rPr lang="zh-CN" altLang="en-US" sz="1800" b="0" dirty="0">
                <a:solidFill>
                  <a:srgbClr val="000099"/>
                </a:solidFill>
              </a:rPr>
              <a:t>输入输出中写作</a:t>
            </a:r>
            <a:r>
              <a:rPr lang="en-US" altLang="zh-CN" sz="1800" b="0" dirty="0">
                <a:solidFill>
                  <a:srgbClr val="000099"/>
                </a:solidFill>
              </a:rPr>
              <a:t>%d) </a:t>
            </a:r>
            <a:r>
              <a:rPr lang="zh-CN" altLang="en-US" sz="1800" b="0" dirty="0">
                <a:solidFill>
                  <a:srgbClr val="000099"/>
                </a:solidFill>
              </a:rPr>
              <a:t>长度为</a:t>
            </a:r>
            <a:r>
              <a:rPr lang="en-US" altLang="zh-CN" sz="1800" b="0" dirty="0">
                <a:solidFill>
                  <a:srgbClr val="000099"/>
                </a:solidFill>
              </a:rPr>
              <a:t>4</a:t>
            </a:r>
            <a:r>
              <a:rPr lang="zh-CN" altLang="en-US" sz="1800" b="0" dirty="0">
                <a:solidFill>
                  <a:srgbClr val="000099"/>
                </a:solidFill>
              </a:rPr>
              <a:t>字节，可存储</a:t>
            </a:r>
            <a:r>
              <a:rPr lang="en-US" altLang="zh-CN" sz="1800" b="0" dirty="0">
                <a:solidFill>
                  <a:srgbClr val="000099"/>
                </a:solidFill>
              </a:rPr>
              <a:t>-2^31~2^31-1</a:t>
            </a:r>
            <a:r>
              <a:rPr lang="zh-CN" altLang="en-US" sz="1800" b="0" dirty="0">
                <a:solidFill>
                  <a:srgbClr val="000099"/>
                </a:solidFill>
              </a:rPr>
              <a:t>的整数</a:t>
            </a:r>
            <a:endParaRPr lang="en-US" altLang="zh-CN" sz="1800" b="0" dirty="0">
              <a:solidFill>
                <a:srgbClr val="000099"/>
              </a:solidFill>
            </a:endParaRPr>
          </a:p>
          <a:p>
            <a:pPr eaLnBrk="1" hangingPunct="1">
              <a:lnSpc>
                <a:spcPct val="90000"/>
              </a:lnSpc>
            </a:pPr>
            <a:r>
              <a:rPr lang="zh-CN" altLang="en-US" sz="1800" dirty="0">
                <a:solidFill>
                  <a:srgbClr val="000099"/>
                </a:solidFill>
              </a:rPr>
              <a:t>浮点型 </a:t>
            </a:r>
            <a:r>
              <a:rPr lang="en-US" altLang="zh-CN" sz="1800" dirty="0">
                <a:solidFill>
                  <a:srgbClr val="000099"/>
                </a:solidFill>
              </a:rPr>
              <a:t>float </a:t>
            </a:r>
            <a:r>
              <a:rPr lang="en-US" altLang="zh-CN" sz="1800" b="0" dirty="0">
                <a:solidFill>
                  <a:srgbClr val="000099"/>
                </a:solidFill>
              </a:rPr>
              <a:t>(</a:t>
            </a:r>
            <a:r>
              <a:rPr lang="zh-CN" altLang="en-US" sz="1800" b="0" dirty="0">
                <a:solidFill>
                  <a:srgbClr val="000099"/>
                </a:solidFill>
              </a:rPr>
              <a:t>输入输出中写作</a:t>
            </a:r>
            <a:r>
              <a:rPr lang="en-US" altLang="zh-CN" sz="1800" b="0" dirty="0">
                <a:solidFill>
                  <a:srgbClr val="000099"/>
                </a:solidFill>
              </a:rPr>
              <a:t>%f)</a:t>
            </a:r>
            <a:r>
              <a:rPr lang="zh-CN" altLang="en-US" sz="1800" b="0" dirty="0">
                <a:solidFill>
                  <a:srgbClr val="000099"/>
                </a:solidFill>
              </a:rPr>
              <a:t>长度为</a:t>
            </a:r>
            <a:r>
              <a:rPr lang="en-US" altLang="zh-CN" sz="1800" b="0" dirty="0">
                <a:solidFill>
                  <a:srgbClr val="000099"/>
                </a:solidFill>
              </a:rPr>
              <a:t>4</a:t>
            </a:r>
            <a:r>
              <a:rPr lang="zh-CN" altLang="en-US" sz="1800" b="0" dirty="0">
                <a:solidFill>
                  <a:srgbClr val="000099"/>
                </a:solidFill>
              </a:rPr>
              <a:t>字节，可精确到</a:t>
            </a:r>
            <a:r>
              <a:rPr lang="en-US" altLang="zh-CN" sz="1800" b="0" dirty="0">
                <a:solidFill>
                  <a:srgbClr val="000099"/>
                </a:solidFill>
              </a:rPr>
              <a:t>-2^24~2^24</a:t>
            </a:r>
          </a:p>
          <a:p>
            <a:pPr eaLnBrk="1" hangingPunct="1">
              <a:lnSpc>
                <a:spcPct val="90000"/>
              </a:lnSpc>
            </a:pPr>
            <a:r>
              <a:rPr lang="zh-CN" altLang="en-US" sz="1800" dirty="0">
                <a:solidFill>
                  <a:srgbClr val="000099"/>
                </a:solidFill>
              </a:rPr>
              <a:t>字符型 </a:t>
            </a:r>
            <a:r>
              <a:rPr lang="en-US" altLang="zh-CN" sz="1800" dirty="0">
                <a:solidFill>
                  <a:srgbClr val="000099"/>
                </a:solidFill>
              </a:rPr>
              <a:t>char </a:t>
            </a:r>
            <a:r>
              <a:rPr lang="en-US" altLang="zh-CN" sz="1800" b="0" dirty="0">
                <a:solidFill>
                  <a:srgbClr val="000099"/>
                </a:solidFill>
              </a:rPr>
              <a:t>(</a:t>
            </a:r>
            <a:r>
              <a:rPr lang="zh-CN" altLang="en-US" sz="1800" b="0" dirty="0">
                <a:solidFill>
                  <a:srgbClr val="000099"/>
                </a:solidFill>
              </a:rPr>
              <a:t>输入输出中写作</a:t>
            </a:r>
            <a:r>
              <a:rPr lang="en-US" altLang="zh-CN" sz="1800" b="0" dirty="0">
                <a:solidFill>
                  <a:srgbClr val="000099"/>
                </a:solidFill>
              </a:rPr>
              <a:t>%c) </a:t>
            </a:r>
            <a:r>
              <a:rPr lang="zh-CN" altLang="en-US" sz="1800" b="0" dirty="0">
                <a:solidFill>
                  <a:srgbClr val="000099"/>
                </a:solidFill>
              </a:rPr>
              <a:t>长度为</a:t>
            </a:r>
            <a:r>
              <a:rPr lang="en-US" altLang="zh-CN" sz="1800" b="0" dirty="0">
                <a:solidFill>
                  <a:srgbClr val="000099"/>
                </a:solidFill>
              </a:rPr>
              <a:t>1</a:t>
            </a:r>
            <a:r>
              <a:rPr lang="zh-CN" altLang="en-US" sz="1800" b="0" dirty="0">
                <a:solidFill>
                  <a:srgbClr val="000099"/>
                </a:solidFill>
              </a:rPr>
              <a:t>字节，可存储</a:t>
            </a:r>
            <a:r>
              <a:rPr lang="en-US" altLang="zh-CN" sz="1800" b="0" dirty="0">
                <a:solidFill>
                  <a:srgbClr val="000099"/>
                </a:solidFill>
              </a:rPr>
              <a:t>-2^7~2^7-1</a:t>
            </a:r>
            <a:r>
              <a:rPr lang="zh-CN" altLang="en-US" sz="1800" b="0" dirty="0">
                <a:solidFill>
                  <a:srgbClr val="000099"/>
                </a:solidFill>
              </a:rPr>
              <a:t>的整数（一般字符</a:t>
            </a:r>
            <a:r>
              <a:rPr lang="en-US" altLang="zh-CN" sz="1800" b="0" dirty="0">
                <a:solidFill>
                  <a:srgbClr val="000099"/>
                </a:solidFill>
              </a:rPr>
              <a:t>ASCII</a:t>
            </a:r>
            <a:r>
              <a:rPr lang="zh-CN" altLang="en-US" sz="1800" b="0" dirty="0">
                <a:solidFill>
                  <a:srgbClr val="000099"/>
                </a:solidFill>
              </a:rPr>
              <a:t>编码范围为</a:t>
            </a:r>
            <a:r>
              <a:rPr lang="en-US" altLang="zh-CN" sz="1800" b="0" dirty="0">
                <a:solidFill>
                  <a:srgbClr val="000099"/>
                </a:solidFill>
              </a:rPr>
              <a:t>0-127</a:t>
            </a:r>
            <a:r>
              <a:rPr lang="zh-CN" altLang="en-US" sz="1800" b="0" dirty="0">
                <a:solidFill>
                  <a:srgbClr val="000099"/>
                </a:solidFill>
              </a:rPr>
              <a:t>，足够使用）</a:t>
            </a:r>
            <a:endParaRPr lang="en-US" altLang="zh-CN" sz="1800" b="0" dirty="0">
              <a:solidFill>
                <a:srgbClr val="000099"/>
              </a:solidFill>
            </a:endParaRPr>
          </a:p>
          <a:p>
            <a:pPr eaLnBrk="1" hangingPunct="1">
              <a:lnSpc>
                <a:spcPct val="90000"/>
              </a:lnSpc>
            </a:pPr>
            <a:r>
              <a:rPr lang="zh-CN" altLang="en-US" sz="1800" dirty="0">
                <a:solidFill>
                  <a:srgbClr val="000099"/>
                </a:solidFill>
              </a:rPr>
              <a:t>空类型 </a:t>
            </a:r>
            <a:r>
              <a:rPr lang="en-US" altLang="zh-CN" sz="1800" dirty="0">
                <a:solidFill>
                  <a:srgbClr val="000099"/>
                </a:solidFill>
              </a:rPr>
              <a:t>void </a:t>
            </a:r>
            <a:r>
              <a:rPr lang="zh-CN" altLang="en-US" sz="1800" b="0" dirty="0">
                <a:solidFill>
                  <a:srgbClr val="000099"/>
                </a:solidFill>
              </a:rPr>
              <a:t>一般用于定义函数输出，表示无输出内容。</a:t>
            </a:r>
            <a:endParaRPr lang="en-US" altLang="zh-CN" sz="1800" dirty="0">
              <a:solidFill>
                <a:srgbClr val="000099"/>
              </a:solidFill>
            </a:endParaRPr>
          </a:p>
          <a:p>
            <a:pPr marL="533400" lvl="0" indent="-533400" eaLnBrk="1" hangingPunct="1">
              <a:lnSpc>
                <a:spcPct val="90000"/>
              </a:lnSpc>
              <a:buClr>
                <a:srgbClr val="00007D"/>
              </a:buClr>
              <a:buNone/>
            </a:pPr>
            <a:r>
              <a:rPr lang="zh-CN" altLang="en-US" dirty="0"/>
              <a:t>在基本变量类型之外，可以添加以下类型前缀：</a:t>
            </a:r>
            <a:endParaRPr lang="en-US" altLang="zh-CN" dirty="0"/>
          </a:p>
          <a:p>
            <a:pPr lvl="0" eaLnBrk="1" hangingPunct="1">
              <a:lnSpc>
                <a:spcPct val="90000"/>
              </a:lnSpc>
              <a:buClr>
                <a:srgbClr val="00007D"/>
              </a:buClr>
            </a:pPr>
            <a:r>
              <a:rPr lang="zh-CN" altLang="en-US" sz="1800" b="0" dirty="0">
                <a:solidFill>
                  <a:srgbClr val="000099"/>
                </a:solidFill>
              </a:rPr>
              <a:t>长</a:t>
            </a:r>
            <a:r>
              <a:rPr lang="en-US" altLang="zh-CN" sz="1800" b="0" dirty="0">
                <a:solidFill>
                  <a:srgbClr val="000099"/>
                </a:solidFill>
              </a:rPr>
              <a:t>~</a:t>
            </a:r>
            <a:r>
              <a:rPr lang="zh-CN" altLang="en-US" sz="1800" b="0" dirty="0">
                <a:solidFill>
                  <a:srgbClr val="000099"/>
                </a:solidFill>
              </a:rPr>
              <a:t>型 </a:t>
            </a:r>
            <a:r>
              <a:rPr lang="en-US" altLang="zh-CN" sz="1800" b="0" dirty="0">
                <a:solidFill>
                  <a:srgbClr val="000099"/>
                </a:solidFill>
              </a:rPr>
              <a:t>long</a:t>
            </a:r>
            <a:r>
              <a:rPr lang="zh-CN" altLang="en-US" sz="1800" b="0" dirty="0">
                <a:solidFill>
                  <a:srgbClr val="000099"/>
                </a:solidFill>
              </a:rPr>
              <a:t>（如</a:t>
            </a:r>
            <a:r>
              <a:rPr lang="en-US" altLang="zh-CN" sz="1800" b="0" dirty="0">
                <a:solidFill>
                  <a:srgbClr val="000099"/>
                </a:solidFill>
              </a:rPr>
              <a:t>long int</a:t>
            </a:r>
            <a:r>
              <a:rPr lang="zh-CN" altLang="en-US" sz="1800" b="0" dirty="0">
                <a:solidFill>
                  <a:srgbClr val="000099"/>
                </a:solidFill>
              </a:rPr>
              <a:t>）一个</a:t>
            </a:r>
            <a:r>
              <a:rPr lang="en-US" altLang="zh-CN" sz="1800" b="0" dirty="0">
                <a:solidFill>
                  <a:srgbClr val="000099"/>
                </a:solidFill>
              </a:rPr>
              <a:t>long</a:t>
            </a:r>
            <a:r>
              <a:rPr lang="zh-CN" altLang="en-US" sz="1800" b="0" dirty="0">
                <a:solidFill>
                  <a:srgbClr val="000099"/>
                </a:solidFill>
              </a:rPr>
              <a:t>表示增加</a:t>
            </a:r>
            <a:r>
              <a:rPr lang="en-US" altLang="zh-CN" sz="1800" b="0" dirty="0">
                <a:solidFill>
                  <a:srgbClr val="000099"/>
                </a:solidFill>
              </a:rPr>
              <a:t>4</a:t>
            </a:r>
            <a:r>
              <a:rPr lang="zh-CN" altLang="en-US" sz="1800" b="0" dirty="0">
                <a:solidFill>
                  <a:srgbClr val="000099"/>
                </a:solidFill>
              </a:rPr>
              <a:t>个字节</a:t>
            </a:r>
            <a:endParaRPr lang="en-US" altLang="zh-CN" sz="1800" b="0" dirty="0">
              <a:solidFill>
                <a:srgbClr val="000099"/>
              </a:solidFill>
            </a:endParaRPr>
          </a:p>
          <a:p>
            <a:pPr eaLnBrk="1" hangingPunct="1">
              <a:lnSpc>
                <a:spcPct val="90000"/>
              </a:lnSpc>
              <a:buClr>
                <a:srgbClr val="00007D"/>
              </a:buClr>
            </a:pPr>
            <a:r>
              <a:rPr lang="zh-CN" altLang="en-US" sz="1800" b="0" dirty="0">
                <a:solidFill>
                  <a:srgbClr val="000099"/>
                </a:solidFill>
              </a:rPr>
              <a:t>（其中长浮点型 </a:t>
            </a:r>
            <a:r>
              <a:rPr lang="en-US" altLang="zh-CN" sz="1800" b="0" dirty="0">
                <a:solidFill>
                  <a:srgbClr val="000099"/>
                </a:solidFill>
              </a:rPr>
              <a:t>long float</a:t>
            </a:r>
            <a:r>
              <a:rPr lang="zh-CN" altLang="en-US" sz="1800" b="0" dirty="0">
                <a:solidFill>
                  <a:srgbClr val="000099"/>
                </a:solidFill>
              </a:rPr>
              <a:t> 定义为 </a:t>
            </a:r>
            <a:r>
              <a:rPr lang="en-US" altLang="zh-CN" sz="1800" b="0" dirty="0">
                <a:solidFill>
                  <a:srgbClr val="000099"/>
                </a:solidFill>
              </a:rPr>
              <a:t>double </a:t>
            </a:r>
            <a:r>
              <a:rPr lang="zh-CN" altLang="en-US" sz="1800" b="0" dirty="0">
                <a:solidFill>
                  <a:srgbClr val="000099"/>
                </a:solidFill>
              </a:rPr>
              <a:t>双精度整型，</a:t>
            </a:r>
            <a:r>
              <a:rPr lang="en-US" altLang="zh-CN" sz="1800" b="0" dirty="0">
                <a:solidFill>
                  <a:srgbClr val="000099"/>
                </a:solidFill>
              </a:rPr>
              <a:t>long int </a:t>
            </a:r>
            <a:r>
              <a:rPr lang="zh-CN" altLang="en-US" sz="1800" b="0" dirty="0">
                <a:solidFill>
                  <a:srgbClr val="000099"/>
                </a:solidFill>
              </a:rPr>
              <a:t>即 </a:t>
            </a:r>
            <a:r>
              <a:rPr lang="en-US" altLang="zh-CN" sz="1800" b="0" dirty="0">
                <a:solidFill>
                  <a:srgbClr val="000099"/>
                </a:solidFill>
              </a:rPr>
              <a:t>int</a:t>
            </a:r>
            <a:r>
              <a:rPr lang="zh-CN" altLang="en-US" sz="1800" b="0" dirty="0">
                <a:solidFill>
                  <a:srgbClr val="000099"/>
                </a:solidFill>
              </a:rPr>
              <a:t>）</a:t>
            </a:r>
            <a:endParaRPr lang="en-US" altLang="zh-CN" sz="1800" b="0" dirty="0">
              <a:solidFill>
                <a:srgbClr val="000099"/>
              </a:solidFill>
            </a:endParaRPr>
          </a:p>
          <a:p>
            <a:pPr lvl="0" eaLnBrk="1" hangingPunct="1">
              <a:lnSpc>
                <a:spcPct val="90000"/>
              </a:lnSpc>
              <a:buClr>
                <a:srgbClr val="00007D"/>
              </a:buClr>
            </a:pPr>
            <a:r>
              <a:rPr lang="zh-CN" altLang="en-US" sz="1800" b="0" dirty="0">
                <a:solidFill>
                  <a:srgbClr val="000099"/>
                </a:solidFill>
              </a:rPr>
              <a:t>短</a:t>
            </a:r>
            <a:r>
              <a:rPr lang="en-US" altLang="zh-CN" sz="1800" b="0" dirty="0">
                <a:solidFill>
                  <a:srgbClr val="000099"/>
                </a:solidFill>
              </a:rPr>
              <a:t>~</a:t>
            </a:r>
            <a:r>
              <a:rPr lang="zh-CN" altLang="en-US" sz="1800" b="0" dirty="0">
                <a:solidFill>
                  <a:srgbClr val="000099"/>
                </a:solidFill>
              </a:rPr>
              <a:t>型 </a:t>
            </a:r>
            <a:r>
              <a:rPr lang="en-US" altLang="zh-CN" sz="1800" b="0" dirty="0">
                <a:solidFill>
                  <a:srgbClr val="000099"/>
                </a:solidFill>
              </a:rPr>
              <a:t>short (</a:t>
            </a:r>
            <a:r>
              <a:rPr lang="zh-CN" altLang="en-US" sz="1800" b="0" dirty="0">
                <a:solidFill>
                  <a:srgbClr val="000099"/>
                </a:solidFill>
              </a:rPr>
              <a:t>如</a:t>
            </a:r>
            <a:r>
              <a:rPr lang="en-US" altLang="zh-CN" sz="1800" b="0" dirty="0">
                <a:solidFill>
                  <a:srgbClr val="000099"/>
                </a:solidFill>
              </a:rPr>
              <a:t>short int) </a:t>
            </a:r>
            <a:r>
              <a:rPr lang="zh-CN" altLang="en-US" sz="1800" b="0" dirty="0">
                <a:solidFill>
                  <a:srgbClr val="000099"/>
                </a:solidFill>
              </a:rPr>
              <a:t>一个</a:t>
            </a:r>
            <a:r>
              <a:rPr lang="en-US" altLang="zh-CN" sz="1800" b="0" dirty="0">
                <a:solidFill>
                  <a:srgbClr val="000099"/>
                </a:solidFill>
              </a:rPr>
              <a:t>short</a:t>
            </a:r>
            <a:r>
              <a:rPr lang="zh-CN" altLang="en-US" sz="1800" b="0" dirty="0">
                <a:solidFill>
                  <a:srgbClr val="000099"/>
                </a:solidFill>
              </a:rPr>
              <a:t>减少增加</a:t>
            </a:r>
            <a:r>
              <a:rPr lang="en-US" altLang="zh-CN" sz="1800" b="0" dirty="0">
                <a:solidFill>
                  <a:srgbClr val="000099"/>
                </a:solidFill>
              </a:rPr>
              <a:t>4</a:t>
            </a:r>
            <a:r>
              <a:rPr lang="zh-CN" altLang="en-US" sz="1800" b="0" dirty="0">
                <a:solidFill>
                  <a:srgbClr val="000099"/>
                </a:solidFill>
              </a:rPr>
              <a:t>个字节</a:t>
            </a:r>
            <a:endParaRPr lang="en-US" altLang="zh-CN" sz="1800" b="0" dirty="0">
              <a:solidFill>
                <a:srgbClr val="000099"/>
              </a:solidFill>
            </a:endParaRPr>
          </a:p>
          <a:p>
            <a:pPr lvl="0" eaLnBrk="1" hangingPunct="1">
              <a:lnSpc>
                <a:spcPct val="90000"/>
              </a:lnSpc>
              <a:buClr>
                <a:srgbClr val="00007D"/>
              </a:buClr>
            </a:pPr>
            <a:r>
              <a:rPr lang="zh-CN" altLang="en-US" sz="1800" b="0" dirty="0">
                <a:solidFill>
                  <a:srgbClr val="000099"/>
                </a:solidFill>
              </a:rPr>
              <a:t>无符号</a:t>
            </a:r>
            <a:r>
              <a:rPr lang="en-US" altLang="zh-CN" sz="1800" b="0" dirty="0">
                <a:solidFill>
                  <a:srgbClr val="000099"/>
                </a:solidFill>
              </a:rPr>
              <a:t>~</a:t>
            </a:r>
            <a:r>
              <a:rPr lang="zh-CN" altLang="en-US" sz="1800" b="0" dirty="0">
                <a:solidFill>
                  <a:srgbClr val="000099"/>
                </a:solidFill>
              </a:rPr>
              <a:t>型 </a:t>
            </a:r>
            <a:r>
              <a:rPr lang="en-US" altLang="zh-CN" sz="1800" b="0" dirty="0">
                <a:solidFill>
                  <a:srgbClr val="000099"/>
                </a:solidFill>
              </a:rPr>
              <a:t>unsigned (</a:t>
            </a:r>
            <a:r>
              <a:rPr lang="zh-CN" altLang="en-US" sz="1800" b="0" dirty="0">
                <a:solidFill>
                  <a:srgbClr val="000099"/>
                </a:solidFill>
              </a:rPr>
              <a:t>如</a:t>
            </a:r>
            <a:r>
              <a:rPr lang="en-US" altLang="zh-CN" sz="1800" b="0" dirty="0">
                <a:solidFill>
                  <a:srgbClr val="000099"/>
                </a:solidFill>
              </a:rPr>
              <a:t>unsigned int) </a:t>
            </a:r>
            <a:r>
              <a:rPr lang="zh-CN" altLang="en-US" sz="1800" b="0" dirty="0">
                <a:solidFill>
                  <a:srgbClr val="000099"/>
                </a:solidFill>
              </a:rPr>
              <a:t>不保存负数，可将存储范围扩展两倍。</a:t>
            </a:r>
            <a:r>
              <a:rPr lang="zh-CN" altLang="en-US" sz="1800" dirty="0">
                <a:solidFill>
                  <a:srgbClr val="000099"/>
                </a:solidFill>
              </a:rPr>
              <a:t>单片机由于存储空间有限，常用该类型以节约储存空间。</a:t>
            </a:r>
            <a:endParaRPr lang="en-US" altLang="zh-CN" sz="1800" dirty="0">
              <a:solidFill>
                <a:srgbClr val="000099"/>
              </a:solidFill>
            </a:endParaRPr>
          </a:p>
          <a:p>
            <a:pPr marL="0" lvl="0" indent="0" eaLnBrk="1" hangingPunct="1">
              <a:lnSpc>
                <a:spcPct val="90000"/>
              </a:lnSpc>
              <a:buClr>
                <a:srgbClr val="00007D"/>
              </a:buClr>
              <a:buNone/>
            </a:pPr>
            <a:r>
              <a:rPr lang="zh-CN" altLang="en-US" sz="1800" b="0" dirty="0">
                <a:solidFill>
                  <a:srgbClr val="000099"/>
                </a:solidFill>
              </a:rPr>
              <a:t>变量定义方式：</a:t>
            </a:r>
            <a:r>
              <a:rPr lang="en-US" altLang="zh-CN" sz="1800" b="0" dirty="0">
                <a:solidFill>
                  <a:srgbClr val="000099"/>
                </a:solidFill>
              </a:rPr>
              <a:t>[</a:t>
            </a:r>
            <a:r>
              <a:rPr lang="zh-CN" altLang="en-US" sz="1800" b="0" dirty="0">
                <a:solidFill>
                  <a:srgbClr val="000099"/>
                </a:solidFill>
              </a:rPr>
              <a:t>例</a:t>
            </a:r>
            <a:r>
              <a:rPr lang="en-US" altLang="zh-CN" sz="1800" b="0" dirty="0">
                <a:solidFill>
                  <a:srgbClr val="000099"/>
                </a:solidFill>
              </a:rPr>
              <a:t>] int a, b, c;</a:t>
            </a:r>
          </a:p>
          <a:p>
            <a:pPr marL="533400" lvl="0" indent="-533400" eaLnBrk="1" hangingPunct="1">
              <a:lnSpc>
                <a:spcPct val="90000"/>
              </a:lnSpc>
              <a:buClr>
                <a:srgbClr val="00007D"/>
              </a:buClr>
              <a:buNone/>
            </a:pPr>
            <a:r>
              <a:rPr lang="zh-CN" altLang="en-US" dirty="0"/>
              <a:t>定义变量类型语句必须放在函数体代码的开头。</a:t>
            </a:r>
            <a:endParaRPr lang="zh-CN" altLang="en-US" sz="1800" b="0" dirty="0">
              <a:solidFill>
                <a:srgbClr val="000099"/>
              </a:solidFill>
            </a:endParaRP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Rectangle 2"/>
          <p:cNvSpPr>
            <a:spLocks noGrp="1" noChangeArrowheads="1"/>
          </p:cNvSpPr>
          <p:nvPr>
            <p:ph type="title"/>
          </p:nvPr>
        </p:nvSpPr>
        <p:spPr/>
        <p:txBody>
          <a:bodyPr/>
          <a:lstStyle/>
          <a:p>
            <a:pPr eaLnBrk="1" hangingPunct="1"/>
            <a:r>
              <a:rPr lang="zh-CN" altLang="en-US" dirty="0"/>
              <a:t>变量和变量类型（</a:t>
            </a:r>
            <a:r>
              <a:rPr lang="en-US" altLang="zh-CN" dirty="0"/>
              <a:t>2</a:t>
            </a:r>
            <a:r>
              <a:rPr lang="zh-CN" altLang="en-US" dirty="0"/>
              <a:t>）</a:t>
            </a:r>
          </a:p>
        </p:txBody>
      </p:sp>
      <p:sp>
        <p:nvSpPr>
          <p:cNvPr id="1048675" name="Rectangle 3"/>
          <p:cNvSpPr>
            <a:spLocks noGrp="1" noChangeArrowheads="1"/>
          </p:cNvSpPr>
          <p:nvPr>
            <p:ph type="body" idx="1"/>
          </p:nvPr>
        </p:nvSpPr>
        <p:spPr>
          <a:xfrm>
            <a:off x="457200" y="1295400"/>
            <a:ext cx="8229600" cy="5334000"/>
          </a:xfrm>
        </p:spPr>
        <p:txBody>
          <a:bodyPr/>
          <a:lstStyle/>
          <a:p>
            <a:pPr marL="533400" indent="-533400" eaLnBrk="1" hangingPunct="1">
              <a:lnSpc>
                <a:spcPct val="90000"/>
              </a:lnSpc>
              <a:buFont typeface="Wingdings" panose="05000000000000000000" pitchFamily="2" charset="2"/>
              <a:buNone/>
            </a:pPr>
            <a:r>
              <a:rPr lang="zh-CN" altLang="en-US" dirty="0"/>
              <a:t>对于较多的数据，</a:t>
            </a:r>
            <a:r>
              <a:rPr lang="en-US" altLang="zh-CN" dirty="0"/>
              <a:t>C</a:t>
            </a:r>
            <a:r>
              <a:rPr lang="zh-CN" altLang="en-US" dirty="0"/>
              <a:t>语言有两种数据处理方式：</a:t>
            </a:r>
            <a:endParaRPr lang="en-US" altLang="zh-CN" dirty="0"/>
          </a:p>
          <a:p>
            <a:pPr eaLnBrk="1" hangingPunct="1">
              <a:lnSpc>
                <a:spcPct val="90000"/>
              </a:lnSpc>
            </a:pPr>
            <a:r>
              <a:rPr lang="zh-CN" altLang="en-US" sz="1800" dirty="0">
                <a:solidFill>
                  <a:srgbClr val="000099"/>
                </a:solidFill>
              </a:rPr>
              <a:t>数组：</a:t>
            </a:r>
            <a:r>
              <a:rPr lang="zh-CN" altLang="en-US" sz="1800" b="0" dirty="0">
                <a:solidFill>
                  <a:srgbClr val="000099"/>
                </a:solidFill>
              </a:rPr>
              <a:t>数组是一段连续的变量存储空间，可以视为一个拥有多个抽屉的柜子。数组中每一个元素类型必须相同。数组的大小必须预先分配（就像柜子必须预先打制好）。数组通过下标访问和修改数组中的数（例如抽屉上的编号）。数组的定义方式为 </a:t>
            </a:r>
            <a:r>
              <a:rPr lang="en-US" altLang="zh-CN" sz="1800" b="0" dirty="0">
                <a:solidFill>
                  <a:srgbClr val="000099"/>
                </a:solidFill>
              </a:rPr>
              <a:t>int a[N];</a:t>
            </a:r>
            <a:r>
              <a:rPr lang="zh-CN" altLang="en-US" sz="1800" b="0" dirty="0">
                <a:solidFill>
                  <a:srgbClr val="000099"/>
                </a:solidFill>
              </a:rPr>
              <a:t> 即数组名为</a:t>
            </a:r>
            <a:r>
              <a:rPr lang="en-US" altLang="zh-CN" sz="1800" b="0" dirty="0">
                <a:solidFill>
                  <a:srgbClr val="000099"/>
                </a:solidFill>
              </a:rPr>
              <a:t>a</a:t>
            </a:r>
            <a:r>
              <a:rPr lang="zh-CN" altLang="en-US" sz="1800" b="0" dirty="0">
                <a:solidFill>
                  <a:srgbClr val="000099"/>
                </a:solidFill>
              </a:rPr>
              <a:t>，大小为</a:t>
            </a:r>
            <a:r>
              <a:rPr lang="en-US" altLang="zh-CN" sz="1800" b="0" dirty="0">
                <a:solidFill>
                  <a:srgbClr val="000099"/>
                </a:solidFill>
              </a:rPr>
              <a:t>N</a:t>
            </a:r>
            <a:r>
              <a:rPr lang="zh-CN" altLang="en-US" sz="1800" b="0" dirty="0">
                <a:solidFill>
                  <a:srgbClr val="000099"/>
                </a:solidFill>
              </a:rPr>
              <a:t>，编号为</a:t>
            </a:r>
            <a:r>
              <a:rPr lang="en-US" altLang="zh-CN" sz="1800" b="0" dirty="0">
                <a:solidFill>
                  <a:srgbClr val="000099"/>
                </a:solidFill>
              </a:rPr>
              <a:t>0~N-1</a:t>
            </a:r>
            <a:r>
              <a:rPr lang="zh-CN" altLang="en-US" sz="1800" b="0" dirty="0">
                <a:solidFill>
                  <a:srgbClr val="000099"/>
                </a:solidFill>
              </a:rPr>
              <a:t>。其中，字符型数组也被称为字符串，拥有专门的输入输出表示 </a:t>
            </a:r>
            <a:r>
              <a:rPr lang="en-US" altLang="zh-CN" sz="1800" b="0" dirty="0">
                <a:solidFill>
                  <a:srgbClr val="000099"/>
                </a:solidFill>
              </a:rPr>
              <a:t>%s </a:t>
            </a:r>
            <a:r>
              <a:rPr lang="zh-CN" altLang="en-US" sz="1800" b="0" dirty="0">
                <a:solidFill>
                  <a:srgbClr val="000099"/>
                </a:solidFill>
              </a:rPr>
              <a:t>。</a:t>
            </a:r>
            <a:endParaRPr lang="en-US" altLang="zh-CN" sz="1800" b="0" dirty="0">
              <a:solidFill>
                <a:srgbClr val="000099"/>
              </a:solidFill>
            </a:endParaRPr>
          </a:p>
          <a:p>
            <a:pPr eaLnBrk="1" hangingPunct="1">
              <a:lnSpc>
                <a:spcPct val="90000"/>
              </a:lnSpc>
            </a:pPr>
            <a:r>
              <a:rPr lang="zh-CN" altLang="en-US" sz="1800" dirty="0">
                <a:solidFill>
                  <a:srgbClr val="000099"/>
                </a:solidFill>
              </a:rPr>
              <a:t>指针：</a:t>
            </a:r>
            <a:r>
              <a:rPr lang="zh-CN" altLang="en-US" sz="1800" b="0" dirty="0">
                <a:solidFill>
                  <a:srgbClr val="000099"/>
                </a:solidFill>
              </a:rPr>
              <a:t>指针是变量的地址，相当于在一个公共的大柜子里面标注你所存放物品的抽屉所在位置。使用指针定义数组需要预先分配空间，相当于标注柜子中有哪一些抽屉属于你。访问变量地址需要通过取地址符</a:t>
            </a:r>
            <a:r>
              <a:rPr lang="en-US" altLang="zh-CN" sz="1800" b="0" dirty="0">
                <a:solidFill>
                  <a:srgbClr val="000099"/>
                </a:solidFill>
              </a:rPr>
              <a:t>&amp;</a:t>
            </a:r>
            <a:r>
              <a:rPr lang="zh-CN" altLang="en-US" sz="1800" b="0" dirty="0">
                <a:solidFill>
                  <a:srgbClr val="000099"/>
                </a:solidFill>
              </a:rPr>
              <a:t>，访问指针对应变量需要使用取值符号*。指针的定义方式为 </a:t>
            </a:r>
            <a:r>
              <a:rPr lang="en-US" altLang="zh-CN" sz="1800" b="0" dirty="0">
                <a:solidFill>
                  <a:srgbClr val="000099"/>
                </a:solidFill>
              </a:rPr>
              <a:t>int </a:t>
            </a:r>
            <a:r>
              <a:rPr lang="zh-CN" altLang="en-US" sz="1800" b="0" dirty="0">
                <a:solidFill>
                  <a:srgbClr val="000099"/>
                </a:solidFill>
              </a:rPr>
              <a:t>*</a:t>
            </a:r>
            <a:r>
              <a:rPr lang="en-US" altLang="zh-CN" sz="1800" b="0" dirty="0">
                <a:solidFill>
                  <a:srgbClr val="000099"/>
                </a:solidFill>
              </a:rPr>
              <a:t>a; </a:t>
            </a:r>
            <a:r>
              <a:rPr lang="zh-CN" altLang="en-US" sz="1800" b="0" dirty="0">
                <a:solidFill>
                  <a:srgbClr val="000099"/>
                </a:solidFill>
              </a:rPr>
              <a:t>即指针名为</a:t>
            </a:r>
            <a:r>
              <a:rPr lang="en-US" altLang="zh-CN" sz="1800" b="0" dirty="0">
                <a:solidFill>
                  <a:srgbClr val="000099"/>
                </a:solidFill>
              </a:rPr>
              <a:t>a</a:t>
            </a:r>
            <a:r>
              <a:rPr lang="zh-CN" altLang="en-US" sz="1800" b="0" dirty="0">
                <a:solidFill>
                  <a:srgbClr val="000099"/>
                </a:solidFill>
              </a:rPr>
              <a:t>。数组名同时也是对应地址的指针名。</a:t>
            </a:r>
            <a:endParaRPr lang="en-US" altLang="zh-CN" sz="1800" b="0" dirty="0">
              <a:solidFill>
                <a:srgbClr val="000099"/>
              </a:solidFill>
            </a:endParaRPr>
          </a:p>
          <a:p>
            <a:pPr marL="533400" lvl="0" indent="-533400" eaLnBrk="1" hangingPunct="1">
              <a:lnSpc>
                <a:spcPct val="90000"/>
              </a:lnSpc>
              <a:buClr>
                <a:srgbClr val="00007D"/>
              </a:buClr>
              <a:buNone/>
            </a:pPr>
            <a:r>
              <a:rPr lang="zh-CN" altLang="en-US" dirty="0"/>
              <a:t>此外，对于</a:t>
            </a:r>
            <a:r>
              <a:rPr lang="en-US" altLang="zh-CN" dirty="0"/>
              <a:t>51</a:t>
            </a:r>
            <a:r>
              <a:rPr lang="zh-CN" altLang="en-US" dirty="0"/>
              <a:t>单片机，还有两种特殊的数据类型：</a:t>
            </a:r>
            <a:endParaRPr lang="en-US" altLang="zh-CN" dirty="0"/>
          </a:p>
          <a:p>
            <a:pPr marL="533400" lvl="0" indent="-533400" eaLnBrk="1" hangingPunct="1">
              <a:lnSpc>
                <a:spcPct val="90000"/>
              </a:lnSpc>
              <a:buClr>
                <a:srgbClr val="00007D"/>
              </a:buClr>
              <a:buNone/>
            </a:pPr>
            <a:r>
              <a:rPr lang="en-US" altLang="zh-CN" sz="1800" dirty="0" err="1">
                <a:solidFill>
                  <a:srgbClr val="000099"/>
                </a:solidFill>
              </a:rPr>
              <a:t>sbit</a:t>
            </a:r>
            <a:r>
              <a:rPr lang="en-US" altLang="zh-CN" sz="1800" b="0" dirty="0">
                <a:solidFill>
                  <a:srgbClr val="000099"/>
                </a:solidFill>
              </a:rPr>
              <a:t> </a:t>
            </a:r>
            <a:r>
              <a:rPr lang="zh-CN" altLang="en-US" sz="1800" b="0" dirty="0">
                <a:solidFill>
                  <a:srgbClr val="000099"/>
                </a:solidFill>
              </a:rPr>
              <a:t>定义输入输出端口 例：</a:t>
            </a:r>
            <a:r>
              <a:rPr lang="en-US" altLang="zh-CN" sz="1800" b="0" dirty="0" err="1">
                <a:solidFill>
                  <a:srgbClr val="000099"/>
                </a:solidFill>
              </a:rPr>
              <a:t>sbit</a:t>
            </a:r>
            <a:r>
              <a:rPr lang="en-US" altLang="zh-CN" sz="1800" b="0" dirty="0">
                <a:solidFill>
                  <a:srgbClr val="000099"/>
                </a:solidFill>
              </a:rPr>
              <a:t> LED=P1^0;</a:t>
            </a:r>
            <a:r>
              <a:rPr lang="zh-CN" altLang="en-US" sz="1800" b="0" dirty="0">
                <a:solidFill>
                  <a:srgbClr val="000099"/>
                </a:solidFill>
              </a:rPr>
              <a:t> 即定义端口</a:t>
            </a:r>
            <a:r>
              <a:rPr lang="en-US" altLang="zh-CN" sz="1800" b="0" dirty="0">
                <a:solidFill>
                  <a:srgbClr val="000099"/>
                </a:solidFill>
              </a:rPr>
              <a:t>P1^0</a:t>
            </a:r>
            <a:r>
              <a:rPr lang="zh-CN" altLang="en-US" sz="1800" b="0" dirty="0">
                <a:solidFill>
                  <a:srgbClr val="000099"/>
                </a:solidFill>
              </a:rPr>
              <a:t>为端口</a:t>
            </a:r>
            <a:r>
              <a:rPr lang="en-US" altLang="zh-CN" sz="1800" b="0" dirty="0">
                <a:solidFill>
                  <a:srgbClr val="000099"/>
                </a:solidFill>
              </a:rPr>
              <a:t>LED</a:t>
            </a:r>
            <a:r>
              <a:rPr lang="zh-CN" altLang="en-US" sz="1800" b="0" dirty="0">
                <a:solidFill>
                  <a:srgbClr val="000099"/>
                </a:solidFill>
              </a:rPr>
              <a:t>。变量长度</a:t>
            </a:r>
            <a:r>
              <a:rPr lang="en-US" altLang="zh-CN" sz="1800" b="0" dirty="0">
                <a:solidFill>
                  <a:srgbClr val="000099"/>
                </a:solidFill>
              </a:rPr>
              <a:t>1</a:t>
            </a:r>
            <a:r>
              <a:rPr lang="zh-CN" altLang="en-US" sz="1800" b="0" dirty="0">
                <a:solidFill>
                  <a:srgbClr val="000099"/>
                </a:solidFill>
              </a:rPr>
              <a:t>位二进制（即只能是</a:t>
            </a:r>
            <a:r>
              <a:rPr lang="en-US" altLang="zh-CN" sz="1800" b="0" dirty="0">
                <a:solidFill>
                  <a:srgbClr val="000099"/>
                </a:solidFill>
              </a:rPr>
              <a:t>0</a:t>
            </a:r>
            <a:r>
              <a:rPr lang="zh-CN" altLang="en-US" sz="1800" b="0" dirty="0">
                <a:solidFill>
                  <a:srgbClr val="000099"/>
                </a:solidFill>
              </a:rPr>
              <a:t>或</a:t>
            </a:r>
            <a:r>
              <a:rPr lang="en-US" altLang="zh-CN" sz="1800" b="0" dirty="0">
                <a:solidFill>
                  <a:srgbClr val="000099"/>
                </a:solidFill>
              </a:rPr>
              <a:t>1</a:t>
            </a:r>
            <a:r>
              <a:rPr lang="zh-CN" altLang="en-US" sz="1800" b="0" dirty="0">
                <a:solidFill>
                  <a:srgbClr val="000099"/>
                </a:solidFill>
              </a:rPr>
              <a:t>）。</a:t>
            </a:r>
            <a:endParaRPr lang="en-US" altLang="zh-CN" sz="1800" b="0" dirty="0">
              <a:solidFill>
                <a:srgbClr val="000099"/>
              </a:solidFill>
            </a:endParaRPr>
          </a:p>
          <a:p>
            <a:pPr marL="533400" lvl="0" indent="-533400" eaLnBrk="1" hangingPunct="1">
              <a:lnSpc>
                <a:spcPct val="90000"/>
              </a:lnSpc>
              <a:buClr>
                <a:srgbClr val="00007D"/>
              </a:buClr>
              <a:buNone/>
            </a:pPr>
            <a:r>
              <a:rPr lang="en-US" altLang="zh-CN" sz="1800" dirty="0" err="1">
                <a:solidFill>
                  <a:srgbClr val="000099"/>
                </a:solidFill>
              </a:rPr>
              <a:t>sfr</a:t>
            </a:r>
            <a:r>
              <a:rPr lang="en-US" altLang="zh-CN" sz="1800" b="0" dirty="0">
                <a:solidFill>
                  <a:srgbClr val="000099"/>
                </a:solidFill>
              </a:rPr>
              <a:t> </a:t>
            </a:r>
            <a:r>
              <a:rPr lang="zh-CN" altLang="en-US" sz="1800" b="0" dirty="0">
                <a:solidFill>
                  <a:srgbClr val="000099"/>
                </a:solidFill>
              </a:rPr>
              <a:t>定义寄存器 例：</a:t>
            </a:r>
            <a:r>
              <a:rPr lang="en-US" altLang="zh-CN" sz="1800" b="0" dirty="0" err="1">
                <a:solidFill>
                  <a:srgbClr val="000099"/>
                </a:solidFill>
              </a:rPr>
              <a:t>sfr</a:t>
            </a:r>
            <a:r>
              <a:rPr lang="en-US" altLang="zh-CN" sz="1800" b="0" dirty="0">
                <a:solidFill>
                  <a:srgbClr val="000099"/>
                </a:solidFill>
              </a:rPr>
              <a:t> LED=P1; </a:t>
            </a:r>
            <a:r>
              <a:rPr lang="zh-CN" altLang="en-US" sz="1800" b="0" dirty="0">
                <a:solidFill>
                  <a:srgbClr val="000099"/>
                </a:solidFill>
              </a:rPr>
              <a:t>即定义寄存器</a:t>
            </a:r>
            <a:r>
              <a:rPr lang="en-US" altLang="zh-CN" sz="1800" b="0" dirty="0">
                <a:solidFill>
                  <a:srgbClr val="000099"/>
                </a:solidFill>
              </a:rPr>
              <a:t>P1</a:t>
            </a:r>
            <a:r>
              <a:rPr lang="zh-CN" altLang="en-US" sz="1800" b="0" dirty="0">
                <a:solidFill>
                  <a:srgbClr val="000099"/>
                </a:solidFill>
              </a:rPr>
              <a:t>为</a:t>
            </a:r>
            <a:r>
              <a:rPr lang="en-US" altLang="zh-CN" sz="1800" b="0" dirty="0">
                <a:solidFill>
                  <a:srgbClr val="000099"/>
                </a:solidFill>
              </a:rPr>
              <a:t>LED</a:t>
            </a:r>
            <a:r>
              <a:rPr lang="zh-CN" altLang="en-US" sz="1800" b="0" dirty="0">
                <a:solidFill>
                  <a:srgbClr val="000099"/>
                </a:solidFill>
              </a:rPr>
              <a:t>，变量长度</a:t>
            </a:r>
            <a:r>
              <a:rPr lang="en-US" altLang="zh-CN" sz="1800" b="0" dirty="0">
                <a:solidFill>
                  <a:srgbClr val="000099"/>
                </a:solidFill>
              </a:rPr>
              <a:t>8</a:t>
            </a:r>
            <a:r>
              <a:rPr lang="zh-CN" altLang="en-US" sz="1800" b="0" dirty="0">
                <a:solidFill>
                  <a:srgbClr val="000099"/>
                </a:solidFill>
              </a:rPr>
              <a:t>位二进制。</a:t>
            </a:r>
            <a:endParaRPr lang="en-US" altLang="zh-CN" sz="1800" b="0" dirty="0">
              <a:solidFill>
                <a:srgbClr val="000099"/>
              </a:solidFill>
            </a:endParaRPr>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标题 1048675"/>
          <p:cNvSpPr>
            <a:spLocks noGrp="1"/>
          </p:cNvSpPr>
          <p:nvPr>
            <p:ph type="title"/>
          </p:nvPr>
        </p:nvSpPr>
        <p:spPr>
          <a:xfrm>
            <a:off x="457200" y="646275"/>
            <a:ext cx="8229600" cy="1143000"/>
          </a:xfrm>
        </p:spPr>
        <p:txBody>
          <a:bodyPr/>
          <a:lstStyle/>
          <a:p>
            <a:r>
              <a:rPr lang="zh-CN"/>
              <a:t>算符和算符优先级</a:t>
            </a:r>
          </a:p>
        </p:txBody>
      </p:sp>
      <p:pic>
        <p:nvPicPr>
          <p:cNvPr id="2097163" name="图片 2097162"/>
          <p:cNvPicPr>
            <a:picLocks/>
          </p:cNvPicPr>
          <p:nvPr/>
        </p:nvPicPr>
        <p:blipFill>
          <a:blip r:embed="rId2"/>
          <a:stretch>
            <a:fillRect/>
          </a:stretch>
        </p:blipFill>
        <p:spPr>
          <a:xfrm>
            <a:off x="267924" y="1433801"/>
            <a:ext cx="8608151" cy="44769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048676"/>
          <p:cNvSpPr>
            <a:spLocks noGrp="1"/>
          </p:cNvSpPr>
          <p:nvPr>
            <p:ph type="title"/>
          </p:nvPr>
        </p:nvSpPr>
        <p:spPr>
          <a:xfrm>
            <a:off x="457200" y="646275"/>
            <a:ext cx="8229600" cy="1143000"/>
          </a:xfrm>
        </p:spPr>
        <p:txBody>
          <a:bodyPr/>
          <a:lstStyle/>
          <a:p>
            <a:r>
              <a:rPr lang="zh-CN"/>
              <a:t>算符和算符优先级</a:t>
            </a:r>
          </a:p>
        </p:txBody>
      </p:sp>
      <p:pic>
        <p:nvPicPr>
          <p:cNvPr id="2097164" name="图片 2097163"/>
          <p:cNvPicPr>
            <a:picLocks/>
          </p:cNvPicPr>
          <p:nvPr/>
        </p:nvPicPr>
        <p:blipFill>
          <a:blip r:embed="rId2"/>
          <a:stretch>
            <a:fillRect/>
          </a:stretch>
        </p:blipFill>
        <p:spPr>
          <a:xfrm>
            <a:off x="484856" y="1552402"/>
            <a:ext cx="8201943" cy="4770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048677"/>
          <p:cNvSpPr>
            <a:spLocks noGrp="1"/>
          </p:cNvSpPr>
          <p:nvPr>
            <p:ph type="title"/>
          </p:nvPr>
        </p:nvSpPr>
        <p:spPr>
          <a:xfrm>
            <a:off x="457200" y="646275"/>
            <a:ext cx="8229600" cy="1143000"/>
          </a:xfrm>
        </p:spPr>
        <p:txBody>
          <a:bodyPr/>
          <a:lstStyle/>
          <a:p>
            <a:r>
              <a:rPr lang="zh-CN"/>
              <a:t>算符和算符优先级</a:t>
            </a:r>
          </a:p>
        </p:txBody>
      </p:sp>
      <p:pic>
        <p:nvPicPr>
          <p:cNvPr id="2097165" name="图片 2097164"/>
          <p:cNvPicPr>
            <a:picLocks/>
          </p:cNvPicPr>
          <p:nvPr/>
        </p:nvPicPr>
        <p:blipFill>
          <a:blip r:embed="rId2"/>
          <a:stretch>
            <a:fillRect/>
          </a:stretch>
        </p:blipFill>
        <p:spPr>
          <a:xfrm>
            <a:off x="375958" y="1485861"/>
            <a:ext cx="8392083" cy="3508945"/>
          </a:xfrm>
          <a:prstGeom prst="rect">
            <a:avLst/>
          </a:prstGeom>
        </p:spPr>
      </p:pic>
      <p:sp>
        <p:nvSpPr>
          <p:cNvPr id="1048679" name="文本框 1048678"/>
          <p:cNvSpPr txBox="1"/>
          <p:nvPr/>
        </p:nvSpPr>
        <p:spPr>
          <a:xfrm>
            <a:off x="572000" y="5302347"/>
            <a:ext cx="8118405" cy="1539239"/>
          </a:xfrm>
          <a:prstGeom prst="rect">
            <a:avLst/>
          </a:prstGeom>
        </p:spPr>
        <p:txBody>
          <a:bodyPr wrap="square" rtlCol="0">
            <a:spAutoFit/>
          </a:bodyPr>
          <a:lstStyle/>
          <a:p>
            <a:r>
              <a:rPr lang="en-US" altLang="zh-CN" sz="2200">
                <a:solidFill>
                  <a:srgbClr val="000000"/>
                </a:solidFill>
              </a:rPr>
              <a:t>!</a:t>
            </a:r>
            <a:r>
              <a:rPr lang="zh-CN" altLang="en-US" sz="2200">
                <a:solidFill>
                  <a:srgbClr val="000000"/>
                </a:solidFill>
              </a:rPr>
              <a:t>、</a:t>
            </a:r>
            <a:r>
              <a:rPr lang="en-US" altLang="zh-CN" sz="2200">
                <a:solidFill>
                  <a:srgbClr val="000000"/>
                </a:solidFill>
              </a:rPr>
              <a:t>&gt;</a:t>
            </a:r>
            <a:r>
              <a:rPr lang="zh-CN" altLang="en-US" sz="2200">
                <a:solidFill>
                  <a:srgbClr val="000000"/>
                </a:solidFill>
              </a:rPr>
              <a:t>、</a:t>
            </a:r>
            <a:r>
              <a:rPr lang="en-US" altLang="zh-CN" sz="2200">
                <a:solidFill>
                  <a:srgbClr val="000000"/>
                </a:solidFill>
              </a:rPr>
              <a:t>&lt;</a:t>
            </a:r>
            <a:r>
              <a:rPr lang="zh-CN" altLang="en-US" sz="2200">
                <a:solidFill>
                  <a:srgbClr val="000000"/>
                </a:solidFill>
              </a:rPr>
              <a:t>、</a:t>
            </a:r>
            <a:r>
              <a:rPr lang="en-US" altLang="zh-CN" sz="2200">
                <a:solidFill>
                  <a:srgbClr val="000000"/>
                </a:solidFill>
              </a:rPr>
              <a:t>=</a:t>
            </a:r>
            <a:r>
              <a:rPr lang="zh-CN" altLang="zh-CN" sz="2200">
                <a:solidFill>
                  <a:srgbClr val="000000"/>
                </a:solidFill>
              </a:rPr>
              <a:t>等算符为逻辑运算符，返回值有且仅有</a:t>
            </a:r>
            <a:r>
              <a:rPr lang="en-US" altLang="zh-CN" sz="2200">
                <a:solidFill>
                  <a:srgbClr val="000000"/>
                </a:solidFill>
              </a:rPr>
              <a:t>0(</a:t>
            </a:r>
            <a:r>
              <a:rPr lang="zh-CN" altLang="zh-CN" sz="2200">
                <a:solidFill>
                  <a:srgbClr val="000000"/>
                </a:solidFill>
              </a:rPr>
              <a:t>假</a:t>
            </a:r>
            <a:r>
              <a:rPr lang="en-US" altLang="zh-CN" sz="2200">
                <a:solidFill>
                  <a:srgbClr val="000000"/>
                </a:solidFill>
              </a:rPr>
              <a:t>)</a:t>
            </a:r>
            <a:r>
              <a:rPr lang="zh-CN" altLang="en-US" sz="2200">
                <a:solidFill>
                  <a:srgbClr val="000000"/>
                </a:solidFill>
              </a:rPr>
              <a:t>、</a:t>
            </a:r>
            <a:r>
              <a:rPr lang="en-US" altLang="zh-CN" sz="2200">
                <a:solidFill>
                  <a:srgbClr val="000000"/>
                </a:solidFill>
              </a:rPr>
              <a:t>1(</a:t>
            </a:r>
            <a:r>
              <a:rPr lang="zh-CN" altLang="zh-CN" sz="2200">
                <a:solidFill>
                  <a:srgbClr val="000000"/>
                </a:solidFill>
              </a:rPr>
              <a:t>真</a:t>
            </a:r>
            <a:r>
              <a:rPr lang="en-US" altLang="zh-CN" sz="2200">
                <a:solidFill>
                  <a:srgbClr val="000000"/>
                </a:solidFill>
              </a:rPr>
              <a:t>)</a:t>
            </a:r>
            <a:endParaRPr lang="zh-CN" sz="2200">
              <a:solidFill>
                <a:srgbClr val="000000"/>
              </a:solidFill>
            </a:endParaRPr>
          </a:p>
          <a:p>
            <a:endParaRPr lang="zh-CN" sz="2200">
              <a:solidFill>
                <a:srgbClr val="000000"/>
              </a:solidFill>
            </a:endParaRPr>
          </a:p>
          <a:p>
            <a:r>
              <a:rPr lang="en-US" altLang="zh-CN" sz="2100">
                <a:solidFill>
                  <a:srgbClr val="000000"/>
                </a:solidFill>
              </a:rPr>
              <a:t>x++</a:t>
            </a:r>
            <a:r>
              <a:rPr lang="zh-CN" altLang="en-US" sz="2100">
                <a:solidFill>
                  <a:srgbClr val="000000"/>
                </a:solidFill>
              </a:rPr>
              <a:t>、</a:t>
            </a:r>
            <a:r>
              <a:rPr lang="en-US" altLang="zh-CN" sz="2100">
                <a:solidFill>
                  <a:srgbClr val="000000"/>
                </a:solidFill>
              </a:rPr>
              <a:t>x--</a:t>
            </a:r>
            <a:r>
              <a:rPr lang="zh-CN" altLang="zh-CN" sz="2100">
                <a:solidFill>
                  <a:srgbClr val="000000"/>
                </a:solidFill>
              </a:rPr>
              <a:t>为自增</a:t>
            </a:r>
            <a:r>
              <a:rPr lang="en-US" altLang="zh-CN" sz="2100">
                <a:solidFill>
                  <a:srgbClr val="000000"/>
                </a:solidFill>
              </a:rPr>
              <a:t>(</a:t>
            </a:r>
            <a:r>
              <a:rPr lang="zh-CN" altLang="zh-CN" sz="2100">
                <a:solidFill>
                  <a:srgbClr val="000000"/>
                </a:solidFill>
              </a:rPr>
              <a:t>减</a:t>
            </a:r>
            <a:r>
              <a:rPr lang="en-US" altLang="zh-CN" sz="2100">
                <a:solidFill>
                  <a:srgbClr val="000000"/>
                </a:solidFill>
              </a:rPr>
              <a:t>)</a:t>
            </a:r>
            <a:r>
              <a:rPr lang="zh-CN" altLang="zh-CN" sz="2100">
                <a:solidFill>
                  <a:srgbClr val="000000"/>
                </a:solidFill>
              </a:rPr>
              <a:t>运算符</a:t>
            </a:r>
            <a:r>
              <a:rPr lang="en-US" altLang="zh-CN" sz="2100">
                <a:solidFill>
                  <a:srgbClr val="000000"/>
                </a:solidFill>
              </a:rPr>
              <a:t>,</a:t>
            </a:r>
            <a:r>
              <a:rPr lang="zh-CN" altLang="zh-CN" sz="2100">
                <a:solidFill>
                  <a:srgbClr val="000000"/>
                </a:solidFill>
              </a:rPr>
              <a:t>作用为在该语句结束时使变量自增</a:t>
            </a:r>
            <a:r>
              <a:rPr lang="en-US" altLang="zh-CN" sz="2100">
                <a:solidFill>
                  <a:srgbClr val="000000"/>
                </a:solidFill>
              </a:rPr>
              <a:t>(</a:t>
            </a:r>
            <a:r>
              <a:rPr lang="zh-CN" altLang="zh-CN" sz="2100">
                <a:solidFill>
                  <a:srgbClr val="000000"/>
                </a:solidFill>
              </a:rPr>
              <a:t>减</a:t>
            </a:r>
            <a:r>
              <a:rPr lang="en-US" altLang="zh-CN" sz="2100">
                <a:solidFill>
                  <a:srgbClr val="000000"/>
                </a:solidFill>
              </a:rPr>
              <a:t>)</a:t>
            </a:r>
            <a:r>
              <a:rPr lang="zh-CN" altLang="en-US" sz="2100">
                <a:solidFill>
                  <a:srgbClr val="000000"/>
                </a:solidFill>
              </a:rPr>
              <a:t>。</a:t>
            </a:r>
            <a:r>
              <a:rPr lang="en-US" altLang="zh-CN" sz="2100">
                <a:solidFill>
                  <a:srgbClr val="000000"/>
                </a:solidFill>
              </a:rPr>
              <a:t>++x</a:t>
            </a:r>
            <a:r>
              <a:rPr lang="zh-CN" altLang="en-US" sz="2100">
                <a:solidFill>
                  <a:srgbClr val="000000"/>
                </a:solidFill>
              </a:rPr>
              <a:t>、</a:t>
            </a:r>
            <a:r>
              <a:rPr lang="en-US" altLang="zh-CN" sz="2100">
                <a:solidFill>
                  <a:srgbClr val="000000"/>
                </a:solidFill>
              </a:rPr>
              <a:t>--x</a:t>
            </a:r>
            <a:r>
              <a:rPr lang="zh-CN" altLang="zh-CN" sz="2100">
                <a:solidFill>
                  <a:srgbClr val="000000"/>
                </a:solidFill>
              </a:rPr>
              <a:t>作用相似，区别是在</a:t>
            </a:r>
            <a:r>
              <a:rPr lang="en-US" altLang="zh-CN" sz="2100">
                <a:solidFill>
                  <a:srgbClr val="000000"/>
                </a:solidFill>
              </a:rPr>
              <a:t>++/--</a:t>
            </a:r>
            <a:r>
              <a:rPr lang="zh-CN" altLang="zh-CN" sz="2100">
                <a:solidFill>
                  <a:srgbClr val="000000"/>
                </a:solidFill>
              </a:rPr>
              <a:t>出现时立即执行自增</a:t>
            </a:r>
            <a:r>
              <a:rPr lang="en-US" altLang="zh-CN" sz="2100">
                <a:solidFill>
                  <a:srgbClr val="000000"/>
                </a:solidFill>
              </a:rPr>
              <a:t>(</a:t>
            </a:r>
            <a:r>
              <a:rPr lang="zh-CN" altLang="zh-CN" sz="2100">
                <a:solidFill>
                  <a:srgbClr val="000000"/>
                </a:solidFill>
              </a:rPr>
              <a:t>减</a:t>
            </a:r>
            <a:r>
              <a:rPr lang="en-US" altLang="zh-CN" sz="2100">
                <a:solidFill>
                  <a:srgbClr val="000000"/>
                </a:solidFill>
              </a:rPr>
              <a:t>)</a:t>
            </a:r>
            <a:r>
              <a:rPr lang="zh-CN" altLang="en-US" sz="2100">
                <a:solidFill>
                  <a:srgbClr val="000000"/>
                </a:solidFill>
              </a:rPr>
              <a:t>。</a:t>
            </a:r>
            <a:endParaRPr lang="zh-CN" sz="21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标题 1"/>
          <p:cNvSpPr>
            <a:spLocks noGrp="1"/>
          </p:cNvSpPr>
          <p:nvPr>
            <p:ph type="title"/>
          </p:nvPr>
        </p:nvSpPr>
        <p:spPr/>
        <p:txBody>
          <a:bodyPr/>
          <a:lstStyle/>
          <a:p>
            <a:r>
              <a:rPr lang="zh-CN" altLang="en-US" dirty="0"/>
              <a:t>上期回顾</a:t>
            </a:r>
          </a:p>
        </p:txBody>
      </p:sp>
      <p:sp>
        <p:nvSpPr>
          <p:cNvPr id="1048639" name="内容占位符 2"/>
          <p:cNvSpPr>
            <a:spLocks noGrp="1"/>
          </p:cNvSpPr>
          <p:nvPr>
            <p:ph idx="1"/>
          </p:nvPr>
        </p:nvSpPr>
        <p:spPr/>
        <p:txBody>
          <a:bodyPr/>
          <a:lstStyle/>
          <a:p>
            <a:r>
              <a:rPr lang="zh-CN" altLang="en-US" sz="3200" dirty="0"/>
              <a:t>安装</a:t>
            </a:r>
            <a:r>
              <a:rPr lang="en-US" altLang="zh-CN" sz="3200" dirty="0"/>
              <a:t>Keil </a:t>
            </a:r>
            <a:r>
              <a:rPr lang="zh-CN" altLang="en-US" sz="3200" dirty="0"/>
              <a:t>和 </a:t>
            </a:r>
            <a:r>
              <a:rPr lang="en-US" altLang="zh-CN" sz="3200" dirty="0"/>
              <a:t>Proteus</a:t>
            </a:r>
            <a:r>
              <a:rPr lang="zh-CN" altLang="en-US" sz="3200" dirty="0"/>
              <a:t>软件</a:t>
            </a:r>
            <a:endParaRPr lang="en-US" altLang="zh-CN" sz="3200" dirty="0"/>
          </a:p>
          <a:p>
            <a:pPr marL="0" indent="0">
              <a:buNone/>
            </a:pPr>
            <a:r>
              <a:rPr lang="en-US" altLang="zh-CN" dirty="0"/>
              <a:t>(</a:t>
            </a:r>
            <a:r>
              <a:rPr lang="zh-CN" altLang="zh-CN" dirty="0"/>
              <a:t>推荐</a:t>
            </a:r>
            <a:r>
              <a:rPr lang="zh-CN" altLang="en-US" dirty="0"/>
              <a:t>使用版本为</a:t>
            </a:r>
            <a:r>
              <a:rPr lang="en-US" altLang="zh-CN" dirty="0"/>
              <a:t>Keil C51 V9.60+ Proteus8.6)</a:t>
            </a:r>
            <a:endParaRPr lang="zh-CN" altLang="en-US" dirty="0"/>
          </a:p>
          <a:p>
            <a:pPr marL="0" indent="0">
              <a:buNone/>
            </a:pPr>
            <a:endParaRPr lang="en-US" altLang="zh-CN" dirty="0"/>
          </a:p>
          <a:p>
            <a:r>
              <a:rPr lang="zh-CN" altLang="en-US" sz="3200" dirty="0"/>
              <a:t>熟悉</a:t>
            </a:r>
            <a:r>
              <a:rPr lang="en-US" altLang="zh-CN" sz="3200" dirty="0"/>
              <a:t>Keil </a:t>
            </a:r>
            <a:r>
              <a:rPr lang="zh-CN" altLang="en-US" sz="3200" dirty="0"/>
              <a:t>和 </a:t>
            </a:r>
            <a:r>
              <a:rPr lang="en-US" altLang="zh-CN" sz="3200" dirty="0"/>
              <a:t>Proteus</a:t>
            </a:r>
            <a:r>
              <a:rPr lang="zh-CN" altLang="en-US" sz="3200" dirty="0"/>
              <a:t>软件的基本使用</a:t>
            </a:r>
            <a:endParaRPr lang="en-US" altLang="zh-CN" sz="3200" dirty="0"/>
          </a:p>
          <a:p>
            <a:pPr marL="0" indent="0">
              <a:buNone/>
            </a:pPr>
            <a:endParaRPr lang="en-US" altLang="zh-CN" sz="3200" dirty="0"/>
          </a:p>
          <a:p>
            <a:r>
              <a:rPr lang="zh-CN" altLang="en-US" sz="3200" dirty="0"/>
              <a:t>在</a:t>
            </a:r>
            <a:r>
              <a:rPr lang="en-US" altLang="zh-CN" sz="3200" dirty="0"/>
              <a:t>Proteus</a:t>
            </a:r>
            <a:r>
              <a:rPr lang="zh-CN" altLang="en-US" sz="3200" dirty="0"/>
              <a:t>中绘制仿真电路</a:t>
            </a:r>
            <a:endParaRPr lang="en-US" altLang="zh-CN" sz="3200" dirty="0"/>
          </a:p>
          <a:p>
            <a:endParaRPr lang="en-US" altLang="zh-CN" sz="3200" dirty="0"/>
          </a:p>
          <a:p>
            <a:r>
              <a:rPr lang="zh-CN" altLang="zh-CN" sz="3200" dirty="0"/>
              <a:t>使用</a:t>
            </a:r>
            <a:r>
              <a:rPr lang="en-US" altLang="zh-CN" sz="3200" dirty="0"/>
              <a:t>C</a:t>
            </a:r>
            <a:r>
              <a:rPr lang="zh-CN" altLang="en-US" sz="3200" dirty="0"/>
              <a:t>语言编写程序点亮</a:t>
            </a:r>
            <a:r>
              <a:rPr lang="en-US" altLang="zh-CN" sz="3200" dirty="0"/>
              <a:t>LED</a:t>
            </a:r>
            <a:r>
              <a:rPr lang="zh-CN" altLang="zh-CN" sz="3200" dirty="0"/>
              <a:t>灯</a:t>
            </a:r>
            <a:endParaRPr lang="zh-CN" altLang="en-US" dirty="0"/>
          </a:p>
        </p:txBody>
      </p:sp>
    </p:spTree>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标题 1"/>
          <p:cNvSpPr>
            <a:spLocks noGrp="1"/>
          </p:cNvSpPr>
          <p:nvPr>
            <p:ph type="title"/>
          </p:nvPr>
        </p:nvSpPr>
        <p:spPr/>
        <p:txBody>
          <a:bodyPr/>
          <a:lstStyle/>
          <a:p>
            <a:r>
              <a:rPr lang="zh-CN" altLang="en-US" dirty="0"/>
              <a:t>新建</a:t>
            </a:r>
            <a:r>
              <a:rPr lang="en-US" altLang="zh-CN" dirty="0"/>
              <a:t>Keil</a:t>
            </a:r>
            <a:r>
              <a:rPr lang="zh-CN" altLang="en-US" dirty="0"/>
              <a:t>工程（</a:t>
            </a:r>
            <a:r>
              <a:rPr lang="en-US" altLang="zh-CN" dirty="0"/>
              <a:t>1</a:t>
            </a:r>
            <a:r>
              <a:rPr lang="zh-CN" altLang="en-US" dirty="0"/>
              <a:t>）</a:t>
            </a:r>
          </a:p>
        </p:txBody>
      </p:sp>
      <p:sp>
        <p:nvSpPr>
          <p:cNvPr id="1048681" name="内容占位符 2"/>
          <p:cNvSpPr>
            <a:spLocks noGrp="1"/>
          </p:cNvSpPr>
          <p:nvPr>
            <p:ph idx="1"/>
          </p:nvPr>
        </p:nvSpPr>
        <p:spPr/>
        <p:txBody>
          <a:bodyPr/>
          <a:lstStyle/>
          <a:p>
            <a:r>
              <a:rPr lang="zh-CN" altLang="en-US" b="0" dirty="0"/>
              <a:t>在计算机程序的世界里，每一个程序背后所对应的，是一个</a:t>
            </a:r>
            <a:r>
              <a:rPr lang="zh-CN" altLang="en-US" b="0" dirty="0">
                <a:solidFill>
                  <a:srgbClr val="FF0000"/>
                </a:solidFill>
              </a:rPr>
              <a:t>工程</a:t>
            </a:r>
            <a:r>
              <a:rPr lang="zh-CN" altLang="en-US" b="0" dirty="0"/>
              <a:t>。每一个工程一般仅能生成</a:t>
            </a:r>
            <a:r>
              <a:rPr lang="zh-CN" altLang="en-US" b="0" dirty="0">
                <a:solidFill>
                  <a:srgbClr val="FF0000"/>
                </a:solidFill>
              </a:rPr>
              <a:t>一个</a:t>
            </a:r>
            <a:r>
              <a:rPr lang="zh-CN" altLang="en-US" b="0" dirty="0"/>
              <a:t>可以运行的文件（或完整程序包）</a:t>
            </a:r>
            <a:r>
              <a:rPr lang="en-US" altLang="zh-CN" b="0" dirty="0"/>
              <a:t>:</a:t>
            </a:r>
          </a:p>
          <a:p>
            <a:r>
              <a:rPr lang="zh-CN" altLang="en-US" b="0" dirty="0"/>
              <a:t>例如一般</a:t>
            </a:r>
            <a:r>
              <a:rPr lang="en-US" altLang="zh-CN" b="0" dirty="0"/>
              <a:t>Windows</a:t>
            </a:r>
            <a:r>
              <a:rPr lang="zh-CN" altLang="en-US" b="0" dirty="0"/>
              <a:t>计算机的</a:t>
            </a:r>
            <a:r>
              <a:rPr lang="en-US" altLang="zh-CN" b="0" dirty="0">
                <a:solidFill>
                  <a:srgbClr val="FF0000"/>
                </a:solidFill>
              </a:rPr>
              <a:t>EXE</a:t>
            </a:r>
            <a:r>
              <a:rPr lang="zh-CN" altLang="en-US" b="0" dirty="0"/>
              <a:t>程序文件、</a:t>
            </a:r>
            <a:r>
              <a:rPr lang="en-US" altLang="zh-CN" b="0" dirty="0"/>
              <a:t>Mac</a:t>
            </a:r>
            <a:r>
              <a:rPr lang="zh-CN" altLang="en-US" b="0" dirty="0"/>
              <a:t>计算机的</a:t>
            </a:r>
            <a:r>
              <a:rPr lang="en-US" altLang="zh-CN" b="0" dirty="0">
                <a:solidFill>
                  <a:srgbClr val="FF0000"/>
                </a:solidFill>
              </a:rPr>
              <a:t>APP</a:t>
            </a:r>
            <a:r>
              <a:rPr lang="zh-CN" altLang="en-US" b="0" dirty="0"/>
              <a:t>程序包、安卓的</a:t>
            </a:r>
            <a:r>
              <a:rPr lang="en-US" altLang="zh-CN" b="0" dirty="0">
                <a:solidFill>
                  <a:srgbClr val="FF0000"/>
                </a:solidFill>
              </a:rPr>
              <a:t>APK</a:t>
            </a:r>
            <a:r>
              <a:rPr lang="zh-CN" altLang="en-US" b="0" dirty="0"/>
              <a:t>安装文件、单片机的</a:t>
            </a:r>
            <a:r>
              <a:rPr lang="en-US" altLang="zh-CN" b="0" dirty="0">
                <a:solidFill>
                  <a:srgbClr val="FF0000"/>
                </a:solidFill>
              </a:rPr>
              <a:t>HEX</a:t>
            </a:r>
            <a:r>
              <a:rPr lang="zh-CN" altLang="en-US" b="0" dirty="0"/>
              <a:t>程序文件</a:t>
            </a:r>
            <a:r>
              <a:rPr lang="en-US" altLang="zh-CN" b="0" dirty="0"/>
              <a:t>……</a:t>
            </a:r>
          </a:p>
          <a:p>
            <a:r>
              <a:rPr lang="zh-CN" altLang="en-US" b="0" dirty="0"/>
              <a:t>一个工程需要包括运行设备（</a:t>
            </a:r>
            <a:r>
              <a:rPr lang="en-US" altLang="zh-CN" b="0" dirty="0">
                <a:solidFill>
                  <a:schemeClr val="tx1"/>
                </a:solidFill>
              </a:rPr>
              <a:t>Device</a:t>
            </a:r>
            <a:r>
              <a:rPr lang="zh-CN" altLang="en-US" b="0" dirty="0"/>
              <a:t>）、输出文件（</a:t>
            </a:r>
            <a:r>
              <a:rPr lang="en-US" altLang="zh-CN" b="0" dirty="0">
                <a:solidFill>
                  <a:schemeClr val="tx1"/>
                </a:solidFill>
              </a:rPr>
              <a:t>Output</a:t>
            </a:r>
            <a:r>
              <a:rPr lang="zh-CN" altLang="en-US" b="0" dirty="0"/>
              <a:t>）和程序文件（</a:t>
            </a:r>
            <a:r>
              <a:rPr lang="en-US" altLang="zh-CN" b="0" dirty="0">
                <a:solidFill>
                  <a:schemeClr val="tx1"/>
                </a:solidFill>
              </a:rPr>
              <a:t>File</a:t>
            </a:r>
            <a:r>
              <a:rPr lang="zh-CN" altLang="en-US" b="0" dirty="0"/>
              <a:t>）。故创建一个工程后，我们需要设定设备（</a:t>
            </a:r>
            <a:r>
              <a:rPr lang="en-US" altLang="zh-CN" b="0" dirty="0">
                <a:solidFill>
                  <a:schemeClr val="tx1"/>
                </a:solidFill>
              </a:rPr>
              <a:t>AT89C51</a:t>
            </a:r>
            <a:r>
              <a:rPr lang="zh-CN" altLang="en-US" b="0" dirty="0">
                <a:solidFill>
                  <a:schemeClr val="tx1"/>
                </a:solidFill>
              </a:rPr>
              <a:t>或</a:t>
            </a:r>
            <a:r>
              <a:rPr lang="en-US" altLang="zh-CN" b="0" dirty="0">
                <a:solidFill>
                  <a:schemeClr val="tx1"/>
                </a:solidFill>
              </a:rPr>
              <a:t>52</a:t>
            </a:r>
            <a:r>
              <a:rPr lang="zh-CN" altLang="en-US" b="0" dirty="0"/>
              <a:t>）、输出文件（</a:t>
            </a:r>
            <a:r>
              <a:rPr lang="en-US" altLang="zh-CN" sz="2400" b="0" dirty="0">
                <a:solidFill>
                  <a:schemeClr val="tx1"/>
                </a:solidFill>
              </a:rPr>
              <a:t>Create HEX File</a:t>
            </a:r>
            <a:r>
              <a:rPr lang="zh-CN" altLang="en-US" b="0" dirty="0"/>
              <a:t>）、创建并添加程序文件（</a:t>
            </a:r>
            <a:r>
              <a:rPr lang="en-US" altLang="zh-CN" sz="2400" b="0" dirty="0">
                <a:solidFill>
                  <a:srgbClr val="FF0000"/>
                </a:solidFill>
              </a:rPr>
              <a:t>C</a:t>
            </a:r>
            <a:r>
              <a:rPr lang="zh-CN" altLang="en-US" sz="2400" b="0" dirty="0">
                <a:solidFill>
                  <a:srgbClr val="FF0000"/>
                </a:solidFill>
              </a:rPr>
              <a:t>语言</a:t>
            </a:r>
            <a:r>
              <a:rPr lang="zh-CN" altLang="en-US" sz="2400" b="0" dirty="0">
                <a:solidFill>
                  <a:schemeClr val="tx1"/>
                </a:solidFill>
              </a:rPr>
              <a:t>源文件</a:t>
            </a:r>
            <a:r>
              <a:rPr lang="en-US" altLang="zh-CN" b="0" dirty="0" err="1">
                <a:solidFill>
                  <a:srgbClr val="FF0000"/>
                </a:solidFill>
              </a:rPr>
              <a:t>xxx.c</a:t>
            </a:r>
            <a:r>
              <a:rPr lang="zh-CN" altLang="en-US" sz="2400" b="0" dirty="0">
                <a:solidFill>
                  <a:schemeClr val="tx1"/>
                </a:solidFill>
              </a:rPr>
              <a:t>或</a:t>
            </a:r>
            <a:r>
              <a:rPr lang="zh-CN" altLang="en-US" sz="2400" b="0" dirty="0">
                <a:solidFill>
                  <a:srgbClr val="FF0000"/>
                </a:solidFill>
              </a:rPr>
              <a:t>汇编语言</a:t>
            </a:r>
            <a:r>
              <a:rPr lang="zh-CN" altLang="en-US" sz="2400" b="0" dirty="0">
                <a:solidFill>
                  <a:schemeClr val="tx1"/>
                </a:solidFill>
              </a:rPr>
              <a:t>源文件</a:t>
            </a:r>
            <a:r>
              <a:rPr lang="en-US" altLang="zh-CN" b="0" dirty="0">
                <a:solidFill>
                  <a:srgbClr val="FF0000"/>
                </a:solidFill>
              </a:rPr>
              <a:t>xxx.asm</a:t>
            </a:r>
            <a:r>
              <a:rPr lang="zh-CN" altLang="en-US" b="0" dirty="0"/>
              <a:t>）</a:t>
            </a:r>
          </a:p>
        </p:txBody>
      </p:sp>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标题 1"/>
          <p:cNvSpPr>
            <a:spLocks noGrp="1"/>
          </p:cNvSpPr>
          <p:nvPr>
            <p:ph type="title"/>
          </p:nvPr>
        </p:nvSpPr>
        <p:spPr/>
        <p:txBody>
          <a:bodyPr/>
          <a:lstStyle/>
          <a:p>
            <a:r>
              <a:rPr lang="zh-CN" altLang="en-US" dirty="0"/>
              <a:t>新建</a:t>
            </a:r>
            <a:r>
              <a:rPr lang="en-US" altLang="zh-CN" dirty="0"/>
              <a:t>Keil</a:t>
            </a:r>
            <a:r>
              <a:rPr lang="zh-CN" altLang="en-US" dirty="0"/>
              <a:t>工程（</a:t>
            </a:r>
            <a:r>
              <a:rPr lang="en-US" altLang="zh-CN" dirty="0"/>
              <a:t>2</a:t>
            </a:r>
            <a:r>
              <a:rPr lang="zh-CN" altLang="en-US" dirty="0"/>
              <a:t>）</a:t>
            </a:r>
          </a:p>
        </p:txBody>
      </p:sp>
      <p:sp>
        <p:nvSpPr>
          <p:cNvPr id="1048683" name="内容占位符 2"/>
          <p:cNvSpPr>
            <a:spLocks noGrp="1"/>
          </p:cNvSpPr>
          <p:nvPr>
            <p:ph idx="1"/>
          </p:nvPr>
        </p:nvSpPr>
        <p:spPr/>
        <p:txBody>
          <a:bodyPr/>
          <a:lstStyle/>
          <a:p>
            <a:r>
              <a:rPr lang="zh-CN" altLang="en-US" dirty="0"/>
              <a:t>新建</a:t>
            </a:r>
            <a:r>
              <a:rPr lang="en-US" altLang="zh-CN" dirty="0"/>
              <a:t>Keil</a:t>
            </a:r>
            <a:r>
              <a:rPr lang="zh-CN" altLang="en-US" dirty="0"/>
              <a:t>工程后，让我们开始第一份代码：</a:t>
            </a:r>
            <a:endParaRPr lang="en-US" altLang="zh-CN" dirty="0"/>
          </a:p>
          <a:p>
            <a:pPr marL="0" indent="0">
              <a:buNone/>
            </a:pPr>
            <a:endParaRPr lang="en-US" altLang="zh-CN" dirty="0"/>
          </a:p>
          <a:p>
            <a:pPr marL="0" indent="0">
              <a:buNone/>
            </a:pPr>
            <a:r>
              <a:rPr lang="en-US" altLang="zh-CN" sz="2400" dirty="0"/>
              <a:t>#include&lt;reg52.h&gt;		</a:t>
            </a:r>
            <a:r>
              <a:rPr lang="en-US" altLang="zh-CN" sz="2000" dirty="0">
                <a:solidFill>
                  <a:schemeClr val="tx1"/>
                </a:solidFill>
              </a:rPr>
              <a:t>//</a:t>
            </a:r>
            <a:r>
              <a:rPr lang="zh-CN" altLang="en-US" sz="2000" dirty="0">
                <a:solidFill>
                  <a:schemeClr val="tx1"/>
                </a:solidFill>
              </a:rPr>
              <a:t>头文件，包含基本函数的定义</a:t>
            </a:r>
            <a:endParaRPr lang="en-US" altLang="zh-CN" sz="2400" dirty="0">
              <a:solidFill>
                <a:schemeClr val="tx1"/>
              </a:solidFill>
            </a:endParaRPr>
          </a:p>
          <a:p>
            <a:pPr marL="0" indent="0">
              <a:buNone/>
            </a:pPr>
            <a:r>
              <a:rPr lang="en-US" altLang="zh-CN" sz="2400" dirty="0" err="1"/>
              <a:t>sbit</a:t>
            </a:r>
            <a:r>
              <a:rPr lang="en-US" altLang="zh-CN" sz="2400" dirty="0"/>
              <a:t> LED=P1^0;		</a:t>
            </a:r>
            <a:r>
              <a:rPr lang="en-US" altLang="zh-CN" sz="2000" dirty="0">
                <a:solidFill>
                  <a:schemeClr val="tx1"/>
                </a:solidFill>
              </a:rPr>
              <a:t>//</a:t>
            </a:r>
            <a:r>
              <a:rPr lang="zh-CN" altLang="en-US" sz="1800" dirty="0">
                <a:solidFill>
                  <a:schemeClr val="tx1"/>
                </a:solidFill>
              </a:rPr>
              <a:t>变量，定义引脚</a:t>
            </a:r>
            <a:r>
              <a:rPr lang="en-US" altLang="zh-CN" sz="1800" dirty="0">
                <a:solidFill>
                  <a:schemeClr val="tx1"/>
                </a:solidFill>
              </a:rPr>
              <a:t>P1^0</a:t>
            </a:r>
            <a:r>
              <a:rPr lang="zh-CN" altLang="en-US" sz="1800" dirty="0">
                <a:solidFill>
                  <a:schemeClr val="tx1"/>
                </a:solidFill>
              </a:rPr>
              <a:t>为变量</a:t>
            </a:r>
            <a:r>
              <a:rPr lang="en-US" altLang="zh-CN" sz="1800" dirty="0">
                <a:solidFill>
                  <a:schemeClr val="tx1"/>
                </a:solidFill>
              </a:rPr>
              <a:t>LED</a:t>
            </a:r>
            <a:endParaRPr lang="en-US" altLang="zh-CN" sz="2400" dirty="0">
              <a:solidFill>
                <a:schemeClr val="tx1"/>
              </a:solidFill>
            </a:endParaRPr>
          </a:p>
          <a:p>
            <a:pPr marL="0" indent="0">
              <a:buNone/>
            </a:pPr>
            <a:r>
              <a:rPr lang="en-US" altLang="zh-CN" sz="2400" dirty="0"/>
              <a:t>void main()			</a:t>
            </a:r>
            <a:r>
              <a:rPr lang="en-US" altLang="zh-CN" sz="1800" dirty="0">
                <a:solidFill>
                  <a:schemeClr val="tx1"/>
                </a:solidFill>
              </a:rPr>
              <a:t>//</a:t>
            </a:r>
            <a:r>
              <a:rPr lang="zh-CN" altLang="en-US" sz="1800" dirty="0">
                <a:solidFill>
                  <a:schemeClr val="tx1"/>
                </a:solidFill>
              </a:rPr>
              <a:t>主函数，</a:t>
            </a:r>
            <a:r>
              <a:rPr lang="en-US" altLang="zh-CN" sz="1800" dirty="0">
                <a:solidFill>
                  <a:schemeClr val="tx1"/>
                </a:solidFill>
              </a:rPr>
              <a:t>main</a:t>
            </a:r>
            <a:r>
              <a:rPr lang="zh-CN" altLang="en-US" sz="1800" dirty="0">
                <a:solidFill>
                  <a:schemeClr val="tx1"/>
                </a:solidFill>
              </a:rPr>
              <a:t>前面的</a:t>
            </a:r>
            <a:r>
              <a:rPr lang="en-US" altLang="zh-CN" sz="1800" dirty="0">
                <a:solidFill>
                  <a:schemeClr val="tx1"/>
                </a:solidFill>
              </a:rPr>
              <a:t>void</a:t>
            </a:r>
            <a:r>
              <a:rPr lang="zh-CN" altLang="en-US" sz="1800" dirty="0">
                <a:solidFill>
                  <a:schemeClr val="tx1"/>
                </a:solidFill>
              </a:rPr>
              <a:t>表示返回值为空</a:t>
            </a:r>
            <a:endParaRPr lang="en-US" altLang="zh-CN" sz="2400" dirty="0">
              <a:solidFill>
                <a:schemeClr val="tx1"/>
              </a:solidFill>
            </a:endParaRPr>
          </a:p>
          <a:p>
            <a:pPr marL="0" indent="0">
              <a:buNone/>
            </a:pPr>
            <a:r>
              <a:rPr lang="en-US" altLang="zh-CN" sz="2400" dirty="0"/>
              <a:t>{				</a:t>
            </a:r>
            <a:r>
              <a:rPr lang="en-US" altLang="zh-CN" sz="1200" dirty="0">
                <a:solidFill>
                  <a:schemeClr val="tx1"/>
                </a:solidFill>
              </a:rPr>
              <a:t>//</a:t>
            </a:r>
            <a:r>
              <a:rPr lang="zh-CN" altLang="en-US" sz="1200" dirty="0">
                <a:solidFill>
                  <a:schemeClr val="tx1"/>
                </a:solidFill>
              </a:rPr>
              <a:t>每一个函数或者结构均需要用到大括号，表示内容为一个整体</a:t>
            </a:r>
            <a:endParaRPr lang="en-US" altLang="zh-CN" sz="1200" dirty="0">
              <a:solidFill>
                <a:schemeClr val="tx1"/>
              </a:solidFill>
            </a:endParaRPr>
          </a:p>
          <a:p>
            <a:pPr marL="0" indent="0">
              <a:buNone/>
            </a:pPr>
            <a:r>
              <a:rPr lang="en-US" altLang="zh-CN" sz="2400" dirty="0"/>
              <a:t>	LED=0;		</a:t>
            </a:r>
            <a:r>
              <a:rPr lang="en-US" altLang="zh-CN" sz="2000" dirty="0">
                <a:solidFill>
                  <a:schemeClr val="tx1"/>
                </a:solidFill>
              </a:rPr>
              <a:t>//</a:t>
            </a:r>
            <a:r>
              <a:rPr lang="zh-CN" altLang="en-US" sz="2000" dirty="0">
                <a:solidFill>
                  <a:schemeClr val="tx1"/>
                </a:solidFill>
              </a:rPr>
              <a:t>将变量</a:t>
            </a:r>
            <a:r>
              <a:rPr lang="en-US" altLang="zh-CN" sz="2000" dirty="0">
                <a:solidFill>
                  <a:schemeClr val="tx1"/>
                </a:solidFill>
              </a:rPr>
              <a:t>LED</a:t>
            </a:r>
            <a:r>
              <a:rPr lang="zh-CN" altLang="en-US" sz="2000" dirty="0">
                <a:solidFill>
                  <a:schemeClr val="tx1"/>
                </a:solidFill>
              </a:rPr>
              <a:t>赋值为</a:t>
            </a:r>
            <a:r>
              <a:rPr lang="en-US" altLang="zh-CN" sz="2000" dirty="0">
                <a:solidFill>
                  <a:schemeClr val="tx1"/>
                </a:solidFill>
              </a:rPr>
              <a:t>0</a:t>
            </a:r>
            <a:r>
              <a:rPr lang="zh-CN" altLang="en-US" sz="2000" dirty="0">
                <a:solidFill>
                  <a:schemeClr val="tx1"/>
                </a:solidFill>
              </a:rPr>
              <a:t>，使灯点亮</a:t>
            </a:r>
            <a:endParaRPr lang="en-US" altLang="zh-CN" sz="2000" dirty="0">
              <a:solidFill>
                <a:schemeClr val="tx1"/>
              </a:solidFill>
            </a:endParaRPr>
          </a:p>
          <a:p>
            <a:pPr marL="0" indent="0">
              <a:buNone/>
            </a:pPr>
            <a:r>
              <a:rPr lang="en-US" altLang="zh-CN" sz="2400" dirty="0"/>
              <a:t>	while(1)		</a:t>
            </a:r>
            <a:r>
              <a:rPr lang="en-US" altLang="zh-CN" sz="2000" dirty="0">
                <a:solidFill>
                  <a:schemeClr val="tx1"/>
                </a:solidFill>
              </a:rPr>
              <a:t>//</a:t>
            </a:r>
            <a:r>
              <a:rPr lang="zh-CN" altLang="en-US" sz="2000" dirty="0">
                <a:solidFill>
                  <a:schemeClr val="tx1"/>
                </a:solidFill>
              </a:rPr>
              <a:t>循环结构，将在下文阐述</a:t>
            </a:r>
            <a:endParaRPr lang="en-US" altLang="zh-CN" sz="2400" dirty="0">
              <a:solidFill>
                <a:schemeClr val="tx1"/>
              </a:solidFill>
            </a:endParaRPr>
          </a:p>
          <a:p>
            <a:pPr marL="0" indent="0">
              <a:buNone/>
            </a:pPr>
            <a:r>
              <a:rPr lang="en-US" altLang="zh-CN" sz="2400" dirty="0"/>
              <a:t>	{</a:t>
            </a:r>
          </a:p>
          <a:p>
            <a:pPr marL="0" indent="0">
              <a:buNone/>
            </a:pPr>
            <a:r>
              <a:rPr lang="en-US" altLang="zh-CN" sz="2400" dirty="0"/>
              <a:t>	}</a:t>
            </a:r>
          </a:p>
          <a:p>
            <a:pPr marL="0" indent="0">
              <a:buNone/>
            </a:pPr>
            <a:r>
              <a:rPr lang="en-US" altLang="zh-CN" sz="2400" dirty="0"/>
              <a:t>}</a:t>
            </a:r>
            <a:endParaRPr lang="zh-CN" altLang="en-US" sz="2400" dirty="0"/>
          </a:p>
        </p:txBody>
      </p:sp>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1"/>
          <p:cNvSpPr>
            <a:spLocks noGrp="1"/>
          </p:cNvSpPr>
          <p:nvPr>
            <p:ph type="title"/>
          </p:nvPr>
        </p:nvSpPr>
        <p:spPr/>
        <p:txBody>
          <a:bodyPr/>
          <a:lstStyle/>
          <a:p>
            <a:r>
              <a:rPr lang="zh-CN" altLang="en-US" dirty="0"/>
              <a:t>条件结构（</a:t>
            </a:r>
            <a:r>
              <a:rPr lang="en-US" altLang="zh-CN" dirty="0"/>
              <a:t>1</a:t>
            </a:r>
            <a:r>
              <a:rPr lang="zh-CN" altLang="en-US" dirty="0"/>
              <a:t>）</a:t>
            </a:r>
          </a:p>
        </p:txBody>
      </p:sp>
      <p:sp>
        <p:nvSpPr>
          <p:cNvPr id="1048695" name="内容占位符 2"/>
          <p:cNvSpPr>
            <a:spLocks noGrp="1"/>
          </p:cNvSpPr>
          <p:nvPr>
            <p:ph idx="1"/>
          </p:nvPr>
        </p:nvSpPr>
        <p:spPr/>
        <p:txBody>
          <a:bodyPr/>
          <a:lstStyle/>
          <a:p>
            <a:r>
              <a:rPr lang="zh-CN" altLang="en-US" dirty="0"/>
              <a:t>最常用的条件结构语句为</a:t>
            </a:r>
            <a:r>
              <a:rPr lang="en-US" altLang="zh-CN" dirty="0">
                <a:solidFill>
                  <a:srgbClr val="FF0000"/>
                </a:solidFill>
              </a:rPr>
              <a:t>if-else</a:t>
            </a:r>
            <a:r>
              <a:rPr lang="en-US" altLang="zh-CN" dirty="0"/>
              <a:t>(if-else if-else)</a:t>
            </a:r>
          </a:p>
          <a:p>
            <a:pPr marL="0" indent="0">
              <a:buNone/>
            </a:pPr>
            <a:r>
              <a:rPr lang="zh-CN" altLang="en-US" sz="2000" dirty="0"/>
              <a:t>基本结构：</a:t>
            </a:r>
            <a:r>
              <a:rPr lang="en-US" altLang="zh-CN" sz="2000" dirty="0"/>
              <a:t>if (</a:t>
            </a:r>
            <a:r>
              <a:rPr lang="zh-CN" altLang="en-US" sz="2000" dirty="0"/>
              <a:t>条件</a:t>
            </a:r>
            <a:r>
              <a:rPr lang="en-US" altLang="zh-CN" sz="2000" dirty="0"/>
              <a:t>) { } else if(</a:t>
            </a:r>
            <a:r>
              <a:rPr lang="zh-CN" altLang="en-US" sz="2000" dirty="0"/>
              <a:t>条件</a:t>
            </a:r>
            <a:r>
              <a:rPr lang="en-US" altLang="zh-CN" sz="2000" dirty="0"/>
              <a:t>) { } else { }</a:t>
            </a:r>
          </a:p>
          <a:p>
            <a:pPr marL="0" indent="0">
              <a:buNone/>
            </a:pPr>
            <a:r>
              <a:rPr lang="zh-CN" altLang="en-US" sz="1600" dirty="0"/>
              <a:t>示例：</a:t>
            </a:r>
            <a:r>
              <a:rPr lang="en-US" altLang="zh-CN" sz="1600" dirty="0"/>
              <a:t>	if (</a:t>
            </a:r>
            <a:r>
              <a:rPr lang="en-US" altLang="zh-CN" sz="1600" dirty="0" err="1"/>
              <a:t>i</a:t>
            </a:r>
            <a:r>
              <a:rPr lang="en-US" altLang="zh-CN" sz="1600" dirty="0"/>
              <a:t> &gt; 0) 		//</a:t>
            </a:r>
            <a:r>
              <a:rPr lang="zh-CN" altLang="en-US" sz="1600" dirty="0"/>
              <a:t>若满足条件：</a:t>
            </a:r>
            <a:r>
              <a:rPr lang="en-US" altLang="zh-CN" sz="1600" dirty="0" err="1"/>
              <a:t>i</a:t>
            </a:r>
            <a:r>
              <a:rPr lang="en-US" altLang="zh-CN" sz="1600" dirty="0"/>
              <a:t> &gt; 0</a:t>
            </a:r>
          </a:p>
          <a:p>
            <a:pPr marL="0" indent="0">
              <a:buNone/>
            </a:pPr>
            <a:r>
              <a:rPr lang="en-US" altLang="zh-CN" sz="1600" dirty="0"/>
              <a:t>	{</a:t>
            </a:r>
          </a:p>
          <a:p>
            <a:pPr marL="0" indent="0">
              <a:buNone/>
            </a:pPr>
            <a:r>
              <a:rPr lang="en-US" altLang="zh-CN" sz="1600" dirty="0"/>
              <a:t>		j = 1;	//</a:t>
            </a:r>
            <a:r>
              <a:rPr lang="zh-CN" altLang="en-US" sz="1600" dirty="0"/>
              <a:t>执行此句</a:t>
            </a:r>
            <a:endParaRPr lang="en-US" altLang="zh-CN" sz="1600" dirty="0"/>
          </a:p>
          <a:p>
            <a:pPr marL="0" indent="0">
              <a:buNone/>
            </a:pPr>
            <a:r>
              <a:rPr lang="en-US" altLang="zh-CN" sz="1600" dirty="0"/>
              <a:t>	}</a:t>
            </a:r>
          </a:p>
          <a:p>
            <a:pPr marL="0" indent="0">
              <a:buNone/>
            </a:pPr>
            <a:r>
              <a:rPr lang="en-US" altLang="zh-CN" sz="1600" dirty="0"/>
              <a:t>	else if (</a:t>
            </a:r>
            <a:r>
              <a:rPr lang="en-US" altLang="zh-CN" sz="1600" dirty="0" err="1"/>
              <a:t>i</a:t>
            </a:r>
            <a:r>
              <a:rPr lang="en-US" altLang="zh-CN" sz="1600" dirty="0"/>
              <a:t> &lt; 0)	//</a:t>
            </a:r>
            <a:r>
              <a:rPr lang="zh-CN" altLang="en-US" sz="1600" dirty="0"/>
              <a:t>若不满足条件</a:t>
            </a:r>
            <a:r>
              <a:rPr lang="en-US" altLang="zh-CN" sz="1600" dirty="0" err="1"/>
              <a:t>i</a:t>
            </a:r>
            <a:r>
              <a:rPr lang="en-US" altLang="zh-CN" sz="1600" dirty="0"/>
              <a:t> &gt; 0</a:t>
            </a:r>
            <a:r>
              <a:rPr lang="zh-CN" altLang="en-US" sz="1600" dirty="0"/>
              <a:t>且满足条件</a:t>
            </a:r>
            <a:r>
              <a:rPr lang="en-US" altLang="zh-CN" sz="1600" dirty="0" err="1"/>
              <a:t>i</a:t>
            </a:r>
            <a:r>
              <a:rPr lang="en-US" altLang="zh-CN" sz="1600" dirty="0"/>
              <a:t> &lt; 0</a:t>
            </a:r>
          </a:p>
          <a:p>
            <a:pPr marL="0" indent="0">
              <a:buNone/>
            </a:pPr>
            <a:r>
              <a:rPr lang="en-US" altLang="zh-CN" sz="1600" dirty="0"/>
              <a:t>	{</a:t>
            </a:r>
          </a:p>
          <a:p>
            <a:pPr marL="0" indent="0">
              <a:buNone/>
            </a:pPr>
            <a:r>
              <a:rPr lang="en-US" altLang="zh-CN" sz="1600" dirty="0"/>
              <a:t>		j = -1;	//</a:t>
            </a:r>
            <a:r>
              <a:rPr lang="zh-CN" altLang="en-US" sz="1600" dirty="0"/>
              <a:t>执行此句</a:t>
            </a:r>
            <a:endParaRPr lang="en-US" altLang="zh-CN" sz="1600" dirty="0"/>
          </a:p>
          <a:p>
            <a:pPr marL="0" indent="0">
              <a:buNone/>
            </a:pPr>
            <a:r>
              <a:rPr lang="en-US" altLang="zh-CN" sz="1600" dirty="0"/>
              <a:t>	}</a:t>
            </a:r>
          </a:p>
          <a:p>
            <a:pPr marL="0" indent="0">
              <a:buNone/>
            </a:pPr>
            <a:r>
              <a:rPr lang="en-US" altLang="zh-CN" sz="1600" dirty="0"/>
              <a:t>	else		//</a:t>
            </a:r>
            <a:r>
              <a:rPr lang="zh-CN" altLang="en-US" sz="1600" dirty="0"/>
              <a:t>前面的条件都不满足（比如</a:t>
            </a:r>
            <a:r>
              <a:rPr lang="en-US" altLang="zh-CN" sz="1600" dirty="0" err="1"/>
              <a:t>i</a:t>
            </a:r>
            <a:r>
              <a:rPr lang="en-US" altLang="zh-CN" sz="1600" dirty="0"/>
              <a:t>=0</a:t>
            </a:r>
            <a:r>
              <a:rPr lang="zh-CN" altLang="en-US" sz="1600" dirty="0"/>
              <a:t>）</a:t>
            </a:r>
            <a:endParaRPr lang="en-US" altLang="zh-CN" sz="1600" dirty="0"/>
          </a:p>
          <a:p>
            <a:pPr marL="0" indent="0">
              <a:buNone/>
            </a:pPr>
            <a:r>
              <a:rPr lang="en-US" altLang="zh-CN" sz="1600" dirty="0"/>
              <a:t>	{</a:t>
            </a:r>
          </a:p>
          <a:p>
            <a:pPr marL="0" indent="0">
              <a:buNone/>
            </a:pPr>
            <a:r>
              <a:rPr lang="en-US" altLang="zh-CN" sz="1600" dirty="0"/>
              <a:t>		j = 0;	//</a:t>
            </a:r>
            <a:r>
              <a:rPr lang="zh-CN" altLang="en-US" sz="1600" dirty="0"/>
              <a:t>执行此句</a:t>
            </a:r>
            <a:endParaRPr lang="en-US" altLang="zh-CN" sz="1600" dirty="0"/>
          </a:p>
          <a:p>
            <a:pPr marL="0" indent="0">
              <a:buNone/>
            </a:pPr>
            <a:r>
              <a:rPr lang="en-US" altLang="zh-CN" sz="1600" dirty="0"/>
              <a:t>	}</a:t>
            </a:r>
          </a:p>
          <a:p>
            <a:pPr marL="0" indent="0">
              <a:buNone/>
            </a:pPr>
            <a:r>
              <a:rPr lang="en-US" altLang="zh-CN" sz="1600" b="0" dirty="0" err="1">
                <a:solidFill>
                  <a:schemeClr val="tx1"/>
                </a:solidFill>
              </a:rPr>
              <a:t>ps</a:t>
            </a:r>
            <a:r>
              <a:rPr lang="zh-CN" altLang="en-US" sz="1600" b="0" dirty="0">
                <a:solidFill>
                  <a:schemeClr val="tx1"/>
                </a:solidFill>
              </a:rPr>
              <a:t>：此处也可以以三目运算符形式表达：即 </a:t>
            </a:r>
            <a:r>
              <a:rPr lang="en-US" altLang="zh-CN" sz="1600" b="0" dirty="0">
                <a:solidFill>
                  <a:schemeClr val="tx1"/>
                </a:solidFill>
              </a:rPr>
              <a:t>j = (</a:t>
            </a:r>
            <a:r>
              <a:rPr lang="en-US" altLang="zh-CN" sz="1600" b="0" dirty="0" err="1">
                <a:solidFill>
                  <a:schemeClr val="tx1"/>
                </a:solidFill>
              </a:rPr>
              <a:t>i</a:t>
            </a:r>
            <a:r>
              <a:rPr lang="en-US" altLang="zh-CN" sz="1600" b="0" dirty="0">
                <a:solidFill>
                  <a:schemeClr val="tx1"/>
                </a:solidFill>
              </a:rPr>
              <a:t> &gt; 0 ? 1:(</a:t>
            </a:r>
            <a:r>
              <a:rPr lang="en-US" altLang="zh-CN" sz="1600" b="0" dirty="0" err="1">
                <a:solidFill>
                  <a:schemeClr val="tx1"/>
                </a:solidFill>
              </a:rPr>
              <a:t>i</a:t>
            </a:r>
            <a:r>
              <a:rPr lang="en-US" altLang="zh-CN" sz="1600" b="0" dirty="0">
                <a:solidFill>
                  <a:schemeClr val="tx1"/>
                </a:solidFill>
              </a:rPr>
              <a:t> &lt; 0 ? -1 : 0));</a:t>
            </a:r>
          </a:p>
          <a:p>
            <a:pPr marL="0" indent="0">
              <a:buNone/>
            </a:pPr>
            <a:r>
              <a:rPr lang="zh-CN" altLang="en-US" sz="1600" b="0" dirty="0">
                <a:solidFill>
                  <a:srgbClr val="FF0000"/>
                </a:solidFill>
              </a:rPr>
              <a:t>注意</a:t>
            </a:r>
            <a:r>
              <a:rPr lang="en-US" altLang="zh-CN" sz="1600" b="0" dirty="0">
                <a:solidFill>
                  <a:srgbClr val="FF0000"/>
                </a:solidFill>
              </a:rPr>
              <a:t>:</a:t>
            </a:r>
            <a:r>
              <a:rPr lang="zh-CN" altLang="en-US" sz="1600" b="0" dirty="0">
                <a:solidFill>
                  <a:srgbClr val="FF0000"/>
                </a:solidFill>
              </a:rPr>
              <a:t>条件语句中如果要表示等于，需要使用双等于号</a:t>
            </a:r>
            <a:r>
              <a:rPr lang="en-US" altLang="zh-CN" sz="1600" b="0" dirty="0">
                <a:solidFill>
                  <a:srgbClr val="FF0000"/>
                </a:solidFill>
              </a:rPr>
              <a:t>==</a:t>
            </a:r>
            <a:r>
              <a:rPr lang="zh-CN" altLang="en-US" sz="1600" b="0" dirty="0">
                <a:solidFill>
                  <a:srgbClr val="FF0000"/>
                </a:solidFill>
              </a:rPr>
              <a:t>。</a:t>
            </a:r>
            <a:endParaRPr lang="en-US" altLang="zh-CN" sz="1600" b="0" dirty="0">
              <a:solidFill>
                <a:srgbClr val="FF0000"/>
              </a:solidFill>
            </a:endParaRPr>
          </a:p>
          <a:p>
            <a:pPr marL="0" indent="0">
              <a:buNone/>
            </a:pPr>
            <a:endParaRPr lang="zh-CN" altLang="en-US" sz="1600" dirty="0"/>
          </a:p>
        </p:txBody>
      </p:sp>
    </p:spTree>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标题 1"/>
          <p:cNvSpPr>
            <a:spLocks noGrp="1"/>
          </p:cNvSpPr>
          <p:nvPr>
            <p:ph type="title"/>
          </p:nvPr>
        </p:nvSpPr>
        <p:spPr/>
        <p:txBody>
          <a:bodyPr/>
          <a:lstStyle/>
          <a:p>
            <a:r>
              <a:rPr lang="zh-CN" altLang="en-US" dirty="0"/>
              <a:t>条件结构（</a:t>
            </a:r>
            <a:r>
              <a:rPr lang="en-US" altLang="zh-CN" dirty="0"/>
              <a:t>2</a:t>
            </a:r>
            <a:r>
              <a:rPr lang="zh-CN" altLang="en-US" dirty="0"/>
              <a:t>）</a:t>
            </a:r>
          </a:p>
        </p:txBody>
      </p:sp>
      <p:sp>
        <p:nvSpPr>
          <p:cNvPr id="1048697" name="内容占位符 2"/>
          <p:cNvSpPr>
            <a:spLocks noGrp="1"/>
          </p:cNvSpPr>
          <p:nvPr>
            <p:ph idx="1"/>
          </p:nvPr>
        </p:nvSpPr>
        <p:spPr/>
        <p:txBody>
          <a:bodyPr/>
          <a:lstStyle/>
          <a:p>
            <a:r>
              <a:rPr lang="zh-CN" altLang="en-US" dirty="0"/>
              <a:t>在单一变量存在特别多情况的条件下，</a:t>
            </a:r>
            <a:r>
              <a:rPr lang="en-US" altLang="zh-CN" dirty="0"/>
              <a:t>if-else </a:t>
            </a:r>
            <a:r>
              <a:rPr lang="en-US" altLang="zh-CN" dirty="0" err="1"/>
              <a:t>if-else</a:t>
            </a:r>
            <a:r>
              <a:rPr lang="en-US" altLang="zh-CN" dirty="0"/>
              <a:t> </a:t>
            </a:r>
            <a:r>
              <a:rPr lang="zh-CN" altLang="en-US" dirty="0"/>
              <a:t>语句未免过于麻烦，此时我们可以使用</a:t>
            </a:r>
            <a:r>
              <a:rPr lang="en-US" altLang="zh-CN" dirty="0"/>
              <a:t>switch-case</a:t>
            </a:r>
            <a:r>
              <a:rPr lang="zh-CN" altLang="en-US" dirty="0"/>
              <a:t>语句来简化书写。</a:t>
            </a:r>
            <a:endParaRPr lang="en-US" altLang="zh-CN" dirty="0"/>
          </a:p>
          <a:p>
            <a:pPr marL="0" lvl="0" indent="0">
              <a:buClr>
                <a:srgbClr val="00007D"/>
              </a:buClr>
              <a:buNone/>
            </a:pPr>
            <a:r>
              <a:rPr lang="zh-CN" altLang="en-US" sz="2000" dirty="0"/>
              <a:t>基本结构：</a:t>
            </a:r>
            <a:r>
              <a:rPr lang="en-US" altLang="zh-CN" sz="2000" dirty="0"/>
              <a:t>switch (</a:t>
            </a:r>
            <a:r>
              <a:rPr lang="zh-CN" altLang="en-US" sz="2000" dirty="0"/>
              <a:t>变量</a:t>
            </a:r>
            <a:r>
              <a:rPr lang="en-US" altLang="zh-CN" sz="2000" dirty="0"/>
              <a:t>) { case </a:t>
            </a:r>
            <a:r>
              <a:rPr lang="zh-CN" altLang="en-US" sz="2000" dirty="0"/>
              <a:t>结果</a:t>
            </a:r>
            <a:r>
              <a:rPr lang="en-US" altLang="zh-CN" sz="2000" dirty="0"/>
              <a:t>: </a:t>
            </a:r>
            <a:r>
              <a:rPr lang="zh-CN" altLang="en-US" sz="2000" dirty="0"/>
              <a:t>语句</a:t>
            </a:r>
            <a:r>
              <a:rPr lang="en-US" altLang="zh-CN" sz="2000" dirty="0"/>
              <a:t>;break; case </a:t>
            </a:r>
            <a:r>
              <a:rPr lang="zh-CN" altLang="en-US" sz="2000" dirty="0"/>
              <a:t>结果</a:t>
            </a:r>
            <a:r>
              <a:rPr lang="en-US" altLang="zh-CN" sz="2000" dirty="0"/>
              <a:t>: </a:t>
            </a:r>
            <a:r>
              <a:rPr lang="zh-CN" altLang="en-US" sz="2000" dirty="0"/>
              <a:t>语句</a:t>
            </a:r>
            <a:r>
              <a:rPr lang="en-US" altLang="zh-CN" sz="2000" dirty="0"/>
              <a:t>; break; … default: </a:t>
            </a:r>
            <a:r>
              <a:rPr lang="zh-CN" altLang="en-US" sz="2000" dirty="0"/>
              <a:t>语句</a:t>
            </a:r>
            <a:r>
              <a:rPr lang="en-US" altLang="zh-CN" sz="2000" dirty="0"/>
              <a:t>; }</a:t>
            </a:r>
          </a:p>
          <a:p>
            <a:pPr marL="0" lvl="0" indent="0">
              <a:buClr>
                <a:srgbClr val="00007D"/>
              </a:buClr>
              <a:buNone/>
            </a:pPr>
            <a:r>
              <a:rPr lang="zh-CN" altLang="en-US" sz="1600" dirty="0"/>
              <a:t>示例：</a:t>
            </a:r>
            <a:r>
              <a:rPr lang="en-US" altLang="zh-CN" sz="1600" dirty="0"/>
              <a:t>	switch(x)		//</a:t>
            </a:r>
            <a:r>
              <a:rPr lang="zh-CN" altLang="en-US" sz="1600" dirty="0"/>
              <a:t>对于变量</a:t>
            </a:r>
            <a:r>
              <a:rPr lang="en-US" altLang="zh-CN" sz="1600" dirty="0"/>
              <a:t>x</a:t>
            </a:r>
          </a:p>
          <a:p>
            <a:pPr marL="0" lvl="0" indent="0">
              <a:buClr>
                <a:srgbClr val="00007D"/>
              </a:buClr>
              <a:buNone/>
            </a:pPr>
            <a:r>
              <a:rPr lang="en-US" altLang="zh-CN" sz="1600" dirty="0"/>
              <a:t>	{</a:t>
            </a:r>
          </a:p>
          <a:p>
            <a:pPr marL="0" lvl="0" indent="0">
              <a:buClr>
                <a:srgbClr val="00007D"/>
              </a:buClr>
              <a:buNone/>
            </a:pPr>
            <a:r>
              <a:rPr lang="en-US" altLang="zh-CN" sz="1600" dirty="0"/>
              <a:t>		case ‘0’: y=0; break;	//</a:t>
            </a:r>
            <a:r>
              <a:rPr lang="zh-CN" altLang="en-US" sz="1600" dirty="0"/>
              <a:t>如果</a:t>
            </a:r>
            <a:r>
              <a:rPr lang="en-US" altLang="zh-CN" sz="1600" dirty="0"/>
              <a:t>x=‘0’</a:t>
            </a:r>
            <a:r>
              <a:rPr lang="zh-CN" altLang="en-US" sz="1600" dirty="0"/>
              <a:t>，则</a:t>
            </a:r>
            <a:r>
              <a:rPr lang="en-US" altLang="zh-CN" sz="1600" dirty="0"/>
              <a:t>y=0</a:t>
            </a:r>
            <a:r>
              <a:rPr lang="zh-CN" altLang="en-US" sz="1600" dirty="0"/>
              <a:t>。若不加</a:t>
            </a:r>
            <a:r>
              <a:rPr lang="en-US" altLang="zh-CN" sz="1600" dirty="0"/>
              <a:t>break</a:t>
            </a:r>
            <a:r>
              <a:rPr lang="zh-CN" altLang="en-US" sz="1600" dirty="0"/>
              <a:t>，</a:t>
            </a:r>
            <a:endParaRPr lang="en-US" altLang="zh-CN" sz="1600" dirty="0"/>
          </a:p>
          <a:p>
            <a:pPr marL="0" lvl="0" indent="0">
              <a:buClr>
                <a:srgbClr val="00007D"/>
              </a:buClr>
              <a:buNone/>
            </a:pPr>
            <a:r>
              <a:rPr lang="en-US" altLang="zh-CN" sz="1600" dirty="0"/>
              <a:t>		case ‘1’: y=1; break;	//</a:t>
            </a:r>
            <a:r>
              <a:rPr lang="zh-CN" altLang="en-US" sz="1600" dirty="0"/>
              <a:t>则将继续执行后面的语句</a:t>
            </a:r>
            <a:endParaRPr lang="en-US" altLang="zh-CN" sz="1600" dirty="0"/>
          </a:p>
          <a:p>
            <a:pPr marL="0" lvl="0" indent="0">
              <a:buClr>
                <a:srgbClr val="00007D"/>
              </a:buClr>
              <a:buNone/>
            </a:pPr>
            <a:r>
              <a:rPr lang="en-US" altLang="zh-CN" sz="1600" dirty="0"/>
              <a:t>		…</a:t>
            </a:r>
          </a:p>
          <a:p>
            <a:pPr marL="0" lvl="0" indent="0">
              <a:buClr>
                <a:srgbClr val="00007D"/>
              </a:buClr>
              <a:buNone/>
            </a:pPr>
            <a:r>
              <a:rPr lang="en-US" altLang="zh-CN" sz="1600" dirty="0"/>
              <a:t>		case ‘9’: y=9; break;	//</a:t>
            </a:r>
            <a:r>
              <a:rPr lang="zh-CN" altLang="en-US" sz="1600" dirty="0"/>
              <a:t>直到出现</a:t>
            </a:r>
            <a:r>
              <a:rPr lang="en-US" altLang="zh-CN" sz="1600" dirty="0"/>
              <a:t>break</a:t>
            </a:r>
            <a:r>
              <a:rPr lang="zh-CN" altLang="en-US" sz="1600" dirty="0"/>
              <a:t>或者结束为止。</a:t>
            </a:r>
            <a:endParaRPr lang="en-US" altLang="zh-CN" sz="1600" dirty="0"/>
          </a:p>
          <a:p>
            <a:pPr marL="0" lvl="0" indent="0">
              <a:buClr>
                <a:srgbClr val="00007D"/>
              </a:buClr>
              <a:buNone/>
            </a:pPr>
            <a:r>
              <a:rPr lang="en-US" altLang="zh-CN" sz="1600" dirty="0"/>
              <a:t>		default: y=-1;		//</a:t>
            </a:r>
            <a:r>
              <a:rPr lang="zh-CN" altLang="en-US" sz="1600" dirty="0"/>
              <a:t>除了以上列举的情况，</a:t>
            </a:r>
            <a:r>
              <a:rPr lang="en-US" altLang="zh-CN" sz="1600" dirty="0"/>
              <a:t>y=-1</a:t>
            </a:r>
            <a:r>
              <a:rPr lang="zh-CN" altLang="en-US" sz="1600" dirty="0"/>
              <a:t>。</a:t>
            </a:r>
            <a:endParaRPr lang="en-US" altLang="zh-CN" sz="1600" dirty="0"/>
          </a:p>
          <a:p>
            <a:pPr marL="0" lvl="0" indent="0">
              <a:buClr>
                <a:srgbClr val="00007D"/>
              </a:buClr>
              <a:buNone/>
            </a:pPr>
            <a:r>
              <a:rPr lang="en-US" altLang="zh-CN" sz="1600" dirty="0"/>
              <a:t>	}</a:t>
            </a:r>
          </a:p>
          <a:p>
            <a:pPr lvl="0">
              <a:buClr>
                <a:srgbClr val="00007D"/>
              </a:buClr>
            </a:pPr>
            <a:r>
              <a:rPr lang="en-US" altLang="zh-CN" sz="2400" dirty="0"/>
              <a:t>switch-case</a:t>
            </a:r>
            <a:r>
              <a:rPr lang="zh-CN" altLang="en-US" sz="2400" dirty="0"/>
              <a:t>语句使用范围比较狭窄，一般用的不多，不需要着重掌握。</a:t>
            </a:r>
            <a:endParaRPr lang="en-US" altLang="zh-CN" sz="2400" dirty="0"/>
          </a:p>
          <a:p>
            <a:pPr marL="0" lvl="0" indent="0">
              <a:buClr>
                <a:srgbClr val="00007D"/>
              </a:buClr>
              <a:buNone/>
            </a:pPr>
            <a:endParaRPr lang="en-US" altLang="zh-CN" sz="1600" dirty="0"/>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1"/>
          <p:cNvSpPr>
            <a:spLocks noGrp="1"/>
          </p:cNvSpPr>
          <p:nvPr>
            <p:ph type="title"/>
          </p:nvPr>
        </p:nvSpPr>
        <p:spPr/>
        <p:txBody>
          <a:bodyPr/>
          <a:lstStyle/>
          <a:p>
            <a:r>
              <a:rPr lang="zh-CN" altLang="en-US" dirty="0"/>
              <a:t>状态标识变量</a:t>
            </a:r>
          </a:p>
        </p:txBody>
      </p:sp>
      <p:sp>
        <p:nvSpPr>
          <p:cNvPr id="1048699" name="内容占位符 2"/>
          <p:cNvSpPr>
            <a:spLocks noGrp="1"/>
          </p:cNvSpPr>
          <p:nvPr>
            <p:ph idx="1"/>
          </p:nvPr>
        </p:nvSpPr>
        <p:spPr/>
        <p:txBody>
          <a:bodyPr/>
          <a:lstStyle/>
          <a:p>
            <a:r>
              <a:rPr lang="zh-CN" altLang="en-US" b="0" dirty="0"/>
              <a:t>了解了条件结构，我们就需要考虑如何运用条件结构来解决我们眼下面临的问题了。在这里，我们可以设置一个变量用于标识状态，在不同的状态下，我们可以调用不同的语句来实现不同的结果。例如我们设置变量</a:t>
            </a:r>
            <a:r>
              <a:rPr lang="en-US" altLang="zh-CN" b="0" dirty="0"/>
              <a:t>mode</a:t>
            </a:r>
            <a:r>
              <a:rPr lang="zh-CN" altLang="en-US" b="0" dirty="0"/>
              <a:t>用于表示向左逐盏亮起和向右逐盏熄灭，当运行到全亮和全灭时切换状态。</a:t>
            </a:r>
            <a:endParaRPr lang="en-US" altLang="zh-CN" b="0" dirty="0"/>
          </a:p>
          <a:p>
            <a:r>
              <a:rPr lang="en-US" altLang="zh-CN" sz="2400" dirty="0"/>
              <a:t>if (P1==0xff) mode=0;		</a:t>
            </a:r>
            <a:r>
              <a:rPr lang="en-US" altLang="zh-CN" sz="2400" b="0" dirty="0"/>
              <a:t>//</a:t>
            </a:r>
            <a:r>
              <a:rPr lang="zh-CN" altLang="en-US" sz="2400" b="0" dirty="0"/>
              <a:t>灯光全灭切换模式</a:t>
            </a:r>
            <a:r>
              <a:rPr lang="en-US" altLang="zh-CN" sz="2400" b="0" dirty="0"/>
              <a:t>0</a:t>
            </a:r>
          </a:p>
          <a:p>
            <a:r>
              <a:rPr lang="en-US" altLang="zh-CN" sz="2400" dirty="0"/>
              <a:t>if (P1==0x00) mode=1;		</a:t>
            </a:r>
            <a:r>
              <a:rPr lang="en-US" altLang="zh-CN" sz="2400" b="0" dirty="0"/>
              <a:t>//</a:t>
            </a:r>
            <a:r>
              <a:rPr lang="zh-CN" altLang="en-US" sz="2400" b="0" dirty="0"/>
              <a:t>灯光全亮切换模式</a:t>
            </a:r>
            <a:r>
              <a:rPr lang="en-US" altLang="zh-CN" sz="2400" b="0" dirty="0"/>
              <a:t>1</a:t>
            </a:r>
          </a:p>
          <a:p>
            <a:r>
              <a:rPr lang="en-US" altLang="zh-CN" sz="2400" dirty="0"/>
              <a:t>if (mode==0) P1=P1&lt;&lt;1;	</a:t>
            </a:r>
            <a:r>
              <a:rPr lang="en-US" altLang="zh-CN" sz="2400" b="0" dirty="0"/>
              <a:t>//</a:t>
            </a:r>
            <a:r>
              <a:rPr lang="zh-CN" altLang="en-US" sz="2400" b="0" dirty="0"/>
              <a:t>模式</a:t>
            </a:r>
            <a:r>
              <a:rPr lang="en-US" altLang="zh-CN" sz="2400" b="0" dirty="0"/>
              <a:t>0</a:t>
            </a:r>
            <a:r>
              <a:rPr lang="zh-CN" altLang="en-US" sz="2400" b="0" dirty="0"/>
              <a:t>逐灯点亮</a:t>
            </a:r>
            <a:endParaRPr lang="en-US" altLang="zh-CN" sz="2400" b="0" dirty="0"/>
          </a:p>
          <a:p>
            <a:r>
              <a:rPr lang="en-US" altLang="zh-CN" sz="2400" dirty="0"/>
              <a:t>if (mode==1) P1=~((~P1)&gt;&gt;1);</a:t>
            </a:r>
            <a:r>
              <a:rPr lang="en-US" altLang="zh-CN" sz="2400" b="0" dirty="0"/>
              <a:t>	//</a:t>
            </a:r>
            <a:r>
              <a:rPr lang="zh-CN" altLang="en-US" sz="2400" b="0" dirty="0"/>
              <a:t>模式</a:t>
            </a:r>
            <a:r>
              <a:rPr lang="en-US" altLang="zh-CN" sz="2400" b="0" dirty="0"/>
              <a:t>1</a:t>
            </a:r>
            <a:r>
              <a:rPr lang="zh-CN" altLang="en-US" sz="2400" b="0" dirty="0"/>
              <a:t>逐灯熄灭</a:t>
            </a:r>
            <a:endParaRPr lang="zh-CN" altLang="en-US" b="0" dirty="0"/>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标题 1"/>
          <p:cNvSpPr>
            <a:spLocks noGrp="1"/>
          </p:cNvSpPr>
          <p:nvPr>
            <p:ph type="title"/>
          </p:nvPr>
        </p:nvSpPr>
        <p:spPr/>
        <p:txBody>
          <a:bodyPr/>
          <a:lstStyle/>
          <a:p>
            <a:r>
              <a:rPr lang="zh-CN" altLang="en-US" dirty="0"/>
              <a:t>循环结构（</a:t>
            </a:r>
            <a:r>
              <a:rPr lang="en-US" altLang="zh-CN" dirty="0"/>
              <a:t>1</a:t>
            </a:r>
            <a:r>
              <a:rPr lang="zh-CN" altLang="en-US" dirty="0"/>
              <a:t>）</a:t>
            </a:r>
          </a:p>
        </p:txBody>
      </p:sp>
      <p:sp>
        <p:nvSpPr>
          <p:cNvPr id="1048685" name="内容占位符 2"/>
          <p:cNvSpPr>
            <a:spLocks noGrp="1"/>
          </p:cNvSpPr>
          <p:nvPr>
            <p:ph idx="1"/>
          </p:nvPr>
        </p:nvSpPr>
        <p:spPr>
          <a:xfrm>
            <a:off x="457200" y="1295400"/>
            <a:ext cx="8229600" cy="5105400"/>
          </a:xfrm>
        </p:spPr>
        <p:txBody>
          <a:bodyPr/>
          <a:lstStyle/>
          <a:p>
            <a:r>
              <a:rPr lang="en-US" altLang="zh-CN" dirty="0">
                <a:solidFill>
                  <a:srgbClr val="FF0000"/>
                </a:solidFill>
              </a:rPr>
              <a:t>while</a:t>
            </a:r>
            <a:r>
              <a:rPr lang="en-US" altLang="zh-CN" dirty="0"/>
              <a:t>/</a:t>
            </a:r>
            <a:r>
              <a:rPr lang="en-US" altLang="zh-CN" dirty="0">
                <a:solidFill>
                  <a:srgbClr val="FF0000"/>
                </a:solidFill>
              </a:rPr>
              <a:t>do…while</a:t>
            </a:r>
            <a:r>
              <a:rPr lang="zh-CN" altLang="en-US" dirty="0"/>
              <a:t>循环基本结构：</a:t>
            </a:r>
            <a:endParaRPr lang="en-US" altLang="zh-CN" dirty="0"/>
          </a:p>
          <a:p>
            <a:pPr marL="0" indent="0">
              <a:buNone/>
            </a:pPr>
            <a:r>
              <a:rPr lang="en-US" altLang="zh-CN" dirty="0"/>
              <a:t>while(</a:t>
            </a:r>
            <a:r>
              <a:rPr lang="zh-CN" altLang="en-US" dirty="0"/>
              <a:t>判断条件</a:t>
            </a:r>
            <a:r>
              <a:rPr lang="en-US" altLang="zh-CN" dirty="0"/>
              <a:t>)			do{</a:t>
            </a:r>
            <a:r>
              <a:rPr lang="zh-CN" altLang="en-US" dirty="0"/>
              <a:t>循环体内容</a:t>
            </a:r>
            <a:r>
              <a:rPr lang="en-US" altLang="zh-CN" dirty="0"/>
              <a:t>}</a:t>
            </a:r>
          </a:p>
          <a:p>
            <a:pPr marL="0" indent="0">
              <a:buNone/>
            </a:pPr>
            <a:r>
              <a:rPr lang="en-US" altLang="zh-CN" dirty="0"/>
              <a:t>{</a:t>
            </a:r>
            <a:r>
              <a:rPr lang="zh-CN" altLang="en-US" dirty="0"/>
              <a:t>循环体内容</a:t>
            </a:r>
            <a:r>
              <a:rPr lang="en-US" altLang="zh-CN" dirty="0"/>
              <a:t>}			while(</a:t>
            </a:r>
            <a:r>
              <a:rPr lang="zh-CN" altLang="en-US" dirty="0"/>
              <a:t>判断条件</a:t>
            </a:r>
            <a:r>
              <a:rPr lang="en-US" altLang="zh-CN" dirty="0"/>
              <a:t>);</a:t>
            </a:r>
          </a:p>
          <a:p>
            <a:pPr marL="0" lvl="0" indent="0">
              <a:buClr>
                <a:srgbClr val="00007D"/>
              </a:buClr>
              <a:buNone/>
            </a:pPr>
            <a:r>
              <a:rPr lang="zh-CN" altLang="en-US" sz="2000" b="0" dirty="0"/>
              <a:t>例：</a:t>
            </a:r>
            <a:r>
              <a:rPr lang="en-US" altLang="zh-CN" sz="2000" b="0" dirty="0"/>
              <a:t>while(</a:t>
            </a:r>
            <a:r>
              <a:rPr lang="en-US" altLang="zh-CN" sz="2000" b="0" dirty="0" err="1"/>
              <a:t>i</a:t>
            </a:r>
            <a:r>
              <a:rPr lang="en-US" altLang="zh-CN" sz="2000" b="0" dirty="0"/>
              <a:t>&lt;1000) 			</a:t>
            </a:r>
            <a:r>
              <a:rPr lang="zh-CN" altLang="en-US" sz="2000" b="0" dirty="0"/>
              <a:t>例：</a:t>
            </a:r>
            <a:r>
              <a:rPr lang="en-US" altLang="zh-CN" sz="2000" b="0" dirty="0"/>
              <a:t>do</a:t>
            </a:r>
          </a:p>
          <a:p>
            <a:pPr marL="0" lvl="0" indent="0">
              <a:buClr>
                <a:srgbClr val="00007D"/>
              </a:buClr>
              <a:buNone/>
            </a:pPr>
            <a:r>
              <a:rPr lang="en-US" altLang="zh-CN" sz="2000" b="0" dirty="0"/>
              <a:t>        {					       {</a:t>
            </a:r>
          </a:p>
          <a:p>
            <a:pPr marL="0" lvl="0" indent="0">
              <a:buClr>
                <a:srgbClr val="00007D"/>
              </a:buClr>
              <a:buNone/>
            </a:pPr>
            <a:r>
              <a:rPr lang="en-US" altLang="zh-CN" sz="2000" b="0" dirty="0"/>
              <a:t>	j=j*</a:t>
            </a:r>
            <a:r>
              <a:rPr lang="en-US" altLang="zh-CN" sz="2000" b="0" dirty="0" err="1"/>
              <a:t>i</a:t>
            </a:r>
            <a:r>
              <a:rPr lang="en-US" altLang="zh-CN" sz="2000" b="0" dirty="0"/>
              <a:t>;					 j=j*</a:t>
            </a:r>
            <a:r>
              <a:rPr lang="en-US" altLang="zh-CN" sz="2000" b="0" dirty="0" err="1"/>
              <a:t>i</a:t>
            </a:r>
            <a:r>
              <a:rPr lang="en-US" altLang="zh-CN" sz="2000" b="0" dirty="0"/>
              <a:t>;</a:t>
            </a:r>
          </a:p>
          <a:p>
            <a:pPr marL="0" lvl="0" indent="0">
              <a:buClr>
                <a:srgbClr val="00007D"/>
              </a:buClr>
              <a:buNone/>
            </a:pPr>
            <a:r>
              <a:rPr lang="en-US" altLang="zh-CN" sz="2000" b="0" dirty="0"/>
              <a:t>	</a:t>
            </a:r>
            <a:r>
              <a:rPr lang="en-US" altLang="zh-CN" sz="2000" b="0" dirty="0" err="1"/>
              <a:t>i</a:t>
            </a:r>
            <a:r>
              <a:rPr lang="en-US" altLang="zh-CN" sz="2000" b="0" dirty="0"/>
              <a:t>++;					 </a:t>
            </a:r>
            <a:r>
              <a:rPr lang="en-US" altLang="zh-CN" sz="2000" b="0" dirty="0" err="1"/>
              <a:t>i</a:t>
            </a:r>
            <a:r>
              <a:rPr lang="en-US" altLang="zh-CN" sz="2000" b="0" dirty="0"/>
              <a:t>++; </a:t>
            </a:r>
          </a:p>
          <a:p>
            <a:pPr marL="0" lvl="0" indent="0">
              <a:buClr>
                <a:srgbClr val="00007D"/>
              </a:buClr>
              <a:buNone/>
            </a:pPr>
            <a:r>
              <a:rPr lang="en-US" altLang="zh-CN" sz="2000" b="0" dirty="0"/>
              <a:t>        }			       		       } while(</a:t>
            </a:r>
            <a:r>
              <a:rPr lang="en-US" altLang="zh-CN" sz="2000" b="0" dirty="0" err="1"/>
              <a:t>i</a:t>
            </a:r>
            <a:r>
              <a:rPr lang="en-US" altLang="zh-CN" sz="2000" b="0" dirty="0"/>
              <a:t>&lt;1000);</a:t>
            </a:r>
          </a:p>
          <a:p>
            <a:pPr marL="0" lvl="0" indent="0">
              <a:buClr>
                <a:srgbClr val="00007D"/>
              </a:buClr>
              <a:buNone/>
            </a:pPr>
            <a:r>
              <a:rPr lang="zh-CN" altLang="en-US" sz="2000" b="0" dirty="0">
                <a:solidFill>
                  <a:schemeClr val="tx1"/>
                </a:solidFill>
              </a:rPr>
              <a:t>判断条件：</a:t>
            </a:r>
            <a:r>
              <a:rPr lang="en-US" altLang="zh-CN" sz="2000" b="0" dirty="0" err="1">
                <a:solidFill>
                  <a:schemeClr val="tx1"/>
                </a:solidFill>
              </a:rPr>
              <a:t>i</a:t>
            </a:r>
            <a:r>
              <a:rPr lang="en-US" altLang="zh-CN" sz="2000" b="0" dirty="0">
                <a:solidFill>
                  <a:schemeClr val="tx1"/>
                </a:solidFill>
              </a:rPr>
              <a:t>&lt;1000(</a:t>
            </a:r>
            <a:r>
              <a:rPr lang="zh-CN" altLang="en-US" sz="2000" b="0" dirty="0">
                <a:solidFill>
                  <a:schemeClr val="tx1"/>
                </a:solidFill>
              </a:rPr>
              <a:t>每一次循环后判断满足此条件进入循环</a:t>
            </a:r>
            <a:r>
              <a:rPr lang="en-US" altLang="zh-CN" sz="2000" b="0" dirty="0">
                <a:solidFill>
                  <a:schemeClr val="tx1"/>
                </a:solidFill>
              </a:rPr>
              <a:t>)</a:t>
            </a:r>
            <a:r>
              <a:rPr lang="zh-CN" altLang="en-US" sz="2000" b="0" dirty="0">
                <a:solidFill>
                  <a:schemeClr val="tx1"/>
                </a:solidFill>
              </a:rPr>
              <a:t>。若此处填写非</a:t>
            </a:r>
            <a:r>
              <a:rPr lang="en-US" altLang="zh-CN" sz="2000" b="0" dirty="0">
                <a:solidFill>
                  <a:schemeClr val="tx1"/>
                </a:solidFill>
              </a:rPr>
              <a:t>0</a:t>
            </a:r>
            <a:r>
              <a:rPr lang="zh-CN" altLang="en-US" sz="2000" b="0" dirty="0">
                <a:solidFill>
                  <a:schemeClr val="tx1"/>
                </a:solidFill>
              </a:rPr>
              <a:t>的数，表示恒为真，永久持续循环。</a:t>
            </a:r>
            <a:endParaRPr lang="en-US" altLang="zh-CN" sz="2000" b="0" dirty="0">
              <a:solidFill>
                <a:schemeClr val="tx1"/>
              </a:solidFill>
            </a:endParaRPr>
          </a:p>
          <a:p>
            <a:pPr marL="0" lvl="0" indent="0">
              <a:buClr>
                <a:srgbClr val="00007D"/>
              </a:buClr>
              <a:buNone/>
            </a:pPr>
            <a:r>
              <a:rPr lang="zh-CN" altLang="en-US" sz="2000" b="0" dirty="0">
                <a:solidFill>
                  <a:schemeClr val="tx1"/>
                </a:solidFill>
              </a:rPr>
              <a:t>循环体：</a:t>
            </a:r>
            <a:r>
              <a:rPr lang="en-US" altLang="zh-CN" sz="2000" b="0" dirty="0">
                <a:solidFill>
                  <a:schemeClr val="tx1"/>
                </a:solidFill>
              </a:rPr>
              <a:t>j=j*</a:t>
            </a:r>
            <a:r>
              <a:rPr lang="en-US" altLang="zh-CN" sz="2000" b="0" dirty="0" err="1">
                <a:solidFill>
                  <a:schemeClr val="tx1"/>
                </a:solidFill>
              </a:rPr>
              <a:t>i</a:t>
            </a:r>
            <a:r>
              <a:rPr lang="en-US" altLang="zh-CN" sz="2000" b="0" dirty="0">
                <a:solidFill>
                  <a:schemeClr val="tx1"/>
                </a:solidFill>
              </a:rPr>
              <a:t>; </a:t>
            </a:r>
            <a:r>
              <a:rPr lang="en-US" altLang="zh-CN" sz="2000" b="0" dirty="0" err="1">
                <a:solidFill>
                  <a:schemeClr val="tx1"/>
                </a:solidFill>
              </a:rPr>
              <a:t>i</a:t>
            </a:r>
            <a:r>
              <a:rPr lang="en-US" altLang="zh-CN" sz="2000" b="0" dirty="0">
                <a:solidFill>
                  <a:schemeClr val="tx1"/>
                </a:solidFill>
              </a:rPr>
              <a:t>++;(</a:t>
            </a:r>
            <a:r>
              <a:rPr lang="zh-CN" altLang="en-US" sz="2000" b="0" dirty="0">
                <a:solidFill>
                  <a:schemeClr val="tx1"/>
                </a:solidFill>
              </a:rPr>
              <a:t>每一次循环中重复该过程</a:t>
            </a:r>
            <a:r>
              <a:rPr lang="en-US" altLang="zh-CN" sz="2000" b="0" dirty="0">
                <a:solidFill>
                  <a:schemeClr val="tx1"/>
                </a:solidFill>
              </a:rPr>
              <a:t>)</a:t>
            </a:r>
          </a:p>
          <a:p>
            <a:pPr marL="0" lvl="0" indent="0">
              <a:buClr>
                <a:srgbClr val="00007D"/>
              </a:buClr>
              <a:buNone/>
            </a:pPr>
            <a:r>
              <a:rPr lang="zh-CN" altLang="en-US" sz="2000" b="0" dirty="0">
                <a:solidFill>
                  <a:schemeClr val="tx1"/>
                </a:solidFill>
              </a:rPr>
              <a:t>两者区别：</a:t>
            </a:r>
            <a:r>
              <a:rPr lang="en-US" altLang="zh-CN" sz="2000" b="0" dirty="0">
                <a:solidFill>
                  <a:srgbClr val="FF0000"/>
                </a:solidFill>
              </a:rPr>
              <a:t>while</a:t>
            </a:r>
            <a:r>
              <a:rPr lang="zh-CN" altLang="en-US" sz="2000" b="0" dirty="0">
                <a:solidFill>
                  <a:schemeClr val="tx1"/>
                </a:solidFill>
              </a:rPr>
              <a:t>语句为</a:t>
            </a:r>
            <a:r>
              <a:rPr lang="zh-CN" altLang="en-US" sz="2000" b="0" dirty="0">
                <a:solidFill>
                  <a:srgbClr val="FF0000"/>
                </a:solidFill>
              </a:rPr>
              <a:t>先判断再执行</a:t>
            </a:r>
            <a:r>
              <a:rPr lang="zh-CN" altLang="en-US" sz="2000" b="0" dirty="0">
                <a:solidFill>
                  <a:schemeClr val="tx1"/>
                </a:solidFill>
              </a:rPr>
              <a:t>，</a:t>
            </a:r>
            <a:r>
              <a:rPr lang="en-US" altLang="zh-CN" sz="2000" b="0" dirty="0">
                <a:solidFill>
                  <a:srgbClr val="FF0000"/>
                </a:solidFill>
              </a:rPr>
              <a:t>do…while</a:t>
            </a:r>
            <a:r>
              <a:rPr lang="zh-CN" altLang="en-US" sz="2000" b="0" dirty="0">
                <a:solidFill>
                  <a:schemeClr val="tx1"/>
                </a:solidFill>
              </a:rPr>
              <a:t>语句为</a:t>
            </a:r>
            <a:r>
              <a:rPr lang="zh-CN" altLang="en-US" sz="2000" b="0" dirty="0">
                <a:solidFill>
                  <a:srgbClr val="FF0000"/>
                </a:solidFill>
              </a:rPr>
              <a:t>先执行再判断</a:t>
            </a:r>
            <a:r>
              <a:rPr lang="zh-CN" altLang="en-US" sz="2000" b="0" dirty="0">
                <a:solidFill>
                  <a:schemeClr val="tx1"/>
                </a:solidFill>
              </a:rPr>
              <a:t>，故一般</a:t>
            </a:r>
            <a:r>
              <a:rPr lang="en-US" altLang="zh-CN" sz="2000" b="0" dirty="0">
                <a:solidFill>
                  <a:srgbClr val="FF0000"/>
                </a:solidFill>
              </a:rPr>
              <a:t>do…while</a:t>
            </a:r>
            <a:r>
              <a:rPr lang="zh-CN" altLang="en-US" sz="2000" b="0" dirty="0">
                <a:solidFill>
                  <a:schemeClr val="tx1"/>
                </a:solidFill>
              </a:rPr>
              <a:t>语句比</a:t>
            </a:r>
            <a:r>
              <a:rPr lang="en-US" altLang="zh-CN" sz="2000" b="0" dirty="0">
                <a:solidFill>
                  <a:srgbClr val="FF0000"/>
                </a:solidFill>
              </a:rPr>
              <a:t>while</a:t>
            </a:r>
            <a:r>
              <a:rPr lang="zh-CN" altLang="en-US" sz="2000" b="0" dirty="0">
                <a:solidFill>
                  <a:schemeClr val="tx1"/>
                </a:solidFill>
              </a:rPr>
              <a:t>语句</a:t>
            </a:r>
            <a:r>
              <a:rPr lang="zh-CN" altLang="en-US" sz="2000" b="0" dirty="0">
                <a:solidFill>
                  <a:srgbClr val="FF0000"/>
                </a:solidFill>
              </a:rPr>
              <a:t>多运行一次</a:t>
            </a:r>
            <a:r>
              <a:rPr lang="zh-CN" altLang="en-US" sz="2000" b="0" dirty="0">
                <a:solidFill>
                  <a:schemeClr val="tx1"/>
                </a:solidFill>
              </a:rPr>
              <a:t>。</a:t>
            </a:r>
            <a:endParaRPr lang="en-US" altLang="zh-CN" sz="2000" b="0" dirty="0">
              <a:solidFill>
                <a:schemeClr val="tx1"/>
              </a:solidFill>
            </a:endParaRPr>
          </a:p>
          <a:p>
            <a:pPr marL="0" lvl="0" indent="0">
              <a:buClr>
                <a:srgbClr val="00007D"/>
              </a:buClr>
              <a:buNone/>
            </a:pPr>
            <a:r>
              <a:rPr lang="zh-CN" altLang="en-US" sz="2000" b="0" dirty="0">
                <a:solidFill>
                  <a:srgbClr val="FF0000"/>
                </a:solidFill>
              </a:rPr>
              <a:t>注意</a:t>
            </a:r>
            <a:r>
              <a:rPr lang="en-US" altLang="zh-CN" sz="2000" b="0" dirty="0">
                <a:solidFill>
                  <a:srgbClr val="FF0000"/>
                </a:solidFill>
              </a:rPr>
              <a:t>:</a:t>
            </a:r>
            <a:r>
              <a:rPr lang="zh-CN" altLang="en-US" sz="2000" b="0" dirty="0">
                <a:solidFill>
                  <a:srgbClr val="FF0000"/>
                </a:solidFill>
              </a:rPr>
              <a:t>条件语句中如果要表示等于，需要使用双等于号</a:t>
            </a:r>
            <a:r>
              <a:rPr lang="en-US" altLang="zh-CN" sz="2000" b="0" dirty="0">
                <a:solidFill>
                  <a:srgbClr val="FF0000"/>
                </a:solidFill>
              </a:rPr>
              <a:t>==</a:t>
            </a:r>
            <a:r>
              <a:rPr lang="zh-CN" altLang="en-US" sz="2000" b="0" dirty="0">
                <a:solidFill>
                  <a:srgbClr val="FF0000"/>
                </a:solidFill>
              </a:rPr>
              <a:t>。</a:t>
            </a:r>
            <a:endParaRPr lang="en-US" altLang="zh-CN" sz="2000" b="0" dirty="0">
              <a:solidFill>
                <a:srgbClr val="FF0000"/>
              </a:solidFill>
            </a:endParaRPr>
          </a:p>
          <a:p>
            <a:endParaRPr lang="zh-CN" altLang="en-US" dirty="0"/>
          </a:p>
        </p:txBody>
      </p:sp>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标题 1"/>
          <p:cNvSpPr>
            <a:spLocks noGrp="1"/>
          </p:cNvSpPr>
          <p:nvPr>
            <p:ph type="title"/>
          </p:nvPr>
        </p:nvSpPr>
        <p:spPr/>
        <p:txBody>
          <a:bodyPr/>
          <a:lstStyle/>
          <a:p>
            <a:r>
              <a:rPr lang="zh-CN" altLang="en-US" dirty="0"/>
              <a:t>循环结构（</a:t>
            </a:r>
            <a:r>
              <a:rPr lang="en-US" altLang="zh-CN" dirty="0"/>
              <a:t>2</a:t>
            </a:r>
            <a:r>
              <a:rPr lang="zh-CN" altLang="en-US" dirty="0"/>
              <a:t>）</a:t>
            </a:r>
          </a:p>
        </p:txBody>
      </p:sp>
      <p:sp>
        <p:nvSpPr>
          <p:cNvPr id="1048687" name="内容占位符 2"/>
          <p:cNvSpPr>
            <a:spLocks noGrp="1"/>
          </p:cNvSpPr>
          <p:nvPr>
            <p:ph idx="1"/>
          </p:nvPr>
        </p:nvSpPr>
        <p:spPr/>
        <p:txBody>
          <a:bodyPr/>
          <a:lstStyle/>
          <a:p>
            <a:r>
              <a:rPr lang="en-US" altLang="zh-CN" dirty="0">
                <a:solidFill>
                  <a:srgbClr val="FF0000"/>
                </a:solidFill>
              </a:rPr>
              <a:t>for</a:t>
            </a:r>
            <a:r>
              <a:rPr lang="en-US" altLang="zh-CN" dirty="0"/>
              <a:t> </a:t>
            </a:r>
            <a:r>
              <a:rPr lang="zh-CN" altLang="en-US" dirty="0"/>
              <a:t>循环基本结构 ：</a:t>
            </a:r>
            <a:endParaRPr lang="en-US" altLang="zh-CN" dirty="0"/>
          </a:p>
          <a:p>
            <a:pPr marL="0" indent="0">
              <a:buNone/>
            </a:pPr>
            <a:r>
              <a:rPr lang="en-US" altLang="zh-CN" dirty="0"/>
              <a:t>for(</a:t>
            </a:r>
            <a:r>
              <a:rPr lang="zh-CN" altLang="en-US" dirty="0"/>
              <a:t>初始条件</a:t>
            </a:r>
            <a:r>
              <a:rPr lang="en-US" altLang="zh-CN" dirty="0"/>
              <a:t>;</a:t>
            </a:r>
            <a:r>
              <a:rPr lang="zh-CN" altLang="en-US" dirty="0"/>
              <a:t>判断条件</a:t>
            </a:r>
            <a:r>
              <a:rPr lang="en-US" altLang="zh-CN" dirty="0"/>
              <a:t>;</a:t>
            </a:r>
            <a:r>
              <a:rPr lang="zh-CN" altLang="en-US" dirty="0"/>
              <a:t>循环方式</a:t>
            </a:r>
            <a:r>
              <a:rPr lang="en-US" altLang="zh-CN" dirty="0"/>
              <a:t>)</a:t>
            </a:r>
          </a:p>
          <a:p>
            <a:pPr marL="0" indent="0">
              <a:buNone/>
            </a:pPr>
            <a:r>
              <a:rPr lang="en-US" altLang="zh-CN" dirty="0"/>
              <a:t>{</a:t>
            </a:r>
            <a:r>
              <a:rPr lang="zh-CN" altLang="en-US" dirty="0"/>
              <a:t>循环体内容</a:t>
            </a:r>
            <a:r>
              <a:rPr lang="en-US" altLang="zh-CN" dirty="0"/>
              <a:t>}</a:t>
            </a:r>
          </a:p>
          <a:p>
            <a:pPr marL="0" indent="0">
              <a:buNone/>
            </a:pPr>
            <a:r>
              <a:rPr lang="zh-CN" altLang="en-US" sz="1800" b="0" dirty="0"/>
              <a:t>例：</a:t>
            </a:r>
            <a:r>
              <a:rPr lang="en-US" altLang="zh-CN" sz="1800" b="0" dirty="0"/>
              <a:t>for(</a:t>
            </a:r>
            <a:r>
              <a:rPr lang="en-US" altLang="zh-CN" sz="1800" b="0" dirty="0" err="1"/>
              <a:t>i</a:t>
            </a:r>
            <a:r>
              <a:rPr lang="en-US" altLang="zh-CN" sz="1800" b="0" dirty="0"/>
              <a:t>=0,j=1;i&lt;1000;i++) </a:t>
            </a:r>
            <a:r>
              <a:rPr lang="en-US" altLang="zh-CN" sz="1800" b="0" dirty="0">
                <a:solidFill>
                  <a:schemeClr val="tx1"/>
                </a:solidFill>
              </a:rPr>
              <a:t>//</a:t>
            </a:r>
            <a:r>
              <a:rPr lang="zh-CN" altLang="en-US" sz="1800" b="0" dirty="0">
                <a:solidFill>
                  <a:schemeClr val="tx1"/>
                </a:solidFill>
              </a:rPr>
              <a:t>初始条件：</a:t>
            </a:r>
            <a:r>
              <a:rPr lang="en-US" altLang="zh-CN" sz="1800" b="0" dirty="0" err="1">
                <a:solidFill>
                  <a:schemeClr val="tx1"/>
                </a:solidFill>
              </a:rPr>
              <a:t>i</a:t>
            </a:r>
            <a:r>
              <a:rPr lang="en-US" altLang="zh-CN" sz="1800" b="0" dirty="0">
                <a:solidFill>
                  <a:schemeClr val="tx1"/>
                </a:solidFill>
              </a:rPr>
              <a:t>=0,j=1</a:t>
            </a:r>
            <a:r>
              <a:rPr lang="zh-CN" altLang="en-US" sz="1800" b="0" dirty="0">
                <a:solidFill>
                  <a:schemeClr val="tx1"/>
                </a:solidFill>
              </a:rPr>
              <a:t>；判断条件：</a:t>
            </a:r>
            <a:r>
              <a:rPr lang="en-US" altLang="zh-CN" sz="1800" b="0" dirty="0" err="1">
                <a:solidFill>
                  <a:schemeClr val="tx1"/>
                </a:solidFill>
              </a:rPr>
              <a:t>i</a:t>
            </a:r>
            <a:r>
              <a:rPr lang="en-US" altLang="zh-CN" sz="1800" b="0" dirty="0">
                <a:solidFill>
                  <a:schemeClr val="tx1"/>
                </a:solidFill>
              </a:rPr>
              <a:t>&lt;1000(</a:t>
            </a:r>
            <a:r>
              <a:rPr lang="zh-CN" altLang="en-US" sz="1800" b="0" dirty="0">
                <a:solidFill>
                  <a:schemeClr val="tx1"/>
                </a:solidFill>
              </a:rPr>
              <a:t>每一次循环后判断满足此条件进入循环</a:t>
            </a:r>
            <a:r>
              <a:rPr lang="en-US" altLang="zh-CN" sz="1800" b="0" dirty="0">
                <a:solidFill>
                  <a:schemeClr val="tx1"/>
                </a:solidFill>
              </a:rPr>
              <a:t>) </a:t>
            </a:r>
            <a:r>
              <a:rPr lang="zh-CN" altLang="en-US" sz="1800" b="0" dirty="0">
                <a:solidFill>
                  <a:schemeClr val="tx1"/>
                </a:solidFill>
              </a:rPr>
              <a:t>循环方式</a:t>
            </a:r>
            <a:r>
              <a:rPr lang="en-US" altLang="zh-CN" sz="1800" b="0" dirty="0">
                <a:solidFill>
                  <a:schemeClr val="tx1"/>
                </a:solidFill>
              </a:rPr>
              <a:t>:</a:t>
            </a:r>
            <a:r>
              <a:rPr lang="en-US" altLang="zh-CN" sz="1800" b="0" dirty="0" err="1">
                <a:solidFill>
                  <a:schemeClr val="tx1"/>
                </a:solidFill>
              </a:rPr>
              <a:t>i</a:t>
            </a:r>
            <a:r>
              <a:rPr lang="en-US" altLang="zh-CN" sz="1800" b="0" dirty="0">
                <a:solidFill>
                  <a:schemeClr val="tx1"/>
                </a:solidFill>
              </a:rPr>
              <a:t>++;(</a:t>
            </a:r>
            <a:r>
              <a:rPr lang="zh-CN" altLang="en-US" sz="1800" b="0" dirty="0">
                <a:solidFill>
                  <a:schemeClr val="tx1"/>
                </a:solidFill>
              </a:rPr>
              <a:t>每一次循环体结束后执行</a:t>
            </a:r>
            <a:r>
              <a:rPr lang="en-US" altLang="zh-CN" sz="1800" b="0" dirty="0">
                <a:solidFill>
                  <a:schemeClr val="tx1"/>
                </a:solidFill>
              </a:rPr>
              <a:t>)</a:t>
            </a:r>
          </a:p>
          <a:p>
            <a:pPr marL="0" indent="0">
              <a:buNone/>
            </a:pPr>
            <a:r>
              <a:rPr lang="en-US" altLang="zh-CN" sz="1800" b="0" dirty="0"/>
              <a:t>       {</a:t>
            </a:r>
          </a:p>
          <a:p>
            <a:pPr marL="0" indent="0">
              <a:buNone/>
            </a:pPr>
            <a:r>
              <a:rPr lang="en-US" altLang="zh-CN" sz="1800" b="0" dirty="0"/>
              <a:t>	j=j*</a:t>
            </a:r>
            <a:r>
              <a:rPr lang="en-US" altLang="zh-CN" sz="1800" b="0" dirty="0" err="1"/>
              <a:t>i</a:t>
            </a:r>
            <a:r>
              <a:rPr lang="en-US" altLang="zh-CN" sz="1800" b="0" dirty="0"/>
              <a:t>;</a:t>
            </a:r>
            <a:r>
              <a:rPr lang="en-US" altLang="zh-CN" sz="1800" b="0" dirty="0">
                <a:solidFill>
                  <a:schemeClr val="tx1"/>
                </a:solidFill>
              </a:rPr>
              <a:t> 		//</a:t>
            </a:r>
            <a:r>
              <a:rPr lang="zh-CN" altLang="en-US" sz="1800" b="0" dirty="0">
                <a:solidFill>
                  <a:schemeClr val="tx1"/>
                </a:solidFill>
              </a:rPr>
              <a:t>循环体：</a:t>
            </a:r>
            <a:r>
              <a:rPr lang="en-US" altLang="zh-CN" sz="1800" b="0" dirty="0">
                <a:solidFill>
                  <a:schemeClr val="tx1"/>
                </a:solidFill>
              </a:rPr>
              <a:t>j=j*</a:t>
            </a:r>
            <a:r>
              <a:rPr lang="en-US" altLang="zh-CN" sz="1800" b="0" dirty="0" err="1">
                <a:solidFill>
                  <a:schemeClr val="tx1"/>
                </a:solidFill>
              </a:rPr>
              <a:t>i</a:t>
            </a:r>
            <a:r>
              <a:rPr lang="en-US" altLang="zh-CN" sz="1800" b="0" dirty="0">
                <a:solidFill>
                  <a:schemeClr val="tx1"/>
                </a:solidFill>
              </a:rPr>
              <a:t>;(</a:t>
            </a:r>
            <a:r>
              <a:rPr lang="zh-CN" altLang="en-US" sz="1800" b="0" dirty="0">
                <a:solidFill>
                  <a:schemeClr val="tx1"/>
                </a:solidFill>
              </a:rPr>
              <a:t>每一次循环重复该过程</a:t>
            </a:r>
            <a:r>
              <a:rPr lang="en-US" altLang="zh-CN" sz="1800" b="0" dirty="0">
                <a:solidFill>
                  <a:schemeClr val="tx1"/>
                </a:solidFill>
              </a:rPr>
              <a:t>)</a:t>
            </a:r>
            <a:endParaRPr lang="en-US" altLang="zh-CN" sz="1800" b="0" dirty="0"/>
          </a:p>
          <a:p>
            <a:pPr marL="0" indent="0">
              <a:buNone/>
            </a:pPr>
            <a:r>
              <a:rPr lang="en-US" altLang="zh-CN" sz="1800" b="0" dirty="0"/>
              <a:t>        }</a:t>
            </a:r>
          </a:p>
          <a:p>
            <a:pPr marL="0" indent="0">
              <a:buNone/>
            </a:pPr>
            <a:r>
              <a:rPr lang="zh-CN" altLang="en-US" sz="1800" b="0" dirty="0"/>
              <a:t>最常用的循环结构，相对较难，但具有很强的实用性。包含初始条件，判断条件，循环方式三部分，基本可以满足一般程序的所有书写需要。</a:t>
            </a:r>
            <a:endParaRPr lang="en-US" altLang="zh-CN" sz="1800" b="0" dirty="0"/>
          </a:p>
          <a:p>
            <a:pPr marL="0" indent="0">
              <a:buNone/>
            </a:pPr>
            <a:endParaRPr lang="en-US" altLang="zh-CN" sz="1800" b="0" dirty="0"/>
          </a:p>
          <a:p>
            <a:pPr marL="0" indent="0">
              <a:buNone/>
            </a:pPr>
            <a:r>
              <a:rPr lang="zh-CN" altLang="en-US" sz="1800" b="0" dirty="0"/>
              <a:t>循环结构注意点：一般情况下要避免</a:t>
            </a:r>
            <a:r>
              <a:rPr lang="zh-CN" altLang="en-US" sz="1800" b="0" dirty="0">
                <a:solidFill>
                  <a:srgbClr val="FF0000"/>
                </a:solidFill>
              </a:rPr>
              <a:t>死循环</a:t>
            </a:r>
            <a:r>
              <a:rPr lang="zh-CN" altLang="en-US" sz="1800" b="0" dirty="0"/>
              <a:t>（判断条件语句无效导致循环无法退出，导致程序崩溃）。但在单片机程序中，为保证程序可以</a:t>
            </a:r>
            <a:r>
              <a:rPr lang="zh-CN" altLang="en-US" sz="1800" b="0" dirty="0">
                <a:solidFill>
                  <a:srgbClr val="FF0000"/>
                </a:solidFill>
              </a:rPr>
              <a:t>持续运行</a:t>
            </a:r>
            <a:r>
              <a:rPr lang="zh-CN" altLang="en-US" sz="1800" b="0" dirty="0"/>
              <a:t>，一般要将</a:t>
            </a:r>
            <a:r>
              <a:rPr lang="zh-CN" altLang="en-US" sz="1800" b="0" dirty="0">
                <a:solidFill>
                  <a:srgbClr val="FF0000"/>
                </a:solidFill>
              </a:rPr>
              <a:t>主要程序</a:t>
            </a:r>
            <a:r>
              <a:rPr lang="zh-CN" altLang="en-US" sz="1800" b="0" dirty="0"/>
              <a:t>放入一个大的</a:t>
            </a:r>
            <a:r>
              <a:rPr lang="zh-CN" altLang="en-US" sz="1800" b="0" dirty="0">
                <a:solidFill>
                  <a:srgbClr val="FF0000"/>
                </a:solidFill>
              </a:rPr>
              <a:t>死循环</a:t>
            </a:r>
            <a:r>
              <a:rPr lang="en-US" altLang="zh-CN" sz="1800" b="0" dirty="0">
                <a:solidFill>
                  <a:srgbClr val="FF0000"/>
                </a:solidFill>
              </a:rPr>
              <a:t>while(1)</a:t>
            </a:r>
            <a:r>
              <a:rPr lang="zh-CN" altLang="en-US" sz="1800" b="0" dirty="0"/>
              <a:t>中。</a:t>
            </a:r>
            <a:endParaRPr lang="en-US" altLang="zh-CN" sz="1800" b="0" dirty="0"/>
          </a:p>
          <a:p>
            <a:pPr marL="0" lvl="0" indent="0">
              <a:buClr>
                <a:srgbClr val="00007D"/>
              </a:buClr>
              <a:buNone/>
            </a:pPr>
            <a:r>
              <a:rPr lang="zh-CN" altLang="en-US" sz="2000" b="0" dirty="0">
                <a:solidFill>
                  <a:srgbClr val="FF0000"/>
                </a:solidFill>
              </a:rPr>
              <a:t>注意</a:t>
            </a:r>
            <a:r>
              <a:rPr lang="en-US" altLang="zh-CN" sz="2000" b="0" dirty="0">
                <a:solidFill>
                  <a:srgbClr val="FF0000"/>
                </a:solidFill>
              </a:rPr>
              <a:t>:</a:t>
            </a:r>
            <a:r>
              <a:rPr lang="zh-CN" altLang="en-US" sz="2000" b="0" dirty="0">
                <a:solidFill>
                  <a:srgbClr val="FF0000"/>
                </a:solidFill>
              </a:rPr>
              <a:t>条件语句中如果要表示等于，需要使用双等于号</a:t>
            </a:r>
            <a:r>
              <a:rPr lang="en-US" altLang="zh-CN" sz="2000" b="0" dirty="0">
                <a:solidFill>
                  <a:srgbClr val="FF0000"/>
                </a:solidFill>
              </a:rPr>
              <a:t>==</a:t>
            </a:r>
            <a:r>
              <a:rPr lang="zh-CN" altLang="en-US" sz="2000" b="0" dirty="0">
                <a:solidFill>
                  <a:srgbClr val="FF0000"/>
                </a:solidFill>
              </a:rPr>
              <a:t>。</a:t>
            </a:r>
            <a:endParaRPr lang="en-US" altLang="zh-CN" sz="2000" b="0" dirty="0">
              <a:solidFill>
                <a:srgbClr val="FF0000"/>
              </a:solidFill>
            </a:endParaRPr>
          </a:p>
          <a:p>
            <a:pPr marL="0" indent="0">
              <a:buNone/>
            </a:pPr>
            <a:endParaRPr lang="zh-CN" altLang="en-US" dirty="0"/>
          </a:p>
        </p:txBody>
      </p:sp>
    </p:spTree>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标题 1"/>
          <p:cNvSpPr>
            <a:spLocks noGrp="1"/>
          </p:cNvSpPr>
          <p:nvPr>
            <p:ph type="title"/>
          </p:nvPr>
        </p:nvSpPr>
        <p:spPr/>
        <p:txBody>
          <a:bodyPr/>
          <a:lstStyle/>
          <a:p>
            <a:r>
              <a:rPr lang="zh-CN" altLang="en-US" dirty="0"/>
              <a:t>函数书写与调用（</a:t>
            </a:r>
            <a:r>
              <a:rPr lang="en-US" altLang="zh-CN" dirty="0"/>
              <a:t>1</a:t>
            </a:r>
            <a:r>
              <a:rPr lang="zh-CN" altLang="en-US" dirty="0"/>
              <a:t>）</a:t>
            </a:r>
          </a:p>
        </p:txBody>
      </p:sp>
      <p:sp>
        <p:nvSpPr>
          <p:cNvPr id="1048689" name="内容占位符 2"/>
          <p:cNvSpPr>
            <a:spLocks noGrp="1"/>
          </p:cNvSpPr>
          <p:nvPr>
            <p:ph idx="1"/>
          </p:nvPr>
        </p:nvSpPr>
        <p:spPr/>
        <p:txBody>
          <a:bodyPr/>
          <a:lstStyle/>
          <a:p>
            <a:r>
              <a:rPr lang="zh-CN" altLang="en-US" dirty="0"/>
              <a:t>一般在一个程序中，我们需要书写多个函数，并在主函数中调用（或相互调用），以实现我们需要的目的，下面以延迟函数为例进行讲解：</a:t>
            </a:r>
            <a:endParaRPr lang="en-US" altLang="zh-CN" dirty="0"/>
          </a:p>
          <a:p>
            <a:pPr marL="0" indent="0">
              <a:buNone/>
            </a:pPr>
            <a:r>
              <a:rPr lang="en-US" altLang="zh-CN" sz="1600" dirty="0">
                <a:solidFill>
                  <a:schemeClr val="tx1"/>
                </a:solidFill>
              </a:rPr>
              <a:t>#include&lt;reg52.h&gt;		//</a:t>
            </a:r>
            <a:r>
              <a:rPr lang="zh-CN" altLang="en-US" sz="1600" dirty="0">
                <a:solidFill>
                  <a:schemeClr val="tx1"/>
                </a:solidFill>
              </a:rPr>
              <a:t>头文件，包含基本函数的定义</a:t>
            </a:r>
            <a:endParaRPr lang="en-US" altLang="zh-CN" sz="1600" dirty="0">
              <a:solidFill>
                <a:schemeClr val="tx1"/>
              </a:solidFill>
            </a:endParaRPr>
          </a:p>
          <a:p>
            <a:pPr marL="0" indent="0">
              <a:buNone/>
            </a:pPr>
            <a:r>
              <a:rPr lang="en-US" altLang="zh-CN" sz="1600" dirty="0" err="1">
                <a:solidFill>
                  <a:schemeClr val="tx1"/>
                </a:solidFill>
              </a:rPr>
              <a:t>sbit</a:t>
            </a:r>
            <a:r>
              <a:rPr lang="en-US" altLang="zh-CN" sz="1600" dirty="0">
                <a:solidFill>
                  <a:schemeClr val="tx1"/>
                </a:solidFill>
              </a:rPr>
              <a:t> LED=P1^0;		//</a:t>
            </a:r>
            <a:r>
              <a:rPr lang="zh-CN" altLang="en-US" sz="1400" dirty="0">
                <a:solidFill>
                  <a:schemeClr val="tx1"/>
                </a:solidFill>
              </a:rPr>
              <a:t>变量，定义引脚</a:t>
            </a:r>
            <a:r>
              <a:rPr lang="en-US" altLang="zh-CN" sz="1400" dirty="0">
                <a:solidFill>
                  <a:schemeClr val="tx1"/>
                </a:solidFill>
              </a:rPr>
              <a:t>P1^0</a:t>
            </a:r>
            <a:r>
              <a:rPr lang="zh-CN" altLang="en-US" sz="1400" dirty="0">
                <a:solidFill>
                  <a:schemeClr val="tx1"/>
                </a:solidFill>
              </a:rPr>
              <a:t>为变量</a:t>
            </a:r>
            <a:r>
              <a:rPr lang="en-US" altLang="zh-CN" sz="1400" dirty="0">
                <a:solidFill>
                  <a:schemeClr val="tx1"/>
                </a:solidFill>
              </a:rPr>
              <a:t>LED</a:t>
            </a:r>
          </a:p>
          <a:p>
            <a:pPr marL="0" indent="0">
              <a:buNone/>
            </a:pPr>
            <a:r>
              <a:rPr lang="en-US" altLang="zh-CN" sz="2000" dirty="0"/>
              <a:t>void delay(int x);	//</a:t>
            </a:r>
            <a:r>
              <a:rPr lang="zh-CN" altLang="en-US" sz="1600" dirty="0"/>
              <a:t>函数声明：包括返回值类型、函数名、调用变量类型</a:t>
            </a:r>
            <a:endParaRPr lang="en-US" altLang="zh-CN" sz="2400" dirty="0"/>
          </a:p>
          <a:p>
            <a:pPr marL="0" lvl="0" indent="0">
              <a:buClr>
                <a:srgbClr val="00007D"/>
              </a:buClr>
              <a:buNone/>
            </a:pPr>
            <a:r>
              <a:rPr lang="en-US" altLang="zh-CN" sz="1400" dirty="0">
                <a:solidFill>
                  <a:schemeClr val="tx1"/>
                </a:solidFill>
              </a:rPr>
              <a:t>…(main</a:t>
            </a:r>
            <a:r>
              <a:rPr lang="zh-CN" altLang="en-US" sz="1400" dirty="0">
                <a:solidFill>
                  <a:schemeClr val="tx1"/>
                </a:solidFill>
              </a:rPr>
              <a:t>函数写在此处</a:t>
            </a:r>
            <a:r>
              <a:rPr lang="en-US" altLang="zh-CN" sz="1400" dirty="0">
                <a:solidFill>
                  <a:schemeClr val="tx1"/>
                </a:solidFill>
              </a:rPr>
              <a:t>)</a:t>
            </a:r>
            <a:endParaRPr lang="zh-CN" altLang="en-US" sz="1400" dirty="0">
              <a:solidFill>
                <a:schemeClr val="tx1"/>
              </a:solidFill>
            </a:endParaRPr>
          </a:p>
          <a:p>
            <a:pPr marL="0" indent="0">
              <a:buNone/>
            </a:pPr>
            <a:r>
              <a:rPr lang="en-US" altLang="zh-CN" sz="2000" dirty="0"/>
              <a:t>void delay(int x)</a:t>
            </a:r>
          </a:p>
          <a:p>
            <a:pPr marL="0" indent="0">
              <a:buNone/>
            </a:pPr>
            <a:r>
              <a:rPr lang="en-US" altLang="zh-CN" sz="1600" dirty="0"/>
              <a:t>{</a:t>
            </a:r>
          </a:p>
          <a:p>
            <a:pPr marL="0" indent="0">
              <a:buNone/>
            </a:pPr>
            <a:r>
              <a:rPr lang="en-US" altLang="zh-CN" sz="1600" dirty="0"/>
              <a:t>	int </a:t>
            </a:r>
            <a:r>
              <a:rPr lang="en-US" altLang="zh-CN" sz="1600" dirty="0" err="1"/>
              <a:t>i,j</a:t>
            </a:r>
            <a:r>
              <a:rPr lang="en-US" altLang="zh-CN" sz="1600" dirty="0"/>
              <a:t>;		//</a:t>
            </a:r>
            <a:r>
              <a:rPr lang="zh-CN" altLang="en-US" sz="1600" dirty="0"/>
              <a:t>定义局部变量</a:t>
            </a:r>
            <a:r>
              <a:rPr lang="en-US" altLang="zh-CN" sz="1600" dirty="0" err="1"/>
              <a:t>i,j</a:t>
            </a:r>
            <a:r>
              <a:rPr lang="zh-CN" altLang="en-US" sz="1600" dirty="0"/>
              <a:t>：这两个变量仅在函数范围内有效</a:t>
            </a:r>
            <a:endParaRPr lang="en-US" altLang="zh-CN" sz="1600" dirty="0"/>
          </a:p>
          <a:p>
            <a:pPr marL="0" indent="0">
              <a:buNone/>
            </a:pPr>
            <a:r>
              <a:rPr lang="en-US" altLang="zh-CN" sz="1600" dirty="0"/>
              <a:t>	for(</a:t>
            </a:r>
            <a:r>
              <a:rPr lang="en-US" altLang="zh-CN" sz="1600" dirty="0" err="1"/>
              <a:t>i</a:t>
            </a:r>
            <a:r>
              <a:rPr lang="en-US" altLang="zh-CN" sz="1600" dirty="0"/>
              <a:t>=</a:t>
            </a:r>
            <a:r>
              <a:rPr lang="en-US" altLang="zh-CN" sz="1600" dirty="0" err="1"/>
              <a:t>x;i</a:t>
            </a:r>
            <a:r>
              <a:rPr lang="en-US" altLang="zh-CN" sz="1600" dirty="0"/>
              <a:t>&gt;0;i--)	//</a:t>
            </a:r>
            <a:r>
              <a:rPr lang="zh-CN" altLang="en-US" sz="1600" dirty="0"/>
              <a:t>进行一个</a:t>
            </a:r>
            <a:r>
              <a:rPr lang="en-US" altLang="zh-CN" sz="1600" dirty="0"/>
              <a:t>for</a:t>
            </a:r>
            <a:r>
              <a:rPr lang="zh-CN" altLang="en-US" sz="1600" dirty="0"/>
              <a:t>循环，循环次数为传入的值</a:t>
            </a:r>
            <a:r>
              <a:rPr lang="en-US" altLang="zh-CN" sz="1600" dirty="0"/>
              <a:t>x</a:t>
            </a:r>
          </a:p>
          <a:p>
            <a:pPr marL="0" indent="0">
              <a:buNone/>
            </a:pPr>
            <a:r>
              <a:rPr lang="en-US" altLang="zh-CN" sz="1600" dirty="0"/>
              <a:t>	for(j=210;j&gt;0;j--);	//</a:t>
            </a:r>
            <a:r>
              <a:rPr lang="zh-CN" altLang="en-US" sz="1600" dirty="0"/>
              <a:t>进行一个</a:t>
            </a:r>
            <a:r>
              <a:rPr lang="en-US" altLang="zh-CN" sz="1600" dirty="0"/>
              <a:t>for</a:t>
            </a:r>
            <a:r>
              <a:rPr lang="zh-CN" altLang="en-US" sz="1600" dirty="0"/>
              <a:t>循环，循环次数为</a:t>
            </a:r>
            <a:r>
              <a:rPr lang="en-US" altLang="zh-CN" sz="1600" dirty="0"/>
              <a:t>210</a:t>
            </a:r>
            <a:r>
              <a:rPr lang="zh-CN" altLang="en-US" sz="1600" dirty="0"/>
              <a:t>。单片机进行空循环会</a:t>
            </a:r>
            <a:r>
              <a:rPr lang="en-US" altLang="zh-CN" sz="1600" dirty="0"/>
              <a:t>			</a:t>
            </a:r>
            <a:r>
              <a:rPr lang="zh-CN" altLang="en-US" sz="1600" dirty="0"/>
              <a:t>消耗时间，约</a:t>
            </a:r>
            <a:r>
              <a:rPr lang="en-US" altLang="zh-CN" sz="1600" dirty="0"/>
              <a:t>210</a:t>
            </a:r>
            <a:r>
              <a:rPr lang="zh-CN" altLang="en-US" sz="1600" dirty="0"/>
              <a:t>次循环将消耗</a:t>
            </a:r>
            <a:r>
              <a:rPr lang="en-US" altLang="zh-CN" sz="1600" dirty="0"/>
              <a:t>1</a:t>
            </a:r>
            <a:r>
              <a:rPr lang="zh-CN" altLang="en-US" sz="1600" dirty="0"/>
              <a:t>毫秒的时间，通过两个循</a:t>
            </a:r>
            <a:r>
              <a:rPr lang="en-US" altLang="zh-CN" sz="1600" dirty="0"/>
              <a:t>			</a:t>
            </a:r>
            <a:r>
              <a:rPr lang="zh-CN" altLang="en-US" sz="1600" dirty="0"/>
              <a:t>环叠加，即实现延时</a:t>
            </a:r>
            <a:r>
              <a:rPr lang="en-US" altLang="zh-CN" sz="1600" dirty="0"/>
              <a:t>x</a:t>
            </a:r>
            <a:r>
              <a:rPr lang="zh-CN" altLang="en-US" sz="1600" dirty="0"/>
              <a:t>毫秒。</a:t>
            </a:r>
            <a:endParaRPr lang="en-US" altLang="zh-CN" sz="1600" dirty="0"/>
          </a:p>
          <a:p>
            <a:pPr marL="0" indent="0">
              <a:buNone/>
            </a:pPr>
            <a:r>
              <a:rPr lang="en-US" altLang="zh-CN" sz="1600" dirty="0"/>
              <a:t>}</a:t>
            </a:r>
          </a:p>
          <a:p>
            <a:pPr marL="0" indent="0">
              <a:buNone/>
            </a:pPr>
            <a:endParaRPr lang="zh-CN" altLang="en-US" sz="1000" dirty="0"/>
          </a:p>
        </p:txBody>
      </p:sp>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标题 1"/>
          <p:cNvSpPr>
            <a:spLocks noGrp="1"/>
          </p:cNvSpPr>
          <p:nvPr>
            <p:ph type="title"/>
          </p:nvPr>
        </p:nvSpPr>
        <p:spPr/>
        <p:txBody>
          <a:bodyPr/>
          <a:lstStyle/>
          <a:p>
            <a:r>
              <a:rPr lang="zh-CN" altLang="en-US" dirty="0"/>
              <a:t>函数书写与调用（</a:t>
            </a:r>
            <a:r>
              <a:rPr lang="en-US" altLang="zh-CN" dirty="0"/>
              <a:t>2</a:t>
            </a:r>
            <a:r>
              <a:rPr lang="zh-CN" altLang="en-US" dirty="0"/>
              <a:t>）</a:t>
            </a:r>
          </a:p>
        </p:txBody>
      </p:sp>
      <p:sp>
        <p:nvSpPr>
          <p:cNvPr id="1048691" name="内容占位符 2"/>
          <p:cNvSpPr>
            <a:spLocks noGrp="1"/>
          </p:cNvSpPr>
          <p:nvPr>
            <p:ph idx="1"/>
          </p:nvPr>
        </p:nvSpPr>
        <p:spPr/>
        <p:txBody>
          <a:bodyPr/>
          <a:lstStyle/>
          <a:p>
            <a:r>
              <a:rPr lang="zh-CN" altLang="en-US" dirty="0"/>
              <a:t>书写完函数后，我们需要进行函数调用：</a:t>
            </a:r>
            <a:endParaRPr lang="en-US" altLang="zh-CN" dirty="0"/>
          </a:p>
          <a:p>
            <a:pPr marL="0" indent="0">
              <a:buNone/>
            </a:pPr>
            <a:r>
              <a:rPr lang="en-US" altLang="zh-CN" sz="1600" dirty="0">
                <a:solidFill>
                  <a:schemeClr val="tx1"/>
                </a:solidFill>
              </a:rPr>
              <a:t>#include&lt;reg52.h&gt;			//</a:t>
            </a:r>
            <a:r>
              <a:rPr lang="zh-CN" altLang="en-US" sz="1600" dirty="0">
                <a:solidFill>
                  <a:schemeClr val="tx1"/>
                </a:solidFill>
              </a:rPr>
              <a:t>头文件，包含基本函数的定义</a:t>
            </a:r>
            <a:endParaRPr lang="en-US" altLang="zh-CN" sz="1600" dirty="0">
              <a:solidFill>
                <a:schemeClr val="tx1"/>
              </a:solidFill>
            </a:endParaRPr>
          </a:p>
          <a:p>
            <a:pPr marL="0" lvl="0" indent="0">
              <a:buClr>
                <a:srgbClr val="00007D"/>
              </a:buClr>
              <a:buNone/>
            </a:pPr>
            <a:r>
              <a:rPr lang="en-US" altLang="zh-CN" sz="1600" dirty="0" err="1">
                <a:solidFill>
                  <a:schemeClr val="tx1"/>
                </a:solidFill>
              </a:rPr>
              <a:t>sbit</a:t>
            </a:r>
            <a:r>
              <a:rPr lang="en-US" altLang="zh-CN" sz="1600" dirty="0">
                <a:solidFill>
                  <a:schemeClr val="tx1"/>
                </a:solidFill>
              </a:rPr>
              <a:t> LED=P1^0;			//</a:t>
            </a:r>
            <a:r>
              <a:rPr lang="zh-CN" altLang="en-US" sz="1600" dirty="0">
                <a:solidFill>
                  <a:schemeClr val="tx1"/>
                </a:solidFill>
              </a:rPr>
              <a:t>变量，定义引脚</a:t>
            </a:r>
            <a:r>
              <a:rPr lang="en-US" altLang="zh-CN" sz="1600" dirty="0">
                <a:solidFill>
                  <a:schemeClr val="tx1"/>
                </a:solidFill>
              </a:rPr>
              <a:t>P1^0</a:t>
            </a:r>
            <a:r>
              <a:rPr lang="zh-CN" altLang="en-US" sz="1600" dirty="0">
                <a:solidFill>
                  <a:schemeClr val="tx1"/>
                </a:solidFill>
              </a:rPr>
              <a:t>为变量</a:t>
            </a:r>
            <a:r>
              <a:rPr lang="en-US" altLang="zh-CN" sz="1600" dirty="0">
                <a:solidFill>
                  <a:schemeClr val="tx1"/>
                </a:solidFill>
              </a:rPr>
              <a:t>LED</a:t>
            </a:r>
          </a:p>
          <a:p>
            <a:pPr marL="0" lvl="0" indent="0">
              <a:buClr>
                <a:srgbClr val="00007D"/>
              </a:buClr>
              <a:buNone/>
            </a:pPr>
            <a:r>
              <a:rPr lang="en-US" altLang="zh-CN" sz="1600" dirty="0">
                <a:solidFill>
                  <a:schemeClr val="tx1"/>
                </a:solidFill>
              </a:rPr>
              <a:t>void delay(int x);			</a:t>
            </a:r>
            <a:r>
              <a:rPr lang="en-US" altLang="zh-CN" sz="1400" dirty="0">
                <a:solidFill>
                  <a:schemeClr val="tx1"/>
                </a:solidFill>
              </a:rPr>
              <a:t>//</a:t>
            </a:r>
            <a:r>
              <a:rPr lang="zh-CN" altLang="en-US" sz="1400" dirty="0">
                <a:solidFill>
                  <a:schemeClr val="tx1"/>
                </a:solidFill>
              </a:rPr>
              <a:t>函数声明：包括返回值类型、函数名、调用变量类型</a:t>
            </a:r>
            <a:endParaRPr lang="en-US" altLang="zh-CN" sz="1600" dirty="0">
              <a:solidFill>
                <a:schemeClr val="tx1"/>
              </a:solidFill>
            </a:endParaRPr>
          </a:p>
          <a:p>
            <a:pPr marL="0" lvl="0" indent="0">
              <a:buClr>
                <a:srgbClr val="00007D"/>
              </a:buClr>
              <a:buNone/>
            </a:pPr>
            <a:r>
              <a:rPr lang="en-US" altLang="zh-CN" sz="1600" dirty="0">
                <a:solidFill>
                  <a:schemeClr val="tx1"/>
                </a:solidFill>
              </a:rPr>
              <a:t>void main()			//</a:t>
            </a:r>
            <a:r>
              <a:rPr lang="zh-CN" altLang="en-US" sz="1600" dirty="0">
                <a:solidFill>
                  <a:schemeClr val="tx1"/>
                </a:solidFill>
              </a:rPr>
              <a:t>主函数，</a:t>
            </a:r>
            <a:r>
              <a:rPr lang="en-US" altLang="zh-CN" sz="1600" dirty="0">
                <a:solidFill>
                  <a:schemeClr val="tx1"/>
                </a:solidFill>
              </a:rPr>
              <a:t>main</a:t>
            </a:r>
            <a:r>
              <a:rPr lang="zh-CN" altLang="en-US" sz="1600" dirty="0">
                <a:solidFill>
                  <a:schemeClr val="tx1"/>
                </a:solidFill>
              </a:rPr>
              <a:t>前面的</a:t>
            </a:r>
            <a:r>
              <a:rPr lang="en-US" altLang="zh-CN" sz="1600" dirty="0">
                <a:solidFill>
                  <a:schemeClr val="tx1"/>
                </a:solidFill>
              </a:rPr>
              <a:t>void</a:t>
            </a:r>
            <a:r>
              <a:rPr lang="zh-CN" altLang="en-US" sz="1600" dirty="0">
                <a:solidFill>
                  <a:schemeClr val="tx1"/>
                </a:solidFill>
              </a:rPr>
              <a:t>表示返回值为空</a:t>
            </a:r>
            <a:endParaRPr lang="en-US" altLang="zh-CN" sz="1600" dirty="0">
              <a:solidFill>
                <a:schemeClr val="tx1"/>
              </a:solidFill>
            </a:endParaRPr>
          </a:p>
          <a:p>
            <a:pPr marL="0" lvl="0" indent="0">
              <a:buClr>
                <a:srgbClr val="00007D"/>
              </a:buClr>
              <a:buNone/>
            </a:pPr>
            <a:r>
              <a:rPr lang="en-US" altLang="zh-CN" sz="1600" dirty="0">
                <a:solidFill>
                  <a:schemeClr val="tx1"/>
                </a:solidFill>
              </a:rPr>
              <a:t>{				</a:t>
            </a:r>
            <a:r>
              <a:rPr lang="en-US" altLang="zh-CN" sz="1200" dirty="0">
                <a:solidFill>
                  <a:schemeClr val="tx1"/>
                </a:solidFill>
              </a:rPr>
              <a:t>//</a:t>
            </a:r>
            <a:r>
              <a:rPr lang="zh-CN" altLang="en-US" sz="1200" dirty="0">
                <a:solidFill>
                  <a:schemeClr val="tx1"/>
                </a:solidFill>
              </a:rPr>
              <a:t>每一个函数或者结构均需要用到大括号，表示内容为一个整体</a:t>
            </a:r>
            <a:endParaRPr lang="en-US" altLang="zh-CN" sz="1600" dirty="0">
              <a:solidFill>
                <a:schemeClr val="tx1"/>
              </a:solidFill>
            </a:endParaRPr>
          </a:p>
          <a:p>
            <a:pPr marL="0" lvl="0" indent="0">
              <a:buClr>
                <a:srgbClr val="00007D"/>
              </a:buClr>
              <a:buNone/>
            </a:pPr>
            <a:r>
              <a:rPr lang="en-US" altLang="zh-CN" sz="2000" dirty="0"/>
              <a:t>	while(1)		//</a:t>
            </a:r>
            <a:r>
              <a:rPr lang="zh-CN" altLang="en-US" sz="2000" dirty="0"/>
              <a:t>死循环，保证函数持续运行</a:t>
            </a:r>
            <a:endParaRPr lang="en-US" altLang="zh-CN" sz="2000" dirty="0"/>
          </a:p>
          <a:p>
            <a:pPr marL="0" lvl="0" indent="0">
              <a:buClr>
                <a:srgbClr val="00007D"/>
              </a:buClr>
              <a:buNone/>
            </a:pPr>
            <a:r>
              <a:rPr lang="en-US" altLang="zh-CN" sz="2000" dirty="0"/>
              <a:t>	{</a:t>
            </a:r>
          </a:p>
          <a:p>
            <a:pPr marL="0" lvl="0" indent="0">
              <a:buClr>
                <a:srgbClr val="00007D"/>
              </a:buClr>
              <a:buNone/>
            </a:pPr>
            <a:r>
              <a:rPr lang="en-US" altLang="zh-CN" sz="2000" dirty="0"/>
              <a:t>		 LED=0;	//</a:t>
            </a:r>
            <a:r>
              <a:rPr lang="zh-CN" altLang="en-US" sz="2000" dirty="0"/>
              <a:t>将变量</a:t>
            </a:r>
            <a:r>
              <a:rPr lang="en-US" altLang="zh-CN" sz="2000" dirty="0"/>
              <a:t>LED</a:t>
            </a:r>
            <a:r>
              <a:rPr lang="zh-CN" altLang="en-US" sz="2000" dirty="0"/>
              <a:t>赋值为</a:t>
            </a:r>
            <a:r>
              <a:rPr lang="en-US" altLang="zh-CN" sz="2000" dirty="0"/>
              <a:t>0</a:t>
            </a:r>
            <a:r>
              <a:rPr lang="zh-CN" altLang="en-US" sz="2000" dirty="0"/>
              <a:t>，使灯点亮</a:t>
            </a:r>
            <a:endParaRPr lang="en-US" altLang="zh-CN" sz="2000" dirty="0"/>
          </a:p>
          <a:p>
            <a:pPr marL="0" lvl="0" indent="0">
              <a:buClr>
                <a:srgbClr val="00007D"/>
              </a:buClr>
              <a:buNone/>
            </a:pPr>
            <a:r>
              <a:rPr lang="en-US" altLang="zh-CN" sz="2000" dirty="0"/>
              <a:t>		delay(500);	</a:t>
            </a:r>
            <a:r>
              <a:rPr lang="en-US" altLang="zh-CN" sz="1600" dirty="0"/>
              <a:t>//</a:t>
            </a:r>
            <a:r>
              <a:rPr lang="zh-CN" altLang="en-US" sz="1600" dirty="0"/>
              <a:t>调用延迟函数，令</a:t>
            </a:r>
            <a:r>
              <a:rPr lang="en-US" altLang="zh-CN" sz="1600" dirty="0"/>
              <a:t>x=500</a:t>
            </a:r>
            <a:r>
              <a:rPr lang="zh-CN" altLang="en-US" sz="1600" dirty="0"/>
              <a:t>，实现延迟</a:t>
            </a:r>
            <a:r>
              <a:rPr lang="en-US" altLang="zh-CN" sz="1600" dirty="0"/>
              <a:t>500</a:t>
            </a:r>
            <a:r>
              <a:rPr lang="zh-CN" altLang="en-US" sz="1600" dirty="0"/>
              <a:t>毫秒</a:t>
            </a:r>
            <a:endParaRPr lang="en-US" altLang="zh-CN" sz="2000" dirty="0"/>
          </a:p>
          <a:p>
            <a:pPr marL="0" indent="0">
              <a:buClr>
                <a:srgbClr val="00007D"/>
              </a:buClr>
              <a:buNone/>
            </a:pPr>
            <a:r>
              <a:rPr lang="en-US" altLang="zh-CN" sz="2000" dirty="0"/>
              <a:t>		LED=1</a:t>
            </a:r>
            <a:r>
              <a:rPr lang="zh-CN" altLang="en-US" sz="2000" dirty="0"/>
              <a:t>；</a:t>
            </a:r>
            <a:r>
              <a:rPr lang="en-US" altLang="zh-CN" sz="2000" dirty="0"/>
              <a:t>	//</a:t>
            </a:r>
            <a:r>
              <a:rPr lang="zh-CN" altLang="en-US" sz="2000" dirty="0"/>
              <a:t>将变量</a:t>
            </a:r>
            <a:r>
              <a:rPr lang="en-US" altLang="zh-CN" sz="2000" dirty="0"/>
              <a:t>LED</a:t>
            </a:r>
            <a:r>
              <a:rPr lang="zh-CN" altLang="en-US" sz="2000" dirty="0"/>
              <a:t>赋值为</a:t>
            </a:r>
            <a:r>
              <a:rPr lang="en-US" altLang="zh-CN" sz="2000" dirty="0"/>
              <a:t>1</a:t>
            </a:r>
            <a:r>
              <a:rPr lang="zh-CN" altLang="en-US" sz="2000" dirty="0"/>
              <a:t>，使灯熄灭</a:t>
            </a:r>
            <a:endParaRPr lang="en-US" altLang="zh-CN" sz="2000" dirty="0"/>
          </a:p>
          <a:p>
            <a:pPr marL="0" lvl="0" indent="0">
              <a:buClr>
                <a:srgbClr val="00007D"/>
              </a:buClr>
              <a:buNone/>
            </a:pPr>
            <a:r>
              <a:rPr lang="en-US" altLang="zh-CN" sz="2000" dirty="0"/>
              <a:t>		delay(500);</a:t>
            </a:r>
          </a:p>
          <a:p>
            <a:pPr marL="0" lvl="0" indent="0">
              <a:buClr>
                <a:srgbClr val="00007D"/>
              </a:buClr>
              <a:buNone/>
            </a:pPr>
            <a:r>
              <a:rPr lang="en-US" altLang="zh-CN" sz="2000" dirty="0"/>
              <a:t>	}</a:t>
            </a:r>
          </a:p>
          <a:p>
            <a:pPr marL="0" lvl="0" indent="0">
              <a:buClr>
                <a:srgbClr val="00007D"/>
              </a:buClr>
              <a:buNone/>
            </a:pPr>
            <a:r>
              <a:rPr lang="en-US" altLang="zh-CN" sz="1600" dirty="0">
                <a:solidFill>
                  <a:schemeClr val="tx1"/>
                </a:solidFill>
              </a:rPr>
              <a:t>}</a:t>
            </a:r>
          </a:p>
          <a:p>
            <a:pPr marL="0" lvl="0" indent="0">
              <a:buClr>
                <a:srgbClr val="00007D"/>
              </a:buClr>
              <a:buNone/>
            </a:pPr>
            <a:r>
              <a:rPr lang="en-US" altLang="zh-CN" sz="1600" dirty="0">
                <a:solidFill>
                  <a:schemeClr val="tx1"/>
                </a:solidFill>
              </a:rPr>
              <a:t>…(delay</a:t>
            </a:r>
            <a:r>
              <a:rPr lang="zh-CN" altLang="en-US" sz="1600" dirty="0">
                <a:solidFill>
                  <a:schemeClr val="tx1"/>
                </a:solidFill>
              </a:rPr>
              <a:t>函数写在此处</a:t>
            </a:r>
            <a:r>
              <a:rPr lang="en-US" altLang="zh-CN" sz="1600" dirty="0">
                <a:solidFill>
                  <a:schemeClr val="tx1"/>
                </a:solidFill>
              </a:rPr>
              <a:t>)</a:t>
            </a:r>
            <a:endParaRPr lang="zh-CN" altLang="en-US" sz="2000" dirty="0">
              <a:solidFill>
                <a:schemeClr val="tx1"/>
              </a:solidFill>
            </a:endParaRPr>
          </a:p>
        </p:txBody>
      </p:sp>
    </p:spTree>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标题 1"/>
          <p:cNvSpPr>
            <a:spLocks noGrp="1"/>
          </p:cNvSpPr>
          <p:nvPr>
            <p:ph type="title"/>
          </p:nvPr>
        </p:nvSpPr>
        <p:spPr/>
        <p:txBody>
          <a:bodyPr/>
          <a:lstStyle/>
          <a:p>
            <a:r>
              <a:rPr lang="zh-CN" altLang="en-US" dirty="0"/>
              <a:t>思考</a:t>
            </a:r>
          </a:p>
        </p:txBody>
      </p:sp>
      <p:sp>
        <p:nvSpPr>
          <p:cNvPr id="1048693" name="内容占位符 2"/>
          <p:cNvSpPr>
            <a:spLocks noGrp="1"/>
          </p:cNvSpPr>
          <p:nvPr>
            <p:ph idx="1"/>
          </p:nvPr>
        </p:nvSpPr>
        <p:spPr/>
        <p:txBody>
          <a:bodyPr/>
          <a:lstStyle/>
          <a:p>
            <a:r>
              <a:rPr lang="zh-CN" altLang="en-US" dirty="0"/>
              <a:t>当灯光闪烁的延时</a:t>
            </a:r>
            <a:r>
              <a:rPr lang="zh-CN" altLang="en-US" dirty="0">
                <a:solidFill>
                  <a:srgbClr val="FF0000"/>
                </a:solidFill>
              </a:rPr>
              <a:t>足够小</a:t>
            </a:r>
            <a:r>
              <a:rPr lang="zh-CN" altLang="en-US" dirty="0"/>
              <a:t>的时候，会发生什么？</a:t>
            </a:r>
            <a:endParaRPr lang="en-US" altLang="zh-CN" dirty="0"/>
          </a:p>
          <a:p>
            <a:endParaRPr lang="en-US" altLang="zh-CN" dirty="0"/>
          </a:p>
          <a:p>
            <a:r>
              <a:rPr lang="zh-CN" altLang="en-US" dirty="0"/>
              <a:t>调整灯亮状态和灯灭状态延时的长度，</a:t>
            </a:r>
            <a:r>
              <a:rPr lang="zh-CN" altLang="en-US" dirty="0">
                <a:solidFill>
                  <a:srgbClr val="FF0000"/>
                </a:solidFill>
              </a:rPr>
              <a:t>使两者不一致</a:t>
            </a:r>
            <a:r>
              <a:rPr lang="zh-CN" altLang="en-US" dirty="0"/>
              <a:t>，又会发生什么？</a:t>
            </a:r>
            <a:endParaRPr lang="en-US" altLang="zh-CN" dirty="0"/>
          </a:p>
          <a:p>
            <a:endParaRPr lang="en-US" altLang="zh-CN" dirty="0"/>
          </a:p>
          <a:p>
            <a:r>
              <a:rPr lang="zh-CN" altLang="en-US" dirty="0"/>
              <a:t>有</a:t>
            </a:r>
            <a:r>
              <a:rPr lang="zh-CN" altLang="en-US" dirty="0">
                <a:solidFill>
                  <a:srgbClr val="FF0000"/>
                </a:solidFill>
              </a:rPr>
              <a:t>实物单片机</a:t>
            </a:r>
            <a:r>
              <a:rPr lang="zh-CN" altLang="en-US" dirty="0"/>
              <a:t>的同学可以尝试一下，并观察结果</a:t>
            </a:r>
            <a:endParaRPr lang="en-US" altLang="zh-CN" dirty="0"/>
          </a:p>
          <a:p>
            <a:pPr marL="0" indent="0" algn="ctr">
              <a:buNone/>
            </a:pPr>
            <a:r>
              <a:rPr lang="zh-CN" altLang="en-US" dirty="0">
                <a:solidFill>
                  <a:srgbClr val="FF0000"/>
                </a:solidFill>
              </a:rPr>
              <a:t>（由于程序仿真无法实现这一效果，</a:t>
            </a:r>
            <a:endParaRPr lang="en-US" altLang="zh-CN" dirty="0">
              <a:solidFill>
                <a:srgbClr val="FF0000"/>
              </a:solidFill>
            </a:endParaRPr>
          </a:p>
          <a:p>
            <a:pPr marL="0" indent="0" algn="ctr">
              <a:buNone/>
            </a:pPr>
            <a:r>
              <a:rPr lang="zh-CN" altLang="en-US" dirty="0">
                <a:solidFill>
                  <a:srgbClr val="FF0000"/>
                </a:solidFill>
              </a:rPr>
              <a:t>没有实物单片机的同学可以跳过这个问题）</a:t>
            </a:r>
            <a:endParaRPr lang="en-US" altLang="zh-CN" dirty="0">
              <a:solidFill>
                <a:srgbClr val="FF0000"/>
              </a:solidFill>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标题 1048639"/>
          <p:cNvSpPr>
            <a:spLocks noGrp="1"/>
          </p:cNvSpPr>
          <p:nvPr>
            <p:ph type="title"/>
          </p:nvPr>
        </p:nvSpPr>
        <p:spPr>
          <a:xfrm>
            <a:off x="457200" y="469638"/>
            <a:ext cx="8229600" cy="980109"/>
          </a:xfrm>
        </p:spPr>
        <p:txBody>
          <a:bodyPr/>
          <a:lstStyle/>
          <a:p>
            <a:r>
              <a:rPr lang="zh-CN"/>
              <a:t>常见问题</a:t>
            </a:r>
          </a:p>
        </p:txBody>
      </p:sp>
      <p:sp>
        <p:nvSpPr>
          <p:cNvPr id="1048641" name="内容占位符 1048640"/>
          <p:cNvSpPr>
            <a:spLocks noGrp="1"/>
          </p:cNvSpPr>
          <p:nvPr>
            <p:ph idx="1"/>
          </p:nvPr>
        </p:nvSpPr>
        <p:spPr>
          <a:xfrm rot="21600000">
            <a:off x="457200" y="1066800"/>
            <a:ext cx="7982746" cy="5650605"/>
          </a:xfrm>
        </p:spPr>
        <p:txBody>
          <a:bodyPr/>
          <a:lstStyle/>
          <a:p>
            <a:r>
              <a:rPr lang="en-US" altLang="zh-CN" dirty="0"/>
              <a:t>1.</a:t>
            </a:r>
            <a:r>
              <a:rPr lang="zh-CN" altLang="zh-CN" dirty="0"/>
              <a:t>用户名为中文时</a:t>
            </a:r>
            <a:r>
              <a:rPr lang="en-US" altLang="zh-CN" dirty="0"/>
              <a:t>Proteus</a:t>
            </a:r>
            <a:r>
              <a:rPr lang="zh-CN" altLang="zh-CN" dirty="0"/>
              <a:t>运行报错</a:t>
            </a:r>
            <a:endParaRPr lang="zh-CN" dirty="0"/>
          </a:p>
          <a:p>
            <a:pPr marL="0" indent="0">
              <a:buNone/>
            </a:pPr>
            <a:r>
              <a:rPr lang="en-US" altLang="zh-CN" dirty="0"/>
              <a:t>    </a:t>
            </a:r>
            <a:r>
              <a:rPr lang="zh-CN" altLang="zh-CN" sz="2300" dirty="0">
                <a:solidFill>
                  <a:srgbClr val="000000"/>
                </a:solidFill>
              </a:rPr>
              <a:t>用户名为中文时，系统</a:t>
            </a:r>
            <a:r>
              <a:rPr lang="en-US" altLang="zh-CN" sz="2300" dirty="0">
                <a:solidFill>
                  <a:srgbClr val="000000"/>
                </a:solidFill>
              </a:rPr>
              <a:t>TEMP</a:t>
            </a:r>
            <a:r>
              <a:rPr lang="zh-CN" altLang="zh-CN" sz="2300" dirty="0">
                <a:solidFill>
                  <a:srgbClr val="000000"/>
                </a:solidFill>
              </a:rPr>
              <a:t>路径中含有中文，</a:t>
            </a:r>
            <a:r>
              <a:rPr lang="en-US" altLang="zh-CN" sz="2300" dirty="0">
                <a:solidFill>
                  <a:srgbClr val="000000"/>
                </a:solidFill>
              </a:rPr>
              <a:t>Proteus</a:t>
            </a:r>
            <a:r>
              <a:rPr lang="zh-CN" altLang="zh-CN" sz="2300" dirty="0">
                <a:solidFill>
                  <a:srgbClr val="000000"/>
                </a:solidFill>
              </a:rPr>
              <a:t>无法识别导致报错。解决办法：更改环境变量。具体步骤</a:t>
            </a:r>
            <a:r>
              <a:rPr lang="en-US" altLang="zh-CN" sz="2300" dirty="0">
                <a:solidFill>
                  <a:srgbClr val="000000"/>
                </a:solidFill>
              </a:rPr>
              <a:t>:</a:t>
            </a:r>
            <a:r>
              <a:rPr lang="zh-CN" altLang="zh-CN" sz="2300" dirty="0">
                <a:solidFill>
                  <a:srgbClr val="000000"/>
                </a:solidFill>
              </a:rPr>
              <a:t>在桌面右击“计算机”图标，选择属性，点击高级，找到环境变量。将列表中</a:t>
            </a:r>
            <a:r>
              <a:rPr lang="en-US" altLang="zh-CN" sz="2300" dirty="0">
                <a:solidFill>
                  <a:srgbClr val="000000"/>
                </a:solidFill>
              </a:rPr>
              <a:t>TEMP</a:t>
            </a:r>
            <a:r>
              <a:rPr lang="zh-CN" altLang="zh-CN" sz="2300" dirty="0">
                <a:solidFill>
                  <a:srgbClr val="000000"/>
                </a:solidFill>
              </a:rPr>
              <a:t>项的内容</a:t>
            </a:r>
            <a:r>
              <a:rPr lang="en-US" altLang="zh-CN" sz="2300" dirty="0">
                <a:solidFill>
                  <a:srgbClr val="000000"/>
                </a:solidFill>
              </a:rPr>
              <a:t>(</a:t>
            </a:r>
            <a:r>
              <a:rPr lang="zh-CN" altLang="zh-CN" sz="2300" dirty="0">
                <a:solidFill>
                  <a:srgbClr val="000000"/>
                </a:solidFill>
              </a:rPr>
              <a:t>双击打开第二行</a:t>
            </a:r>
            <a:r>
              <a:rPr lang="en-US" altLang="zh-CN" sz="2300" dirty="0">
                <a:solidFill>
                  <a:srgbClr val="000000"/>
                </a:solidFill>
              </a:rPr>
              <a:t>)</a:t>
            </a:r>
            <a:r>
              <a:rPr lang="zh-CN" altLang="zh-CN" sz="2300" dirty="0">
                <a:solidFill>
                  <a:srgbClr val="000000"/>
                </a:solidFill>
              </a:rPr>
              <a:t>改为</a:t>
            </a:r>
            <a:r>
              <a:rPr lang="en-US" altLang="zh-CN" sz="2300" dirty="0">
                <a:solidFill>
                  <a:srgbClr val="000000"/>
                </a:solidFill>
              </a:rPr>
              <a:t>D:\TEMP</a:t>
            </a:r>
            <a:r>
              <a:rPr lang="zh-CN" altLang="zh-CN" sz="2300" dirty="0">
                <a:solidFill>
                  <a:srgbClr val="000000"/>
                </a:solidFill>
              </a:rPr>
              <a:t>即可。</a:t>
            </a:r>
            <a:endParaRPr lang="zh-CN" sz="2300" dirty="0">
              <a:solidFill>
                <a:srgbClr val="000000"/>
              </a:solidFill>
            </a:endParaRPr>
          </a:p>
          <a:p>
            <a:r>
              <a:rPr lang="en-US" altLang="zh-CN" dirty="0"/>
              <a:t>2.</a:t>
            </a:r>
            <a:r>
              <a:rPr lang="zh-CN" altLang="zh-CN" dirty="0"/>
              <a:t>未找到输出的</a:t>
            </a:r>
            <a:r>
              <a:rPr lang="en-US" altLang="zh-CN" dirty="0"/>
              <a:t>HEX</a:t>
            </a:r>
            <a:r>
              <a:rPr lang="zh-CN" altLang="zh-CN" dirty="0"/>
              <a:t>文件</a:t>
            </a:r>
            <a:endParaRPr lang="zh-CN" dirty="0"/>
          </a:p>
          <a:p>
            <a:pPr marL="0" indent="0">
              <a:buNone/>
            </a:pPr>
            <a:r>
              <a:rPr lang="en-US" altLang="zh-CN" sz="2100" dirty="0"/>
              <a:t>    </a:t>
            </a:r>
            <a:r>
              <a:rPr lang="zh-CN" altLang="zh-CN" sz="2100" dirty="0">
                <a:solidFill>
                  <a:srgbClr val="000000"/>
                </a:solidFill>
              </a:rPr>
              <a:t>首先点击魔法棒形状的按钮，看是否勾选</a:t>
            </a:r>
            <a:r>
              <a:rPr lang="en-US" altLang="zh-CN" sz="2100" dirty="0">
                <a:solidFill>
                  <a:srgbClr val="000000"/>
                </a:solidFill>
              </a:rPr>
              <a:t>Create HEX File</a:t>
            </a:r>
            <a:r>
              <a:rPr lang="zh-CN" altLang="en-US" sz="2100" dirty="0">
                <a:solidFill>
                  <a:srgbClr val="000000"/>
                </a:solidFill>
              </a:rPr>
              <a:t>。然后点击有两个蓝色向下箭头的按钮，查看底部状态栏是否提示有</a:t>
            </a:r>
            <a:r>
              <a:rPr lang="en-US" altLang="zh-CN" sz="2100" dirty="0">
                <a:solidFill>
                  <a:srgbClr val="000000"/>
                </a:solidFill>
              </a:rPr>
              <a:t>Error</a:t>
            </a:r>
            <a:r>
              <a:rPr lang="zh-CN" altLang="en-US" sz="2100" dirty="0">
                <a:solidFill>
                  <a:srgbClr val="000000"/>
                </a:solidFill>
              </a:rPr>
              <a:t>，相应修改程序后再次点击。</a:t>
            </a:r>
            <a:r>
              <a:rPr lang="en-US" altLang="zh-CN" sz="2100" dirty="0">
                <a:solidFill>
                  <a:srgbClr val="000000"/>
                </a:solidFill>
              </a:rPr>
              <a:t>HEX</a:t>
            </a:r>
            <a:r>
              <a:rPr lang="zh-CN" altLang="zh-CN" sz="2100" dirty="0">
                <a:solidFill>
                  <a:srgbClr val="000000"/>
                </a:solidFill>
              </a:rPr>
              <a:t>文件的所在路径通常与工程文件</a:t>
            </a:r>
            <a:r>
              <a:rPr lang="en-US" altLang="zh-CN" sz="2100" dirty="0">
                <a:solidFill>
                  <a:srgbClr val="000000"/>
                </a:solidFill>
              </a:rPr>
              <a:t>(.</a:t>
            </a:r>
            <a:r>
              <a:rPr lang="en-US" altLang="zh-CN" sz="2100" dirty="0" err="1">
                <a:solidFill>
                  <a:srgbClr val="000000"/>
                </a:solidFill>
              </a:rPr>
              <a:t>uvproj</a:t>
            </a:r>
            <a:r>
              <a:rPr lang="en-US" altLang="zh-CN" sz="2100" dirty="0">
                <a:solidFill>
                  <a:srgbClr val="000000"/>
                </a:solidFill>
              </a:rPr>
              <a:t>)</a:t>
            </a:r>
            <a:r>
              <a:rPr lang="zh-CN" altLang="zh-CN" sz="2100" dirty="0">
                <a:solidFill>
                  <a:srgbClr val="000000"/>
                </a:solidFill>
              </a:rPr>
              <a:t>在同一文件夹中，或该文件夹下的</a:t>
            </a:r>
            <a:r>
              <a:rPr lang="en-US" altLang="zh-CN" sz="2100" dirty="0">
                <a:solidFill>
                  <a:srgbClr val="000000"/>
                </a:solidFill>
              </a:rPr>
              <a:t>Object</a:t>
            </a:r>
            <a:r>
              <a:rPr lang="zh-CN" altLang="zh-CN" sz="2100" dirty="0">
                <a:solidFill>
                  <a:srgbClr val="000000"/>
                </a:solidFill>
              </a:rPr>
              <a:t>文件夹里。</a:t>
            </a:r>
            <a:endParaRPr lang="zh-CN" sz="2100" dirty="0">
              <a:solidFill>
                <a:srgbClr val="000000"/>
              </a:solidFill>
            </a:endParaRPr>
          </a:p>
          <a:p>
            <a:r>
              <a:rPr lang="en-US" altLang="zh-CN" dirty="0"/>
              <a:t>3.</a:t>
            </a:r>
            <a:r>
              <a:rPr lang="zh-CN" altLang="zh-CN" dirty="0"/>
              <a:t>编译时出现与</a:t>
            </a:r>
            <a:r>
              <a:rPr lang="en-US" altLang="zh-CN" dirty="0"/>
              <a:t>STARTUP.A51</a:t>
            </a:r>
            <a:r>
              <a:rPr lang="zh-CN" altLang="zh-CN" dirty="0"/>
              <a:t>相关错误</a:t>
            </a:r>
            <a:endParaRPr lang="zh-CN" dirty="0"/>
          </a:p>
          <a:p>
            <a:pPr marL="0" indent="0">
              <a:buNone/>
            </a:pPr>
            <a:r>
              <a:rPr lang="en-US" altLang="zh-CN" sz="2300" dirty="0">
                <a:solidFill>
                  <a:srgbClr val="000000"/>
                </a:solidFill>
              </a:rPr>
              <a:t>    </a:t>
            </a:r>
            <a:r>
              <a:rPr lang="zh-CN" altLang="zh-CN" sz="2300" dirty="0">
                <a:solidFill>
                  <a:srgbClr val="000000"/>
                </a:solidFill>
              </a:rPr>
              <a:t>从左侧文件目录栏中选中</a:t>
            </a:r>
            <a:r>
              <a:rPr lang="en-US" altLang="zh-CN" sz="2300" dirty="0">
                <a:solidFill>
                  <a:srgbClr val="000000"/>
                </a:solidFill>
              </a:rPr>
              <a:t>STARTUP.A51</a:t>
            </a:r>
            <a:r>
              <a:rPr lang="zh-CN" altLang="en-US" sz="2300" dirty="0">
                <a:solidFill>
                  <a:srgbClr val="000000"/>
                </a:solidFill>
              </a:rPr>
              <a:t>，右击选择</a:t>
            </a:r>
            <a:r>
              <a:rPr lang="en-US" altLang="zh-CN" sz="2300" dirty="0">
                <a:solidFill>
                  <a:srgbClr val="000000"/>
                </a:solidFill>
              </a:rPr>
              <a:t>Remove</a:t>
            </a:r>
            <a:r>
              <a:rPr lang="zh-CN" altLang="en-US" sz="2300" dirty="0">
                <a:solidFill>
                  <a:srgbClr val="000000"/>
                </a:solidFill>
              </a:rPr>
              <a:t>，</a:t>
            </a:r>
            <a:r>
              <a:rPr lang="zh-CN" altLang="zh-CN" sz="2300" dirty="0">
                <a:solidFill>
                  <a:srgbClr val="000000"/>
                </a:solidFill>
              </a:rPr>
              <a:t>移除该文件即可。</a:t>
            </a:r>
            <a:endParaRPr lang="zh-CN" sz="2300" dirty="0"/>
          </a:p>
          <a:p>
            <a:pPr marL="0" indent="0">
              <a:buNone/>
            </a:pPr>
            <a:endParaRPr lang="zh-CN" sz="2100" dirty="0">
              <a:solidFill>
                <a:srgbClr val="000000"/>
              </a:solidFill>
            </a:endParaRPr>
          </a:p>
          <a:p>
            <a:pPr marL="0" indent="0">
              <a:buNone/>
            </a:pPr>
            <a:endParaRPr lang="zh-CN"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标题 1"/>
          <p:cNvSpPr>
            <a:spLocks noGrp="1"/>
          </p:cNvSpPr>
          <p:nvPr>
            <p:ph type="title"/>
          </p:nvPr>
        </p:nvSpPr>
        <p:spPr/>
        <p:txBody>
          <a:bodyPr/>
          <a:lstStyle/>
          <a:p>
            <a:r>
              <a:rPr lang="zh-CN" altLang="en-US" dirty="0"/>
              <a:t>数组</a:t>
            </a:r>
          </a:p>
        </p:txBody>
      </p:sp>
      <p:sp>
        <p:nvSpPr>
          <p:cNvPr id="1048701" name="内容占位符 2"/>
          <p:cNvSpPr>
            <a:spLocks noGrp="1"/>
          </p:cNvSpPr>
          <p:nvPr>
            <p:ph idx="1"/>
          </p:nvPr>
        </p:nvSpPr>
        <p:spPr/>
        <p:txBody>
          <a:bodyPr/>
          <a:lstStyle/>
          <a:p>
            <a:r>
              <a:rPr lang="zh-CN" altLang="en-US" dirty="0"/>
              <a:t>当我们需要实现特定的显示方式时，使用运算的方法会比较复杂，这个时候，将要显示的结果预先写好并存储在数组中，以循环的方式调用，就可以使得程序简洁明了。</a:t>
            </a:r>
            <a:endParaRPr lang="en-US" altLang="zh-CN" dirty="0"/>
          </a:p>
          <a:p>
            <a:r>
              <a:rPr lang="zh-CN" altLang="en-US" dirty="0"/>
              <a:t>例：使灯由两边向中间点亮再熄灭：</a:t>
            </a:r>
            <a:endParaRPr lang="en-US" altLang="zh-CN" dirty="0"/>
          </a:p>
          <a:p>
            <a:r>
              <a:rPr lang="zh-CN" altLang="en-US" sz="1800" b="0" dirty="0">
                <a:solidFill>
                  <a:schemeClr val="tx1"/>
                </a:solidFill>
              </a:rPr>
              <a:t>具体过程为</a:t>
            </a:r>
            <a:r>
              <a:rPr lang="en-US" altLang="zh-CN" sz="1800" b="0" dirty="0">
                <a:solidFill>
                  <a:schemeClr val="tx1"/>
                </a:solidFill>
              </a:rPr>
              <a:t>11111111</a:t>
            </a:r>
            <a:r>
              <a:rPr lang="zh-CN" altLang="en-US" sz="1800" b="0" dirty="0">
                <a:solidFill>
                  <a:schemeClr val="tx1"/>
                </a:solidFill>
              </a:rPr>
              <a:t>、</a:t>
            </a:r>
            <a:r>
              <a:rPr lang="en-US" altLang="zh-CN" sz="1800" b="0" dirty="0">
                <a:solidFill>
                  <a:schemeClr val="tx1"/>
                </a:solidFill>
              </a:rPr>
              <a:t>01111110</a:t>
            </a:r>
            <a:r>
              <a:rPr lang="zh-CN" altLang="en-US" sz="1800" b="0" dirty="0">
                <a:solidFill>
                  <a:schemeClr val="tx1"/>
                </a:solidFill>
              </a:rPr>
              <a:t>、</a:t>
            </a:r>
            <a:r>
              <a:rPr lang="en-US" altLang="zh-CN" sz="1800" b="0" dirty="0">
                <a:solidFill>
                  <a:schemeClr val="tx1"/>
                </a:solidFill>
              </a:rPr>
              <a:t>00111100</a:t>
            </a:r>
            <a:r>
              <a:rPr lang="zh-CN" altLang="en-US" sz="1800" b="0" dirty="0">
                <a:solidFill>
                  <a:schemeClr val="tx1"/>
                </a:solidFill>
              </a:rPr>
              <a:t>、</a:t>
            </a:r>
            <a:r>
              <a:rPr lang="en-US" altLang="zh-CN" sz="1800" b="0" dirty="0">
                <a:solidFill>
                  <a:schemeClr val="tx1"/>
                </a:solidFill>
              </a:rPr>
              <a:t>00011000</a:t>
            </a:r>
            <a:r>
              <a:rPr lang="zh-CN" altLang="en-US" sz="1800" b="0" dirty="0">
                <a:solidFill>
                  <a:schemeClr val="tx1"/>
                </a:solidFill>
              </a:rPr>
              <a:t>、</a:t>
            </a:r>
            <a:r>
              <a:rPr lang="en-US" altLang="zh-CN" sz="1800" b="0" dirty="0">
                <a:solidFill>
                  <a:schemeClr val="tx1"/>
                </a:solidFill>
              </a:rPr>
              <a:t>00000000</a:t>
            </a:r>
            <a:r>
              <a:rPr lang="zh-CN" altLang="en-US" sz="1800" b="0" dirty="0">
                <a:solidFill>
                  <a:schemeClr val="tx1"/>
                </a:solidFill>
              </a:rPr>
              <a:t>，翻译成</a:t>
            </a:r>
            <a:r>
              <a:rPr lang="en-US" altLang="zh-CN" sz="1800" b="0" dirty="0">
                <a:solidFill>
                  <a:schemeClr val="tx1"/>
                </a:solidFill>
              </a:rPr>
              <a:t>16</a:t>
            </a:r>
            <a:r>
              <a:rPr lang="zh-CN" altLang="en-US" sz="1800" b="0" dirty="0">
                <a:solidFill>
                  <a:schemeClr val="tx1"/>
                </a:solidFill>
              </a:rPr>
              <a:t>进制即</a:t>
            </a:r>
            <a:r>
              <a:rPr lang="en-US" altLang="zh-CN" sz="1800" b="0" dirty="0">
                <a:solidFill>
                  <a:schemeClr val="tx1"/>
                </a:solidFill>
              </a:rPr>
              <a:t>0xff</a:t>
            </a:r>
            <a:r>
              <a:rPr lang="zh-CN" altLang="en-US" sz="1800" b="0" dirty="0">
                <a:solidFill>
                  <a:schemeClr val="tx1"/>
                </a:solidFill>
              </a:rPr>
              <a:t>、</a:t>
            </a:r>
            <a:r>
              <a:rPr lang="en-US" altLang="zh-CN" sz="1800" b="0" dirty="0">
                <a:solidFill>
                  <a:schemeClr val="tx1"/>
                </a:solidFill>
              </a:rPr>
              <a:t>0x7e</a:t>
            </a:r>
            <a:r>
              <a:rPr lang="zh-CN" altLang="en-US" sz="1800" b="0" dirty="0">
                <a:solidFill>
                  <a:schemeClr val="tx1"/>
                </a:solidFill>
              </a:rPr>
              <a:t>、</a:t>
            </a:r>
            <a:r>
              <a:rPr lang="en-US" altLang="zh-CN" sz="1800" b="0" dirty="0">
                <a:solidFill>
                  <a:schemeClr val="tx1"/>
                </a:solidFill>
              </a:rPr>
              <a:t>0x3c</a:t>
            </a:r>
            <a:r>
              <a:rPr lang="zh-CN" altLang="en-US" sz="1800" b="0" dirty="0">
                <a:solidFill>
                  <a:schemeClr val="tx1"/>
                </a:solidFill>
              </a:rPr>
              <a:t>、</a:t>
            </a:r>
            <a:r>
              <a:rPr lang="en-US" altLang="zh-CN" sz="1800" b="0" dirty="0">
                <a:solidFill>
                  <a:schemeClr val="tx1"/>
                </a:solidFill>
              </a:rPr>
              <a:t>0x18</a:t>
            </a:r>
            <a:r>
              <a:rPr lang="zh-CN" altLang="en-US" sz="1800" b="0" dirty="0">
                <a:solidFill>
                  <a:schemeClr val="tx1"/>
                </a:solidFill>
              </a:rPr>
              <a:t>、</a:t>
            </a:r>
            <a:r>
              <a:rPr lang="en-US" altLang="zh-CN" sz="1800" b="0" dirty="0">
                <a:solidFill>
                  <a:schemeClr val="tx1"/>
                </a:solidFill>
              </a:rPr>
              <a:t>0x00</a:t>
            </a:r>
            <a:r>
              <a:rPr lang="zh-CN" altLang="en-US" sz="1800" b="0" dirty="0">
                <a:solidFill>
                  <a:schemeClr val="tx1"/>
                </a:solidFill>
              </a:rPr>
              <a:t>。先由左向右再由右向左。</a:t>
            </a:r>
            <a:endParaRPr lang="en-US" altLang="zh-CN" sz="1800" b="0" dirty="0">
              <a:solidFill>
                <a:schemeClr val="tx1"/>
              </a:solidFill>
            </a:endParaRPr>
          </a:p>
          <a:p>
            <a:r>
              <a:rPr lang="en-US" altLang="zh-CN" sz="1800" b="0" dirty="0">
                <a:solidFill>
                  <a:schemeClr val="tx1"/>
                </a:solidFill>
              </a:rPr>
              <a:t>int light[</a:t>
            </a:r>
            <a:r>
              <a:rPr lang="en-US" altLang="zh-CN" sz="1800" b="0" dirty="0">
                <a:solidFill>
                  <a:srgbClr val="FF0000"/>
                </a:solidFill>
              </a:rPr>
              <a:t>5</a:t>
            </a:r>
            <a:r>
              <a:rPr lang="en-US" altLang="zh-CN" sz="1800" b="0" dirty="0">
                <a:solidFill>
                  <a:schemeClr val="tx1"/>
                </a:solidFill>
              </a:rPr>
              <a:t>]={0xff, 0x7e, 0x3c, 0x18, 0x00};</a:t>
            </a:r>
          </a:p>
          <a:p>
            <a:r>
              <a:rPr lang="en-US" altLang="zh-CN" sz="1800" b="0" dirty="0">
                <a:solidFill>
                  <a:schemeClr val="tx1"/>
                </a:solidFill>
              </a:rPr>
              <a:t>//</a:t>
            </a:r>
            <a:r>
              <a:rPr lang="zh-CN" altLang="en-US" sz="1800" b="0" dirty="0">
                <a:solidFill>
                  <a:schemeClr val="tx1"/>
                </a:solidFill>
              </a:rPr>
              <a:t>定义数组，此处</a:t>
            </a:r>
            <a:r>
              <a:rPr lang="zh-CN" altLang="en-US" sz="1800" b="0" dirty="0">
                <a:solidFill>
                  <a:srgbClr val="FF0000"/>
                </a:solidFill>
              </a:rPr>
              <a:t>必须预先定义数组大小</a:t>
            </a:r>
            <a:r>
              <a:rPr lang="zh-CN" altLang="en-US" sz="1800" b="0" dirty="0">
                <a:solidFill>
                  <a:schemeClr val="tx1"/>
                </a:solidFill>
              </a:rPr>
              <a:t>，或者直接给数组赋</a:t>
            </a:r>
            <a:r>
              <a:rPr lang="zh-CN" altLang="en-US" sz="1800" b="0" dirty="0">
                <a:solidFill>
                  <a:srgbClr val="FF0000"/>
                </a:solidFill>
              </a:rPr>
              <a:t>有限个</a:t>
            </a:r>
            <a:r>
              <a:rPr lang="zh-CN" altLang="en-US" sz="1800" b="0" dirty="0">
                <a:solidFill>
                  <a:schemeClr val="tx1"/>
                </a:solidFill>
              </a:rPr>
              <a:t>初值。</a:t>
            </a:r>
            <a:endParaRPr lang="en-US" altLang="zh-CN" sz="1800" b="0" dirty="0">
              <a:solidFill>
                <a:schemeClr val="tx1"/>
              </a:solidFill>
            </a:endParaRPr>
          </a:p>
          <a:p>
            <a:r>
              <a:rPr lang="en-US" altLang="zh-CN" sz="1800" b="0" dirty="0">
                <a:solidFill>
                  <a:schemeClr val="tx1"/>
                </a:solidFill>
              </a:rPr>
              <a:t>int </a:t>
            </a:r>
            <a:r>
              <a:rPr lang="en-US" altLang="zh-CN" sz="1800" b="0" dirty="0" err="1">
                <a:solidFill>
                  <a:schemeClr val="tx1"/>
                </a:solidFill>
              </a:rPr>
              <a:t>i</a:t>
            </a:r>
            <a:r>
              <a:rPr lang="en-US" altLang="zh-CN" sz="1800" b="0" dirty="0">
                <a:solidFill>
                  <a:schemeClr val="tx1"/>
                </a:solidFill>
              </a:rPr>
              <a:t>;	//</a:t>
            </a:r>
            <a:r>
              <a:rPr lang="zh-CN" altLang="en-US" sz="1800" b="0" dirty="0">
                <a:solidFill>
                  <a:schemeClr val="tx1"/>
                </a:solidFill>
              </a:rPr>
              <a:t>定义变量</a:t>
            </a:r>
            <a:r>
              <a:rPr lang="en-US" altLang="zh-CN" sz="1800" b="0" dirty="0" err="1">
                <a:solidFill>
                  <a:schemeClr val="tx1"/>
                </a:solidFill>
              </a:rPr>
              <a:t>i</a:t>
            </a:r>
            <a:r>
              <a:rPr lang="zh-CN" altLang="en-US" sz="1800" b="0" dirty="0">
                <a:solidFill>
                  <a:schemeClr val="tx1"/>
                </a:solidFill>
              </a:rPr>
              <a:t>，用于操作数组内的数。</a:t>
            </a:r>
            <a:r>
              <a:rPr lang="zh-CN" altLang="en-US" sz="1800" b="0" dirty="0">
                <a:solidFill>
                  <a:srgbClr val="FF0000"/>
                </a:solidFill>
              </a:rPr>
              <a:t>注意，数组大小为</a:t>
            </a:r>
            <a:r>
              <a:rPr lang="en-US" altLang="zh-CN" sz="1800" b="0" dirty="0">
                <a:solidFill>
                  <a:srgbClr val="FF0000"/>
                </a:solidFill>
              </a:rPr>
              <a:t>5</a:t>
            </a:r>
            <a:r>
              <a:rPr lang="zh-CN" altLang="en-US" sz="1800" b="0" dirty="0">
                <a:solidFill>
                  <a:srgbClr val="FF0000"/>
                </a:solidFill>
              </a:rPr>
              <a:t>时数组元素地址范围为</a:t>
            </a:r>
            <a:r>
              <a:rPr lang="en-US" altLang="zh-CN" sz="1800" b="0" dirty="0">
                <a:solidFill>
                  <a:srgbClr val="FF0000"/>
                </a:solidFill>
              </a:rPr>
              <a:t>0-4</a:t>
            </a:r>
          </a:p>
          <a:p>
            <a:r>
              <a:rPr lang="en-US" altLang="zh-CN" sz="1800" b="0" dirty="0">
                <a:solidFill>
                  <a:schemeClr val="tx1"/>
                </a:solidFill>
              </a:rPr>
              <a:t>for(</a:t>
            </a:r>
            <a:r>
              <a:rPr lang="en-US" altLang="zh-CN" sz="1800" b="0" dirty="0" err="1">
                <a:solidFill>
                  <a:schemeClr val="tx1"/>
                </a:solidFill>
              </a:rPr>
              <a:t>i</a:t>
            </a:r>
            <a:r>
              <a:rPr lang="en-US" altLang="zh-CN" sz="1800" b="0" dirty="0">
                <a:solidFill>
                  <a:schemeClr val="tx1"/>
                </a:solidFill>
              </a:rPr>
              <a:t>=0;i&lt;5;i++) {P1=light[</a:t>
            </a:r>
            <a:r>
              <a:rPr lang="en-US" altLang="zh-CN" sz="1800" b="0" dirty="0" err="1">
                <a:solidFill>
                  <a:schemeClr val="tx1"/>
                </a:solidFill>
              </a:rPr>
              <a:t>i</a:t>
            </a:r>
            <a:r>
              <a:rPr lang="en-US" altLang="zh-CN" sz="1800" b="0" dirty="0">
                <a:solidFill>
                  <a:schemeClr val="tx1"/>
                </a:solidFill>
              </a:rPr>
              <a:t>];delay(500);}	//</a:t>
            </a:r>
            <a:r>
              <a:rPr lang="zh-CN" altLang="en-US" sz="1800" b="0" dirty="0">
                <a:solidFill>
                  <a:schemeClr val="tx1"/>
                </a:solidFill>
              </a:rPr>
              <a:t>从</a:t>
            </a:r>
            <a:r>
              <a:rPr lang="en-US" altLang="zh-CN" sz="1800" b="0" dirty="0">
                <a:solidFill>
                  <a:schemeClr val="tx1"/>
                </a:solidFill>
              </a:rPr>
              <a:t>0</a:t>
            </a:r>
            <a:r>
              <a:rPr lang="zh-CN" altLang="en-US" sz="1800" b="0" dirty="0">
                <a:solidFill>
                  <a:schemeClr val="tx1"/>
                </a:solidFill>
              </a:rPr>
              <a:t>到</a:t>
            </a:r>
            <a:r>
              <a:rPr lang="en-US" altLang="zh-CN" sz="1800" b="0" dirty="0">
                <a:solidFill>
                  <a:schemeClr val="tx1"/>
                </a:solidFill>
              </a:rPr>
              <a:t>4</a:t>
            </a:r>
            <a:r>
              <a:rPr lang="zh-CN" altLang="en-US" sz="1800" b="0" dirty="0">
                <a:solidFill>
                  <a:schemeClr val="tx1"/>
                </a:solidFill>
              </a:rPr>
              <a:t>依次遍历输出</a:t>
            </a:r>
            <a:endParaRPr lang="en-US" altLang="zh-CN" sz="1800" b="0" dirty="0">
              <a:solidFill>
                <a:schemeClr val="tx1"/>
              </a:solidFill>
            </a:endParaRPr>
          </a:p>
          <a:p>
            <a:r>
              <a:rPr lang="en-US" altLang="zh-CN" sz="1800" b="0" dirty="0">
                <a:solidFill>
                  <a:schemeClr val="tx1"/>
                </a:solidFill>
              </a:rPr>
              <a:t>for(</a:t>
            </a:r>
            <a:r>
              <a:rPr lang="en-US" altLang="zh-CN" sz="1800" b="0" dirty="0" err="1">
                <a:solidFill>
                  <a:schemeClr val="tx1"/>
                </a:solidFill>
              </a:rPr>
              <a:t>i</a:t>
            </a:r>
            <a:r>
              <a:rPr lang="en-US" altLang="zh-CN" sz="1800" b="0" dirty="0">
                <a:solidFill>
                  <a:schemeClr val="tx1"/>
                </a:solidFill>
              </a:rPr>
              <a:t>=4;i&gt;=0;i--) {P1=light[</a:t>
            </a:r>
            <a:r>
              <a:rPr lang="en-US" altLang="zh-CN" sz="1800" b="0" dirty="0" err="1">
                <a:solidFill>
                  <a:schemeClr val="tx1"/>
                </a:solidFill>
              </a:rPr>
              <a:t>i</a:t>
            </a:r>
            <a:r>
              <a:rPr lang="en-US" altLang="zh-CN" sz="1800" b="0" dirty="0">
                <a:solidFill>
                  <a:schemeClr val="tx1"/>
                </a:solidFill>
              </a:rPr>
              <a:t>];delay(500);}	//</a:t>
            </a:r>
            <a:r>
              <a:rPr lang="zh-CN" altLang="en-US" sz="1800" b="0" dirty="0">
                <a:solidFill>
                  <a:schemeClr val="tx1"/>
                </a:solidFill>
              </a:rPr>
              <a:t>从</a:t>
            </a:r>
            <a:r>
              <a:rPr lang="en-US" altLang="zh-CN" sz="1800" b="0" dirty="0">
                <a:solidFill>
                  <a:schemeClr val="tx1"/>
                </a:solidFill>
              </a:rPr>
              <a:t>4</a:t>
            </a:r>
            <a:r>
              <a:rPr lang="zh-CN" altLang="en-US" sz="1800" b="0" dirty="0">
                <a:solidFill>
                  <a:schemeClr val="tx1"/>
                </a:solidFill>
              </a:rPr>
              <a:t>到</a:t>
            </a:r>
            <a:r>
              <a:rPr lang="en-US" altLang="zh-CN" sz="1800" b="0" dirty="0">
                <a:solidFill>
                  <a:schemeClr val="tx1"/>
                </a:solidFill>
              </a:rPr>
              <a:t>0</a:t>
            </a:r>
            <a:r>
              <a:rPr lang="zh-CN" altLang="en-US" sz="1800" b="0" dirty="0">
                <a:solidFill>
                  <a:schemeClr val="tx1"/>
                </a:solidFill>
              </a:rPr>
              <a:t>依次遍历输出</a:t>
            </a:r>
          </a:p>
        </p:txBody>
      </p:sp>
    </p:spTree>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标题 1"/>
          <p:cNvSpPr>
            <a:spLocks noGrp="1"/>
          </p:cNvSpPr>
          <p:nvPr>
            <p:ph type="title"/>
          </p:nvPr>
        </p:nvSpPr>
        <p:spPr>
          <a:xfrm>
            <a:off x="604127" y="448556"/>
            <a:ext cx="8229600" cy="838200"/>
          </a:xfrm>
        </p:spPr>
        <p:txBody>
          <a:bodyPr/>
          <a:lstStyle/>
          <a:p>
            <a:r>
              <a:rPr lang="zh-CN" altLang="en-US" dirty="0"/>
              <a:t>作业</a:t>
            </a:r>
          </a:p>
        </p:txBody>
      </p:sp>
      <p:sp>
        <p:nvSpPr>
          <p:cNvPr id="1048703" name="内容占位符 2"/>
          <p:cNvSpPr>
            <a:spLocks noGrp="1"/>
          </p:cNvSpPr>
          <p:nvPr>
            <p:ph idx="1"/>
          </p:nvPr>
        </p:nvSpPr>
        <p:spPr>
          <a:xfrm>
            <a:off x="457199" y="1286755"/>
            <a:ext cx="8229600" cy="4876800"/>
          </a:xfrm>
        </p:spPr>
        <p:txBody>
          <a:bodyPr/>
          <a:lstStyle/>
          <a:p>
            <a:r>
              <a:rPr lang="en-US" altLang="zh-CN" dirty="0"/>
              <a:t>1.</a:t>
            </a:r>
            <a:r>
              <a:rPr lang="zh-CN" altLang="en-US" dirty="0"/>
              <a:t>在参考仿真电路中，通过控制灯光的亮灭，显示后续</a:t>
            </a:r>
            <a:r>
              <a:rPr lang="en-US" altLang="zh-CN" dirty="0"/>
              <a:t>PPT</a:t>
            </a:r>
            <a:r>
              <a:rPr lang="zh-CN" altLang="zh-CN" dirty="0"/>
              <a:t>中的</a:t>
            </a:r>
            <a:r>
              <a:rPr lang="zh-CN" altLang="en-US" dirty="0"/>
              <a:t>小练习的答案。完成后循环进行流水灯展示。</a:t>
            </a:r>
            <a:r>
              <a:rPr lang="en-US" altLang="zh-CN" dirty="0"/>
              <a:t> </a:t>
            </a:r>
          </a:p>
          <a:p>
            <a:r>
              <a:rPr lang="zh-CN" altLang="en-US" sz="2400" b="0" dirty="0">
                <a:solidFill>
                  <a:schemeClr val="tx1"/>
                </a:solidFill>
              </a:rPr>
              <a:t>（可自学使用数码管显示，将酌情加分）</a:t>
            </a:r>
            <a:endParaRPr lang="en-US" altLang="zh-CN" sz="2400" b="0" dirty="0">
              <a:solidFill>
                <a:schemeClr val="tx1"/>
              </a:solidFill>
            </a:endParaRPr>
          </a:p>
          <a:p>
            <a:r>
              <a:rPr lang="zh-CN" altLang="en-US" dirty="0"/>
              <a:t>具体要求：</a:t>
            </a:r>
            <a:r>
              <a:rPr lang="en-US" altLang="zh-CN" sz="2400" b="0" dirty="0">
                <a:solidFill>
                  <a:schemeClr val="tx1"/>
                </a:solidFill>
              </a:rPr>
              <a:t>1-3</a:t>
            </a:r>
            <a:r>
              <a:rPr lang="zh-CN" altLang="zh-CN" sz="2400" b="0" dirty="0">
                <a:solidFill>
                  <a:schemeClr val="tx1"/>
                </a:solidFill>
              </a:rPr>
              <a:t>题为选择，答案使用四位</a:t>
            </a:r>
            <a:r>
              <a:rPr lang="en-US" altLang="zh-CN" sz="2400" b="0" dirty="0">
                <a:solidFill>
                  <a:schemeClr val="tx1"/>
                </a:solidFill>
              </a:rPr>
              <a:t>LED</a:t>
            </a:r>
            <a:r>
              <a:rPr lang="zh-CN" altLang="zh-CN" sz="2400" b="0" dirty="0">
                <a:solidFill>
                  <a:schemeClr val="tx1"/>
                </a:solidFill>
              </a:rPr>
              <a:t>灯表示</a:t>
            </a:r>
            <a:r>
              <a:rPr lang="en-US" altLang="zh-CN" sz="2400" b="0" dirty="0">
                <a:solidFill>
                  <a:schemeClr val="tx1"/>
                </a:solidFill>
              </a:rPr>
              <a:t>ABCD</a:t>
            </a:r>
            <a:r>
              <a:rPr lang="zh-CN" altLang="zh-CN" sz="2400" b="0" dirty="0">
                <a:solidFill>
                  <a:schemeClr val="tx1"/>
                </a:solidFill>
              </a:rPr>
              <a:t>选项</a:t>
            </a:r>
            <a:r>
              <a:rPr lang="zh-CN" altLang="en-US" sz="2400" b="0" dirty="0">
                <a:solidFill>
                  <a:schemeClr val="tx1"/>
                </a:solidFill>
              </a:rPr>
              <a:t>（示例附后），会使用动态数码管的同学一次显示出三个选项即可。</a:t>
            </a:r>
            <a:r>
              <a:rPr lang="en-US" altLang="zh-CN" sz="2400" b="0" dirty="0">
                <a:solidFill>
                  <a:schemeClr val="tx1"/>
                </a:solidFill>
              </a:rPr>
              <a:t>4-6</a:t>
            </a:r>
            <a:r>
              <a:rPr lang="zh-CN" altLang="zh-CN" sz="2400" b="0" dirty="0">
                <a:solidFill>
                  <a:schemeClr val="tx1"/>
                </a:solidFill>
              </a:rPr>
              <a:t>题为填空，内容为八位二进制数，使用八位</a:t>
            </a:r>
            <a:r>
              <a:rPr lang="en-US" altLang="zh-CN" sz="2400" b="0" dirty="0">
                <a:solidFill>
                  <a:schemeClr val="tx1"/>
                </a:solidFill>
              </a:rPr>
              <a:t>LED</a:t>
            </a:r>
            <a:r>
              <a:rPr lang="zh-CN" altLang="zh-CN" sz="2400" b="0" dirty="0">
                <a:solidFill>
                  <a:schemeClr val="tx1"/>
                </a:solidFill>
              </a:rPr>
              <a:t>灯显示结果，亮表示</a:t>
            </a:r>
            <a:r>
              <a:rPr lang="en-US" altLang="zh-CN" sz="2400" b="0" dirty="0">
                <a:solidFill>
                  <a:schemeClr val="tx1"/>
                </a:solidFill>
              </a:rPr>
              <a:t>1</a:t>
            </a:r>
            <a:r>
              <a:rPr lang="zh-CN" altLang="en-US" sz="2400" b="0" dirty="0">
                <a:solidFill>
                  <a:schemeClr val="tx1"/>
                </a:solidFill>
              </a:rPr>
              <a:t>。有八位数码管的同学也可以使用八位数码管显示结果。</a:t>
            </a:r>
            <a:endParaRPr lang="en-US" altLang="zh-CN" b="0" dirty="0">
              <a:solidFill>
                <a:schemeClr val="tx1"/>
              </a:solidFill>
            </a:endParaRPr>
          </a:p>
          <a:p>
            <a:r>
              <a:rPr lang="en-US" altLang="zh-CN" sz="2500" dirty="0"/>
              <a:t>2.</a:t>
            </a:r>
            <a:r>
              <a:rPr lang="zh-CN" altLang="en-US" sz="2500" dirty="0"/>
              <a:t>根据已学的内容设计创意跑马灯（</a:t>
            </a:r>
            <a:r>
              <a:rPr lang="zh-CN" altLang="en-US" sz="2500" dirty="0">
                <a:solidFill>
                  <a:srgbClr val="FF0000"/>
                </a:solidFill>
              </a:rPr>
              <a:t>非必须</a:t>
            </a:r>
            <a:r>
              <a:rPr lang="zh-CN" altLang="en-US" sz="2500" dirty="0"/>
              <a:t>，灯数不限）</a:t>
            </a:r>
            <a:endParaRPr lang="en-US" altLang="zh-CN" sz="2500" dirty="0"/>
          </a:p>
          <a:p>
            <a:r>
              <a:rPr lang="zh-CN" altLang="en-US" sz="2400" b="0" dirty="0">
                <a:solidFill>
                  <a:schemeClr val="tx1"/>
                </a:solidFill>
              </a:rPr>
              <a:t>（可自学使用按键控制，将酌情加分）</a:t>
            </a:r>
            <a:endParaRPr lang="en-US" altLang="zh-CN" sz="2400" b="0" dirty="0">
              <a:solidFill>
                <a:schemeClr val="tx1"/>
              </a:solidFill>
            </a:endParaRPr>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标题 1048703"/>
          <p:cNvSpPr>
            <a:spLocks noGrp="1"/>
          </p:cNvSpPr>
          <p:nvPr>
            <p:ph type="title"/>
          </p:nvPr>
        </p:nvSpPr>
        <p:spPr>
          <a:xfrm>
            <a:off x="457200" y="515538"/>
            <a:ext cx="8229600" cy="1143000"/>
          </a:xfrm>
        </p:spPr>
        <p:txBody>
          <a:bodyPr/>
          <a:lstStyle/>
          <a:p>
            <a:r>
              <a:rPr lang="zh-CN"/>
              <a:t>课后练习</a:t>
            </a:r>
          </a:p>
        </p:txBody>
      </p:sp>
      <p:sp>
        <p:nvSpPr>
          <p:cNvPr id="1048705" name="内容占位符 1048704"/>
          <p:cNvSpPr>
            <a:spLocks noGrp="1"/>
          </p:cNvSpPr>
          <p:nvPr>
            <p:ph idx="1"/>
          </p:nvPr>
        </p:nvSpPr>
        <p:spPr>
          <a:xfrm>
            <a:off x="457200" y="1455928"/>
            <a:ext cx="8272814" cy="5402072"/>
          </a:xfrm>
        </p:spPr>
        <p:txBody>
          <a:bodyPr/>
          <a:lstStyle/>
          <a:p>
            <a:pPr marL="0" indent="0">
              <a:buNone/>
            </a:pPr>
            <a:r>
              <a:rPr lang="en-US" altLang="zh-CN"/>
              <a:t>1.</a:t>
            </a:r>
            <a:r>
              <a:rPr lang="zh-CN" altLang="zh-CN"/>
              <a:t>下列语句可以点亮一端接</a:t>
            </a:r>
            <a:r>
              <a:rPr lang="en-US" altLang="zh-CN"/>
              <a:t>P1.2</a:t>
            </a:r>
            <a:r>
              <a:rPr lang="zh-CN" altLang="zh-CN"/>
              <a:t>端口，另一端接地的</a:t>
            </a:r>
            <a:r>
              <a:rPr lang="en-US" altLang="zh-CN"/>
              <a:t>LED</a:t>
            </a:r>
            <a:r>
              <a:rPr lang="zh-CN" altLang="zh-CN"/>
              <a:t>灯的是？</a:t>
            </a:r>
            <a:r>
              <a:rPr lang="en-US" altLang="zh-CN"/>
              <a:t>(</a:t>
            </a:r>
            <a:r>
              <a:rPr lang="zh-CN" altLang="zh-CN"/>
              <a:t>多选</a:t>
            </a:r>
            <a:r>
              <a:rPr lang="en-US" altLang="zh-CN"/>
              <a:t>)</a:t>
            </a:r>
            <a:endParaRPr lang="zh-CN"/>
          </a:p>
          <a:p>
            <a:pPr marL="0" indent="0">
              <a:buNone/>
            </a:pPr>
            <a:r>
              <a:rPr lang="en-US" altLang="zh-CN"/>
              <a:t>A.sbit LED=P1'2; LED=1; </a:t>
            </a:r>
            <a:endParaRPr lang="zh-CN"/>
          </a:p>
          <a:p>
            <a:pPr marL="0" indent="0">
              <a:buNone/>
            </a:pPr>
            <a:r>
              <a:rPr lang="en-US" altLang="zh-CN"/>
              <a:t>B.sbit LED=P1^2; LED=1;</a:t>
            </a:r>
            <a:endParaRPr lang="zh-CN"/>
          </a:p>
          <a:p>
            <a:pPr marL="0" indent="0">
              <a:buNone/>
            </a:pPr>
            <a:r>
              <a:rPr lang="en-US" altLang="zh-CN"/>
              <a:t>C.P1=0xFB; </a:t>
            </a:r>
            <a:endParaRPr lang="zh-CN"/>
          </a:p>
          <a:p>
            <a:pPr marL="0" indent="0">
              <a:buNone/>
            </a:pPr>
            <a:r>
              <a:rPr lang="en-US" altLang="zh-CN"/>
              <a:t>D.P1=0x04;</a:t>
            </a:r>
            <a:endParaRPr lang="zh-CN"/>
          </a:p>
          <a:p>
            <a:pPr marL="0" indent="0">
              <a:buNone/>
            </a:pPr>
            <a:r>
              <a:rPr lang="en-US" altLang="zh-CN"/>
              <a:t>2.</a:t>
            </a:r>
            <a:r>
              <a:rPr lang="zh-CN" altLang="zh-CN"/>
              <a:t>二进制数</a:t>
            </a:r>
            <a:r>
              <a:rPr lang="en-US" altLang="zh-CN"/>
              <a:t>11001110=</a:t>
            </a:r>
            <a:endParaRPr lang="zh-CN"/>
          </a:p>
          <a:p>
            <a:pPr marL="0" indent="0">
              <a:buNone/>
            </a:pPr>
            <a:r>
              <a:rPr lang="en-US" altLang="zh-CN"/>
              <a:t>A.D4H B.4EH C.CEH D.8FH</a:t>
            </a:r>
            <a:endParaRPr lang="zh-CN"/>
          </a:p>
          <a:p>
            <a:pPr marL="0" indent="0">
              <a:buNone/>
            </a:pPr>
            <a:r>
              <a:rPr lang="en-US" altLang="zh-CN"/>
              <a:t>3.</a:t>
            </a:r>
            <a:r>
              <a:rPr lang="zh-CN" altLang="zh-CN"/>
              <a:t>十六进制数</a:t>
            </a:r>
            <a:r>
              <a:rPr lang="en-US" altLang="zh-CN"/>
              <a:t>62H=</a:t>
            </a:r>
            <a:endParaRPr lang="zh-CN"/>
          </a:p>
          <a:p>
            <a:pPr marL="0" indent="0">
              <a:buNone/>
            </a:pPr>
            <a:r>
              <a:rPr lang="en-US" altLang="zh-CN" sz="2500"/>
              <a:t>A.01100100B B.01011010B C.10100010B  D.01100010B</a:t>
            </a:r>
            <a:endParaRPr lang="zh-CN"/>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1048613"/>
          <p:cNvSpPr>
            <a:spLocks noGrp="1"/>
          </p:cNvSpPr>
          <p:nvPr>
            <p:ph type="title"/>
          </p:nvPr>
        </p:nvSpPr>
        <p:spPr>
          <a:xfrm>
            <a:off x="457200" y="515538"/>
            <a:ext cx="8229600" cy="1143000"/>
          </a:xfrm>
        </p:spPr>
        <p:txBody>
          <a:bodyPr/>
          <a:lstStyle/>
          <a:p>
            <a:r>
              <a:rPr lang="zh-CN"/>
              <a:t>课后练习</a:t>
            </a:r>
          </a:p>
        </p:txBody>
      </p:sp>
      <p:sp>
        <p:nvSpPr>
          <p:cNvPr id="1048615" name="内容占位符 1048614"/>
          <p:cNvSpPr>
            <a:spLocks noGrp="1"/>
          </p:cNvSpPr>
          <p:nvPr>
            <p:ph idx="1"/>
          </p:nvPr>
        </p:nvSpPr>
        <p:spPr>
          <a:xfrm>
            <a:off x="457200" y="1455928"/>
            <a:ext cx="8272814" cy="3269393"/>
          </a:xfrm>
        </p:spPr>
        <p:txBody>
          <a:bodyPr/>
          <a:lstStyle/>
          <a:p>
            <a:pPr marL="0" indent="0">
              <a:buNone/>
            </a:pPr>
            <a:r>
              <a:rPr lang="en-US" altLang="zh-CN" sz="2700"/>
              <a:t>4.01100100 &amp; 10111001  = </a:t>
            </a:r>
            <a:endParaRPr lang="zh-CN" sz="2800"/>
          </a:p>
          <a:p>
            <a:pPr marL="0" indent="0">
              <a:buNone/>
            </a:pPr>
            <a:r>
              <a:rPr lang="en-US" altLang="zh-CN" sz="2700"/>
              <a:t>5.10010101 ^ 10001100 =</a:t>
            </a:r>
            <a:endParaRPr lang="zh-CN"/>
          </a:p>
          <a:p>
            <a:pPr marL="0" indent="0">
              <a:buNone/>
            </a:pPr>
            <a:r>
              <a:rPr lang="en-US" altLang="zh-CN" sz="2700"/>
              <a:t>6.32 | 1(</a:t>
            </a:r>
            <a:r>
              <a:rPr lang="zh-CN" altLang="zh-CN" sz="2700">
                <a:solidFill>
                  <a:srgbClr val="FF0000"/>
                </a:solidFill>
              </a:rPr>
              <a:t>均为十进制数</a:t>
            </a:r>
            <a:r>
              <a:rPr lang="en-US" altLang="zh-CN" sz="2700"/>
              <a:t>) = (</a:t>
            </a:r>
            <a:r>
              <a:rPr lang="zh-CN" altLang="zh-CN" sz="2700">
                <a:solidFill>
                  <a:srgbClr val="FF0000"/>
                </a:solidFill>
              </a:rPr>
              <a:t>仍用二进制表达</a:t>
            </a:r>
            <a:r>
              <a:rPr lang="en-US" altLang="zh-CN" sz="2700"/>
              <a:t>)</a:t>
            </a:r>
            <a:endParaRPr lang="zh-CN"/>
          </a:p>
          <a:p>
            <a:pPr marL="0" indent="0">
              <a:buNone/>
            </a:pPr>
            <a:r>
              <a:rPr lang="en-US" altLang="zh-CN"/>
              <a:t>7.~86H(</a:t>
            </a:r>
            <a:r>
              <a:rPr lang="zh-CN" altLang="zh-CN">
                <a:solidFill>
                  <a:srgbClr val="FF0000"/>
                </a:solidFill>
              </a:rPr>
              <a:t>十六进制数</a:t>
            </a:r>
            <a:r>
              <a:rPr lang="en-US" altLang="zh-CN"/>
              <a:t>) = (</a:t>
            </a:r>
            <a:r>
              <a:rPr lang="zh-CN" altLang="zh-CN" sz="2800">
                <a:solidFill>
                  <a:srgbClr val="FF0000"/>
                </a:solidFill>
              </a:rPr>
              <a:t>仍用二进制表达</a:t>
            </a:r>
            <a:r>
              <a:rPr lang="en-US" altLang="zh-CN"/>
              <a:t>)</a:t>
            </a:r>
            <a:endParaRPr lang="zh-CN"/>
          </a:p>
          <a:p>
            <a:pPr marL="0" indent="0">
              <a:buNone/>
            </a:pPr>
            <a:r>
              <a:rPr lang="en-US" altLang="zh-CN"/>
              <a:t>8.~166(</a:t>
            </a:r>
            <a:r>
              <a:rPr lang="zh-CN" altLang="zh-CN">
                <a:solidFill>
                  <a:srgbClr val="FF0000"/>
                </a:solidFill>
              </a:rPr>
              <a:t>十进制数</a:t>
            </a:r>
            <a:r>
              <a:rPr lang="en-US" altLang="zh-CN"/>
              <a:t>)</a:t>
            </a:r>
            <a:r>
              <a:rPr lang="en-US" altLang="zh-CN" sz="2800"/>
              <a:t> = (</a:t>
            </a:r>
            <a:r>
              <a:rPr lang="zh-CN" altLang="zh-CN" sz="2800">
                <a:solidFill>
                  <a:srgbClr val="FF0000"/>
                </a:solidFill>
              </a:rPr>
              <a:t>仍用二进制表达</a:t>
            </a:r>
            <a:r>
              <a:rPr lang="en-US" altLang="zh-CN" sz="2800"/>
              <a:t>)</a:t>
            </a:r>
            <a:endParaRPr lang="zh-CN" sz="2800"/>
          </a:p>
          <a:p>
            <a:pPr marL="0" indent="0">
              <a:buNone/>
            </a:pPr>
            <a:r>
              <a:rPr lang="zh-CN" altLang="zh-CN" sz="2800"/>
              <a:t>显示样例：</a:t>
            </a:r>
            <a:r>
              <a:rPr lang="en-US" altLang="zh-CN" sz="2800"/>
              <a:t>(</a:t>
            </a:r>
            <a:r>
              <a:rPr lang="zh-CN" altLang="zh-CN" sz="2800"/>
              <a:t>多选与单选相似，也只用四位</a:t>
            </a:r>
            <a:r>
              <a:rPr lang="en-US" altLang="zh-CN" sz="2800"/>
              <a:t>LED</a:t>
            </a:r>
            <a:r>
              <a:rPr lang="zh-CN" altLang="zh-CN" sz="2800"/>
              <a:t>灯</a:t>
            </a:r>
            <a:r>
              <a:rPr lang="en-US" altLang="zh-CN" sz="2800"/>
              <a:t>)</a:t>
            </a:r>
            <a:endParaRPr lang="zh-CN" sz="2800"/>
          </a:p>
          <a:p>
            <a:pPr marL="0" indent="0">
              <a:buNone/>
            </a:pPr>
            <a:endParaRPr lang="zh-CN"/>
          </a:p>
          <a:p>
            <a:pPr marL="0" indent="0">
              <a:buNone/>
            </a:pPr>
            <a:r>
              <a:rPr lang="en-US" altLang="zh-CN" sz="2700"/>
              <a:t>  </a:t>
            </a:r>
            <a:r>
              <a:rPr lang="en-US" altLang="zh-CN"/>
              <a:t> </a:t>
            </a:r>
            <a:endParaRPr lang="zh-CN"/>
          </a:p>
        </p:txBody>
      </p:sp>
      <p:pic>
        <p:nvPicPr>
          <p:cNvPr id="2097157" name="图片 2097156"/>
          <p:cNvPicPr>
            <a:picLocks/>
          </p:cNvPicPr>
          <p:nvPr/>
        </p:nvPicPr>
        <p:blipFill>
          <a:blip r:embed="rId2"/>
          <a:stretch>
            <a:fillRect/>
          </a:stretch>
        </p:blipFill>
        <p:spPr>
          <a:xfrm>
            <a:off x="5645002" y="4717104"/>
            <a:ext cx="2705172" cy="1356859"/>
          </a:xfrm>
          <a:prstGeom prst="rect">
            <a:avLst/>
          </a:prstGeom>
        </p:spPr>
      </p:pic>
      <p:sp>
        <p:nvSpPr>
          <p:cNvPr id="1048616" name="文本框 1048615"/>
          <p:cNvSpPr txBox="1"/>
          <p:nvPr/>
        </p:nvSpPr>
        <p:spPr>
          <a:xfrm>
            <a:off x="-2444" y="4911225"/>
            <a:ext cx="1268744" cy="1031239"/>
          </a:xfrm>
          <a:prstGeom prst="rect">
            <a:avLst/>
          </a:prstGeom>
        </p:spPr>
        <p:txBody>
          <a:bodyPr wrap="square" rtlCol="0">
            <a:spAutoFit/>
          </a:bodyPr>
          <a:lstStyle/>
          <a:p>
            <a:r>
              <a:rPr lang="zh-CN" sz="2800">
                <a:solidFill>
                  <a:srgbClr val="000000"/>
                </a:solidFill>
              </a:rPr>
              <a:t>单选：</a:t>
            </a:r>
          </a:p>
          <a:p>
            <a:r>
              <a:rPr lang="zh-CN" sz="2800">
                <a:solidFill>
                  <a:srgbClr val="000000"/>
                </a:solidFill>
              </a:rPr>
              <a:t>选项</a:t>
            </a:r>
            <a:r>
              <a:rPr lang="en-US" altLang="zh-CN" sz="2800">
                <a:solidFill>
                  <a:srgbClr val="000000"/>
                </a:solidFill>
              </a:rPr>
              <a:t>A</a:t>
            </a:r>
            <a:endParaRPr lang="zh-CN" sz="2800">
              <a:solidFill>
                <a:srgbClr val="000000"/>
              </a:solidFill>
            </a:endParaRPr>
          </a:p>
        </p:txBody>
      </p:sp>
      <p:pic>
        <p:nvPicPr>
          <p:cNvPr id="2097158" name="图片 13"/>
          <p:cNvPicPr>
            <a:picLocks noChangeAspect="1"/>
          </p:cNvPicPr>
          <p:nvPr/>
        </p:nvPicPr>
        <p:blipFill>
          <a:blip r:embed="rId3"/>
          <a:stretch>
            <a:fillRect/>
          </a:stretch>
        </p:blipFill>
        <p:spPr>
          <a:xfrm>
            <a:off x="1266299" y="4741828"/>
            <a:ext cx="2409582" cy="1332135"/>
          </a:xfrm>
          <a:prstGeom prst="rect">
            <a:avLst/>
          </a:prstGeom>
        </p:spPr>
      </p:pic>
      <p:sp>
        <p:nvSpPr>
          <p:cNvPr id="1048617" name="文本框 1048616"/>
          <p:cNvSpPr txBox="1"/>
          <p:nvPr/>
        </p:nvSpPr>
        <p:spPr>
          <a:xfrm>
            <a:off x="3876573" y="4911225"/>
            <a:ext cx="1863326" cy="1031240"/>
          </a:xfrm>
          <a:prstGeom prst="rect">
            <a:avLst/>
          </a:prstGeom>
        </p:spPr>
        <p:txBody>
          <a:bodyPr wrap="square" rtlCol="0">
            <a:spAutoFit/>
          </a:bodyPr>
          <a:lstStyle/>
          <a:p>
            <a:r>
              <a:rPr lang="zh-CN" sz="2800">
                <a:solidFill>
                  <a:srgbClr val="000000"/>
                </a:solidFill>
              </a:rPr>
              <a:t>填空：</a:t>
            </a:r>
          </a:p>
          <a:p>
            <a:r>
              <a:rPr lang="en-US" altLang="zh-CN" sz="2800">
                <a:solidFill>
                  <a:srgbClr val="000000"/>
                </a:solidFill>
              </a:rPr>
              <a:t>10000010</a:t>
            </a:r>
            <a:endParaRPr lang="zh-CN" sz="2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标题 1"/>
          <p:cNvSpPr>
            <a:spLocks noGrp="1"/>
          </p:cNvSpPr>
          <p:nvPr>
            <p:ph type="title"/>
          </p:nvPr>
        </p:nvSpPr>
        <p:spPr/>
        <p:txBody>
          <a:bodyPr/>
          <a:lstStyle/>
          <a:p>
            <a:r>
              <a:rPr lang="zh-CN" altLang="en-US" dirty="0"/>
              <a:t>参考电路</a:t>
            </a:r>
            <a:endParaRPr lang="zh-CN" altLang="en-US"/>
          </a:p>
        </p:txBody>
      </p:sp>
      <p:pic>
        <p:nvPicPr>
          <p:cNvPr id="2097156" name="图片 2097155"/>
          <p:cNvPicPr>
            <a:picLocks/>
          </p:cNvPicPr>
          <p:nvPr/>
        </p:nvPicPr>
        <p:blipFill>
          <a:blip r:embed="rId2"/>
          <a:stretch>
            <a:fillRect/>
          </a:stretch>
        </p:blipFill>
        <p:spPr>
          <a:xfrm>
            <a:off x="1164598" y="1295400"/>
            <a:ext cx="6814804" cy="4952902"/>
          </a:xfrm>
          <a:prstGeom prst="rect">
            <a:avLst/>
          </a:prstGeom>
        </p:spPr>
      </p:pic>
    </p:spTree>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标题 1"/>
          <p:cNvSpPr>
            <a:spLocks noGrp="1"/>
          </p:cNvSpPr>
          <p:nvPr>
            <p:ph type="title"/>
          </p:nvPr>
        </p:nvSpPr>
        <p:spPr/>
        <p:txBody>
          <a:bodyPr/>
          <a:lstStyle/>
          <a:p>
            <a:r>
              <a:rPr lang="zh-CN" altLang="en-US" dirty="0"/>
              <a:t>作业规范</a:t>
            </a:r>
          </a:p>
        </p:txBody>
      </p:sp>
      <p:sp>
        <p:nvSpPr>
          <p:cNvPr id="1048598" name="内容占位符 2"/>
          <p:cNvSpPr>
            <a:spLocks noGrp="1"/>
          </p:cNvSpPr>
          <p:nvPr>
            <p:ph idx="1"/>
          </p:nvPr>
        </p:nvSpPr>
        <p:spPr/>
        <p:txBody>
          <a:bodyPr/>
          <a:lstStyle/>
          <a:p>
            <a:r>
              <a:rPr lang="zh-CN" altLang="en-US" sz="2300" dirty="0"/>
              <a:t>keil工程</a:t>
            </a:r>
            <a:r>
              <a:rPr lang="zh-CN" altLang="en-US" sz="2300" dirty="0">
                <a:solidFill>
                  <a:srgbClr val="FF0000"/>
                </a:solidFill>
              </a:rPr>
              <a:t>文件夹</a:t>
            </a:r>
            <a:r>
              <a:rPr lang="zh-CN" altLang="en-US" sz="2300" dirty="0"/>
              <a:t>与proteus</a:t>
            </a:r>
            <a:r>
              <a:rPr lang="zh-CN" altLang="en-US" sz="2300" dirty="0">
                <a:solidFill>
                  <a:srgbClr val="FF0000"/>
                </a:solidFill>
              </a:rPr>
              <a:t>截图或录屏</a:t>
            </a:r>
            <a:r>
              <a:rPr lang="en-US" altLang="zh-CN" sz="2300" dirty="0">
                <a:solidFill>
                  <a:srgbClr val="FF0000"/>
                </a:solidFill>
              </a:rPr>
              <a:t>/</a:t>
            </a:r>
            <a:r>
              <a:rPr lang="zh-CN" altLang="zh-CN" sz="2300" dirty="0">
                <a:solidFill>
                  <a:srgbClr val="FF0000"/>
                </a:solidFill>
              </a:rPr>
              <a:t>动图</a:t>
            </a:r>
            <a:r>
              <a:rPr lang="zh-CN" altLang="en-US" sz="2300" dirty="0"/>
              <a:t>放</a:t>
            </a:r>
            <a:r>
              <a:rPr lang="zh-CN" altLang="en-US" sz="2300" dirty="0">
                <a:solidFill>
                  <a:srgbClr val="FF0000"/>
                </a:solidFill>
              </a:rPr>
              <a:t>同一文件夹</a:t>
            </a:r>
            <a:r>
              <a:rPr lang="zh-CN" altLang="en-US" sz="2300" dirty="0"/>
              <a:t>并且</a:t>
            </a:r>
            <a:r>
              <a:rPr lang="zh-CN" altLang="en-US" sz="2300" dirty="0">
                <a:solidFill>
                  <a:srgbClr val="FF0000"/>
                </a:solidFill>
              </a:rPr>
              <a:t>打包</a:t>
            </a:r>
            <a:r>
              <a:rPr lang="zh-CN" altLang="en-US" sz="2300" dirty="0"/>
              <a:t>以</a:t>
            </a:r>
            <a:r>
              <a:rPr lang="en-US" altLang="zh-CN" sz="2300" dirty="0">
                <a:solidFill>
                  <a:srgbClr val="FF0000"/>
                </a:solidFill>
              </a:rPr>
              <a:t>(</a:t>
            </a:r>
            <a:r>
              <a:rPr lang="zh-CN" altLang="en-US" sz="2300" dirty="0">
                <a:solidFill>
                  <a:srgbClr val="FF0000"/>
                </a:solidFill>
              </a:rPr>
              <a:t>学号-专业-年级-姓名</a:t>
            </a:r>
            <a:r>
              <a:rPr lang="en-US" altLang="zh-CN" sz="2300" dirty="0">
                <a:solidFill>
                  <a:srgbClr val="FF0000"/>
                </a:solidFill>
              </a:rPr>
              <a:t>)</a:t>
            </a:r>
            <a:r>
              <a:rPr lang="zh-CN" altLang="en-US" sz="2300" dirty="0"/>
              <a:t>格式命名</a:t>
            </a:r>
            <a:r>
              <a:rPr lang="zh-CN" altLang="en-US" sz="2300" dirty="0">
                <a:solidFill>
                  <a:srgbClr val="FF0000"/>
                </a:solidFill>
              </a:rPr>
              <a:t>压缩文件</a:t>
            </a:r>
            <a:r>
              <a:rPr lang="en-US" altLang="zh-CN" sz="2300" dirty="0">
                <a:solidFill>
                  <a:srgbClr val="0000FF"/>
                </a:solidFill>
              </a:rPr>
              <a:t>(</a:t>
            </a:r>
            <a:r>
              <a:rPr lang="zh-CN" altLang="zh-CN" sz="2300" dirty="0">
                <a:solidFill>
                  <a:srgbClr val="0000FF"/>
                </a:solidFill>
              </a:rPr>
              <a:t>至少包含</a:t>
            </a:r>
            <a:r>
              <a:rPr lang="en-US" altLang="zh-CN" sz="2300" dirty="0">
                <a:solidFill>
                  <a:srgbClr val="0000FF"/>
                </a:solidFill>
              </a:rPr>
              <a:t>.c</a:t>
            </a:r>
            <a:r>
              <a:rPr lang="zh-CN" altLang="en-US" sz="2300" dirty="0">
                <a:solidFill>
                  <a:srgbClr val="0000FF"/>
                </a:solidFill>
              </a:rPr>
              <a:t>，</a:t>
            </a:r>
            <a:r>
              <a:rPr lang="en-US" altLang="zh-CN" sz="2300" dirty="0">
                <a:solidFill>
                  <a:srgbClr val="0000FF"/>
                </a:solidFill>
              </a:rPr>
              <a:t>.hex</a:t>
            </a:r>
            <a:r>
              <a:rPr lang="zh-CN" altLang="en-US" sz="2300" dirty="0">
                <a:solidFill>
                  <a:srgbClr val="0000FF"/>
                </a:solidFill>
              </a:rPr>
              <a:t>，</a:t>
            </a:r>
            <a:r>
              <a:rPr lang="en-US" altLang="zh-CN" sz="2300" dirty="0">
                <a:solidFill>
                  <a:srgbClr val="0000FF"/>
                </a:solidFill>
              </a:rPr>
              <a:t>.pdsprj)</a:t>
            </a:r>
            <a:endParaRPr lang="zh-CN" altLang="en-US" sz="2300" dirty="0"/>
          </a:p>
          <a:p>
            <a:r>
              <a:rPr lang="zh-CN" altLang="en-US" sz="2200" dirty="0"/>
              <a:t>有购买</a:t>
            </a:r>
            <a:r>
              <a:rPr lang="zh-CN" altLang="en-US" sz="2200" dirty="0">
                <a:solidFill>
                  <a:srgbClr val="FF0000"/>
                </a:solidFill>
              </a:rPr>
              <a:t>实物单片机</a:t>
            </a:r>
            <a:r>
              <a:rPr lang="zh-CN" altLang="en-US" sz="2200" dirty="0"/>
              <a:t>的同学，无需提交pdsprj文件，需要提交视频。不提交视频的同学，文件作业大小尽量不超过</a:t>
            </a:r>
            <a:r>
              <a:rPr lang="zh-CN" altLang="en-US" sz="2200" dirty="0">
                <a:solidFill>
                  <a:srgbClr val="FF0000"/>
                </a:solidFill>
              </a:rPr>
              <a:t>10MB</a:t>
            </a:r>
            <a:r>
              <a:rPr lang="zh-CN" altLang="en-US" sz="2200" dirty="0"/>
              <a:t>；提交视频的同学，文件大小尽量不超过</a:t>
            </a:r>
            <a:r>
              <a:rPr lang="zh-CN" altLang="en-US" sz="2200" dirty="0">
                <a:solidFill>
                  <a:srgbClr val="FF0000"/>
                </a:solidFill>
              </a:rPr>
              <a:t>100MB</a:t>
            </a:r>
            <a:r>
              <a:rPr lang="zh-CN" altLang="en-US" sz="2200" dirty="0"/>
              <a:t>。图片和视频适当压缩。</a:t>
            </a:r>
          </a:p>
          <a:p>
            <a:r>
              <a:rPr lang="zh-CN" altLang="en-US" sz="2400" dirty="0"/>
              <a:t>截图方法：prt sc sysrq（电脑键盘）、ctrl+alt+a（打开</a:t>
            </a:r>
            <a:r>
              <a:rPr lang="en-US" altLang="zh-CN" sz="2400" dirty="0"/>
              <a:t>QQ</a:t>
            </a:r>
            <a:r>
              <a:rPr lang="zh-CN" altLang="en-US" sz="2400" dirty="0"/>
              <a:t>）、</a:t>
            </a:r>
            <a:r>
              <a:rPr lang="en-US" altLang="zh-CN" sz="2400" dirty="0"/>
              <a:t>win10</a:t>
            </a:r>
            <a:r>
              <a:rPr lang="zh-CN" altLang="en-US" sz="2400" dirty="0"/>
              <a:t>小娜 搜截图</a:t>
            </a:r>
          </a:p>
          <a:p>
            <a:r>
              <a:rPr lang="zh-CN" altLang="en-US" sz="2400" dirty="0"/>
              <a:t>打包方法：安装压缩软件</a:t>
            </a:r>
            <a:r>
              <a:rPr lang="en-US" altLang="zh-CN" sz="2400" dirty="0"/>
              <a:t>(7-Zip</a:t>
            </a:r>
            <a:r>
              <a:rPr lang="zh-CN" altLang="en-US" sz="2400" dirty="0"/>
              <a:t>、</a:t>
            </a:r>
            <a:r>
              <a:rPr lang="en-US" altLang="zh-CN" sz="2400" dirty="0"/>
              <a:t>WinRAR</a:t>
            </a:r>
            <a:r>
              <a:rPr lang="zh-CN" altLang="en-US" sz="2400" dirty="0"/>
              <a:t>、</a:t>
            </a:r>
            <a:r>
              <a:rPr lang="en-US" altLang="zh-CN" sz="2400" dirty="0"/>
              <a:t>360</a:t>
            </a:r>
            <a:r>
              <a:rPr lang="zh-CN" altLang="en-US" sz="2400" dirty="0"/>
              <a:t>压缩等</a:t>
            </a:r>
            <a:r>
              <a:rPr lang="en-US" altLang="zh-CN" sz="2400" dirty="0"/>
              <a:t>)</a:t>
            </a:r>
            <a:r>
              <a:rPr lang="zh-CN" altLang="en-US" sz="2400" dirty="0"/>
              <a:t>后，鼠标右键压缩文件。推荐压缩为</a:t>
            </a:r>
            <a:r>
              <a:rPr lang="en-US" altLang="zh-CN" sz="2400" dirty="0"/>
              <a:t>ZIP</a:t>
            </a:r>
            <a:r>
              <a:rPr lang="zh-CN" altLang="zh-CN" sz="2400" dirty="0"/>
              <a:t>格式。</a:t>
            </a:r>
            <a:endParaRPr lang="zh-CN" altLang="en-US" sz="2400"/>
          </a:p>
          <a:p>
            <a:pPr marL="0" indent="0" algn="ctr">
              <a:buNone/>
            </a:pPr>
            <a:r>
              <a:rPr lang="zh-CN" altLang="en-US" sz="2500" dirty="0">
                <a:solidFill>
                  <a:srgbClr val="000099"/>
                </a:solidFill>
                <a:effectLst>
                  <a:outerShdw blurRad="38100" dist="19050" dir="2700000" algn="tl" rotWithShape="0">
                    <a:schemeClr val="dk1">
                      <a:alpha val="40000"/>
                    </a:schemeClr>
                  </a:outerShdw>
                </a:effectLst>
                <a:sym typeface="+mn-ea"/>
              </a:rPr>
              <a:t>以</a:t>
            </a:r>
            <a:r>
              <a:rPr lang="zh-CN" altLang="en-US" sz="2500" dirty="0">
                <a:solidFill>
                  <a:srgbClr val="FF0000"/>
                </a:solidFill>
                <a:effectLst>
                  <a:outerShdw blurRad="38100" dist="19050" dir="2700000" algn="tl" rotWithShape="0">
                    <a:schemeClr val="dk1">
                      <a:alpha val="40000"/>
                    </a:schemeClr>
                  </a:outerShdw>
                </a:effectLst>
                <a:sym typeface="+mn-ea"/>
              </a:rPr>
              <a:t>（学号</a:t>
            </a:r>
            <a:r>
              <a:rPr lang="en-US" altLang="zh-CN" sz="2500" dirty="0">
                <a:solidFill>
                  <a:srgbClr val="FF0000"/>
                </a:solidFill>
                <a:effectLst>
                  <a:outerShdw blurRad="38100" dist="19050" dir="2700000" algn="tl" rotWithShape="0">
                    <a:schemeClr val="dk1">
                      <a:alpha val="40000"/>
                    </a:schemeClr>
                  </a:outerShdw>
                </a:effectLst>
                <a:sym typeface="+mn-ea"/>
              </a:rPr>
              <a:t>-</a:t>
            </a:r>
            <a:r>
              <a:rPr lang="zh-CN" altLang="en-US" sz="2500" dirty="0">
                <a:solidFill>
                  <a:srgbClr val="FF0000"/>
                </a:solidFill>
                <a:effectLst>
                  <a:outerShdw blurRad="38100" dist="19050" dir="2700000" algn="tl" rotWithShape="0">
                    <a:schemeClr val="dk1">
                      <a:alpha val="40000"/>
                    </a:schemeClr>
                  </a:outerShdw>
                </a:effectLst>
                <a:sym typeface="+mn-ea"/>
              </a:rPr>
              <a:t>姓名</a:t>
            </a:r>
            <a:r>
              <a:rPr lang="en-US" altLang="zh-CN" sz="2500" dirty="0">
                <a:solidFill>
                  <a:srgbClr val="FF0000"/>
                </a:solidFill>
                <a:effectLst>
                  <a:outerShdw blurRad="38100" dist="19050" dir="2700000" algn="tl" rotWithShape="0">
                    <a:schemeClr val="dk1">
                      <a:alpha val="40000"/>
                    </a:schemeClr>
                  </a:outerShdw>
                </a:effectLst>
                <a:sym typeface="+mn-ea"/>
              </a:rPr>
              <a:t>-</a:t>
            </a:r>
            <a:r>
              <a:rPr lang="zh-CN" altLang="en-US" sz="2500" dirty="0">
                <a:solidFill>
                  <a:srgbClr val="FF0000"/>
                </a:solidFill>
                <a:effectLst>
                  <a:outerShdw blurRad="38100" dist="19050" dir="2700000" algn="tl" rotWithShape="0">
                    <a:schemeClr val="dk1">
                      <a:alpha val="40000"/>
                    </a:schemeClr>
                  </a:outerShdw>
                </a:effectLst>
                <a:sym typeface="+mn-ea"/>
              </a:rPr>
              <a:t>第</a:t>
            </a:r>
            <a:r>
              <a:rPr lang="en-US" altLang="zh-CN" sz="2500" dirty="0">
                <a:solidFill>
                  <a:srgbClr val="FF0000"/>
                </a:solidFill>
                <a:effectLst>
                  <a:outerShdw blurRad="38100" dist="19050" dir="2700000" algn="tl" rotWithShape="0">
                    <a:schemeClr val="dk1">
                      <a:alpha val="40000"/>
                    </a:schemeClr>
                  </a:outerShdw>
                </a:effectLst>
                <a:sym typeface="+mn-ea"/>
              </a:rPr>
              <a:t>X</a:t>
            </a:r>
            <a:r>
              <a:rPr lang="zh-CN" altLang="en-US" sz="2500" dirty="0">
                <a:solidFill>
                  <a:srgbClr val="FF0000"/>
                </a:solidFill>
                <a:effectLst>
                  <a:outerShdw blurRad="38100" dist="19050" dir="2700000" algn="tl" rotWithShape="0">
                    <a:schemeClr val="dk1">
                      <a:alpha val="40000"/>
                    </a:schemeClr>
                  </a:outerShdw>
                </a:effectLst>
                <a:sym typeface="+mn-ea"/>
              </a:rPr>
              <a:t>次作业）</a:t>
            </a:r>
            <a:r>
              <a:rPr lang="zh-CN" altLang="en-US" sz="2500" dirty="0">
                <a:solidFill>
                  <a:srgbClr val="000099"/>
                </a:solidFill>
                <a:effectLst>
                  <a:outerShdw blurRad="38100" dist="19050" dir="2700000" algn="tl" rotWithShape="0">
                    <a:schemeClr val="dk1">
                      <a:alpha val="40000"/>
                    </a:schemeClr>
                  </a:outerShdw>
                </a:effectLst>
                <a:sym typeface="+mn-ea"/>
              </a:rPr>
              <a:t>格式命名</a:t>
            </a:r>
            <a:r>
              <a:rPr lang="zh-CN" altLang="en-US" sz="2500" dirty="0">
                <a:solidFill>
                  <a:srgbClr val="FF0000"/>
                </a:solidFill>
                <a:effectLst>
                  <a:outerShdw blurRad="38100" dist="19050" dir="2700000" algn="tl" rotWithShape="0">
                    <a:schemeClr val="dk1">
                      <a:alpha val="40000"/>
                    </a:schemeClr>
                  </a:outerShdw>
                </a:effectLst>
                <a:sym typeface="+mn-ea"/>
              </a:rPr>
              <a:t>邮件</a:t>
            </a:r>
            <a:r>
              <a:rPr lang="zh-CN" altLang="en-US" sz="2500" dirty="0">
                <a:solidFill>
                  <a:srgbClr val="000099"/>
                </a:solidFill>
                <a:effectLst>
                  <a:outerShdw blurRad="38100" dist="19050" dir="2700000" algn="tl" rotWithShape="0">
                    <a:schemeClr val="dk1">
                      <a:alpha val="40000"/>
                    </a:schemeClr>
                  </a:outerShdw>
                </a:effectLst>
                <a:sym typeface="+mn-ea"/>
              </a:rPr>
              <a:t>并发送到邮箱</a:t>
            </a:r>
            <a:endParaRPr lang="en-US" altLang="zh-CN" sz="2500" dirty="0">
              <a:solidFill>
                <a:srgbClr val="000099"/>
              </a:solidFill>
              <a:effectLst>
                <a:outerShdw blurRad="38100" dist="19050" dir="2700000" algn="tl" rotWithShape="0">
                  <a:schemeClr val="dk1">
                    <a:alpha val="40000"/>
                  </a:schemeClr>
                </a:outerShdw>
              </a:effectLst>
              <a:sym typeface="+mn-ea"/>
            </a:endParaRPr>
          </a:p>
          <a:p>
            <a:pPr marL="0" indent="0" algn="ctr">
              <a:buNone/>
            </a:pPr>
            <a:r>
              <a:rPr lang="en-US" altLang="zh-CN" sz="2500" dirty="0">
                <a:solidFill>
                  <a:srgbClr val="FF0000"/>
                </a:solidFill>
                <a:effectLst>
                  <a:outerShdw blurRad="38100" dist="19050" dir="2700000" algn="tl" rotWithShape="0">
                    <a:schemeClr val="dk1">
                      <a:alpha val="40000"/>
                    </a:schemeClr>
                  </a:outerShdw>
                </a:effectLst>
                <a:sym typeface="+mn-ea"/>
              </a:rPr>
              <a:t>1209550227</a:t>
            </a:r>
            <a:r>
              <a:rPr lang="zh-CN" altLang="en-US" sz="2500" dirty="0">
                <a:solidFill>
                  <a:srgbClr val="FF0000"/>
                </a:solidFill>
                <a:effectLst>
                  <a:outerShdw blurRad="38100" dist="19050" dir="2700000" algn="tl" rotWithShape="0">
                    <a:schemeClr val="dk1">
                      <a:alpha val="40000"/>
                    </a:schemeClr>
                  </a:outerShdw>
                </a:effectLst>
                <a:sym typeface="+mn-ea"/>
              </a:rPr>
              <a:t>@</a:t>
            </a:r>
            <a:r>
              <a:rPr lang="en-US" altLang="zh-CN" sz="2500" dirty="0">
                <a:solidFill>
                  <a:srgbClr val="FF0000"/>
                </a:solidFill>
                <a:effectLst>
                  <a:outerShdw blurRad="38100" dist="19050" dir="2700000" algn="tl" rotWithShape="0">
                    <a:schemeClr val="dk1">
                      <a:alpha val="40000"/>
                    </a:schemeClr>
                  </a:outerShdw>
                </a:effectLst>
                <a:sym typeface="+mn-ea"/>
              </a:rPr>
              <a:t>qq</a:t>
            </a:r>
            <a:r>
              <a:rPr lang="zh-CN" altLang="en-US" sz="2500" dirty="0">
                <a:solidFill>
                  <a:srgbClr val="FF0000"/>
                </a:solidFill>
                <a:effectLst>
                  <a:outerShdw blurRad="38100" dist="19050" dir="2700000" algn="tl" rotWithShape="0">
                    <a:schemeClr val="dk1">
                      <a:alpha val="40000"/>
                    </a:schemeClr>
                  </a:outerShdw>
                </a:effectLst>
                <a:sym typeface="+mn-ea"/>
              </a:rPr>
              <a:t>.com</a:t>
            </a:r>
            <a:endParaRPr lang="zh-CN" altLang="en-US" sz="2500" dirty="0"/>
          </a:p>
          <a:p>
            <a:endParaRPr lang="zh-CN" altLang="en-US" dirty="0"/>
          </a:p>
        </p:txBody>
      </p:sp>
    </p:spTree>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2"/>
          <p:cNvSpPr>
            <a:spLocks noGrp="1" noChangeArrowheads="1"/>
          </p:cNvSpPr>
          <p:nvPr>
            <p:ph type="title"/>
          </p:nvPr>
        </p:nvSpPr>
        <p:spPr>
          <a:xfrm>
            <a:off x="456406" y="1600200"/>
            <a:ext cx="8229600" cy="838200"/>
          </a:xfrm>
        </p:spPr>
        <p:txBody>
          <a:bodyPr/>
          <a:lstStyle/>
          <a:p>
            <a:pPr eaLnBrk="1" hangingPunct="1"/>
            <a:r>
              <a:rPr lang="en-US" altLang="zh-CN" dirty="0">
                <a:ea typeface="宋体" panose="02010600030101010101" pitchFamily="2" charset="-122"/>
              </a:rPr>
              <a:t>Thank you</a:t>
            </a:r>
            <a:r>
              <a:rPr lang="zh-CN" altLang="en-US" dirty="0">
                <a:ea typeface="宋体" panose="02010600030101010101" pitchFamily="2" charset="-122"/>
              </a:rPr>
              <a:t>！</a:t>
            </a:r>
            <a:endParaRPr lang="zh-CN" altLang="en-US" dirty="0"/>
          </a:p>
        </p:txBody>
      </p:sp>
      <p:graphicFrame>
        <p:nvGraphicFramePr>
          <p:cNvPr id="4194304" name="Object 5">
            <a:hlinkClick r:id="" action="ppaction://ole?verb=0"/>
          </p:cNvPr>
          <p:cNvGraphicFramePr>
            <a:graphicFrameLocks/>
          </p:cNvGraphicFramePr>
          <p:nvPr/>
        </p:nvGraphicFramePr>
        <p:xfrm>
          <a:off x="3363912" y="2455416"/>
          <a:ext cx="2414587" cy="2551113"/>
        </p:xfrm>
        <a:graphic>
          <a:graphicData uri="http://schemas.openxmlformats.org/presentationml/2006/ole">
            <mc:AlternateContent xmlns:mc="http://schemas.openxmlformats.org/markup-compatibility/2006">
              <mc:Choice xmlns:v="urn:schemas-microsoft-com:vml" Requires="v">
                <p:oleObj spid="_x0000_s66603" name="Microsoft ClipArt Gallery" r:id="rId3" imgW="3276600" imgH="3459163" progId="MS_ClipArt_Gallery">
                  <p:embed/>
                </p:oleObj>
              </mc:Choice>
              <mc:Fallback>
                <p:oleObj name="Microsoft ClipArt Gallery" r:id="rId3" imgW="3276600" imgH="3459163" progId="MS_ClipArt_Gallery">
                  <p:embed/>
                  <p:pic>
                    <p:nvPicPr>
                      <p:cNvPr id="2097152" name="Object 5"/>
                      <p:cNvPicPr>
                        <a:picLocks noChangeArrowheads="1"/>
                      </p:cNvPicPr>
                      <p:nvPr/>
                    </p:nvPicPr>
                    <p:blipFill>
                      <a:blip r:embed="rId4"/>
                      <a:srcRect/>
                      <a:stretch>
                        <a:fillRect/>
                      </a:stretch>
                    </p:blipFill>
                    <p:spPr bwMode="auto">
                      <a:xfrm>
                        <a:off x="3363912" y="2455416"/>
                        <a:ext cx="2414587" cy="2551113"/>
                      </a:xfrm>
                      <a:prstGeom prst="rect">
                        <a:avLst/>
                      </a:prstGeom>
                      <a:noFill/>
                      <a:ln>
                        <a:noFill/>
                      </a:ln>
                      <a:effectLst/>
                    </p:spPr>
                  </p:pic>
                </p:oleObj>
              </mc:Fallback>
            </mc:AlternateContent>
          </a:graphicData>
        </a:graphic>
      </p:graphicFrame>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标题 1"/>
          <p:cNvSpPr>
            <a:spLocks noGrp="1"/>
          </p:cNvSpPr>
          <p:nvPr>
            <p:ph type="title"/>
          </p:nvPr>
        </p:nvSpPr>
        <p:spPr/>
        <p:txBody>
          <a:bodyPr/>
          <a:lstStyle/>
          <a:p>
            <a:r>
              <a:rPr lang="zh-CN" altLang="en-US" dirty="0"/>
              <a:t>仿真电路图</a:t>
            </a:r>
          </a:p>
        </p:txBody>
      </p:sp>
      <p:pic>
        <p:nvPicPr>
          <p:cNvPr id="2097161" name="内容占位符 7"/>
          <p:cNvPicPr>
            <a:picLocks noGrp="1" noChangeAspect="1"/>
          </p:cNvPicPr>
          <p:nvPr>
            <p:ph idx="1"/>
          </p:nvPr>
        </p:nvPicPr>
        <p:blipFill>
          <a:blip r:embed="rId2"/>
          <a:srcRect t="2658" b="2658"/>
          <a:stretch>
            <a:fillRect/>
          </a:stretch>
        </p:blipFill>
        <p:spPr>
          <a:xfrm>
            <a:off x="1216954" y="1295400"/>
            <a:ext cx="6631646" cy="4819786"/>
          </a:xfrm>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标题 1048642"/>
          <p:cNvSpPr>
            <a:spLocks noGrp="1"/>
          </p:cNvSpPr>
          <p:nvPr>
            <p:ph type="title"/>
          </p:nvPr>
        </p:nvSpPr>
        <p:spPr>
          <a:xfrm>
            <a:off x="310272" y="2239546"/>
            <a:ext cx="8199909" cy="3139469"/>
          </a:xfrm>
        </p:spPr>
        <p:txBody>
          <a:bodyPr/>
          <a:lstStyle/>
          <a:p>
            <a:r>
              <a:rPr lang="zh-CN"/>
              <a:t>思考</a:t>
            </a:r>
            <a:r>
              <a:rPr lang="zh-CN" altLang="zh-CN"/>
              <a:t>：</a:t>
            </a:r>
            <a:br>
              <a:rPr lang="en-US" altLang="zh-CN"/>
            </a:br>
            <a:r>
              <a:rPr lang="zh-CN" altLang="zh-CN"/>
              <a:t>为什么</a:t>
            </a:r>
            <a:r>
              <a:rPr lang="en-US" altLang="zh-CN"/>
              <a:t>LED</a:t>
            </a:r>
            <a:r>
              <a:rPr lang="zh-CN" altLang="zh-CN"/>
              <a:t>灯反向无法点亮？</a:t>
            </a:r>
            <a:br>
              <a:rPr lang="en-US" altLang="zh-CN"/>
            </a:br>
            <a:r>
              <a:rPr lang="zh-CN" altLang="zh-CN"/>
              <a:t>怎样才能将反向的</a:t>
            </a:r>
            <a:r>
              <a:rPr lang="en-US" altLang="zh-CN"/>
              <a:t>LED</a:t>
            </a:r>
            <a:r>
              <a:rPr lang="zh-CN" altLang="zh-CN"/>
              <a:t>灯点亮？</a:t>
            </a:r>
            <a:br>
              <a:rPr lang="en-US" altLang="zh-CN"/>
            </a:br>
            <a:r>
              <a:rPr lang="zh-CN" altLang="zh-CN"/>
              <a:t>为什么右上角</a:t>
            </a:r>
            <a:r>
              <a:rPr lang="en-US" altLang="zh-CN"/>
              <a:t>P0</a:t>
            </a:r>
            <a:r>
              <a:rPr lang="zh-CN" altLang="zh-CN"/>
              <a:t>端口显示为灰色？</a:t>
            </a:r>
            <a:endParaRPr lang="zh-CN"/>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标题 1"/>
          <p:cNvSpPr>
            <a:spLocks noGrp="1"/>
          </p:cNvSpPr>
          <p:nvPr>
            <p:ph type="title"/>
          </p:nvPr>
        </p:nvSpPr>
        <p:spPr/>
        <p:txBody>
          <a:bodyPr/>
          <a:lstStyle/>
          <a:p>
            <a:r>
              <a:rPr lang="zh-CN" altLang="en-US" dirty="0"/>
              <a:t>单片机基本结构</a:t>
            </a:r>
            <a:endParaRPr lang="zh-CN" altLang="en-US"/>
          </a:p>
        </p:txBody>
      </p:sp>
      <p:pic>
        <p:nvPicPr>
          <p:cNvPr id="2097162" name="图片 2097161"/>
          <p:cNvPicPr>
            <a:picLocks/>
          </p:cNvPicPr>
          <p:nvPr/>
        </p:nvPicPr>
        <p:blipFill>
          <a:blip r:embed="rId2"/>
          <a:stretch>
            <a:fillRect/>
          </a:stretch>
        </p:blipFill>
        <p:spPr>
          <a:xfrm>
            <a:off x="457199" y="1295399"/>
            <a:ext cx="3119378" cy="5376228"/>
          </a:xfrm>
          <a:prstGeom prst="rect">
            <a:avLst/>
          </a:prstGeom>
        </p:spPr>
      </p:pic>
      <p:sp>
        <p:nvSpPr>
          <p:cNvPr id="1048645" name="文本框 1048644"/>
          <p:cNvSpPr txBox="1"/>
          <p:nvPr/>
        </p:nvSpPr>
        <p:spPr>
          <a:xfrm>
            <a:off x="3773111" y="1175543"/>
            <a:ext cx="5406323" cy="5615940"/>
          </a:xfrm>
          <a:prstGeom prst="rect">
            <a:avLst/>
          </a:prstGeom>
        </p:spPr>
        <p:txBody>
          <a:bodyPr wrap="square" rtlCol="0">
            <a:spAutoFit/>
          </a:bodyPr>
          <a:lstStyle/>
          <a:p>
            <a:r>
              <a:rPr lang="zh-CN" sz="2200">
                <a:solidFill>
                  <a:srgbClr val="000000"/>
                </a:solidFill>
              </a:rPr>
              <a:t>如图所示，标准的单片机共有</a:t>
            </a:r>
            <a:r>
              <a:rPr lang="en-US" altLang="zh-CN" sz="2200">
                <a:solidFill>
                  <a:srgbClr val="000000"/>
                </a:solidFill>
              </a:rPr>
              <a:t>40</a:t>
            </a:r>
            <a:r>
              <a:rPr lang="zh-CN" altLang="zh-CN" sz="2200">
                <a:solidFill>
                  <a:srgbClr val="000000"/>
                </a:solidFill>
              </a:rPr>
              <a:t>个引脚</a:t>
            </a:r>
            <a:r>
              <a:rPr lang="en-US" altLang="zh-CN" sz="2200">
                <a:solidFill>
                  <a:srgbClr val="000000"/>
                </a:solidFill>
              </a:rPr>
              <a:t>(</a:t>
            </a:r>
            <a:r>
              <a:rPr lang="zh-CN" altLang="zh-CN" sz="2200">
                <a:solidFill>
                  <a:srgbClr val="000000"/>
                </a:solidFill>
              </a:rPr>
              <a:t>图中略去</a:t>
            </a:r>
            <a:r>
              <a:rPr lang="en-US" altLang="zh-CN" sz="2200">
                <a:solidFill>
                  <a:srgbClr val="000000"/>
                </a:solidFill>
              </a:rPr>
              <a:t>20</a:t>
            </a:r>
            <a:r>
              <a:rPr lang="zh-CN" altLang="zh-CN" sz="2200">
                <a:solidFill>
                  <a:srgbClr val="000000"/>
                </a:solidFill>
              </a:rPr>
              <a:t>号</a:t>
            </a:r>
            <a:r>
              <a:rPr lang="en-US" altLang="zh-CN" sz="2200">
                <a:solidFill>
                  <a:srgbClr val="000000"/>
                </a:solidFill>
              </a:rPr>
              <a:t>VCC</a:t>
            </a:r>
            <a:r>
              <a:rPr lang="zh-CN" altLang="zh-CN" sz="2200">
                <a:solidFill>
                  <a:srgbClr val="000000"/>
                </a:solidFill>
              </a:rPr>
              <a:t>和</a:t>
            </a:r>
            <a:r>
              <a:rPr lang="en-US" altLang="zh-CN" sz="2200">
                <a:solidFill>
                  <a:srgbClr val="000000"/>
                </a:solidFill>
              </a:rPr>
              <a:t>40</a:t>
            </a:r>
            <a:r>
              <a:rPr lang="zh-CN" altLang="zh-CN" sz="2200">
                <a:solidFill>
                  <a:srgbClr val="000000"/>
                </a:solidFill>
              </a:rPr>
              <a:t>号</a:t>
            </a:r>
            <a:r>
              <a:rPr lang="en-US" altLang="zh-CN" sz="2200">
                <a:solidFill>
                  <a:srgbClr val="000000"/>
                </a:solidFill>
              </a:rPr>
              <a:t>GND)</a:t>
            </a:r>
            <a:r>
              <a:rPr lang="zh-CN" altLang="en-US" sz="2200">
                <a:solidFill>
                  <a:srgbClr val="000000"/>
                </a:solidFill>
              </a:rPr>
              <a:t>。其中，</a:t>
            </a:r>
            <a:r>
              <a:rPr lang="en-US" altLang="zh-CN" sz="2200">
                <a:solidFill>
                  <a:srgbClr val="000000"/>
                </a:solidFill>
              </a:rPr>
              <a:t>XTAL</a:t>
            </a:r>
            <a:r>
              <a:rPr lang="zh-CN" altLang="zh-CN" sz="2200">
                <a:solidFill>
                  <a:srgbClr val="000000"/>
                </a:solidFill>
              </a:rPr>
              <a:t>为时钟晶振连接口，其决定了单片机的运算速度。</a:t>
            </a:r>
            <a:r>
              <a:rPr lang="en-US" altLang="zh-CN" sz="2200">
                <a:solidFill>
                  <a:srgbClr val="000000"/>
                </a:solidFill>
              </a:rPr>
              <a:t>RST</a:t>
            </a:r>
            <a:r>
              <a:rPr lang="zh-CN" altLang="zh-CN" sz="2200">
                <a:solidFill>
                  <a:srgbClr val="000000"/>
                </a:solidFill>
              </a:rPr>
              <a:t>为复位口，可以使单片机复位。</a:t>
            </a:r>
            <a:r>
              <a:rPr lang="en-US" altLang="zh-CN" sz="2200">
                <a:solidFill>
                  <a:srgbClr val="000000"/>
                </a:solidFill>
              </a:rPr>
              <a:t>PSEN</a:t>
            </a:r>
            <a:r>
              <a:rPr lang="zh-CN" altLang="zh-CN" sz="2200">
                <a:solidFill>
                  <a:srgbClr val="000000"/>
                </a:solidFill>
              </a:rPr>
              <a:t>等三个为系统所需要使用的引脚，此处不提。</a:t>
            </a:r>
            <a:endParaRPr lang="zh-CN" sz="2200">
              <a:solidFill>
                <a:srgbClr val="000000"/>
              </a:solidFill>
            </a:endParaRPr>
          </a:p>
          <a:p>
            <a:r>
              <a:rPr lang="zh-CN" altLang="zh-CN" sz="2200">
                <a:solidFill>
                  <a:srgbClr val="000000"/>
                </a:solidFill>
              </a:rPr>
              <a:t>其余</a:t>
            </a:r>
            <a:r>
              <a:rPr lang="en-US" altLang="zh-CN" sz="2200">
                <a:solidFill>
                  <a:srgbClr val="000000"/>
                </a:solidFill>
              </a:rPr>
              <a:t>P0-3</a:t>
            </a:r>
            <a:r>
              <a:rPr lang="zh-CN" altLang="zh-CN" sz="2200">
                <a:solidFill>
                  <a:srgbClr val="000000"/>
                </a:solidFill>
              </a:rPr>
              <a:t>则是通用的</a:t>
            </a:r>
            <a:r>
              <a:rPr lang="en-US" altLang="zh-CN" sz="2200">
                <a:solidFill>
                  <a:srgbClr val="000000"/>
                </a:solidFill>
              </a:rPr>
              <a:t>8</a:t>
            </a:r>
            <a:r>
              <a:rPr lang="zh-CN" altLang="zh-CN" sz="2200">
                <a:solidFill>
                  <a:srgbClr val="000000"/>
                </a:solidFill>
              </a:rPr>
              <a:t>位</a:t>
            </a:r>
            <a:r>
              <a:rPr lang="en-US" altLang="zh-CN" sz="2200">
                <a:solidFill>
                  <a:srgbClr val="000000"/>
                </a:solidFill>
              </a:rPr>
              <a:t>IO</a:t>
            </a:r>
            <a:r>
              <a:rPr lang="zh-CN" altLang="zh-CN" sz="2200">
                <a:solidFill>
                  <a:srgbClr val="000000"/>
                </a:solidFill>
              </a:rPr>
              <a:t>引脚，可以控制或读取该输入输出的电平高低，从而对单片机的外部设备进行操作。</a:t>
            </a:r>
            <a:r>
              <a:rPr lang="en-US" altLang="zh-CN" sz="2200">
                <a:solidFill>
                  <a:srgbClr val="000000"/>
                </a:solidFill>
              </a:rPr>
              <a:t>LED</a:t>
            </a:r>
            <a:r>
              <a:rPr lang="zh-CN" altLang="zh-CN" sz="2200">
                <a:solidFill>
                  <a:srgbClr val="000000"/>
                </a:solidFill>
              </a:rPr>
              <a:t>灯由高点平向低电平导通时方可点亮，故仅在一端电源一端接低电平端口或一端接高电平端口一端接地时点亮。</a:t>
            </a:r>
            <a:endParaRPr lang="zh-CN" sz="2200">
              <a:solidFill>
                <a:srgbClr val="000000"/>
              </a:solidFill>
            </a:endParaRPr>
          </a:p>
          <a:p>
            <a:r>
              <a:rPr lang="en-US" altLang="zh-CN" sz="2200">
                <a:solidFill>
                  <a:srgbClr val="FF0000"/>
                </a:solidFill>
              </a:rPr>
              <a:t>P1-3</a:t>
            </a:r>
            <a:r>
              <a:rPr lang="zh-CN" altLang="zh-CN" sz="2200">
                <a:solidFill>
                  <a:srgbClr val="000000"/>
                </a:solidFill>
              </a:rPr>
              <a:t>有内部上拉电阻，可直接用于输入</a:t>
            </a:r>
            <a:r>
              <a:rPr lang="en-US" altLang="zh-CN" sz="2200">
                <a:solidFill>
                  <a:srgbClr val="000000"/>
                </a:solidFill>
              </a:rPr>
              <a:t>/</a:t>
            </a:r>
            <a:r>
              <a:rPr lang="zh-CN" altLang="zh-CN" sz="2200">
                <a:solidFill>
                  <a:srgbClr val="000000"/>
                </a:solidFill>
              </a:rPr>
              <a:t>输出。</a:t>
            </a:r>
            <a:r>
              <a:rPr lang="en-US" altLang="zh-CN" sz="2200">
                <a:solidFill>
                  <a:srgbClr val="FF6600"/>
                </a:solidFill>
              </a:rPr>
              <a:t>P0</a:t>
            </a:r>
            <a:r>
              <a:rPr lang="zh-CN" altLang="zh-CN" sz="2200">
                <a:solidFill>
                  <a:srgbClr val="000000"/>
                </a:solidFill>
              </a:rPr>
              <a:t>无内部上拉电阻，需要连接外部上拉电阻方可实现输出，但实际使用不影响。</a:t>
            </a:r>
            <a:endParaRPr lang="zh-CN" sz="2200">
              <a:solidFill>
                <a:srgbClr val="000000"/>
              </a:solidFill>
            </a:endParaRPr>
          </a:p>
        </p:txBody>
      </p:sp>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标题 1048645"/>
          <p:cNvSpPr>
            <a:spLocks noGrp="1"/>
          </p:cNvSpPr>
          <p:nvPr>
            <p:ph type="title"/>
          </p:nvPr>
        </p:nvSpPr>
        <p:spPr>
          <a:xfrm>
            <a:off x="397019" y="465167"/>
            <a:ext cx="8229600" cy="1143000"/>
          </a:xfrm>
        </p:spPr>
        <p:txBody>
          <a:bodyPr/>
          <a:lstStyle/>
          <a:p>
            <a:r>
              <a:rPr lang="zh-CN"/>
              <a:t>引脚基本操作</a:t>
            </a:r>
          </a:p>
        </p:txBody>
      </p:sp>
      <p:sp>
        <p:nvSpPr>
          <p:cNvPr id="1048647" name="内容占位符 1048646"/>
          <p:cNvSpPr>
            <a:spLocks noGrp="1"/>
          </p:cNvSpPr>
          <p:nvPr>
            <p:ph idx="1"/>
          </p:nvPr>
        </p:nvSpPr>
        <p:spPr>
          <a:xfrm>
            <a:off x="457200" y="1165903"/>
            <a:ext cx="8212633" cy="5692097"/>
          </a:xfrm>
        </p:spPr>
        <p:txBody>
          <a:bodyPr/>
          <a:lstStyle/>
          <a:p>
            <a:r>
              <a:rPr lang="zh-CN"/>
              <a:t>在上一节课中，我们学会了使用</a:t>
            </a:r>
            <a:r>
              <a:rPr lang="en-US" altLang="zh-CN"/>
              <a:t>sbit</a:t>
            </a:r>
            <a:r>
              <a:rPr lang="zh-CN" altLang="zh-CN"/>
              <a:t>类型定义单片机端口。</a:t>
            </a:r>
            <a:r>
              <a:rPr lang="en-US" altLang="zh-CN"/>
              <a:t>sbit</a:t>
            </a:r>
            <a:r>
              <a:rPr lang="zh-CN" altLang="zh-CN"/>
              <a:t>类型作为</a:t>
            </a:r>
            <a:r>
              <a:rPr lang="en-US" altLang="zh-CN"/>
              <a:t>C51</a:t>
            </a:r>
            <a:r>
              <a:rPr lang="zh-CN" altLang="zh-CN"/>
              <a:t>单片机的扩展变量类型，每一个</a:t>
            </a:r>
            <a:r>
              <a:rPr lang="en-US" altLang="zh-CN"/>
              <a:t>sbit</a:t>
            </a:r>
            <a:r>
              <a:rPr lang="zh-CN" altLang="zh-CN"/>
              <a:t>变量仅可用于对应单片机的一个引脚，内容仅可为高电平</a:t>
            </a:r>
            <a:r>
              <a:rPr lang="en-US" altLang="zh-CN"/>
              <a:t>(1)</a:t>
            </a:r>
            <a:r>
              <a:rPr lang="zh-CN" altLang="zh-CN"/>
              <a:t>或低电平</a:t>
            </a:r>
            <a:r>
              <a:rPr lang="en-US" altLang="zh-CN"/>
              <a:t>(0)</a:t>
            </a:r>
            <a:r>
              <a:rPr lang="zh-CN" altLang="en-US"/>
              <a:t>。</a:t>
            </a:r>
            <a:endParaRPr lang="zh-CN"/>
          </a:p>
          <a:p>
            <a:r>
              <a:rPr lang="zh-CN" altLang="en-US"/>
              <a:t>定义方法为：</a:t>
            </a:r>
            <a:endParaRPr lang="zh-CN"/>
          </a:p>
          <a:p>
            <a:pPr marL="0" indent="0" algn="ctr">
              <a:buNone/>
            </a:pPr>
            <a:r>
              <a:rPr lang="en-US" altLang="zh-CN" sz="2800">
                <a:solidFill>
                  <a:srgbClr val="BF0000"/>
                </a:solidFill>
              </a:rPr>
              <a:t>sbit XXX(</a:t>
            </a:r>
            <a:r>
              <a:rPr lang="zh-CN" altLang="zh-CN" sz="2800">
                <a:solidFill>
                  <a:srgbClr val="BF0000"/>
                </a:solidFill>
              </a:rPr>
              <a:t>引脚名</a:t>
            </a:r>
            <a:r>
              <a:rPr lang="en-US" altLang="zh-CN" sz="2800">
                <a:solidFill>
                  <a:srgbClr val="BF0000"/>
                </a:solidFill>
              </a:rPr>
              <a:t>)=PX(</a:t>
            </a:r>
            <a:r>
              <a:rPr lang="zh-CN" altLang="zh-CN" sz="2800">
                <a:solidFill>
                  <a:srgbClr val="BF0000"/>
                </a:solidFill>
              </a:rPr>
              <a:t>端口号</a:t>
            </a:r>
            <a:r>
              <a:rPr lang="en-US" altLang="zh-CN" sz="2800">
                <a:solidFill>
                  <a:srgbClr val="BF0000"/>
                </a:solidFill>
              </a:rPr>
              <a:t>,0-3)^X(</a:t>
            </a:r>
            <a:r>
              <a:rPr lang="zh-CN" altLang="zh-CN" sz="2800">
                <a:solidFill>
                  <a:srgbClr val="BF0000"/>
                </a:solidFill>
              </a:rPr>
              <a:t>位号</a:t>
            </a:r>
            <a:r>
              <a:rPr lang="en-US" altLang="zh-CN" sz="2800">
                <a:solidFill>
                  <a:srgbClr val="BF0000"/>
                </a:solidFill>
              </a:rPr>
              <a:t>,0-7);</a:t>
            </a:r>
            <a:endParaRPr lang="zh-CN" sz="2800"/>
          </a:p>
          <a:p>
            <a:r>
              <a:rPr lang="zh-CN" altLang="en-US"/>
              <a:t>注意事项</a:t>
            </a:r>
            <a:endParaRPr lang="zh-CN"/>
          </a:p>
          <a:p>
            <a:pPr marL="0" indent="0">
              <a:buNone/>
            </a:pPr>
            <a:r>
              <a:rPr lang="zh-CN" altLang="zh-CN" sz="2800">
                <a:solidFill>
                  <a:srgbClr val="F46D43"/>
                </a:solidFill>
              </a:rPr>
              <a:t>端口号</a:t>
            </a:r>
            <a:r>
              <a:rPr lang="en-US" altLang="zh-CN" sz="2800">
                <a:solidFill>
                  <a:srgbClr val="F46D43"/>
                </a:solidFill>
              </a:rPr>
              <a:t>PX</a:t>
            </a:r>
            <a:r>
              <a:rPr lang="zh-CN" altLang="zh-CN" sz="2800">
                <a:solidFill>
                  <a:srgbClr val="F46D43"/>
                </a:solidFill>
              </a:rPr>
              <a:t>中的</a:t>
            </a:r>
            <a:r>
              <a:rPr lang="en-US" altLang="zh-CN" sz="2800">
                <a:solidFill>
                  <a:srgbClr val="F46D43"/>
                </a:solidFill>
              </a:rPr>
              <a:t>P</a:t>
            </a:r>
            <a:r>
              <a:rPr lang="zh-CN" altLang="zh-CN" sz="2800">
                <a:solidFill>
                  <a:srgbClr val="F46D43"/>
                </a:solidFill>
              </a:rPr>
              <a:t>为大写，连接符为</a:t>
            </a:r>
            <a:r>
              <a:rPr lang="en-US" altLang="zh-CN" sz="2800">
                <a:solidFill>
                  <a:srgbClr val="F46D43"/>
                </a:solidFill>
              </a:rPr>
              <a:t>^</a:t>
            </a:r>
            <a:r>
              <a:rPr lang="zh-CN" altLang="en-US" sz="2800">
                <a:solidFill>
                  <a:srgbClr val="F46D43"/>
                </a:solidFill>
              </a:rPr>
              <a:t>，本句结尾要写</a:t>
            </a:r>
            <a:r>
              <a:rPr lang="en-US" altLang="zh-CN" sz="2800">
                <a:solidFill>
                  <a:srgbClr val="F46D43"/>
                </a:solidFill>
              </a:rPr>
              <a:t>;</a:t>
            </a:r>
            <a:endParaRPr lang="zh-CN" sz="2800">
              <a:solidFill>
                <a:srgbClr val="F46D43"/>
              </a:solidFill>
            </a:endParaRPr>
          </a:p>
          <a:p>
            <a:r>
              <a:rPr lang="zh-CN" altLang="en-US" sz="3000"/>
              <a:t>这种情况下我们一次只能操作一个引脚。如果我们想要一次性操作多个引脚，应该怎么办呢？</a:t>
            </a:r>
            <a:endParaRPr lang="zh-CN" sz="300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标题 1048647"/>
          <p:cNvSpPr>
            <a:spLocks noGrp="1"/>
          </p:cNvSpPr>
          <p:nvPr>
            <p:ph type="title"/>
          </p:nvPr>
        </p:nvSpPr>
        <p:spPr>
          <a:xfrm>
            <a:off x="457199" y="507992"/>
            <a:ext cx="8229600" cy="1143000"/>
          </a:xfrm>
        </p:spPr>
        <p:txBody>
          <a:bodyPr/>
          <a:lstStyle/>
          <a:p>
            <a:r>
              <a:rPr lang="zh-CN"/>
              <a:t>引脚进阶操作</a:t>
            </a:r>
          </a:p>
        </p:txBody>
      </p:sp>
      <p:sp>
        <p:nvSpPr>
          <p:cNvPr id="1048649" name="内容占位符 1048648"/>
          <p:cNvSpPr>
            <a:spLocks noGrp="1"/>
          </p:cNvSpPr>
          <p:nvPr>
            <p:ph idx="1"/>
          </p:nvPr>
        </p:nvSpPr>
        <p:spPr>
          <a:xfrm>
            <a:off x="457200" y="1520254"/>
            <a:ext cx="8203672" cy="2645801"/>
          </a:xfrm>
        </p:spPr>
        <p:txBody>
          <a:bodyPr/>
          <a:lstStyle/>
          <a:p>
            <a:r>
              <a:rPr lang="zh-CN"/>
              <a:t>使用引脚定义的办法一次只能对一个引脚进行操作，如果我们一次想点亮多个灯，该怎么操作呢？</a:t>
            </a:r>
          </a:p>
          <a:p>
            <a:r>
              <a:rPr lang="zh-CN"/>
              <a:t>答</a:t>
            </a:r>
            <a:r>
              <a:rPr lang="zh-CN" altLang="zh-CN"/>
              <a:t>：可以对某个端口进行整体赋值。如：</a:t>
            </a:r>
            <a:r>
              <a:rPr lang="en-US" altLang="zh-CN"/>
              <a:t>P1=0x00;</a:t>
            </a:r>
            <a:r>
              <a:rPr lang="zh-CN" altLang="en-US"/>
              <a:t>则可以一次性点亮接在</a:t>
            </a:r>
            <a:r>
              <a:rPr lang="en-US" altLang="zh-CN"/>
              <a:t>P1</a:t>
            </a:r>
            <a:r>
              <a:rPr lang="zh-CN" altLang="zh-CN"/>
              <a:t>口的</a:t>
            </a:r>
            <a:r>
              <a:rPr lang="zh-CN" altLang="en-US"/>
              <a:t>八个</a:t>
            </a:r>
            <a:r>
              <a:rPr lang="en-US" altLang="zh-CN"/>
              <a:t>LED</a:t>
            </a:r>
            <a:r>
              <a:rPr lang="zh-CN" altLang="zh-CN"/>
              <a:t>灯。</a:t>
            </a:r>
            <a:endParaRPr lang="zh-CN"/>
          </a:p>
          <a:p>
            <a:r>
              <a:rPr lang="zh-CN"/>
              <a:t>这句话又表示什么意思呢？</a:t>
            </a:r>
          </a:p>
          <a:p>
            <a:pPr marL="0" indent="0">
              <a:buNone/>
            </a:pPr>
            <a:endParaRPr lang="zh-CN"/>
          </a:p>
          <a:p>
            <a:endParaRPr lang="zh-CN"/>
          </a:p>
        </p:txBody>
      </p:sp>
      <p:sp>
        <p:nvSpPr>
          <p:cNvPr id="1048650" name="文本框 1048649"/>
          <p:cNvSpPr txBox="1"/>
          <p:nvPr/>
        </p:nvSpPr>
        <p:spPr>
          <a:xfrm>
            <a:off x="294086" y="4166055"/>
            <a:ext cx="8111983" cy="2440939"/>
          </a:xfrm>
          <a:prstGeom prst="rect">
            <a:avLst/>
          </a:prstGeom>
        </p:spPr>
        <p:txBody>
          <a:bodyPr wrap="square" rtlCol="0">
            <a:spAutoFit/>
          </a:bodyPr>
          <a:lstStyle/>
          <a:p>
            <a:pPr marL="0" indent="0">
              <a:buNone/>
            </a:pPr>
            <a:r>
              <a:rPr lang="zh-CN" altLang="zh-CN" sz="2800"/>
              <a:t>对于端口</a:t>
            </a:r>
            <a:r>
              <a:rPr lang="en-US" altLang="zh-CN" sz="2800"/>
              <a:t>P1</a:t>
            </a:r>
            <a:r>
              <a:rPr lang="zh-CN" altLang="en-US" sz="2800"/>
              <a:t>，令该端口对应输入的数据为</a:t>
            </a:r>
            <a:r>
              <a:rPr lang="en-US" altLang="zh-CN" sz="2800"/>
              <a:t>0x00(</a:t>
            </a:r>
            <a:r>
              <a:rPr lang="zh-CN" altLang="zh-CN" sz="2800">
                <a:solidFill>
                  <a:srgbClr val="FF0000"/>
                </a:solidFill>
              </a:rPr>
              <a:t>十六进制</a:t>
            </a:r>
            <a:r>
              <a:rPr lang="en-US" altLang="zh-CN" sz="2800"/>
              <a:t>)</a:t>
            </a:r>
            <a:r>
              <a:rPr lang="zh-CN" altLang="en-US" sz="2800"/>
              <a:t>，则该端口从高位到低位数据为</a:t>
            </a:r>
            <a:r>
              <a:rPr lang="en-US" altLang="zh-CN" sz="2800"/>
              <a:t>00000000</a:t>
            </a:r>
            <a:r>
              <a:rPr lang="zh-CN" altLang="en-US" sz="2800"/>
              <a:t>，即全部为低电平。则所有</a:t>
            </a:r>
            <a:r>
              <a:rPr lang="en-US" altLang="zh-CN" sz="2800"/>
              <a:t>LED</a:t>
            </a:r>
            <a:r>
              <a:rPr lang="zh-CN" altLang="zh-CN" sz="2800"/>
              <a:t>灯均可点亮。</a:t>
            </a:r>
            <a:endParaRPr lang="zh-CN" sz="2800"/>
          </a:p>
          <a:p>
            <a:pPr marL="0" indent="0">
              <a:buNone/>
            </a:pPr>
            <a:r>
              <a:rPr lang="zh-CN" altLang="zh-CN" sz="2800"/>
              <a:t>如果我们想要使得八个</a:t>
            </a:r>
            <a:r>
              <a:rPr lang="en-US" altLang="zh-CN" sz="2800"/>
              <a:t>LED</a:t>
            </a:r>
            <a:r>
              <a:rPr lang="zh-CN" altLang="zh-CN" sz="2800"/>
              <a:t>灯交错点亮，则可以使八位端口数据为</a:t>
            </a:r>
            <a:r>
              <a:rPr lang="en-US" altLang="zh-CN" sz="2800"/>
              <a:t>01010101</a:t>
            </a:r>
            <a:r>
              <a:rPr lang="zh-CN" altLang="en-US" sz="2800"/>
              <a:t>，对应</a:t>
            </a:r>
            <a:r>
              <a:rPr lang="en-US" altLang="zh-CN" sz="2800"/>
              <a:t>P1=0x55;</a:t>
            </a:r>
            <a:endParaRPr lang="zh-CN" sz="280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048650"/>
          <p:cNvSpPr>
            <a:spLocks noGrp="1"/>
          </p:cNvSpPr>
          <p:nvPr>
            <p:ph type="title"/>
          </p:nvPr>
        </p:nvSpPr>
        <p:spPr>
          <a:xfrm>
            <a:off x="457199" y="2582246"/>
            <a:ext cx="8229600" cy="1143000"/>
          </a:xfrm>
        </p:spPr>
        <p:txBody>
          <a:bodyPr/>
          <a:lstStyle/>
          <a:p>
            <a:r>
              <a:rPr lang="zh-CN"/>
              <a:t>那么，进制是什么？</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p:transition spd="slow">
        <p:fade/>
      </p:transition>
    </mc:Fallback>
  </mc:AlternateContent>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4630</Words>
  <Application>Microsoft Office PowerPoint</Application>
  <PresentationFormat>全屏显示(4:3)</PresentationFormat>
  <Paragraphs>299</Paragraphs>
  <Slides>36</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44" baseType="lpstr">
      <vt:lpstr>Arial</vt:lpstr>
      <vt:lpstr>Arial Black</vt:lpstr>
      <vt:lpstr>Microsoft Sans Serif</vt:lpstr>
      <vt:lpstr>Times New Roman</vt:lpstr>
      <vt:lpstr>Wingdings</vt:lpstr>
      <vt:lpstr>1_Pixel</vt:lpstr>
      <vt:lpstr>Pixel</vt:lpstr>
      <vt:lpstr>Microsoft ClipArt Gallery</vt:lpstr>
      <vt:lpstr>PowerPoint 演示文稿</vt:lpstr>
      <vt:lpstr>上期回顾</vt:lpstr>
      <vt:lpstr>常见问题</vt:lpstr>
      <vt:lpstr>仿真电路图</vt:lpstr>
      <vt:lpstr>思考： 为什么LED灯反向无法点亮？ 怎样才能将反向的LED灯点亮？ 为什么右上角P0端口显示为灰色？</vt:lpstr>
      <vt:lpstr>单片机基本结构</vt:lpstr>
      <vt:lpstr>引脚基本操作</vt:lpstr>
      <vt:lpstr>引脚进阶操作</vt:lpstr>
      <vt:lpstr>那么，进制是什么？</vt:lpstr>
      <vt:lpstr>进制</vt:lpstr>
      <vt:lpstr>常用进制转换（2进制转16进制）</vt:lpstr>
      <vt:lpstr>非乘方关系进制转换示例 (比如10进制转2进制)</vt:lpstr>
      <vt:lpstr>位运算</vt:lpstr>
      <vt:lpstr>下面，让我们开始学习 如何编写一个单片机程序</vt:lpstr>
      <vt:lpstr>变量和变量类型（1）</vt:lpstr>
      <vt:lpstr>变量和变量类型（2）</vt:lpstr>
      <vt:lpstr>算符和算符优先级</vt:lpstr>
      <vt:lpstr>算符和算符优先级</vt:lpstr>
      <vt:lpstr>算符和算符优先级</vt:lpstr>
      <vt:lpstr>新建Keil工程（1）</vt:lpstr>
      <vt:lpstr>新建Keil工程（2）</vt:lpstr>
      <vt:lpstr>条件结构（1）</vt:lpstr>
      <vt:lpstr>条件结构（2）</vt:lpstr>
      <vt:lpstr>状态标识变量</vt:lpstr>
      <vt:lpstr>循环结构（1）</vt:lpstr>
      <vt:lpstr>循环结构（2）</vt:lpstr>
      <vt:lpstr>函数书写与调用（1）</vt:lpstr>
      <vt:lpstr>函数书写与调用（2）</vt:lpstr>
      <vt:lpstr>思考</vt:lpstr>
      <vt:lpstr>数组</vt:lpstr>
      <vt:lpstr>作业</vt:lpstr>
      <vt:lpstr>课后练习</vt:lpstr>
      <vt:lpstr>课后练习</vt:lpstr>
      <vt:lpstr>参考电路</vt:lpstr>
      <vt:lpstr>作业规范</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westlei</dc:creator>
  <cp:lastModifiedBy>WEI KANGQI</cp:lastModifiedBy>
  <cp:revision>3</cp:revision>
  <dcterms:created xsi:type="dcterms:W3CDTF">2003-04-26T04:27:12Z</dcterms:created>
  <dcterms:modified xsi:type="dcterms:W3CDTF">2021-10-15T10:11:43Z</dcterms:modified>
</cp:coreProperties>
</file>