
<file path=[Content_Types].xml><?xml version="1.0" encoding="utf-8"?>
<Types xmlns="http://schemas.openxmlformats.org/package/2006/content-types">
  <Default Extension="png" ContentType="image/png"/>
  <Default Extension="jpeg" ContentType="image/jpeg"/>
  <Default Extension="emf" ContentType="image/x-emf"/>
  <Default Extension="webp"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84"/>
  </p:notesMasterIdLst>
  <p:sldIdLst>
    <p:sldId id="258" r:id="rId3"/>
    <p:sldId id="358" r:id="rId4"/>
    <p:sldId id="360" r:id="rId5"/>
    <p:sldId id="381" r:id="rId6"/>
    <p:sldId id="379" r:id="rId7"/>
    <p:sldId id="361" r:id="rId8"/>
    <p:sldId id="365" r:id="rId9"/>
    <p:sldId id="366" r:id="rId10"/>
    <p:sldId id="387" r:id="rId11"/>
    <p:sldId id="388" r:id="rId12"/>
    <p:sldId id="369" r:id="rId13"/>
    <p:sldId id="390" r:id="rId14"/>
    <p:sldId id="367" r:id="rId15"/>
    <p:sldId id="392" r:id="rId16"/>
    <p:sldId id="391" r:id="rId17"/>
    <p:sldId id="368" r:id="rId18"/>
    <p:sldId id="394" r:id="rId19"/>
    <p:sldId id="395" r:id="rId20"/>
    <p:sldId id="393" r:id="rId21"/>
    <p:sldId id="396" r:id="rId22"/>
    <p:sldId id="397" r:id="rId23"/>
    <p:sldId id="411" r:id="rId24"/>
    <p:sldId id="412" r:id="rId25"/>
    <p:sldId id="413" r:id="rId26"/>
    <p:sldId id="448" r:id="rId27"/>
    <p:sldId id="382" r:id="rId28"/>
    <p:sldId id="362" r:id="rId29"/>
    <p:sldId id="449" r:id="rId30"/>
    <p:sldId id="375" r:id="rId31"/>
    <p:sldId id="414" r:id="rId32"/>
    <p:sldId id="416" r:id="rId33"/>
    <p:sldId id="417" r:id="rId34"/>
    <p:sldId id="418" r:id="rId35"/>
    <p:sldId id="420" r:id="rId36"/>
    <p:sldId id="419" r:id="rId37"/>
    <p:sldId id="415" r:id="rId38"/>
    <p:sldId id="421" r:id="rId39"/>
    <p:sldId id="422" r:id="rId40"/>
    <p:sldId id="423" r:id="rId41"/>
    <p:sldId id="424" r:id="rId42"/>
    <p:sldId id="425" r:id="rId43"/>
    <p:sldId id="373" r:id="rId44"/>
    <p:sldId id="383" r:id="rId45"/>
    <p:sldId id="363" r:id="rId46"/>
    <p:sldId id="376" r:id="rId47"/>
    <p:sldId id="427" r:id="rId48"/>
    <p:sldId id="429" r:id="rId49"/>
    <p:sldId id="377" r:id="rId50"/>
    <p:sldId id="428" r:id="rId51"/>
    <p:sldId id="426" r:id="rId52"/>
    <p:sldId id="384" r:id="rId53"/>
    <p:sldId id="364" r:id="rId54"/>
    <p:sldId id="430" r:id="rId55"/>
    <p:sldId id="431" r:id="rId56"/>
    <p:sldId id="432" r:id="rId57"/>
    <p:sldId id="385" r:id="rId58"/>
    <p:sldId id="433" r:id="rId59"/>
    <p:sldId id="322" r:id="rId60"/>
    <p:sldId id="323" r:id="rId61"/>
    <p:sldId id="329" r:id="rId62"/>
    <p:sldId id="274" r:id="rId63"/>
    <p:sldId id="380" r:id="rId64"/>
    <p:sldId id="389" r:id="rId65"/>
    <p:sldId id="450" r:id="rId66"/>
    <p:sldId id="409" r:id="rId67"/>
    <p:sldId id="410" r:id="rId68"/>
    <p:sldId id="435" r:id="rId69"/>
    <p:sldId id="386" r:id="rId70"/>
    <p:sldId id="436" r:id="rId71"/>
    <p:sldId id="372" r:id="rId72"/>
    <p:sldId id="437" r:id="rId73"/>
    <p:sldId id="438" r:id="rId74"/>
    <p:sldId id="440" r:id="rId75"/>
    <p:sldId id="441" r:id="rId76"/>
    <p:sldId id="442" r:id="rId77"/>
    <p:sldId id="443" r:id="rId78"/>
    <p:sldId id="378" r:id="rId79"/>
    <p:sldId id="445" r:id="rId80"/>
    <p:sldId id="446" r:id="rId81"/>
    <p:sldId id="447" r:id="rId82"/>
    <p:sldId id="282"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8DEFD87C-732B-45EA-B457-6BCB0B754FE9}">
          <p14:sldIdLst>
            <p14:sldId id="258"/>
          </p14:sldIdLst>
        </p14:section>
        <p14:section name="上节回顾" id="{794310B9-2B00-4D75-9442-C70DE0611837}">
          <p14:sldIdLst>
            <p14:sldId id="358"/>
            <p14:sldId id="360"/>
            <p14:sldId id="381"/>
            <p14:sldId id="379"/>
          </p14:sldIdLst>
        </p14:section>
        <p14:section name="一、从进制到基本数据类型" id="{2D45C26F-7157-4D7C-A7C8-19BCF7D74287}">
          <p14:sldIdLst>
            <p14:sldId id="361"/>
            <p14:sldId id="365"/>
            <p14:sldId id="366"/>
            <p14:sldId id="387"/>
            <p14:sldId id="388"/>
            <p14:sldId id="369"/>
            <p14:sldId id="390"/>
            <p14:sldId id="367"/>
            <p14:sldId id="392"/>
            <p14:sldId id="391"/>
            <p14:sldId id="368"/>
            <p14:sldId id="394"/>
            <p14:sldId id="395"/>
            <p14:sldId id="393"/>
            <p14:sldId id="396"/>
            <p14:sldId id="397"/>
            <p14:sldId id="411"/>
            <p14:sldId id="412"/>
            <p14:sldId id="413"/>
            <p14:sldId id="448"/>
            <p14:sldId id="382"/>
          </p14:sldIdLst>
        </p14:section>
        <p14:section name="二、基本控制结构" id="{F860A522-B102-4E08-8134-7FF48055A1AF}">
          <p14:sldIdLst>
            <p14:sldId id="362"/>
            <p14:sldId id="449"/>
            <p14:sldId id="375"/>
            <p14:sldId id="414"/>
            <p14:sldId id="416"/>
            <p14:sldId id="417"/>
            <p14:sldId id="418"/>
            <p14:sldId id="420"/>
            <p14:sldId id="419"/>
            <p14:sldId id="415"/>
            <p14:sldId id="421"/>
            <p14:sldId id="422"/>
            <p14:sldId id="423"/>
            <p14:sldId id="424"/>
            <p14:sldId id="425"/>
            <p14:sldId id="373"/>
            <p14:sldId id="383"/>
          </p14:sldIdLst>
        </p14:section>
        <p14:section name="三、函数与模块化设计" id="{ED2336B2-2E95-4795-B3FD-70BB89EC54B2}">
          <p14:sldIdLst>
            <p14:sldId id="363"/>
            <p14:sldId id="376"/>
            <p14:sldId id="427"/>
            <p14:sldId id="429"/>
            <p14:sldId id="377"/>
            <p14:sldId id="428"/>
            <p14:sldId id="426"/>
            <p14:sldId id="384"/>
          </p14:sldIdLst>
        </p14:section>
        <p14:section name="四、构造数据类型之数组" id="{79C00A6A-A707-4CB5-A6EA-CC5AC17EBE7C}">
          <p14:sldIdLst>
            <p14:sldId id="364"/>
            <p14:sldId id="430"/>
            <p14:sldId id="431"/>
            <p14:sldId id="432"/>
            <p14:sldId id="385"/>
            <p14:sldId id="433"/>
          </p14:sldIdLst>
        </p14:section>
        <p14:section name="课后作业" id="{F6F98B60-2B27-4CA6-ACF4-3FDA06E1F869}">
          <p14:sldIdLst>
            <p14:sldId id="322"/>
            <p14:sldId id="323"/>
            <p14:sldId id="329"/>
          </p14:sldIdLst>
        </p14:section>
        <p14:section name="结束" id="{C061D78C-7A24-4718-A3C2-2A656E35BFC2}">
          <p14:sldIdLst>
            <p14:sldId id="274"/>
            <p14:sldId id="380"/>
            <p14:sldId id="389"/>
            <p14:sldId id="450"/>
            <p14:sldId id="409"/>
            <p14:sldId id="410"/>
            <p14:sldId id="435"/>
            <p14:sldId id="386"/>
            <p14:sldId id="436"/>
            <p14:sldId id="372"/>
            <p14:sldId id="437"/>
            <p14:sldId id="438"/>
            <p14:sldId id="440"/>
            <p14:sldId id="441"/>
            <p14:sldId id="442"/>
            <p14:sldId id="443"/>
            <p14:sldId id="378"/>
            <p14:sldId id="445"/>
            <p14:sldId id="446"/>
            <p14:sldId id="447"/>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布伟" initials="周" lastIdx="1" clrIdx="0">
    <p:extLst>
      <p:ext uri="{19B8F6BF-5375-455C-9EA6-DF929625EA0E}">
        <p15:presenceInfo xmlns:p15="http://schemas.microsoft.com/office/powerpoint/2012/main" userId="596d28f3b8d81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316"/>
    <a:srgbClr val="EBBD2D"/>
    <a:srgbClr val="D8AE3D"/>
    <a:srgbClr val="8E7D0B"/>
    <a:srgbClr val="EEC047"/>
    <a:srgbClr val="A5272B"/>
    <a:srgbClr val="FFFFFF"/>
    <a:srgbClr val="A72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4" autoAdjust="0"/>
    <p:restoredTop sz="83078" autoAdjust="0"/>
  </p:normalViewPr>
  <p:slideViewPr>
    <p:cSldViewPr snapToGrid="0">
      <p:cViewPr varScale="1">
        <p:scale>
          <a:sx n="97" d="100"/>
          <a:sy n="97" d="100"/>
        </p:scale>
        <p:origin x="776" y="-28"/>
      </p:cViewPr>
      <p:guideLst/>
    </p:cSldViewPr>
  </p:slideViewPr>
  <p:notesTextViewPr>
    <p:cViewPr>
      <p:scale>
        <a:sx n="202" d="100"/>
        <a:sy n="202" d="100"/>
      </p:scale>
      <p:origin x="0" y="0"/>
    </p:cViewPr>
  </p:notesTextViewPr>
  <p:notesViewPr>
    <p:cSldViewPr snapToGrid="0">
      <p:cViewPr varScale="1">
        <p:scale>
          <a:sx n="75" d="100"/>
          <a:sy n="75"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C26E-B975-4D2F-A87C-C0F4AA935EF1}"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AE730-12CB-4FDA-B1F5-75BA6C2D0B41}" type="slidenum">
              <a:rPr lang="zh-CN" altLang="en-US" smtClean="0"/>
              <a:t>‹#›</a:t>
            </a:fld>
            <a:endParaRPr lang="zh-CN" altLang="en-US"/>
          </a:p>
        </p:txBody>
      </p:sp>
    </p:spTree>
    <p:extLst>
      <p:ext uri="{BB962C8B-B14F-4D97-AF65-F5344CB8AC3E}">
        <p14:creationId xmlns:p14="http://schemas.microsoft.com/office/powerpoint/2010/main" val="3276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EAE730-12CB-4FDA-B1F5-75BA6C2D0B41}" type="slidenum">
              <a:rPr lang="zh-CN" altLang="en-US" smtClean="0"/>
              <a:t>1</a:t>
            </a:fld>
            <a:endParaRPr lang="zh-CN" altLang="en-US"/>
          </a:p>
        </p:txBody>
      </p:sp>
    </p:spTree>
    <p:extLst>
      <p:ext uri="{BB962C8B-B14F-4D97-AF65-F5344CB8AC3E}">
        <p14:creationId xmlns:p14="http://schemas.microsoft.com/office/powerpoint/2010/main" val="248976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5F9F9AD-7F0C-4C8D-9136-21A024DF95C5}"/>
              </a:ext>
            </a:extLst>
          </p:cNvPr>
          <p:cNvSpPr>
            <a:spLocks noGrp="1"/>
          </p:cNvSpPr>
          <p:nvPr>
            <p:ph type="sldNum" sz="quarter" idx="10"/>
          </p:nvPr>
        </p:nvSpPr>
        <p:spPr/>
        <p:txBody>
          <a:bodyPr/>
          <a:lstStyle/>
          <a:p>
            <a:fld id="{5B1BC3F3-C5AE-40C5-B831-8FBE0041BB2B}" type="slidenum">
              <a:rPr lang="zh-CN" altLang="en-US" smtClean="0"/>
              <a:pPr/>
              <a:t>‹#›</a:t>
            </a:fld>
            <a:endParaRPr lang="zh-CN" altLang="en-US" dirty="0"/>
          </a:p>
        </p:txBody>
      </p:sp>
      <p:sp>
        <p:nvSpPr>
          <p:cNvPr id="9" name="文本占位符 8">
            <a:extLst>
              <a:ext uri="{FF2B5EF4-FFF2-40B4-BE49-F238E27FC236}">
                <a16:creationId xmlns:a16="http://schemas.microsoft.com/office/drawing/2014/main" id="{4ED31BA1-4882-4F3E-94C5-8B68377E5849}"/>
              </a:ext>
            </a:extLst>
          </p:cNvPr>
          <p:cNvSpPr>
            <a:spLocks noGrp="1"/>
          </p:cNvSpPr>
          <p:nvPr>
            <p:ph type="body" sz="quarter" idx="11"/>
          </p:nvPr>
        </p:nvSpPr>
        <p:spPr>
          <a:xfrm>
            <a:off x="4009762" y="61010"/>
            <a:ext cx="4835788" cy="422275"/>
          </a:xfrm>
          <a:prstGeom prst="rect">
            <a:avLst/>
          </a:prstGeom>
          <a:noFill/>
        </p:spPr>
        <p:txBody>
          <a:bodyPr/>
          <a:lstStyle>
            <a:lvl1pPr marL="0" indent="0" algn="r">
              <a:buFont typeface="+mj-ea"/>
              <a:buNone/>
              <a:defRPr b="1">
                <a:solidFill>
                  <a:schemeClr val="bg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0" name="文本占位符 8">
            <a:extLst>
              <a:ext uri="{FF2B5EF4-FFF2-40B4-BE49-F238E27FC236}">
                <a16:creationId xmlns:a16="http://schemas.microsoft.com/office/drawing/2014/main" id="{4115A442-CEFA-4EE1-AF89-0EDD123335E4}"/>
              </a:ext>
            </a:extLst>
          </p:cNvPr>
          <p:cNvSpPr>
            <a:spLocks noGrp="1"/>
          </p:cNvSpPr>
          <p:nvPr>
            <p:ph type="body" sz="quarter" idx="12"/>
          </p:nvPr>
        </p:nvSpPr>
        <p:spPr>
          <a:xfrm>
            <a:off x="298450" y="0"/>
            <a:ext cx="183277" cy="523220"/>
          </a:xfrm>
          <a:prstGeom prst="rect">
            <a:avLst/>
          </a:prstGeom>
          <a:solidFill>
            <a:schemeClr val="accent3">
              <a:lumMod val="20000"/>
              <a:lumOff val="80000"/>
            </a:schemeClr>
          </a:solidFill>
          <a:ln w="19050">
            <a:noFill/>
            <a:prstDash val="solid"/>
          </a:ln>
        </p:spPr>
        <p:txBody>
          <a:bodyPr wrap="none" lIns="90000" anchor="ctr" anchorCtr="0">
            <a:spAutoFit/>
          </a:bodyPr>
          <a:lstStyle>
            <a:lvl1pPr marL="0" indent="0">
              <a:lnSpc>
                <a:spcPct val="100000"/>
              </a:lnSpc>
              <a:buFontTx/>
              <a:buNone/>
              <a:defRPr b="1">
                <a:solidFill>
                  <a:schemeClr val="tx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文本占位符 11">
            <a:extLst>
              <a:ext uri="{FF2B5EF4-FFF2-40B4-BE49-F238E27FC236}">
                <a16:creationId xmlns:a16="http://schemas.microsoft.com/office/drawing/2014/main" id="{E2734BFF-3B2C-4DED-9CA6-A716BA8362B7}"/>
              </a:ext>
            </a:extLst>
          </p:cNvPr>
          <p:cNvSpPr>
            <a:spLocks noGrp="1"/>
          </p:cNvSpPr>
          <p:nvPr>
            <p:ph type="body" sz="quarter" idx="13"/>
          </p:nvPr>
        </p:nvSpPr>
        <p:spPr>
          <a:xfrm>
            <a:off x="298450" y="778213"/>
            <a:ext cx="8547100" cy="5531796"/>
          </a:xfrm>
          <a:prstGeom prst="rect">
            <a:avLst/>
          </a:prstGeom>
        </p:spPr>
        <p:txBody>
          <a:bodyPr>
            <a:normAutofit/>
          </a:bodyPr>
          <a:lstStyle>
            <a:lvl1pPr marL="357188" indent="-357188">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ts val="3200"/>
              </a:lnSpc>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nSpc>
                <a:spcPts val="3200"/>
              </a:lnSpc>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3526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013345-F556-472C-9B5A-6A075A4ED258}"/>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3" name="页脚占位符 2">
            <a:extLst>
              <a:ext uri="{FF2B5EF4-FFF2-40B4-BE49-F238E27FC236}">
                <a16:creationId xmlns:a16="http://schemas.microsoft.com/office/drawing/2014/main" id="{A6ADBEFA-372E-469F-8BEB-C1AAF8A04B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878D82-6B4B-4866-90A4-124EF60DD78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5744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B585D-B543-44A6-B95E-96C4E14663E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7ED5CD-B6D9-4DD8-B62B-2099394565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84FE538-C0A8-40F3-B122-9AC8186B6B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3959D54-C611-409B-B298-06EF5DDCBFDF}"/>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DE2A4016-2A85-45FA-92C9-50DDA96F3C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EFBCB2-1034-43D5-8DF0-FD36C3A6DDA2}"/>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100701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50CB7-696C-4945-A7FC-9E9CA5C4B90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37A602-20F5-4070-BA9F-CA18C4FEDB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8E0042-81A2-453A-97F9-A0696B2CAC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66DC7D-EEBB-493C-A5A6-C0FF1F4B8E7C}"/>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4CB21D98-5E82-4EF3-826E-774AD350F4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A19F0-EBAD-4956-8863-76CCAB85563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965776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F1EA2-9D46-41E5-8CF3-6B080E119C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37F3B8-B314-4DED-B792-D99C08CC29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E00278-0768-4B55-9787-E7E3E548CCED}"/>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2607EC2E-2267-4223-AD9A-3B7A76B512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C1A26-2C71-4845-8886-2B1BBF48853E}"/>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3651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347EDA-E86E-4E3A-93F5-6B0777539A22}"/>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BB6A2-F448-44F6-B4F7-AE4E7B4EAD4B}"/>
              </a:ext>
            </a:extLst>
          </p:cNvPr>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6AA315-4DB1-430D-9B14-B8DFC19D12FA}"/>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F87A968F-8547-4231-8CF2-41D135095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82D592-F0A3-4D06-A10A-7BCE3A34AB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3991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无背景">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757D92-C3E0-40B2-BAA4-FA036AAF02C5}"/>
              </a:ext>
            </a:extLst>
          </p:cNvPr>
          <p:cNvSpPr/>
          <p:nvPr userDrawn="1"/>
        </p:nvSpPr>
        <p:spPr>
          <a:xfrm>
            <a:off x="1472499" y="1475652"/>
            <a:ext cx="6199001" cy="4010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E42EB38-D600-4FB7-B9FA-C95533A19F65}"/>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398565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938DA03-CE7B-41C7-92CF-7FCE3F541EFE}"/>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161462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18F7D-3940-40F2-94D3-227FCF98F52F}"/>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9EC002-EAD4-4951-8202-00D29BBF756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281453-0725-4590-A3FD-03D530E973BA}"/>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24074485-B89F-49B0-8E8B-81DF49133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C28462-ABCE-4728-8749-EA60DA9B04E1}"/>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582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226B-4B42-4EC6-BF93-D4DEA1BC24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085861-D5D2-4661-AA63-E167B38FFCF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09A8C6-130F-483D-9FAC-771599E3D597}"/>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8DBBD083-ED37-4303-91B2-8A822DDB3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7D69C-CA9C-4409-9BD3-2462EB9A6760}"/>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78041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239F-2FF8-470A-ADE9-3F4B79B2B90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1BCF18-5380-4FCF-A438-005C21FC8C0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90E9B6-415E-47EA-AD61-70A86295F115}"/>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0131BD44-CBCD-4715-8265-5909511BE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DA491-9867-47FD-9BE6-B76CB3A2F1A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1163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DFC41-1809-407F-8548-FE66F79EE0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D98AA6-0C96-49BA-B0FC-D3B7AAEB8053}"/>
              </a:ext>
            </a:extLst>
          </p:cNvPr>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7E5B6-6C38-4AC1-B30E-3AF2966AE5E5}"/>
              </a:ext>
            </a:extLst>
          </p:cNvPr>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D48451-F4FC-4CFD-87BA-349CE6D8F09F}"/>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451CE7B6-3F6B-4C9F-9CB2-62DFE257B5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99816B-46D9-4519-A8F1-6A18CDC033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86072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18C35-D8AE-489A-82A3-B2F5AB30A8F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262E89-1F21-46BD-AF50-811AB6B2FE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0F9A714-0508-4E58-AB0E-A56C8B7320C4}"/>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EC3AC4-EEF9-44AC-9D14-1D7489A7BE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3E35B0A-1F56-475A-95CA-74E240085196}"/>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00EA29B-0F67-4878-AFC3-32BF217E1838}"/>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8" name="页脚占位符 7">
            <a:extLst>
              <a:ext uri="{FF2B5EF4-FFF2-40B4-BE49-F238E27FC236}">
                <a16:creationId xmlns:a16="http://schemas.microsoft.com/office/drawing/2014/main" id="{114A8DE6-7E79-470E-A3F4-F6AE8D5010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7F37EE-AD2B-4484-A01A-FA7EB243C996}"/>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7698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93DE8-CD16-4D95-BB24-424D100DD7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B0429F-C0B0-46E3-BA42-41848C076FD7}"/>
              </a:ext>
            </a:extLst>
          </p:cNvPr>
          <p:cNvSpPr>
            <a:spLocks noGrp="1"/>
          </p:cNvSpPr>
          <p:nvPr>
            <p:ph type="dt" sz="half" idx="10"/>
          </p:nvPr>
        </p:nvSpPr>
        <p:spPr/>
        <p:txBody>
          <a:bodyPr/>
          <a:lstStyle/>
          <a:p>
            <a:fld id="{95A18CA3-CAC6-4D15-B0E8-0FCE058F449A}" type="datetimeFigureOut">
              <a:rPr lang="zh-CN" altLang="en-US" smtClean="0"/>
              <a:t>2022-10-29</a:t>
            </a:fld>
            <a:endParaRPr lang="zh-CN" altLang="en-US"/>
          </a:p>
        </p:txBody>
      </p:sp>
      <p:sp>
        <p:nvSpPr>
          <p:cNvPr id="4" name="页脚占位符 3">
            <a:extLst>
              <a:ext uri="{FF2B5EF4-FFF2-40B4-BE49-F238E27FC236}">
                <a16:creationId xmlns:a16="http://schemas.microsoft.com/office/drawing/2014/main" id="{352AF8E8-902B-450F-AA4E-B20AE5D972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93EFA8-66BE-4632-AAF1-8AA4F38960B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522773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010EE-C7F9-4112-BE1B-3E76280A3ADA}"/>
              </a:ext>
            </a:extLst>
          </p:cNvPr>
          <p:cNvSpPr/>
          <p:nvPr userDrawn="1"/>
        </p:nvSpPr>
        <p:spPr>
          <a:xfrm>
            <a:off x="5949950" y="1317571"/>
            <a:ext cx="2565400" cy="68902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0D6645-7C85-47AA-B182-8CE792A23E2F}"/>
              </a:ext>
            </a:extLst>
          </p:cNvPr>
          <p:cNvSpPr/>
          <p:nvPr userDrawn="1"/>
        </p:nvSpPr>
        <p:spPr>
          <a:xfrm>
            <a:off x="0" y="6492874"/>
            <a:ext cx="9144000" cy="365126"/>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1B75581-E644-4649-88CC-E18BB17D0A47}"/>
              </a:ext>
            </a:extLst>
          </p:cNvPr>
          <p:cNvSpPr txBox="1"/>
          <p:nvPr userDrawn="1"/>
        </p:nvSpPr>
        <p:spPr>
          <a:xfrm>
            <a:off x="6306206" y="6517296"/>
            <a:ext cx="2870687"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电子设计创新实验室</a:t>
            </a:r>
          </a:p>
        </p:txBody>
      </p:sp>
      <p:sp>
        <p:nvSpPr>
          <p:cNvPr id="14" name="矩形 13">
            <a:extLst>
              <a:ext uri="{FF2B5EF4-FFF2-40B4-BE49-F238E27FC236}">
                <a16:creationId xmlns:a16="http://schemas.microsoft.com/office/drawing/2014/main" id="{7692A071-EAF7-484C-A902-F2B0F6D210BF}"/>
              </a:ext>
            </a:extLst>
          </p:cNvPr>
          <p:cNvSpPr/>
          <p:nvPr userDrawn="1"/>
        </p:nvSpPr>
        <p:spPr>
          <a:xfrm>
            <a:off x="-19734" y="-794"/>
            <a:ext cx="9163734" cy="522000"/>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57062A-1334-4860-85E3-9BEAF45CCA67}"/>
              </a:ext>
            </a:extLst>
          </p:cNvPr>
          <p:cNvSpPr txBox="1"/>
          <p:nvPr userDrawn="1"/>
        </p:nvSpPr>
        <p:spPr>
          <a:xfrm>
            <a:off x="75674" y="6524404"/>
            <a:ext cx="364498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第二次培训：</a:t>
            </a:r>
            <a:r>
              <a:rPr lang="zh-CN" altLang="en-US" sz="1400" b="1" dirty="0">
                <a:solidFill>
                  <a:schemeClr val="bg1"/>
                </a:solidFill>
                <a:latin typeface="微软雅黑" panose="020B0503020204020204" pitchFamily="34" charset="-122"/>
                <a:ea typeface="微软雅黑" panose="020B0503020204020204" pitchFamily="34" charset="-122"/>
              </a:rPr>
              <a:t>速通嵌入式</a:t>
            </a:r>
            <a:r>
              <a:rPr lang="en-US" altLang="zh-CN" sz="1400" b="1" dirty="0">
                <a:solidFill>
                  <a:schemeClr val="bg1"/>
                </a:solidFill>
                <a:latin typeface="微软雅黑" panose="020B0503020204020204" pitchFamily="34" charset="-122"/>
                <a:ea typeface="微软雅黑" panose="020B0503020204020204" pitchFamily="34" charset="-122"/>
              </a:rPr>
              <a:t>C</a:t>
            </a:r>
            <a:r>
              <a:rPr lang="zh-CN" altLang="en-US" sz="1400" b="1" dirty="0">
                <a:solidFill>
                  <a:schemeClr val="bg1"/>
                </a:solidFill>
                <a:latin typeface="微软雅黑" panose="020B0503020204020204" pitchFamily="34" charset="-122"/>
                <a:ea typeface="微软雅黑" panose="020B0503020204020204" pitchFamily="34" charset="-122"/>
              </a:rPr>
              <a:t>语言基础</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5" name="灯片编号占位符 4">
            <a:extLst>
              <a:ext uri="{FF2B5EF4-FFF2-40B4-BE49-F238E27FC236}">
                <a16:creationId xmlns:a16="http://schemas.microsoft.com/office/drawing/2014/main" id="{73320C4F-8DC7-418B-9274-B3658C243BB5}"/>
              </a:ext>
            </a:extLst>
          </p:cNvPr>
          <p:cNvSpPr>
            <a:spLocks noGrp="1"/>
          </p:cNvSpPr>
          <p:nvPr>
            <p:ph type="sldNum" sz="quarter" idx="4"/>
          </p:nvPr>
        </p:nvSpPr>
        <p:spPr>
          <a:xfrm>
            <a:off x="4009762" y="6482315"/>
            <a:ext cx="1124476" cy="365125"/>
          </a:xfrm>
          <a:prstGeom prst="rect">
            <a:avLst/>
          </a:prstGeom>
        </p:spPr>
        <p:txBody>
          <a:bodyPr vert="horz" lIns="91440" tIns="45720" rIns="91440" bIns="45720" rtlCol="0" anchor="ctr"/>
          <a:lstStyle>
            <a:lvl1pPr algn="ctr">
              <a:defRPr sz="1600" b="1">
                <a:solidFill>
                  <a:schemeClr val="bg1"/>
                </a:solidFill>
                <a:latin typeface="微软雅黑" panose="020B0503020204020204" pitchFamily="34" charset="-122"/>
                <a:ea typeface="微软雅黑" panose="020B0503020204020204" pitchFamily="34" charset="-122"/>
              </a:defRPr>
            </a:lvl1pPr>
          </a:lstStyle>
          <a:p>
            <a:fld id="{5B1BC3F3-C5AE-40C5-B831-8FBE0041BB2B}" type="slidenum">
              <a:rPr lang="zh-CN" altLang="en-US" smtClean="0"/>
              <a:pPr/>
              <a:t>‹#›</a:t>
            </a:fld>
            <a:endParaRPr lang="zh-CN" altLang="en-US" dirty="0"/>
          </a:p>
        </p:txBody>
      </p:sp>
      <p:pic>
        <p:nvPicPr>
          <p:cNvPr id="16" name="图片 15">
            <a:extLst>
              <a:ext uri="{FF2B5EF4-FFF2-40B4-BE49-F238E27FC236}">
                <a16:creationId xmlns:a16="http://schemas.microsoft.com/office/drawing/2014/main" id="{CB4ACAA5-BDB6-42BF-A9D7-B2E8A7518073}"/>
              </a:ext>
            </a:extLst>
          </p:cNvPr>
          <p:cNvPicPr>
            <a:picLocks noChangeAspect="1"/>
          </p:cNvPicPr>
          <p:nvPr userDrawn="1"/>
        </p:nvPicPr>
        <p:blipFill>
          <a:blip r:embed="rId5"/>
          <a:stretch>
            <a:fillRect/>
          </a:stretch>
        </p:blipFill>
        <p:spPr>
          <a:xfrm>
            <a:off x="7082064" y="6523902"/>
            <a:ext cx="301171" cy="301171"/>
          </a:xfrm>
          <a:prstGeom prst="rect">
            <a:avLst/>
          </a:prstGeom>
        </p:spPr>
      </p:pic>
    </p:spTree>
    <p:extLst>
      <p:ext uri="{BB962C8B-B14F-4D97-AF65-F5344CB8AC3E}">
        <p14:creationId xmlns:p14="http://schemas.microsoft.com/office/powerpoint/2010/main" val="1801161296"/>
      </p:ext>
    </p:extLst>
  </p:cSld>
  <p:clrMap bg1="lt1" tx1="dk1" bg2="lt2" tx2="dk2" accent1="accent1" accent2="accent2" accent3="accent3" accent4="accent4" accent5="accent5" accent6="accent6" hlink="hlink" folHlink="folHlink"/>
  <p:sldLayoutIdLst>
    <p:sldLayoutId id="2147483674" r:id="rId1"/>
    <p:sldLayoutId id="2147483672" r:id="rId2"/>
    <p:sldLayoutId id="214748366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B7D11-EB40-435A-AD9E-774DD29449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4D103-AE1D-42A6-88D0-BB46BBA92D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D0877E-55D5-45B5-97E3-D437F040D9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18CA3-CAC6-4D15-B0E8-0FCE058F449A}"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0D202836-5C90-4910-949C-8E8321737B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CCF8E5-A8FF-4EF8-B250-B1EC156AD8B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70728805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6.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7.wav"/></Relationships>
</file>

<file path=ppt/slides/_rels/slide3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audio" Target="../media/audio1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webp"/><Relationship Id="rId2" Type="http://schemas.openxmlformats.org/officeDocument/2006/relationships/image" Target="../media/image22.webp"/><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5.wav"/><Relationship Id="rId1"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3.wav"/><Relationship Id="rId4" Type="http://schemas.openxmlformats.org/officeDocument/2006/relationships/audio" Target="../media/audio13.wav"/></Relationships>
</file>

<file path=ppt/slides/_rels/slide68.xml.rels><?xml version="1.0" encoding="UTF-8" standalone="yes"?>
<Relationships xmlns="http://schemas.openxmlformats.org/package/2006/relationships"><Relationship Id="rId2" Type="http://schemas.openxmlformats.org/officeDocument/2006/relationships/audio" Target="../media/audio14.wav"/><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 Id="rId4" Type="http://schemas.openxmlformats.org/officeDocument/2006/relationships/audio" Target="../media/audio9.wav"/></Relationships>
</file>

<file path=ppt/slides/_rels/slide7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3.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DEFFD707-26B2-4E2D-A243-AB8A156B4B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 r="9489"/>
          <a:stretch/>
        </p:blipFill>
        <p:spPr bwMode="auto">
          <a:xfrm>
            <a:off x="-95976" y="-42831"/>
            <a:ext cx="9450794" cy="69008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204107AD-754B-4C50-ACF8-DAC44DCB9AD2}"/>
              </a:ext>
            </a:extLst>
          </p:cNvPr>
          <p:cNvSpPr/>
          <p:nvPr/>
        </p:nvSpPr>
        <p:spPr>
          <a:xfrm>
            <a:off x="-95976" y="5486631"/>
            <a:ext cx="9450794" cy="1371369"/>
          </a:xfrm>
          <a:prstGeom prst="rect">
            <a:avLst/>
          </a:prstGeom>
          <a:solidFill>
            <a:srgbClr val="D8AE3D">
              <a:alpha val="9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标题 1">
            <a:extLst>
              <a:ext uri="{FF2B5EF4-FFF2-40B4-BE49-F238E27FC236}">
                <a16:creationId xmlns:a16="http://schemas.microsoft.com/office/drawing/2014/main" id="{A6DBC0C3-C424-4AE9-ACA9-72BD0887696F}"/>
              </a:ext>
            </a:extLst>
          </p:cNvPr>
          <p:cNvSpPr txBox="1">
            <a:spLocks/>
          </p:cNvSpPr>
          <p:nvPr/>
        </p:nvSpPr>
        <p:spPr>
          <a:xfrm>
            <a:off x="5755559" y="6353532"/>
            <a:ext cx="3367823" cy="425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zh-CN" altLang="en-US" sz="1800" b="1" dirty="0">
                <a:solidFill>
                  <a:schemeClr val="bg1"/>
                </a:solidFill>
                <a:latin typeface="微软雅黑" panose="020B0503020204020204" pitchFamily="34" charset="-122"/>
                <a:ea typeface="微软雅黑" panose="020B0503020204020204" pitchFamily="34" charset="-122"/>
              </a:rPr>
              <a:t> 电子设计创新实验室  周布伟</a:t>
            </a:r>
          </a:p>
        </p:txBody>
      </p:sp>
      <p:sp>
        <p:nvSpPr>
          <p:cNvPr id="8" name="文本框 7">
            <a:extLst>
              <a:ext uri="{FF2B5EF4-FFF2-40B4-BE49-F238E27FC236}">
                <a16:creationId xmlns:a16="http://schemas.microsoft.com/office/drawing/2014/main" id="{A1803482-6C0E-4614-BC1C-114C81E425B5}"/>
              </a:ext>
            </a:extLst>
          </p:cNvPr>
          <p:cNvSpPr txBox="1"/>
          <p:nvPr/>
        </p:nvSpPr>
        <p:spPr>
          <a:xfrm>
            <a:off x="168613" y="6366411"/>
            <a:ext cx="3977937" cy="400110"/>
          </a:xfrm>
          <a:prstGeom prst="rect">
            <a:avLst/>
          </a:prstGeom>
          <a:no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j-cs"/>
              </a:rPr>
              <a:t>第二次培训：</a:t>
            </a:r>
            <a:r>
              <a:rPr lang="en-US" altLang="zh-CN" sz="2000" b="1" dirty="0">
                <a:solidFill>
                  <a:schemeClr val="bg1"/>
                </a:solidFill>
                <a:latin typeface="微软雅黑" panose="020B0503020204020204" pitchFamily="34" charset="-122"/>
                <a:ea typeface="微软雅黑" panose="020B0503020204020204" pitchFamily="34" charset="-122"/>
                <a:cs typeface="+mj-cs"/>
              </a:rPr>
              <a:t>2022-10-30</a:t>
            </a:r>
            <a:endParaRPr lang="zh-CN" altLang="en-US" sz="2000" b="1" dirty="0">
              <a:solidFill>
                <a:schemeClr val="bg1"/>
              </a:solidFill>
              <a:latin typeface="微软雅黑" panose="020B0503020204020204" pitchFamily="34" charset="-122"/>
              <a:ea typeface="微软雅黑" panose="020B0503020204020204" pitchFamily="34" charset="-122"/>
              <a:cs typeface="+mj-cs"/>
            </a:endParaRPr>
          </a:p>
        </p:txBody>
      </p:sp>
      <p:sp>
        <p:nvSpPr>
          <p:cNvPr id="19" name="文本框 18">
            <a:extLst>
              <a:ext uri="{FF2B5EF4-FFF2-40B4-BE49-F238E27FC236}">
                <a16:creationId xmlns:a16="http://schemas.microsoft.com/office/drawing/2014/main" id="{8077651F-0B97-40E5-A0F6-FA5C3F4E3C6D}"/>
              </a:ext>
            </a:extLst>
          </p:cNvPr>
          <p:cNvSpPr txBox="1"/>
          <p:nvPr/>
        </p:nvSpPr>
        <p:spPr>
          <a:xfrm>
            <a:off x="123216" y="5486632"/>
            <a:ext cx="8521321"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速通嵌入式</a:t>
            </a:r>
            <a:r>
              <a:rPr lang="en-US" altLang="zh-CN" sz="5400" b="1" dirty="0">
                <a:solidFill>
                  <a:schemeClr val="bg1"/>
                </a:solidFill>
                <a:latin typeface="微软雅黑" panose="020B0503020204020204" pitchFamily="34" charset="-122"/>
                <a:ea typeface="微软雅黑" panose="020B0503020204020204" pitchFamily="34" charset="-122"/>
              </a:rPr>
              <a:t>C</a:t>
            </a:r>
            <a:r>
              <a:rPr lang="zh-CN" altLang="en-US" sz="5400" b="1" dirty="0">
                <a:solidFill>
                  <a:schemeClr val="bg1"/>
                </a:solidFill>
                <a:latin typeface="微软雅黑" panose="020B0503020204020204" pitchFamily="34" charset="-122"/>
                <a:ea typeface="微软雅黑" panose="020B0503020204020204" pitchFamily="34" charset="-122"/>
              </a:rPr>
              <a:t>语言基础</a:t>
            </a:r>
          </a:p>
        </p:txBody>
      </p:sp>
      <p:sp>
        <p:nvSpPr>
          <p:cNvPr id="12" name="矩形 11">
            <a:extLst>
              <a:ext uri="{FF2B5EF4-FFF2-40B4-BE49-F238E27FC236}">
                <a16:creationId xmlns:a16="http://schemas.microsoft.com/office/drawing/2014/main" id="{97D8CDDF-384B-497E-AC47-26ADF2C2B5D9}"/>
              </a:ext>
            </a:extLst>
          </p:cNvPr>
          <p:cNvSpPr/>
          <p:nvPr/>
        </p:nvSpPr>
        <p:spPr>
          <a:xfrm>
            <a:off x="2698750" y="91479"/>
            <a:ext cx="6656068" cy="913118"/>
          </a:xfrm>
          <a:prstGeom prst="rect">
            <a:avLst/>
          </a:prstGeom>
          <a:solidFill>
            <a:schemeClr val="bg1">
              <a:lumMod val="95000"/>
              <a:alpha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7E66090-FE41-426E-8FD3-DC4E7B0EC0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1797" y="218822"/>
            <a:ext cx="2641600" cy="637452"/>
          </a:xfrm>
          <a:prstGeom prst="rect">
            <a:avLst/>
          </a:prstGeom>
        </p:spPr>
      </p:pic>
      <p:pic>
        <p:nvPicPr>
          <p:cNvPr id="21" name="图片 20">
            <a:extLst>
              <a:ext uri="{FF2B5EF4-FFF2-40B4-BE49-F238E27FC236}">
                <a16:creationId xmlns:a16="http://schemas.microsoft.com/office/drawing/2014/main" id="{A9264EA7-6CA9-45A6-95E7-7597B7122C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100" b="28004"/>
          <a:stretch/>
        </p:blipFill>
        <p:spPr>
          <a:xfrm>
            <a:off x="5644688" y="91478"/>
            <a:ext cx="2495608" cy="896472"/>
          </a:xfrm>
          <a:prstGeom prst="rect">
            <a:avLst/>
          </a:prstGeom>
        </p:spPr>
      </p:pic>
      <p:pic>
        <p:nvPicPr>
          <p:cNvPr id="3" name="图片 2">
            <a:extLst>
              <a:ext uri="{FF2B5EF4-FFF2-40B4-BE49-F238E27FC236}">
                <a16:creationId xmlns:a16="http://schemas.microsoft.com/office/drawing/2014/main" id="{D66A58F2-9644-44ED-AF9F-736408E0603D}"/>
              </a:ext>
            </a:extLst>
          </p:cNvPr>
          <p:cNvPicPr>
            <a:picLocks noChangeAspect="1"/>
          </p:cNvPicPr>
          <p:nvPr/>
        </p:nvPicPr>
        <p:blipFill>
          <a:blip r:embed="rId6"/>
          <a:stretch>
            <a:fillRect/>
          </a:stretch>
        </p:blipFill>
        <p:spPr>
          <a:xfrm>
            <a:off x="8331588" y="161608"/>
            <a:ext cx="751879" cy="751879"/>
          </a:xfrm>
          <a:prstGeom prst="rect">
            <a:avLst/>
          </a:prstGeom>
        </p:spPr>
      </p:pic>
    </p:spTree>
    <p:extLst>
      <p:ext uri="{BB962C8B-B14F-4D97-AF65-F5344CB8AC3E}">
        <p14:creationId xmlns:p14="http://schemas.microsoft.com/office/powerpoint/2010/main" val="9954276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520487"/>
          </a:xfrm>
        </p:spPr>
        <p:txBody>
          <a:bodyPr/>
          <a:lstStyle/>
          <a:p>
            <a:r>
              <a:rPr lang="zh-CN" altLang="en-US" dirty="0"/>
              <a:t>二进制 → 十六进制</a:t>
            </a:r>
          </a:p>
          <a:p>
            <a:pPr marL="457200" lvl="1" indent="0">
              <a:buNone/>
            </a:pPr>
            <a:r>
              <a:rPr lang="zh-CN" altLang="en-US" dirty="0"/>
              <a:t>原则：从右向左四位一组，不足高位补零，写出四位二进制对应的十六进制符号</a:t>
            </a:r>
          </a:p>
        </p:txBody>
      </p:sp>
      <p:sp>
        <p:nvSpPr>
          <p:cNvPr id="46" name="Text Box 5">
            <a:extLst>
              <a:ext uri="{FF2B5EF4-FFF2-40B4-BE49-F238E27FC236}">
                <a16:creationId xmlns:a16="http://schemas.microsoft.com/office/drawing/2014/main" id="{6C02F61E-796F-40D5-B43E-70AC32814D71}"/>
              </a:ext>
            </a:extLst>
          </p:cNvPr>
          <p:cNvSpPr txBox="1">
            <a:spLocks noChangeArrowheads="1"/>
          </p:cNvSpPr>
          <p:nvPr/>
        </p:nvSpPr>
        <p:spPr bwMode="auto">
          <a:xfrm>
            <a:off x="2884488" y="2068227"/>
            <a:ext cx="254471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10011011100B</a:t>
            </a:r>
          </a:p>
        </p:txBody>
      </p:sp>
      <p:sp>
        <p:nvSpPr>
          <p:cNvPr id="47" name="AutoShape 6">
            <a:extLst>
              <a:ext uri="{FF2B5EF4-FFF2-40B4-BE49-F238E27FC236}">
                <a16:creationId xmlns:a16="http://schemas.microsoft.com/office/drawing/2014/main" id="{DEFA8738-565C-448C-BBB2-2FA5F8639216}"/>
              </a:ext>
            </a:extLst>
          </p:cNvPr>
          <p:cNvSpPr>
            <a:spLocks noChangeArrowheads="1"/>
          </p:cNvSpPr>
          <p:nvPr/>
        </p:nvSpPr>
        <p:spPr bwMode="auto">
          <a:xfrm>
            <a:off x="3924300" y="2515902"/>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
        <p:nvSpPr>
          <p:cNvPr id="48" name="Text Box 7">
            <a:extLst>
              <a:ext uri="{FF2B5EF4-FFF2-40B4-BE49-F238E27FC236}">
                <a16:creationId xmlns:a16="http://schemas.microsoft.com/office/drawing/2014/main" id="{07F71C00-89DA-441F-BB51-DDB5A29B9540}"/>
              </a:ext>
            </a:extLst>
          </p:cNvPr>
          <p:cNvSpPr txBox="1">
            <a:spLocks noChangeArrowheads="1"/>
          </p:cNvSpPr>
          <p:nvPr/>
        </p:nvSpPr>
        <p:spPr bwMode="auto">
          <a:xfrm>
            <a:off x="2784300" y="2800646"/>
            <a:ext cx="274508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010011011100B</a:t>
            </a:r>
            <a:endParaRPr lang="en-US" altLang="zh-CN" sz="2800" b="0" dirty="0"/>
          </a:p>
        </p:txBody>
      </p:sp>
      <p:sp>
        <p:nvSpPr>
          <p:cNvPr id="49" name="Line 8">
            <a:extLst>
              <a:ext uri="{FF2B5EF4-FFF2-40B4-BE49-F238E27FC236}">
                <a16:creationId xmlns:a16="http://schemas.microsoft.com/office/drawing/2014/main" id="{7FF82116-8F1C-4B27-BEC3-CBF07FA5BE3C}"/>
              </a:ext>
            </a:extLst>
          </p:cNvPr>
          <p:cNvSpPr>
            <a:spLocks noChangeShapeType="1"/>
          </p:cNvSpPr>
          <p:nvPr/>
        </p:nvSpPr>
        <p:spPr bwMode="auto">
          <a:xfrm>
            <a:off x="2933525" y="3248321"/>
            <a:ext cx="609600" cy="0"/>
          </a:xfrm>
          <a:prstGeom prst="line">
            <a:avLst/>
          </a:prstGeom>
          <a:noFill/>
          <a:ln w="9525">
            <a:solidFill>
              <a:srgbClr val="FF99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0" name="Line 9">
            <a:extLst>
              <a:ext uri="{FF2B5EF4-FFF2-40B4-BE49-F238E27FC236}">
                <a16:creationId xmlns:a16="http://schemas.microsoft.com/office/drawing/2014/main" id="{700A71DF-AF3B-425B-AE2D-8E292146D7DD}"/>
              </a:ext>
            </a:extLst>
          </p:cNvPr>
          <p:cNvSpPr>
            <a:spLocks noChangeShapeType="1"/>
          </p:cNvSpPr>
          <p:nvPr/>
        </p:nvSpPr>
        <p:spPr bwMode="auto">
          <a:xfrm>
            <a:off x="3751088" y="3248321"/>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1" name="Line 10">
            <a:extLst>
              <a:ext uri="{FF2B5EF4-FFF2-40B4-BE49-F238E27FC236}">
                <a16:creationId xmlns:a16="http://schemas.microsoft.com/office/drawing/2014/main" id="{1EE2196F-E5C1-4118-A9BF-8080F09F7087}"/>
              </a:ext>
            </a:extLst>
          </p:cNvPr>
          <p:cNvSpPr>
            <a:spLocks noChangeShapeType="1"/>
          </p:cNvSpPr>
          <p:nvPr/>
        </p:nvSpPr>
        <p:spPr bwMode="auto">
          <a:xfrm>
            <a:off x="4484428" y="3248321"/>
            <a:ext cx="6096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4" name="Text Box 13">
            <a:extLst>
              <a:ext uri="{FF2B5EF4-FFF2-40B4-BE49-F238E27FC236}">
                <a16:creationId xmlns:a16="http://schemas.microsoft.com/office/drawing/2014/main" id="{6DE8A280-7013-4330-84A6-24EF6A351B41}"/>
              </a:ext>
            </a:extLst>
          </p:cNvPr>
          <p:cNvSpPr txBox="1">
            <a:spLocks noChangeArrowheads="1"/>
          </p:cNvSpPr>
          <p:nvPr/>
        </p:nvSpPr>
        <p:spPr bwMode="auto">
          <a:xfrm>
            <a:off x="3290111" y="3281934"/>
            <a:ext cx="235503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ea typeface="楷体_GB2312" pitchFamily="49" charset="-122"/>
              </a:rPr>
              <a:t>4      D     C   H</a:t>
            </a:r>
          </a:p>
        </p:txBody>
      </p:sp>
      <p:sp>
        <p:nvSpPr>
          <p:cNvPr id="55" name="文本占位符 6">
            <a:extLst>
              <a:ext uri="{FF2B5EF4-FFF2-40B4-BE49-F238E27FC236}">
                <a16:creationId xmlns:a16="http://schemas.microsoft.com/office/drawing/2014/main" id="{5C88B0BD-8D9C-452F-807F-30B3619BE657}"/>
              </a:ext>
            </a:extLst>
          </p:cNvPr>
          <p:cNvSpPr txBox="1">
            <a:spLocks/>
          </p:cNvSpPr>
          <p:nvPr/>
        </p:nvSpPr>
        <p:spPr>
          <a:xfrm>
            <a:off x="298450" y="3593560"/>
            <a:ext cx="8547100" cy="965741"/>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十六进制 → 二进制</a:t>
            </a:r>
          </a:p>
          <a:p>
            <a:pPr marL="457200" lvl="1" indent="0">
              <a:buNone/>
            </a:pPr>
            <a:r>
              <a:rPr lang="zh-CN" altLang="en-US" dirty="0"/>
              <a:t>原则：按顺序写出一位十六进制对应的四位二进制序列</a:t>
            </a:r>
          </a:p>
        </p:txBody>
      </p:sp>
      <p:sp>
        <p:nvSpPr>
          <p:cNvPr id="56" name="Text Box 15">
            <a:extLst>
              <a:ext uri="{FF2B5EF4-FFF2-40B4-BE49-F238E27FC236}">
                <a16:creationId xmlns:a16="http://schemas.microsoft.com/office/drawing/2014/main" id="{6833F752-2B23-4F0F-B0E1-B6AEFC57136D}"/>
              </a:ext>
            </a:extLst>
          </p:cNvPr>
          <p:cNvSpPr txBox="1">
            <a:spLocks noChangeArrowheads="1"/>
          </p:cNvSpPr>
          <p:nvPr/>
        </p:nvSpPr>
        <p:spPr bwMode="auto">
          <a:xfrm>
            <a:off x="3923476" y="4575839"/>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4FH</a:t>
            </a:r>
          </a:p>
        </p:txBody>
      </p:sp>
      <p:sp>
        <p:nvSpPr>
          <p:cNvPr id="58" name="Text Box 17">
            <a:extLst>
              <a:ext uri="{FF2B5EF4-FFF2-40B4-BE49-F238E27FC236}">
                <a16:creationId xmlns:a16="http://schemas.microsoft.com/office/drawing/2014/main" id="{D625A0BC-059E-4B3B-8902-FEFF1DAD791C}"/>
              </a:ext>
            </a:extLst>
          </p:cNvPr>
          <p:cNvSpPr txBox="1">
            <a:spLocks noChangeArrowheads="1"/>
          </p:cNvSpPr>
          <p:nvPr/>
        </p:nvSpPr>
        <p:spPr bwMode="auto">
          <a:xfrm>
            <a:off x="3307409" y="5436871"/>
            <a:ext cx="169063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01001111B</a:t>
            </a:r>
          </a:p>
        </p:txBody>
      </p:sp>
      <p:sp>
        <p:nvSpPr>
          <p:cNvPr id="59" name="AutoShape 6">
            <a:extLst>
              <a:ext uri="{FF2B5EF4-FFF2-40B4-BE49-F238E27FC236}">
                <a16:creationId xmlns:a16="http://schemas.microsoft.com/office/drawing/2014/main" id="{18D53439-CCFE-403C-BBA4-3164BEBB4A82}"/>
              </a:ext>
            </a:extLst>
          </p:cNvPr>
          <p:cNvSpPr>
            <a:spLocks noChangeArrowheads="1"/>
          </p:cNvSpPr>
          <p:nvPr/>
        </p:nvSpPr>
        <p:spPr bwMode="auto">
          <a:xfrm>
            <a:off x="3962225" y="5039685"/>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Tree>
    <p:extLst>
      <p:ext uri="{BB962C8B-B14F-4D97-AF65-F5344CB8AC3E}">
        <p14:creationId xmlns:p14="http://schemas.microsoft.com/office/powerpoint/2010/main" val="322227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nimBg="1"/>
      <p:bldP spid="48" grpId="0" autoUpdateAnimBg="0"/>
      <p:bldP spid="54" grpId="0" autoUpdateAnimBg="0"/>
      <p:bldP spid="56" grpId="0" autoUpdateAnimBg="0"/>
      <p:bldP spid="58" grpId="0" autoUpdateAnimBg="0"/>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810000" cy="5451387"/>
          </a:xfrm>
        </p:spPr>
        <p:txBody>
          <a:bodyPr>
            <a:normAutofit fontScale="77500" lnSpcReduction="20000"/>
          </a:bodyPr>
          <a:lstStyle/>
          <a:p>
            <a:pPr>
              <a:lnSpc>
                <a:spcPct val="120000"/>
              </a:lnSpc>
            </a:pPr>
            <a:r>
              <a:rPr lang="zh-CN" altLang="en-US" dirty="0"/>
              <a:t>数据是对客观事物特征抽象的符号化表示；</a:t>
            </a:r>
            <a:endParaRPr lang="en-US" altLang="zh-CN" dirty="0"/>
          </a:p>
          <a:p>
            <a:pPr lvl="1">
              <a:lnSpc>
                <a:spcPct val="120000"/>
              </a:lnSpc>
            </a:pPr>
            <a:r>
              <a:rPr lang="zh-CN" altLang="en-US" dirty="0"/>
              <a:t>客观事物不同，表示的方法也不同；</a:t>
            </a:r>
            <a:endParaRPr lang="en-US" altLang="zh-CN" dirty="0"/>
          </a:p>
          <a:p>
            <a:pPr lvl="1">
              <a:lnSpc>
                <a:spcPct val="120000"/>
              </a:lnSpc>
            </a:pPr>
            <a:r>
              <a:rPr lang="zh-CN" altLang="en-US" dirty="0"/>
              <a:t>客观事物不同，计算机的处理方法也不同。</a:t>
            </a:r>
            <a:endParaRPr lang="en-US" altLang="zh-CN" dirty="0"/>
          </a:p>
          <a:p>
            <a:pPr>
              <a:lnSpc>
                <a:spcPct val="120000"/>
              </a:lnSpc>
            </a:pPr>
            <a:r>
              <a:rPr lang="zh-CN" altLang="en-US" dirty="0"/>
              <a:t>计算机由于工程的限制，只能在有限精度和有限范围内在工程上近似地描述数据。根据程序处理的数据对象，应规定数据的类型。</a:t>
            </a:r>
            <a:endParaRPr lang="en-US" altLang="zh-CN" dirty="0"/>
          </a:p>
          <a:p>
            <a:pPr lvl="1">
              <a:lnSpc>
                <a:spcPct val="120000"/>
              </a:lnSpc>
            </a:pPr>
            <a:r>
              <a:rPr lang="zh-CN" altLang="en-US" dirty="0"/>
              <a:t>一位二进制称为一个比特（</a:t>
            </a:r>
            <a:r>
              <a:rPr lang="en-US" altLang="zh-CN" dirty="0"/>
              <a:t>bit</a:t>
            </a:r>
            <a:r>
              <a:rPr lang="zh-CN" altLang="en-US" dirty="0"/>
              <a:t>），八位二进制构成一个字节（</a:t>
            </a:r>
            <a:r>
              <a:rPr lang="en-US" altLang="zh-CN" dirty="0"/>
              <a:t>Byte</a:t>
            </a:r>
            <a:r>
              <a:rPr lang="zh-CN" altLang="en-US" dirty="0"/>
              <a:t>）；</a:t>
            </a:r>
            <a:endParaRPr lang="en-US" altLang="zh-CN" dirty="0"/>
          </a:p>
          <a:p>
            <a:pPr lvl="1">
              <a:lnSpc>
                <a:spcPct val="120000"/>
              </a:lnSpc>
            </a:pPr>
            <a:r>
              <a:rPr lang="zh-CN" altLang="en-US" dirty="0"/>
              <a:t>字节是存储的基本单元，是计算机对数据操作的最小单位。</a:t>
            </a:r>
            <a:endParaRPr lang="en-US" altLang="zh-CN" dirty="0"/>
          </a:p>
          <a:p>
            <a:endParaRPr lang="zh-CN" altLang="en-US" dirty="0"/>
          </a:p>
          <a:p>
            <a:endParaRPr lang="zh-CN" altLang="en-US" dirty="0"/>
          </a:p>
        </p:txBody>
      </p:sp>
      <p:pic>
        <p:nvPicPr>
          <p:cNvPr id="11" name="图片 10">
            <a:extLst>
              <a:ext uri="{FF2B5EF4-FFF2-40B4-BE49-F238E27FC236}">
                <a16:creationId xmlns:a16="http://schemas.microsoft.com/office/drawing/2014/main" id="{6B0636DD-98EE-47A5-98C5-8D53E1B686BE}"/>
              </a:ext>
            </a:extLst>
          </p:cNvPr>
          <p:cNvPicPr>
            <a:picLocks noChangeAspect="1"/>
          </p:cNvPicPr>
          <p:nvPr/>
        </p:nvPicPr>
        <p:blipFill rotWithShape="1">
          <a:blip r:embed="rId2">
            <a:extLst>
              <a:ext uri="{28A0092B-C50C-407E-A947-70E740481C1C}">
                <a14:useLocalDpi xmlns:a14="http://schemas.microsoft.com/office/drawing/2010/main" val="0"/>
              </a:ext>
            </a:extLst>
          </a:blip>
          <a:srcRect l="4975" t="4312" r="3826" b="3947"/>
          <a:stretch/>
        </p:blipFill>
        <p:spPr>
          <a:xfrm>
            <a:off x="4165600" y="628400"/>
            <a:ext cx="4978400" cy="5601200"/>
          </a:xfrm>
          <a:prstGeom prst="rect">
            <a:avLst/>
          </a:prstGeom>
        </p:spPr>
      </p:pic>
      <p:cxnSp>
        <p:nvCxnSpPr>
          <p:cNvPr id="13" name="直接连接符 12">
            <a:extLst>
              <a:ext uri="{FF2B5EF4-FFF2-40B4-BE49-F238E27FC236}">
                <a16:creationId xmlns:a16="http://schemas.microsoft.com/office/drawing/2014/main" id="{305837D8-AE5E-483E-9350-56ECB2E34E68}"/>
              </a:ext>
            </a:extLst>
          </p:cNvPr>
          <p:cNvCxnSpPr>
            <a:cxnSpLocks/>
          </p:cNvCxnSpPr>
          <p:nvPr/>
        </p:nvCxnSpPr>
        <p:spPr>
          <a:xfrm>
            <a:off x="7245350" y="3067050"/>
            <a:ext cx="8064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F32A36F9-9419-4C66-B9D2-AE881CE48B5E}"/>
              </a:ext>
            </a:extLst>
          </p:cNvPr>
          <p:cNvCxnSpPr>
            <a:cxnSpLocks/>
          </p:cNvCxnSpPr>
          <p:nvPr/>
        </p:nvCxnSpPr>
        <p:spPr>
          <a:xfrm>
            <a:off x="6369050" y="3327400"/>
            <a:ext cx="4826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D6ACD665-97D6-4325-A230-0BC5E7320CE8}"/>
              </a:ext>
            </a:extLst>
          </p:cNvPr>
          <p:cNvCxnSpPr>
            <a:cxnSpLocks/>
          </p:cNvCxnSpPr>
          <p:nvPr/>
        </p:nvCxnSpPr>
        <p:spPr>
          <a:xfrm>
            <a:off x="7099300" y="4076700"/>
            <a:ext cx="7556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E7157F14-C4D6-4349-A974-0D67F3FAB7DC}"/>
              </a:ext>
            </a:extLst>
          </p:cNvPr>
          <p:cNvCxnSpPr>
            <a:cxnSpLocks/>
          </p:cNvCxnSpPr>
          <p:nvPr/>
        </p:nvCxnSpPr>
        <p:spPr>
          <a:xfrm>
            <a:off x="6369050" y="4483100"/>
            <a:ext cx="1968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32A83C68-93FA-4392-B6C6-9C988FD9F658}"/>
              </a:ext>
            </a:extLst>
          </p:cNvPr>
          <p:cNvCxnSpPr>
            <a:cxnSpLocks/>
          </p:cNvCxnSpPr>
          <p:nvPr/>
        </p:nvCxnSpPr>
        <p:spPr>
          <a:xfrm>
            <a:off x="8007350" y="1581150"/>
            <a:ext cx="79375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568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73583B-E415-420B-9F98-1AD5D6045AB0}"/>
              </a:ext>
            </a:extLst>
          </p:cNvPr>
          <p:cNvSpPr>
            <a:spLocks noGrp="1"/>
          </p:cNvSpPr>
          <p:nvPr>
            <p:ph type="sldNum" sz="quarter" idx="10"/>
          </p:nvPr>
        </p:nvSpPr>
        <p:spPr/>
        <p:txBody>
          <a:bodyPr/>
          <a:lstStyle/>
          <a:p>
            <a:fld id="{5B1BC3F3-C5AE-40C5-B831-8FBE0041BB2B}" type="slidenum">
              <a:rPr lang="zh-CN" altLang="en-US" smtClean="0"/>
              <a:pPr/>
              <a:t>12</a:t>
            </a:fld>
            <a:endParaRPr lang="zh-CN" altLang="en-US" dirty="0"/>
          </a:p>
        </p:txBody>
      </p:sp>
      <p:sp>
        <p:nvSpPr>
          <p:cNvPr id="3" name="文本占位符 2">
            <a:extLst>
              <a:ext uri="{FF2B5EF4-FFF2-40B4-BE49-F238E27FC236}">
                <a16:creationId xmlns:a16="http://schemas.microsoft.com/office/drawing/2014/main" id="{ABE01186-6009-468F-A3B7-0DE59097E674}"/>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46EE9BFD-C5B1-4937-B2D6-DD4A0BDAB9CE}"/>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4E310F4F-573B-4EBE-9B76-3DE43C5BE961}"/>
              </a:ext>
            </a:extLst>
          </p:cNvPr>
          <p:cNvSpPr>
            <a:spLocks noGrp="1"/>
          </p:cNvSpPr>
          <p:nvPr>
            <p:ph type="body" sz="quarter" idx="13"/>
          </p:nvPr>
        </p:nvSpPr>
        <p:spPr/>
        <p:txBody>
          <a:bodyPr/>
          <a:lstStyle/>
          <a:p>
            <a:r>
              <a:rPr lang="zh-CN" altLang="en-US" dirty="0"/>
              <a:t>程序中的数据可以分类为常量（如整型常量、字符型常量、浮点型常量等，具有一定精度和范围）和变量，常量可以直接给出，可以通过</a:t>
            </a:r>
            <a:r>
              <a:rPr lang="en-US" altLang="zh-CN" dirty="0"/>
              <a:t>#define</a:t>
            </a:r>
            <a:r>
              <a:rPr lang="zh-CN" altLang="en-US" dirty="0"/>
              <a:t>定义，而变量需要命名并声明类型，且必须先声明后使用</a:t>
            </a:r>
            <a:endParaRPr lang="en-US" altLang="zh-CN" dirty="0"/>
          </a:p>
          <a:p>
            <a:pPr marL="457200" lvl="1" indent="0">
              <a:buNone/>
            </a:pPr>
            <a:r>
              <a:rPr lang="en-US" altLang="zh-CN" dirty="0"/>
              <a:t>#define  PI  3.1415926</a:t>
            </a:r>
          </a:p>
          <a:p>
            <a:pPr marL="0" indent="0">
              <a:buNone/>
            </a:pPr>
            <a:endParaRPr lang="en-US" altLang="zh-CN" dirty="0"/>
          </a:p>
          <a:p>
            <a:r>
              <a:rPr lang="zh-CN" altLang="en-US" dirty="0"/>
              <a:t>通过 </a:t>
            </a:r>
            <a:r>
              <a:rPr lang="en-US" altLang="zh-CN" dirty="0"/>
              <a:t>typedef </a:t>
            </a:r>
            <a:r>
              <a:rPr lang="zh-CN" altLang="en-US" dirty="0"/>
              <a:t>语句，可以定义自己命名的数据类型。实际上是给数据类型重新起个名字，如</a:t>
            </a:r>
            <a:endParaRPr lang="en-US" altLang="zh-CN" dirty="0"/>
          </a:p>
          <a:p>
            <a:pPr marL="457200" lvl="1" indent="0">
              <a:buNone/>
            </a:pPr>
            <a:r>
              <a:rPr lang="en-US" altLang="zh-CN" dirty="0"/>
              <a:t>typedef unsigned char uint8</a:t>
            </a:r>
            <a:r>
              <a:rPr lang="en-US" altLang="zh-CN" dirty="0">
                <a:solidFill>
                  <a:srgbClr val="C00000"/>
                </a:solidFill>
              </a:rPr>
              <a:t>;</a:t>
            </a:r>
          </a:p>
          <a:p>
            <a:pPr marL="457200" lvl="1" indent="0">
              <a:buNone/>
            </a:pPr>
            <a:r>
              <a:rPr lang="en-US" altLang="zh-CN" dirty="0"/>
              <a:t>typedef unsigned int uint16</a:t>
            </a:r>
            <a:r>
              <a:rPr lang="en-US" altLang="zh-CN" dirty="0">
                <a:solidFill>
                  <a:srgbClr val="C00000"/>
                </a:solidFill>
              </a:rPr>
              <a:t>;</a:t>
            </a:r>
          </a:p>
          <a:p>
            <a:pPr lvl="1"/>
            <a:endParaRPr lang="zh-CN" altLang="en-US" dirty="0"/>
          </a:p>
          <a:p>
            <a:endParaRPr lang="zh-CN" altLang="en-US" dirty="0"/>
          </a:p>
        </p:txBody>
      </p:sp>
      <p:sp>
        <p:nvSpPr>
          <p:cNvPr id="7" name="Text Box 5">
            <a:extLst>
              <a:ext uri="{FF2B5EF4-FFF2-40B4-BE49-F238E27FC236}">
                <a16:creationId xmlns:a16="http://schemas.microsoft.com/office/drawing/2014/main" id="{F2FF8317-3463-4E63-9626-EAB803FC3995}"/>
              </a:ext>
            </a:extLst>
          </p:cNvPr>
          <p:cNvSpPr txBox="1">
            <a:spLocks noChangeArrowheads="1"/>
          </p:cNvSpPr>
          <p:nvPr/>
        </p:nvSpPr>
        <p:spPr bwMode="auto">
          <a:xfrm>
            <a:off x="2400300" y="5636543"/>
            <a:ext cx="328998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b="0" dirty="0">
                <a:solidFill>
                  <a:schemeClr val="tx1"/>
                </a:solidFill>
                <a:ea typeface="宋体" panose="02010600030101010101" pitchFamily="2" charset="-122"/>
                <a:cs typeface="Times New Roman" panose="02020603050405020304" pitchFamily="18" charset="0"/>
              </a:rPr>
              <a:t>typedef    type   </a:t>
            </a:r>
            <a:r>
              <a:rPr lang="zh-CN" altLang="en-US" b="0" dirty="0">
                <a:solidFill>
                  <a:schemeClr val="tx1"/>
                </a:solidFill>
                <a:ea typeface="宋体" panose="02010600030101010101" pitchFamily="2" charset="-122"/>
                <a:cs typeface="Times New Roman" panose="02020603050405020304" pitchFamily="18" charset="0"/>
              </a:rPr>
              <a:t>标识符</a:t>
            </a:r>
            <a:r>
              <a:rPr lang="en-US" altLang="zh-CN" b="0" dirty="0">
                <a:solidFill>
                  <a:srgbClr val="C00000"/>
                </a:solidFill>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170AA3B-733B-4613-AFFA-2671B337C9AE}"/>
              </a:ext>
            </a:extLst>
          </p:cNvPr>
          <p:cNvSpPr>
            <a:spLocks/>
          </p:cNvSpPr>
          <p:nvPr/>
        </p:nvSpPr>
        <p:spPr bwMode="auto">
          <a:xfrm>
            <a:off x="5708650" y="5433343"/>
            <a:ext cx="2438400" cy="398463"/>
          </a:xfrm>
          <a:prstGeom prst="accentCallout2">
            <a:avLst>
              <a:gd name="adj1" fmla="val 25000"/>
              <a:gd name="adj2" fmla="val -3125"/>
              <a:gd name="adj3" fmla="val 25000"/>
              <a:gd name="adj4" fmla="val -68162"/>
              <a:gd name="adj5" fmla="val 75347"/>
              <a:gd name="adj6" fmla="val -68426"/>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C</a:t>
            </a:r>
            <a:r>
              <a:rPr lang="zh-CN" altLang="en-US" sz="2000" b="0" dirty="0">
                <a:solidFill>
                  <a:schemeClr val="tx1"/>
                </a:solidFill>
                <a:ea typeface="宋体" panose="02010600030101010101" pitchFamily="2" charset="-122"/>
                <a:cs typeface="Times New Roman" panose="02020603050405020304" pitchFamily="18" charset="0"/>
              </a:rPr>
              <a:t>语言的类型名</a:t>
            </a:r>
          </a:p>
        </p:txBody>
      </p:sp>
      <p:sp>
        <p:nvSpPr>
          <p:cNvPr id="9" name="AutoShape 7">
            <a:extLst>
              <a:ext uri="{FF2B5EF4-FFF2-40B4-BE49-F238E27FC236}">
                <a16:creationId xmlns:a16="http://schemas.microsoft.com/office/drawing/2014/main" id="{71BB7C63-5F09-4A2E-86C1-53A730FA348A}"/>
              </a:ext>
            </a:extLst>
          </p:cNvPr>
          <p:cNvSpPr>
            <a:spLocks/>
          </p:cNvSpPr>
          <p:nvPr/>
        </p:nvSpPr>
        <p:spPr bwMode="auto">
          <a:xfrm>
            <a:off x="6042025" y="6036593"/>
            <a:ext cx="2476500" cy="398463"/>
          </a:xfrm>
          <a:prstGeom prst="callout2">
            <a:avLst>
              <a:gd name="adj1" fmla="val 28685"/>
              <a:gd name="adj2" fmla="val -3079"/>
              <a:gd name="adj3" fmla="val 28685"/>
              <a:gd name="adj4" fmla="val -38269"/>
              <a:gd name="adj5" fmla="val -6375"/>
              <a:gd name="adj6" fmla="val -38333"/>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用户定义类型名</a:t>
            </a:r>
          </a:p>
        </p:txBody>
      </p:sp>
      <p:sp>
        <p:nvSpPr>
          <p:cNvPr id="13" name="Text Box 11">
            <a:extLst>
              <a:ext uri="{FF2B5EF4-FFF2-40B4-BE49-F238E27FC236}">
                <a16:creationId xmlns:a16="http://schemas.microsoft.com/office/drawing/2014/main" id="{D9732D0F-1948-4A4B-A4AB-0C97D04645FA}"/>
              </a:ext>
            </a:extLst>
          </p:cNvPr>
          <p:cNvSpPr txBox="1">
            <a:spLocks noChangeArrowheads="1"/>
          </p:cNvSpPr>
          <p:nvPr/>
        </p:nvSpPr>
        <p:spPr bwMode="auto">
          <a:xfrm>
            <a:off x="2900576" y="2965154"/>
            <a:ext cx="30270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#define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宏名  字符串</a:t>
            </a:r>
          </a:p>
        </p:txBody>
      </p:sp>
    </p:spTree>
    <p:extLst>
      <p:ext uri="{BB962C8B-B14F-4D97-AF65-F5344CB8AC3E}">
        <p14:creationId xmlns:p14="http://schemas.microsoft.com/office/powerpoint/2010/main" val="11547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5562600"/>
            <a:ext cx="8547100" cy="747408"/>
          </a:xfrm>
        </p:spPr>
        <p:txBody>
          <a:bodyPr>
            <a:normAutofit lnSpcReduction="10000"/>
          </a:bodyPr>
          <a:lstStyle/>
          <a:p>
            <a:pPr>
              <a:lnSpc>
                <a:spcPct val="100000"/>
              </a:lnSpc>
            </a:pPr>
            <a:r>
              <a:rPr lang="zh-CN" altLang="en-US" sz="1800" dirty="0"/>
              <a:t>浮点类型的范围是大致的范围，精度分别为 </a:t>
            </a:r>
            <a:r>
              <a:rPr lang="en-US" altLang="zh-CN" sz="1800" dirty="0"/>
              <a:t>7 </a:t>
            </a:r>
            <a:r>
              <a:rPr lang="zh-CN" altLang="en-US" sz="1800" dirty="0"/>
              <a:t>位和 </a:t>
            </a:r>
            <a:r>
              <a:rPr lang="en-US" altLang="zh-CN" sz="1800" dirty="0"/>
              <a:t>16 </a:t>
            </a:r>
            <a:r>
              <a:rPr lang="zh-CN" altLang="en-US" sz="1800" dirty="0"/>
              <a:t>位；</a:t>
            </a:r>
            <a:endParaRPr lang="en-US" altLang="zh-CN" sz="1800" dirty="0"/>
          </a:p>
          <a:p>
            <a:pPr>
              <a:lnSpc>
                <a:spcPct val="100000"/>
              </a:lnSpc>
            </a:pPr>
            <a:r>
              <a:rPr lang="zh-CN" altLang="en-US" sz="1800" dirty="0"/>
              <a:t>寄存器数据类型直接用于对相关寄存器进行声明。</a:t>
            </a:r>
          </a:p>
        </p:txBody>
      </p:sp>
      <p:graphicFrame>
        <p:nvGraphicFramePr>
          <p:cNvPr id="6" name="Group 139">
            <a:extLst>
              <a:ext uri="{FF2B5EF4-FFF2-40B4-BE49-F238E27FC236}">
                <a16:creationId xmlns:a16="http://schemas.microsoft.com/office/drawing/2014/main" id="{2E8BFE86-6C7D-4E0A-8C36-F388E525BEAE}"/>
              </a:ext>
            </a:extLst>
          </p:cNvPr>
          <p:cNvGraphicFramePr>
            <a:graphicFrameLocks noGrp="1"/>
          </p:cNvGraphicFramePr>
          <p:nvPr>
            <p:extLst>
              <p:ext uri="{D42A27DB-BD31-4B8C-83A1-F6EECF244321}">
                <p14:modId xmlns:p14="http://schemas.microsoft.com/office/powerpoint/2010/main" val="3982213418"/>
              </p:ext>
            </p:extLst>
          </p:nvPr>
        </p:nvGraphicFramePr>
        <p:xfrm>
          <a:off x="320674" y="695527"/>
          <a:ext cx="8502651" cy="4800278"/>
        </p:xfrm>
        <a:graphic>
          <a:graphicData uri="http://schemas.openxmlformats.org/drawingml/2006/table">
            <a:tbl>
              <a:tblPr>
                <a:tableStyleId>{5DA37D80-6434-44D0-A028-1B22A696006F}</a:tableStyleId>
              </a:tblPr>
              <a:tblGrid>
                <a:gridCol w="1666876">
                  <a:extLst>
                    <a:ext uri="{9D8B030D-6E8A-4147-A177-3AD203B41FA5}">
                      <a16:colId xmlns:a16="http://schemas.microsoft.com/office/drawing/2014/main" val="3557373754"/>
                    </a:ext>
                  </a:extLst>
                </a:gridCol>
                <a:gridCol w="3155950">
                  <a:extLst>
                    <a:ext uri="{9D8B030D-6E8A-4147-A177-3AD203B41FA5}">
                      <a16:colId xmlns:a16="http://schemas.microsoft.com/office/drawing/2014/main" val="20000"/>
                    </a:ext>
                  </a:extLst>
                </a:gridCol>
                <a:gridCol w="2273300">
                  <a:extLst>
                    <a:ext uri="{9D8B030D-6E8A-4147-A177-3AD203B41FA5}">
                      <a16:colId xmlns:a16="http://schemas.microsoft.com/office/drawing/2014/main" val="20002"/>
                    </a:ext>
                  </a:extLst>
                </a:gridCol>
                <a:gridCol w="1406525">
                  <a:extLst>
                    <a:ext uri="{9D8B030D-6E8A-4147-A177-3AD203B41FA5}">
                      <a16:colId xmlns:a16="http://schemas.microsoft.com/office/drawing/2014/main" val="20003"/>
                    </a:ext>
                  </a:extLst>
                </a:gridCol>
              </a:tblGrid>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变量类型</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说明词</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范围</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bit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328274">
                <a:tc row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1"/>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2"/>
                  </a:ext>
                </a:extLst>
              </a:tr>
              <a:tr h="36293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3"/>
                  </a:ext>
                </a:extLst>
              </a:tr>
              <a:tr h="41510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4"/>
                  </a:ext>
                </a:extLst>
              </a:tr>
              <a:tr h="40149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5"/>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32</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 ~ 127</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244494329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255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374046189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浮点类型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96070910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p>
                  </a:txBody>
                  <a:tcPr marL="90000" marR="90000" marT="46784" marB="46784" horzOverflow="overflow"/>
                </a:tc>
                <a:extLst>
                  <a:ext uri="{0D108BD9-81ED-4DB2-BD59-A6C34878D82A}">
                    <a16:rowId xmlns:a16="http://schemas.microsoft.com/office/drawing/2014/main" val="2795416473"/>
                  </a:ext>
                </a:extLst>
              </a:tr>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1</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0000" marR="90000" marT="46784" marB="46784" horzOverflow="overflow"/>
                </a:tc>
                <a:extLst>
                  <a:ext uri="{0D108BD9-81ED-4DB2-BD59-A6C34878D82A}">
                    <a16:rowId xmlns:a16="http://schemas.microsoft.com/office/drawing/2014/main" val="2512499669"/>
                  </a:ext>
                </a:extLst>
              </a:tr>
            </a:tbl>
          </a:graphicData>
        </a:graphic>
      </p:graphicFrame>
    </p:spTree>
    <p:extLst>
      <p:ext uri="{BB962C8B-B14F-4D97-AF65-F5344CB8AC3E}">
        <p14:creationId xmlns:p14="http://schemas.microsoft.com/office/powerpoint/2010/main" val="368683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程序的核心是对数据按照算法进行处理（运算）。</a:t>
            </a:r>
            <a:r>
              <a:rPr lang="en-US" altLang="zh-CN" dirty="0"/>
              <a:t>C </a:t>
            </a:r>
            <a:r>
              <a:rPr lang="zh-CN" altLang="en-US" dirty="0"/>
              <a:t>语言提供了强大的数据运算功能。数据通过运算符连接的式子称为表达式，表达式根据运算关系对数据运算，并得到一个值。</a:t>
            </a:r>
          </a:p>
          <a:p>
            <a:endParaRPr lang="zh-CN" altLang="en-US" dirty="0"/>
          </a:p>
        </p:txBody>
      </p:sp>
    </p:spTree>
    <p:extLst>
      <p:ext uri="{BB962C8B-B14F-4D97-AF65-F5344CB8AC3E}">
        <p14:creationId xmlns:p14="http://schemas.microsoft.com/office/powerpoint/2010/main" val="358889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赋值运算</a:t>
            </a:r>
          </a:p>
        </p:txBody>
      </p:sp>
      <p:sp>
        <p:nvSpPr>
          <p:cNvPr id="6" name="Text Box 5">
            <a:extLst>
              <a:ext uri="{FF2B5EF4-FFF2-40B4-BE49-F238E27FC236}">
                <a16:creationId xmlns:a16="http://schemas.microsoft.com/office/drawing/2014/main" id="{9E3EE8AF-7155-4DBF-B428-0EDEBF89EF3A}"/>
              </a:ext>
            </a:extLst>
          </p:cNvPr>
          <p:cNvSpPr txBox="1">
            <a:spLocks noChangeArrowheads="1"/>
          </p:cNvSpPr>
          <p:nvPr/>
        </p:nvSpPr>
        <p:spPr bwMode="auto">
          <a:xfrm>
            <a:off x="298450" y="1217881"/>
            <a:ext cx="824059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的值赋给变量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p>
        </p:txBody>
      </p:sp>
      <p:sp>
        <p:nvSpPr>
          <p:cNvPr id="7" name="Text Box 7">
            <a:extLst>
              <a:ext uri="{FF2B5EF4-FFF2-40B4-BE49-F238E27FC236}">
                <a16:creationId xmlns:a16="http://schemas.microsoft.com/office/drawing/2014/main" id="{D5D14E7F-1C74-4CE3-ADB4-60A07D4EFCD8}"/>
              </a:ext>
            </a:extLst>
          </p:cNvPr>
          <p:cNvSpPr txBox="1">
            <a:spLocks noChangeArrowheads="1"/>
          </p:cNvSpPr>
          <p:nvPr/>
        </p:nvSpPr>
        <p:spPr bwMode="auto">
          <a:xfrm>
            <a:off x="338138" y="2032000"/>
            <a:ext cx="386065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说明时赋值*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b;</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 = 3 + 2;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说明后赋值*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Text Box 8">
            <a:extLst>
              <a:ext uri="{FF2B5EF4-FFF2-40B4-BE49-F238E27FC236}">
                <a16:creationId xmlns:a16="http://schemas.microsoft.com/office/drawing/2014/main" id="{0AAF4207-71FC-4AA5-876C-432DF4DAEE7A}"/>
              </a:ext>
            </a:extLst>
          </p:cNvPr>
          <p:cNvSpPr txBox="1">
            <a:spLocks noChangeArrowheads="1"/>
          </p:cNvSpPr>
          <p:nvPr/>
        </p:nvSpPr>
        <p:spPr bwMode="auto">
          <a:xfrm>
            <a:off x="298450" y="3130550"/>
            <a:ext cx="449063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⑴ </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是赋值号（动作）；</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⑵ 赋值运算的左值只能是变量</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Text Box 9">
            <a:extLst>
              <a:ext uri="{FF2B5EF4-FFF2-40B4-BE49-F238E27FC236}">
                <a16:creationId xmlns:a16="http://schemas.microsoft.com/office/drawing/2014/main" id="{CD28DBCE-7A1C-4E64-A9B8-B6F5E934FD1D}"/>
              </a:ext>
            </a:extLst>
          </p:cNvPr>
          <p:cNvSpPr txBox="1">
            <a:spLocks noChangeArrowheads="1"/>
          </p:cNvSpPr>
          <p:nvPr/>
        </p:nvSpPr>
        <p:spPr bwMode="auto">
          <a:xfrm>
            <a:off x="374650" y="4699000"/>
            <a:ext cx="290205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a + 2;</a:t>
            </a:r>
          </a:p>
          <a:p>
            <a:pPr eaLnBrk="1" hangingPunct="1"/>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+ 10;</a:t>
            </a:r>
          </a:p>
        </p:txBody>
      </p:sp>
      <p:sp>
        <p:nvSpPr>
          <p:cNvPr id="10" name="Text Box 11">
            <a:extLst>
              <a:ext uri="{FF2B5EF4-FFF2-40B4-BE49-F238E27FC236}">
                <a16:creationId xmlns:a16="http://schemas.microsoft.com/office/drawing/2014/main" id="{D446C031-DEAC-4A70-A973-DF9F3FC5F6DC}"/>
              </a:ext>
            </a:extLst>
          </p:cNvPr>
          <p:cNvSpPr txBox="1">
            <a:spLocks noChangeArrowheads="1"/>
          </p:cNvSpPr>
          <p:nvPr/>
        </p:nvSpPr>
        <p:spPr bwMode="auto">
          <a:xfrm>
            <a:off x="3903662" y="5080000"/>
            <a:ext cx="470693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+ 2 = 12;    /*Error!*/</a:t>
            </a:r>
          </a:p>
        </p:txBody>
      </p:sp>
      <p:sp>
        <p:nvSpPr>
          <p:cNvPr id="11" name="Text Box 12">
            <a:extLst>
              <a:ext uri="{FF2B5EF4-FFF2-40B4-BE49-F238E27FC236}">
                <a16:creationId xmlns:a16="http://schemas.microsoft.com/office/drawing/2014/main" id="{9A083BC6-D677-4301-A74D-D7C09F5E5C6C}"/>
              </a:ext>
            </a:extLst>
          </p:cNvPr>
          <p:cNvSpPr txBox="1">
            <a:spLocks noChangeArrowheads="1"/>
          </p:cNvSpPr>
          <p:nvPr/>
        </p:nvSpPr>
        <p:spPr bwMode="auto">
          <a:xfrm>
            <a:off x="298450" y="4241800"/>
            <a:ext cx="853660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⑶ </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赋值号两边类型应该一致，如不一致，以变量类型转换。 </a:t>
            </a:r>
          </a:p>
        </p:txBody>
      </p:sp>
      <p:sp>
        <p:nvSpPr>
          <p:cNvPr id="12" name="Text Box 13">
            <a:extLst>
              <a:ext uri="{FF2B5EF4-FFF2-40B4-BE49-F238E27FC236}">
                <a16:creationId xmlns:a16="http://schemas.microsoft.com/office/drawing/2014/main" id="{7156ED6F-A6E6-4A04-94AF-6877210541A6}"/>
              </a:ext>
            </a:extLst>
          </p:cNvPr>
          <p:cNvSpPr txBox="1">
            <a:spLocks noChangeArrowheads="1"/>
          </p:cNvSpPr>
          <p:nvPr/>
        </p:nvSpPr>
        <p:spPr bwMode="auto">
          <a:xfrm>
            <a:off x="374650" y="5481013"/>
            <a:ext cx="327875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2.5 ;  /*   2</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endPar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5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 calcmode="lin" valueType="num">
                                      <p:cBhvr>
                                        <p:cTn id="4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9">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anim calcmode="lin" valueType="num">
                                      <p:cBhvr>
                                        <p:cTn id="48"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49" dur="500" fill="hold"/>
                                        <p:tgtEl>
                                          <p:spTgt spid="9">
                                            <p:txEl>
                                              <p:pRg st="1" end="1"/>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strVal val="4*#ppt_w"/>
                                          </p:val>
                                        </p:tav>
                                        <p:tav tm="100000">
                                          <p:val>
                                            <p:strVal val="#ppt_w"/>
                                          </p:val>
                                        </p:tav>
                                      </p:tavLst>
                                    </p:anim>
                                    <p:anim calcmode="lin" valueType="num">
                                      <p:cBhvr>
                                        <p:cTn id="55" dur="500" fill="hold"/>
                                        <p:tgtEl>
                                          <p:spTgt spid="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3" name="glass.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1+#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chimes.wav"/>
                                        </p:tgtEl>
                                      </p:cMediaNode>
                                    </p:audio>
                                  </p:sub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build="p" autoUpdateAnimBg="0"/>
      <p:bldP spid="9" grpId="0" build="p" autoUpdateAnimBg="0"/>
      <p:bldP spid="10" grpId="0" autoUpdateAnimBg="0"/>
      <p:bldP spid="11" grpId="0" autoUpdateAnimBg="0"/>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算术运算：双目算术运算（两个运算对象参加的运算）</a:t>
            </a:r>
          </a:p>
        </p:txBody>
      </p:sp>
      <p:graphicFrame>
        <p:nvGraphicFramePr>
          <p:cNvPr id="7" name="Group 475">
            <a:extLst>
              <a:ext uri="{FF2B5EF4-FFF2-40B4-BE49-F238E27FC236}">
                <a16:creationId xmlns:a16="http://schemas.microsoft.com/office/drawing/2014/main" id="{3FF6EB38-2DB8-472C-A4A1-35FDDE2874EA}"/>
              </a:ext>
            </a:extLst>
          </p:cNvPr>
          <p:cNvGraphicFramePr>
            <a:graphicFrameLocks noGrp="1"/>
          </p:cNvGraphicFramePr>
          <p:nvPr>
            <p:extLst>
              <p:ext uri="{D42A27DB-BD31-4B8C-83A1-F6EECF244321}">
                <p14:modId xmlns:p14="http://schemas.microsoft.com/office/powerpoint/2010/main" val="505212996"/>
              </p:ext>
            </p:extLst>
          </p:nvPr>
        </p:nvGraphicFramePr>
        <p:xfrm>
          <a:off x="361507" y="1298945"/>
          <a:ext cx="5302101" cy="2390184"/>
        </p:xfrm>
        <a:graphic>
          <a:graphicData uri="http://schemas.openxmlformats.org/drawingml/2006/table">
            <a:tbl>
              <a:tblPr>
                <a:tableStyleId>{5DA37D80-6434-44D0-A028-1B22A696006F}</a:tableStyleId>
              </a:tblPr>
              <a:tblGrid>
                <a:gridCol w="1767367">
                  <a:extLst>
                    <a:ext uri="{9D8B030D-6E8A-4147-A177-3AD203B41FA5}">
                      <a16:colId xmlns:a16="http://schemas.microsoft.com/office/drawing/2014/main" val="20000"/>
                    </a:ext>
                  </a:extLst>
                </a:gridCol>
                <a:gridCol w="1767367">
                  <a:extLst>
                    <a:ext uri="{9D8B030D-6E8A-4147-A177-3AD203B41FA5}">
                      <a16:colId xmlns:a16="http://schemas.microsoft.com/office/drawing/2014/main" val="20001"/>
                    </a:ext>
                  </a:extLst>
                </a:gridCol>
                <a:gridCol w="1767367">
                  <a:extLst>
                    <a:ext uri="{9D8B030D-6E8A-4147-A177-3AD203B41FA5}">
                      <a16:colId xmlns:a16="http://schemas.microsoft.com/office/drawing/2014/main" val="20002"/>
                    </a:ext>
                  </a:extLst>
                </a:gridCol>
              </a:tblGrid>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加</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 + 3</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减</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 – b</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乘</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 * (-a)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除</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12f / 3.0f</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求余数</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15 % 4</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EA9A642A-1C98-42C1-875E-71222091D3F3}"/>
              </a:ext>
            </a:extLst>
          </p:cNvPr>
          <p:cNvSpPr/>
          <p:nvPr/>
        </p:nvSpPr>
        <p:spPr>
          <a:xfrm>
            <a:off x="5824944" y="1307806"/>
            <a:ext cx="3156023" cy="163121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说明：</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⑴ 乘号不能省略；</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⑵ 只能对整型或字符型数据运算。余数符号与被除数相同。</a:t>
            </a:r>
          </a:p>
        </p:txBody>
      </p:sp>
      <p:sp>
        <p:nvSpPr>
          <p:cNvPr id="11" name="文本占位符 4">
            <a:extLst>
              <a:ext uri="{FF2B5EF4-FFF2-40B4-BE49-F238E27FC236}">
                <a16:creationId xmlns:a16="http://schemas.microsoft.com/office/drawing/2014/main" id="{980EB102-59BA-4147-814C-2324829C9CB3}"/>
              </a:ext>
            </a:extLst>
          </p:cNvPr>
          <p:cNvSpPr txBox="1">
            <a:spLocks/>
          </p:cNvSpPr>
          <p:nvPr/>
        </p:nvSpPr>
        <p:spPr>
          <a:xfrm>
            <a:off x="298450" y="3735100"/>
            <a:ext cx="8547100" cy="497914"/>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算术运算：单目算术运算（一个运算对象参加的运算）</a:t>
            </a:r>
          </a:p>
          <a:p>
            <a:endParaRPr lang="zh-CN" altLang="en-US" dirty="0"/>
          </a:p>
        </p:txBody>
      </p:sp>
      <p:graphicFrame>
        <p:nvGraphicFramePr>
          <p:cNvPr id="12" name="Group 101">
            <a:extLst>
              <a:ext uri="{FF2B5EF4-FFF2-40B4-BE49-F238E27FC236}">
                <a16:creationId xmlns:a16="http://schemas.microsoft.com/office/drawing/2014/main" id="{B77F9675-C448-4839-95A2-08561D2535A4}"/>
              </a:ext>
            </a:extLst>
          </p:cNvPr>
          <p:cNvGraphicFramePr>
            <a:graphicFrameLocks noGrp="1"/>
          </p:cNvGraphicFramePr>
          <p:nvPr>
            <p:extLst>
              <p:ext uri="{D42A27DB-BD31-4B8C-83A1-F6EECF244321}">
                <p14:modId xmlns:p14="http://schemas.microsoft.com/office/powerpoint/2010/main" val="2021657281"/>
              </p:ext>
            </p:extLst>
          </p:nvPr>
        </p:nvGraphicFramePr>
        <p:xfrm>
          <a:off x="361507" y="4201049"/>
          <a:ext cx="4976036" cy="1213125"/>
        </p:xfrm>
        <a:graphic>
          <a:graphicData uri="http://schemas.openxmlformats.org/drawingml/2006/table">
            <a:tbl>
              <a:tblPr>
                <a:tableStyleId>{ED083AE6-46FA-4A59-8FB0-9F97EB10719F}</a:tableStyleId>
              </a:tblPr>
              <a:tblGrid>
                <a:gridCol w="1244009">
                  <a:extLst>
                    <a:ext uri="{9D8B030D-6E8A-4147-A177-3AD203B41FA5}">
                      <a16:colId xmlns:a16="http://schemas.microsoft.com/office/drawing/2014/main" val="20000"/>
                    </a:ext>
                  </a:extLst>
                </a:gridCol>
                <a:gridCol w="1244009">
                  <a:extLst>
                    <a:ext uri="{9D8B030D-6E8A-4147-A177-3AD203B41FA5}">
                      <a16:colId xmlns:a16="http://schemas.microsoft.com/office/drawing/2014/main" val="20001"/>
                    </a:ext>
                  </a:extLst>
                </a:gridCol>
                <a:gridCol w="1244009">
                  <a:extLst>
                    <a:ext uri="{9D8B030D-6E8A-4147-A177-3AD203B41FA5}">
                      <a16:colId xmlns:a16="http://schemas.microsoft.com/office/drawing/2014/main" val="20002"/>
                    </a:ext>
                  </a:extLst>
                </a:gridCol>
                <a:gridCol w="1244009">
                  <a:extLst>
                    <a:ext uri="{9D8B030D-6E8A-4147-A177-3AD203B41FA5}">
                      <a16:colId xmlns:a16="http://schemas.microsoft.com/office/drawing/2014/main" val="20003"/>
                    </a:ext>
                  </a:extLst>
                </a:gridCol>
              </a:tblGrid>
              <a:tr h="396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前置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后置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0"/>
                  </a:ext>
                </a:extLst>
              </a:tr>
              <a:tr h="416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     </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1"/>
                  </a:ext>
                </a:extLst>
              </a:tr>
              <a:tr h="358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2"/>
                  </a:ext>
                </a:extLst>
              </a:tr>
            </a:tbl>
          </a:graphicData>
        </a:graphic>
      </p:graphicFrame>
      <p:sp>
        <p:nvSpPr>
          <p:cNvPr id="13" name="Text Box 102">
            <a:extLst>
              <a:ext uri="{FF2B5EF4-FFF2-40B4-BE49-F238E27FC236}">
                <a16:creationId xmlns:a16="http://schemas.microsoft.com/office/drawing/2014/main" id="{2BDB0805-56A8-4335-88D1-8EF7E412E0A8}"/>
              </a:ext>
            </a:extLst>
          </p:cNvPr>
          <p:cNvSpPr txBox="1">
            <a:spLocks noChangeArrowheads="1"/>
          </p:cNvSpPr>
          <p:nvPr/>
        </p:nvSpPr>
        <p:spPr bwMode="auto">
          <a:xfrm>
            <a:off x="261975" y="5432884"/>
            <a:ext cx="377248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运算对象只能是一个变量。</a:t>
            </a:r>
          </a:p>
        </p:txBody>
      </p:sp>
      <p:sp>
        <p:nvSpPr>
          <p:cNvPr id="14" name="Text Box 103">
            <a:extLst>
              <a:ext uri="{FF2B5EF4-FFF2-40B4-BE49-F238E27FC236}">
                <a16:creationId xmlns:a16="http://schemas.microsoft.com/office/drawing/2014/main" id="{BCB5FC3A-7BA3-43B6-9C5F-8C772F3BCE55}"/>
              </a:ext>
            </a:extLst>
          </p:cNvPr>
          <p:cNvSpPr txBox="1">
            <a:spLocks noChangeArrowheads="1"/>
          </p:cNvSpPr>
          <p:nvPr/>
        </p:nvSpPr>
        <p:spPr bwMode="auto">
          <a:xfrm>
            <a:off x="261975" y="6108863"/>
            <a:ext cx="685025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(2)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前置是先运算，后引用，而后置则是先引用，后运算。</a:t>
            </a:r>
          </a:p>
        </p:txBody>
      </p:sp>
      <p:sp>
        <p:nvSpPr>
          <p:cNvPr id="15" name="Text Box 104">
            <a:extLst>
              <a:ext uri="{FF2B5EF4-FFF2-40B4-BE49-F238E27FC236}">
                <a16:creationId xmlns:a16="http://schemas.microsoft.com/office/drawing/2014/main" id="{B7894686-0DF3-4E38-ADB3-83D9A3CE6B4A}"/>
              </a:ext>
            </a:extLst>
          </p:cNvPr>
          <p:cNvSpPr txBox="1">
            <a:spLocks noChangeArrowheads="1"/>
          </p:cNvSpPr>
          <p:nvPr/>
        </p:nvSpPr>
        <p:spPr bwMode="auto">
          <a:xfrm>
            <a:off x="3886765" y="5718776"/>
            <a:ext cx="201238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 Error !*/</a:t>
            </a:r>
          </a:p>
        </p:txBody>
      </p:sp>
      <p:sp>
        <p:nvSpPr>
          <p:cNvPr id="16" name="Text Box 105">
            <a:extLst>
              <a:ext uri="{FF2B5EF4-FFF2-40B4-BE49-F238E27FC236}">
                <a16:creationId xmlns:a16="http://schemas.microsoft.com/office/drawing/2014/main" id="{0637CD29-DA4E-446D-81A3-3C2BDF45C6B0}"/>
              </a:ext>
            </a:extLst>
          </p:cNvPr>
          <p:cNvSpPr txBox="1">
            <a:spLocks noChangeArrowheads="1"/>
          </p:cNvSpPr>
          <p:nvPr/>
        </p:nvSpPr>
        <p:spPr bwMode="auto">
          <a:xfrm>
            <a:off x="5916403" y="4459849"/>
            <a:ext cx="3009455"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557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indows 启动时发金属声.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box(in)">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box(in)">
                                      <p:cBhvr>
                                        <p:cTn id="24" dur="500"/>
                                        <p:tgtEl>
                                          <p:spTgt spid="1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strVal val="4/3*#ppt_w"/>
                                          </p:val>
                                        </p:tav>
                                        <p:tav tm="100000">
                                          <p:val>
                                            <p:strVal val="#ppt_w"/>
                                          </p:val>
                                        </p:tav>
                                      </p:tavLst>
                                    </p:anim>
                                    <p:anim calcmode="lin" valueType="num">
                                      <p:cBhvr>
                                        <p:cTn id="30" dur="500" fill="hold"/>
                                        <p:tgtEl>
                                          <p:spTgt spid="15"/>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4" name="glass.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500"/>
                                        <p:tgtEl>
                                          <p:spTgt spid="14"/>
                                        </p:tgtEl>
                                      </p:cBhvr>
                                    </p:animEffect>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autoUpdateAnimBg="0"/>
      <p:bldP spid="15" grpId="0" autoUpdateAnimBg="0"/>
      <p:bldP spid="1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算术运算：算术运算赋值</a:t>
            </a:r>
          </a:p>
          <a:p>
            <a:endParaRPr lang="zh-CN" altLang="en-US" dirty="0"/>
          </a:p>
        </p:txBody>
      </p:sp>
      <p:sp>
        <p:nvSpPr>
          <p:cNvPr id="12" name="Rectangle 2">
            <a:extLst>
              <a:ext uri="{FF2B5EF4-FFF2-40B4-BE49-F238E27FC236}">
                <a16:creationId xmlns:a16="http://schemas.microsoft.com/office/drawing/2014/main" id="{8B54DB17-E1F0-4C8A-BAB5-8C064CB1E8ED}"/>
              </a:ext>
            </a:extLst>
          </p:cNvPr>
          <p:cNvSpPr txBox="1">
            <a:spLocks noChangeArrowheads="1"/>
          </p:cNvSpPr>
          <p:nvPr/>
        </p:nvSpPr>
        <p:spPr>
          <a:xfrm>
            <a:off x="685800" y="1263650"/>
            <a:ext cx="777240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Group 83">
            <a:extLst>
              <a:ext uri="{FF2B5EF4-FFF2-40B4-BE49-F238E27FC236}">
                <a16:creationId xmlns:a16="http://schemas.microsoft.com/office/drawing/2014/main" id="{3081A40D-7C7A-4FA4-8CC0-8996CE6DD830}"/>
              </a:ext>
            </a:extLst>
          </p:cNvPr>
          <p:cNvGraphicFramePr>
            <a:graphicFrameLocks noGrp="1"/>
          </p:cNvGraphicFramePr>
          <p:nvPr>
            <p:extLst>
              <p:ext uri="{D42A27DB-BD31-4B8C-83A1-F6EECF244321}">
                <p14:modId xmlns:p14="http://schemas.microsoft.com/office/powerpoint/2010/main" val="1888062187"/>
              </p:ext>
            </p:extLst>
          </p:nvPr>
        </p:nvGraphicFramePr>
        <p:xfrm>
          <a:off x="1768549" y="1338231"/>
          <a:ext cx="5606901" cy="2504082"/>
        </p:xfrm>
        <a:graphic>
          <a:graphicData uri="http://schemas.openxmlformats.org/drawingml/2006/table">
            <a:tbl>
              <a:tblPr>
                <a:tableStyleId>{ED083AE6-46FA-4A59-8FB0-9F97EB10719F}</a:tableStyleId>
              </a:tblPr>
              <a:tblGrid>
                <a:gridCol w="1868967">
                  <a:extLst>
                    <a:ext uri="{9D8B030D-6E8A-4147-A177-3AD203B41FA5}">
                      <a16:colId xmlns:a16="http://schemas.microsoft.com/office/drawing/2014/main" val="20000"/>
                    </a:ext>
                  </a:extLst>
                </a:gridCol>
                <a:gridCol w="1868967">
                  <a:extLst>
                    <a:ext uri="{9D8B030D-6E8A-4147-A177-3AD203B41FA5}">
                      <a16:colId xmlns:a16="http://schemas.microsoft.com/office/drawing/2014/main" val="20001"/>
                    </a:ext>
                  </a:extLst>
                </a:gridCol>
                <a:gridCol w="1868967">
                  <a:extLst>
                    <a:ext uri="{9D8B030D-6E8A-4147-A177-3AD203B41FA5}">
                      <a16:colId xmlns:a16="http://schemas.microsoft.com/office/drawing/2014/main" val="20002"/>
                    </a:ext>
                  </a:extLst>
                </a:gridCol>
              </a:tblGrid>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表达式示例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a+=3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a=a+3</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 -= c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b=b-c</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s/=t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s=s/t</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a%=5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a=a%5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4" name="Text Box 84">
            <a:extLst>
              <a:ext uri="{FF2B5EF4-FFF2-40B4-BE49-F238E27FC236}">
                <a16:creationId xmlns:a16="http://schemas.microsoft.com/office/drawing/2014/main" id="{3CEED41F-1B2B-4BDA-B173-F9A8499F8A9A}"/>
              </a:ext>
            </a:extLst>
          </p:cNvPr>
          <p:cNvSpPr txBox="1">
            <a:spLocks noChangeArrowheads="1"/>
          </p:cNvSpPr>
          <p:nvPr/>
        </p:nvSpPr>
        <p:spPr bwMode="auto">
          <a:xfrm>
            <a:off x="638175" y="3916894"/>
            <a:ext cx="439124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运算对象的左值只能是一个变量。</a:t>
            </a:r>
          </a:p>
        </p:txBody>
      </p:sp>
      <p:sp>
        <p:nvSpPr>
          <p:cNvPr id="15" name="Text Box 85">
            <a:extLst>
              <a:ext uri="{FF2B5EF4-FFF2-40B4-BE49-F238E27FC236}">
                <a16:creationId xmlns:a16="http://schemas.microsoft.com/office/drawing/2014/main" id="{3E9D9CB1-00E3-40F9-B1BB-C056CACB87F4}"/>
              </a:ext>
            </a:extLst>
          </p:cNvPr>
          <p:cNvSpPr txBox="1">
            <a:spLocks noChangeArrowheads="1"/>
          </p:cNvSpPr>
          <p:nvPr/>
        </p:nvSpPr>
        <p:spPr bwMode="auto">
          <a:xfrm>
            <a:off x="4870940" y="4195830"/>
            <a:ext cx="250451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(a+2)+=5;   /*Error !*/</a:t>
            </a:r>
          </a:p>
        </p:txBody>
      </p:sp>
      <p:sp>
        <p:nvSpPr>
          <p:cNvPr id="16" name="Text Box 86">
            <a:extLst>
              <a:ext uri="{FF2B5EF4-FFF2-40B4-BE49-F238E27FC236}">
                <a16:creationId xmlns:a16="http://schemas.microsoft.com/office/drawing/2014/main" id="{A0A8E376-FA77-446B-85AC-EE226E5F8E67}"/>
              </a:ext>
            </a:extLst>
          </p:cNvPr>
          <p:cNvSpPr txBox="1">
            <a:spLocks noChangeArrowheads="1"/>
          </p:cNvSpPr>
          <p:nvPr/>
        </p:nvSpPr>
        <p:spPr bwMode="auto">
          <a:xfrm>
            <a:off x="638175" y="4598121"/>
            <a:ext cx="500519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运算的对象，必须是整型或字符型。</a:t>
            </a:r>
          </a:p>
        </p:txBody>
      </p:sp>
    </p:spTree>
    <p:extLst>
      <p:ext uri="{BB962C8B-B14F-4D97-AF65-F5344CB8AC3E}">
        <p14:creationId xmlns:p14="http://schemas.microsoft.com/office/powerpoint/2010/main" val="109495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strVal val="4*#ppt_w"/>
                                          </p:val>
                                        </p:tav>
                                        <p:tav tm="100000">
                                          <p:val>
                                            <p:strVal val="#ppt_w"/>
                                          </p:val>
                                        </p:tav>
                                      </p:tavLst>
                                    </p:anim>
                                    <p:anim calcmode="lin" valueType="num">
                                      <p:cBhvr>
                                        <p:cTn id="2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3" name="glass.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build="p" autoUpdateAnimBg="0"/>
      <p:bldP spid="15" grpId="0" autoUpdateAnimBg="0"/>
      <p:bldP spid="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算术运算的说明</a:t>
            </a:r>
            <a:endParaRPr lang="en-US" altLang="zh-CN" dirty="0"/>
          </a:p>
          <a:p>
            <a:pPr lvl="1"/>
            <a:r>
              <a:rPr lang="zh-CN" altLang="en-US" dirty="0"/>
              <a:t>运算符存在优先级关系，可以通过括号改变优先级；</a:t>
            </a:r>
            <a:endParaRPr lang="en-US" altLang="zh-CN" dirty="0"/>
          </a:p>
          <a:p>
            <a:pPr lvl="1"/>
            <a:r>
              <a:rPr lang="zh-CN" altLang="en-US" dirty="0"/>
              <a:t>不同数据类型在运算时会发生类型转换，有时会影响精度，尽量保证都是同种数据类型参与运算。</a:t>
            </a:r>
          </a:p>
          <a:p>
            <a:endParaRPr lang="zh-CN" altLang="en-US" dirty="0"/>
          </a:p>
        </p:txBody>
      </p:sp>
    </p:spTree>
    <p:extLst>
      <p:ext uri="{BB962C8B-B14F-4D97-AF65-F5344CB8AC3E}">
        <p14:creationId xmlns:p14="http://schemas.microsoft.com/office/powerpoint/2010/main" val="153474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逻辑运算</a:t>
            </a:r>
          </a:p>
        </p:txBody>
      </p:sp>
      <p:sp>
        <p:nvSpPr>
          <p:cNvPr id="7" name="Text Box 3">
            <a:extLst>
              <a:ext uri="{FF2B5EF4-FFF2-40B4-BE49-F238E27FC236}">
                <a16:creationId xmlns:a16="http://schemas.microsoft.com/office/drawing/2014/main" id="{4F8A962F-E824-4A3C-816F-7E816174559A}"/>
              </a:ext>
            </a:extLst>
          </p:cNvPr>
          <p:cNvSpPr txBox="1">
            <a:spLocks noChangeArrowheads="1"/>
          </p:cNvSpPr>
          <p:nvPr/>
        </p:nvSpPr>
        <p:spPr bwMode="auto">
          <a:xfrm>
            <a:off x="394159" y="1238317"/>
            <a:ext cx="8547101"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逻辑运算运算时判断对象真、假的运算。标准</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语言没有提供逻辑类型。</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51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单片机</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语言中</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bit</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类型可近似看作逻辑类型。</a:t>
            </a:r>
          </a:p>
        </p:txBody>
      </p:sp>
      <p:graphicFrame>
        <p:nvGraphicFramePr>
          <p:cNvPr id="8" name="Group 122">
            <a:extLst>
              <a:ext uri="{FF2B5EF4-FFF2-40B4-BE49-F238E27FC236}">
                <a16:creationId xmlns:a16="http://schemas.microsoft.com/office/drawing/2014/main" id="{1DBAB91F-3525-42F9-917E-DF41EA9F700F}"/>
              </a:ext>
            </a:extLst>
          </p:cNvPr>
          <p:cNvGraphicFramePr>
            <a:graphicFrameLocks noGrp="1"/>
          </p:cNvGraphicFramePr>
          <p:nvPr>
            <p:extLst>
              <p:ext uri="{D42A27DB-BD31-4B8C-83A1-F6EECF244321}">
                <p14:modId xmlns:p14="http://schemas.microsoft.com/office/powerpoint/2010/main" val="3519265290"/>
              </p:ext>
            </p:extLst>
          </p:nvPr>
        </p:nvGraphicFramePr>
        <p:xfrm>
          <a:off x="298449" y="2001530"/>
          <a:ext cx="4095750" cy="1791915"/>
        </p:xfrm>
        <a:graphic>
          <a:graphicData uri="http://schemas.openxmlformats.org/drawingml/2006/table">
            <a:tbl>
              <a:tblPr>
                <a:tableStyleId>{C4B1156A-380E-4F78-BDF5-A606A8083BF9}</a:tableStyleId>
              </a:tblPr>
              <a:tblGrid>
                <a:gridCol w="2047875">
                  <a:extLst>
                    <a:ext uri="{9D8B030D-6E8A-4147-A177-3AD203B41FA5}">
                      <a16:colId xmlns:a16="http://schemas.microsoft.com/office/drawing/2014/main" val="883165854"/>
                    </a:ext>
                  </a:extLst>
                </a:gridCol>
                <a:gridCol w="2047875">
                  <a:extLst>
                    <a:ext uri="{9D8B030D-6E8A-4147-A177-3AD203B41FA5}">
                      <a16:colId xmlns:a16="http://schemas.microsoft.com/office/drawing/2014/main" val="2342364673"/>
                    </a:ext>
                  </a:extLst>
                </a:gridCol>
              </a:tblGrid>
              <a:tr h="465432">
                <a:tc gridSpan="2">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表达式的值所对应的逻辑值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hMerge="1">
                  <a:txBody>
                    <a:bodyPr/>
                    <a:lstStyle/>
                    <a:p>
                      <a:endParaRPr lang="zh-CN" altLang="en-US"/>
                    </a:p>
                  </a:txBody>
                  <a:tcPr/>
                </a:tc>
                <a:extLst>
                  <a:ext uri="{0D108BD9-81ED-4DB2-BD59-A6C34878D82A}">
                    <a16:rowId xmlns:a16="http://schemas.microsoft.com/office/drawing/2014/main" val="3776482111"/>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表示的逻辑关系</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3939196256"/>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宋体" panose="02010600030101010101" pitchFamily="2" charset="-122"/>
                          <a:ea typeface="宋体" panose="02010600030101010101" pitchFamily="2" charset="-122"/>
                        </a:rPr>
                        <a:t>非</a:t>
                      </a: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真</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true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619003873"/>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假</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false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1132118434"/>
                  </a:ext>
                </a:extLst>
              </a:tr>
            </a:tbl>
          </a:graphicData>
        </a:graphic>
      </p:graphicFrame>
      <p:sp>
        <p:nvSpPr>
          <p:cNvPr id="9" name="Text Box 116">
            <a:extLst>
              <a:ext uri="{FF2B5EF4-FFF2-40B4-BE49-F238E27FC236}">
                <a16:creationId xmlns:a16="http://schemas.microsoft.com/office/drawing/2014/main" id="{58ACF689-D9F4-4EB2-ACF1-4733AD3611DA}"/>
              </a:ext>
            </a:extLst>
          </p:cNvPr>
          <p:cNvSpPr txBox="1">
            <a:spLocks noChangeArrowheads="1"/>
          </p:cNvSpPr>
          <p:nvPr/>
        </p:nvSpPr>
        <p:spPr bwMode="auto">
          <a:xfrm>
            <a:off x="298450" y="3888318"/>
            <a:ext cx="8547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运算对象非</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代表逻辑真，是</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代表逻辑假。也就是说任何类型的量都有逻辑值。运算对象之间可以通过逻辑运算符进行逻辑运算</a:t>
            </a:r>
            <a:endPar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Text Box 117">
            <a:extLst>
              <a:ext uri="{FF2B5EF4-FFF2-40B4-BE49-F238E27FC236}">
                <a16:creationId xmlns:a16="http://schemas.microsoft.com/office/drawing/2014/main" id="{B560C350-4756-4B72-8175-22AE280A2087}"/>
              </a:ext>
            </a:extLst>
          </p:cNvPr>
          <p:cNvSpPr txBox="1">
            <a:spLocks noChangeArrowheads="1"/>
          </p:cNvSpPr>
          <p:nvPr/>
        </p:nvSpPr>
        <p:spPr bwMode="auto">
          <a:xfrm>
            <a:off x="394159" y="4691077"/>
            <a:ext cx="41328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逻辑运算的结果用整型值表示。</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运算结果为真时，得到整型值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运算结果为假时，得到整型值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1" name="Text Box 120">
            <a:extLst>
              <a:ext uri="{FF2B5EF4-FFF2-40B4-BE49-F238E27FC236}">
                <a16:creationId xmlns:a16="http://schemas.microsoft.com/office/drawing/2014/main" id="{28EB7811-DA63-4B2F-B1B5-ABF6D85ABFF3}"/>
              </a:ext>
            </a:extLst>
          </p:cNvPr>
          <p:cNvSpPr txBox="1">
            <a:spLocks noChangeArrowheads="1"/>
          </p:cNvSpPr>
          <p:nvPr/>
        </p:nvSpPr>
        <p:spPr bwMode="auto">
          <a:xfrm>
            <a:off x="4796727" y="4637498"/>
            <a:ext cx="15039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a=2,b=0;</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&amp;&amp; b</a:t>
            </a:r>
          </a:p>
        </p:txBody>
      </p:sp>
      <p:graphicFrame>
        <p:nvGraphicFramePr>
          <p:cNvPr id="12" name="Group 3">
            <a:extLst>
              <a:ext uri="{FF2B5EF4-FFF2-40B4-BE49-F238E27FC236}">
                <a16:creationId xmlns:a16="http://schemas.microsoft.com/office/drawing/2014/main" id="{84CE7B53-91CE-436E-B549-C744A53C8D26}"/>
              </a:ext>
            </a:extLst>
          </p:cNvPr>
          <p:cNvGraphicFramePr>
            <a:graphicFrameLocks noGrp="1"/>
          </p:cNvGraphicFramePr>
          <p:nvPr>
            <p:extLst>
              <p:ext uri="{D42A27DB-BD31-4B8C-83A1-F6EECF244321}">
                <p14:modId xmlns:p14="http://schemas.microsoft.com/office/powerpoint/2010/main" val="139177535"/>
              </p:ext>
            </p:extLst>
          </p:nvPr>
        </p:nvGraphicFramePr>
        <p:xfrm>
          <a:off x="4667709" y="2009322"/>
          <a:ext cx="4095750" cy="1784123"/>
        </p:xfrm>
        <a:graphic>
          <a:graphicData uri="http://schemas.openxmlformats.org/drawingml/2006/table">
            <a:tbl>
              <a:tblPr>
                <a:tableStyleId>{8A107856-5554-42FB-B03E-39F5DBC370BA}</a:tableStyleId>
              </a:tblPr>
              <a:tblGrid>
                <a:gridCol w="2047875">
                  <a:extLst>
                    <a:ext uri="{9D8B030D-6E8A-4147-A177-3AD203B41FA5}">
                      <a16:colId xmlns:a16="http://schemas.microsoft.com/office/drawing/2014/main" val="1248308093"/>
                    </a:ext>
                  </a:extLst>
                </a:gridCol>
                <a:gridCol w="2047875">
                  <a:extLst>
                    <a:ext uri="{9D8B030D-6E8A-4147-A177-3AD203B41FA5}">
                      <a16:colId xmlns:a16="http://schemas.microsoft.com/office/drawing/2014/main" val="3121905604"/>
                    </a:ext>
                  </a:extLst>
                </a:gridCol>
              </a:tblGrid>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逻辑关系</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635953070"/>
                  </a:ext>
                </a:extLst>
              </a:tr>
              <a:tr h="46597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逻辑与</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239247653"/>
                  </a:ext>
                </a:extLst>
              </a:tr>
              <a:tr h="47588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逻辑或</a:t>
                      </a:r>
                      <a:endParaRPr kumimoji="1" lang="zh-CN" altLang="en-US"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127026645"/>
                  </a:ext>
                </a:extLst>
              </a:tr>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逻辑非</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546304979"/>
                  </a:ext>
                </a:extLst>
              </a:tr>
            </a:tbl>
          </a:graphicData>
        </a:graphic>
      </p:graphicFrame>
    </p:spTree>
    <p:extLst>
      <p:ext uri="{BB962C8B-B14F-4D97-AF65-F5344CB8AC3E}">
        <p14:creationId xmlns:p14="http://schemas.microsoft.com/office/powerpoint/2010/main" val="179968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Horizontal)">
                                      <p:cBhvr>
                                        <p:cTn id="51" dur="500"/>
                                        <p:tgtEl>
                                          <p:spTgt spid="12"/>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build="p" autoUpdateAnimBg="0"/>
      <p:bldP spid="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2</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562"/>
            <a:ext cx="3857295" cy="523220"/>
          </a:xfrm>
        </p:spPr>
        <p:txBody>
          <a:bodyPr/>
          <a:lstStyle/>
          <a:p>
            <a:r>
              <a:rPr lang="zh-CN" altLang="en-US" dirty="0"/>
              <a:t>搭建</a:t>
            </a:r>
            <a:r>
              <a:rPr lang="en-US" altLang="zh-CN" dirty="0"/>
              <a:t>51</a:t>
            </a:r>
            <a:r>
              <a:rPr lang="zh-CN" altLang="en-US" dirty="0"/>
              <a:t>单片机实验环境</a:t>
            </a:r>
          </a:p>
        </p:txBody>
      </p:sp>
      <p:sp>
        <p:nvSpPr>
          <p:cNvPr id="5" name="文本占位符 4">
            <a:extLst>
              <a:ext uri="{FF2B5EF4-FFF2-40B4-BE49-F238E27FC236}">
                <a16:creationId xmlns:a16="http://schemas.microsoft.com/office/drawing/2014/main" id="{D6B23830-F867-4CA7-9A72-CB31E2C604F1}"/>
              </a:ext>
            </a:extLst>
          </p:cNvPr>
          <p:cNvSpPr>
            <a:spLocks noGrp="1"/>
          </p:cNvSpPr>
          <p:nvPr>
            <p:ph type="body" sz="quarter" idx="13"/>
          </p:nvPr>
        </p:nvSpPr>
        <p:spPr>
          <a:xfrm>
            <a:off x="3124200" y="3076509"/>
            <a:ext cx="2895600" cy="2742996"/>
          </a:xfrm>
        </p:spPr>
        <p:txBody>
          <a:bodyPr/>
          <a:lstStyle/>
          <a:p>
            <a:pPr marL="0" indent="0" algn="ctr">
              <a:lnSpc>
                <a:spcPct val="100000"/>
              </a:lnSpc>
              <a:buNone/>
            </a:pPr>
            <a:r>
              <a:rPr lang="zh-CN" altLang="en-US" sz="2000" b="1" spc="120" dirty="0">
                <a:latin typeface="微软雅黑" panose="020B0503020204020204" pitchFamily="34" charset="-122"/>
                <a:ea typeface="微软雅黑" panose="020B0503020204020204" pitchFamily="34" charset="-122"/>
              </a:rPr>
              <a:t>开发工具</a:t>
            </a:r>
            <a:endParaRPr lang="en-US" altLang="zh-CN" spc="120" dirty="0"/>
          </a:p>
          <a:p>
            <a:pPr>
              <a:lnSpc>
                <a:spcPct val="100000"/>
              </a:lnSpc>
            </a:pPr>
            <a:r>
              <a:rPr lang="zh-CN" altLang="en-US" sz="2000" spc="120" dirty="0"/>
              <a:t>新建工程文件，选择单片机型号；</a:t>
            </a:r>
            <a:endParaRPr lang="en-US" altLang="zh-CN" sz="2000" spc="120" dirty="0"/>
          </a:p>
          <a:p>
            <a:pPr>
              <a:lnSpc>
                <a:spcPct val="100000"/>
              </a:lnSpc>
            </a:pPr>
            <a:r>
              <a:rPr lang="zh-CN" altLang="en-US" sz="2000" spc="120" dirty="0"/>
              <a:t>新建</a:t>
            </a:r>
            <a:r>
              <a:rPr lang="en-US" altLang="zh-CN" sz="2000" spc="120" dirty="0"/>
              <a:t>C</a:t>
            </a:r>
            <a:r>
              <a:rPr lang="zh-CN" altLang="en-US" sz="2000" spc="120" dirty="0"/>
              <a:t>语言文件，将其添加至工程中；</a:t>
            </a:r>
            <a:endParaRPr lang="en-US" altLang="zh-CN" sz="2000" spc="120" dirty="0"/>
          </a:p>
          <a:p>
            <a:pPr>
              <a:lnSpc>
                <a:spcPct val="100000"/>
              </a:lnSpc>
            </a:pPr>
            <a:r>
              <a:rPr lang="zh-CN" altLang="en-US" sz="2000" dirty="0"/>
              <a:t>编写代码，编译生成得到 </a:t>
            </a:r>
            <a:r>
              <a:rPr lang="en-US" altLang="zh-CN" sz="2000" dirty="0"/>
              <a:t>.hex </a:t>
            </a:r>
            <a:r>
              <a:rPr lang="zh-CN" altLang="en-US" sz="2000" dirty="0"/>
              <a:t>文件。</a:t>
            </a:r>
          </a:p>
        </p:txBody>
      </p:sp>
      <p:pic>
        <p:nvPicPr>
          <p:cNvPr id="7" name="图片 6">
            <a:extLst>
              <a:ext uri="{FF2B5EF4-FFF2-40B4-BE49-F238E27FC236}">
                <a16:creationId xmlns:a16="http://schemas.microsoft.com/office/drawing/2014/main" id="{E52C3C57-0F37-4280-A2D7-B92F039E1137}"/>
              </a:ext>
            </a:extLst>
          </p:cNvPr>
          <p:cNvPicPr>
            <a:picLocks noChangeAspect="1"/>
          </p:cNvPicPr>
          <p:nvPr/>
        </p:nvPicPr>
        <p:blipFill>
          <a:blip r:embed="rId2"/>
          <a:stretch>
            <a:fillRect/>
          </a:stretch>
        </p:blipFill>
        <p:spPr>
          <a:xfrm>
            <a:off x="3672000" y="1038495"/>
            <a:ext cx="1800000" cy="1800000"/>
          </a:xfrm>
          <a:prstGeom prst="rect">
            <a:avLst/>
          </a:prstGeom>
        </p:spPr>
      </p:pic>
      <p:pic>
        <p:nvPicPr>
          <p:cNvPr id="8" name="图片 7">
            <a:extLst>
              <a:ext uri="{FF2B5EF4-FFF2-40B4-BE49-F238E27FC236}">
                <a16:creationId xmlns:a16="http://schemas.microsoft.com/office/drawing/2014/main" id="{8E5D8480-8230-44B7-BB10-080C42765C0E}"/>
              </a:ext>
            </a:extLst>
          </p:cNvPr>
          <p:cNvPicPr>
            <a:picLocks noChangeAspect="1"/>
          </p:cNvPicPr>
          <p:nvPr/>
        </p:nvPicPr>
        <p:blipFill>
          <a:blip r:embed="rId3"/>
          <a:stretch>
            <a:fillRect/>
          </a:stretch>
        </p:blipFill>
        <p:spPr>
          <a:xfrm>
            <a:off x="724837" y="1038495"/>
            <a:ext cx="1800000" cy="1800000"/>
          </a:xfrm>
          <a:prstGeom prst="rect">
            <a:avLst/>
          </a:prstGeom>
        </p:spPr>
      </p:pic>
      <p:pic>
        <p:nvPicPr>
          <p:cNvPr id="9" name="图片 8">
            <a:extLst>
              <a:ext uri="{FF2B5EF4-FFF2-40B4-BE49-F238E27FC236}">
                <a16:creationId xmlns:a16="http://schemas.microsoft.com/office/drawing/2014/main" id="{296F83E8-7FCC-4393-96AD-77CDFE2CC92F}"/>
              </a:ext>
            </a:extLst>
          </p:cNvPr>
          <p:cNvPicPr>
            <a:picLocks noChangeAspect="1"/>
          </p:cNvPicPr>
          <p:nvPr/>
        </p:nvPicPr>
        <p:blipFill>
          <a:blip r:embed="rId4"/>
          <a:stretch>
            <a:fillRect/>
          </a:stretch>
        </p:blipFill>
        <p:spPr>
          <a:xfrm>
            <a:off x="6619165" y="1038495"/>
            <a:ext cx="1800000" cy="1800000"/>
          </a:xfrm>
          <a:prstGeom prst="rect">
            <a:avLst/>
          </a:prstGeom>
        </p:spPr>
      </p:pic>
      <p:sp>
        <p:nvSpPr>
          <p:cNvPr id="12" name="文本占位符 4">
            <a:extLst>
              <a:ext uri="{FF2B5EF4-FFF2-40B4-BE49-F238E27FC236}">
                <a16:creationId xmlns:a16="http://schemas.microsoft.com/office/drawing/2014/main" id="{FC5AF8F9-7C4D-45A8-96BC-FC32F5471338}"/>
              </a:ext>
            </a:extLst>
          </p:cNvPr>
          <p:cNvSpPr txBox="1">
            <a:spLocks/>
          </p:cNvSpPr>
          <p:nvPr/>
        </p:nvSpPr>
        <p:spPr>
          <a:xfrm>
            <a:off x="177037" y="3076509"/>
            <a:ext cx="2895600" cy="2889840"/>
          </a:xfrm>
          <a:prstGeom prst="rect">
            <a:avLst/>
          </a:prstGeom>
        </p:spPr>
        <p:txBody>
          <a:bodyPr>
            <a:normAutofit fontScale="925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sz="2200" b="1" spc="120" dirty="0">
                <a:latin typeface="微软雅黑" panose="020B0503020204020204" pitchFamily="34" charset="-122"/>
                <a:ea typeface="微软雅黑" panose="020B0503020204020204" pitchFamily="34" charset="-122"/>
              </a:rPr>
              <a:t>仿真工具</a:t>
            </a:r>
          </a:p>
          <a:p>
            <a:pPr>
              <a:lnSpc>
                <a:spcPct val="100000"/>
              </a:lnSpc>
            </a:pPr>
            <a:r>
              <a:rPr lang="zh-CN" altLang="en-US" sz="2200" spc="120" dirty="0"/>
              <a:t>新建工程文件，添加</a:t>
            </a:r>
            <a:r>
              <a:rPr lang="en-US" altLang="zh-CN" sz="2200" spc="120" dirty="0"/>
              <a:t>51</a:t>
            </a:r>
            <a:r>
              <a:rPr lang="zh-CN" altLang="en-US" sz="2200" spc="120" dirty="0"/>
              <a:t>单片机；</a:t>
            </a:r>
            <a:endParaRPr lang="en-US" altLang="zh-CN" sz="2200" spc="120" dirty="0"/>
          </a:p>
          <a:p>
            <a:pPr>
              <a:lnSpc>
                <a:spcPct val="100000"/>
              </a:lnSpc>
            </a:pPr>
            <a:r>
              <a:rPr lang="zh-CN" altLang="en-US" sz="2200" spc="120" dirty="0"/>
              <a:t>添加所需的元器件，接线；</a:t>
            </a:r>
            <a:endParaRPr lang="en-US" altLang="zh-CN" sz="2200" spc="120" dirty="0"/>
          </a:p>
          <a:p>
            <a:pPr>
              <a:lnSpc>
                <a:spcPct val="100000"/>
              </a:lnSpc>
            </a:pPr>
            <a:r>
              <a:rPr lang="zh-CN" altLang="en-US" sz="2200" spc="120" dirty="0"/>
              <a:t>选择单片机，导入 </a:t>
            </a:r>
            <a:r>
              <a:rPr lang="en-US" altLang="zh-CN" sz="2200" spc="120" dirty="0"/>
              <a:t>.hex </a:t>
            </a:r>
            <a:r>
              <a:rPr lang="zh-CN" altLang="en-US" sz="2200" spc="120" dirty="0"/>
              <a:t>文件，执行仿真。</a:t>
            </a:r>
          </a:p>
        </p:txBody>
      </p:sp>
      <p:sp>
        <p:nvSpPr>
          <p:cNvPr id="13" name="文本占位符 4">
            <a:extLst>
              <a:ext uri="{FF2B5EF4-FFF2-40B4-BE49-F238E27FC236}">
                <a16:creationId xmlns:a16="http://schemas.microsoft.com/office/drawing/2014/main" id="{0B126233-E3C3-466A-9074-68BE423D1C1F}"/>
              </a:ext>
            </a:extLst>
          </p:cNvPr>
          <p:cNvSpPr txBox="1">
            <a:spLocks/>
          </p:cNvSpPr>
          <p:nvPr/>
        </p:nvSpPr>
        <p:spPr>
          <a:xfrm>
            <a:off x="6071365" y="3076509"/>
            <a:ext cx="2895600" cy="2742996"/>
          </a:xfrm>
          <a:prstGeom prst="rect">
            <a:avLst/>
          </a:prstGeom>
        </p:spPr>
        <p:txBody>
          <a:bodyPr>
            <a:normAutofit fontScale="850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b="1" spc="120" dirty="0">
                <a:latin typeface="微软雅黑" panose="020B0503020204020204" pitchFamily="34" charset="-122"/>
                <a:ea typeface="微软雅黑" panose="020B0503020204020204" pitchFamily="34" charset="-122"/>
              </a:rPr>
              <a:t>烧录工具</a:t>
            </a:r>
          </a:p>
          <a:p>
            <a:pPr>
              <a:lnSpc>
                <a:spcPct val="100000"/>
              </a:lnSpc>
            </a:pPr>
            <a:r>
              <a:rPr lang="zh-CN" altLang="en-US" spc="120" dirty="0"/>
              <a:t>将开发板连接至电脑，安装驱动文件；</a:t>
            </a:r>
            <a:endParaRPr lang="en-US" altLang="zh-CN" spc="120" dirty="0"/>
          </a:p>
          <a:p>
            <a:pPr>
              <a:lnSpc>
                <a:spcPct val="100000"/>
              </a:lnSpc>
            </a:pPr>
            <a:r>
              <a:rPr lang="zh-CN" altLang="en-US" spc="120" dirty="0"/>
              <a:t>识别单片机，选择正确的单片机型号；</a:t>
            </a:r>
            <a:endParaRPr lang="en-US" altLang="zh-CN" spc="120" dirty="0"/>
          </a:p>
          <a:p>
            <a:pPr>
              <a:lnSpc>
                <a:spcPct val="100000"/>
              </a:lnSpc>
            </a:pPr>
            <a:r>
              <a:rPr lang="zh-CN" altLang="en-US" dirty="0"/>
              <a:t>导入 </a:t>
            </a:r>
            <a:r>
              <a:rPr lang="en-US" altLang="zh-CN" dirty="0"/>
              <a:t>.hex </a:t>
            </a:r>
            <a:r>
              <a:rPr lang="zh-CN" altLang="en-US" dirty="0"/>
              <a:t>文件，烧录至单片机中运行。</a:t>
            </a:r>
          </a:p>
          <a:p>
            <a:pPr>
              <a:lnSpc>
                <a:spcPct val="100000"/>
              </a:lnSpc>
            </a:pPr>
            <a:endParaRPr lang="zh-CN" altLang="en-US" sz="2200" spc="120" dirty="0"/>
          </a:p>
        </p:txBody>
      </p:sp>
      <p:sp>
        <p:nvSpPr>
          <p:cNvPr id="14" name="箭头: 左 13">
            <a:extLst>
              <a:ext uri="{FF2B5EF4-FFF2-40B4-BE49-F238E27FC236}">
                <a16:creationId xmlns:a16="http://schemas.microsoft.com/office/drawing/2014/main" id="{6879C498-2390-4BBE-AB61-FEB67AC823B5}"/>
              </a:ext>
            </a:extLst>
          </p:cNvPr>
          <p:cNvSpPr/>
          <p:nvPr/>
        </p:nvSpPr>
        <p:spPr>
          <a:xfrm>
            <a:off x="2756873" y="1747720"/>
            <a:ext cx="631528" cy="381549"/>
          </a:xfrm>
          <a:prstGeom prst="lef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73FC22F2-C4A7-400D-B882-2F405B43599C}"/>
              </a:ext>
            </a:extLst>
          </p:cNvPr>
          <p:cNvSpPr/>
          <p:nvPr/>
        </p:nvSpPr>
        <p:spPr>
          <a:xfrm>
            <a:off x="5755601" y="1747719"/>
            <a:ext cx="631527" cy="381549"/>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6">
            <a:extLst>
              <a:ext uri="{FF2B5EF4-FFF2-40B4-BE49-F238E27FC236}">
                <a16:creationId xmlns:a16="http://schemas.microsoft.com/office/drawing/2014/main" id="{F50BE0A9-D6AF-4B1E-B205-682B3BD0FD74}"/>
              </a:ext>
            </a:extLst>
          </p:cNvPr>
          <p:cNvSpPr txBox="1"/>
          <p:nvPr/>
        </p:nvSpPr>
        <p:spPr>
          <a:xfrm>
            <a:off x="2677932"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电脑端</a:t>
            </a:r>
          </a:p>
        </p:txBody>
      </p:sp>
      <p:sp>
        <p:nvSpPr>
          <p:cNvPr id="18" name="文本框 17">
            <a:extLst>
              <a:ext uri="{FF2B5EF4-FFF2-40B4-BE49-F238E27FC236}">
                <a16:creationId xmlns:a16="http://schemas.microsoft.com/office/drawing/2014/main" id="{4F996DE7-C490-45BA-B5CE-4B481038A47A}"/>
              </a:ext>
            </a:extLst>
          </p:cNvPr>
          <p:cNvSpPr txBox="1"/>
          <p:nvPr/>
        </p:nvSpPr>
        <p:spPr>
          <a:xfrm>
            <a:off x="5601797"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a:t>
            </a:r>
          </a:p>
        </p:txBody>
      </p:sp>
    </p:spTree>
    <p:extLst>
      <p:ext uri="{BB962C8B-B14F-4D97-AF65-F5344CB8AC3E}">
        <p14:creationId xmlns:p14="http://schemas.microsoft.com/office/powerpoint/2010/main" val="334289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471353"/>
          </a:xfrm>
        </p:spPr>
        <p:txBody>
          <a:bodyPr/>
          <a:lstStyle/>
          <a:p>
            <a:r>
              <a:rPr lang="zh-CN" altLang="en-US" dirty="0"/>
              <a:t>关系运算</a:t>
            </a:r>
          </a:p>
        </p:txBody>
      </p:sp>
      <p:sp>
        <p:nvSpPr>
          <p:cNvPr id="6" name="Text Box 4">
            <a:extLst>
              <a:ext uri="{FF2B5EF4-FFF2-40B4-BE49-F238E27FC236}">
                <a16:creationId xmlns:a16="http://schemas.microsoft.com/office/drawing/2014/main" id="{311E1CB7-1844-4B55-B166-EA87C9D8BA65}"/>
              </a:ext>
            </a:extLst>
          </p:cNvPr>
          <p:cNvSpPr txBox="1">
            <a:spLocks noChangeArrowheads="1"/>
          </p:cNvSpPr>
          <p:nvPr/>
        </p:nvSpPr>
        <p:spPr bwMode="auto">
          <a:xfrm>
            <a:off x="905237" y="1209631"/>
            <a:ext cx="620904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关系运算是比较两个表达式的数值相互关系的运算。 </a:t>
            </a:r>
          </a:p>
        </p:txBody>
      </p:sp>
      <p:graphicFrame>
        <p:nvGraphicFramePr>
          <p:cNvPr id="7" name="Group 84">
            <a:extLst>
              <a:ext uri="{FF2B5EF4-FFF2-40B4-BE49-F238E27FC236}">
                <a16:creationId xmlns:a16="http://schemas.microsoft.com/office/drawing/2014/main" id="{22C1158B-D44A-49F6-9229-FECE682D79E3}"/>
              </a:ext>
            </a:extLst>
          </p:cNvPr>
          <p:cNvGraphicFramePr>
            <a:graphicFrameLocks noGrp="1"/>
          </p:cNvGraphicFramePr>
          <p:nvPr>
            <p:extLst>
              <p:ext uri="{D42A27DB-BD31-4B8C-83A1-F6EECF244321}">
                <p14:modId xmlns:p14="http://schemas.microsoft.com/office/powerpoint/2010/main" val="3917255435"/>
              </p:ext>
            </p:extLst>
          </p:nvPr>
        </p:nvGraphicFramePr>
        <p:xfrm>
          <a:off x="1527648" y="1651410"/>
          <a:ext cx="6088702" cy="2788646"/>
        </p:xfrm>
        <a:graphic>
          <a:graphicData uri="http://schemas.openxmlformats.org/drawingml/2006/table">
            <a:tbl>
              <a:tblPr>
                <a:tableStyleId>{9DCAF9ED-07DC-4A11-8D7F-57B35C25682E}</a:tableStyleId>
              </a:tblPr>
              <a:tblGrid>
                <a:gridCol w="2054937">
                  <a:extLst>
                    <a:ext uri="{9D8B030D-6E8A-4147-A177-3AD203B41FA5}">
                      <a16:colId xmlns:a16="http://schemas.microsoft.com/office/drawing/2014/main" val="1862728096"/>
                    </a:ext>
                  </a:extLst>
                </a:gridCol>
                <a:gridCol w="2004198">
                  <a:extLst>
                    <a:ext uri="{9D8B030D-6E8A-4147-A177-3AD203B41FA5}">
                      <a16:colId xmlns:a16="http://schemas.microsoft.com/office/drawing/2014/main" val="2509610998"/>
                    </a:ext>
                  </a:extLst>
                </a:gridCol>
                <a:gridCol w="2029567">
                  <a:extLst>
                    <a:ext uri="{9D8B030D-6E8A-4147-A177-3AD203B41FA5}">
                      <a16:colId xmlns:a16="http://schemas.microsoft.com/office/drawing/2014/main" val="3555451193"/>
                    </a:ext>
                  </a:extLst>
                </a:gridCol>
              </a:tblGrid>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比较的关系</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实例</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652441232"/>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1962846486"/>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00117148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2&lt;1</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83717007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c&lt;=d</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9268780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1==c</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700705117"/>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不等于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86597212"/>
                  </a:ext>
                </a:extLst>
              </a:tr>
            </a:tbl>
          </a:graphicData>
        </a:graphic>
      </p:graphicFrame>
      <p:sp>
        <p:nvSpPr>
          <p:cNvPr id="8" name="Text Box 39">
            <a:extLst>
              <a:ext uri="{FF2B5EF4-FFF2-40B4-BE49-F238E27FC236}">
                <a16:creationId xmlns:a16="http://schemas.microsoft.com/office/drawing/2014/main" id="{FD35F5DB-31EB-4EC1-B5F9-D78E5BBD7A96}"/>
              </a:ext>
            </a:extLst>
          </p:cNvPr>
          <p:cNvSpPr txBox="1">
            <a:spLocks noChangeArrowheads="1"/>
          </p:cNvSpPr>
          <p:nvPr/>
        </p:nvSpPr>
        <p:spPr bwMode="auto">
          <a:xfrm>
            <a:off x="187272" y="4458408"/>
            <a:ext cx="900112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关系运算规则：参加运算的表达式的从左到右按关系运算符提供的关系进行比较，满足关系得到整型值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，不满足关系得到整型值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0" name="Line 33">
            <a:extLst>
              <a:ext uri="{FF2B5EF4-FFF2-40B4-BE49-F238E27FC236}">
                <a16:creationId xmlns:a16="http://schemas.microsoft.com/office/drawing/2014/main" id="{B3EDAE87-4FE2-4F97-A928-14AEB57FFF5D}"/>
              </a:ext>
            </a:extLst>
          </p:cNvPr>
          <p:cNvSpPr>
            <a:spLocks noChangeShapeType="1"/>
          </p:cNvSpPr>
          <p:nvPr/>
        </p:nvSpPr>
        <p:spPr bwMode="ltGray">
          <a:xfrm>
            <a:off x="298450" y="5693395"/>
            <a:ext cx="24384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1" name="Line 34">
            <a:extLst>
              <a:ext uri="{FF2B5EF4-FFF2-40B4-BE49-F238E27FC236}">
                <a16:creationId xmlns:a16="http://schemas.microsoft.com/office/drawing/2014/main" id="{3E8E8720-FDF4-4F65-B255-A457628F23E4}"/>
              </a:ext>
            </a:extLst>
          </p:cNvPr>
          <p:cNvSpPr>
            <a:spLocks noChangeShapeType="1"/>
          </p:cNvSpPr>
          <p:nvPr/>
        </p:nvSpPr>
        <p:spPr bwMode="ltGray">
          <a:xfrm flipV="1">
            <a:off x="21272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Line 35">
            <a:extLst>
              <a:ext uri="{FF2B5EF4-FFF2-40B4-BE49-F238E27FC236}">
                <a16:creationId xmlns:a16="http://schemas.microsoft.com/office/drawing/2014/main" id="{4E475B53-BF0D-42AE-833A-4D0E8203AFB1}"/>
              </a:ext>
            </a:extLst>
          </p:cNvPr>
          <p:cNvSpPr>
            <a:spLocks noChangeShapeType="1"/>
          </p:cNvSpPr>
          <p:nvPr/>
        </p:nvSpPr>
        <p:spPr bwMode="ltGray">
          <a:xfrm>
            <a:off x="2127250" y="5388595"/>
            <a:ext cx="5334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3" name="Line 36">
            <a:extLst>
              <a:ext uri="{FF2B5EF4-FFF2-40B4-BE49-F238E27FC236}">
                <a16:creationId xmlns:a16="http://schemas.microsoft.com/office/drawing/2014/main" id="{0FBE0BB8-D3BD-439B-B35C-B25F99C9BBC5}"/>
              </a:ext>
            </a:extLst>
          </p:cNvPr>
          <p:cNvSpPr>
            <a:spLocks noChangeShapeType="1"/>
          </p:cNvSpPr>
          <p:nvPr/>
        </p:nvSpPr>
        <p:spPr bwMode="ltGray">
          <a:xfrm flipV="1">
            <a:off x="10604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4" name="Line 37">
            <a:extLst>
              <a:ext uri="{FF2B5EF4-FFF2-40B4-BE49-F238E27FC236}">
                <a16:creationId xmlns:a16="http://schemas.microsoft.com/office/drawing/2014/main" id="{7B635C96-86A4-41B9-A9C6-0139ABEA759E}"/>
              </a:ext>
            </a:extLst>
          </p:cNvPr>
          <p:cNvSpPr>
            <a:spLocks noChangeShapeType="1"/>
          </p:cNvSpPr>
          <p:nvPr/>
        </p:nvSpPr>
        <p:spPr bwMode="ltGray">
          <a:xfrm flipH="1">
            <a:off x="450850" y="5388595"/>
            <a:ext cx="6096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38">
            <a:extLst>
              <a:ext uri="{FF2B5EF4-FFF2-40B4-BE49-F238E27FC236}">
                <a16:creationId xmlns:a16="http://schemas.microsoft.com/office/drawing/2014/main" id="{6F1BE625-9548-4BC4-A4D0-19472527B821}"/>
              </a:ext>
            </a:extLst>
          </p:cNvPr>
          <p:cNvSpPr txBox="1">
            <a:spLocks noChangeArrowheads="1"/>
          </p:cNvSpPr>
          <p:nvPr/>
        </p:nvSpPr>
        <p:spPr bwMode="ltGray">
          <a:xfrm>
            <a:off x="374650" y="5649097"/>
            <a:ext cx="350837"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Text Box 39">
            <a:extLst>
              <a:ext uri="{FF2B5EF4-FFF2-40B4-BE49-F238E27FC236}">
                <a16:creationId xmlns:a16="http://schemas.microsoft.com/office/drawing/2014/main" id="{5CB08516-BCE0-4AED-9784-E3B66AB4A878}"/>
              </a:ext>
            </a:extLst>
          </p:cNvPr>
          <p:cNvSpPr txBox="1">
            <a:spLocks noChangeArrowheads="1"/>
          </p:cNvSpPr>
          <p:nvPr/>
        </p:nvSpPr>
        <p:spPr bwMode="ltGray">
          <a:xfrm>
            <a:off x="9080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7" name="Text Box 40">
            <a:extLst>
              <a:ext uri="{FF2B5EF4-FFF2-40B4-BE49-F238E27FC236}">
                <a16:creationId xmlns:a16="http://schemas.microsoft.com/office/drawing/2014/main" id="{27CDB54E-3C1C-4A75-AE8B-F0AA3F278590}"/>
              </a:ext>
            </a:extLst>
          </p:cNvPr>
          <p:cNvSpPr txBox="1">
            <a:spLocks noChangeArrowheads="1"/>
          </p:cNvSpPr>
          <p:nvPr/>
        </p:nvSpPr>
        <p:spPr bwMode="ltGray">
          <a:xfrm>
            <a:off x="19748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18" name="Text Box 41">
            <a:extLst>
              <a:ext uri="{FF2B5EF4-FFF2-40B4-BE49-F238E27FC236}">
                <a16:creationId xmlns:a16="http://schemas.microsoft.com/office/drawing/2014/main" id="{070D3E74-4169-4F2D-BEFB-727831C44EEE}"/>
              </a:ext>
            </a:extLst>
          </p:cNvPr>
          <p:cNvSpPr txBox="1">
            <a:spLocks noChangeArrowheads="1"/>
          </p:cNvSpPr>
          <p:nvPr/>
        </p:nvSpPr>
        <p:spPr bwMode="ltGray">
          <a:xfrm>
            <a:off x="2928362" y="5476350"/>
            <a:ext cx="14224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x&lt;3 | | x&gt;=5</a:t>
            </a:r>
          </a:p>
        </p:txBody>
      </p:sp>
      <p:sp>
        <p:nvSpPr>
          <p:cNvPr id="19" name="Line 42">
            <a:extLst>
              <a:ext uri="{FF2B5EF4-FFF2-40B4-BE49-F238E27FC236}">
                <a16:creationId xmlns:a16="http://schemas.microsoft.com/office/drawing/2014/main" id="{C6E905ED-0DCA-44B3-94E4-CD1525281853}"/>
              </a:ext>
            </a:extLst>
          </p:cNvPr>
          <p:cNvSpPr>
            <a:spLocks noChangeShapeType="1"/>
          </p:cNvSpPr>
          <p:nvPr/>
        </p:nvSpPr>
        <p:spPr bwMode="ltGray">
          <a:xfrm>
            <a:off x="4692079" y="5716796"/>
            <a:ext cx="22860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0" name="Line 46">
            <a:extLst>
              <a:ext uri="{FF2B5EF4-FFF2-40B4-BE49-F238E27FC236}">
                <a16:creationId xmlns:a16="http://schemas.microsoft.com/office/drawing/2014/main" id="{2B7A4127-C12C-4F09-BFD8-204912F022B2}"/>
              </a:ext>
            </a:extLst>
          </p:cNvPr>
          <p:cNvSpPr>
            <a:spLocks noChangeShapeType="1"/>
          </p:cNvSpPr>
          <p:nvPr/>
        </p:nvSpPr>
        <p:spPr bwMode="ltGray">
          <a:xfrm flipV="1">
            <a:off x="50730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1" name="Line 47">
            <a:extLst>
              <a:ext uri="{FF2B5EF4-FFF2-40B4-BE49-F238E27FC236}">
                <a16:creationId xmlns:a16="http://schemas.microsoft.com/office/drawing/2014/main" id="{97F34F0D-7693-4E17-8876-110AECF90A39}"/>
              </a:ext>
            </a:extLst>
          </p:cNvPr>
          <p:cNvSpPr>
            <a:spLocks noChangeShapeType="1"/>
          </p:cNvSpPr>
          <p:nvPr/>
        </p:nvSpPr>
        <p:spPr bwMode="ltGray">
          <a:xfrm>
            <a:off x="5073079" y="5335796"/>
            <a:ext cx="16002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2" name="Line 48">
            <a:extLst>
              <a:ext uri="{FF2B5EF4-FFF2-40B4-BE49-F238E27FC236}">
                <a16:creationId xmlns:a16="http://schemas.microsoft.com/office/drawing/2014/main" id="{D6E3A867-60FA-46C2-A533-2139FE79F62C}"/>
              </a:ext>
            </a:extLst>
          </p:cNvPr>
          <p:cNvSpPr>
            <a:spLocks noChangeShapeType="1"/>
          </p:cNvSpPr>
          <p:nvPr/>
        </p:nvSpPr>
        <p:spPr bwMode="ltGray">
          <a:xfrm>
            <a:off x="66732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49">
            <a:extLst>
              <a:ext uri="{FF2B5EF4-FFF2-40B4-BE49-F238E27FC236}">
                <a16:creationId xmlns:a16="http://schemas.microsoft.com/office/drawing/2014/main" id="{A0514F57-FABF-41AA-A189-2EB80973161C}"/>
              </a:ext>
            </a:extLst>
          </p:cNvPr>
          <p:cNvSpPr txBox="1">
            <a:spLocks noChangeArrowheads="1"/>
          </p:cNvSpPr>
          <p:nvPr/>
        </p:nvSpPr>
        <p:spPr bwMode="ltGray">
          <a:xfrm>
            <a:off x="7195978" y="5291104"/>
            <a:ext cx="17751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-2&lt;x&lt;3   ?  x=4</a:t>
            </a:r>
          </a:p>
        </p:txBody>
      </p:sp>
      <p:sp>
        <p:nvSpPr>
          <p:cNvPr id="24" name="Text Box 50">
            <a:extLst>
              <a:ext uri="{FF2B5EF4-FFF2-40B4-BE49-F238E27FC236}">
                <a16:creationId xmlns:a16="http://schemas.microsoft.com/office/drawing/2014/main" id="{BCC1FC9B-5F8B-4E46-A3C9-D1F0CAA7D050}"/>
              </a:ext>
            </a:extLst>
          </p:cNvPr>
          <p:cNvSpPr txBox="1">
            <a:spLocks noChangeArrowheads="1"/>
          </p:cNvSpPr>
          <p:nvPr/>
        </p:nvSpPr>
        <p:spPr bwMode="ltGray">
          <a:xfrm>
            <a:off x="7451673" y="5695333"/>
            <a:ext cx="146576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-2&lt;x&amp;&amp;x&lt;3</a:t>
            </a:r>
          </a:p>
        </p:txBody>
      </p:sp>
      <p:sp>
        <p:nvSpPr>
          <p:cNvPr id="25" name="Text Box 51">
            <a:extLst>
              <a:ext uri="{FF2B5EF4-FFF2-40B4-BE49-F238E27FC236}">
                <a16:creationId xmlns:a16="http://schemas.microsoft.com/office/drawing/2014/main" id="{90DCC317-C565-4851-B4E8-DE140F79BDF7}"/>
              </a:ext>
            </a:extLst>
          </p:cNvPr>
          <p:cNvSpPr txBox="1">
            <a:spLocks noChangeArrowheads="1"/>
          </p:cNvSpPr>
          <p:nvPr/>
        </p:nvSpPr>
        <p:spPr bwMode="ltGray">
          <a:xfrm>
            <a:off x="1465049" y="6070755"/>
            <a:ext cx="644557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表示数值关系的原则：开放区间用或；闭合区间用与</a:t>
            </a:r>
          </a:p>
        </p:txBody>
      </p:sp>
      <p:sp>
        <p:nvSpPr>
          <p:cNvPr id="26" name="Text Box 43">
            <a:extLst>
              <a:ext uri="{FF2B5EF4-FFF2-40B4-BE49-F238E27FC236}">
                <a16:creationId xmlns:a16="http://schemas.microsoft.com/office/drawing/2014/main" id="{FC970BFA-E60A-4B19-BDCF-5A0C1224A724}"/>
              </a:ext>
            </a:extLst>
          </p:cNvPr>
          <p:cNvSpPr txBox="1">
            <a:spLocks noChangeArrowheads="1"/>
          </p:cNvSpPr>
          <p:nvPr/>
        </p:nvSpPr>
        <p:spPr bwMode="ltGray">
          <a:xfrm>
            <a:off x="55834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0</a:t>
            </a:r>
          </a:p>
        </p:txBody>
      </p:sp>
      <p:sp>
        <p:nvSpPr>
          <p:cNvPr id="27" name="Text Box 44">
            <a:extLst>
              <a:ext uri="{FF2B5EF4-FFF2-40B4-BE49-F238E27FC236}">
                <a16:creationId xmlns:a16="http://schemas.microsoft.com/office/drawing/2014/main" id="{F5E9E73C-2B18-4DF0-8A52-EE2014272AB5}"/>
              </a:ext>
            </a:extLst>
          </p:cNvPr>
          <p:cNvSpPr txBox="1">
            <a:spLocks noChangeArrowheads="1"/>
          </p:cNvSpPr>
          <p:nvPr/>
        </p:nvSpPr>
        <p:spPr bwMode="ltGray">
          <a:xfrm>
            <a:off x="4777010" y="5622490"/>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-2</a:t>
            </a:r>
          </a:p>
        </p:txBody>
      </p:sp>
      <p:sp>
        <p:nvSpPr>
          <p:cNvPr id="28" name="Text Box 45">
            <a:extLst>
              <a:ext uri="{FF2B5EF4-FFF2-40B4-BE49-F238E27FC236}">
                <a16:creationId xmlns:a16="http://schemas.microsoft.com/office/drawing/2014/main" id="{1C26205E-0252-4DEF-BBBC-B75A92E50B04}"/>
              </a:ext>
            </a:extLst>
          </p:cNvPr>
          <p:cNvSpPr txBox="1">
            <a:spLocks noChangeArrowheads="1"/>
          </p:cNvSpPr>
          <p:nvPr/>
        </p:nvSpPr>
        <p:spPr bwMode="ltGray">
          <a:xfrm>
            <a:off x="64978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8341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1000" fill="hold"/>
                                        <p:tgtEl>
                                          <p:spTgt spid="18"/>
                                        </p:tgtEl>
                                        <p:attrNameLst>
                                          <p:attrName>ppt_w</p:attrName>
                                        </p:attrNameLst>
                                      </p:cBhvr>
                                      <p:tavLst>
                                        <p:tav tm="0">
                                          <p:val>
                                            <p:fltVal val="0"/>
                                          </p:val>
                                        </p:tav>
                                        <p:tav tm="100000">
                                          <p:val>
                                            <p:strVal val="#ppt_w"/>
                                          </p:val>
                                        </p:tav>
                                      </p:tavLst>
                                    </p:anim>
                                    <p:anim calcmode="lin" valueType="num">
                                      <p:cBhvr>
                                        <p:cTn id="57" dur="1000" fill="hold"/>
                                        <p:tgtEl>
                                          <p:spTgt spid="18"/>
                                        </p:tgtEl>
                                        <p:attrNameLst>
                                          <p:attrName>ppt_h</p:attrName>
                                        </p:attrNameLst>
                                      </p:cBhvr>
                                      <p:tavLst>
                                        <p:tav tm="0">
                                          <p:val>
                                            <p:fltVal val="0"/>
                                          </p:val>
                                        </p:tav>
                                        <p:tav tm="100000">
                                          <p:val>
                                            <p:strVal val="#ppt_h"/>
                                          </p:val>
                                        </p:tav>
                                      </p:tavLst>
                                    </p:anim>
                                    <p:anim calcmode="lin" valueType="num">
                                      <p:cBhvr>
                                        <p:cTn id="58"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outHorizont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up)">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9" presetClass="entr" presetSubtype="1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p:cTn id="84" dur="5000" fill="hold"/>
                                        <p:tgtEl>
                                          <p:spTgt spid="23"/>
                                        </p:tgtEl>
                                        <p:attrNameLst>
                                          <p:attrName>ppt_w</p:attrName>
                                        </p:attrNameLst>
                                      </p:cBhvr>
                                      <p:tavLst>
                                        <p:tav tm="0" fmla="#ppt_w*sin(2.5*pi*$)">
                                          <p:val>
                                            <p:fltVal val="0"/>
                                          </p:val>
                                        </p:tav>
                                        <p:tav tm="100000">
                                          <p:val>
                                            <p:fltVal val="1"/>
                                          </p:val>
                                        </p:tav>
                                      </p:tavLst>
                                    </p:anim>
                                    <p:anim calcmode="lin" valueType="num">
                                      <p:cBhvr>
                                        <p:cTn id="85" dur="5000" fill="hold"/>
                                        <p:tgtEl>
                                          <p:spTgt spid="2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2" name="CHIMES.WAV"/>
                                        </p:tgtEl>
                                      </p:cMediaNode>
                                    </p:audio>
                                  </p:sub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2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4" name="TADA.WAV"/>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15" grpId="0" autoUpdateAnimBg="0"/>
      <p:bldP spid="16" grpId="0" autoUpdateAnimBg="0"/>
      <p:bldP spid="17" grpId="0" autoUpdateAnimBg="0"/>
      <p:bldP spid="18"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 name="Group 475">
            <a:extLst>
              <a:ext uri="{FF2B5EF4-FFF2-40B4-BE49-F238E27FC236}">
                <a16:creationId xmlns:a16="http://schemas.microsoft.com/office/drawing/2014/main" id="{DCDFEB74-9356-44AB-BCD9-7F52900E0D41}"/>
              </a:ext>
            </a:extLst>
          </p:cNvPr>
          <p:cNvGraphicFramePr>
            <a:graphicFrameLocks noGrp="1"/>
          </p:cNvGraphicFramePr>
          <p:nvPr>
            <p:extLst>
              <p:ext uri="{D42A27DB-BD31-4B8C-83A1-F6EECF244321}">
                <p14:modId xmlns:p14="http://schemas.microsoft.com/office/powerpoint/2010/main" val="286833511"/>
              </p:ext>
            </p:extLst>
          </p:nvPr>
        </p:nvGraphicFramePr>
        <p:xfrm>
          <a:off x="298450" y="1432644"/>
          <a:ext cx="4297806" cy="1991930"/>
        </p:xfrm>
        <a:graphic>
          <a:graphicData uri="http://schemas.openxmlformats.org/drawingml/2006/table">
            <a:tbl>
              <a:tblPr>
                <a:tableStyleId>{ED083AE6-46FA-4A59-8FB0-9F97EB10719F}</a:tableStyleId>
              </a:tblPr>
              <a:tblGrid>
                <a:gridCol w="1432602">
                  <a:extLst>
                    <a:ext uri="{9D8B030D-6E8A-4147-A177-3AD203B41FA5}">
                      <a16:colId xmlns:a16="http://schemas.microsoft.com/office/drawing/2014/main" val="20000"/>
                    </a:ext>
                  </a:extLst>
                </a:gridCol>
                <a:gridCol w="1432602">
                  <a:extLst>
                    <a:ext uri="{9D8B030D-6E8A-4147-A177-3AD203B41FA5}">
                      <a16:colId xmlns:a16="http://schemas.microsoft.com/office/drawing/2014/main" val="20001"/>
                    </a:ext>
                  </a:extLst>
                </a:gridCol>
                <a:gridCol w="1432602">
                  <a:extLst>
                    <a:ext uri="{9D8B030D-6E8A-4147-A177-3AD203B41FA5}">
                      <a16:colId xmlns:a16="http://schemas.microsoft.com/office/drawing/2014/main" val="20002"/>
                    </a:ext>
                  </a:extLst>
                </a:gridCol>
              </a:tblGrid>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0"/>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按位取反</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1"/>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按位与</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2"/>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3"/>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按位异或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4"/>
                  </a:ext>
                </a:extLst>
              </a:tr>
            </a:tbl>
          </a:graphicData>
        </a:graphic>
      </p:graphicFrame>
      <p:sp>
        <p:nvSpPr>
          <p:cNvPr id="15" name="Text Box 3">
            <a:extLst>
              <a:ext uri="{FF2B5EF4-FFF2-40B4-BE49-F238E27FC236}">
                <a16:creationId xmlns:a16="http://schemas.microsoft.com/office/drawing/2014/main" id="{8F1A7EF6-DA80-4059-89E0-305BB5D6D5BE}"/>
              </a:ext>
            </a:extLst>
          </p:cNvPr>
          <p:cNvSpPr txBox="1">
            <a:spLocks noChangeArrowheads="1"/>
          </p:cNvSpPr>
          <p:nvPr/>
        </p:nvSpPr>
        <p:spPr bwMode="auto">
          <a:xfrm>
            <a:off x="298450" y="3510438"/>
            <a:ext cx="4224670"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为单目运算；</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运算按对应位，逐位进行。</a:t>
            </a:r>
          </a:p>
        </p:txBody>
      </p:sp>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4518284" cy="489982"/>
          </a:xfrm>
        </p:spPr>
        <p:txBody>
          <a:bodyPr/>
          <a:lstStyle/>
          <a:p>
            <a:r>
              <a:rPr lang="zh-CN" altLang="en-US" dirty="0"/>
              <a:t>位运算：逻辑运算</a:t>
            </a:r>
          </a:p>
        </p:txBody>
      </p:sp>
      <p:sp>
        <p:nvSpPr>
          <p:cNvPr id="13" name="文本占位符 4">
            <a:extLst>
              <a:ext uri="{FF2B5EF4-FFF2-40B4-BE49-F238E27FC236}">
                <a16:creationId xmlns:a16="http://schemas.microsoft.com/office/drawing/2014/main" id="{86149FEE-A502-4CEC-8C44-D22AE027D7BC}"/>
              </a:ext>
            </a:extLst>
          </p:cNvPr>
          <p:cNvSpPr txBox="1">
            <a:spLocks/>
          </p:cNvSpPr>
          <p:nvPr/>
        </p:nvSpPr>
        <p:spPr>
          <a:xfrm>
            <a:off x="4816734" y="778213"/>
            <a:ext cx="4518284" cy="489982"/>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位运算：逻辑运算赋值</a:t>
            </a:r>
          </a:p>
        </p:txBody>
      </p:sp>
      <p:graphicFrame>
        <p:nvGraphicFramePr>
          <p:cNvPr id="16" name="Group 475">
            <a:extLst>
              <a:ext uri="{FF2B5EF4-FFF2-40B4-BE49-F238E27FC236}">
                <a16:creationId xmlns:a16="http://schemas.microsoft.com/office/drawing/2014/main" id="{324FAE68-DCCE-43BE-8B35-A9DB90412A6D}"/>
              </a:ext>
            </a:extLst>
          </p:cNvPr>
          <p:cNvGraphicFramePr>
            <a:graphicFrameLocks noGrp="1"/>
          </p:cNvGraphicFramePr>
          <p:nvPr>
            <p:extLst>
              <p:ext uri="{D42A27DB-BD31-4B8C-83A1-F6EECF244321}">
                <p14:modId xmlns:p14="http://schemas.microsoft.com/office/powerpoint/2010/main" val="669304500"/>
              </p:ext>
            </p:extLst>
          </p:nvPr>
        </p:nvGraphicFramePr>
        <p:xfrm>
          <a:off x="4816734" y="1437069"/>
          <a:ext cx="4297806" cy="1967736"/>
        </p:xfrm>
        <a:graphic>
          <a:graphicData uri="http://schemas.openxmlformats.org/drawingml/2006/table">
            <a:tbl>
              <a:tblPr>
                <a:tableStyleId>{ED083AE6-46FA-4A59-8FB0-9F97EB10719F}</a:tableStyleId>
              </a:tblPr>
              <a:tblGrid>
                <a:gridCol w="1059525">
                  <a:extLst>
                    <a:ext uri="{9D8B030D-6E8A-4147-A177-3AD203B41FA5}">
                      <a16:colId xmlns:a16="http://schemas.microsoft.com/office/drawing/2014/main" val="20000"/>
                    </a:ext>
                  </a:extLst>
                </a:gridCol>
                <a:gridCol w="1538177">
                  <a:extLst>
                    <a:ext uri="{9D8B030D-6E8A-4147-A177-3AD203B41FA5}">
                      <a16:colId xmlns:a16="http://schemas.microsoft.com/office/drawing/2014/main" val="20001"/>
                    </a:ext>
                  </a:extLst>
                </a:gridCol>
                <a:gridCol w="1700104">
                  <a:extLst>
                    <a:ext uri="{9D8B030D-6E8A-4147-A177-3AD203B41FA5}">
                      <a16:colId xmlns:a16="http://schemas.microsoft.com/office/drawing/2014/main" val="20002"/>
                    </a:ext>
                  </a:extLst>
                </a:gridCol>
              </a:tblGrid>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0"/>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&amp;7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1"/>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 0x00ff</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2"/>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x ^ (y+5)</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3"/>
                  </a:ext>
                </a:extLst>
              </a:tr>
            </a:tbl>
          </a:graphicData>
        </a:graphic>
      </p:graphicFrame>
      <p:sp>
        <p:nvSpPr>
          <p:cNvPr id="17" name="Text Box 3">
            <a:extLst>
              <a:ext uri="{FF2B5EF4-FFF2-40B4-BE49-F238E27FC236}">
                <a16:creationId xmlns:a16="http://schemas.microsoft.com/office/drawing/2014/main" id="{F016CE93-284F-4A78-8494-A16DC82613FF}"/>
              </a:ext>
            </a:extLst>
          </p:cNvPr>
          <p:cNvSpPr txBox="1">
            <a:spLocks noChangeArrowheads="1"/>
          </p:cNvSpPr>
          <p:nvPr/>
        </p:nvSpPr>
        <p:spPr bwMode="auto">
          <a:xfrm>
            <a:off x="4816734" y="3560661"/>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8547100" cy="489982"/>
          </a:xfrm>
        </p:spPr>
        <p:txBody>
          <a:bodyPr/>
          <a:lstStyle/>
          <a:p>
            <a:r>
              <a:rPr lang="zh-CN" altLang="en-US" dirty="0"/>
              <a:t>位运算：逻辑运算</a:t>
            </a:r>
          </a:p>
        </p:txBody>
      </p:sp>
      <p:graphicFrame>
        <p:nvGraphicFramePr>
          <p:cNvPr id="7" name="Group 475">
            <a:extLst>
              <a:ext uri="{FF2B5EF4-FFF2-40B4-BE49-F238E27FC236}">
                <a16:creationId xmlns:a16="http://schemas.microsoft.com/office/drawing/2014/main" id="{3499E2D7-321A-4EDD-84A6-28EFF995BA97}"/>
              </a:ext>
            </a:extLst>
          </p:cNvPr>
          <p:cNvGraphicFramePr>
            <a:graphicFrameLocks noGrp="1"/>
          </p:cNvGraphicFramePr>
          <p:nvPr>
            <p:extLst>
              <p:ext uri="{D42A27DB-BD31-4B8C-83A1-F6EECF244321}">
                <p14:modId xmlns:p14="http://schemas.microsoft.com/office/powerpoint/2010/main" val="2998419586"/>
              </p:ext>
            </p:extLst>
          </p:nvPr>
        </p:nvGraphicFramePr>
        <p:xfrm>
          <a:off x="5623959" y="760441"/>
          <a:ext cx="2790000" cy="239034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29275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位与运算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&amp;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b1&amp;b2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2"/>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4"/>
                  </a:ext>
                </a:extLst>
              </a:tr>
              <a:tr h="2776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5"/>
                  </a:ext>
                </a:extLst>
              </a:tr>
            </a:tbl>
          </a:graphicData>
        </a:graphic>
      </p:graphicFrame>
      <p:sp>
        <p:nvSpPr>
          <p:cNvPr id="8" name="Text Box 3">
            <a:extLst>
              <a:ext uri="{FF2B5EF4-FFF2-40B4-BE49-F238E27FC236}">
                <a16:creationId xmlns:a16="http://schemas.microsoft.com/office/drawing/2014/main" id="{FEA8640C-4021-4CBF-B101-F98F43F306DD}"/>
              </a:ext>
            </a:extLst>
          </p:cNvPr>
          <p:cNvSpPr txBox="1">
            <a:spLocks noChangeArrowheads="1"/>
          </p:cNvSpPr>
          <p:nvPr/>
        </p:nvSpPr>
        <p:spPr bwMode="auto">
          <a:xfrm>
            <a:off x="4824926" y="3177835"/>
            <a:ext cx="438806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作用：将某些位清零，其余保持不变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9" name="Group 475">
            <a:extLst>
              <a:ext uri="{FF2B5EF4-FFF2-40B4-BE49-F238E27FC236}">
                <a16:creationId xmlns:a16="http://schemas.microsoft.com/office/drawing/2014/main" id="{73CD08EE-8160-46BC-B499-F63C0BAED555}"/>
              </a:ext>
            </a:extLst>
          </p:cNvPr>
          <p:cNvGraphicFramePr>
            <a:graphicFrameLocks noGrp="1"/>
          </p:cNvGraphicFramePr>
          <p:nvPr>
            <p:extLst>
              <p:ext uri="{D42A27DB-BD31-4B8C-83A1-F6EECF244321}">
                <p14:modId xmlns:p14="http://schemas.microsoft.com/office/powerpoint/2010/main" val="2404709730"/>
              </p:ext>
            </p:extLst>
          </p:nvPr>
        </p:nvGraphicFramePr>
        <p:xfrm>
          <a:off x="982261" y="3619052"/>
          <a:ext cx="2791413" cy="2390340"/>
        </p:xfrm>
        <a:graphic>
          <a:graphicData uri="http://schemas.openxmlformats.org/drawingml/2006/table">
            <a:tbl>
              <a:tblPr>
                <a:tableStyleId>{5DA37D80-6434-44D0-A028-1B22A696006F}</a:tableStyleId>
              </a:tblPr>
              <a:tblGrid>
                <a:gridCol w="930471">
                  <a:extLst>
                    <a:ext uri="{9D8B030D-6E8A-4147-A177-3AD203B41FA5}">
                      <a16:colId xmlns:a16="http://schemas.microsoft.com/office/drawing/2014/main" val="20000"/>
                    </a:ext>
                  </a:extLst>
                </a:gridCol>
                <a:gridCol w="930471">
                  <a:extLst>
                    <a:ext uri="{9D8B030D-6E8A-4147-A177-3AD203B41FA5}">
                      <a16:colId xmlns:a16="http://schemas.microsoft.com/office/drawing/2014/main" val="20001"/>
                    </a:ext>
                  </a:extLst>
                </a:gridCol>
                <a:gridCol w="930471">
                  <a:extLst>
                    <a:ext uri="{9D8B030D-6E8A-4147-A177-3AD203B41FA5}">
                      <a16:colId xmlns:a16="http://schemas.microsoft.com/office/drawing/2014/main" val="20002"/>
                    </a:ext>
                  </a:extLst>
                </a:gridCol>
              </a:tblGrid>
              <a:tr h="3600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宋体" panose="02010600030101010101" pitchFamily="2" charset="-122"/>
                          <a:ea typeface="宋体" panose="02010600030101010101" pitchFamily="2" charset="-122"/>
                          <a:cs typeface="Times New Roman" panose="02020603050405020304" pitchFamily="18" charset="0"/>
                        </a:rPr>
                        <a:t>位或运算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0" name="Text Box 3">
            <a:extLst>
              <a:ext uri="{FF2B5EF4-FFF2-40B4-BE49-F238E27FC236}">
                <a16:creationId xmlns:a16="http://schemas.microsoft.com/office/drawing/2014/main" id="{C8FBB088-5BF2-4940-91F1-F1F5F83EB335}"/>
              </a:ext>
            </a:extLst>
          </p:cNvPr>
          <p:cNvSpPr txBox="1">
            <a:spLocks noChangeArrowheads="1"/>
          </p:cNvSpPr>
          <p:nvPr/>
        </p:nvSpPr>
        <p:spPr bwMode="auto">
          <a:xfrm>
            <a:off x="158313" y="6009392"/>
            <a:ext cx="415720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作用：将某些位置</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，其余保持不变</a:t>
            </a:r>
            <a:endParaRPr lang="zh-CN"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2" name="Group 475">
            <a:extLst>
              <a:ext uri="{FF2B5EF4-FFF2-40B4-BE49-F238E27FC236}">
                <a16:creationId xmlns:a16="http://schemas.microsoft.com/office/drawing/2014/main" id="{D08CB11E-9546-4F61-AEC3-B327AA78CF2D}"/>
              </a:ext>
            </a:extLst>
          </p:cNvPr>
          <p:cNvGraphicFramePr>
            <a:graphicFrameLocks noGrp="1"/>
          </p:cNvGraphicFramePr>
          <p:nvPr>
            <p:extLst>
              <p:ext uri="{D42A27DB-BD31-4B8C-83A1-F6EECF244321}">
                <p14:modId xmlns:p14="http://schemas.microsoft.com/office/powerpoint/2010/main" val="513843852"/>
              </p:ext>
            </p:extLst>
          </p:nvPr>
        </p:nvGraphicFramePr>
        <p:xfrm>
          <a:off x="5623959" y="3685032"/>
          <a:ext cx="2790000" cy="2390340"/>
        </p:xfrm>
        <a:graphic>
          <a:graphicData uri="http://schemas.openxmlformats.org/drawingml/2006/table">
            <a:tbl>
              <a:tblPr>
                <a:tableStyleId>{ED083AE6-46FA-4A59-8FB0-9F97EB10719F}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380939">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位异或运算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1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3" name="Text Box 3">
            <a:extLst>
              <a:ext uri="{FF2B5EF4-FFF2-40B4-BE49-F238E27FC236}">
                <a16:creationId xmlns:a16="http://schemas.microsoft.com/office/drawing/2014/main" id="{5637DCA8-A45D-46D7-8769-5223036A6E26}"/>
              </a:ext>
            </a:extLst>
          </p:cNvPr>
          <p:cNvSpPr txBox="1">
            <a:spLocks noChangeArrowheads="1"/>
          </p:cNvSpPr>
          <p:nvPr/>
        </p:nvSpPr>
        <p:spPr bwMode="auto">
          <a:xfrm>
            <a:off x="4844174" y="6045471"/>
            <a:ext cx="434956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作用：将某些位取反，其余保持不变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8C938CA-487A-46C8-90FD-4903ED336702}"/>
              </a:ext>
            </a:extLst>
          </p:cNvPr>
          <p:cNvGraphicFramePr>
            <a:graphicFrameLocks noGrp="1"/>
          </p:cNvGraphicFramePr>
          <p:nvPr>
            <p:extLst>
              <p:ext uri="{D42A27DB-BD31-4B8C-83A1-F6EECF244321}">
                <p14:modId xmlns:p14="http://schemas.microsoft.com/office/powerpoint/2010/main" val="322216762"/>
              </p:ext>
            </p:extLst>
          </p:nvPr>
        </p:nvGraphicFramePr>
        <p:xfrm>
          <a:off x="1306916" y="1279475"/>
          <a:ext cx="1860000" cy="189836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3604794818"/>
                    </a:ext>
                  </a:extLst>
                </a:gridCol>
                <a:gridCol w="930000">
                  <a:extLst>
                    <a:ext uri="{9D8B030D-6E8A-4147-A177-3AD203B41FA5}">
                      <a16:colId xmlns:a16="http://schemas.microsoft.com/office/drawing/2014/main" val="1307027617"/>
                    </a:ext>
                  </a:extLst>
                </a:gridCol>
              </a:tblGrid>
              <a:tr h="29275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位取反运算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83779399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41615723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735869445"/>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3566841779"/>
                  </a:ext>
                </a:extLst>
              </a:tr>
            </a:tbl>
          </a:graphicData>
        </a:graphic>
      </p:graphicFrame>
      <p:sp>
        <p:nvSpPr>
          <p:cNvPr id="16" name="Text Box 3">
            <a:extLst>
              <a:ext uri="{FF2B5EF4-FFF2-40B4-BE49-F238E27FC236}">
                <a16:creationId xmlns:a16="http://schemas.microsoft.com/office/drawing/2014/main" id="{28F05D5A-D4C5-4E45-8BF9-6D980E82EDD4}"/>
              </a:ext>
            </a:extLst>
          </p:cNvPr>
          <p:cNvSpPr txBox="1">
            <a:spLocks noChangeArrowheads="1"/>
          </p:cNvSpPr>
          <p:nvPr/>
        </p:nvSpPr>
        <p:spPr bwMode="auto">
          <a:xfrm>
            <a:off x="799030" y="3187168"/>
            <a:ext cx="315787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作用：将所有位状态翻转</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1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tada.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13" grpId="0" autoUpdateAnimBg="0"/>
      <p:bldP spid="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graphicFrame>
        <p:nvGraphicFramePr>
          <p:cNvPr id="6" name="Group 475">
            <a:extLst>
              <a:ext uri="{FF2B5EF4-FFF2-40B4-BE49-F238E27FC236}">
                <a16:creationId xmlns:a16="http://schemas.microsoft.com/office/drawing/2014/main" id="{82A0B5D4-950B-4B65-A95B-E93912D8F36C}"/>
              </a:ext>
            </a:extLst>
          </p:cNvPr>
          <p:cNvGraphicFramePr>
            <a:graphicFrameLocks noGrp="1"/>
          </p:cNvGraphicFramePr>
          <p:nvPr>
            <p:extLst>
              <p:ext uri="{D42A27DB-BD31-4B8C-83A1-F6EECF244321}">
                <p14:modId xmlns:p14="http://schemas.microsoft.com/office/powerpoint/2010/main" val="3811482597"/>
              </p:ext>
            </p:extLst>
          </p:nvPr>
        </p:nvGraphicFramePr>
        <p:xfrm>
          <a:off x="298450" y="1429751"/>
          <a:ext cx="4078065" cy="1202511"/>
        </p:xfrm>
        <a:graphic>
          <a:graphicData uri="http://schemas.openxmlformats.org/drawingml/2006/table">
            <a:tbl>
              <a:tblPr>
                <a:tableStyleId>{ED083AE6-46FA-4A59-8FB0-9F97EB10719F}</a:tableStyleId>
              </a:tblPr>
              <a:tblGrid>
                <a:gridCol w="1359355">
                  <a:extLst>
                    <a:ext uri="{9D8B030D-6E8A-4147-A177-3AD203B41FA5}">
                      <a16:colId xmlns:a16="http://schemas.microsoft.com/office/drawing/2014/main" val="20000"/>
                    </a:ext>
                  </a:extLst>
                </a:gridCol>
                <a:gridCol w="1359355">
                  <a:extLst>
                    <a:ext uri="{9D8B030D-6E8A-4147-A177-3AD203B41FA5}">
                      <a16:colId xmlns:a16="http://schemas.microsoft.com/office/drawing/2014/main" val="20001"/>
                    </a:ext>
                  </a:extLst>
                </a:gridCol>
                <a:gridCol w="1359355">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左移</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&lt;&lt; 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右移</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&gt;&gt; (n+3)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2"/>
                  </a:ext>
                </a:extLst>
              </a:tr>
            </a:tbl>
          </a:graphicData>
        </a:graphic>
      </p:graphicFrame>
      <p:sp>
        <p:nvSpPr>
          <p:cNvPr id="7" name="Text Box 3">
            <a:extLst>
              <a:ext uri="{FF2B5EF4-FFF2-40B4-BE49-F238E27FC236}">
                <a16:creationId xmlns:a16="http://schemas.microsoft.com/office/drawing/2014/main" id="{57EB1550-BB79-4702-8FBB-952E95DE2308}"/>
              </a:ext>
            </a:extLst>
          </p:cNvPr>
          <p:cNvSpPr txBox="1">
            <a:spLocks noChangeArrowheads="1"/>
          </p:cNvSpPr>
          <p:nvPr/>
        </p:nvSpPr>
        <p:spPr bwMode="auto">
          <a:xfrm>
            <a:off x="91070" y="2752208"/>
            <a:ext cx="428544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整体二进制位移动。</a:t>
            </a:r>
            <a:endParaRPr lang="en-US" altLang="zh-CN" sz="2000" b="0" dirty="0">
              <a:solidFill>
                <a:schemeClr val="tx1"/>
              </a:solidFill>
              <a:ea typeface="宋体" panose="02010600030101010101" pitchFamily="2" charset="-122"/>
              <a:cs typeface="Times New Roman" panose="02020603050405020304" pitchFamily="18" charset="0"/>
            </a:endParaRPr>
          </a:p>
        </p:txBody>
      </p:sp>
      <p:sp>
        <p:nvSpPr>
          <p:cNvPr id="8" name="文本占位符 4">
            <a:extLst>
              <a:ext uri="{FF2B5EF4-FFF2-40B4-BE49-F238E27FC236}">
                <a16:creationId xmlns:a16="http://schemas.microsoft.com/office/drawing/2014/main" id="{77E4E8B0-837D-431C-B188-3FB55A7713E7}"/>
              </a:ext>
            </a:extLst>
          </p:cNvPr>
          <p:cNvSpPr txBox="1">
            <a:spLocks/>
          </p:cNvSpPr>
          <p:nvPr/>
        </p:nvSpPr>
        <p:spPr>
          <a:xfrm>
            <a:off x="4681870" y="783793"/>
            <a:ext cx="4078065"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位运算：移位运算赋值</a:t>
            </a:r>
          </a:p>
        </p:txBody>
      </p:sp>
      <p:graphicFrame>
        <p:nvGraphicFramePr>
          <p:cNvPr id="9" name="Group 475">
            <a:extLst>
              <a:ext uri="{FF2B5EF4-FFF2-40B4-BE49-F238E27FC236}">
                <a16:creationId xmlns:a16="http://schemas.microsoft.com/office/drawing/2014/main" id="{460AC8EF-E839-49DE-953B-9EE66B50E313}"/>
              </a:ext>
            </a:extLst>
          </p:cNvPr>
          <p:cNvGraphicFramePr>
            <a:graphicFrameLocks noGrp="1"/>
          </p:cNvGraphicFramePr>
          <p:nvPr>
            <p:extLst>
              <p:ext uri="{D42A27DB-BD31-4B8C-83A1-F6EECF244321}">
                <p14:modId xmlns:p14="http://schemas.microsoft.com/office/powerpoint/2010/main" val="691214820"/>
              </p:ext>
            </p:extLst>
          </p:nvPr>
        </p:nvGraphicFramePr>
        <p:xfrm>
          <a:off x="4572000" y="1423465"/>
          <a:ext cx="4572000" cy="1202511"/>
        </p:xfrm>
        <a:graphic>
          <a:graphicData uri="http://schemas.openxmlformats.org/drawingml/2006/table">
            <a:tbl>
              <a:tblPr>
                <a:tableStyleId>{ED083AE6-46FA-4A59-8FB0-9F97EB10719F}</a:tableStyleId>
              </a:tblPr>
              <a:tblGrid>
                <a:gridCol w="1127050">
                  <a:extLst>
                    <a:ext uri="{9D8B030D-6E8A-4147-A177-3AD203B41FA5}">
                      <a16:colId xmlns:a16="http://schemas.microsoft.com/office/drawing/2014/main" val="20000"/>
                    </a:ext>
                  </a:extLst>
                </a:gridCol>
                <a:gridCol w="1630326">
                  <a:extLst>
                    <a:ext uri="{9D8B030D-6E8A-4147-A177-3AD203B41FA5}">
                      <a16:colId xmlns:a16="http://schemas.microsoft.com/office/drawing/2014/main" val="20001"/>
                    </a:ext>
                  </a:extLst>
                </a:gridCol>
                <a:gridCol w="1814624">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&lt;&lt;=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&lt;&lt; 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&gt;&gt; = (n+3)</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&gt;&gt; (n + 3)</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2"/>
                  </a:ext>
                </a:extLst>
              </a:tr>
            </a:tbl>
          </a:graphicData>
        </a:graphic>
      </p:graphicFrame>
      <p:sp>
        <p:nvSpPr>
          <p:cNvPr id="11" name="Text Box 3">
            <a:extLst>
              <a:ext uri="{FF2B5EF4-FFF2-40B4-BE49-F238E27FC236}">
                <a16:creationId xmlns:a16="http://schemas.microsoft.com/office/drawing/2014/main" id="{9A0FD01A-2A92-4C4B-8DD9-811840B99D9E}"/>
              </a:ext>
            </a:extLst>
          </p:cNvPr>
          <p:cNvSpPr txBox="1">
            <a:spLocks noChangeArrowheads="1"/>
          </p:cNvSpPr>
          <p:nvPr/>
        </p:nvSpPr>
        <p:spPr bwMode="auto">
          <a:xfrm>
            <a:off x="4572000" y="2748008"/>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extLst>
      <p:ext uri="{BB962C8B-B14F-4D97-AF65-F5344CB8AC3E}">
        <p14:creationId xmlns:p14="http://schemas.microsoft.com/office/powerpoint/2010/main" val="10128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sp>
        <p:nvSpPr>
          <p:cNvPr id="12" name="标题 1">
            <a:extLst>
              <a:ext uri="{FF2B5EF4-FFF2-40B4-BE49-F238E27FC236}">
                <a16:creationId xmlns:a16="http://schemas.microsoft.com/office/drawing/2014/main" id="{2097C2FB-C3FE-470C-9DEC-9FC7DD36FC62}"/>
              </a:ext>
            </a:extLst>
          </p:cNvPr>
          <p:cNvSpPr txBox="1">
            <a:spLocks/>
          </p:cNvSpPr>
          <p:nvPr/>
        </p:nvSpPr>
        <p:spPr>
          <a:xfrm>
            <a:off x="502536" y="1301433"/>
            <a:ext cx="216246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左移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&lt;&lt;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3">
            <a:extLst>
              <a:ext uri="{FF2B5EF4-FFF2-40B4-BE49-F238E27FC236}">
                <a16:creationId xmlns:a16="http://schemas.microsoft.com/office/drawing/2014/main" id="{7C2F5E89-301F-4375-A42B-7F3092B14AC9}"/>
              </a:ext>
            </a:extLst>
          </p:cNvPr>
          <p:cNvSpPr txBox="1">
            <a:spLocks noChangeArrowheads="1"/>
          </p:cNvSpPr>
          <p:nvPr/>
        </p:nvSpPr>
        <p:spPr bwMode="auto">
          <a:xfrm>
            <a:off x="502536" y="2138099"/>
            <a:ext cx="834301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操作：将</a:t>
            </a:r>
            <a:r>
              <a:rPr lang="en-US" altLang="zh-CN" sz="2000" b="0" dirty="0">
                <a:solidFill>
                  <a:schemeClr val="tx1"/>
                </a:solidFill>
                <a:ea typeface="宋体" panose="02010600030101010101" pitchFamily="2" charset="-122"/>
                <a:cs typeface="Times New Roman" panose="02020603050405020304" pitchFamily="18" charset="0"/>
              </a:rPr>
              <a:t>a</a:t>
            </a:r>
            <a:r>
              <a:rPr lang="zh-CN" altLang="en-US" sz="2000" b="0" dirty="0">
                <a:solidFill>
                  <a:schemeClr val="tx1"/>
                </a:solidFill>
                <a:ea typeface="宋体" panose="02010600030101010101" pitchFamily="2" charset="-122"/>
                <a:cs typeface="Times New Roman" panose="02020603050405020304" pitchFamily="18" charset="0"/>
              </a:rPr>
              <a:t>中的二进制位，左移</a:t>
            </a:r>
            <a:r>
              <a:rPr lang="en-US" altLang="zh-CN" sz="2000" b="0" dirty="0">
                <a:solidFill>
                  <a:schemeClr val="tx1"/>
                </a:solidFill>
                <a:ea typeface="宋体" panose="02010600030101010101" pitchFamily="2" charset="-122"/>
                <a:cs typeface="Times New Roman" panose="02020603050405020304" pitchFamily="18" charset="0"/>
              </a:rPr>
              <a:t>n</a:t>
            </a:r>
            <a:r>
              <a:rPr lang="zh-CN" altLang="en-US" sz="2000" b="0" dirty="0">
                <a:solidFill>
                  <a:schemeClr val="tx1"/>
                </a:solidFill>
                <a:ea typeface="宋体" panose="02010600030101010101" pitchFamily="2" charset="-122"/>
                <a:cs typeface="Times New Roman" panose="02020603050405020304" pitchFamily="18" charset="0"/>
              </a:rPr>
              <a:t>（无符号整数），高位移出低位补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4" name="Text Box 3">
            <a:extLst>
              <a:ext uri="{FF2B5EF4-FFF2-40B4-BE49-F238E27FC236}">
                <a16:creationId xmlns:a16="http://schemas.microsoft.com/office/drawing/2014/main" id="{57D28B16-6A7C-407E-9A05-67502E84DE4C}"/>
              </a:ext>
            </a:extLst>
          </p:cNvPr>
          <p:cNvSpPr txBox="1">
            <a:spLocks noChangeArrowheads="1"/>
          </p:cNvSpPr>
          <p:nvPr/>
        </p:nvSpPr>
        <p:spPr bwMode="auto">
          <a:xfrm>
            <a:off x="502536" y="2605433"/>
            <a:ext cx="193063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unsigned short a;</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2;</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a &lt;&lt; 4;	</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5" name="Text Box 3">
            <a:extLst>
              <a:ext uri="{FF2B5EF4-FFF2-40B4-BE49-F238E27FC236}">
                <a16:creationId xmlns:a16="http://schemas.microsoft.com/office/drawing/2014/main" id="{DBDE2C4C-92C0-4B17-A113-B1A6E900FF61}"/>
              </a:ext>
            </a:extLst>
          </p:cNvPr>
          <p:cNvSpPr txBox="1">
            <a:spLocks noChangeArrowheads="1"/>
          </p:cNvSpPr>
          <p:nvPr/>
        </p:nvSpPr>
        <p:spPr bwMode="auto">
          <a:xfrm>
            <a:off x="502536" y="1670765"/>
            <a:ext cx="21624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&lt;&lt;   n</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6" name="矩形 1">
            <a:extLst>
              <a:ext uri="{FF2B5EF4-FFF2-40B4-BE49-F238E27FC236}">
                <a16:creationId xmlns:a16="http://schemas.microsoft.com/office/drawing/2014/main" id="{EE5D7CEA-0DA8-48B4-8018-43C12FAF2B2E}"/>
              </a:ext>
            </a:extLst>
          </p:cNvPr>
          <p:cNvSpPr>
            <a:spLocks noChangeArrowheads="1"/>
          </p:cNvSpPr>
          <p:nvPr/>
        </p:nvSpPr>
        <p:spPr bwMode="auto">
          <a:xfrm>
            <a:off x="502536" y="3635931"/>
            <a:ext cx="5380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对于无符号数，左移一位相当于乘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EF56D89F-4F9D-456E-B92F-0514633B43D4}"/>
              </a:ext>
            </a:extLst>
          </p:cNvPr>
          <p:cNvSpPr txBox="1">
            <a:spLocks noChangeArrowheads="1"/>
          </p:cNvSpPr>
          <p:nvPr/>
        </p:nvSpPr>
        <p:spPr bwMode="auto">
          <a:xfrm>
            <a:off x="3192573" y="2726784"/>
            <a:ext cx="3195403"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0 0 0 0 0 0 0 0 0 0 0 0 0 0 1 0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0 0 0 0 0 0 0 0 0 0 1 0 0 0 0 0</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8" name="标题 1">
            <a:extLst>
              <a:ext uri="{FF2B5EF4-FFF2-40B4-BE49-F238E27FC236}">
                <a16:creationId xmlns:a16="http://schemas.microsoft.com/office/drawing/2014/main" id="{4231F8FD-A4F4-42A4-8CCC-0A7CE0F81CDA}"/>
              </a:ext>
            </a:extLst>
          </p:cNvPr>
          <p:cNvSpPr txBox="1">
            <a:spLocks/>
          </p:cNvSpPr>
          <p:nvPr/>
        </p:nvSpPr>
        <p:spPr>
          <a:xfrm>
            <a:off x="502536" y="4276996"/>
            <a:ext cx="141785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右移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&gt;&gt;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3">
            <a:extLst>
              <a:ext uri="{FF2B5EF4-FFF2-40B4-BE49-F238E27FC236}">
                <a16:creationId xmlns:a16="http://schemas.microsoft.com/office/drawing/2014/main" id="{B86F1A6B-19C8-43CB-875A-F8BBB8BDA1B7}"/>
              </a:ext>
            </a:extLst>
          </p:cNvPr>
          <p:cNvSpPr txBox="1">
            <a:spLocks noChangeArrowheads="1"/>
          </p:cNvSpPr>
          <p:nvPr/>
        </p:nvSpPr>
        <p:spPr bwMode="auto">
          <a:xfrm>
            <a:off x="502535" y="5159238"/>
            <a:ext cx="7365558"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a:t>
            </a:r>
            <a:endParaRPr lang="en-US" altLang="zh-CN" sz="2000" b="0" dirty="0">
              <a:solidFill>
                <a:schemeClr val="tx1"/>
              </a:solidFill>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对于无符号数，低位移出，高位补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。右移一位相当于除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20" name="Text Box 3">
            <a:extLst>
              <a:ext uri="{FF2B5EF4-FFF2-40B4-BE49-F238E27FC236}">
                <a16:creationId xmlns:a16="http://schemas.microsoft.com/office/drawing/2014/main" id="{45146D24-CAB8-4E37-828D-F077678C08F4}"/>
              </a:ext>
            </a:extLst>
          </p:cNvPr>
          <p:cNvSpPr txBox="1">
            <a:spLocks noChangeArrowheads="1"/>
          </p:cNvSpPr>
          <p:nvPr/>
        </p:nvSpPr>
        <p:spPr bwMode="auto">
          <a:xfrm>
            <a:off x="502536" y="4718818"/>
            <a:ext cx="27791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&gt;&gt;   n</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981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1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7">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P spid="14" grpId="0" build="p" autoUpdateAnimBg="0"/>
      <p:bldP spid="15" grpId="0" autoUpdateAnimBg="0"/>
      <p:bldP spid="16" grpId="0"/>
      <p:bldP spid="17" grpId="0" build="p" autoUpdateAnimBg="0"/>
      <p:bldP spid="18" grpId="0"/>
      <p:bldP spid="19" grpId="0" autoUpdateAnimBg="0"/>
      <p:bldP spid="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2339495" cy="2510997"/>
          </a:xfrm>
        </p:spPr>
        <p:txBody>
          <a:bodyPr/>
          <a:lstStyle/>
          <a:p>
            <a:r>
              <a:rPr lang="zh-CN" altLang="en-US" dirty="0"/>
              <a:t>运算优先级</a:t>
            </a:r>
            <a:endParaRPr lang="en-US" altLang="zh-CN" dirty="0"/>
          </a:p>
          <a:p>
            <a:pPr lvl="1"/>
            <a:r>
              <a:rPr lang="zh-CN" altLang="en-US" sz="2000" dirty="0"/>
              <a:t>了解即可</a:t>
            </a:r>
            <a:endParaRPr lang="en-US" altLang="zh-CN" sz="2000" dirty="0"/>
          </a:p>
          <a:p>
            <a:pPr lvl="1"/>
            <a:r>
              <a:rPr lang="zh-CN" altLang="en-US" sz="2000" dirty="0"/>
              <a:t>可通过括号改变优先级</a:t>
            </a:r>
          </a:p>
        </p:txBody>
      </p:sp>
      <p:graphicFrame>
        <p:nvGraphicFramePr>
          <p:cNvPr id="21" name="Group 178">
            <a:extLst>
              <a:ext uri="{FF2B5EF4-FFF2-40B4-BE49-F238E27FC236}">
                <a16:creationId xmlns:a16="http://schemas.microsoft.com/office/drawing/2014/main" id="{0EE934C4-3D57-43DB-868A-7FA50C44F71E}"/>
              </a:ext>
            </a:extLst>
          </p:cNvPr>
          <p:cNvGraphicFramePr>
            <a:graphicFrameLocks noGrp="1"/>
          </p:cNvGraphicFramePr>
          <p:nvPr>
            <p:extLst>
              <p:ext uri="{D42A27DB-BD31-4B8C-83A1-F6EECF244321}">
                <p14:modId xmlns:p14="http://schemas.microsoft.com/office/powerpoint/2010/main" val="4106993520"/>
              </p:ext>
            </p:extLst>
          </p:nvPr>
        </p:nvGraphicFramePr>
        <p:xfrm>
          <a:off x="2786828" y="932837"/>
          <a:ext cx="6058722" cy="5399136"/>
        </p:xfrm>
        <a:graphic>
          <a:graphicData uri="http://schemas.openxmlformats.org/drawingml/2006/table">
            <a:tbl>
              <a:tblPr>
                <a:tableStyleId>{C4B1156A-380E-4F78-BDF5-A606A8083BF9}</a:tableStyleId>
              </a:tblPr>
              <a:tblGrid>
                <a:gridCol w="756845">
                  <a:extLst>
                    <a:ext uri="{9D8B030D-6E8A-4147-A177-3AD203B41FA5}">
                      <a16:colId xmlns:a16="http://schemas.microsoft.com/office/drawing/2014/main" val="20000"/>
                    </a:ext>
                  </a:extLst>
                </a:gridCol>
                <a:gridCol w="3988296">
                  <a:extLst>
                    <a:ext uri="{9D8B030D-6E8A-4147-A177-3AD203B41FA5}">
                      <a16:colId xmlns:a16="http://schemas.microsoft.com/office/drawing/2014/main" val="20001"/>
                    </a:ext>
                  </a:extLst>
                </a:gridCol>
                <a:gridCol w="1313581">
                  <a:extLst>
                    <a:ext uri="{9D8B030D-6E8A-4147-A177-3AD203B41FA5}">
                      <a16:colId xmlns:a16="http://schemas.microsoft.com/office/drawing/2014/main" val="20002"/>
                    </a:ext>
                  </a:extLst>
                </a:gridCol>
              </a:tblGrid>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级别</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结合顺序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 -  (type)   </a:t>
                      </a:r>
                      <a:r>
                        <a:rPr kumimoji="1" lang="en-US" altLang="zh-CN" sz="1600" u="none" strike="noStrike" cap="none" normalizeH="0" baseline="0" dirty="0" err="1">
                          <a:ln>
                            <a:noFill/>
                          </a:ln>
                          <a:effectLst/>
                          <a:latin typeface="Times New Roman" panose="02020603050405020304" pitchFamily="18" charset="0"/>
                          <a:ea typeface="宋体" panose="02010600030101010101" pitchFamily="2" charset="-122"/>
                          <a:cs typeface="Times New Roman" panose="02020603050405020304" pitchFamily="18" charset="0"/>
                        </a:rPr>
                        <a:t>sizeof</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&amp;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   &gt;&gt;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5"/>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     &lt;=     &gt;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6"/>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7"/>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8"/>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9"/>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op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13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26</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问题二：让</a:t>
            </a:r>
            <a:r>
              <a:rPr lang="en-US" altLang="zh-CN" dirty="0"/>
              <a:t>LED</a:t>
            </a:r>
            <a:r>
              <a:rPr lang="zh-CN" altLang="en-US" dirty="0"/>
              <a:t>闪烁</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产生亮</a:t>
            </a:r>
            <a:r>
              <a:rPr lang="en-US" altLang="zh-CN" dirty="0"/>
              <a:t>-</a:t>
            </a:r>
            <a:r>
              <a:rPr lang="zh-CN" altLang="en-US" dirty="0"/>
              <a:t>灭闪烁的效果</a:t>
            </a:r>
            <a:endParaRPr lang="en-US" altLang="zh-CN" dirty="0"/>
          </a:p>
          <a:p>
            <a:pPr lvl="1">
              <a:lnSpc>
                <a:spcPct val="150000"/>
              </a:lnSpc>
            </a:pPr>
            <a:r>
              <a:rPr lang="en-US" altLang="zh-CN" dirty="0"/>
              <a:t>LED</a:t>
            </a:r>
            <a:r>
              <a:rPr lang="zh-CN" altLang="en-US" dirty="0"/>
              <a:t>闪烁背后的原理</a:t>
            </a:r>
            <a:endParaRPr lang="en-US" altLang="zh-CN" dirty="0"/>
          </a:p>
          <a:p>
            <a:pPr lvl="1">
              <a:lnSpc>
                <a:spcPct val="150000"/>
              </a:lnSpc>
            </a:pPr>
            <a:r>
              <a:rPr lang="zh-CN" altLang="en-US" dirty="0"/>
              <a:t>让</a:t>
            </a:r>
            <a:r>
              <a:rPr lang="en-US" altLang="zh-CN" dirty="0"/>
              <a:t>LED</a:t>
            </a:r>
            <a:r>
              <a:rPr lang="zh-CN" altLang="en-US" dirty="0"/>
              <a:t>不断闪烁</a:t>
            </a:r>
            <a:endParaRPr lang="en-US" altLang="zh-CN" dirty="0"/>
          </a:p>
          <a:p>
            <a:pPr lvl="1">
              <a:lnSpc>
                <a:spcPct val="150000"/>
              </a:lnSpc>
            </a:pPr>
            <a:r>
              <a:rPr lang="zh-CN" altLang="en-US" dirty="0"/>
              <a:t>让</a:t>
            </a:r>
            <a:r>
              <a:rPr lang="en-US" altLang="zh-CN" dirty="0"/>
              <a:t>LED</a:t>
            </a:r>
            <a:r>
              <a:rPr lang="zh-CN" altLang="en-US" dirty="0"/>
              <a:t>闪烁一定次数（如</a:t>
            </a:r>
            <a:r>
              <a:rPr lang="en-US" altLang="zh-CN" dirty="0"/>
              <a:t>5</a:t>
            </a:r>
            <a:r>
              <a:rPr lang="zh-CN" altLang="en-US" dirty="0"/>
              <a:t>次）</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A030142C-D27A-4EAD-A373-46709B3537A6}"/>
              </a:ext>
            </a:extLst>
          </p:cNvPr>
          <p:cNvPicPr>
            <a:picLocks noChangeAspect="1"/>
          </p:cNvPicPr>
          <p:nvPr/>
        </p:nvPicPr>
        <p:blipFill>
          <a:blip r:embed="rId3"/>
          <a:stretch>
            <a:fillRect/>
          </a:stretch>
        </p:blipFill>
        <p:spPr>
          <a:xfrm>
            <a:off x="908127" y="3368684"/>
            <a:ext cx="5400000" cy="1094233"/>
          </a:xfrm>
          <a:prstGeom prst="rect">
            <a:avLst/>
          </a:prstGeom>
        </p:spPr>
      </p:pic>
      <p:pic>
        <p:nvPicPr>
          <p:cNvPr id="8" name="图片 7">
            <a:extLst>
              <a:ext uri="{FF2B5EF4-FFF2-40B4-BE49-F238E27FC236}">
                <a16:creationId xmlns:a16="http://schemas.microsoft.com/office/drawing/2014/main" id="{C3765E31-590B-4E2A-BB87-DEB7718D1557}"/>
              </a:ext>
            </a:extLst>
          </p:cNvPr>
          <p:cNvPicPr>
            <a:picLocks noChangeAspect="1"/>
          </p:cNvPicPr>
          <p:nvPr/>
        </p:nvPicPr>
        <p:blipFill rotWithShape="1">
          <a:blip r:embed="rId4"/>
          <a:srcRect b="23515"/>
          <a:stretch/>
        </p:blipFill>
        <p:spPr>
          <a:xfrm>
            <a:off x="908127" y="4781121"/>
            <a:ext cx="5400000" cy="1090288"/>
          </a:xfrm>
          <a:prstGeom prst="rect">
            <a:avLst/>
          </a:prstGeom>
        </p:spPr>
      </p:pic>
    </p:spTree>
    <p:extLst>
      <p:ext uri="{BB962C8B-B14F-4D97-AF65-F5344CB8AC3E}">
        <p14:creationId xmlns:p14="http://schemas.microsoft.com/office/powerpoint/2010/main" val="417515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27</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04971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3055793" cy="523220"/>
          </a:xfrm>
        </p:spPr>
        <p:txBody>
          <a:bodyPr/>
          <a:lstStyle/>
          <a:p>
            <a:r>
              <a:rPr lang="zh-CN" altLang="en-US" dirty="0"/>
              <a:t>晶振与指令的执行</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881245"/>
          </a:xfrm>
        </p:spPr>
        <p:txBody>
          <a:bodyPr>
            <a:normAutofit/>
          </a:bodyPr>
          <a:lstStyle/>
          <a:p>
            <a:r>
              <a:rPr lang="zh-CN" altLang="en-US" dirty="0"/>
              <a:t>语句的执行速度</a:t>
            </a:r>
            <a:endParaRPr lang="en-US" altLang="zh-CN" dirty="0"/>
          </a:p>
          <a:p>
            <a:pPr lvl="1">
              <a:lnSpc>
                <a:spcPct val="100000"/>
              </a:lnSpc>
            </a:pPr>
            <a:r>
              <a:rPr lang="zh-CN" altLang="en-US" sz="2000" dirty="0"/>
              <a:t>一般情况下，单片机会以非常快的速度执行一条语句（严格上说应该是多条机器指令），肉眼无法察觉；</a:t>
            </a:r>
            <a:endParaRPr lang="en-US" altLang="zh-CN" sz="2000" dirty="0"/>
          </a:p>
          <a:p>
            <a:pPr lvl="1">
              <a:lnSpc>
                <a:spcPct val="100000"/>
              </a:lnSpc>
            </a:pPr>
            <a:r>
              <a:rPr lang="zh-CN" altLang="en-US" sz="2000" dirty="0"/>
              <a:t>语句的执行速度和单片机的晶振频率有关，频率越高，语句执行的速度越。不同语句的执行速度不同，对于整型，加法要快于乘法；</a:t>
            </a:r>
            <a:endParaRPr lang="en-US" altLang="zh-CN" sz="2000" dirty="0"/>
          </a:p>
          <a:p>
            <a:pPr lvl="1">
              <a:lnSpc>
                <a:spcPct val="100000"/>
              </a:lnSpc>
            </a:pPr>
            <a:r>
              <a:rPr lang="zh-CN" altLang="en-US" sz="2000" dirty="0"/>
              <a:t>在 </a:t>
            </a:r>
            <a:r>
              <a:rPr lang="en-US" altLang="zh-CN" sz="2000" dirty="0"/>
              <a:t>Proteus </a:t>
            </a:r>
            <a:r>
              <a:rPr lang="zh-CN" altLang="en-US" sz="2000" dirty="0"/>
              <a:t>仿真环境下，可以人为地改变单片机地晶振频率以调整语句的执行速度。如果要从定量的角度分析语句执行的速度，需要了解机器周期等概念。</a:t>
            </a:r>
          </a:p>
          <a:p>
            <a:pPr lvl="1"/>
            <a:endParaRPr lang="zh-CN" altLang="en-US" dirty="0"/>
          </a:p>
        </p:txBody>
      </p:sp>
      <p:pic>
        <p:nvPicPr>
          <p:cNvPr id="6" name="图片 5">
            <a:extLst>
              <a:ext uri="{FF2B5EF4-FFF2-40B4-BE49-F238E27FC236}">
                <a16:creationId xmlns:a16="http://schemas.microsoft.com/office/drawing/2014/main" id="{A1942DDA-989D-4624-81E4-40AC77B41944}"/>
              </a:ext>
            </a:extLst>
          </p:cNvPr>
          <p:cNvPicPr>
            <a:picLocks noChangeAspect="1"/>
          </p:cNvPicPr>
          <p:nvPr/>
        </p:nvPicPr>
        <p:blipFill>
          <a:blip r:embed="rId2"/>
          <a:stretch>
            <a:fillRect/>
          </a:stretch>
        </p:blipFill>
        <p:spPr>
          <a:xfrm>
            <a:off x="2289599" y="3659457"/>
            <a:ext cx="4564802" cy="2559242"/>
          </a:xfrm>
          <a:prstGeom prst="rect">
            <a:avLst/>
          </a:prstGeom>
        </p:spPr>
      </p:pic>
      <p:sp>
        <p:nvSpPr>
          <p:cNvPr id="7" name="矩形 6">
            <a:extLst>
              <a:ext uri="{FF2B5EF4-FFF2-40B4-BE49-F238E27FC236}">
                <a16:creationId xmlns:a16="http://schemas.microsoft.com/office/drawing/2014/main" id="{6AEF74CA-900D-473A-8F69-D8D292D152AB}"/>
              </a:ext>
            </a:extLst>
          </p:cNvPr>
          <p:cNvSpPr/>
          <p:nvPr/>
        </p:nvSpPr>
        <p:spPr>
          <a:xfrm>
            <a:off x="3433935" y="4669363"/>
            <a:ext cx="2907660" cy="172353"/>
          </a:xfrm>
          <a:prstGeom prst="rect">
            <a:avLst/>
          </a:prstGeom>
          <a:noFill/>
          <a:ln w="38100" cap="flat" cmpd="sng" algn="ctr">
            <a:solidFill>
              <a:srgbClr val="E4B31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3866778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364155"/>
          </a:xfrm>
        </p:spPr>
        <p:txBody>
          <a:bodyPr>
            <a:normAutofit/>
          </a:bodyPr>
          <a:lstStyle/>
          <a:p>
            <a:r>
              <a:rPr lang="zh-CN" altLang="en-US" dirty="0"/>
              <a:t>复合语句</a:t>
            </a:r>
            <a:endParaRPr lang="en-US" altLang="zh-CN" dirty="0"/>
          </a:p>
          <a:p>
            <a:pPr marL="457200" lvl="1" indent="0">
              <a:buNone/>
            </a:pPr>
            <a:r>
              <a:rPr lang="en-US" altLang="zh-CN" sz="2000" dirty="0"/>
              <a:t>C</a:t>
            </a:r>
            <a:r>
              <a:rPr lang="zh-CN" altLang="en-US" sz="2000" dirty="0"/>
              <a:t>语言可以用</a:t>
            </a:r>
            <a:r>
              <a:rPr lang="en-US" altLang="zh-CN" sz="2000" dirty="0"/>
              <a:t>{   }</a:t>
            </a:r>
            <a:r>
              <a:rPr lang="zh-CN" altLang="en-US" sz="2000" dirty="0"/>
              <a:t>包括一系列的语句。一对</a:t>
            </a:r>
            <a:r>
              <a:rPr lang="en-US" altLang="zh-CN" sz="2000" dirty="0"/>
              <a:t>{  }</a:t>
            </a:r>
            <a:r>
              <a:rPr lang="zh-CN" altLang="en-US" sz="2000" dirty="0"/>
              <a:t>所包含的内容称为一个复合语句。其中可以含有</a:t>
            </a:r>
            <a:r>
              <a:rPr lang="en-US" altLang="zh-CN" sz="2000" dirty="0"/>
              <a:t>0</a:t>
            </a:r>
            <a:r>
              <a:rPr lang="zh-CN" altLang="en-US" sz="2000" dirty="0"/>
              <a:t>到多条</a:t>
            </a:r>
            <a:r>
              <a:rPr lang="en-US" altLang="zh-CN" sz="2000" dirty="0"/>
              <a:t>C</a:t>
            </a:r>
            <a:r>
              <a:rPr lang="zh-CN" altLang="en-US" sz="2000" dirty="0"/>
              <a:t>语言语句。凡是可以出现单一语句的地方都可以使用复合语句，复合语句可以嵌套。</a:t>
            </a:r>
            <a:endParaRPr lang="en-US" altLang="zh-CN" sz="2000" dirty="0"/>
          </a:p>
          <a:p>
            <a:pPr marL="457200" lvl="1" indent="0">
              <a:buNone/>
            </a:pPr>
            <a:r>
              <a:rPr lang="zh-CN" altLang="en-US" sz="2000" dirty="0"/>
              <a:t>复合语句可以作为分支和循环的块，作为标识符的作用域。</a:t>
            </a:r>
          </a:p>
          <a:p>
            <a:pPr marL="457200" lvl="1" indent="0">
              <a:buNone/>
            </a:pPr>
            <a:endParaRPr lang="en-US" altLang="zh-CN" sz="2000" dirty="0"/>
          </a:p>
          <a:p>
            <a:pPr marL="457200" lvl="1" indent="0">
              <a:buNone/>
            </a:pPr>
            <a:endParaRPr lang="zh-CN" altLang="en-US" sz="2000" dirty="0"/>
          </a:p>
          <a:p>
            <a:pPr lvl="1"/>
            <a:endParaRPr lang="zh-CN" altLang="en-US" dirty="0"/>
          </a:p>
        </p:txBody>
      </p:sp>
    </p:spTree>
    <p:extLst>
      <p:ext uri="{BB962C8B-B14F-4D97-AF65-F5344CB8AC3E}">
        <p14:creationId xmlns:p14="http://schemas.microsoft.com/office/powerpoint/2010/main" val="405706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3</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0"/>
            <a:ext cx="2664660" cy="523220"/>
          </a:xfrm>
        </p:spPr>
        <p:txBody>
          <a:bodyPr/>
          <a:lstStyle/>
          <a:p>
            <a:r>
              <a:rPr lang="zh-CN" altLang="en-US" dirty="0"/>
              <a:t>点亮第一个</a:t>
            </a:r>
            <a:r>
              <a:rPr lang="en-US" altLang="zh-CN" dirty="0"/>
              <a:t>LED</a:t>
            </a:r>
            <a:endParaRPr lang="zh-CN" altLang="en-US" dirty="0"/>
          </a:p>
        </p:txBody>
      </p:sp>
      <p:grpSp>
        <p:nvGrpSpPr>
          <p:cNvPr id="15" name="组合 14">
            <a:extLst>
              <a:ext uri="{FF2B5EF4-FFF2-40B4-BE49-F238E27FC236}">
                <a16:creationId xmlns:a16="http://schemas.microsoft.com/office/drawing/2014/main" id="{248CD8FF-BB7B-4783-8138-120A10FE397D}"/>
              </a:ext>
            </a:extLst>
          </p:cNvPr>
          <p:cNvGrpSpPr/>
          <p:nvPr/>
        </p:nvGrpSpPr>
        <p:grpSpPr>
          <a:xfrm>
            <a:off x="202590" y="1177806"/>
            <a:ext cx="5521037" cy="3526172"/>
            <a:chOff x="202590" y="1540924"/>
            <a:chExt cx="5521037" cy="3526172"/>
          </a:xfrm>
        </p:grpSpPr>
        <p:pic>
          <p:nvPicPr>
            <p:cNvPr id="10" name="图片 9">
              <a:extLst>
                <a:ext uri="{FF2B5EF4-FFF2-40B4-BE49-F238E27FC236}">
                  <a16:creationId xmlns:a16="http://schemas.microsoft.com/office/drawing/2014/main" id="{59B78D53-EDC0-4B72-938D-1CBD9909E8EF}"/>
                </a:ext>
              </a:extLst>
            </p:cNvPr>
            <p:cNvPicPr>
              <a:picLocks noChangeAspect="1"/>
            </p:cNvPicPr>
            <p:nvPr/>
          </p:nvPicPr>
          <p:blipFill>
            <a:blip r:embed="rId2"/>
            <a:stretch>
              <a:fillRect/>
            </a:stretch>
          </p:blipFill>
          <p:spPr>
            <a:xfrm>
              <a:off x="202590" y="1540924"/>
              <a:ext cx="5521037" cy="3526172"/>
            </a:xfrm>
            <a:prstGeom prst="rect">
              <a:avLst/>
            </a:prstGeom>
          </p:spPr>
        </p:pic>
        <p:pic>
          <p:nvPicPr>
            <p:cNvPr id="14" name="图片 13">
              <a:extLst>
                <a:ext uri="{FF2B5EF4-FFF2-40B4-BE49-F238E27FC236}">
                  <a16:creationId xmlns:a16="http://schemas.microsoft.com/office/drawing/2014/main" id="{268EAA99-78C5-4EC1-843E-0FD9D58607D3}"/>
                </a:ext>
              </a:extLst>
            </p:cNvPr>
            <p:cNvPicPr>
              <a:picLocks noChangeAspect="1"/>
            </p:cNvPicPr>
            <p:nvPr/>
          </p:nvPicPr>
          <p:blipFill>
            <a:blip r:embed="rId3"/>
            <a:stretch>
              <a:fillRect/>
            </a:stretch>
          </p:blipFill>
          <p:spPr>
            <a:xfrm>
              <a:off x="4823627" y="4167096"/>
              <a:ext cx="900000" cy="900000"/>
            </a:xfrm>
            <a:prstGeom prst="rect">
              <a:avLst/>
            </a:prstGeom>
          </p:spPr>
        </p:pic>
      </p:grpSp>
      <p:grpSp>
        <p:nvGrpSpPr>
          <p:cNvPr id="19" name="组合 18">
            <a:extLst>
              <a:ext uri="{FF2B5EF4-FFF2-40B4-BE49-F238E27FC236}">
                <a16:creationId xmlns:a16="http://schemas.microsoft.com/office/drawing/2014/main" id="{BF265A12-4597-41EC-A6E2-6AC81DFB6898}"/>
              </a:ext>
            </a:extLst>
          </p:cNvPr>
          <p:cNvGrpSpPr/>
          <p:nvPr/>
        </p:nvGrpSpPr>
        <p:grpSpPr>
          <a:xfrm>
            <a:off x="6008667" y="882892"/>
            <a:ext cx="3052561" cy="2028146"/>
            <a:chOff x="6008667" y="1138172"/>
            <a:chExt cx="3052561" cy="2028146"/>
          </a:xfrm>
        </p:grpSpPr>
        <p:grpSp>
          <p:nvGrpSpPr>
            <p:cNvPr id="13" name="组合 12">
              <a:extLst>
                <a:ext uri="{FF2B5EF4-FFF2-40B4-BE49-F238E27FC236}">
                  <a16:creationId xmlns:a16="http://schemas.microsoft.com/office/drawing/2014/main" id="{BE388C23-35F6-4F67-BC91-958DB0E22591}"/>
                </a:ext>
              </a:extLst>
            </p:cNvPr>
            <p:cNvGrpSpPr/>
            <p:nvPr/>
          </p:nvGrpSpPr>
          <p:grpSpPr>
            <a:xfrm>
              <a:off x="6008667" y="1138172"/>
              <a:ext cx="3052561" cy="1658814"/>
              <a:chOff x="6008667" y="1059230"/>
              <a:chExt cx="3052561" cy="1658814"/>
            </a:xfrm>
          </p:grpSpPr>
          <p:pic>
            <p:nvPicPr>
              <p:cNvPr id="8" name="图片 7">
                <a:extLst>
                  <a:ext uri="{FF2B5EF4-FFF2-40B4-BE49-F238E27FC236}">
                    <a16:creationId xmlns:a16="http://schemas.microsoft.com/office/drawing/2014/main" id="{5C0183E1-5C57-487E-91FC-408E77641CC0}"/>
                  </a:ext>
                </a:extLst>
              </p:cNvPr>
              <p:cNvPicPr>
                <a:picLocks noChangeAspect="1"/>
              </p:cNvPicPr>
              <p:nvPr/>
            </p:nvPicPr>
            <p:blipFill>
              <a:blip r:embed="rId4"/>
              <a:stretch>
                <a:fillRect/>
              </a:stretch>
            </p:blipFill>
            <p:spPr>
              <a:xfrm rot="10800000">
                <a:off x="6008667" y="1059230"/>
                <a:ext cx="3052561" cy="1658814"/>
              </a:xfrm>
              <a:prstGeom prst="rect">
                <a:avLst/>
              </a:prstGeom>
            </p:spPr>
          </p:pic>
          <p:pic>
            <p:nvPicPr>
              <p:cNvPr id="12" name="图片 11">
                <a:extLst>
                  <a:ext uri="{FF2B5EF4-FFF2-40B4-BE49-F238E27FC236}">
                    <a16:creationId xmlns:a16="http://schemas.microsoft.com/office/drawing/2014/main" id="{9D6D1289-1DF8-4653-937E-306363408645}"/>
                  </a:ext>
                </a:extLst>
              </p:cNvPr>
              <p:cNvPicPr>
                <a:picLocks noChangeAspect="1"/>
              </p:cNvPicPr>
              <p:nvPr/>
            </p:nvPicPr>
            <p:blipFill>
              <a:blip r:embed="rId5"/>
              <a:stretch>
                <a:fillRect/>
              </a:stretch>
            </p:blipFill>
            <p:spPr>
              <a:xfrm>
                <a:off x="8161228" y="1818044"/>
                <a:ext cx="900000" cy="900000"/>
              </a:xfrm>
              <a:prstGeom prst="rect">
                <a:avLst/>
              </a:prstGeom>
            </p:spPr>
          </p:pic>
        </p:grpSp>
        <p:sp>
          <p:nvSpPr>
            <p:cNvPr id="17" name="文本框 16">
              <a:extLst>
                <a:ext uri="{FF2B5EF4-FFF2-40B4-BE49-F238E27FC236}">
                  <a16:creationId xmlns:a16="http://schemas.microsoft.com/office/drawing/2014/main" id="{13CF2414-1400-4819-9500-2367CB9B9C61}"/>
                </a:ext>
              </a:extLst>
            </p:cNvPr>
            <p:cNvSpPr txBox="1"/>
            <p:nvPr/>
          </p:nvSpPr>
          <p:spPr>
            <a:xfrm>
              <a:off x="6824372" y="2796986"/>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开发板现象</a:t>
              </a:r>
            </a:p>
          </p:txBody>
        </p:sp>
      </p:grpSp>
      <p:grpSp>
        <p:nvGrpSpPr>
          <p:cNvPr id="21" name="组合 20">
            <a:extLst>
              <a:ext uri="{FF2B5EF4-FFF2-40B4-BE49-F238E27FC236}">
                <a16:creationId xmlns:a16="http://schemas.microsoft.com/office/drawing/2014/main" id="{AE021E62-AE4E-4580-BDED-BD4A145313A5}"/>
              </a:ext>
            </a:extLst>
          </p:cNvPr>
          <p:cNvGrpSpPr/>
          <p:nvPr/>
        </p:nvGrpSpPr>
        <p:grpSpPr>
          <a:xfrm>
            <a:off x="6008667" y="3044429"/>
            <a:ext cx="3052561" cy="3160580"/>
            <a:chOff x="6008667" y="3234324"/>
            <a:chExt cx="3052561" cy="3160580"/>
          </a:xfrm>
        </p:grpSpPr>
        <p:grpSp>
          <p:nvGrpSpPr>
            <p:cNvPr id="11" name="组合 10">
              <a:extLst>
                <a:ext uri="{FF2B5EF4-FFF2-40B4-BE49-F238E27FC236}">
                  <a16:creationId xmlns:a16="http://schemas.microsoft.com/office/drawing/2014/main" id="{42CA95FD-5EB0-4E9E-A741-4824476F4F48}"/>
                </a:ext>
              </a:extLst>
            </p:cNvPr>
            <p:cNvGrpSpPr/>
            <p:nvPr/>
          </p:nvGrpSpPr>
          <p:grpSpPr>
            <a:xfrm>
              <a:off x="6008667" y="3234324"/>
              <a:ext cx="3052561" cy="2842523"/>
              <a:chOff x="6008667" y="3313265"/>
              <a:chExt cx="3052561" cy="2842523"/>
            </a:xfrm>
          </p:grpSpPr>
          <p:pic>
            <p:nvPicPr>
              <p:cNvPr id="7" name="图片 6">
                <a:extLst>
                  <a:ext uri="{FF2B5EF4-FFF2-40B4-BE49-F238E27FC236}">
                    <a16:creationId xmlns:a16="http://schemas.microsoft.com/office/drawing/2014/main" id="{DB015255-AC4D-4DA5-9806-D0B8F627218E}"/>
                  </a:ext>
                </a:extLst>
              </p:cNvPr>
              <p:cNvPicPr>
                <a:picLocks noChangeAspect="1"/>
              </p:cNvPicPr>
              <p:nvPr/>
            </p:nvPicPr>
            <p:blipFill>
              <a:blip r:embed="rId6"/>
              <a:stretch>
                <a:fillRect/>
              </a:stretch>
            </p:blipFill>
            <p:spPr>
              <a:xfrm>
                <a:off x="6008667" y="3313265"/>
                <a:ext cx="3052561" cy="2842523"/>
              </a:xfrm>
              <a:prstGeom prst="rect">
                <a:avLst/>
              </a:prstGeom>
            </p:spPr>
          </p:pic>
          <p:pic>
            <p:nvPicPr>
              <p:cNvPr id="9" name="图片 8">
                <a:extLst>
                  <a:ext uri="{FF2B5EF4-FFF2-40B4-BE49-F238E27FC236}">
                    <a16:creationId xmlns:a16="http://schemas.microsoft.com/office/drawing/2014/main" id="{F594006A-CFC8-40FE-B98E-09A445A28539}"/>
                  </a:ext>
                </a:extLst>
              </p:cNvPr>
              <p:cNvPicPr>
                <a:picLocks noChangeAspect="1"/>
              </p:cNvPicPr>
              <p:nvPr/>
            </p:nvPicPr>
            <p:blipFill>
              <a:blip r:embed="rId7"/>
              <a:stretch>
                <a:fillRect/>
              </a:stretch>
            </p:blipFill>
            <p:spPr>
              <a:xfrm>
                <a:off x="8161228" y="5255788"/>
                <a:ext cx="900000" cy="900000"/>
              </a:xfrm>
              <a:prstGeom prst="rect">
                <a:avLst/>
              </a:prstGeom>
            </p:spPr>
          </p:pic>
        </p:grpSp>
        <p:sp>
          <p:nvSpPr>
            <p:cNvPr id="20" name="文本框 19">
              <a:extLst>
                <a:ext uri="{FF2B5EF4-FFF2-40B4-BE49-F238E27FC236}">
                  <a16:creationId xmlns:a16="http://schemas.microsoft.com/office/drawing/2014/main" id="{4E0A308F-D80B-4E89-AF1D-7B67E3559E64}"/>
                </a:ext>
              </a:extLst>
            </p:cNvPr>
            <p:cNvSpPr txBox="1"/>
            <p:nvPr/>
          </p:nvSpPr>
          <p:spPr>
            <a:xfrm>
              <a:off x="6824372" y="6025572"/>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仿真现象</a:t>
              </a:r>
            </a:p>
          </p:txBody>
        </p:sp>
      </p:grpSp>
      <p:cxnSp>
        <p:nvCxnSpPr>
          <p:cNvPr id="23" name="直接连接符 22">
            <a:extLst>
              <a:ext uri="{FF2B5EF4-FFF2-40B4-BE49-F238E27FC236}">
                <a16:creationId xmlns:a16="http://schemas.microsoft.com/office/drawing/2014/main" id="{237D6B8B-DE48-459A-8C87-3957C80F1449}"/>
              </a:ext>
            </a:extLst>
          </p:cNvPr>
          <p:cNvCxnSpPr>
            <a:cxnSpLocks/>
          </p:cNvCxnSpPr>
          <p:nvPr/>
        </p:nvCxnSpPr>
        <p:spPr>
          <a:xfrm>
            <a:off x="5854700" y="692150"/>
            <a:ext cx="0" cy="5619750"/>
          </a:xfrm>
          <a:prstGeom prst="line">
            <a:avLst/>
          </a:prstGeom>
          <a:ln w="38100">
            <a:solidFill>
              <a:srgbClr val="E4B316"/>
            </a:solidFill>
            <a:prstDash val="sysDot"/>
          </a:ln>
        </p:spPr>
        <p:style>
          <a:lnRef idx="1">
            <a:schemeClr val="accent4"/>
          </a:lnRef>
          <a:fillRef idx="0">
            <a:schemeClr val="accent4"/>
          </a:fillRef>
          <a:effectRef idx="0">
            <a:schemeClr val="accent4"/>
          </a:effectRef>
          <a:fontRef idx="minor">
            <a:schemeClr val="tx1"/>
          </a:fontRef>
        </p:style>
      </p:cxn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261680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软件基础：代码框架</a:t>
            </a:r>
          </a:p>
        </p:txBody>
      </p:sp>
      <p:sp>
        <p:nvSpPr>
          <p:cNvPr id="27" name="矩形 26">
            <a:extLst>
              <a:ext uri="{FF2B5EF4-FFF2-40B4-BE49-F238E27FC236}">
                <a16:creationId xmlns:a16="http://schemas.microsoft.com/office/drawing/2014/main" id="{F24E3311-9208-4225-B386-F23395FF69F4}"/>
              </a:ext>
            </a:extLst>
          </p:cNvPr>
          <p:cNvSpPr/>
          <p:nvPr/>
        </p:nvSpPr>
        <p:spPr>
          <a:xfrm>
            <a:off x="539750" y="1374119"/>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322EEF3-1CCF-4BC0-A7AF-23AA03E5054E}"/>
              </a:ext>
            </a:extLst>
          </p:cNvPr>
          <p:cNvSpPr/>
          <p:nvPr/>
        </p:nvSpPr>
        <p:spPr>
          <a:xfrm>
            <a:off x="561077" y="1772521"/>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1593474-C2F8-456F-8FFE-33AD2FDDA1DA}"/>
              </a:ext>
            </a:extLst>
          </p:cNvPr>
          <p:cNvSpPr/>
          <p:nvPr/>
        </p:nvSpPr>
        <p:spPr>
          <a:xfrm>
            <a:off x="561077" y="2203189"/>
            <a:ext cx="2012950" cy="1315322"/>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23">
            <a:extLst>
              <a:ext uri="{FF2B5EF4-FFF2-40B4-BE49-F238E27FC236}">
                <a16:creationId xmlns:a16="http://schemas.microsoft.com/office/drawing/2014/main" id="{F790E290-1868-4FC4-8A05-4E2EBC33C735}"/>
              </a:ext>
            </a:extLst>
          </p:cNvPr>
          <p:cNvSpPr>
            <a:spLocks noGrp="1"/>
          </p:cNvSpPr>
          <p:nvPr>
            <p:ph type="body" sz="quarter" idx="13"/>
          </p:nvPr>
        </p:nvSpPr>
        <p:spPr>
          <a:xfrm>
            <a:off x="342901" y="4848711"/>
            <a:ext cx="5357834" cy="1038241"/>
          </a:xfrm>
        </p:spPr>
        <p:txBody>
          <a:bodyPr>
            <a:noAutofit/>
          </a:bodyPr>
          <a:lstStyle/>
          <a:p>
            <a:pPr>
              <a:lnSpc>
                <a:spcPct val="150000"/>
              </a:lnSpc>
              <a:defRPr/>
            </a:pPr>
            <a:r>
              <a:rPr lang="zh-CN" altLang="en-US" sz="1800" dirty="0">
                <a:latin typeface="宋体" panose="02010600030101010101" pitchFamily="2" charset="-122"/>
              </a:rPr>
              <a:t>一般需要引入头文件，定义引脚，编写主函数；</a:t>
            </a:r>
            <a:endParaRPr lang="en-US" altLang="zh-CN" sz="1800" dirty="0">
              <a:latin typeface="宋体" panose="02010600030101010101" pitchFamily="2" charset="-122"/>
            </a:endParaRPr>
          </a:p>
          <a:p>
            <a:pPr>
              <a:lnSpc>
                <a:spcPct val="150000"/>
              </a:lnSpc>
              <a:defRPr/>
            </a:pPr>
            <a:r>
              <a:rPr lang="zh-CN" altLang="en-US" sz="1800" dirty="0">
                <a:latin typeface="宋体" panose="02010600030101010101" pitchFamily="2" charset="-122"/>
              </a:rPr>
              <a:t>嵌入式 </a:t>
            </a:r>
            <a:r>
              <a:rPr lang="en-US" altLang="zh-CN" sz="1800" dirty="0">
                <a:latin typeface="宋体" panose="02010600030101010101" pitchFamily="2" charset="-122"/>
              </a:rPr>
              <a:t>C </a:t>
            </a:r>
            <a:r>
              <a:rPr lang="zh-CN" altLang="en-US" sz="1800" dirty="0">
                <a:latin typeface="宋体" panose="02010600030101010101" pitchFamily="2" charset="-122"/>
              </a:rPr>
              <a:t>语言和普通 </a:t>
            </a:r>
            <a:r>
              <a:rPr lang="en-US" altLang="zh-CN" sz="1800" dirty="0">
                <a:latin typeface="宋体" panose="02010600030101010101" pitchFamily="2" charset="-122"/>
              </a:rPr>
              <a:t>C </a:t>
            </a:r>
            <a:r>
              <a:rPr lang="zh-CN" altLang="en-US" sz="1800" dirty="0">
                <a:latin typeface="宋体" panose="02010600030101010101" pitchFamily="2" charset="-122"/>
              </a:rPr>
              <a:t>语言存在一定的区别。</a:t>
            </a:r>
            <a:endParaRPr lang="en-US" altLang="zh-CN" sz="1800" dirty="0">
              <a:latin typeface="宋体" panose="02010600030101010101" pitchFamily="2" charset="-122"/>
            </a:endParaRPr>
          </a:p>
        </p:txBody>
      </p:sp>
    </p:spTree>
    <p:extLst>
      <p:ext uri="{BB962C8B-B14F-4D97-AF65-F5344CB8AC3E}">
        <p14:creationId xmlns:p14="http://schemas.microsoft.com/office/powerpoint/2010/main" val="223339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zh-CN" altLang="en-US" dirty="0"/>
              <a:t>基本概念</a:t>
            </a:r>
            <a:endParaRPr lang="en-US" altLang="zh-CN" sz="2000" dirty="0"/>
          </a:p>
        </p:txBody>
      </p:sp>
      <p:sp>
        <p:nvSpPr>
          <p:cNvPr id="15" name="Text Box 3">
            <a:extLst>
              <a:ext uri="{FF2B5EF4-FFF2-40B4-BE49-F238E27FC236}">
                <a16:creationId xmlns:a16="http://schemas.microsoft.com/office/drawing/2014/main" id="{D37A0F8D-1146-4304-9992-A6A7594BF8F1}"/>
              </a:ext>
            </a:extLst>
          </p:cNvPr>
          <p:cNvSpPr txBox="1">
            <a:spLocks noChangeArrowheads="1"/>
          </p:cNvSpPr>
          <p:nvPr/>
        </p:nvSpPr>
        <p:spPr bwMode="auto">
          <a:xfrm>
            <a:off x="666750" y="1317965"/>
            <a:ext cx="602951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程序经常会重复执行某些相同的操作，如：</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s=1+2+3+4+…+100</a:t>
            </a:r>
          </a:p>
        </p:txBody>
      </p:sp>
      <p:sp>
        <p:nvSpPr>
          <p:cNvPr id="16" name="Text Box 4">
            <a:extLst>
              <a:ext uri="{FF2B5EF4-FFF2-40B4-BE49-F238E27FC236}">
                <a16:creationId xmlns:a16="http://schemas.microsoft.com/office/drawing/2014/main" id="{168339A7-056F-4009-9E41-8AD42EB4ABC0}"/>
              </a:ext>
            </a:extLst>
          </p:cNvPr>
          <p:cNvSpPr txBox="1">
            <a:spLocks noChangeArrowheads="1"/>
          </p:cNvSpPr>
          <p:nvPr/>
        </p:nvSpPr>
        <p:spPr bwMode="auto">
          <a:xfrm>
            <a:off x="665163" y="2153478"/>
            <a:ext cx="4824054"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算法描述：</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s=0;i=1;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②s+=</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判断</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是否小于等于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，重复②；</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否则，结束。 </a:t>
            </a:r>
          </a:p>
        </p:txBody>
      </p:sp>
      <p:sp>
        <p:nvSpPr>
          <p:cNvPr id="17" name="Text Box 6">
            <a:extLst>
              <a:ext uri="{FF2B5EF4-FFF2-40B4-BE49-F238E27FC236}">
                <a16:creationId xmlns:a16="http://schemas.microsoft.com/office/drawing/2014/main" id="{402AF422-0DDA-43F2-87CD-C2712DE21396}"/>
              </a:ext>
            </a:extLst>
          </p:cNvPr>
          <p:cNvSpPr txBox="1">
            <a:spLocks noChangeArrowheads="1"/>
          </p:cNvSpPr>
          <p:nvPr/>
        </p:nvSpPr>
        <p:spPr bwMode="auto">
          <a:xfrm>
            <a:off x="685800" y="4745866"/>
            <a:ext cx="78761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此类根据“条件”重复执行相同算法的结构，称为循环。</a:t>
            </a:r>
          </a:p>
        </p:txBody>
      </p:sp>
      <p:sp>
        <p:nvSpPr>
          <p:cNvPr id="18" name="AutoShape 7">
            <a:extLst>
              <a:ext uri="{FF2B5EF4-FFF2-40B4-BE49-F238E27FC236}">
                <a16:creationId xmlns:a16="http://schemas.microsoft.com/office/drawing/2014/main" id="{396AD7AF-6F97-42A4-9CEB-AA56B9674310}"/>
              </a:ext>
            </a:extLst>
          </p:cNvPr>
          <p:cNvSpPr>
            <a:spLocks/>
          </p:cNvSpPr>
          <p:nvPr/>
        </p:nvSpPr>
        <p:spPr bwMode="auto">
          <a:xfrm>
            <a:off x="3270250" y="2591628"/>
            <a:ext cx="2093913" cy="201613"/>
          </a:xfrm>
          <a:prstGeom prst="callout1">
            <a:avLst>
              <a:gd name="adj1" fmla="val 137796"/>
              <a:gd name="adj2" fmla="val 94542"/>
              <a:gd name="adj3" fmla="val 137796"/>
              <a:gd name="adj4" fmla="val -58380"/>
            </a:avLst>
          </a:prstGeom>
          <a:noFill/>
          <a:ln w="19050">
            <a:solidFill>
              <a:srgbClr val="E4B316"/>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初始化部分。</a:t>
            </a:r>
          </a:p>
        </p:txBody>
      </p:sp>
      <p:sp>
        <p:nvSpPr>
          <p:cNvPr id="19" name="AutoShape 8">
            <a:extLst>
              <a:ext uri="{FF2B5EF4-FFF2-40B4-BE49-F238E27FC236}">
                <a16:creationId xmlns:a16="http://schemas.microsoft.com/office/drawing/2014/main" id="{331CDA08-6148-40E4-8DD1-41DDC9E019B8}"/>
              </a:ext>
            </a:extLst>
          </p:cNvPr>
          <p:cNvSpPr>
            <a:spLocks/>
          </p:cNvSpPr>
          <p:nvPr/>
        </p:nvSpPr>
        <p:spPr bwMode="auto">
          <a:xfrm>
            <a:off x="4329113" y="2905953"/>
            <a:ext cx="4922837" cy="520700"/>
          </a:xfrm>
          <a:prstGeom prst="accentCallout2">
            <a:avLst>
              <a:gd name="adj1" fmla="val 21949"/>
              <a:gd name="adj2" fmla="val -1546"/>
              <a:gd name="adj3" fmla="val 21949"/>
              <a:gd name="adj4" fmla="val -50694"/>
              <a:gd name="adj5" fmla="val 109148"/>
              <a:gd name="adj6" fmla="val -50759"/>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循环体。含有使条件趋假的语句。</a:t>
            </a:r>
          </a:p>
        </p:txBody>
      </p:sp>
      <p:sp>
        <p:nvSpPr>
          <p:cNvPr id="20" name="AutoShape 9">
            <a:extLst>
              <a:ext uri="{FF2B5EF4-FFF2-40B4-BE49-F238E27FC236}">
                <a16:creationId xmlns:a16="http://schemas.microsoft.com/office/drawing/2014/main" id="{F674A4E9-D79B-42C2-8DDF-678DE4C94412}"/>
              </a:ext>
            </a:extLst>
          </p:cNvPr>
          <p:cNvSpPr>
            <a:spLocks/>
          </p:cNvSpPr>
          <p:nvPr/>
        </p:nvSpPr>
        <p:spPr bwMode="auto">
          <a:xfrm>
            <a:off x="6034088" y="3720341"/>
            <a:ext cx="2743200" cy="609600"/>
          </a:xfrm>
          <a:prstGeom prst="callout2">
            <a:avLst>
              <a:gd name="adj1" fmla="val 18750"/>
              <a:gd name="adj2" fmla="val -2778"/>
              <a:gd name="adj3" fmla="val 18750"/>
              <a:gd name="adj4" fmla="val -27375"/>
              <a:gd name="adj5" fmla="val 146356"/>
              <a:gd name="adj6" fmla="val -27606"/>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循环的条件。</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注意：循环应在有限次完成。</a:t>
            </a:r>
          </a:p>
        </p:txBody>
      </p:sp>
      <p:sp>
        <p:nvSpPr>
          <p:cNvPr id="22" name="Text Box 11">
            <a:extLst>
              <a:ext uri="{FF2B5EF4-FFF2-40B4-BE49-F238E27FC236}">
                <a16:creationId xmlns:a16="http://schemas.microsoft.com/office/drawing/2014/main" id="{0074CF6B-1F48-4789-856E-07B093741627}"/>
              </a:ext>
            </a:extLst>
          </p:cNvPr>
          <p:cNvSpPr txBox="1">
            <a:spLocks noChangeArrowheads="1"/>
          </p:cNvSpPr>
          <p:nvPr/>
        </p:nvSpPr>
        <p:spPr bwMode="auto">
          <a:xfrm>
            <a:off x="685800" y="5334000"/>
            <a:ext cx="493466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语言提供了三类实现循环的语句</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t>
            </a:r>
          </a:p>
        </p:txBody>
      </p:sp>
    </p:spTree>
    <p:extLst>
      <p:ext uri="{BB962C8B-B14F-4D97-AF65-F5344CB8AC3E}">
        <p14:creationId xmlns:p14="http://schemas.microsoft.com/office/powerpoint/2010/main" val="24646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upRigh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strips(upRight)">
                                      <p:cBhvr>
                                        <p:cTn id="56" dur="500"/>
                                        <p:tgtEl>
                                          <p:spTgt spid="20"/>
                                        </p:tgtEl>
                                      </p:cBhvr>
                                    </p:animEffect>
                                  </p:childTnLst>
                                  <p:subTnLst>
                                    <p:audio>
                                      <p:cMediaNode>
                                        <p:cTn display="0" masterRel="sameClick">
                                          <p:stCondLst>
                                            <p:cond evt="begin" delay="0">
                                              <p:tn val="54"/>
                                            </p:cond>
                                          </p:stCondLst>
                                          <p:endCondLst>
                                            <p:cond evt="onStopAudio" delay="0">
                                              <p:tgtEl>
                                                <p:sldTgt/>
                                              </p:tgtEl>
                                            </p:cond>
                                          </p:endCondLst>
                                        </p:cTn>
                                        <p:tgtEl>
                                          <p:sndTgt r:embed="rId3" name="chimes.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strips(downRight)">
                                      <p:cBhvr>
                                        <p:cTn id="61" dur="500"/>
                                        <p:tgtEl>
                                          <p:spTgt spid="19"/>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build="p" autoUpdateAnimBg="0"/>
      <p:bldP spid="17" grpId="0" autoUpdateAnimBg="0"/>
      <p:bldP spid="18" grpId="0" animBg="1" autoUpdateAnimBg="0"/>
      <p:bldP spid="19" grpId="0" animBg="1" autoUpdateAnimBg="0"/>
      <p:bldP spid="20" grpId="0" animBg="1" autoUpdateAnimBg="0"/>
      <p:bldP spid="2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3649773" cy="523220"/>
          </a:xfrm>
        </p:spPr>
        <p:txBody>
          <a:bodyPr>
            <a:normAutofit/>
          </a:bodyPr>
          <a:lstStyle/>
          <a:p>
            <a:r>
              <a:rPr lang="en-US" altLang="zh-CN" dirty="0"/>
              <a:t>while</a:t>
            </a:r>
            <a:r>
              <a:rPr lang="zh-CN" altLang="en-US" dirty="0"/>
              <a:t>循环（当型循环）</a:t>
            </a:r>
            <a:endParaRPr lang="en-US" altLang="zh-CN" sz="2000" dirty="0"/>
          </a:p>
        </p:txBody>
      </p:sp>
      <p:sp>
        <p:nvSpPr>
          <p:cNvPr id="6" name="Text Box 3">
            <a:extLst>
              <a:ext uri="{FF2B5EF4-FFF2-40B4-BE49-F238E27FC236}">
                <a16:creationId xmlns:a16="http://schemas.microsoft.com/office/drawing/2014/main" id="{1E8AAB5B-AA98-44AB-8036-E20F0F30A1C0}"/>
              </a:ext>
            </a:extLst>
          </p:cNvPr>
          <p:cNvSpPr txBox="1">
            <a:spLocks noChangeArrowheads="1"/>
          </p:cNvSpPr>
          <p:nvPr/>
        </p:nvSpPr>
        <p:spPr bwMode="auto">
          <a:xfrm>
            <a:off x="1917953" y="1263475"/>
            <a:ext cx="3336468"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p>
        </p:txBody>
      </p:sp>
      <p:sp>
        <p:nvSpPr>
          <p:cNvPr id="7" name="AutoShape 4">
            <a:extLst>
              <a:ext uri="{FF2B5EF4-FFF2-40B4-BE49-F238E27FC236}">
                <a16:creationId xmlns:a16="http://schemas.microsoft.com/office/drawing/2014/main" id="{051FE48F-EE95-4090-899B-B3DB4E465655}"/>
              </a:ext>
            </a:extLst>
          </p:cNvPr>
          <p:cNvSpPr>
            <a:spLocks/>
          </p:cNvSpPr>
          <p:nvPr/>
        </p:nvSpPr>
        <p:spPr bwMode="auto">
          <a:xfrm>
            <a:off x="5651753" y="1269031"/>
            <a:ext cx="3038475" cy="1100137"/>
          </a:xfrm>
          <a:prstGeom prst="borderCallout2">
            <a:avLst>
              <a:gd name="adj1" fmla="val 9338"/>
              <a:gd name="adj2" fmla="val -2509"/>
              <a:gd name="adj3" fmla="val 9338"/>
              <a:gd name="adj4" fmla="val -41329"/>
              <a:gd name="adj5" fmla="val 40468"/>
              <a:gd name="adj6" fmla="val -415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表达式：值非</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，表示满足条件；值为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代表不满足条件。</a:t>
            </a:r>
          </a:p>
        </p:txBody>
      </p:sp>
      <p:sp>
        <p:nvSpPr>
          <p:cNvPr id="8" name="AutoShape 5">
            <a:extLst>
              <a:ext uri="{FF2B5EF4-FFF2-40B4-BE49-F238E27FC236}">
                <a16:creationId xmlns:a16="http://schemas.microsoft.com/office/drawing/2014/main" id="{94709238-778C-40D1-A4BC-16A07FA58E73}"/>
              </a:ext>
            </a:extLst>
          </p:cNvPr>
          <p:cNvSpPr>
            <a:spLocks/>
          </p:cNvSpPr>
          <p:nvPr/>
        </p:nvSpPr>
        <p:spPr bwMode="auto">
          <a:xfrm>
            <a:off x="5727953" y="2766837"/>
            <a:ext cx="2962275" cy="719691"/>
          </a:xfrm>
          <a:prstGeom prst="borderCallout1">
            <a:avLst>
              <a:gd name="adj1" fmla="val 50104"/>
              <a:gd name="adj2" fmla="val -412"/>
              <a:gd name="adj3" fmla="val -42920"/>
              <a:gd name="adj4" fmla="val -29674"/>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语句（复合语句），重复执行部分（循环体）。</a:t>
            </a:r>
          </a:p>
        </p:txBody>
      </p:sp>
      <p:sp>
        <p:nvSpPr>
          <p:cNvPr id="9" name="Text Box 6">
            <a:extLst>
              <a:ext uri="{FF2B5EF4-FFF2-40B4-BE49-F238E27FC236}">
                <a16:creationId xmlns:a16="http://schemas.microsoft.com/office/drawing/2014/main" id="{53C0E78A-D69D-417A-888B-7C9F564DE45E}"/>
              </a:ext>
            </a:extLst>
          </p:cNvPr>
          <p:cNvSpPr txBox="1">
            <a:spLocks noChangeArrowheads="1"/>
          </p:cNvSpPr>
          <p:nvPr/>
        </p:nvSpPr>
        <p:spPr bwMode="auto">
          <a:xfrm>
            <a:off x="453772" y="1859526"/>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Line 7">
            <a:extLst>
              <a:ext uri="{FF2B5EF4-FFF2-40B4-BE49-F238E27FC236}">
                <a16:creationId xmlns:a16="http://schemas.microsoft.com/office/drawing/2014/main" id="{3EE3C88B-2FEB-44A1-8341-FB28FA4E0AEC}"/>
              </a:ext>
            </a:extLst>
          </p:cNvPr>
          <p:cNvSpPr>
            <a:spLocks noChangeShapeType="1"/>
          </p:cNvSpPr>
          <p:nvPr/>
        </p:nvSpPr>
        <p:spPr bwMode="auto">
          <a:xfrm>
            <a:off x="1901572" y="2392926"/>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55E74F89-3637-4627-B0AA-32FC43D44078}"/>
              </a:ext>
            </a:extLst>
          </p:cNvPr>
          <p:cNvSpPr>
            <a:spLocks noChangeArrowheads="1"/>
          </p:cNvSpPr>
          <p:nvPr/>
        </p:nvSpPr>
        <p:spPr bwMode="auto">
          <a:xfrm>
            <a:off x="1139572" y="3002526"/>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Text Box 9">
            <a:extLst>
              <a:ext uri="{FF2B5EF4-FFF2-40B4-BE49-F238E27FC236}">
                <a16:creationId xmlns:a16="http://schemas.microsoft.com/office/drawing/2014/main" id="{F3BC7A43-2FA2-487A-86C6-02B367398939}"/>
              </a:ext>
            </a:extLst>
          </p:cNvPr>
          <p:cNvSpPr txBox="1">
            <a:spLocks noChangeArrowheads="1"/>
          </p:cNvSpPr>
          <p:nvPr/>
        </p:nvSpPr>
        <p:spPr bwMode="auto">
          <a:xfrm>
            <a:off x="1277685" y="3499414"/>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3" name="Line 10">
            <a:extLst>
              <a:ext uri="{FF2B5EF4-FFF2-40B4-BE49-F238E27FC236}">
                <a16:creationId xmlns:a16="http://schemas.microsoft.com/office/drawing/2014/main" id="{1B1E37A4-A41A-4DA3-BDA9-8D95D543726F}"/>
              </a:ext>
            </a:extLst>
          </p:cNvPr>
          <p:cNvSpPr>
            <a:spLocks noChangeShapeType="1"/>
          </p:cNvSpPr>
          <p:nvPr/>
        </p:nvSpPr>
        <p:spPr bwMode="auto">
          <a:xfrm>
            <a:off x="1901572" y="3612126"/>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47C98019-F406-4F0A-B51D-0778AC17F635}"/>
              </a:ext>
            </a:extLst>
          </p:cNvPr>
          <p:cNvSpPr>
            <a:spLocks noChangeArrowheads="1"/>
          </p:cNvSpPr>
          <p:nvPr/>
        </p:nvSpPr>
        <p:spPr bwMode="auto">
          <a:xfrm>
            <a:off x="987172" y="4478901"/>
            <a:ext cx="1828800" cy="6096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5" name="Line 12">
            <a:extLst>
              <a:ext uri="{FF2B5EF4-FFF2-40B4-BE49-F238E27FC236}">
                <a16:creationId xmlns:a16="http://schemas.microsoft.com/office/drawing/2014/main" id="{B07A46BB-97AE-4FA7-832F-9B1BCFFE716D}"/>
              </a:ext>
            </a:extLst>
          </p:cNvPr>
          <p:cNvSpPr>
            <a:spLocks noChangeShapeType="1"/>
          </p:cNvSpPr>
          <p:nvPr/>
        </p:nvSpPr>
        <p:spPr bwMode="auto">
          <a:xfrm>
            <a:off x="1901572" y="5088501"/>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994C367C-F05A-4EBE-874E-784FBAF91683}"/>
              </a:ext>
            </a:extLst>
          </p:cNvPr>
          <p:cNvSpPr>
            <a:spLocks noChangeShapeType="1"/>
          </p:cNvSpPr>
          <p:nvPr/>
        </p:nvSpPr>
        <p:spPr bwMode="auto">
          <a:xfrm flipH="1" flipV="1">
            <a:off x="834772" y="5621901"/>
            <a:ext cx="1066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839E417F-2774-4385-A742-0674BAF0F5BD}"/>
              </a:ext>
            </a:extLst>
          </p:cNvPr>
          <p:cNvSpPr>
            <a:spLocks noChangeShapeType="1"/>
          </p:cNvSpPr>
          <p:nvPr/>
        </p:nvSpPr>
        <p:spPr bwMode="auto">
          <a:xfrm flipV="1">
            <a:off x="834772" y="2773926"/>
            <a:ext cx="0" cy="2819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A74DA296-AA5D-4295-9860-8D172D941563}"/>
              </a:ext>
            </a:extLst>
          </p:cNvPr>
          <p:cNvSpPr>
            <a:spLocks noChangeShapeType="1"/>
          </p:cNvSpPr>
          <p:nvPr/>
        </p:nvSpPr>
        <p:spPr bwMode="auto">
          <a:xfrm>
            <a:off x="834772" y="2773926"/>
            <a:ext cx="1066800" cy="0"/>
          </a:xfrm>
          <a:prstGeom prst="line">
            <a:avLst/>
          </a:prstGeom>
          <a:noFill/>
          <a:ln w="19050">
            <a:solidFill>
              <a:srgbClr val="E4B316"/>
            </a:solidFill>
            <a:round/>
            <a:headEnd type="none" w="lg" len="med"/>
            <a:tailEnd type="triangle" w="lg"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E93FD342-9300-4819-824D-285EBAFDC605}"/>
              </a:ext>
            </a:extLst>
          </p:cNvPr>
          <p:cNvSpPr>
            <a:spLocks noChangeShapeType="1"/>
          </p:cNvSpPr>
          <p:nvPr/>
        </p:nvSpPr>
        <p:spPr bwMode="auto">
          <a:xfrm>
            <a:off x="2663572" y="3307326"/>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1B0D9693-4CCE-4E93-92A3-5A44F840FBB1}"/>
              </a:ext>
            </a:extLst>
          </p:cNvPr>
          <p:cNvSpPr>
            <a:spLocks noChangeShapeType="1"/>
          </p:cNvSpPr>
          <p:nvPr/>
        </p:nvSpPr>
        <p:spPr bwMode="auto">
          <a:xfrm>
            <a:off x="3120772" y="3307326"/>
            <a:ext cx="0" cy="2590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8D89143-13E2-41F6-B596-DC6316582FA7}"/>
              </a:ext>
            </a:extLst>
          </p:cNvPr>
          <p:cNvSpPr>
            <a:spLocks noChangeShapeType="1"/>
          </p:cNvSpPr>
          <p:nvPr/>
        </p:nvSpPr>
        <p:spPr bwMode="auto">
          <a:xfrm flipH="1">
            <a:off x="1977772" y="5898126"/>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94C2DF17-8DFC-414A-8053-B6BB6FECA230}"/>
              </a:ext>
            </a:extLst>
          </p:cNvPr>
          <p:cNvSpPr>
            <a:spLocks noChangeShapeType="1"/>
          </p:cNvSpPr>
          <p:nvPr/>
        </p:nvSpPr>
        <p:spPr bwMode="auto">
          <a:xfrm>
            <a:off x="1977772" y="5898126"/>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92A38216-167C-473F-BD5B-6F5A6E177844}"/>
              </a:ext>
            </a:extLst>
          </p:cNvPr>
          <p:cNvSpPr txBox="1">
            <a:spLocks noChangeArrowheads="1"/>
          </p:cNvSpPr>
          <p:nvPr/>
        </p:nvSpPr>
        <p:spPr bwMode="auto">
          <a:xfrm>
            <a:off x="2649285" y="2737414"/>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24" name="AutoShape 21">
            <a:extLst>
              <a:ext uri="{FF2B5EF4-FFF2-40B4-BE49-F238E27FC236}">
                <a16:creationId xmlns:a16="http://schemas.microsoft.com/office/drawing/2014/main" id="{D70A826A-B9BD-444B-B2F4-B230622EBFCA}"/>
              </a:ext>
            </a:extLst>
          </p:cNvPr>
          <p:cNvSpPr>
            <a:spLocks/>
          </p:cNvSpPr>
          <p:nvPr/>
        </p:nvSpPr>
        <p:spPr bwMode="auto">
          <a:xfrm>
            <a:off x="3281110" y="3474014"/>
            <a:ext cx="2062162" cy="809625"/>
          </a:xfrm>
          <a:prstGeom prst="borderCallout1">
            <a:avLst>
              <a:gd name="adj1" fmla="val 14116"/>
              <a:gd name="adj2" fmla="val -3694"/>
              <a:gd name="adj3" fmla="val 118236"/>
              <a:gd name="adj4" fmla="val -50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Tree>
    <p:extLst>
      <p:ext uri="{BB962C8B-B14F-4D97-AF65-F5344CB8AC3E}">
        <p14:creationId xmlns:p14="http://schemas.microsoft.com/office/powerpoint/2010/main" val="367635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right)">
                                      <p:cBhvr>
                                        <p:cTn id="51" dur="500"/>
                                        <p:tgtEl>
                                          <p:spTgt spid="16"/>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childTnLst>
                          </p:cTn>
                        </p:par>
                        <p:par>
                          <p:cTn id="73" fill="hold">
                            <p:stCondLst>
                              <p:cond delay="1000"/>
                            </p:stCondLst>
                            <p:childTnLst>
                              <p:par>
                                <p:cTn id="74" presetID="22" presetClass="entr" presetSubtype="2"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strips(upRight)">
                                      <p:cBhvr>
                                        <p:cTn id="8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1" grpId="0" animBg="1" autoUpdateAnimBg="0"/>
      <p:bldP spid="12" grpId="0" autoUpdateAnimBg="0"/>
      <p:bldP spid="14" grpId="0" animBg="1" autoUpdateAnimBg="0"/>
      <p:bldP spid="23" grpId="0" autoUpdateAnimBg="0"/>
      <p:bldP spid="2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98852" cy="523220"/>
          </a:xfrm>
        </p:spPr>
        <p:txBody>
          <a:bodyPr>
            <a:normAutofit/>
          </a:bodyPr>
          <a:lstStyle/>
          <a:p>
            <a:r>
              <a:rPr lang="en-US" altLang="zh-CN" dirty="0"/>
              <a:t>do – while</a:t>
            </a:r>
            <a:r>
              <a:rPr lang="zh-CN" altLang="en-US" dirty="0"/>
              <a:t>循环（直到型循环）</a:t>
            </a:r>
            <a:endParaRPr lang="en-US" altLang="zh-CN" sz="2000" dirty="0"/>
          </a:p>
        </p:txBody>
      </p:sp>
      <p:sp>
        <p:nvSpPr>
          <p:cNvPr id="6" name="Text Box 3">
            <a:extLst>
              <a:ext uri="{FF2B5EF4-FFF2-40B4-BE49-F238E27FC236}">
                <a16:creationId xmlns:a16="http://schemas.microsoft.com/office/drawing/2014/main" id="{39D563A4-72B9-4CBF-AA3A-DDF642266128}"/>
              </a:ext>
            </a:extLst>
          </p:cNvPr>
          <p:cNvSpPr txBox="1">
            <a:spLocks noChangeArrowheads="1"/>
          </p:cNvSpPr>
          <p:nvPr/>
        </p:nvSpPr>
        <p:spPr bwMode="auto">
          <a:xfrm>
            <a:off x="702576" y="1301433"/>
            <a:ext cx="407628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(expression ); </a:t>
            </a:r>
          </a:p>
        </p:txBody>
      </p:sp>
      <p:sp>
        <p:nvSpPr>
          <p:cNvPr id="7" name="Text Box 4">
            <a:extLst>
              <a:ext uri="{FF2B5EF4-FFF2-40B4-BE49-F238E27FC236}">
                <a16:creationId xmlns:a16="http://schemas.microsoft.com/office/drawing/2014/main" id="{07F3953C-5286-494F-A7DF-8EBCD838A068}"/>
              </a:ext>
            </a:extLst>
          </p:cNvPr>
          <p:cNvSpPr txBox="1">
            <a:spLocks noChangeArrowheads="1"/>
          </p:cNvSpPr>
          <p:nvPr/>
        </p:nvSpPr>
        <p:spPr bwMode="auto">
          <a:xfrm>
            <a:off x="689876" y="2749233"/>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8" name="Line 5">
            <a:extLst>
              <a:ext uri="{FF2B5EF4-FFF2-40B4-BE49-F238E27FC236}">
                <a16:creationId xmlns:a16="http://schemas.microsoft.com/office/drawing/2014/main" id="{CD9510CB-6208-4836-B69F-095B96D5C1FC}"/>
              </a:ext>
            </a:extLst>
          </p:cNvPr>
          <p:cNvSpPr>
            <a:spLocks noChangeShapeType="1"/>
          </p:cNvSpPr>
          <p:nvPr/>
        </p:nvSpPr>
        <p:spPr bwMode="auto">
          <a:xfrm>
            <a:off x="2137676" y="3206433"/>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E333E71B-A655-4A5A-8159-1A5DDA3C1BFC}"/>
              </a:ext>
            </a:extLst>
          </p:cNvPr>
          <p:cNvSpPr>
            <a:spLocks noChangeArrowheads="1"/>
          </p:cNvSpPr>
          <p:nvPr/>
        </p:nvSpPr>
        <p:spPr bwMode="auto">
          <a:xfrm>
            <a:off x="1299476" y="3816033"/>
            <a:ext cx="16764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0" name="Line 7">
            <a:extLst>
              <a:ext uri="{FF2B5EF4-FFF2-40B4-BE49-F238E27FC236}">
                <a16:creationId xmlns:a16="http://schemas.microsoft.com/office/drawing/2014/main" id="{37D56B1A-B6B2-43D4-A981-EB0349CF88B5}"/>
              </a:ext>
            </a:extLst>
          </p:cNvPr>
          <p:cNvSpPr>
            <a:spLocks noChangeShapeType="1"/>
          </p:cNvSpPr>
          <p:nvPr/>
        </p:nvSpPr>
        <p:spPr bwMode="auto">
          <a:xfrm>
            <a:off x="2128151" y="4304983"/>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ED9385CB-B1E0-4884-8A4F-5014C7F6D94E}"/>
              </a:ext>
            </a:extLst>
          </p:cNvPr>
          <p:cNvSpPr>
            <a:spLocks noChangeArrowheads="1"/>
          </p:cNvSpPr>
          <p:nvPr/>
        </p:nvSpPr>
        <p:spPr bwMode="auto">
          <a:xfrm>
            <a:off x="1375676" y="4730433"/>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Line 9">
            <a:extLst>
              <a:ext uri="{FF2B5EF4-FFF2-40B4-BE49-F238E27FC236}">
                <a16:creationId xmlns:a16="http://schemas.microsoft.com/office/drawing/2014/main" id="{BD2E8285-1962-463E-A944-032BB76E5404}"/>
              </a:ext>
            </a:extLst>
          </p:cNvPr>
          <p:cNvSpPr>
            <a:spLocks noChangeShapeType="1"/>
          </p:cNvSpPr>
          <p:nvPr/>
        </p:nvSpPr>
        <p:spPr bwMode="auto">
          <a:xfrm flipH="1" flipV="1">
            <a:off x="1070876" y="5035233"/>
            <a:ext cx="304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C04BDF34-E6D4-42F9-9C10-AFE1C761A2C0}"/>
              </a:ext>
            </a:extLst>
          </p:cNvPr>
          <p:cNvSpPr>
            <a:spLocks noChangeShapeType="1"/>
          </p:cNvSpPr>
          <p:nvPr/>
        </p:nvSpPr>
        <p:spPr bwMode="auto">
          <a:xfrm flipV="1">
            <a:off x="1070876" y="3358833"/>
            <a:ext cx="0" cy="1676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9A64B89E-0074-479F-BBB4-727335D36593}"/>
              </a:ext>
            </a:extLst>
          </p:cNvPr>
          <p:cNvSpPr>
            <a:spLocks noChangeShapeType="1"/>
          </p:cNvSpPr>
          <p:nvPr/>
        </p:nvSpPr>
        <p:spPr bwMode="auto">
          <a:xfrm>
            <a:off x="1070876" y="3358833"/>
            <a:ext cx="10668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ABDEDD6B-4B3C-4BA2-86BA-CC06A37D5B3F}"/>
              </a:ext>
            </a:extLst>
          </p:cNvPr>
          <p:cNvSpPr txBox="1">
            <a:spLocks noChangeArrowheads="1"/>
          </p:cNvSpPr>
          <p:nvPr/>
        </p:nvSpPr>
        <p:spPr bwMode="auto">
          <a:xfrm>
            <a:off x="1208989" y="4389121"/>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6" name="Text Box 13">
            <a:extLst>
              <a:ext uri="{FF2B5EF4-FFF2-40B4-BE49-F238E27FC236}">
                <a16:creationId xmlns:a16="http://schemas.microsoft.com/office/drawing/2014/main" id="{B4D0EA4E-4A79-4A05-8545-1E904CAD5FC2}"/>
              </a:ext>
            </a:extLst>
          </p:cNvPr>
          <p:cNvSpPr txBox="1">
            <a:spLocks noChangeArrowheads="1"/>
          </p:cNvSpPr>
          <p:nvPr/>
        </p:nvSpPr>
        <p:spPr bwMode="auto">
          <a:xfrm>
            <a:off x="2199589" y="5227321"/>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7" name="Line 14">
            <a:extLst>
              <a:ext uri="{FF2B5EF4-FFF2-40B4-BE49-F238E27FC236}">
                <a16:creationId xmlns:a16="http://schemas.microsoft.com/office/drawing/2014/main" id="{8E944783-8E82-436A-9350-4694F068C140}"/>
              </a:ext>
            </a:extLst>
          </p:cNvPr>
          <p:cNvSpPr>
            <a:spLocks noChangeShapeType="1"/>
          </p:cNvSpPr>
          <p:nvPr/>
        </p:nvSpPr>
        <p:spPr bwMode="auto">
          <a:xfrm>
            <a:off x="2137676" y="5340033"/>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813F9ECB-C4C2-49E7-BBE2-858963BCBAC4}"/>
              </a:ext>
            </a:extLst>
          </p:cNvPr>
          <p:cNvSpPr>
            <a:spLocks/>
          </p:cNvSpPr>
          <p:nvPr/>
        </p:nvSpPr>
        <p:spPr bwMode="auto">
          <a:xfrm>
            <a:off x="3259239" y="4730433"/>
            <a:ext cx="2913648" cy="533400"/>
          </a:xfrm>
          <a:prstGeom prst="borderCallout1">
            <a:avLst>
              <a:gd name="adj1" fmla="val -998"/>
              <a:gd name="adj2" fmla="val 38390"/>
              <a:gd name="adj3" fmla="val -131231"/>
              <a:gd name="adj4" fmla="val -8656"/>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
        <p:nvSpPr>
          <p:cNvPr id="19" name="Text Box 16">
            <a:extLst>
              <a:ext uri="{FF2B5EF4-FFF2-40B4-BE49-F238E27FC236}">
                <a16:creationId xmlns:a16="http://schemas.microsoft.com/office/drawing/2014/main" id="{83C04456-295A-4658-904D-37CD6A8D2BFB}"/>
              </a:ext>
            </a:extLst>
          </p:cNvPr>
          <p:cNvSpPr txBox="1">
            <a:spLocks noChangeArrowheads="1"/>
          </p:cNvSpPr>
          <p:nvPr/>
        </p:nvSpPr>
        <p:spPr bwMode="auto">
          <a:xfrm>
            <a:off x="4272496" y="3256694"/>
            <a:ext cx="479039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buFont typeface="Wingdings" panose="05000000000000000000" pitchFamily="2" charset="2"/>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循环的区别：</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循环先判条件，后执行循环体；</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循环先执行循环体，后判条件。</a:t>
            </a:r>
          </a:p>
        </p:txBody>
      </p:sp>
    </p:spTree>
    <p:extLst>
      <p:ext uri="{BB962C8B-B14F-4D97-AF65-F5344CB8AC3E}">
        <p14:creationId xmlns:p14="http://schemas.microsoft.com/office/powerpoint/2010/main" val="134625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box(in)">
                                      <p:cBhvr>
                                        <p:cTn id="6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1" grpId="0" animBg="1" autoUpdateAnimBg="0"/>
      <p:bldP spid="15" grpId="0" autoUpdateAnimBg="0"/>
      <p:bldP spid="16" grpId="0" autoUpdateAnimBg="0"/>
      <p:bldP spid="18" grpId="0" animBg="1" autoUpdateAnimBg="0"/>
      <p:bldP spid="1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en-US" altLang="zh-CN" dirty="0"/>
              <a:t>for</a:t>
            </a:r>
            <a:r>
              <a:rPr lang="zh-CN" altLang="en-US" dirty="0"/>
              <a:t>循环</a:t>
            </a:r>
            <a:endParaRPr lang="en-US" altLang="zh-CN" sz="2000" dirty="0"/>
          </a:p>
        </p:txBody>
      </p:sp>
      <p:sp>
        <p:nvSpPr>
          <p:cNvPr id="31" name="Text Box 8">
            <a:extLst>
              <a:ext uri="{FF2B5EF4-FFF2-40B4-BE49-F238E27FC236}">
                <a16:creationId xmlns:a16="http://schemas.microsoft.com/office/drawing/2014/main" id="{1C258A61-5762-4D4D-B2D5-B33C71EFCBBC}"/>
              </a:ext>
            </a:extLst>
          </p:cNvPr>
          <p:cNvSpPr txBox="1">
            <a:spLocks noChangeArrowheads="1"/>
          </p:cNvSpPr>
          <p:nvPr/>
        </p:nvSpPr>
        <p:spPr bwMode="auto">
          <a:xfrm>
            <a:off x="5055025" y="1645207"/>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32" name="Line 9">
            <a:extLst>
              <a:ext uri="{FF2B5EF4-FFF2-40B4-BE49-F238E27FC236}">
                <a16:creationId xmlns:a16="http://schemas.microsoft.com/office/drawing/2014/main" id="{D6FD5A9C-918F-401A-85FC-A12910A196AF}"/>
              </a:ext>
            </a:extLst>
          </p:cNvPr>
          <p:cNvSpPr>
            <a:spLocks noChangeShapeType="1"/>
          </p:cNvSpPr>
          <p:nvPr/>
        </p:nvSpPr>
        <p:spPr bwMode="auto">
          <a:xfrm>
            <a:off x="6139564" y="1674628"/>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AutoShape 10">
            <a:extLst>
              <a:ext uri="{FF2B5EF4-FFF2-40B4-BE49-F238E27FC236}">
                <a16:creationId xmlns:a16="http://schemas.microsoft.com/office/drawing/2014/main" id="{DAE2A40F-233A-4911-AFB5-6351D9443FF3}"/>
              </a:ext>
            </a:extLst>
          </p:cNvPr>
          <p:cNvSpPr>
            <a:spLocks noChangeArrowheads="1"/>
          </p:cNvSpPr>
          <p:nvPr/>
        </p:nvSpPr>
        <p:spPr bwMode="auto">
          <a:xfrm>
            <a:off x="5529964" y="2284228"/>
            <a:ext cx="12192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34" name="Line 11">
            <a:extLst>
              <a:ext uri="{FF2B5EF4-FFF2-40B4-BE49-F238E27FC236}">
                <a16:creationId xmlns:a16="http://schemas.microsoft.com/office/drawing/2014/main" id="{49017AA0-664F-4770-B26F-7A7E3831A424}"/>
              </a:ext>
            </a:extLst>
          </p:cNvPr>
          <p:cNvSpPr>
            <a:spLocks noChangeShapeType="1"/>
          </p:cNvSpPr>
          <p:nvPr/>
        </p:nvSpPr>
        <p:spPr bwMode="auto">
          <a:xfrm>
            <a:off x="6139564" y="27414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12">
            <a:extLst>
              <a:ext uri="{FF2B5EF4-FFF2-40B4-BE49-F238E27FC236}">
                <a16:creationId xmlns:a16="http://schemas.microsoft.com/office/drawing/2014/main" id="{E413DF1D-7A91-4033-947D-0694ACC2597B}"/>
              </a:ext>
            </a:extLst>
          </p:cNvPr>
          <p:cNvSpPr>
            <a:spLocks noChangeArrowheads="1"/>
          </p:cNvSpPr>
          <p:nvPr/>
        </p:nvSpPr>
        <p:spPr bwMode="auto">
          <a:xfrm>
            <a:off x="5529964" y="3198628"/>
            <a:ext cx="12192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36" name="Text Box 13">
            <a:extLst>
              <a:ext uri="{FF2B5EF4-FFF2-40B4-BE49-F238E27FC236}">
                <a16:creationId xmlns:a16="http://schemas.microsoft.com/office/drawing/2014/main" id="{59815678-6735-43DE-B168-B77C6DA4519D}"/>
              </a:ext>
            </a:extLst>
          </p:cNvPr>
          <p:cNvSpPr txBox="1">
            <a:spLocks noChangeArrowheads="1"/>
          </p:cNvSpPr>
          <p:nvPr/>
        </p:nvSpPr>
        <p:spPr bwMode="auto">
          <a:xfrm>
            <a:off x="6209414" y="3655828"/>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37" name="Line 14">
            <a:extLst>
              <a:ext uri="{FF2B5EF4-FFF2-40B4-BE49-F238E27FC236}">
                <a16:creationId xmlns:a16="http://schemas.microsoft.com/office/drawing/2014/main" id="{9CED3211-AE96-4374-A833-A87AAFC1B6BC}"/>
              </a:ext>
            </a:extLst>
          </p:cNvPr>
          <p:cNvSpPr>
            <a:spLocks noChangeShapeType="1"/>
          </p:cNvSpPr>
          <p:nvPr/>
        </p:nvSpPr>
        <p:spPr bwMode="auto">
          <a:xfrm flipH="1">
            <a:off x="6133214" y="3808228"/>
            <a:ext cx="635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AutoShape 15">
            <a:extLst>
              <a:ext uri="{FF2B5EF4-FFF2-40B4-BE49-F238E27FC236}">
                <a16:creationId xmlns:a16="http://schemas.microsoft.com/office/drawing/2014/main" id="{3A80D6B9-0AFB-486D-B230-2D3666227D8B}"/>
              </a:ext>
            </a:extLst>
          </p:cNvPr>
          <p:cNvSpPr>
            <a:spLocks noChangeArrowheads="1"/>
          </p:cNvSpPr>
          <p:nvPr/>
        </p:nvSpPr>
        <p:spPr bwMode="auto">
          <a:xfrm>
            <a:off x="5447414" y="41892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39" name="Line 16">
            <a:extLst>
              <a:ext uri="{FF2B5EF4-FFF2-40B4-BE49-F238E27FC236}">
                <a16:creationId xmlns:a16="http://schemas.microsoft.com/office/drawing/2014/main" id="{974EECDA-3616-43BD-8165-E7046976A4BC}"/>
              </a:ext>
            </a:extLst>
          </p:cNvPr>
          <p:cNvSpPr>
            <a:spLocks noChangeShapeType="1"/>
          </p:cNvSpPr>
          <p:nvPr/>
        </p:nvSpPr>
        <p:spPr bwMode="auto">
          <a:xfrm>
            <a:off x="6133214" y="47226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AutoShape 17">
            <a:extLst>
              <a:ext uri="{FF2B5EF4-FFF2-40B4-BE49-F238E27FC236}">
                <a16:creationId xmlns:a16="http://schemas.microsoft.com/office/drawing/2014/main" id="{BE7AE045-D06C-49AF-94C0-B7471B9CC16D}"/>
              </a:ext>
            </a:extLst>
          </p:cNvPr>
          <p:cNvSpPr>
            <a:spLocks noChangeArrowheads="1"/>
          </p:cNvSpPr>
          <p:nvPr/>
        </p:nvSpPr>
        <p:spPr bwMode="auto">
          <a:xfrm>
            <a:off x="5453764" y="51798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p>
        </p:txBody>
      </p:sp>
      <p:sp>
        <p:nvSpPr>
          <p:cNvPr id="41" name="Line 18">
            <a:extLst>
              <a:ext uri="{FF2B5EF4-FFF2-40B4-BE49-F238E27FC236}">
                <a16:creationId xmlns:a16="http://schemas.microsoft.com/office/drawing/2014/main" id="{506F4467-4668-416D-9F6E-52EBA68747B1}"/>
              </a:ext>
            </a:extLst>
          </p:cNvPr>
          <p:cNvSpPr>
            <a:spLocks noChangeShapeType="1"/>
          </p:cNvSpPr>
          <p:nvPr/>
        </p:nvSpPr>
        <p:spPr bwMode="auto">
          <a:xfrm flipH="1">
            <a:off x="6133214" y="5713228"/>
            <a:ext cx="6350" cy="228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19">
            <a:extLst>
              <a:ext uri="{FF2B5EF4-FFF2-40B4-BE49-F238E27FC236}">
                <a16:creationId xmlns:a16="http://schemas.microsoft.com/office/drawing/2014/main" id="{7379D066-AF74-4B21-B829-4FFA67311ADE}"/>
              </a:ext>
            </a:extLst>
          </p:cNvPr>
          <p:cNvSpPr>
            <a:spLocks noChangeShapeType="1"/>
          </p:cNvSpPr>
          <p:nvPr/>
        </p:nvSpPr>
        <p:spPr bwMode="auto">
          <a:xfrm flipH="1">
            <a:off x="5295014" y="5941828"/>
            <a:ext cx="838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Line 20">
            <a:extLst>
              <a:ext uri="{FF2B5EF4-FFF2-40B4-BE49-F238E27FC236}">
                <a16:creationId xmlns:a16="http://schemas.microsoft.com/office/drawing/2014/main" id="{764C2D6E-6F76-4AC9-818C-9CB13149DE2E}"/>
              </a:ext>
            </a:extLst>
          </p:cNvPr>
          <p:cNvSpPr>
            <a:spLocks noChangeShapeType="1"/>
          </p:cNvSpPr>
          <p:nvPr/>
        </p:nvSpPr>
        <p:spPr bwMode="auto">
          <a:xfrm flipV="1">
            <a:off x="5295014" y="2970028"/>
            <a:ext cx="6350" cy="2971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21">
            <a:extLst>
              <a:ext uri="{FF2B5EF4-FFF2-40B4-BE49-F238E27FC236}">
                <a16:creationId xmlns:a16="http://schemas.microsoft.com/office/drawing/2014/main" id="{9972242D-9148-4360-B8D3-5F6DF6A5BF16}"/>
              </a:ext>
            </a:extLst>
          </p:cNvPr>
          <p:cNvSpPr>
            <a:spLocks noChangeShapeType="1"/>
          </p:cNvSpPr>
          <p:nvPr/>
        </p:nvSpPr>
        <p:spPr bwMode="auto">
          <a:xfrm>
            <a:off x="5301364" y="2970028"/>
            <a:ext cx="8382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Text Box 22">
            <a:extLst>
              <a:ext uri="{FF2B5EF4-FFF2-40B4-BE49-F238E27FC236}">
                <a16:creationId xmlns:a16="http://schemas.microsoft.com/office/drawing/2014/main" id="{DDFA23D4-6899-44B2-A5DB-446854B4C5CF}"/>
              </a:ext>
            </a:extLst>
          </p:cNvPr>
          <p:cNvSpPr txBox="1">
            <a:spLocks noChangeArrowheads="1"/>
          </p:cNvSpPr>
          <p:nvPr/>
        </p:nvSpPr>
        <p:spPr bwMode="auto">
          <a:xfrm>
            <a:off x="6658677" y="3085916"/>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46" name="Line 23">
            <a:extLst>
              <a:ext uri="{FF2B5EF4-FFF2-40B4-BE49-F238E27FC236}">
                <a16:creationId xmlns:a16="http://schemas.microsoft.com/office/drawing/2014/main" id="{D360BE4D-FE3B-4474-8522-13F7A3FC5160}"/>
              </a:ext>
            </a:extLst>
          </p:cNvPr>
          <p:cNvSpPr>
            <a:spLocks noChangeShapeType="1"/>
          </p:cNvSpPr>
          <p:nvPr/>
        </p:nvSpPr>
        <p:spPr bwMode="auto">
          <a:xfrm>
            <a:off x="6749164" y="3503428"/>
            <a:ext cx="381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Line 24">
            <a:extLst>
              <a:ext uri="{FF2B5EF4-FFF2-40B4-BE49-F238E27FC236}">
                <a16:creationId xmlns:a16="http://schemas.microsoft.com/office/drawing/2014/main" id="{7DAB620C-602D-4522-BDC2-C95F57D98C7E}"/>
              </a:ext>
            </a:extLst>
          </p:cNvPr>
          <p:cNvSpPr>
            <a:spLocks noChangeShapeType="1"/>
          </p:cNvSpPr>
          <p:nvPr/>
        </p:nvSpPr>
        <p:spPr bwMode="auto">
          <a:xfrm flipH="1">
            <a:off x="7123814" y="3503428"/>
            <a:ext cx="6350" cy="2514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Line 25">
            <a:extLst>
              <a:ext uri="{FF2B5EF4-FFF2-40B4-BE49-F238E27FC236}">
                <a16:creationId xmlns:a16="http://schemas.microsoft.com/office/drawing/2014/main" id="{415242B8-97F4-4208-88D9-83184F3FC3C7}"/>
              </a:ext>
            </a:extLst>
          </p:cNvPr>
          <p:cNvSpPr>
            <a:spLocks noChangeShapeType="1"/>
          </p:cNvSpPr>
          <p:nvPr/>
        </p:nvSpPr>
        <p:spPr bwMode="auto">
          <a:xfrm flipH="1">
            <a:off x="6133214" y="6018028"/>
            <a:ext cx="990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Line 26">
            <a:extLst>
              <a:ext uri="{FF2B5EF4-FFF2-40B4-BE49-F238E27FC236}">
                <a16:creationId xmlns:a16="http://schemas.microsoft.com/office/drawing/2014/main" id="{03301781-5FC3-4854-AA63-8F10AA076FAC}"/>
              </a:ext>
            </a:extLst>
          </p:cNvPr>
          <p:cNvSpPr>
            <a:spLocks noChangeShapeType="1"/>
          </p:cNvSpPr>
          <p:nvPr/>
        </p:nvSpPr>
        <p:spPr bwMode="auto">
          <a:xfrm>
            <a:off x="6133214" y="6018028"/>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AutoShape 30">
            <a:extLst>
              <a:ext uri="{FF2B5EF4-FFF2-40B4-BE49-F238E27FC236}">
                <a16:creationId xmlns:a16="http://schemas.microsoft.com/office/drawing/2014/main" id="{9DFAF32A-F33F-4FEC-BF5D-19E0A5932AA2}"/>
              </a:ext>
            </a:extLst>
          </p:cNvPr>
          <p:cNvSpPr>
            <a:spLocks/>
          </p:cNvSpPr>
          <p:nvPr/>
        </p:nvSpPr>
        <p:spPr bwMode="auto">
          <a:xfrm>
            <a:off x="7201855" y="4951228"/>
            <a:ext cx="1892300" cy="400050"/>
          </a:xfrm>
          <a:prstGeom prst="callout1">
            <a:avLst>
              <a:gd name="adj1" fmla="val 119046"/>
              <a:gd name="adj2" fmla="val 93958"/>
              <a:gd name="adj3" fmla="val 119046"/>
              <a:gd name="adj4" fmla="val -22148"/>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趋假</a:t>
            </a:r>
          </a:p>
        </p:txBody>
      </p:sp>
      <p:sp>
        <p:nvSpPr>
          <p:cNvPr id="51" name="Text Box 3">
            <a:extLst>
              <a:ext uri="{FF2B5EF4-FFF2-40B4-BE49-F238E27FC236}">
                <a16:creationId xmlns:a16="http://schemas.microsoft.com/office/drawing/2014/main" id="{8DFCDB1A-27EB-4989-A875-4129DD568891}"/>
              </a:ext>
            </a:extLst>
          </p:cNvPr>
          <p:cNvSpPr txBox="1">
            <a:spLocks noChangeArrowheads="1"/>
          </p:cNvSpPr>
          <p:nvPr/>
        </p:nvSpPr>
        <p:spPr bwMode="auto">
          <a:xfrm>
            <a:off x="164849" y="1378173"/>
            <a:ext cx="3081591"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 </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(e1; e2; e3 )</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2" name="Text Box 31">
            <a:extLst>
              <a:ext uri="{FF2B5EF4-FFF2-40B4-BE49-F238E27FC236}">
                <a16:creationId xmlns:a16="http://schemas.microsoft.com/office/drawing/2014/main" id="{2D8BF9B7-8FC6-4F66-82D0-2215482C5037}"/>
              </a:ext>
            </a:extLst>
          </p:cNvPr>
          <p:cNvSpPr txBox="1">
            <a:spLocks noChangeArrowheads="1"/>
          </p:cNvSpPr>
          <p:nvPr/>
        </p:nvSpPr>
        <p:spPr bwMode="auto">
          <a:xfrm>
            <a:off x="49845" y="4792182"/>
            <a:ext cx="560311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都可以省略！</a:t>
            </a:r>
          </a:p>
        </p:txBody>
      </p:sp>
      <p:sp>
        <p:nvSpPr>
          <p:cNvPr id="53" name="AutoShape 38">
            <a:extLst>
              <a:ext uri="{FF2B5EF4-FFF2-40B4-BE49-F238E27FC236}">
                <a16:creationId xmlns:a16="http://schemas.microsoft.com/office/drawing/2014/main" id="{F8883019-93BE-4C4D-8205-E55F12009B80}"/>
              </a:ext>
            </a:extLst>
          </p:cNvPr>
          <p:cNvSpPr>
            <a:spLocks/>
          </p:cNvSpPr>
          <p:nvPr/>
        </p:nvSpPr>
        <p:spPr bwMode="auto">
          <a:xfrm>
            <a:off x="3592262" y="660623"/>
            <a:ext cx="2187575" cy="333375"/>
          </a:xfrm>
          <a:prstGeom prst="accentCallout2">
            <a:avLst>
              <a:gd name="adj1" fmla="val 34287"/>
              <a:gd name="adj2" fmla="val -3481"/>
              <a:gd name="adj3" fmla="val 34287"/>
              <a:gd name="adj4" fmla="val -77574"/>
              <a:gd name="adj5" fmla="val 340954"/>
              <a:gd name="adj6" fmla="val -77792"/>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初值表达式</a:t>
            </a:r>
          </a:p>
        </p:txBody>
      </p:sp>
      <p:sp>
        <p:nvSpPr>
          <p:cNvPr id="54" name="AutoShape 40">
            <a:extLst>
              <a:ext uri="{FF2B5EF4-FFF2-40B4-BE49-F238E27FC236}">
                <a16:creationId xmlns:a16="http://schemas.microsoft.com/office/drawing/2014/main" id="{D4414855-44C5-4E9D-B9E2-E8CA958E21A0}"/>
              </a:ext>
            </a:extLst>
          </p:cNvPr>
          <p:cNvSpPr>
            <a:spLocks/>
          </p:cNvSpPr>
          <p:nvPr/>
        </p:nvSpPr>
        <p:spPr bwMode="auto">
          <a:xfrm>
            <a:off x="4127249" y="930498"/>
            <a:ext cx="2155825" cy="350838"/>
          </a:xfrm>
          <a:prstGeom prst="accentCallout2">
            <a:avLst>
              <a:gd name="adj1" fmla="val 32579"/>
              <a:gd name="adj2" fmla="val -3532"/>
              <a:gd name="adj3" fmla="val 32579"/>
              <a:gd name="adj4" fmla="val -78718"/>
              <a:gd name="adj5" fmla="val 247060"/>
              <a:gd name="adj6" fmla="val -78940"/>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测试表达式</a:t>
            </a:r>
          </a:p>
        </p:txBody>
      </p:sp>
      <p:sp>
        <p:nvSpPr>
          <p:cNvPr id="55" name="AutoShape 41">
            <a:extLst>
              <a:ext uri="{FF2B5EF4-FFF2-40B4-BE49-F238E27FC236}">
                <a16:creationId xmlns:a16="http://schemas.microsoft.com/office/drawing/2014/main" id="{2E885A7D-5E55-4C3D-B551-20563F393A1F}"/>
              </a:ext>
            </a:extLst>
          </p:cNvPr>
          <p:cNvSpPr>
            <a:spLocks/>
          </p:cNvSpPr>
          <p:nvPr/>
        </p:nvSpPr>
        <p:spPr bwMode="auto">
          <a:xfrm>
            <a:off x="5609974" y="1125761"/>
            <a:ext cx="2257425" cy="442912"/>
          </a:xfrm>
          <a:prstGeom prst="accentCallout2">
            <a:avLst>
              <a:gd name="adj1" fmla="val 25806"/>
              <a:gd name="adj2" fmla="val -3375"/>
              <a:gd name="adj3" fmla="val 25806"/>
              <a:gd name="adj4" fmla="val -120532"/>
              <a:gd name="adj5" fmla="val 151611"/>
              <a:gd name="adj6" fmla="val -12088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增值表达式</a:t>
            </a:r>
          </a:p>
        </p:txBody>
      </p:sp>
    </p:spTree>
    <p:extLst>
      <p:ext uri="{BB962C8B-B14F-4D97-AF65-F5344CB8AC3E}">
        <p14:creationId xmlns:p14="http://schemas.microsoft.com/office/powerpoint/2010/main" val="89620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3"/>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8"/>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up)">
                                      <p:cBhvr>
                                        <p:cTn id="71" dur="500"/>
                                        <p:tgtEl>
                                          <p:spTgt spid="47"/>
                                        </p:tgtEl>
                                      </p:cBhvr>
                                    </p:animEffect>
                                  </p:childTnLst>
                                </p:cTn>
                              </p:par>
                            </p:childTnLst>
                          </p:cTn>
                        </p:par>
                        <p:par>
                          <p:cTn id="72" fill="hold">
                            <p:stCondLst>
                              <p:cond delay="1000"/>
                            </p:stCondLst>
                            <p:childTnLst>
                              <p:par>
                                <p:cTn id="73" presetID="22" presetClass="entr" presetSubtype="2" fill="hold"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right)">
                                      <p:cBhvr>
                                        <p:cTn id="75" dur="500"/>
                                        <p:tgtEl>
                                          <p:spTgt spid="48"/>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box(in)">
                                      <p:cBhvr>
                                        <p:cTn id="84"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dissolve">
                                      <p:cBhvr>
                                        <p:cTn id="89" dur="500"/>
                                        <p:tgtEl>
                                          <p:spTgt spid="51"/>
                                        </p:tgtEl>
                                      </p:cBhvr>
                                    </p:animEffect>
                                  </p:childTnLst>
                                  <p:subTnLst>
                                    <p:audio>
                                      <p:cMediaNode>
                                        <p:cTn display="0" masterRel="sameClick">
                                          <p:stCondLst>
                                            <p:cond evt="begin" delay="0">
                                              <p:tn val="87"/>
                                            </p:cond>
                                          </p:stCondLst>
                                          <p:endCondLst>
                                            <p:cond evt="onStopAudio" delay="0">
                                              <p:tgtEl>
                                                <p:sldTgt/>
                                              </p:tgtEl>
                                            </p:cond>
                                          </p:endCondLst>
                                        </p:cTn>
                                        <p:tgtEl>
                                          <p:sndTgt r:embed="rId2" name="chimes.wav"/>
                                        </p:tgtEl>
                                      </p:cMediaNode>
                                    </p:audio>
                                  </p:subTnLst>
                                </p:cTn>
                              </p:par>
                            </p:childTnLst>
                          </p:cTn>
                        </p:par>
                      </p:childTnLst>
                    </p:cTn>
                  </p:par>
                  <p:par>
                    <p:cTn id="90" fill="hold">
                      <p:stCondLst>
                        <p:cond delay="indefinite"/>
                      </p:stCondLst>
                      <p:childTnLst>
                        <p:par>
                          <p:cTn id="91" fill="hold">
                            <p:stCondLst>
                              <p:cond delay="0"/>
                            </p:stCondLst>
                            <p:childTnLst>
                              <p:par>
                                <p:cTn id="92" presetID="18" presetClass="entr" presetSubtype="3"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strips(upRight)">
                                      <p:cBhvr>
                                        <p:cTn id="94"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8" presetClass="entr" presetSubtype="3"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strips(upRight)">
                                      <p:cBhvr>
                                        <p:cTn id="99"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3" name="notify.wav"/>
                                        </p:tgtEl>
                                      </p:cMediaNode>
                                    </p:audio>
                                  </p:subTnLst>
                                </p:cTn>
                              </p:par>
                            </p:childTnLst>
                          </p:cTn>
                        </p:par>
                      </p:childTnLst>
                    </p:cTn>
                  </p:par>
                  <p:par>
                    <p:cTn id="100" fill="hold">
                      <p:stCondLst>
                        <p:cond delay="indefinite"/>
                      </p:stCondLst>
                      <p:childTnLst>
                        <p:par>
                          <p:cTn id="101" fill="hold">
                            <p:stCondLst>
                              <p:cond delay="0"/>
                            </p:stCondLst>
                            <p:childTnLst>
                              <p:par>
                                <p:cTn id="102" presetID="18" presetClass="entr" presetSubtype="3"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strips(upRight)">
                                      <p:cBhvr>
                                        <p:cTn id="104"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audio>
                                      <p:cMediaNode>
                                        <p:cTn display="0" masterRel="sameClick">
                                          <p:stCondLst>
                                            <p:cond evt="begin" delay="0">
                                              <p:tn val="102"/>
                                            </p:cond>
                                          </p:stCondLst>
                                          <p:endCondLst>
                                            <p:cond evt="onStopAudio" delay="0">
                                              <p:tgtEl>
                                                <p:sldTgt/>
                                              </p:tgtEl>
                                            </p:cond>
                                          </p:endCondLst>
                                        </p:cTn>
                                        <p:tgtEl>
                                          <p:sndTgt r:embed="rId3" name="notify.wav"/>
                                        </p:tgtEl>
                                      </p:cMediaNode>
                                    </p:audio>
                                  </p:sub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p:cTn id="109" dur="500" fill="hold"/>
                                        <p:tgtEl>
                                          <p:spTgt spid="52"/>
                                        </p:tgtEl>
                                        <p:attrNameLst>
                                          <p:attrName>ppt_w</p:attrName>
                                        </p:attrNameLst>
                                      </p:cBhvr>
                                      <p:tavLst>
                                        <p:tav tm="0">
                                          <p:val>
                                            <p:fltVal val="0"/>
                                          </p:val>
                                        </p:tav>
                                        <p:tav tm="100000">
                                          <p:val>
                                            <p:strVal val="#ppt_w"/>
                                          </p:val>
                                        </p:tav>
                                      </p:tavLst>
                                    </p:anim>
                                    <p:anim calcmode="lin" valueType="num">
                                      <p:cBhvr>
                                        <p:cTn id="110" dur="500" fill="hold"/>
                                        <p:tgtEl>
                                          <p:spTgt spid="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7"/>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3" grpId="0" animBg="1" autoUpdateAnimBg="0"/>
      <p:bldP spid="35" grpId="0" animBg="1" autoUpdateAnimBg="0"/>
      <p:bldP spid="36" grpId="0" autoUpdateAnimBg="0"/>
      <p:bldP spid="38" grpId="0" animBg="1" autoUpdateAnimBg="0"/>
      <p:bldP spid="40" grpId="0" animBg="1" autoUpdateAnimBg="0"/>
      <p:bldP spid="45" grpId="0" autoUpdateAnimBg="0"/>
      <p:bldP spid="50" grpId="0" animBg="1" autoUpdateAnimBg="0"/>
      <p:bldP spid="51" grpId="0" autoUpdateAnimBg="0"/>
      <p:bldP spid="52" grpId="0" autoUpdateAnimBg="0"/>
      <p:bldP spid="53" grpId="0" animBg="1" autoUpdateAnimBg="0"/>
      <p:bldP spid="54" grpId="0" animBg="1" autoUpdateAnimBg="0"/>
      <p:bldP spid="5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无限循环和空循环</a:t>
            </a:r>
            <a:endParaRPr lang="en-US" altLang="zh-CN" sz="2000" dirty="0"/>
          </a:p>
        </p:txBody>
      </p:sp>
      <p:sp>
        <p:nvSpPr>
          <p:cNvPr id="13" name="Text Box 3">
            <a:extLst>
              <a:ext uri="{FF2B5EF4-FFF2-40B4-BE49-F238E27FC236}">
                <a16:creationId xmlns:a16="http://schemas.microsoft.com/office/drawing/2014/main" id="{FAF994DE-8942-4110-95CE-383C3B4765F7}"/>
              </a:ext>
            </a:extLst>
          </p:cNvPr>
          <p:cNvSpPr txBox="1">
            <a:spLocks noChangeArrowheads="1"/>
          </p:cNvSpPr>
          <p:nvPr/>
        </p:nvSpPr>
        <p:spPr bwMode="auto">
          <a:xfrm>
            <a:off x="685800" y="1231604"/>
            <a:ext cx="48224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条件为恒真的循环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无限循环</a:t>
            </a:r>
          </a:p>
        </p:txBody>
      </p:sp>
      <p:sp>
        <p:nvSpPr>
          <p:cNvPr id="14" name="Text Box 4">
            <a:extLst>
              <a:ext uri="{FF2B5EF4-FFF2-40B4-BE49-F238E27FC236}">
                <a16:creationId xmlns:a16="http://schemas.microsoft.com/office/drawing/2014/main" id="{710058E2-FA90-4F43-8DDC-2629773F0E28}"/>
              </a:ext>
            </a:extLst>
          </p:cNvPr>
          <p:cNvSpPr txBox="1">
            <a:spLocks noChangeArrowheads="1"/>
          </p:cNvSpPr>
          <p:nvPr/>
        </p:nvSpPr>
        <p:spPr bwMode="auto">
          <a:xfrm>
            <a:off x="762000" y="1612604"/>
            <a:ext cx="2441992"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while(1){…}</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…}while(1)</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 ;){…}</a:t>
            </a:r>
          </a:p>
        </p:txBody>
      </p:sp>
      <p:sp>
        <p:nvSpPr>
          <p:cNvPr id="16" name="AutoShape 5">
            <a:extLst>
              <a:ext uri="{FF2B5EF4-FFF2-40B4-BE49-F238E27FC236}">
                <a16:creationId xmlns:a16="http://schemas.microsoft.com/office/drawing/2014/main" id="{0186CDD0-8141-4254-B54C-7BE71053172C}"/>
              </a:ext>
            </a:extLst>
          </p:cNvPr>
          <p:cNvSpPr>
            <a:spLocks/>
          </p:cNvSpPr>
          <p:nvPr/>
        </p:nvSpPr>
        <p:spPr bwMode="auto">
          <a:xfrm>
            <a:off x="3733800" y="1765004"/>
            <a:ext cx="5135563" cy="609600"/>
          </a:xfrm>
          <a:prstGeom prst="accentCallout2">
            <a:avLst>
              <a:gd name="adj1" fmla="val 18750"/>
              <a:gd name="adj2" fmla="val -1481"/>
              <a:gd name="adj3" fmla="val 18750"/>
              <a:gd name="adj4" fmla="val -10139"/>
              <a:gd name="adj5" fmla="val 200782"/>
              <a:gd name="adj6" fmla="val -10231"/>
            </a:avLst>
          </a:prstGeom>
          <a:noFill/>
          <a:ln w="9525">
            <a:solidFill>
              <a:srgbClr val="FFFF00"/>
            </a:solidFill>
            <a:miter lim="800000"/>
            <a:headEnd/>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kumimoji="0"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条件控制的</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语句退出循环。</a:t>
            </a:r>
          </a:p>
        </p:txBody>
      </p:sp>
      <p:sp>
        <p:nvSpPr>
          <p:cNvPr id="17" name="Text Box 7">
            <a:extLst>
              <a:ext uri="{FF2B5EF4-FFF2-40B4-BE49-F238E27FC236}">
                <a16:creationId xmlns:a16="http://schemas.microsoft.com/office/drawing/2014/main" id="{DC6FAB39-71BA-4FDB-AE4D-85AB60F23095}"/>
              </a:ext>
            </a:extLst>
          </p:cNvPr>
          <p:cNvSpPr txBox="1">
            <a:spLocks noChangeArrowheads="1"/>
          </p:cNvSpPr>
          <p:nvPr/>
        </p:nvSpPr>
        <p:spPr bwMode="auto">
          <a:xfrm>
            <a:off x="685800" y="3254000"/>
            <a:ext cx="51318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循环体为空语句的循环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空循环</a:t>
            </a:r>
          </a:p>
        </p:txBody>
      </p:sp>
      <p:sp>
        <p:nvSpPr>
          <p:cNvPr id="18" name="Text Box 8">
            <a:extLst>
              <a:ext uri="{FF2B5EF4-FFF2-40B4-BE49-F238E27FC236}">
                <a16:creationId xmlns:a16="http://schemas.microsoft.com/office/drawing/2014/main" id="{D051898A-0B38-4637-AD82-58AC78FC5D98}"/>
              </a:ext>
            </a:extLst>
          </p:cNvPr>
          <p:cNvSpPr txBox="1">
            <a:spLocks noChangeArrowheads="1"/>
          </p:cNvSpPr>
          <p:nvPr/>
        </p:nvSpPr>
        <p:spPr bwMode="auto">
          <a:xfrm>
            <a:off x="762000" y="3711200"/>
            <a:ext cx="34847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(i=1 ;i&lt;=MAX ; i++) ;</a:t>
            </a:r>
          </a:p>
        </p:txBody>
      </p:sp>
      <p:sp>
        <p:nvSpPr>
          <p:cNvPr id="19" name="Text Box 9">
            <a:extLst>
              <a:ext uri="{FF2B5EF4-FFF2-40B4-BE49-F238E27FC236}">
                <a16:creationId xmlns:a16="http://schemas.microsoft.com/office/drawing/2014/main" id="{D0FC4501-5CD9-467D-9FDA-29CC00BFE90F}"/>
              </a:ext>
            </a:extLst>
          </p:cNvPr>
          <p:cNvSpPr txBox="1">
            <a:spLocks noChangeArrowheads="1"/>
          </p:cNvSpPr>
          <p:nvPr/>
        </p:nvSpPr>
        <p:spPr bwMode="auto">
          <a:xfrm>
            <a:off x="747713" y="4092200"/>
            <a:ext cx="26567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作用：程序延时。</a:t>
            </a:r>
          </a:p>
        </p:txBody>
      </p:sp>
      <p:sp>
        <p:nvSpPr>
          <p:cNvPr id="20" name="AutoShape 10">
            <a:extLst>
              <a:ext uri="{FF2B5EF4-FFF2-40B4-BE49-F238E27FC236}">
                <a16:creationId xmlns:a16="http://schemas.microsoft.com/office/drawing/2014/main" id="{B5FA39D2-751D-4829-ACAD-861D8D0F6B5C}"/>
              </a:ext>
            </a:extLst>
          </p:cNvPr>
          <p:cNvSpPr>
            <a:spLocks/>
          </p:cNvSpPr>
          <p:nvPr/>
        </p:nvSpPr>
        <p:spPr bwMode="auto">
          <a:xfrm>
            <a:off x="4648200" y="4290638"/>
            <a:ext cx="1295400" cy="411162"/>
          </a:xfrm>
          <a:prstGeom prst="accentCallout2">
            <a:avLst>
              <a:gd name="adj1" fmla="val 27801"/>
              <a:gd name="adj2" fmla="val -5884"/>
              <a:gd name="adj3" fmla="val 27801"/>
              <a:gd name="adj4" fmla="val -33454"/>
              <a:gd name="adj5" fmla="val -19690"/>
              <a:gd name="adj6" fmla="val -33699"/>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空语句</a:t>
            </a:r>
          </a:p>
        </p:txBody>
      </p:sp>
      <p:sp>
        <p:nvSpPr>
          <p:cNvPr id="21" name="Text Box 11">
            <a:extLst>
              <a:ext uri="{FF2B5EF4-FFF2-40B4-BE49-F238E27FC236}">
                <a16:creationId xmlns:a16="http://schemas.microsoft.com/office/drawing/2014/main" id="{131FD855-B887-4F47-B9D7-06EB3CA258CB}"/>
              </a:ext>
            </a:extLst>
          </p:cNvPr>
          <p:cNvSpPr txBox="1">
            <a:spLocks noChangeArrowheads="1"/>
          </p:cNvSpPr>
          <p:nvPr/>
        </p:nvSpPr>
        <p:spPr bwMode="auto">
          <a:xfrm>
            <a:off x="6245225" y="3711200"/>
            <a:ext cx="7155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2" name="AutoShape 12">
            <a:extLst>
              <a:ext uri="{FF2B5EF4-FFF2-40B4-BE49-F238E27FC236}">
                <a16:creationId xmlns:a16="http://schemas.microsoft.com/office/drawing/2014/main" id="{1650367E-70C0-49C4-8A3D-F16D3403AAC4}"/>
              </a:ext>
            </a:extLst>
          </p:cNvPr>
          <p:cNvSpPr>
            <a:spLocks noChangeArrowheads="1"/>
          </p:cNvSpPr>
          <p:nvPr/>
        </p:nvSpPr>
        <p:spPr bwMode="auto">
          <a:xfrm>
            <a:off x="4419600" y="3863600"/>
            <a:ext cx="1828800" cy="228600"/>
          </a:xfrm>
          <a:prstGeom prst="rightArrow">
            <a:avLst>
              <a:gd name="adj1" fmla="val 50000"/>
              <a:gd name="adj2" fmla="val 200000"/>
            </a:avLst>
          </a:prstGeom>
          <a:solidFill>
            <a:srgbClr val="E4B316"/>
          </a:solidFill>
          <a:ln w="9525">
            <a:solidFill>
              <a:srgbClr val="E4B316"/>
            </a:solidFill>
            <a:miter lim="800000"/>
            <a:headEnd/>
            <a:tailEnd/>
          </a:ln>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endPar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071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subTnLst>
                                    <p:audio>
                                      <p:cMediaNode>
                                        <p:cTn display="0" masterRel="sameClick">
                                          <p:stCondLst>
                                            <p:cond evt="begin" delay="0">
                                              <p:tn val="10"/>
                                            </p:cond>
                                          </p:stCondLst>
                                          <p:endCondLst>
                                            <p:cond evt="onStopAudio" delay="0">
                                              <p:tgtEl>
                                                <p:sldTgt/>
                                              </p:tgtEl>
                                            </p:cond>
                                          </p:endCondLst>
                                        </p:cTn>
                                        <p:tgtEl>
                                          <p:sndTgt r:embed="rId3" name="TAD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trips(downRigh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6" grpId="0" animBg="1" autoUpdateAnimBg="0"/>
      <p:bldP spid="17" grpId="0" autoUpdateAnimBg="0"/>
      <p:bldP spid="18" grpId="0" autoUpdateAnimBg="0"/>
      <p:bldP spid="19" grpId="0" autoUpdateAnimBg="0"/>
      <p:bldP spid="20" grpId="0" animBg="1" autoUpdateAnimBg="0"/>
      <p:bldP spid="21" grpId="0" autoUpdateAnimBg="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循环的中断</a:t>
            </a:r>
            <a:r>
              <a:rPr lang="en-US" altLang="zh-CN" dirty="0"/>
              <a:t>(break)</a:t>
            </a:r>
            <a:r>
              <a:rPr lang="zh-CN" altLang="en-US" dirty="0"/>
              <a:t>和继续</a:t>
            </a:r>
            <a:r>
              <a:rPr lang="en-US" altLang="zh-CN" dirty="0"/>
              <a:t>(continue)</a:t>
            </a:r>
            <a:endParaRPr lang="en-US" altLang="zh-CN" sz="2000" dirty="0"/>
          </a:p>
        </p:txBody>
      </p:sp>
      <p:sp>
        <p:nvSpPr>
          <p:cNvPr id="10" name="Text Box 3">
            <a:extLst>
              <a:ext uri="{FF2B5EF4-FFF2-40B4-BE49-F238E27FC236}">
                <a16:creationId xmlns:a16="http://schemas.microsoft.com/office/drawing/2014/main" id="{F3CEFCFA-D5A2-46D5-BF83-AC230C2BEFBD}"/>
              </a:ext>
            </a:extLst>
          </p:cNvPr>
          <p:cNvSpPr txBox="1">
            <a:spLocks noChangeArrowheads="1"/>
          </p:cNvSpPr>
          <p:nvPr/>
        </p:nvSpPr>
        <p:spPr bwMode="auto">
          <a:xfrm>
            <a:off x="685800" y="1301433"/>
            <a:ext cx="367309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循环的中断：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1" name="Text Box 4">
            <a:extLst>
              <a:ext uri="{FF2B5EF4-FFF2-40B4-BE49-F238E27FC236}">
                <a16:creationId xmlns:a16="http://schemas.microsoft.com/office/drawing/2014/main" id="{D4884772-7C08-4664-9317-0273D0BADD2F}"/>
              </a:ext>
            </a:extLst>
          </p:cNvPr>
          <p:cNvSpPr txBox="1">
            <a:spLocks noChangeArrowheads="1"/>
          </p:cNvSpPr>
          <p:nvPr/>
        </p:nvSpPr>
        <p:spPr bwMode="auto">
          <a:xfrm>
            <a:off x="104775" y="1682433"/>
            <a:ext cx="890934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概念：循环体中可以加分支，判断是否继续执行循环，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语句可以提前结束循环。</a:t>
            </a:r>
          </a:p>
        </p:txBody>
      </p:sp>
      <p:sp>
        <p:nvSpPr>
          <p:cNvPr id="12" name="Text Box 11">
            <a:extLst>
              <a:ext uri="{FF2B5EF4-FFF2-40B4-BE49-F238E27FC236}">
                <a16:creationId xmlns:a16="http://schemas.microsoft.com/office/drawing/2014/main" id="{7FB46BAC-4A0A-4DF5-8CAD-F2A45E04C145}"/>
              </a:ext>
            </a:extLst>
          </p:cNvPr>
          <p:cNvSpPr txBox="1">
            <a:spLocks noChangeArrowheads="1"/>
          </p:cNvSpPr>
          <p:nvPr/>
        </p:nvSpPr>
        <p:spPr bwMode="auto">
          <a:xfrm>
            <a:off x="673100" y="2547217"/>
            <a:ext cx="374042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继续循环：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5" name="Text Box 12">
            <a:extLst>
              <a:ext uri="{FF2B5EF4-FFF2-40B4-BE49-F238E27FC236}">
                <a16:creationId xmlns:a16="http://schemas.microsoft.com/office/drawing/2014/main" id="{C10A0FD9-3CB5-4D5B-B19C-A0655DDB7FBC}"/>
              </a:ext>
            </a:extLst>
          </p:cNvPr>
          <p:cNvSpPr txBox="1">
            <a:spLocks noChangeArrowheads="1"/>
          </p:cNvSpPr>
          <p:nvPr/>
        </p:nvSpPr>
        <p:spPr bwMode="auto">
          <a:xfrm>
            <a:off x="98425" y="2928217"/>
            <a:ext cx="896461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语句的作用是跳过本次循环剩余的循环体内容，执行</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下次循环。 </a:t>
            </a:r>
          </a:p>
        </p:txBody>
      </p:sp>
    </p:spTree>
    <p:extLst>
      <p:ext uri="{BB962C8B-B14F-4D97-AF65-F5344CB8AC3E}">
        <p14:creationId xmlns:p14="http://schemas.microsoft.com/office/powerpoint/2010/main" val="2302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8629643" cy="3366190"/>
          </a:xfrm>
        </p:spPr>
        <p:txBody>
          <a:bodyPr>
            <a:normAutofit/>
          </a:bodyPr>
          <a:lstStyle/>
          <a:p>
            <a:r>
              <a:rPr lang="zh-CN" altLang="en-US" sz="2000" dirty="0"/>
              <a:t>循环嵌套</a:t>
            </a:r>
            <a:endParaRPr lang="en-US" altLang="zh-CN" sz="2000" dirty="0"/>
          </a:p>
          <a:p>
            <a:pPr lvl="1"/>
            <a:r>
              <a:rPr lang="zh-CN" altLang="en-US" sz="2000" dirty="0"/>
              <a:t>内外层循环采用缩进形式；</a:t>
            </a:r>
            <a:endParaRPr lang="en-US" altLang="zh-CN" sz="2000" dirty="0"/>
          </a:p>
          <a:p>
            <a:pPr lvl="1"/>
            <a:r>
              <a:rPr lang="en-US" altLang="zh-CN" sz="2000" dirty="0"/>
              <a:t>while</a:t>
            </a:r>
            <a:r>
              <a:rPr lang="zh-CN" altLang="en-US" sz="2000" dirty="0"/>
              <a:t>和</a:t>
            </a:r>
            <a:r>
              <a:rPr lang="en-US" altLang="zh-CN" sz="2000" dirty="0"/>
              <a:t>do- while</a:t>
            </a:r>
            <a:r>
              <a:rPr lang="zh-CN" altLang="en-US" sz="2000" dirty="0"/>
              <a:t>和</a:t>
            </a:r>
            <a:r>
              <a:rPr lang="en-US" altLang="zh-CN" sz="2000" dirty="0"/>
              <a:t>for</a:t>
            </a:r>
            <a:r>
              <a:rPr lang="zh-CN" altLang="en-US" sz="2000" dirty="0"/>
              <a:t>可以相互嵌套</a:t>
            </a:r>
            <a:endParaRPr lang="en-US" altLang="zh-CN" sz="2000" dirty="0"/>
          </a:p>
          <a:p>
            <a:pPr lvl="1"/>
            <a:r>
              <a:rPr lang="zh-CN" altLang="en-US" sz="2000" dirty="0"/>
              <a:t>执行次数为内层循环次数和外层循环次数的乘积</a:t>
            </a:r>
            <a:endParaRPr lang="en-US" altLang="zh-CN" sz="2000" dirty="0"/>
          </a:p>
        </p:txBody>
      </p:sp>
    </p:spTree>
    <p:extLst>
      <p:ext uri="{BB962C8B-B14F-4D97-AF65-F5344CB8AC3E}">
        <p14:creationId xmlns:p14="http://schemas.microsoft.com/office/powerpoint/2010/main" val="1060979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48564" cy="523221"/>
          </a:xfrm>
        </p:spPr>
        <p:txBody>
          <a:bodyPr/>
          <a:lstStyle/>
          <a:p>
            <a:r>
              <a:rPr lang="zh-CN" altLang="en-US" dirty="0"/>
              <a:t>基本概念</a:t>
            </a:r>
          </a:p>
        </p:txBody>
      </p:sp>
      <p:sp>
        <p:nvSpPr>
          <p:cNvPr id="6" name="Text Box 4">
            <a:extLst>
              <a:ext uri="{FF2B5EF4-FFF2-40B4-BE49-F238E27FC236}">
                <a16:creationId xmlns:a16="http://schemas.microsoft.com/office/drawing/2014/main" id="{F68D8472-7E0C-42EA-8CC4-3D11CBFE433F}"/>
              </a:ext>
            </a:extLst>
          </p:cNvPr>
          <p:cNvSpPr txBox="1">
            <a:spLocks noChangeArrowheads="1"/>
          </p:cNvSpPr>
          <p:nvPr/>
        </p:nvSpPr>
        <p:spPr bwMode="auto">
          <a:xfrm>
            <a:off x="261531" y="1301434"/>
            <a:ext cx="858401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由标准的分支结构可以演化成单分支、多分支结构。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语言的分支语句有</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 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三种。</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语句之间存在嵌套关系，书写采取缩进形式，便于区分。</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与最近的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相匹配，从内到外。</a:t>
            </a:r>
          </a:p>
          <a:p>
            <a:pPr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92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82164" cy="523221"/>
          </a:xfrm>
        </p:spPr>
        <p:txBody>
          <a:bodyPr>
            <a:normAutofit/>
          </a:bodyPr>
          <a:lstStyle/>
          <a:p>
            <a:r>
              <a:rPr lang="en-US" altLang="zh-CN" dirty="0"/>
              <a:t>if </a:t>
            </a:r>
            <a:r>
              <a:rPr lang="zh-CN" altLang="en-US" dirty="0"/>
              <a:t>结构</a:t>
            </a:r>
          </a:p>
        </p:txBody>
      </p:sp>
      <p:sp>
        <p:nvSpPr>
          <p:cNvPr id="6" name="Text Box 6">
            <a:extLst>
              <a:ext uri="{FF2B5EF4-FFF2-40B4-BE49-F238E27FC236}">
                <a16:creationId xmlns:a16="http://schemas.microsoft.com/office/drawing/2014/main" id="{962A774A-7DA2-4980-BF09-E3E952895B6F}"/>
              </a:ext>
            </a:extLst>
          </p:cNvPr>
          <p:cNvSpPr txBox="1">
            <a:spLocks noChangeArrowheads="1"/>
          </p:cNvSpPr>
          <p:nvPr/>
        </p:nvSpPr>
        <p:spPr bwMode="auto">
          <a:xfrm>
            <a:off x="609600" y="1778911"/>
            <a:ext cx="361378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if(expression)statement;</a:t>
            </a:r>
          </a:p>
        </p:txBody>
      </p:sp>
      <p:sp>
        <p:nvSpPr>
          <p:cNvPr id="7" name="AutoShape 7">
            <a:extLst>
              <a:ext uri="{FF2B5EF4-FFF2-40B4-BE49-F238E27FC236}">
                <a16:creationId xmlns:a16="http://schemas.microsoft.com/office/drawing/2014/main" id="{8779A228-9FF7-4028-82F7-4E1590EB6DD8}"/>
              </a:ext>
            </a:extLst>
          </p:cNvPr>
          <p:cNvSpPr>
            <a:spLocks/>
          </p:cNvSpPr>
          <p:nvPr/>
        </p:nvSpPr>
        <p:spPr bwMode="auto">
          <a:xfrm>
            <a:off x="3619500" y="1567774"/>
            <a:ext cx="914400" cy="390525"/>
          </a:xfrm>
          <a:prstGeom prst="accentCallout2">
            <a:avLst>
              <a:gd name="adj1" fmla="val 29269"/>
              <a:gd name="adj2" fmla="val -8333"/>
              <a:gd name="adj3" fmla="val 29269"/>
              <a:gd name="adj4" fmla="val -206597"/>
              <a:gd name="adj5" fmla="val 126829"/>
              <a:gd name="adj6" fmla="val -20659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8" name="AutoShape 8">
            <a:extLst>
              <a:ext uri="{FF2B5EF4-FFF2-40B4-BE49-F238E27FC236}">
                <a16:creationId xmlns:a16="http://schemas.microsoft.com/office/drawing/2014/main" id="{0D9060B4-1579-4C69-A871-E987AC29FA28}"/>
              </a:ext>
            </a:extLst>
          </p:cNvPr>
          <p:cNvSpPr>
            <a:spLocks/>
          </p:cNvSpPr>
          <p:nvPr/>
        </p:nvSpPr>
        <p:spPr bwMode="auto">
          <a:xfrm flipH="1">
            <a:off x="4730750" y="1470936"/>
            <a:ext cx="4022725" cy="458788"/>
          </a:xfrm>
          <a:prstGeom prst="accentCallout2">
            <a:avLst>
              <a:gd name="adj1" fmla="val 24912"/>
              <a:gd name="adj2" fmla="val 101894"/>
              <a:gd name="adj3" fmla="val 24912"/>
              <a:gd name="adj4" fmla="val 136028"/>
              <a:gd name="adj5" fmla="val 135639"/>
              <a:gd name="adj6" fmla="val 136028"/>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表达式，非</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AutoShape 9">
            <a:extLst>
              <a:ext uri="{FF2B5EF4-FFF2-40B4-BE49-F238E27FC236}">
                <a16:creationId xmlns:a16="http://schemas.microsoft.com/office/drawing/2014/main" id="{D1A07831-6B68-49F6-9E05-1B35111EA46A}"/>
              </a:ext>
            </a:extLst>
          </p:cNvPr>
          <p:cNvSpPr>
            <a:spLocks/>
          </p:cNvSpPr>
          <p:nvPr/>
        </p:nvSpPr>
        <p:spPr bwMode="auto">
          <a:xfrm>
            <a:off x="4482392" y="1929724"/>
            <a:ext cx="3635375" cy="457200"/>
          </a:xfrm>
          <a:prstGeom prst="callout1">
            <a:avLst>
              <a:gd name="adj1" fmla="val 116667"/>
              <a:gd name="adj2" fmla="val 96856"/>
              <a:gd name="adj3" fmla="val 116667"/>
              <a:gd name="adj4" fmla="val -1921"/>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语句，可以是复合语句。</a:t>
            </a:r>
          </a:p>
        </p:txBody>
      </p:sp>
      <p:sp>
        <p:nvSpPr>
          <p:cNvPr id="10" name="Text Box 10">
            <a:extLst>
              <a:ext uri="{FF2B5EF4-FFF2-40B4-BE49-F238E27FC236}">
                <a16:creationId xmlns:a16="http://schemas.microsoft.com/office/drawing/2014/main" id="{21DADEE4-1577-42BD-81C6-B10BADCB1837}"/>
              </a:ext>
            </a:extLst>
          </p:cNvPr>
          <p:cNvSpPr txBox="1">
            <a:spLocks noChangeArrowheads="1"/>
          </p:cNvSpPr>
          <p:nvPr/>
        </p:nvSpPr>
        <p:spPr bwMode="auto">
          <a:xfrm>
            <a:off x="609600" y="2601236"/>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11" name="Line 11">
            <a:extLst>
              <a:ext uri="{FF2B5EF4-FFF2-40B4-BE49-F238E27FC236}">
                <a16:creationId xmlns:a16="http://schemas.microsoft.com/office/drawing/2014/main" id="{3BF534BD-5463-4B64-A5CD-2C698B00C7BF}"/>
              </a:ext>
            </a:extLst>
          </p:cNvPr>
          <p:cNvSpPr>
            <a:spLocks noChangeShapeType="1"/>
          </p:cNvSpPr>
          <p:nvPr/>
        </p:nvSpPr>
        <p:spPr bwMode="auto">
          <a:xfrm>
            <a:off x="1295400" y="3134636"/>
            <a:ext cx="0" cy="6096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12">
            <a:extLst>
              <a:ext uri="{FF2B5EF4-FFF2-40B4-BE49-F238E27FC236}">
                <a16:creationId xmlns:a16="http://schemas.microsoft.com/office/drawing/2014/main" id="{7B1E0FCE-7C03-44B8-8B17-860909C1264C}"/>
              </a:ext>
            </a:extLst>
          </p:cNvPr>
          <p:cNvSpPr>
            <a:spLocks noChangeArrowheads="1"/>
          </p:cNvSpPr>
          <p:nvPr/>
        </p:nvSpPr>
        <p:spPr bwMode="auto">
          <a:xfrm>
            <a:off x="533400" y="3744236"/>
            <a:ext cx="1524000" cy="609600"/>
          </a:xfrm>
          <a:prstGeom prst="flowChartDecision">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3" name="Line 13">
            <a:extLst>
              <a:ext uri="{FF2B5EF4-FFF2-40B4-BE49-F238E27FC236}">
                <a16:creationId xmlns:a16="http://schemas.microsoft.com/office/drawing/2014/main" id="{5FF85123-9FAA-4B98-9286-8052C2D47702}"/>
              </a:ext>
            </a:extLst>
          </p:cNvPr>
          <p:cNvSpPr>
            <a:spLocks noChangeShapeType="1"/>
          </p:cNvSpPr>
          <p:nvPr/>
        </p:nvSpPr>
        <p:spPr bwMode="auto">
          <a:xfrm>
            <a:off x="2057400" y="4049036"/>
            <a:ext cx="609600" cy="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4">
            <a:extLst>
              <a:ext uri="{FF2B5EF4-FFF2-40B4-BE49-F238E27FC236}">
                <a16:creationId xmlns:a16="http://schemas.microsoft.com/office/drawing/2014/main" id="{00DE0348-7EFC-482B-B263-F3FA6E17D854}"/>
              </a:ext>
            </a:extLst>
          </p:cNvPr>
          <p:cNvSpPr>
            <a:spLocks noChangeShapeType="1"/>
          </p:cNvSpPr>
          <p:nvPr/>
        </p:nvSpPr>
        <p:spPr bwMode="auto">
          <a:xfrm>
            <a:off x="2667000" y="4049036"/>
            <a:ext cx="0" cy="5334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AutoShape 15">
            <a:extLst>
              <a:ext uri="{FF2B5EF4-FFF2-40B4-BE49-F238E27FC236}">
                <a16:creationId xmlns:a16="http://schemas.microsoft.com/office/drawing/2014/main" id="{F83D3EE9-723F-4C05-B974-9FAE2E165049}"/>
              </a:ext>
            </a:extLst>
          </p:cNvPr>
          <p:cNvSpPr>
            <a:spLocks noChangeArrowheads="1"/>
          </p:cNvSpPr>
          <p:nvPr/>
        </p:nvSpPr>
        <p:spPr bwMode="auto">
          <a:xfrm>
            <a:off x="1752600" y="4582436"/>
            <a:ext cx="1828800" cy="533400"/>
          </a:xfrm>
          <a:prstGeom prst="flowChartProcess">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6" name="Line 16">
            <a:extLst>
              <a:ext uri="{FF2B5EF4-FFF2-40B4-BE49-F238E27FC236}">
                <a16:creationId xmlns:a16="http://schemas.microsoft.com/office/drawing/2014/main" id="{F2A155BF-57F1-46AA-B130-22B6912778F7}"/>
              </a:ext>
            </a:extLst>
          </p:cNvPr>
          <p:cNvSpPr>
            <a:spLocks noChangeShapeType="1"/>
          </p:cNvSpPr>
          <p:nvPr/>
        </p:nvSpPr>
        <p:spPr bwMode="auto">
          <a:xfrm>
            <a:off x="2667000" y="5115836"/>
            <a:ext cx="0" cy="30480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7">
            <a:extLst>
              <a:ext uri="{FF2B5EF4-FFF2-40B4-BE49-F238E27FC236}">
                <a16:creationId xmlns:a16="http://schemas.microsoft.com/office/drawing/2014/main" id="{94E5C90E-F5B2-4B05-A422-6EB492C9DD20}"/>
              </a:ext>
            </a:extLst>
          </p:cNvPr>
          <p:cNvSpPr>
            <a:spLocks noChangeShapeType="1"/>
          </p:cNvSpPr>
          <p:nvPr/>
        </p:nvSpPr>
        <p:spPr bwMode="auto">
          <a:xfrm flipH="1">
            <a:off x="1331913" y="5420636"/>
            <a:ext cx="1335087" cy="1588"/>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8">
            <a:extLst>
              <a:ext uri="{FF2B5EF4-FFF2-40B4-BE49-F238E27FC236}">
                <a16:creationId xmlns:a16="http://schemas.microsoft.com/office/drawing/2014/main" id="{14CEEA46-F2E5-45DA-9B78-D245F10B00AD}"/>
              </a:ext>
            </a:extLst>
          </p:cNvPr>
          <p:cNvSpPr>
            <a:spLocks noChangeShapeType="1"/>
          </p:cNvSpPr>
          <p:nvPr/>
        </p:nvSpPr>
        <p:spPr bwMode="auto">
          <a:xfrm flipH="1">
            <a:off x="1331913" y="5422224"/>
            <a:ext cx="0" cy="4318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9">
            <a:extLst>
              <a:ext uri="{FF2B5EF4-FFF2-40B4-BE49-F238E27FC236}">
                <a16:creationId xmlns:a16="http://schemas.microsoft.com/office/drawing/2014/main" id="{7FFACA0E-85D7-4A96-9ABF-F8245DF42FD7}"/>
              </a:ext>
            </a:extLst>
          </p:cNvPr>
          <p:cNvSpPr>
            <a:spLocks noChangeShapeType="1"/>
          </p:cNvSpPr>
          <p:nvPr/>
        </p:nvSpPr>
        <p:spPr bwMode="auto">
          <a:xfrm>
            <a:off x="1330325" y="4342724"/>
            <a:ext cx="1588" cy="15113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Text Box 20">
            <a:extLst>
              <a:ext uri="{FF2B5EF4-FFF2-40B4-BE49-F238E27FC236}">
                <a16:creationId xmlns:a16="http://schemas.microsoft.com/office/drawing/2014/main" id="{E92515E8-B81F-4A05-98A7-4CB2634A1D3D}"/>
              </a:ext>
            </a:extLst>
          </p:cNvPr>
          <p:cNvSpPr txBox="1">
            <a:spLocks noChangeArrowheads="1"/>
          </p:cNvSpPr>
          <p:nvPr/>
        </p:nvSpPr>
        <p:spPr bwMode="auto">
          <a:xfrm>
            <a:off x="2119313" y="3555324"/>
            <a:ext cx="592127"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21" name="Text Box 21">
            <a:extLst>
              <a:ext uri="{FF2B5EF4-FFF2-40B4-BE49-F238E27FC236}">
                <a16:creationId xmlns:a16="http://schemas.microsoft.com/office/drawing/2014/main" id="{44A0D7D0-0359-4E9B-BCC2-D6CF0467FA91}"/>
              </a:ext>
            </a:extLst>
          </p:cNvPr>
          <p:cNvSpPr txBox="1">
            <a:spLocks noChangeArrowheads="1"/>
          </p:cNvSpPr>
          <p:nvPr/>
        </p:nvSpPr>
        <p:spPr bwMode="auto">
          <a:xfrm>
            <a:off x="762000" y="4393524"/>
            <a:ext cx="507168"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Tree>
    <p:extLst>
      <p:ext uri="{BB962C8B-B14F-4D97-AF65-F5344CB8AC3E}">
        <p14:creationId xmlns:p14="http://schemas.microsoft.com/office/powerpoint/2010/main" val="2449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ppt_w/2"/>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ppt_w/2"/>
                                          </p:val>
                                        </p:tav>
                                        <p:tav tm="100000">
                                          <p:val>
                                            <p:strVal val="#ppt_x"/>
                                          </p:val>
                                        </p:tav>
                                      </p:tavLst>
                                    </p:anim>
                                    <p:anim calcmode="lin" valueType="num">
                                      <p:cBhvr>
                                        <p:cTn id="26" dur="500" fill="hold"/>
                                        <p:tgtEl>
                                          <p:spTgt spid="9"/>
                                        </p:tgtEl>
                                        <p:attrNameLst>
                                          <p:attrName>ppt_y</p:attrName>
                                        </p:attrNameLst>
                                      </p:cBhvr>
                                      <p:tavLst>
                                        <p:tav tm="0">
                                          <p:val>
                                            <p:strVal val="#ppt_y"/>
                                          </p:val>
                                        </p:tav>
                                        <p:tav tm="100000">
                                          <p:val>
                                            <p:strVal val="#ppt_y"/>
                                          </p:val>
                                        </p:tav>
                                      </p:tavLst>
                                    </p:anim>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0"/>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499"/>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childTnLst>
                          </p:cTn>
                        </p:par>
                        <p:par>
                          <p:cTn id="62" fill="hold">
                            <p:stCondLst>
                              <p:cond delay="500"/>
                            </p:stCondLst>
                            <p:childTnLst>
                              <p:par>
                                <p:cTn id="63" presetID="22" presetClass="entr" presetSubtype="2"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right)">
                                      <p:cBhvr>
                                        <p:cTn id="65" dur="500"/>
                                        <p:tgtEl>
                                          <p:spTgt spid="17"/>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nimBg="1" autoUpdateAnimBg="0"/>
      <p:bldP spid="10" grpId="0" autoUpdateAnimBg="0"/>
      <p:bldP spid="12" grpId="0" animBg="1" autoUpdateAnimBg="0"/>
      <p:bldP spid="15" grpId="0" animBg="1" autoUpdateAnimBg="0"/>
      <p:bldP spid="20" grpId="0" autoUpdateAnimBg="0"/>
      <p:bldP spid="2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323708" cy="523221"/>
          </a:xfrm>
        </p:spPr>
        <p:txBody>
          <a:bodyPr>
            <a:normAutofit/>
          </a:bodyPr>
          <a:lstStyle/>
          <a:p>
            <a:r>
              <a:rPr lang="en-US" altLang="zh-CN" dirty="0"/>
              <a:t>if – else </a:t>
            </a:r>
            <a:r>
              <a:rPr lang="zh-CN" altLang="en-US" dirty="0"/>
              <a:t>结构</a:t>
            </a:r>
          </a:p>
        </p:txBody>
      </p:sp>
      <p:sp>
        <p:nvSpPr>
          <p:cNvPr id="6" name="Text Box 3">
            <a:extLst>
              <a:ext uri="{FF2B5EF4-FFF2-40B4-BE49-F238E27FC236}">
                <a16:creationId xmlns:a16="http://schemas.microsoft.com/office/drawing/2014/main" id="{486C86CC-72FD-41CA-A3BD-2D2508D856F5}"/>
              </a:ext>
            </a:extLst>
          </p:cNvPr>
          <p:cNvSpPr txBox="1">
            <a:spLocks noChangeArrowheads="1"/>
          </p:cNvSpPr>
          <p:nvPr/>
        </p:nvSpPr>
        <p:spPr bwMode="auto">
          <a:xfrm>
            <a:off x="2885522" y="932120"/>
            <a:ext cx="288204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p>
        </p:txBody>
      </p:sp>
      <p:sp>
        <p:nvSpPr>
          <p:cNvPr id="7" name="AutoShape 4">
            <a:extLst>
              <a:ext uri="{FF2B5EF4-FFF2-40B4-BE49-F238E27FC236}">
                <a16:creationId xmlns:a16="http://schemas.microsoft.com/office/drawing/2014/main" id="{9750824B-59A9-4007-ABD7-8C12EA7BF7E7}"/>
              </a:ext>
            </a:extLst>
          </p:cNvPr>
          <p:cNvSpPr>
            <a:spLocks/>
          </p:cNvSpPr>
          <p:nvPr/>
        </p:nvSpPr>
        <p:spPr bwMode="auto">
          <a:xfrm>
            <a:off x="5857322" y="1846520"/>
            <a:ext cx="2667000" cy="523875"/>
          </a:xfrm>
          <a:prstGeom prst="borderCallout2">
            <a:avLst>
              <a:gd name="adj1" fmla="val 21819"/>
              <a:gd name="adj2" fmla="val -2856"/>
              <a:gd name="adj3" fmla="val 21819"/>
              <a:gd name="adj4" fmla="val -27977"/>
              <a:gd name="adj5" fmla="val 127273"/>
              <a:gd name="adj6" fmla="val -28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语句或复合语句。</a:t>
            </a:r>
          </a:p>
        </p:txBody>
      </p:sp>
      <p:sp>
        <p:nvSpPr>
          <p:cNvPr id="8" name="Text Box 5">
            <a:extLst>
              <a:ext uri="{FF2B5EF4-FFF2-40B4-BE49-F238E27FC236}">
                <a16:creationId xmlns:a16="http://schemas.microsoft.com/office/drawing/2014/main" id="{A64E80A5-D2F8-43BF-98CE-F62F4B13348B}"/>
              </a:ext>
            </a:extLst>
          </p:cNvPr>
          <p:cNvSpPr txBox="1">
            <a:spLocks noChangeArrowheads="1"/>
          </p:cNvSpPr>
          <p:nvPr/>
        </p:nvSpPr>
        <p:spPr bwMode="auto">
          <a:xfrm>
            <a:off x="2885522" y="2760920"/>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9" name="Line 6">
            <a:extLst>
              <a:ext uri="{FF2B5EF4-FFF2-40B4-BE49-F238E27FC236}">
                <a16:creationId xmlns:a16="http://schemas.microsoft.com/office/drawing/2014/main" id="{9405233D-4526-4B90-86DE-820CCAEF9B30}"/>
              </a:ext>
            </a:extLst>
          </p:cNvPr>
          <p:cNvSpPr>
            <a:spLocks noChangeShapeType="1"/>
          </p:cNvSpPr>
          <p:nvPr/>
        </p:nvSpPr>
        <p:spPr bwMode="auto">
          <a:xfrm>
            <a:off x="4180922" y="33705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AutoShape 7">
            <a:extLst>
              <a:ext uri="{FF2B5EF4-FFF2-40B4-BE49-F238E27FC236}">
                <a16:creationId xmlns:a16="http://schemas.microsoft.com/office/drawing/2014/main" id="{3D7A9B24-310E-4FB9-8568-428CD8D040DF}"/>
              </a:ext>
            </a:extLst>
          </p:cNvPr>
          <p:cNvSpPr>
            <a:spLocks noChangeArrowheads="1"/>
          </p:cNvSpPr>
          <p:nvPr/>
        </p:nvSpPr>
        <p:spPr bwMode="auto">
          <a:xfrm>
            <a:off x="3495122" y="3751520"/>
            <a:ext cx="13716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 name="Text Box 8">
            <a:extLst>
              <a:ext uri="{FF2B5EF4-FFF2-40B4-BE49-F238E27FC236}">
                <a16:creationId xmlns:a16="http://schemas.microsoft.com/office/drawing/2014/main" id="{BDA6F29B-F45C-4A72-A7F8-3B72A0E6223A}"/>
              </a:ext>
            </a:extLst>
          </p:cNvPr>
          <p:cNvSpPr txBox="1">
            <a:spLocks noChangeArrowheads="1"/>
          </p:cNvSpPr>
          <p:nvPr/>
        </p:nvSpPr>
        <p:spPr bwMode="auto">
          <a:xfrm>
            <a:off x="4852434" y="3599120"/>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2" name="Line 9">
            <a:extLst>
              <a:ext uri="{FF2B5EF4-FFF2-40B4-BE49-F238E27FC236}">
                <a16:creationId xmlns:a16="http://schemas.microsoft.com/office/drawing/2014/main" id="{27BAF436-F558-41B8-AF85-A1F92C08CAE7}"/>
              </a:ext>
            </a:extLst>
          </p:cNvPr>
          <p:cNvSpPr>
            <a:spLocks noChangeShapeType="1"/>
          </p:cNvSpPr>
          <p:nvPr/>
        </p:nvSpPr>
        <p:spPr bwMode="auto">
          <a:xfrm>
            <a:off x="48667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219F5795-A0EB-4F45-8865-5DF41F5C561A}"/>
              </a:ext>
            </a:extLst>
          </p:cNvPr>
          <p:cNvSpPr>
            <a:spLocks noChangeShapeType="1"/>
          </p:cNvSpPr>
          <p:nvPr/>
        </p:nvSpPr>
        <p:spPr bwMode="auto">
          <a:xfrm>
            <a:off x="5323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A18AB2D9-9411-4295-A2B5-D5C46F8A2CFB}"/>
              </a:ext>
            </a:extLst>
          </p:cNvPr>
          <p:cNvSpPr>
            <a:spLocks noChangeArrowheads="1"/>
          </p:cNvSpPr>
          <p:nvPr/>
        </p:nvSpPr>
        <p:spPr bwMode="auto">
          <a:xfrm>
            <a:off x="4866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15" name="Line 12">
            <a:extLst>
              <a:ext uri="{FF2B5EF4-FFF2-40B4-BE49-F238E27FC236}">
                <a16:creationId xmlns:a16="http://schemas.microsoft.com/office/drawing/2014/main" id="{4674DEBB-9FD3-4DF1-878E-87DDA2E7DF87}"/>
              </a:ext>
            </a:extLst>
          </p:cNvPr>
          <p:cNvSpPr>
            <a:spLocks noChangeShapeType="1"/>
          </p:cNvSpPr>
          <p:nvPr/>
        </p:nvSpPr>
        <p:spPr bwMode="auto">
          <a:xfrm>
            <a:off x="30379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840B8426-7AA5-4E8E-B363-3178558A45AC}"/>
              </a:ext>
            </a:extLst>
          </p:cNvPr>
          <p:cNvSpPr>
            <a:spLocks noChangeShapeType="1"/>
          </p:cNvSpPr>
          <p:nvPr/>
        </p:nvSpPr>
        <p:spPr bwMode="auto">
          <a:xfrm>
            <a:off x="3037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14">
            <a:extLst>
              <a:ext uri="{FF2B5EF4-FFF2-40B4-BE49-F238E27FC236}">
                <a16:creationId xmlns:a16="http://schemas.microsoft.com/office/drawing/2014/main" id="{B5E1566A-CF64-48F2-A011-7EBAB54AB408}"/>
              </a:ext>
            </a:extLst>
          </p:cNvPr>
          <p:cNvSpPr>
            <a:spLocks noChangeArrowheads="1"/>
          </p:cNvSpPr>
          <p:nvPr/>
        </p:nvSpPr>
        <p:spPr bwMode="auto">
          <a:xfrm>
            <a:off x="2580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8" name="Line 15">
            <a:extLst>
              <a:ext uri="{FF2B5EF4-FFF2-40B4-BE49-F238E27FC236}">
                <a16:creationId xmlns:a16="http://schemas.microsoft.com/office/drawing/2014/main" id="{A5273076-88FC-4771-9FB1-67B66C6125EF}"/>
              </a:ext>
            </a:extLst>
          </p:cNvPr>
          <p:cNvSpPr>
            <a:spLocks noChangeShapeType="1"/>
          </p:cNvSpPr>
          <p:nvPr/>
        </p:nvSpPr>
        <p:spPr bwMode="auto">
          <a:xfrm>
            <a:off x="5323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70171702-9DBA-42A4-BC9F-F50A155CDBDA}"/>
              </a:ext>
            </a:extLst>
          </p:cNvPr>
          <p:cNvSpPr>
            <a:spLocks noChangeShapeType="1"/>
          </p:cNvSpPr>
          <p:nvPr/>
        </p:nvSpPr>
        <p:spPr bwMode="auto">
          <a:xfrm flipH="1">
            <a:off x="4180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90A9AC6E-0AE2-4C53-BFBC-363F9257359D}"/>
              </a:ext>
            </a:extLst>
          </p:cNvPr>
          <p:cNvSpPr>
            <a:spLocks noChangeShapeType="1"/>
          </p:cNvSpPr>
          <p:nvPr/>
        </p:nvSpPr>
        <p:spPr bwMode="auto">
          <a:xfrm>
            <a:off x="3037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6E4FEA0-6603-42A4-AC8A-D90920D44DAA}"/>
              </a:ext>
            </a:extLst>
          </p:cNvPr>
          <p:cNvSpPr>
            <a:spLocks noChangeShapeType="1"/>
          </p:cNvSpPr>
          <p:nvPr/>
        </p:nvSpPr>
        <p:spPr bwMode="auto">
          <a:xfrm flipH="1">
            <a:off x="3037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F2A13E15-F934-4C93-870E-5BA6F99A9787}"/>
              </a:ext>
            </a:extLst>
          </p:cNvPr>
          <p:cNvSpPr>
            <a:spLocks noChangeShapeType="1"/>
          </p:cNvSpPr>
          <p:nvPr/>
        </p:nvSpPr>
        <p:spPr bwMode="auto">
          <a:xfrm>
            <a:off x="4180922" y="5275520"/>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43E76838-5E36-49F9-96D8-57587967E0FB}"/>
              </a:ext>
            </a:extLst>
          </p:cNvPr>
          <p:cNvSpPr txBox="1">
            <a:spLocks noChangeArrowheads="1"/>
          </p:cNvSpPr>
          <p:nvPr/>
        </p:nvSpPr>
        <p:spPr bwMode="auto">
          <a:xfrm>
            <a:off x="2961722" y="3599120"/>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24" name="AutoShape 21">
            <a:extLst>
              <a:ext uri="{FF2B5EF4-FFF2-40B4-BE49-F238E27FC236}">
                <a16:creationId xmlns:a16="http://schemas.microsoft.com/office/drawing/2014/main" id="{C4FCB462-FF5E-44BC-BC3C-4950BB4EF2E7}"/>
              </a:ext>
            </a:extLst>
          </p:cNvPr>
          <p:cNvSpPr>
            <a:spLocks/>
          </p:cNvSpPr>
          <p:nvPr/>
        </p:nvSpPr>
        <p:spPr bwMode="auto">
          <a:xfrm>
            <a:off x="5095322" y="2837120"/>
            <a:ext cx="914400" cy="457200"/>
          </a:xfrm>
          <a:prstGeom prst="borderCallout1">
            <a:avLst>
              <a:gd name="adj1" fmla="val 116667"/>
              <a:gd name="adj2" fmla="val 87500"/>
              <a:gd name="adj3" fmla="val 116667"/>
              <a:gd name="adj4" fmla="val -98440"/>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入口</a:t>
            </a:r>
          </a:p>
        </p:txBody>
      </p:sp>
      <p:sp>
        <p:nvSpPr>
          <p:cNvPr id="25" name="AutoShape 22">
            <a:extLst>
              <a:ext uri="{FF2B5EF4-FFF2-40B4-BE49-F238E27FC236}">
                <a16:creationId xmlns:a16="http://schemas.microsoft.com/office/drawing/2014/main" id="{BDEFCA1C-FC06-42F9-B2D0-EEA0A78496AC}"/>
              </a:ext>
            </a:extLst>
          </p:cNvPr>
          <p:cNvSpPr>
            <a:spLocks/>
          </p:cNvSpPr>
          <p:nvPr/>
        </p:nvSpPr>
        <p:spPr bwMode="auto">
          <a:xfrm>
            <a:off x="4866722" y="5785108"/>
            <a:ext cx="914400" cy="481012"/>
          </a:xfrm>
          <a:prstGeom prst="borderCallout1">
            <a:avLst>
              <a:gd name="adj1" fmla="val -15843"/>
              <a:gd name="adj2" fmla="val 87500"/>
              <a:gd name="adj3" fmla="val -15843"/>
              <a:gd name="adj4" fmla="val -66148"/>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Tree>
    <p:extLst>
      <p:ext uri="{BB962C8B-B14F-4D97-AF65-F5344CB8AC3E}">
        <p14:creationId xmlns:p14="http://schemas.microsoft.com/office/powerpoint/2010/main" val="26627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1"/>
                                        </p:tgtEl>
                                        <p:attrNameLst>
                                          <p:attrName>style.visibility</p:attrName>
                                        </p:attrNameLst>
                                      </p:cBhvr>
                                      <p:to>
                                        <p:strVal val="visible"/>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right)">
                                      <p:cBhvr>
                                        <p:cTn id="77" dur="500"/>
                                        <p:tgtEl>
                                          <p:spTgt spid="19"/>
                                        </p:tgtEl>
                                      </p:cBhvr>
                                    </p:animEffect>
                                  </p:childTnLst>
                                </p:cTn>
                              </p:par>
                            </p:childTnLst>
                          </p:cTn>
                        </p:par>
                        <p:par>
                          <p:cTn id="78" fill="hold">
                            <p:stCondLst>
                              <p:cond delay="1000"/>
                            </p:stCondLst>
                            <p:childTnLst>
                              <p:par>
                                <p:cTn id="79" presetID="22" presetClass="entr" presetSubtype="1"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strips(downLeft)">
                                      <p:cBhvr>
                                        <p:cTn id="8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strips(upLeft)">
                                      <p:cBhvr>
                                        <p:cTn id="9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10" grpId="0" animBg="1" autoUpdateAnimBg="0"/>
      <p:bldP spid="11" grpId="0" autoUpdateAnimBg="0"/>
      <p:bldP spid="14" grpId="0" animBg="1" autoUpdateAnimBg="0"/>
      <p:bldP spid="17" grpId="0" animBg="1" autoUpdateAnimBg="0"/>
      <p:bldP spid="23" grpId="0" autoUpdateAnimBg="0"/>
      <p:bldP spid="24" grpId="0" animBg="1" autoUpdateAnimBg="0"/>
      <p:bldP spid="2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4</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50" y="0"/>
            <a:ext cx="2664660" cy="523220"/>
          </a:xfrm>
        </p:spPr>
        <p:txBody>
          <a:bodyPr/>
          <a:lstStyle/>
          <a:p>
            <a:r>
              <a:rPr lang="zh-CN" altLang="en-US" dirty="0"/>
              <a:t>点亮第一个</a:t>
            </a:r>
            <a:r>
              <a:rPr lang="en-US" altLang="zh-CN" dirty="0"/>
              <a:t>LED</a:t>
            </a:r>
            <a:endParaRPr lang="zh-CN" altLang="en-US" dirty="0"/>
          </a:p>
        </p:txBody>
      </p:sp>
      <p:sp>
        <p:nvSpPr>
          <p:cNvPr id="24" name="文本占位符 23">
            <a:extLst>
              <a:ext uri="{FF2B5EF4-FFF2-40B4-BE49-F238E27FC236}">
                <a16:creationId xmlns:a16="http://schemas.microsoft.com/office/drawing/2014/main" id="{896422B1-869F-411F-8FE8-4265F19987F9}"/>
              </a:ext>
            </a:extLst>
          </p:cNvPr>
          <p:cNvSpPr>
            <a:spLocks noGrp="1"/>
          </p:cNvSpPr>
          <p:nvPr>
            <p:ph type="body" sz="quarter" idx="13"/>
          </p:nvPr>
        </p:nvSpPr>
        <p:spPr>
          <a:xfrm>
            <a:off x="202589" y="4270862"/>
            <a:ext cx="5042511" cy="1463189"/>
          </a:xfrm>
        </p:spPr>
        <p:txBody>
          <a:bodyPr>
            <a:noAutofit/>
          </a:bodyPr>
          <a:lstStyle/>
          <a:p>
            <a:pPr>
              <a:lnSpc>
                <a:spcPct val="150000"/>
              </a:lnSpc>
              <a:defRPr/>
            </a:pPr>
            <a:r>
              <a:rPr lang="zh-CN" altLang="en-US" sz="1800" dirty="0">
                <a:latin typeface="宋体" panose="02010600030101010101" pitchFamily="2" charset="-122"/>
              </a:rPr>
              <a:t>数字电路中只有高电平和低电平两种电平</a:t>
            </a:r>
          </a:p>
          <a:p>
            <a:pPr lvl="1">
              <a:lnSpc>
                <a:spcPct val="150000"/>
              </a:lnSpc>
              <a:defRPr/>
            </a:pPr>
            <a:r>
              <a:rPr lang="zh-CN" altLang="en-US" sz="1800" dirty="0">
                <a:latin typeface="宋体" panose="02010600030101010101" pitchFamily="2" charset="-122"/>
              </a:rPr>
              <a:t>高电平：</a:t>
            </a:r>
            <a:r>
              <a:rPr lang="en-US" altLang="zh-CN" sz="1800" dirty="0">
                <a:latin typeface="宋体" panose="02010600030101010101" pitchFamily="2" charset="-122"/>
              </a:rPr>
              <a:t>5V</a:t>
            </a:r>
            <a:r>
              <a:rPr lang="zh-CN" altLang="en-US" sz="1800" dirty="0">
                <a:latin typeface="宋体" panose="02010600030101010101" pitchFamily="2" charset="-122"/>
              </a:rPr>
              <a:t>或者</a:t>
            </a:r>
            <a:r>
              <a:rPr lang="en-US" altLang="zh-CN" sz="1800" dirty="0">
                <a:latin typeface="宋体" panose="02010600030101010101" pitchFamily="2" charset="-122"/>
              </a:rPr>
              <a:t>3.3V</a:t>
            </a:r>
            <a:r>
              <a:rPr lang="zh-CN" altLang="en-US" sz="1800" dirty="0">
                <a:latin typeface="宋体" panose="02010600030101010101" pitchFamily="2" charset="-122"/>
              </a:rPr>
              <a:t>（取决单片机电源）；</a:t>
            </a:r>
          </a:p>
          <a:p>
            <a:pPr lvl="1">
              <a:lnSpc>
                <a:spcPct val="150000"/>
              </a:lnSpc>
              <a:defRPr/>
            </a:pPr>
            <a:r>
              <a:rPr lang="zh-CN" altLang="en-US" sz="1800" dirty="0">
                <a:latin typeface="宋体" panose="02010600030101010101" pitchFamily="2" charset="-122"/>
              </a:rPr>
              <a:t>低电平：</a:t>
            </a:r>
            <a:r>
              <a:rPr lang="en-US" altLang="zh-CN" sz="1800" dirty="0">
                <a:latin typeface="宋体" panose="02010600030101010101" pitchFamily="2" charset="-122"/>
              </a:rPr>
              <a:t>0V</a:t>
            </a:r>
            <a:r>
              <a:rPr lang="zh-CN" altLang="en-US" sz="1800" dirty="0">
                <a:latin typeface="宋体" panose="02010600030101010101" pitchFamily="2" charset="-122"/>
              </a:rPr>
              <a:t>。</a:t>
            </a:r>
            <a:endParaRPr lang="en-US" altLang="zh-CN" sz="1800" dirty="0">
              <a:latin typeface="宋体" panose="02010600030101010101" pitchFamily="2" charset="-122"/>
            </a:endParaRPr>
          </a:p>
        </p:txBody>
      </p: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362011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硬件基础：电平特性与引脚</a:t>
            </a:r>
          </a:p>
        </p:txBody>
      </p:sp>
      <p:grpSp>
        <p:nvGrpSpPr>
          <p:cNvPr id="22" name="组合 21">
            <a:extLst>
              <a:ext uri="{FF2B5EF4-FFF2-40B4-BE49-F238E27FC236}">
                <a16:creationId xmlns:a16="http://schemas.microsoft.com/office/drawing/2014/main" id="{B462F3A1-ECFF-4542-A2D4-26092033830F}"/>
              </a:ext>
            </a:extLst>
          </p:cNvPr>
          <p:cNvGrpSpPr/>
          <p:nvPr/>
        </p:nvGrpSpPr>
        <p:grpSpPr>
          <a:xfrm>
            <a:off x="342901" y="1181418"/>
            <a:ext cx="3891815" cy="3033509"/>
            <a:chOff x="202589" y="1181418"/>
            <a:chExt cx="3891815" cy="3033509"/>
          </a:xfrm>
        </p:grpSpPr>
        <p:pic>
          <p:nvPicPr>
            <p:cNvPr id="5" name="图片 4">
              <a:extLst>
                <a:ext uri="{FF2B5EF4-FFF2-40B4-BE49-F238E27FC236}">
                  <a16:creationId xmlns:a16="http://schemas.microsoft.com/office/drawing/2014/main" id="{578DED47-FF08-4C78-B8BD-1B6025305194}"/>
                </a:ext>
              </a:extLst>
            </p:cNvPr>
            <p:cNvPicPr>
              <a:picLocks noChangeAspect="1"/>
            </p:cNvPicPr>
            <p:nvPr/>
          </p:nvPicPr>
          <p:blipFill>
            <a:blip r:embed="rId2"/>
            <a:stretch>
              <a:fillRect/>
            </a:stretch>
          </p:blipFill>
          <p:spPr>
            <a:xfrm>
              <a:off x="202589" y="1181418"/>
              <a:ext cx="3891815" cy="3033509"/>
            </a:xfrm>
            <a:prstGeom prst="rect">
              <a:avLst/>
            </a:prstGeom>
          </p:spPr>
        </p:pic>
        <p:sp>
          <p:nvSpPr>
            <p:cNvPr id="30" name="文本框 29">
              <a:extLst>
                <a:ext uri="{FF2B5EF4-FFF2-40B4-BE49-F238E27FC236}">
                  <a16:creationId xmlns:a16="http://schemas.microsoft.com/office/drawing/2014/main" id="{3F93CBE7-C8D7-434B-92D6-2CCBB7C0D072}"/>
                </a:ext>
              </a:extLst>
            </p:cNvPr>
            <p:cNvSpPr txBox="1"/>
            <p:nvPr/>
          </p:nvSpPr>
          <p:spPr>
            <a:xfrm>
              <a:off x="73776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6B27524-41BB-4FBF-90EF-7510F90FD754}"/>
                </a:ext>
              </a:extLst>
            </p:cNvPr>
            <p:cNvSpPr txBox="1"/>
            <p:nvPr/>
          </p:nvSpPr>
          <p:spPr>
            <a:xfrm>
              <a:off x="3309514" y="2801867"/>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61CED2B3-4194-4AA4-9412-3575344EE1C5}"/>
                </a:ext>
              </a:extLst>
            </p:cNvPr>
            <p:cNvSpPr txBox="1"/>
            <p:nvPr/>
          </p:nvSpPr>
          <p:spPr>
            <a:xfrm>
              <a:off x="737764" y="2804089"/>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46405F8-46E1-4F70-A2CD-BA13F0EFCA2D}"/>
                </a:ext>
              </a:extLst>
            </p:cNvPr>
            <p:cNvSpPr txBox="1"/>
            <p:nvPr/>
          </p:nvSpPr>
          <p:spPr>
            <a:xfrm>
              <a:off x="330951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pic>
        <p:nvPicPr>
          <p:cNvPr id="25" name="图片 24">
            <a:extLst>
              <a:ext uri="{FF2B5EF4-FFF2-40B4-BE49-F238E27FC236}">
                <a16:creationId xmlns:a16="http://schemas.microsoft.com/office/drawing/2014/main" id="{052163A1-DF6A-4886-B5C9-C8F543B854D1}"/>
              </a:ext>
            </a:extLst>
          </p:cNvPr>
          <p:cNvPicPr>
            <a:picLocks noChangeAspect="1"/>
          </p:cNvPicPr>
          <p:nvPr/>
        </p:nvPicPr>
        <p:blipFill rotWithShape="1">
          <a:blip r:embed="rId3"/>
          <a:srcRect r="51535"/>
          <a:stretch/>
        </p:blipFill>
        <p:spPr>
          <a:xfrm>
            <a:off x="5560423" y="1092260"/>
            <a:ext cx="2756555" cy="3178602"/>
          </a:xfrm>
          <a:prstGeom prst="rect">
            <a:avLst/>
          </a:prstGeom>
        </p:spPr>
      </p:pic>
      <p:sp>
        <p:nvSpPr>
          <p:cNvPr id="41" name="文本占位符 23">
            <a:extLst>
              <a:ext uri="{FF2B5EF4-FFF2-40B4-BE49-F238E27FC236}">
                <a16:creationId xmlns:a16="http://schemas.microsoft.com/office/drawing/2014/main" id="{745AB644-4487-42FC-B332-018FA26CE59C}"/>
              </a:ext>
            </a:extLst>
          </p:cNvPr>
          <p:cNvSpPr txBox="1">
            <a:spLocks/>
          </p:cNvSpPr>
          <p:nvPr/>
        </p:nvSpPr>
        <p:spPr>
          <a:xfrm>
            <a:off x="5134238" y="4270861"/>
            <a:ext cx="3807173" cy="1879959"/>
          </a:xfrm>
          <a:prstGeom prst="rect">
            <a:avLst/>
          </a:prstGeom>
        </p:spPr>
        <p:txBody>
          <a:bodyPr>
            <a:no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altLang="zh-CN" sz="1800" dirty="0">
                <a:latin typeface="宋体" panose="02010600030101010101" pitchFamily="2" charset="-122"/>
              </a:rPr>
              <a:t>51</a:t>
            </a:r>
            <a:r>
              <a:rPr lang="zh-CN" altLang="en-US" sz="1800" dirty="0">
                <a:latin typeface="宋体" panose="02010600030101010101" pitchFamily="2" charset="-122"/>
              </a:rPr>
              <a:t>单片机各引脚有着不同的功能</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部分有输入输出（</a:t>
            </a:r>
            <a:r>
              <a:rPr lang="en-US" altLang="zh-CN" sz="1800" dirty="0">
                <a:latin typeface="宋体" panose="02010600030101010101" pitchFamily="2" charset="-122"/>
              </a:rPr>
              <a:t>I/O</a:t>
            </a:r>
            <a:r>
              <a:rPr lang="zh-CN" altLang="en-US" sz="1800" dirty="0">
                <a:latin typeface="宋体" panose="02010600030101010101" pitchFamily="2" charset="-122"/>
              </a:rPr>
              <a:t>）作用；</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部分引脚进行了复用。</a:t>
            </a:r>
          </a:p>
        </p:txBody>
      </p:sp>
    </p:spTree>
    <p:extLst>
      <p:ext uri="{BB962C8B-B14F-4D97-AF65-F5344CB8AC3E}">
        <p14:creationId xmlns:p14="http://schemas.microsoft.com/office/powerpoint/2010/main" val="394854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4783913" cy="523221"/>
          </a:xfrm>
        </p:spPr>
        <p:txBody>
          <a:bodyPr/>
          <a:lstStyle/>
          <a:p>
            <a:r>
              <a:rPr lang="en-US" altLang="zh-CN" dirty="0"/>
              <a:t>if –else if</a:t>
            </a:r>
            <a:r>
              <a:rPr lang="zh-CN" altLang="en-US" dirty="0"/>
              <a:t>结构</a:t>
            </a:r>
            <a:r>
              <a:rPr lang="zh-CN" altLang="zh-CN" dirty="0"/>
              <a:t>（Mu</a:t>
            </a:r>
            <a:r>
              <a:rPr lang="en-US" altLang="zh-CN" dirty="0" err="1"/>
              <a:t>lt</a:t>
            </a:r>
            <a:r>
              <a:rPr lang="zh-CN" altLang="zh-CN" dirty="0"/>
              <a:t>i</a:t>
            </a:r>
            <a:r>
              <a:rPr lang="en-US" altLang="zh-CN" dirty="0"/>
              <a:t>-</a:t>
            </a:r>
            <a:r>
              <a:rPr lang="zh-CN" altLang="zh-CN" dirty="0"/>
              <a:t>line</a:t>
            </a:r>
            <a:r>
              <a:rPr lang="en-US" altLang="zh-CN" dirty="0"/>
              <a:t> </a:t>
            </a:r>
            <a:r>
              <a:rPr lang="zh-CN" altLang="zh-CN" dirty="0"/>
              <a:t>）</a:t>
            </a:r>
            <a:endParaRPr lang="zh-CN" altLang="en-US" dirty="0"/>
          </a:p>
        </p:txBody>
      </p:sp>
      <p:sp>
        <p:nvSpPr>
          <p:cNvPr id="6" name="Text Box 3">
            <a:extLst>
              <a:ext uri="{FF2B5EF4-FFF2-40B4-BE49-F238E27FC236}">
                <a16:creationId xmlns:a16="http://schemas.microsoft.com/office/drawing/2014/main" id="{F24913B0-E21E-4B24-8F21-3CF29A8F5AE9}"/>
              </a:ext>
            </a:extLst>
          </p:cNvPr>
          <p:cNvSpPr txBox="1">
            <a:spLocks noChangeArrowheads="1"/>
          </p:cNvSpPr>
          <p:nvPr/>
        </p:nvSpPr>
        <p:spPr bwMode="auto">
          <a:xfrm>
            <a:off x="685800" y="1227175"/>
            <a:ext cx="261672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 if(e3)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Text Box 4">
            <a:extLst>
              <a:ext uri="{FF2B5EF4-FFF2-40B4-BE49-F238E27FC236}">
                <a16:creationId xmlns:a16="http://schemas.microsoft.com/office/drawing/2014/main" id="{E917D91E-7B24-4A48-BB17-6BC0AC02EF22}"/>
              </a:ext>
            </a:extLst>
          </p:cNvPr>
          <p:cNvSpPr txBox="1">
            <a:spLocks noChangeArrowheads="1"/>
          </p:cNvSpPr>
          <p:nvPr/>
        </p:nvSpPr>
        <p:spPr bwMode="auto">
          <a:xfrm>
            <a:off x="3700463" y="1265275"/>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框图：</a:t>
            </a:r>
          </a:p>
        </p:txBody>
      </p:sp>
      <p:sp>
        <p:nvSpPr>
          <p:cNvPr id="8" name="Line 5">
            <a:extLst>
              <a:ext uri="{FF2B5EF4-FFF2-40B4-BE49-F238E27FC236}">
                <a16:creationId xmlns:a16="http://schemas.microsoft.com/office/drawing/2014/main" id="{17D7368F-4808-4BDD-9BB6-420A225B6655}"/>
              </a:ext>
            </a:extLst>
          </p:cNvPr>
          <p:cNvSpPr>
            <a:spLocks noChangeShapeType="1"/>
          </p:cNvSpPr>
          <p:nvPr/>
        </p:nvSpPr>
        <p:spPr bwMode="auto">
          <a:xfrm>
            <a:off x="4495800" y="17986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B76F6B77-7D0E-4830-8778-C6254B382644}"/>
              </a:ext>
            </a:extLst>
          </p:cNvPr>
          <p:cNvSpPr>
            <a:spLocks noChangeArrowheads="1"/>
          </p:cNvSpPr>
          <p:nvPr/>
        </p:nvSpPr>
        <p:spPr bwMode="auto">
          <a:xfrm>
            <a:off x="3886200" y="21034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10" name="Text Box 7">
            <a:extLst>
              <a:ext uri="{FF2B5EF4-FFF2-40B4-BE49-F238E27FC236}">
                <a16:creationId xmlns:a16="http://schemas.microsoft.com/office/drawing/2014/main" id="{3C8F2C4A-73C0-4300-B569-BC45F70129B2}"/>
              </a:ext>
            </a:extLst>
          </p:cNvPr>
          <p:cNvSpPr txBox="1">
            <a:spLocks noChangeArrowheads="1"/>
          </p:cNvSpPr>
          <p:nvPr/>
        </p:nvSpPr>
        <p:spPr bwMode="auto">
          <a:xfrm>
            <a:off x="4100513" y="2676563"/>
            <a:ext cx="266717"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11" name="Line 8">
            <a:extLst>
              <a:ext uri="{FF2B5EF4-FFF2-40B4-BE49-F238E27FC236}">
                <a16:creationId xmlns:a16="http://schemas.microsoft.com/office/drawing/2014/main" id="{981F0292-67B3-4CDD-8915-F28BBCEB624A}"/>
              </a:ext>
            </a:extLst>
          </p:cNvPr>
          <p:cNvSpPr>
            <a:spLocks noChangeShapeType="1"/>
          </p:cNvSpPr>
          <p:nvPr/>
        </p:nvSpPr>
        <p:spPr bwMode="auto">
          <a:xfrm>
            <a:off x="4495800" y="2713075"/>
            <a:ext cx="0" cy="16764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9">
            <a:extLst>
              <a:ext uri="{FF2B5EF4-FFF2-40B4-BE49-F238E27FC236}">
                <a16:creationId xmlns:a16="http://schemas.microsoft.com/office/drawing/2014/main" id="{5B0FDA0C-3850-43D9-953D-AB08496AB2C6}"/>
              </a:ext>
            </a:extLst>
          </p:cNvPr>
          <p:cNvSpPr>
            <a:spLocks noChangeArrowheads="1"/>
          </p:cNvSpPr>
          <p:nvPr/>
        </p:nvSpPr>
        <p:spPr bwMode="auto">
          <a:xfrm>
            <a:off x="39624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3" name="Line 10">
            <a:extLst>
              <a:ext uri="{FF2B5EF4-FFF2-40B4-BE49-F238E27FC236}">
                <a16:creationId xmlns:a16="http://schemas.microsoft.com/office/drawing/2014/main" id="{9D24D89D-6AA4-4F3E-B769-9CD28FC028D0}"/>
              </a:ext>
            </a:extLst>
          </p:cNvPr>
          <p:cNvSpPr>
            <a:spLocks noChangeShapeType="1"/>
          </p:cNvSpPr>
          <p:nvPr/>
        </p:nvSpPr>
        <p:spPr bwMode="auto">
          <a:xfrm>
            <a:off x="4495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429AAEFB-8FE9-40C4-9095-98683CA08A76}"/>
              </a:ext>
            </a:extLst>
          </p:cNvPr>
          <p:cNvSpPr>
            <a:spLocks noChangeShapeType="1"/>
          </p:cNvSpPr>
          <p:nvPr/>
        </p:nvSpPr>
        <p:spPr bwMode="auto">
          <a:xfrm>
            <a:off x="4495800" y="5303875"/>
            <a:ext cx="3733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D39CD292-4090-4D55-BB3D-4C77D8B7EB54}"/>
              </a:ext>
            </a:extLst>
          </p:cNvPr>
          <p:cNvSpPr txBox="1">
            <a:spLocks noChangeArrowheads="1"/>
          </p:cNvSpPr>
          <p:nvPr/>
        </p:nvSpPr>
        <p:spPr bwMode="auto">
          <a:xfrm>
            <a:off x="5014913" y="19145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6" name="Line 13">
            <a:extLst>
              <a:ext uri="{FF2B5EF4-FFF2-40B4-BE49-F238E27FC236}">
                <a16:creationId xmlns:a16="http://schemas.microsoft.com/office/drawing/2014/main" id="{E2DE2AF6-BDEC-4733-BD94-85B700019E01}"/>
              </a:ext>
            </a:extLst>
          </p:cNvPr>
          <p:cNvSpPr>
            <a:spLocks noChangeShapeType="1"/>
          </p:cNvSpPr>
          <p:nvPr/>
        </p:nvSpPr>
        <p:spPr bwMode="auto">
          <a:xfrm>
            <a:off x="5105400" y="2408275"/>
            <a:ext cx="5334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70157B96-3BFA-46BD-86FC-A875003FF2BD}"/>
              </a:ext>
            </a:extLst>
          </p:cNvPr>
          <p:cNvSpPr>
            <a:spLocks noChangeShapeType="1"/>
          </p:cNvSpPr>
          <p:nvPr/>
        </p:nvSpPr>
        <p:spPr bwMode="auto">
          <a:xfrm>
            <a:off x="5638800" y="24082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1A2CB92E-61C6-430D-A0A0-D3285E829AE5}"/>
              </a:ext>
            </a:extLst>
          </p:cNvPr>
          <p:cNvSpPr>
            <a:spLocks noChangeArrowheads="1"/>
          </p:cNvSpPr>
          <p:nvPr/>
        </p:nvSpPr>
        <p:spPr bwMode="auto">
          <a:xfrm>
            <a:off x="5029200" y="27892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19" name="Text Box 16">
            <a:extLst>
              <a:ext uri="{FF2B5EF4-FFF2-40B4-BE49-F238E27FC236}">
                <a16:creationId xmlns:a16="http://schemas.microsoft.com/office/drawing/2014/main" id="{2A8F8A44-1926-4F12-AC20-A0869C6DB4C6}"/>
              </a:ext>
            </a:extLst>
          </p:cNvPr>
          <p:cNvSpPr txBox="1">
            <a:spLocks noChangeArrowheads="1"/>
          </p:cNvSpPr>
          <p:nvPr/>
        </p:nvSpPr>
        <p:spPr bwMode="auto">
          <a:xfrm>
            <a:off x="5167313" y="3133763"/>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0" name="Line 17">
            <a:extLst>
              <a:ext uri="{FF2B5EF4-FFF2-40B4-BE49-F238E27FC236}">
                <a16:creationId xmlns:a16="http://schemas.microsoft.com/office/drawing/2014/main" id="{C05DF6EB-02CF-48F2-AC0C-9778A7ABBE04}"/>
              </a:ext>
            </a:extLst>
          </p:cNvPr>
          <p:cNvSpPr>
            <a:spLocks noChangeShapeType="1"/>
          </p:cNvSpPr>
          <p:nvPr/>
        </p:nvSpPr>
        <p:spPr bwMode="auto">
          <a:xfrm>
            <a:off x="5638800" y="3398875"/>
            <a:ext cx="0" cy="990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AutoShape 18">
            <a:extLst>
              <a:ext uri="{FF2B5EF4-FFF2-40B4-BE49-F238E27FC236}">
                <a16:creationId xmlns:a16="http://schemas.microsoft.com/office/drawing/2014/main" id="{79086468-7AE8-49CF-BD0D-21FDA90A2226}"/>
              </a:ext>
            </a:extLst>
          </p:cNvPr>
          <p:cNvSpPr>
            <a:spLocks noChangeArrowheads="1"/>
          </p:cNvSpPr>
          <p:nvPr/>
        </p:nvSpPr>
        <p:spPr bwMode="auto">
          <a:xfrm>
            <a:off x="5181600" y="4389475"/>
            <a:ext cx="1066800"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22" name="Line 19">
            <a:extLst>
              <a:ext uri="{FF2B5EF4-FFF2-40B4-BE49-F238E27FC236}">
                <a16:creationId xmlns:a16="http://schemas.microsoft.com/office/drawing/2014/main" id="{278DC881-218B-4E5B-B88B-95165565F7C2}"/>
              </a:ext>
            </a:extLst>
          </p:cNvPr>
          <p:cNvSpPr>
            <a:spLocks noChangeShapeType="1"/>
          </p:cNvSpPr>
          <p:nvPr/>
        </p:nvSpPr>
        <p:spPr bwMode="auto">
          <a:xfrm>
            <a:off x="5638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0511BA00-4AB1-4ADF-BE69-02C4B13F9384}"/>
              </a:ext>
            </a:extLst>
          </p:cNvPr>
          <p:cNvSpPr txBox="1">
            <a:spLocks noChangeArrowheads="1"/>
          </p:cNvSpPr>
          <p:nvPr/>
        </p:nvSpPr>
        <p:spPr bwMode="auto">
          <a:xfrm>
            <a:off x="6172200" y="4975263"/>
            <a:ext cx="694719" cy="402291"/>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
        <p:nvSpPr>
          <p:cNvPr id="24" name="Text Box 21">
            <a:extLst>
              <a:ext uri="{FF2B5EF4-FFF2-40B4-BE49-F238E27FC236}">
                <a16:creationId xmlns:a16="http://schemas.microsoft.com/office/drawing/2014/main" id="{1B7EFDA3-8CEF-4E57-BA67-3248F07BAB9A}"/>
              </a:ext>
            </a:extLst>
          </p:cNvPr>
          <p:cNvSpPr txBox="1">
            <a:spLocks noChangeArrowheads="1"/>
          </p:cNvSpPr>
          <p:nvPr/>
        </p:nvSpPr>
        <p:spPr bwMode="auto">
          <a:xfrm>
            <a:off x="6081713" y="26003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5" name="Line 22">
            <a:extLst>
              <a:ext uri="{FF2B5EF4-FFF2-40B4-BE49-F238E27FC236}">
                <a16:creationId xmlns:a16="http://schemas.microsoft.com/office/drawing/2014/main" id="{F46BABCE-C09D-4466-B490-FC30304FF90B}"/>
              </a:ext>
            </a:extLst>
          </p:cNvPr>
          <p:cNvSpPr>
            <a:spLocks noChangeShapeType="1"/>
          </p:cNvSpPr>
          <p:nvPr/>
        </p:nvSpPr>
        <p:spPr bwMode="auto">
          <a:xfrm>
            <a:off x="6248400" y="3094075"/>
            <a:ext cx="762000" cy="0"/>
          </a:xfrm>
          <a:prstGeom prst="line">
            <a:avLst/>
          </a:prstGeom>
          <a:noFill/>
          <a:ln w="19050">
            <a:solidFill>
              <a:srgbClr val="E4B316"/>
            </a:solidFill>
            <a:prstDash val="dash"/>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Line 23">
            <a:extLst>
              <a:ext uri="{FF2B5EF4-FFF2-40B4-BE49-F238E27FC236}">
                <a16:creationId xmlns:a16="http://schemas.microsoft.com/office/drawing/2014/main" id="{69BF4FFE-2D84-41A1-8121-648B20E1DDB1}"/>
              </a:ext>
            </a:extLst>
          </p:cNvPr>
          <p:cNvSpPr>
            <a:spLocks noChangeShapeType="1"/>
          </p:cNvSpPr>
          <p:nvPr/>
        </p:nvSpPr>
        <p:spPr bwMode="auto">
          <a:xfrm>
            <a:off x="7010400" y="30940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AutoShape 24">
            <a:extLst>
              <a:ext uri="{FF2B5EF4-FFF2-40B4-BE49-F238E27FC236}">
                <a16:creationId xmlns:a16="http://schemas.microsoft.com/office/drawing/2014/main" id="{0D41F0B7-49D9-497B-BC3F-BF26F150A277}"/>
              </a:ext>
            </a:extLst>
          </p:cNvPr>
          <p:cNvSpPr>
            <a:spLocks noChangeArrowheads="1"/>
          </p:cNvSpPr>
          <p:nvPr/>
        </p:nvSpPr>
        <p:spPr bwMode="auto">
          <a:xfrm>
            <a:off x="6400800" y="33988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en-1?</a:t>
            </a:r>
          </a:p>
        </p:txBody>
      </p:sp>
      <p:sp>
        <p:nvSpPr>
          <p:cNvPr id="28" name="Text Box 25">
            <a:extLst>
              <a:ext uri="{FF2B5EF4-FFF2-40B4-BE49-F238E27FC236}">
                <a16:creationId xmlns:a16="http://schemas.microsoft.com/office/drawing/2014/main" id="{6AFB409B-6ECB-4DF0-8195-0D7ED5F4E8A3}"/>
              </a:ext>
            </a:extLst>
          </p:cNvPr>
          <p:cNvSpPr txBox="1">
            <a:spLocks noChangeArrowheads="1"/>
          </p:cNvSpPr>
          <p:nvPr/>
        </p:nvSpPr>
        <p:spPr bwMode="auto">
          <a:xfrm>
            <a:off x="6553200" y="3779875"/>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9" name="Line 26">
            <a:extLst>
              <a:ext uri="{FF2B5EF4-FFF2-40B4-BE49-F238E27FC236}">
                <a16:creationId xmlns:a16="http://schemas.microsoft.com/office/drawing/2014/main" id="{20A972AD-CB7F-402B-9266-8706D3703AB5}"/>
              </a:ext>
            </a:extLst>
          </p:cNvPr>
          <p:cNvSpPr>
            <a:spLocks noChangeShapeType="1"/>
          </p:cNvSpPr>
          <p:nvPr/>
        </p:nvSpPr>
        <p:spPr bwMode="auto">
          <a:xfrm>
            <a:off x="7010400" y="40084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AutoShape 27">
            <a:extLst>
              <a:ext uri="{FF2B5EF4-FFF2-40B4-BE49-F238E27FC236}">
                <a16:creationId xmlns:a16="http://schemas.microsoft.com/office/drawing/2014/main" id="{2594D72A-7681-4399-A587-45EAFCF257DF}"/>
              </a:ext>
            </a:extLst>
          </p:cNvPr>
          <p:cNvSpPr>
            <a:spLocks noChangeArrowheads="1"/>
          </p:cNvSpPr>
          <p:nvPr/>
        </p:nvSpPr>
        <p:spPr bwMode="auto">
          <a:xfrm>
            <a:off x="6424613" y="4389475"/>
            <a:ext cx="1171575"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statn-1;</a:t>
            </a:r>
          </a:p>
        </p:txBody>
      </p:sp>
      <p:sp>
        <p:nvSpPr>
          <p:cNvPr id="31" name="Line 28">
            <a:extLst>
              <a:ext uri="{FF2B5EF4-FFF2-40B4-BE49-F238E27FC236}">
                <a16:creationId xmlns:a16="http://schemas.microsoft.com/office/drawing/2014/main" id="{B904B908-3863-4694-ADE7-7CFF042C58D7}"/>
              </a:ext>
            </a:extLst>
          </p:cNvPr>
          <p:cNvSpPr>
            <a:spLocks noChangeShapeType="1"/>
          </p:cNvSpPr>
          <p:nvPr/>
        </p:nvSpPr>
        <p:spPr bwMode="auto">
          <a:xfrm>
            <a:off x="70104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695464F0-E863-4DD9-B233-D42340A0F6DE}"/>
              </a:ext>
            </a:extLst>
          </p:cNvPr>
          <p:cNvSpPr txBox="1">
            <a:spLocks noChangeArrowheads="1"/>
          </p:cNvSpPr>
          <p:nvPr/>
        </p:nvSpPr>
        <p:spPr bwMode="auto">
          <a:xfrm>
            <a:off x="7605713" y="32861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3" name="Line 30">
            <a:extLst>
              <a:ext uri="{FF2B5EF4-FFF2-40B4-BE49-F238E27FC236}">
                <a16:creationId xmlns:a16="http://schemas.microsoft.com/office/drawing/2014/main" id="{E703D56E-59B5-469D-8467-1046D1AB5DE5}"/>
              </a:ext>
            </a:extLst>
          </p:cNvPr>
          <p:cNvSpPr>
            <a:spLocks noChangeShapeType="1"/>
          </p:cNvSpPr>
          <p:nvPr/>
        </p:nvSpPr>
        <p:spPr bwMode="auto">
          <a:xfrm>
            <a:off x="7620000" y="3703675"/>
            <a:ext cx="609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31">
            <a:extLst>
              <a:ext uri="{FF2B5EF4-FFF2-40B4-BE49-F238E27FC236}">
                <a16:creationId xmlns:a16="http://schemas.microsoft.com/office/drawing/2014/main" id="{D5316370-1F58-4990-AEBE-9BF801400574}"/>
              </a:ext>
            </a:extLst>
          </p:cNvPr>
          <p:cNvSpPr>
            <a:spLocks noChangeShapeType="1"/>
          </p:cNvSpPr>
          <p:nvPr/>
        </p:nvSpPr>
        <p:spPr bwMode="auto">
          <a:xfrm>
            <a:off x="8229600" y="3703675"/>
            <a:ext cx="0" cy="685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32">
            <a:extLst>
              <a:ext uri="{FF2B5EF4-FFF2-40B4-BE49-F238E27FC236}">
                <a16:creationId xmlns:a16="http://schemas.microsoft.com/office/drawing/2014/main" id="{27A66E6A-D99D-414B-A325-284D86EA8438}"/>
              </a:ext>
            </a:extLst>
          </p:cNvPr>
          <p:cNvSpPr>
            <a:spLocks noChangeArrowheads="1"/>
          </p:cNvSpPr>
          <p:nvPr/>
        </p:nvSpPr>
        <p:spPr bwMode="auto">
          <a:xfrm>
            <a:off x="76962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r>
              <a:rPr kumimoji="0"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p>
        </p:txBody>
      </p:sp>
      <p:sp>
        <p:nvSpPr>
          <p:cNvPr id="36" name="Line 33">
            <a:extLst>
              <a:ext uri="{FF2B5EF4-FFF2-40B4-BE49-F238E27FC236}">
                <a16:creationId xmlns:a16="http://schemas.microsoft.com/office/drawing/2014/main" id="{7809A9F4-730F-4F63-87B8-325DEEE16614}"/>
              </a:ext>
            </a:extLst>
          </p:cNvPr>
          <p:cNvSpPr>
            <a:spLocks noChangeShapeType="1"/>
          </p:cNvSpPr>
          <p:nvPr/>
        </p:nvSpPr>
        <p:spPr bwMode="auto">
          <a:xfrm>
            <a:off x="82296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1460BE3-541A-4118-B263-C4BC6F23B6E9}"/>
              </a:ext>
            </a:extLst>
          </p:cNvPr>
          <p:cNvSpPr>
            <a:spLocks noChangeShapeType="1"/>
          </p:cNvSpPr>
          <p:nvPr/>
        </p:nvSpPr>
        <p:spPr bwMode="auto">
          <a:xfrm>
            <a:off x="6553200" y="5303875"/>
            <a:ext cx="0" cy="533400"/>
          </a:xfrm>
          <a:prstGeom prst="line">
            <a:avLst/>
          </a:prstGeom>
          <a:noFill/>
          <a:ln w="9525">
            <a:solidFill>
              <a:schemeClr val="bg1"/>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35">
            <a:extLst>
              <a:ext uri="{FF2B5EF4-FFF2-40B4-BE49-F238E27FC236}">
                <a16:creationId xmlns:a16="http://schemas.microsoft.com/office/drawing/2014/main" id="{7176756D-5D00-44F6-A905-925078EDB04B}"/>
              </a:ext>
            </a:extLst>
          </p:cNvPr>
          <p:cNvSpPr txBox="1">
            <a:spLocks noChangeArrowheads="1"/>
          </p:cNvSpPr>
          <p:nvPr/>
        </p:nvSpPr>
        <p:spPr bwMode="auto">
          <a:xfrm>
            <a:off x="693738" y="5913475"/>
            <a:ext cx="833783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个条件，满足某个条件，执行对应的语句，然后到出口。</a:t>
            </a:r>
          </a:p>
        </p:txBody>
      </p:sp>
    </p:spTree>
    <p:extLst>
      <p:ext uri="{BB962C8B-B14F-4D97-AF65-F5344CB8AC3E}">
        <p14:creationId xmlns:p14="http://schemas.microsoft.com/office/powerpoint/2010/main" val="39618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outVertical)">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up)">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500"/>
                                        <p:tgtEl>
                                          <p:spTgt spid="25"/>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up)">
                                      <p:cBhvr>
                                        <p:cTn id="89" dur="500"/>
                                        <p:tgtEl>
                                          <p:spTgt spid="26"/>
                                        </p:tgtEl>
                                      </p:cBhvr>
                                    </p:animEffect>
                                  </p:childTnLst>
                                </p:cTn>
                              </p:par>
                            </p:childTnLst>
                          </p:cTn>
                        </p:par>
                        <p:par>
                          <p:cTn id="90" fill="hold">
                            <p:stCondLst>
                              <p:cond delay="1000"/>
                            </p:stCondLst>
                            <p:childTnLst>
                              <p:par>
                                <p:cTn id="91" presetID="1" presetClass="entr" presetSubtype="0" fill="hold" grpId="0" nodeType="afterEffect">
                                  <p:stCondLst>
                                    <p:cond delay="0"/>
                                  </p:stCondLst>
                                  <p:childTnLst>
                                    <p:set>
                                      <p:cBhvr>
                                        <p:cTn id="92" dur="1" fill="hold">
                                          <p:stCondLst>
                                            <p:cond delay="499"/>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up)">
                                      <p:cBhvr>
                                        <p:cTn id="101" dur="500"/>
                                        <p:tgtEl>
                                          <p:spTgt spid="29"/>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3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up)">
                                      <p:cBhvr>
                                        <p:cTn id="109" dur="500"/>
                                        <p:tgtEl>
                                          <p:spTgt spid="3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left)">
                                      <p:cBhvr>
                                        <p:cTn id="118" dur="500"/>
                                        <p:tgtEl>
                                          <p:spTgt spid="33"/>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up)">
                                      <p:cBhvr>
                                        <p:cTn id="122" dur="500"/>
                                        <p:tgtEl>
                                          <p:spTgt spid="34"/>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3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wipe(up)">
                                      <p:cBhvr>
                                        <p:cTn id="130" dur="500"/>
                                        <p:tgtEl>
                                          <p:spTgt spid="36"/>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wipe(up)">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0" grpId="0" autoUpdateAnimBg="0"/>
      <p:bldP spid="12" grpId="0" animBg="1" autoUpdateAnimBg="0"/>
      <p:bldP spid="15" grpId="0" autoUpdateAnimBg="0"/>
      <p:bldP spid="18" grpId="0" animBg="1" autoUpdateAnimBg="0"/>
      <p:bldP spid="19" grpId="0" autoUpdateAnimBg="0"/>
      <p:bldP spid="21" grpId="0" animBg="1" autoUpdateAnimBg="0"/>
      <p:bldP spid="23" grpId="0" autoUpdateAnimBg="0"/>
      <p:bldP spid="24" grpId="0" autoUpdateAnimBg="0"/>
      <p:bldP spid="27" grpId="0" animBg="1" autoUpdateAnimBg="0"/>
      <p:bldP spid="28" grpId="0" autoUpdateAnimBg="0"/>
      <p:bldP spid="30" grpId="0" animBg="1" autoUpdateAnimBg="0"/>
      <p:bldP spid="32" grpId="0" autoUpdateAnimBg="0"/>
      <p:bldP spid="35" grpId="0" animBg="1" autoUpdateAnimBg="0"/>
      <p:bldP spid="3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63410" cy="523221"/>
          </a:xfrm>
        </p:spPr>
        <p:txBody>
          <a:bodyPr>
            <a:normAutofit/>
          </a:bodyPr>
          <a:lstStyle/>
          <a:p>
            <a:r>
              <a:rPr lang="en-US" altLang="zh-CN" dirty="0"/>
              <a:t>switch</a:t>
            </a:r>
            <a:r>
              <a:rPr lang="zh-CN" altLang="en-US" dirty="0"/>
              <a:t>语句（多分支结构）</a:t>
            </a:r>
          </a:p>
        </p:txBody>
      </p:sp>
      <p:sp>
        <p:nvSpPr>
          <p:cNvPr id="6" name="Text Box 3">
            <a:extLst>
              <a:ext uri="{FF2B5EF4-FFF2-40B4-BE49-F238E27FC236}">
                <a16:creationId xmlns:a16="http://schemas.microsoft.com/office/drawing/2014/main" id="{68CD74A9-EAD1-44D6-A1CE-45C4CFD79D67}"/>
              </a:ext>
            </a:extLst>
          </p:cNvPr>
          <p:cNvSpPr txBox="1">
            <a:spLocks noChangeArrowheads="1"/>
          </p:cNvSpPr>
          <p:nvPr/>
        </p:nvSpPr>
        <p:spPr bwMode="auto">
          <a:xfrm>
            <a:off x="685800" y="1185199"/>
            <a:ext cx="5417165"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  (expression)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statement 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statement 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  statement 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default :  statement 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AutoShape 4">
            <a:extLst>
              <a:ext uri="{FF2B5EF4-FFF2-40B4-BE49-F238E27FC236}">
                <a16:creationId xmlns:a16="http://schemas.microsoft.com/office/drawing/2014/main" id="{041FF6B7-A42D-43C0-A4CF-D594A950C2BE}"/>
              </a:ext>
            </a:extLst>
          </p:cNvPr>
          <p:cNvSpPr>
            <a:spLocks/>
          </p:cNvSpPr>
          <p:nvPr/>
        </p:nvSpPr>
        <p:spPr bwMode="auto">
          <a:xfrm>
            <a:off x="4343400" y="1367762"/>
            <a:ext cx="4260850" cy="457200"/>
          </a:xfrm>
          <a:prstGeom prst="borderCallout1">
            <a:avLst>
              <a:gd name="adj1" fmla="val 42248"/>
              <a:gd name="adj2" fmla="val -168"/>
              <a:gd name="adj3" fmla="val 84109"/>
              <a:gd name="adj4" fmla="val -3741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只能是整型或字符型表达式。</a:t>
            </a:r>
          </a:p>
        </p:txBody>
      </p:sp>
      <p:sp>
        <p:nvSpPr>
          <p:cNvPr id="8" name="AutoShape 5">
            <a:extLst>
              <a:ext uri="{FF2B5EF4-FFF2-40B4-BE49-F238E27FC236}">
                <a16:creationId xmlns:a16="http://schemas.microsoft.com/office/drawing/2014/main" id="{9CB9882D-2321-4DF4-BC5E-37B0BD0325A1}"/>
              </a:ext>
            </a:extLst>
          </p:cNvPr>
          <p:cNvSpPr>
            <a:spLocks/>
          </p:cNvSpPr>
          <p:nvPr/>
        </p:nvSpPr>
        <p:spPr bwMode="auto">
          <a:xfrm>
            <a:off x="4368800" y="4035078"/>
            <a:ext cx="4210050" cy="862013"/>
          </a:xfrm>
          <a:prstGeom prst="borderCallout2">
            <a:avLst>
              <a:gd name="adj1" fmla="val 13259"/>
              <a:gd name="adj2" fmla="val -1810"/>
              <a:gd name="adj3" fmla="val 13259"/>
              <a:gd name="adj4" fmla="val -9542"/>
              <a:gd name="adj5" fmla="val -43751"/>
              <a:gd name="adj6" fmla="val -1803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整型字符型常量表达式。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表达式的值要互不能相等！  </a:t>
            </a:r>
          </a:p>
        </p:txBody>
      </p:sp>
      <p:sp>
        <p:nvSpPr>
          <p:cNvPr id="9" name="Text Box 6">
            <a:extLst>
              <a:ext uri="{FF2B5EF4-FFF2-40B4-BE49-F238E27FC236}">
                <a16:creationId xmlns:a16="http://schemas.microsoft.com/office/drawing/2014/main" id="{B9B13F54-3A64-4661-BE9E-3D60C93A3F7C}"/>
              </a:ext>
            </a:extLst>
          </p:cNvPr>
          <p:cNvSpPr txBox="1">
            <a:spLocks noChangeArrowheads="1"/>
          </p:cNvSpPr>
          <p:nvPr/>
        </p:nvSpPr>
        <p:spPr bwMode="auto">
          <a:xfrm>
            <a:off x="685800" y="4487199"/>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Text Box 7">
            <a:extLst>
              <a:ext uri="{FF2B5EF4-FFF2-40B4-BE49-F238E27FC236}">
                <a16:creationId xmlns:a16="http://schemas.microsoft.com/office/drawing/2014/main" id="{36774FC2-0751-4BEF-AC07-3E6A5EA984A9}"/>
              </a:ext>
            </a:extLst>
          </p:cNvPr>
          <p:cNvSpPr txBox="1">
            <a:spLocks noChangeArrowheads="1"/>
          </p:cNvSpPr>
          <p:nvPr/>
        </p:nvSpPr>
        <p:spPr bwMode="auto">
          <a:xfrm>
            <a:off x="685800" y="4868199"/>
            <a:ext cx="33444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先求</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a:t>
            </a:r>
          </a:p>
        </p:txBody>
      </p:sp>
      <p:sp>
        <p:nvSpPr>
          <p:cNvPr id="11" name="Text Box 8">
            <a:extLst>
              <a:ext uri="{FF2B5EF4-FFF2-40B4-BE49-F238E27FC236}">
                <a16:creationId xmlns:a16="http://schemas.microsoft.com/office/drawing/2014/main" id="{ED0D7279-10CC-43DA-BC71-E72F6CD33ECC}"/>
              </a:ext>
            </a:extLst>
          </p:cNvPr>
          <p:cNvSpPr txBox="1">
            <a:spLocks noChangeArrowheads="1"/>
          </p:cNvSpPr>
          <p:nvPr/>
        </p:nvSpPr>
        <p:spPr bwMode="auto">
          <a:xfrm>
            <a:off x="685800" y="5253962"/>
            <a:ext cx="61914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依次比较</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和各常量表达式的值。 </a:t>
            </a:r>
          </a:p>
        </p:txBody>
      </p:sp>
      <p:sp>
        <p:nvSpPr>
          <p:cNvPr id="12" name="Text Box 9">
            <a:extLst>
              <a:ext uri="{FF2B5EF4-FFF2-40B4-BE49-F238E27FC236}">
                <a16:creationId xmlns:a16="http://schemas.microsoft.com/office/drawing/2014/main" id="{FC3AE3BD-24B3-43B7-99C0-76F1905064DB}"/>
              </a:ext>
            </a:extLst>
          </p:cNvPr>
          <p:cNvSpPr txBox="1">
            <a:spLocks noChangeArrowheads="1"/>
          </p:cNvSpPr>
          <p:nvPr/>
        </p:nvSpPr>
        <p:spPr bwMode="auto">
          <a:xfrm>
            <a:off x="106363" y="5634962"/>
            <a:ext cx="86616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③</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如果与第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个常量表达式相等，则执行第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条以后的语句。 </a:t>
            </a:r>
          </a:p>
        </p:txBody>
      </p:sp>
      <p:sp>
        <p:nvSpPr>
          <p:cNvPr id="13" name="Text Box 10">
            <a:extLst>
              <a:ext uri="{FF2B5EF4-FFF2-40B4-BE49-F238E27FC236}">
                <a16:creationId xmlns:a16="http://schemas.microsoft.com/office/drawing/2014/main" id="{D1C6B683-05B4-4092-A9F4-5CE04C5B1190}"/>
              </a:ext>
            </a:extLst>
          </p:cNvPr>
          <p:cNvSpPr txBox="1">
            <a:spLocks noChangeArrowheads="1"/>
          </p:cNvSpPr>
          <p:nvPr/>
        </p:nvSpPr>
        <p:spPr bwMode="auto">
          <a:xfrm>
            <a:off x="685800" y="6011199"/>
            <a:ext cx="634370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如果都不相等，则执行</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default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以后的语句。 </a:t>
            </a:r>
          </a:p>
        </p:txBody>
      </p:sp>
    </p:spTree>
    <p:extLst>
      <p:ext uri="{BB962C8B-B14F-4D97-AF65-F5344CB8AC3E}">
        <p14:creationId xmlns:p14="http://schemas.microsoft.com/office/powerpoint/2010/main" val="39604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upRigh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0" grpId="0" autoUpdateAnimBg="0"/>
      <p:bldP spid="11" grpId="0" autoUpdateAnimBg="0"/>
      <p:bldP spid="12" grpId="0" autoUpdateAnimBg="0"/>
      <p:bldP spid="1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a:xfrm>
            <a:off x="4009762" y="6482315"/>
            <a:ext cx="1124476" cy="365125"/>
          </a:xfrm>
        </p:spPr>
        <p:txBody>
          <a:bodyPr/>
          <a:lstStyle/>
          <a:p>
            <a:fld id="{5B1BC3F3-C5AE-40C5-B831-8FBE0041BB2B}" type="slidenum">
              <a:rPr lang="zh-CN" altLang="en-US" smtClean="0"/>
              <a:pPr/>
              <a:t>42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控制结构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82754"/>
          </a:xfrm>
        </p:spPr>
        <p:txBody>
          <a:bodyPr/>
          <a:lstStyle/>
          <a:p>
            <a:r>
              <a:rPr lang="zh-CN" altLang="en-US" dirty="0"/>
              <a:t>三种控制结构</a:t>
            </a:r>
          </a:p>
        </p:txBody>
      </p:sp>
      <p:sp>
        <p:nvSpPr>
          <p:cNvPr id="6" name="Text Box 4">
            <a:extLst>
              <a:ext uri="{FF2B5EF4-FFF2-40B4-BE49-F238E27FC236}">
                <a16:creationId xmlns:a16="http://schemas.microsoft.com/office/drawing/2014/main" id="{790100FA-17C6-46AE-95D6-BD7ADBCB156E}"/>
              </a:ext>
            </a:extLst>
          </p:cNvPr>
          <p:cNvSpPr txBox="1">
            <a:spLocks noChangeArrowheads="1"/>
          </p:cNvSpPr>
          <p:nvPr/>
        </p:nvSpPr>
        <p:spPr bwMode="auto">
          <a:xfrm>
            <a:off x="418214" y="1262017"/>
            <a:ext cx="87257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1966</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年</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BÖHM &amp;</a:t>
            </a:r>
            <a:r>
              <a:rPr kumimoji="0"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Jacopini</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证明：只要三种控制结构就能表达用一个入口和一个出口框图所能表达的任何程序逻辑。</a:t>
            </a:r>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7">
            <a:extLst>
              <a:ext uri="{FF2B5EF4-FFF2-40B4-BE49-F238E27FC236}">
                <a16:creationId xmlns:a16="http://schemas.microsoft.com/office/drawing/2014/main" id="{2C78BE52-5037-4B24-9464-3CE4617181D5}"/>
              </a:ext>
            </a:extLst>
          </p:cNvPr>
          <p:cNvSpPr txBox="1">
            <a:spLocks noChangeArrowheads="1"/>
          </p:cNvSpPr>
          <p:nvPr/>
        </p:nvSpPr>
        <p:spPr bwMode="auto">
          <a:xfrm>
            <a:off x="734960" y="2407656"/>
            <a:ext cx="4475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 </a:t>
            </a:r>
          </a:p>
        </p:txBody>
      </p:sp>
      <p:grpSp>
        <p:nvGrpSpPr>
          <p:cNvPr id="63" name="组合 62">
            <a:extLst>
              <a:ext uri="{FF2B5EF4-FFF2-40B4-BE49-F238E27FC236}">
                <a16:creationId xmlns:a16="http://schemas.microsoft.com/office/drawing/2014/main" id="{EF95BB82-5FEC-4D63-BEB7-72D215743375}"/>
              </a:ext>
            </a:extLst>
          </p:cNvPr>
          <p:cNvGrpSpPr/>
          <p:nvPr/>
        </p:nvGrpSpPr>
        <p:grpSpPr>
          <a:xfrm>
            <a:off x="1315077" y="2022534"/>
            <a:ext cx="1524000" cy="2057400"/>
            <a:chOff x="1853298" y="2002799"/>
            <a:chExt cx="1524000" cy="2057400"/>
          </a:xfrm>
        </p:grpSpPr>
        <p:sp>
          <p:nvSpPr>
            <p:cNvPr id="9" name="Line 9">
              <a:extLst>
                <a:ext uri="{FF2B5EF4-FFF2-40B4-BE49-F238E27FC236}">
                  <a16:creationId xmlns:a16="http://schemas.microsoft.com/office/drawing/2014/main" id="{C888539E-509D-403D-AE80-034D29C472F7}"/>
                </a:ext>
              </a:extLst>
            </p:cNvPr>
            <p:cNvSpPr>
              <a:spLocks noChangeShapeType="1"/>
            </p:cNvSpPr>
            <p:nvPr/>
          </p:nvSpPr>
          <p:spPr bwMode="auto">
            <a:xfrm>
              <a:off x="2615298" y="20027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0" name="Rectangle 10">
              <a:extLst>
                <a:ext uri="{FF2B5EF4-FFF2-40B4-BE49-F238E27FC236}">
                  <a16:creationId xmlns:a16="http://schemas.microsoft.com/office/drawing/2014/main" id="{3F9EF4CC-57AF-45CD-B2F5-74587D0CDCE8}"/>
                </a:ext>
              </a:extLst>
            </p:cNvPr>
            <p:cNvSpPr>
              <a:spLocks noChangeArrowheads="1"/>
            </p:cNvSpPr>
            <p:nvPr/>
          </p:nvSpPr>
          <p:spPr bwMode="auto">
            <a:xfrm>
              <a:off x="1853298" y="23837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 name="Line 11">
              <a:extLst>
                <a:ext uri="{FF2B5EF4-FFF2-40B4-BE49-F238E27FC236}">
                  <a16:creationId xmlns:a16="http://schemas.microsoft.com/office/drawing/2014/main" id="{9D79D9F6-EFFD-42AA-AE07-5AB26BC64609}"/>
                </a:ext>
              </a:extLst>
            </p:cNvPr>
            <p:cNvSpPr>
              <a:spLocks noChangeShapeType="1"/>
            </p:cNvSpPr>
            <p:nvPr/>
          </p:nvSpPr>
          <p:spPr bwMode="auto">
            <a:xfrm>
              <a:off x="2615298" y="28409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Rectangle 12">
              <a:extLst>
                <a:ext uri="{FF2B5EF4-FFF2-40B4-BE49-F238E27FC236}">
                  <a16:creationId xmlns:a16="http://schemas.microsoft.com/office/drawing/2014/main" id="{6BA4641B-15CD-49AC-994E-5C9CD8457710}"/>
                </a:ext>
              </a:extLst>
            </p:cNvPr>
            <p:cNvSpPr>
              <a:spLocks noChangeArrowheads="1"/>
            </p:cNvSpPr>
            <p:nvPr/>
          </p:nvSpPr>
          <p:spPr bwMode="auto">
            <a:xfrm>
              <a:off x="1853298" y="32219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3" name="Line 13">
              <a:extLst>
                <a:ext uri="{FF2B5EF4-FFF2-40B4-BE49-F238E27FC236}">
                  <a16:creationId xmlns:a16="http://schemas.microsoft.com/office/drawing/2014/main" id="{A52E432A-2563-4956-A46A-1A42B21CD893}"/>
                </a:ext>
              </a:extLst>
            </p:cNvPr>
            <p:cNvSpPr>
              <a:spLocks noChangeShapeType="1"/>
            </p:cNvSpPr>
            <p:nvPr/>
          </p:nvSpPr>
          <p:spPr bwMode="auto">
            <a:xfrm>
              <a:off x="2615298" y="36791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grpSp>
      <p:sp>
        <p:nvSpPr>
          <p:cNvPr id="14" name="Text Box 17">
            <a:extLst>
              <a:ext uri="{FF2B5EF4-FFF2-40B4-BE49-F238E27FC236}">
                <a16:creationId xmlns:a16="http://schemas.microsoft.com/office/drawing/2014/main" id="{39541289-821E-4FFB-816F-8142DDCB8F9C}"/>
              </a:ext>
            </a:extLst>
          </p:cNvPr>
          <p:cNvSpPr txBox="1">
            <a:spLocks noChangeArrowheads="1"/>
          </p:cNvSpPr>
          <p:nvPr/>
        </p:nvSpPr>
        <p:spPr bwMode="auto">
          <a:xfrm>
            <a:off x="4809483" y="2086915"/>
            <a:ext cx="88036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a:t>
            </a:r>
          </a:p>
        </p:txBody>
      </p:sp>
      <p:grpSp>
        <p:nvGrpSpPr>
          <p:cNvPr id="64" name="组合 63">
            <a:extLst>
              <a:ext uri="{FF2B5EF4-FFF2-40B4-BE49-F238E27FC236}">
                <a16:creationId xmlns:a16="http://schemas.microsoft.com/office/drawing/2014/main" id="{23826E63-3920-440E-ADBF-0D4E602F5895}"/>
              </a:ext>
            </a:extLst>
          </p:cNvPr>
          <p:cNvGrpSpPr/>
          <p:nvPr/>
        </p:nvGrpSpPr>
        <p:grpSpPr>
          <a:xfrm>
            <a:off x="5808921" y="1888308"/>
            <a:ext cx="3276600" cy="2705100"/>
            <a:chOff x="5808921" y="1888308"/>
            <a:chExt cx="3276600" cy="2705100"/>
          </a:xfrm>
        </p:grpSpPr>
        <p:sp>
          <p:nvSpPr>
            <p:cNvPr id="16" name="Line 19">
              <a:extLst>
                <a:ext uri="{FF2B5EF4-FFF2-40B4-BE49-F238E27FC236}">
                  <a16:creationId xmlns:a16="http://schemas.microsoft.com/office/drawing/2014/main" id="{D3AC3FC0-FB67-40FC-9312-B361AB7BAF71}"/>
                </a:ext>
              </a:extLst>
            </p:cNvPr>
            <p:cNvSpPr>
              <a:spLocks noChangeShapeType="1"/>
            </p:cNvSpPr>
            <p:nvPr/>
          </p:nvSpPr>
          <p:spPr bwMode="auto">
            <a:xfrm>
              <a:off x="7478971" y="1888308"/>
              <a:ext cx="0" cy="6096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20">
              <a:extLst>
                <a:ext uri="{FF2B5EF4-FFF2-40B4-BE49-F238E27FC236}">
                  <a16:creationId xmlns:a16="http://schemas.microsoft.com/office/drawing/2014/main" id="{2217B0C7-485B-4DD1-A2CF-B743DBA890B0}"/>
                </a:ext>
              </a:extLst>
            </p:cNvPr>
            <p:cNvSpPr>
              <a:spLocks noChangeArrowheads="1"/>
            </p:cNvSpPr>
            <p:nvPr/>
          </p:nvSpPr>
          <p:spPr bwMode="auto">
            <a:xfrm>
              <a:off x="6951921" y="2453707"/>
              <a:ext cx="1057275" cy="917079"/>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 name="Text Box 21">
              <a:extLst>
                <a:ext uri="{FF2B5EF4-FFF2-40B4-BE49-F238E27FC236}">
                  <a16:creationId xmlns:a16="http://schemas.microsoft.com/office/drawing/2014/main" id="{34835AC9-CFF7-4C0D-A5D2-112C89E71CB7}"/>
                </a:ext>
              </a:extLst>
            </p:cNvPr>
            <p:cNvSpPr txBox="1">
              <a:spLocks noChangeArrowheads="1"/>
            </p:cNvSpPr>
            <p:nvPr/>
          </p:nvSpPr>
          <p:spPr bwMode="auto">
            <a:xfrm>
              <a:off x="6266121" y="2459808"/>
              <a:ext cx="595035"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19" name="Line 22">
              <a:extLst>
                <a:ext uri="{FF2B5EF4-FFF2-40B4-BE49-F238E27FC236}">
                  <a16:creationId xmlns:a16="http://schemas.microsoft.com/office/drawing/2014/main" id="{791FC048-8DAA-4F51-B969-80B5E758070A}"/>
                </a:ext>
              </a:extLst>
            </p:cNvPr>
            <p:cNvSpPr>
              <a:spLocks noChangeShapeType="1"/>
            </p:cNvSpPr>
            <p:nvPr/>
          </p:nvSpPr>
          <p:spPr bwMode="auto">
            <a:xfrm flipH="1">
              <a:off x="6342321" y="2917008"/>
              <a:ext cx="609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23">
              <a:extLst>
                <a:ext uri="{FF2B5EF4-FFF2-40B4-BE49-F238E27FC236}">
                  <a16:creationId xmlns:a16="http://schemas.microsoft.com/office/drawing/2014/main" id="{85061ADD-D703-4F20-92F4-EB8D8584255B}"/>
                </a:ext>
              </a:extLst>
            </p:cNvPr>
            <p:cNvSpPr>
              <a:spLocks noChangeShapeType="1"/>
            </p:cNvSpPr>
            <p:nvPr/>
          </p:nvSpPr>
          <p:spPr bwMode="auto">
            <a:xfrm>
              <a:off x="63423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4">
              <a:extLst>
                <a:ext uri="{FF2B5EF4-FFF2-40B4-BE49-F238E27FC236}">
                  <a16:creationId xmlns:a16="http://schemas.microsoft.com/office/drawing/2014/main" id="{2F9AF46F-6497-4228-ADA1-DD563DC667FE}"/>
                </a:ext>
              </a:extLst>
            </p:cNvPr>
            <p:cNvSpPr>
              <a:spLocks noChangeArrowheads="1"/>
            </p:cNvSpPr>
            <p:nvPr/>
          </p:nvSpPr>
          <p:spPr bwMode="auto">
            <a:xfrm>
              <a:off x="58089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2" name="Line 25">
              <a:extLst>
                <a:ext uri="{FF2B5EF4-FFF2-40B4-BE49-F238E27FC236}">
                  <a16:creationId xmlns:a16="http://schemas.microsoft.com/office/drawing/2014/main" id="{7E17F795-EFB6-4FD0-BEE4-6D546A24731D}"/>
                </a:ext>
              </a:extLst>
            </p:cNvPr>
            <p:cNvSpPr>
              <a:spLocks noChangeShapeType="1"/>
            </p:cNvSpPr>
            <p:nvPr/>
          </p:nvSpPr>
          <p:spPr bwMode="auto">
            <a:xfrm>
              <a:off x="63423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Line 26">
              <a:extLst>
                <a:ext uri="{FF2B5EF4-FFF2-40B4-BE49-F238E27FC236}">
                  <a16:creationId xmlns:a16="http://schemas.microsoft.com/office/drawing/2014/main" id="{4CA16C08-3A6D-42D1-AD22-D6BA2247C5D5}"/>
                </a:ext>
              </a:extLst>
            </p:cNvPr>
            <p:cNvSpPr>
              <a:spLocks noChangeShapeType="1"/>
            </p:cNvSpPr>
            <p:nvPr/>
          </p:nvSpPr>
          <p:spPr bwMode="auto">
            <a:xfrm>
              <a:off x="6342321" y="4136208"/>
              <a:ext cx="11430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Line 27">
              <a:extLst>
                <a:ext uri="{FF2B5EF4-FFF2-40B4-BE49-F238E27FC236}">
                  <a16:creationId xmlns:a16="http://schemas.microsoft.com/office/drawing/2014/main" id="{F4D97991-C93C-4E90-9A20-0BCF870FC7BE}"/>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28">
              <a:extLst>
                <a:ext uri="{FF2B5EF4-FFF2-40B4-BE49-F238E27FC236}">
                  <a16:creationId xmlns:a16="http://schemas.microsoft.com/office/drawing/2014/main" id="{4B910FA9-AB31-4A44-BEE0-51D9046E1390}"/>
                </a:ext>
              </a:extLst>
            </p:cNvPr>
            <p:cNvSpPr txBox="1">
              <a:spLocks noChangeArrowheads="1"/>
            </p:cNvSpPr>
            <p:nvPr/>
          </p:nvSpPr>
          <p:spPr bwMode="auto">
            <a:xfrm>
              <a:off x="7942521" y="2459808"/>
              <a:ext cx="510076"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26" name="Line 29">
              <a:extLst>
                <a:ext uri="{FF2B5EF4-FFF2-40B4-BE49-F238E27FC236}">
                  <a16:creationId xmlns:a16="http://schemas.microsoft.com/office/drawing/2014/main" id="{E9096854-0EA0-487C-866E-40DE122CD135}"/>
                </a:ext>
              </a:extLst>
            </p:cNvPr>
            <p:cNvSpPr>
              <a:spLocks noChangeShapeType="1"/>
            </p:cNvSpPr>
            <p:nvPr/>
          </p:nvSpPr>
          <p:spPr bwMode="auto">
            <a:xfrm>
              <a:off x="8018721" y="2917008"/>
              <a:ext cx="5334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30">
              <a:extLst>
                <a:ext uri="{FF2B5EF4-FFF2-40B4-BE49-F238E27FC236}">
                  <a16:creationId xmlns:a16="http://schemas.microsoft.com/office/drawing/2014/main" id="{F7F8EA41-D4B2-49F3-92B3-C9BCC5D1E074}"/>
                </a:ext>
              </a:extLst>
            </p:cNvPr>
            <p:cNvSpPr>
              <a:spLocks noChangeShapeType="1"/>
            </p:cNvSpPr>
            <p:nvPr/>
          </p:nvSpPr>
          <p:spPr bwMode="auto">
            <a:xfrm>
              <a:off x="85521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31">
              <a:extLst>
                <a:ext uri="{FF2B5EF4-FFF2-40B4-BE49-F238E27FC236}">
                  <a16:creationId xmlns:a16="http://schemas.microsoft.com/office/drawing/2014/main" id="{DF96551B-4D9A-47D0-84DD-993A7F3F44AF}"/>
                </a:ext>
              </a:extLst>
            </p:cNvPr>
            <p:cNvSpPr>
              <a:spLocks noChangeArrowheads="1"/>
            </p:cNvSpPr>
            <p:nvPr/>
          </p:nvSpPr>
          <p:spPr bwMode="auto">
            <a:xfrm>
              <a:off x="79425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29" name="Line 32">
              <a:extLst>
                <a:ext uri="{FF2B5EF4-FFF2-40B4-BE49-F238E27FC236}">
                  <a16:creationId xmlns:a16="http://schemas.microsoft.com/office/drawing/2014/main" id="{7F05F3EE-F028-4208-9411-051CA5899EF1}"/>
                </a:ext>
              </a:extLst>
            </p:cNvPr>
            <p:cNvSpPr>
              <a:spLocks noChangeShapeType="1"/>
            </p:cNvSpPr>
            <p:nvPr/>
          </p:nvSpPr>
          <p:spPr bwMode="auto">
            <a:xfrm>
              <a:off x="85521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33">
              <a:extLst>
                <a:ext uri="{FF2B5EF4-FFF2-40B4-BE49-F238E27FC236}">
                  <a16:creationId xmlns:a16="http://schemas.microsoft.com/office/drawing/2014/main" id="{8647B58E-B403-4ABA-B914-206610E57283}"/>
                </a:ext>
              </a:extLst>
            </p:cNvPr>
            <p:cNvSpPr>
              <a:spLocks noChangeShapeType="1"/>
            </p:cNvSpPr>
            <p:nvPr/>
          </p:nvSpPr>
          <p:spPr bwMode="auto">
            <a:xfrm flipH="1">
              <a:off x="7485321" y="4136208"/>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34">
              <a:extLst>
                <a:ext uri="{FF2B5EF4-FFF2-40B4-BE49-F238E27FC236}">
                  <a16:creationId xmlns:a16="http://schemas.microsoft.com/office/drawing/2014/main" id="{F5582F6D-4E00-458F-B343-2824D4C2E067}"/>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Text Box 36">
            <a:extLst>
              <a:ext uri="{FF2B5EF4-FFF2-40B4-BE49-F238E27FC236}">
                <a16:creationId xmlns:a16="http://schemas.microsoft.com/office/drawing/2014/main" id="{7CDAC509-EA4F-45CF-853D-49A0E3D409BC}"/>
              </a:ext>
            </a:extLst>
          </p:cNvPr>
          <p:cNvSpPr txBox="1">
            <a:spLocks noChangeArrowheads="1"/>
          </p:cNvSpPr>
          <p:nvPr/>
        </p:nvSpPr>
        <p:spPr bwMode="auto">
          <a:xfrm>
            <a:off x="1599160" y="4771167"/>
            <a:ext cx="19287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3810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c is true </a:t>
            </a:r>
          </a:p>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f</a:t>
            </a:r>
          </a:p>
        </p:txBody>
      </p:sp>
      <p:grpSp>
        <p:nvGrpSpPr>
          <p:cNvPr id="62" name="组合 61">
            <a:extLst>
              <a:ext uri="{FF2B5EF4-FFF2-40B4-BE49-F238E27FC236}">
                <a16:creationId xmlns:a16="http://schemas.microsoft.com/office/drawing/2014/main" id="{3EE91AB4-7E77-422D-93E3-03FD0ED3AC83}"/>
              </a:ext>
            </a:extLst>
          </p:cNvPr>
          <p:cNvGrpSpPr/>
          <p:nvPr/>
        </p:nvGrpSpPr>
        <p:grpSpPr>
          <a:xfrm>
            <a:off x="3467568" y="3614783"/>
            <a:ext cx="2216343" cy="2819400"/>
            <a:chOff x="3467568" y="3614783"/>
            <a:chExt cx="2216343" cy="2819400"/>
          </a:xfrm>
        </p:grpSpPr>
        <p:sp>
          <p:nvSpPr>
            <p:cNvPr id="33" name="Line 37">
              <a:extLst>
                <a:ext uri="{FF2B5EF4-FFF2-40B4-BE49-F238E27FC236}">
                  <a16:creationId xmlns:a16="http://schemas.microsoft.com/office/drawing/2014/main" id="{BFEB2DDA-B40E-4F9F-BC6F-A1A71C3CA281}"/>
                </a:ext>
              </a:extLst>
            </p:cNvPr>
            <p:cNvSpPr>
              <a:spLocks noChangeShapeType="1"/>
            </p:cNvSpPr>
            <p:nvPr/>
          </p:nvSpPr>
          <p:spPr bwMode="auto">
            <a:xfrm>
              <a:off x="4474043" y="3614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AutoShape 38">
              <a:extLst>
                <a:ext uri="{FF2B5EF4-FFF2-40B4-BE49-F238E27FC236}">
                  <a16:creationId xmlns:a16="http://schemas.microsoft.com/office/drawing/2014/main" id="{422EF859-2EA1-42D1-88BA-515666B407BD}"/>
                </a:ext>
              </a:extLst>
            </p:cNvPr>
            <p:cNvSpPr>
              <a:spLocks noChangeArrowheads="1"/>
            </p:cNvSpPr>
            <p:nvPr/>
          </p:nvSpPr>
          <p:spPr bwMode="auto">
            <a:xfrm>
              <a:off x="3712043" y="3995783"/>
              <a:ext cx="1524000" cy="762000"/>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5" name="Line 39">
              <a:extLst>
                <a:ext uri="{FF2B5EF4-FFF2-40B4-BE49-F238E27FC236}">
                  <a16:creationId xmlns:a16="http://schemas.microsoft.com/office/drawing/2014/main" id="{621B63EC-AE42-434A-B04C-848D2E728B9A}"/>
                </a:ext>
              </a:extLst>
            </p:cNvPr>
            <p:cNvSpPr>
              <a:spLocks noChangeShapeType="1"/>
            </p:cNvSpPr>
            <p:nvPr/>
          </p:nvSpPr>
          <p:spPr bwMode="auto">
            <a:xfrm>
              <a:off x="4458168" y="4757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Rectangle 40">
              <a:extLst>
                <a:ext uri="{FF2B5EF4-FFF2-40B4-BE49-F238E27FC236}">
                  <a16:creationId xmlns:a16="http://schemas.microsoft.com/office/drawing/2014/main" id="{34FB58C0-A66A-4CFC-BB75-12C4A6ED4D22}"/>
                </a:ext>
              </a:extLst>
            </p:cNvPr>
            <p:cNvSpPr>
              <a:spLocks noChangeArrowheads="1"/>
            </p:cNvSpPr>
            <p:nvPr/>
          </p:nvSpPr>
          <p:spPr bwMode="auto">
            <a:xfrm>
              <a:off x="4000968" y="5138783"/>
              <a:ext cx="990600" cy="457200"/>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7" name="Text Box 41">
              <a:extLst>
                <a:ext uri="{FF2B5EF4-FFF2-40B4-BE49-F238E27FC236}">
                  <a16:creationId xmlns:a16="http://schemas.microsoft.com/office/drawing/2014/main" id="{63A99884-A9DC-4230-AC97-F64C60465D38}"/>
                </a:ext>
              </a:extLst>
            </p:cNvPr>
            <p:cNvSpPr txBox="1">
              <a:spLocks noChangeArrowheads="1"/>
            </p:cNvSpPr>
            <p:nvPr/>
          </p:nvSpPr>
          <p:spPr bwMode="auto">
            <a:xfrm>
              <a:off x="3864443" y="4757783"/>
              <a:ext cx="714375" cy="33655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38" name="Line 42">
              <a:extLst>
                <a:ext uri="{FF2B5EF4-FFF2-40B4-BE49-F238E27FC236}">
                  <a16:creationId xmlns:a16="http://schemas.microsoft.com/office/drawing/2014/main" id="{F69A7703-E98E-4FF1-9468-7D7B6D53F813}"/>
                </a:ext>
              </a:extLst>
            </p:cNvPr>
            <p:cNvSpPr>
              <a:spLocks noChangeShapeType="1"/>
            </p:cNvSpPr>
            <p:nvPr/>
          </p:nvSpPr>
          <p:spPr bwMode="auto">
            <a:xfrm>
              <a:off x="4458168" y="5595983"/>
              <a:ext cx="0" cy="3810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Line 43">
              <a:extLst>
                <a:ext uri="{FF2B5EF4-FFF2-40B4-BE49-F238E27FC236}">
                  <a16:creationId xmlns:a16="http://schemas.microsoft.com/office/drawing/2014/main" id="{5A704506-E492-4C23-9B7F-746D265B7927}"/>
                </a:ext>
              </a:extLst>
            </p:cNvPr>
            <p:cNvSpPr>
              <a:spLocks noChangeShapeType="1"/>
            </p:cNvSpPr>
            <p:nvPr/>
          </p:nvSpPr>
          <p:spPr bwMode="auto">
            <a:xfrm flipH="1">
              <a:off x="3467568" y="5976983"/>
              <a:ext cx="990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Line 44">
              <a:extLst>
                <a:ext uri="{FF2B5EF4-FFF2-40B4-BE49-F238E27FC236}">
                  <a16:creationId xmlns:a16="http://schemas.microsoft.com/office/drawing/2014/main" id="{E0437273-6F2E-4F46-BED0-1532F7425DE2}"/>
                </a:ext>
              </a:extLst>
            </p:cNvPr>
            <p:cNvSpPr>
              <a:spLocks noChangeShapeType="1"/>
            </p:cNvSpPr>
            <p:nvPr/>
          </p:nvSpPr>
          <p:spPr bwMode="auto">
            <a:xfrm flipV="1">
              <a:off x="3467568" y="3767183"/>
              <a:ext cx="0" cy="2209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Line 45">
              <a:extLst>
                <a:ext uri="{FF2B5EF4-FFF2-40B4-BE49-F238E27FC236}">
                  <a16:creationId xmlns:a16="http://schemas.microsoft.com/office/drawing/2014/main" id="{6B355153-10FB-4E20-8D98-162F3B6106D8}"/>
                </a:ext>
              </a:extLst>
            </p:cNvPr>
            <p:cNvSpPr>
              <a:spLocks noChangeShapeType="1"/>
            </p:cNvSpPr>
            <p:nvPr/>
          </p:nvSpPr>
          <p:spPr bwMode="auto">
            <a:xfrm>
              <a:off x="3467568" y="3767183"/>
              <a:ext cx="990600" cy="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Text Box 46">
              <a:extLst>
                <a:ext uri="{FF2B5EF4-FFF2-40B4-BE49-F238E27FC236}">
                  <a16:creationId xmlns:a16="http://schemas.microsoft.com/office/drawing/2014/main" id="{B8708603-0969-472C-A5DD-26B8C40D270E}"/>
                </a:ext>
              </a:extLst>
            </p:cNvPr>
            <p:cNvSpPr txBox="1">
              <a:spLocks noChangeArrowheads="1"/>
            </p:cNvSpPr>
            <p:nvPr/>
          </p:nvSpPr>
          <p:spPr bwMode="auto">
            <a:xfrm>
              <a:off x="5204293" y="3981496"/>
              <a:ext cx="479618"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43" name="Line 47">
              <a:extLst>
                <a:ext uri="{FF2B5EF4-FFF2-40B4-BE49-F238E27FC236}">
                  <a16:creationId xmlns:a16="http://schemas.microsoft.com/office/drawing/2014/main" id="{714AB77C-A322-4833-A3E6-CF402F2CAC00}"/>
                </a:ext>
              </a:extLst>
            </p:cNvPr>
            <p:cNvSpPr>
              <a:spLocks noChangeShapeType="1"/>
            </p:cNvSpPr>
            <p:nvPr/>
          </p:nvSpPr>
          <p:spPr bwMode="auto">
            <a:xfrm>
              <a:off x="5220168" y="4376783"/>
              <a:ext cx="304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48">
              <a:extLst>
                <a:ext uri="{FF2B5EF4-FFF2-40B4-BE49-F238E27FC236}">
                  <a16:creationId xmlns:a16="http://schemas.microsoft.com/office/drawing/2014/main" id="{A16AA106-3FAD-4D4B-9B79-0E71C8B014AB}"/>
                </a:ext>
              </a:extLst>
            </p:cNvPr>
            <p:cNvSpPr>
              <a:spLocks noChangeShapeType="1"/>
            </p:cNvSpPr>
            <p:nvPr/>
          </p:nvSpPr>
          <p:spPr bwMode="auto">
            <a:xfrm>
              <a:off x="5524968" y="4376783"/>
              <a:ext cx="0" cy="17526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Line 49">
              <a:extLst>
                <a:ext uri="{FF2B5EF4-FFF2-40B4-BE49-F238E27FC236}">
                  <a16:creationId xmlns:a16="http://schemas.microsoft.com/office/drawing/2014/main" id="{9F3F8938-7EFD-4BBE-9AE1-4A4A1793861E}"/>
                </a:ext>
              </a:extLst>
            </p:cNvPr>
            <p:cNvSpPr>
              <a:spLocks noChangeShapeType="1"/>
            </p:cNvSpPr>
            <p:nvPr/>
          </p:nvSpPr>
          <p:spPr bwMode="auto">
            <a:xfrm flipH="1">
              <a:off x="4458168" y="6129383"/>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Line 50">
              <a:extLst>
                <a:ext uri="{FF2B5EF4-FFF2-40B4-BE49-F238E27FC236}">
                  <a16:creationId xmlns:a16="http://schemas.microsoft.com/office/drawing/2014/main" id="{3D9CF1B2-A21E-401D-BEAC-B671E5BD2D2D}"/>
                </a:ext>
              </a:extLst>
            </p:cNvPr>
            <p:cNvSpPr>
              <a:spLocks noChangeShapeType="1"/>
            </p:cNvSpPr>
            <p:nvPr/>
          </p:nvSpPr>
          <p:spPr bwMode="auto">
            <a:xfrm>
              <a:off x="4458168" y="6129383"/>
              <a:ext cx="0" cy="3048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258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4" grpId="0" autoUpdateAnimBg="0"/>
      <p:bldP spid="3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43</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问题三：让</a:t>
            </a:r>
            <a:r>
              <a:rPr lang="en-US" altLang="zh-CN" dirty="0"/>
              <a:t>LED</a:t>
            </a:r>
            <a:r>
              <a:rPr lang="zh-CN" altLang="en-US" dirty="0"/>
              <a:t>流动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同一时刻只有一个</a:t>
            </a:r>
            <a:r>
              <a:rPr lang="en-US" altLang="zh-CN" dirty="0"/>
              <a:t>LED</a:t>
            </a:r>
            <a:r>
              <a:rPr lang="zh-CN" altLang="en-US" dirty="0"/>
              <a:t>亮</a:t>
            </a:r>
            <a:endParaRPr lang="en-US" altLang="zh-CN" dirty="0"/>
          </a:p>
          <a:p>
            <a:pPr lvl="1">
              <a:lnSpc>
                <a:spcPct val="150000"/>
              </a:lnSpc>
            </a:pPr>
            <a:r>
              <a:rPr lang="zh-CN" altLang="en-US" dirty="0"/>
              <a:t>指定流动的时间间隔（如</a:t>
            </a:r>
            <a:r>
              <a:rPr lang="en-US" altLang="zh-CN" dirty="0"/>
              <a:t>500ms</a:t>
            </a:r>
            <a:r>
              <a:rPr lang="zh-CN" altLang="en-US" dirty="0"/>
              <a:t>）</a:t>
            </a:r>
            <a:endParaRPr lang="en-US" altLang="zh-CN" dirty="0"/>
          </a:p>
          <a:p>
            <a:pPr lvl="1">
              <a:lnSpc>
                <a:spcPct val="150000"/>
              </a:lnSpc>
            </a:pPr>
            <a:r>
              <a:rPr lang="zh-CN" altLang="en-US" dirty="0"/>
              <a:t>多个方向流动</a:t>
            </a:r>
            <a:endParaRPr lang="en-US" altLang="zh-CN" dirty="0"/>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5949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44</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331625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函数及其调用</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1"/>
            <a:ext cx="8547100" cy="2834471"/>
          </a:xfrm>
        </p:spPr>
        <p:txBody>
          <a:bodyPr>
            <a:normAutofit/>
          </a:bodyPr>
          <a:lstStyle/>
          <a:p>
            <a:r>
              <a:rPr lang="zh-CN" altLang="en-US" dirty="0"/>
              <a:t>基本概念</a:t>
            </a:r>
            <a:endParaRPr lang="en-US" altLang="zh-CN" dirty="0"/>
          </a:p>
          <a:p>
            <a:pPr lvl="1"/>
            <a:r>
              <a:rPr lang="zh-CN" altLang="en-US" dirty="0"/>
              <a:t>函数是一组一起执行一个任务的语句。所有简单的程序都可以定义其他额外的函数。对于调用者而言相当于一个黑盒；</a:t>
            </a:r>
          </a:p>
          <a:p>
            <a:pPr lvl="1"/>
            <a:r>
              <a:rPr lang="zh-CN" altLang="en-US" dirty="0"/>
              <a:t>可以把代码划分到不同的函数中，划分通常是根据每个函数执行一个特定的任务来进行的。</a:t>
            </a:r>
          </a:p>
        </p:txBody>
      </p:sp>
      <p:sp>
        <p:nvSpPr>
          <p:cNvPr id="6" name="文本占位符 4">
            <a:extLst>
              <a:ext uri="{FF2B5EF4-FFF2-40B4-BE49-F238E27FC236}">
                <a16:creationId xmlns:a16="http://schemas.microsoft.com/office/drawing/2014/main" id="{9C5FE009-4B4F-4DA1-BA51-2DCB9ECA1C84}"/>
              </a:ext>
            </a:extLst>
          </p:cNvPr>
          <p:cNvSpPr txBox="1">
            <a:spLocks/>
          </p:cNvSpPr>
          <p:nvPr/>
        </p:nvSpPr>
        <p:spPr>
          <a:xfrm>
            <a:off x="298450" y="3483039"/>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函数的引用</a:t>
            </a:r>
          </a:p>
        </p:txBody>
      </p:sp>
      <p:sp>
        <p:nvSpPr>
          <p:cNvPr id="7" name="Text Box 3">
            <a:extLst>
              <a:ext uri="{FF2B5EF4-FFF2-40B4-BE49-F238E27FC236}">
                <a16:creationId xmlns:a16="http://schemas.microsoft.com/office/drawing/2014/main" id="{FC8695B2-99C6-4FD0-B59D-7D125CC8933C}"/>
              </a:ext>
            </a:extLst>
          </p:cNvPr>
          <p:cNvSpPr txBox="1">
            <a:spLocks noChangeArrowheads="1"/>
          </p:cNvSpPr>
          <p:nvPr/>
        </p:nvSpPr>
        <p:spPr bwMode="auto">
          <a:xfrm>
            <a:off x="3308679" y="4105384"/>
            <a:ext cx="2313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实参表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Text Box 4">
            <a:extLst>
              <a:ext uri="{FF2B5EF4-FFF2-40B4-BE49-F238E27FC236}">
                <a16:creationId xmlns:a16="http://schemas.microsoft.com/office/drawing/2014/main" id="{03B6F819-0203-4EEA-A7A0-6C3D996DF537}"/>
              </a:ext>
            </a:extLst>
          </p:cNvPr>
          <p:cNvSpPr txBox="1">
            <a:spLocks noChangeArrowheads="1"/>
          </p:cNvSpPr>
          <p:nvPr/>
        </p:nvSpPr>
        <p:spPr bwMode="auto">
          <a:xfrm>
            <a:off x="592610" y="4666175"/>
            <a:ext cx="454162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一般引用方式有三种：</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 句 形  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表达式形式：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c=max(a, b)*2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 数 参  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 (a , max (b , d )) ;</a:t>
            </a:r>
          </a:p>
        </p:txBody>
      </p:sp>
    </p:spTree>
    <p:extLst>
      <p:ext uri="{BB962C8B-B14F-4D97-AF65-F5344CB8AC3E}">
        <p14:creationId xmlns:p14="http://schemas.microsoft.com/office/powerpoint/2010/main" val="318725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函数定义时要确定如下四点：</a:t>
            </a:r>
          </a:p>
          <a:p>
            <a:pPr marL="457200" lvl="1" indent="0">
              <a:buNone/>
            </a:pPr>
            <a:r>
              <a:rPr lang="zh-CN" altLang="en-US" dirty="0"/>
              <a:t>函数的名称、函数的类型、函数的参数、函数的功能</a:t>
            </a:r>
            <a:endParaRPr lang="en-US" altLang="zh-CN" dirty="0"/>
          </a:p>
          <a:p>
            <a:r>
              <a:rPr lang="zh-CN" altLang="en-US" dirty="0"/>
              <a:t>函数的结构</a:t>
            </a:r>
            <a:endParaRPr lang="en-US" altLang="zh-CN" dirty="0"/>
          </a:p>
        </p:txBody>
      </p:sp>
      <p:sp>
        <p:nvSpPr>
          <p:cNvPr id="6" name="Text Box 4">
            <a:extLst>
              <a:ext uri="{FF2B5EF4-FFF2-40B4-BE49-F238E27FC236}">
                <a16:creationId xmlns:a16="http://schemas.microsoft.com/office/drawing/2014/main" id="{A3978E43-0EFD-49C3-AF66-799B3ECE35B3}"/>
              </a:ext>
            </a:extLst>
          </p:cNvPr>
          <p:cNvSpPr txBox="1">
            <a:spLocks noChangeArrowheads="1"/>
          </p:cNvSpPr>
          <p:nvPr/>
        </p:nvSpPr>
        <p:spPr bwMode="auto">
          <a:xfrm>
            <a:off x="623888" y="2208021"/>
            <a:ext cx="2861979" cy="42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c=max( a , 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x ,int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AutoShape 5">
            <a:extLst>
              <a:ext uri="{FF2B5EF4-FFF2-40B4-BE49-F238E27FC236}">
                <a16:creationId xmlns:a16="http://schemas.microsoft.com/office/drawing/2014/main" id="{2989A918-09F5-4ED3-B38A-81DA75B50B6A}"/>
              </a:ext>
            </a:extLst>
          </p:cNvPr>
          <p:cNvSpPr>
            <a:spLocks/>
          </p:cNvSpPr>
          <p:nvPr/>
        </p:nvSpPr>
        <p:spPr bwMode="auto">
          <a:xfrm>
            <a:off x="166688" y="3743114"/>
            <a:ext cx="255677" cy="371513"/>
          </a:xfrm>
          <a:prstGeom prst="leftBracket">
            <a:avLst>
              <a:gd name="adj" fmla="val 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6">
            <a:extLst>
              <a:ext uri="{FF2B5EF4-FFF2-40B4-BE49-F238E27FC236}">
                <a16:creationId xmlns:a16="http://schemas.microsoft.com/office/drawing/2014/main" id="{736C4103-5110-4186-94D4-4C7582EDA163}"/>
              </a:ext>
            </a:extLst>
          </p:cNvPr>
          <p:cNvSpPr txBox="1">
            <a:spLocks noChangeArrowheads="1"/>
          </p:cNvSpPr>
          <p:nvPr/>
        </p:nvSpPr>
        <p:spPr bwMode="auto">
          <a:xfrm>
            <a:off x="165131" y="316841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主函数</a:t>
            </a:r>
          </a:p>
        </p:txBody>
      </p:sp>
      <p:sp>
        <p:nvSpPr>
          <p:cNvPr id="10" name="Text Box 8">
            <a:extLst>
              <a:ext uri="{FF2B5EF4-FFF2-40B4-BE49-F238E27FC236}">
                <a16:creationId xmlns:a16="http://schemas.microsoft.com/office/drawing/2014/main" id="{5A8C7024-47A4-4A1B-8409-3D5777C8C43C}"/>
              </a:ext>
            </a:extLst>
          </p:cNvPr>
          <p:cNvSpPr txBox="1">
            <a:spLocks noChangeArrowheads="1"/>
          </p:cNvSpPr>
          <p:nvPr/>
        </p:nvSpPr>
        <p:spPr bwMode="auto">
          <a:xfrm>
            <a:off x="165131" y="5156008"/>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函数体</a:t>
            </a:r>
          </a:p>
        </p:txBody>
      </p:sp>
      <p:sp>
        <p:nvSpPr>
          <p:cNvPr id="11" name="AutoShape 9">
            <a:extLst>
              <a:ext uri="{FF2B5EF4-FFF2-40B4-BE49-F238E27FC236}">
                <a16:creationId xmlns:a16="http://schemas.microsoft.com/office/drawing/2014/main" id="{01A6BD41-B95A-46A3-A5A7-696077B555ED}"/>
              </a:ext>
            </a:extLst>
          </p:cNvPr>
          <p:cNvSpPr>
            <a:spLocks/>
          </p:cNvSpPr>
          <p:nvPr/>
        </p:nvSpPr>
        <p:spPr bwMode="auto">
          <a:xfrm>
            <a:off x="3944624" y="3634989"/>
            <a:ext cx="4343400" cy="342900"/>
          </a:xfrm>
          <a:prstGeom prst="accentCallout2">
            <a:avLst>
              <a:gd name="adj1" fmla="val 33333"/>
              <a:gd name="adj2" fmla="val -1755"/>
              <a:gd name="adj3" fmla="val 33333"/>
              <a:gd name="adj4" fmla="val -67287"/>
              <a:gd name="adj5" fmla="val 654167"/>
              <a:gd name="adj6" fmla="val -6754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函数的类型，返回值的类型</a:t>
            </a:r>
          </a:p>
        </p:txBody>
      </p:sp>
      <p:sp>
        <p:nvSpPr>
          <p:cNvPr id="12" name="AutoShape 10">
            <a:extLst>
              <a:ext uri="{FF2B5EF4-FFF2-40B4-BE49-F238E27FC236}">
                <a16:creationId xmlns:a16="http://schemas.microsoft.com/office/drawing/2014/main" id="{FA38959D-2532-46A7-9C24-95D6CA7F6186}"/>
              </a:ext>
            </a:extLst>
          </p:cNvPr>
          <p:cNvSpPr>
            <a:spLocks/>
          </p:cNvSpPr>
          <p:nvPr/>
        </p:nvSpPr>
        <p:spPr bwMode="auto">
          <a:xfrm>
            <a:off x="3687390" y="4500371"/>
            <a:ext cx="4724400" cy="866775"/>
          </a:xfrm>
          <a:prstGeom prst="accentCallout2">
            <a:avLst>
              <a:gd name="adj1" fmla="val 13185"/>
              <a:gd name="adj2" fmla="val -1611"/>
              <a:gd name="adj3" fmla="val 13185"/>
              <a:gd name="adj4" fmla="val -51144"/>
              <a:gd name="adj5" fmla="val 36815"/>
              <a:gd name="adj6" fmla="val -51208"/>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函数名（用标识符命名），引用函数的标志，并得到结果</a:t>
            </a:r>
          </a:p>
        </p:txBody>
      </p:sp>
      <p:sp>
        <p:nvSpPr>
          <p:cNvPr id="13" name="AutoShape 11">
            <a:extLst>
              <a:ext uri="{FF2B5EF4-FFF2-40B4-BE49-F238E27FC236}">
                <a16:creationId xmlns:a16="http://schemas.microsoft.com/office/drawing/2014/main" id="{041AD129-6904-4C52-B024-D22D5FCF0B95}"/>
              </a:ext>
            </a:extLst>
          </p:cNvPr>
          <p:cNvSpPr>
            <a:spLocks/>
          </p:cNvSpPr>
          <p:nvPr/>
        </p:nvSpPr>
        <p:spPr bwMode="auto">
          <a:xfrm>
            <a:off x="3327827" y="5549514"/>
            <a:ext cx="2776944" cy="457200"/>
          </a:xfrm>
          <a:prstGeom prst="accentCallout2">
            <a:avLst>
              <a:gd name="adj1" fmla="val 25000"/>
              <a:gd name="adj2" fmla="val -2778"/>
              <a:gd name="adj3" fmla="val 25000"/>
              <a:gd name="adj4" fmla="val -35727"/>
              <a:gd name="adj5" fmla="val -106944"/>
              <a:gd name="adj6" fmla="val -3578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函数参数说明表</a:t>
            </a:r>
          </a:p>
        </p:txBody>
      </p:sp>
      <p:sp>
        <p:nvSpPr>
          <p:cNvPr id="14" name="Text Box 12">
            <a:extLst>
              <a:ext uri="{FF2B5EF4-FFF2-40B4-BE49-F238E27FC236}">
                <a16:creationId xmlns:a16="http://schemas.microsoft.com/office/drawing/2014/main" id="{9BED010A-3FB4-4FA4-A62D-C6F771CF2877}"/>
              </a:ext>
            </a:extLst>
          </p:cNvPr>
          <p:cNvSpPr txBox="1">
            <a:spLocks noChangeArrowheads="1"/>
          </p:cNvSpPr>
          <p:nvPr/>
        </p:nvSpPr>
        <p:spPr bwMode="auto">
          <a:xfrm>
            <a:off x="2534668" y="6018469"/>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a:t>
            </a:r>
          </a:p>
        </p:txBody>
      </p:sp>
      <p:sp>
        <p:nvSpPr>
          <p:cNvPr id="15" name="Text Box 13">
            <a:extLst>
              <a:ext uri="{FF2B5EF4-FFF2-40B4-BE49-F238E27FC236}">
                <a16:creationId xmlns:a16="http://schemas.microsoft.com/office/drawing/2014/main" id="{CEBECBAF-D8A6-4591-9681-5ACD5B192F9E}"/>
              </a:ext>
            </a:extLst>
          </p:cNvPr>
          <p:cNvSpPr txBox="1">
            <a:spLocks noChangeArrowheads="1"/>
          </p:cNvSpPr>
          <p:nvPr/>
        </p:nvSpPr>
        <p:spPr bwMode="auto">
          <a:xfrm>
            <a:off x="2534668" y="3862682"/>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引用！</a:t>
            </a:r>
          </a:p>
        </p:txBody>
      </p:sp>
    </p:spTree>
    <p:extLst>
      <p:ext uri="{BB962C8B-B14F-4D97-AF65-F5344CB8AC3E}">
        <p14:creationId xmlns:p14="http://schemas.microsoft.com/office/powerpoint/2010/main" val="165187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subTnLst>
                                    <p:audio>
                                      <p:cMediaNode>
                                        <p:cTn display="0" masterRel="sameClick">
                                          <p:stCondLst>
                                            <p:cond evt="begin" delay="0">
                                              <p:tn val="16"/>
                                            </p:cond>
                                          </p:stCondLst>
                                          <p:endCondLst>
                                            <p:cond evt="onStopAudio" delay="0">
                                              <p:tgtEl>
                                                <p:sldTgt/>
                                              </p:tgtEl>
                                            </p:cond>
                                          </p:endCondLst>
                                        </p:cTn>
                                        <p:tgtEl>
                                          <p:sndTgt r:embed="rId2" name="chord.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Left)">
                                      <p:cBhvr>
                                        <p:cTn id="35" dur="500"/>
                                        <p:tgtEl>
                                          <p:spTgt spid="11"/>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trips(downLeft)">
                                      <p:cBhvr>
                                        <p:cTn id="40" dur="500"/>
                                        <p:tgtEl>
                                          <p:spTgt spid="12"/>
                                        </p:tgtEl>
                                      </p:cBhvr>
                                    </p:animEffect>
                                  </p:childTnLst>
                                  <p:subTnLst>
                                    <p:audio>
                                      <p:cMediaNode>
                                        <p:cTn display="0" masterRel="sameClick">
                                          <p:stCondLst>
                                            <p:cond evt="begin" delay="0">
                                              <p:tn val="38"/>
                                            </p:cond>
                                          </p:stCondLst>
                                          <p:endCondLst>
                                            <p:cond evt="onStopAudio" delay="0">
                                              <p:tgtEl>
                                                <p:sldTgt/>
                                              </p:tgtEl>
                                            </p:cond>
                                          </p:endCondLst>
                                        </p:cTn>
                                        <p:tgtEl>
                                          <p:sndTgt r:embed="rId3" name="chimes.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downLeft)">
                                      <p:cBhvr>
                                        <p:cTn id="45" dur="500"/>
                                        <p:tgtEl>
                                          <p:spTgt spid="13"/>
                                        </p:tgtEl>
                                      </p:cBhvr>
                                    </p:animEffect>
                                  </p:childTnLst>
                                  <p:subTnLs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2" name="chord.wav"/>
                                        </p:tgtEl>
                                      </p:cMediaNode>
                                    </p:audio>
                                  </p:subTnLst>
                                </p:cTn>
                              </p:par>
                            </p:childTnLst>
                          </p:cTn>
                        </p:par>
                      </p:childTnLst>
                    </p:cTn>
                  </p:par>
                  <p:par>
                    <p:cTn id="52" fill="hold">
                      <p:stCondLst>
                        <p:cond delay="indefinite"/>
                      </p:stCondLst>
                      <p:childTnLst>
                        <p:par>
                          <p:cTn id="53" fill="hold">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strVal val="4*#ppt_w"/>
                                          </p:val>
                                        </p:tav>
                                        <p:tav tm="100000">
                                          <p:val>
                                            <p:strVal val="#ppt_w"/>
                                          </p:val>
                                        </p:tav>
                                      </p:tavLst>
                                    </p:anim>
                                    <p:anim calcmode="lin" valueType="num">
                                      <p:cBhvr>
                                        <p:cTn id="5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4"/>
                                            </p:cond>
                                          </p:stCondLst>
                                          <p:endCondLst>
                                            <p:cond evt="onStopAudio" delay="0">
                                              <p:tgtEl>
                                                <p:sldTgt/>
                                              </p:tgtEl>
                                            </p:cond>
                                          </p:endCondLst>
                                        </p:cTn>
                                        <p:tgtEl>
                                          <p:sndTgt r:embed="rId2" name="chor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9" grpId="0" autoUpdateAnimBg="0"/>
      <p:bldP spid="10" grpId="0" autoUpdateAnimBg="0"/>
      <p:bldP spid="11" grpId="0" animBg="1" autoUpdateAnimBg="0"/>
      <p:bldP spid="12" grpId="0" animBg="1" autoUpdateAnimBg="0"/>
      <p:bldP spid="13" grpId="0" animBg="1" autoUpdateAnimBg="0"/>
      <p:bldP spid="14" grpId="0" autoUpdateAnimBg="0"/>
      <p:bldP spid="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3220"/>
          </a:xfrm>
        </p:spPr>
        <p:txBody>
          <a:bodyPr>
            <a:normAutofit/>
          </a:bodyPr>
          <a:lstStyle/>
          <a:p>
            <a:r>
              <a:rPr lang="zh-CN" altLang="en-US" dirty="0"/>
              <a:t>函数的结构</a:t>
            </a:r>
            <a:endParaRPr lang="en-US" altLang="zh-CN" dirty="0"/>
          </a:p>
        </p:txBody>
      </p:sp>
      <p:sp>
        <p:nvSpPr>
          <p:cNvPr id="16" name="Text Box 3">
            <a:extLst>
              <a:ext uri="{FF2B5EF4-FFF2-40B4-BE49-F238E27FC236}">
                <a16:creationId xmlns:a16="http://schemas.microsoft.com/office/drawing/2014/main" id="{A9C94E8B-4A5D-4D42-94F8-752102BBBF72}"/>
              </a:ext>
            </a:extLst>
          </p:cNvPr>
          <p:cNvSpPr txBox="1">
            <a:spLocks noChangeArrowheads="1"/>
          </p:cNvSpPr>
          <p:nvPr/>
        </p:nvSpPr>
        <p:spPr bwMode="auto">
          <a:xfrm>
            <a:off x="709613" y="1290236"/>
            <a:ext cx="45481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格式：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参数说明表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内部说明语句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功能语句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Text Box 7">
            <a:extLst>
              <a:ext uri="{FF2B5EF4-FFF2-40B4-BE49-F238E27FC236}">
                <a16:creationId xmlns:a16="http://schemas.microsoft.com/office/drawing/2014/main" id="{625E434C-B7B8-4B61-A915-ABDED8360FE0}"/>
              </a:ext>
            </a:extLst>
          </p:cNvPr>
          <p:cNvSpPr txBox="1">
            <a:spLocks noChangeArrowheads="1"/>
          </p:cNvSpPr>
          <p:nvPr/>
        </p:nvSpPr>
        <p:spPr bwMode="auto">
          <a:xfrm>
            <a:off x="109538" y="3302025"/>
            <a:ext cx="6513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函数不能嵌套定义，但可以嵌套引用，包括引用自己；</a:t>
            </a:r>
          </a:p>
        </p:txBody>
      </p:sp>
      <p:sp>
        <p:nvSpPr>
          <p:cNvPr id="18" name="Text Box 8">
            <a:extLst>
              <a:ext uri="{FF2B5EF4-FFF2-40B4-BE49-F238E27FC236}">
                <a16:creationId xmlns:a16="http://schemas.microsoft.com/office/drawing/2014/main" id="{9BEB5AF7-12FF-4EF8-AFD9-13B74F4D32B0}"/>
              </a:ext>
            </a:extLst>
          </p:cNvPr>
          <p:cNvSpPr txBox="1">
            <a:spLocks noChangeArrowheads="1"/>
          </p:cNvSpPr>
          <p:nvPr/>
        </p:nvSpPr>
        <p:spPr bwMode="auto">
          <a:xfrm>
            <a:off x="6621864" y="2707566"/>
            <a:ext cx="20249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cx(int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/*Error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9">
            <a:extLst>
              <a:ext uri="{FF2B5EF4-FFF2-40B4-BE49-F238E27FC236}">
                <a16:creationId xmlns:a16="http://schemas.microsoft.com/office/drawing/2014/main" id="{4C0380F8-EA87-447D-9C65-37EFF60687B0}"/>
              </a:ext>
            </a:extLst>
          </p:cNvPr>
          <p:cNvSpPr txBox="1">
            <a:spLocks noChangeArrowheads="1"/>
          </p:cNvSpPr>
          <p:nvPr/>
        </p:nvSpPr>
        <p:spPr bwMode="auto">
          <a:xfrm>
            <a:off x="109538" y="3683025"/>
            <a:ext cx="62247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函数如果无返回值，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应说明为空类型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。函数无参</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数应定义成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矩形 19">
            <a:extLst>
              <a:ext uri="{FF2B5EF4-FFF2-40B4-BE49-F238E27FC236}">
                <a16:creationId xmlns:a16="http://schemas.microsoft.com/office/drawing/2014/main" id="{719985D3-C6AE-4524-91F0-581E45ADBD9C}"/>
              </a:ext>
            </a:extLst>
          </p:cNvPr>
          <p:cNvSpPr/>
          <p:nvPr/>
        </p:nvSpPr>
        <p:spPr>
          <a:xfrm>
            <a:off x="109538" y="4329356"/>
            <a:ext cx="452559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如果函数有返回值，应含有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a:t>
            </a:r>
            <a:endParaRPr lang="zh-CN" altLang="en-US" dirty="0"/>
          </a:p>
        </p:txBody>
      </p:sp>
    </p:spTree>
    <p:extLst>
      <p:ext uri="{BB962C8B-B14F-4D97-AF65-F5344CB8AC3E}">
        <p14:creationId xmlns:p14="http://schemas.microsoft.com/office/powerpoint/2010/main" val="280317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subTnLst>
                                    <p:audio>
                                      <p:cMediaNode>
                                        <p:cTn display="0" masterRel="sameClick">
                                          <p:stCondLst>
                                            <p:cond evt="begin" delay="0">
                                              <p:tn val="29"/>
                                            </p:cond>
                                          </p:stCondLst>
                                          <p:endCondLst>
                                            <p:cond evt="onStopAudio" delay="0">
                                              <p:tgtEl>
                                                <p:sldTgt/>
                                              </p:tgtEl>
                                            </p:cond>
                                          </p:endCondLst>
                                        </p:cTn>
                                        <p:tgtEl>
                                          <p:sndTgt r:embed="rId2" name="NOTIFY.WAV"/>
                                        </p:tgtEl>
                                      </p:cMediaNode>
                                    </p:audio>
                                  </p:sub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glass.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subTnLst>
                                    <p:audio>
                                      <p:cMediaNode>
                                        <p:cTn display="0" masterRel="sameClick">
                                          <p:stCondLst>
                                            <p:cond evt="begin" delay="0">
                                              <p:tn val="40"/>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autoUpdateAnimBg="0"/>
      <p:bldP spid="18" grpId="0" autoUpdateAnimBg="0"/>
      <p:bldP spid="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关于返回值的几点说明：</a:t>
            </a:r>
            <a:endParaRPr lang="en-US" altLang="zh-CN" dirty="0"/>
          </a:p>
          <a:p>
            <a:pPr marL="914400" lvl="1" indent="-457200">
              <a:buFont typeface="+mj-lt"/>
              <a:buAutoNum type="arabicPeriod"/>
            </a:pPr>
            <a:r>
              <a:rPr lang="zh-CN" altLang="en-US" dirty="0"/>
              <a:t>函数可以通过一个</a:t>
            </a:r>
            <a:r>
              <a:rPr lang="en-US" altLang="zh-CN" dirty="0"/>
              <a:t>return</a:t>
            </a:r>
            <a:r>
              <a:rPr lang="zh-CN" altLang="en-US" dirty="0"/>
              <a:t>语句返回一个值，也可以不返回值，此时应在定义函数时用</a:t>
            </a:r>
            <a:r>
              <a:rPr lang="en-US" altLang="zh-CN" dirty="0"/>
              <a:t>void</a:t>
            </a:r>
            <a:r>
              <a:rPr lang="zh-CN" altLang="en-US" dirty="0"/>
              <a:t>类型加以说明</a:t>
            </a:r>
            <a:r>
              <a:rPr lang="en-US" altLang="zh-CN" dirty="0"/>
              <a:t>;</a:t>
            </a:r>
          </a:p>
          <a:p>
            <a:pPr marL="914400" lvl="1" indent="-457200">
              <a:buFont typeface="+mj-lt"/>
              <a:buAutoNum type="arabicPeriod"/>
            </a:pPr>
            <a:r>
              <a:rPr lang="zh-CN" altLang="en-US" dirty="0"/>
              <a:t>函数中可以出现多个</a:t>
            </a:r>
            <a:r>
              <a:rPr lang="en-US" altLang="zh-CN" dirty="0"/>
              <a:t>return</a:t>
            </a:r>
            <a:r>
              <a:rPr lang="zh-CN" altLang="en-US" dirty="0"/>
              <a:t>语句，遇到一个</a:t>
            </a:r>
            <a:r>
              <a:rPr lang="en-US" altLang="zh-CN" dirty="0"/>
              <a:t>return </a:t>
            </a:r>
            <a:r>
              <a:rPr lang="zh-CN" altLang="en-US" dirty="0"/>
              <a:t>语句，则返回值，且返回调用函数，继续执行；</a:t>
            </a:r>
            <a:endParaRPr lang="en-US" altLang="zh-CN" dirty="0"/>
          </a:p>
          <a:p>
            <a:pPr marL="914400" lvl="1" indent="-457200">
              <a:buFont typeface="+mj-lt"/>
              <a:buAutoNum type="arabicPeriod"/>
            </a:pPr>
            <a:r>
              <a:rPr lang="zh-CN" altLang="en-US" dirty="0"/>
              <a:t>为了确保参数和返回值类型正确，一般须在函数调用前对其类型和参数的类型加以说明，该说明称之为原型声明。</a:t>
            </a:r>
          </a:p>
          <a:p>
            <a:pPr marL="0" indent="0">
              <a:buNone/>
            </a:pPr>
            <a:endParaRPr lang="en-US" altLang="zh-CN" dirty="0"/>
          </a:p>
        </p:txBody>
      </p:sp>
    </p:spTree>
    <p:extLst>
      <p:ext uri="{BB962C8B-B14F-4D97-AF65-F5344CB8AC3E}">
        <p14:creationId xmlns:p14="http://schemas.microsoft.com/office/powerpoint/2010/main" val="316309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1234"/>
          </a:xfrm>
        </p:spPr>
        <p:txBody>
          <a:bodyPr>
            <a:normAutofit/>
          </a:bodyPr>
          <a:lstStyle/>
          <a:p>
            <a:r>
              <a:rPr lang="zh-CN" altLang="en-US" dirty="0"/>
              <a:t>函数的引用过程</a:t>
            </a:r>
            <a:endParaRPr lang="en-US" altLang="zh-CN" dirty="0"/>
          </a:p>
        </p:txBody>
      </p:sp>
      <p:sp>
        <p:nvSpPr>
          <p:cNvPr id="6" name="Text Box 3">
            <a:extLst>
              <a:ext uri="{FF2B5EF4-FFF2-40B4-BE49-F238E27FC236}">
                <a16:creationId xmlns:a16="http://schemas.microsoft.com/office/drawing/2014/main" id="{06AC663F-3EBE-4812-8E59-08B63E423DB2}"/>
              </a:ext>
            </a:extLst>
          </p:cNvPr>
          <p:cNvSpPr txBox="1">
            <a:spLocks noChangeArrowheads="1"/>
          </p:cNvSpPr>
          <p:nvPr/>
        </p:nvSpPr>
        <p:spPr bwMode="auto">
          <a:xfrm>
            <a:off x="3361434" y="826373"/>
            <a:ext cx="3089605"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void  main (void)</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a ,b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,&amp;</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a,&amp;b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c=max( a ,b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(“%5d”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 max ( int x ,  int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Text Box 4">
            <a:extLst>
              <a:ext uri="{FF2B5EF4-FFF2-40B4-BE49-F238E27FC236}">
                <a16:creationId xmlns:a16="http://schemas.microsoft.com/office/drawing/2014/main" id="{D013AB1D-3F94-48AE-A0C1-E8BD22EBE04A}"/>
              </a:ext>
            </a:extLst>
          </p:cNvPr>
          <p:cNvSpPr txBox="1">
            <a:spLocks noChangeArrowheads="1"/>
          </p:cNvSpPr>
          <p:nvPr/>
        </p:nvSpPr>
        <p:spPr bwMode="auto">
          <a:xfrm>
            <a:off x="82778" y="5169773"/>
            <a:ext cx="80446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先计算实参的值，从右向左向函数传递调赋值给形参。</a:t>
            </a:r>
          </a:p>
        </p:txBody>
      </p:sp>
      <p:sp>
        <p:nvSpPr>
          <p:cNvPr id="9" name="Rectangle 5">
            <a:extLst>
              <a:ext uri="{FF2B5EF4-FFF2-40B4-BE49-F238E27FC236}">
                <a16:creationId xmlns:a16="http://schemas.microsoft.com/office/drawing/2014/main" id="{873B64FF-D7A1-4A88-A9B9-D8100A871ED3}"/>
              </a:ext>
            </a:extLst>
          </p:cNvPr>
          <p:cNvSpPr>
            <a:spLocks noChangeArrowheads="1"/>
          </p:cNvSpPr>
          <p:nvPr/>
        </p:nvSpPr>
        <p:spPr bwMode="auto">
          <a:xfrm>
            <a:off x="60700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 name="Rectangle 6">
            <a:extLst>
              <a:ext uri="{FF2B5EF4-FFF2-40B4-BE49-F238E27FC236}">
                <a16:creationId xmlns:a16="http://schemas.microsoft.com/office/drawing/2014/main" id="{CA958A31-2302-4909-BE8A-4C8DB7F06D72}"/>
              </a:ext>
            </a:extLst>
          </p:cNvPr>
          <p:cNvSpPr>
            <a:spLocks noChangeArrowheads="1"/>
          </p:cNvSpPr>
          <p:nvPr/>
        </p:nvSpPr>
        <p:spPr bwMode="auto">
          <a:xfrm>
            <a:off x="60700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1" name="Text Box 7">
            <a:extLst>
              <a:ext uri="{FF2B5EF4-FFF2-40B4-BE49-F238E27FC236}">
                <a16:creationId xmlns:a16="http://schemas.microsoft.com/office/drawing/2014/main" id="{270288FD-CD61-4639-B8AB-42772FC44B27}"/>
              </a:ext>
            </a:extLst>
          </p:cNvPr>
          <p:cNvSpPr txBox="1">
            <a:spLocks noChangeArrowheads="1"/>
          </p:cNvSpPr>
          <p:nvPr/>
        </p:nvSpPr>
        <p:spPr bwMode="auto">
          <a:xfrm>
            <a:off x="5598552" y="3973585"/>
            <a:ext cx="297174"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 name="Rectangle 8">
            <a:extLst>
              <a:ext uri="{FF2B5EF4-FFF2-40B4-BE49-F238E27FC236}">
                <a16:creationId xmlns:a16="http://schemas.microsoft.com/office/drawing/2014/main" id="{C5E5F467-D6E4-431B-9D64-BEB55277F93F}"/>
              </a:ext>
            </a:extLst>
          </p:cNvPr>
          <p:cNvSpPr>
            <a:spLocks noChangeArrowheads="1"/>
          </p:cNvSpPr>
          <p:nvPr/>
        </p:nvSpPr>
        <p:spPr bwMode="auto">
          <a:xfrm>
            <a:off x="77464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9">
            <a:extLst>
              <a:ext uri="{FF2B5EF4-FFF2-40B4-BE49-F238E27FC236}">
                <a16:creationId xmlns:a16="http://schemas.microsoft.com/office/drawing/2014/main" id="{66189B4D-C4F4-4ECA-B6B7-97DC101B1B79}"/>
              </a:ext>
            </a:extLst>
          </p:cNvPr>
          <p:cNvSpPr>
            <a:spLocks noChangeArrowheads="1"/>
          </p:cNvSpPr>
          <p:nvPr/>
        </p:nvSpPr>
        <p:spPr bwMode="auto">
          <a:xfrm>
            <a:off x="77464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10">
            <a:extLst>
              <a:ext uri="{FF2B5EF4-FFF2-40B4-BE49-F238E27FC236}">
                <a16:creationId xmlns:a16="http://schemas.microsoft.com/office/drawing/2014/main" id="{39357AD0-8309-4804-A367-512F14A506F2}"/>
              </a:ext>
            </a:extLst>
          </p:cNvPr>
          <p:cNvSpPr txBox="1">
            <a:spLocks noChangeArrowheads="1"/>
          </p:cNvSpPr>
          <p:nvPr/>
        </p:nvSpPr>
        <p:spPr bwMode="auto">
          <a:xfrm>
            <a:off x="8660839" y="4025972"/>
            <a:ext cx="348470"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15" name="Line 11">
            <a:extLst>
              <a:ext uri="{FF2B5EF4-FFF2-40B4-BE49-F238E27FC236}">
                <a16:creationId xmlns:a16="http://schemas.microsoft.com/office/drawing/2014/main" id="{B44947BB-76E4-4F56-B566-61CC8924DDDF}"/>
              </a:ext>
            </a:extLst>
          </p:cNvPr>
          <p:cNvSpPr>
            <a:spLocks noChangeShapeType="1"/>
          </p:cNvSpPr>
          <p:nvPr/>
        </p:nvSpPr>
        <p:spPr bwMode="auto">
          <a:xfrm>
            <a:off x="6832039" y="4619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Text Box 12">
            <a:extLst>
              <a:ext uri="{FF2B5EF4-FFF2-40B4-BE49-F238E27FC236}">
                <a16:creationId xmlns:a16="http://schemas.microsoft.com/office/drawing/2014/main" id="{A5D8A00B-9C09-4EE7-A7F4-B057CB0F5A94}"/>
              </a:ext>
            </a:extLst>
          </p:cNvPr>
          <p:cNvSpPr txBox="1">
            <a:spLocks noChangeArrowheads="1"/>
          </p:cNvSpPr>
          <p:nvPr/>
        </p:nvSpPr>
        <p:spPr bwMode="auto">
          <a:xfrm>
            <a:off x="7975039" y="4010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7" name="Line 13">
            <a:extLst>
              <a:ext uri="{FF2B5EF4-FFF2-40B4-BE49-F238E27FC236}">
                <a16:creationId xmlns:a16="http://schemas.microsoft.com/office/drawing/2014/main" id="{E757CC2C-6B37-4A53-89CF-6A758E4DFBD8}"/>
              </a:ext>
            </a:extLst>
          </p:cNvPr>
          <p:cNvSpPr>
            <a:spLocks noChangeShapeType="1"/>
          </p:cNvSpPr>
          <p:nvPr/>
        </p:nvSpPr>
        <p:spPr bwMode="auto">
          <a:xfrm>
            <a:off x="6832039" y="4238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4">
            <a:extLst>
              <a:ext uri="{FF2B5EF4-FFF2-40B4-BE49-F238E27FC236}">
                <a16:creationId xmlns:a16="http://schemas.microsoft.com/office/drawing/2014/main" id="{D16375BC-16E7-4501-89F1-F89F57B8F4E1}"/>
              </a:ext>
            </a:extLst>
          </p:cNvPr>
          <p:cNvSpPr txBox="1">
            <a:spLocks noChangeArrowheads="1"/>
          </p:cNvSpPr>
          <p:nvPr/>
        </p:nvSpPr>
        <p:spPr bwMode="auto">
          <a:xfrm>
            <a:off x="7975039" y="4391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9" name="Text Box 15">
            <a:extLst>
              <a:ext uri="{FF2B5EF4-FFF2-40B4-BE49-F238E27FC236}">
                <a16:creationId xmlns:a16="http://schemas.microsoft.com/office/drawing/2014/main" id="{9C79E9F3-8CA8-4417-9E38-70714F3A2F9D}"/>
              </a:ext>
            </a:extLst>
          </p:cNvPr>
          <p:cNvSpPr txBox="1">
            <a:spLocks noChangeArrowheads="1"/>
          </p:cNvSpPr>
          <p:nvPr/>
        </p:nvSpPr>
        <p:spPr bwMode="auto">
          <a:xfrm>
            <a:off x="82778" y="5550773"/>
            <a:ext cx="8292689"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转移在函数中运行，执行到一个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语句，将返回表达式的值。由函数名带回给调用函数。</a:t>
            </a:r>
          </a:p>
        </p:txBody>
      </p:sp>
      <p:sp>
        <p:nvSpPr>
          <p:cNvPr id="20" name="Line 16">
            <a:extLst>
              <a:ext uri="{FF2B5EF4-FFF2-40B4-BE49-F238E27FC236}">
                <a16:creationId xmlns:a16="http://schemas.microsoft.com/office/drawing/2014/main" id="{D9A7B481-AEDA-415D-9499-2936D3C490B4}"/>
              </a:ext>
            </a:extLst>
          </p:cNvPr>
          <p:cNvSpPr>
            <a:spLocks noChangeShapeType="1"/>
          </p:cNvSpPr>
          <p:nvPr/>
        </p:nvSpPr>
        <p:spPr bwMode="auto">
          <a:xfrm flipH="1">
            <a:off x="2729609" y="2366248"/>
            <a:ext cx="1600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5C6B88BC-83DF-49F7-BF37-DE4554DF26EF}"/>
              </a:ext>
            </a:extLst>
          </p:cNvPr>
          <p:cNvSpPr>
            <a:spLocks noChangeShapeType="1"/>
          </p:cNvSpPr>
          <p:nvPr/>
        </p:nvSpPr>
        <p:spPr bwMode="auto">
          <a:xfrm>
            <a:off x="2729609" y="2366248"/>
            <a:ext cx="0" cy="1676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8">
            <a:extLst>
              <a:ext uri="{FF2B5EF4-FFF2-40B4-BE49-F238E27FC236}">
                <a16:creationId xmlns:a16="http://schemas.microsoft.com/office/drawing/2014/main" id="{1E6CF299-6E49-4FB5-A1BD-61B326E625C4}"/>
              </a:ext>
            </a:extLst>
          </p:cNvPr>
          <p:cNvSpPr>
            <a:spLocks noChangeShapeType="1"/>
          </p:cNvSpPr>
          <p:nvPr/>
        </p:nvSpPr>
        <p:spPr bwMode="auto">
          <a:xfrm>
            <a:off x="2729609" y="4042648"/>
            <a:ext cx="685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Rectangle 19">
            <a:extLst>
              <a:ext uri="{FF2B5EF4-FFF2-40B4-BE49-F238E27FC236}">
                <a16:creationId xmlns:a16="http://schemas.microsoft.com/office/drawing/2014/main" id="{01D5720A-A39B-4B56-90F3-EBFA0A393E8B}"/>
              </a:ext>
            </a:extLst>
          </p:cNvPr>
          <p:cNvSpPr>
            <a:spLocks noChangeArrowheads="1"/>
          </p:cNvSpPr>
          <p:nvPr/>
        </p:nvSpPr>
        <p:spPr bwMode="auto">
          <a:xfrm>
            <a:off x="7746439" y="33242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 Box 20">
            <a:extLst>
              <a:ext uri="{FF2B5EF4-FFF2-40B4-BE49-F238E27FC236}">
                <a16:creationId xmlns:a16="http://schemas.microsoft.com/office/drawing/2014/main" id="{92F4D2B2-D6DF-4415-B71B-D0D811224A6A}"/>
              </a:ext>
            </a:extLst>
          </p:cNvPr>
          <p:cNvSpPr txBox="1">
            <a:spLocks noChangeArrowheads="1"/>
          </p:cNvSpPr>
          <p:nvPr/>
        </p:nvSpPr>
        <p:spPr bwMode="auto">
          <a:xfrm>
            <a:off x="8584639" y="3232222"/>
            <a:ext cx="284350" cy="371513"/>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25" name="Line 21">
            <a:extLst>
              <a:ext uri="{FF2B5EF4-FFF2-40B4-BE49-F238E27FC236}">
                <a16:creationId xmlns:a16="http://schemas.microsoft.com/office/drawing/2014/main" id="{AB63FC7A-5179-4A8F-98E3-4869AA0C9DD1}"/>
              </a:ext>
            </a:extLst>
          </p:cNvPr>
          <p:cNvSpPr>
            <a:spLocks noChangeShapeType="1"/>
          </p:cNvSpPr>
          <p:nvPr/>
        </p:nvSpPr>
        <p:spPr bwMode="auto">
          <a:xfrm>
            <a:off x="3415409" y="4042648"/>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2">
            <a:extLst>
              <a:ext uri="{FF2B5EF4-FFF2-40B4-BE49-F238E27FC236}">
                <a16:creationId xmlns:a16="http://schemas.microsoft.com/office/drawing/2014/main" id="{FAC93DDB-3093-4192-9982-7E0F2A2FF9C3}"/>
              </a:ext>
            </a:extLst>
          </p:cNvPr>
          <p:cNvSpPr txBox="1">
            <a:spLocks noChangeArrowheads="1"/>
          </p:cNvSpPr>
          <p:nvPr/>
        </p:nvSpPr>
        <p:spPr bwMode="auto">
          <a:xfrm>
            <a:off x="7975039" y="33242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Line 23">
            <a:extLst>
              <a:ext uri="{FF2B5EF4-FFF2-40B4-BE49-F238E27FC236}">
                <a16:creationId xmlns:a16="http://schemas.microsoft.com/office/drawing/2014/main" id="{19DF3340-A6B0-4B45-AC70-903B08F64D84}"/>
              </a:ext>
            </a:extLst>
          </p:cNvPr>
          <p:cNvSpPr>
            <a:spLocks noChangeShapeType="1"/>
          </p:cNvSpPr>
          <p:nvPr/>
        </p:nvSpPr>
        <p:spPr bwMode="auto">
          <a:xfrm>
            <a:off x="3415409" y="4423648"/>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4">
            <a:extLst>
              <a:ext uri="{FF2B5EF4-FFF2-40B4-BE49-F238E27FC236}">
                <a16:creationId xmlns:a16="http://schemas.microsoft.com/office/drawing/2014/main" id="{B614011B-A715-483A-BEC9-755FAB857B69}"/>
              </a:ext>
            </a:extLst>
          </p:cNvPr>
          <p:cNvSpPr>
            <a:spLocks noChangeShapeType="1"/>
          </p:cNvSpPr>
          <p:nvPr/>
        </p:nvSpPr>
        <p:spPr bwMode="auto">
          <a:xfrm>
            <a:off x="3415409" y="4728448"/>
            <a:ext cx="1981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Line 25">
            <a:extLst>
              <a:ext uri="{FF2B5EF4-FFF2-40B4-BE49-F238E27FC236}">
                <a16:creationId xmlns:a16="http://schemas.microsoft.com/office/drawing/2014/main" id="{854CEF6D-9B97-4A58-8956-08498A23841C}"/>
              </a:ext>
            </a:extLst>
          </p:cNvPr>
          <p:cNvSpPr>
            <a:spLocks noChangeShapeType="1"/>
          </p:cNvSpPr>
          <p:nvPr/>
        </p:nvSpPr>
        <p:spPr bwMode="auto">
          <a:xfrm flipV="1">
            <a:off x="5396609" y="4118848"/>
            <a:ext cx="0" cy="609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26">
            <a:extLst>
              <a:ext uri="{FF2B5EF4-FFF2-40B4-BE49-F238E27FC236}">
                <a16:creationId xmlns:a16="http://schemas.microsoft.com/office/drawing/2014/main" id="{84600A73-58DD-4C90-A00C-61BBA607EC05}"/>
              </a:ext>
            </a:extLst>
          </p:cNvPr>
          <p:cNvSpPr>
            <a:spLocks noChangeShapeType="1"/>
          </p:cNvSpPr>
          <p:nvPr/>
        </p:nvSpPr>
        <p:spPr bwMode="auto">
          <a:xfrm flipH="1" flipV="1">
            <a:off x="4177409" y="3661648"/>
            <a:ext cx="1219200" cy="457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27">
            <a:extLst>
              <a:ext uri="{FF2B5EF4-FFF2-40B4-BE49-F238E27FC236}">
                <a16:creationId xmlns:a16="http://schemas.microsoft.com/office/drawing/2014/main" id="{7847B366-8E06-4813-B50B-9D2F1572BD3B}"/>
              </a:ext>
            </a:extLst>
          </p:cNvPr>
          <p:cNvSpPr>
            <a:spLocks noChangeShapeType="1"/>
          </p:cNvSpPr>
          <p:nvPr/>
        </p:nvSpPr>
        <p:spPr bwMode="auto">
          <a:xfrm flipV="1">
            <a:off x="4177409" y="2442448"/>
            <a:ext cx="0" cy="1219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28">
            <a:extLst>
              <a:ext uri="{FF2B5EF4-FFF2-40B4-BE49-F238E27FC236}">
                <a16:creationId xmlns:a16="http://schemas.microsoft.com/office/drawing/2014/main" id="{D45D14F0-CA33-4102-A637-0B96A4ED9EB8}"/>
              </a:ext>
            </a:extLst>
          </p:cNvPr>
          <p:cNvSpPr>
            <a:spLocks noChangeShapeType="1"/>
          </p:cNvSpPr>
          <p:nvPr/>
        </p:nvSpPr>
        <p:spPr bwMode="auto">
          <a:xfrm flipH="1">
            <a:off x="3415409" y="2442448"/>
            <a:ext cx="7620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29">
            <a:extLst>
              <a:ext uri="{FF2B5EF4-FFF2-40B4-BE49-F238E27FC236}">
                <a16:creationId xmlns:a16="http://schemas.microsoft.com/office/drawing/2014/main" id="{275E5A9A-561B-4ABA-B89D-91116721DBBA}"/>
              </a:ext>
            </a:extLst>
          </p:cNvPr>
          <p:cNvSpPr>
            <a:spLocks noChangeShapeType="1"/>
          </p:cNvSpPr>
          <p:nvPr/>
        </p:nvSpPr>
        <p:spPr bwMode="auto">
          <a:xfrm>
            <a:off x="3415409" y="2442448"/>
            <a:ext cx="0" cy="381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0">
            <a:extLst>
              <a:ext uri="{FF2B5EF4-FFF2-40B4-BE49-F238E27FC236}">
                <a16:creationId xmlns:a16="http://schemas.microsoft.com/office/drawing/2014/main" id="{A231361E-73C5-4429-B156-2AF32E724920}"/>
              </a:ext>
            </a:extLst>
          </p:cNvPr>
          <p:cNvSpPr txBox="1">
            <a:spLocks noChangeArrowheads="1"/>
          </p:cNvSpPr>
          <p:nvPr/>
        </p:nvSpPr>
        <p:spPr bwMode="auto">
          <a:xfrm>
            <a:off x="82778" y="6110802"/>
            <a:ext cx="66530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函数如果没有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语句，由最后一个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返回一个不确定的值！</a:t>
            </a:r>
          </a:p>
        </p:txBody>
      </p:sp>
    </p:spTree>
    <p:extLst>
      <p:ext uri="{BB962C8B-B14F-4D97-AF65-F5344CB8AC3E}">
        <p14:creationId xmlns:p14="http://schemas.microsoft.com/office/powerpoint/2010/main" val="103926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right)">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2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1+#ppt_w/2"/>
                                          </p:val>
                                        </p:tav>
                                        <p:tav tm="100000">
                                          <p:val>
                                            <p:strVal val="#ppt_x"/>
                                          </p:val>
                                        </p:tav>
                                      </p:tavLst>
                                    </p:anim>
                                    <p:anim calcmode="lin" valueType="num">
                                      <p:cBhvr additive="base">
                                        <p:cTn id="9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up)">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wipe(down)">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right)">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ipe(down)">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wipe(right)">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up)">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4"/>
                                        </p:tgtEl>
                                        <p:attrNameLst>
                                          <p:attrName>style.visibility</p:attrName>
                                        </p:attrNameLst>
                                      </p:cBhvr>
                                      <p:to>
                                        <p:strVal val="visible"/>
                                      </p:to>
                                    </p:set>
                                    <p:anim calcmode="lin" valueType="num">
                                      <p:cBhvr>
                                        <p:cTn id="147" dur="500" fill="hold"/>
                                        <p:tgtEl>
                                          <p:spTgt spid="34"/>
                                        </p:tgtEl>
                                        <p:attrNameLst>
                                          <p:attrName>ppt_w</p:attrName>
                                        </p:attrNameLst>
                                      </p:cBhvr>
                                      <p:tavLst>
                                        <p:tav tm="0">
                                          <p:val>
                                            <p:fltVal val="0"/>
                                          </p:val>
                                        </p:tav>
                                        <p:tav tm="100000">
                                          <p:val>
                                            <p:strVal val="#ppt_w"/>
                                          </p:val>
                                        </p:tav>
                                      </p:tavLst>
                                    </p:anim>
                                    <p:anim calcmode="lin" valueType="num">
                                      <p:cBhvr>
                                        <p:cTn id="148"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7" grpId="0"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6" grpId="0" autoUpdateAnimBg="0"/>
      <p:bldP spid="18" grpId="0" autoUpdateAnimBg="0"/>
      <p:bldP spid="19" grpId="0" autoUpdateAnimBg="0"/>
      <p:bldP spid="24" grpId="0" animBg="1" autoUpdateAnimBg="0"/>
      <p:bldP spid="26" grpId="0" autoUpdateAnimBg="0"/>
      <p:bldP spid="3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741878" cy="523220"/>
          </a:xfrm>
        </p:spPr>
        <p:txBody>
          <a:bodyPr/>
          <a:lstStyle/>
          <a:p>
            <a:r>
              <a:rPr lang="zh-CN" altLang="en-US" dirty="0"/>
              <a:t>问题一：点亮多个</a:t>
            </a:r>
            <a:r>
              <a:rPr lang="en-US" altLang="zh-CN" dirty="0"/>
              <a:t>LED</a:t>
            </a:r>
            <a:endParaRPr lang="zh-CN" altLang="en-US" dirty="0"/>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单片机同时点亮多个</a:t>
            </a:r>
            <a:r>
              <a:rPr lang="en-US" altLang="zh-CN" dirty="0"/>
              <a:t>LED</a:t>
            </a:r>
          </a:p>
          <a:p>
            <a:pPr lvl="1">
              <a:lnSpc>
                <a:spcPct val="150000"/>
              </a:lnSpc>
            </a:pPr>
            <a:r>
              <a:rPr lang="zh-CN" altLang="en-US" dirty="0"/>
              <a:t>同一时刻有一部分亮，有一部分灭（如亮灭灭亮亮灭亮灭）；</a:t>
            </a:r>
            <a:endParaRPr lang="en-US" altLang="zh-CN" dirty="0"/>
          </a:p>
          <a:p>
            <a:pPr lvl="1">
              <a:lnSpc>
                <a:spcPct val="150000"/>
              </a:lnSpc>
            </a:pPr>
            <a:r>
              <a:rPr lang="zh-CN" altLang="en-US" dirty="0"/>
              <a:t>在同一组的引脚，采用更快捷的方式；</a:t>
            </a:r>
            <a:endParaRPr lang="en-US" altLang="zh-CN" dirty="0"/>
          </a:p>
          <a:p>
            <a:pPr lvl="1">
              <a:lnSpc>
                <a:spcPct val="150000"/>
              </a:lnSpc>
            </a:pPr>
            <a:r>
              <a:rPr lang="zh-CN" altLang="en-US" dirty="0"/>
              <a:t>点亮和熄灭指定位置的</a:t>
            </a:r>
            <a:r>
              <a:rPr lang="en-US" altLang="zh-CN" dirty="0"/>
              <a:t>LED</a:t>
            </a:r>
            <a:r>
              <a:rPr lang="zh-CN" altLang="en-US" dirty="0"/>
              <a:t>（如第</a:t>
            </a:r>
            <a:r>
              <a:rPr lang="en-US" altLang="zh-CN" dirty="0"/>
              <a:t>5</a:t>
            </a:r>
            <a:r>
              <a:rPr lang="zh-CN" altLang="en-US" dirty="0"/>
              <a:t>位）。</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CF8A170D-2D7E-43F6-8AF8-AA4BCD8A3B3B}"/>
              </a:ext>
            </a:extLst>
          </p:cNvPr>
          <p:cNvPicPr>
            <a:picLocks noChangeAspect="1"/>
          </p:cNvPicPr>
          <p:nvPr/>
        </p:nvPicPr>
        <p:blipFill>
          <a:blip r:embed="rId3"/>
          <a:stretch>
            <a:fillRect/>
          </a:stretch>
        </p:blipFill>
        <p:spPr>
          <a:xfrm>
            <a:off x="908127" y="3822595"/>
            <a:ext cx="5400000" cy="1094233"/>
          </a:xfrm>
          <a:prstGeom prst="rect">
            <a:avLst/>
          </a:prstGeom>
        </p:spPr>
      </p:pic>
      <p:pic>
        <p:nvPicPr>
          <p:cNvPr id="8" name="图片 7">
            <a:extLst>
              <a:ext uri="{FF2B5EF4-FFF2-40B4-BE49-F238E27FC236}">
                <a16:creationId xmlns:a16="http://schemas.microsoft.com/office/drawing/2014/main" id="{3EBD3CF5-4E67-4A09-87BA-34504C124A3E}"/>
              </a:ext>
            </a:extLst>
          </p:cNvPr>
          <p:cNvPicPr>
            <a:picLocks noChangeAspect="1"/>
          </p:cNvPicPr>
          <p:nvPr/>
        </p:nvPicPr>
        <p:blipFill>
          <a:blip r:embed="rId4"/>
          <a:stretch>
            <a:fillRect/>
          </a:stretch>
        </p:blipFill>
        <p:spPr>
          <a:xfrm>
            <a:off x="908127" y="5048000"/>
            <a:ext cx="5400000" cy="1096875"/>
          </a:xfrm>
          <a:prstGeom prst="rect">
            <a:avLst/>
          </a:prstGeom>
        </p:spPr>
      </p:pic>
    </p:spTree>
    <p:extLst>
      <p:ext uri="{BB962C8B-B14F-4D97-AF65-F5344CB8AC3E}">
        <p14:creationId xmlns:p14="http://schemas.microsoft.com/office/powerpoint/2010/main" val="53817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模块化设计</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737621"/>
          </a:xfrm>
        </p:spPr>
        <p:txBody>
          <a:bodyPr/>
          <a:lstStyle/>
          <a:p>
            <a:r>
              <a:rPr lang="zh-CN" altLang="en-US" dirty="0"/>
              <a:t>设计思想</a:t>
            </a:r>
            <a:endParaRPr lang="en-US" altLang="zh-CN" dirty="0"/>
          </a:p>
          <a:p>
            <a:pPr lvl="1"/>
            <a:r>
              <a:rPr lang="zh-CN" altLang="en-US" sz="2000" dirty="0"/>
              <a:t>在程序设计时，我们可以采用一种自顶向下的设计方法，也就是将复杂的系统划分为相对独立的，功能较为单一功能的子系统的组合。 </a:t>
            </a:r>
            <a:endParaRPr lang="en-US" altLang="zh-CN" sz="2000" dirty="0"/>
          </a:p>
          <a:p>
            <a:pPr lvl="1"/>
            <a:r>
              <a:rPr lang="zh-CN" altLang="en-US" sz="2000" dirty="0"/>
              <a:t>每个子系统称为模块，在</a:t>
            </a:r>
            <a:r>
              <a:rPr lang="en-US" altLang="zh-CN" sz="2000" dirty="0"/>
              <a:t>C</a:t>
            </a:r>
            <a:r>
              <a:rPr lang="zh-CN" altLang="en-US" sz="2000" dirty="0"/>
              <a:t>语言中表现为函数。各模块之间的关系称之为接口。函数实现的功能单一完整，可以独立设计，单独调试。易于维护，通用性强。</a:t>
            </a:r>
          </a:p>
        </p:txBody>
      </p:sp>
      <p:sp>
        <p:nvSpPr>
          <p:cNvPr id="6" name="AutoShape 5">
            <a:extLst>
              <a:ext uri="{FF2B5EF4-FFF2-40B4-BE49-F238E27FC236}">
                <a16:creationId xmlns:a16="http://schemas.microsoft.com/office/drawing/2014/main" id="{40AD0769-3D3E-4F1C-862D-ABC0F75F8F39}"/>
              </a:ext>
            </a:extLst>
          </p:cNvPr>
          <p:cNvSpPr>
            <a:spLocks noChangeArrowheads="1"/>
          </p:cNvSpPr>
          <p:nvPr/>
        </p:nvSpPr>
        <p:spPr bwMode="auto">
          <a:xfrm>
            <a:off x="3333750" y="3081354"/>
            <a:ext cx="2286000" cy="506765"/>
          </a:xfrm>
          <a:prstGeom prst="cloudCallout">
            <a:avLst>
              <a:gd name="adj1" fmla="val 37500"/>
              <a:gd name="adj2" fmla="val 26324"/>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复杂问题</a:t>
            </a:r>
          </a:p>
        </p:txBody>
      </p:sp>
      <p:sp>
        <p:nvSpPr>
          <p:cNvPr id="7" name="AutoShape 6">
            <a:extLst>
              <a:ext uri="{FF2B5EF4-FFF2-40B4-BE49-F238E27FC236}">
                <a16:creationId xmlns:a16="http://schemas.microsoft.com/office/drawing/2014/main" id="{30569861-31E3-4A81-869F-DF2D71685C19}"/>
              </a:ext>
            </a:extLst>
          </p:cNvPr>
          <p:cNvSpPr>
            <a:spLocks noChangeArrowheads="1"/>
          </p:cNvSpPr>
          <p:nvPr/>
        </p:nvSpPr>
        <p:spPr bwMode="auto">
          <a:xfrm>
            <a:off x="4343399" y="3659108"/>
            <a:ext cx="381000" cy="436186"/>
          </a:xfrm>
          <a:prstGeom prst="downArrow">
            <a:avLst>
              <a:gd name="adj1" fmla="val 50000"/>
              <a:gd name="adj2" fmla="val 35000"/>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3649A796-24B4-4116-991C-EAC65796FB60}"/>
              </a:ext>
            </a:extLst>
          </p:cNvPr>
          <p:cNvSpPr>
            <a:spLocks noChangeArrowheads="1"/>
          </p:cNvSpPr>
          <p:nvPr/>
        </p:nvSpPr>
        <p:spPr bwMode="auto">
          <a:xfrm>
            <a:off x="4124547" y="4125250"/>
            <a:ext cx="797311"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main()</a:t>
            </a:r>
          </a:p>
        </p:txBody>
      </p:sp>
      <p:sp>
        <p:nvSpPr>
          <p:cNvPr id="9" name="Line 8">
            <a:extLst>
              <a:ext uri="{FF2B5EF4-FFF2-40B4-BE49-F238E27FC236}">
                <a16:creationId xmlns:a16="http://schemas.microsoft.com/office/drawing/2014/main" id="{6A614807-5525-4E31-AD09-BD69A2731D04}"/>
              </a:ext>
            </a:extLst>
          </p:cNvPr>
          <p:cNvSpPr>
            <a:spLocks noChangeShapeType="1"/>
          </p:cNvSpPr>
          <p:nvPr/>
        </p:nvSpPr>
        <p:spPr bwMode="auto">
          <a:xfrm flipH="1">
            <a:off x="2400300" y="4496763"/>
            <a:ext cx="2133599"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2CF2EFB2-800E-4CA2-8CB6-A3B25C30E0B9}"/>
              </a:ext>
            </a:extLst>
          </p:cNvPr>
          <p:cNvSpPr>
            <a:spLocks noChangeArrowheads="1"/>
          </p:cNvSpPr>
          <p:nvPr/>
        </p:nvSpPr>
        <p:spPr bwMode="auto">
          <a:xfrm>
            <a:off x="1790700" y="5092056"/>
            <a:ext cx="912813"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 name="Line 10">
            <a:extLst>
              <a:ext uri="{FF2B5EF4-FFF2-40B4-BE49-F238E27FC236}">
                <a16:creationId xmlns:a16="http://schemas.microsoft.com/office/drawing/2014/main" id="{1BA8A589-9963-4837-B6B3-A40228A92128}"/>
              </a:ext>
            </a:extLst>
          </p:cNvPr>
          <p:cNvSpPr>
            <a:spLocks noChangeShapeType="1"/>
          </p:cNvSpPr>
          <p:nvPr/>
        </p:nvSpPr>
        <p:spPr bwMode="auto">
          <a:xfrm>
            <a:off x="4533899" y="4496763"/>
            <a:ext cx="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2F284350-E363-457F-8328-F7E248C72887}"/>
              </a:ext>
            </a:extLst>
          </p:cNvPr>
          <p:cNvSpPr>
            <a:spLocks noChangeArrowheads="1"/>
          </p:cNvSpPr>
          <p:nvPr/>
        </p:nvSpPr>
        <p:spPr bwMode="auto">
          <a:xfrm>
            <a:off x="4152900" y="5087294"/>
            <a:ext cx="9334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3" name="Line 12">
            <a:extLst>
              <a:ext uri="{FF2B5EF4-FFF2-40B4-BE49-F238E27FC236}">
                <a16:creationId xmlns:a16="http://schemas.microsoft.com/office/drawing/2014/main" id="{2F7A8CAC-73C6-44AA-94B9-28CE14BFF6A4}"/>
              </a:ext>
            </a:extLst>
          </p:cNvPr>
          <p:cNvSpPr>
            <a:spLocks noChangeShapeType="1"/>
          </p:cNvSpPr>
          <p:nvPr/>
        </p:nvSpPr>
        <p:spPr bwMode="auto">
          <a:xfrm>
            <a:off x="4533899" y="4496763"/>
            <a:ext cx="251460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DA984E89-EA03-406A-83E1-35C84304A1A5}"/>
              </a:ext>
            </a:extLst>
          </p:cNvPr>
          <p:cNvSpPr>
            <a:spLocks noChangeArrowheads="1"/>
          </p:cNvSpPr>
          <p:nvPr/>
        </p:nvSpPr>
        <p:spPr bwMode="auto">
          <a:xfrm>
            <a:off x="6591300" y="5096819"/>
            <a:ext cx="8191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5" name="Line 14">
            <a:extLst>
              <a:ext uri="{FF2B5EF4-FFF2-40B4-BE49-F238E27FC236}">
                <a16:creationId xmlns:a16="http://schemas.microsoft.com/office/drawing/2014/main" id="{D06278BD-1988-4152-9A1E-5334E1D3CF89}"/>
              </a:ext>
            </a:extLst>
          </p:cNvPr>
          <p:cNvSpPr>
            <a:spLocks noChangeShapeType="1"/>
          </p:cNvSpPr>
          <p:nvPr/>
        </p:nvSpPr>
        <p:spPr bwMode="auto">
          <a:xfrm flipH="1">
            <a:off x="15621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CD35D550-4C43-4733-BDFD-5444250B58E3}"/>
              </a:ext>
            </a:extLst>
          </p:cNvPr>
          <p:cNvSpPr>
            <a:spLocks noChangeArrowheads="1"/>
          </p:cNvSpPr>
          <p:nvPr/>
        </p:nvSpPr>
        <p:spPr bwMode="auto">
          <a:xfrm>
            <a:off x="11049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a1</a:t>
            </a:r>
          </a:p>
        </p:txBody>
      </p:sp>
      <p:sp>
        <p:nvSpPr>
          <p:cNvPr id="17" name="Line 16">
            <a:extLst>
              <a:ext uri="{FF2B5EF4-FFF2-40B4-BE49-F238E27FC236}">
                <a16:creationId xmlns:a16="http://schemas.microsoft.com/office/drawing/2014/main" id="{068CA336-59BD-421D-8CDD-877C36ED82FB}"/>
              </a:ext>
            </a:extLst>
          </p:cNvPr>
          <p:cNvSpPr>
            <a:spLocks noChangeShapeType="1"/>
          </p:cNvSpPr>
          <p:nvPr/>
        </p:nvSpPr>
        <p:spPr bwMode="auto">
          <a:xfrm>
            <a:off x="247650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BF49308C-FB04-4AEB-B310-BB99F9840745}"/>
              </a:ext>
            </a:extLst>
          </p:cNvPr>
          <p:cNvSpPr>
            <a:spLocks noChangeArrowheads="1"/>
          </p:cNvSpPr>
          <p:nvPr/>
        </p:nvSpPr>
        <p:spPr bwMode="auto">
          <a:xfrm>
            <a:off x="240030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19" name="Line 18">
            <a:extLst>
              <a:ext uri="{FF2B5EF4-FFF2-40B4-BE49-F238E27FC236}">
                <a16:creationId xmlns:a16="http://schemas.microsoft.com/office/drawing/2014/main" id="{44937582-91B6-48DA-93CD-E4B6AD45DE54}"/>
              </a:ext>
            </a:extLst>
          </p:cNvPr>
          <p:cNvSpPr>
            <a:spLocks noChangeShapeType="1"/>
          </p:cNvSpPr>
          <p:nvPr/>
        </p:nvSpPr>
        <p:spPr bwMode="auto">
          <a:xfrm flipH="1">
            <a:off x="394335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9602011D-9DCA-4464-80D9-44392365B5E8}"/>
              </a:ext>
            </a:extLst>
          </p:cNvPr>
          <p:cNvSpPr>
            <a:spLocks noChangeArrowheads="1"/>
          </p:cNvSpPr>
          <p:nvPr/>
        </p:nvSpPr>
        <p:spPr bwMode="auto">
          <a:xfrm>
            <a:off x="348615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b1</a:t>
            </a:r>
          </a:p>
        </p:txBody>
      </p:sp>
      <p:sp>
        <p:nvSpPr>
          <p:cNvPr id="21" name="Line 20">
            <a:extLst>
              <a:ext uri="{FF2B5EF4-FFF2-40B4-BE49-F238E27FC236}">
                <a16:creationId xmlns:a16="http://schemas.microsoft.com/office/drawing/2014/main" id="{C8412424-2E33-4BC9-8BAA-E2CB5E54993C}"/>
              </a:ext>
            </a:extLst>
          </p:cNvPr>
          <p:cNvSpPr>
            <a:spLocks noChangeShapeType="1"/>
          </p:cNvSpPr>
          <p:nvPr/>
        </p:nvSpPr>
        <p:spPr bwMode="auto">
          <a:xfrm>
            <a:off x="485775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21">
            <a:extLst>
              <a:ext uri="{FF2B5EF4-FFF2-40B4-BE49-F238E27FC236}">
                <a16:creationId xmlns:a16="http://schemas.microsoft.com/office/drawing/2014/main" id="{E917CA3D-46CA-4C06-BC7D-525929D06837}"/>
              </a:ext>
            </a:extLst>
          </p:cNvPr>
          <p:cNvSpPr>
            <a:spLocks noChangeArrowheads="1"/>
          </p:cNvSpPr>
          <p:nvPr/>
        </p:nvSpPr>
        <p:spPr bwMode="auto">
          <a:xfrm>
            <a:off x="478155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b2</a:t>
            </a:r>
          </a:p>
        </p:txBody>
      </p:sp>
      <p:sp>
        <p:nvSpPr>
          <p:cNvPr id="23" name="Line 22">
            <a:extLst>
              <a:ext uri="{FF2B5EF4-FFF2-40B4-BE49-F238E27FC236}">
                <a16:creationId xmlns:a16="http://schemas.microsoft.com/office/drawing/2014/main" id="{55D25C4D-ECDE-47A3-81B5-312E8F981D9B}"/>
              </a:ext>
            </a:extLst>
          </p:cNvPr>
          <p:cNvSpPr>
            <a:spLocks noChangeShapeType="1"/>
          </p:cNvSpPr>
          <p:nvPr/>
        </p:nvSpPr>
        <p:spPr bwMode="auto">
          <a:xfrm flipH="1">
            <a:off x="6515100" y="5506413"/>
            <a:ext cx="4572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Rectangle 23">
            <a:extLst>
              <a:ext uri="{FF2B5EF4-FFF2-40B4-BE49-F238E27FC236}">
                <a16:creationId xmlns:a16="http://schemas.microsoft.com/office/drawing/2014/main" id="{5C6AE01C-7E00-4E4F-8550-81BAAA6D556A}"/>
              </a:ext>
            </a:extLst>
          </p:cNvPr>
          <p:cNvSpPr>
            <a:spLocks noChangeArrowheads="1"/>
          </p:cNvSpPr>
          <p:nvPr/>
        </p:nvSpPr>
        <p:spPr bwMode="auto">
          <a:xfrm>
            <a:off x="59817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c1</a:t>
            </a:r>
          </a:p>
        </p:txBody>
      </p:sp>
      <p:sp>
        <p:nvSpPr>
          <p:cNvPr id="25" name="Line 24">
            <a:extLst>
              <a:ext uri="{FF2B5EF4-FFF2-40B4-BE49-F238E27FC236}">
                <a16:creationId xmlns:a16="http://schemas.microsoft.com/office/drawing/2014/main" id="{8B127BA3-46CE-4885-835D-1CB1BADABD11}"/>
              </a:ext>
            </a:extLst>
          </p:cNvPr>
          <p:cNvSpPr>
            <a:spLocks noChangeShapeType="1"/>
          </p:cNvSpPr>
          <p:nvPr/>
        </p:nvSpPr>
        <p:spPr bwMode="auto">
          <a:xfrm>
            <a:off x="72009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5">
            <a:extLst>
              <a:ext uri="{FF2B5EF4-FFF2-40B4-BE49-F238E27FC236}">
                <a16:creationId xmlns:a16="http://schemas.microsoft.com/office/drawing/2014/main" id="{2F8DAAA0-B3AE-4163-A93A-FFD20BF285F2}"/>
              </a:ext>
            </a:extLst>
          </p:cNvPr>
          <p:cNvSpPr>
            <a:spLocks noChangeArrowheads="1"/>
          </p:cNvSpPr>
          <p:nvPr/>
        </p:nvSpPr>
        <p:spPr bwMode="auto">
          <a:xfrm>
            <a:off x="7219950" y="6044576"/>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c2</a:t>
            </a:r>
          </a:p>
        </p:txBody>
      </p:sp>
    </p:spTree>
    <p:extLst>
      <p:ext uri="{BB962C8B-B14F-4D97-AF65-F5344CB8AC3E}">
        <p14:creationId xmlns:p14="http://schemas.microsoft.com/office/powerpoint/2010/main" val="350037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subTnLst>
                                    <p:audio>
                                      <p:cMediaNode>
                                        <p:cTn display="0" masterRel="sameClick">
                                          <p:stCondLst>
                                            <p:cond evt="begin" delay="0">
                                              <p:tn val="11"/>
                                            </p:cond>
                                          </p:stCondLst>
                                          <p:endCondLst>
                                            <p:cond evt="onStopAudio" delay="0">
                                              <p:tgtEl>
                                                <p:sldTgt/>
                                              </p:tgtEl>
                                            </p:cond>
                                          </p:endCondLst>
                                        </p:cTn>
                                        <p:tgtEl>
                                          <p:sndTgt r:embed="rId2" name="NOTIFY.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3" name="laser.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up)">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up)">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up)">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up)">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up)">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10" grpId="0" animBg="1" autoUpdateAnimBg="0"/>
      <p:bldP spid="12" grpId="0" animBg="1" autoUpdateAnimBg="0"/>
      <p:bldP spid="14" grpId="0" animBg="1" autoUpdateAnimBg="0"/>
      <p:bldP spid="16" grpId="0" animBg="1" autoUpdateAnimBg="0"/>
      <p:bldP spid="18" grpId="0" animBg="1" autoUpdateAnimBg="0"/>
      <p:bldP spid="20" grpId="0" animBg="1" autoUpdateAnimBg="0"/>
      <p:bldP spid="22" grpId="0" animBg="1" autoUpdateAnimBg="0"/>
      <p:bldP spid="24" grpId="0" animBg="1" autoUpdateAnimBg="0"/>
      <p:bldP spid="2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51</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问题四：让</a:t>
            </a:r>
            <a:r>
              <a:rPr lang="en-US" altLang="zh-CN" dirty="0"/>
              <a:t>LED</a:t>
            </a:r>
            <a:r>
              <a:rPr lang="zh-CN" altLang="en-US" dirty="0"/>
              <a:t>跳动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同一时刻有多个</a:t>
            </a:r>
            <a:r>
              <a:rPr lang="en-US" altLang="zh-CN" dirty="0"/>
              <a:t>LED</a:t>
            </a:r>
            <a:r>
              <a:rPr lang="zh-CN" altLang="en-US" dirty="0"/>
              <a:t>亮（如亮灭灭亮亮灭亮灭），流水不影响数量和相对位置</a:t>
            </a:r>
            <a:endParaRPr lang="en-US" altLang="zh-CN" dirty="0"/>
          </a:p>
          <a:p>
            <a:pPr lvl="1">
              <a:lnSpc>
                <a:spcPct val="150000"/>
              </a:lnSpc>
            </a:pPr>
            <a:r>
              <a:rPr lang="zh-CN" altLang="en-US" dirty="0"/>
              <a:t>按顺序展示一串指定的数字序列（如</a:t>
            </a:r>
            <a:r>
              <a:rPr lang="en-US" altLang="zh-CN" dirty="0"/>
              <a:t>20221030</a:t>
            </a:r>
            <a:r>
              <a:rPr lang="zh-CN" altLang="en-US" dirty="0"/>
              <a:t>）</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96600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52</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362428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数组的相关概念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80510"/>
          </a:xfrm>
        </p:spPr>
        <p:txBody>
          <a:bodyPr>
            <a:normAutofit/>
          </a:bodyPr>
          <a:lstStyle/>
          <a:p>
            <a:r>
              <a:rPr lang="en-US" altLang="zh-CN" dirty="0"/>
              <a:t> C </a:t>
            </a:r>
            <a:r>
              <a:rPr lang="zh-CN" altLang="en-US" dirty="0"/>
              <a:t>语言可以根据用户需要，用基本数据类型定义特殊性质的数据类型，称为构造类型。构造类型有：数组、结构、联合；</a:t>
            </a:r>
            <a:endParaRPr lang="en-US" altLang="zh-CN" dirty="0"/>
          </a:p>
          <a:p>
            <a:r>
              <a:rPr lang="zh-CN" altLang="en-US" dirty="0"/>
              <a:t>相同数据类型变量的有序集合称为数组。有序表现在数组元素在内存中连续存放。</a:t>
            </a:r>
            <a:endParaRPr lang="en-US" altLang="zh-CN" dirty="0"/>
          </a:p>
          <a:p>
            <a:r>
              <a:rPr lang="zh-CN" altLang="en-US" dirty="0"/>
              <a:t>数组用一个名字作为标识。为区分各元素，每个元素有一个用整型表示的序号，称之为下标。下标可以有多个，下标的个数称为数组的维数。</a:t>
            </a:r>
            <a:endParaRPr lang="en-US" altLang="zh-CN" dirty="0"/>
          </a:p>
          <a:p>
            <a:r>
              <a:rPr lang="zh-CN" altLang="en-US" dirty="0"/>
              <a:t>数组必须先说明后使用，说明数组的名字（标识）。说明数组的类型。说明数组的维数。确定各维下标的变化范围。</a:t>
            </a:r>
            <a:endParaRPr lang="en-US" altLang="zh-CN" dirty="0"/>
          </a:p>
          <a:p>
            <a:r>
              <a:rPr lang="zh-CN" altLang="en-US" dirty="0"/>
              <a:t>编译系统将根据说明，开辟内存单元按特有的顺序和相应的类型为各元素分配内存单元。</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114468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一维数组的说明</a:t>
            </a:r>
          </a:p>
        </p:txBody>
      </p:sp>
      <p:sp>
        <p:nvSpPr>
          <p:cNvPr id="7" name="Text Box 5">
            <a:extLst>
              <a:ext uri="{FF2B5EF4-FFF2-40B4-BE49-F238E27FC236}">
                <a16:creationId xmlns:a16="http://schemas.microsoft.com/office/drawing/2014/main" id="{1E29BF21-4CD8-4D18-B64C-B2D1DBE0E085}"/>
              </a:ext>
            </a:extLst>
          </p:cNvPr>
          <p:cNvSpPr txBox="1">
            <a:spLocks noChangeArrowheads="1"/>
          </p:cNvSpPr>
          <p:nvPr/>
        </p:nvSpPr>
        <p:spPr bwMode="auto">
          <a:xfrm>
            <a:off x="1057275" y="1225152"/>
            <a:ext cx="5735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  array1[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arrayn</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AA2B3D0-1861-47DD-B9F1-14FF48DBB42B}"/>
              </a:ext>
            </a:extLst>
          </p:cNvPr>
          <p:cNvSpPr>
            <a:spLocks/>
          </p:cNvSpPr>
          <p:nvPr/>
        </p:nvSpPr>
        <p:spPr bwMode="auto">
          <a:xfrm>
            <a:off x="1403350" y="3093640"/>
            <a:ext cx="7993063" cy="533400"/>
          </a:xfrm>
          <a:prstGeom prst="callout1">
            <a:avLst>
              <a:gd name="adj1" fmla="val 78569"/>
              <a:gd name="adj2" fmla="val -954"/>
              <a:gd name="adj3" fmla="val -266370"/>
              <a:gd name="adj4" fmla="val -954"/>
            </a:avLst>
          </a:prstGeom>
          <a:noFill/>
          <a:ln w="19050">
            <a:solidFill>
              <a:srgbClr val="E4B316"/>
            </a:solidFill>
            <a:miter lim="800000"/>
            <a:headEnd type="stealth" w="lg" len="lg"/>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类型说明符，根据需要可加修饰说明。说明数组的类型。</a:t>
            </a:r>
          </a:p>
        </p:txBody>
      </p:sp>
      <p:sp>
        <p:nvSpPr>
          <p:cNvPr id="9" name="AutoShape 7">
            <a:extLst>
              <a:ext uri="{FF2B5EF4-FFF2-40B4-BE49-F238E27FC236}">
                <a16:creationId xmlns:a16="http://schemas.microsoft.com/office/drawing/2014/main" id="{FA222FEB-00B6-403C-8953-CCBE3C321B8D}"/>
              </a:ext>
            </a:extLst>
          </p:cNvPr>
          <p:cNvSpPr>
            <a:spLocks/>
          </p:cNvSpPr>
          <p:nvPr/>
        </p:nvSpPr>
        <p:spPr bwMode="auto">
          <a:xfrm>
            <a:off x="2108200" y="2579290"/>
            <a:ext cx="4062413" cy="425450"/>
          </a:xfrm>
          <a:prstGeom prst="accentCallout2">
            <a:avLst>
              <a:gd name="adj1" fmla="val 26866"/>
              <a:gd name="adj2" fmla="val -1875"/>
              <a:gd name="adj3" fmla="val 26866"/>
              <a:gd name="adj4" fmla="val -1875"/>
              <a:gd name="adj5" fmla="val -207838"/>
              <a:gd name="adj6" fmla="val -1875"/>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数组名，用标识符命名。</a:t>
            </a:r>
          </a:p>
        </p:txBody>
      </p:sp>
      <p:sp>
        <p:nvSpPr>
          <p:cNvPr id="10" name="AutoShape 8">
            <a:extLst>
              <a:ext uri="{FF2B5EF4-FFF2-40B4-BE49-F238E27FC236}">
                <a16:creationId xmlns:a16="http://schemas.microsoft.com/office/drawing/2014/main" id="{FE4200AE-209F-468D-A688-89D843378D4C}"/>
              </a:ext>
            </a:extLst>
          </p:cNvPr>
          <p:cNvSpPr>
            <a:spLocks/>
          </p:cNvSpPr>
          <p:nvPr/>
        </p:nvSpPr>
        <p:spPr bwMode="auto">
          <a:xfrm>
            <a:off x="3124200" y="1834752"/>
            <a:ext cx="5867400" cy="838200"/>
          </a:xfrm>
          <a:prstGeom prst="accentCallout2">
            <a:avLst>
              <a:gd name="adj1" fmla="val 13634"/>
              <a:gd name="adj2" fmla="val -1301"/>
              <a:gd name="adj3" fmla="val 13634"/>
              <a:gd name="adj4" fmla="val -1435"/>
              <a:gd name="adj5" fmla="val -14773"/>
              <a:gd name="adj6" fmla="val -1463"/>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包含的常量表达式。数组的下标从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变化到常量达式的值减一。</a:t>
            </a:r>
          </a:p>
        </p:txBody>
      </p:sp>
      <p:sp>
        <p:nvSpPr>
          <p:cNvPr id="11" name="Text Box 9">
            <a:extLst>
              <a:ext uri="{FF2B5EF4-FFF2-40B4-BE49-F238E27FC236}">
                <a16:creationId xmlns:a16="http://schemas.microsoft.com/office/drawing/2014/main" id="{6E837B0F-1CB7-4C3A-ABC4-D96205F17D8D}"/>
              </a:ext>
            </a:extLst>
          </p:cNvPr>
          <p:cNvSpPr txBox="1">
            <a:spLocks noChangeArrowheads="1"/>
          </p:cNvSpPr>
          <p:nvPr/>
        </p:nvSpPr>
        <p:spPr bwMode="auto">
          <a:xfrm>
            <a:off x="4325309" y="5262263"/>
            <a:ext cx="2390696"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short id[5],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iyear</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fScore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[36];</a:t>
            </a:r>
          </a:p>
        </p:txBody>
      </p:sp>
      <p:sp>
        <p:nvSpPr>
          <p:cNvPr id="12" name="Text Box 10">
            <a:extLst>
              <a:ext uri="{FF2B5EF4-FFF2-40B4-BE49-F238E27FC236}">
                <a16:creationId xmlns:a16="http://schemas.microsoft.com/office/drawing/2014/main" id="{ADBE2042-ED49-442A-9050-A1F68A867291}"/>
              </a:ext>
            </a:extLst>
          </p:cNvPr>
          <p:cNvSpPr txBox="1">
            <a:spLocks noChangeArrowheads="1"/>
          </p:cNvSpPr>
          <p:nvPr/>
        </p:nvSpPr>
        <p:spPr bwMode="auto">
          <a:xfrm>
            <a:off x="0" y="3511152"/>
            <a:ext cx="73661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当说明数组后，编译时系统会根据定义的类型分配连续的一段</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内存单元给数组的各元素。</a:t>
            </a:r>
          </a:p>
        </p:txBody>
      </p:sp>
      <p:sp>
        <p:nvSpPr>
          <p:cNvPr id="13" name="Rectangle 11">
            <a:extLst>
              <a:ext uri="{FF2B5EF4-FFF2-40B4-BE49-F238E27FC236}">
                <a16:creationId xmlns:a16="http://schemas.microsoft.com/office/drawing/2014/main" id="{359360B6-9127-492E-A8DE-31C41C03D663}"/>
              </a:ext>
            </a:extLst>
          </p:cNvPr>
          <p:cNvSpPr>
            <a:spLocks noChangeArrowheads="1"/>
          </p:cNvSpPr>
          <p:nvPr/>
        </p:nvSpPr>
        <p:spPr bwMode="auto">
          <a:xfrm>
            <a:off x="6934200" y="4273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2">
            <a:extLst>
              <a:ext uri="{FF2B5EF4-FFF2-40B4-BE49-F238E27FC236}">
                <a16:creationId xmlns:a16="http://schemas.microsoft.com/office/drawing/2014/main" id="{560EBC71-0E9C-4C25-B2C4-E80B6B0CFC75}"/>
              </a:ext>
            </a:extLst>
          </p:cNvPr>
          <p:cNvSpPr>
            <a:spLocks noChangeArrowheads="1"/>
          </p:cNvSpPr>
          <p:nvPr/>
        </p:nvSpPr>
        <p:spPr bwMode="auto">
          <a:xfrm>
            <a:off x="6934200" y="4654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13">
            <a:extLst>
              <a:ext uri="{FF2B5EF4-FFF2-40B4-BE49-F238E27FC236}">
                <a16:creationId xmlns:a16="http://schemas.microsoft.com/office/drawing/2014/main" id="{646F71AB-A041-4740-A2C6-CD73C58BBD3B}"/>
              </a:ext>
            </a:extLst>
          </p:cNvPr>
          <p:cNvSpPr>
            <a:spLocks noChangeArrowheads="1"/>
          </p:cNvSpPr>
          <p:nvPr/>
        </p:nvSpPr>
        <p:spPr bwMode="auto">
          <a:xfrm>
            <a:off x="6934200" y="5035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4">
            <a:extLst>
              <a:ext uri="{FF2B5EF4-FFF2-40B4-BE49-F238E27FC236}">
                <a16:creationId xmlns:a16="http://schemas.microsoft.com/office/drawing/2014/main" id="{B5C2C950-4A68-441F-91D4-E5BC2E74DC26}"/>
              </a:ext>
            </a:extLst>
          </p:cNvPr>
          <p:cNvSpPr>
            <a:spLocks noChangeArrowheads="1"/>
          </p:cNvSpPr>
          <p:nvPr/>
        </p:nvSpPr>
        <p:spPr bwMode="auto">
          <a:xfrm>
            <a:off x="6934200" y="5416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15">
            <a:extLst>
              <a:ext uri="{FF2B5EF4-FFF2-40B4-BE49-F238E27FC236}">
                <a16:creationId xmlns:a16="http://schemas.microsoft.com/office/drawing/2014/main" id="{470932BA-C3BE-4CE9-8B8C-EF3C1B43882F}"/>
              </a:ext>
            </a:extLst>
          </p:cNvPr>
          <p:cNvSpPr>
            <a:spLocks noChangeArrowheads="1"/>
          </p:cNvSpPr>
          <p:nvPr/>
        </p:nvSpPr>
        <p:spPr bwMode="auto">
          <a:xfrm>
            <a:off x="6934200" y="5797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6">
            <a:extLst>
              <a:ext uri="{FF2B5EF4-FFF2-40B4-BE49-F238E27FC236}">
                <a16:creationId xmlns:a16="http://schemas.microsoft.com/office/drawing/2014/main" id="{B7441850-4F93-4F64-86CA-3C97A6547C66}"/>
              </a:ext>
            </a:extLst>
          </p:cNvPr>
          <p:cNvSpPr txBox="1">
            <a:spLocks noChangeArrowheads="1"/>
          </p:cNvSpPr>
          <p:nvPr/>
        </p:nvSpPr>
        <p:spPr bwMode="auto">
          <a:xfrm>
            <a:off x="8077200" y="41969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id[0]</a:t>
            </a:r>
          </a:p>
        </p:txBody>
      </p:sp>
      <p:sp>
        <p:nvSpPr>
          <p:cNvPr id="19" name="Text Box 17">
            <a:extLst>
              <a:ext uri="{FF2B5EF4-FFF2-40B4-BE49-F238E27FC236}">
                <a16:creationId xmlns:a16="http://schemas.microsoft.com/office/drawing/2014/main" id="{0FBBB0F7-874E-4736-8629-CFCD598F621D}"/>
              </a:ext>
            </a:extLst>
          </p:cNvPr>
          <p:cNvSpPr txBox="1">
            <a:spLocks noChangeArrowheads="1"/>
          </p:cNvSpPr>
          <p:nvPr/>
        </p:nvSpPr>
        <p:spPr bwMode="auto">
          <a:xfrm>
            <a:off x="8077200" y="4654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id[1]</a:t>
            </a:r>
          </a:p>
        </p:txBody>
      </p:sp>
      <p:sp>
        <p:nvSpPr>
          <p:cNvPr id="20" name="Text Box 18">
            <a:extLst>
              <a:ext uri="{FF2B5EF4-FFF2-40B4-BE49-F238E27FC236}">
                <a16:creationId xmlns:a16="http://schemas.microsoft.com/office/drawing/2014/main" id="{F64036F7-353A-4277-A471-91A42669D1B6}"/>
              </a:ext>
            </a:extLst>
          </p:cNvPr>
          <p:cNvSpPr txBox="1">
            <a:spLocks noChangeArrowheads="1"/>
          </p:cNvSpPr>
          <p:nvPr/>
        </p:nvSpPr>
        <p:spPr bwMode="auto">
          <a:xfrm>
            <a:off x="8077200" y="5035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id[2]</a:t>
            </a:r>
          </a:p>
        </p:txBody>
      </p:sp>
      <p:sp>
        <p:nvSpPr>
          <p:cNvPr id="21" name="Text Box 19">
            <a:extLst>
              <a:ext uri="{FF2B5EF4-FFF2-40B4-BE49-F238E27FC236}">
                <a16:creationId xmlns:a16="http://schemas.microsoft.com/office/drawing/2014/main" id="{C4D2D20E-97F4-4DDD-9CD6-FA6BF23C95FE}"/>
              </a:ext>
            </a:extLst>
          </p:cNvPr>
          <p:cNvSpPr txBox="1">
            <a:spLocks noChangeArrowheads="1"/>
          </p:cNvSpPr>
          <p:nvPr/>
        </p:nvSpPr>
        <p:spPr bwMode="auto">
          <a:xfrm>
            <a:off x="8077200" y="5416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id[3]</a:t>
            </a:r>
          </a:p>
        </p:txBody>
      </p:sp>
      <p:sp>
        <p:nvSpPr>
          <p:cNvPr id="22" name="Text Box 20">
            <a:extLst>
              <a:ext uri="{FF2B5EF4-FFF2-40B4-BE49-F238E27FC236}">
                <a16:creationId xmlns:a16="http://schemas.microsoft.com/office/drawing/2014/main" id="{3AE325BE-A70B-4396-8E6C-F011F0244770}"/>
              </a:ext>
            </a:extLst>
          </p:cNvPr>
          <p:cNvSpPr txBox="1">
            <a:spLocks noChangeArrowheads="1"/>
          </p:cNvSpPr>
          <p:nvPr/>
        </p:nvSpPr>
        <p:spPr bwMode="auto">
          <a:xfrm>
            <a:off x="8077200" y="5797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id[4]</a:t>
            </a:r>
          </a:p>
        </p:txBody>
      </p:sp>
      <p:sp>
        <p:nvSpPr>
          <p:cNvPr id="23" name="AutoShape 21">
            <a:extLst>
              <a:ext uri="{FF2B5EF4-FFF2-40B4-BE49-F238E27FC236}">
                <a16:creationId xmlns:a16="http://schemas.microsoft.com/office/drawing/2014/main" id="{B4920BC0-B116-4312-A60C-AD00F7D463BE}"/>
              </a:ext>
            </a:extLst>
          </p:cNvPr>
          <p:cNvSpPr>
            <a:spLocks/>
          </p:cNvSpPr>
          <p:nvPr/>
        </p:nvSpPr>
        <p:spPr bwMode="auto">
          <a:xfrm>
            <a:off x="0" y="4501752"/>
            <a:ext cx="6372225" cy="914400"/>
          </a:xfrm>
          <a:prstGeom prst="callout1">
            <a:avLst>
              <a:gd name="adj1" fmla="val -8333"/>
              <a:gd name="adj2" fmla="val 1792"/>
              <a:gd name="adj3" fmla="val -8333"/>
              <a:gd name="adj4" fmla="val 10702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系统为数组分配的连续内存单元，每个单元占两个</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BYTE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。首地址用数组名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a:t>
            </a:r>
          </a:p>
        </p:txBody>
      </p:sp>
    </p:spTree>
    <p:extLst>
      <p:ext uri="{BB962C8B-B14F-4D97-AF65-F5344CB8AC3E}">
        <p14:creationId xmlns:p14="http://schemas.microsoft.com/office/powerpoint/2010/main" val="70054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1+#ppt_w/2"/>
                                          </p:val>
                                        </p:tav>
                                        <p:tav tm="100000">
                                          <p:val>
                                            <p:strVal val="#ppt_x"/>
                                          </p:val>
                                        </p:tav>
                                      </p:tavLst>
                                    </p:anim>
                                    <p:anim calcmode="lin" valueType="num">
                                      <p:cBhvr additive="base">
                                        <p:cTn id="4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1+#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par>
                          <p:cTn id="85" fill="hold">
                            <p:stCondLst>
                              <p:cond delay="500"/>
                            </p:stCondLst>
                            <p:childTnLst>
                              <p:par>
                                <p:cTn id="86" presetID="2" presetClass="entr" presetSubtype="2"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1+#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animBg="1" autoUpdateAnimBg="0"/>
      <p:bldP spid="11" grpId="0" autoUpdateAnimBg="0"/>
      <p:bldP spid="12" grpId="0" autoUpdateAnimBg="0"/>
      <p:bldP spid="13" grpId="0" animBg="1"/>
      <p:bldP spid="14" grpId="0" animBg="1"/>
      <p:bldP spid="15" grpId="0" animBg="1"/>
      <p:bldP spid="16" grpId="0" animBg="1"/>
      <p:bldP spid="17" grpId="0" animBg="1"/>
      <p:bldP spid="18" grpId="0" autoUpdateAnimBg="0"/>
      <p:bldP spid="19" grpId="0" autoUpdateAnimBg="0"/>
      <p:bldP spid="20" grpId="0" autoUpdateAnimBg="0"/>
      <p:bldP spid="21" grpId="0" autoUpdateAnimBg="0"/>
      <p:bldP spid="22" grpId="0" autoUpdateAnimBg="0"/>
      <p:bldP spid="2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一维数组的初始化</a:t>
            </a:r>
          </a:p>
        </p:txBody>
      </p:sp>
      <p:sp>
        <p:nvSpPr>
          <p:cNvPr id="24" name="Text Box 3">
            <a:extLst>
              <a:ext uri="{FF2B5EF4-FFF2-40B4-BE49-F238E27FC236}">
                <a16:creationId xmlns:a16="http://schemas.microsoft.com/office/drawing/2014/main" id="{FAE9B77E-A709-4F78-91AA-FAFEAEE977FF}"/>
              </a:ext>
            </a:extLst>
          </p:cNvPr>
          <p:cNvSpPr txBox="1">
            <a:spLocks noChangeArrowheads="1"/>
          </p:cNvSpPr>
          <p:nvPr/>
        </p:nvSpPr>
        <p:spPr bwMode="auto">
          <a:xfrm>
            <a:off x="733424" y="1301433"/>
            <a:ext cx="5930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数组的元素可以在说明数组时初始化。</a:t>
            </a:r>
          </a:p>
        </p:txBody>
      </p:sp>
      <p:sp>
        <p:nvSpPr>
          <p:cNvPr id="25" name="Text Box 4">
            <a:extLst>
              <a:ext uri="{FF2B5EF4-FFF2-40B4-BE49-F238E27FC236}">
                <a16:creationId xmlns:a16="http://schemas.microsoft.com/office/drawing/2014/main" id="{395E8187-1295-4AD8-9638-3EB9EE5C8F31}"/>
              </a:ext>
            </a:extLst>
          </p:cNvPr>
          <p:cNvSpPr txBox="1">
            <a:spLocks noChangeArrowheads="1"/>
          </p:cNvSpPr>
          <p:nvPr/>
        </p:nvSpPr>
        <p:spPr bwMode="auto">
          <a:xfrm>
            <a:off x="733424" y="1682433"/>
            <a:ext cx="4493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a[10]={1,2,3,4,5,6,7,8,9,10};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说明数组，同时初始化全部元素。*</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6" name="Text Box 5">
            <a:extLst>
              <a:ext uri="{FF2B5EF4-FFF2-40B4-BE49-F238E27FC236}">
                <a16:creationId xmlns:a16="http://schemas.microsoft.com/office/drawing/2014/main" id="{DDAF4E9A-74ED-4DE4-9FEA-9CBBBFE2802C}"/>
              </a:ext>
            </a:extLst>
          </p:cNvPr>
          <p:cNvSpPr txBox="1">
            <a:spLocks noChangeArrowheads="1"/>
          </p:cNvSpPr>
          <p:nvPr/>
        </p:nvSpPr>
        <p:spPr bwMode="auto">
          <a:xfrm>
            <a:off x="733424" y="2444433"/>
            <a:ext cx="55835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fValue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[10]={1.0,2.0,3.0};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说明数组，给部分元素初值，其余元素为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 name="Text Box 6">
            <a:extLst>
              <a:ext uri="{FF2B5EF4-FFF2-40B4-BE49-F238E27FC236}">
                <a16:creationId xmlns:a16="http://schemas.microsoft.com/office/drawing/2014/main" id="{1CF1595D-4954-41AA-B312-F5DE91540E71}"/>
              </a:ext>
            </a:extLst>
          </p:cNvPr>
          <p:cNvSpPr txBox="1">
            <a:spLocks noChangeArrowheads="1"/>
          </p:cNvSpPr>
          <p:nvPr/>
        </p:nvSpPr>
        <p:spPr bwMode="auto">
          <a:xfrm>
            <a:off x="733424" y="3206433"/>
            <a:ext cx="5519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unsigned a[ ]={0x0000,0x0001,0x0002};</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当数组元素全部赋初值时，可以不指定长度*</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8" name="文本占位符 4">
            <a:extLst>
              <a:ext uri="{FF2B5EF4-FFF2-40B4-BE49-F238E27FC236}">
                <a16:creationId xmlns:a16="http://schemas.microsoft.com/office/drawing/2014/main" id="{D7213ED5-810B-48B2-B62D-5303C1384C5B}"/>
              </a:ext>
            </a:extLst>
          </p:cNvPr>
          <p:cNvSpPr txBox="1">
            <a:spLocks/>
          </p:cNvSpPr>
          <p:nvPr/>
        </p:nvSpPr>
        <p:spPr>
          <a:xfrm>
            <a:off x="298450" y="3944462"/>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一维数组的引用</a:t>
            </a:r>
          </a:p>
        </p:txBody>
      </p:sp>
      <p:sp>
        <p:nvSpPr>
          <p:cNvPr id="29" name="Text Box 3">
            <a:extLst>
              <a:ext uri="{FF2B5EF4-FFF2-40B4-BE49-F238E27FC236}">
                <a16:creationId xmlns:a16="http://schemas.microsoft.com/office/drawing/2014/main" id="{5AC380B3-EFA0-4C75-8F40-ECB4567CC4BB}"/>
              </a:ext>
            </a:extLst>
          </p:cNvPr>
          <p:cNvSpPr txBox="1">
            <a:spLocks noChangeArrowheads="1"/>
          </p:cNvSpPr>
          <p:nvPr/>
        </p:nvSpPr>
        <p:spPr bwMode="auto">
          <a:xfrm>
            <a:off x="733423" y="4497825"/>
            <a:ext cx="81803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原        则：只能引用数组元素，而不能引用整个数组。</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引用方式：数组名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下标变量*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每个数组元素，可以出现在简单变量能够出现的任何地方。注意数组范围 </a:t>
            </a:r>
          </a:p>
        </p:txBody>
      </p:sp>
      <p:sp>
        <p:nvSpPr>
          <p:cNvPr id="30" name="Text Box 4">
            <a:extLst>
              <a:ext uri="{FF2B5EF4-FFF2-40B4-BE49-F238E27FC236}">
                <a16:creationId xmlns:a16="http://schemas.microsoft.com/office/drawing/2014/main" id="{00EF3A7F-2D94-4253-9C7A-626E2BE5908F}"/>
              </a:ext>
            </a:extLst>
          </p:cNvPr>
          <p:cNvSpPr txBox="1">
            <a:spLocks noChangeArrowheads="1"/>
          </p:cNvSpPr>
          <p:nvPr/>
        </p:nvSpPr>
        <p:spPr bwMode="auto">
          <a:xfrm>
            <a:off x="2919651" y="5643720"/>
            <a:ext cx="18517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a[1]=12;    </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s=a[2]+a[1]*20;</a:t>
            </a:r>
          </a:p>
        </p:txBody>
      </p:sp>
    </p:spTree>
    <p:extLst>
      <p:ext uri="{BB962C8B-B14F-4D97-AF65-F5344CB8AC3E}">
        <p14:creationId xmlns:p14="http://schemas.microsoft.com/office/powerpoint/2010/main" val="470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500"/>
                                        <p:tgtEl>
                                          <p:spTgt spid="25"/>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 calcmode="lin" valueType="num">
                                      <p:cBhvr additive="base">
                                        <p:cTn id="37"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29" grpId="0" build="p" autoUpdateAnimBg="0"/>
      <p:bldP spid="3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状态的表示</a:t>
            </a:r>
          </a:p>
        </p:txBody>
      </p:sp>
      <p:grpSp>
        <p:nvGrpSpPr>
          <p:cNvPr id="7" name="Group 15">
            <a:extLst>
              <a:ext uri="{FF2B5EF4-FFF2-40B4-BE49-F238E27FC236}">
                <a16:creationId xmlns:a16="http://schemas.microsoft.com/office/drawing/2014/main" id="{2A06FA91-1018-4E9C-9035-1A60AC8214FC}"/>
              </a:ext>
            </a:extLst>
          </p:cNvPr>
          <p:cNvGrpSpPr>
            <a:grpSpLocks/>
          </p:cNvGrpSpPr>
          <p:nvPr/>
        </p:nvGrpSpPr>
        <p:grpSpPr bwMode="auto">
          <a:xfrm>
            <a:off x="5581479" y="1477348"/>
            <a:ext cx="2425700" cy="1676400"/>
            <a:chOff x="3936" y="1968"/>
            <a:chExt cx="1528" cy="1056"/>
          </a:xfrm>
        </p:grpSpPr>
        <p:sp>
          <p:nvSpPr>
            <p:cNvPr id="8" name="Oval 5">
              <a:extLst>
                <a:ext uri="{FF2B5EF4-FFF2-40B4-BE49-F238E27FC236}">
                  <a16:creationId xmlns:a16="http://schemas.microsoft.com/office/drawing/2014/main" id="{408C371E-697D-43C5-AEE8-70C889DCCBEA}"/>
                </a:ext>
              </a:extLst>
            </p:cNvPr>
            <p:cNvSpPr>
              <a:spLocks noChangeArrowheads="1"/>
            </p:cNvSpPr>
            <p:nvPr/>
          </p:nvSpPr>
          <p:spPr bwMode="auto">
            <a:xfrm>
              <a:off x="5069" y="1968"/>
              <a:ext cx="395"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2</a:t>
              </a:r>
              <a:endParaRPr kumimoji="1" lang="en-US" altLang="zh-CN" sz="1600" b="1" u="none">
                <a:latin typeface="Times New Roman" panose="02020603050405020304" pitchFamily="18" charset="0"/>
              </a:endParaRPr>
            </a:p>
          </p:txBody>
        </p:sp>
        <p:sp>
          <p:nvSpPr>
            <p:cNvPr id="9" name="Oval 6">
              <a:extLst>
                <a:ext uri="{FF2B5EF4-FFF2-40B4-BE49-F238E27FC236}">
                  <a16:creationId xmlns:a16="http://schemas.microsoft.com/office/drawing/2014/main" id="{01302E03-0009-4FF4-8C1E-0F36F36EDF4D}"/>
                </a:ext>
              </a:extLst>
            </p:cNvPr>
            <p:cNvSpPr>
              <a:spLocks noChangeArrowheads="1"/>
            </p:cNvSpPr>
            <p:nvPr/>
          </p:nvSpPr>
          <p:spPr bwMode="auto">
            <a:xfrm>
              <a:off x="3936" y="1968"/>
              <a:ext cx="369"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1</a:t>
              </a:r>
            </a:p>
          </p:txBody>
        </p:sp>
        <p:sp>
          <p:nvSpPr>
            <p:cNvPr id="10" name="Oval 7">
              <a:extLst>
                <a:ext uri="{FF2B5EF4-FFF2-40B4-BE49-F238E27FC236}">
                  <a16:creationId xmlns:a16="http://schemas.microsoft.com/office/drawing/2014/main" id="{4189487B-9343-4E20-843E-3FB73F126A91}"/>
                </a:ext>
              </a:extLst>
            </p:cNvPr>
            <p:cNvSpPr>
              <a:spLocks noChangeArrowheads="1"/>
            </p:cNvSpPr>
            <p:nvPr/>
          </p:nvSpPr>
          <p:spPr bwMode="auto">
            <a:xfrm>
              <a:off x="5069" y="2639"/>
              <a:ext cx="395" cy="38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3</a:t>
              </a:r>
              <a:endParaRPr kumimoji="1" lang="en-US" altLang="zh-CN" b="1" u="none">
                <a:latin typeface="Times New Roman" panose="02020603050405020304" pitchFamily="18" charset="0"/>
              </a:endParaRPr>
            </a:p>
          </p:txBody>
        </p:sp>
      </p:grpSp>
      <p:grpSp>
        <p:nvGrpSpPr>
          <p:cNvPr id="11" name="Group 16">
            <a:extLst>
              <a:ext uri="{FF2B5EF4-FFF2-40B4-BE49-F238E27FC236}">
                <a16:creationId xmlns:a16="http://schemas.microsoft.com/office/drawing/2014/main" id="{ACA7E347-E4FC-43A0-B17D-E5911C17D906}"/>
              </a:ext>
            </a:extLst>
          </p:cNvPr>
          <p:cNvGrpSpPr>
            <a:grpSpLocks/>
          </p:cNvGrpSpPr>
          <p:nvPr/>
        </p:nvGrpSpPr>
        <p:grpSpPr bwMode="auto">
          <a:xfrm>
            <a:off x="6167266" y="1172548"/>
            <a:ext cx="1230313" cy="1676400"/>
            <a:chOff x="4305" y="1776"/>
            <a:chExt cx="775" cy="1056"/>
          </a:xfrm>
        </p:grpSpPr>
        <p:sp>
          <p:nvSpPr>
            <p:cNvPr id="12" name="Line 8">
              <a:extLst>
                <a:ext uri="{FF2B5EF4-FFF2-40B4-BE49-F238E27FC236}">
                  <a16:creationId xmlns:a16="http://schemas.microsoft.com/office/drawing/2014/main" id="{7100EB22-5796-44F6-83B7-5581CE853501}"/>
                </a:ext>
              </a:extLst>
            </p:cNvPr>
            <p:cNvSpPr>
              <a:spLocks noChangeShapeType="1"/>
            </p:cNvSpPr>
            <p:nvPr/>
          </p:nvSpPr>
          <p:spPr bwMode="auto">
            <a:xfrm>
              <a:off x="4305" y="2117"/>
              <a:ext cx="764" cy="1"/>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3" name="Line 9">
              <a:extLst>
                <a:ext uri="{FF2B5EF4-FFF2-40B4-BE49-F238E27FC236}">
                  <a16:creationId xmlns:a16="http://schemas.microsoft.com/office/drawing/2014/main" id="{4275577F-D4FA-4D9C-9957-A914F77EF548}"/>
                </a:ext>
              </a:extLst>
            </p:cNvPr>
            <p:cNvSpPr>
              <a:spLocks noChangeShapeType="1"/>
            </p:cNvSpPr>
            <p:nvPr/>
          </p:nvSpPr>
          <p:spPr bwMode="auto">
            <a:xfrm>
              <a:off x="4305" y="2191"/>
              <a:ext cx="775" cy="545"/>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4" name="Rectangle 10">
              <a:extLst>
                <a:ext uri="{FF2B5EF4-FFF2-40B4-BE49-F238E27FC236}">
                  <a16:creationId xmlns:a16="http://schemas.microsoft.com/office/drawing/2014/main" id="{8C099C6E-4806-4D1A-9549-01A94F223151}"/>
                </a:ext>
              </a:extLst>
            </p:cNvPr>
            <p:cNvSpPr>
              <a:spLocks noChangeArrowheads="1"/>
            </p:cNvSpPr>
            <p:nvPr/>
          </p:nvSpPr>
          <p:spPr bwMode="auto">
            <a:xfrm>
              <a:off x="4408" y="177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X</a:t>
              </a:r>
            </a:p>
          </p:txBody>
        </p:sp>
        <p:sp>
          <p:nvSpPr>
            <p:cNvPr id="15" name="Rectangle 11">
              <a:extLst>
                <a:ext uri="{FF2B5EF4-FFF2-40B4-BE49-F238E27FC236}">
                  <a16:creationId xmlns:a16="http://schemas.microsoft.com/office/drawing/2014/main" id="{B399D67D-C924-44AC-9E17-131818E2B149}"/>
                </a:ext>
              </a:extLst>
            </p:cNvPr>
            <p:cNvSpPr>
              <a:spLocks noChangeArrowheads="1"/>
            </p:cNvSpPr>
            <p:nvPr/>
          </p:nvSpPr>
          <p:spPr bwMode="auto">
            <a:xfrm>
              <a:off x="4360" y="24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Y</a:t>
              </a:r>
            </a:p>
          </p:txBody>
        </p:sp>
      </p:grpSp>
      <p:sp>
        <p:nvSpPr>
          <p:cNvPr id="16" name="Text Box 12">
            <a:extLst>
              <a:ext uri="{FF2B5EF4-FFF2-40B4-BE49-F238E27FC236}">
                <a16:creationId xmlns:a16="http://schemas.microsoft.com/office/drawing/2014/main" id="{E0A8A0C5-652B-40D3-9BFC-1FAB7AE640E0}"/>
              </a:ext>
            </a:extLst>
          </p:cNvPr>
          <p:cNvSpPr txBox="1">
            <a:spLocks noChangeArrowheads="1"/>
          </p:cNvSpPr>
          <p:nvPr/>
        </p:nvSpPr>
        <p:spPr bwMode="auto">
          <a:xfrm>
            <a:off x="538162" y="1306106"/>
            <a:ext cx="571641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lvl="1"/>
            <a:r>
              <a:rPr lang="zh-CN" altLang="en-US" noProof="1"/>
              <a:t>结点代表状态，用圆圈表示</a:t>
            </a:r>
            <a:r>
              <a:rPr lang="zh-CN" altLang="zh-CN" noProof="1"/>
              <a:t>。</a:t>
            </a:r>
            <a:endParaRPr lang="zh-CN" altLang="en-US" dirty="0"/>
          </a:p>
        </p:txBody>
      </p:sp>
      <p:sp>
        <p:nvSpPr>
          <p:cNvPr id="17" name="Text Box 13">
            <a:extLst>
              <a:ext uri="{FF2B5EF4-FFF2-40B4-BE49-F238E27FC236}">
                <a16:creationId xmlns:a16="http://schemas.microsoft.com/office/drawing/2014/main" id="{A1692EFE-B413-421B-AE13-F81C66903592}"/>
              </a:ext>
            </a:extLst>
          </p:cNvPr>
          <p:cNvSpPr txBox="1">
            <a:spLocks noChangeArrowheads="1"/>
          </p:cNvSpPr>
          <p:nvPr/>
        </p:nvSpPr>
        <p:spPr bwMode="auto">
          <a:xfrm>
            <a:off x="538162" y="1877542"/>
            <a:ext cx="47559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r>
              <a:rPr lang="zh-CN" altLang="en-US" sz="2000" u="none" noProof="1">
                <a:solidFill>
                  <a:schemeClr val="tx1"/>
                </a:solidFill>
              </a:rPr>
              <a:t>状态之间用箭弧连结，箭弧上的标记(字符)代表状态转移的条件。</a:t>
            </a:r>
            <a:endParaRPr lang="zh-CN" altLang="en-US" sz="2000" u="none" dirty="0">
              <a:solidFill>
                <a:schemeClr val="tx1"/>
              </a:solidFill>
            </a:endParaRPr>
          </a:p>
        </p:txBody>
      </p:sp>
      <p:sp>
        <p:nvSpPr>
          <p:cNvPr id="18" name="Text Box 14">
            <a:extLst>
              <a:ext uri="{FF2B5EF4-FFF2-40B4-BE49-F238E27FC236}">
                <a16:creationId xmlns:a16="http://schemas.microsoft.com/office/drawing/2014/main" id="{6A4C0AE5-2131-4AE2-B3D6-5C5D57C8E239}"/>
              </a:ext>
            </a:extLst>
          </p:cNvPr>
          <p:cNvSpPr txBox="1">
            <a:spLocks noChangeArrowheads="1"/>
          </p:cNvSpPr>
          <p:nvPr/>
        </p:nvSpPr>
        <p:spPr bwMode="auto">
          <a:xfrm>
            <a:off x="538162" y="2688202"/>
            <a:ext cx="484329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lvl1pPr marL="288925" indent="-288925"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lgn="l" eaLnBrk="1" hangingPunct="1">
              <a:buClr>
                <a:schemeClr val="accent2"/>
              </a:buClr>
              <a:buSzPct val="80000"/>
            </a:pPr>
            <a:r>
              <a:rPr lang="zh-CN" altLang="en-US" sz="2000" u="none" noProof="1">
                <a:solidFill>
                  <a:schemeClr val="tx1"/>
                </a:solidFill>
              </a:rPr>
              <a:t>一张转换图只包含有限个状态，其中有一个为初态，至少要有一个终态。</a:t>
            </a:r>
            <a:endParaRPr lang="zh-CN" altLang="en-US" sz="2000" u="none" dirty="0">
              <a:solidFill>
                <a:schemeClr val="tx1"/>
              </a:solidFill>
            </a:endParaRPr>
          </a:p>
        </p:txBody>
      </p:sp>
    </p:spTree>
    <p:extLst>
      <p:ext uri="{BB962C8B-B14F-4D97-AF65-F5344CB8AC3E}">
        <p14:creationId xmlns:p14="http://schemas.microsoft.com/office/powerpoint/2010/main" val="9014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3709977"/>
          </a:xfrm>
        </p:spPr>
        <p:txBody>
          <a:bodyPr/>
          <a:lstStyle/>
          <a:p>
            <a:r>
              <a:rPr lang="zh-CN" altLang="en-US" dirty="0"/>
              <a:t>状态机的实现</a:t>
            </a:r>
            <a:endParaRPr lang="en-US" altLang="zh-CN" dirty="0"/>
          </a:p>
          <a:p>
            <a:pPr lvl="1"/>
            <a:r>
              <a:rPr lang="zh-CN" altLang="en-US" dirty="0"/>
              <a:t>思想：每个状态结对应一小段程序</a:t>
            </a:r>
            <a:endParaRPr lang="en-US" altLang="zh-CN" dirty="0"/>
          </a:p>
          <a:p>
            <a:pPr lvl="1"/>
            <a:r>
              <a:rPr lang="zh-CN" altLang="en-US" dirty="0"/>
              <a:t>做法：</a:t>
            </a:r>
            <a:endParaRPr lang="en-US" altLang="zh-CN" dirty="0"/>
          </a:p>
          <a:p>
            <a:pPr lvl="2"/>
            <a:r>
              <a:rPr lang="zh-CN" altLang="en-US" sz="2000" dirty="0"/>
              <a:t>对不含回路的分叉结，可用一个</a:t>
            </a:r>
            <a:r>
              <a:rPr lang="en-US" altLang="zh-CN" sz="2000" dirty="0"/>
              <a:t>CASE</a:t>
            </a:r>
            <a:r>
              <a:rPr lang="zh-CN" altLang="en-US" sz="2000" dirty="0"/>
              <a:t>语句或一组</a:t>
            </a:r>
            <a:r>
              <a:rPr lang="en-US" altLang="zh-CN" sz="2000" dirty="0"/>
              <a:t>IF-THEN-ELSE</a:t>
            </a:r>
            <a:r>
              <a:rPr lang="zh-CN" altLang="en-US" sz="2000" dirty="0"/>
              <a:t>语句实现；</a:t>
            </a:r>
            <a:endParaRPr lang="en-US" altLang="zh-CN" sz="2000" dirty="0"/>
          </a:p>
          <a:p>
            <a:pPr lvl="2"/>
            <a:r>
              <a:rPr lang="zh-CN" altLang="en-US" sz="2000" dirty="0"/>
              <a:t>对含回路的状态结，可对应一段由</a:t>
            </a:r>
            <a:r>
              <a:rPr lang="en-US" altLang="zh-CN" sz="2000" dirty="0"/>
              <a:t>WHILE</a:t>
            </a:r>
            <a:r>
              <a:rPr lang="zh-CN" altLang="en-US" sz="2000" dirty="0"/>
              <a:t>结构和</a:t>
            </a:r>
            <a:r>
              <a:rPr lang="en-US" altLang="zh-CN" sz="2000" dirty="0"/>
              <a:t>IF</a:t>
            </a:r>
            <a:r>
              <a:rPr lang="zh-CN" altLang="en-US" sz="2000" dirty="0"/>
              <a:t>语句构成的程序；</a:t>
            </a:r>
            <a:endParaRPr lang="en-US" altLang="zh-CN" sz="2000" dirty="0"/>
          </a:p>
          <a:p>
            <a:pPr lvl="2"/>
            <a:r>
              <a:rPr lang="zh-CN" altLang="en-US" sz="2000" dirty="0"/>
              <a:t>终态结表示算法结束。</a:t>
            </a:r>
            <a:endParaRPr lang="zh-CN" altLang="en-US" dirty="0"/>
          </a:p>
        </p:txBody>
      </p:sp>
      <p:grpSp>
        <p:nvGrpSpPr>
          <p:cNvPr id="19" name="Group 3">
            <a:extLst>
              <a:ext uri="{FF2B5EF4-FFF2-40B4-BE49-F238E27FC236}">
                <a16:creationId xmlns:a16="http://schemas.microsoft.com/office/drawing/2014/main" id="{23D9809E-D88D-4BCD-8FD5-2307CECDD589}"/>
              </a:ext>
            </a:extLst>
          </p:cNvPr>
          <p:cNvGrpSpPr>
            <a:grpSpLocks/>
          </p:cNvGrpSpPr>
          <p:nvPr/>
        </p:nvGrpSpPr>
        <p:grpSpPr bwMode="auto">
          <a:xfrm>
            <a:off x="1459455" y="4575605"/>
            <a:ext cx="2103322" cy="1485054"/>
            <a:chOff x="340" y="1978"/>
            <a:chExt cx="1406" cy="1543"/>
          </a:xfrm>
        </p:grpSpPr>
        <p:sp>
          <p:nvSpPr>
            <p:cNvPr id="20" name="Oval 4">
              <a:extLst>
                <a:ext uri="{FF2B5EF4-FFF2-40B4-BE49-F238E27FC236}">
                  <a16:creationId xmlns:a16="http://schemas.microsoft.com/office/drawing/2014/main" id="{039F220F-68C6-485E-AA94-21DE35268B55}"/>
                </a:ext>
              </a:extLst>
            </p:cNvPr>
            <p:cNvSpPr>
              <a:spLocks noChangeArrowheads="1"/>
            </p:cNvSpPr>
            <p:nvPr/>
          </p:nvSpPr>
          <p:spPr bwMode="auto">
            <a:xfrm>
              <a:off x="340"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dirty="0" err="1">
                  <a:solidFill>
                    <a:schemeClr val="tx1"/>
                  </a:solidFill>
                </a:rPr>
                <a:t>i</a:t>
              </a:r>
              <a:endParaRPr lang="en-US" altLang="zh-CN" sz="2400" u="none" dirty="0">
                <a:solidFill>
                  <a:schemeClr val="tx1"/>
                </a:solidFill>
              </a:endParaRPr>
            </a:p>
          </p:txBody>
        </p:sp>
        <p:sp>
          <p:nvSpPr>
            <p:cNvPr id="21" name="Oval 5">
              <a:extLst>
                <a:ext uri="{FF2B5EF4-FFF2-40B4-BE49-F238E27FC236}">
                  <a16:creationId xmlns:a16="http://schemas.microsoft.com/office/drawing/2014/main" id="{D8B21346-49B0-4370-A47A-8B9C3D18DBE9}"/>
                </a:ext>
              </a:extLst>
            </p:cNvPr>
            <p:cNvSpPr>
              <a:spLocks noChangeArrowheads="1"/>
            </p:cNvSpPr>
            <p:nvPr/>
          </p:nvSpPr>
          <p:spPr bwMode="auto">
            <a:xfrm>
              <a:off x="1429" y="202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sp>
          <p:nvSpPr>
            <p:cNvPr id="22" name="Oval 6">
              <a:extLst>
                <a:ext uri="{FF2B5EF4-FFF2-40B4-BE49-F238E27FC236}">
                  <a16:creationId xmlns:a16="http://schemas.microsoft.com/office/drawing/2014/main" id="{A9EF3C0F-9C59-4ACD-B41E-0F6E4ABBD9D2}"/>
                </a:ext>
              </a:extLst>
            </p:cNvPr>
            <p:cNvSpPr>
              <a:spLocks noChangeArrowheads="1"/>
            </p:cNvSpPr>
            <p:nvPr/>
          </p:nvSpPr>
          <p:spPr bwMode="auto">
            <a:xfrm>
              <a:off x="142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k</a:t>
              </a:r>
            </a:p>
          </p:txBody>
        </p:sp>
        <p:sp>
          <p:nvSpPr>
            <p:cNvPr id="23" name="Oval 7">
              <a:extLst>
                <a:ext uri="{FF2B5EF4-FFF2-40B4-BE49-F238E27FC236}">
                  <a16:creationId xmlns:a16="http://schemas.microsoft.com/office/drawing/2014/main" id="{F31396CF-44ED-4F5E-BD99-E8AC605033DD}"/>
                </a:ext>
              </a:extLst>
            </p:cNvPr>
            <p:cNvSpPr>
              <a:spLocks noChangeArrowheads="1"/>
            </p:cNvSpPr>
            <p:nvPr/>
          </p:nvSpPr>
          <p:spPr bwMode="auto">
            <a:xfrm>
              <a:off x="1429" y="3203"/>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l</a:t>
              </a:r>
            </a:p>
          </p:txBody>
        </p:sp>
        <p:sp>
          <p:nvSpPr>
            <p:cNvPr id="24" name="Line 8">
              <a:extLst>
                <a:ext uri="{FF2B5EF4-FFF2-40B4-BE49-F238E27FC236}">
                  <a16:creationId xmlns:a16="http://schemas.microsoft.com/office/drawing/2014/main" id="{58FF42BA-74BD-44D3-8A43-ECB1FDA0072A}"/>
                </a:ext>
              </a:extLst>
            </p:cNvPr>
            <p:cNvSpPr>
              <a:spLocks noChangeShapeType="1"/>
            </p:cNvSpPr>
            <p:nvPr/>
          </p:nvSpPr>
          <p:spPr bwMode="auto">
            <a:xfrm>
              <a:off x="657" y="2795"/>
              <a:ext cx="772"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5" name="Freeform 9">
              <a:extLst>
                <a:ext uri="{FF2B5EF4-FFF2-40B4-BE49-F238E27FC236}">
                  <a16:creationId xmlns:a16="http://schemas.microsoft.com/office/drawing/2014/main" id="{ED38396A-CA20-4932-84C8-8E875603DBFB}"/>
                </a:ext>
              </a:extLst>
            </p:cNvPr>
            <p:cNvSpPr>
              <a:spLocks/>
            </p:cNvSpPr>
            <p:nvPr/>
          </p:nvSpPr>
          <p:spPr bwMode="auto">
            <a:xfrm>
              <a:off x="461" y="2160"/>
              <a:ext cx="968" cy="454"/>
            </a:xfrm>
            <a:custGeom>
              <a:avLst/>
              <a:gdLst>
                <a:gd name="T0" fmla="*/ 60 w 968"/>
                <a:gd name="T1" fmla="*/ 454 h 454"/>
                <a:gd name="T2" fmla="*/ 151 w 968"/>
                <a:gd name="T3" fmla="*/ 136 h 454"/>
                <a:gd name="T4" fmla="*/ 968 w 968"/>
                <a:gd name="T5" fmla="*/ 0 h 454"/>
                <a:gd name="T6" fmla="*/ 0 60000 65536"/>
                <a:gd name="T7" fmla="*/ 0 60000 65536"/>
                <a:gd name="T8" fmla="*/ 0 60000 65536"/>
                <a:gd name="T9" fmla="*/ 0 w 968"/>
                <a:gd name="T10" fmla="*/ 0 h 454"/>
                <a:gd name="T11" fmla="*/ 968 w 968"/>
                <a:gd name="T12" fmla="*/ 454 h 454"/>
              </a:gdLst>
              <a:ahLst/>
              <a:cxnLst>
                <a:cxn ang="T6">
                  <a:pos x="T0" y="T1"/>
                </a:cxn>
                <a:cxn ang="T7">
                  <a:pos x="T2" y="T3"/>
                </a:cxn>
                <a:cxn ang="T8">
                  <a:pos x="T4" y="T5"/>
                </a:cxn>
              </a:cxnLst>
              <a:rect l="T9" t="T10" r="T11" b="T12"/>
              <a:pathLst>
                <a:path w="968" h="454">
                  <a:moveTo>
                    <a:pt x="60" y="454"/>
                  </a:moveTo>
                  <a:cubicBezTo>
                    <a:pt x="30" y="333"/>
                    <a:pt x="0" y="212"/>
                    <a:pt x="151" y="136"/>
                  </a:cubicBezTo>
                  <a:cubicBezTo>
                    <a:pt x="302" y="60"/>
                    <a:pt x="635" y="30"/>
                    <a:pt x="968" y="0"/>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6" name="Freeform 10">
              <a:extLst>
                <a:ext uri="{FF2B5EF4-FFF2-40B4-BE49-F238E27FC236}">
                  <a16:creationId xmlns:a16="http://schemas.microsoft.com/office/drawing/2014/main" id="{FEFA0AF2-21CD-4D24-BD9A-A45DF1D7C4CE}"/>
                </a:ext>
              </a:extLst>
            </p:cNvPr>
            <p:cNvSpPr>
              <a:spLocks/>
            </p:cNvSpPr>
            <p:nvPr/>
          </p:nvSpPr>
          <p:spPr bwMode="auto">
            <a:xfrm>
              <a:off x="461" y="2931"/>
              <a:ext cx="968" cy="408"/>
            </a:xfrm>
            <a:custGeom>
              <a:avLst/>
              <a:gdLst>
                <a:gd name="T0" fmla="*/ 60 w 968"/>
                <a:gd name="T1" fmla="*/ 0 h 408"/>
                <a:gd name="T2" fmla="*/ 151 w 968"/>
                <a:gd name="T3" fmla="*/ 272 h 408"/>
                <a:gd name="T4" fmla="*/ 968 w 968"/>
                <a:gd name="T5" fmla="*/ 408 h 408"/>
                <a:gd name="T6" fmla="*/ 0 60000 65536"/>
                <a:gd name="T7" fmla="*/ 0 60000 65536"/>
                <a:gd name="T8" fmla="*/ 0 60000 65536"/>
                <a:gd name="T9" fmla="*/ 0 w 968"/>
                <a:gd name="T10" fmla="*/ 0 h 408"/>
                <a:gd name="T11" fmla="*/ 968 w 968"/>
                <a:gd name="T12" fmla="*/ 408 h 408"/>
              </a:gdLst>
              <a:ahLst/>
              <a:cxnLst>
                <a:cxn ang="T6">
                  <a:pos x="T0" y="T1"/>
                </a:cxn>
                <a:cxn ang="T7">
                  <a:pos x="T2" y="T3"/>
                </a:cxn>
                <a:cxn ang="T8">
                  <a:pos x="T4" y="T5"/>
                </a:cxn>
              </a:cxnLst>
              <a:rect l="T9" t="T10" r="T11" b="T12"/>
              <a:pathLst>
                <a:path w="968" h="408">
                  <a:moveTo>
                    <a:pt x="60" y="0"/>
                  </a:moveTo>
                  <a:cubicBezTo>
                    <a:pt x="30" y="102"/>
                    <a:pt x="0" y="204"/>
                    <a:pt x="151" y="272"/>
                  </a:cubicBezTo>
                  <a:cubicBezTo>
                    <a:pt x="302" y="340"/>
                    <a:pt x="635" y="374"/>
                    <a:pt x="968"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7" name="Text Box 11">
              <a:extLst>
                <a:ext uri="{FF2B5EF4-FFF2-40B4-BE49-F238E27FC236}">
                  <a16:creationId xmlns:a16="http://schemas.microsoft.com/office/drawing/2014/main" id="{A342DAB4-C28E-40E6-AE51-D28F0CB5B54D}"/>
                </a:ext>
              </a:extLst>
            </p:cNvPr>
            <p:cNvSpPr txBox="1">
              <a:spLocks noChangeArrowheads="1"/>
            </p:cNvSpPr>
            <p:nvPr/>
          </p:nvSpPr>
          <p:spPr bwMode="auto">
            <a:xfrm>
              <a:off x="690" y="1978"/>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1</a:t>
              </a:r>
              <a:endParaRPr lang="zh-CN" altLang="en-US" sz="2000" u="none" dirty="0">
                <a:solidFill>
                  <a:schemeClr val="tx1"/>
                </a:solidFill>
                <a:latin typeface="Arial" panose="020B0604020202020204" pitchFamily="34" charset="0"/>
              </a:endParaRPr>
            </a:p>
          </p:txBody>
        </p:sp>
        <p:sp>
          <p:nvSpPr>
            <p:cNvPr id="28" name="Text Box 12">
              <a:extLst>
                <a:ext uri="{FF2B5EF4-FFF2-40B4-BE49-F238E27FC236}">
                  <a16:creationId xmlns:a16="http://schemas.microsoft.com/office/drawing/2014/main" id="{98F31F2E-299D-4C96-860E-46E00DD1B0AB}"/>
                </a:ext>
              </a:extLst>
            </p:cNvPr>
            <p:cNvSpPr txBox="1">
              <a:spLocks noChangeArrowheads="1"/>
            </p:cNvSpPr>
            <p:nvPr/>
          </p:nvSpPr>
          <p:spPr bwMode="auto">
            <a:xfrm>
              <a:off x="763" y="2510"/>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2</a:t>
              </a:r>
              <a:endParaRPr lang="zh-CN" altLang="en-US" sz="2000" u="none" dirty="0">
                <a:solidFill>
                  <a:schemeClr val="tx1"/>
                </a:solidFill>
                <a:latin typeface="Arial" panose="020B0604020202020204" pitchFamily="34" charset="0"/>
              </a:endParaRPr>
            </a:p>
          </p:txBody>
        </p:sp>
        <p:sp>
          <p:nvSpPr>
            <p:cNvPr id="29" name="Text Box 13">
              <a:extLst>
                <a:ext uri="{FF2B5EF4-FFF2-40B4-BE49-F238E27FC236}">
                  <a16:creationId xmlns:a16="http://schemas.microsoft.com/office/drawing/2014/main" id="{CEDF6CD0-85FA-4EB2-983C-F6D4605DFF22}"/>
                </a:ext>
              </a:extLst>
            </p:cNvPr>
            <p:cNvSpPr txBox="1">
              <a:spLocks noChangeArrowheads="1"/>
            </p:cNvSpPr>
            <p:nvPr/>
          </p:nvSpPr>
          <p:spPr bwMode="auto">
            <a:xfrm>
              <a:off x="793" y="2976"/>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3</a:t>
              </a:r>
            </a:p>
          </p:txBody>
        </p:sp>
      </p:grpSp>
      <p:grpSp>
        <p:nvGrpSpPr>
          <p:cNvPr id="30" name="Group 3">
            <a:extLst>
              <a:ext uri="{FF2B5EF4-FFF2-40B4-BE49-F238E27FC236}">
                <a16:creationId xmlns:a16="http://schemas.microsoft.com/office/drawing/2014/main" id="{2D5D83BA-C2DF-43ED-BB56-218EAE4E2C45}"/>
              </a:ext>
            </a:extLst>
          </p:cNvPr>
          <p:cNvGrpSpPr>
            <a:grpSpLocks/>
          </p:cNvGrpSpPr>
          <p:nvPr/>
        </p:nvGrpSpPr>
        <p:grpSpPr bwMode="auto">
          <a:xfrm>
            <a:off x="5723744" y="4579522"/>
            <a:ext cx="2411412" cy="1481137"/>
            <a:chOff x="2676" y="1999"/>
            <a:chExt cx="1519" cy="933"/>
          </a:xfrm>
        </p:grpSpPr>
        <p:sp>
          <p:nvSpPr>
            <p:cNvPr id="31" name="Oval 4">
              <a:extLst>
                <a:ext uri="{FF2B5EF4-FFF2-40B4-BE49-F238E27FC236}">
                  <a16:creationId xmlns:a16="http://schemas.microsoft.com/office/drawing/2014/main" id="{6996D114-EE3C-4D39-9412-6DB02E043A73}"/>
                </a:ext>
              </a:extLst>
            </p:cNvPr>
            <p:cNvSpPr>
              <a:spLocks noChangeArrowheads="1"/>
            </p:cNvSpPr>
            <p:nvPr/>
          </p:nvSpPr>
          <p:spPr bwMode="auto">
            <a:xfrm>
              <a:off x="278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i</a:t>
              </a:r>
            </a:p>
          </p:txBody>
        </p:sp>
        <p:sp>
          <p:nvSpPr>
            <p:cNvPr id="32" name="Freeform 5">
              <a:extLst>
                <a:ext uri="{FF2B5EF4-FFF2-40B4-BE49-F238E27FC236}">
                  <a16:creationId xmlns:a16="http://schemas.microsoft.com/office/drawing/2014/main" id="{77C65383-C0D3-4EBE-9817-21005EE91C99}"/>
                </a:ext>
              </a:extLst>
            </p:cNvPr>
            <p:cNvSpPr>
              <a:spLocks/>
            </p:cNvSpPr>
            <p:nvPr/>
          </p:nvSpPr>
          <p:spPr bwMode="auto">
            <a:xfrm>
              <a:off x="2835" y="2251"/>
              <a:ext cx="226" cy="408"/>
            </a:xfrm>
            <a:custGeom>
              <a:avLst/>
              <a:gdLst>
                <a:gd name="T0" fmla="*/ 226 w 226"/>
                <a:gd name="T1" fmla="*/ 408 h 408"/>
                <a:gd name="T2" fmla="*/ 136 w 226"/>
                <a:gd name="T3" fmla="*/ 0 h 408"/>
                <a:gd name="T4" fmla="*/ 0 w 226"/>
                <a:gd name="T5" fmla="*/ 408 h 408"/>
                <a:gd name="T6" fmla="*/ 0 60000 65536"/>
                <a:gd name="T7" fmla="*/ 0 60000 65536"/>
                <a:gd name="T8" fmla="*/ 0 60000 65536"/>
                <a:gd name="T9" fmla="*/ 0 w 226"/>
                <a:gd name="T10" fmla="*/ 0 h 408"/>
                <a:gd name="T11" fmla="*/ 226 w 226"/>
                <a:gd name="T12" fmla="*/ 408 h 408"/>
              </a:gdLst>
              <a:ahLst/>
              <a:cxnLst>
                <a:cxn ang="T6">
                  <a:pos x="T0" y="T1"/>
                </a:cxn>
                <a:cxn ang="T7">
                  <a:pos x="T2" y="T3"/>
                </a:cxn>
                <a:cxn ang="T8">
                  <a:pos x="T4" y="T5"/>
                </a:cxn>
              </a:cxnLst>
              <a:rect l="T9" t="T10" r="T11" b="T12"/>
              <a:pathLst>
                <a:path w="226" h="408">
                  <a:moveTo>
                    <a:pt x="226" y="408"/>
                  </a:moveTo>
                  <a:cubicBezTo>
                    <a:pt x="200" y="204"/>
                    <a:pt x="174" y="0"/>
                    <a:pt x="136" y="0"/>
                  </a:cubicBezTo>
                  <a:cubicBezTo>
                    <a:pt x="98" y="0"/>
                    <a:pt x="49" y="204"/>
                    <a:pt x="0"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33" name="Text Box 6">
              <a:extLst>
                <a:ext uri="{FF2B5EF4-FFF2-40B4-BE49-F238E27FC236}">
                  <a16:creationId xmlns:a16="http://schemas.microsoft.com/office/drawing/2014/main" id="{42BDAF69-7A09-49D9-A84A-CB7EA7741C1E}"/>
                </a:ext>
              </a:extLst>
            </p:cNvPr>
            <p:cNvSpPr txBox="1">
              <a:spLocks noChangeArrowheads="1"/>
            </p:cNvSpPr>
            <p:nvPr/>
          </p:nvSpPr>
          <p:spPr bwMode="auto">
            <a:xfrm>
              <a:off x="2676" y="1999"/>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4</a:t>
              </a:r>
              <a:endParaRPr lang="zh-CN" altLang="en-US" sz="2000" u="none" dirty="0">
                <a:solidFill>
                  <a:schemeClr val="tx1"/>
                </a:solidFill>
                <a:latin typeface="Arial" panose="020B0604020202020204" pitchFamily="34" charset="0"/>
              </a:endParaRPr>
            </a:p>
          </p:txBody>
        </p:sp>
        <p:sp>
          <p:nvSpPr>
            <p:cNvPr id="34" name="Line 7">
              <a:extLst>
                <a:ext uri="{FF2B5EF4-FFF2-40B4-BE49-F238E27FC236}">
                  <a16:creationId xmlns:a16="http://schemas.microsoft.com/office/drawing/2014/main" id="{1ABD6DFD-3664-40DD-8FAA-1781ED8176C2}"/>
                </a:ext>
              </a:extLst>
            </p:cNvPr>
            <p:cNvSpPr>
              <a:spLocks noChangeShapeType="1"/>
            </p:cNvSpPr>
            <p:nvPr/>
          </p:nvSpPr>
          <p:spPr bwMode="auto">
            <a:xfrm>
              <a:off x="3107" y="2795"/>
              <a:ext cx="771"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5" name="Text Box 8">
              <a:extLst>
                <a:ext uri="{FF2B5EF4-FFF2-40B4-BE49-F238E27FC236}">
                  <a16:creationId xmlns:a16="http://schemas.microsoft.com/office/drawing/2014/main" id="{B488359C-7831-4764-89E4-E8D7D4C40DE2}"/>
                </a:ext>
              </a:extLst>
            </p:cNvPr>
            <p:cNvSpPr txBox="1">
              <a:spLocks noChangeArrowheads="1"/>
            </p:cNvSpPr>
            <p:nvPr/>
          </p:nvSpPr>
          <p:spPr bwMode="auto">
            <a:xfrm>
              <a:off x="3243" y="2523"/>
              <a:ext cx="5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5</a:t>
              </a:r>
              <a:endParaRPr lang="zh-CN" altLang="en-US" sz="2000" u="none" dirty="0">
                <a:solidFill>
                  <a:schemeClr val="tx1"/>
                </a:solidFill>
                <a:latin typeface="Arial" panose="020B0604020202020204" pitchFamily="34" charset="0"/>
              </a:endParaRPr>
            </a:p>
          </p:txBody>
        </p:sp>
        <p:sp>
          <p:nvSpPr>
            <p:cNvPr id="36" name="Oval 9">
              <a:extLst>
                <a:ext uri="{FF2B5EF4-FFF2-40B4-BE49-F238E27FC236}">
                  <a16:creationId xmlns:a16="http://schemas.microsoft.com/office/drawing/2014/main" id="{574D4351-C00E-41C9-B954-2FAEC91E9848}"/>
                </a:ext>
              </a:extLst>
            </p:cNvPr>
            <p:cNvSpPr>
              <a:spLocks noChangeArrowheads="1"/>
            </p:cNvSpPr>
            <p:nvPr/>
          </p:nvSpPr>
          <p:spPr bwMode="auto">
            <a:xfrm>
              <a:off x="3878"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grpSp>
    </p:spTree>
    <p:extLst>
      <p:ext uri="{BB962C8B-B14F-4D97-AF65-F5344CB8AC3E}">
        <p14:creationId xmlns:p14="http://schemas.microsoft.com/office/powerpoint/2010/main" val="92749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58</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a:xfrm>
            <a:off x="298450" y="778212"/>
            <a:ext cx="8547100" cy="5273932"/>
          </a:xfrm>
        </p:spPr>
        <p:txBody>
          <a:bodyPr>
            <a:normAutofit/>
          </a:bodyPr>
          <a:lstStyle/>
          <a:p>
            <a:pPr marL="457200" indent="-457200">
              <a:lnSpc>
                <a:spcPct val="150000"/>
              </a:lnSpc>
              <a:buFont typeface="+mj-lt"/>
              <a:buAutoNum type="arabicPeriod"/>
            </a:pPr>
            <a:r>
              <a:rPr lang="en-US" altLang="zh-CN" sz="2000" dirty="0"/>
              <a:t>(90</a:t>
            </a:r>
            <a:r>
              <a:rPr lang="zh-CN" altLang="en-US" sz="2000" dirty="0"/>
              <a:t>分</a:t>
            </a:r>
            <a:r>
              <a:rPr lang="en-US" altLang="zh-CN" sz="2000" dirty="0"/>
              <a:t>)</a:t>
            </a:r>
            <a:r>
              <a:rPr lang="zh-CN" altLang="en-US" sz="2000" dirty="0"/>
              <a:t>编程题：通过</a:t>
            </a:r>
            <a:r>
              <a:rPr lang="en-US" altLang="zh-CN" sz="2000" dirty="0"/>
              <a:t>P2</a:t>
            </a:r>
            <a:r>
              <a:rPr lang="zh-CN" altLang="en-US" sz="2000" dirty="0"/>
              <a:t>端口（有开发板的以开发板定义为准）控制</a:t>
            </a:r>
            <a:r>
              <a:rPr lang="en-US" altLang="zh-CN" sz="2000" dirty="0"/>
              <a:t>8</a:t>
            </a:r>
            <a:r>
              <a:rPr lang="zh-CN" altLang="en-US" sz="2000" dirty="0"/>
              <a:t>个</a:t>
            </a:r>
            <a:r>
              <a:rPr lang="en-US" altLang="zh-CN" sz="2000" dirty="0"/>
              <a:t>LED</a:t>
            </a:r>
            <a:r>
              <a:rPr lang="zh-CN" altLang="en-US" sz="2000" dirty="0"/>
              <a:t>按照顺序实现以下功能。代码编写符合规范，贴合本次授课内容，须有适当的注释。</a:t>
            </a:r>
            <a:endParaRPr lang="en-US" altLang="zh-CN" sz="2000" dirty="0"/>
          </a:p>
          <a:p>
            <a:pPr marL="785812" lvl="1" indent="-457200">
              <a:lnSpc>
                <a:spcPct val="150000"/>
              </a:lnSpc>
            </a:pPr>
            <a:r>
              <a:rPr lang="en-US" altLang="zh-CN" sz="2000" dirty="0"/>
              <a:t>LED</a:t>
            </a:r>
            <a:r>
              <a:rPr lang="zh-CN" altLang="en-US" sz="2000" dirty="0"/>
              <a:t>初始状态为“亮亮亮亮灭灭灭灭”，控制使其状态发生两次翻转，时间间隔分别为</a:t>
            </a:r>
            <a:r>
              <a:rPr lang="en-US" altLang="zh-CN" sz="2000" dirty="0"/>
              <a:t>2s</a:t>
            </a:r>
            <a:r>
              <a:rPr lang="zh-CN" altLang="en-US" sz="2000" dirty="0"/>
              <a:t>和</a:t>
            </a:r>
            <a:r>
              <a:rPr lang="en-US" altLang="zh-CN" sz="2000" dirty="0"/>
              <a:t>1s</a:t>
            </a:r>
            <a:r>
              <a:rPr lang="zh-CN" altLang="en-US" sz="2000" dirty="0"/>
              <a:t>（不要求精确延时）；</a:t>
            </a:r>
            <a:endParaRPr lang="en-US" altLang="zh-CN" sz="2000" dirty="0"/>
          </a:p>
          <a:p>
            <a:pPr marL="785812" lvl="1" indent="-457200">
              <a:lnSpc>
                <a:spcPct val="150000"/>
              </a:lnSpc>
            </a:pPr>
            <a:r>
              <a:rPr lang="zh-CN" altLang="en-US" sz="2000" dirty="0"/>
              <a:t>分两次显示学号后四位，通过</a:t>
            </a:r>
            <a:r>
              <a:rPr lang="en-US" altLang="zh-CN" sz="2000" dirty="0"/>
              <a:t>LED</a:t>
            </a:r>
            <a:r>
              <a:rPr lang="zh-CN" altLang="en-US" sz="2000" dirty="0"/>
              <a:t>二进制表示，亮表示</a:t>
            </a:r>
            <a:r>
              <a:rPr lang="en-US" altLang="zh-CN" sz="2000" dirty="0"/>
              <a:t>1</a:t>
            </a:r>
            <a:r>
              <a:rPr lang="zh-CN" altLang="en-US" sz="2000" dirty="0"/>
              <a:t>，灭表示</a:t>
            </a:r>
            <a:r>
              <a:rPr lang="en-US" altLang="zh-CN" sz="2000" dirty="0"/>
              <a:t>0</a:t>
            </a:r>
            <a:r>
              <a:rPr lang="zh-CN" altLang="en-US" sz="2000" dirty="0"/>
              <a:t>状态切换的时间间隔自定；</a:t>
            </a:r>
            <a:endParaRPr lang="en-US" altLang="zh-CN" sz="2000" dirty="0"/>
          </a:p>
          <a:p>
            <a:pPr marL="785812" lvl="1" indent="-457200">
              <a:lnSpc>
                <a:spcPct val="150000"/>
              </a:lnSpc>
            </a:pPr>
            <a:r>
              <a:rPr lang="zh-CN" altLang="en-US" sz="2000" dirty="0"/>
              <a:t>使</a:t>
            </a:r>
            <a:r>
              <a:rPr lang="en-US" altLang="zh-CN" sz="2000" dirty="0"/>
              <a:t>LED</a:t>
            </a:r>
            <a:r>
              <a:rPr lang="zh-CN" altLang="en-US" sz="2000" dirty="0"/>
              <a:t>第 </a:t>
            </a:r>
            <a:r>
              <a:rPr lang="en-US" altLang="zh-CN" sz="2000" dirty="0"/>
              <a:t>6 </a:t>
            </a:r>
            <a:r>
              <a:rPr lang="zh-CN" altLang="en-US" sz="2000" dirty="0"/>
              <a:t>位不断闪烁，闪烁时间自定。</a:t>
            </a:r>
            <a:endParaRPr lang="en-US" altLang="zh-CN" sz="2000" dirty="0"/>
          </a:p>
          <a:p>
            <a:pPr marL="457200" indent="-457200">
              <a:lnSpc>
                <a:spcPct val="150000"/>
              </a:lnSpc>
              <a:buFont typeface="+mj-lt"/>
              <a:buAutoNum type="arabicPeriod"/>
            </a:pPr>
            <a:r>
              <a:rPr lang="en-US" altLang="zh-CN" sz="2000" dirty="0"/>
              <a:t>(10</a:t>
            </a:r>
            <a:r>
              <a:rPr lang="zh-CN" altLang="en-US" sz="2000" dirty="0"/>
              <a:t>分</a:t>
            </a:r>
            <a:r>
              <a:rPr lang="en-US" altLang="zh-CN" sz="2000" dirty="0"/>
              <a:t>)</a:t>
            </a:r>
            <a:r>
              <a:rPr lang="zh-CN" altLang="en-US" sz="2000" dirty="0"/>
              <a:t>简答题：结合自身代码的编程和调试过程，分享在</a:t>
            </a:r>
            <a:r>
              <a:rPr lang="en-US" altLang="zh-CN" sz="2000" dirty="0"/>
              <a:t>51</a:t>
            </a:r>
            <a:r>
              <a:rPr lang="zh-CN" altLang="en-US" sz="2000" dirty="0"/>
              <a:t>单片机学习过程中遇到的问题和解决的办法。</a:t>
            </a:r>
            <a:endParaRPr lang="en-US" altLang="zh-CN" sz="2000" dirty="0"/>
          </a:p>
        </p:txBody>
      </p:sp>
      <p:sp>
        <p:nvSpPr>
          <p:cNvPr id="7" name="文本占位符 6">
            <a:extLst>
              <a:ext uri="{FF2B5EF4-FFF2-40B4-BE49-F238E27FC236}">
                <a16:creationId xmlns:a16="http://schemas.microsoft.com/office/drawing/2014/main" id="{73E837B1-13FF-4C37-9F47-7803F95FF49A}"/>
              </a:ext>
            </a:extLst>
          </p:cNvPr>
          <p:cNvSpPr>
            <a:spLocks noGrp="1"/>
          </p:cNvSpPr>
          <p:nvPr>
            <p:ph type="body" sz="quarter" idx="12"/>
          </p:nvPr>
        </p:nvSpPr>
        <p:spPr>
          <a:xfrm>
            <a:off x="298450" y="0"/>
            <a:ext cx="1619503" cy="523220"/>
          </a:xfrm>
        </p:spPr>
        <p:txBody>
          <a:bodyPr/>
          <a:lstStyle/>
          <a:p>
            <a:r>
              <a:rPr lang="zh-CN" altLang="en-US" dirty="0"/>
              <a:t>作业内容</a:t>
            </a:r>
          </a:p>
        </p:txBody>
      </p:sp>
    </p:spTree>
    <p:extLst>
      <p:ext uri="{BB962C8B-B14F-4D97-AF65-F5344CB8AC3E}">
        <p14:creationId xmlns:p14="http://schemas.microsoft.com/office/powerpoint/2010/main" val="14009374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59</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p:txBody>
          <a:bodyPr>
            <a:normAutofit/>
          </a:bodyPr>
          <a:lstStyle/>
          <a:p>
            <a:pPr marL="457200" indent="-457200">
              <a:buFont typeface="+mj-lt"/>
              <a:buAutoNum type="arabicPeriod"/>
            </a:pPr>
            <a:r>
              <a:rPr lang="zh-CN" altLang="en-US" dirty="0"/>
              <a:t>第一题需要在程序文件</a:t>
            </a:r>
            <a:r>
              <a:rPr lang="en-US" altLang="zh-CN" dirty="0"/>
              <a:t>(.c)</a:t>
            </a:r>
            <a:r>
              <a:rPr lang="zh-CN" altLang="en-US" dirty="0"/>
              <a:t>开头通过注释介绍</a:t>
            </a:r>
            <a:r>
              <a:rPr lang="zh-CN" altLang="en-US" dirty="0">
                <a:solidFill>
                  <a:srgbClr val="A5272B"/>
                </a:solidFill>
              </a:rPr>
              <a:t>实现的功能</a:t>
            </a:r>
            <a:r>
              <a:rPr lang="zh-CN" altLang="en-US" dirty="0"/>
              <a:t>；</a:t>
            </a:r>
            <a:endParaRPr lang="en-US" altLang="zh-CN" dirty="0"/>
          </a:p>
          <a:p>
            <a:pPr marL="457200" indent="-457200">
              <a:buFont typeface="+mj-lt"/>
              <a:buAutoNum type="arabicPeriod"/>
            </a:pPr>
            <a:r>
              <a:rPr lang="zh-CN" altLang="en-US" dirty="0"/>
              <a:t>本次作业</a:t>
            </a:r>
            <a:r>
              <a:rPr lang="en-US" altLang="zh-CN" dirty="0">
                <a:solidFill>
                  <a:srgbClr val="C00000"/>
                </a:solidFill>
              </a:rPr>
              <a:t>11</a:t>
            </a:r>
            <a:r>
              <a:rPr lang="zh-CN" altLang="en-US" dirty="0">
                <a:solidFill>
                  <a:srgbClr val="C00000"/>
                </a:solidFill>
              </a:rPr>
              <a:t>月</a:t>
            </a:r>
            <a:r>
              <a:rPr lang="en-US" altLang="zh-CN" dirty="0">
                <a:solidFill>
                  <a:srgbClr val="C00000"/>
                </a:solidFill>
              </a:rPr>
              <a:t>6</a:t>
            </a:r>
            <a:r>
              <a:rPr lang="zh-CN" altLang="en-US" dirty="0">
                <a:solidFill>
                  <a:srgbClr val="C00000"/>
                </a:solidFill>
              </a:rPr>
              <a:t>日（星期日）</a:t>
            </a:r>
            <a:r>
              <a:rPr lang="en-US" altLang="zh-CN" dirty="0">
                <a:solidFill>
                  <a:srgbClr val="C00000"/>
                </a:solidFill>
              </a:rPr>
              <a:t>23:59</a:t>
            </a:r>
            <a:r>
              <a:rPr lang="zh-CN" altLang="en-US" dirty="0"/>
              <a:t>截止，作业以</a:t>
            </a:r>
            <a:r>
              <a:rPr lang="zh-CN" altLang="en-US" dirty="0">
                <a:solidFill>
                  <a:srgbClr val="C00000"/>
                </a:solidFill>
              </a:rPr>
              <a:t>“学号</a:t>
            </a:r>
            <a:r>
              <a:rPr lang="en-US" altLang="zh-CN" dirty="0">
                <a:solidFill>
                  <a:srgbClr val="C00000"/>
                </a:solidFill>
              </a:rPr>
              <a:t>-</a:t>
            </a:r>
            <a:r>
              <a:rPr lang="zh-CN" altLang="en-US" dirty="0">
                <a:solidFill>
                  <a:srgbClr val="C00000"/>
                </a:solidFill>
              </a:rPr>
              <a:t>姓名</a:t>
            </a:r>
            <a:r>
              <a:rPr lang="en-US" altLang="zh-CN" dirty="0">
                <a:solidFill>
                  <a:srgbClr val="C00000"/>
                </a:solidFill>
              </a:rPr>
              <a:t>-</a:t>
            </a:r>
            <a:r>
              <a:rPr lang="zh-CN" altLang="en-US" dirty="0">
                <a:solidFill>
                  <a:srgbClr val="C00000"/>
                </a:solidFill>
              </a:rPr>
              <a:t>第四次作业”</a:t>
            </a:r>
            <a:r>
              <a:rPr lang="zh-CN" altLang="en-US" dirty="0"/>
              <a:t>格式命名发送至</a:t>
            </a:r>
            <a:r>
              <a:rPr lang="en-US" altLang="zh-CN" dirty="0">
                <a:solidFill>
                  <a:srgbClr val="C00000"/>
                </a:solidFill>
              </a:rPr>
              <a:t>413732041@qq.com</a:t>
            </a:r>
            <a:r>
              <a:rPr lang="zh-CN" altLang="en-US" dirty="0"/>
              <a:t>，邮件标题与文件名相一致；</a:t>
            </a:r>
            <a:endParaRPr lang="en-US" altLang="zh-CN" dirty="0"/>
          </a:p>
          <a:p>
            <a:pPr marL="457200" indent="-457200">
              <a:buFont typeface="+mj-lt"/>
              <a:buAutoNum type="arabicPeriod"/>
            </a:pPr>
            <a:r>
              <a:rPr lang="zh-CN" altLang="en-US" dirty="0"/>
              <a:t>根据</a:t>
            </a:r>
            <a:r>
              <a:rPr lang="zh-CN" altLang="en-US" dirty="0">
                <a:solidFill>
                  <a:srgbClr val="C00000"/>
                </a:solidFill>
              </a:rPr>
              <a:t>题号</a:t>
            </a:r>
            <a:r>
              <a:rPr lang="zh-CN" altLang="en-US" dirty="0"/>
              <a:t>创建文件夹，并统一打包，主要包含程序文件</a:t>
            </a:r>
            <a:r>
              <a:rPr lang="en-US" altLang="zh-CN" dirty="0"/>
              <a:t>(.c) </a:t>
            </a:r>
            <a:r>
              <a:rPr lang="zh-CN" altLang="en-US" dirty="0"/>
              <a:t>运行文件</a:t>
            </a:r>
            <a:r>
              <a:rPr lang="en-US" altLang="zh-CN" dirty="0"/>
              <a:t>(.hex) </a:t>
            </a:r>
            <a:r>
              <a:rPr lang="zh-CN" altLang="en-US" dirty="0"/>
              <a:t>仿真文件</a:t>
            </a:r>
            <a:r>
              <a:rPr lang="en-US" altLang="zh-CN" dirty="0"/>
              <a:t>(.</a:t>
            </a:r>
            <a:r>
              <a:rPr lang="en-US" altLang="zh-CN" dirty="0" err="1"/>
              <a:t>pdsprj</a:t>
            </a:r>
            <a:r>
              <a:rPr lang="en-US" altLang="zh-CN" dirty="0"/>
              <a:t>)</a:t>
            </a:r>
            <a:r>
              <a:rPr lang="zh-CN" altLang="en-US" dirty="0"/>
              <a:t> 、运行视频、简答题（</a:t>
            </a:r>
            <a:r>
              <a:rPr lang="en-US" altLang="zh-CN" dirty="0"/>
              <a:t>.doc/.docx/.txt/.pdf/</a:t>
            </a:r>
            <a:r>
              <a:rPr lang="zh-CN" altLang="en-US" dirty="0"/>
              <a:t>图片格式）等，有实物的同学不需要提交仿真文件；</a:t>
            </a:r>
            <a:endParaRPr lang="en-US" altLang="zh-CN" dirty="0"/>
          </a:p>
          <a:p>
            <a:pPr marL="457200" indent="-457200">
              <a:buFont typeface="+mj-lt"/>
              <a:buAutoNum type="arabicPeriod"/>
            </a:pPr>
            <a:r>
              <a:rPr lang="zh-CN" altLang="en-US" dirty="0"/>
              <a:t>视频要求清晰呈现实验现象，最好压缩到</a:t>
            </a:r>
            <a:r>
              <a:rPr lang="en-US" altLang="zh-CN" dirty="0">
                <a:solidFill>
                  <a:srgbClr val="C00000"/>
                </a:solidFill>
              </a:rPr>
              <a:t>10M</a:t>
            </a:r>
            <a:r>
              <a:rPr lang="zh-CN" altLang="en-US" dirty="0">
                <a:solidFill>
                  <a:srgbClr val="C00000"/>
                </a:solidFill>
              </a:rPr>
              <a:t>以内</a:t>
            </a:r>
            <a:r>
              <a:rPr lang="zh-CN" altLang="en-US" dirty="0"/>
              <a:t>。</a:t>
            </a:r>
            <a:endParaRPr lang="en-US" altLang="zh-CN" dirty="0"/>
          </a:p>
        </p:txBody>
      </p:sp>
      <p:sp>
        <p:nvSpPr>
          <p:cNvPr id="7" name="文本占位符 6">
            <a:extLst>
              <a:ext uri="{FF2B5EF4-FFF2-40B4-BE49-F238E27FC236}">
                <a16:creationId xmlns:a16="http://schemas.microsoft.com/office/drawing/2014/main" id="{96A1305C-37F3-4740-BFEC-7DF335C5A6E9}"/>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4595054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6</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26536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60</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8" name="文本框 7">
            <a:extLst>
              <a:ext uri="{FF2B5EF4-FFF2-40B4-BE49-F238E27FC236}">
                <a16:creationId xmlns:a16="http://schemas.microsoft.com/office/drawing/2014/main" id="{E1296D93-97CA-4DAE-A814-67710B3072E2}"/>
              </a:ext>
            </a:extLst>
          </p:cNvPr>
          <p:cNvSpPr txBox="1"/>
          <p:nvPr/>
        </p:nvSpPr>
        <p:spPr>
          <a:xfrm>
            <a:off x="2101848" y="5382027"/>
            <a:ext cx="494030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▲第四次培训作业文件命名规范</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供参考</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pic>
        <p:nvPicPr>
          <p:cNvPr id="10" name="图片 9">
            <a:extLst>
              <a:ext uri="{FF2B5EF4-FFF2-40B4-BE49-F238E27FC236}">
                <a16:creationId xmlns:a16="http://schemas.microsoft.com/office/drawing/2014/main" id="{F2B61711-EFCF-4BDF-B5F3-9FCFE72C27FF}"/>
              </a:ext>
            </a:extLst>
          </p:cNvPr>
          <p:cNvPicPr>
            <a:picLocks noChangeAspect="1"/>
          </p:cNvPicPr>
          <p:nvPr/>
        </p:nvPicPr>
        <p:blipFill>
          <a:blip r:embed="rId2"/>
          <a:stretch>
            <a:fillRect/>
          </a:stretch>
        </p:blipFill>
        <p:spPr>
          <a:xfrm>
            <a:off x="1779570" y="1995641"/>
            <a:ext cx="5584860" cy="3251281"/>
          </a:xfrm>
          <a:prstGeom prst="rect">
            <a:avLst/>
          </a:prstGeom>
        </p:spPr>
      </p:pic>
      <p:sp>
        <p:nvSpPr>
          <p:cNvPr id="6" name="文本占位符 5">
            <a:extLst>
              <a:ext uri="{FF2B5EF4-FFF2-40B4-BE49-F238E27FC236}">
                <a16:creationId xmlns:a16="http://schemas.microsoft.com/office/drawing/2014/main" id="{3F445E2A-5BFF-4E2E-B9BF-E554921B29FE}"/>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504030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EBBFC37-EA91-4F6A-BFD7-86B17B9B5178}"/>
              </a:ext>
            </a:extLst>
          </p:cNvPr>
          <p:cNvCxnSpPr/>
          <p:nvPr/>
        </p:nvCxnSpPr>
        <p:spPr>
          <a:xfrm>
            <a:off x="3207124" y="3328142"/>
            <a:ext cx="2736476" cy="0"/>
          </a:xfrm>
          <a:prstGeom prst="line">
            <a:avLst/>
          </a:prstGeom>
          <a:ln w="41275" cmpd="sng">
            <a:solidFill>
              <a:srgbClr val="E4B316"/>
            </a:solidFill>
            <a:prstDash val="solid"/>
          </a:ln>
        </p:spPr>
        <p:style>
          <a:lnRef idx="1">
            <a:schemeClr val="accent2"/>
          </a:lnRef>
          <a:fillRef idx="0">
            <a:schemeClr val="accent2"/>
          </a:fillRef>
          <a:effectRef idx="0">
            <a:schemeClr val="accent2"/>
          </a:effectRef>
          <a:fontRef idx="minor">
            <a:schemeClr val="tx1"/>
          </a:fontRef>
        </p:style>
      </p:cxnSp>
      <p:sp>
        <p:nvSpPr>
          <p:cNvPr id="5" name="文本框 4">
            <a:extLst>
              <a:ext uri="{FF2B5EF4-FFF2-40B4-BE49-F238E27FC236}">
                <a16:creationId xmlns:a16="http://schemas.microsoft.com/office/drawing/2014/main" id="{560413DE-EA51-4F80-9942-38B8FCFA1F4C}"/>
              </a:ext>
            </a:extLst>
          </p:cNvPr>
          <p:cNvSpPr txBox="1"/>
          <p:nvPr/>
        </p:nvSpPr>
        <p:spPr>
          <a:xfrm>
            <a:off x="3207124" y="3342438"/>
            <a:ext cx="2736476" cy="1569660"/>
          </a:xfrm>
          <a:prstGeom prst="rect">
            <a:avLst/>
          </a:prstGeom>
          <a:noFill/>
        </p:spPr>
        <p:txBody>
          <a:bodyPr wrap="square" rtlCol="0">
            <a:spAutoFit/>
          </a:bodyPr>
          <a:lstStyle/>
          <a:p>
            <a:pPr algn="ctr"/>
            <a:r>
              <a:rPr lang="zh-CN" altLang="en-US" sz="4800" b="1" dirty="0">
                <a:solidFill>
                  <a:srgbClr val="E4B316"/>
                </a:solidFill>
                <a:latin typeface="黑体" panose="02010609060101010101" pitchFamily="49" charset="-122"/>
                <a:ea typeface="黑体" panose="02010609060101010101" pitchFamily="49" charset="-122"/>
              </a:rPr>
              <a:t>感谢倾听</a:t>
            </a:r>
            <a:endParaRPr lang="en-US" altLang="zh-CN" sz="4800" b="1" dirty="0">
              <a:solidFill>
                <a:srgbClr val="E4B316"/>
              </a:solidFill>
              <a:latin typeface="黑体" panose="02010609060101010101" pitchFamily="49" charset="-122"/>
              <a:ea typeface="黑体" panose="02010609060101010101" pitchFamily="49" charset="-122"/>
            </a:endParaRPr>
          </a:p>
          <a:p>
            <a:pPr algn="ctr"/>
            <a:r>
              <a:rPr lang="en-US" altLang="zh-CN" sz="4800" b="1" dirty="0">
                <a:solidFill>
                  <a:srgbClr val="E4B316"/>
                </a:solidFill>
                <a:ea typeface="华文中宋" panose="02010600040101010101" pitchFamily="2" charset="-122"/>
              </a:rPr>
              <a:t>The End</a:t>
            </a:r>
            <a:endParaRPr lang="zh-CN" altLang="en-US" sz="4800" b="1" dirty="0">
              <a:solidFill>
                <a:srgbClr val="E4B316"/>
              </a:solidFill>
              <a:ea typeface="华文中宋" panose="02010600040101010101" pitchFamily="2" charset="-122"/>
            </a:endParaRPr>
          </a:p>
        </p:txBody>
      </p:sp>
      <p:pic>
        <p:nvPicPr>
          <p:cNvPr id="7"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9DA87BA4-98EF-4984-9108-9D6A2ADE91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 r="9489"/>
          <a:stretch/>
        </p:blipFill>
        <p:spPr bwMode="auto">
          <a:xfrm>
            <a:off x="3325302" y="1206712"/>
            <a:ext cx="2493395" cy="18206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61345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5207023" cy="523220"/>
          </a:xfrm>
        </p:spPr>
        <p:txBody>
          <a:bodyPr/>
          <a:lstStyle/>
          <a:p>
            <a:r>
              <a:rPr lang="en-US" altLang="zh-CN" dirty="0"/>
              <a:t>51</a:t>
            </a:r>
            <a:r>
              <a:rPr lang="zh-CN" altLang="en-US" dirty="0"/>
              <a:t>单片机的</a:t>
            </a:r>
            <a:r>
              <a:rPr lang="en-US" altLang="zh-CN" dirty="0"/>
              <a:t>P0</a:t>
            </a:r>
            <a:r>
              <a:rPr lang="zh-CN" altLang="en-US" dirty="0"/>
              <a:t>引脚与上拉电阻</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3019493"/>
            <a:ext cx="8547100" cy="2585319"/>
          </a:xfrm>
        </p:spPr>
        <p:txBody>
          <a:bodyPr>
            <a:normAutofit/>
          </a:bodyPr>
          <a:lstStyle/>
          <a:p>
            <a:pPr>
              <a:lnSpc>
                <a:spcPct val="100000"/>
              </a:lnSpc>
              <a:spcBef>
                <a:spcPts val="600"/>
              </a:spcBef>
            </a:pPr>
            <a:r>
              <a:rPr lang="zh-CN" altLang="en-US" sz="2000" dirty="0"/>
              <a:t>上拉电阻就是将不确定的信号通过一个电阻拉到高电平，同时此电阻起到一个限流的作用，下拉就是下拉到低电平。</a:t>
            </a:r>
          </a:p>
          <a:p>
            <a:pPr>
              <a:lnSpc>
                <a:spcPct val="100000"/>
              </a:lnSpc>
              <a:spcBef>
                <a:spcPts val="600"/>
              </a:spcBef>
            </a:pPr>
            <a:r>
              <a:rPr lang="zh-CN" altLang="en-US" sz="2000" dirty="0"/>
              <a:t>上拉电阻有</a:t>
            </a:r>
            <a:r>
              <a:rPr lang="en-US" altLang="zh-CN" sz="2000" dirty="0"/>
              <a:t>OC</a:t>
            </a:r>
            <a:r>
              <a:rPr lang="zh-CN" altLang="en-US" sz="2000" dirty="0"/>
              <a:t>门要输出高电平，外部必须加上拉电阻。加大普通</a:t>
            </a:r>
            <a:r>
              <a:rPr lang="en-US" altLang="zh-CN" sz="2000" dirty="0"/>
              <a:t>IO</a:t>
            </a:r>
            <a:r>
              <a:rPr lang="zh-CN" altLang="en-US" sz="2000" dirty="0"/>
              <a:t>口的驱动能力。起到限流的作用。抵抗电磁干扰。</a:t>
            </a:r>
          </a:p>
          <a:p>
            <a:pPr>
              <a:lnSpc>
                <a:spcPct val="100000"/>
              </a:lnSpc>
              <a:spcBef>
                <a:spcPts val="600"/>
              </a:spcBef>
            </a:pPr>
            <a:r>
              <a:rPr lang="zh-CN" altLang="en-US" sz="2000" dirty="0"/>
              <a:t>从降低功耗方面考虑应该足够大，因为电阻越大，电流越小。从确保足够的引脚驱动能力考虑应该足够小，电阻越小，电流才能越大。开漏输出时，过大的上拉电阻会导致信号上升沿变缓。</a:t>
            </a:r>
          </a:p>
        </p:txBody>
      </p:sp>
      <p:pic>
        <p:nvPicPr>
          <p:cNvPr id="6" name="Picture 3">
            <a:extLst>
              <a:ext uri="{FF2B5EF4-FFF2-40B4-BE49-F238E27FC236}">
                <a16:creationId xmlns:a16="http://schemas.microsoft.com/office/drawing/2014/main" id="{F65E1732-5F73-441C-BFE4-B80A54BBF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90" y="831061"/>
            <a:ext cx="8647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C5FFFC2C-BB96-4110-8103-40A43D3BB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04" y="5420616"/>
            <a:ext cx="4734992" cy="10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91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076085" cy="523220"/>
          </a:xfrm>
        </p:spPr>
        <p:txBody>
          <a:bodyPr/>
          <a:lstStyle/>
          <a:p>
            <a:r>
              <a:rPr lang="zh-CN" altLang="en-US" dirty="0"/>
              <a:t>编译</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3238020"/>
          </a:xfrm>
        </p:spPr>
        <p:txBody>
          <a:bodyPr>
            <a:normAutofit/>
          </a:bodyPr>
          <a:lstStyle/>
          <a:p>
            <a:r>
              <a:rPr lang="en-US" altLang="zh-CN" sz="2000" dirty="0"/>
              <a:t>C</a:t>
            </a:r>
            <a:r>
              <a:rPr lang="zh-CN" altLang="en-US" sz="2000" dirty="0"/>
              <a:t>语言属于高级语言，接近于人类语言，方便理解，但是机器是无法直接识别</a:t>
            </a:r>
            <a:r>
              <a:rPr lang="en-US" altLang="zh-CN" sz="2000" dirty="0"/>
              <a:t>C</a:t>
            </a:r>
            <a:r>
              <a:rPr lang="zh-CN" altLang="en-US" sz="2000" dirty="0"/>
              <a:t>语言，它只能识别二进制序列（机器语言）；</a:t>
            </a:r>
            <a:endParaRPr lang="en-US" altLang="zh-CN" sz="2000" dirty="0"/>
          </a:p>
          <a:p>
            <a:r>
              <a:rPr lang="en-US" altLang="zh-CN" sz="2000" dirty="0"/>
              <a:t>Keil </a:t>
            </a:r>
            <a:r>
              <a:rPr lang="zh-CN" altLang="en-US" sz="2000" dirty="0"/>
              <a:t>所作的一部分工作就是将我们能够理解的 </a:t>
            </a:r>
            <a:r>
              <a:rPr lang="en-US" altLang="zh-CN" sz="2000" dirty="0"/>
              <a:t>C </a:t>
            </a:r>
            <a:r>
              <a:rPr lang="zh-CN" altLang="en-US" sz="2000" dirty="0"/>
              <a:t>语言转换为单片机所能理解的机器语言。把某一种高级语言程序（如 </a:t>
            </a:r>
            <a:r>
              <a:rPr lang="en-US" altLang="zh-CN" sz="2000" dirty="0"/>
              <a:t>C </a:t>
            </a:r>
            <a:r>
              <a:rPr lang="zh-CN" altLang="en-US" sz="2000" dirty="0"/>
              <a:t>语言程序）等价地转换成另一种低级语言程序</a:t>
            </a:r>
            <a:r>
              <a:rPr lang="en-US" altLang="zh-CN" sz="2000" dirty="0"/>
              <a:t>(</a:t>
            </a:r>
            <a:r>
              <a:rPr lang="zh-CN" altLang="en-US" sz="2000" dirty="0"/>
              <a:t>如机器语言程序</a:t>
            </a:r>
            <a:r>
              <a:rPr lang="en-US" altLang="zh-CN" sz="2000" dirty="0"/>
              <a:t>)</a:t>
            </a:r>
            <a:r>
              <a:rPr lang="zh-CN" altLang="en-US" sz="2000" dirty="0"/>
              <a:t>的过程称为编译，完成这样的过程的工具被称为编译程序或编译器；</a:t>
            </a:r>
            <a:endParaRPr lang="en-US" altLang="zh-CN" sz="2000" dirty="0"/>
          </a:p>
          <a:p>
            <a:r>
              <a:rPr lang="zh-CN" altLang="en-US" sz="2000" dirty="0"/>
              <a:t>通常一条高级语言程序会被编译成多条机器指令。</a:t>
            </a:r>
          </a:p>
          <a:p>
            <a:endParaRPr lang="zh-CN" altLang="en-US" sz="2000" dirty="0"/>
          </a:p>
        </p:txBody>
      </p:sp>
      <p:grpSp>
        <p:nvGrpSpPr>
          <p:cNvPr id="6" name="Group 2">
            <a:extLst>
              <a:ext uri="{FF2B5EF4-FFF2-40B4-BE49-F238E27FC236}">
                <a16:creationId xmlns:a16="http://schemas.microsoft.com/office/drawing/2014/main" id="{B85973E7-4997-4E18-947F-3264000B73C3}"/>
              </a:ext>
            </a:extLst>
          </p:cNvPr>
          <p:cNvGrpSpPr>
            <a:grpSpLocks/>
          </p:cNvGrpSpPr>
          <p:nvPr/>
        </p:nvGrpSpPr>
        <p:grpSpPr bwMode="auto">
          <a:xfrm>
            <a:off x="1333500" y="4241070"/>
            <a:ext cx="6477000" cy="2016407"/>
            <a:chOff x="0" y="0"/>
            <a:chExt cx="4080" cy="1392"/>
          </a:xfrm>
        </p:grpSpPr>
        <p:sp>
          <p:nvSpPr>
            <p:cNvPr id="8" name="Line 3">
              <a:extLst>
                <a:ext uri="{FF2B5EF4-FFF2-40B4-BE49-F238E27FC236}">
                  <a16:creationId xmlns:a16="http://schemas.microsoft.com/office/drawing/2014/main" id="{B7ADA9FB-17C0-41DC-BAEF-0398D99AE456}"/>
                </a:ext>
              </a:extLst>
            </p:cNvPr>
            <p:cNvSpPr>
              <a:spLocks noChangeShapeType="1"/>
            </p:cNvSpPr>
            <p:nvPr/>
          </p:nvSpPr>
          <p:spPr bwMode="auto">
            <a:xfrm>
              <a:off x="1056" y="384"/>
              <a:ext cx="672"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9" name="Rectangle 4">
              <a:extLst>
                <a:ext uri="{FF2B5EF4-FFF2-40B4-BE49-F238E27FC236}">
                  <a16:creationId xmlns:a16="http://schemas.microsoft.com/office/drawing/2014/main" id="{6A576F24-1E1F-4D81-AC3B-9EDA29AD61A2}"/>
                </a:ext>
              </a:extLst>
            </p:cNvPr>
            <p:cNvSpPr>
              <a:spLocks noChangeArrowheads="1"/>
            </p:cNvSpPr>
            <p:nvPr/>
          </p:nvSpPr>
          <p:spPr bwMode="auto">
            <a:xfrm>
              <a:off x="0" y="48"/>
              <a:ext cx="1008"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高级语言程序</a:t>
              </a:r>
            </a:p>
          </p:txBody>
        </p:sp>
        <p:sp>
          <p:nvSpPr>
            <p:cNvPr id="10" name="Rectangle 5">
              <a:extLst>
                <a:ext uri="{FF2B5EF4-FFF2-40B4-BE49-F238E27FC236}">
                  <a16:creationId xmlns:a16="http://schemas.microsoft.com/office/drawing/2014/main" id="{B48053B5-19A3-431D-A018-A61437419BF2}"/>
                </a:ext>
              </a:extLst>
            </p:cNvPr>
            <p:cNvSpPr>
              <a:spLocks noChangeArrowheads="1"/>
            </p:cNvSpPr>
            <p:nvPr/>
          </p:nvSpPr>
          <p:spPr bwMode="auto">
            <a:xfrm>
              <a:off x="1728" y="48"/>
              <a:ext cx="96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机器语言程序</a:t>
              </a:r>
            </a:p>
          </p:txBody>
        </p:sp>
        <p:sp>
          <p:nvSpPr>
            <p:cNvPr id="11" name="Rectangle 6">
              <a:extLst>
                <a:ext uri="{FF2B5EF4-FFF2-40B4-BE49-F238E27FC236}">
                  <a16:creationId xmlns:a16="http://schemas.microsoft.com/office/drawing/2014/main" id="{C4B70D29-8618-4EE6-852A-A459EE3A59FD}"/>
                </a:ext>
              </a:extLst>
            </p:cNvPr>
            <p:cNvSpPr>
              <a:spLocks noChangeArrowheads="1"/>
            </p:cNvSpPr>
            <p:nvPr/>
          </p:nvSpPr>
          <p:spPr bwMode="auto">
            <a:xfrm>
              <a:off x="3264" y="48"/>
              <a:ext cx="81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ts val="4100"/>
                </a:spcBef>
              </a:pPr>
              <a:r>
                <a:rPr lang="zh-CN" altLang="en-US" sz="2000" u="none">
                  <a:solidFill>
                    <a:schemeClr val="tx1"/>
                  </a:solidFill>
                  <a:latin typeface="宋体" panose="02010600030101010101" pitchFamily="2" charset="-122"/>
                  <a:ea typeface="宋体" panose="02010600030101010101" pitchFamily="2" charset="-122"/>
                </a:rPr>
                <a:t>结果</a:t>
              </a:r>
              <a:endParaRPr lang="zh-CN" altLang="en-US" u="none">
                <a:solidFill>
                  <a:schemeClr val="tx1"/>
                </a:solidFill>
                <a:latin typeface="宋体" panose="02010600030101010101" pitchFamily="2" charset="-122"/>
                <a:ea typeface="宋体" panose="02010600030101010101" pitchFamily="2" charset="-122"/>
              </a:endParaRPr>
            </a:p>
          </p:txBody>
        </p:sp>
        <p:sp>
          <p:nvSpPr>
            <p:cNvPr id="12" name="Rectangle 7">
              <a:extLst>
                <a:ext uri="{FF2B5EF4-FFF2-40B4-BE49-F238E27FC236}">
                  <a16:creationId xmlns:a16="http://schemas.microsoft.com/office/drawing/2014/main" id="{5B78422B-3F37-4701-B6D5-1E5AE48A5206}"/>
                </a:ext>
              </a:extLst>
            </p:cNvPr>
            <p:cNvSpPr>
              <a:spLocks noChangeArrowheads="1"/>
            </p:cNvSpPr>
            <p:nvPr/>
          </p:nvSpPr>
          <p:spPr bwMode="auto">
            <a:xfrm>
              <a:off x="960" y="868"/>
              <a:ext cx="87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编译</a:t>
              </a:r>
            </a:p>
            <a:p>
              <a:pPr algn="ctr"/>
              <a:r>
                <a:rPr lang="zh-CN" altLang="en-US" sz="2000" u="none" dirty="0">
                  <a:solidFill>
                    <a:schemeClr val="tx1"/>
                  </a:solidFill>
                  <a:latin typeface="宋体" panose="02010600030101010101" pitchFamily="2" charset="-122"/>
                  <a:ea typeface="宋体" panose="02010600030101010101" pitchFamily="2" charset="-122"/>
                </a:rPr>
                <a:t>程序</a:t>
              </a:r>
              <a:endParaRPr lang="zh-CN" altLang="en-US" sz="1200" u="none" dirty="0">
                <a:solidFill>
                  <a:schemeClr val="tx1"/>
                </a:solidFill>
                <a:latin typeface="宋体" panose="02010600030101010101" pitchFamily="2" charset="-122"/>
                <a:ea typeface="宋体" panose="02010600030101010101" pitchFamily="2" charset="-122"/>
              </a:endParaRPr>
            </a:p>
          </p:txBody>
        </p:sp>
        <p:sp>
          <p:nvSpPr>
            <p:cNvPr id="13" name="Line 8">
              <a:extLst>
                <a:ext uri="{FF2B5EF4-FFF2-40B4-BE49-F238E27FC236}">
                  <a16:creationId xmlns:a16="http://schemas.microsoft.com/office/drawing/2014/main" id="{F1EF0DE3-A85D-4660-9BC4-BFCFBB7A0FC6}"/>
                </a:ext>
              </a:extLst>
            </p:cNvPr>
            <p:cNvSpPr>
              <a:spLocks noChangeShapeType="1"/>
            </p:cNvSpPr>
            <p:nvPr/>
          </p:nvSpPr>
          <p:spPr bwMode="auto">
            <a:xfrm>
              <a:off x="2688" y="384"/>
              <a:ext cx="57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4" name="Line 9">
              <a:extLst>
                <a:ext uri="{FF2B5EF4-FFF2-40B4-BE49-F238E27FC236}">
                  <a16:creationId xmlns:a16="http://schemas.microsoft.com/office/drawing/2014/main" id="{BB105414-FD4D-468C-B80F-36EBA8018535}"/>
                </a:ext>
              </a:extLst>
            </p:cNvPr>
            <p:cNvSpPr>
              <a:spLocks noChangeShapeType="1"/>
            </p:cNvSpPr>
            <p:nvPr/>
          </p:nvSpPr>
          <p:spPr bwMode="auto">
            <a:xfrm flipV="1">
              <a:off x="1392" y="384"/>
              <a:ext cx="0" cy="48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5" name="Rectangle 10">
              <a:extLst>
                <a:ext uri="{FF2B5EF4-FFF2-40B4-BE49-F238E27FC236}">
                  <a16:creationId xmlns:a16="http://schemas.microsoft.com/office/drawing/2014/main" id="{7518D1BD-0B05-4BA6-A336-522E2CCD45C9}"/>
                </a:ext>
              </a:extLst>
            </p:cNvPr>
            <p:cNvSpPr>
              <a:spLocks noChangeArrowheads="1"/>
            </p:cNvSpPr>
            <p:nvPr/>
          </p:nvSpPr>
          <p:spPr bwMode="auto">
            <a:xfrm>
              <a:off x="1008" y="48"/>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翻译</a:t>
              </a:r>
            </a:p>
          </p:txBody>
        </p:sp>
        <p:sp>
          <p:nvSpPr>
            <p:cNvPr id="16" name="Rectangle 11">
              <a:extLst>
                <a:ext uri="{FF2B5EF4-FFF2-40B4-BE49-F238E27FC236}">
                  <a16:creationId xmlns:a16="http://schemas.microsoft.com/office/drawing/2014/main" id="{3DFBB290-6C89-4C3B-9AA6-A8FCA00C5798}"/>
                </a:ext>
              </a:extLst>
            </p:cNvPr>
            <p:cNvSpPr>
              <a:spLocks noChangeArrowheads="1"/>
            </p:cNvSpPr>
            <p:nvPr/>
          </p:nvSpPr>
          <p:spPr bwMode="auto">
            <a:xfrm>
              <a:off x="2592" y="0"/>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运行</a:t>
              </a:r>
              <a:endParaRPr lang="zh-CN" altLang="en-US" sz="1400" u="none">
                <a:solidFill>
                  <a:schemeClr val="tx1"/>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050370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589594" cy="523220"/>
          </a:xfrm>
        </p:spPr>
        <p:txBody>
          <a:bodyPr/>
          <a:lstStyle/>
          <a:p>
            <a:r>
              <a:rPr lang="zh-CN" altLang="en-US" dirty="0"/>
              <a:t>机器周期和指令周期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8547100" cy="4668717"/>
          </a:xfrm>
        </p:spPr>
        <p:txBody>
          <a:bodyPr>
            <a:normAutofit/>
          </a:bodyPr>
          <a:lstStyle/>
          <a:p>
            <a:r>
              <a:rPr lang="zh-CN" altLang="en-US" sz="2000" dirty="0"/>
              <a:t>振荡周期：也称时钟周期，是指为单片机提供时钟脉冲信号的振荡源（如晶振）的周期（周期为频率的倒数），通常开发板上为</a:t>
            </a:r>
            <a:r>
              <a:rPr lang="en-US" altLang="zh-CN" sz="2000" dirty="0"/>
              <a:t>12MHz</a:t>
            </a:r>
            <a:r>
              <a:rPr lang="zh-CN" altLang="en-US" sz="2000" dirty="0"/>
              <a:t>或</a:t>
            </a:r>
            <a:r>
              <a:rPr lang="en-US" altLang="zh-CN" sz="2000" dirty="0"/>
              <a:t>11.0592MHz</a:t>
            </a:r>
            <a:r>
              <a:rPr lang="zh-CN" altLang="en-US" sz="2000" dirty="0"/>
              <a:t>。 </a:t>
            </a:r>
          </a:p>
          <a:p>
            <a:r>
              <a:rPr lang="zh-CN" altLang="en-US" sz="2000" dirty="0"/>
              <a:t>状态周期：每个状态周期为时钟周期的 </a:t>
            </a:r>
            <a:r>
              <a:rPr lang="en-US" altLang="zh-CN" sz="2000" dirty="0"/>
              <a:t>2 </a:t>
            </a:r>
            <a:r>
              <a:rPr lang="zh-CN" altLang="en-US" sz="2000" dirty="0"/>
              <a:t>倍，是振荡周期经二分频后得到的。 </a:t>
            </a:r>
          </a:p>
          <a:p>
            <a:r>
              <a:rPr lang="zh-CN" altLang="en-US" sz="2000" dirty="0"/>
              <a:t>机器周期：一个机器周期包含 </a:t>
            </a:r>
            <a:r>
              <a:rPr lang="en-US" altLang="zh-CN" sz="2000" dirty="0"/>
              <a:t>6 </a:t>
            </a:r>
            <a:r>
              <a:rPr lang="zh-CN" altLang="en-US" sz="2000" dirty="0"/>
              <a:t>个状态周期</a:t>
            </a:r>
            <a:r>
              <a:rPr lang="en-US" altLang="zh-CN" sz="2000" dirty="0"/>
              <a:t>S1~S6</a:t>
            </a:r>
            <a:r>
              <a:rPr lang="zh-CN" altLang="en-US" sz="2000" dirty="0"/>
              <a:t>，也就是 </a:t>
            </a:r>
            <a:r>
              <a:rPr lang="en-US" altLang="zh-CN" sz="2000" dirty="0"/>
              <a:t>12 </a:t>
            </a:r>
            <a:r>
              <a:rPr lang="zh-CN" altLang="en-US" sz="2000" dirty="0"/>
              <a:t>个时钟周期。 在一个机器周期内，</a:t>
            </a:r>
            <a:r>
              <a:rPr lang="en-US" altLang="zh-CN" sz="2000" dirty="0"/>
              <a:t>CPU</a:t>
            </a:r>
            <a:r>
              <a:rPr lang="zh-CN" altLang="en-US" sz="2000" dirty="0"/>
              <a:t>可以完成一个独立的操作。 </a:t>
            </a:r>
          </a:p>
          <a:p>
            <a:r>
              <a:rPr lang="zh-CN" altLang="en-US" sz="2000" dirty="0"/>
              <a:t>指令周期：它是指</a:t>
            </a:r>
            <a:r>
              <a:rPr lang="en-US" altLang="zh-CN" sz="2000" dirty="0"/>
              <a:t>CPU</a:t>
            </a:r>
            <a:r>
              <a:rPr lang="zh-CN" altLang="en-US" sz="2000" dirty="0"/>
              <a:t>完成一条操作所需的全部时间。 每条指令执行时间都是有一个或几个机器周期组成。</a:t>
            </a:r>
            <a:r>
              <a:rPr lang="en-US" altLang="zh-CN" sz="2000" dirty="0"/>
              <a:t>51</a:t>
            </a:r>
            <a:r>
              <a:rPr lang="zh-CN" altLang="en-US" sz="2000" dirty="0"/>
              <a:t>单片机系统中，有单周期指令、双周期指令和四周期指令。 </a:t>
            </a:r>
          </a:p>
        </p:txBody>
      </p:sp>
    </p:spTree>
    <p:extLst>
      <p:ext uri="{BB962C8B-B14F-4D97-AF65-F5344CB8AC3E}">
        <p14:creationId xmlns:p14="http://schemas.microsoft.com/office/powerpoint/2010/main" val="36475966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短路原理</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3711312" cy="4129287"/>
          </a:xfrm>
        </p:spPr>
        <p:txBody>
          <a:bodyPr>
            <a:normAutofit/>
          </a:bodyPr>
          <a:lstStyle/>
          <a:p>
            <a:r>
              <a:rPr lang="en-US" altLang="zh-CN" dirty="0"/>
              <a:t>a &amp;&amp; b &amp;&amp; c</a:t>
            </a:r>
          </a:p>
          <a:p>
            <a:pPr marL="0" indent="0">
              <a:lnSpc>
                <a:spcPct val="100000"/>
              </a:lnSpc>
              <a:buNone/>
            </a:pPr>
            <a:r>
              <a:rPr lang="zh-CN" altLang="en-US" sz="1600" dirty="0"/>
              <a:t>只有</a:t>
            </a:r>
            <a:r>
              <a:rPr lang="en-US" altLang="zh-CN" sz="1600" dirty="0"/>
              <a:t>a</a:t>
            </a:r>
            <a:r>
              <a:rPr lang="zh-CN" altLang="en-US" sz="1600" dirty="0"/>
              <a:t>为真（非</a:t>
            </a:r>
            <a:r>
              <a:rPr lang="en-US" altLang="zh-CN" sz="1600" dirty="0"/>
              <a:t>0</a:t>
            </a:r>
            <a:r>
              <a:rPr lang="zh-CN" altLang="en-US" sz="1600" dirty="0"/>
              <a:t>）才需要判断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都为真，才需要判断</a:t>
            </a:r>
            <a:r>
              <a:rPr lang="en-US" altLang="zh-CN" sz="1600" dirty="0"/>
              <a:t>c</a:t>
            </a:r>
            <a:r>
              <a:rPr lang="zh-CN" altLang="en-US" sz="1600" dirty="0"/>
              <a:t>的值。</a:t>
            </a:r>
            <a:endParaRPr lang="en-US" altLang="zh-CN" sz="1600" dirty="0"/>
          </a:p>
          <a:p>
            <a:pPr marL="0" indent="0">
              <a:lnSpc>
                <a:spcPts val="2200"/>
              </a:lnSpc>
              <a:spcBef>
                <a:spcPts val="0"/>
              </a:spcBef>
              <a:buNone/>
            </a:pPr>
            <a:r>
              <a:rPr lang="en-US" altLang="zh-CN" sz="1800" dirty="0"/>
              <a:t> int </a:t>
            </a:r>
            <a:r>
              <a:rPr lang="en-US" altLang="zh-CN" sz="1800" dirty="0" err="1"/>
              <a:t>a,b,c,d</a:t>
            </a:r>
            <a:r>
              <a:rPr lang="en-US" altLang="zh-CN" sz="1800" dirty="0"/>
              <a:t>;</a:t>
            </a:r>
          </a:p>
          <a:p>
            <a:pPr marL="0" indent="0">
              <a:lnSpc>
                <a:spcPts val="2200"/>
              </a:lnSpc>
              <a:spcBef>
                <a:spcPts val="0"/>
              </a:spcBef>
              <a:buNone/>
            </a:pPr>
            <a:r>
              <a:rPr lang="en-US" altLang="zh-CN" sz="1800" dirty="0"/>
              <a:t> a = 0; </a:t>
            </a:r>
          </a:p>
          <a:p>
            <a:pPr marL="0" indent="0">
              <a:lnSpc>
                <a:spcPts val="2200"/>
              </a:lnSpc>
              <a:spcBef>
                <a:spcPts val="0"/>
              </a:spcBef>
              <a:buNone/>
            </a:pPr>
            <a:r>
              <a:rPr lang="en-US" altLang="zh-CN" sz="1800" dirty="0"/>
              <a:t> b = 1; </a:t>
            </a:r>
          </a:p>
          <a:p>
            <a:pPr marL="0" indent="0">
              <a:lnSpc>
                <a:spcPts val="2200"/>
              </a:lnSpc>
              <a:spcBef>
                <a:spcPts val="0"/>
              </a:spcBef>
              <a:buNone/>
            </a:pPr>
            <a:r>
              <a:rPr lang="en-US" altLang="zh-CN" sz="1800" dirty="0"/>
              <a:t> c = 2;</a:t>
            </a:r>
          </a:p>
          <a:p>
            <a:pPr marL="0" indent="0">
              <a:lnSpc>
                <a:spcPts val="2200"/>
              </a:lnSpc>
              <a:spcBef>
                <a:spcPts val="0"/>
              </a:spcBef>
              <a:buNone/>
            </a:pPr>
            <a:r>
              <a:rPr lang="en-US" altLang="zh-CN" sz="1800" dirty="0"/>
              <a:t> d = a++ &amp;&amp; b++ &amp;&amp; --c;</a:t>
            </a:r>
          </a:p>
          <a:p>
            <a:pPr marL="0" indent="0">
              <a:lnSpc>
                <a:spcPct val="1000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a:t>
            </a:r>
            <a:r>
              <a:rPr lang="en-US" altLang="zh-CN" sz="1600" dirty="0"/>
              <a:t>&amp;&amp;</a:t>
            </a:r>
            <a:r>
              <a:rPr lang="zh-CN" altLang="en-US" sz="1600" dirty="0"/>
              <a:t>后面式子</a:t>
            </a:r>
            <a:r>
              <a:rPr lang="en-US" altLang="zh-CN" sz="1600" dirty="0"/>
              <a:t>b++</a:t>
            </a:r>
            <a:r>
              <a:rPr lang="zh-CN" altLang="en-US" sz="1600" dirty="0"/>
              <a:t>和</a:t>
            </a:r>
            <a:r>
              <a:rPr lang="en-US" altLang="zh-CN" sz="1600" dirty="0"/>
              <a:t>--c</a:t>
            </a:r>
            <a:r>
              <a:rPr lang="zh-CN" altLang="en-US" sz="1600" dirty="0"/>
              <a:t>就都不会执行； 对于赋值语句，是先将</a:t>
            </a:r>
            <a:r>
              <a:rPr lang="en-US" altLang="zh-CN" sz="1600" dirty="0"/>
              <a:t>a</a:t>
            </a:r>
            <a:r>
              <a:rPr lang="zh-CN" altLang="en-US" sz="1600" dirty="0"/>
              <a:t>的值赋值给</a:t>
            </a:r>
            <a:r>
              <a:rPr lang="en-US" altLang="zh-CN" sz="1600" dirty="0"/>
              <a:t>d</a:t>
            </a:r>
            <a:r>
              <a:rPr lang="zh-CN" altLang="en-US" sz="1600" dirty="0"/>
              <a:t>，然后再自加，所以</a:t>
            </a:r>
            <a:r>
              <a:rPr lang="en-US" altLang="zh-CN" sz="1600" dirty="0"/>
              <a:t>d</a:t>
            </a:r>
            <a:r>
              <a:rPr lang="zh-CN" altLang="en-US" sz="1600" dirty="0"/>
              <a:t>的值为</a:t>
            </a:r>
            <a:r>
              <a:rPr lang="en-US" altLang="zh-CN" sz="1600" dirty="0"/>
              <a:t>0</a:t>
            </a:r>
            <a:r>
              <a:rPr lang="zh-CN" altLang="en-US" sz="1600" dirty="0"/>
              <a:t>，</a:t>
            </a:r>
            <a:r>
              <a:rPr lang="en-US" altLang="zh-CN" sz="1600" dirty="0"/>
              <a:t>a</a:t>
            </a:r>
            <a:r>
              <a:rPr lang="zh-CN" altLang="en-US" sz="1600" dirty="0"/>
              <a:t>最终为</a:t>
            </a:r>
            <a:r>
              <a:rPr lang="en-US" altLang="zh-CN" sz="1600" dirty="0"/>
              <a:t>1</a:t>
            </a:r>
            <a:r>
              <a:rPr lang="zh-CN" altLang="en-US" sz="1600" dirty="0"/>
              <a:t>。</a:t>
            </a:r>
          </a:p>
        </p:txBody>
      </p:sp>
      <p:pic>
        <p:nvPicPr>
          <p:cNvPr id="9" name="图片 8">
            <a:extLst>
              <a:ext uri="{FF2B5EF4-FFF2-40B4-BE49-F238E27FC236}">
                <a16:creationId xmlns:a16="http://schemas.microsoft.com/office/drawing/2014/main" id="{47CC9C66-D1E5-414E-B83F-19C8DAF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 y="5029440"/>
            <a:ext cx="3757179" cy="437226"/>
          </a:xfrm>
          <a:prstGeom prst="rect">
            <a:avLst/>
          </a:prstGeom>
        </p:spPr>
      </p:pic>
      <p:sp>
        <p:nvSpPr>
          <p:cNvPr id="10" name="文本占位符 6">
            <a:extLst>
              <a:ext uri="{FF2B5EF4-FFF2-40B4-BE49-F238E27FC236}">
                <a16:creationId xmlns:a16="http://schemas.microsoft.com/office/drawing/2014/main" id="{D67E24B2-1270-4ED7-BF50-49C22F4C3F66}"/>
              </a:ext>
            </a:extLst>
          </p:cNvPr>
          <p:cNvSpPr txBox="1">
            <a:spLocks/>
          </p:cNvSpPr>
          <p:nvPr/>
        </p:nvSpPr>
        <p:spPr>
          <a:xfrm>
            <a:off x="5134238" y="825358"/>
            <a:ext cx="3757178" cy="50031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 b || c</a:t>
            </a:r>
          </a:p>
          <a:p>
            <a:pPr marL="0" indent="0">
              <a:lnSpc>
                <a:spcPct val="100000"/>
              </a:lnSpc>
              <a:buNone/>
            </a:pPr>
            <a:r>
              <a:rPr lang="zh-CN" altLang="en-US" sz="1600" dirty="0"/>
              <a:t>只要</a:t>
            </a:r>
            <a:r>
              <a:rPr lang="en-US" altLang="zh-CN" sz="1600" dirty="0"/>
              <a:t>a</a:t>
            </a:r>
            <a:r>
              <a:rPr lang="zh-CN" altLang="en-US" sz="1600" dirty="0"/>
              <a:t>为真（非</a:t>
            </a:r>
            <a:r>
              <a:rPr lang="en-US" altLang="zh-CN" sz="1600" dirty="0"/>
              <a:t>0</a:t>
            </a:r>
            <a:r>
              <a:rPr lang="zh-CN" altLang="en-US" sz="1600" dirty="0"/>
              <a:t>）就不必判断</a:t>
            </a:r>
            <a:r>
              <a:rPr lang="en-US" altLang="zh-CN" sz="1600" dirty="0"/>
              <a:t>b</a:t>
            </a:r>
            <a:r>
              <a:rPr lang="zh-CN" altLang="en-US" sz="1600" dirty="0"/>
              <a:t>和</a:t>
            </a:r>
            <a:r>
              <a:rPr lang="en-US" altLang="zh-CN" sz="1600" dirty="0"/>
              <a:t>c</a:t>
            </a:r>
            <a:r>
              <a:rPr lang="zh-CN" altLang="en-US" sz="1600" dirty="0"/>
              <a:t>； 只有</a:t>
            </a:r>
            <a:r>
              <a:rPr lang="en-US" altLang="zh-CN" sz="1600" dirty="0"/>
              <a:t>a</a:t>
            </a:r>
            <a:r>
              <a:rPr lang="zh-CN" altLang="en-US" sz="1600" dirty="0"/>
              <a:t>为假，才需要判断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都为假，才有必要判断</a:t>
            </a:r>
            <a:r>
              <a:rPr lang="en-US" altLang="zh-CN" sz="1600" dirty="0"/>
              <a:t>c</a:t>
            </a:r>
            <a:r>
              <a:rPr lang="zh-CN" altLang="en-US" sz="1600" dirty="0"/>
              <a:t>的值。</a:t>
            </a:r>
          </a:p>
          <a:p>
            <a:pPr marL="0" indent="0">
              <a:lnSpc>
                <a:spcPts val="2200"/>
              </a:lnSpc>
              <a:spcBef>
                <a:spcPts val="0"/>
              </a:spcBef>
              <a:buNone/>
            </a:pPr>
            <a:r>
              <a:rPr lang="pt-BR" altLang="zh-CN" sz="1800" dirty="0"/>
              <a:t> a = 0; </a:t>
            </a:r>
          </a:p>
          <a:p>
            <a:pPr marL="0" indent="0">
              <a:lnSpc>
                <a:spcPts val="2200"/>
              </a:lnSpc>
              <a:spcBef>
                <a:spcPts val="0"/>
              </a:spcBef>
              <a:buNone/>
            </a:pPr>
            <a:r>
              <a:rPr lang="pt-BR" altLang="zh-CN" sz="1800" dirty="0"/>
              <a:t> b = 1; </a:t>
            </a:r>
          </a:p>
          <a:p>
            <a:pPr marL="0" indent="0">
              <a:lnSpc>
                <a:spcPts val="2200"/>
              </a:lnSpc>
              <a:spcBef>
                <a:spcPts val="0"/>
              </a:spcBef>
              <a:buNone/>
            </a:pPr>
            <a:r>
              <a:rPr lang="pt-BR" altLang="zh-CN" sz="1800" dirty="0"/>
              <a:t> c = 2;</a:t>
            </a:r>
          </a:p>
          <a:p>
            <a:pPr marL="0" indent="0">
              <a:lnSpc>
                <a:spcPts val="2200"/>
              </a:lnSpc>
              <a:spcBef>
                <a:spcPts val="0"/>
              </a:spcBef>
              <a:buNone/>
            </a:pPr>
            <a:r>
              <a:rPr lang="pt-BR" altLang="zh-CN" sz="1800" dirty="0"/>
              <a:t> d = a++ || b++ || --c;</a:t>
            </a:r>
          </a:p>
          <a:p>
            <a:pPr marL="0" indent="0">
              <a:lnSpc>
                <a:spcPts val="22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）为假，由短路现象可知，还需要继续判断 </a:t>
            </a:r>
            <a:r>
              <a:rPr lang="en-US" altLang="zh-CN" sz="1600" dirty="0"/>
              <a:t>|| </a:t>
            </a:r>
            <a:r>
              <a:rPr lang="zh-CN" altLang="en-US" sz="1600" dirty="0"/>
              <a:t>后面的表达式</a:t>
            </a:r>
            <a:r>
              <a:rPr lang="en-US" altLang="zh-CN" sz="1600" dirty="0"/>
              <a:t>b++,b++</a:t>
            </a:r>
            <a:r>
              <a:rPr lang="zh-CN" altLang="en-US" sz="1600" dirty="0"/>
              <a:t>要先判断</a:t>
            </a:r>
            <a:r>
              <a:rPr lang="en-US" altLang="zh-CN" sz="1600" dirty="0"/>
              <a:t>b</a:t>
            </a:r>
            <a:r>
              <a:rPr lang="zh-CN" altLang="en-US" sz="1600" dirty="0"/>
              <a:t>的值，</a:t>
            </a:r>
            <a:r>
              <a:rPr lang="en-US" altLang="zh-CN" sz="1600" dirty="0"/>
              <a:t>b</a:t>
            </a:r>
            <a:r>
              <a:rPr lang="zh-CN" altLang="en-US" sz="1600" dirty="0"/>
              <a:t>为</a:t>
            </a:r>
            <a:r>
              <a:rPr lang="en-US" altLang="zh-CN" sz="1600" dirty="0"/>
              <a:t>1</a:t>
            </a:r>
            <a:r>
              <a:rPr lang="zh-CN" altLang="en-US" sz="1600" dirty="0"/>
              <a:t>，所以</a:t>
            </a:r>
            <a:r>
              <a:rPr lang="en-US" altLang="zh-CN" sz="1600" dirty="0"/>
              <a:t>b++</a:t>
            </a:r>
            <a:r>
              <a:rPr lang="zh-CN" altLang="en-US" sz="1600" dirty="0"/>
              <a:t>为真，由短路现象可知，后面的式子</a:t>
            </a:r>
            <a:r>
              <a:rPr lang="en-US" altLang="zh-CN" sz="1600" dirty="0"/>
              <a:t>--c</a:t>
            </a:r>
            <a:r>
              <a:rPr lang="zh-CN" altLang="en-US" sz="1600" dirty="0"/>
              <a:t>就不在执行； 对于赋值语句，不再是将</a:t>
            </a:r>
            <a:r>
              <a:rPr lang="en-US" altLang="zh-CN" sz="1600" dirty="0"/>
              <a:t>a</a:t>
            </a:r>
            <a:r>
              <a:rPr lang="zh-CN" altLang="en-US" sz="1600" dirty="0"/>
              <a:t>的值赋值给</a:t>
            </a:r>
            <a:r>
              <a:rPr lang="en-US" altLang="zh-CN" sz="1600" dirty="0"/>
              <a:t>d</a:t>
            </a:r>
            <a:r>
              <a:rPr lang="zh-CN" altLang="en-US" sz="1600" dirty="0"/>
              <a:t>，而是将</a:t>
            </a:r>
            <a:r>
              <a:rPr lang="en-US" altLang="zh-CN" sz="1600" dirty="0"/>
              <a:t>b</a:t>
            </a:r>
            <a:r>
              <a:rPr lang="zh-CN" altLang="en-US" sz="1600" dirty="0"/>
              <a:t>先赋值给</a:t>
            </a:r>
            <a:r>
              <a:rPr lang="en-US" altLang="zh-CN" sz="1600" dirty="0"/>
              <a:t>d</a:t>
            </a:r>
            <a:r>
              <a:rPr lang="zh-CN" altLang="en-US" sz="1600" dirty="0"/>
              <a:t>然后</a:t>
            </a:r>
            <a:r>
              <a:rPr lang="en-US" altLang="zh-CN" sz="1600" dirty="0"/>
              <a:t>a</a:t>
            </a:r>
            <a:r>
              <a:rPr lang="zh-CN" altLang="en-US" sz="1600" dirty="0"/>
              <a:t>和</a:t>
            </a:r>
            <a:r>
              <a:rPr lang="en-US" altLang="zh-CN" sz="1600" dirty="0"/>
              <a:t>b</a:t>
            </a:r>
            <a:r>
              <a:rPr lang="zh-CN" altLang="en-US" sz="1600" dirty="0"/>
              <a:t>再自加，所以</a:t>
            </a:r>
            <a:r>
              <a:rPr lang="en-US" altLang="zh-CN" sz="1600" dirty="0"/>
              <a:t>d</a:t>
            </a:r>
            <a:r>
              <a:rPr lang="zh-CN" altLang="en-US" sz="1600" dirty="0"/>
              <a:t>的值为</a:t>
            </a:r>
            <a:r>
              <a:rPr lang="en-US" altLang="zh-CN" sz="1600" dirty="0"/>
              <a:t>1</a:t>
            </a:r>
            <a:r>
              <a:rPr lang="zh-CN" altLang="en-US" sz="1600" dirty="0"/>
              <a:t>，</a:t>
            </a:r>
            <a:r>
              <a:rPr lang="en-US" altLang="zh-CN" sz="1600" dirty="0"/>
              <a:t>a</a:t>
            </a:r>
            <a:r>
              <a:rPr lang="zh-CN" altLang="en-US" sz="1600" dirty="0"/>
              <a:t>最终为</a:t>
            </a:r>
            <a:r>
              <a:rPr lang="en-US" altLang="zh-CN" sz="1600" dirty="0"/>
              <a:t>1</a:t>
            </a:r>
            <a:r>
              <a:rPr lang="zh-CN" altLang="en-US" sz="1600" dirty="0"/>
              <a:t>，</a:t>
            </a:r>
            <a:r>
              <a:rPr lang="en-US" altLang="zh-CN" sz="1600" dirty="0"/>
              <a:t>b</a:t>
            </a:r>
            <a:r>
              <a:rPr lang="zh-CN" altLang="en-US" sz="1600" dirty="0"/>
              <a:t>最终为</a:t>
            </a:r>
            <a:r>
              <a:rPr lang="en-US" altLang="zh-CN" sz="1600" dirty="0"/>
              <a:t>2</a:t>
            </a:r>
            <a:r>
              <a:rPr lang="zh-CN" altLang="en-US" sz="1600" dirty="0"/>
              <a:t>。</a:t>
            </a:r>
          </a:p>
        </p:txBody>
      </p:sp>
      <p:pic>
        <p:nvPicPr>
          <p:cNvPr id="15" name="图片 14">
            <a:extLst>
              <a:ext uri="{FF2B5EF4-FFF2-40B4-BE49-F238E27FC236}">
                <a16:creationId xmlns:a16="http://schemas.microsoft.com/office/drawing/2014/main" id="{F583BDAA-0EB9-45BC-B10D-A9BE75C4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53" y="5916765"/>
            <a:ext cx="3832145" cy="477263"/>
          </a:xfrm>
          <a:prstGeom prst="rect">
            <a:avLst/>
          </a:prstGeom>
        </p:spPr>
      </p:pic>
    </p:spTree>
    <p:extLst>
      <p:ext uri="{BB962C8B-B14F-4D97-AF65-F5344CB8AC3E}">
        <p14:creationId xmlns:p14="http://schemas.microsoft.com/office/powerpoint/2010/main" val="1769502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内存、地址、指针</a:t>
            </a:r>
          </a:p>
        </p:txBody>
      </p:sp>
      <p:sp>
        <p:nvSpPr>
          <p:cNvPr id="6" name="Text Box 3">
            <a:extLst>
              <a:ext uri="{FF2B5EF4-FFF2-40B4-BE49-F238E27FC236}">
                <a16:creationId xmlns:a16="http://schemas.microsoft.com/office/drawing/2014/main" id="{901784BF-98D9-4A9C-9FD7-41976225F945}"/>
              </a:ext>
            </a:extLst>
          </p:cNvPr>
          <p:cNvSpPr txBox="1">
            <a:spLocks noChangeArrowheads="1"/>
          </p:cNvSpPr>
          <p:nvPr/>
        </p:nvSpPr>
        <p:spPr bwMode="auto">
          <a:xfrm>
            <a:off x="155587" y="1358339"/>
            <a:ext cx="48433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内存存放了计算机正在运行的程序和程序正在使用的数据。内存的基本单元是字节</a:t>
            </a:r>
            <a:r>
              <a:rPr lang="en-US" altLang="zh-CN" sz="2000" dirty="0">
                <a:cs typeface="Times New Roman" panose="02020603050405020304" pitchFamily="18" charset="0"/>
              </a:rPr>
              <a:t>(Byte)</a:t>
            </a:r>
            <a:r>
              <a:rPr lang="zh-CN" altLang="en-US" sz="2000" dirty="0">
                <a:cs typeface="Times New Roman" panose="02020603050405020304" pitchFamily="18" charset="0"/>
              </a:rPr>
              <a:t>。</a:t>
            </a:r>
          </a:p>
        </p:txBody>
      </p:sp>
      <p:sp>
        <p:nvSpPr>
          <p:cNvPr id="8" name="Text Box 4">
            <a:extLst>
              <a:ext uri="{FF2B5EF4-FFF2-40B4-BE49-F238E27FC236}">
                <a16:creationId xmlns:a16="http://schemas.microsoft.com/office/drawing/2014/main" id="{35F62ADA-8EFB-4BA9-8086-7041C36C2E64}"/>
              </a:ext>
            </a:extLst>
          </p:cNvPr>
          <p:cNvSpPr txBox="1">
            <a:spLocks noChangeArrowheads="1"/>
          </p:cNvSpPr>
          <p:nvPr/>
        </p:nvSpPr>
        <p:spPr bwMode="auto">
          <a:xfrm>
            <a:off x="209835" y="2401059"/>
            <a:ext cx="48433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为了访问内存单元，给每个内存单元一个编号，该编号称为该内存单元的地址。</a:t>
            </a:r>
          </a:p>
        </p:txBody>
      </p:sp>
      <p:sp>
        <p:nvSpPr>
          <p:cNvPr id="9" name="Text Box 5">
            <a:extLst>
              <a:ext uri="{FF2B5EF4-FFF2-40B4-BE49-F238E27FC236}">
                <a16:creationId xmlns:a16="http://schemas.microsoft.com/office/drawing/2014/main" id="{D0F118E1-D3A5-4073-AB6C-17B8F9F02C06}"/>
              </a:ext>
            </a:extLst>
          </p:cNvPr>
          <p:cNvSpPr txBox="1">
            <a:spLocks noChangeArrowheads="1"/>
          </p:cNvSpPr>
          <p:nvPr/>
        </p:nvSpPr>
        <p:spPr bwMode="auto">
          <a:xfrm>
            <a:off x="101537" y="3209875"/>
            <a:ext cx="454483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变量是程序中可以改变的量，当说</a:t>
            </a:r>
          </a:p>
          <a:p>
            <a:pPr eaLnBrk="1" hangingPunct="1"/>
            <a:r>
              <a:rPr lang="zh-CN" altLang="en-US" sz="2000" dirty="0">
                <a:cs typeface="Times New Roman" panose="02020603050405020304" pitchFamily="18" charset="0"/>
              </a:rPr>
              <a:t>明变量时，系统将为其在内存中开辟相</a:t>
            </a:r>
          </a:p>
          <a:p>
            <a:pPr eaLnBrk="1" hangingPunct="1"/>
            <a:r>
              <a:rPr lang="zh-CN" altLang="en-US" sz="2000" dirty="0">
                <a:cs typeface="Times New Roman" panose="02020603050405020304" pitchFamily="18" charset="0"/>
              </a:rPr>
              <a:t>应得内存单元。由此确定变量的地址及</a:t>
            </a:r>
          </a:p>
          <a:p>
            <a:pPr eaLnBrk="1" hangingPunct="1"/>
            <a:r>
              <a:rPr lang="zh-CN" altLang="en-US" sz="2000" dirty="0">
                <a:cs typeface="Times New Roman" panose="02020603050405020304" pitchFamily="18" charset="0"/>
              </a:rPr>
              <a:t>内存中的表示方式。</a:t>
            </a:r>
          </a:p>
        </p:txBody>
      </p:sp>
      <p:sp>
        <p:nvSpPr>
          <p:cNvPr id="10" name="Line 6">
            <a:extLst>
              <a:ext uri="{FF2B5EF4-FFF2-40B4-BE49-F238E27FC236}">
                <a16:creationId xmlns:a16="http://schemas.microsoft.com/office/drawing/2014/main" id="{FB40A09A-B9F4-4A4B-9BEA-87169D3E22DA}"/>
              </a:ext>
            </a:extLst>
          </p:cNvPr>
          <p:cNvSpPr>
            <a:spLocks noChangeShapeType="1"/>
          </p:cNvSpPr>
          <p:nvPr/>
        </p:nvSpPr>
        <p:spPr bwMode="auto">
          <a:xfrm>
            <a:off x="70866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Line 7">
            <a:extLst>
              <a:ext uri="{FF2B5EF4-FFF2-40B4-BE49-F238E27FC236}">
                <a16:creationId xmlns:a16="http://schemas.microsoft.com/office/drawing/2014/main" id="{D8D98C06-3A48-4EA9-B2E5-181B7C2EBC7A}"/>
              </a:ext>
            </a:extLst>
          </p:cNvPr>
          <p:cNvSpPr>
            <a:spLocks noChangeShapeType="1"/>
          </p:cNvSpPr>
          <p:nvPr/>
        </p:nvSpPr>
        <p:spPr bwMode="auto">
          <a:xfrm>
            <a:off x="85344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8">
            <a:extLst>
              <a:ext uri="{FF2B5EF4-FFF2-40B4-BE49-F238E27FC236}">
                <a16:creationId xmlns:a16="http://schemas.microsoft.com/office/drawing/2014/main" id="{48D4B897-6D4D-45FB-9DF8-32788944275E}"/>
              </a:ext>
            </a:extLst>
          </p:cNvPr>
          <p:cNvSpPr>
            <a:spLocks noChangeArrowheads="1"/>
          </p:cNvSpPr>
          <p:nvPr/>
        </p:nvSpPr>
        <p:spPr bwMode="auto">
          <a:xfrm>
            <a:off x="7086600" y="22059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3" name="Rectangle 9">
            <a:extLst>
              <a:ext uri="{FF2B5EF4-FFF2-40B4-BE49-F238E27FC236}">
                <a16:creationId xmlns:a16="http://schemas.microsoft.com/office/drawing/2014/main" id="{7E7AEEA1-5AC0-48DE-AF1A-27DB563B8759}"/>
              </a:ext>
            </a:extLst>
          </p:cNvPr>
          <p:cNvSpPr>
            <a:spLocks noChangeArrowheads="1"/>
          </p:cNvSpPr>
          <p:nvPr/>
        </p:nvSpPr>
        <p:spPr bwMode="auto">
          <a:xfrm>
            <a:off x="7086600" y="2663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4" name="Rectangle 10">
            <a:extLst>
              <a:ext uri="{FF2B5EF4-FFF2-40B4-BE49-F238E27FC236}">
                <a16:creationId xmlns:a16="http://schemas.microsoft.com/office/drawing/2014/main" id="{5A6F52DA-08AA-4E93-85E8-096A9B5DFF33}"/>
              </a:ext>
            </a:extLst>
          </p:cNvPr>
          <p:cNvSpPr>
            <a:spLocks noChangeArrowheads="1"/>
          </p:cNvSpPr>
          <p:nvPr/>
        </p:nvSpPr>
        <p:spPr bwMode="auto">
          <a:xfrm>
            <a:off x="7086600" y="3120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5" name="Rectangle 11">
            <a:extLst>
              <a:ext uri="{FF2B5EF4-FFF2-40B4-BE49-F238E27FC236}">
                <a16:creationId xmlns:a16="http://schemas.microsoft.com/office/drawing/2014/main" id="{E51B1663-A9AA-4CB9-8F44-9D5B1F8A587E}"/>
              </a:ext>
            </a:extLst>
          </p:cNvPr>
          <p:cNvSpPr>
            <a:spLocks noChangeArrowheads="1"/>
          </p:cNvSpPr>
          <p:nvPr/>
        </p:nvSpPr>
        <p:spPr bwMode="auto">
          <a:xfrm>
            <a:off x="7086600" y="35775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6" name="Text Box 12">
            <a:extLst>
              <a:ext uri="{FF2B5EF4-FFF2-40B4-BE49-F238E27FC236}">
                <a16:creationId xmlns:a16="http://schemas.microsoft.com/office/drawing/2014/main" id="{C697E46B-430E-43F9-9129-FAE21D69CB47}"/>
              </a:ext>
            </a:extLst>
          </p:cNvPr>
          <p:cNvSpPr txBox="1">
            <a:spLocks noChangeArrowheads="1"/>
          </p:cNvSpPr>
          <p:nvPr/>
        </p:nvSpPr>
        <p:spPr bwMode="auto">
          <a:xfrm>
            <a:off x="5867400" y="22059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2000H</a:t>
            </a:r>
          </a:p>
        </p:txBody>
      </p:sp>
      <p:sp>
        <p:nvSpPr>
          <p:cNvPr id="17" name="Text Box 13">
            <a:extLst>
              <a:ext uri="{FF2B5EF4-FFF2-40B4-BE49-F238E27FC236}">
                <a16:creationId xmlns:a16="http://schemas.microsoft.com/office/drawing/2014/main" id="{6DCB0ED0-2B3E-42C2-A351-0CF65EF0B9E8}"/>
              </a:ext>
            </a:extLst>
          </p:cNvPr>
          <p:cNvSpPr txBox="1">
            <a:spLocks noChangeArrowheads="1"/>
          </p:cNvSpPr>
          <p:nvPr/>
        </p:nvSpPr>
        <p:spPr bwMode="auto">
          <a:xfrm>
            <a:off x="5867400" y="26631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2001H</a:t>
            </a:r>
          </a:p>
        </p:txBody>
      </p:sp>
      <p:sp>
        <p:nvSpPr>
          <p:cNvPr id="18" name="Text Box 14">
            <a:extLst>
              <a:ext uri="{FF2B5EF4-FFF2-40B4-BE49-F238E27FC236}">
                <a16:creationId xmlns:a16="http://schemas.microsoft.com/office/drawing/2014/main" id="{6460CA5E-BE07-48E0-A8ED-9C37BB7256DC}"/>
              </a:ext>
            </a:extLst>
          </p:cNvPr>
          <p:cNvSpPr txBox="1">
            <a:spLocks noChangeArrowheads="1"/>
          </p:cNvSpPr>
          <p:nvPr/>
        </p:nvSpPr>
        <p:spPr bwMode="auto">
          <a:xfrm>
            <a:off x="5867400" y="31203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2002H</a:t>
            </a:r>
          </a:p>
        </p:txBody>
      </p:sp>
      <p:sp>
        <p:nvSpPr>
          <p:cNvPr id="19" name="Text Box 15">
            <a:extLst>
              <a:ext uri="{FF2B5EF4-FFF2-40B4-BE49-F238E27FC236}">
                <a16:creationId xmlns:a16="http://schemas.microsoft.com/office/drawing/2014/main" id="{21C5E056-F1A6-40CC-9D74-601137C4EB78}"/>
              </a:ext>
            </a:extLst>
          </p:cNvPr>
          <p:cNvSpPr txBox="1">
            <a:spLocks noChangeArrowheads="1"/>
          </p:cNvSpPr>
          <p:nvPr/>
        </p:nvSpPr>
        <p:spPr bwMode="auto">
          <a:xfrm>
            <a:off x="5867400" y="35775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2003H</a:t>
            </a:r>
          </a:p>
        </p:txBody>
      </p:sp>
      <p:sp>
        <p:nvSpPr>
          <p:cNvPr id="20" name="Text Box 16">
            <a:extLst>
              <a:ext uri="{FF2B5EF4-FFF2-40B4-BE49-F238E27FC236}">
                <a16:creationId xmlns:a16="http://schemas.microsoft.com/office/drawing/2014/main" id="{5068FF80-073F-4BCA-A3B4-2C1AD17569FB}"/>
              </a:ext>
            </a:extLst>
          </p:cNvPr>
          <p:cNvSpPr txBox="1">
            <a:spLocks noChangeArrowheads="1"/>
          </p:cNvSpPr>
          <p:nvPr/>
        </p:nvSpPr>
        <p:spPr bwMode="auto">
          <a:xfrm>
            <a:off x="838200" y="4597370"/>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int  a=0;</a:t>
            </a:r>
          </a:p>
        </p:txBody>
      </p:sp>
      <p:sp>
        <p:nvSpPr>
          <p:cNvPr id="21" name="AutoShape 17">
            <a:extLst>
              <a:ext uri="{FF2B5EF4-FFF2-40B4-BE49-F238E27FC236}">
                <a16:creationId xmlns:a16="http://schemas.microsoft.com/office/drawing/2014/main" id="{12E8F351-C308-4096-BB37-099075DC4466}"/>
              </a:ext>
            </a:extLst>
          </p:cNvPr>
          <p:cNvSpPr>
            <a:spLocks/>
          </p:cNvSpPr>
          <p:nvPr/>
        </p:nvSpPr>
        <p:spPr bwMode="auto">
          <a:xfrm>
            <a:off x="8534400" y="2205961"/>
            <a:ext cx="381000" cy="1825625"/>
          </a:xfrm>
          <a:prstGeom prst="rightBracket">
            <a:avLst>
              <a:gd name="adj" fmla="val 0"/>
            </a:avLst>
          </a:prstGeom>
          <a:noFill/>
          <a:ln w="19050">
            <a:solidFill>
              <a:srgbClr val="E4B31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cs typeface="Times New Roman" panose="02020603050405020304" pitchFamily="18" charset="0"/>
              </a:rPr>
              <a:t>a</a:t>
            </a:r>
          </a:p>
          <a:p>
            <a:pPr algn="ctr" eaLnBrk="1" hangingPunct="1"/>
            <a:r>
              <a:rPr lang="zh-CN" altLang="en-US" sz="1600">
                <a:cs typeface="Times New Roman" panose="02020603050405020304" pitchFamily="18" charset="0"/>
              </a:rPr>
              <a:t>的</a:t>
            </a:r>
          </a:p>
          <a:p>
            <a:pPr algn="ctr" eaLnBrk="1" hangingPunct="1"/>
            <a:r>
              <a:rPr lang="zh-CN" altLang="en-US" sz="1600">
                <a:cs typeface="Times New Roman" panose="02020603050405020304" pitchFamily="18" charset="0"/>
              </a:rPr>
              <a:t>内</a:t>
            </a:r>
          </a:p>
          <a:p>
            <a:pPr algn="ctr" eaLnBrk="1" hangingPunct="1"/>
            <a:r>
              <a:rPr lang="zh-CN" altLang="en-US" sz="1600">
                <a:cs typeface="Times New Roman" panose="02020603050405020304" pitchFamily="18" charset="0"/>
              </a:rPr>
              <a:t>存</a:t>
            </a:r>
          </a:p>
          <a:p>
            <a:pPr algn="ctr" eaLnBrk="1" hangingPunct="1"/>
            <a:r>
              <a:rPr lang="zh-CN" altLang="en-US" sz="1600">
                <a:cs typeface="Times New Roman" panose="02020603050405020304" pitchFamily="18" charset="0"/>
              </a:rPr>
              <a:t>单</a:t>
            </a:r>
          </a:p>
          <a:p>
            <a:pPr algn="ctr" eaLnBrk="1" hangingPunct="1"/>
            <a:r>
              <a:rPr lang="zh-CN" altLang="en-US" sz="1600">
                <a:cs typeface="Times New Roman" panose="02020603050405020304" pitchFamily="18" charset="0"/>
              </a:rPr>
              <a:t>元</a:t>
            </a:r>
          </a:p>
        </p:txBody>
      </p:sp>
      <p:sp>
        <p:nvSpPr>
          <p:cNvPr id="22" name="AutoShape 18">
            <a:extLst>
              <a:ext uri="{FF2B5EF4-FFF2-40B4-BE49-F238E27FC236}">
                <a16:creationId xmlns:a16="http://schemas.microsoft.com/office/drawing/2014/main" id="{B8A2147F-2AA9-4EBE-9F52-3D522108261B}"/>
              </a:ext>
            </a:extLst>
          </p:cNvPr>
          <p:cNvSpPr>
            <a:spLocks/>
          </p:cNvSpPr>
          <p:nvPr/>
        </p:nvSpPr>
        <p:spPr bwMode="auto">
          <a:xfrm>
            <a:off x="6442075" y="1367761"/>
            <a:ext cx="1939925" cy="457200"/>
          </a:xfrm>
          <a:prstGeom prst="borderCallout2">
            <a:avLst>
              <a:gd name="adj1" fmla="val 25000"/>
              <a:gd name="adj2" fmla="val -3926"/>
              <a:gd name="adj3" fmla="val 25000"/>
              <a:gd name="adj4" fmla="val -3926"/>
              <a:gd name="adj5" fmla="val 198958"/>
              <a:gd name="adj6" fmla="val -3926"/>
            </a:avLst>
          </a:prstGeom>
          <a:noFill/>
          <a:ln w="19050">
            <a:solidFill>
              <a:srgbClr val="E4B316"/>
            </a:solidFill>
            <a:miter lim="800000"/>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a</a:t>
            </a:r>
            <a:r>
              <a:rPr lang="zh-CN" altLang="en-US" sz="2000">
                <a:cs typeface="Times New Roman" panose="02020603050405020304" pitchFamily="18" charset="0"/>
              </a:rPr>
              <a:t>的地址</a:t>
            </a:r>
            <a:r>
              <a:rPr lang="en-US" altLang="zh-CN" sz="2000">
                <a:cs typeface="Times New Roman" panose="02020603050405020304" pitchFamily="18" charset="0"/>
              </a:rPr>
              <a:t>&amp;a</a:t>
            </a:r>
          </a:p>
        </p:txBody>
      </p:sp>
      <p:sp>
        <p:nvSpPr>
          <p:cNvPr id="23" name="Text Box 19">
            <a:extLst>
              <a:ext uri="{FF2B5EF4-FFF2-40B4-BE49-F238E27FC236}">
                <a16:creationId xmlns:a16="http://schemas.microsoft.com/office/drawing/2014/main" id="{B9B9B5AB-9E9F-4AF1-8B0C-D2FA817B83DE}"/>
              </a:ext>
            </a:extLst>
          </p:cNvPr>
          <p:cNvSpPr txBox="1">
            <a:spLocks noChangeArrowheads="1"/>
          </p:cNvSpPr>
          <p:nvPr/>
        </p:nvSpPr>
        <p:spPr bwMode="auto">
          <a:xfrm>
            <a:off x="76200" y="4991829"/>
            <a:ext cx="44662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如果有一变量</a:t>
            </a:r>
            <a:r>
              <a:rPr lang="en-US" altLang="zh-CN" sz="2000" dirty="0">
                <a:cs typeface="Times New Roman" panose="02020603050405020304" pitchFamily="18" charset="0"/>
              </a:rPr>
              <a:t>p</a:t>
            </a:r>
            <a:r>
              <a:rPr lang="zh-CN" altLang="en-US" sz="2000" dirty="0">
                <a:cs typeface="Times New Roman" panose="02020603050405020304" pitchFamily="18" charset="0"/>
              </a:rPr>
              <a:t>，其内容存放了</a:t>
            </a:r>
            <a:r>
              <a:rPr lang="en-US" altLang="zh-CN" sz="2000" dirty="0">
                <a:cs typeface="Times New Roman" panose="02020603050405020304" pitchFamily="18" charset="0"/>
              </a:rPr>
              <a:t>a</a:t>
            </a:r>
            <a:r>
              <a:rPr lang="zh-CN" altLang="en-US" sz="2000" dirty="0">
                <a:cs typeface="Times New Roman" panose="02020603050405020304" pitchFamily="18" charset="0"/>
              </a:rPr>
              <a:t>的</a:t>
            </a:r>
          </a:p>
          <a:p>
            <a:pPr eaLnBrk="1" hangingPunct="1"/>
            <a:r>
              <a:rPr lang="zh-CN" altLang="en-US" sz="2000" dirty="0">
                <a:cs typeface="Times New Roman" panose="02020603050405020304" pitchFamily="18" charset="0"/>
              </a:rPr>
              <a:t>地址</a:t>
            </a:r>
            <a:r>
              <a:rPr lang="en-US" altLang="zh-CN" sz="2000" dirty="0">
                <a:cs typeface="Times New Roman" panose="02020603050405020304" pitchFamily="18" charset="0"/>
              </a:rPr>
              <a:t>&amp;a</a:t>
            </a:r>
            <a:r>
              <a:rPr lang="zh-CN" altLang="en-US" sz="2000" dirty="0">
                <a:cs typeface="Times New Roman" panose="02020603050405020304" pitchFamily="18" charset="0"/>
              </a:rPr>
              <a:t>，通过</a:t>
            </a:r>
            <a:r>
              <a:rPr lang="en-US" altLang="zh-CN" sz="2000" dirty="0">
                <a:cs typeface="Times New Roman" panose="02020603050405020304" pitchFamily="18" charset="0"/>
              </a:rPr>
              <a:t>p</a:t>
            </a:r>
            <a:r>
              <a:rPr lang="zh-CN" altLang="en-US" sz="2000" dirty="0">
                <a:cs typeface="Times New Roman" panose="02020603050405020304" pitchFamily="18" charset="0"/>
              </a:rPr>
              <a:t>也可实现对</a:t>
            </a:r>
            <a:r>
              <a:rPr lang="en-US" altLang="zh-CN" sz="2000" dirty="0">
                <a:cs typeface="Times New Roman" panose="02020603050405020304" pitchFamily="18" charset="0"/>
              </a:rPr>
              <a:t>a</a:t>
            </a:r>
            <a:r>
              <a:rPr lang="zh-CN" altLang="en-US" sz="2000" dirty="0">
                <a:cs typeface="Times New Roman" panose="02020603050405020304" pitchFamily="18" charset="0"/>
              </a:rPr>
              <a:t>的访问，</a:t>
            </a:r>
            <a:r>
              <a:rPr lang="en-US" altLang="zh-CN" sz="2000" dirty="0">
                <a:cs typeface="Times New Roman" panose="02020603050405020304" pitchFamily="18" charset="0"/>
              </a:rPr>
              <a:t>p</a:t>
            </a:r>
          </a:p>
          <a:p>
            <a:pPr eaLnBrk="1" hangingPunct="1"/>
            <a:r>
              <a:rPr lang="zh-CN" altLang="en-US" sz="2000" dirty="0">
                <a:cs typeface="Times New Roman" panose="02020603050405020304" pitchFamily="18" charset="0"/>
              </a:rPr>
              <a:t>称为指针，并指向</a:t>
            </a:r>
            <a:r>
              <a:rPr lang="en-US" altLang="zh-CN" sz="2000" dirty="0">
                <a:cs typeface="Times New Roman" panose="02020603050405020304" pitchFamily="18" charset="0"/>
              </a:rPr>
              <a:t>a</a:t>
            </a:r>
            <a:r>
              <a:rPr lang="zh-CN" altLang="en-US" sz="2000" dirty="0">
                <a:cs typeface="Times New Roman" panose="02020603050405020304" pitchFamily="18" charset="0"/>
              </a:rPr>
              <a:t>。</a:t>
            </a:r>
          </a:p>
        </p:txBody>
      </p:sp>
      <p:sp>
        <p:nvSpPr>
          <p:cNvPr id="24" name="Rectangle 20">
            <a:extLst>
              <a:ext uri="{FF2B5EF4-FFF2-40B4-BE49-F238E27FC236}">
                <a16:creationId xmlns:a16="http://schemas.microsoft.com/office/drawing/2014/main" id="{9005654F-5BAD-4D14-A5E8-0D539AAD80F7}"/>
              </a:ext>
            </a:extLst>
          </p:cNvPr>
          <p:cNvSpPr>
            <a:spLocks noChangeArrowheads="1"/>
          </p:cNvSpPr>
          <p:nvPr/>
        </p:nvSpPr>
        <p:spPr bwMode="auto">
          <a:xfrm>
            <a:off x="7086600" y="4949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00H</a:t>
            </a:r>
          </a:p>
        </p:txBody>
      </p:sp>
      <p:sp>
        <p:nvSpPr>
          <p:cNvPr id="25" name="Rectangle 21">
            <a:extLst>
              <a:ext uri="{FF2B5EF4-FFF2-40B4-BE49-F238E27FC236}">
                <a16:creationId xmlns:a16="http://schemas.microsoft.com/office/drawing/2014/main" id="{262B218A-50B5-49E1-9114-EA90458FFBE5}"/>
              </a:ext>
            </a:extLst>
          </p:cNvPr>
          <p:cNvSpPr>
            <a:spLocks noChangeArrowheads="1"/>
          </p:cNvSpPr>
          <p:nvPr/>
        </p:nvSpPr>
        <p:spPr bwMode="auto">
          <a:xfrm>
            <a:off x="7086600" y="5406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20H</a:t>
            </a:r>
          </a:p>
        </p:txBody>
      </p:sp>
      <p:sp>
        <p:nvSpPr>
          <p:cNvPr id="26" name="Line 24">
            <a:extLst>
              <a:ext uri="{FF2B5EF4-FFF2-40B4-BE49-F238E27FC236}">
                <a16:creationId xmlns:a16="http://schemas.microsoft.com/office/drawing/2014/main" id="{6158EFA6-6E45-45D9-A92F-B0900F7B3B40}"/>
              </a:ext>
            </a:extLst>
          </p:cNvPr>
          <p:cNvSpPr>
            <a:spLocks noChangeShapeType="1"/>
          </p:cNvSpPr>
          <p:nvPr/>
        </p:nvSpPr>
        <p:spPr bwMode="auto">
          <a:xfrm flipH="1">
            <a:off x="5562600" y="5634961"/>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25">
            <a:extLst>
              <a:ext uri="{FF2B5EF4-FFF2-40B4-BE49-F238E27FC236}">
                <a16:creationId xmlns:a16="http://schemas.microsoft.com/office/drawing/2014/main" id="{1DDF7F62-1C55-4763-9BAE-FDD089132719}"/>
              </a:ext>
            </a:extLst>
          </p:cNvPr>
          <p:cNvSpPr>
            <a:spLocks noChangeShapeType="1"/>
          </p:cNvSpPr>
          <p:nvPr/>
        </p:nvSpPr>
        <p:spPr bwMode="auto">
          <a:xfrm flipV="1">
            <a:off x="5562600" y="2434561"/>
            <a:ext cx="0" cy="3200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6">
            <a:extLst>
              <a:ext uri="{FF2B5EF4-FFF2-40B4-BE49-F238E27FC236}">
                <a16:creationId xmlns:a16="http://schemas.microsoft.com/office/drawing/2014/main" id="{52ADB435-A6C4-4C65-87B7-CEED2AB10174}"/>
              </a:ext>
            </a:extLst>
          </p:cNvPr>
          <p:cNvSpPr>
            <a:spLocks noChangeShapeType="1"/>
          </p:cNvSpPr>
          <p:nvPr/>
        </p:nvSpPr>
        <p:spPr bwMode="auto">
          <a:xfrm>
            <a:off x="5562600" y="2434561"/>
            <a:ext cx="3048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 Box 27">
            <a:extLst>
              <a:ext uri="{FF2B5EF4-FFF2-40B4-BE49-F238E27FC236}">
                <a16:creationId xmlns:a16="http://schemas.microsoft.com/office/drawing/2014/main" id="{89D9CF50-6ED2-4FBA-8B47-9AE82BDC2D10}"/>
              </a:ext>
            </a:extLst>
          </p:cNvPr>
          <p:cNvSpPr txBox="1">
            <a:spLocks noChangeArrowheads="1"/>
          </p:cNvSpPr>
          <p:nvPr/>
        </p:nvSpPr>
        <p:spPr bwMode="auto">
          <a:xfrm>
            <a:off x="8686800" y="5177761"/>
            <a:ext cx="33855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p</a:t>
            </a:r>
          </a:p>
        </p:txBody>
      </p:sp>
    </p:spTree>
    <p:extLst>
      <p:ext uri="{BB962C8B-B14F-4D97-AF65-F5344CB8AC3E}">
        <p14:creationId xmlns:p14="http://schemas.microsoft.com/office/powerpoint/2010/main" val="11703005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2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par>
                          <p:cTn id="33" fill="hold">
                            <p:stCondLst>
                              <p:cond delay="2500"/>
                            </p:stCondLst>
                            <p:childTnLst>
                              <p:par>
                                <p:cTn id="34" presetID="2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childTnLst>
                                </p:cTn>
                              </p:par>
                            </p:childTnLst>
                          </p:cTn>
                        </p:par>
                        <p:par>
                          <p:cTn id="38" fill="hold">
                            <p:stCondLst>
                              <p:cond delay="3000"/>
                            </p:stCondLst>
                            <p:childTnLst>
                              <p:par>
                                <p:cTn id="39" presetID="1" presetClass="entr" presetSubtype="0" fill="hold" grpId="0" nodeType="afterEffect">
                                  <p:stCondLst>
                                    <p:cond delay="0"/>
                                  </p:stCondLst>
                                  <p:childTnLst>
                                    <p:set>
                                      <p:cBhvr>
                                        <p:cTn id="40" dur="1" fill="hold">
                                          <p:stCondLst>
                                            <p:cond delay="499"/>
                                          </p:stCondLst>
                                        </p:cTn>
                                        <p:tgtEl>
                                          <p:spTgt spid="16"/>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499"/>
                                          </p:stCondLst>
                                        </p:cTn>
                                        <p:tgtEl>
                                          <p:spTgt spid="17"/>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499"/>
                                          </p:stCondLst>
                                        </p:cTn>
                                        <p:tgtEl>
                                          <p:spTgt spid="18"/>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0"/>
                                  </p:stCondLst>
                                  <p:childTnLst>
                                    <p:set>
                                      <p:cBhvr>
                                        <p:cTn id="49" dur="1" fill="hold">
                                          <p:stCondLst>
                                            <p:cond delay="499"/>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subTnLst>
                                    <p:audio>
                                      <p:cMediaNode>
                                        <p:cTn display="0" masterRel="sameClick">
                                          <p:stCondLst>
                                            <p:cond evt="begin" delay="0">
                                              <p:tn val="56"/>
                                            </p:cond>
                                          </p:stCondLst>
                                          <p:endCondLst>
                                            <p:cond evt="onStopAudio" delay="0">
                                              <p:tgtEl>
                                                <p:sldTgt/>
                                              </p:tgtEl>
                                            </p:cond>
                                          </p:endCondLst>
                                        </p:cTn>
                                        <p:tgtEl>
                                          <p:sndTgt r:embed="rId2" name="chimes.wav"/>
                                        </p:tgtEl>
                                      </p:cMediaNode>
                                    </p:audio>
                                  </p:sub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outHorizont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75"/>
                                  </p:iterate>
                                  <p:childTnLst>
                                    <p:set>
                                      <p:cBhvr>
                                        <p:cTn id="72" dur="1" fill="hold">
                                          <p:stCondLst>
                                            <p:cond delay="74"/>
                                          </p:stCondLst>
                                        </p:cTn>
                                        <p:tgtEl>
                                          <p:spTgt spid="23"/>
                                        </p:tgtEl>
                                        <p:attrNameLst>
                                          <p:attrName>style.visibility</p:attrName>
                                        </p:attrNameLst>
                                      </p:cBhvr>
                                      <p:to>
                                        <p:strVal val="visible"/>
                                      </p:to>
                                    </p:set>
                                  </p:childTnLst>
                                </p:cTn>
                              </p:par>
                            </p:childTnLst>
                          </p:cTn>
                        </p:par>
                        <p:par>
                          <p:cTn id="73" fill="hold">
                            <p:stCondLst>
                              <p:cond delay="3375"/>
                            </p:stCondLst>
                            <p:childTnLst>
                              <p:par>
                                <p:cTn id="74" presetID="23" presetClass="entr" presetSubtype="16"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childTnLst>
                                </p:cTn>
                              </p:par>
                            </p:childTnLst>
                          </p:cTn>
                        </p:par>
                        <p:par>
                          <p:cTn id="78" fill="hold">
                            <p:stCondLst>
                              <p:cond delay="3875"/>
                            </p:stCondLst>
                            <p:childTnLst>
                              <p:par>
                                <p:cTn id="79" presetID="23" presetClass="entr" presetSubtype="16"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1+#ppt_w/2"/>
                                          </p:val>
                                        </p:tav>
                                        <p:tav tm="100000">
                                          <p:val>
                                            <p:strVal val="#ppt_x"/>
                                          </p:val>
                                        </p:tav>
                                      </p:tavLst>
                                    </p:anim>
                                    <p:anim calcmode="lin" valueType="num">
                                      <p:cBhvr additive="base">
                                        <p:cTn id="8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right)">
                                      <p:cBhvr>
                                        <p:cTn id="93" dur="500"/>
                                        <p:tgtEl>
                                          <p:spTgt spid="26"/>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down)">
                                      <p:cBhvr>
                                        <p:cTn id="97" dur="500"/>
                                        <p:tgtEl>
                                          <p:spTgt spid="27"/>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left)">
                                      <p:cBhvr>
                                        <p:cTn id="101" dur="500"/>
                                        <p:tgtEl>
                                          <p:spTgt spid="28"/>
                                        </p:tgtEl>
                                      </p:cBhvr>
                                    </p:animEffect>
                                  </p:childTnLst>
                                  <p:subTnLst>
                                    <p:audio>
                                      <p:cMediaNode>
                                        <p:cTn display="0" masterRel="sameClick">
                                          <p:stCondLst>
                                            <p:cond evt="begin" delay="0">
                                              <p:tn val="99"/>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2" grpId="0" animBg="1"/>
      <p:bldP spid="13" grpId="0" animBg="1"/>
      <p:bldP spid="14" grpId="0" animBg="1"/>
      <p:bldP spid="15" grpId="0" animBg="1"/>
      <p:bldP spid="16" grpId="0" autoUpdateAnimBg="0"/>
      <p:bldP spid="17" grpId="0" autoUpdateAnimBg="0"/>
      <p:bldP spid="18" grpId="0" autoUpdateAnimBg="0"/>
      <p:bldP spid="19" grpId="0" autoUpdateAnimBg="0"/>
      <p:bldP spid="20" grpId="0" autoUpdateAnimBg="0"/>
      <p:bldP spid="21" grpId="0" animBg="1" autoUpdateAnimBg="0"/>
      <p:bldP spid="22" grpId="0" animBg="1" autoUpdateAnimBg="0"/>
      <p:bldP spid="23" grpId="0" autoUpdateAnimBg="0"/>
      <p:bldP spid="24" grpId="0" animBg="1" autoUpdateAnimBg="0"/>
      <p:bldP spid="25" grpId="0" animBg="1" autoUpdateAnimBg="0"/>
      <p:bldP spid="2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指针与一维数组</a:t>
            </a:r>
          </a:p>
        </p:txBody>
      </p:sp>
      <p:sp>
        <p:nvSpPr>
          <p:cNvPr id="30" name="Text Box 3">
            <a:extLst>
              <a:ext uri="{FF2B5EF4-FFF2-40B4-BE49-F238E27FC236}">
                <a16:creationId xmlns:a16="http://schemas.microsoft.com/office/drawing/2014/main" id="{B90BAECB-3655-4ECF-9148-268D5D9750D4}"/>
              </a:ext>
            </a:extLst>
          </p:cNvPr>
          <p:cNvSpPr txBox="1">
            <a:spLocks noChangeArrowheads="1"/>
          </p:cNvSpPr>
          <p:nvPr/>
        </p:nvSpPr>
        <p:spPr bwMode="auto">
          <a:xfrm>
            <a:off x="298450" y="1282962"/>
            <a:ext cx="7619691"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数组是同类型的变量的集合，各元素按下标的特定顺序占据一</a:t>
            </a:r>
          </a:p>
          <a:p>
            <a:pPr eaLnBrk="1" hangingPunct="1"/>
            <a:r>
              <a:rPr lang="zh-CN" altLang="en-US" sz="2000" dirty="0">
                <a:cs typeface="Times New Roman" panose="02020603050405020304" pitchFamily="18" charset="0"/>
              </a:rPr>
              <a:t>段连续的内存，各元素的地址也连续，指针对数组元素非常方便。</a:t>
            </a:r>
          </a:p>
        </p:txBody>
      </p:sp>
      <p:sp>
        <p:nvSpPr>
          <p:cNvPr id="32" name="Text Box 5">
            <a:extLst>
              <a:ext uri="{FF2B5EF4-FFF2-40B4-BE49-F238E27FC236}">
                <a16:creationId xmlns:a16="http://schemas.microsoft.com/office/drawing/2014/main" id="{8CEAB3B1-7EB7-4DC0-B088-7B037097255C}"/>
              </a:ext>
            </a:extLst>
          </p:cNvPr>
          <p:cNvSpPr txBox="1">
            <a:spLocks noChangeArrowheads="1"/>
          </p:cNvSpPr>
          <p:nvPr/>
        </p:nvSpPr>
        <p:spPr bwMode="auto">
          <a:xfrm>
            <a:off x="908050" y="1975429"/>
            <a:ext cx="5311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通过指针引用数组元素可以分以下三个步骤：</a:t>
            </a:r>
          </a:p>
        </p:txBody>
      </p:sp>
      <p:sp>
        <p:nvSpPr>
          <p:cNvPr id="33" name="Text Box 6">
            <a:extLst>
              <a:ext uri="{FF2B5EF4-FFF2-40B4-BE49-F238E27FC236}">
                <a16:creationId xmlns:a16="http://schemas.microsoft.com/office/drawing/2014/main" id="{7F94348E-2473-485A-B311-820AC9A11034}"/>
              </a:ext>
            </a:extLst>
          </p:cNvPr>
          <p:cNvSpPr txBox="1">
            <a:spLocks noChangeArrowheads="1"/>
          </p:cNvSpPr>
          <p:nvPr/>
        </p:nvSpPr>
        <p:spPr bwMode="auto">
          <a:xfrm>
            <a:off x="944563" y="2432629"/>
            <a:ext cx="223360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⑴</a:t>
            </a:r>
            <a:r>
              <a:rPr lang="zh-CN" altLang="en-US" sz="2000">
                <a:cs typeface="Times New Roman" panose="02020603050405020304" pitchFamily="18" charset="0"/>
              </a:rPr>
              <a:t>说明指针和数组</a:t>
            </a:r>
          </a:p>
        </p:txBody>
      </p:sp>
      <p:sp>
        <p:nvSpPr>
          <p:cNvPr id="34" name="Text Box 7">
            <a:extLst>
              <a:ext uri="{FF2B5EF4-FFF2-40B4-BE49-F238E27FC236}">
                <a16:creationId xmlns:a16="http://schemas.microsoft.com/office/drawing/2014/main" id="{FD4003AB-930F-4DC8-83E0-12A2AB9D6B0A}"/>
              </a:ext>
            </a:extLst>
          </p:cNvPr>
          <p:cNvSpPr txBox="1">
            <a:spLocks noChangeArrowheads="1"/>
          </p:cNvSpPr>
          <p:nvPr/>
        </p:nvSpPr>
        <p:spPr bwMode="auto">
          <a:xfrm>
            <a:off x="3865563" y="2432629"/>
            <a:ext cx="157476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int   *p,a[10];</a:t>
            </a:r>
          </a:p>
        </p:txBody>
      </p:sp>
      <p:sp>
        <p:nvSpPr>
          <p:cNvPr id="35" name="Text Box 8">
            <a:extLst>
              <a:ext uri="{FF2B5EF4-FFF2-40B4-BE49-F238E27FC236}">
                <a16:creationId xmlns:a16="http://schemas.microsoft.com/office/drawing/2014/main" id="{C391C2A2-C210-4CCE-AE9D-04E61BC97D82}"/>
              </a:ext>
            </a:extLst>
          </p:cNvPr>
          <p:cNvSpPr txBox="1">
            <a:spLocks noChangeArrowheads="1"/>
          </p:cNvSpPr>
          <p:nvPr/>
        </p:nvSpPr>
        <p:spPr bwMode="auto">
          <a:xfrm>
            <a:off x="946150" y="2813629"/>
            <a:ext cx="19771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⑵</a:t>
            </a:r>
            <a:r>
              <a:rPr lang="zh-CN" altLang="en-US" sz="2000">
                <a:cs typeface="Times New Roman" panose="02020603050405020304" pitchFamily="18" charset="0"/>
              </a:rPr>
              <a:t>指针指向数组</a:t>
            </a:r>
          </a:p>
        </p:txBody>
      </p:sp>
      <p:sp>
        <p:nvSpPr>
          <p:cNvPr id="36" name="Text Box 9">
            <a:extLst>
              <a:ext uri="{FF2B5EF4-FFF2-40B4-BE49-F238E27FC236}">
                <a16:creationId xmlns:a16="http://schemas.microsoft.com/office/drawing/2014/main" id="{9D91DAE6-C627-4624-8833-258B09339B94}"/>
              </a:ext>
            </a:extLst>
          </p:cNvPr>
          <p:cNvSpPr txBox="1">
            <a:spLocks noChangeArrowheads="1"/>
          </p:cNvSpPr>
          <p:nvPr/>
        </p:nvSpPr>
        <p:spPr bwMode="auto">
          <a:xfrm>
            <a:off x="3879850" y="2813629"/>
            <a:ext cx="364905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p=a;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a:p>
            <a:pPr eaLnBrk="1" hangingPunct="1"/>
            <a:r>
              <a:rPr lang="en-US" altLang="zh-CN" sz="2000">
                <a:cs typeface="Times New Roman" panose="02020603050405020304" pitchFamily="18" charset="0"/>
              </a:rPr>
              <a:t>p=&amp;a[0];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p:txBody>
      </p:sp>
      <p:sp>
        <p:nvSpPr>
          <p:cNvPr id="37" name="Text Box 10">
            <a:extLst>
              <a:ext uri="{FF2B5EF4-FFF2-40B4-BE49-F238E27FC236}">
                <a16:creationId xmlns:a16="http://schemas.microsoft.com/office/drawing/2014/main" id="{AAAD6C60-65A1-4411-B71B-FC42B5D944C6}"/>
              </a:ext>
            </a:extLst>
          </p:cNvPr>
          <p:cNvSpPr txBox="1">
            <a:spLocks noChangeArrowheads="1"/>
          </p:cNvSpPr>
          <p:nvPr/>
        </p:nvSpPr>
        <p:spPr bwMode="auto">
          <a:xfrm>
            <a:off x="939800" y="3575629"/>
            <a:ext cx="300304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⑶</a:t>
            </a:r>
            <a:r>
              <a:rPr lang="zh-CN" altLang="en-US" sz="2000">
                <a:cs typeface="Times New Roman" panose="02020603050405020304" pitchFamily="18" charset="0"/>
              </a:rPr>
              <a:t>通过指针引用数组元素</a:t>
            </a:r>
          </a:p>
        </p:txBody>
      </p:sp>
      <p:sp>
        <p:nvSpPr>
          <p:cNvPr id="38" name="Text Box 11">
            <a:extLst>
              <a:ext uri="{FF2B5EF4-FFF2-40B4-BE49-F238E27FC236}">
                <a16:creationId xmlns:a16="http://schemas.microsoft.com/office/drawing/2014/main" id="{AE31BA0F-4569-40E4-A541-A29EC666CE1A}"/>
              </a:ext>
            </a:extLst>
          </p:cNvPr>
          <p:cNvSpPr txBox="1">
            <a:spLocks noChangeArrowheads="1"/>
          </p:cNvSpPr>
          <p:nvPr/>
        </p:nvSpPr>
        <p:spPr bwMode="auto">
          <a:xfrm>
            <a:off x="908050" y="4002667"/>
            <a:ext cx="6407821"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当指针指向数组的首地址时，则下标为</a:t>
            </a:r>
            <a:r>
              <a:rPr lang="en-US" altLang="zh-CN" sz="2000">
                <a:cs typeface="Times New Roman" panose="02020603050405020304" pitchFamily="18" charset="0"/>
              </a:rPr>
              <a:t>i</a:t>
            </a:r>
            <a:r>
              <a:rPr lang="zh-CN" altLang="en-US" sz="2000">
                <a:cs typeface="Times New Roman" panose="02020603050405020304" pitchFamily="18" charset="0"/>
              </a:rPr>
              <a:t>的元素地址为：</a:t>
            </a:r>
          </a:p>
          <a:p>
            <a:pPr eaLnBrk="1" hangingPunct="1"/>
            <a:r>
              <a:rPr lang="zh-CN" altLang="en-US" sz="2000">
                <a:cs typeface="Times New Roman" panose="02020603050405020304" pitchFamily="18" charset="0"/>
              </a:rPr>
              <a:t>                               </a:t>
            </a:r>
            <a:r>
              <a:rPr lang="en-US" altLang="zh-CN" sz="2800">
                <a:cs typeface="Times New Roman" panose="02020603050405020304" pitchFamily="18" charset="0"/>
              </a:rPr>
              <a:t>p+i</a:t>
            </a:r>
            <a:r>
              <a:rPr lang="en-US" altLang="zh-CN" sz="2000">
                <a:cs typeface="Times New Roman" panose="02020603050405020304" pitchFamily="18" charset="0"/>
              </a:rPr>
              <a:t> </a:t>
            </a:r>
            <a:r>
              <a:rPr lang="zh-CN" altLang="en-US" sz="2000">
                <a:cs typeface="Times New Roman" panose="02020603050405020304" pitchFamily="18" charset="0"/>
              </a:rPr>
              <a:t>或</a:t>
            </a:r>
            <a:r>
              <a:rPr lang="en-US" altLang="zh-CN" sz="2800">
                <a:cs typeface="Times New Roman" panose="02020603050405020304" pitchFamily="18" charset="0"/>
              </a:rPr>
              <a:t>a+i</a:t>
            </a:r>
            <a:endParaRPr lang="en-US" altLang="zh-CN" sz="2000">
              <a:cs typeface="Times New Roman" panose="02020603050405020304" pitchFamily="18" charset="0"/>
            </a:endParaRPr>
          </a:p>
        </p:txBody>
      </p:sp>
      <p:sp>
        <p:nvSpPr>
          <p:cNvPr id="39" name="Text Box 12">
            <a:extLst>
              <a:ext uri="{FF2B5EF4-FFF2-40B4-BE49-F238E27FC236}">
                <a16:creationId xmlns:a16="http://schemas.microsoft.com/office/drawing/2014/main" id="{0A3417A6-6DB7-432B-8F17-463BCA874873}"/>
              </a:ext>
            </a:extLst>
          </p:cNvPr>
          <p:cNvSpPr txBox="1">
            <a:spLocks noChangeArrowheads="1"/>
          </p:cNvSpPr>
          <p:nvPr/>
        </p:nvSpPr>
        <p:spPr bwMode="auto">
          <a:xfrm>
            <a:off x="908050" y="4871029"/>
            <a:ext cx="37724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引用数组元素可以有三种方法：</a:t>
            </a:r>
          </a:p>
        </p:txBody>
      </p:sp>
      <p:sp>
        <p:nvSpPr>
          <p:cNvPr id="40" name="Text Box 13">
            <a:extLst>
              <a:ext uri="{FF2B5EF4-FFF2-40B4-BE49-F238E27FC236}">
                <a16:creationId xmlns:a16="http://schemas.microsoft.com/office/drawing/2014/main" id="{69D60B6E-6F81-4AEA-9FAE-2DD56BF91491}"/>
              </a:ext>
            </a:extLst>
          </p:cNvPr>
          <p:cNvSpPr txBox="1">
            <a:spLocks noChangeArrowheads="1"/>
          </p:cNvSpPr>
          <p:nvPr/>
        </p:nvSpPr>
        <p:spPr bwMode="auto">
          <a:xfrm>
            <a:off x="908050" y="5283779"/>
            <a:ext cx="213902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下标法：    </a:t>
            </a:r>
            <a:r>
              <a:rPr lang="en-US" altLang="zh-CN" sz="2000">
                <a:cs typeface="Times New Roman" panose="02020603050405020304" pitchFamily="18" charset="0"/>
              </a:rPr>
              <a:t>a[ i ]   </a:t>
            </a:r>
          </a:p>
          <a:p>
            <a:pPr eaLnBrk="1" hangingPunct="1"/>
            <a:r>
              <a:rPr lang="zh-CN" altLang="en-US" sz="2000">
                <a:cs typeface="Times New Roman" panose="02020603050405020304" pitchFamily="18" charset="0"/>
              </a:rPr>
              <a:t>指针法：    *</a:t>
            </a:r>
            <a:r>
              <a:rPr lang="en-US" altLang="zh-CN" sz="2000">
                <a:cs typeface="Times New Roman" panose="02020603050405020304" pitchFamily="18" charset="0"/>
              </a:rPr>
              <a:t>(p+i)</a:t>
            </a:r>
          </a:p>
          <a:p>
            <a:pPr eaLnBrk="1" hangingPunct="1"/>
            <a:r>
              <a:rPr lang="zh-CN" altLang="en-US" sz="2000">
                <a:cs typeface="Times New Roman" panose="02020603050405020304" pitchFamily="18" charset="0"/>
              </a:rPr>
              <a:t>数组名法：*</a:t>
            </a:r>
            <a:r>
              <a:rPr lang="en-US" altLang="zh-CN" sz="2000">
                <a:cs typeface="Times New Roman" panose="02020603050405020304" pitchFamily="18" charset="0"/>
              </a:rPr>
              <a:t>(a+i)</a:t>
            </a:r>
          </a:p>
        </p:txBody>
      </p:sp>
      <p:sp>
        <p:nvSpPr>
          <p:cNvPr id="41" name="Text Box 14">
            <a:extLst>
              <a:ext uri="{FF2B5EF4-FFF2-40B4-BE49-F238E27FC236}">
                <a16:creationId xmlns:a16="http://schemas.microsoft.com/office/drawing/2014/main" id="{326FDF57-4619-4F93-AD38-72A4BA278717}"/>
              </a:ext>
            </a:extLst>
          </p:cNvPr>
          <p:cNvSpPr txBox="1">
            <a:spLocks noChangeArrowheads="1"/>
          </p:cNvSpPr>
          <p:nvPr/>
        </p:nvSpPr>
        <p:spPr bwMode="auto">
          <a:xfrm>
            <a:off x="3803650" y="5328229"/>
            <a:ext cx="460604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注意：数组名是地址常量，不能改变！ </a:t>
            </a:r>
          </a:p>
        </p:txBody>
      </p:sp>
      <p:sp>
        <p:nvSpPr>
          <p:cNvPr id="42" name="Text Box 15">
            <a:extLst>
              <a:ext uri="{FF2B5EF4-FFF2-40B4-BE49-F238E27FC236}">
                <a16:creationId xmlns:a16="http://schemas.microsoft.com/office/drawing/2014/main" id="{6CDD582F-B6B5-4F4C-8E38-BC3F10132D76}"/>
              </a:ext>
            </a:extLst>
          </p:cNvPr>
          <p:cNvSpPr txBox="1">
            <a:spLocks noChangeArrowheads="1"/>
          </p:cNvSpPr>
          <p:nvPr/>
        </p:nvSpPr>
        <p:spPr bwMode="auto">
          <a:xfrm>
            <a:off x="4703763" y="5709229"/>
            <a:ext cx="261832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cs typeface="Times New Roman" panose="02020603050405020304" pitchFamily="18" charset="0"/>
              </a:rPr>
              <a:t>a=p;    /*Error!*/</a:t>
            </a:r>
          </a:p>
        </p:txBody>
      </p:sp>
    </p:spTree>
    <p:extLst>
      <p:ext uri="{BB962C8B-B14F-4D97-AF65-F5344CB8AC3E}">
        <p14:creationId xmlns:p14="http://schemas.microsoft.com/office/powerpoint/2010/main" val="39771905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notify.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1+#ppt_w/2"/>
                                          </p:val>
                                        </p:tav>
                                        <p:tav tm="100000">
                                          <p:val>
                                            <p:strVal val="#ppt_x"/>
                                          </p:val>
                                        </p:tav>
                                      </p:tavLst>
                                    </p:anim>
                                    <p:anim calcmode="lin" valueType="num">
                                      <p:cBhvr additive="base">
                                        <p:cTn id="4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
                                            <p:txEl>
                                              <p:pRg st="0" end="0"/>
                                            </p:txEl>
                                          </p:spTgt>
                                        </p:tgtEl>
                                        <p:attrNameLst>
                                          <p:attrName>style.visibility</p:attrName>
                                        </p:attrNameLst>
                                      </p:cBhvr>
                                      <p:to>
                                        <p:strVal val="visible"/>
                                      </p:to>
                                    </p:set>
                                    <p:animEffect transition="in" filter="blinds(horizontal)">
                                      <p:cBhvr>
                                        <p:cTn id="45" dur="500"/>
                                        <p:tgtEl>
                                          <p:spTgt spid="38">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8">
                                            <p:txEl>
                                              <p:pRg st="1" end="1"/>
                                            </p:txEl>
                                          </p:spTgt>
                                        </p:tgtEl>
                                        <p:attrNameLst>
                                          <p:attrName>style.visibility</p:attrName>
                                        </p:attrNameLst>
                                      </p:cBhvr>
                                      <p:to>
                                        <p:strVal val="visible"/>
                                      </p:to>
                                    </p:set>
                                    <p:animEffect transition="in" filter="blinds(horizontal)">
                                      <p:cBhvr>
                                        <p:cTn id="50" dur="500"/>
                                        <p:tgtEl>
                                          <p:spTgt spid="38">
                                            <p:txEl>
                                              <p:pRg st="1" end="1"/>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9"/>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40">
                                            <p:txEl>
                                              <p:pRg st="0" end="0"/>
                                            </p:txEl>
                                          </p:spTgt>
                                        </p:tgtEl>
                                        <p:attrNameLst>
                                          <p:attrName>style.visibility</p:attrName>
                                        </p:attrNameLst>
                                      </p:cBhvr>
                                      <p:to>
                                        <p:strVal val="visible"/>
                                      </p:to>
                                    </p:set>
                                    <p:animEffect transition="in" filter="box(in)">
                                      <p:cBhvr>
                                        <p:cTn id="59" dur="500"/>
                                        <p:tgtEl>
                                          <p:spTgt spid="40">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 name="notify.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box(in)">
                                      <p:cBhvr>
                                        <p:cTn id="64" dur="500"/>
                                        <p:tgtEl>
                                          <p:spTgt spid="40">
                                            <p:txEl>
                                              <p:pRg st="1" end="1"/>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2" name="notify.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40">
                                            <p:txEl>
                                              <p:pRg st="2" end="2"/>
                                            </p:txEl>
                                          </p:spTgt>
                                        </p:tgtEl>
                                        <p:attrNameLst>
                                          <p:attrName>style.visibility</p:attrName>
                                        </p:attrNameLst>
                                      </p:cBhvr>
                                      <p:to>
                                        <p:strVal val="visible"/>
                                      </p:to>
                                    </p:set>
                                    <p:animEffect transition="in" filter="box(in)">
                                      <p:cBhvr>
                                        <p:cTn id="69" dur="500"/>
                                        <p:tgtEl>
                                          <p:spTgt spid="40">
                                            <p:txEl>
                                              <p:pRg st="2" end="2"/>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2" name="notify.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5" name="tada.wav"/>
                                        </p:tgtEl>
                                      </p:cMediaNode>
                                    </p:audio>
                                  </p:subTnLst>
                                </p:cTn>
                              </p:par>
                            </p:childTnLst>
                          </p:cTn>
                        </p:par>
                      </p:childTnLst>
                    </p:cTn>
                  </p:par>
                  <p:par>
                    <p:cTn id="76" fill="hold">
                      <p:stCondLst>
                        <p:cond delay="indefinite"/>
                      </p:stCondLst>
                      <p:childTnLst>
                        <p:par>
                          <p:cTn id="77" fill="hold">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strVal val="4*#ppt_w"/>
                                          </p:val>
                                        </p:tav>
                                        <p:tav tm="100000">
                                          <p:val>
                                            <p:strVal val="#ppt_w"/>
                                          </p:val>
                                        </p:tav>
                                      </p:tavLst>
                                    </p:anim>
                                    <p:anim calcmode="lin" valueType="num">
                                      <p:cBhvr>
                                        <p:cTn id="81" dur="500" fill="hold"/>
                                        <p:tgtEl>
                                          <p:spTgt spid="4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8"/>
                                            </p:cond>
                                          </p:stCondLst>
                                          <p:endCondLst>
                                            <p:cond evt="onStopAudio" delay="0">
                                              <p:tgtEl>
                                                <p:sldTgt/>
                                              </p:tgtEl>
                                            </p:cond>
                                          </p:endCondLst>
                                        </p:cTn>
                                        <p:tgtEl>
                                          <p:sndTgt r:embed="rId6"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2" grpId="0" autoUpdateAnimBg="0"/>
      <p:bldP spid="33" grpId="0" autoUpdateAnimBg="0"/>
      <p:bldP spid="34" grpId="0" autoUpdateAnimBg="0"/>
      <p:bldP spid="35" grpId="0" autoUpdateAnimBg="0"/>
      <p:bldP spid="36" grpId="0" build="p" autoUpdateAnimBg="0"/>
      <p:bldP spid="37" grpId="0" autoUpdateAnimBg="0"/>
      <p:bldP spid="38" grpId="0" build="p" autoUpdateAnimBg="0"/>
      <p:bldP spid="39" grpId="0" autoUpdateAnimBg="0"/>
      <p:bldP spid="40" grpId="0" build="p" autoUpdateAnimBg="0"/>
      <p:bldP spid="41" grpId="0" autoUpdateAnimBg="0"/>
      <p:bldP spid="4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结构体的概念</a:t>
            </a:r>
          </a:p>
        </p:txBody>
      </p:sp>
      <p:sp>
        <p:nvSpPr>
          <p:cNvPr id="6" name="Text Box 3">
            <a:extLst>
              <a:ext uri="{FF2B5EF4-FFF2-40B4-BE49-F238E27FC236}">
                <a16:creationId xmlns:a16="http://schemas.microsoft.com/office/drawing/2014/main" id="{4BB001C1-A28B-45F2-8971-A6D3C959C22A}"/>
              </a:ext>
            </a:extLst>
          </p:cNvPr>
          <p:cNvSpPr txBox="1">
            <a:spLocks noChangeArrowheads="1"/>
          </p:cNvSpPr>
          <p:nvPr/>
        </p:nvSpPr>
        <p:spPr bwMode="auto">
          <a:xfrm>
            <a:off x="222250" y="1169055"/>
            <a:ext cx="75584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r>
              <a:rPr lang="zh-CN" altLang="en-US" sz="2000" b="0" dirty="0">
                <a:solidFill>
                  <a:schemeClr val="tx1"/>
                </a:solidFill>
                <a:ea typeface="宋体" panose="02010600030101010101" pitchFamily="2" charset="-122"/>
                <a:cs typeface="Times New Roman" panose="02020603050405020304" pitchFamily="18" charset="0"/>
              </a:rPr>
              <a:t>在数据中，经常有一些既有联系，类型又不同的数据，并且它</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们之间又有一定的相关性，需要一起处理。</a:t>
            </a:r>
            <a:endParaRPr lang="zh-CN" altLang="en-US" sz="4000" b="0" dirty="0">
              <a:solidFill>
                <a:schemeClr val="tx1"/>
              </a:solidFill>
              <a:ea typeface="宋体" panose="02010600030101010101" pitchFamily="2" charset="-122"/>
              <a:cs typeface="Times New Roman" panose="02020603050405020304" pitchFamily="18" charset="0"/>
            </a:endParaRPr>
          </a:p>
        </p:txBody>
      </p:sp>
      <p:sp>
        <p:nvSpPr>
          <p:cNvPr id="8" name="Text Box 4">
            <a:extLst>
              <a:ext uri="{FF2B5EF4-FFF2-40B4-BE49-F238E27FC236}">
                <a16:creationId xmlns:a16="http://schemas.microsoft.com/office/drawing/2014/main" id="{980C48FD-D37B-493F-837F-CEF033E9E4A4}"/>
              </a:ext>
            </a:extLst>
          </p:cNvPr>
          <p:cNvSpPr txBox="1">
            <a:spLocks noChangeArrowheads="1"/>
          </p:cNvSpPr>
          <p:nvPr/>
        </p:nvSpPr>
        <p:spPr bwMode="auto">
          <a:xfrm>
            <a:off x="857250" y="1915180"/>
            <a:ext cx="3070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如：学生基本档案的数据 </a:t>
            </a:r>
          </a:p>
        </p:txBody>
      </p:sp>
      <p:sp>
        <p:nvSpPr>
          <p:cNvPr id="9" name="Text Box 5">
            <a:extLst>
              <a:ext uri="{FF2B5EF4-FFF2-40B4-BE49-F238E27FC236}">
                <a16:creationId xmlns:a16="http://schemas.microsoft.com/office/drawing/2014/main" id="{DDE9D9B0-E2AD-4588-9B63-A09BFE40CE74}"/>
              </a:ext>
            </a:extLst>
          </p:cNvPr>
          <p:cNvSpPr txBox="1">
            <a:spLocks noChangeArrowheads="1"/>
          </p:cNvSpPr>
          <p:nvPr/>
        </p:nvSpPr>
        <p:spPr bwMode="auto">
          <a:xfrm>
            <a:off x="831850" y="2312055"/>
            <a:ext cx="5700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字段：  学号     姓名    性别     地址      分数</a:t>
            </a:r>
          </a:p>
          <a:p>
            <a:pPr algn="l" eaLnBrk="1" hangingPunct="1"/>
            <a:r>
              <a:rPr lang="zh-CN" altLang="en-US" sz="2000" b="0">
                <a:solidFill>
                  <a:schemeClr val="tx1"/>
                </a:solidFill>
                <a:ea typeface="宋体" panose="02010600030101010101" pitchFamily="2" charset="-122"/>
                <a:cs typeface="Times New Roman" panose="02020603050405020304" pitchFamily="18" charset="0"/>
              </a:rPr>
              <a:t>类型：    </a:t>
            </a:r>
            <a:r>
              <a:rPr lang="en-US" altLang="zh-CN" sz="2000" b="0">
                <a:solidFill>
                  <a:schemeClr val="tx1"/>
                </a:solidFill>
                <a:ea typeface="宋体" panose="02010600030101010101" pitchFamily="2" charset="-122"/>
                <a:cs typeface="Times New Roman" panose="02020603050405020304" pitchFamily="18" charset="0"/>
              </a:rPr>
              <a:t>long        char       char         char           float</a:t>
            </a:r>
          </a:p>
        </p:txBody>
      </p:sp>
      <p:sp>
        <p:nvSpPr>
          <p:cNvPr id="10" name="Text Box 6">
            <a:extLst>
              <a:ext uri="{FF2B5EF4-FFF2-40B4-BE49-F238E27FC236}">
                <a16:creationId xmlns:a16="http://schemas.microsoft.com/office/drawing/2014/main" id="{DB7C4BC1-1F75-4A08-B50A-B506542CF5DC}"/>
              </a:ext>
            </a:extLst>
          </p:cNvPr>
          <p:cNvSpPr txBox="1">
            <a:spLocks noChangeArrowheads="1"/>
          </p:cNvSpPr>
          <p:nvPr/>
        </p:nvSpPr>
        <p:spPr bwMode="auto">
          <a:xfrm>
            <a:off x="298450" y="2997855"/>
            <a:ext cx="74735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a:t>
            </a:r>
            <a:r>
              <a:rPr lang="zh-CN" altLang="en-US" sz="2000" b="0" dirty="0">
                <a:solidFill>
                  <a:schemeClr val="tx1"/>
                </a:solidFill>
                <a:ea typeface="宋体" panose="02010600030101010101" pitchFamily="2" charset="-122"/>
                <a:cs typeface="Times New Roman" panose="02020603050405020304" pitchFamily="18" charset="0"/>
              </a:rPr>
              <a:t>语言允许用户按自己的需要将不同的基本类型构造成一种特</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殊类型，即结构。</a:t>
            </a:r>
          </a:p>
        </p:txBody>
      </p:sp>
      <p:sp>
        <p:nvSpPr>
          <p:cNvPr id="11" name="文本占位符 6">
            <a:extLst>
              <a:ext uri="{FF2B5EF4-FFF2-40B4-BE49-F238E27FC236}">
                <a16:creationId xmlns:a16="http://schemas.microsoft.com/office/drawing/2014/main" id="{F4E27020-2F8C-4ACB-A797-00EA832B9994}"/>
              </a:ext>
            </a:extLst>
          </p:cNvPr>
          <p:cNvSpPr txBox="1">
            <a:spLocks/>
          </p:cNvSpPr>
          <p:nvPr/>
        </p:nvSpPr>
        <p:spPr>
          <a:xfrm>
            <a:off x="298450" y="3702506"/>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结构体的定义</a:t>
            </a:r>
          </a:p>
        </p:txBody>
      </p:sp>
      <p:sp>
        <p:nvSpPr>
          <p:cNvPr id="13" name="Text Box 6">
            <a:extLst>
              <a:ext uri="{FF2B5EF4-FFF2-40B4-BE49-F238E27FC236}">
                <a16:creationId xmlns:a16="http://schemas.microsoft.com/office/drawing/2014/main" id="{2A2C844C-9828-4CD4-88D7-9B644DEA0D70}"/>
              </a:ext>
            </a:extLst>
          </p:cNvPr>
          <p:cNvSpPr txBox="1">
            <a:spLocks noChangeArrowheads="1"/>
          </p:cNvSpPr>
          <p:nvPr/>
        </p:nvSpPr>
        <p:spPr bwMode="auto">
          <a:xfrm>
            <a:off x="1592251" y="4261486"/>
            <a:ext cx="37673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a:t>
            </a:r>
            <a:r>
              <a:rPr lang="zh-CN" altLang="en-US" sz="2000" b="0" dirty="0">
                <a:solidFill>
                  <a:schemeClr val="tx1"/>
                </a:solidFill>
                <a:ea typeface="宋体" panose="02010600030101010101" pitchFamily="2" charset="-122"/>
                <a:cs typeface="Times New Roman" panose="02020603050405020304" pitchFamily="18" charset="0"/>
              </a:rPr>
              <a:t>结构名</a:t>
            </a:r>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n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p:txBody>
      </p:sp>
      <p:sp>
        <p:nvSpPr>
          <p:cNvPr id="14" name="AutoShape 7">
            <a:extLst>
              <a:ext uri="{FF2B5EF4-FFF2-40B4-BE49-F238E27FC236}">
                <a16:creationId xmlns:a16="http://schemas.microsoft.com/office/drawing/2014/main" id="{964789A8-D3A4-48C2-A26A-F165CF711393}"/>
              </a:ext>
            </a:extLst>
          </p:cNvPr>
          <p:cNvSpPr>
            <a:spLocks/>
          </p:cNvSpPr>
          <p:nvPr/>
        </p:nvSpPr>
        <p:spPr bwMode="auto">
          <a:xfrm>
            <a:off x="2173277" y="5009198"/>
            <a:ext cx="1146828" cy="452438"/>
          </a:xfrm>
          <a:prstGeom prst="accentCallout2">
            <a:avLst>
              <a:gd name="adj1" fmla="val 25264"/>
              <a:gd name="adj2" fmla="val -5097"/>
              <a:gd name="adj3" fmla="val 25264"/>
              <a:gd name="adj4" fmla="val -11782"/>
              <a:gd name="adj5" fmla="val -74736"/>
              <a:gd name="adj6" fmla="val -11782"/>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eaLnBrk="1" hangingPunct="1"/>
            <a:r>
              <a:rPr lang="zh-CN" altLang="en-US" sz="1800" b="0" dirty="0">
                <a:solidFill>
                  <a:schemeClr val="tx1"/>
                </a:solidFill>
                <a:ea typeface="宋体" panose="02010600030101010101" pitchFamily="2" charset="-122"/>
                <a:cs typeface="Times New Roman" panose="02020603050405020304" pitchFamily="18" charset="0"/>
              </a:rPr>
              <a:t>结构标志</a:t>
            </a:r>
          </a:p>
        </p:txBody>
      </p:sp>
      <p:sp>
        <p:nvSpPr>
          <p:cNvPr id="15" name="AutoShape 8">
            <a:extLst>
              <a:ext uri="{FF2B5EF4-FFF2-40B4-BE49-F238E27FC236}">
                <a16:creationId xmlns:a16="http://schemas.microsoft.com/office/drawing/2014/main" id="{E9258249-4B42-432B-AEEA-CA37000BAD66}"/>
              </a:ext>
            </a:extLst>
          </p:cNvPr>
          <p:cNvSpPr>
            <a:spLocks/>
          </p:cNvSpPr>
          <p:nvPr/>
        </p:nvSpPr>
        <p:spPr bwMode="auto">
          <a:xfrm>
            <a:off x="4194044" y="3911301"/>
            <a:ext cx="3960812" cy="366713"/>
          </a:xfrm>
          <a:prstGeom prst="accentCallout2">
            <a:avLst>
              <a:gd name="adj1" fmla="val 31167"/>
              <a:gd name="adj2" fmla="val -1926"/>
              <a:gd name="adj3" fmla="val 31167"/>
              <a:gd name="adj4" fmla="val -31102"/>
              <a:gd name="adj5" fmla="val 99565"/>
              <a:gd name="adj6" fmla="val -311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用标识符命名的结构类型名。</a:t>
            </a:r>
          </a:p>
        </p:txBody>
      </p:sp>
      <p:sp>
        <p:nvSpPr>
          <p:cNvPr id="16" name="AutoShape 11">
            <a:extLst>
              <a:ext uri="{FF2B5EF4-FFF2-40B4-BE49-F238E27FC236}">
                <a16:creationId xmlns:a16="http://schemas.microsoft.com/office/drawing/2014/main" id="{8AAE7051-F8E6-44CF-8E6F-5E6D64B16F61}"/>
              </a:ext>
            </a:extLst>
          </p:cNvPr>
          <p:cNvSpPr>
            <a:spLocks/>
          </p:cNvSpPr>
          <p:nvPr/>
        </p:nvSpPr>
        <p:spPr bwMode="auto">
          <a:xfrm>
            <a:off x="6202351" y="4699636"/>
            <a:ext cx="3048000" cy="852487"/>
          </a:xfrm>
          <a:prstGeom prst="accentCallout2">
            <a:avLst>
              <a:gd name="adj1" fmla="val 13407"/>
              <a:gd name="adj2" fmla="val -2500"/>
              <a:gd name="adj3" fmla="val 13407"/>
              <a:gd name="adj4" fmla="val -8750"/>
              <a:gd name="adj5" fmla="val 145022"/>
              <a:gd name="adj6" fmla="val -37612"/>
            </a:avLst>
          </a:prstGeom>
          <a:noFill/>
          <a:ln w="19050">
            <a:solidFill>
              <a:srgbClr val="E4B316"/>
            </a:solidFill>
            <a:miter lim="800000"/>
            <a:headEn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结构类型中所含的成员项及其类型。</a:t>
            </a:r>
          </a:p>
        </p:txBody>
      </p:sp>
    </p:spTree>
    <p:extLst>
      <p:ext uri="{BB962C8B-B14F-4D97-AF65-F5344CB8AC3E}">
        <p14:creationId xmlns:p14="http://schemas.microsoft.com/office/powerpoint/2010/main" val="13315718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arn(outVertical)">
                                      <p:cBhvr>
                                        <p:cTn id="16" dur="500"/>
                                        <p:tgtEl>
                                          <p:spTgt spid="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recycle.wav"/>
                                        </p:tgtEl>
                                      </p:cMediaNode>
                                    </p:audio>
                                  </p:sub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barn(outVertical)">
                                      <p:cBhvr>
                                        <p:cTn id="21" dur="500"/>
                                        <p:tgtEl>
                                          <p:spTgt spid="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recycle.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Bottom)">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trips(up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trips(upRigh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build="p" autoUpdateAnimBg="0"/>
      <p:bldP spid="10" grpId="0" autoUpdateAnimBg="0"/>
      <p:bldP spid="13" grpId="0" autoUpdateAnimBg="0"/>
      <p:bldP spid="14" grpId="0" animBg="1" autoUpdateAnimBg="0"/>
      <p:bldP spid="15" grpId="0" animBg="1" autoUpdateAnimBg="0"/>
      <p:bldP spid="1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结构变量的引用</a:t>
            </a:r>
          </a:p>
        </p:txBody>
      </p:sp>
      <p:sp>
        <p:nvSpPr>
          <p:cNvPr id="17" name="Text Box 3">
            <a:extLst>
              <a:ext uri="{FF2B5EF4-FFF2-40B4-BE49-F238E27FC236}">
                <a16:creationId xmlns:a16="http://schemas.microsoft.com/office/drawing/2014/main" id="{9FB5813C-C68B-46AF-AA1F-08C254030DF2}"/>
              </a:ext>
            </a:extLst>
          </p:cNvPr>
          <p:cNvSpPr txBox="1">
            <a:spLocks noChangeArrowheads="1"/>
          </p:cNvSpPr>
          <p:nvPr/>
        </p:nvSpPr>
        <p:spPr bwMode="auto">
          <a:xfrm>
            <a:off x="685800" y="1301433"/>
            <a:ext cx="56960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结构变量都是以成员项作为引用单位</a:t>
            </a:r>
            <a:r>
              <a:rPr lang="en-US" altLang="zh-CN" sz="2000" b="0" dirty="0">
                <a:solidFill>
                  <a:schemeClr val="tx1"/>
                </a:solidFill>
                <a:ea typeface="宋体" panose="02010600030101010101" pitchFamily="2" charset="-122"/>
                <a:cs typeface="Times New Roman" panose="02020603050405020304" pitchFamily="18" charset="0"/>
              </a:rPr>
              <a:t>,</a:t>
            </a:r>
            <a:r>
              <a:rPr lang="zh-CN" altLang="en-US" sz="2000" b="0" dirty="0">
                <a:solidFill>
                  <a:schemeClr val="tx1"/>
                </a:solidFill>
                <a:ea typeface="宋体" panose="02010600030101010101" pitchFamily="2" charset="-122"/>
                <a:cs typeface="Times New Roman" panose="02020603050405020304" pitchFamily="18" charset="0"/>
              </a:rPr>
              <a:t>引用方式： </a:t>
            </a:r>
          </a:p>
        </p:txBody>
      </p:sp>
      <p:sp>
        <p:nvSpPr>
          <p:cNvPr id="18" name="Text Box 4">
            <a:extLst>
              <a:ext uri="{FF2B5EF4-FFF2-40B4-BE49-F238E27FC236}">
                <a16:creationId xmlns:a16="http://schemas.microsoft.com/office/drawing/2014/main" id="{986AC4D4-0ADC-4FFC-8C40-97961C04A25A}"/>
              </a:ext>
            </a:extLst>
          </p:cNvPr>
          <p:cNvSpPr txBox="1">
            <a:spLocks noChangeArrowheads="1"/>
          </p:cNvSpPr>
          <p:nvPr/>
        </p:nvSpPr>
        <p:spPr bwMode="auto">
          <a:xfrm>
            <a:off x="1964754" y="1703724"/>
            <a:ext cx="30286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b="0" dirty="0">
                <a:solidFill>
                  <a:schemeClr val="tx1"/>
                </a:solidFill>
                <a:ea typeface="宋体" panose="02010600030101010101" pitchFamily="2" charset="-122"/>
                <a:cs typeface="Times New Roman" panose="02020603050405020304" pitchFamily="18" charset="0"/>
              </a:rPr>
              <a:t>结构变量名</a:t>
            </a:r>
            <a:r>
              <a:rPr lang="en-US" altLang="zh-CN" b="0" dirty="0">
                <a:solidFill>
                  <a:schemeClr val="tx1"/>
                </a:solidFill>
                <a:ea typeface="宋体" panose="02010600030101010101" pitchFamily="2" charset="-122"/>
                <a:cs typeface="Times New Roman" panose="02020603050405020304" pitchFamily="18" charset="0"/>
              </a:rPr>
              <a:t>.</a:t>
            </a:r>
            <a:r>
              <a:rPr lang="zh-CN" altLang="en-US" b="0" dirty="0">
                <a:solidFill>
                  <a:schemeClr val="tx1"/>
                </a:solidFill>
                <a:ea typeface="宋体" panose="02010600030101010101" pitchFamily="2" charset="-122"/>
                <a:cs typeface="Times New Roman" panose="02020603050405020304" pitchFamily="18" charset="0"/>
              </a:rPr>
              <a:t>成员项名</a:t>
            </a:r>
          </a:p>
        </p:txBody>
      </p:sp>
      <p:sp>
        <p:nvSpPr>
          <p:cNvPr id="19" name="Text Box 5">
            <a:extLst>
              <a:ext uri="{FF2B5EF4-FFF2-40B4-BE49-F238E27FC236}">
                <a16:creationId xmlns:a16="http://schemas.microsoft.com/office/drawing/2014/main" id="{43E71B93-7D05-476F-BDED-1A0B8893220A}"/>
              </a:ext>
            </a:extLst>
          </p:cNvPr>
          <p:cNvSpPr txBox="1">
            <a:spLocks noChangeArrowheads="1"/>
          </p:cNvSpPr>
          <p:nvPr/>
        </p:nvSpPr>
        <p:spPr bwMode="auto">
          <a:xfrm>
            <a:off x="3813413" y="3948627"/>
            <a:ext cx="212780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err="1">
                <a:solidFill>
                  <a:schemeClr val="tx1"/>
                </a:solidFill>
                <a:ea typeface="宋体" panose="02010600030101010101" pitchFamily="2" charset="-122"/>
                <a:cs typeface="Times New Roman" panose="02020603050405020304" pitchFamily="18" charset="0"/>
              </a:rPr>
              <a:t>wang.score</a:t>
            </a:r>
            <a:r>
              <a:rPr lang="en-US" altLang="zh-CN" sz="2000" b="0" dirty="0">
                <a:solidFill>
                  <a:schemeClr val="tx1"/>
                </a:solidFill>
                <a:ea typeface="宋体" panose="02010600030101010101" pitchFamily="2" charset="-122"/>
                <a:cs typeface="Times New Roman" panose="02020603050405020304" pitchFamily="18" charset="0"/>
              </a:rPr>
              <a:t>=100</a:t>
            </a:r>
            <a:r>
              <a:rPr lang="zh-CN" altLang="en-US" sz="2000" b="0" dirty="0">
                <a:solidFill>
                  <a:schemeClr val="tx1"/>
                </a:solidFill>
                <a:ea typeface="宋体" panose="02010600030101010101" pitchFamily="2" charset="-122"/>
                <a:cs typeface="Times New Roman" panose="02020603050405020304" pitchFamily="18" charset="0"/>
              </a:rPr>
              <a:t>；</a:t>
            </a:r>
          </a:p>
        </p:txBody>
      </p:sp>
      <p:sp>
        <p:nvSpPr>
          <p:cNvPr id="20" name="Text Box 6">
            <a:extLst>
              <a:ext uri="{FF2B5EF4-FFF2-40B4-BE49-F238E27FC236}">
                <a16:creationId xmlns:a16="http://schemas.microsoft.com/office/drawing/2014/main" id="{26AAAD6C-3F38-455D-B0C5-6D288AB3823E}"/>
              </a:ext>
            </a:extLst>
          </p:cNvPr>
          <p:cNvSpPr txBox="1">
            <a:spLocks noChangeArrowheads="1"/>
          </p:cNvSpPr>
          <p:nvPr/>
        </p:nvSpPr>
        <p:spPr bwMode="auto">
          <a:xfrm>
            <a:off x="685800" y="2292033"/>
            <a:ext cx="9511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说明：</a:t>
            </a:r>
          </a:p>
        </p:txBody>
      </p:sp>
      <p:sp>
        <p:nvSpPr>
          <p:cNvPr id="21" name="Text Box 7">
            <a:extLst>
              <a:ext uri="{FF2B5EF4-FFF2-40B4-BE49-F238E27FC236}">
                <a16:creationId xmlns:a16="http://schemas.microsoft.com/office/drawing/2014/main" id="{2AF15229-6707-4DC1-BBE7-EE4D0FA74B79}"/>
              </a:ext>
            </a:extLst>
          </p:cNvPr>
          <p:cNvSpPr txBox="1">
            <a:spLocks noChangeArrowheads="1"/>
          </p:cNvSpPr>
          <p:nvPr/>
        </p:nvSpPr>
        <p:spPr bwMode="auto">
          <a:xfrm>
            <a:off x="701675" y="2646046"/>
            <a:ext cx="6223476"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结构变量的成员项与普通变量有相同的性质。</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结构变量可以相互赋值，如：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 = wang; </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则</a:t>
            </a:r>
            <a:r>
              <a:rPr lang="en-US" altLang="zh-CN" sz="2000" b="0" dirty="0">
                <a:solidFill>
                  <a:schemeClr val="tx1"/>
                </a:solidFill>
                <a:ea typeface="宋体" panose="02010600030101010101" pitchFamily="2" charset="-122"/>
                <a:cs typeface="Times New Roman" panose="02020603050405020304" pitchFamily="18" charset="0"/>
              </a:rPr>
              <a:t>wang</a:t>
            </a:r>
            <a:r>
              <a:rPr lang="zh-CN" altLang="en-US" sz="2000" b="0" dirty="0">
                <a:solidFill>
                  <a:schemeClr val="tx1"/>
                </a:solidFill>
                <a:ea typeface="宋体" panose="02010600030101010101" pitchFamily="2" charset="-122"/>
                <a:cs typeface="Times New Roman" panose="02020603050405020304" pitchFamily="18" charset="0"/>
              </a:rPr>
              <a:t>的所有成员项的值赋给了</a:t>
            </a:r>
            <a:r>
              <a:rPr lang="en-US" altLang="zh-CN" sz="2000" b="0" dirty="0" err="1">
                <a:solidFill>
                  <a:schemeClr val="tx1"/>
                </a:solidFill>
                <a:ea typeface="宋体" panose="02010600030101010101" pitchFamily="2" charset="-122"/>
                <a:cs typeface="Times New Roman" panose="02020603050405020304" pitchFamily="18" charset="0"/>
              </a:rPr>
              <a:t>zhang</a:t>
            </a:r>
            <a:r>
              <a:rPr lang="zh-CN" altLang="en-US" sz="2000" b="0" dirty="0">
                <a:solidFill>
                  <a:schemeClr val="tx1"/>
                </a:solidFill>
                <a:ea typeface="宋体" panose="02010600030101010101" pitchFamily="2" charset="-122"/>
                <a:cs typeface="Times New Roman" panose="02020603050405020304" pitchFamily="18" charset="0"/>
              </a:rPr>
              <a:t>的对应成员项。</a:t>
            </a:r>
          </a:p>
        </p:txBody>
      </p:sp>
      <p:sp>
        <p:nvSpPr>
          <p:cNvPr id="22" name="Text Box 10">
            <a:extLst>
              <a:ext uri="{FF2B5EF4-FFF2-40B4-BE49-F238E27FC236}">
                <a16:creationId xmlns:a16="http://schemas.microsoft.com/office/drawing/2014/main" id="{56F80920-F107-49A4-95E2-334995F58093}"/>
              </a:ext>
            </a:extLst>
          </p:cNvPr>
          <p:cNvSpPr txBox="1">
            <a:spLocks noChangeArrowheads="1"/>
          </p:cNvSpPr>
          <p:nvPr/>
        </p:nvSpPr>
        <p:spPr bwMode="auto">
          <a:xfrm>
            <a:off x="701675" y="3948627"/>
            <a:ext cx="6779718"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student{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long  num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name[20];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int     age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float  score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a:t>
            </a:r>
            <a:r>
              <a:rPr lang="en-US" altLang="zh-CN" sz="2000" b="0" dirty="0" err="1">
                <a:solidFill>
                  <a:schemeClr val="tx1"/>
                </a:solidFill>
                <a:ea typeface="宋体" panose="02010600030101010101" pitchFamily="2" charset="-122"/>
                <a:cs typeface="Times New Roman" panose="02020603050405020304" pitchFamily="18" charset="0"/>
              </a:rPr>
              <a:t>addr</a:t>
            </a:r>
            <a:r>
              <a:rPr lang="en-US" altLang="zh-CN" sz="2000" b="0" dirty="0">
                <a:solidFill>
                  <a:schemeClr val="tx1"/>
                </a:solidFill>
                <a:ea typeface="宋体" panose="02010600030101010101" pitchFamily="2" charset="-122"/>
                <a:cs typeface="Times New Roman" panose="02020603050405020304" pitchFamily="18" charset="0"/>
              </a:rPr>
              <a:t> [30]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 wang={99010101 , “</a:t>
            </a:r>
            <a:r>
              <a:rPr lang="zh-CN" altLang="en-US" sz="2000" b="0" dirty="0">
                <a:solidFill>
                  <a:schemeClr val="tx1"/>
                </a:solidFill>
                <a:ea typeface="宋体" panose="02010600030101010101" pitchFamily="2" charset="-122"/>
                <a:cs typeface="Times New Roman" panose="02020603050405020304" pitchFamily="18" charset="0"/>
              </a:rPr>
              <a:t>王五” </a:t>
            </a:r>
            <a:r>
              <a:rPr lang="en-US" altLang="zh-CN" sz="2000" b="0" dirty="0">
                <a:solidFill>
                  <a:schemeClr val="tx1"/>
                </a:solidFill>
                <a:ea typeface="宋体" panose="02010600030101010101" pitchFamily="2" charset="-122"/>
                <a:cs typeface="Times New Roman" panose="02020603050405020304" pitchFamily="18" charset="0"/>
              </a:rPr>
              <a:t>, 20 , 90.5 , “</a:t>
            </a:r>
            <a:r>
              <a:rPr lang="zh-CN" altLang="en-US" sz="2000" b="0" dirty="0">
                <a:solidFill>
                  <a:schemeClr val="tx1"/>
                </a:solidFill>
                <a:ea typeface="宋体" panose="02010600030101010101" pitchFamily="2" charset="-122"/>
                <a:cs typeface="Times New Roman" panose="02020603050405020304" pitchFamily="18" charset="0"/>
              </a:rPr>
              <a:t>上海” </a:t>
            </a:r>
            <a:r>
              <a:rPr lang="en-US" altLang="zh-CN" sz="2000" b="0" dirty="0">
                <a:solidFill>
                  <a:schemeClr val="tx1"/>
                </a:solidFill>
                <a:ea typeface="宋体" panose="02010600030101010101" pitchFamily="2" charset="-122"/>
                <a:cs typeface="Times New Roman" panose="02020603050405020304" pitchFamily="18" charset="0"/>
              </a:rPr>
              <a:t>}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34928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 calcmode="lin" valueType="num">
                                      <p:cBhvr additive="base">
                                        <p:cTn id="26"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anim calcmode="lin" valueType="num">
                                      <p:cBhvr additive="base">
                                        <p:cTn id="32" dur="500" fill="hold"/>
                                        <p:tgtEl>
                                          <p:spTgt spid="21">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1">
                                            <p:txEl>
                                              <p:pRg st="2" end="2"/>
                                            </p:txEl>
                                          </p:spTgt>
                                        </p:tgtEl>
                                        <p:attrNameLst>
                                          <p:attrName>style.visibility</p:attrName>
                                        </p:attrNameLst>
                                      </p:cBhvr>
                                      <p:to>
                                        <p:strVal val="visible"/>
                                      </p:to>
                                    </p:set>
                                    <p:anim calcmode="lin" valueType="num">
                                      <p:cBhvr additive="base">
                                        <p:cTn id="38" dur="500" fill="hold"/>
                                        <p:tgtEl>
                                          <p:spTgt spid="21">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subTnLst>
                                    <p:audio>
                                      <p:cMediaNode>
                                        <p:cTn display="0" masterRel="sameClick">
                                          <p:stCondLst>
                                            <p:cond evt="begin" delay="0">
                                              <p:tn val="42"/>
                                            </p:cond>
                                          </p:stCondLst>
                                          <p:endCondLst>
                                            <p:cond evt="onStopAudio" delay="0">
                                              <p:tgtEl>
                                                <p:sldTgt/>
                                              </p:tgtEl>
                                            </p:cond>
                                          </p:endCondLst>
                                        </p:cTn>
                                        <p:tgtEl>
                                          <p:sndTgt r:embed="rId2"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build="p" autoUpdateAnimBg="0"/>
      <p:bldP spid="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进制的基本概念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zh-CN" dirty="0"/>
              <a:t>进制是数据的表示方法，</a:t>
            </a:r>
            <a:r>
              <a:rPr lang="en-US" altLang="zh-CN" i="1" dirty="0"/>
              <a:t>x </a:t>
            </a:r>
            <a:r>
              <a:rPr lang="zh-CN" altLang="zh-CN" dirty="0"/>
              <a:t>进制表示数据满</a:t>
            </a:r>
            <a:r>
              <a:rPr lang="en-US" altLang="zh-CN" dirty="0"/>
              <a:t> </a:t>
            </a:r>
            <a:r>
              <a:rPr lang="en-US" altLang="zh-CN" i="1" dirty="0"/>
              <a:t>x </a:t>
            </a:r>
            <a:r>
              <a:rPr lang="zh-CN" altLang="zh-CN" dirty="0"/>
              <a:t>后进一位</a:t>
            </a:r>
            <a:r>
              <a:rPr lang="zh-CN" altLang="en-US" dirty="0"/>
              <a:t>；</a:t>
            </a:r>
            <a:endParaRPr lang="en-US" altLang="zh-CN" dirty="0"/>
          </a:p>
          <a:p>
            <a:r>
              <a:rPr lang="zh-CN" altLang="en-US" dirty="0"/>
              <a:t>计算机的数据是用二进制表示的；</a:t>
            </a:r>
            <a:endParaRPr lang="en-US" altLang="zh-CN" dirty="0"/>
          </a:p>
          <a:p>
            <a:r>
              <a:rPr lang="en-US" altLang="zh-CN" dirty="0"/>
              <a:t>51</a:t>
            </a:r>
            <a:r>
              <a:rPr lang="zh-CN" altLang="en-US" dirty="0"/>
              <a:t>单片机</a:t>
            </a:r>
            <a:r>
              <a:rPr lang="zh-CN" altLang="zh-CN" dirty="0"/>
              <a:t>端口的高低电平</a:t>
            </a:r>
            <a:r>
              <a:rPr lang="zh-CN" altLang="en-US" dirty="0"/>
              <a:t>也</a:t>
            </a:r>
            <a:r>
              <a:rPr lang="zh-CN" altLang="zh-CN" dirty="0"/>
              <a:t>使用二进制表示</a:t>
            </a:r>
            <a:r>
              <a:rPr lang="zh-CN" altLang="en-US" dirty="0"/>
              <a:t>。</a:t>
            </a:r>
            <a:endParaRPr lang="en-US" altLang="zh-CN" dirty="0"/>
          </a:p>
          <a:p>
            <a:pPr lvl="1"/>
            <a:r>
              <a:rPr lang="zh-CN" altLang="en-US" dirty="0"/>
              <a:t>每一个端口均有</a:t>
            </a:r>
            <a:r>
              <a:rPr lang="en-US" altLang="zh-CN" dirty="0"/>
              <a:t>8</a:t>
            </a:r>
            <a:r>
              <a:rPr lang="zh-CN" altLang="en-US" dirty="0"/>
              <a:t>位，每个引脚分别对应二进制数的一位；</a:t>
            </a:r>
            <a:endParaRPr lang="en-US" altLang="zh-CN" dirty="0"/>
          </a:p>
          <a:p>
            <a:pPr lvl="1"/>
            <a:r>
              <a:rPr lang="zh-CN" altLang="en-US" dirty="0"/>
              <a:t>每个引脚只有高低电平两种状态，表示该位数只有</a:t>
            </a:r>
            <a:r>
              <a:rPr lang="en-US" altLang="zh-CN" dirty="0"/>
              <a:t>1</a:t>
            </a:r>
            <a:r>
              <a:rPr lang="zh-CN" altLang="en-US" dirty="0"/>
              <a:t>和</a:t>
            </a:r>
            <a:r>
              <a:rPr lang="en-US" altLang="zh-CN" dirty="0"/>
              <a:t>0</a:t>
            </a:r>
            <a:r>
              <a:rPr lang="zh-CN" altLang="en-US" dirty="0"/>
              <a:t>两种情况。</a:t>
            </a:r>
            <a:endParaRPr lang="en-US" altLang="zh-CN" dirty="0"/>
          </a:p>
          <a:p>
            <a:endParaRPr lang="zh-CN" altLang="en-US" dirty="0"/>
          </a:p>
        </p:txBody>
      </p:sp>
    </p:spTree>
    <p:extLst>
      <p:ext uri="{BB962C8B-B14F-4D97-AF65-F5344CB8AC3E}">
        <p14:creationId xmlns:p14="http://schemas.microsoft.com/office/powerpoint/2010/main" val="1675504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2EF24EC1-14DB-4AD2-9EAF-B21A0162B4B5}"/>
              </a:ext>
            </a:extLst>
          </p:cNvPr>
          <p:cNvSpPr txBox="1">
            <a:spLocks noChangeArrowheads="1"/>
          </p:cNvSpPr>
          <p:nvPr/>
        </p:nvSpPr>
        <p:spPr bwMode="auto">
          <a:xfrm>
            <a:off x="76200" y="1301433"/>
            <a:ext cx="885071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变量是内存数据的抽象，即将内存地址、数据表示抽象成一个符号。此外，变量还有存储类型，存储类型确定了变量在时间上的生存期和空间上的作用域。</a:t>
            </a:r>
          </a:p>
        </p:txBody>
      </p:sp>
      <p:sp>
        <p:nvSpPr>
          <p:cNvPr id="9" name="Text Box 13">
            <a:extLst>
              <a:ext uri="{FF2B5EF4-FFF2-40B4-BE49-F238E27FC236}">
                <a16:creationId xmlns:a16="http://schemas.microsoft.com/office/drawing/2014/main" id="{47960FAA-BD89-41EE-B597-12661490EAD8}"/>
              </a:ext>
            </a:extLst>
          </p:cNvPr>
          <p:cNvSpPr txBox="1">
            <a:spLocks noChangeArrowheads="1"/>
          </p:cNvSpPr>
          <p:nvPr/>
        </p:nvSpPr>
        <p:spPr bwMode="auto">
          <a:xfrm>
            <a:off x="1703867" y="2413249"/>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按空间的作用域可分为：</a:t>
            </a:r>
          </a:p>
        </p:txBody>
      </p:sp>
      <p:sp>
        <p:nvSpPr>
          <p:cNvPr id="10" name="AutoShape 14">
            <a:extLst>
              <a:ext uri="{FF2B5EF4-FFF2-40B4-BE49-F238E27FC236}">
                <a16:creationId xmlns:a16="http://schemas.microsoft.com/office/drawing/2014/main" id="{CC5BA65F-7F24-42E4-815A-A24543EC10F0}"/>
              </a:ext>
            </a:extLst>
          </p:cNvPr>
          <p:cNvSpPr>
            <a:spLocks/>
          </p:cNvSpPr>
          <p:nvPr/>
        </p:nvSpPr>
        <p:spPr bwMode="auto">
          <a:xfrm>
            <a:off x="4500563" y="2149724"/>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15">
            <a:extLst>
              <a:ext uri="{FF2B5EF4-FFF2-40B4-BE49-F238E27FC236}">
                <a16:creationId xmlns:a16="http://schemas.microsoft.com/office/drawing/2014/main" id="{150173BE-2655-4644-85CE-648BACEC306A}"/>
              </a:ext>
            </a:extLst>
          </p:cNvPr>
          <p:cNvSpPr txBox="1">
            <a:spLocks noChangeArrowheads="1"/>
          </p:cNvSpPr>
          <p:nvPr/>
        </p:nvSpPr>
        <p:spPr bwMode="auto">
          <a:xfrm>
            <a:off x="5202238" y="193382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12" name="Text Box 16">
            <a:extLst>
              <a:ext uri="{FF2B5EF4-FFF2-40B4-BE49-F238E27FC236}">
                <a16:creationId xmlns:a16="http://schemas.microsoft.com/office/drawing/2014/main" id="{02B61580-E04B-4E19-B93E-7A741CC1CF89}"/>
              </a:ext>
            </a:extLst>
          </p:cNvPr>
          <p:cNvSpPr txBox="1">
            <a:spLocks noChangeArrowheads="1"/>
          </p:cNvSpPr>
          <p:nvPr/>
        </p:nvSpPr>
        <p:spPr bwMode="auto">
          <a:xfrm>
            <a:off x="5219700" y="2916487"/>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局部变量</a:t>
            </a:r>
          </a:p>
        </p:txBody>
      </p:sp>
      <p:sp>
        <p:nvSpPr>
          <p:cNvPr id="13" name="Text Box 17">
            <a:extLst>
              <a:ext uri="{FF2B5EF4-FFF2-40B4-BE49-F238E27FC236}">
                <a16:creationId xmlns:a16="http://schemas.microsoft.com/office/drawing/2014/main" id="{0CF61F9B-32B0-46EF-9E3B-B19408246F24}"/>
              </a:ext>
            </a:extLst>
          </p:cNvPr>
          <p:cNvSpPr txBox="1">
            <a:spLocks noChangeArrowheads="1"/>
          </p:cNvSpPr>
          <p:nvPr/>
        </p:nvSpPr>
        <p:spPr bwMode="auto">
          <a:xfrm>
            <a:off x="1703867" y="4213474"/>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按时间的生存期可分为：</a:t>
            </a:r>
          </a:p>
        </p:txBody>
      </p:sp>
      <p:sp>
        <p:nvSpPr>
          <p:cNvPr id="14" name="AutoShape 18">
            <a:extLst>
              <a:ext uri="{FF2B5EF4-FFF2-40B4-BE49-F238E27FC236}">
                <a16:creationId xmlns:a16="http://schemas.microsoft.com/office/drawing/2014/main" id="{D33C1CEA-D3AB-42E1-AB7A-AF0B09A8E0F8}"/>
              </a:ext>
            </a:extLst>
          </p:cNvPr>
          <p:cNvSpPr>
            <a:spLocks/>
          </p:cNvSpPr>
          <p:nvPr/>
        </p:nvSpPr>
        <p:spPr bwMode="auto">
          <a:xfrm>
            <a:off x="4500563" y="3949949"/>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9">
            <a:extLst>
              <a:ext uri="{FF2B5EF4-FFF2-40B4-BE49-F238E27FC236}">
                <a16:creationId xmlns:a16="http://schemas.microsoft.com/office/drawing/2014/main" id="{E433D8F6-2632-4F70-B6DB-3565BDDBCCF2}"/>
              </a:ext>
            </a:extLst>
          </p:cNvPr>
          <p:cNvSpPr txBox="1">
            <a:spLocks noChangeArrowheads="1"/>
          </p:cNvSpPr>
          <p:nvPr/>
        </p:nvSpPr>
        <p:spPr bwMode="auto">
          <a:xfrm>
            <a:off x="5202238" y="3734049"/>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静态存储变量</a:t>
            </a:r>
          </a:p>
        </p:txBody>
      </p:sp>
      <p:sp>
        <p:nvSpPr>
          <p:cNvPr id="16" name="Text Box 20">
            <a:extLst>
              <a:ext uri="{FF2B5EF4-FFF2-40B4-BE49-F238E27FC236}">
                <a16:creationId xmlns:a16="http://schemas.microsoft.com/office/drawing/2014/main" id="{04B61C4D-5F71-47DB-93DE-1EEE862A6650}"/>
              </a:ext>
            </a:extLst>
          </p:cNvPr>
          <p:cNvSpPr txBox="1">
            <a:spLocks noChangeArrowheads="1"/>
          </p:cNvSpPr>
          <p:nvPr/>
        </p:nvSpPr>
        <p:spPr bwMode="auto">
          <a:xfrm>
            <a:off x="5219700" y="4716712"/>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动态存储变量</a:t>
            </a:r>
          </a:p>
        </p:txBody>
      </p:sp>
    </p:spTree>
    <p:extLst>
      <p:ext uri="{BB962C8B-B14F-4D97-AF65-F5344CB8AC3E}">
        <p14:creationId xmlns:p14="http://schemas.microsoft.com/office/powerpoint/2010/main" val="615002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p:bldP spid="12" grpId="0"/>
      <p:bldP spid="13"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a:t>
            </a:r>
          </a:p>
        </p:txBody>
      </p:sp>
      <p:sp>
        <p:nvSpPr>
          <p:cNvPr id="17" name="Text Box 5">
            <a:extLst>
              <a:ext uri="{FF2B5EF4-FFF2-40B4-BE49-F238E27FC236}">
                <a16:creationId xmlns:a16="http://schemas.microsoft.com/office/drawing/2014/main" id="{156EAF2A-01FC-48C5-870E-A3A3FEB02999}"/>
              </a:ext>
            </a:extLst>
          </p:cNvPr>
          <p:cNvSpPr txBox="1">
            <a:spLocks noChangeArrowheads="1"/>
          </p:cNvSpPr>
          <p:nvPr/>
        </p:nvSpPr>
        <p:spPr bwMode="auto">
          <a:xfrm>
            <a:off x="685800" y="1301433"/>
            <a:ext cx="225283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自动类型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p>
        </p:txBody>
      </p:sp>
      <p:sp>
        <p:nvSpPr>
          <p:cNvPr id="18" name="Text Box 6">
            <a:extLst>
              <a:ext uri="{FF2B5EF4-FFF2-40B4-BE49-F238E27FC236}">
                <a16:creationId xmlns:a16="http://schemas.microsoft.com/office/drawing/2014/main" id="{2D5C53AE-2C18-4BF3-A212-BB0ECE5D9FD7}"/>
              </a:ext>
            </a:extLst>
          </p:cNvPr>
          <p:cNvSpPr txBox="1">
            <a:spLocks noChangeArrowheads="1"/>
          </p:cNvSpPr>
          <p:nvPr/>
        </p:nvSpPr>
        <p:spPr bwMode="auto">
          <a:xfrm>
            <a:off x="685800" y="1684020"/>
            <a:ext cx="25477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寄存器类型     </a:t>
            </a:r>
            <a:r>
              <a:rPr lang="en-US" altLang="zh-CN">
                <a:latin typeface="Times New Roman" panose="02020603050405020304" pitchFamily="18" charset="0"/>
                <a:ea typeface="宋体" panose="02010600030101010101" pitchFamily="2" charset="-122"/>
                <a:cs typeface="Times New Roman" panose="02020603050405020304" pitchFamily="18" charset="0"/>
              </a:rPr>
              <a:t>register</a:t>
            </a:r>
          </a:p>
        </p:txBody>
      </p:sp>
      <p:sp>
        <p:nvSpPr>
          <p:cNvPr id="19" name="Text Box 7">
            <a:extLst>
              <a:ext uri="{FF2B5EF4-FFF2-40B4-BE49-F238E27FC236}">
                <a16:creationId xmlns:a16="http://schemas.microsoft.com/office/drawing/2014/main" id="{2D529B2A-C189-4D47-A182-4D9F35ACE8BD}"/>
              </a:ext>
            </a:extLst>
          </p:cNvPr>
          <p:cNvSpPr txBox="1">
            <a:spLocks noChangeArrowheads="1"/>
          </p:cNvSpPr>
          <p:nvPr/>
        </p:nvSpPr>
        <p:spPr bwMode="auto">
          <a:xfrm>
            <a:off x="685800" y="2063433"/>
            <a:ext cx="234260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⑶</a:t>
            </a:r>
            <a:r>
              <a:rPr lang="zh-CN" altLang="en-US">
                <a:latin typeface="Times New Roman" panose="02020603050405020304" pitchFamily="18" charset="0"/>
                <a:ea typeface="宋体" panose="02010600030101010101" pitchFamily="2" charset="-122"/>
                <a:cs typeface="Times New Roman" panose="02020603050405020304" pitchFamily="18" charset="0"/>
              </a:rPr>
              <a:t>静态类型         </a:t>
            </a:r>
            <a:r>
              <a:rPr lang="en-US" altLang="zh-CN">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20" name="Text Box 8">
            <a:extLst>
              <a:ext uri="{FF2B5EF4-FFF2-40B4-BE49-F238E27FC236}">
                <a16:creationId xmlns:a16="http://schemas.microsoft.com/office/drawing/2014/main" id="{2D490ECE-66DB-4F7D-8306-677F25128500}"/>
              </a:ext>
            </a:extLst>
          </p:cNvPr>
          <p:cNvSpPr txBox="1">
            <a:spLocks noChangeArrowheads="1"/>
          </p:cNvSpPr>
          <p:nvPr/>
        </p:nvSpPr>
        <p:spPr bwMode="auto">
          <a:xfrm>
            <a:off x="685800" y="2446020"/>
            <a:ext cx="24323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⑷</a:t>
            </a:r>
            <a:r>
              <a:rPr lang="zh-CN" altLang="en-US">
                <a:latin typeface="Times New Roman" panose="02020603050405020304" pitchFamily="18" charset="0"/>
                <a:ea typeface="宋体" panose="02010600030101010101" pitchFamily="2" charset="-122"/>
                <a:cs typeface="Times New Roman" panose="02020603050405020304" pitchFamily="18" charset="0"/>
              </a:rPr>
              <a:t>外部类型         </a:t>
            </a:r>
            <a:r>
              <a:rPr lang="en-US" altLang="zh-CN">
                <a:latin typeface="Times New Roman" panose="02020603050405020304" pitchFamily="18" charset="0"/>
                <a:ea typeface="宋体" panose="02010600030101010101" pitchFamily="2" charset="-122"/>
                <a:cs typeface="Times New Roman" panose="02020603050405020304" pitchFamily="18" charset="0"/>
              </a:rPr>
              <a:t>extern</a:t>
            </a:r>
          </a:p>
        </p:txBody>
      </p:sp>
      <p:sp>
        <p:nvSpPr>
          <p:cNvPr id="21" name="Text Box 9">
            <a:extLst>
              <a:ext uri="{FF2B5EF4-FFF2-40B4-BE49-F238E27FC236}">
                <a16:creationId xmlns:a16="http://schemas.microsoft.com/office/drawing/2014/main" id="{014C8985-054B-477B-96D7-DE21430B99E5}"/>
              </a:ext>
            </a:extLst>
          </p:cNvPr>
          <p:cNvSpPr txBox="1">
            <a:spLocks noChangeArrowheads="1"/>
          </p:cNvSpPr>
          <p:nvPr/>
        </p:nvSpPr>
        <p:spPr bwMode="auto">
          <a:xfrm>
            <a:off x="685800" y="2822258"/>
            <a:ext cx="202841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变量的说明格式：</a:t>
            </a:r>
          </a:p>
        </p:txBody>
      </p:sp>
      <p:sp>
        <p:nvSpPr>
          <p:cNvPr id="22" name="Text Box 10">
            <a:extLst>
              <a:ext uri="{FF2B5EF4-FFF2-40B4-BE49-F238E27FC236}">
                <a16:creationId xmlns:a16="http://schemas.microsoft.com/office/drawing/2014/main" id="{DD8DFF9B-C239-4BDA-B013-22C7FECBB942}"/>
              </a:ext>
            </a:extLst>
          </p:cNvPr>
          <p:cNvSpPr txBox="1">
            <a:spLocks noChangeArrowheads="1"/>
          </p:cNvSpPr>
          <p:nvPr/>
        </p:nvSpPr>
        <p:spPr bwMode="auto">
          <a:xfrm>
            <a:off x="1890713" y="3279458"/>
            <a:ext cx="295174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  类型  变量名表；</a:t>
            </a:r>
          </a:p>
        </p:txBody>
      </p:sp>
      <p:sp>
        <p:nvSpPr>
          <p:cNvPr id="23" name="AutoShape 11">
            <a:extLst>
              <a:ext uri="{FF2B5EF4-FFF2-40B4-BE49-F238E27FC236}">
                <a16:creationId xmlns:a16="http://schemas.microsoft.com/office/drawing/2014/main" id="{B79F0610-8FE0-4FE4-BC43-406022710A59}"/>
              </a:ext>
            </a:extLst>
          </p:cNvPr>
          <p:cNvSpPr>
            <a:spLocks/>
          </p:cNvSpPr>
          <p:nvPr/>
        </p:nvSpPr>
        <p:spPr bwMode="auto">
          <a:xfrm>
            <a:off x="4495800" y="3952558"/>
            <a:ext cx="4495800" cy="393700"/>
          </a:xfrm>
          <a:prstGeom prst="accentCallout2">
            <a:avLst>
              <a:gd name="adj1" fmla="val 29032"/>
              <a:gd name="adj2" fmla="val -1694"/>
              <a:gd name="adj3" fmla="val 29032"/>
              <a:gd name="adj4" fmla="val -18292"/>
              <a:gd name="adj5" fmla="val -63306"/>
              <a:gd name="adj6" fmla="val -183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确定变量在内存中的表示方法。</a:t>
            </a:r>
          </a:p>
        </p:txBody>
      </p:sp>
      <p:sp>
        <p:nvSpPr>
          <p:cNvPr id="24" name="AutoShape 12">
            <a:extLst>
              <a:ext uri="{FF2B5EF4-FFF2-40B4-BE49-F238E27FC236}">
                <a16:creationId xmlns:a16="http://schemas.microsoft.com/office/drawing/2014/main" id="{7AF852BD-65DD-40A3-9852-4CC0BBB43555}"/>
              </a:ext>
            </a:extLst>
          </p:cNvPr>
          <p:cNvSpPr>
            <a:spLocks/>
          </p:cNvSpPr>
          <p:nvPr/>
        </p:nvSpPr>
        <p:spPr bwMode="auto">
          <a:xfrm>
            <a:off x="4495800" y="4455795"/>
            <a:ext cx="4648200" cy="762000"/>
          </a:xfrm>
          <a:prstGeom prst="accentCallout2">
            <a:avLst>
              <a:gd name="adj1" fmla="val 15000"/>
              <a:gd name="adj2" fmla="val -1639"/>
              <a:gd name="adj3" fmla="val 15000"/>
              <a:gd name="adj4" fmla="val -39653"/>
              <a:gd name="adj5" fmla="val -98750"/>
              <a:gd name="adj6" fmla="val -398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确定变量的生存期和作用域。</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该项省略表示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p>
        </p:txBody>
      </p:sp>
    </p:spTree>
    <p:extLst>
      <p:ext uri="{BB962C8B-B14F-4D97-AF65-F5344CB8AC3E}">
        <p14:creationId xmlns:p14="http://schemas.microsoft.com/office/powerpoint/2010/main" val="31263954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upLeft)">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9"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up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nimBg="1" autoUpdateAnimBg="0"/>
      <p:bldP spid="2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四种存储类型：自动类型与寄存器类型（局部变量）</a:t>
            </a:r>
          </a:p>
        </p:txBody>
      </p:sp>
      <p:sp>
        <p:nvSpPr>
          <p:cNvPr id="14" name="Text Box 3">
            <a:extLst>
              <a:ext uri="{FF2B5EF4-FFF2-40B4-BE49-F238E27FC236}">
                <a16:creationId xmlns:a16="http://schemas.microsoft.com/office/drawing/2014/main" id="{C22DB286-576A-4010-B9EB-AB104FFC8D7F}"/>
              </a:ext>
            </a:extLst>
          </p:cNvPr>
          <p:cNvSpPr txBox="1">
            <a:spLocks noChangeArrowheads="1"/>
          </p:cNvSpPr>
          <p:nvPr/>
        </p:nvSpPr>
        <p:spPr bwMode="auto">
          <a:xfrm>
            <a:off x="762000" y="1410604"/>
            <a:ext cx="5260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定义在复合语句的开始处。块内生存、块内有效。</a:t>
            </a:r>
          </a:p>
        </p:txBody>
      </p:sp>
      <p:sp>
        <p:nvSpPr>
          <p:cNvPr id="15" name="Text Box 4">
            <a:extLst>
              <a:ext uri="{FF2B5EF4-FFF2-40B4-BE49-F238E27FC236}">
                <a16:creationId xmlns:a16="http://schemas.microsoft.com/office/drawing/2014/main" id="{C57B44B0-C1E9-4A97-B389-3F57D4F1465E}"/>
              </a:ext>
            </a:extLst>
          </p:cNvPr>
          <p:cNvSpPr txBox="1">
            <a:spLocks noChangeArrowheads="1"/>
          </p:cNvSpPr>
          <p:nvPr/>
        </p:nvSpPr>
        <p:spPr bwMode="auto">
          <a:xfrm>
            <a:off x="914400" y="1921779"/>
            <a:ext cx="2515730"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auto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if(b&gt;a)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b=</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AutoShape 5">
            <a:extLst>
              <a:ext uri="{FF2B5EF4-FFF2-40B4-BE49-F238E27FC236}">
                <a16:creationId xmlns:a16="http://schemas.microsoft.com/office/drawing/2014/main" id="{827CC214-27D6-42E2-B518-B1DDE20E1891}"/>
              </a:ext>
            </a:extLst>
          </p:cNvPr>
          <p:cNvSpPr>
            <a:spLocks/>
          </p:cNvSpPr>
          <p:nvPr/>
        </p:nvSpPr>
        <p:spPr bwMode="auto">
          <a:xfrm>
            <a:off x="304800" y="2704911"/>
            <a:ext cx="609600" cy="2982158"/>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6">
            <a:extLst>
              <a:ext uri="{FF2B5EF4-FFF2-40B4-BE49-F238E27FC236}">
                <a16:creationId xmlns:a16="http://schemas.microsoft.com/office/drawing/2014/main" id="{CFBEE509-7AD8-4850-9CEF-8137063F52F5}"/>
              </a:ext>
            </a:extLst>
          </p:cNvPr>
          <p:cNvSpPr txBox="1">
            <a:spLocks noChangeArrowheads="1"/>
          </p:cNvSpPr>
          <p:nvPr/>
        </p:nvSpPr>
        <p:spPr bwMode="auto">
          <a:xfrm>
            <a:off x="366713" y="3753754"/>
            <a:ext cx="412590"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作</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用</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域</a:t>
            </a:r>
          </a:p>
        </p:txBody>
      </p:sp>
      <p:sp>
        <p:nvSpPr>
          <p:cNvPr id="26" name="AutoShape 7">
            <a:extLst>
              <a:ext uri="{FF2B5EF4-FFF2-40B4-BE49-F238E27FC236}">
                <a16:creationId xmlns:a16="http://schemas.microsoft.com/office/drawing/2014/main" id="{2C21CC7C-6D14-4011-860C-99F545FFD139}"/>
              </a:ext>
            </a:extLst>
          </p:cNvPr>
          <p:cNvSpPr>
            <a:spLocks/>
          </p:cNvSpPr>
          <p:nvPr/>
        </p:nvSpPr>
        <p:spPr bwMode="auto">
          <a:xfrm>
            <a:off x="1761171" y="3807946"/>
            <a:ext cx="2438400" cy="1304662"/>
          </a:xfrm>
          <a:prstGeom prst="righ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 Box 8">
            <a:extLst>
              <a:ext uri="{FF2B5EF4-FFF2-40B4-BE49-F238E27FC236}">
                <a16:creationId xmlns:a16="http://schemas.microsoft.com/office/drawing/2014/main" id="{79BE9F6E-34EE-4310-9842-378FFE16D1BE}"/>
              </a:ext>
            </a:extLst>
          </p:cNvPr>
          <p:cNvSpPr txBox="1">
            <a:spLocks noChangeArrowheads="1"/>
          </p:cNvSpPr>
          <p:nvPr/>
        </p:nvSpPr>
        <p:spPr bwMode="auto">
          <a:xfrm>
            <a:off x="3031430" y="3459345"/>
            <a:ext cx="169172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28" name="Text Box 9">
            <a:extLst>
              <a:ext uri="{FF2B5EF4-FFF2-40B4-BE49-F238E27FC236}">
                <a16:creationId xmlns:a16="http://schemas.microsoft.com/office/drawing/2014/main" id="{ADD05B4C-2EDD-4BC5-86DC-DE0FDC9E85B9}"/>
              </a:ext>
            </a:extLst>
          </p:cNvPr>
          <p:cNvSpPr txBox="1">
            <a:spLocks noChangeArrowheads="1"/>
          </p:cNvSpPr>
          <p:nvPr/>
        </p:nvSpPr>
        <p:spPr bwMode="auto">
          <a:xfrm>
            <a:off x="4800600" y="191380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生存期：</a:t>
            </a:r>
          </a:p>
        </p:txBody>
      </p:sp>
      <p:sp>
        <p:nvSpPr>
          <p:cNvPr id="29" name="Text Box 10">
            <a:extLst>
              <a:ext uri="{FF2B5EF4-FFF2-40B4-BE49-F238E27FC236}">
                <a16:creationId xmlns:a16="http://schemas.microsoft.com/office/drawing/2014/main" id="{F9FBF707-2BDA-4A09-B8EF-BE83207E54A9}"/>
              </a:ext>
            </a:extLst>
          </p:cNvPr>
          <p:cNvSpPr txBox="1">
            <a:spLocks noChangeArrowheads="1"/>
          </p:cNvSpPr>
          <p:nvPr/>
        </p:nvSpPr>
        <p:spPr bwMode="auto">
          <a:xfrm>
            <a:off x="4903788" y="2251907"/>
            <a:ext cx="3182579"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执行到复合语句建立内存</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变量。执行出复合语句变量消</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亡。</a:t>
            </a:r>
          </a:p>
        </p:txBody>
      </p:sp>
      <p:sp>
        <p:nvSpPr>
          <p:cNvPr id="30" name="Line 11">
            <a:extLst>
              <a:ext uri="{FF2B5EF4-FFF2-40B4-BE49-F238E27FC236}">
                <a16:creationId xmlns:a16="http://schemas.microsoft.com/office/drawing/2014/main" id="{98487488-53FA-4CF1-BCC4-F7FAEB5694A2}"/>
              </a:ext>
            </a:extLst>
          </p:cNvPr>
          <p:cNvSpPr>
            <a:spLocks noChangeShapeType="1"/>
          </p:cNvSpPr>
          <p:nvPr/>
        </p:nvSpPr>
        <p:spPr bwMode="auto">
          <a:xfrm>
            <a:off x="779303" y="2974623"/>
            <a:ext cx="0" cy="111529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12">
            <a:extLst>
              <a:ext uri="{FF2B5EF4-FFF2-40B4-BE49-F238E27FC236}">
                <a16:creationId xmlns:a16="http://schemas.microsoft.com/office/drawing/2014/main" id="{59C59195-7440-4B0E-BC06-8A59C74AE475}"/>
              </a:ext>
            </a:extLst>
          </p:cNvPr>
          <p:cNvSpPr>
            <a:spLocks noChangeShapeType="1"/>
          </p:cNvSpPr>
          <p:nvPr/>
        </p:nvSpPr>
        <p:spPr bwMode="auto">
          <a:xfrm>
            <a:off x="770771" y="4089915"/>
            <a:ext cx="533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13">
            <a:extLst>
              <a:ext uri="{FF2B5EF4-FFF2-40B4-BE49-F238E27FC236}">
                <a16:creationId xmlns:a16="http://schemas.microsoft.com/office/drawing/2014/main" id="{BE90B9BD-35B9-480C-BF2D-55A4DE63DA3A}"/>
              </a:ext>
            </a:extLst>
          </p:cNvPr>
          <p:cNvSpPr>
            <a:spLocks noChangeArrowheads="1"/>
          </p:cNvSpPr>
          <p:nvPr/>
        </p:nvSpPr>
        <p:spPr bwMode="auto">
          <a:xfrm>
            <a:off x="5508625" y="3351297"/>
            <a:ext cx="1066800" cy="457200"/>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iTemp</a:t>
            </a:r>
          </a:p>
        </p:txBody>
      </p:sp>
      <p:sp>
        <p:nvSpPr>
          <p:cNvPr id="33" name="Line 14">
            <a:extLst>
              <a:ext uri="{FF2B5EF4-FFF2-40B4-BE49-F238E27FC236}">
                <a16:creationId xmlns:a16="http://schemas.microsoft.com/office/drawing/2014/main" id="{D98872E6-6F96-4636-8E4C-CE3515A272EB}"/>
              </a:ext>
            </a:extLst>
          </p:cNvPr>
          <p:cNvSpPr>
            <a:spLocks noChangeShapeType="1"/>
          </p:cNvSpPr>
          <p:nvPr/>
        </p:nvSpPr>
        <p:spPr bwMode="auto">
          <a:xfrm>
            <a:off x="2445526" y="4086877"/>
            <a:ext cx="984604" cy="3038"/>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5">
            <a:extLst>
              <a:ext uri="{FF2B5EF4-FFF2-40B4-BE49-F238E27FC236}">
                <a16:creationId xmlns:a16="http://schemas.microsoft.com/office/drawing/2014/main" id="{732169B1-0C0D-4317-8959-DD1E28E2C117}"/>
              </a:ext>
            </a:extLst>
          </p:cNvPr>
          <p:cNvSpPr>
            <a:spLocks noChangeShapeType="1"/>
          </p:cNvSpPr>
          <p:nvPr/>
        </p:nvSpPr>
        <p:spPr bwMode="auto">
          <a:xfrm>
            <a:off x="3430130" y="4086877"/>
            <a:ext cx="0" cy="16002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Text Box 19">
            <a:extLst>
              <a:ext uri="{FF2B5EF4-FFF2-40B4-BE49-F238E27FC236}">
                <a16:creationId xmlns:a16="http://schemas.microsoft.com/office/drawing/2014/main" id="{45967776-4FCC-48FD-A3D9-768359F6D6C5}"/>
              </a:ext>
            </a:extLst>
          </p:cNvPr>
          <p:cNvSpPr txBox="1">
            <a:spLocks noChangeArrowheads="1"/>
          </p:cNvSpPr>
          <p:nvPr/>
        </p:nvSpPr>
        <p:spPr bwMode="auto">
          <a:xfrm>
            <a:off x="4500563" y="4087849"/>
            <a:ext cx="287480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register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局部变量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6" name="Line 20">
            <a:extLst>
              <a:ext uri="{FF2B5EF4-FFF2-40B4-BE49-F238E27FC236}">
                <a16:creationId xmlns:a16="http://schemas.microsoft.com/office/drawing/2014/main" id="{1CA66597-4579-42CE-8764-464AE10C9AE8}"/>
              </a:ext>
            </a:extLst>
          </p:cNvPr>
          <p:cNvSpPr>
            <a:spLocks noChangeShapeType="1"/>
          </p:cNvSpPr>
          <p:nvPr/>
        </p:nvSpPr>
        <p:spPr bwMode="auto">
          <a:xfrm>
            <a:off x="4513263" y="4006886"/>
            <a:ext cx="0" cy="2441141"/>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21">
            <a:extLst>
              <a:ext uri="{FF2B5EF4-FFF2-40B4-BE49-F238E27FC236}">
                <a16:creationId xmlns:a16="http://schemas.microsoft.com/office/drawing/2014/main" id="{5CB9E06F-054A-4F77-B7E4-70587CAE9727}"/>
              </a:ext>
            </a:extLst>
          </p:cNvPr>
          <p:cNvSpPr>
            <a:spLocks noChangeShapeType="1"/>
          </p:cNvSpPr>
          <p:nvPr/>
        </p:nvSpPr>
        <p:spPr bwMode="auto">
          <a:xfrm>
            <a:off x="4513263" y="4006886"/>
            <a:ext cx="464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22">
            <a:extLst>
              <a:ext uri="{FF2B5EF4-FFF2-40B4-BE49-F238E27FC236}">
                <a16:creationId xmlns:a16="http://schemas.microsoft.com/office/drawing/2014/main" id="{54D618CD-393C-469F-B80D-03AC19E41EE9}"/>
              </a:ext>
            </a:extLst>
          </p:cNvPr>
          <p:cNvSpPr txBox="1">
            <a:spLocks noChangeArrowheads="1"/>
          </p:cNvSpPr>
          <p:nvPr/>
        </p:nvSpPr>
        <p:spPr bwMode="auto">
          <a:xfrm>
            <a:off x="4519841" y="4540286"/>
            <a:ext cx="4422451"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作用域和生存期和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相同，差别在于，如果</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内部的寄存器空闲，则使用寄存器作为变量的存储单元，以提高速度。主要用于循环变量，且应该是整型和字符型。</a:t>
            </a:r>
          </a:p>
        </p:txBody>
      </p:sp>
      <p:sp>
        <p:nvSpPr>
          <p:cNvPr id="39" name="Rectangle 23">
            <a:extLst>
              <a:ext uri="{FF2B5EF4-FFF2-40B4-BE49-F238E27FC236}">
                <a16:creationId xmlns:a16="http://schemas.microsoft.com/office/drawing/2014/main" id="{5450FAE0-4D94-47CC-9722-4B2D0D7D1F6E}"/>
              </a:ext>
            </a:extLst>
          </p:cNvPr>
          <p:cNvSpPr>
            <a:spLocks noChangeArrowheads="1"/>
          </p:cNvSpPr>
          <p:nvPr/>
        </p:nvSpPr>
        <p:spPr bwMode="auto">
          <a:xfrm>
            <a:off x="5435600" y="3278272"/>
            <a:ext cx="1225550" cy="647700"/>
          </a:xfrm>
          <a:prstGeom prst="rect">
            <a:avLst/>
          </a:prstGeom>
          <a:solidFill>
            <a:schemeClr val="bg1"/>
          </a:solidFill>
          <a:ln>
            <a:noFill/>
          </a:ln>
          <a:effec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3315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out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1+#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ou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1+#ppt_w/2"/>
                                          </p:val>
                                        </p:tav>
                                        <p:tav tm="100000">
                                          <p:val>
                                            <p:strVal val="#ppt_x"/>
                                          </p:val>
                                        </p:tav>
                                      </p:tavLst>
                                    </p:anim>
                                    <p:anim calcmode="lin" valueType="num">
                                      <p:cBhvr additive="base">
                                        <p:cTn id="5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6"/>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subTnLst>
                                    <p:audio>
                                      <p:cMediaNode>
                                        <p:cTn display="0" masterRel="sameClick">
                                          <p:stCondLst>
                                            <p:cond evt="begin" delay="0">
                                              <p:tn val="80"/>
                                            </p:cond>
                                          </p:stCondLst>
                                          <p:endCondLst>
                                            <p:cond evt="onStopAudio" delay="0">
                                              <p:tgtEl>
                                                <p:sldTgt/>
                                              </p:tgtEl>
                                            </p:cond>
                                          </p:endCondLst>
                                        </p:cTn>
                                        <p:tgtEl>
                                          <p:sndTgt r:embed="rId2" name="chimes.wav"/>
                                        </p:tgtEl>
                                      </p:cMediaNode>
                                    </p:audio>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25" grpId="0" autoUpdateAnimBg="0"/>
      <p:bldP spid="27" grpId="0" autoUpdateAnimBg="0"/>
      <p:bldP spid="28" grpId="0" autoUpdateAnimBg="0"/>
      <p:bldP spid="29" grpId="0" autoUpdateAnimBg="0"/>
      <p:bldP spid="32" grpId="0" animBg="1" autoUpdateAnimBg="0"/>
      <p:bldP spid="35" grpId="0" autoUpdateAnimBg="0"/>
      <p:bldP spid="3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四种存储类型：局部</a:t>
            </a:r>
            <a:r>
              <a:rPr lang="en-US" altLang="zh-CN" dirty="0"/>
              <a:t>static(</a:t>
            </a:r>
            <a:r>
              <a:rPr lang="zh-CN" altLang="en-US" dirty="0"/>
              <a:t>静态</a:t>
            </a:r>
            <a:r>
              <a:rPr lang="en-US" altLang="zh-CN" dirty="0"/>
              <a:t>)</a:t>
            </a:r>
            <a:r>
              <a:rPr lang="zh-CN" altLang="en-US" dirty="0"/>
              <a:t>存储类型</a:t>
            </a:r>
          </a:p>
        </p:txBody>
      </p:sp>
      <p:sp>
        <p:nvSpPr>
          <p:cNvPr id="6" name="Text Box 3">
            <a:extLst>
              <a:ext uri="{FF2B5EF4-FFF2-40B4-BE49-F238E27FC236}">
                <a16:creationId xmlns:a16="http://schemas.microsoft.com/office/drawing/2014/main" id="{78EADD5D-47DA-48B0-80B4-6ED3B3ED8865}"/>
              </a:ext>
            </a:extLst>
          </p:cNvPr>
          <p:cNvSpPr txBox="1">
            <a:spLocks noChangeArrowheads="1"/>
          </p:cNvSpPr>
          <p:nvPr/>
        </p:nvSpPr>
        <p:spPr bwMode="auto">
          <a:xfrm>
            <a:off x="107950" y="1225230"/>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作用域：在说明的复合语句内引用，出了复合语句不可见。</a:t>
            </a:r>
          </a:p>
        </p:txBody>
      </p:sp>
      <p:sp>
        <p:nvSpPr>
          <p:cNvPr id="8" name="Text Box 4">
            <a:extLst>
              <a:ext uri="{FF2B5EF4-FFF2-40B4-BE49-F238E27FC236}">
                <a16:creationId xmlns:a16="http://schemas.microsoft.com/office/drawing/2014/main" id="{E043A8BC-9DB3-4A99-BA0E-4FE86DC0962C}"/>
              </a:ext>
            </a:extLst>
          </p:cNvPr>
          <p:cNvSpPr txBox="1">
            <a:spLocks noChangeArrowheads="1"/>
          </p:cNvSpPr>
          <p:nvPr/>
        </p:nvSpPr>
        <p:spPr bwMode="auto">
          <a:xfrm>
            <a:off x="107950" y="1606230"/>
            <a:ext cx="9345235"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生存期：从程序开始运行直到程序结束，执行出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时，原值并不消失，只是不能引用。</a:t>
            </a:r>
          </a:p>
        </p:txBody>
      </p:sp>
      <p:sp>
        <p:nvSpPr>
          <p:cNvPr id="9" name="Text Box 5">
            <a:extLst>
              <a:ext uri="{FF2B5EF4-FFF2-40B4-BE49-F238E27FC236}">
                <a16:creationId xmlns:a16="http://schemas.microsoft.com/office/drawing/2014/main" id="{045F1485-4E5D-4D4C-AFB7-C95729A33F0B}"/>
              </a:ext>
            </a:extLst>
          </p:cNvPr>
          <p:cNvSpPr txBox="1">
            <a:spLocks noChangeArrowheads="1"/>
          </p:cNvSpPr>
          <p:nvPr/>
        </p:nvSpPr>
        <p:spPr bwMode="auto">
          <a:xfrm>
            <a:off x="2057400" y="1606230"/>
            <a:ext cx="2624734"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endParaRPr kumimoji="0"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main (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row (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a=1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“%5d” , a*b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 \ n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Text Box 7">
            <a:extLst>
              <a:ext uri="{FF2B5EF4-FFF2-40B4-BE49-F238E27FC236}">
                <a16:creationId xmlns:a16="http://schemas.microsoft.com/office/drawing/2014/main" id="{BD767680-B5F5-4488-8FB8-443AC48D3076}"/>
              </a:ext>
            </a:extLst>
          </p:cNvPr>
          <p:cNvSpPr txBox="1">
            <a:spLocks noChangeArrowheads="1"/>
          </p:cNvSpPr>
          <p:nvPr/>
        </p:nvSpPr>
        <p:spPr bwMode="auto">
          <a:xfrm>
            <a:off x="2251244" y="4339596"/>
            <a:ext cx="720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sz="2000" dirty="0">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11" name="AutoShape 9">
            <a:extLst>
              <a:ext uri="{FF2B5EF4-FFF2-40B4-BE49-F238E27FC236}">
                <a16:creationId xmlns:a16="http://schemas.microsoft.com/office/drawing/2014/main" id="{ACB2FD93-4D96-453B-AC3E-9DC981FBC89B}"/>
              </a:ext>
            </a:extLst>
          </p:cNvPr>
          <p:cNvSpPr>
            <a:spLocks/>
          </p:cNvSpPr>
          <p:nvPr/>
        </p:nvSpPr>
        <p:spPr bwMode="auto">
          <a:xfrm>
            <a:off x="4606189" y="4064117"/>
            <a:ext cx="2363787" cy="417512"/>
          </a:xfrm>
          <a:prstGeom prst="callout1">
            <a:avLst>
              <a:gd name="adj1" fmla="val 118250"/>
              <a:gd name="adj2" fmla="val 95167"/>
              <a:gd name="adj3" fmla="val 118250"/>
              <a:gd name="adj4" fmla="val -28407"/>
            </a:avLst>
          </a:prstGeom>
          <a:noFill/>
          <a:ln w="19050">
            <a:solidFill>
              <a:srgbClr val="E4B316"/>
            </a:solidFill>
            <a:miter lim="800000"/>
            <a:headEnd type="triangl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r>
              <a:rPr kumimoji="0" lang="zh-CN" altLang="en-US">
                <a:latin typeface="Times New Roman" panose="02020603050405020304" pitchFamily="18" charset="0"/>
                <a:ea typeface="宋体" panose="02010600030101010101" pitchFamily="2" charset="-122"/>
                <a:cs typeface="Times New Roman" panose="02020603050405020304" pitchFamily="18" charset="0"/>
              </a:rPr>
              <a:t>说明静态变量。</a:t>
            </a:r>
          </a:p>
        </p:txBody>
      </p:sp>
      <p:sp>
        <p:nvSpPr>
          <p:cNvPr id="12" name="AutoShape 10">
            <a:extLst>
              <a:ext uri="{FF2B5EF4-FFF2-40B4-BE49-F238E27FC236}">
                <a16:creationId xmlns:a16="http://schemas.microsoft.com/office/drawing/2014/main" id="{6E15943C-B6CC-4FB2-A6C6-D935F9678EA1}"/>
              </a:ext>
            </a:extLst>
          </p:cNvPr>
          <p:cNvSpPr>
            <a:spLocks/>
          </p:cNvSpPr>
          <p:nvPr/>
        </p:nvSpPr>
        <p:spPr bwMode="auto">
          <a:xfrm>
            <a:off x="1295400" y="4592317"/>
            <a:ext cx="838200" cy="1617709"/>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1">
            <a:extLst>
              <a:ext uri="{FF2B5EF4-FFF2-40B4-BE49-F238E27FC236}">
                <a16:creationId xmlns:a16="http://schemas.microsoft.com/office/drawing/2014/main" id="{BBD7C4BE-2D2B-4542-B240-C5E4113C59E0}"/>
              </a:ext>
            </a:extLst>
          </p:cNvPr>
          <p:cNvSpPr txBox="1">
            <a:spLocks noChangeArrowheads="1"/>
          </p:cNvSpPr>
          <p:nvPr/>
        </p:nvSpPr>
        <p:spPr bwMode="auto">
          <a:xfrm>
            <a:off x="1331165" y="4767467"/>
            <a:ext cx="458757" cy="11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14" name="Text Box 12">
            <a:extLst>
              <a:ext uri="{FF2B5EF4-FFF2-40B4-BE49-F238E27FC236}">
                <a16:creationId xmlns:a16="http://schemas.microsoft.com/office/drawing/2014/main" id="{3E710440-6D5A-43B0-ACDC-C7108C163C8D}"/>
              </a:ext>
            </a:extLst>
          </p:cNvPr>
          <p:cNvSpPr txBox="1">
            <a:spLocks noChangeArrowheads="1"/>
          </p:cNvSpPr>
          <p:nvPr/>
        </p:nvSpPr>
        <p:spPr bwMode="auto">
          <a:xfrm>
            <a:off x="760443" y="2001517"/>
            <a:ext cx="458757"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生存期从编译开始到程序结束。</a:t>
            </a:r>
          </a:p>
        </p:txBody>
      </p:sp>
    </p:spTree>
    <p:extLst>
      <p:ext uri="{BB962C8B-B14F-4D97-AF65-F5344CB8AC3E}">
        <p14:creationId xmlns:p14="http://schemas.microsoft.com/office/powerpoint/2010/main" val="2018461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utoUpdateAnimBg="0"/>
      <p:bldP spid="11" grpId="0" animBg="1" autoUpdateAnimBg="0"/>
      <p:bldP spid="13" grpId="0" autoUpdateAnimBg="0"/>
      <p:bldP spid="1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25" name="Text Box 3">
            <a:extLst>
              <a:ext uri="{FF2B5EF4-FFF2-40B4-BE49-F238E27FC236}">
                <a16:creationId xmlns:a16="http://schemas.microsoft.com/office/drawing/2014/main" id="{564AD651-58F2-43D6-84EB-E9BD1566BC47}"/>
              </a:ext>
            </a:extLst>
          </p:cNvPr>
          <p:cNvSpPr txBox="1">
            <a:spLocks noChangeArrowheads="1"/>
          </p:cNvSpPr>
          <p:nvPr/>
        </p:nvSpPr>
        <p:spPr bwMode="auto">
          <a:xfrm>
            <a:off x="532664" y="1280916"/>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外部变量是定义在任何模块之外的变量。也称为全局变量。</a:t>
            </a:r>
          </a:p>
        </p:txBody>
      </p:sp>
      <p:sp>
        <p:nvSpPr>
          <p:cNvPr id="26" name="Text Box 4">
            <a:extLst>
              <a:ext uri="{FF2B5EF4-FFF2-40B4-BE49-F238E27FC236}">
                <a16:creationId xmlns:a16="http://schemas.microsoft.com/office/drawing/2014/main" id="{2CDB555D-EB07-4A5D-A6EF-CFB620257D3D}"/>
              </a:ext>
            </a:extLst>
          </p:cNvPr>
          <p:cNvSpPr txBox="1">
            <a:spLocks noChangeArrowheads="1"/>
          </p:cNvSpPr>
          <p:nvPr/>
        </p:nvSpPr>
        <p:spPr bwMode="auto">
          <a:xfrm>
            <a:off x="532664" y="1661916"/>
            <a:ext cx="447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作用域：从说明变量开始直到文件结束。</a:t>
            </a:r>
          </a:p>
        </p:txBody>
      </p:sp>
      <p:sp>
        <p:nvSpPr>
          <p:cNvPr id="27" name="Text Box 5">
            <a:extLst>
              <a:ext uri="{FF2B5EF4-FFF2-40B4-BE49-F238E27FC236}">
                <a16:creationId xmlns:a16="http://schemas.microsoft.com/office/drawing/2014/main" id="{327DD4ED-18A8-43E5-AF0B-34E0E4BE2A24}"/>
              </a:ext>
            </a:extLst>
          </p:cNvPr>
          <p:cNvSpPr txBox="1">
            <a:spLocks noChangeArrowheads="1"/>
          </p:cNvSpPr>
          <p:nvPr/>
        </p:nvSpPr>
        <p:spPr bwMode="auto">
          <a:xfrm>
            <a:off x="532665" y="2042916"/>
            <a:ext cx="843371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生存期：在程序的整个执行过程中。任何函数对外部变量的修改都会影响其他函数对外部变量引用时的值。</a:t>
            </a:r>
          </a:p>
        </p:txBody>
      </p:sp>
      <p:sp>
        <p:nvSpPr>
          <p:cNvPr id="28" name="Text Box 6">
            <a:extLst>
              <a:ext uri="{FF2B5EF4-FFF2-40B4-BE49-F238E27FC236}">
                <a16:creationId xmlns:a16="http://schemas.microsoft.com/office/drawing/2014/main" id="{5EA5D8E0-7772-4F01-8E24-1CF35F336A60}"/>
              </a:ext>
            </a:extLst>
          </p:cNvPr>
          <p:cNvSpPr txBox="1">
            <a:spLocks noChangeArrowheads="1"/>
          </p:cNvSpPr>
          <p:nvPr/>
        </p:nvSpPr>
        <p:spPr bwMode="auto">
          <a:xfrm>
            <a:off x="2873672" y="2728124"/>
            <a:ext cx="2515730"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add(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9" name="AutoShape 7">
            <a:extLst>
              <a:ext uri="{FF2B5EF4-FFF2-40B4-BE49-F238E27FC236}">
                <a16:creationId xmlns:a16="http://schemas.microsoft.com/office/drawing/2014/main" id="{6D87B1F4-FACA-4F14-BC54-F6274DFA9D0C}"/>
              </a:ext>
            </a:extLst>
          </p:cNvPr>
          <p:cNvSpPr>
            <a:spLocks/>
          </p:cNvSpPr>
          <p:nvPr/>
        </p:nvSpPr>
        <p:spPr bwMode="auto">
          <a:xfrm>
            <a:off x="5586172" y="3068901"/>
            <a:ext cx="1752600" cy="338138"/>
          </a:xfrm>
          <a:prstGeom prst="callout1">
            <a:avLst>
              <a:gd name="adj1" fmla="val 116701"/>
              <a:gd name="adj2" fmla="val 63449"/>
              <a:gd name="adj3" fmla="val 122537"/>
              <a:gd name="adj4" fmla="val -92481"/>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30" name="AutoShape 8">
            <a:extLst>
              <a:ext uri="{FF2B5EF4-FFF2-40B4-BE49-F238E27FC236}">
                <a16:creationId xmlns:a16="http://schemas.microsoft.com/office/drawing/2014/main" id="{ABE1ECB8-1CA4-439E-BC9B-E17648E96BD2}"/>
              </a:ext>
            </a:extLst>
          </p:cNvPr>
          <p:cNvSpPr>
            <a:spLocks/>
          </p:cNvSpPr>
          <p:nvPr/>
        </p:nvSpPr>
        <p:spPr bwMode="auto">
          <a:xfrm>
            <a:off x="2340272" y="3680624"/>
            <a:ext cx="609600" cy="2189002"/>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31" name="Line 10">
            <a:extLst>
              <a:ext uri="{FF2B5EF4-FFF2-40B4-BE49-F238E27FC236}">
                <a16:creationId xmlns:a16="http://schemas.microsoft.com/office/drawing/2014/main" id="{EF6711C3-74AD-46CC-9CDC-33BB7353A8B0}"/>
              </a:ext>
            </a:extLst>
          </p:cNvPr>
          <p:cNvSpPr>
            <a:spLocks noChangeShapeType="1"/>
          </p:cNvSpPr>
          <p:nvPr/>
        </p:nvSpPr>
        <p:spPr bwMode="auto">
          <a:xfrm>
            <a:off x="6683672" y="3453670"/>
            <a:ext cx="0" cy="125483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11">
            <a:extLst>
              <a:ext uri="{FF2B5EF4-FFF2-40B4-BE49-F238E27FC236}">
                <a16:creationId xmlns:a16="http://schemas.microsoft.com/office/drawing/2014/main" id="{455187FE-A0D4-46D8-AF7F-6BB72A8DCC88}"/>
              </a:ext>
            </a:extLst>
          </p:cNvPr>
          <p:cNvSpPr>
            <a:spLocks noChangeShapeType="1"/>
          </p:cNvSpPr>
          <p:nvPr/>
        </p:nvSpPr>
        <p:spPr bwMode="auto">
          <a:xfrm flipH="1">
            <a:off x="3026072" y="4708501"/>
            <a:ext cx="3657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12">
            <a:extLst>
              <a:ext uri="{FF2B5EF4-FFF2-40B4-BE49-F238E27FC236}">
                <a16:creationId xmlns:a16="http://schemas.microsoft.com/office/drawing/2014/main" id="{D08D509A-2E59-4431-9D6D-185141CA1B31}"/>
              </a:ext>
            </a:extLst>
          </p:cNvPr>
          <p:cNvSpPr>
            <a:spLocks noChangeShapeType="1"/>
          </p:cNvSpPr>
          <p:nvPr/>
        </p:nvSpPr>
        <p:spPr bwMode="auto">
          <a:xfrm>
            <a:off x="3026072" y="4708501"/>
            <a:ext cx="0" cy="1054192"/>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3">
            <a:extLst>
              <a:ext uri="{FF2B5EF4-FFF2-40B4-BE49-F238E27FC236}">
                <a16:creationId xmlns:a16="http://schemas.microsoft.com/office/drawing/2014/main" id="{FD7EAA5B-31A7-4048-A9E5-4D94336C3680}"/>
              </a:ext>
            </a:extLst>
          </p:cNvPr>
          <p:cNvSpPr>
            <a:spLocks noChangeShapeType="1"/>
          </p:cNvSpPr>
          <p:nvPr/>
        </p:nvSpPr>
        <p:spPr bwMode="auto">
          <a:xfrm>
            <a:off x="3178472" y="5859210"/>
            <a:ext cx="83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Line 14">
            <a:extLst>
              <a:ext uri="{FF2B5EF4-FFF2-40B4-BE49-F238E27FC236}">
                <a16:creationId xmlns:a16="http://schemas.microsoft.com/office/drawing/2014/main" id="{5FC9E8FB-1053-4E19-9A46-E836D8F96792}"/>
              </a:ext>
            </a:extLst>
          </p:cNvPr>
          <p:cNvSpPr>
            <a:spLocks noChangeShapeType="1"/>
          </p:cNvSpPr>
          <p:nvPr/>
        </p:nvSpPr>
        <p:spPr bwMode="auto">
          <a:xfrm>
            <a:off x="3559472" y="585921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15">
            <a:extLst>
              <a:ext uri="{FF2B5EF4-FFF2-40B4-BE49-F238E27FC236}">
                <a16:creationId xmlns:a16="http://schemas.microsoft.com/office/drawing/2014/main" id="{DC983CF5-B824-4DBF-A8D2-92A0C54ABE9F}"/>
              </a:ext>
            </a:extLst>
          </p:cNvPr>
          <p:cNvSpPr>
            <a:spLocks noChangeShapeType="1"/>
          </p:cNvSpPr>
          <p:nvPr/>
        </p:nvSpPr>
        <p:spPr bwMode="auto">
          <a:xfrm>
            <a:off x="3559472" y="6164010"/>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16">
            <a:extLst>
              <a:ext uri="{FF2B5EF4-FFF2-40B4-BE49-F238E27FC236}">
                <a16:creationId xmlns:a16="http://schemas.microsoft.com/office/drawing/2014/main" id="{B55B4485-AA9F-42CC-B0F2-2813515D356E}"/>
              </a:ext>
            </a:extLst>
          </p:cNvPr>
          <p:cNvSpPr>
            <a:spLocks noChangeShapeType="1"/>
          </p:cNvSpPr>
          <p:nvPr/>
        </p:nvSpPr>
        <p:spPr bwMode="auto">
          <a:xfrm flipH="1" flipV="1">
            <a:off x="4320343" y="4993022"/>
            <a:ext cx="534529" cy="117098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53639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out)">
                                      <p:cBhvr>
                                        <p:cTn id="16" dur="500"/>
                                        <p:tgtEl>
                                          <p:spTgt spid="2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ada.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500"/>
                                        <p:tgtEl>
                                          <p:spTgt spid="29"/>
                                        </p:tgtEl>
                                      </p:cBhvr>
                                    </p:animEffect>
                                  </p:childTnLst>
                                  <p:subTnLst>
                                    <p:audio>
                                      <p:cMediaNode>
                                        <p:cTn display="0" masterRel="sameClick">
                                          <p:stCondLst>
                                            <p:cond evt="begin" delay="0">
                                              <p:tn val="23"/>
                                            </p:cond>
                                          </p:stCondLst>
                                          <p:endCondLst>
                                            <p:cond evt="onStopAudio" delay="0">
                                              <p:tgtEl>
                                                <p:sldTgt/>
                                              </p:tgtEl>
                                            </p:cond>
                                          </p:endCondLst>
                                        </p:cTn>
                                        <p:tgtEl>
                                          <p:sndTgt r:embed="rId4" name="chord.wav"/>
                                        </p:tgtEl>
                                      </p:cMediaNode>
                                    </p:audio>
                                  </p:sub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outHorizontal)">
                                      <p:cBhvr>
                                        <p:cTn id="30" dur="500"/>
                                        <p:tgtEl>
                                          <p:spTgt spid="30"/>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righ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outVertical)">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down)">
                                      <p:cBhvr>
                                        <p:cTn id="64" dur="500"/>
                                        <p:tgtEl>
                                          <p:spTgt spid="37"/>
                                        </p:tgtEl>
                                      </p:cBhvr>
                                    </p:animEffect>
                                  </p:childTnLst>
                                  <p:subTnLst>
                                    <p:audio>
                                      <p:cMediaNode>
                                        <p:cTn display="0" masterRel="sameClick">
                                          <p:stCondLst>
                                            <p:cond evt="begin" delay="0">
                                              <p:tn val="62"/>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P spid="28" grpId="0" autoUpdateAnimBg="0"/>
      <p:bldP spid="29" grpId="0" animBg="1" autoUpdateAnimBg="0"/>
      <p:bldP spid="3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19" name="Text Box 3">
            <a:extLst>
              <a:ext uri="{FF2B5EF4-FFF2-40B4-BE49-F238E27FC236}">
                <a16:creationId xmlns:a16="http://schemas.microsoft.com/office/drawing/2014/main" id="{BF514727-2B6D-4F29-AE90-B62926669E12}"/>
              </a:ext>
            </a:extLst>
          </p:cNvPr>
          <p:cNvSpPr txBox="1">
            <a:spLocks noChangeArrowheads="1"/>
          </p:cNvSpPr>
          <p:nvPr/>
        </p:nvSpPr>
        <p:spPr bwMode="auto">
          <a:xfrm>
            <a:off x="685800" y="1224848"/>
            <a:ext cx="43944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全局变量可以通过说明改变其作用域。</a:t>
            </a:r>
          </a:p>
        </p:txBody>
      </p:sp>
      <p:sp>
        <p:nvSpPr>
          <p:cNvPr id="20" name="Text Box 4">
            <a:extLst>
              <a:ext uri="{FF2B5EF4-FFF2-40B4-BE49-F238E27FC236}">
                <a16:creationId xmlns:a16="http://schemas.microsoft.com/office/drawing/2014/main" id="{08EDB9DD-8282-425C-B8B5-67C0F04D0160}"/>
              </a:ext>
            </a:extLst>
          </p:cNvPr>
          <p:cNvSpPr txBox="1">
            <a:spLocks noChangeArrowheads="1"/>
          </p:cNvSpPr>
          <p:nvPr/>
        </p:nvSpPr>
        <p:spPr bwMode="auto">
          <a:xfrm>
            <a:off x="1524000" y="1529648"/>
            <a:ext cx="2361842" cy="258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void  main(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i; /* i</a:t>
            </a:r>
            <a:r>
              <a:rPr lang="zh-CN" altLang="en-US">
                <a:latin typeface="Times New Roman" panose="02020603050405020304" pitchFamily="18" charset="0"/>
                <a:ea typeface="宋体" panose="02010600030101010101" pitchFamily="2" charset="-122"/>
                <a:cs typeface="Times New Roman" panose="02020603050405020304" pitchFamily="18" charset="0"/>
              </a:rPr>
              <a:t>为全局变量*</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max(int a,int b)</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AutoShape 5">
            <a:extLst>
              <a:ext uri="{FF2B5EF4-FFF2-40B4-BE49-F238E27FC236}">
                <a16:creationId xmlns:a16="http://schemas.microsoft.com/office/drawing/2014/main" id="{19E27C8B-A444-4B17-9895-6D450F729BF5}"/>
              </a:ext>
            </a:extLst>
          </p:cNvPr>
          <p:cNvSpPr>
            <a:spLocks/>
          </p:cNvSpPr>
          <p:nvPr/>
        </p:nvSpPr>
        <p:spPr bwMode="auto">
          <a:xfrm>
            <a:off x="1066800" y="2833187"/>
            <a:ext cx="533400" cy="1109012"/>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6">
            <a:extLst>
              <a:ext uri="{FF2B5EF4-FFF2-40B4-BE49-F238E27FC236}">
                <a16:creationId xmlns:a16="http://schemas.microsoft.com/office/drawing/2014/main" id="{9D9D7A0B-CC48-49FD-8FC6-7B6634325E64}"/>
              </a:ext>
            </a:extLst>
          </p:cNvPr>
          <p:cNvSpPr txBox="1">
            <a:spLocks noChangeArrowheads="1"/>
          </p:cNvSpPr>
          <p:nvPr/>
        </p:nvSpPr>
        <p:spPr bwMode="auto">
          <a:xfrm>
            <a:off x="1089056" y="302057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23" name="Text Box 7">
            <a:extLst>
              <a:ext uri="{FF2B5EF4-FFF2-40B4-BE49-F238E27FC236}">
                <a16:creationId xmlns:a16="http://schemas.microsoft.com/office/drawing/2014/main" id="{7A56C4E7-D4E4-4126-AEEB-E435DED304E2}"/>
              </a:ext>
            </a:extLst>
          </p:cNvPr>
          <p:cNvSpPr txBox="1">
            <a:spLocks noChangeArrowheads="1"/>
          </p:cNvSpPr>
          <p:nvPr/>
        </p:nvSpPr>
        <p:spPr bwMode="auto">
          <a:xfrm>
            <a:off x="1752600" y="1910648"/>
            <a:ext cx="15351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extern   i;</a:t>
            </a:r>
          </a:p>
        </p:txBody>
      </p:sp>
      <p:sp>
        <p:nvSpPr>
          <p:cNvPr id="24" name="AutoShape 8">
            <a:extLst>
              <a:ext uri="{FF2B5EF4-FFF2-40B4-BE49-F238E27FC236}">
                <a16:creationId xmlns:a16="http://schemas.microsoft.com/office/drawing/2014/main" id="{C7BFB12A-905E-42F6-9E6F-6BDAF21355BF}"/>
              </a:ext>
            </a:extLst>
          </p:cNvPr>
          <p:cNvSpPr>
            <a:spLocks/>
          </p:cNvSpPr>
          <p:nvPr/>
        </p:nvSpPr>
        <p:spPr bwMode="auto">
          <a:xfrm>
            <a:off x="304800" y="2139248"/>
            <a:ext cx="1295400" cy="1795543"/>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9">
            <a:extLst>
              <a:ext uri="{FF2B5EF4-FFF2-40B4-BE49-F238E27FC236}">
                <a16:creationId xmlns:a16="http://schemas.microsoft.com/office/drawing/2014/main" id="{56B3F06C-6AEA-4E39-A6FD-5AF965CD330E}"/>
              </a:ext>
            </a:extLst>
          </p:cNvPr>
          <p:cNvSpPr txBox="1">
            <a:spLocks noChangeArrowheads="1"/>
          </p:cNvSpPr>
          <p:nvPr/>
        </p:nvSpPr>
        <p:spPr bwMode="auto">
          <a:xfrm>
            <a:off x="379443" y="2572636"/>
            <a:ext cx="458757" cy="124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新的作用域</a:t>
            </a:r>
          </a:p>
        </p:txBody>
      </p:sp>
      <p:sp>
        <p:nvSpPr>
          <p:cNvPr id="39" name="Text Box 10">
            <a:extLst>
              <a:ext uri="{FF2B5EF4-FFF2-40B4-BE49-F238E27FC236}">
                <a16:creationId xmlns:a16="http://schemas.microsoft.com/office/drawing/2014/main" id="{3F27B866-9243-414D-85D0-1CD01C5061B0}"/>
              </a:ext>
            </a:extLst>
          </p:cNvPr>
          <p:cNvSpPr txBox="1">
            <a:spLocks noChangeArrowheads="1"/>
          </p:cNvSpPr>
          <p:nvPr/>
        </p:nvSpPr>
        <p:spPr bwMode="auto">
          <a:xfrm>
            <a:off x="709613" y="4179185"/>
            <a:ext cx="393278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⑵ </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全局变量可以被不同的文件共享。</a:t>
            </a:r>
          </a:p>
        </p:txBody>
      </p:sp>
      <p:sp>
        <p:nvSpPr>
          <p:cNvPr id="40" name="Text Box 11">
            <a:extLst>
              <a:ext uri="{FF2B5EF4-FFF2-40B4-BE49-F238E27FC236}">
                <a16:creationId xmlns:a16="http://schemas.microsoft.com/office/drawing/2014/main" id="{2319FFC4-99BF-4827-9AED-EFE2C17E652E}"/>
              </a:ext>
            </a:extLst>
          </p:cNvPr>
          <p:cNvSpPr txBox="1">
            <a:spLocks noChangeArrowheads="1"/>
          </p:cNvSpPr>
          <p:nvPr/>
        </p:nvSpPr>
        <p:spPr bwMode="auto">
          <a:xfrm>
            <a:off x="838200" y="4560185"/>
            <a:ext cx="3657068"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file1.c              file2.c</a:t>
            </a:r>
          </a:p>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int a  ;              extern   int  a ;</a:t>
            </a:r>
          </a:p>
        </p:txBody>
      </p:sp>
      <p:sp>
        <p:nvSpPr>
          <p:cNvPr id="41" name="AutoShape 12">
            <a:extLst>
              <a:ext uri="{FF2B5EF4-FFF2-40B4-BE49-F238E27FC236}">
                <a16:creationId xmlns:a16="http://schemas.microsoft.com/office/drawing/2014/main" id="{A5F55506-2ACA-4CC1-9133-E2223756CB81}"/>
              </a:ext>
            </a:extLst>
          </p:cNvPr>
          <p:cNvSpPr>
            <a:spLocks/>
          </p:cNvSpPr>
          <p:nvPr/>
        </p:nvSpPr>
        <p:spPr bwMode="auto">
          <a:xfrm>
            <a:off x="2382008" y="5802656"/>
            <a:ext cx="2486020" cy="369252"/>
          </a:xfrm>
          <a:prstGeom prst="accentCallout2">
            <a:avLst>
              <a:gd name="adj1" fmla="val 73751"/>
              <a:gd name="adj2" fmla="val -3115"/>
              <a:gd name="adj3" fmla="val 33864"/>
              <a:gd name="adj4" fmla="val -16607"/>
              <a:gd name="adj5" fmla="val -133946"/>
              <a:gd name="adj6" fmla="val -17170"/>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定义的外部变量</a:t>
            </a:r>
          </a:p>
        </p:txBody>
      </p:sp>
      <p:sp>
        <p:nvSpPr>
          <p:cNvPr id="42" name="AutoShape 13">
            <a:extLst>
              <a:ext uri="{FF2B5EF4-FFF2-40B4-BE49-F238E27FC236}">
                <a16:creationId xmlns:a16="http://schemas.microsoft.com/office/drawing/2014/main" id="{1FE472EA-A975-477A-87F7-461E226DF9FE}"/>
              </a:ext>
            </a:extLst>
          </p:cNvPr>
          <p:cNvSpPr>
            <a:spLocks/>
          </p:cNvSpPr>
          <p:nvPr/>
        </p:nvSpPr>
        <p:spPr bwMode="auto">
          <a:xfrm>
            <a:off x="3807922" y="5375208"/>
            <a:ext cx="5178196" cy="369252"/>
          </a:xfrm>
          <a:prstGeom prst="accentCallout2">
            <a:avLst>
              <a:gd name="adj1" fmla="val 18750"/>
              <a:gd name="adj2" fmla="val -2361"/>
              <a:gd name="adj3" fmla="val 18750"/>
              <a:gd name="adj4" fmla="val -9597"/>
              <a:gd name="adj5" fmla="val -50523"/>
              <a:gd name="adj6" fmla="val -96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通过说明使用文件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的外部变量</a:t>
            </a:r>
          </a:p>
        </p:txBody>
      </p:sp>
      <p:sp>
        <p:nvSpPr>
          <p:cNvPr id="43" name="Text Box 14">
            <a:extLst>
              <a:ext uri="{FF2B5EF4-FFF2-40B4-BE49-F238E27FC236}">
                <a16:creationId xmlns:a16="http://schemas.microsoft.com/office/drawing/2014/main" id="{337E7503-B39A-4C06-ACEB-C3E91941E092}"/>
              </a:ext>
            </a:extLst>
          </p:cNvPr>
          <p:cNvSpPr txBox="1">
            <a:spLocks noChangeArrowheads="1"/>
          </p:cNvSpPr>
          <p:nvPr/>
        </p:nvSpPr>
        <p:spPr bwMode="auto">
          <a:xfrm>
            <a:off x="838200" y="6154695"/>
            <a:ext cx="488176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如果只希望在本文件中使用，可以加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 </a:t>
            </a:r>
          </a:p>
        </p:txBody>
      </p:sp>
      <p:sp>
        <p:nvSpPr>
          <p:cNvPr id="44" name="Text Box 15">
            <a:extLst>
              <a:ext uri="{FF2B5EF4-FFF2-40B4-BE49-F238E27FC236}">
                <a16:creationId xmlns:a16="http://schemas.microsoft.com/office/drawing/2014/main" id="{27BD0E4E-E47B-4D31-AB0F-640E58DDEA4B}"/>
              </a:ext>
            </a:extLst>
          </p:cNvPr>
          <p:cNvSpPr txBox="1">
            <a:spLocks noChangeArrowheads="1"/>
          </p:cNvSpPr>
          <p:nvPr/>
        </p:nvSpPr>
        <p:spPr bwMode="auto">
          <a:xfrm>
            <a:off x="931129" y="4808212"/>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p>
        </p:txBody>
      </p:sp>
    </p:spTree>
    <p:extLst>
      <p:ext uri="{BB962C8B-B14F-4D97-AF65-F5344CB8AC3E}">
        <p14:creationId xmlns:p14="http://schemas.microsoft.com/office/powerpoint/2010/main" val="928966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Bottom)">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Horizont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0-#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subTnLst>
                                    <p:audio>
                                      <p:cMediaNode>
                                        <p:cTn display="0" masterRel="sameClick">
                                          <p:stCondLst>
                                            <p:cond evt="begin" delay="0">
                                              <p:tn val="44"/>
                                            </p:cond>
                                          </p:stCondLst>
                                          <p:endCondLst>
                                            <p:cond evt="onStopAudio" delay="0">
                                              <p:tgtEl>
                                                <p:sldTgt/>
                                              </p:tgtEl>
                                            </p:cond>
                                          </p:endCondLst>
                                        </p:cTn>
                                        <p:tgtEl>
                                          <p:sndTgt r:embed="rId2"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strips(upLeft)">
                                      <p:cBhvr>
                                        <p:cTn id="57"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strips(upLeft)">
                                      <p:cBhvr>
                                        <p:cTn id="62"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nimBg="1" autoUpdateAnimBg="0"/>
      <p:bldP spid="22" grpId="0" autoUpdateAnimBg="0"/>
      <p:bldP spid="23" grpId="0" autoUpdateAnimBg="0"/>
      <p:bldP spid="38" grpId="0" autoUpdateAnimBg="0"/>
      <p:bldP spid="39" grpId="0" autoUpdateAnimBg="0"/>
      <p:bldP spid="40" grpId="0" autoUpdateAnimBg="0"/>
      <p:bldP spid="41" grpId="0" animBg="1" autoUpdateAnimBg="0"/>
      <p:bldP spid="42" grpId="0" animBg="1" autoUpdateAnimBg="0"/>
      <p:bldP spid="43" grpId="0" autoUpdateAnimBg="0"/>
      <p:bldP spid="4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6" name="Text Box 3">
            <a:extLst>
              <a:ext uri="{FF2B5EF4-FFF2-40B4-BE49-F238E27FC236}">
                <a16:creationId xmlns:a16="http://schemas.microsoft.com/office/drawing/2014/main" id="{8A0EE387-8AAD-4D2B-AB4B-C746388146F6}"/>
              </a:ext>
            </a:extLst>
          </p:cNvPr>
          <p:cNvSpPr txBox="1">
            <a:spLocks noChangeArrowheads="1"/>
          </p:cNvSpPr>
          <p:nvPr/>
        </p:nvSpPr>
        <p:spPr bwMode="auto">
          <a:xfrm>
            <a:off x="103188" y="1389248"/>
            <a:ext cx="885661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⑶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模块设计的原则：内聚性强，耦合性弱。全局变量的使用占用内存资源且增加模块的耦合性，因此，应尽量不使用全局变量。</a:t>
            </a:r>
          </a:p>
        </p:txBody>
      </p:sp>
      <p:sp>
        <p:nvSpPr>
          <p:cNvPr id="8" name="Text Box 4">
            <a:extLst>
              <a:ext uri="{FF2B5EF4-FFF2-40B4-BE49-F238E27FC236}">
                <a16:creationId xmlns:a16="http://schemas.microsoft.com/office/drawing/2014/main" id="{DDEAA3EB-9FB3-4D95-8D9E-6041687CBEE9}"/>
              </a:ext>
            </a:extLst>
          </p:cNvPr>
          <p:cNvSpPr txBox="1">
            <a:spLocks noChangeArrowheads="1"/>
          </p:cNvSpPr>
          <p:nvPr/>
        </p:nvSpPr>
        <p:spPr bwMode="auto">
          <a:xfrm>
            <a:off x="76200" y="2081436"/>
            <a:ext cx="888360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⑷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当模块中出现和全局变量同名的局部变量时，局部变量在模块中优先。</a:t>
            </a:r>
          </a:p>
        </p:txBody>
      </p:sp>
      <p:sp>
        <p:nvSpPr>
          <p:cNvPr id="9" name="Text Box 5">
            <a:extLst>
              <a:ext uri="{FF2B5EF4-FFF2-40B4-BE49-F238E27FC236}">
                <a16:creationId xmlns:a16="http://schemas.microsoft.com/office/drawing/2014/main" id="{A1589880-7FBF-46C7-B0FB-7F9E53551140}"/>
              </a:ext>
            </a:extLst>
          </p:cNvPr>
          <p:cNvSpPr txBox="1">
            <a:spLocks noChangeArrowheads="1"/>
          </p:cNvSpPr>
          <p:nvPr/>
        </p:nvSpPr>
        <p:spPr bwMode="auto">
          <a:xfrm>
            <a:off x="3492043" y="2518046"/>
            <a:ext cx="1739877"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a=5;</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fun(…)</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a=6;</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AutoShape 6">
            <a:extLst>
              <a:ext uri="{FF2B5EF4-FFF2-40B4-BE49-F238E27FC236}">
                <a16:creationId xmlns:a16="http://schemas.microsoft.com/office/drawing/2014/main" id="{D32D37D8-4A8E-4ECD-BD18-D59279C1F38F}"/>
              </a:ext>
            </a:extLst>
          </p:cNvPr>
          <p:cNvSpPr>
            <a:spLocks/>
          </p:cNvSpPr>
          <p:nvPr/>
        </p:nvSpPr>
        <p:spPr bwMode="auto">
          <a:xfrm>
            <a:off x="3187243" y="2704663"/>
            <a:ext cx="304800" cy="876026"/>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7">
            <a:extLst>
              <a:ext uri="{FF2B5EF4-FFF2-40B4-BE49-F238E27FC236}">
                <a16:creationId xmlns:a16="http://schemas.microsoft.com/office/drawing/2014/main" id="{DEEBE2D5-2C04-4FCF-894B-B605B9E473EC}"/>
              </a:ext>
            </a:extLst>
          </p:cNvPr>
          <p:cNvSpPr>
            <a:spLocks/>
          </p:cNvSpPr>
          <p:nvPr/>
        </p:nvSpPr>
        <p:spPr bwMode="auto">
          <a:xfrm>
            <a:off x="3187243" y="4787280"/>
            <a:ext cx="304800" cy="457200"/>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8930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8C934101-E9B4-4FD2-81E7-A8197ACDE98B}"/>
              </a:ext>
            </a:extLst>
          </p:cNvPr>
          <p:cNvSpPr txBox="1">
            <a:spLocks noChangeArrowheads="1"/>
          </p:cNvSpPr>
          <p:nvPr/>
        </p:nvSpPr>
        <p:spPr bwMode="auto">
          <a:xfrm>
            <a:off x="214347" y="1212850"/>
            <a:ext cx="9083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函数在调用的过程中，调用函数和被调函数存在数据的相互传</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递。数据的传递包括两个方面：</a:t>
            </a:r>
          </a:p>
        </p:txBody>
      </p:sp>
      <p:sp>
        <p:nvSpPr>
          <p:cNvPr id="9" name="Text Box 4">
            <a:extLst>
              <a:ext uri="{FF2B5EF4-FFF2-40B4-BE49-F238E27FC236}">
                <a16:creationId xmlns:a16="http://schemas.microsoft.com/office/drawing/2014/main" id="{F907A2B6-690D-41C4-8FA6-00C1BD7A213B}"/>
              </a:ext>
            </a:extLst>
          </p:cNvPr>
          <p:cNvSpPr txBox="1">
            <a:spLocks noChangeArrowheads="1"/>
          </p:cNvSpPr>
          <p:nvPr/>
        </p:nvSpPr>
        <p:spPr bwMode="auto">
          <a:xfrm>
            <a:off x="823947" y="1850340"/>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将值传递给被调函数；</a:t>
            </a:r>
          </a:p>
        </p:txBody>
      </p:sp>
      <p:sp>
        <p:nvSpPr>
          <p:cNvPr id="10" name="Text Box 5">
            <a:extLst>
              <a:ext uri="{FF2B5EF4-FFF2-40B4-BE49-F238E27FC236}">
                <a16:creationId xmlns:a16="http://schemas.microsoft.com/office/drawing/2014/main" id="{525085C2-137B-4E3F-B864-885E2AC9A1AD}"/>
              </a:ext>
            </a:extLst>
          </p:cNvPr>
          <p:cNvSpPr txBox="1">
            <a:spLocks noChangeArrowheads="1"/>
          </p:cNvSpPr>
          <p:nvPr/>
        </p:nvSpPr>
        <p:spPr bwMode="auto">
          <a:xfrm>
            <a:off x="846172" y="2231340"/>
            <a:ext cx="410590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将被调函数的结果返回给调用函数。</a:t>
            </a:r>
          </a:p>
        </p:txBody>
      </p:sp>
      <p:sp>
        <p:nvSpPr>
          <p:cNvPr id="11" name="AutoShape 6">
            <a:extLst>
              <a:ext uri="{FF2B5EF4-FFF2-40B4-BE49-F238E27FC236}">
                <a16:creationId xmlns:a16="http://schemas.microsoft.com/office/drawing/2014/main" id="{94D7645F-2D91-4AB4-8FC0-D00A187F9B40}"/>
              </a:ext>
            </a:extLst>
          </p:cNvPr>
          <p:cNvSpPr>
            <a:spLocks noChangeArrowheads="1"/>
          </p:cNvSpPr>
          <p:nvPr/>
        </p:nvSpPr>
        <p:spPr bwMode="auto">
          <a:xfrm>
            <a:off x="1243182" y="3602940"/>
            <a:ext cx="1295400" cy="1371600"/>
          </a:xfrm>
          <a:prstGeom prst="can">
            <a:avLst>
              <a:gd name="adj" fmla="val 26471"/>
            </a:avLst>
          </a:prstGeom>
          <a:gradFill rotWithShape="0">
            <a:gsLst>
              <a:gs pos="0">
                <a:srgbClr val="66FFFF">
                  <a:gamma/>
                  <a:shade val="46275"/>
                  <a:invGamma/>
                </a:srgbClr>
              </a:gs>
              <a:gs pos="50000">
                <a:srgbClr val="66FFFF"/>
              </a:gs>
              <a:gs pos="100000">
                <a:srgbClr val="66FFFF">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2" name="AutoShape 7">
            <a:extLst>
              <a:ext uri="{FF2B5EF4-FFF2-40B4-BE49-F238E27FC236}">
                <a16:creationId xmlns:a16="http://schemas.microsoft.com/office/drawing/2014/main" id="{45FB2DE7-A8BD-416C-9650-6B2E909EC0B6}"/>
              </a:ext>
            </a:extLst>
          </p:cNvPr>
          <p:cNvSpPr>
            <a:spLocks noChangeArrowheads="1"/>
          </p:cNvSpPr>
          <p:nvPr/>
        </p:nvSpPr>
        <p:spPr bwMode="auto">
          <a:xfrm>
            <a:off x="3352935" y="3602940"/>
            <a:ext cx="1295400" cy="1371600"/>
          </a:xfrm>
          <a:prstGeom prst="can">
            <a:avLst>
              <a:gd name="adj" fmla="val 26471"/>
            </a:avLst>
          </a:prstGeom>
          <a:gradFill rotWithShape="0">
            <a:gsLst>
              <a:gs pos="0">
                <a:srgbClr val="FFFF00">
                  <a:gamma/>
                  <a:shade val="46275"/>
                  <a:invGamma/>
                </a:srgbClr>
              </a:gs>
              <a:gs pos="50000">
                <a:srgbClr val="FFFF00"/>
              </a:gs>
              <a:gs pos="100000">
                <a:srgbClr val="FFFF00">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8">
            <a:extLst>
              <a:ext uri="{FF2B5EF4-FFF2-40B4-BE49-F238E27FC236}">
                <a16:creationId xmlns:a16="http://schemas.microsoft.com/office/drawing/2014/main" id="{21528921-F0B7-4ACB-B9FF-791990A6D233}"/>
              </a:ext>
            </a:extLst>
          </p:cNvPr>
          <p:cNvSpPr>
            <a:spLocks noChangeArrowheads="1"/>
          </p:cNvSpPr>
          <p:nvPr/>
        </p:nvSpPr>
        <p:spPr bwMode="auto">
          <a:xfrm>
            <a:off x="1547982" y="2764740"/>
            <a:ext cx="3203575" cy="1066800"/>
          </a:xfrm>
          <a:prstGeom prst="curvedDownArrow">
            <a:avLst>
              <a:gd name="adj1" fmla="val 54122"/>
              <a:gd name="adj2" fmla="val 138408"/>
              <a:gd name="adj3" fmla="val 31630"/>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9">
            <a:extLst>
              <a:ext uri="{FF2B5EF4-FFF2-40B4-BE49-F238E27FC236}">
                <a16:creationId xmlns:a16="http://schemas.microsoft.com/office/drawing/2014/main" id="{9D838A77-4302-4D39-B9F1-35934BCEAF58}"/>
              </a:ext>
            </a:extLst>
          </p:cNvPr>
          <p:cNvSpPr>
            <a:spLocks/>
          </p:cNvSpPr>
          <p:nvPr/>
        </p:nvSpPr>
        <p:spPr bwMode="auto">
          <a:xfrm>
            <a:off x="4513865" y="2724805"/>
            <a:ext cx="3203575" cy="385405"/>
          </a:xfrm>
          <a:prstGeom prst="accentCallout2">
            <a:avLst>
              <a:gd name="adj1" fmla="val 21819"/>
              <a:gd name="adj2" fmla="val -2380"/>
              <a:gd name="adj3" fmla="val 21819"/>
              <a:gd name="adj4" fmla="val -4907"/>
              <a:gd name="adj5" fmla="val 131514"/>
              <a:gd name="adj6" fmla="val -16106"/>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向被调函数传递值</a:t>
            </a:r>
          </a:p>
        </p:txBody>
      </p:sp>
      <p:sp>
        <p:nvSpPr>
          <p:cNvPr id="15" name="AutoShape 11">
            <a:extLst>
              <a:ext uri="{FF2B5EF4-FFF2-40B4-BE49-F238E27FC236}">
                <a16:creationId xmlns:a16="http://schemas.microsoft.com/office/drawing/2014/main" id="{BA71D454-D755-4FE9-9112-67370F284152}"/>
              </a:ext>
            </a:extLst>
          </p:cNvPr>
          <p:cNvSpPr>
            <a:spLocks noChangeArrowheads="1"/>
          </p:cNvSpPr>
          <p:nvPr/>
        </p:nvSpPr>
        <p:spPr bwMode="auto">
          <a:xfrm flipH="1">
            <a:off x="1166982" y="4974540"/>
            <a:ext cx="3203575" cy="1066800"/>
          </a:xfrm>
          <a:prstGeom prst="curvedUpArrow">
            <a:avLst>
              <a:gd name="adj1" fmla="val 83075"/>
              <a:gd name="adj2" fmla="val 141925"/>
              <a:gd name="adj3" fmla="val 49106"/>
            </a:avLst>
          </a:prstGeom>
          <a:gradFill rotWithShape="0">
            <a:gsLst>
              <a:gs pos="0">
                <a:srgbClr val="99FF33"/>
              </a:gs>
              <a:gs pos="50000">
                <a:srgbClr val="99FF33">
                  <a:gamma/>
                  <a:shade val="46275"/>
                  <a:invGamma/>
                </a:srgbClr>
              </a:gs>
              <a:gs pos="100000">
                <a:srgbClr val="99FF33"/>
              </a:gs>
            </a:gsLst>
            <a:lin ang="27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AutoShape 12">
            <a:extLst>
              <a:ext uri="{FF2B5EF4-FFF2-40B4-BE49-F238E27FC236}">
                <a16:creationId xmlns:a16="http://schemas.microsoft.com/office/drawing/2014/main" id="{43AC5E66-75F8-499F-8345-EA9800C93788}"/>
              </a:ext>
            </a:extLst>
          </p:cNvPr>
          <p:cNvSpPr>
            <a:spLocks/>
          </p:cNvSpPr>
          <p:nvPr/>
        </p:nvSpPr>
        <p:spPr bwMode="auto">
          <a:xfrm>
            <a:off x="4315428" y="5774987"/>
            <a:ext cx="3600450" cy="362248"/>
          </a:xfrm>
          <a:prstGeom prst="accentCallout2">
            <a:avLst>
              <a:gd name="adj1" fmla="val 18750"/>
              <a:gd name="adj2" fmla="val -2116"/>
              <a:gd name="adj3" fmla="val 18750"/>
              <a:gd name="adj4" fmla="val -8468"/>
              <a:gd name="adj5" fmla="val -28125"/>
              <a:gd name="adj6" fmla="val -14199"/>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将结果返回给调用函数</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FE575D0C-1201-4974-A9D8-A1892FBB3265}"/>
              </a:ext>
            </a:extLst>
          </p:cNvPr>
          <p:cNvSpPr txBox="1">
            <a:spLocks noChangeArrowheads="1"/>
          </p:cNvSpPr>
          <p:nvPr/>
        </p:nvSpPr>
        <p:spPr bwMode="auto">
          <a:xfrm>
            <a:off x="4819029" y="3747791"/>
            <a:ext cx="415720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宋体" panose="02010600030101010101" pitchFamily="2" charset="-122"/>
                <a:ea typeface="宋体" panose="02010600030101010101" pitchFamily="2" charset="-122"/>
              </a:rPr>
              <a:t>⑴ </a:t>
            </a:r>
            <a:r>
              <a:rPr lang="zh-CN" altLang="en-US" sz="2000" dirty="0">
                <a:latin typeface="宋体" panose="02010600030101010101" pitchFamily="2" charset="-122"/>
                <a:ea typeface="宋体" panose="02010600030101010101" pitchFamily="2" charset="-122"/>
              </a:rPr>
              <a:t>通过函数参数传值或传地址；</a:t>
            </a:r>
          </a:p>
          <a:p>
            <a:r>
              <a:rPr lang="zh-CN" altLang="en-US" sz="2000" dirty="0">
                <a:latin typeface="宋体" panose="02010600030101010101" pitchFamily="2" charset="-122"/>
                <a:ea typeface="宋体" panose="02010600030101010101" pitchFamily="2" charset="-122"/>
              </a:rPr>
              <a:t>⑵ 通过返回值传递结果</a:t>
            </a:r>
            <a:r>
              <a:rPr lang="en-US" altLang="zh-CN"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⑶ </a:t>
            </a:r>
            <a:r>
              <a:rPr lang="zh-CN" altLang="en-US" sz="2000" dirty="0">
                <a:latin typeface="宋体" panose="02010600030101010101" pitchFamily="2" charset="-122"/>
                <a:ea typeface="宋体" panose="02010600030101010101" pitchFamily="2" charset="-122"/>
              </a:rPr>
              <a:t>通过全局变量传递参数或结果。</a:t>
            </a:r>
          </a:p>
        </p:txBody>
      </p:sp>
    </p:spTree>
    <p:extLst>
      <p:ext uri="{BB962C8B-B14F-4D97-AF65-F5344CB8AC3E}">
        <p14:creationId xmlns:p14="http://schemas.microsoft.com/office/powerpoint/2010/main" val="3738001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subTnLst>
                                    <p:audio>
                                      <p:cMediaNode>
                                        <p:cTn display="0" masterRel="sameClick">
                                          <p:stCondLst>
                                            <p:cond evt="begin" delay="0">
                                              <p:tn val="9"/>
                                            </p:cond>
                                          </p:stCondLst>
                                          <p:endCondLst>
                                            <p:cond evt="onStopAudio" delay="0">
                                              <p:tgtEl>
                                                <p:sldTgt/>
                                              </p:tgtEl>
                                            </p:cond>
                                          </p:endCondLst>
                                        </p:cTn>
                                        <p:tgtEl>
                                          <p:sndTgt r:embed="rId2" name="chord.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subTnLst>
                                    <p:audio>
                                      <p:cMediaNode>
                                        <p:cTn display="0" masterRel="sameClick">
                                          <p:stCondLst>
                                            <p:cond evt="begin" delay="0">
                                              <p:tn val="14"/>
                                            </p:cond>
                                          </p:stCondLst>
                                          <p:endCondLst>
                                            <p:cond evt="onStopAudio" delay="0">
                                              <p:tgtEl>
                                                <p:sldTgt/>
                                              </p:tgtEl>
                                            </p:cond>
                                          </p:endCondLst>
                                        </p:cTn>
                                        <p:tgtEl>
                                          <p:sndTgt r:embed="rId2" name="chord.wav"/>
                                        </p:tgtEl>
                                      </p:cMediaNode>
                                    </p:audio>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up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righ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Right)">
                                      <p:cBhvr>
                                        <p:cTn id="46" dur="500"/>
                                        <p:tgtEl>
                                          <p:spTgt spid="16"/>
                                        </p:tgtEl>
                                      </p:cBhvr>
                                    </p:animEffect>
                                  </p:childTnLst>
                                  <p:subTnLst>
                                    <p:audio>
                                      <p:cMediaNode>
                                        <p:cTn display="0" masterRel="sameClick">
                                          <p:stCondLst>
                                            <p:cond evt="begin" delay="0">
                                              <p:tn val="44"/>
                                            </p:cond>
                                          </p:stCondLst>
                                          <p:endCondLst>
                                            <p:cond evt="onStopAudio" delay="0">
                                              <p:tgtEl>
                                                <p:sldTgt/>
                                              </p:tgtEl>
                                            </p:cond>
                                          </p:endCondLst>
                                        </p:cTn>
                                        <p:tgtEl>
                                          <p:sndTgt r:embed="rId3"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 calcmode="lin" valueType="num">
                                      <p:cBhvr additive="base">
                                        <p:cTn id="51"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 calcmode="lin" valueType="num">
                                      <p:cBhvr additive="base">
                                        <p:cTn id="5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
                                            <p:txEl>
                                              <p:pRg st="2" end="2"/>
                                            </p:txEl>
                                          </p:spTgt>
                                        </p:tgtEl>
                                        <p:attrNameLst>
                                          <p:attrName>style.visibility</p:attrName>
                                        </p:attrNameLst>
                                      </p:cBhvr>
                                      <p:to>
                                        <p:strVal val="visible"/>
                                      </p:to>
                                    </p:set>
                                    <p:anim calcmode="lin" valueType="num">
                                      <p:cBhvr additive="base">
                                        <p:cTn id="63"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nimBg="1" autoUpdateAnimBg="0"/>
      <p:bldP spid="12" grpId="0" animBg="1" autoUpdateAnimBg="0"/>
      <p:bldP spid="14" grpId="0" animBg="1" autoUpdateAnimBg="0"/>
      <p:bldP spid="16" grpId="0" animBg="1" autoUpdateAnimBg="0"/>
      <p:bldP spid="1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使用参数传递数据：传值方式</a:t>
            </a:r>
          </a:p>
        </p:txBody>
      </p:sp>
      <p:sp>
        <p:nvSpPr>
          <p:cNvPr id="6" name="Text Box 4">
            <a:extLst>
              <a:ext uri="{FF2B5EF4-FFF2-40B4-BE49-F238E27FC236}">
                <a16:creationId xmlns:a16="http://schemas.microsoft.com/office/drawing/2014/main" id="{DBDB951F-42F7-463E-8B8A-1F3280CEC4D6}"/>
              </a:ext>
            </a:extLst>
          </p:cNvPr>
          <p:cNvSpPr txBox="1">
            <a:spLocks noChangeArrowheads="1"/>
          </p:cNvSpPr>
          <p:nvPr/>
        </p:nvSpPr>
        <p:spPr bwMode="auto">
          <a:xfrm>
            <a:off x="747713" y="1290408"/>
            <a:ext cx="882597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通过实参与形参的结合，将数据值传递给形参，形参的改变不影响实参。</a:t>
            </a:r>
          </a:p>
        </p:txBody>
      </p:sp>
      <p:sp>
        <p:nvSpPr>
          <p:cNvPr id="8" name="Text Box 5">
            <a:extLst>
              <a:ext uri="{FF2B5EF4-FFF2-40B4-BE49-F238E27FC236}">
                <a16:creationId xmlns:a16="http://schemas.microsoft.com/office/drawing/2014/main" id="{8D881E76-B539-49D5-9DF3-1400B89AE3AC}"/>
              </a:ext>
            </a:extLst>
          </p:cNvPr>
          <p:cNvSpPr txBox="1">
            <a:spLocks noChangeArrowheads="1"/>
          </p:cNvSpPr>
          <p:nvPr/>
        </p:nvSpPr>
        <p:spPr bwMode="auto">
          <a:xfrm>
            <a:off x="1055688" y="1731270"/>
            <a:ext cx="3150519" cy="36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%d , %d”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 , 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a*b= %d \n ” , c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x ,int y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AutoShape 6">
            <a:extLst>
              <a:ext uri="{FF2B5EF4-FFF2-40B4-BE49-F238E27FC236}">
                <a16:creationId xmlns:a16="http://schemas.microsoft.com/office/drawing/2014/main" id="{4DCF88FE-BD50-41F4-8250-339B3CB19B2B}"/>
              </a:ext>
            </a:extLst>
          </p:cNvPr>
          <p:cNvSpPr>
            <a:spLocks/>
          </p:cNvSpPr>
          <p:nvPr/>
        </p:nvSpPr>
        <p:spPr bwMode="auto">
          <a:xfrm>
            <a:off x="366713" y="2493070"/>
            <a:ext cx="762000" cy="1347987"/>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 Box 7">
            <a:extLst>
              <a:ext uri="{FF2B5EF4-FFF2-40B4-BE49-F238E27FC236}">
                <a16:creationId xmlns:a16="http://schemas.microsoft.com/office/drawing/2014/main" id="{2434D057-5399-4AFD-A12E-85024BAAC802}"/>
              </a:ext>
            </a:extLst>
          </p:cNvPr>
          <p:cNvSpPr txBox="1">
            <a:spLocks noChangeArrowheads="1"/>
          </p:cNvSpPr>
          <p:nvPr/>
        </p:nvSpPr>
        <p:spPr bwMode="auto">
          <a:xfrm>
            <a:off x="440578" y="2637186"/>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1" name="AutoShape 8">
            <a:extLst>
              <a:ext uri="{FF2B5EF4-FFF2-40B4-BE49-F238E27FC236}">
                <a16:creationId xmlns:a16="http://schemas.microsoft.com/office/drawing/2014/main" id="{2E72FF73-D9D4-48EB-9F89-5D70283DDF3C}"/>
              </a:ext>
            </a:extLst>
          </p:cNvPr>
          <p:cNvSpPr>
            <a:spLocks/>
          </p:cNvSpPr>
          <p:nvPr/>
        </p:nvSpPr>
        <p:spPr bwMode="auto">
          <a:xfrm>
            <a:off x="408959" y="4093470"/>
            <a:ext cx="687387" cy="1143000"/>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 Box 9">
            <a:extLst>
              <a:ext uri="{FF2B5EF4-FFF2-40B4-BE49-F238E27FC236}">
                <a16:creationId xmlns:a16="http://schemas.microsoft.com/office/drawing/2014/main" id="{1CEDB535-FE3C-4FF4-B504-A894150492F1}"/>
              </a:ext>
            </a:extLst>
          </p:cNvPr>
          <p:cNvSpPr txBox="1">
            <a:spLocks noChangeArrowheads="1"/>
          </p:cNvSpPr>
          <p:nvPr/>
        </p:nvSpPr>
        <p:spPr bwMode="auto">
          <a:xfrm>
            <a:off x="446310" y="4194148"/>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10">
            <a:extLst>
              <a:ext uri="{FF2B5EF4-FFF2-40B4-BE49-F238E27FC236}">
                <a16:creationId xmlns:a16="http://schemas.microsoft.com/office/drawing/2014/main" id="{05F76A94-210E-425B-8B22-2C960AD87F93}"/>
              </a:ext>
            </a:extLst>
          </p:cNvPr>
          <p:cNvSpPr>
            <a:spLocks/>
          </p:cNvSpPr>
          <p:nvPr/>
        </p:nvSpPr>
        <p:spPr bwMode="auto">
          <a:xfrm>
            <a:off x="3970700" y="4612583"/>
            <a:ext cx="2027237" cy="333375"/>
          </a:xfrm>
          <a:prstGeom prst="callout1">
            <a:avLst>
              <a:gd name="adj1" fmla="val -9043"/>
              <a:gd name="adj2" fmla="val 16481"/>
              <a:gd name="adj3" fmla="val -101787"/>
              <a:gd name="adj4" fmla="val -42144"/>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a:t>
            </a:r>
          </a:p>
        </p:txBody>
      </p:sp>
      <p:sp>
        <p:nvSpPr>
          <p:cNvPr id="14" name="AutoShape 11">
            <a:extLst>
              <a:ext uri="{FF2B5EF4-FFF2-40B4-BE49-F238E27FC236}">
                <a16:creationId xmlns:a16="http://schemas.microsoft.com/office/drawing/2014/main" id="{C4CDB2D3-C99B-49BC-95AE-65EA101AECA2}"/>
              </a:ext>
            </a:extLst>
          </p:cNvPr>
          <p:cNvSpPr>
            <a:spLocks/>
          </p:cNvSpPr>
          <p:nvPr/>
        </p:nvSpPr>
        <p:spPr bwMode="auto">
          <a:xfrm>
            <a:off x="4354055" y="2987199"/>
            <a:ext cx="2133600" cy="280988"/>
          </a:xfrm>
          <a:prstGeom prst="callout1">
            <a:avLst>
              <a:gd name="adj1" fmla="val 77955"/>
              <a:gd name="adj2" fmla="val 3896"/>
              <a:gd name="adj3" fmla="val 110732"/>
              <a:gd name="adj4" fmla="val -68809"/>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实参变量的值</a:t>
            </a:r>
          </a:p>
        </p:txBody>
      </p:sp>
      <p:sp>
        <p:nvSpPr>
          <p:cNvPr id="15" name="Line 12">
            <a:extLst>
              <a:ext uri="{FF2B5EF4-FFF2-40B4-BE49-F238E27FC236}">
                <a16:creationId xmlns:a16="http://schemas.microsoft.com/office/drawing/2014/main" id="{82DBA90A-A728-443E-9CD8-E7B26F34464B}"/>
              </a:ext>
            </a:extLst>
          </p:cNvPr>
          <p:cNvSpPr>
            <a:spLocks noChangeShapeType="1"/>
          </p:cNvSpPr>
          <p:nvPr/>
        </p:nvSpPr>
        <p:spPr bwMode="auto">
          <a:xfrm>
            <a:off x="1121437" y="2836169"/>
            <a:ext cx="6497" cy="33056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FB522C9A-B123-4FBE-84D6-6DB407C98C4A}"/>
              </a:ext>
            </a:extLst>
          </p:cNvPr>
          <p:cNvSpPr>
            <a:spLocks noChangeShapeType="1"/>
          </p:cNvSpPr>
          <p:nvPr/>
        </p:nvSpPr>
        <p:spPr bwMode="auto">
          <a:xfrm>
            <a:off x="1121437" y="3166734"/>
            <a:ext cx="1200744"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C65C349D-D89B-435F-B120-B34E0FD41BB1}"/>
              </a:ext>
            </a:extLst>
          </p:cNvPr>
          <p:cNvSpPr>
            <a:spLocks noChangeShapeType="1"/>
          </p:cNvSpPr>
          <p:nvPr/>
        </p:nvSpPr>
        <p:spPr bwMode="auto">
          <a:xfrm>
            <a:off x="2319840" y="317907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8882BBD0-10A3-4754-A364-D65C235E0D69}"/>
              </a:ext>
            </a:extLst>
          </p:cNvPr>
          <p:cNvSpPr>
            <a:spLocks noChangeShapeType="1"/>
          </p:cNvSpPr>
          <p:nvPr/>
        </p:nvSpPr>
        <p:spPr bwMode="auto">
          <a:xfrm>
            <a:off x="2319839" y="3483870"/>
            <a:ext cx="2765277"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6">
            <a:extLst>
              <a:ext uri="{FF2B5EF4-FFF2-40B4-BE49-F238E27FC236}">
                <a16:creationId xmlns:a16="http://schemas.microsoft.com/office/drawing/2014/main" id="{3795CCA8-73C8-40CF-8118-8FF5AC68DB18}"/>
              </a:ext>
            </a:extLst>
          </p:cNvPr>
          <p:cNvSpPr txBox="1">
            <a:spLocks noChangeArrowheads="1"/>
          </p:cNvSpPr>
          <p:nvPr/>
        </p:nvSpPr>
        <p:spPr bwMode="auto">
          <a:xfrm>
            <a:off x="5085116" y="3344170"/>
            <a:ext cx="1212850" cy="406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传递参数</a:t>
            </a:r>
          </a:p>
        </p:txBody>
      </p:sp>
      <p:sp>
        <p:nvSpPr>
          <p:cNvPr id="20" name="Line 17">
            <a:extLst>
              <a:ext uri="{FF2B5EF4-FFF2-40B4-BE49-F238E27FC236}">
                <a16:creationId xmlns:a16="http://schemas.microsoft.com/office/drawing/2014/main" id="{93AA0E1B-CBA0-4268-9B36-3FEBD4B1CF05}"/>
              </a:ext>
            </a:extLst>
          </p:cNvPr>
          <p:cNvSpPr>
            <a:spLocks noChangeShapeType="1"/>
          </p:cNvSpPr>
          <p:nvPr/>
        </p:nvSpPr>
        <p:spPr bwMode="auto">
          <a:xfrm>
            <a:off x="6297966" y="3488530"/>
            <a:ext cx="3810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18">
            <a:extLst>
              <a:ext uri="{FF2B5EF4-FFF2-40B4-BE49-F238E27FC236}">
                <a16:creationId xmlns:a16="http://schemas.microsoft.com/office/drawing/2014/main" id="{B09C5699-0DCD-4DB5-9FC5-82DC8E7AE2D7}"/>
              </a:ext>
            </a:extLst>
          </p:cNvPr>
          <p:cNvSpPr>
            <a:spLocks noChangeArrowheads="1"/>
          </p:cNvSpPr>
          <p:nvPr/>
        </p:nvSpPr>
        <p:spPr bwMode="auto">
          <a:xfrm>
            <a:off x="7859490" y="2417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22" name="Rectangle 19">
            <a:extLst>
              <a:ext uri="{FF2B5EF4-FFF2-40B4-BE49-F238E27FC236}">
                <a16:creationId xmlns:a16="http://schemas.microsoft.com/office/drawing/2014/main" id="{6AAF7320-280D-41E2-BE1C-C05C6849B671}"/>
              </a:ext>
            </a:extLst>
          </p:cNvPr>
          <p:cNvSpPr>
            <a:spLocks noChangeArrowheads="1"/>
          </p:cNvSpPr>
          <p:nvPr/>
        </p:nvSpPr>
        <p:spPr bwMode="auto">
          <a:xfrm>
            <a:off x="7859490" y="2950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b:3</a:t>
            </a:r>
          </a:p>
        </p:txBody>
      </p:sp>
      <p:sp>
        <p:nvSpPr>
          <p:cNvPr id="23" name="Rectangle 20">
            <a:extLst>
              <a:ext uri="{FF2B5EF4-FFF2-40B4-BE49-F238E27FC236}">
                <a16:creationId xmlns:a16="http://schemas.microsoft.com/office/drawing/2014/main" id="{4E34F368-5A50-4949-85AC-E415B06710A5}"/>
              </a:ext>
            </a:extLst>
          </p:cNvPr>
          <p:cNvSpPr>
            <a:spLocks noChangeArrowheads="1"/>
          </p:cNvSpPr>
          <p:nvPr/>
        </p:nvSpPr>
        <p:spPr bwMode="auto">
          <a:xfrm>
            <a:off x="7859490" y="4093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4" name="Rectangle 21">
            <a:extLst>
              <a:ext uri="{FF2B5EF4-FFF2-40B4-BE49-F238E27FC236}">
                <a16:creationId xmlns:a16="http://schemas.microsoft.com/office/drawing/2014/main" id="{4F7C46C6-6752-4B89-A9CF-499138A890A0}"/>
              </a:ext>
            </a:extLst>
          </p:cNvPr>
          <p:cNvSpPr>
            <a:spLocks noChangeArrowheads="1"/>
          </p:cNvSpPr>
          <p:nvPr/>
        </p:nvSpPr>
        <p:spPr bwMode="auto">
          <a:xfrm>
            <a:off x="7859490" y="4703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25" name="AutoShape 22">
            <a:extLst>
              <a:ext uri="{FF2B5EF4-FFF2-40B4-BE49-F238E27FC236}">
                <a16:creationId xmlns:a16="http://schemas.microsoft.com/office/drawing/2014/main" id="{24D8A255-5B43-40C3-B85F-74878B1CC9DB}"/>
              </a:ext>
            </a:extLst>
          </p:cNvPr>
          <p:cNvSpPr>
            <a:spLocks/>
          </p:cNvSpPr>
          <p:nvPr/>
        </p:nvSpPr>
        <p:spPr bwMode="auto">
          <a:xfrm>
            <a:off x="7478490" y="3102870"/>
            <a:ext cx="381000" cy="12192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3">
            <a:extLst>
              <a:ext uri="{FF2B5EF4-FFF2-40B4-BE49-F238E27FC236}">
                <a16:creationId xmlns:a16="http://schemas.microsoft.com/office/drawing/2014/main" id="{1AAD2A18-061E-4DB3-A82A-3B4F1BB9D725}"/>
              </a:ext>
            </a:extLst>
          </p:cNvPr>
          <p:cNvSpPr txBox="1">
            <a:spLocks noChangeArrowheads="1"/>
          </p:cNvSpPr>
          <p:nvPr/>
        </p:nvSpPr>
        <p:spPr bwMode="auto">
          <a:xfrm>
            <a:off x="8270652" y="40934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AutoShape 24">
            <a:extLst>
              <a:ext uri="{FF2B5EF4-FFF2-40B4-BE49-F238E27FC236}">
                <a16:creationId xmlns:a16="http://schemas.microsoft.com/office/drawing/2014/main" id="{21BE00EB-BE8A-45D9-8339-34009A024359}"/>
              </a:ext>
            </a:extLst>
          </p:cNvPr>
          <p:cNvSpPr>
            <a:spLocks/>
          </p:cNvSpPr>
          <p:nvPr/>
        </p:nvSpPr>
        <p:spPr bwMode="auto">
          <a:xfrm>
            <a:off x="7249890" y="2645670"/>
            <a:ext cx="609600" cy="22098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Text Box 25">
            <a:extLst>
              <a:ext uri="{FF2B5EF4-FFF2-40B4-BE49-F238E27FC236}">
                <a16:creationId xmlns:a16="http://schemas.microsoft.com/office/drawing/2014/main" id="{A908866A-5AB7-452E-B91C-577A33640935}"/>
              </a:ext>
            </a:extLst>
          </p:cNvPr>
          <p:cNvSpPr txBox="1">
            <a:spLocks noChangeArrowheads="1"/>
          </p:cNvSpPr>
          <p:nvPr/>
        </p:nvSpPr>
        <p:spPr bwMode="auto">
          <a:xfrm>
            <a:off x="8240490" y="47030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9" name="Line 26">
            <a:extLst>
              <a:ext uri="{FF2B5EF4-FFF2-40B4-BE49-F238E27FC236}">
                <a16:creationId xmlns:a16="http://schemas.microsoft.com/office/drawing/2014/main" id="{A89E28DA-F33B-4265-AD01-095C6610CC67}"/>
              </a:ext>
            </a:extLst>
          </p:cNvPr>
          <p:cNvSpPr>
            <a:spLocks noChangeShapeType="1"/>
          </p:cNvSpPr>
          <p:nvPr/>
        </p:nvSpPr>
        <p:spPr bwMode="auto">
          <a:xfrm>
            <a:off x="6678966" y="3488651"/>
            <a:ext cx="0" cy="604819"/>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Rectangle 27">
            <a:extLst>
              <a:ext uri="{FF2B5EF4-FFF2-40B4-BE49-F238E27FC236}">
                <a16:creationId xmlns:a16="http://schemas.microsoft.com/office/drawing/2014/main" id="{55FD78A8-EE09-442C-A2BC-D9F477245C23}"/>
              </a:ext>
            </a:extLst>
          </p:cNvPr>
          <p:cNvSpPr>
            <a:spLocks noChangeArrowheads="1"/>
          </p:cNvSpPr>
          <p:nvPr/>
        </p:nvSpPr>
        <p:spPr bwMode="auto">
          <a:xfrm>
            <a:off x="7859490" y="5372752"/>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31" name="Line 28">
            <a:extLst>
              <a:ext uri="{FF2B5EF4-FFF2-40B4-BE49-F238E27FC236}">
                <a16:creationId xmlns:a16="http://schemas.microsoft.com/office/drawing/2014/main" id="{D05B1537-C39A-4393-8BDA-F2777A7EF0B7}"/>
              </a:ext>
            </a:extLst>
          </p:cNvPr>
          <p:cNvSpPr>
            <a:spLocks noChangeShapeType="1"/>
          </p:cNvSpPr>
          <p:nvPr/>
        </p:nvSpPr>
        <p:spPr bwMode="auto">
          <a:xfrm flipH="1">
            <a:off x="3113088" y="4093470"/>
            <a:ext cx="3565878"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DD5AF950-C7DD-4F59-9C6C-FC8FF51AE3F4}"/>
              </a:ext>
            </a:extLst>
          </p:cNvPr>
          <p:cNvSpPr txBox="1">
            <a:spLocks noChangeArrowheads="1"/>
          </p:cNvSpPr>
          <p:nvPr/>
        </p:nvSpPr>
        <p:spPr bwMode="auto">
          <a:xfrm>
            <a:off x="8240490" y="5372752"/>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33" name="Line 30">
            <a:extLst>
              <a:ext uri="{FF2B5EF4-FFF2-40B4-BE49-F238E27FC236}">
                <a16:creationId xmlns:a16="http://schemas.microsoft.com/office/drawing/2014/main" id="{EE86B9CE-3673-404D-95A2-AE3E6857C570}"/>
              </a:ext>
            </a:extLst>
          </p:cNvPr>
          <p:cNvSpPr>
            <a:spLocks noChangeShapeType="1"/>
          </p:cNvSpPr>
          <p:nvPr/>
        </p:nvSpPr>
        <p:spPr bwMode="auto">
          <a:xfrm>
            <a:off x="3113088" y="4093470"/>
            <a:ext cx="0" cy="9525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1">
            <a:extLst>
              <a:ext uri="{FF2B5EF4-FFF2-40B4-BE49-F238E27FC236}">
                <a16:creationId xmlns:a16="http://schemas.microsoft.com/office/drawing/2014/main" id="{0E780E7A-AEBC-4A68-B370-DB48C07FDD85}"/>
              </a:ext>
            </a:extLst>
          </p:cNvPr>
          <p:cNvSpPr txBox="1">
            <a:spLocks noChangeArrowheads="1"/>
          </p:cNvSpPr>
          <p:nvPr/>
        </p:nvSpPr>
        <p:spPr bwMode="auto">
          <a:xfrm>
            <a:off x="3875374" y="5211992"/>
            <a:ext cx="87425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返回值</a:t>
            </a:r>
          </a:p>
        </p:txBody>
      </p:sp>
      <p:sp>
        <p:nvSpPr>
          <p:cNvPr id="35" name="Line 32">
            <a:extLst>
              <a:ext uri="{FF2B5EF4-FFF2-40B4-BE49-F238E27FC236}">
                <a16:creationId xmlns:a16="http://schemas.microsoft.com/office/drawing/2014/main" id="{C657CB41-A555-4526-BC5D-A0EE95A84A39}"/>
              </a:ext>
            </a:extLst>
          </p:cNvPr>
          <p:cNvSpPr>
            <a:spLocks noChangeShapeType="1"/>
          </p:cNvSpPr>
          <p:nvPr/>
        </p:nvSpPr>
        <p:spPr bwMode="auto">
          <a:xfrm flipH="1">
            <a:off x="2630849" y="5563251"/>
            <a:ext cx="5239753" cy="787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33">
            <a:extLst>
              <a:ext uri="{FF2B5EF4-FFF2-40B4-BE49-F238E27FC236}">
                <a16:creationId xmlns:a16="http://schemas.microsoft.com/office/drawing/2014/main" id="{E82C97C5-81C1-41DC-9EDF-A3B7D582892C}"/>
              </a:ext>
            </a:extLst>
          </p:cNvPr>
          <p:cNvSpPr>
            <a:spLocks noChangeShapeType="1"/>
          </p:cNvSpPr>
          <p:nvPr/>
        </p:nvSpPr>
        <p:spPr bwMode="auto">
          <a:xfrm flipH="1" flipV="1">
            <a:off x="1972248" y="4484789"/>
            <a:ext cx="658601" cy="1078453"/>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FA8DDA8-E50D-49CB-B8D0-07CE543A5C1E}"/>
              </a:ext>
            </a:extLst>
          </p:cNvPr>
          <p:cNvSpPr>
            <a:spLocks noChangeShapeType="1"/>
          </p:cNvSpPr>
          <p:nvPr/>
        </p:nvSpPr>
        <p:spPr bwMode="auto">
          <a:xfrm flipV="1">
            <a:off x="1992712" y="3344170"/>
            <a:ext cx="0" cy="1143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49954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trips(upLeft)">
                                      <p:cBhvr>
                                        <p:cTn id="3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trips(downLeft)">
                                      <p:cBhvr>
                                        <p:cTn id="4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500" fill="hold"/>
                                        <p:tgtEl>
                                          <p:spTgt spid="23"/>
                                        </p:tgtEl>
                                        <p:attrNameLst>
                                          <p:attrName>ppt_x</p:attrName>
                                        </p:attrNameLst>
                                      </p:cBhvr>
                                      <p:tavLst>
                                        <p:tav tm="0">
                                          <p:val>
                                            <p:strVal val="#ppt_x"/>
                                          </p:val>
                                        </p:tav>
                                        <p:tav tm="100000">
                                          <p:val>
                                            <p:strVal val="#ppt_x"/>
                                          </p:val>
                                        </p:tav>
                                      </p:tavLst>
                                    </p:anim>
                                    <p:anim calcmode="lin" valueType="num">
                                      <p:cBhvr additive="base">
                                        <p:cTn id="8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ppt_x"/>
                                          </p:val>
                                        </p:tav>
                                        <p:tav tm="100000">
                                          <p:val>
                                            <p:strVal val="#ppt_x"/>
                                          </p:val>
                                        </p:tav>
                                      </p:tavLst>
                                    </p:anim>
                                    <p:anim calcmode="lin" valueType="num">
                                      <p:cBhvr additive="base">
                                        <p:cTn id="9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up)">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right)">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3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up)">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wipe(right)">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wipe(right)">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down)">
                                      <p:cBhvr>
                                        <p:cTn id="1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utoUpdateAnimBg="0"/>
      <p:bldP spid="12" grpId="0" autoUpdateAnimBg="0"/>
      <p:bldP spid="13" grpId="0" animBg="1" autoUpdateAnimBg="0"/>
      <p:bldP spid="14" grpId="0" animBg="1" autoUpdateAnimBg="0"/>
      <p:bldP spid="19" grpId="0" animBg="1" autoUpdateAnimBg="0"/>
      <p:bldP spid="21" grpId="0" animBg="1" autoUpdateAnimBg="0"/>
      <p:bldP spid="22" grpId="0" animBg="1" autoUpdateAnimBg="0"/>
      <p:bldP spid="23" grpId="0" animBg="1" autoUpdateAnimBg="0"/>
      <p:bldP spid="24" grpId="0" animBg="1" autoUpdateAnimBg="0"/>
      <p:bldP spid="26" grpId="0" autoUpdateAnimBg="0"/>
      <p:bldP spid="28" grpId="0" autoUpdateAnimBg="0"/>
      <p:bldP spid="30" grpId="0" animBg="1" autoUpdateAnimBg="0"/>
      <p:bldP spid="32" grpId="0" autoUpdateAnimBg="0"/>
      <p:bldP spid="3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使用参数传递数据：传地址方式</a:t>
            </a:r>
          </a:p>
        </p:txBody>
      </p:sp>
      <p:sp>
        <p:nvSpPr>
          <p:cNvPr id="6" name="Text Box 3">
            <a:extLst>
              <a:ext uri="{FF2B5EF4-FFF2-40B4-BE49-F238E27FC236}">
                <a16:creationId xmlns:a16="http://schemas.microsoft.com/office/drawing/2014/main" id="{17218D78-6DC0-494C-8937-4F590B0F2E24}"/>
              </a:ext>
            </a:extLst>
          </p:cNvPr>
          <p:cNvSpPr txBox="1">
            <a:spLocks noChangeArrowheads="1"/>
          </p:cNvSpPr>
          <p:nvPr/>
        </p:nvSpPr>
        <p:spPr bwMode="auto">
          <a:xfrm>
            <a:off x="101600" y="1256350"/>
            <a:ext cx="9042400" cy="39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形参定义为指针，实参为变量的地址，被调函数通过地址可以修改地址对应的变量。</a:t>
            </a:r>
          </a:p>
        </p:txBody>
      </p:sp>
      <p:sp>
        <p:nvSpPr>
          <p:cNvPr id="8" name="Text Box 4">
            <a:extLst>
              <a:ext uri="{FF2B5EF4-FFF2-40B4-BE49-F238E27FC236}">
                <a16:creationId xmlns:a16="http://schemas.microsoft.com/office/drawing/2014/main" id="{D071BC97-4F85-4C15-A8CD-05999945E130}"/>
              </a:ext>
            </a:extLst>
          </p:cNvPr>
          <p:cNvSpPr txBox="1">
            <a:spLocks noChangeArrowheads="1"/>
          </p:cNvSpPr>
          <p:nvPr/>
        </p:nvSpPr>
        <p:spPr bwMode="auto">
          <a:xfrm>
            <a:off x="762000" y="1876047"/>
            <a:ext cx="3291583"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“%d , %d ”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 (a&lt;b)  swap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“\n %d , %d \n ”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*x , int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t=*x ; *x=*y ; *y=t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5">
            <a:extLst>
              <a:ext uri="{FF2B5EF4-FFF2-40B4-BE49-F238E27FC236}">
                <a16:creationId xmlns:a16="http://schemas.microsoft.com/office/drawing/2014/main" id="{37CCD14A-8340-487A-A795-C30FB2DD47FB}"/>
              </a:ext>
            </a:extLst>
          </p:cNvPr>
          <p:cNvSpPr txBox="1">
            <a:spLocks noChangeArrowheads="1"/>
          </p:cNvSpPr>
          <p:nvPr/>
        </p:nvSpPr>
        <p:spPr bwMode="auto">
          <a:xfrm>
            <a:off x="5649943" y="1952247"/>
            <a:ext cx="458757" cy="35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用函数实现两个变量</a:t>
            </a:r>
            <a:r>
              <a:rPr lang="en-US" altLang="zh-CN">
                <a:latin typeface="Times New Roman" panose="02020603050405020304" pitchFamily="18" charset="0"/>
                <a:ea typeface="宋体" panose="02010600030101010101" pitchFamily="2" charset="-122"/>
                <a:cs typeface="Times New Roman" panose="02020603050405020304" pitchFamily="18" charset="0"/>
              </a:rPr>
              <a:t>a</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值的交换</a:t>
            </a:r>
          </a:p>
        </p:txBody>
      </p:sp>
      <p:sp>
        <p:nvSpPr>
          <p:cNvPr id="10" name="Rectangle 16">
            <a:extLst>
              <a:ext uri="{FF2B5EF4-FFF2-40B4-BE49-F238E27FC236}">
                <a16:creationId xmlns:a16="http://schemas.microsoft.com/office/drawing/2014/main" id="{9C5C5649-D305-4225-80FC-C085F7D2711E}"/>
              </a:ext>
            </a:extLst>
          </p:cNvPr>
          <p:cNvSpPr>
            <a:spLocks noChangeArrowheads="1"/>
          </p:cNvSpPr>
          <p:nvPr/>
        </p:nvSpPr>
        <p:spPr bwMode="auto">
          <a:xfrm>
            <a:off x="7010400" y="2638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1" name="Rectangle 17">
            <a:extLst>
              <a:ext uri="{FF2B5EF4-FFF2-40B4-BE49-F238E27FC236}">
                <a16:creationId xmlns:a16="http://schemas.microsoft.com/office/drawing/2014/main" id="{5C791298-0579-4936-84B9-FAB362638857}"/>
              </a:ext>
            </a:extLst>
          </p:cNvPr>
          <p:cNvSpPr>
            <a:spLocks noChangeArrowheads="1"/>
          </p:cNvSpPr>
          <p:nvPr/>
        </p:nvSpPr>
        <p:spPr bwMode="auto">
          <a:xfrm>
            <a:off x="7010400" y="3323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12" name="Rectangle 18">
            <a:extLst>
              <a:ext uri="{FF2B5EF4-FFF2-40B4-BE49-F238E27FC236}">
                <a16:creationId xmlns:a16="http://schemas.microsoft.com/office/drawing/2014/main" id="{2D44FEEF-EF8B-4DD7-9D79-FE078CE705A0}"/>
              </a:ext>
            </a:extLst>
          </p:cNvPr>
          <p:cNvSpPr>
            <a:spLocks noChangeArrowheads="1"/>
          </p:cNvSpPr>
          <p:nvPr/>
        </p:nvSpPr>
        <p:spPr bwMode="auto">
          <a:xfrm>
            <a:off x="7010400" y="4924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19">
            <a:extLst>
              <a:ext uri="{FF2B5EF4-FFF2-40B4-BE49-F238E27FC236}">
                <a16:creationId xmlns:a16="http://schemas.microsoft.com/office/drawing/2014/main" id="{8C26E203-1C53-4BA6-8A82-DE6CB9BA99F7}"/>
              </a:ext>
            </a:extLst>
          </p:cNvPr>
          <p:cNvSpPr>
            <a:spLocks noChangeArrowheads="1"/>
          </p:cNvSpPr>
          <p:nvPr/>
        </p:nvSpPr>
        <p:spPr bwMode="auto">
          <a:xfrm>
            <a:off x="7010400" y="5609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20">
            <a:extLst>
              <a:ext uri="{FF2B5EF4-FFF2-40B4-BE49-F238E27FC236}">
                <a16:creationId xmlns:a16="http://schemas.microsoft.com/office/drawing/2014/main" id="{B31D46EF-17C2-464C-B524-C6A06A9C9939}"/>
              </a:ext>
            </a:extLst>
          </p:cNvPr>
          <p:cNvSpPr txBox="1">
            <a:spLocks noChangeArrowheads="1"/>
          </p:cNvSpPr>
          <p:nvPr/>
        </p:nvSpPr>
        <p:spPr bwMode="auto">
          <a:xfrm>
            <a:off x="6553200" y="2561847"/>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5" name="Text Box 21">
            <a:extLst>
              <a:ext uri="{FF2B5EF4-FFF2-40B4-BE49-F238E27FC236}">
                <a16:creationId xmlns:a16="http://schemas.microsoft.com/office/drawing/2014/main" id="{55C7DDDA-1E63-4583-B914-9B9E400508B4}"/>
              </a:ext>
            </a:extLst>
          </p:cNvPr>
          <p:cNvSpPr txBox="1">
            <a:spLocks noChangeArrowheads="1"/>
          </p:cNvSpPr>
          <p:nvPr/>
        </p:nvSpPr>
        <p:spPr bwMode="auto">
          <a:xfrm>
            <a:off x="6553200" y="32476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6" name="Text Box 22">
            <a:extLst>
              <a:ext uri="{FF2B5EF4-FFF2-40B4-BE49-F238E27FC236}">
                <a16:creationId xmlns:a16="http://schemas.microsoft.com/office/drawing/2014/main" id="{B2D60061-FC2D-4D01-AC53-1BAADC44A382}"/>
              </a:ext>
            </a:extLst>
          </p:cNvPr>
          <p:cNvSpPr txBox="1">
            <a:spLocks noChangeArrowheads="1"/>
          </p:cNvSpPr>
          <p:nvPr/>
        </p:nvSpPr>
        <p:spPr bwMode="auto">
          <a:xfrm>
            <a:off x="8153400" y="26380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
        <p:nvSpPr>
          <p:cNvPr id="17" name="Text Box 23">
            <a:extLst>
              <a:ext uri="{FF2B5EF4-FFF2-40B4-BE49-F238E27FC236}">
                <a16:creationId xmlns:a16="http://schemas.microsoft.com/office/drawing/2014/main" id="{65CE956D-F0FC-4355-941F-D7269049D01B}"/>
              </a:ext>
            </a:extLst>
          </p:cNvPr>
          <p:cNvSpPr txBox="1">
            <a:spLocks noChangeArrowheads="1"/>
          </p:cNvSpPr>
          <p:nvPr/>
        </p:nvSpPr>
        <p:spPr bwMode="auto">
          <a:xfrm>
            <a:off x="8153400" y="33238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18" name="Text Box 24">
            <a:extLst>
              <a:ext uri="{FF2B5EF4-FFF2-40B4-BE49-F238E27FC236}">
                <a16:creationId xmlns:a16="http://schemas.microsoft.com/office/drawing/2014/main" id="{316E53F1-3695-4598-BC2D-654D0788ACF8}"/>
              </a:ext>
            </a:extLst>
          </p:cNvPr>
          <p:cNvSpPr txBox="1">
            <a:spLocks noChangeArrowheads="1"/>
          </p:cNvSpPr>
          <p:nvPr/>
        </p:nvSpPr>
        <p:spPr bwMode="auto">
          <a:xfrm>
            <a:off x="6600825" y="49240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19" name="Text Box 25">
            <a:extLst>
              <a:ext uri="{FF2B5EF4-FFF2-40B4-BE49-F238E27FC236}">
                <a16:creationId xmlns:a16="http://schemas.microsoft.com/office/drawing/2014/main" id="{BAC9D165-FB74-4BE8-9796-7AF1AA34DA9C}"/>
              </a:ext>
            </a:extLst>
          </p:cNvPr>
          <p:cNvSpPr txBox="1">
            <a:spLocks noChangeArrowheads="1"/>
          </p:cNvSpPr>
          <p:nvPr/>
        </p:nvSpPr>
        <p:spPr bwMode="auto">
          <a:xfrm>
            <a:off x="6600825" y="56098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0" name="Line 26">
            <a:extLst>
              <a:ext uri="{FF2B5EF4-FFF2-40B4-BE49-F238E27FC236}">
                <a16:creationId xmlns:a16="http://schemas.microsoft.com/office/drawing/2014/main" id="{C7DBB00B-4DF9-4251-93B9-07E74E1CACA1}"/>
              </a:ext>
            </a:extLst>
          </p:cNvPr>
          <p:cNvSpPr>
            <a:spLocks noChangeShapeType="1"/>
          </p:cNvSpPr>
          <p:nvPr/>
        </p:nvSpPr>
        <p:spPr bwMode="auto">
          <a:xfrm>
            <a:off x="3124200" y="3857247"/>
            <a:ext cx="3200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27">
            <a:extLst>
              <a:ext uri="{FF2B5EF4-FFF2-40B4-BE49-F238E27FC236}">
                <a16:creationId xmlns:a16="http://schemas.microsoft.com/office/drawing/2014/main" id="{2EEEB003-3558-45C7-B91B-0012E8CDE891}"/>
              </a:ext>
            </a:extLst>
          </p:cNvPr>
          <p:cNvSpPr>
            <a:spLocks noChangeShapeType="1"/>
          </p:cNvSpPr>
          <p:nvPr/>
        </p:nvSpPr>
        <p:spPr bwMode="auto">
          <a:xfrm>
            <a:off x="6324600" y="3857247"/>
            <a:ext cx="0" cy="1524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28">
            <a:extLst>
              <a:ext uri="{FF2B5EF4-FFF2-40B4-BE49-F238E27FC236}">
                <a16:creationId xmlns:a16="http://schemas.microsoft.com/office/drawing/2014/main" id="{0874C556-8D63-48E0-BDB6-AB4308112134}"/>
              </a:ext>
            </a:extLst>
          </p:cNvPr>
          <p:cNvSpPr txBox="1">
            <a:spLocks noChangeArrowheads="1"/>
          </p:cNvSpPr>
          <p:nvPr/>
        </p:nvSpPr>
        <p:spPr bwMode="auto">
          <a:xfrm>
            <a:off x="7086600" y="56098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23" name="Text Box 29">
            <a:extLst>
              <a:ext uri="{FF2B5EF4-FFF2-40B4-BE49-F238E27FC236}">
                <a16:creationId xmlns:a16="http://schemas.microsoft.com/office/drawing/2014/main" id="{865AF156-6CAA-41EF-B380-76CCDEAB4612}"/>
              </a:ext>
            </a:extLst>
          </p:cNvPr>
          <p:cNvSpPr txBox="1">
            <a:spLocks noChangeArrowheads="1"/>
          </p:cNvSpPr>
          <p:nvPr/>
        </p:nvSpPr>
        <p:spPr bwMode="auto">
          <a:xfrm>
            <a:off x="7072313" y="49240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Tree>
    <p:extLst>
      <p:ext uri="{BB962C8B-B14F-4D97-AF65-F5344CB8AC3E}">
        <p14:creationId xmlns:p14="http://schemas.microsoft.com/office/powerpoint/2010/main" val="2713616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tada.wav"/>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1+#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1+#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nimBg="1" autoUpdateAnimBg="0"/>
      <p:bldP spid="11" grpId="0" animBg="1" autoUpdateAnimBg="0"/>
      <p:bldP spid="14" grpId="0" autoUpdateAnimBg="0"/>
      <p:bldP spid="15" grpId="0" autoUpdateAnimBg="0"/>
      <p:bldP spid="16" grpId="0" autoUpdateAnimBg="0"/>
      <p:bldP spid="17" grpId="0" autoUpdateAnimBg="0"/>
      <p:bldP spid="18" grpId="0" autoUpdateAnimBg="0"/>
      <p:bldP spid="19" grpId="0" autoUpdateAnimBg="0"/>
      <p:bldP spid="22" grpId="0" autoUpdateAnimBg="0"/>
      <p:bldP spid="2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4387849"/>
            <a:ext cx="8547100" cy="2094466"/>
          </a:xfrm>
        </p:spPr>
        <p:txBody>
          <a:bodyPr/>
          <a:lstStyle/>
          <a:p>
            <a:r>
              <a:rPr lang="zh-CN" altLang="en-US" sz="2000" dirty="0"/>
              <a:t>单片机内部的数据以二进制方式存储，通过十进制或十六进制表示；</a:t>
            </a:r>
            <a:endParaRPr lang="en-US" altLang="zh-CN" sz="2000" dirty="0"/>
          </a:p>
          <a:p>
            <a:r>
              <a:rPr lang="zh-CN" altLang="en-US" sz="2000" dirty="0"/>
              <a:t>嵌入式</a:t>
            </a:r>
            <a:r>
              <a:rPr lang="en-US" altLang="zh-CN" sz="2000" dirty="0"/>
              <a:t>C</a:t>
            </a:r>
            <a:r>
              <a:rPr lang="zh-CN" altLang="en-US" sz="2000" dirty="0"/>
              <a:t>语言中不支持二进制表示，默认为十进制表示，表示十六进制须在前面加上</a:t>
            </a:r>
            <a:r>
              <a:rPr lang="en-US" altLang="zh-CN" sz="2000" dirty="0"/>
              <a:t>0x</a:t>
            </a:r>
            <a:r>
              <a:rPr lang="zh-CN" altLang="en-US" sz="2000" dirty="0"/>
              <a:t>（如</a:t>
            </a:r>
            <a:r>
              <a:rPr lang="en-US" altLang="zh-CN" sz="2000" dirty="0"/>
              <a:t>0xFF</a:t>
            </a:r>
            <a:r>
              <a:rPr lang="zh-CN" altLang="en-US" sz="2000" dirty="0"/>
              <a:t>），不区分大小写；</a:t>
            </a:r>
            <a:endParaRPr lang="en-US" altLang="zh-CN" sz="2000" dirty="0"/>
          </a:p>
          <a:p>
            <a:r>
              <a:rPr lang="zh-CN" altLang="en-US" sz="2000" dirty="0"/>
              <a:t>进制转换可以借助电脑自带的计算器工具。</a:t>
            </a:r>
          </a:p>
        </p:txBody>
      </p:sp>
      <p:graphicFrame>
        <p:nvGraphicFramePr>
          <p:cNvPr id="6" name="表格 5">
            <a:extLst>
              <a:ext uri="{FF2B5EF4-FFF2-40B4-BE49-F238E27FC236}">
                <a16:creationId xmlns:a16="http://schemas.microsoft.com/office/drawing/2014/main" id="{03C23154-C9B0-4825-BB83-457B9365293B}"/>
              </a:ext>
            </a:extLst>
          </p:cNvPr>
          <p:cNvGraphicFramePr>
            <a:graphicFrameLocks noGrp="1"/>
          </p:cNvGraphicFramePr>
          <p:nvPr>
            <p:extLst>
              <p:ext uri="{D42A27DB-BD31-4B8C-83A1-F6EECF244321}">
                <p14:modId xmlns:p14="http://schemas.microsoft.com/office/powerpoint/2010/main" val="3066396493"/>
              </p:ext>
            </p:extLst>
          </p:nvPr>
        </p:nvGraphicFramePr>
        <p:xfrm>
          <a:off x="943645" y="695527"/>
          <a:ext cx="7387554" cy="3566160"/>
        </p:xfrm>
        <a:graphic>
          <a:graphicData uri="http://schemas.openxmlformats.org/drawingml/2006/table">
            <a:tbl>
              <a:tblPr firstRow="1" bandRow="1">
                <a:tableStyleId>{21E4AEA4-8DFA-4A89-87EB-49C32662AFE0}</a:tableStyleId>
              </a:tblPr>
              <a:tblGrid>
                <a:gridCol w="1231259">
                  <a:extLst>
                    <a:ext uri="{9D8B030D-6E8A-4147-A177-3AD203B41FA5}">
                      <a16:colId xmlns:a16="http://schemas.microsoft.com/office/drawing/2014/main" val="1854981511"/>
                    </a:ext>
                  </a:extLst>
                </a:gridCol>
                <a:gridCol w="1231259">
                  <a:extLst>
                    <a:ext uri="{9D8B030D-6E8A-4147-A177-3AD203B41FA5}">
                      <a16:colId xmlns:a16="http://schemas.microsoft.com/office/drawing/2014/main" val="306095762"/>
                    </a:ext>
                  </a:extLst>
                </a:gridCol>
                <a:gridCol w="1231259">
                  <a:extLst>
                    <a:ext uri="{9D8B030D-6E8A-4147-A177-3AD203B41FA5}">
                      <a16:colId xmlns:a16="http://schemas.microsoft.com/office/drawing/2014/main" val="351256327"/>
                    </a:ext>
                  </a:extLst>
                </a:gridCol>
                <a:gridCol w="1231259">
                  <a:extLst>
                    <a:ext uri="{9D8B030D-6E8A-4147-A177-3AD203B41FA5}">
                      <a16:colId xmlns:a16="http://schemas.microsoft.com/office/drawing/2014/main" val="3621390344"/>
                    </a:ext>
                  </a:extLst>
                </a:gridCol>
                <a:gridCol w="1231259">
                  <a:extLst>
                    <a:ext uri="{9D8B030D-6E8A-4147-A177-3AD203B41FA5}">
                      <a16:colId xmlns:a16="http://schemas.microsoft.com/office/drawing/2014/main" val="4025546351"/>
                    </a:ext>
                  </a:extLst>
                </a:gridCol>
                <a:gridCol w="1231259">
                  <a:extLst>
                    <a:ext uri="{9D8B030D-6E8A-4147-A177-3AD203B41FA5}">
                      <a16:colId xmlns:a16="http://schemas.microsoft.com/office/drawing/2014/main" val="2470831388"/>
                    </a:ext>
                  </a:extLst>
                </a:gridCol>
              </a:tblGrid>
              <a:tr h="331531">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extLst>
                  <a:ext uri="{0D108BD9-81ED-4DB2-BD59-A6C34878D82A}">
                    <a16:rowId xmlns:a16="http://schemas.microsoft.com/office/drawing/2014/main" val="3251238538"/>
                  </a:ext>
                </a:extLst>
              </a:tr>
              <a:tr h="331531">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9971739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85509770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37689666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70028339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16531571"/>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13</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817324315"/>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4152221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816388031"/>
                  </a:ext>
                </a:extLst>
              </a:tr>
            </a:tbl>
          </a:graphicData>
        </a:graphic>
      </p:graphicFrame>
    </p:spTree>
    <p:extLst>
      <p:ext uri="{BB962C8B-B14F-4D97-AF65-F5344CB8AC3E}">
        <p14:creationId xmlns:p14="http://schemas.microsoft.com/office/powerpoint/2010/main" val="3529706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全局变量传递方式</a:t>
            </a:r>
          </a:p>
        </p:txBody>
      </p:sp>
      <p:sp>
        <p:nvSpPr>
          <p:cNvPr id="6" name="Text Box 3">
            <a:extLst>
              <a:ext uri="{FF2B5EF4-FFF2-40B4-BE49-F238E27FC236}">
                <a16:creationId xmlns:a16="http://schemas.microsoft.com/office/drawing/2014/main" id="{3799ECB0-012C-4E77-9A9E-9785FD8A139D}"/>
              </a:ext>
            </a:extLst>
          </p:cNvPr>
          <p:cNvSpPr txBox="1">
            <a:spLocks noChangeArrowheads="1"/>
          </p:cNvSpPr>
          <p:nvPr/>
        </p:nvSpPr>
        <p:spPr bwMode="auto">
          <a:xfrm>
            <a:off x="101599" y="1232170"/>
            <a:ext cx="8739791"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全局变量可以被调用函数和被调函数共享，任何函数对全局变量的修改都会影响到其他函数所见的全局变量的值。</a:t>
            </a:r>
          </a:p>
        </p:txBody>
      </p:sp>
      <p:sp>
        <p:nvSpPr>
          <p:cNvPr id="8" name="Text Box 4">
            <a:extLst>
              <a:ext uri="{FF2B5EF4-FFF2-40B4-BE49-F238E27FC236}">
                <a16:creationId xmlns:a16="http://schemas.microsoft.com/office/drawing/2014/main" id="{E69222C7-67B8-4A62-9A08-20A886C77ADB}"/>
              </a:ext>
            </a:extLst>
          </p:cNvPr>
          <p:cNvSpPr txBox="1">
            <a:spLocks noChangeArrowheads="1"/>
          </p:cNvSpPr>
          <p:nvPr/>
        </p:nvSpPr>
        <p:spPr bwMode="auto">
          <a:xfrm>
            <a:off x="838200" y="1994170"/>
            <a:ext cx="3092811"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#include &lt;stdio.h&gt;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c ;</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main ( void)</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 int a ,b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scanf ( “ %d ,%d ” , &amp;a ,&amp;b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splus  (a , 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printf ( “a*b =%d \n ” ,c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splus (int x , int y )</a:t>
            </a:r>
          </a:p>
          <a:p>
            <a:r>
              <a:rPr lang="en-US" altLang="zh-CN">
                <a:latin typeface="Times New Roman" panose="02020603050405020304" pitchFamily="18" charset="0"/>
                <a:ea typeface="宋体" panose="02010600030101010101" pitchFamily="2" charset="-122"/>
                <a:cs typeface="Times New Roman" panose="02020603050405020304" pitchFamily="18" charset="0"/>
              </a:rPr>
              <a:t>{   c=x*y ; }</a:t>
            </a:r>
          </a:p>
        </p:txBody>
      </p:sp>
      <p:sp>
        <p:nvSpPr>
          <p:cNvPr id="9" name="AutoShape 5">
            <a:extLst>
              <a:ext uri="{FF2B5EF4-FFF2-40B4-BE49-F238E27FC236}">
                <a16:creationId xmlns:a16="http://schemas.microsoft.com/office/drawing/2014/main" id="{2F81EB7D-2799-4B9E-B1D4-149C3D5056A6}"/>
              </a:ext>
            </a:extLst>
          </p:cNvPr>
          <p:cNvSpPr>
            <a:spLocks/>
          </p:cNvSpPr>
          <p:nvPr/>
        </p:nvSpPr>
        <p:spPr bwMode="auto">
          <a:xfrm>
            <a:off x="3138487" y="2104518"/>
            <a:ext cx="2233613" cy="314325"/>
          </a:xfrm>
          <a:prstGeom prst="callout1">
            <a:avLst>
              <a:gd name="adj1" fmla="val 124241"/>
              <a:gd name="adj2" fmla="val 94884"/>
              <a:gd name="adj3" fmla="val 124241"/>
              <a:gd name="adj4" fmla="val -66310"/>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说明全局变量</a:t>
            </a:r>
          </a:p>
        </p:txBody>
      </p:sp>
      <p:sp>
        <p:nvSpPr>
          <p:cNvPr id="10" name="Rectangle 6">
            <a:extLst>
              <a:ext uri="{FF2B5EF4-FFF2-40B4-BE49-F238E27FC236}">
                <a16:creationId xmlns:a16="http://schemas.microsoft.com/office/drawing/2014/main" id="{C94ABED8-042D-45E1-8D5C-2583A1D8C69D}"/>
              </a:ext>
            </a:extLst>
          </p:cNvPr>
          <p:cNvSpPr>
            <a:spLocks noChangeArrowheads="1"/>
          </p:cNvSpPr>
          <p:nvPr/>
        </p:nvSpPr>
        <p:spPr bwMode="auto">
          <a:xfrm>
            <a:off x="6553200" y="3060970"/>
            <a:ext cx="1143000" cy="533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7">
            <a:extLst>
              <a:ext uri="{FF2B5EF4-FFF2-40B4-BE49-F238E27FC236}">
                <a16:creationId xmlns:a16="http://schemas.microsoft.com/office/drawing/2014/main" id="{C6B92713-B884-48EE-999B-D5F2795DAFB8}"/>
              </a:ext>
            </a:extLst>
          </p:cNvPr>
          <p:cNvSpPr txBox="1">
            <a:spLocks noChangeArrowheads="1"/>
          </p:cNvSpPr>
          <p:nvPr/>
        </p:nvSpPr>
        <p:spPr bwMode="auto">
          <a:xfrm>
            <a:off x="6126163" y="2984770"/>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 name="Line 8">
            <a:extLst>
              <a:ext uri="{FF2B5EF4-FFF2-40B4-BE49-F238E27FC236}">
                <a16:creationId xmlns:a16="http://schemas.microsoft.com/office/drawing/2014/main" id="{CE1BFFF3-5932-45BA-8427-C7EF8C34E626}"/>
              </a:ext>
            </a:extLst>
          </p:cNvPr>
          <p:cNvSpPr>
            <a:spLocks noChangeShapeType="1"/>
          </p:cNvSpPr>
          <p:nvPr/>
        </p:nvSpPr>
        <p:spPr bwMode="auto">
          <a:xfrm>
            <a:off x="685800" y="3441970"/>
            <a:ext cx="0" cy="533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9">
            <a:extLst>
              <a:ext uri="{FF2B5EF4-FFF2-40B4-BE49-F238E27FC236}">
                <a16:creationId xmlns:a16="http://schemas.microsoft.com/office/drawing/2014/main" id="{CC6B2B60-8631-453B-9D53-7CC693F10D7D}"/>
              </a:ext>
            </a:extLst>
          </p:cNvPr>
          <p:cNvSpPr>
            <a:spLocks noChangeShapeType="1"/>
          </p:cNvSpPr>
          <p:nvPr/>
        </p:nvSpPr>
        <p:spPr bwMode="auto">
          <a:xfrm>
            <a:off x="685800" y="3975370"/>
            <a:ext cx="4419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0">
            <a:extLst>
              <a:ext uri="{FF2B5EF4-FFF2-40B4-BE49-F238E27FC236}">
                <a16:creationId xmlns:a16="http://schemas.microsoft.com/office/drawing/2014/main" id="{E16BEBAF-F6B7-4D0A-A345-6218C02E1960}"/>
              </a:ext>
            </a:extLst>
          </p:cNvPr>
          <p:cNvSpPr>
            <a:spLocks noChangeShapeType="1"/>
          </p:cNvSpPr>
          <p:nvPr/>
        </p:nvSpPr>
        <p:spPr bwMode="auto">
          <a:xfrm>
            <a:off x="5105400" y="3975369"/>
            <a:ext cx="0" cy="938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11">
            <a:extLst>
              <a:ext uri="{FF2B5EF4-FFF2-40B4-BE49-F238E27FC236}">
                <a16:creationId xmlns:a16="http://schemas.microsoft.com/office/drawing/2014/main" id="{DA07192B-4070-4BF2-BA2C-C1361545FAB0}"/>
              </a:ext>
            </a:extLst>
          </p:cNvPr>
          <p:cNvSpPr>
            <a:spLocks noChangeShapeType="1"/>
          </p:cNvSpPr>
          <p:nvPr/>
        </p:nvSpPr>
        <p:spPr bwMode="auto">
          <a:xfrm flipH="1">
            <a:off x="1143000" y="4913617"/>
            <a:ext cx="3962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2">
            <a:extLst>
              <a:ext uri="{FF2B5EF4-FFF2-40B4-BE49-F238E27FC236}">
                <a16:creationId xmlns:a16="http://schemas.microsoft.com/office/drawing/2014/main" id="{6B074319-C7A3-4965-96EC-504AC156EC3D}"/>
              </a:ext>
            </a:extLst>
          </p:cNvPr>
          <p:cNvSpPr>
            <a:spLocks noChangeShapeType="1"/>
          </p:cNvSpPr>
          <p:nvPr/>
        </p:nvSpPr>
        <p:spPr bwMode="auto">
          <a:xfrm>
            <a:off x="1143000" y="4913617"/>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3">
            <a:extLst>
              <a:ext uri="{FF2B5EF4-FFF2-40B4-BE49-F238E27FC236}">
                <a16:creationId xmlns:a16="http://schemas.microsoft.com/office/drawing/2014/main" id="{599DB81E-707B-42CE-B683-663EF47D3C91}"/>
              </a:ext>
            </a:extLst>
          </p:cNvPr>
          <p:cNvSpPr>
            <a:spLocks noChangeShapeType="1"/>
          </p:cNvSpPr>
          <p:nvPr/>
        </p:nvSpPr>
        <p:spPr bwMode="auto">
          <a:xfrm>
            <a:off x="1143000" y="5294617"/>
            <a:ext cx="6019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4">
            <a:extLst>
              <a:ext uri="{FF2B5EF4-FFF2-40B4-BE49-F238E27FC236}">
                <a16:creationId xmlns:a16="http://schemas.microsoft.com/office/drawing/2014/main" id="{2668ECA6-2925-434E-862F-57306460FA08}"/>
              </a:ext>
            </a:extLst>
          </p:cNvPr>
          <p:cNvSpPr>
            <a:spLocks noChangeShapeType="1"/>
          </p:cNvSpPr>
          <p:nvPr/>
        </p:nvSpPr>
        <p:spPr bwMode="auto">
          <a:xfrm flipV="1">
            <a:off x="7162800" y="3594370"/>
            <a:ext cx="0" cy="1700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5">
            <a:extLst>
              <a:ext uri="{FF2B5EF4-FFF2-40B4-BE49-F238E27FC236}">
                <a16:creationId xmlns:a16="http://schemas.microsoft.com/office/drawing/2014/main" id="{F04A9869-F3F9-4CB7-AFC6-85B8265200C8}"/>
              </a:ext>
            </a:extLst>
          </p:cNvPr>
          <p:cNvSpPr txBox="1">
            <a:spLocks noChangeArrowheads="1"/>
          </p:cNvSpPr>
          <p:nvPr/>
        </p:nvSpPr>
        <p:spPr bwMode="auto">
          <a:xfrm>
            <a:off x="7010400" y="3137170"/>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20" name="Line 16">
            <a:extLst>
              <a:ext uri="{FF2B5EF4-FFF2-40B4-BE49-F238E27FC236}">
                <a16:creationId xmlns:a16="http://schemas.microsoft.com/office/drawing/2014/main" id="{E9C9E5A4-B6F7-4185-A01D-DD1E4E6D8998}"/>
              </a:ext>
            </a:extLst>
          </p:cNvPr>
          <p:cNvSpPr>
            <a:spLocks noChangeShapeType="1"/>
          </p:cNvSpPr>
          <p:nvPr/>
        </p:nvSpPr>
        <p:spPr bwMode="auto">
          <a:xfrm flipH="1">
            <a:off x="4191000" y="3365770"/>
            <a:ext cx="2362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7A0E7CF4-96B8-4DC5-A5A7-0A87CF3CD4EB}"/>
              </a:ext>
            </a:extLst>
          </p:cNvPr>
          <p:cNvSpPr>
            <a:spLocks noChangeShapeType="1"/>
          </p:cNvSpPr>
          <p:nvPr/>
        </p:nvSpPr>
        <p:spPr bwMode="auto">
          <a:xfrm flipH="1">
            <a:off x="3249743" y="3365770"/>
            <a:ext cx="941257" cy="706609"/>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18">
            <a:extLst>
              <a:ext uri="{FF2B5EF4-FFF2-40B4-BE49-F238E27FC236}">
                <a16:creationId xmlns:a16="http://schemas.microsoft.com/office/drawing/2014/main" id="{DA81DF9A-80BD-45FB-A4D4-7E5375D58242}"/>
              </a:ext>
            </a:extLst>
          </p:cNvPr>
          <p:cNvSpPr txBox="1">
            <a:spLocks noChangeArrowheads="1"/>
          </p:cNvSpPr>
          <p:nvPr/>
        </p:nvSpPr>
        <p:spPr bwMode="auto">
          <a:xfrm>
            <a:off x="121338" y="5492527"/>
            <a:ext cx="88318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说明：应尽量少用全局变量，应使函数内部的内聚性强，函数之间的偶合性弱。</a:t>
            </a:r>
          </a:p>
        </p:txBody>
      </p:sp>
    </p:spTree>
    <p:extLst>
      <p:ext uri="{BB962C8B-B14F-4D97-AF65-F5344CB8AC3E}">
        <p14:creationId xmlns:p14="http://schemas.microsoft.com/office/powerpoint/2010/main" val="2830372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up)">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linds(horizontal)">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nimBg="1" autoUpdateAnimBg="0"/>
      <p:bldP spid="11" grpId="0" autoUpdateAnimBg="0"/>
      <p:bldP spid="19" grpId="0" autoUpdateAnimBg="0"/>
      <p:bldP spid="2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625600" cy="523220"/>
          </a:xfrm>
        </p:spPr>
        <p:txBody>
          <a:bodyPr/>
          <a:lstStyle/>
          <a:p>
            <a:r>
              <a:rPr lang="zh-CN" altLang="en-US" dirty="0"/>
              <a:t>参考资料</a:t>
            </a:r>
          </a:p>
        </p:txBody>
      </p:sp>
      <p:sp>
        <p:nvSpPr>
          <p:cNvPr id="7" name="文本占位符 6">
            <a:extLst>
              <a:ext uri="{FF2B5EF4-FFF2-40B4-BE49-F238E27FC236}">
                <a16:creationId xmlns:a16="http://schemas.microsoft.com/office/drawing/2014/main" id="{B9952865-B431-487D-B7FB-46CD8F128B3E}"/>
              </a:ext>
            </a:extLst>
          </p:cNvPr>
          <p:cNvSpPr>
            <a:spLocks noGrp="1"/>
          </p:cNvSpPr>
          <p:nvPr>
            <p:ph type="body" sz="quarter" idx="13"/>
          </p:nvPr>
        </p:nvSpPr>
        <p:spPr/>
        <p:txBody>
          <a:bodyPr/>
          <a:lstStyle/>
          <a:p>
            <a:r>
              <a:rPr lang="zh-CN" altLang="en-US" dirty="0">
                <a:latin typeface="仿宋" panose="02010609060101010101" pitchFamily="49" charset="-122"/>
                <a:ea typeface="仿宋" panose="02010609060101010101" pitchFamily="49" charset="-122"/>
              </a:rPr>
              <a:t>雷炜轩</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单片机</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语言基础</a:t>
            </a:r>
            <a:r>
              <a:rPr lang="en-US" altLang="zh-CN" dirty="0">
                <a:latin typeface="仿宋" panose="02010609060101010101" pitchFamily="49" charset="-122"/>
                <a:ea typeface="仿宋" panose="02010609060101010101" pitchFamily="49" charset="-122"/>
              </a:rPr>
              <a:t>[EB/OL]. [2020-11-08].</a:t>
            </a:r>
          </a:p>
          <a:p>
            <a:r>
              <a:rPr lang="zh-CN" altLang="en-US" dirty="0">
                <a:latin typeface="仿宋" panose="02010609060101010101" pitchFamily="49" charset="-122"/>
                <a:ea typeface="仿宋" panose="02010609060101010101" pitchFamily="49" charset="-122"/>
              </a:rPr>
              <a:t>宣善立</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程序设计基础</a:t>
            </a:r>
            <a:r>
              <a:rPr lang="en-US" altLang="zh-CN" dirty="0">
                <a:latin typeface="仿宋" panose="02010609060101010101" pitchFamily="49" charset="-122"/>
                <a:ea typeface="仿宋" panose="02010609060101010101" pitchFamily="49" charset="-122"/>
              </a:rPr>
              <a:t>[EB/OL]. [2020-11].</a:t>
            </a:r>
          </a:p>
          <a:p>
            <a:r>
              <a:rPr lang="zh-CN" altLang="en-US" dirty="0">
                <a:latin typeface="仿宋" panose="02010609060101010101" pitchFamily="49" charset="-122"/>
                <a:ea typeface="仿宋" panose="02010609060101010101" pitchFamily="49" charset="-122"/>
              </a:rPr>
              <a:t>普中科技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普中</a:t>
            </a:r>
            <a:r>
              <a:rPr lang="en-US" altLang="zh-CN" dirty="0">
                <a:latin typeface="仿宋" panose="02010609060101010101" pitchFamily="49" charset="-122"/>
                <a:ea typeface="仿宋" panose="02010609060101010101" pitchFamily="49" charset="-122"/>
              </a:rPr>
              <a:t>51</a:t>
            </a:r>
            <a:r>
              <a:rPr lang="zh-CN" altLang="en-US" dirty="0">
                <a:latin typeface="仿宋" panose="02010609060101010101" pitchFamily="49" charset="-122"/>
                <a:ea typeface="仿宋" panose="02010609060101010101" pitchFamily="49" charset="-122"/>
              </a:rPr>
              <a:t>单片机开发攻略</a:t>
            </a:r>
            <a:r>
              <a:rPr lang="en-US" altLang="zh-CN" dirty="0">
                <a:latin typeface="仿宋" panose="02010609060101010101" pitchFamily="49" charset="-122"/>
                <a:ea typeface="仿宋" panose="02010609060101010101" pitchFamily="49" charset="-122"/>
              </a:rPr>
              <a:t>[EB/OL]. [2019-09].</a:t>
            </a:r>
          </a:p>
          <a:p>
            <a:r>
              <a:rPr lang="zh-CN" altLang="en-US" dirty="0">
                <a:latin typeface="仿宋" panose="02010609060101010101" pitchFamily="49" charset="-122"/>
                <a:ea typeface="仿宋" panose="02010609060101010101" pitchFamily="49" charset="-122"/>
              </a:rPr>
              <a:t>郭天祥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新概念</a:t>
            </a:r>
            <a:r>
              <a:rPr lang="en-US" altLang="zh-CN" dirty="0">
                <a:latin typeface="仿宋" panose="02010609060101010101" pitchFamily="49" charset="-122"/>
                <a:ea typeface="仿宋" panose="02010609060101010101" pitchFamily="49" charset="-122"/>
              </a:rPr>
              <a:t>51 </a:t>
            </a:r>
            <a:r>
              <a:rPr lang="zh-CN" altLang="en-US" dirty="0">
                <a:latin typeface="仿宋" panose="02010609060101010101" pitchFamily="49" charset="-122"/>
                <a:ea typeface="仿宋" panose="02010609060101010101" pitchFamily="49" charset="-122"/>
              </a:rPr>
              <a:t>单片机 </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入门提高开发拓展全攻略（第</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版）</a:t>
            </a:r>
            <a:r>
              <a:rPr lang="en-US" altLang="zh-CN" dirty="0">
                <a:latin typeface="仿宋" panose="02010609060101010101" pitchFamily="49" charset="-122"/>
                <a:ea typeface="仿宋" panose="02010609060101010101" pitchFamily="49" charset="-122"/>
              </a:rPr>
              <a:t>[M]. </a:t>
            </a:r>
            <a:r>
              <a:rPr lang="zh-CN" altLang="en-US" dirty="0">
                <a:latin typeface="仿宋" panose="02010609060101010101" pitchFamily="49" charset="-122"/>
                <a:ea typeface="仿宋" panose="02010609060101010101" pitchFamily="49" charset="-122"/>
              </a:rPr>
              <a:t>电子工业出版社</a:t>
            </a:r>
            <a:r>
              <a:rPr lang="en-US" altLang="zh-CN" dirty="0">
                <a:latin typeface="仿宋" panose="02010609060101010101" pitchFamily="49" charset="-122"/>
                <a:ea typeface="仿宋" panose="02010609060101010101" pitchFamily="49" charset="-122"/>
              </a:rPr>
              <a:t>, 2018.</a:t>
            </a:r>
          </a:p>
        </p:txBody>
      </p:sp>
    </p:spTree>
    <p:extLst>
      <p:ext uri="{BB962C8B-B14F-4D97-AF65-F5344CB8AC3E}">
        <p14:creationId xmlns:p14="http://schemas.microsoft.com/office/powerpoint/2010/main" val="34373862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996739"/>
          </a:xfrm>
        </p:spPr>
        <p:txBody>
          <a:bodyPr/>
          <a:lstStyle/>
          <a:p>
            <a:r>
              <a:rPr lang="zh-CN" altLang="en-US" dirty="0"/>
              <a:t>二进制、十六进制 → 十进制</a:t>
            </a:r>
            <a:endParaRPr lang="en-US" altLang="zh-CN" dirty="0"/>
          </a:p>
          <a:p>
            <a:pPr marL="457200" lvl="1" indent="0">
              <a:buNone/>
            </a:pPr>
            <a:r>
              <a:rPr lang="zh-CN" altLang="en-US" dirty="0"/>
              <a:t>原则：按位权展开求和</a:t>
            </a:r>
            <a:endParaRPr lang="en-US" altLang="zh-CN" dirty="0"/>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B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2</a:t>
            </a:r>
            <a:r>
              <a:rPr lang="en-US" altLang="zh-CN" baseline="30000" dirty="0">
                <a:latin typeface="Arial" panose="020B0604020202020204" pitchFamily="34" charset="0"/>
              </a:rPr>
              <a:t>2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1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0</a:t>
            </a:r>
            <a:r>
              <a:rPr lang="en-US" altLang="zh-CN" dirty="0">
                <a:latin typeface="Arial" panose="020B0604020202020204" pitchFamily="34" charset="0"/>
              </a:rPr>
              <a:t> = 5D</a:t>
            </a:r>
            <a:endParaRPr lang="en-US" altLang="zh-CN" dirty="0">
              <a:latin typeface="Arial" panose="020B0604020202020204" pitchFamily="34" charset="0"/>
              <a:ea typeface="楷体_GB2312" pitchFamily="49" charset="-122"/>
            </a:endParaRPr>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AH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3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16</a:t>
            </a:r>
            <a:r>
              <a:rPr lang="en-US" altLang="zh-CN" baseline="30000"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rPr>
              <a:t>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1</a:t>
            </a:r>
            <a:r>
              <a:rPr lang="en-US" altLang="zh-CN" dirty="0">
                <a:latin typeface="Arial" panose="020B0604020202020204" pitchFamily="34" charset="0"/>
              </a:rPr>
              <a:t> + 10 </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0</a:t>
            </a:r>
            <a:r>
              <a:rPr lang="en-US" altLang="zh-CN" dirty="0">
                <a:latin typeface="Arial" panose="020B0604020202020204" pitchFamily="34" charset="0"/>
              </a:rPr>
              <a:t> </a:t>
            </a:r>
            <a:r>
              <a:rPr lang="zh-CN" altLang="en-US" dirty="0">
                <a:latin typeface="Arial" panose="020B0604020202020204" pitchFamily="34" charset="0"/>
              </a:rPr>
              <a:t>＝ </a:t>
            </a:r>
            <a:r>
              <a:rPr lang="en-US" altLang="zh-CN" dirty="0">
                <a:latin typeface="Arial" panose="020B0604020202020204" pitchFamily="34" charset="0"/>
              </a:rPr>
              <a:t>4122D</a:t>
            </a:r>
            <a:endParaRPr lang="zh-CN" altLang="en-US" dirty="0"/>
          </a:p>
          <a:p>
            <a:endParaRPr lang="zh-CN" altLang="en-US" dirty="0"/>
          </a:p>
        </p:txBody>
      </p:sp>
      <p:sp>
        <p:nvSpPr>
          <p:cNvPr id="17" name="文本占位符 6">
            <a:extLst>
              <a:ext uri="{FF2B5EF4-FFF2-40B4-BE49-F238E27FC236}">
                <a16:creationId xmlns:a16="http://schemas.microsoft.com/office/drawing/2014/main" id="{CFC3D01F-572D-46EA-8904-8C7FF4D41A3E}"/>
              </a:ext>
            </a:extLst>
          </p:cNvPr>
          <p:cNvSpPr txBox="1">
            <a:spLocks/>
          </p:cNvSpPr>
          <p:nvPr/>
        </p:nvSpPr>
        <p:spPr>
          <a:xfrm>
            <a:off x="298450" y="2669140"/>
            <a:ext cx="8547100" cy="2004955"/>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十进制 → 二进制、十六进制</a:t>
            </a:r>
          </a:p>
          <a:p>
            <a:pPr marL="457200" lvl="1" indent="0">
              <a:buNone/>
            </a:pPr>
            <a:r>
              <a:rPr lang="zh-CN" altLang="en-US" dirty="0"/>
              <a:t>原则：除基直到商为</a:t>
            </a:r>
            <a:r>
              <a:rPr lang="en-US" altLang="zh-CN" dirty="0"/>
              <a:t>0</a:t>
            </a:r>
            <a:r>
              <a:rPr lang="zh-CN" altLang="en-US" dirty="0"/>
              <a:t>，倒取余数（除基取余）</a:t>
            </a:r>
            <a:endParaRPr lang="en-US" altLang="zh-CN" dirty="0"/>
          </a:p>
          <a:p>
            <a:pPr marL="457200" lvl="1" indent="0">
              <a:buNone/>
            </a:pPr>
            <a:r>
              <a:rPr lang="en-US" altLang="zh-CN" dirty="0"/>
              <a:t>100D</a:t>
            </a:r>
          </a:p>
          <a:p>
            <a:pPr marL="457200" lvl="1" indent="0">
              <a:buNone/>
            </a:pPr>
            <a:r>
              <a:rPr lang="en-US" altLang="zh-CN" dirty="0"/>
              <a:t>100D = 64H</a:t>
            </a:r>
          </a:p>
        </p:txBody>
      </p:sp>
      <p:sp>
        <p:nvSpPr>
          <p:cNvPr id="73" name="Text Box 5">
            <a:extLst>
              <a:ext uri="{FF2B5EF4-FFF2-40B4-BE49-F238E27FC236}">
                <a16:creationId xmlns:a16="http://schemas.microsoft.com/office/drawing/2014/main" id="{FE4897EE-DD54-4EB2-BAF7-DDEE703553F5}"/>
              </a:ext>
            </a:extLst>
          </p:cNvPr>
          <p:cNvSpPr txBox="1">
            <a:spLocks noChangeArrowheads="1"/>
          </p:cNvSpPr>
          <p:nvPr/>
        </p:nvSpPr>
        <p:spPr bwMode="auto">
          <a:xfrm>
            <a:off x="7539038" y="2799297"/>
            <a:ext cx="693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100</a:t>
            </a:r>
          </a:p>
        </p:txBody>
      </p:sp>
      <p:sp>
        <p:nvSpPr>
          <p:cNvPr id="74" name="Line 6">
            <a:extLst>
              <a:ext uri="{FF2B5EF4-FFF2-40B4-BE49-F238E27FC236}">
                <a16:creationId xmlns:a16="http://schemas.microsoft.com/office/drawing/2014/main" id="{097CA782-7488-44BA-B517-726B8C4214E0}"/>
              </a:ext>
            </a:extLst>
          </p:cNvPr>
          <p:cNvSpPr>
            <a:spLocks noChangeShapeType="1"/>
          </p:cNvSpPr>
          <p:nvPr/>
        </p:nvSpPr>
        <p:spPr bwMode="auto">
          <a:xfrm>
            <a:off x="7470775" y="2759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5" name="Line 7">
            <a:extLst>
              <a:ext uri="{FF2B5EF4-FFF2-40B4-BE49-F238E27FC236}">
                <a16:creationId xmlns:a16="http://schemas.microsoft.com/office/drawing/2014/main" id="{CC48B4CE-36A4-4076-A0BF-CD7A0E36E058}"/>
              </a:ext>
            </a:extLst>
          </p:cNvPr>
          <p:cNvSpPr>
            <a:spLocks noChangeShapeType="1"/>
          </p:cNvSpPr>
          <p:nvPr/>
        </p:nvSpPr>
        <p:spPr bwMode="auto">
          <a:xfrm>
            <a:off x="7470775" y="3216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6" name="Text Box 8">
            <a:extLst>
              <a:ext uri="{FF2B5EF4-FFF2-40B4-BE49-F238E27FC236}">
                <a16:creationId xmlns:a16="http://schemas.microsoft.com/office/drawing/2014/main" id="{91654D03-5969-44D5-83A0-A39565803FDC}"/>
              </a:ext>
            </a:extLst>
          </p:cNvPr>
          <p:cNvSpPr txBox="1">
            <a:spLocks noChangeArrowheads="1"/>
          </p:cNvSpPr>
          <p:nvPr/>
        </p:nvSpPr>
        <p:spPr bwMode="auto">
          <a:xfrm>
            <a:off x="7043738" y="2835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77" name="Text Box 9">
            <a:extLst>
              <a:ext uri="{FF2B5EF4-FFF2-40B4-BE49-F238E27FC236}">
                <a16:creationId xmlns:a16="http://schemas.microsoft.com/office/drawing/2014/main" id="{B38E9211-294C-47FD-8CA2-919F155DC9A3}"/>
              </a:ext>
            </a:extLst>
          </p:cNvPr>
          <p:cNvSpPr txBox="1">
            <a:spLocks noChangeArrowheads="1"/>
          </p:cNvSpPr>
          <p:nvPr/>
        </p:nvSpPr>
        <p:spPr bwMode="auto">
          <a:xfrm>
            <a:off x="7712075" y="32168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50</a:t>
            </a:r>
          </a:p>
        </p:txBody>
      </p:sp>
      <p:sp>
        <p:nvSpPr>
          <p:cNvPr id="78" name="Text Box 10">
            <a:extLst>
              <a:ext uri="{FF2B5EF4-FFF2-40B4-BE49-F238E27FC236}">
                <a16:creationId xmlns:a16="http://schemas.microsoft.com/office/drawing/2014/main" id="{188B6E0C-9F49-40D7-91EE-EEBC84E47B7E}"/>
              </a:ext>
            </a:extLst>
          </p:cNvPr>
          <p:cNvSpPr txBox="1">
            <a:spLocks noChangeArrowheads="1"/>
          </p:cNvSpPr>
          <p:nvPr/>
        </p:nvSpPr>
        <p:spPr bwMode="auto">
          <a:xfrm>
            <a:off x="8461375" y="3216809"/>
            <a:ext cx="35401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79" name="Line 11">
            <a:extLst>
              <a:ext uri="{FF2B5EF4-FFF2-40B4-BE49-F238E27FC236}">
                <a16:creationId xmlns:a16="http://schemas.microsoft.com/office/drawing/2014/main" id="{5BB0CC09-11FE-46EA-BBE7-E34D636A8C45}"/>
              </a:ext>
            </a:extLst>
          </p:cNvPr>
          <p:cNvSpPr>
            <a:spLocks noChangeShapeType="1"/>
          </p:cNvSpPr>
          <p:nvPr/>
        </p:nvSpPr>
        <p:spPr bwMode="auto">
          <a:xfrm>
            <a:off x="7470775" y="3216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0" name="Line 12">
            <a:extLst>
              <a:ext uri="{FF2B5EF4-FFF2-40B4-BE49-F238E27FC236}">
                <a16:creationId xmlns:a16="http://schemas.microsoft.com/office/drawing/2014/main" id="{D128A485-D65C-4B69-BE36-D69AD846AA20}"/>
              </a:ext>
            </a:extLst>
          </p:cNvPr>
          <p:cNvSpPr>
            <a:spLocks noChangeShapeType="1"/>
          </p:cNvSpPr>
          <p:nvPr/>
        </p:nvSpPr>
        <p:spPr bwMode="auto">
          <a:xfrm>
            <a:off x="7470775" y="3674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1" name="Text Box 13">
            <a:extLst>
              <a:ext uri="{FF2B5EF4-FFF2-40B4-BE49-F238E27FC236}">
                <a16:creationId xmlns:a16="http://schemas.microsoft.com/office/drawing/2014/main" id="{6C94325A-B641-4A76-B97E-BC78F0370687}"/>
              </a:ext>
            </a:extLst>
          </p:cNvPr>
          <p:cNvSpPr txBox="1">
            <a:spLocks noChangeArrowheads="1"/>
          </p:cNvSpPr>
          <p:nvPr/>
        </p:nvSpPr>
        <p:spPr bwMode="auto">
          <a:xfrm>
            <a:off x="7043738" y="3216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82" name="Text Box 14">
            <a:extLst>
              <a:ext uri="{FF2B5EF4-FFF2-40B4-BE49-F238E27FC236}">
                <a16:creationId xmlns:a16="http://schemas.microsoft.com/office/drawing/2014/main" id="{25C4A385-309D-462C-A033-5106E0107924}"/>
              </a:ext>
            </a:extLst>
          </p:cNvPr>
          <p:cNvSpPr txBox="1">
            <a:spLocks noChangeArrowheads="1"/>
          </p:cNvSpPr>
          <p:nvPr/>
        </p:nvSpPr>
        <p:spPr bwMode="auto">
          <a:xfrm>
            <a:off x="7712075" y="36740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25</a:t>
            </a:r>
          </a:p>
        </p:txBody>
      </p:sp>
      <p:sp>
        <p:nvSpPr>
          <p:cNvPr id="83" name="Text Box 15">
            <a:extLst>
              <a:ext uri="{FF2B5EF4-FFF2-40B4-BE49-F238E27FC236}">
                <a16:creationId xmlns:a16="http://schemas.microsoft.com/office/drawing/2014/main" id="{4045D83B-4788-4394-8329-DA99ED7C7673}"/>
              </a:ext>
            </a:extLst>
          </p:cNvPr>
          <p:cNvSpPr txBox="1">
            <a:spLocks noChangeArrowheads="1"/>
          </p:cNvSpPr>
          <p:nvPr/>
        </p:nvSpPr>
        <p:spPr bwMode="auto">
          <a:xfrm>
            <a:off x="8475663" y="3674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84" name="Line 16">
            <a:extLst>
              <a:ext uri="{FF2B5EF4-FFF2-40B4-BE49-F238E27FC236}">
                <a16:creationId xmlns:a16="http://schemas.microsoft.com/office/drawing/2014/main" id="{63A1015E-2EF7-46CA-89D1-1B65A5C40B17}"/>
              </a:ext>
            </a:extLst>
          </p:cNvPr>
          <p:cNvSpPr>
            <a:spLocks noChangeShapeType="1"/>
          </p:cNvSpPr>
          <p:nvPr/>
        </p:nvSpPr>
        <p:spPr bwMode="auto">
          <a:xfrm>
            <a:off x="7470775" y="36740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5" name="Line 17">
            <a:extLst>
              <a:ext uri="{FF2B5EF4-FFF2-40B4-BE49-F238E27FC236}">
                <a16:creationId xmlns:a16="http://schemas.microsoft.com/office/drawing/2014/main" id="{C0D7E10C-6679-4863-B7E6-D01DA3ED99A1}"/>
              </a:ext>
            </a:extLst>
          </p:cNvPr>
          <p:cNvSpPr>
            <a:spLocks noChangeShapeType="1"/>
          </p:cNvSpPr>
          <p:nvPr/>
        </p:nvSpPr>
        <p:spPr bwMode="auto">
          <a:xfrm>
            <a:off x="7470775" y="41312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6" name="Text Box 18">
            <a:extLst>
              <a:ext uri="{FF2B5EF4-FFF2-40B4-BE49-F238E27FC236}">
                <a16:creationId xmlns:a16="http://schemas.microsoft.com/office/drawing/2014/main" id="{52BA2CA2-2459-4570-9B42-4DD826B5A03E}"/>
              </a:ext>
            </a:extLst>
          </p:cNvPr>
          <p:cNvSpPr txBox="1">
            <a:spLocks noChangeArrowheads="1"/>
          </p:cNvSpPr>
          <p:nvPr/>
        </p:nvSpPr>
        <p:spPr bwMode="auto">
          <a:xfrm>
            <a:off x="7043738" y="3674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87" name="Text Box 19">
            <a:extLst>
              <a:ext uri="{FF2B5EF4-FFF2-40B4-BE49-F238E27FC236}">
                <a16:creationId xmlns:a16="http://schemas.microsoft.com/office/drawing/2014/main" id="{5142B44A-B3CB-46E1-BC1E-A0F0AAE7548F}"/>
              </a:ext>
            </a:extLst>
          </p:cNvPr>
          <p:cNvSpPr txBox="1">
            <a:spLocks noChangeArrowheads="1"/>
          </p:cNvSpPr>
          <p:nvPr/>
        </p:nvSpPr>
        <p:spPr bwMode="auto">
          <a:xfrm>
            <a:off x="7699375" y="41312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12</a:t>
            </a:r>
          </a:p>
        </p:txBody>
      </p:sp>
      <p:sp>
        <p:nvSpPr>
          <p:cNvPr id="88" name="Text Box 20">
            <a:extLst>
              <a:ext uri="{FF2B5EF4-FFF2-40B4-BE49-F238E27FC236}">
                <a16:creationId xmlns:a16="http://schemas.microsoft.com/office/drawing/2014/main" id="{DF4749F6-1A9A-4632-980B-3EAB1F7199CE}"/>
              </a:ext>
            </a:extLst>
          </p:cNvPr>
          <p:cNvSpPr txBox="1">
            <a:spLocks noChangeArrowheads="1"/>
          </p:cNvSpPr>
          <p:nvPr/>
        </p:nvSpPr>
        <p:spPr bwMode="auto">
          <a:xfrm>
            <a:off x="8475663" y="41312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89" name="Line 21">
            <a:extLst>
              <a:ext uri="{FF2B5EF4-FFF2-40B4-BE49-F238E27FC236}">
                <a16:creationId xmlns:a16="http://schemas.microsoft.com/office/drawing/2014/main" id="{C4645FB6-BF65-4C3B-B575-0CE487A0AB0B}"/>
              </a:ext>
            </a:extLst>
          </p:cNvPr>
          <p:cNvSpPr>
            <a:spLocks noChangeShapeType="1"/>
          </p:cNvSpPr>
          <p:nvPr/>
        </p:nvSpPr>
        <p:spPr bwMode="auto">
          <a:xfrm>
            <a:off x="7470775" y="41312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0" name="Line 22">
            <a:extLst>
              <a:ext uri="{FF2B5EF4-FFF2-40B4-BE49-F238E27FC236}">
                <a16:creationId xmlns:a16="http://schemas.microsoft.com/office/drawing/2014/main" id="{7C9EC772-DC33-483A-8809-3CA3F9381834}"/>
              </a:ext>
            </a:extLst>
          </p:cNvPr>
          <p:cNvSpPr>
            <a:spLocks noChangeShapeType="1"/>
          </p:cNvSpPr>
          <p:nvPr/>
        </p:nvSpPr>
        <p:spPr bwMode="auto">
          <a:xfrm>
            <a:off x="7470775" y="45884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1" name="Text Box 23">
            <a:extLst>
              <a:ext uri="{FF2B5EF4-FFF2-40B4-BE49-F238E27FC236}">
                <a16:creationId xmlns:a16="http://schemas.microsoft.com/office/drawing/2014/main" id="{5F1CBF57-CA8F-4FF1-9F99-2765B4B8C069}"/>
              </a:ext>
            </a:extLst>
          </p:cNvPr>
          <p:cNvSpPr txBox="1">
            <a:spLocks noChangeArrowheads="1"/>
          </p:cNvSpPr>
          <p:nvPr/>
        </p:nvSpPr>
        <p:spPr bwMode="auto">
          <a:xfrm>
            <a:off x="7043738" y="41312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2" name="Text Box 24">
            <a:extLst>
              <a:ext uri="{FF2B5EF4-FFF2-40B4-BE49-F238E27FC236}">
                <a16:creationId xmlns:a16="http://schemas.microsoft.com/office/drawing/2014/main" id="{9558BB1F-5DDA-48B7-87C3-B1AE04BA2A06}"/>
              </a:ext>
            </a:extLst>
          </p:cNvPr>
          <p:cNvSpPr txBox="1">
            <a:spLocks noChangeArrowheads="1"/>
          </p:cNvSpPr>
          <p:nvPr/>
        </p:nvSpPr>
        <p:spPr bwMode="auto">
          <a:xfrm>
            <a:off x="78819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6</a:t>
            </a:r>
          </a:p>
        </p:txBody>
      </p:sp>
      <p:sp>
        <p:nvSpPr>
          <p:cNvPr id="93" name="Text Box 25">
            <a:extLst>
              <a:ext uri="{FF2B5EF4-FFF2-40B4-BE49-F238E27FC236}">
                <a16:creationId xmlns:a16="http://schemas.microsoft.com/office/drawing/2014/main" id="{79F0CA2D-4F6B-4310-AD20-C39D5EC5D05A}"/>
              </a:ext>
            </a:extLst>
          </p:cNvPr>
          <p:cNvSpPr txBox="1">
            <a:spLocks noChangeArrowheads="1"/>
          </p:cNvSpPr>
          <p:nvPr/>
        </p:nvSpPr>
        <p:spPr bwMode="auto">
          <a:xfrm>
            <a:off x="8491538" y="45884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4" name="Line 26">
            <a:extLst>
              <a:ext uri="{FF2B5EF4-FFF2-40B4-BE49-F238E27FC236}">
                <a16:creationId xmlns:a16="http://schemas.microsoft.com/office/drawing/2014/main" id="{B4899AFF-8EBC-40AE-96D0-8BBC2626F40D}"/>
              </a:ext>
            </a:extLst>
          </p:cNvPr>
          <p:cNvSpPr>
            <a:spLocks noChangeShapeType="1"/>
          </p:cNvSpPr>
          <p:nvPr/>
        </p:nvSpPr>
        <p:spPr bwMode="auto">
          <a:xfrm>
            <a:off x="7470775" y="45884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5" name="Line 27">
            <a:extLst>
              <a:ext uri="{FF2B5EF4-FFF2-40B4-BE49-F238E27FC236}">
                <a16:creationId xmlns:a16="http://schemas.microsoft.com/office/drawing/2014/main" id="{BB08696D-7C72-4319-A991-D94A31D6D89D}"/>
              </a:ext>
            </a:extLst>
          </p:cNvPr>
          <p:cNvSpPr>
            <a:spLocks noChangeShapeType="1"/>
          </p:cNvSpPr>
          <p:nvPr/>
        </p:nvSpPr>
        <p:spPr bwMode="auto">
          <a:xfrm>
            <a:off x="7470775" y="50456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6" name="Text Box 28">
            <a:extLst>
              <a:ext uri="{FF2B5EF4-FFF2-40B4-BE49-F238E27FC236}">
                <a16:creationId xmlns:a16="http://schemas.microsoft.com/office/drawing/2014/main" id="{AD1612EF-DF86-4E34-A2BF-88281A428732}"/>
              </a:ext>
            </a:extLst>
          </p:cNvPr>
          <p:cNvSpPr txBox="1">
            <a:spLocks noChangeArrowheads="1"/>
          </p:cNvSpPr>
          <p:nvPr/>
        </p:nvSpPr>
        <p:spPr bwMode="auto">
          <a:xfrm>
            <a:off x="70437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7" name="Text Box 29">
            <a:extLst>
              <a:ext uri="{FF2B5EF4-FFF2-40B4-BE49-F238E27FC236}">
                <a16:creationId xmlns:a16="http://schemas.microsoft.com/office/drawing/2014/main" id="{D0AA452D-5DD5-46A3-91D1-060EF81F7FC3}"/>
              </a:ext>
            </a:extLst>
          </p:cNvPr>
          <p:cNvSpPr txBox="1">
            <a:spLocks noChangeArrowheads="1"/>
          </p:cNvSpPr>
          <p:nvPr/>
        </p:nvSpPr>
        <p:spPr bwMode="auto">
          <a:xfrm>
            <a:off x="78819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3</a:t>
            </a:r>
          </a:p>
        </p:txBody>
      </p:sp>
      <p:sp>
        <p:nvSpPr>
          <p:cNvPr id="98" name="Text Box 30">
            <a:extLst>
              <a:ext uri="{FF2B5EF4-FFF2-40B4-BE49-F238E27FC236}">
                <a16:creationId xmlns:a16="http://schemas.microsoft.com/office/drawing/2014/main" id="{D59958BB-A4CD-408A-B3D9-DFCFCF4A5DC4}"/>
              </a:ext>
            </a:extLst>
          </p:cNvPr>
          <p:cNvSpPr txBox="1">
            <a:spLocks noChangeArrowheads="1"/>
          </p:cNvSpPr>
          <p:nvPr/>
        </p:nvSpPr>
        <p:spPr bwMode="auto">
          <a:xfrm>
            <a:off x="8491538" y="50456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9" name="Line 31">
            <a:extLst>
              <a:ext uri="{FF2B5EF4-FFF2-40B4-BE49-F238E27FC236}">
                <a16:creationId xmlns:a16="http://schemas.microsoft.com/office/drawing/2014/main" id="{AC5033C4-91AC-48BB-B621-79ED5BE321BD}"/>
              </a:ext>
            </a:extLst>
          </p:cNvPr>
          <p:cNvSpPr>
            <a:spLocks noChangeShapeType="1"/>
          </p:cNvSpPr>
          <p:nvPr/>
        </p:nvSpPr>
        <p:spPr bwMode="auto">
          <a:xfrm>
            <a:off x="7470775" y="5045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0" name="Line 32">
            <a:extLst>
              <a:ext uri="{FF2B5EF4-FFF2-40B4-BE49-F238E27FC236}">
                <a16:creationId xmlns:a16="http://schemas.microsoft.com/office/drawing/2014/main" id="{A4523E51-273B-4129-9DA3-5C4901273B0D}"/>
              </a:ext>
            </a:extLst>
          </p:cNvPr>
          <p:cNvSpPr>
            <a:spLocks noChangeShapeType="1"/>
          </p:cNvSpPr>
          <p:nvPr/>
        </p:nvSpPr>
        <p:spPr bwMode="auto">
          <a:xfrm>
            <a:off x="7470775" y="5502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1" name="Text Box 33">
            <a:extLst>
              <a:ext uri="{FF2B5EF4-FFF2-40B4-BE49-F238E27FC236}">
                <a16:creationId xmlns:a16="http://schemas.microsoft.com/office/drawing/2014/main" id="{C012BA0F-A379-4137-9009-ECE4B6BAF277}"/>
              </a:ext>
            </a:extLst>
          </p:cNvPr>
          <p:cNvSpPr txBox="1">
            <a:spLocks noChangeArrowheads="1"/>
          </p:cNvSpPr>
          <p:nvPr/>
        </p:nvSpPr>
        <p:spPr bwMode="auto">
          <a:xfrm>
            <a:off x="70437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2" name="Text Box 34">
            <a:extLst>
              <a:ext uri="{FF2B5EF4-FFF2-40B4-BE49-F238E27FC236}">
                <a16:creationId xmlns:a16="http://schemas.microsoft.com/office/drawing/2014/main" id="{3E4DC09C-833C-4B6B-B4A2-55A2BEF31095}"/>
              </a:ext>
            </a:extLst>
          </p:cNvPr>
          <p:cNvSpPr txBox="1">
            <a:spLocks noChangeArrowheads="1"/>
          </p:cNvSpPr>
          <p:nvPr/>
        </p:nvSpPr>
        <p:spPr bwMode="auto">
          <a:xfrm>
            <a:off x="78819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a:t>
            </a:r>
          </a:p>
        </p:txBody>
      </p:sp>
      <p:sp>
        <p:nvSpPr>
          <p:cNvPr id="103" name="Text Box 35">
            <a:extLst>
              <a:ext uri="{FF2B5EF4-FFF2-40B4-BE49-F238E27FC236}">
                <a16:creationId xmlns:a16="http://schemas.microsoft.com/office/drawing/2014/main" id="{6A0119CF-9014-4CF4-A6C2-2861885D9429}"/>
              </a:ext>
            </a:extLst>
          </p:cNvPr>
          <p:cNvSpPr txBox="1">
            <a:spLocks noChangeArrowheads="1"/>
          </p:cNvSpPr>
          <p:nvPr/>
        </p:nvSpPr>
        <p:spPr bwMode="auto">
          <a:xfrm>
            <a:off x="8491538" y="55028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4" name="Line 36">
            <a:extLst>
              <a:ext uri="{FF2B5EF4-FFF2-40B4-BE49-F238E27FC236}">
                <a16:creationId xmlns:a16="http://schemas.microsoft.com/office/drawing/2014/main" id="{4662958B-2919-41D9-ACF3-3E2864420032}"/>
              </a:ext>
            </a:extLst>
          </p:cNvPr>
          <p:cNvSpPr>
            <a:spLocks noChangeShapeType="1"/>
          </p:cNvSpPr>
          <p:nvPr/>
        </p:nvSpPr>
        <p:spPr bwMode="auto">
          <a:xfrm>
            <a:off x="7470775" y="5502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5" name="Line 37">
            <a:extLst>
              <a:ext uri="{FF2B5EF4-FFF2-40B4-BE49-F238E27FC236}">
                <a16:creationId xmlns:a16="http://schemas.microsoft.com/office/drawing/2014/main" id="{BC2EB531-208C-4FAC-B0A0-F6BC912FA259}"/>
              </a:ext>
            </a:extLst>
          </p:cNvPr>
          <p:cNvSpPr>
            <a:spLocks noChangeShapeType="1"/>
          </p:cNvSpPr>
          <p:nvPr/>
        </p:nvSpPr>
        <p:spPr bwMode="auto">
          <a:xfrm>
            <a:off x="7470775" y="5960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6" name="Text Box 38">
            <a:extLst>
              <a:ext uri="{FF2B5EF4-FFF2-40B4-BE49-F238E27FC236}">
                <a16:creationId xmlns:a16="http://schemas.microsoft.com/office/drawing/2014/main" id="{BF7F953D-8F24-456E-86BB-EBF6D81F2D3B}"/>
              </a:ext>
            </a:extLst>
          </p:cNvPr>
          <p:cNvSpPr txBox="1">
            <a:spLocks noChangeArrowheads="1"/>
          </p:cNvSpPr>
          <p:nvPr/>
        </p:nvSpPr>
        <p:spPr bwMode="auto">
          <a:xfrm>
            <a:off x="70437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7" name="Text Box 39">
            <a:extLst>
              <a:ext uri="{FF2B5EF4-FFF2-40B4-BE49-F238E27FC236}">
                <a16:creationId xmlns:a16="http://schemas.microsoft.com/office/drawing/2014/main" id="{3F1B367C-FB5D-4093-B7A3-6C86AD0DC095}"/>
              </a:ext>
            </a:extLst>
          </p:cNvPr>
          <p:cNvSpPr txBox="1">
            <a:spLocks noChangeArrowheads="1"/>
          </p:cNvSpPr>
          <p:nvPr/>
        </p:nvSpPr>
        <p:spPr bwMode="auto">
          <a:xfrm>
            <a:off x="7881938" y="5960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0</a:t>
            </a:r>
          </a:p>
        </p:txBody>
      </p:sp>
      <p:sp>
        <p:nvSpPr>
          <p:cNvPr id="108" name="Text Box 40">
            <a:extLst>
              <a:ext uri="{FF2B5EF4-FFF2-40B4-BE49-F238E27FC236}">
                <a16:creationId xmlns:a16="http://schemas.microsoft.com/office/drawing/2014/main" id="{DA65BD31-5A5E-41EC-A711-22E6A7C4D473}"/>
              </a:ext>
            </a:extLst>
          </p:cNvPr>
          <p:cNvSpPr txBox="1">
            <a:spLocks noChangeArrowheads="1"/>
          </p:cNvSpPr>
          <p:nvPr/>
        </p:nvSpPr>
        <p:spPr bwMode="auto">
          <a:xfrm>
            <a:off x="8491538" y="5960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9" name="Line 41">
            <a:extLst>
              <a:ext uri="{FF2B5EF4-FFF2-40B4-BE49-F238E27FC236}">
                <a16:creationId xmlns:a16="http://schemas.microsoft.com/office/drawing/2014/main" id="{AE7A0CEC-6F35-470E-A6FA-C44C3DDF12EB}"/>
              </a:ext>
            </a:extLst>
          </p:cNvPr>
          <p:cNvSpPr>
            <a:spLocks noChangeShapeType="1"/>
          </p:cNvSpPr>
          <p:nvPr/>
        </p:nvSpPr>
        <p:spPr bwMode="auto">
          <a:xfrm flipV="1">
            <a:off x="8918575" y="3369209"/>
            <a:ext cx="0" cy="2895600"/>
          </a:xfrm>
          <a:prstGeom prst="line">
            <a:avLst/>
          </a:prstGeom>
          <a:noFill/>
          <a:ln w="57150">
            <a:solidFill>
              <a:schemeClr val="accent4"/>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11" name="矩形 110">
            <a:extLst>
              <a:ext uri="{FF2B5EF4-FFF2-40B4-BE49-F238E27FC236}">
                <a16:creationId xmlns:a16="http://schemas.microsoft.com/office/drawing/2014/main" id="{647D55AF-BB9C-4904-8799-0E9464161493}"/>
              </a:ext>
            </a:extLst>
          </p:cNvPr>
          <p:cNvSpPr/>
          <p:nvPr/>
        </p:nvSpPr>
        <p:spPr>
          <a:xfrm>
            <a:off x="1510425" y="3628932"/>
            <a:ext cx="1705723" cy="461665"/>
          </a:xfrm>
          <a:prstGeom prst="rect">
            <a:avLst/>
          </a:prstGeom>
        </p:spPr>
        <p:txBody>
          <a:bodyPr wrap="non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1100100B</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44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dissolv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p:cTn id="26" dur="500" fill="hold"/>
                                        <p:tgtEl>
                                          <p:spTgt spid="78"/>
                                        </p:tgtEl>
                                        <p:attrNameLst>
                                          <p:attrName>ppt_w</p:attrName>
                                        </p:attrNameLst>
                                      </p:cBhvr>
                                      <p:tavLst>
                                        <p:tav tm="0">
                                          <p:val>
                                            <p:fltVal val="0"/>
                                          </p:val>
                                        </p:tav>
                                        <p:tav tm="100000">
                                          <p:val>
                                            <p:strVal val="#ppt_w"/>
                                          </p:val>
                                        </p:tav>
                                      </p:tavLst>
                                    </p:anim>
                                    <p:anim calcmode="lin" valueType="num">
                                      <p:cBhvr>
                                        <p:cTn id="27" dur="500" fill="hold"/>
                                        <p:tgtEl>
                                          <p:spTgt spid="78"/>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79"/>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p:cTn id="47" dur="500" fill="hold"/>
                                        <p:tgtEl>
                                          <p:spTgt spid="83"/>
                                        </p:tgtEl>
                                        <p:attrNameLst>
                                          <p:attrName>ppt_w</p:attrName>
                                        </p:attrNameLst>
                                      </p:cBhvr>
                                      <p:tavLst>
                                        <p:tav tm="0">
                                          <p:val>
                                            <p:fltVal val="0"/>
                                          </p:val>
                                        </p:tav>
                                        <p:tav tm="100000">
                                          <p:val>
                                            <p:strVal val="#ppt_w"/>
                                          </p:val>
                                        </p:tav>
                                      </p:tavLst>
                                    </p:anim>
                                    <p:anim calcmode="lin" valueType="num">
                                      <p:cBhvr>
                                        <p:cTn id="48" dur="500" fill="hold"/>
                                        <p:tgtEl>
                                          <p:spTgt spid="83"/>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84"/>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499"/>
                                          </p:stCondLst>
                                        </p:cTn>
                                        <p:tgtEl>
                                          <p:spTgt spid="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dissolve">
                                      <p:cBhvr>
                                        <p:cTn id="63" dur="500"/>
                                        <p:tgtEl>
                                          <p:spTgt spid="87"/>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grpId="0" nodeType="click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p:cTn id="68" dur="500" fill="hold"/>
                                        <p:tgtEl>
                                          <p:spTgt spid="88"/>
                                        </p:tgtEl>
                                        <p:attrNameLst>
                                          <p:attrName>ppt_w</p:attrName>
                                        </p:attrNameLst>
                                      </p:cBhvr>
                                      <p:tavLst>
                                        <p:tav tm="0">
                                          <p:val>
                                            <p:fltVal val="0"/>
                                          </p:val>
                                        </p:tav>
                                        <p:tav tm="100000">
                                          <p:val>
                                            <p:strVal val="#ppt_w"/>
                                          </p:val>
                                        </p:tav>
                                      </p:tavLst>
                                    </p:anim>
                                    <p:anim calcmode="lin" valueType="num">
                                      <p:cBhvr>
                                        <p:cTn id="69" dur="500" fill="hold"/>
                                        <p:tgtEl>
                                          <p:spTgt spid="88"/>
                                        </p:tgtEl>
                                        <p:attrNameLst>
                                          <p:attrName>ppt_h</p:attrName>
                                        </p:attrNameLst>
                                      </p:cBhvr>
                                      <p:tavLst>
                                        <p:tav tm="0">
                                          <p:val>
                                            <p:strVal val="#ppt_h"/>
                                          </p:val>
                                        </p:tav>
                                        <p:tav tm="100000">
                                          <p:val>
                                            <p:strVal val="#ppt_h"/>
                                          </p:val>
                                        </p:tav>
                                      </p:tavLst>
                                    </p:anim>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89"/>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499"/>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9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dissolve">
                                      <p:cBhvr>
                                        <p:cTn id="84" dur="500"/>
                                        <p:tgtEl>
                                          <p:spTgt spid="9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anim calcmode="lin" valueType="num">
                                      <p:cBhvr>
                                        <p:cTn id="89" dur="500" fill="hold"/>
                                        <p:tgtEl>
                                          <p:spTgt spid="93"/>
                                        </p:tgtEl>
                                        <p:attrNameLst>
                                          <p:attrName>ppt_w</p:attrName>
                                        </p:attrNameLst>
                                      </p:cBhvr>
                                      <p:tavLst>
                                        <p:tav tm="0">
                                          <p:val>
                                            <p:fltVal val="0"/>
                                          </p:val>
                                        </p:tav>
                                        <p:tav tm="100000">
                                          <p:val>
                                            <p:strVal val="#ppt_w"/>
                                          </p:val>
                                        </p:tav>
                                      </p:tavLst>
                                    </p:anim>
                                    <p:anim calcmode="lin" valueType="num">
                                      <p:cBhvr>
                                        <p:cTn id="90" dur="500" fill="hold"/>
                                        <p:tgtEl>
                                          <p:spTgt spid="93"/>
                                        </p:tgtEl>
                                        <p:attrNameLst>
                                          <p:attrName>ppt_h</p:attrName>
                                        </p:attrNameLst>
                                      </p:cBhvr>
                                      <p:tavLst>
                                        <p:tav tm="0">
                                          <p:val>
                                            <p:strVal val="#ppt_h"/>
                                          </p:val>
                                        </p:tav>
                                        <p:tav tm="100000">
                                          <p:val>
                                            <p:strVal val="#ppt_h"/>
                                          </p:val>
                                        </p:tav>
                                      </p:tavLst>
                                    </p:anim>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499"/>
                                          </p:stCondLst>
                                        </p:cTn>
                                        <p:tgtEl>
                                          <p:spTgt spid="94"/>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nodeType="afterEffect">
                                  <p:stCondLst>
                                    <p:cond delay="0"/>
                                  </p:stCondLst>
                                  <p:childTnLst>
                                    <p:set>
                                      <p:cBhvr>
                                        <p:cTn id="96" dur="1" fill="hold">
                                          <p:stCondLst>
                                            <p:cond delay="499"/>
                                          </p:stCondLst>
                                        </p:cTn>
                                        <p:tgtEl>
                                          <p:spTgt spid="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dissolve">
                                      <p:cBhvr>
                                        <p:cTn id="105" dur="500"/>
                                        <p:tgtEl>
                                          <p:spTgt spid="9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grpId="0" nodeType="clickEffect">
                                  <p:stCondLst>
                                    <p:cond delay="0"/>
                                  </p:stCondLst>
                                  <p:childTnLst>
                                    <p:set>
                                      <p:cBhvr>
                                        <p:cTn id="109" dur="1" fill="hold">
                                          <p:stCondLst>
                                            <p:cond delay="0"/>
                                          </p:stCondLst>
                                        </p:cTn>
                                        <p:tgtEl>
                                          <p:spTgt spid="98"/>
                                        </p:tgtEl>
                                        <p:attrNameLst>
                                          <p:attrName>style.visibility</p:attrName>
                                        </p:attrNameLst>
                                      </p:cBhvr>
                                      <p:to>
                                        <p:strVal val="visible"/>
                                      </p:to>
                                    </p:set>
                                    <p:anim calcmode="lin" valueType="num">
                                      <p:cBhvr>
                                        <p:cTn id="110" dur="500" fill="hold"/>
                                        <p:tgtEl>
                                          <p:spTgt spid="98"/>
                                        </p:tgtEl>
                                        <p:attrNameLst>
                                          <p:attrName>ppt_w</p:attrName>
                                        </p:attrNameLst>
                                      </p:cBhvr>
                                      <p:tavLst>
                                        <p:tav tm="0">
                                          <p:val>
                                            <p:fltVal val="0"/>
                                          </p:val>
                                        </p:tav>
                                        <p:tav tm="100000">
                                          <p:val>
                                            <p:strVal val="#ppt_w"/>
                                          </p:val>
                                        </p:tav>
                                      </p:tavLst>
                                    </p:anim>
                                    <p:anim calcmode="lin" valueType="num">
                                      <p:cBhvr>
                                        <p:cTn id="111" dur="500" fill="hold"/>
                                        <p:tgtEl>
                                          <p:spTgt spid="98"/>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499"/>
                                          </p:stCondLst>
                                        </p:cTn>
                                        <p:tgtEl>
                                          <p:spTgt spid="99"/>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10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10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dissolve">
                                      <p:cBhvr>
                                        <p:cTn id="126" dur="500"/>
                                        <p:tgtEl>
                                          <p:spTgt spid="102"/>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anim calcmode="lin" valueType="num">
                                      <p:cBhvr>
                                        <p:cTn id="131" dur="500" fill="hold"/>
                                        <p:tgtEl>
                                          <p:spTgt spid="103"/>
                                        </p:tgtEl>
                                        <p:attrNameLst>
                                          <p:attrName>ppt_w</p:attrName>
                                        </p:attrNameLst>
                                      </p:cBhvr>
                                      <p:tavLst>
                                        <p:tav tm="0">
                                          <p:val>
                                            <p:fltVal val="0"/>
                                          </p:val>
                                        </p:tav>
                                        <p:tav tm="100000">
                                          <p:val>
                                            <p:strVal val="#ppt_w"/>
                                          </p:val>
                                        </p:tav>
                                      </p:tavLst>
                                    </p:anim>
                                    <p:anim calcmode="lin" valueType="num">
                                      <p:cBhvr>
                                        <p:cTn id="132" dur="500" fill="hold"/>
                                        <p:tgtEl>
                                          <p:spTgt spid="103"/>
                                        </p:tgtEl>
                                        <p:attrNameLst>
                                          <p:attrName>ppt_h</p:attrName>
                                        </p:attrNameLst>
                                      </p:cBhvr>
                                      <p:tavLst>
                                        <p:tav tm="0">
                                          <p:val>
                                            <p:strVal val="#ppt_h"/>
                                          </p:val>
                                        </p:tav>
                                        <p:tav tm="100000">
                                          <p:val>
                                            <p:strVal val="#ppt_h"/>
                                          </p:val>
                                        </p:tav>
                                      </p:tavLst>
                                    </p:anim>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499"/>
                                          </p:stCondLst>
                                        </p:cTn>
                                        <p:tgtEl>
                                          <p:spTgt spid="104"/>
                                        </p:tgtEl>
                                        <p:attrNameLst>
                                          <p:attrName>style.visibility</p:attrName>
                                        </p:attrNameLst>
                                      </p:cBhvr>
                                      <p:to>
                                        <p:strVal val="visible"/>
                                      </p:to>
                                    </p:set>
                                  </p:childTnLst>
                                </p:cTn>
                              </p:par>
                            </p:childTnLst>
                          </p:cTn>
                        </p:par>
                        <p:par>
                          <p:cTn id="136" fill="hold">
                            <p:stCondLst>
                              <p:cond delay="1000"/>
                            </p:stCondLst>
                            <p:childTnLst>
                              <p:par>
                                <p:cTn id="137" presetID="1" presetClass="entr" presetSubtype="0" fill="hold" nodeType="afterEffect">
                                  <p:stCondLst>
                                    <p:cond delay="0"/>
                                  </p:stCondLst>
                                  <p:childTnLst>
                                    <p:set>
                                      <p:cBhvr>
                                        <p:cTn id="138" dur="1" fill="hold">
                                          <p:stCondLst>
                                            <p:cond delay="499"/>
                                          </p:stCondLst>
                                        </p:cTn>
                                        <p:tgtEl>
                                          <p:spTgt spid="10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0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dissolve">
                                      <p:cBhvr>
                                        <p:cTn id="147" dur="500"/>
                                        <p:tgtEl>
                                          <p:spTgt spid="107"/>
                                        </p:tgtEl>
                                      </p:cBhvr>
                                    </p:animEffect>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108"/>
                                        </p:tgtEl>
                                        <p:attrNameLst>
                                          <p:attrName>style.visibility</p:attrName>
                                        </p:attrNameLst>
                                      </p:cBhvr>
                                      <p:to>
                                        <p:strVal val="visible"/>
                                      </p:to>
                                    </p:set>
                                    <p:anim calcmode="lin" valueType="num">
                                      <p:cBhvr>
                                        <p:cTn id="152" dur="500" fill="hold"/>
                                        <p:tgtEl>
                                          <p:spTgt spid="108"/>
                                        </p:tgtEl>
                                        <p:attrNameLst>
                                          <p:attrName>ppt_w</p:attrName>
                                        </p:attrNameLst>
                                      </p:cBhvr>
                                      <p:tavLst>
                                        <p:tav tm="0">
                                          <p:val>
                                            <p:fltVal val="0"/>
                                          </p:val>
                                        </p:tav>
                                        <p:tav tm="100000">
                                          <p:val>
                                            <p:strVal val="#ppt_w"/>
                                          </p:val>
                                        </p:tav>
                                      </p:tavLst>
                                    </p:anim>
                                    <p:anim calcmode="lin" valueType="num">
                                      <p:cBhvr>
                                        <p:cTn id="153" dur="500" fill="hold"/>
                                        <p:tgtEl>
                                          <p:spTgt spid="108"/>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09"/>
                                        </p:tgtEl>
                                        <p:attrNameLst>
                                          <p:attrName>style.visibility</p:attrName>
                                        </p:attrNameLst>
                                      </p:cBhvr>
                                      <p:to>
                                        <p:strVal val="visible"/>
                                      </p:to>
                                    </p:set>
                                    <p:animEffect transition="in" filter="wipe(down)">
                                      <p:cBhvr>
                                        <p:cTn id="15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P spid="76" grpId="0" autoUpdateAnimBg="0"/>
      <p:bldP spid="77" grpId="0" autoUpdateAnimBg="0"/>
      <p:bldP spid="78" grpId="0" autoUpdateAnimBg="0"/>
      <p:bldP spid="81" grpId="0" autoUpdateAnimBg="0"/>
      <p:bldP spid="82" grpId="0" autoUpdateAnimBg="0"/>
      <p:bldP spid="83" grpId="0" autoUpdateAnimBg="0"/>
      <p:bldP spid="86" grpId="0" autoUpdateAnimBg="0"/>
      <p:bldP spid="87" grpId="0" autoUpdateAnimBg="0"/>
      <p:bldP spid="88" grpId="0" autoUpdateAnimBg="0"/>
      <p:bldP spid="91" grpId="0" autoUpdateAnimBg="0"/>
      <p:bldP spid="92" grpId="0" autoUpdateAnimBg="0"/>
      <p:bldP spid="93" grpId="0" autoUpdateAnimBg="0"/>
      <p:bldP spid="96" grpId="0" autoUpdateAnimBg="0"/>
      <p:bldP spid="97" grpId="0" autoUpdateAnimBg="0"/>
      <p:bldP spid="98" grpId="0" autoUpdateAnimBg="0"/>
      <p:bldP spid="101" grpId="0" autoUpdateAnimBg="0"/>
      <p:bldP spid="102" grpId="0" autoUpdateAnimBg="0"/>
      <p:bldP spid="103" grpId="0" autoUpdateAnimBg="0"/>
      <p:bldP spid="106" grpId="0" autoUpdateAnimBg="0"/>
      <p:bldP spid="107" grpId="0" autoUpdateAnimBg="0"/>
      <p:bldP spid="108"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5832</TotalTime>
  <Words>8552</Words>
  <Application>Microsoft Office PowerPoint</Application>
  <PresentationFormat>全屏显示(4:3)</PresentationFormat>
  <Paragraphs>1495</Paragraphs>
  <Slides>81</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81</vt:i4>
      </vt:variant>
    </vt:vector>
  </HeadingPairs>
  <TitlesOfParts>
    <vt:vector size="98" baseType="lpstr">
      <vt:lpstr>等线</vt:lpstr>
      <vt:lpstr>等线 Light</vt:lpstr>
      <vt:lpstr>仿宋</vt:lpstr>
      <vt:lpstr>黑体</vt:lpstr>
      <vt:lpstr>华文中宋</vt:lpstr>
      <vt:lpstr>楷体</vt:lpstr>
      <vt:lpstr>楷体_GB2312</vt:lpstr>
      <vt:lpstr>宋体</vt:lpstr>
      <vt:lpstr>微软雅黑</vt:lpstr>
      <vt:lpstr>Arial</vt:lpstr>
      <vt:lpstr>Calibri</vt:lpstr>
      <vt:lpstr>Symbol</vt:lpstr>
      <vt:lpstr>Times New Roman</vt:lpstr>
      <vt:lpstr>Verdana</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布伟</dc:creator>
  <cp:lastModifiedBy>周 布伟</cp:lastModifiedBy>
  <cp:revision>452</cp:revision>
  <dcterms:created xsi:type="dcterms:W3CDTF">2019-09-25T07:12:23Z</dcterms:created>
  <dcterms:modified xsi:type="dcterms:W3CDTF">2022-10-29T14:08:00Z</dcterms:modified>
</cp:coreProperties>
</file>