
<file path=[Content_Types].xml><?xml version="1.0" encoding="utf-8"?>
<Types xmlns="http://schemas.openxmlformats.org/package/2006/content-types">
  <Default Extension="png" ContentType="image/png"/>
  <Default Extension="jpeg" ContentType="image/jpeg"/>
  <Default Extension="emf" ContentType="image/x-emf"/>
  <Default Extension="webp" ContentType="image/pn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84"/>
  </p:notesMasterIdLst>
  <p:sldIdLst>
    <p:sldId id="258" r:id="rId3"/>
    <p:sldId id="358" r:id="rId4"/>
    <p:sldId id="360" r:id="rId5"/>
    <p:sldId id="381" r:id="rId6"/>
    <p:sldId id="379" r:id="rId7"/>
    <p:sldId id="361" r:id="rId8"/>
    <p:sldId id="365" r:id="rId9"/>
    <p:sldId id="366" r:id="rId10"/>
    <p:sldId id="387" r:id="rId11"/>
    <p:sldId id="388" r:id="rId12"/>
    <p:sldId id="369" r:id="rId13"/>
    <p:sldId id="390" r:id="rId14"/>
    <p:sldId id="367" r:id="rId15"/>
    <p:sldId id="392" r:id="rId16"/>
    <p:sldId id="391" r:id="rId17"/>
    <p:sldId id="368" r:id="rId18"/>
    <p:sldId id="394" r:id="rId19"/>
    <p:sldId id="395" r:id="rId20"/>
    <p:sldId id="393" r:id="rId21"/>
    <p:sldId id="396" r:id="rId22"/>
    <p:sldId id="397" r:id="rId23"/>
    <p:sldId id="411" r:id="rId24"/>
    <p:sldId id="412" r:id="rId25"/>
    <p:sldId id="413" r:id="rId26"/>
    <p:sldId id="448" r:id="rId27"/>
    <p:sldId id="382" r:id="rId28"/>
    <p:sldId id="362" r:id="rId29"/>
    <p:sldId id="449" r:id="rId30"/>
    <p:sldId id="375" r:id="rId31"/>
    <p:sldId id="414" r:id="rId32"/>
    <p:sldId id="416" r:id="rId33"/>
    <p:sldId id="417" r:id="rId34"/>
    <p:sldId id="418" r:id="rId35"/>
    <p:sldId id="420" r:id="rId36"/>
    <p:sldId id="419" r:id="rId37"/>
    <p:sldId id="415" r:id="rId38"/>
    <p:sldId id="421" r:id="rId39"/>
    <p:sldId id="422" r:id="rId40"/>
    <p:sldId id="423" r:id="rId41"/>
    <p:sldId id="424" r:id="rId42"/>
    <p:sldId id="425" r:id="rId43"/>
    <p:sldId id="373" r:id="rId44"/>
    <p:sldId id="383" r:id="rId45"/>
    <p:sldId id="363" r:id="rId46"/>
    <p:sldId id="376" r:id="rId47"/>
    <p:sldId id="427" r:id="rId48"/>
    <p:sldId id="429" r:id="rId49"/>
    <p:sldId id="377" r:id="rId50"/>
    <p:sldId id="428" r:id="rId51"/>
    <p:sldId id="426" r:id="rId52"/>
    <p:sldId id="384" r:id="rId53"/>
    <p:sldId id="364" r:id="rId54"/>
    <p:sldId id="430" r:id="rId55"/>
    <p:sldId id="431" r:id="rId56"/>
    <p:sldId id="432" r:id="rId57"/>
    <p:sldId id="385" r:id="rId58"/>
    <p:sldId id="433" r:id="rId59"/>
    <p:sldId id="322" r:id="rId60"/>
    <p:sldId id="323" r:id="rId61"/>
    <p:sldId id="329" r:id="rId62"/>
    <p:sldId id="274" r:id="rId63"/>
    <p:sldId id="380" r:id="rId64"/>
    <p:sldId id="389" r:id="rId65"/>
    <p:sldId id="450" r:id="rId66"/>
    <p:sldId id="409" r:id="rId67"/>
    <p:sldId id="410" r:id="rId68"/>
    <p:sldId id="435" r:id="rId69"/>
    <p:sldId id="386" r:id="rId70"/>
    <p:sldId id="436" r:id="rId71"/>
    <p:sldId id="372" r:id="rId72"/>
    <p:sldId id="437" r:id="rId73"/>
    <p:sldId id="438" r:id="rId74"/>
    <p:sldId id="440" r:id="rId75"/>
    <p:sldId id="441" r:id="rId76"/>
    <p:sldId id="442" r:id="rId77"/>
    <p:sldId id="443" r:id="rId78"/>
    <p:sldId id="378" r:id="rId79"/>
    <p:sldId id="445" r:id="rId80"/>
    <p:sldId id="446" r:id="rId81"/>
    <p:sldId id="447" r:id="rId82"/>
    <p:sldId id="282"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8DEFD87C-732B-45EA-B457-6BCB0B754FE9}">
          <p14:sldIdLst>
            <p14:sldId id="258"/>
          </p14:sldIdLst>
        </p14:section>
        <p14:section name="上节回顾" id="{794310B9-2B00-4D75-9442-C70DE0611837}">
          <p14:sldIdLst>
            <p14:sldId id="358"/>
            <p14:sldId id="360"/>
            <p14:sldId id="381"/>
            <p14:sldId id="379"/>
          </p14:sldIdLst>
        </p14:section>
        <p14:section name="一、从进制到基本数据类型" id="{2D45C26F-7157-4D7C-A7C8-19BCF7D74287}">
          <p14:sldIdLst>
            <p14:sldId id="361"/>
            <p14:sldId id="365"/>
            <p14:sldId id="366"/>
            <p14:sldId id="387"/>
            <p14:sldId id="388"/>
            <p14:sldId id="369"/>
            <p14:sldId id="390"/>
            <p14:sldId id="367"/>
            <p14:sldId id="392"/>
            <p14:sldId id="391"/>
            <p14:sldId id="368"/>
            <p14:sldId id="394"/>
            <p14:sldId id="395"/>
            <p14:sldId id="393"/>
            <p14:sldId id="396"/>
            <p14:sldId id="397"/>
            <p14:sldId id="411"/>
            <p14:sldId id="412"/>
            <p14:sldId id="413"/>
            <p14:sldId id="448"/>
            <p14:sldId id="382"/>
          </p14:sldIdLst>
        </p14:section>
        <p14:section name="二、基本控制结构" id="{F860A522-B102-4E08-8134-7FF48055A1AF}">
          <p14:sldIdLst>
            <p14:sldId id="362"/>
            <p14:sldId id="449"/>
            <p14:sldId id="375"/>
            <p14:sldId id="414"/>
            <p14:sldId id="416"/>
            <p14:sldId id="417"/>
            <p14:sldId id="418"/>
            <p14:sldId id="420"/>
            <p14:sldId id="419"/>
            <p14:sldId id="415"/>
            <p14:sldId id="421"/>
            <p14:sldId id="422"/>
            <p14:sldId id="423"/>
            <p14:sldId id="424"/>
            <p14:sldId id="425"/>
            <p14:sldId id="373"/>
            <p14:sldId id="383"/>
          </p14:sldIdLst>
        </p14:section>
        <p14:section name="三、函数与模块化设计" id="{ED2336B2-2E95-4795-B3FD-70BB89EC54B2}">
          <p14:sldIdLst>
            <p14:sldId id="363"/>
            <p14:sldId id="376"/>
            <p14:sldId id="427"/>
            <p14:sldId id="429"/>
            <p14:sldId id="377"/>
            <p14:sldId id="428"/>
            <p14:sldId id="426"/>
            <p14:sldId id="384"/>
          </p14:sldIdLst>
        </p14:section>
        <p14:section name="四、构造数据类型之数组" id="{79C00A6A-A707-4CB5-A6EA-CC5AC17EBE7C}">
          <p14:sldIdLst>
            <p14:sldId id="364"/>
            <p14:sldId id="430"/>
            <p14:sldId id="431"/>
            <p14:sldId id="432"/>
            <p14:sldId id="385"/>
            <p14:sldId id="433"/>
          </p14:sldIdLst>
        </p14:section>
        <p14:section name="课后作业" id="{F6F98B60-2B27-4CA6-ACF4-3FDA06E1F869}">
          <p14:sldIdLst>
            <p14:sldId id="322"/>
            <p14:sldId id="323"/>
            <p14:sldId id="329"/>
          </p14:sldIdLst>
        </p14:section>
        <p14:section name="结束" id="{C061D78C-7A24-4718-A3C2-2A656E35BFC2}">
          <p14:sldIdLst>
            <p14:sldId id="274"/>
            <p14:sldId id="380"/>
            <p14:sldId id="389"/>
            <p14:sldId id="450"/>
            <p14:sldId id="409"/>
            <p14:sldId id="410"/>
            <p14:sldId id="435"/>
            <p14:sldId id="386"/>
            <p14:sldId id="436"/>
            <p14:sldId id="372"/>
            <p14:sldId id="437"/>
            <p14:sldId id="438"/>
            <p14:sldId id="440"/>
            <p14:sldId id="441"/>
            <p14:sldId id="442"/>
            <p14:sldId id="443"/>
            <p14:sldId id="378"/>
            <p14:sldId id="445"/>
            <p14:sldId id="446"/>
            <p14:sldId id="447"/>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周 布伟" initials="周" lastIdx="1" clrIdx="0">
    <p:extLst>
      <p:ext uri="{19B8F6BF-5375-455C-9EA6-DF929625EA0E}">
        <p15:presenceInfo xmlns:p15="http://schemas.microsoft.com/office/powerpoint/2012/main" userId="596d28f3b8d818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B316"/>
    <a:srgbClr val="EBBD2D"/>
    <a:srgbClr val="D8AE3D"/>
    <a:srgbClr val="8E7D0B"/>
    <a:srgbClr val="EEC047"/>
    <a:srgbClr val="A5272B"/>
    <a:srgbClr val="FFFFFF"/>
    <a:srgbClr val="A725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4" autoAdjust="0"/>
    <p:restoredTop sz="83078" autoAdjust="0"/>
  </p:normalViewPr>
  <p:slideViewPr>
    <p:cSldViewPr snapToGrid="0">
      <p:cViewPr varScale="1">
        <p:scale>
          <a:sx n="97" d="100"/>
          <a:sy n="97" d="100"/>
        </p:scale>
        <p:origin x="776" y="-28"/>
      </p:cViewPr>
      <p:guideLst/>
    </p:cSldViewPr>
  </p:slideViewPr>
  <p:notesTextViewPr>
    <p:cViewPr>
      <p:scale>
        <a:sx n="202" d="100"/>
        <a:sy n="202" d="100"/>
      </p:scale>
      <p:origin x="0" y="0"/>
    </p:cViewPr>
  </p:notesTextViewPr>
  <p:notesViewPr>
    <p:cSldViewPr snapToGrid="0">
      <p:cViewPr varScale="1">
        <p:scale>
          <a:sx n="75" d="100"/>
          <a:sy n="75" d="100"/>
        </p:scale>
        <p:origin x="2648" y="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8C26E-B975-4D2F-A87C-C0F4AA935EF1}" type="datetimeFigureOut">
              <a:rPr lang="zh-CN" altLang="en-US" smtClean="0"/>
              <a:t>2022-10-29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AE730-12CB-4FDA-B1F5-75BA6C2D0B41}" type="slidenum">
              <a:rPr lang="zh-CN" altLang="en-US" smtClean="0"/>
              <a:t>‹#›</a:t>
            </a:fld>
            <a:endParaRPr lang="zh-CN" altLang="en-US"/>
          </a:p>
        </p:txBody>
      </p:sp>
    </p:spTree>
    <p:extLst>
      <p:ext uri="{BB962C8B-B14F-4D97-AF65-F5344CB8AC3E}">
        <p14:creationId xmlns:p14="http://schemas.microsoft.com/office/powerpoint/2010/main" val="3276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EAE730-12CB-4FDA-B1F5-75BA6C2D0B41}" type="slidenum">
              <a:rPr lang="zh-CN" altLang="en-US" smtClean="0"/>
              <a:t>1</a:t>
            </a:fld>
            <a:endParaRPr lang="zh-CN" altLang="en-US"/>
          </a:p>
        </p:txBody>
      </p:sp>
    </p:spTree>
    <p:extLst>
      <p:ext uri="{BB962C8B-B14F-4D97-AF65-F5344CB8AC3E}">
        <p14:creationId xmlns:p14="http://schemas.microsoft.com/office/powerpoint/2010/main" val="248976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5F9F9AD-7F0C-4C8D-9136-21A024DF95C5}"/>
              </a:ext>
            </a:extLst>
          </p:cNvPr>
          <p:cNvSpPr>
            <a:spLocks noGrp="1"/>
          </p:cNvSpPr>
          <p:nvPr>
            <p:ph type="sldNum" sz="quarter" idx="10"/>
          </p:nvPr>
        </p:nvSpPr>
        <p:spPr/>
        <p:txBody>
          <a:bodyPr/>
          <a:lstStyle/>
          <a:p>
            <a:fld id="{5B1BC3F3-C5AE-40C5-B831-8FBE0041BB2B}" type="slidenum">
              <a:rPr lang="zh-CN" altLang="en-US" smtClean="0"/>
              <a:pPr/>
              <a:t>‹#›</a:t>
            </a:fld>
            <a:endParaRPr lang="zh-CN" altLang="en-US" dirty="0"/>
          </a:p>
        </p:txBody>
      </p:sp>
      <p:sp>
        <p:nvSpPr>
          <p:cNvPr id="9" name="文本占位符 8">
            <a:extLst>
              <a:ext uri="{FF2B5EF4-FFF2-40B4-BE49-F238E27FC236}">
                <a16:creationId xmlns:a16="http://schemas.microsoft.com/office/drawing/2014/main" id="{4ED31BA1-4882-4F3E-94C5-8B68377E5849}"/>
              </a:ext>
            </a:extLst>
          </p:cNvPr>
          <p:cNvSpPr>
            <a:spLocks noGrp="1"/>
          </p:cNvSpPr>
          <p:nvPr>
            <p:ph type="body" sz="quarter" idx="11"/>
          </p:nvPr>
        </p:nvSpPr>
        <p:spPr>
          <a:xfrm>
            <a:off x="4009762" y="61010"/>
            <a:ext cx="4835788" cy="422275"/>
          </a:xfrm>
          <a:prstGeom prst="rect">
            <a:avLst/>
          </a:prstGeom>
          <a:noFill/>
        </p:spPr>
        <p:txBody>
          <a:bodyPr/>
          <a:lstStyle>
            <a:lvl1pPr marL="0" indent="0" algn="r">
              <a:buFont typeface="+mj-ea"/>
              <a:buNone/>
              <a:defRPr b="1">
                <a:solidFill>
                  <a:schemeClr val="bg1"/>
                </a:solidFill>
                <a:latin typeface="微软雅黑" panose="020B0503020204020204" pitchFamily="34" charset="-122"/>
                <a:ea typeface="微软雅黑" panose="020B0503020204020204" pitchFamily="34" charset="-122"/>
              </a:defRPr>
            </a:lvl1pPr>
          </a:lstStyle>
          <a:p>
            <a:pPr lvl="0"/>
            <a:endParaRPr lang="zh-CN" altLang="en-US" dirty="0"/>
          </a:p>
        </p:txBody>
      </p:sp>
      <p:sp>
        <p:nvSpPr>
          <p:cNvPr id="10" name="文本占位符 8">
            <a:extLst>
              <a:ext uri="{FF2B5EF4-FFF2-40B4-BE49-F238E27FC236}">
                <a16:creationId xmlns:a16="http://schemas.microsoft.com/office/drawing/2014/main" id="{4115A442-CEFA-4EE1-AF89-0EDD123335E4}"/>
              </a:ext>
            </a:extLst>
          </p:cNvPr>
          <p:cNvSpPr>
            <a:spLocks noGrp="1"/>
          </p:cNvSpPr>
          <p:nvPr>
            <p:ph type="body" sz="quarter" idx="12"/>
          </p:nvPr>
        </p:nvSpPr>
        <p:spPr>
          <a:xfrm>
            <a:off x="298450" y="0"/>
            <a:ext cx="183277" cy="523220"/>
          </a:xfrm>
          <a:prstGeom prst="rect">
            <a:avLst/>
          </a:prstGeom>
          <a:solidFill>
            <a:schemeClr val="accent3">
              <a:lumMod val="20000"/>
              <a:lumOff val="80000"/>
            </a:schemeClr>
          </a:solidFill>
          <a:ln w="19050">
            <a:noFill/>
            <a:prstDash val="solid"/>
          </a:ln>
        </p:spPr>
        <p:txBody>
          <a:bodyPr wrap="none" lIns="90000" anchor="ctr" anchorCtr="0">
            <a:spAutoFit/>
          </a:bodyPr>
          <a:lstStyle>
            <a:lvl1pPr marL="0" indent="0">
              <a:lnSpc>
                <a:spcPct val="100000"/>
              </a:lnSpc>
              <a:buFontTx/>
              <a:buNone/>
              <a:defRPr b="1">
                <a:solidFill>
                  <a:schemeClr val="tx1"/>
                </a:solidFill>
                <a:latin typeface="微软雅黑" panose="020B0503020204020204" pitchFamily="34" charset="-122"/>
                <a:ea typeface="微软雅黑" panose="020B0503020204020204" pitchFamily="34" charset="-122"/>
              </a:defRPr>
            </a:lvl1pPr>
          </a:lstStyle>
          <a:p>
            <a:pPr lvl="0"/>
            <a:endParaRPr lang="zh-CN" altLang="en-US" dirty="0"/>
          </a:p>
        </p:txBody>
      </p:sp>
      <p:sp>
        <p:nvSpPr>
          <p:cNvPr id="12" name="文本占位符 11">
            <a:extLst>
              <a:ext uri="{FF2B5EF4-FFF2-40B4-BE49-F238E27FC236}">
                <a16:creationId xmlns:a16="http://schemas.microsoft.com/office/drawing/2014/main" id="{E2734BFF-3B2C-4DED-9CA6-A716BA8362B7}"/>
              </a:ext>
            </a:extLst>
          </p:cNvPr>
          <p:cNvSpPr>
            <a:spLocks noGrp="1"/>
          </p:cNvSpPr>
          <p:nvPr>
            <p:ph type="body" sz="quarter" idx="13"/>
          </p:nvPr>
        </p:nvSpPr>
        <p:spPr>
          <a:xfrm>
            <a:off x="298450" y="778213"/>
            <a:ext cx="8547100" cy="5531796"/>
          </a:xfrm>
          <a:prstGeom prst="rect">
            <a:avLst/>
          </a:prstGeom>
        </p:spPr>
        <p:txBody>
          <a:bodyPr>
            <a:normAutofit/>
          </a:bodyPr>
          <a:lstStyle>
            <a:lvl1pPr marL="357188" indent="-357188">
              <a:lnSpc>
                <a:spcPts val="3200"/>
              </a:lnSpc>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nSpc>
                <a:spcPts val="3200"/>
              </a:lnSpc>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nSpc>
                <a:spcPts val="3200"/>
              </a:lnSpc>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nSpc>
                <a:spcPts val="3200"/>
              </a:lnSpc>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nSpc>
                <a:spcPts val="3200"/>
              </a:lnSpc>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835265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0013345-F556-472C-9B5A-6A075A4ED258}"/>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3" name="页脚占位符 2">
            <a:extLst>
              <a:ext uri="{FF2B5EF4-FFF2-40B4-BE49-F238E27FC236}">
                <a16:creationId xmlns:a16="http://schemas.microsoft.com/office/drawing/2014/main" id="{A6ADBEFA-372E-469F-8BEB-C1AAF8A04BA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878D82-6B4B-4866-90A4-124EF60DD78C}"/>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05744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B585D-B543-44A6-B95E-96C4E14663EC}"/>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37ED5CD-B6D9-4DD8-B62B-2099394565B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84FE538-C0A8-40F3-B122-9AC8186B6B3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3959D54-C611-409B-B298-06EF5DDCBFDF}"/>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DE2A4016-2A85-45FA-92C9-50DDA96F3C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EFBCB2-1034-43D5-8DF0-FD36C3A6DDA2}"/>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100701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50CB7-696C-4945-A7FC-9E9CA5C4B90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37A602-20F5-4070-BA9F-CA18C4FEDBD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48E0042-81A2-453A-97F9-A0696B2CACB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166DC7D-EEBB-493C-A5A6-C0FF1F4B8E7C}"/>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4CB21D98-5E82-4EF3-826E-774AD350F4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CA19F0-EBAD-4956-8863-76CCAB85563C}"/>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3965776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F1EA2-9D46-41E5-8CF3-6B080E119C2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37F3B8-B314-4DED-B792-D99C08CC297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E00278-0768-4B55-9787-E7E3E548CCED}"/>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2607EC2E-2267-4223-AD9A-3B7A76B512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C1A26-2C71-4845-8886-2B1BBF48853E}"/>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436511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347EDA-E86E-4E3A-93F5-6B0777539A22}"/>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1BB6A2-F448-44F6-B4F7-AE4E7B4EAD4B}"/>
              </a:ext>
            </a:extLst>
          </p:cNvPr>
          <p:cNvSpPr>
            <a:spLocks noGrp="1"/>
          </p:cNvSpPr>
          <p:nvPr>
            <p:ph type="body" orient="vert" idx="1"/>
          </p:nvPr>
        </p:nvSpPr>
        <p:spPr>
          <a:xfrm>
            <a:off x="628650"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6AA315-4DB1-430D-9B14-B8DFC19D12FA}"/>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F87A968F-8547-4231-8CF2-41D1350955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82D592-F0A3-4D06-A10A-7BCE3A34AB8B}"/>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33991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无背景">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757D92-C3E0-40B2-BAA4-FA036AAF02C5}"/>
              </a:ext>
            </a:extLst>
          </p:cNvPr>
          <p:cNvSpPr/>
          <p:nvPr userDrawn="1"/>
        </p:nvSpPr>
        <p:spPr>
          <a:xfrm>
            <a:off x="1472499" y="1475652"/>
            <a:ext cx="6199001" cy="4010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3E42EB38-D600-4FB7-B9FA-C95533A19F65}"/>
              </a:ext>
            </a:extLst>
          </p:cNvPr>
          <p:cNvSpPr>
            <a:spLocks noGrp="1"/>
          </p:cNvSpPr>
          <p:nvPr>
            <p:ph type="sldNum" sz="quarter" idx="10"/>
          </p:nvPr>
        </p:nvSpPr>
        <p:spPr/>
        <p:txBody>
          <a:bodyPr/>
          <a:lstStyle/>
          <a:p>
            <a:fld id="{5B1BC3F3-C5AE-40C5-B831-8FBE0041BB2B}" type="slidenum">
              <a:rPr lang="zh-CN" altLang="en-US" smtClean="0"/>
              <a:pPr/>
              <a:t>‹#›</a:t>
            </a:fld>
            <a:endParaRPr lang="zh-CN" altLang="en-US"/>
          </a:p>
        </p:txBody>
      </p:sp>
    </p:spTree>
    <p:extLst>
      <p:ext uri="{BB962C8B-B14F-4D97-AF65-F5344CB8AC3E}">
        <p14:creationId xmlns:p14="http://schemas.microsoft.com/office/powerpoint/2010/main" val="398565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938DA03-CE7B-41C7-92CF-7FCE3F541EFE}"/>
              </a:ext>
            </a:extLst>
          </p:cNvPr>
          <p:cNvSpPr>
            <a:spLocks noGrp="1"/>
          </p:cNvSpPr>
          <p:nvPr>
            <p:ph type="sldNum" sz="quarter" idx="10"/>
          </p:nvPr>
        </p:nvSpPr>
        <p:spPr/>
        <p:txBody>
          <a:bodyPr/>
          <a:lstStyle/>
          <a:p>
            <a:fld id="{5B1BC3F3-C5AE-40C5-B831-8FBE0041BB2B}" type="slidenum">
              <a:rPr lang="zh-CN" altLang="en-US" smtClean="0"/>
              <a:pPr/>
              <a:t>‹#›</a:t>
            </a:fld>
            <a:endParaRPr lang="zh-CN" altLang="en-US"/>
          </a:p>
        </p:txBody>
      </p:sp>
    </p:spTree>
    <p:extLst>
      <p:ext uri="{BB962C8B-B14F-4D97-AF65-F5344CB8AC3E}">
        <p14:creationId xmlns:p14="http://schemas.microsoft.com/office/powerpoint/2010/main" val="161462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18F7D-3940-40F2-94D3-227FCF98F52F}"/>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9EC002-EAD4-4951-8202-00D29BBF756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B281453-0725-4590-A3FD-03D530E973BA}"/>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24074485-B89F-49B0-8E8B-81DF491339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C28462-ABCE-4728-8749-EA60DA9B04E1}"/>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58271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D226B-4B42-4EC6-BF93-D4DEA1BC24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085861-D5D2-4661-AA63-E167B38FFCF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B09A8C6-130F-483D-9FAC-771599E3D597}"/>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8DBBD083-ED37-4303-91B2-8A822DDB32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17D69C-CA9C-4409-9BD3-2462EB9A6760}"/>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78041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E239F-2FF8-470A-ADE9-3F4B79B2B907}"/>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C1BCF18-5380-4FCF-A438-005C21FC8C04}"/>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590E9B6-415E-47EA-AD61-70A86295F115}"/>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0131BD44-CBCD-4715-8265-5909511BE9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DA491-9867-47FD-9BE6-B76CB3A2F1A3}"/>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011630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DFC41-1809-407F-8548-FE66F79EE0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D98AA6-0C96-49BA-B0FC-D3B7AAEB8053}"/>
              </a:ext>
            </a:extLst>
          </p:cNvPr>
          <p:cNvSpPr>
            <a:spLocks noGrp="1"/>
          </p:cNvSpPr>
          <p:nvPr>
            <p:ph sz="half" idx="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207E5B6-6C38-4AC1-B30E-3AF2966AE5E5}"/>
              </a:ext>
            </a:extLst>
          </p:cNvPr>
          <p:cNvSpPr>
            <a:spLocks noGrp="1"/>
          </p:cNvSpPr>
          <p:nvPr>
            <p:ph sz="half" idx="2"/>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BD48451-F4FC-4CFD-87BA-349CE6D8F09F}"/>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451CE7B6-3F6B-4C9F-9CB2-62DFE257B5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99816B-46D9-4519-A8F1-6A18CDC0338B}"/>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86072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18C35-D8AE-489A-82A3-B2F5AB30A8FB}"/>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4262E89-1F21-46BD-AF50-811AB6B2FE7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0F9A714-0508-4E58-AB0E-A56C8B7320C4}"/>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6EC3AC4-EEF9-44AC-9D14-1D7489A7BE2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3E35B0A-1F56-475A-95CA-74E240085196}"/>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00EA29B-0F67-4878-AFC3-32BF217E1838}"/>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8" name="页脚占位符 7">
            <a:extLst>
              <a:ext uri="{FF2B5EF4-FFF2-40B4-BE49-F238E27FC236}">
                <a16:creationId xmlns:a16="http://schemas.microsoft.com/office/drawing/2014/main" id="{114A8DE6-7E79-470E-A3F4-F6AE8D5010F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17F37EE-AD2B-4484-A01A-FA7EB243C996}"/>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47698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93DE8-CD16-4D95-BB24-424D100DD7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B0429F-C0B0-46E3-BA42-41848C076FD7}"/>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4" name="页脚占位符 3">
            <a:extLst>
              <a:ext uri="{FF2B5EF4-FFF2-40B4-BE49-F238E27FC236}">
                <a16:creationId xmlns:a16="http://schemas.microsoft.com/office/drawing/2014/main" id="{352AF8E8-902B-450F-AA4E-B20AE5D972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93EFA8-66BE-4632-AAF1-8AA4F38960B3}"/>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35227736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27010EE-C7F9-4112-BE1B-3E76280A3ADA}"/>
              </a:ext>
            </a:extLst>
          </p:cNvPr>
          <p:cNvSpPr/>
          <p:nvPr userDrawn="1"/>
        </p:nvSpPr>
        <p:spPr>
          <a:xfrm>
            <a:off x="5949950" y="1317571"/>
            <a:ext cx="2565400" cy="689029"/>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30D6645-7C85-47AA-B182-8CE792A23E2F}"/>
              </a:ext>
            </a:extLst>
          </p:cNvPr>
          <p:cNvSpPr/>
          <p:nvPr userDrawn="1"/>
        </p:nvSpPr>
        <p:spPr>
          <a:xfrm>
            <a:off x="0" y="6492874"/>
            <a:ext cx="9144000" cy="365126"/>
          </a:xfrm>
          <a:prstGeom prst="rect">
            <a:avLst/>
          </a:prstGeom>
          <a:solidFill>
            <a:srgbClr val="E4B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1B75581-E644-4649-88CC-E18BB17D0A47}"/>
              </a:ext>
            </a:extLst>
          </p:cNvPr>
          <p:cNvSpPr txBox="1"/>
          <p:nvPr userDrawn="1"/>
        </p:nvSpPr>
        <p:spPr>
          <a:xfrm>
            <a:off x="6306206" y="6517296"/>
            <a:ext cx="2870687"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bg1"/>
                </a:solidFill>
                <a:latin typeface="微软雅黑" panose="020B0503020204020204" pitchFamily="34" charset="-122"/>
                <a:ea typeface="微软雅黑" panose="020B0503020204020204" pitchFamily="34" charset="-122"/>
                <a:cs typeface="+mn-cs"/>
              </a:rPr>
              <a:t>电子设计创新实验室</a:t>
            </a:r>
          </a:p>
        </p:txBody>
      </p:sp>
      <p:sp>
        <p:nvSpPr>
          <p:cNvPr id="14" name="矩形 13">
            <a:extLst>
              <a:ext uri="{FF2B5EF4-FFF2-40B4-BE49-F238E27FC236}">
                <a16:creationId xmlns:a16="http://schemas.microsoft.com/office/drawing/2014/main" id="{7692A071-EAF7-484C-A902-F2B0F6D210BF}"/>
              </a:ext>
            </a:extLst>
          </p:cNvPr>
          <p:cNvSpPr/>
          <p:nvPr userDrawn="1"/>
        </p:nvSpPr>
        <p:spPr>
          <a:xfrm>
            <a:off x="-19734" y="-794"/>
            <a:ext cx="9163734" cy="522000"/>
          </a:xfrm>
          <a:prstGeom prst="rect">
            <a:avLst/>
          </a:prstGeom>
          <a:solidFill>
            <a:srgbClr val="E4B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057062A-1334-4860-85E3-9BEAF45CCA67}"/>
              </a:ext>
            </a:extLst>
          </p:cNvPr>
          <p:cNvSpPr txBox="1"/>
          <p:nvPr userDrawn="1"/>
        </p:nvSpPr>
        <p:spPr>
          <a:xfrm>
            <a:off x="75674" y="6524404"/>
            <a:ext cx="3644988"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bg1"/>
                </a:solidFill>
                <a:latin typeface="微软雅黑" panose="020B0503020204020204" pitchFamily="34" charset="-122"/>
                <a:ea typeface="微软雅黑" panose="020B0503020204020204" pitchFamily="34" charset="-122"/>
                <a:cs typeface="+mn-cs"/>
              </a:rPr>
              <a:t>第二次培训：</a:t>
            </a:r>
            <a:r>
              <a:rPr lang="zh-CN" altLang="en-US" sz="1400" b="1" dirty="0">
                <a:solidFill>
                  <a:schemeClr val="bg1"/>
                </a:solidFill>
                <a:latin typeface="微软雅黑" panose="020B0503020204020204" pitchFamily="34" charset="-122"/>
                <a:ea typeface="微软雅黑" panose="020B0503020204020204" pitchFamily="34" charset="-122"/>
              </a:rPr>
              <a:t>速通嵌入式</a:t>
            </a:r>
            <a:r>
              <a:rPr lang="en-US" altLang="zh-CN" sz="1400" b="1" dirty="0">
                <a:solidFill>
                  <a:schemeClr val="bg1"/>
                </a:solidFill>
                <a:latin typeface="微软雅黑" panose="020B0503020204020204" pitchFamily="34" charset="-122"/>
                <a:ea typeface="微软雅黑" panose="020B0503020204020204" pitchFamily="34" charset="-122"/>
              </a:rPr>
              <a:t>C</a:t>
            </a:r>
            <a:r>
              <a:rPr lang="zh-CN" altLang="en-US" sz="1400" b="1" dirty="0">
                <a:solidFill>
                  <a:schemeClr val="bg1"/>
                </a:solidFill>
                <a:latin typeface="微软雅黑" panose="020B0503020204020204" pitchFamily="34" charset="-122"/>
                <a:ea typeface="微软雅黑" panose="020B0503020204020204" pitchFamily="34" charset="-122"/>
              </a:rPr>
              <a:t>语言基础</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sz="1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5" name="灯片编号占位符 4">
            <a:extLst>
              <a:ext uri="{FF2B5EF4-FFF2-40B4-BE49-F238E27FC236}">
                <a16:creationId xmlns:a16="http://schemas.microsoft.com/office/drawing/2014/main" id="{73320C4F-8DC7-418B-9274-B3658C243BB5}"/>
              </a:ext>
            </a:extLst>
          </p:cNvPr>
          <p:cNvSpPr>
            <a:spLocks noGrp="1"/>
          </p:cNvSpPr>
          <p:nvPr>
            <p:ph type="sldNum" sz="quarter" idx="4"/>
          </p:nvPr>
        </p:nvSpPr>
        <p:spPr>
          <a:xfrm>
            <a:off x="4009762" y="6482315"/>
            <a:ext cx="1124476" cy="365125"/>
          </a:xfrm>
          <a:prstGeom prst="rect">
            <a:avLst/>
          </a:prstGeom>
        </p:spPr>
        <p:txBody>
          <a:bodyPr vert="horz" lIns="91440" tIns="45720" rIns="91440" bIns="45720" rtlCol="0" anchor="ctr"/>
          <a:lstStyle>
            <a:lvl1pPr algn="ctr">
              <a:defRPr sz="1600" b="1">
                <a:solidFill>
                  <a:schemeClr val="bg1"/>
                </a:solidFill>
                <a:latin typeface="微软雅黑" panose="020B0503020204020204" pitchFamily="34" charset="-122"/>
                <a:ea typeface="微软雅黑" panose="020B0503020204020204" pitchFamily="34" charset="-122"/>
              </a:defRPr>
            </a:lvl1pPr>
          </a:lstStyle>
          <a:p>
            <a:fld id="{5B1BC3F3-C5AE-40C5-B831-8FBE0041BB2B}" type="slidenum">
              <a:rPr lang="zh-CN" altLang="en-US" smtClean="0"/>
              <a:pPr/>
              <a:t>‹#›</a:t>
            </a:fld>
            <a:endParaRPr lang="zh-CN" altLang="en-US" dirty="0"/>
          </a:p>
        </p:txBody>
      </p:sp>
      <p:pic>
        <p:nvPicPr>
          <p:cNvPr id="16" name="图片 15">
            <a:extLst>
              <a:ext uri="{FF2B5EF4-FFF2-40B4-BE49-F238E27FC236}">
                <a16:creationId xmlns:a16="http://schemas.microsoft.com/office/drawing/2014/main" id="{CB4ACAA5-BDB6-42BF-A9D7-B2E8A7518073}"/>
              </a:ext>
            </a:extLst>
          </p:cNvPr>
          <p:cNvPicPr>
            <a:picLocks noChangeAspect="1"/>
          </p:cNvPicPr>
          <p:nvPr userDrawn="1"/>
        </p:nvPicPr>
        <p:blipFill>
          <a:blip r:embed="rId5"/>
          <a:stretch>
            <a:fillRect/>
          </a:stretch>
        </p:blipFill>
        <p:spPr>
          <a:xfrm>
            <a:off x="7082064" y="6523902"/>
            <a:ext cx="301171" cy="301171"/>
          </a:xfrm>
          <a:prstGeom prst="rect">
            <a:avLst/>
          </a:prstGeom>
        </p:spPr>
      </p:pic>
    </p:spTree>
    <p:extLst>
      <p:ext uri="{BB962C8B-B14F-4D97-AF65-F5344CB8AC3E}">
        <p14:creationId xmlns:p14="http://schemas.microsoft.com/office/powerpoint/2010/main" val="1801161296"/>
      </p:ext>
    </p:extLst>
  </p:cSld>
  <p:clrMap bg1="lt1" tx1="dk1" bg2="lt2" tx2="dk2" accent1="accent1" accent2="accent2" accent3="accent3" accent4="accent4" accent5="accent5" accent6="accent6" hlink="hlink" folHlink="folHlink"/>
  <p:sldLayoutIdLst>
    <p:sldLayoutId id="2147483674" r:id="rId1"/>
    <p:sldLayoutId id="2147483672" r:id="rId2"/>
    <p:sldLayoutId id="214748366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0B7D11-EB40-435A-AD9E-774DD294497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E4D103-AE1D-42A6-88D0-BB46BBA92D8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CD0877E-55D5-45B5-97E3-D437F040D9A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18CA3-CAC6-4D15-B0E8-0FCE058F449A}"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0D202836-5C90-4910-949C-8E8321737B8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FCCF8E5-A8FF-4EF8-B250-B1EC156AD8B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70728805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audio" Target="../media/audio2.wav"/></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6.wav"/><Relationship Id="rId1" Type="http://schemas.openxmlformats.org/officeDocument/2006/relationships/slideLayout" Target="../slideLayouts/slideLayout1.xml"/><Relationship Id="rId4" Type="http://schemas.openxmlformats.org/officeDocument/2006/relationships/audio" Target="../media/audio3.wav"/></Relationships>
</file>

<file path=ppt/slides/_rels/slide2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7.wav"/></Relationships>
</file>

<file path=ppt/slides/_rels/slide3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8.wav"/><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9.wav"/><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audio" Target="../media/audio12.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2.webp"/><Relationship Id="rId2" Type="http://schemas.openxmlformats.org/officeDocument/2006/relationships/image" Target="../media/image21.webp"/><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0.wav"/><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audio" Target="../media/audio5.wav"/><Relationship Id="rId1"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3.wav"/><Relationship Id="rId4" Type="http://schemas.openxmlformats.org/officeDocument/2006/relationships/audio" Target="../media/audio13.wav"/></Relationships>
</file>

<file path=ppt/slides/_rels/slide68.xml.rels><?xml version="1.0" encoding="UTF-8" standalone="yes"?>
<Relationships xmlns="http://schemas.openxmlformats.org/package/2006/relationships"><Relationship Id="rId2" Type="http://schemas.openxmlformats.org/officeDocument/2006/relationships/audio" Target="../media/audio14.wav"/><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audio" Target="../media/audio10.wav"/><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audio" Target="../media/audio10.wav"/><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0.wav"/><Relationship Id="rId1" Type="http://schemas.openxmlformats.org/officeDocument/2006/relationships/slideLayout" Target="../slideLayouts/slideLayout1.xml"/><Relationship Id="rId4" Type="http://schemas.openxmlformats.org/officeDocument/2006/relationships/audio" Target="../media/audio9.wav"/></Relationships>
</file>

<file path=ppt/slides/_rels/slide75.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9.wav"/><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3.wav"/><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gimg2.baidu.com/image_search/src=http%3A%2F%2Fd00.paixin.com%2Fthumbs%2F1008347%2F21686989%2Fstaff_1024.jpg&amp;refer=http%3A%2F%2Fd00.paixin.com&amp;app=2002&amp;size=f9999,10000&amp;q=a80&amp;n=0&amp;g=0n&amp;fmt=auto?sec=1669122078&amp;t=e3aca23c531d2c324084af3949eb5b86">
            <a:extLst>
              <a:ext uri="{FF2B5EF4-FFF2-40B4-BE49-F238E27FC236}">
                <a16:creationId xmlns:a16="http://schemas.microsoft.com/office/drawing/2014/main" id="{DEFFD707-26B2-4E2D-A243-AB8A156B4B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 r="9489"/>
          <a:stretch/>
        </p:blipFill>
        <p:spPr bwMode="auto">
          <a:xfrm>
            <a:off x="-95976" y="-42831"/>
            <a:ext cx="9450794" cy="690083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204107AD-754B-4C50-ACF8-DAC44DCB9AD2}"/>
              </a:ext>
            </a:extLst>
          </p:cNvPr>
          <p:cNvSpPr/>
          <p:nvPr/>
        </p:nvSpPr>
        <p:spPr>
          <a:xfrm>
            <a:off x="-95976" y="5486631"/>
            <a:ext cx="9450794" cy="1371369"/>
          </a:xfrm>
          <a:prstGeom prst="rect">
            <a:avLst/>
          </a:prstGeom>
          <a:solidFill>
            <a:srgbClr val="D8AE3D">
              <a:alpha val="95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标题 1">
            <a:extLst>
              <a:ext uri="{FF2B5EF4-FFF2-40B4-BE49-F238E27FC236}">
                <a16:creationId xmlns:a16="http://schemas.microsoft.com/office/drawing/2014/main" id="{A6DBC0C3-C424-4AE9-ACA9-72BD0887696F}"/>
              </a:ext>
            </a:extLst>
          </p:cNvPr>
          <p:cNvSpPr txBox="1">
            <a:spLocks/>
          </p:cNvSpPr>
          <p:nvPr/>
        </p:nvSpPr>
        <p:spPr>
          <a:xfrm>
            <a:off x="5755559" y="6353532"/>
            <a:ext cx="3367823" cy="4258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zh-CN" altLang="en-US" sz="1800" b="1" dirty="0">
                <a:solidFill>
                  <a:schemeClr val="bg1"/>
                </a:solidFill>
                <a:latin typeface="微软雅黑" panose="020B0503020204020204" pitchFamily="34" charset="-122"/>
                <a:ea typeface="微软雅黑" panose="020B0503020204020204" pitchFamily="34" charset="-122"/>
              </a:rPr>
              <a:t> 电子设计创新实验室  周布伟</a:t>
            </a:r>
          </a:p>
        </p:txBody>
      </p:sp>
      <p:sp>
        <p:nvSpPr>
          <p:cNvPr id="8" name="文本框 7">
            <a:extLst>
              <a:ext uri="{FF2B5EF4-FFF2-40B4-BE49-F238E27FC236}">
                <a16:creationId xmlns:a16="http://schemas.microsoft.com/office/drawing/2014/main" id="{A1803482-6C0E-4614-BC1C-114C81E425B5}"/>
              </a:ext>
            </a:extLst>
          </p:cNvPr>
          <p:cNvSpPr txBox="1"/>
          <p:nvPr/>
        </p:nvSpPr>
        <p:spPr>
          <a:xfrm>
            <a:off x="168613" y="6366411"/>
            <a:ext cx="3977937" cy="400110"/>
          </a:xfrm>
          <a:prstGeom prst="rect">
            <a:avLst/>
          </a:prstGeom>
          <a:no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cs typeface="+mj-cs"/>
              </a:rPr>
              <a:t>第二次培训：</a:t>
            </a:r>
            <a:r>
              <a:rPr lang="en-US" altLang="zh-CN" sz="2000" b="1" dirty="0">
                <a:solidFill>
                  <a:schemeClr val="bg1"/>
                </a:solidFill>
                <a:latin typeface="微软雅黑" panose="020B0503020204020204" pitchFamily="34" charset="-122"/>
                <a:ea typeface="微软雅黑" panose="020B0503020204020204" pitchFamily="34" charset="-122"/>
                <a:cs typeface="+mj-cs"/>
              </a:rPr>
              <a:t>2022-10-30</a:t>
            </a:r>
            <a:endParaRPr lang="zh-CN" altLang="en-US" sz="2000" b="1" dirty="0">
              <a:solidFill>
                <a:schemeClr val="bg1"/>
              </a:solidFill>
              <a:latin typeface="微软雅黑" panose="020B0503020204020204" pitchFamily="34" charset="-122"/>
              <a:ea typeface="微软雅黑" panose="020B0503020204020204" pitchFamily="34" charset="-122"/>
              <a:cs typeface="+mj-cs"/>
            </a:endParaRPr>
          </a:p>
        </p:txBody>
      </p:sp>
      <p:sp>
        <p:nvSpPr>
          <p:cNvPr id="19" name="文本框 18">
            <a:extLst>
              <a:ext uri="{FF2B5EF4-FFF2-40B4-BE49-F238E27FC236}">
                <a16:creationId xmlns:a16="http://schemas.microsoft.com/office/drawing/2014/main" id="{8077651F-0B97-40E5-A0F6-FA5C3F4E3C6D}"/>
              </a:ext>
            </a:extLst>
          </p:cNvPr>
          <p:cNvSpPr txBox="1"/>
          <p:nvPr/>
        </p:nvSpPr>
        <p:spPr>
          <a:xfrm>
            <a:off x="123216" y="5486632"/>
            <a:ext cx="8521321" cy="923330"/>
          </a:xfrm>
          <a:prstGeom prst="rect">
            <a:avLst/>
          </a:prstGeom>
          <a:noFill/>
        </p:spPr>
        <p:txBody>
          <a:bodyPr wrap="squar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rPr>
              <a:t>速通嵌入式</a:t>
            </a:r>
            <a:r>
              <a:rPr lang="en-US" altLang="zh-CN" sz="5400" b="1" dirty="0">
                <a:solidFill>
                  <a:schemeClr val="bg1"/>
                </a:solidFill>
                <a:latin typeface="微软雅黑" panose="020B0503020204020204" pitchFamily="34" charset="-122"/>
                <a:ea typeface="微软雅黑" panose="020B0503020204020204" pitchFamily="34" charset="-122"/>
              </a:rPr>
              <a:t>C</a:t>
            </a:r>
            <a:r>
              <a:rPr lang="zh-CN" altLang="en-US" sz="5400" b="1" dirty="0">
                <a:solidFill>
                  <a:schemeClr val="bg1"/>
                </a:solidFill>
                <a:latin typeface="微软雅黑" panose="020B0503020204020204" pitchFamily="34" charset="-122"/>
                <a:ea typeface="微软雅黑" panose="020B0503020204020204" pitchFamily="34" charset="-122"/>
              </a:rPr>
              <a:t>语言基础</a:t>
            </a:r>
          </a:p>
        </p:txBody>
      </p:sp>
      <p:sp>
        <p:nvSpPr>
          <p:cNvPr id="12" name="矩形 11">
            <a:extLst>
              <a:ext uri="{FF2B5EF4-FFF2-40B4-BE49-F238E27FC236}">
                <a16:creationId xmlns:a16="http://schemas.microsoft.com/office/drawing/2014/main" id="{97D8CDDF-384B-497E-AC47-26ADF2C2B5D9}"/>
              </a:ext>
            </a:extLst>
          </p:cNvPr>
          <p:cNvSpPr/>
          <p:nvPr/>
        </p:nvSpPr>
        <p:spPr>
          <a:xfrm>
            <a:off x="2698750" y="91479"/>
            <a:ext cx="6656068" cy="913118"/>
          </a:xfrm>
          <a:prstGeom prst="rect">
            <a:avLst/>
          </a:prstGeom>
          <a:solidFill>
            <a:schemeClr val="bg1">
              <a:lumMod val="95000"/>
              <a:alpha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37E66090-FE41-426E-8FD3-DC4E7B0EC0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1797" y="218822"/>
            <a:ext cx="2641600" cy="637452"/>
          </a:xfrm>
          <a:prstGeom prst="rect">
            <a:avLst/>
          </a:prstGeom>
        </p:spPr>
      </p:pic>
      <p:pic>
        <p:nvPicPr>
          <p:cNvPr id="21" name="图片 20">
            <a:extLst>
              <a:ext uri="{FF2B5EF4-FFF2-40B4-BE49-F238E27FC236}">
                <a16:creationId xmlns:a16="http://schemas.microsoft.com/office/drawing/2014/main" id="{A9264EA7-6CA9-45A6-95E7-7597B7122C8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4100" b="28004"/>
          <a:stretch/>
        </p:blipFill>
        <p:spPr>
          <a:xfrm>
            <a:off x="5644688" y="91478"/>
            <a:ext cx="2495608" cy="896472"/>
          </a:xfrm>
          <a:prstGeom prst="rect">
            <a:avLst/>
          </a:prstGeom>
        </p:spPr>
      </p:pic>
      <p:pic>
        <p:nvPicPr>
          <p:cNvPr id="3" name="图片 2">
            <a:extLst>
              <a:ext uri="{FF2B5EF4-FFF2-40B4-BE49-F238E27FC236}">
                <a16:creationId xmlns:a16="http://schemas.microsoft.com/office/drawing/2014/main" id="{D66A58F2-9644-44ED-AF9F-736408E0603D}"/>
              </a:ext>
            </a:extLst>
          </p:cNvPr>
          <p:cNvPicPr>
            <a:picLocks noChangeAspect="1"/>
          </p:cNvPicPr>
          <p:nvPr/>
        </p:nvPicPr>
        <p:blipFill>
          <a:blip r:embed="rId6"/>
          <a:stretch>
            <a:fillRect/>
          </a:stretch>
        </p:blipFill>
        <p:spPr>
          <a:xfrm>
            <a:off x="8331588" y="161608"/>
            <a:ext cx="751879" cy="751879"/>
          </a:xfrm>
          <a:prstGeom prst="rect">
            <a:avLst/>
          </a:prstGeom>
        </p:spPr>
      </p:pic>
    </p:spTree>
    <p:extLst>
      <p:ext uri="{BB962C8B-B14F-4D97-AF65-F5344CB8AC3E}">
        <p14:creationId xmlns:p14="http://schemas.microsoft.com/office/powerpoint/2010/main" val="9954276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进制转换</a:t>
            </a:r>
          </a:p>
        </p:txBody>
      </p:sp>
      <p:sp>
        <p:nvSpPr>
          <p:cNvPr id="7" name="文本占位符 6">
            <a:extLst>
              <a:ext uri="{FF2B5EF4-FFF2-40B4-BE49-F238E27FC236}">
                <a16:creationId xmlns:a16="http://schemas.microsoft.com/office/drawing/2014/main" id="{8ADC0B7E-0C25-4C79-AFE8-BE5C62788D9A}"/>
              </a:ext>
            </a:extLst>
          </p:cNvPr>
          <p:cNvSpPr>
            <a:spLocks noGrp="1"/>
          </p:cNvSpPr>
          <p:nvPr>
            <p:ph type="body" sz="quarter" idx="13"/>
          </p:nvPr>
        </p:nvSpPr>
        <p:spPr>
          <a:xfrm>
            <a:off x="298450" y="778213"/>
            <a:ext cx="8547100" cy="1520487"/>
          </a:xfrm>
        </p:spPr>
        <p:txBody>
          <a:bodyPr/>
          <a:lstStyle/>
          <a:p>
            <a:r>
              <a:rPr lang="zh-CN" altLang="en-US" dirty="0"/>
              <a:t>二进制 → 十六进制</a:t>
            </a:r>
          </a:p>
          <a:p>
            <a:pPr marL="457200" lvl="1" indent="0">
              <a:buNone/>
            </a:pPr>
            <a:r>
              <a:rPr lang="zh-CN" altLang="en-US" dirty="0"/>
              <a:t>原则：从右向左四位一组，不足高位补零，写出四位二进制对应的十六进制符号</a:t>
            </a:r>
          </a:p>
        </p:txBody>
      </p:sp>
      <p:sp>
        <p:nvSpPr>
          <p:cNvPr id="46" name="Text Box 5">
            <a:extLst>
              <a:ext uri="{FF2B5EF4-FFF2-40B4-BE49-F238E27FC236}">
                <a16:creationId xmlns:a16="http://schemas.microsoft.com/office/drawing/2014/main" id="{6C02F61E-796F-40D5-B43E-70AC32814D71}"/>
              </a:ext>
            </a:extLst>
          </p:cNvPr>
          <p:cNvSpPr txBox="1">
            <a:spLocks noChangeArrowheads="1"/>
          </p:cNvSpPr>
          <p:nvPr/>
        </p:nvSpPr>
        <p:spPr bwMode="auto">
          <a:xfrm>
            <a:off x="2884488" y="2068227"/>
            <a:ext cx="254471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latin typeface="Arial" panose="020B0604020202020204" pitchFamily="34" charset="0"/>
              </a:rPr>
              <a:t>10011011100B</a:t>
            </a:r>
          </a:p>
        </p:txBody>
      </p:sp>
      <p:sp>
        <p:nvSpPr>
          <p:cNvPr id="47" name="AutoShape 6">
            <a:extLst>
              <a:ext uri="{FF2B5EF4-FFF2-40B4-BE49-F238E27FC236}">
                <a16:creationId xmlns:a16="http://schemas.microsoft.com/office/drawing/2014/main" id="{DEFA8738-565C-448C-BBB2-2FA5F8639216}"/>
              </a:ext>
            </a:extLst>
          </p:cNvPr>
          <p:cNvSpPr>
            <a:spLocks noChangeArrowheads="1"/>
          </p:cNvSpPr>
          <p:nvPr/>
        </p:nvSpPr>
        <p:spPr bwMode="auto">
          <a:xfrm>
            <a:off x="3924300" y="2515902"/>
            <a:ext cx="381000" cy="358775"/>
          </a:xfrm>
          <a:prstGeom prst="downArrow">
            <a:avLst>
              <a:gd name="adj1" fmla="val 50000"/>
              <a:gd name="adj2" fmla="val 51769"/>
            </a:avLst>
          </a:prstGeom>
          <a:solidFill>
            <a:schemeClr val="accent4">
              <a:lumMod val="20000"/>
              <a:lumOff val="80000"/>
            </a:schemeClr>
          </a:solidFill>
          <a:ln w="9525">
            <a:solidFill>
              <a:schemeClr val="accent4"/>
            </a:solidFill>
            <a:miter lim="800000"/>
            <a:headEnd/>
            <a:tailEnd/>
          </a:ln>
          <a:effectLst/>
        </p:spPr>
        <p:txBody>
          <a:bodyPr wrap="none" lIns="90000" tIns="46800" rIns="90000" bIns="46800" anchor="ctr"/>
          <a:lstStyle/>
          <a:p>
            <a:pPr eaLnBrk="1" hangingPunct="1">
              <a:defRPr/>
            </a:pPr>
            <a:endParaRPr lang="zh-CN" altLang="en-US"/>
          </a:p>
        </p:txBody>
      </p:sp>
      <p:sp>
        <p:nvSpPr>
          <p:cNvPr id="48" name="Text Box 7">
            <a:extLst>
              <a:ext uri="{FF2B5EF4-FFF2-40B4-BE49-F238E27FC236}">
                <a16:creationId xmlns:a16="http://schemas.microsoft.com/office/drawing/2014/main" id="{07F71C00-89DA-441F-BB51-DDB5A29B9540}"/>
              </a:ext>
            </a:extLst>
          </p:cNvPr>
          <p:cNvSpPr txBox="1">
            <a:spLocks noChangeArrowheads="1"/>
          </p:cNvSpPr>
          <p:nvPr/>
        </p:nvSpPr>
        <p:spPr bwMode="auto">
          <a:xfrm>
            <a:off x="2784300" y="2800646"/>
            <a:ext cx="2745088"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latin typeface="Arial" panose="020B0604020202020204" pitchFamily="34" charset="0"/>
              </a:rPr>
              <a:t>010011011100B</a:t>
            </a:r>
            <a:endParaRPr lang="en-US" altLang="zh-CN" sz="2800" b="0" dirty="0"/>
          </a:p>
        </p:txBody>
      </p:sp>
      <p:sp>
        <p:nvSpPr>
          <p:cNvPr id="49" name="Line 8">
            <a:extLst>
              <a:ext uri="{FF2B5EF4-FFF2-40B4-BE49-F238E27FC236}">
                <a16:creationId xmlns:a16="http://schemas.microsoft.com/office/drawing/2014/main" id="{7FF82116-8F1C-4B27-BEC3-CBF07FA5BE3C}"/>
              </a:ext>
            </a:extLst>
          </p:cNvPr>
          <p:cNvSpPr>
            <a:spLocks noChangeShapeType="1"/>
          </p:cNvSpPr>
          <p:nvPr/>
        </p:nvSpPr>
        <p:spPr bwMode="auto">
          <a:xfrm>
            <a:off x="2933525" y="3248321"/>
            <a:ext cx="609600" cy="0"/>
          </a:xfrm>
          <a:prstGeom prst="line">
            <a:avLst/>
          </a:prstGeom>
          <a:noFill/>
          <a:ln w="9525">
            <a:solidFill>
              <a:srgbClr val="FF99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0" name="Line 9">
            <a:extLst>
              <a:ext uri="{FF2B5EF4-FFF2-40B4-BE49-F238E27FC236}">
                <a16:creationId xmlns:a16="http://schemas.microsoft.com/office/drawing/2014/main" id="{700A71DF-AF3B-425B-AE2D-8E292146D7DD}"/>
              </a:ext>
            </a:extLst>
          </p:cNvPr>
          <p:cNvSpPr>
            <a:spLocks noChangeShapeType="1"/>
          </p:cNvSpPr>
          <p:nvPr/>
        </p:nvSpPr>
        <p:spPr bwMode="auto">
          <a:xfrm>
            <a:off x="3751088" y="3248321"/>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1" name="Line 10">
            <a:extLst>
              <a:ext uri="{FF2B5EF4-FFF2-40B4-BE49-F238E27FC236}">
                <a16:creationId xmlns:a16="http://schemas.microsoft.com/office/drawing/2014/main" id="{1EE2196F-E5C1-4118-A9BF-8080F09F7087}"/>
              </a:ext>
            </a:extLst>
          </p:cNvPr>
          <p:cNvSpPr>
            <a:spLocks noChangeShapeType="1"/>
          </p:cNvSpPr>
          <p:nvPr/>
        </p:nvSpPr>
        <p:spPr bwMode="auto">
          <a:xfrm>
            <a:off x="4484428" y="3248321"/>
            <a:ext cx="60960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4" name="Text Box 13">
            <a:extLst>
              <a:ext uri="{FF2B5EF4-FFF2-40B4-BE49-F238E27FC236}">
                <a16:creationId xmlns:a16="http://schemas.microsoft.com/office/drawing/2014/main" id="{6DE8A280-7013-4330-84A6-24EF6A351B41}"/>
              </a:ext>
            </a:extLst>
          </p:cNvPr>
          <p:cNvSpPr txBox="1">
            <a:spLocks noChangeArrowheads="1"/>
          </p:cNvSpPr>
          <p:nvPr/>
        </p:nvSpPr>
        <p:spPr bwMode="auto">
          <a:xfrm>
            <a:off x="3290111" y="3281934"/>
            <a:ext cx="235503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latin typeface="Arial" panose="020B0604020202020204" pitchFamily="34" charset="0"/>
                <a:ea typeface="楷体_GB2312" pitchFamily="49" charset="-122"/>
              </a:rPr>
              <a:t>4      D     C   H</a:t>
            </a:r>
          </a:p>
        </p:txBody>
      </p:sp>
      <p:sp>
        <p:nvSpPr>
          <p:cNvPr id="55" name="文本占位符 6">
            <a:extLst>
              <a:ext uri="{FF2B5EF4-FFF2-40B4-BE49-F238E27FC236}">
                <a16:creationId xmlns:a16="http://schemas.microsoft.com/office/drawing/2014/main" id="{5C88B0BD-8D9C-452F-807F-30B3619BE657}"/>
              </a:ext>
            </a:extLst>
          </p:cNvPr>
          <p:cNvSpPr txBox="1">
            <a:spLocks/>
          </p:cNvSpPr>
          <p:nvPr/>
        </p:nvSpPr>
        <p:spPr>
          <a:xfrm>
            <a:off x="298450" y="3593560"/>
            <a:ext cx="8547100" cy="965741"/>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十六进制 → 二进制</a:t>
            </a:r>
          </a:p>
          <a:p>
            <a:pPr marL="457200" lvl="1" indent="0">
              <a:buNone/>
            </a:pPr>
            <a:r>
              <a:rPr lang="zh-CN" altLang="en-US" dirty="0"/>
              <a:t>原则：按顺序写出一位十六进制对应的四位二进制序列</a:t>
            </a:r>
          </a:p>
        </p:txBody>
      </p:sp>
      <p:sp>
        <p:nvSpPr>
          <p:cNvPr id="56" name="Text Box 15">
            <a:extLst>
              <a:ext uri="{FF2B5EF4-FFF2-40B4-BE49-F238E27FC236}">
                <a16:creationId xmlns:a16="http://schemas.microsoft.com/office/drawing/2014/main" id="{6833F752-2B23-4F0F-B0E1-B6AEFC57136D}"/>
              </a:ext>
            </a:extLst>
          </p:cNvPr>
          <p:cNvSpPr txBox="1">
            <a:spLocks noChangeArrowheads="1"/>
          </p:cNvSpPr>
          <p:nvPr/>
        </p:nvSpPr>
        <p:spPr bwMode="auto">
          <a:xfrm>
            <a:off x="3923476" y="4575839"/>
            <a:ext cx="76364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latin typeface="Arial" panose="020B0604020202020204" pitchFamily="34" charset="0"/>
              </a:rPr>
              <a:t>4FH</a:t>
            </a:r>
          </a:p>
        </p:txBody>
      </p:sp>
      <p:sp>
        <p:nvSpPr>
          <p:cNvPr id="58" name="Text Box 17">
            <a:extLst>
              <a:ext uri="{FF2B5EF4-FFF2-40B4-BE49-F238E27FC236}">
                <a16:creationId xmlns:a16="http://schemas.microsoft.com/office/drawing/2014/main" id="{D625A0BC-059E-4B3B-8902-FEFF1DAD791C}"/>
              </a:ext>
            </a:extLst>
          </p:cNvPr>
          <p:cNvSpPr txBox="1">
            <a:spLocks noChangeArrowheads="1"/>
          </p:cNvSpPr>
          <p:nvPr/>
        </p:nvSpPr>
        <p:spPr bwMode="auto">
          <a:xfrm>
            <a:off x="3307409" y="5436871"/>
            <a:ext cx="169063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latin typeface="Arial" panose="020B0604020202020204" pitchFamily="34" charset="0"/>
              </a:rPr>
              <a:t>01001111B</a:t>
            </a:r>
          </a:p>
        </p:txBody>
      </p:sp>
      <p:sp>
        <p:nvSpPr>
          <p:cNvPr id="59" name="AutoShape 6">
            <a:extLst>
              <a:ext uri="{FF2B5EF4-FFF2-40B4-BE49-F238E27FC236}">
                <a16:creationId xmlns:a16="http://schemas.microsoft.com/office/drawing/2014/main" id="{18D53439-CCFE-403C-BBA4-3164BEBB4A82}"/>
              </a:ext>
            </a:extLst>
          </p:cNvPr>
          <p:cNvSpPr>
            <a:spLocks noChangeArrowheads="1"/>
          </p:cNvSpPr>
          <p:nvPr/>
        </p:nvSpPr>
        <p:spPr bwMode="auto">
          <a:xfrm>
            <a:off x="3962225" y="5039685"/>
            <a:ext cx="381000" cy="358775"/>
          </a:xfrm>
          <a:prstGeom prst="downArrow">
            <a:avLst>
              <a:gd name="adj1" fmla="val 50000"/>
              <a:gd name="adj2" fmla="val 51769"/>
            </a:avLst>
          </a:prstGeom>
          <a:solidFill>
            <a:schemeClr val="accent4">
              <a:lumMod val="20000"/>
              <a:lumOff val="80000"/>
            </a:schemeClr>
          </a:solidFill>
          <a:ln w="9525">
            <a:solidFill>
              <a:schemeClr val="accent4"/>
            </a:solidFill>
            <a:miter lim="800000"/>
            <a:headEnd/>
            <a:tailEnd/>
          </a:ln>
          <a:effectLst/>
        </p:spPr>
        <p:txBody>
          <a:bodyPr wrap="none" lIns="90000" tIns="46800" rIns="90000" bIns="46800" anchor="ctr"/>
          <a:lstStyle/>
          <a:p>
            <a:pPr eaLnBrk="1" hangingPunct="1">
              <a:defRPr/>
            </a:pPr>
            <a:endParaRPr lang="zh-CN" altLang="en-US"/>
          </a:p>
        </p:txBody>
      </p:sp>
    </p:spTree>
    <p:extLst>
      <p:ext uri="{BB962C8B-B14F-4D97-AF65-F5344CB8AC3E}">
        <p14:creationId xmlns:p14="http://schemas.microsoft.com/office/powerpoint/2010/main" val="322227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p:cTn id="32" dur="500" fill="hold"/>
                                        <p:tgtEl>
                                          <p:spTgt spid="51"/>
                                        </p:tgtEl>
                                        <p:attrNameLst>
                                          <p:attrName>ppt_w</p:attrName>
                                        </p:attrNameLst>
                                      </p:cBhvr>
                                      <p:tavLst>
                                        <p:tav tm="0">
                                          <p:val>
                                            <p:fltVal val="0"/>
                                          </p:val>
                                        </p:tav>
                                        <p:tav tm="100000">
                                          <p:val>
                                            <p:strVal val="#ppt_w"/>
                                          </p:val>
                                        </p:tav>
                                      </p:tavLst>
                                    </p:anim>
                                    <p:anim calcmode="lin" valueType="num">
                                      <p:cBhvr>
                                        <p:cTn id="33" dur="500" fill="hold"/>
                                        <p:tgtEl>
                                          <p:spTgt spid="51"/>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type="lt">
                                    <p:tmAbs val="75"/>
                                  </p:iterate>
                                  <p:childTnLst>
                                    <p:set>
                                      <p:cBhvr>
                                        <p:cTn id="37" dur="1" fill="hold">
                                          <p:stCondLst>
                                            <p:cond delay="74"/>
                                          </p:stCondLst>
                                        </p:cTn>
                                        <p:tgtEl>
                                          <p:spTgt spid="5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lt">
                                    <p:tmAbs val="75"/>
                                  </p:iterate>
                                  <p:childTnLst>
                                    <p:set>
                                      <p:cBhvr>
                                        <p:cTn id="45" dur="1" fill="hold">
                                          <p:stCondLst>
                                            <p:cond delay="74"/>
                                          </p:stCondLst>
                                        </p:cTn>
                                        <p:tgtEl>
                                          <p:spTgt spid="5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up)">
                                      <p:cBhvr>
                                        <p:cTn id="5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P spid="47" grpId="0" animBg="1"/>
      <p:bldP spid="48" grpId="0" autoUpdateAnimBg="0"/>
      <p:bldP spid="54" grpId="0" autoUpdateAnimBg="0"/>
      <p:bldP spid="56" grpId="0" autoUpdateAnimBg="0"/>
      <p:bldP spid="58" grpId="0" autoUpdateAnimBg="0"/>
      <p:bldP spid="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11</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数据类型</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3810000" cy="5451387"/>
          </a:xfrm>
        </p:spPr>
        <p:txBody>
          <a:bodyPr>
            <a:normAutofit fontScale="77500" lnSpcReduction="20000"/>
          </a:bodyPr>
          <a:lstStyle/>
          <a:p>
            <a:pPr>
              <a:lnSpc>
                <a:spcPct val="120000"/>
              </a:lnSpc>
            </a:pPr>
            <a:r>
              <a:rPr lang="zh-CN" altLang="en-US" dirty="0"/>
              <a:t>数据是对客观事物特征抽象的符号化表示；</a:t>
            </a:r>
            <a:endParaRPr lang="en-US" altLang="zh-CN" dirty="0"/>
          </a:p>
          <a:p>
            <a:pPr lvl="1">
              <a:lnSpc>
                <a:spcPct val="120000"/>
              </a:lnSpc>
            </a:pPr>
            <a:r>
              <a:rPr lang="zh-CN" altLang="en-US" dirty="0"/>
              <a:t>客观事物不同，表示的方法也不同；</a:t>
            </a:r>
            <a:endParaRPr lang="en-US" altLang="zh-CN" dirty="0"/>
          </a:p>
          <a:p>
            <a:pPr lvl="1">
              <a:lnSpc>
                <a:spcPct val="120000"/>
              </a:lnSpc>
            </a:pPr>
            <a:r>
              <a:rPr lang="zh-CN" altLang="en-US" dirty="0"/>
              <a:t>客观事物不同，计算机的处理方法也不同。</a:t>
            </a:r>
            <a:endParaRPr lang="en-US" altLang="zh-CN" dirty="0"/>
          </a:p>
          <a:p>
            <a:pPr>
              <a:lnSpc>
                <a:spcPct val="120000"/>
              </a:lnSpc>
            </a:pPr>
            <a:r>
              <a:rPr lang="zh-CN" altLang="en-US" dirty="0"/>
              <a:t>计算机由于工程的限制，只能在有限精度和有限范围内在工程上近似地描述数据。根据程序处理的数据对象，应规定数据的类型。</a:t>
            </a:r>
            <a:endParaRPr lang="en-US" altLang="zh-CN" dirty="0"/>
          </a:p>
          <a:p>
            <a:pPr lvl="1">
              <a:lnSpc>
                <a:spcPct val="120000"/>
              </a:lnSpc>
            </a:pPr>
            <a:r>
              <a:rPr lang="zh-CN" altLang="en-US" dirty="0"/>
              <a:t>一位二进制称为一个比特（</a:t>
            </a:r>
            <a:r>
              <a:rPr lang="en-US" altLang="zh-CN" dirty="0"/>
              <a:t>bit</a:t>
            </a:r>
            <a:r>
              <a:rPr lang="zh-CN" altLang="en-US" dirty="0"/>
              <a:t>），八位二进制构成一个字节（</a:t>
            </a:r>
            <a:r>
              <a:rPr lang="en-US" altLang="zh-CN" dirty="0"/>
              <a:t>Byte</a:t>
            </a:r>
            <a:r>
              <a:rPr lang="zh-CN" altLang="en-US" dirty="0"/>
              <a:t>）；</a:t>
            </a:r>
            <a:endParaRPr lang="en-US" altLang="zh-CN" dirty="0"/>
          </a:p>
          <a:p>
            <a:pPr lvl="1">
              <a:lnSpc>
                <a:spcPct val="120000"/>
              </a:lnSpc>
            </a:pPr>
            <a:r>
              <a:rPr lang="zh-CN" altLang="en-US" dirty="0"/>
              <a:t>字节是存储的基本单元，是计算机对数据操作的最小单位。</a:t>
            </a:r>
            <a:endParaRPr lang="en-US" altLang="zh-CN" dirty="0"/>
          </a:p>
          <a:p>
            <a:endParaRPr lang="zh-CN" altLang="en-US" dirty="0"/>
          </a:p>
          <a:p>
            <a:endParaRPr lang="zh-CN" altLang="en-US" dirty="0"/>
          </a:p>
        </p:txBody>
      </p:sp>
      <p:pic>
        <p:nvPicPr>
          <p:cNvPr id="11" name="图片 10">
            <a:extLst>
              <a:ext uri="{FF2B5EF4-FFF2-40B4-BE49-F238E27FC236}">
                <a16:creationId xmlns:a16="http://schemas.microsoft.com/office/drawing/2014/main" id="{6B0636DD-98EE-47A5-98C5-8D53E1B686BE}"/>
              </a:ext>
            </a:extLst>
          </p:cNvPr>
          <p:cNvPicPr>
            <a:picLocks noChangeAspect="1"/>
          </p:cNvPicPr>
          <p:nvPr/>
        </p:nvPicPr>
        <p:blipFill rotWithShape="1">
          <a:blip r:embed="rId2">
            <a:extLst>
              <a:ext uri="{28A0092B-C50C-407E-A947-70E740481C1C}">
                <a14:useLocalDpi xmlns:a14="http://schemas.microsoft.com/office/drawing/2010/main" val="0"/>
              </a:ext>
            </a:extLst>
          </a:blip>
          <a:srcRect l="4975" t="4312" r="3826" b="3947"/>
          <a:stretch/>
        </p:blipFill>
        <p:spPr>
          <a:xfrm>
            <a:off x="4165600" y="628400"/>
            <a:ext cx="4978400" cy="5601200"/>
          </a:xfrm>
          <a:prstGeom prst="rect">
            <a:avLst/>
          </a:prstGeom>
        </p:spPr>
      </p:pic>
      <p:cxnSp>
        <p:nvCxnSpPr>
          <p:cNvPr id="13" name="直接连接符 12">
            <a:extLst>
              <a:ext uri="{FF2B5EF4-FFF2-40B4-BE49-F238E27FC236}">
                <a16:creationId xmlns:a16="http://schemas.microsoft.com/office/drawing/2014/main" id="{305837D8-AE5E-483E-9350-56ECB2E34E68}"/>
              </a:ext>
            </a:extLst>
          </p:cNvPr>
          <p:cNvCxnSpPr>
            <a:cxnSpLocks/>
          </p:cNvCxnSpPr>
          <p:nvPr/>
        </p:nvCxnSpPr>
        <p:spPr>
          <a:xfrm>
            <a:off x="7245350" y="3067050"/>
            <a:ext cx="80645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5" name="直接连接符 14">
            <a:extLst>
              <a:ext uri="{FF2B5EF4-FFF2-40B4-BE49-F238E27FC236}">
                <a16:creationId xmlns:a16="http://schemas.microsoft.com/office/drawing/2014/main" id="{F32A36F9-9419-4C66-B9D2-AE881CE48B5E}"/>
              </a:ext>
            </a:extLst>
          </p:cNvPr>
          <p:cNvCxnSpPr>
            <a:cxnSpLocks/>
          </p:cNvCxnSpPr>
          <p:nvPr/>
        </p:nvCxnSpPr>
        <p:spPr>
          <a:xfrm>
            <a:off x="6369050" y="3327400"/>
            <a:ext cx="48260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7" name="直接连接符 16">
            <a:extLst>
              <a:ext uri="{FF2B5EF4-FFF2-40B4-BE49-F238E27FC236}">
                <a16:creationId xmlns:a16="http://schemas.microsoft.com/office/drawing/2014/main" id="{D6ACD665-97D6-4325-A230-0BC5E7320CE8}"/>
              </a:ext>
            </a:extLst>
          </p:cNvPr>
          <p:cNvCxnSpPr>
            <a:cxnSpLocks/>
          </p:cNvCxnSpPr>
          <p:nvPr/>
        </p:nvCxnSpPr>
        <p:spPr>
          <a:xfrm>
            <a:off x="7099300" y="4076700"/>
            <a:ext cx="75565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9" name="直接连接符 18">
            <a:extLst>
              <a:ext uri="{FF2B5EF4-FFF2-40B4-BE49-F238E27FC236}">
                <a16:creationId xmlns:a16="http://schemas.microsoft.com/office/drawing/2014/main" id="{E7157F14-C4D6-4349-A974-0D67F3FAB7DC}"/>
              </a:ext>
            </a:extLst>
          </p:cNvPr>
          <p:cNvCxnSpPr>
            <a:cxnSpLocks/>
          </p:cNvCxnSpPr>
          <p:nvPr/>
        </p:nvCxnSpPr>
        <p:spPr>
          <a:xfrm>
            <a:off x="6369050" y="4483100"/>
            <a:ext cx="19685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1" name="直接连接符 20">
            <a:extLst>
              <a:ext uri="{FF2B5EF4-FFF2-40B4-BE49-F238E27FC236}">
                <a16:creationId xmlns:a16="http://schemas.microsoft.com/office/drawing/2014/main" id="{32A83C68-93FA-4392-B6C6-9C988FD9F658}"/>
              </a:ext>
            </a:extLst>
          </p:cNvPr>
          <p:cNvCxnSpPr>
            <a:cxnSpLocks/>
          </p:cNvCxnSpPr>
          <p:nvPr/>
        </p:nvCxnSpPr>
        <p:spPr>
          <a:xfrm>
            <a:off x="8007350" y="1581150"/>
            <a:ext cx="793750"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7568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473583B-E415-420B-9F98-1AD5D6045AB0}"/>
              </a:ext>
            </a:extLst>
          </p:cNvPr>
          <p:cNvSpPr>
            <a:spLocks noGrp="1"/>
          </p:cNvSpPr>
          <p:nvPr>
            <p:ph type="sldNum" sz="quarter" idx="10"/>
          </p:nvPr>
        </p:nvSpPr>
        <p:spPr/>
        <p:txBody>
          <a:bodyPr/>
          <a:lstStyle/>
          <a:p>
            <a:fld id="{5B1BC3F3-C5AE-40C5-B831-8FBE0041BB2B}" type="slidenum">
              <a:rPr lang="zh-CN" altLang="en-US" smtClean="0"/>
              <a:pPr/>
              <a:t>12</a:t>
            </a:fld>
            <a:endParaRPr lang="zh-CN" altLang="en-US" dirty="0"/>
          </a:p>
        </p:txBody>
      </p:sp>
      <p:sp>
        <p:nvSpPr>
          <p:cNvPr id="3" name="文本占位符 2">
            <a:extLst>
              <a:ext uri="{FF2B5EF4-FFF2-40B4-BE49-F238E27FC236}">
                <a16:creationId xmlns:a16="http://schemas.microsoft.com/office/drawing/2014/main" id="{ABE01186-6009-468F-A3B7-0DE59097E674}"/>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46EE9BFD-C5B1-4937-B2D6-DD4A0BDAB9CE}"/>
              </a:ext>
            </a:extLst>
          </p:cNvPr>
          <p:cNvSpPr>
            <a:spLocks noGrp="1"/>
          </p:cNvSpPr>
          <p:nvPr>
            <p:ph type="body" sz="quarter" idx="12"/>
          </p:nvPr>
        </p:nvSpPr>
        <p:spPr>
          <a:xfrm>
            <a:off x="298450" y="0"/>
            <a:ext cx="1619503" cy="523220"/>
          </a:xfrm>
        </p:spPr>
        <p:txBody>
          <a:bodyPr/>
          <a:lstStyle/>
          <a:p>
            <a:r>
              <a:rPr lang="zh-CN" altLang="en-US" dirty="0"/>
              <a:t>数据类型</a:t>
            </a:r>
          </a:p>
        </p:txBody>
      </p:sp>
      <p:sp>
        <p:nvSpPr>
          <p:cNvPr id="5" name="文本占位符 4">
            <a:extLst>
              <a:ext uri="{FF2B5EF4-FFF2-40B4-BE49-F238E27FC236}">
                <a16:creationId xmlns:a16="http://schemas.microsoft.com/office/drawing/2014/main" id="{4E310F4F-573B-4EBE-9B76-3DE43C5BE961}"/>
              </a:ext>
            </a:extLst>
          </p:cNvPr>
          <p:cNvSpPr>
            <a:spLocks noGrp="1"/>
          </p:cNvSpPr>
          <p:nvPr>
            <p:ph type="body" sz="quarter" idx="13"/>
          </p:nvPr>
        </p:nvSpPr>
        <p:spPr/>
        <p:txBody>
          <a:bodyPr/>
          <a:lstStyle/>
          <a:p>
            <a:r>
              <a:rPr lang="zh-CN" altLang="en-US" dirty="0"/>
              <a:t>程序中的数据可以分类为常量（如整型常量、字符型常量、浮点型常量等，具有一定精度和范围）和变量，常量可以直接给出，可以通过</a:t>
            </a:r>
            <a:r>
              <a:rPr lang="en-US" altLang="zh-CN" dirty="0"/>
              <a:t>#define</a:t>
            </a:r>
            <a:r>
              <a:rPr lang="zh-CN" altLang="en-US" dirty="0"/>
              <a:t>定义，而变量需要命名并声明类型，且必须先声明后使用</a:t>
            </a:r>
            <a:endParaRPr lang="en-US" altLang="zh-CN" dirty="0"/>
          </a:p>
          <a:p>
            <a:pPr marL="457200" lvl="1" indent="0">
              <a:buNone/>
            </a:pPr>
            <a:r>
              <a:rPr lang="en-US" altLang="zh-CN" dirty="0"/>
              <a:t>#define  PI  3.1415926</a:t>
            </a:r>
          </a:p>
          <a:p>
            <a:pPr marL="0" indent="0">
              <a:buNone/>
            </a:pPr>
            <a:endParaRPr lang="en-US" altLang="zh-CN" dirty="0"/>
          </a:p>
          <a:p>
            <a:r>
              <a:rPr lang="zh-CN" altLang="en-US" dirty="0"/>
              <a:t>通过 </a:t>
            </a:r>
            <a:r>
              <a:rPr lang="en-US" altLang="zh-CN" dirty="0"/>
              <a:t>typedef </a:t>
            </a:r>
            <a:r>
              <a:rPr lang="zh-CN" altLang="en-US" dirty="0"/>
              <a:t>语句，可以定义自己命名的数据类型。实际上是给数据类型重新起个名字，如</a:t>
            </a:r>
            <a:endParaRPr lang="en-US" altLang="zh-CN" dirty="0"/>
          </a:p>
          <a:p>
            <a:pPr marL="457200" lvl="1" indent="0">
              <a:buNone/>
            </a:pPr>
            <a:r>
              <a:rPr lang="en-US" altLang="zh-CN" dirty="0"/>
              <a:t>typedef unsigned char uint8</a:t>
            </a:r>
            <a:r>
              <a:rPr lang="en-US" altLang="zh-CN" dirty="0">
                <a:solidFill>
                  <a:srgbClr val="C00000"/>
                </a:solidFill>
              </a:rPr>
              <a:t>;</a:t>
            </a:r>
          </a:p>
          <a:p>
            <a:pPr marL="457200" lvl="1" indent="0">
              <a:buNone/>
            </a:pPr>
            <a:r>
              <a:rPr lang="en-US" altLang="zh-CN" dirty="0"/>
              <a:t>typedef unsigned int uint16</a:t>
            </a:r>
            <a:r>
              <a:rPr lang="en-US" altLang="zh-CN" dirty="0">
                <a:solidFill>
                  <a:srgbClr val="C00000"/>
                </a:solidFill>
              </a:rPr>
              <a:t>;</a:t>
            </a:r>
          </a:p>
          <a:p>
            <a:pPr lvl="1"/>
            <a:endParaRPr lang="zh-CN" altLang="en-US" dirty="0"/>
          </a:p>
          <a:p>
            <a:endParaRPr lang="zh-CN" altLang="en-US" dirty="0"/>
          </a:p>
        </p:txBody>
      </p:sp>
      <p:sp>
        <p:nvSpPr>
          <p:cNvPr id="7" name="Text Box 5">
            <a:extLst>
              <a:ext uri="{FF2B5EF4-FFF2-40B4-BE49-F238E27FC236}">
                <a16:creationId xmlns:a16="http://schemas.microsoft.com/office/drawing/2014/main" id="{F2FF8317-3463-4E63-9626-EAB803FC3995}"/>
              </a:ext>
            </a:extLst>
          </p:cNvPr>
          <p:cNvSpPr txBox="1">
            <a:spLocks noChangeArrowheads="1"/>
          </p:cNvSpPr>
          <p:nvPr/>
        </p:nvSpPr>
        <p:spPr bwMode="auto">
          <a:xfrm>
            <a:off x="2400300" y="5636543"/>
            <a:ext cx="328998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b="0" dirty="0">
                <a:solidFill>
                  <a:schemeClr val="tx1"/>
                </a:solidFill>
                <a:ea typeface="宋体" panose="02010600030101010101" pitchFamily="2" charset="-122"/>
                <a:cs typeface="Times New Roman" panose="02020603050405020304" pitchFamily="18" charset="0"/>
              </a:rPr>
              <a:t>typedef    type   </a:t>
            </a:r>
            <a:r>
              <a:rPr lang="zh-CN" altLang="en-US" b="0" dirty="0">
                <a:solidFill>
                  <a:schemeClr val="tx1"/>
                </a:solidFill>
                <a:ea typeface="宋体" panose="02010600030101010101" pitchFamily="2" charset="-122"/>
                <a:cs typeface="Times New Roman" panose="02020603050405020304" pitchFamily="18" charset="0"/>
              </a:rPr>
              <a:t>标识符</a:t>
            </a:r>
            <a:r>
              <a:rPr lang="en-US" altLang="zh-CN" b="0" dirty="0">
                <a:solidFill>
                  <a:srgbClr val="C00000"/>
                </a:solidFill>
                <a:ea typeface="宋体" panose="02010600030101010101" pitchFamily="2" charset="-122"/>
                <a:cs typeface="Times New Roman" panose="02020603050405020304" pitchFamily="18" charset="0"/>
              </a:rPr>
              <a:t>;</a:t>
            </a:r>
          </a:p>
        </p:txBody>
      </p:sp>
      <p:sp>
        <p:nvSpPr>
          <p:cNvPr id="8" name="AutoShape 6">
            <a:extLst>
              <a:ext uri="{FF2B5EF4-FFF2-40B4-BE49-F238E27FC236}">
                <a16:creationId xmlns:a16="http://schemas.microsoft.com/office/drawing/2014/main" id="{F170AA3B-733B-4613-AFFA-2671B337C9AE}"/>
              </a:ext>
            </a:extLst>
          </p:cNvPr>
          <p:cNvSpPr>
            <a:spLocks/>
          </p:cNvSpPr>
          <p:nvPr/>
        </p:nvSpPr>
        <p:spPr bwMode="auto">
          <a:xfrm>
            <a:off x="5708650" y="5433343"/>
            <a:ext cx="2438400" cy="398463"/>
          </a:xfrm>
          <a:prstGeom prst="accentCallout2">
            <a:avLst>
              <a:gd name="adj1" fmla="val 25000"/>
              <a:gd name="adj2" fmla="val -3125"/>
              <a:gd name="adj3" fmla="val 25000"/>
              <a:gd name="adj4" fmla="val -68162"/>
              <a:gd name="adj5" fmla="val 75347"/>
              <a:gd name="adj6" fmla="val -68426"/>
            </a:avLst>
          </a:prstGeom>
          <a:noFill/>
          <a:ln w="19050">
            <a:solidFill>
              <a:schemeClr val="accent4"/>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C</a:t>
            </a:r>
            <a:r>
              <a:rPr lang="zh-CN" altLang="en-US" sz="2000" b="0" dirty="0">
                <a:solidFill>
                  <a:schemeClr val="tx1"/>
                </a:solidFill>
                <a:ea typeface="宋体" panose="02010600030101010101" pitchFamily="2" charset="-122"/>
                <a:cs typeface="Times New Roman" panose="02020603050405020304" pitchFamily="18" charset="0"/>
              </a:rPr>
              <a:t>语言的类型名</a:t>
            </a:r>
          </a:p>
        </p:txBody>
      </p:sp>
      <p:sp>
        <p:nvSpPr>
          <p:cNvPr id="9" name="AutoShape 7">
            <a:extLst>
              <a:ext uri="{FF2B5EF4-FFF2-40B4-BE49-F238E27FC236}">
                <a16:creationId xmlns:a16="http://schemas.microsoft.com/office/drawing/2014/main" id="{71BB7C63-5F09-4A2E-86C1-53A730FA348A}"/>
              </a:ext>
            </a:extLst>
          </p:cNvPr>
          <p:cNvSpPr>
            <a:spLocks/>
          </p:cNvSpPr>
          <p:nvPr/>
        </p:nvSpPr>
        <p:spPr bwMode="auto">
          <a:xfrm>
            <a:off x="6042025" y="6036593"/>
            <a:ext cx="2476500" cy="398463"/>
          </a:xfrm>
          <a:prstGeom prst="callout2">
            <a:avLst>
              <a:gd name="adj1" fmla="val 28685"/>
              <a:gd name="adj2" fmla="val -3079"/>
              <a:gd name="adj3" fmla="val 28685"/>
              <a:gd name="adj4" fmla="val -38269"/>
              <a:gd name="adj5" fmla="val -6375"/>
              <a:gd name="adj6" fmla="val -38333"/>
            </a:avLst>
          </a:prstGeom>
          <a:noFill/>
          <a:ln w="19050">
            <a:solidFill>
              <a:schemeClr val="accent4"/>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用户定义类型名</a:t>
            </a:r>
          </a:p>
        </p:txBody>
      </p:sp>
      <p:sp>
        <p:nvSpPr>
          <p:cNvPr id="13" name="Text Box 11">
            <a:extLst>
              <a:ext uri="{FF2B5EF4-FFF2-40B4-BE49-F238E27FC236}">
                <a16:creationId xmlns:a16="http://schemas.microsoft.com/office/drawing/2014/main" id="{D9732D0F-1948-4A4B-A4AB-0C97D04645FA}"/>
              </a:ext>
            </a:extLst>
          </p:cNvPr>
          <p:cNvSpPr txBox="1">
            <a:spLocks noChangeArrowheads="1"/>
          </p:cNvSpPr>
          <p:nvPr/>
        </p:nvSpPr>
        <p:spPr bwMode="auto">
          <a:xfrm>
            <a:off x="2900576" y="2965154"/>
            <a:ext cx="302708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#define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宏名  字符串</a:t>
            </a:r>
          </a:p>
        </p:txBody>
      </p:sp>
    </p:spTree>
    <p:extLst>
      <p:ext uri="{BB962C8B-B14F-4D97-AF65-F5344CB8AC3E}">
        <p14:creationId xmlns:p14="http://schemas.microsoft.com/office/powerpoint/2010/main" val="115478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9"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upLeft)">
                                      <p:cBhvr>
                                        <p:cTn id="1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animBg="1" autoUpdateAnimBg="0"/>
      <p:bldP spid="1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13</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数据类型</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5562600"/>
            <a:ext cx="8547100" cy="747408"/>
          </a:xfrm>
        </p:spPr>
        <p:txBody>
          <a:bodyPr>
            <a:normAutofit lnSpcReduction="10000"/>
          </a:bodyPr>
          <a:lstStyle/>
          <a:p>
            <a:pPr>
              <a:lnSpc>
                <a:spcPct val="100000"/>
              </a:lnSpc>
            </a:pPr>
            <a:r>
              <a:rPr lang="zh-CN" altLang="en-US" sz="1800" dirty="0"/>
              <a:t>浮点类型的范围是大致的范围，精度分别为 </a:t>
            </a:r>
            <a:r>
              <a:rPr lang="en-US" altLang="zh-CN" sz="1800" dirty="0"/>
              <a:t>7 </a:t>
            </a:r>
            <a:r>
              <a:rPr lang="zh-CN" altLang="en-US" sz="1800" dirty="0"/>
              <a:t>位和 </a:t>
            </a:r>
            <a:r>
              <a:rPr lang="en-US" altLang="zh-CN" sz="1800" dirty="0"/>
              <a:t>16 </a:t>
            </a:r>
            <a:r>
              <a:rPr lang="zh-CN" altLang="en-US" sz="1800" dirty="0"/>
              <a:t>位；</a:t>
            </a:r>
            <a:endParaRPr lang="en-US" altLang="zh-CN" sz="1800" dirty="0"/>
          </a:p>
          <a:p>
            <a:pPr>
              <a:lnSpc>
                <a:spcPct val="100000"/>
              </a:lnSpc>
            </a:pPr>
            <a:r>
              <a:rPr lang="zh-CN" altLang="en-US" sz="1800" dirty="0"/>
              <a:t>寄存器数据类型直接用于对相关寄存器进行声明。</a:t>
            </a:r>
          </a:p>
        </p:txBody>
      </p:sp>
      <p:graphicFrame>
        <p:nvGraphicFramePr>
          <p:cNvPr id="6" name="Group 139">
            <a:extLst>
              <a:ext uri="{FF2B5EF4-FFF2-40B4-BE49-F238E27FC236}">
                <a16:creationId xmlns:a16="http://schemas.microsoft.com/office/drawing/2014/main" id="{2E8BFE86-6C7D-4E0A-8C36-F388E525BEAE}"/>
              </a:ext>
            </a:extLst>
          </p:cNvPr>
          <p:cNvGraphicFramePr>
            <a:graphicFrameLocks noGrp="1"/>
          </p:cNvGraphicFramePr>
          <p:nvPr>
            <p:extLst>
              <p:ext uri="{D42A27DB-BD31-4B8C-83A1-F6EECF244321}">
                <p14:modId xmlns:p14="http://schemas.microsoft.com/office/powerpoint/2010/main" val="3982213418"/>
              </p:ext>
            </p:extLst>
          </p:nvPr>
        </p:nvGraphicFramePr>
        <p:xfrm>
          <a:off x="320674" y="695527"/>
          <a:ext cx="8502651" cy="4800278"/>
        </p:xfrm>
        <a:graphic>
          <a:graphicData uri="http://schemas.openxmlformats.org/drawingml/2006/table">
            <a:tbl>
              <a:tblPr>
                <a:tableStyleId>{5DA37D80-6434-44D0-A028-1B22A696006F}</a:tableStyleId>
              </a:tblPr>
              <a:tblGrid>
                <a:gridCol w="1666876">
                  <a:extLst>
                    <a:ext uri="{9D8B030D-6E8A-4147-A177-3AD203B41FA5}">
                      <a16:colId xmlns:a16="http://schemas.microsoft.com/office/drawing/2014/main" val="3557373754"/>
                    </a:ext>
                  </a:extLst>
                </a:gridCol>
                <a:gridCol w="3155950">
                  <a:extLst>
                    <a:ext uri="{9D8B030D-6E8A-4147-A177-3AD203B41FA5}">
                      <a16:colId xmlns:a16="http://schemas.microsoft.com/office/drawing/2014/main" val="20000"/>
                    </a:ext>
                  </a:extLst>
                </a:gridCol>
                <a:gridCol w="2273300">
                  <a:extLst>
                    <a:ext uri="{9D8B030D-6E8A-4147-A177-3AD203B41FA5}">
                      <a16:colId xmlns:a16="http://schemas.microsoft.com/office/drawing/2014/main" val="20002"/>
                    </a:ext>
                  </a:extLst>
                </a:gridCol>
                <a:gridCol w="1406525">
                  <a:extLst>
                    <a:ext uri="{9D8B030D-6E8A-4147-A177-3AD203B41FA5}">
                      <a16:colId xmlns:a16="http://schemas.microsoft.com/office/drawing/2014/main" val="20003"/>
                    </a:ext>
                  </a:extLst>
                </a:gridCol>
              </a:tblGrid>
              <a:tr h="3282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变量类型</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说明词</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范围</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bit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0000"/>
                  </a:ext>
                </a:extLst>
              </a:tr>
              <a:tr h="328274">
                <a:tc rowSpan="6">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整型</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-32768~32767</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L="90000" marR="90000" marT="46784" marB="46784" horzOverflow="overflow"/>
                </a:tc>
                <a:extLst>
                  <a:ext uri="{0D108BD9-81ED-4DB2-BD59-A6C34878D82A}">
                    <a16:rowId xmlns:a16="http://schemas.microsoft.com/office/drawing/2014/main" val="10001"/>
                  </a:ext>
                </a:extLst>
              </a:tr>
              <a:tr h="32827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short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-32768~32767</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L="90000" marR="90000" marT="46784" marB="46784" horzOverflow="overflow"/>
                </a:tc>
                <a:extLst>
                  <a:ext uri="{0D108BD9-81ED-4DB2-BD59-A6C34878D82A}">
                    <a16:rowId xmlns:a16="http://schemas.microsoft.com/office/drawing/2014/main" val="10002"/>
                  </a:ext>
                </a:extLst>
              </a:tr>
              <a:tr h="36293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long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31</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+2</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31</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p>
                  </a:txBody>
                  <a:tcPr marL="90000" marR="90000" marT="46784" marB="46784" horzOverflow="overflow"/>
                </a:tc>
                <a:extLst>
                  <a:ext uri="{0D108BD9-81ED-4DB2-BD59-A6C34878D82A}">
                    <a16:rowId xmlns:a16="http://schemas.microsoft.com/office/drawing/2014/main" val="10003"/>
                  </a:ext>
                </a:extLst>
              </a:tr>
              <a:tr h="41510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unsigned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 ~ 65535</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L="90000" marR="90000" marT="46784" marB="46784" horzOverflow="overflow"/>
                </a:tc>
                <a:extLst>
                  <a:ext uri="{0D108BD9-81ED-4DB2-BD59-A6C34878D82A}">
                    <a16:rowId xmlns:a16="http://schemas.microsoft.com/office/drawing/2014/main" val="10004"/>
                  </a:ext>
                </a:extLst>
              </a:tr>
              <a:tr h="40149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unsigned short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 ~ 65535</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L="90000" marR="90000" marT="46784" marB="46784" horzOverflow="overflow"/>
                </a:tc>
                <a:extLst>
                  <a:ext uri="{0D108BD9-81ED-4DB2-BD59-A6C34878D82A}">
                    <a16:rowId xmlns:a16="http://schemas.microsoft.com/office/drawing/2014/main" val="10005"/>
                  </a:ext>
                </a:extLst>
              </a:tr>
              <a:tr h="32827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unsigned  long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 ~ </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32</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p>
                  </a:txBody>
                  <a:tcPr marL="90000" marR="90000" marT="46784" marB="46784" horzOverflow="overflow"/>
                </a:tc>
                <a:extLst>
                  <a:ext uri="{0D108BD9-81ED-4DB2-BD59-A6C34878D82A}">
                    <a16:rowId xmlns:a16="http://schemas.microsoft.com/office/drawing/2014/main" val="10006"/>
                  </a:ext>
                </a:extLst>
              </a:tr>
              <a:tr h="328274">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字符类型</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-128 ~ 127</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L="90000" marR="90000" marT="46784" marB="46784" horzOverflow="overflow"/>
                </a:tc>
                <a:extLst>
                  <a:ext uri="{0D108BD9-81ED-4DB2-BD59-A6C34878D82A}">
                    <a16:rowId xmlns:a16="http://schemas.microsoft.com/office/drawing/2014/main" val="2444943296"/>
                  </a:ext>
                </a:extLst>
              </a:tr>
              <a:tr h="32827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unsigned char</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 255</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L="90000" marR="90000" marT="46784" marB="46784" horzOverflow="overflow"/>
                </a:tc>
                <a:extLst>
                  <a:ext uri="{0D108BD9-81ED-4DB2-BD59-A6C34878D82A}">
                    <a16:rowId xmlns:a16="http://schemas.microsoft.com/office/drawing/2014/main" val="3740461896"/>
                  </a:ext>
                </a:extLst>
              </a:tr>
              <a:tr h="328274">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浮点类型</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float</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10</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-38</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10</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+38</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p>
                  </a:txBody>
                  <a:tcPr marL="90000" marR="90000" marT="46784" marB="46784" horzOverflow="overflow"/>
                </a:tc>
                <a:extLst>
                  <a:ext uri="{0D108BD9-81ED-4DB2-BD59-A6C34878D82A}">
                    <a16:rowId xmlns:a16="http://schemas.microsoft.com/office/drawing/2014/main" val="960709106"/>
                  </a:ext>
                </a:extLst>
              </a:tr>
              <a:tr h="32827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double</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10</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-308</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10</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+308</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a:t>
                      </a:r>
                    </a:p>
                  </a:txBody>
                  <a:tcPr marL="90000" marR="90000" marT="46784" marB="46784" horzOverflow="overflow"/>
                </a:tc>
                <a:extLst>
                  <a:ext uri="{0D108BD9-81ED-4DB2-BD59-A6C34878D82A}">
                    <a16:rowId xmlns:a16="http://schemas.microsoft.com/office/drawing/2014/main" val="2795416473"/>
                  </a:ext>
                </a:extLst>
              </a:tr>
              <a:tr h="3282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位类型</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bit</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 1</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0000" marR="90000" marT="46784" marB="46784" horzOverflow="overflow"/>
                </a:tc>
                <a:extLst>
                  <a:ext uri="{0D108BD9-81ED-4DB2-BD59-A6C34878D82A}">
                    <a16:rowId xmlns:a16="http://schemas.microsoft.com/office/drawing/2014/main" val="2512499669"/>
                  </a:ext>
                </a:extLst>
              </a:tr>
            </a:tbl>
          </a:graphicData>
        </a:graphic>
      </p:graphicFrame>
    </p:spTree>
    <p:extLst>
      <p:ext uri="{BB962C8B-B14F-4D97-AF65-F5344CB8AC3E}">
        <p14:creationId xmlns:p14="http://schemas.microsoft.com/office/powerpoint/2010/main" val="368683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14</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程序的核心是对数据按照算法进行处理（运算）。</a:t>
            </a:r>
            <a:r>
              <a:rPr lang="en-US" altLang="zh-CN" dirty="0"/>
              <a:t>C </a:t>
            </a:r>
            <a:r>
              <a:rPr lang="zh-CN" altLang="en-US" dirty="0"/>
              <a:t>语言提供了强大的数据运算功能。数据通过运算符连接的式子称为表达式，表达式根据运算关系对数据运算，并得到一个值。</a:t>
            </a:r>
          </a:p>
          <a:p>
            <a:endParaRPr lang="zh-CN" altLang="en-US" dirty="0"/>
          </a:p>
        </p:txBody>
      </p:sp>
    </p:spTree>
    <p:extLst>
      <p:ext uri="{BB962C8B-B14F-4D97-AF65-F5344CB8AC3E}">
        <p14:creationId xmlns:p14="http://schemas.microsoft.com/office/powerpoint/2010/main" val="3588895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赋值运算</a:t>
            </a:r>
          </a:p>
        </p:txBody>
      </p:sp>
      <p:sp>
        <p:nvSpPr>
          <p:cNvPr id="6" name="Text Box 5">
            <a:extLst>
              <a:ext uri="{FF2B5EF4-FFF2-40B4-BE49-F238E27FC236}">
                <a16:creationId xmlns:a16="http://schemas.microsoft.com/office/drawing/2014/main" id="{9E3EE8AF-7155-4DBF-B428-0EDEBF89EF3A}"/>
              </a:ext>
            </a:extLst>
          </p:cNvPr>
          <p:cNvSpPr txBox="1">
            <a:spLocks noChangeArrowheads="1"/>
          </p:cNvSpPr>
          <p:nvPr/>
        </p:nvSpPr>
        <p:spPr bwMode="auto">
          <a:xfrm>
            <a:off x="298450" y="1217881"/>
            <a:ext cx="824059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V=expression</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将</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expression</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的值赋给变量</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p>
        </p:txBody>
      </p:sp>
      <p:sp>
        <p:nvSpPr>
          <p:cNvPr id="7" name="Text Box 7">
            <a:extLst>
              <a:ext uri="{FF2B5EF4-FFF2-40B4-BE49-F238E27FC236}">
                <a16:creationId xmlns:a16="http://schemas.microsoft.com/office/drawing/2014/main" id="{D5D14E7F-1C74-4CE3-ADB4-60A07D4EFCD8}"/>
              </a:ext>
            </a:extLst>
          </p:cNvPr>
          <p:cNvSpPr txBox="1">
            <a:spLocks noChangeArrowheads="1"/>
          </p:cNvSpPr>
          <p:nvPr/>
        </p:nvSpPr>
        <p:spPr bwMode="auto">
          <a:xfrm>
            <a:off x="338138" y="2032000"/>
            <a:ext cx="386065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 = 2</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说明时赋值*</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b;</a:t>
            </a:r>
          </a:p>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 = 3 + 2;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说明后赋值*</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Text Box 8">
            <a:extLst>
              <a:ext uri="{FF2B5EF4-FFF2-40B4-BE49-F238E27FC236}">
                <a16:creationId xmlns:a16="http://schemas.microsoft.com/office/drawing/2014/main" id="{0AAF4207-71FC-4AA5-876C-432DF4DAEE7A}"/>
              </a:ext>
            </a:extLst>
          </p:cNvPr>
          <p:cNvSpPr txBox="1">
            <a:spLocks noChangeArrowheads="1"/>
          </p:cNvSpPr>
          <p:nvPr/>
        </p:nvSpPr>
        <p:spPr bwMode="auto">
          <a:xfrm>
            <a:off x="298450" y="3130550"/>
            <a:ext cx="449063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说明：</a:t>
            </a:r>
          </a:p>
          <a:p>
            <a:pPr eaLnBrk="1" hangingPunct="1"/>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⑴ </a:t>
            </a:r>
            <a:r>
              <a:rPr lang="en-US" altLang="zh-CN"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是赋值号（动作）；</a:t>
            </a:r>
          </a:p>
          <a:p>
            <a:pPr eaLnBrk="1" hangingPunct="1"/>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⑵ 赋值运算的左值只能是变量</a:t>
            </a:r>
            <a:r>
              <a:rPr lang="en-US" altLang="zh-CN"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9" name="Text Box 9">
            <a:extLst>
              <a:ext uri="{FF2B5EF4-FFF2-40B4-BE49-F238E27FC236}">
                <a16:creationId xmlns:a16="http://schemas.microsoft.com/office/drawing/2014/main" id="{CD28DBCE-7A1C-4E64-A9B8-B6F5E934FD1D}"/>
              </a:ext>
            </a:extLst>
          </p:cNvPr>
          <p:cNvSpPr txBox="1">
            <a:spLocks noChangeArrowheads="1"/>
          </p:cNvSpPr>
          <p:nvPr/>
        </p:nvSpPr>
        <p:spPr bwMode="auto">
          <a:xfrm>
            <a:off x="374650" y="4699000"/>
            <a:ext cx="290205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 a + 2;</a:t>
            </a:r>
          </a:p>
          <a:p>
            <a:pPr eaLnBrk="1" hangingPunct="1"/>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iCount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iCount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+ 10;</a:t>
            </a:r>
          </a:p>
        </p:txBody>
      </p:sp>
      <p:sp>
        <p:nvSpPr>
          <p:cNvPr id="10" name="Text Box 11">
            <a:extLst>
              <a:ext uri="{FF2B5EF4-FFF2-40B4-BE49-F238E27FC236}">
                <a16:creationId xmlns:a16="http://schemas.microsoft.com/office/drawing/2014/main" id="{D446C031-DEAC-4A70-A973-DF9F3FC5F6DC}"/>
              </a:ext>
            </a:extLst>
          </p:cNvPr>
          <p:cNvSpPr txBox="1">
            <a:spLocks noChangeArrowheads="1"/>
          </p:cNvSpPr>
          <p:nvPr/>
        </p:nvSpPr>
        <p:spPr bwMode="auto">
          <a:xfrm>
            <a:off x="3903662" y="5080000"/>
            <a:ext cx="470693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+ 2 = 12;    /*Error!*/</a:t>
            </a:r>
          </a:p>
        </p:txBody>
      </p:sp>
      <p:sp>
        <p:nvSpPr>
          <p:cNvPr id="11" name="Text Box 12">
            <a:extLst>
              <a:ext uri="{FF2B5EF4-FFF2-40B4-BE49-F238E27FC236}">
                <a16:creationId xmlns:a16="http://schemas.microsoft.com/office/drawing/2014/main" id="{9A083BC6-D677-4301-A74D-D7C09F5E5C6C}"/>
              </a:ext>
            </a:extLst>
          </p:cNvPr>
          <p:cNvSpPr txBox="1">
            <a:spLocks noChangeArrowheads="1"/>
          </p:cNvSpPr>
          <p:nvPr/>
        </p:nvSpPr>
        <p:spPr bwMode="auto">
          <a:xfrm>
            <a:off x="298450" y="4241800"/>
            <a:ext cx="853660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宋体" panose="02010600030101010101" pitchFamily="2" charset="-122"/>
                <a:ea typeface="宋体" panose="02010600030101010101" pitchFamily="2" charset="-122"/>
                <a:cs typeface="Times New Roman" panose="02020603050405020304" pitchFamily="18" charset="0"/>
              </a:rPr>
              <a:t>⑶ </a:t>
            </a:r>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赋值号两边类型应该一致，如不一致，以变量类型转换。 </a:t>
            </a:r>
          </a:p>
        </p:txBody>
      </p:sp>
      <p:sp>
        <p:nvSpPr>
          <p:cNvPr id="12" name="Text Box 13">
            <a:extLst>
              <a:ext uri="{FF2B5EF4-FFF2-40B4-BE49-F238E27FC236}">
                <a16:creationId xmlns:a16="http://schemas.microsoft.com/office/drawing/2014/main" id="{7156ED6F-A6E6-4A04-94AF-6877210541A6}"/>
              </a:ext>
            </a:extLst>
          </p:cNvPr>
          <p:cNvSpPr txBox="1">
            <a:spLocks noChangeArrowheads="1"/>
          </p:cNvSpPr>
          <p:nvPr/>
        </p:nvSpPr>
        <p:spPr bwMode="auto">
          <a:xfrm>
            <a:off x="374650" y="5481013"/>
            <a:ext cx="327875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 = 2.5 ;  /*   2</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a:t>
            </a:r>
            <a:endPar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558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additive="base">
                                        <p:cTn id="30"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 calcmode="lin" valueType="num">
                                      <p:cBhvr additive="base">
                                        <p:cTn id="36"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 calcmode="lin" valueType="num">
                                      <p:cBhvr>
                                        <p:cTn id="42"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9">
                                            <p:txEl>
                                              <p:pRg st="0" end="0"/>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0"/>
                                            </p:cond>
                                          </p:stCondLst>
                                          <p:endCondLst>
                                            <p:cond evt="onStopAudio" delay="0">
                                              <p:tgtEl>
                                                <p:sldTgt/>
                                              </p:tgtEl>
                                            </p:cond>
                                          </p:endCondLst>
                                        </p:cTn>
                                        <p:tgtEl>
                                          <p:sndTgt r:embed="rId2" name="chimes.wav"/>
                                        </p:tgtEl>
                                      </p:cMediaNode>
                                    </p:audio>
                                  </p:sub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9">
                                            <p:txEl>
                                              <p:pRg st="1" end="1"/>
                                            </p:txEl>
                                          </p:spTgt>
                                        </p:tgtEl>
                                        <p:attrNameLst>
                                          <p:attrName>style.visibility</p:attrName>
                                        </p:attrNameLst>
                                      </p:cBhvr>
                                      <p:to>
                                        <p:strVal val="visible"/>
                                      </p:to>
                                    </p:set>
                                    <p:anim calcmode="lin" valueType="num">
                                      <p:cBhvr>
                                        <p:cTn id="48"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49" dur="500" fill="hold"/>
                                        <p:tgtEl>
                                          <p:spTgt spid="9">
                                            <p:txEl>
                                              <p:pRg st="1" end="1"/>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6"/>
                                            </p:cond>
                                          </p:stCondLst>
                                          <p:endCondLst>
                                            <p:cond evt="onStopAudio" delay="0">
                                              <p:tgtEl>
                                                <p:sldTgt/>
                                              </p:tgtEl>
                                            </p:cond>
                                          </p:endCondLst>
                                        </p:cTn>
                                        <p:tgtEl>
                                          <p:sndTgt r:embed="rId2" name="chimes.wav"/>
                                        </p:tgtEl>
                                      </p:cMediaNode>
                                    </p:audio>
                                  </p:subTnLst>
                                </p:cTn>
                              </p:par>
                            </p:childTnLst>
                          </p:cTn>
                        </p:par>
                      </p:childTnLst>
                    </p:cTn>
                  </p:par>
                  <p:par>
                    <p:cTn id="50" fill="hold">
                      <p:stCondLst>
                        <p:cond delay="indefinite"/>
                      </p:stCondLst>
                      <p:childTnLst>
                        <p:par>
                          <p:cTn id="51" fill="hold">
                            <p:stCondLst>
                              <p:cond delay="0"/>
                            </p:stCondLst>
                            <p:childTnLst>
                              <p:par>
                                <p:cTn id="52" presetID="23" presetClass="entr" presetSubtype="32"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strVal val="4*#ppt_w"/>
                                          </p:val>
                                        </p:tav>
                                        <p:tav tm="100000">
                                          <p:val>
                                            <p:strVal val="#ppt_w"/>
                                          </p:val>
                                        </p:tav>
                                      </p:tavLst>
                                    </p:anim>
                                    <p:anim calcmode="lin" valueType="num">
                                      <p:cBhvr>
                                        <p:cTn id="55" dur="500" fill="hold"/>
                                        <p:tgtEl>
                                          <p:spTgt spid="10"/>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2"/>
                                            </p:cond>
                                          </p:stCondLst>
                                          <p:endCondLst>
                                            <p:cond evt="onStopAudio" delay="0">
                                              <p:tgtEl>
                                                <p:sldTgt/>
                                              </p:tgtEl>
                                            </p:cond>
                                          </p:endCondLst>
                                        </p:cTn>
                                        <p:tgtEl>
                                          <p:sndTgt r:embed="rId3" name="glass.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1+#ppt_w/2"/>
                                          </p:val>
                                        </p:tav>
                                        <p:tav tm="100000">
                                          <p:val>
                                            <p:strVal val="#ppt_x"/>
                                          </p:val>
                                        </p:tav>
                                      </p:tavLst>
                                    </p:anim>
                                    <p:anim calcmode="lin" valueType="num">
                                      <p:cBhvr additive="base">
                                        <p:cTn id="61"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2" name="chimes.wav"/>
                                        </p:tgtEl>
                                      </p:cMediaNode>
                                    </p:audio>
                                  </p:subTnLst>
                                </p:cTn>
                              </p:par>
                            </p:childTnLst>
                          </p:cTn>
                        </p:par>
                      </p:childTnLst>
                    </p:cTn>
                  </p:par>
                  <p:par>
                    <p:cTn id="62" fill="hold">
                      <p:stCondLst>
                        <p:cond delay="indefinite"/>
                      </p:stCondLst>
                      <p:childTnLst>
                        <p:par>
                          <p:cTn id="63" fill="hold">
                            <p:stCondLst>
                              <p:cond delay="0"/>
                            </p:stCondLst>
                            <p:childTnLst>
                              <p:par>
                                <p:cTn id="64" presetID="23" presetClass="entr" presetSubtype="16"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autoUpdateAnimBg="0"/>
      <p:bldP spid="8" grpId="0" build="p" autoUpdateAnimBg="0"/>
      <p:bldP spid="9" grpId="0" build="p" autoUpdateAnimBg="0"/>
      <p:bldP spid="10" grpId="0" autoUpdateAnimBg="0"/>
      <p:bldP spid="11" grpId="0" autoUpdateAnimBg="0"/>
      <p:bldP spid="1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16</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算术运算：双目算术运算（两个运算对象参加的运算）</a:t>
            </a:r>
          </a:p>
        </p:txBody>
      </p:sp>
      <p:graphicFrame>
        <p:nvGraphicFramePr>
          <p:cNvPr id="7" name="Group 475">
            <a:extLst>
              <a:ext uri="{FF2B5EF4-FFF2-40B4-BE49-F238E27FC236}">
                <a16:creationId xmlns:a16="http://schemas.microsoft.com/office/drawing/2014/main" id="{3FF6EB38-2DB8-472C-A4A1-35FDDE2874EA}"/>
              </a:ext>
            </a:extLst>
          </p:cNvPr>
          <p:cNvGraphicFramePr>
            <a:graphicFrameLocks noGrp="1"/>
          </p:cNvGraphicFramePr>
          <p:nvPr>
            <p:extLst>
              <p:ext uri="{D42A27DB-BD31-4B8C-83A1-F6EECF244321}">
                <p14:modId xmlns:p14="http://schemas.microsoft.com/office/powerpoint/2010/main" val="505212996"/>
              </p:ext>
            </p:extLst>
          </p:nvPr>
        </p:nvGraphicFramePr>
        <p:xfrm>
          <a:off x="361507" y="1298945"/>
          <a:ext cx="5302101" cy="2390184"/>
        </p:xfrm>
        <a:graphic>
          <a:graphicData uri="http://schemas.openxmlformats.org/drawingml/2006/table">
            <a:tbl>
              <a:tblPr>
                <a:tableStyleId>{5DA37D80-6434-44D0-A028-1B22A696006F}</a:tableStyleId>
              </a:tblPr>
              <a:tblGrid>
                <a:gridCol w="1767367">
                  <a:extLst>
                    <a:ext uri="{9D8B030D-6E8A-4147-A177-3AD203B41FA5}">
                      <a16:colId xmlns:a16="http://schemas.microsoft.com/office/drawing/2014/main" val="20000"/>
                    </a:ext>
                  </a:extLst>
                </a:gridCol>
                <a:gridCol w="1767367">
                  <a:extLst>
                    <a:ext uri="{9D8B030D-6E8A-4147-A177-3AD203B41FA5}">
                      <a16:colId xmlns:a16="http://schemas.microsoft.com/office/drawing/2014/main" val="20001"/>
                    </a:ext>
                  </a:extLst>
                </a:gridCol>
                <a:gridCol w="1767367">
                  <a:extLst>
                    <a:ext uri="{9D8B030D-6E8A-4147-A177-3AD203B41FA5}">
                      <a16:colId xmlns:a16="http://schemas.microsoft.com/office/drawing/2014/main" val="20002"/>
                    </a:ext>
                  </a:extLst>
                </a:gridCol>
              </a:tblGrid>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0"/>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加</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2 + 3</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1"/>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减</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 a – b</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2"/>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乘</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2 * (-a)</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3"/>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除</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12f / 3.0f</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4"/>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求余数</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15 % 4</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5"/>
                  </a:ext>
                </a:extLst>
              </a:tr>
            </a:tbl>
          </a:graphicData>
        </a:graphic>
      </p:graphicFrame>
      <p:sp>
        <p:nvSpPr>
          <p:cNvPr id="10" name="矩形 9">
            <a:extLst>
              <a:ext uri="{FF2B5EF4-FFF2-40B4-BE49-F238E27FC236}">
                <a16:creationId xmlns:a16="http://schemas.microsoft.com/office/drawing/2014/main" id="{EA9A642A-1C98-42C1-875E-71222091D3F3}"/>
              </a:ext>
            </a:extLst>
          </p:cNvPr>
          <p:cNvSpPr/>
          <p:nvPr/>
        </p:nvSpPr>
        <p:spPr>
          <a:xfrm>
            <a:off x="5824944" y="1307806"/>
            <a:ext cx="3156023" cy="1631216"/>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说明：</a:t>
            </a:r>
          </a:p>
          <a:p>
            <a:r>
              <a:rPr lang="zh-CN" altLang="en-US" sz="2000" dirty="0">
                <a:latin typeface="宋体" panose="02010600030101010101" pitchFamily="2" charset="-122"/>
                <a:ea typeface="宋体" panose="02010600030101010101" pitchFamily="2" charset="-122"/>
                <a:cs typeface="Times New Roman" panose="02020603050405020304" pitchFamily="18" charset="0"/>
              </a:rPr>
              <a:t>⑴ 乘号不能省略；</a:t>
            </a:r>
          </a:p>
          <a:p>
            <a:r>
              <a:rPr lang="zh-CN" altLang="en-US" sz="2000" dirty="0">
                <a:latin typeface="宋体" panose="02010600030101010101" pitchFamily="2" charset="-122"/>
                <a:ea typeface="宋体" panose="02010600030101010101" pitchFamily="2" charset="-122"/>
                <a:cs typeface="Times New Roman" panose="02020603050405020304" pitchFamily="18" charset="0"/>
              </a:rPr>
              <a:t>⑵ 只能对整型或字符型数据运算。余数符号与被除数相同。</a:t>
            </a:r>
          </a:p>
        </p:txBody>
      </p:sp>
      <p:sp>
        <p:nvSpPr>
          <p:cNvPr id="11" name="文本占位符 4">
            <a:extLst>
              <a:ext uri="{FF2B5EF4-FFF2-40B4-BE49-F238E27FC236}">
                <a16:creationId xmlns:a16="http://schemas.microsoft.com/office/drawing/2014/main" id="{980EB102-59BA-4147-814C-2324829C9CB3}"/>
              </a:ext>
            </a:extLst>
          </p:cNvPr>
          <p:cNvSpPr txBox="1">
            <a:spLocks/>
          </p:cNvSpPr>
          <p:nvPr/>
        </p:nvSpPr>
        <p:spPr>
          <a:xfrm>
            <a:off x="298450" y="3735100"/>
            <a:ext cx="8547100" cy="497914"/>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算术运算：单目算术运算（一个运算对象参加的运算）</a:t>
            </a:r>
          </a:p>
          <a:p>
            <a:endParaRPr lang="zh-CN" altLang="en-US" dirty="0"/>
          </a:p>
        </p:txBody>
      </p:sp>
      <p:graphicFrame>
        <p:nvGraphicFramePr>
          <p:cNvPr id="12" name="Group 101">
            <a:extLst>
              <a:ext uri="{FF2B5EF4-FFF2-40B4-BE49-F238E27FC236}">
                <a16:creationId xmlns:a16="http://schemas.microsoft.com/office/drawing/2014/main" id="{B77F9675-C448-4839-95A2-08561D2535A4}"/>
              </a:ext>
            </a:extLst>
          </p:cNvPr>
          <p:cNvGraphicFramePr>
            <a:graphicFrameLocks noGrp="1"/>
          </p:cNvGraphicFramePr>
          <p:nvPr>
            <p:extLst>
              <p:ext uri="{D42A27DB-BD31-4B8C-83A1-F6EECF244321}">
                <p14:modId xmlns:p14="http://schemas.microsoft.com/office/powerpoint/2010/main" val="2021657281"/>
              </p:ext>
            </p:extLst>
          </p:nvPr>
        </p:nvGraphicFramePr>
        <p:xfrm>
          <a:off x="361507" y="4201049"/>
          <a:ext cx="4976036" cy="1213125"/>
        </p:xfrm>
        <a:graphic>
          <a:graphicData uri="http://schemas.openxmlformats.org/drawingml/2006/table">
            <a:tbl>
              <a:tblPr>
                <a:tableStyleId>{ED083AE6-46FA-4A59-8FB0-9F97EB10719F}</a:tableStyleId>
              </a:tblPr>
              <a:tblGrid>
                <a:gridCol w="1244009">
                  <a:extLst>
                    <a:ext uri="{9D8B030D-6E8A-4147-A177-3AD203B41FA5}">
                      <a16:colId xmlns:a16="http://schemas.microsoft.com/office/drawing/2014/main" val="20000"/>
                    </a:ext>
                  </a:extLst>
                </a:gridCol>
                <a:gridCol w="1244009">
                  <a:extLst>
                    <a:ext uri="{9D8B030D-6E8A-4147-A177-3AD203B41FA5}">
                      <a16:colId xmlns:a16="http://schemas.microsoft.com/office/drawing/2014/main" val="20001"/>
                    </a:ext>
                  </a:extLst>
                </a:gridCol>
                <a:gridCol w="1244009">
                  <a:extLst>
                    <a:ext uri="{9D8B030D-6E8A-4147-A177-3AD203B41FA5}">
                      <a16:colId xmlns:a16="http://schemas.microsoft.com/office/drawing/2014/main" val="20002"/>
                    </a:ext>
                  </a:extLst>
                </a:gridCol>
                <a:gridCol w="1244009">
                  <a:extLst>
                    <a:ext uri="{9D8B030D-6E8A-4147-A177-3AD203B41FA5}">
                      <a16:colId xmlns:a16="http://schemas.microsoft.com/office/drawing/2014/main" val="20003"/>
                    </a:ext>
                  </a:extLst>
                </a:gridCol>
              </a:tblGrid>
              <a:tr h="3965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前置</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后置</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运算关系</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extLst>
                  <a:ext uri="{0D108BD9-81ED-4DB2-BD59-A6C34878D82A}">
                    <a16:rowId xmlns:a16="http://schemas.microsoft.com/office/drawing/2014/main" val="10000"/>
                  </a:ext>
                </a:extLst>
              </a:tr>
              <a:tr h="4164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a=a+1     </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extLst>
                  <a:ext uri="{0D108BD9-81ED-4DB2-BD59-A6C34878D82A}">
                    <a16:rowId xmlns:a16="http://schemas.microsoft.com/office/drawing/2014/main" val="10001"/>
                  </a:ext>
                </a:extLst>
              </a:tr>
              <a:tr h="3587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a=a-1</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extLst>
                  <a:ext uri="{0D108BD9-81ED-4DB2-BD59-A6C34878D82A}">
                    <a16:rowId xmlns:a16="http://schemas.microsoft.com/office/drawing/2014/main" val="10002"/>
                  </a:ext>
                </a:extLst>
              </a:tr>
            </a:tbl>
          </a:graphicData>
        </a:graphic>
      </p:graphicFrame>
      <p:sp>
        <p:nvSpPr>
          <p:cNvPr id="13" name="Text Box 102">
            <a:extLst>
              <a:ext uri="{FF2B5EF4-FFF2-40B4-BE49-F238E27FC236}">
                <a16:creationId xmlns:a16="http://schemas.microsoft.com/office/drawing/2014/main" id="{2BDB0805-56A8-4335-88D1-8EF7E412E0A8}"/>
              </a:ext>
            </a:extLst>
          </p:cNvPr>
          <p:cNvSpPr txBox="1">
            <a:spLocks noChangeArrowheads="1"/>
          </p:cNvSpPr>
          <p:nvPr/>
        </p:nvSpPr>
        <p:spPr bwMode="auto">
          <a:xfrm>
            <a:off x="261975" y="5432884"/>
            <a:ext cx="3772484"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说明：</a:t>
            </a:r>
          </a:p>
          <a:p>
            <a:pPr eaLnBrk="1" hangingPunct="1"/>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(1) </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运算对象只能是一个变量。</a:t>
            </a:r>
          </a:p>
        </p:txBody>
      </p:sp>
      <p:sp>
        <p:nvSpPr>
          <p:cNvPr id="14" name="Text Box 103">
            <a:extLst>
              <a:ext uri="{FF2B5EF4-FFF2-40B4-BE49-F238E27FC236}">
                <a16:creationId xmlns:a16="http://schemas.microsoft.com/office/drawing/2014/main" id="{BCB5FC3A-7BA3-43B6-9C5F-8C772F3BCE55}"/>
              </a:ext>
            </a:extLst>
          </p:cNvPr>
          <p:cNvSpPr txBox="1">
            <a:spLocks noChangeArrowheads="1"/>
          </p:cNvSpPr>
          <p:nvPr/>
        </p:nvSpPr>
        <p:spPr bwMode="auto">
          <a:xfrm>
            <a:off x="261975" y="6108863"/>
            <a:ext cx="685025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(2) </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前置是先运算，后引用，而后置则是先引用，后运算。</a:t>
            </a:r>
          </a:p>
        </p:txBody>
      </p:sp>
      <p:sp>
        <p:nvSpPr>
          <p:cNvPr id="15" name="Text Box 104">
            <a:extLst>
              <a:ext uri="{FF2B5EF4-FFF2-40B4-BE49-F238E27FC236}">
                <a16:creationId xmlns:a16="http://schemas.microsoft.com/office/drawing/2014/main" id="{B7894686-0DF3-4E38-ADB3-83D9A3CE6B4A}"/>
              </a:ext>
            </a:extLst>
          </p:cNvPr>
          <p:cNvSpPr txBox="1">
            <a:spLocks noChangeArrowheads="1"/>
          </p:cNvSpPr>
          <p:nvPr/>
        </p:nvSpPr>
        <p:spPr bwMode="auto">
          <a:xfrm>
            <a:off x="3886765" y="5718776"/>
            <a:ext cx="2012387"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 Error !*/</a:t>
            </a:r>
          </a:p>
        </p:txBody>
      </p:sp>
      <p:sp>
        <p:nvSpPr>
          <p:cNvPr id="16" name="Text Box 105">
            <a:extLst>
              <a:ext uri="{FF2B5EF4-FFF2-40B4-BE49-F238E27FC236}">
                <a16:creationId xmlns:a16="http://schemas.microsoft.com/office/drawing/2014/main" id="{0637CD29-DA4E-446D-81A3-3C2BDF45C6B0}"/>
              </a:ext>
            </a:extLst>
          </p:cNvPr>
          <p:cNvSpPr txBox="1">
            <a:spLocks noChangeArrowheads="1"/>
          </p:cNvSpPr>
          <p:nvPr/>
        </p:nvSpPr>
        <p:spPr bwMode="auto">
          <a:xfrm>
            <a:off x="5916403" y="4459849"/>
            <a:ext cx="3009455" cy="163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x</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=5</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x=</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=i+1</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=i+1</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557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tada.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3" name="Windows 启动时发金属声.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box(in)">
                                      <p:cBhvr>
                                        <p:cTn id="19" dur="500"/>
                                        <p:tgtEl>
                                          <p:spTgt spid="1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Effect transition="in" filter="box(in)">
                                      <p:cBhvr>
                                        <p:cTn id="24" dur="500"/>
                                        <p:tgtEl>
                                          <p:spTgt spid="1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strVal val="4/3*#ppt_w"/>
                                          </p:val>
                                        </p:tav>
                                        <p:tav tm="100000">
                                          <p:val>
                                            <p:strVal val="#ppt_w"/>
                                          </p:val>
                                        </p:tav>
                                      </p:tavLst>
                                    </p:anim>
                                    <p:anim calcmode="lin" valueType="num">
                                      <p:cBhvr>
                                        <p:cTn id="30" dur="500" fill="hold"/>
                                        <p:tgtEl>
                                          <p:spTgt spid="15"/>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15"/>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4" name="glass.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ox(in)">
                                      <p:cBhvr>
                                        <p:cTn id="35" dur="500"/>
                                        <p:tgtEl>
                                          <p:spTgt spid="14"/>
                                        </p:tgtEl>
                                      </p:cBhvr>
                                    </p:animEffect>
                                  </p:childTnLst>
                                  <p:subTnLst>
                                    <p:audio>
                                      <p:cMediaNode>
                                        <p:cTn display="0" masterRel="sameClick">
                                          <p:stCondLst>
                                            <p:cond evt="begin" delay="0">
                                              <p:tn val="33"/>
                                            </p:cond>
                                          </p:stCondLst>
                                          <p:endCondLst>
                                            <p:cond evt="onStopAudio" delay="0">
                                              <p:tgtEl>
                                                <p:sldTgt/>
                                              </p:tgtEl>
                                            </p:cond>
                                          </p:endCondLst>
                                        </p:cTn>
                                        <p:tgtEl>
                                          <p:sndTgt r:embed="rId5" name="chimes.wav"/>
                                        </p:tgtEl>
                                      </p:cMediaNode>
                                    </p:audio>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6">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6">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6">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6">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P spid="14" grpId="0" autoUpdateAnimBg="0"/>
      <p:bldP spid="15" grpId="0" autoUpdateAnimBg="0"/>
      <p:bldP spid="1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a:xfrm>
            <a:off x="4009762" y="61010"/>
            <a:ext cx="4835788" cy="422275"/>
          </a:xfrm>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算术运算：算术运算赋值</a:t>
            </a:r>
          </a:p>
          <a:p>
            <a:endParaRPr lang="zh-CN" altLang="en-US" dirty="0"/>
          </a:p>
        </p:txBody>
      </p:sp>
      <p:sp>
        <p:nvSpPr>
          <p:cNvPr id="12" name="Rectangle 2">
            <a:extLst>
              <a:ext uri="{FF2B5EF4-FFF2-40B4-BE49-F238E27FC236}">
                <a16:creationId xmlns:a16="http://schemas.microsoft.com/office/drawing/2014/main" id="{8B54DB17-E1F0-4C8A-BAB5-8C064CB1E8ED}"/>
              </a:ext>
            </a:extLst>
          </p:cNvPr>
          <p:cNvSpPr txBox="1">
            <a:spLocks noChangeArrowheads="1"/>
          </p:cNvSpPr>
          <p:nvPr/>
        </p:nvSpPr>
        <p:spPr>
          <a:xfrm>
            <a:off x="685800" y="1263650"/>
            <a:ext cx="7772400" cy="457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Group 83">
            <a:extLst>
              <a:ext uri="{FF2B5EF4-FFF2-40B4-BE49-F238E27FC236}">
                <a16:creationId xmlns:a16="http://schemas.microsoft.com/office/drawing/2014/main" id="{3081A40D-7C7A-4FA4-8CC0-8996CE6DD830}"/>
              </a:ext>
            </a:extLst>
          </p:cNvPr>
          <p:cNvGraphicFramePr>
            <a:graphicFrameLocks noGrp="1"/>
          </p:cNvGraphicFramePr>
          <p:nvPr>
            <p:extLst>
              <p:ext uri="{D42A27DB-BD31-4B8C-83A1-F6EECF244321}">
                <p14:modId xmlns:p14="http://schemas.microsoft.com/office/powerpoint/2010/main" val="1888062187"/>
              </p:ext>
            </p:extLst>
          </p:nvPr>
        </p:nvGraphicFramePr>
        <p:xfrm>
          <a:off x="1768549" y="1338231"/>
          <a:ext cx="5606901" cy="2504082"/>
        </p:xfrm>
        <a:graphic>
          <a:graphicData uri="http://schemas.openxmlformats.org/drawingml/2006/table">
            <a:tbl>
              <a:tblPr>
                <a:tableStyleId>{ED083AE6-46FA-4A59-8FB0-9F97EB10719F}</a:tableStyleId>
              </a:tblPr>
              <a:tblGrid>
                <a:gridCol w="1868967">
                  <a:extLst>
                    <a:ext uri="{9D8B030D-6E8A-4147-A177-3AD203B41FA5}">
                      <a16:colId xmlns:a16="http://schemas.microsoft.com/office/drawing/2014/main" val="20000"/>
                    </a:ext>
                  </a:extLst>
                </a:gridCol>
                <a:gridCol w="1868967">
                  <a:extLst>
                    <a:ext uri="{9D8B030D-6E8A-4147-A177-3AD203B41FA5}">
                      <a16:colId xmlns:a16="http://schemas.microsoft.com/office/drawing/2014/main" val="20001"/>
                    </a:ext>
                  </a:extLst>
                </a:gridCol>
                <a:gridCol w="1868967">
                  <a:extLst>
                    <a:ext uri="{9D8B030D-6E8A-4147-A177-3AD203B41FA5}">
                      <a16:colId xmlns:a16="http://schemas.microsoft.com/office/drawing/2014/main" val="20002"/>
                    </a:ext>
                  </a:extLst>
                </a:gridCol>
              </a:tblGrid>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表达式示例</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运算关系</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0"/>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dirty="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a+=3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a=a+3</a:t>
                      </a:r>
                      <a:endParaRPr kumimoji="1"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1"/>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 -= c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b=b-c</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2"/>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=2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a=a*2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3"/>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s/=t </a:t>
                      </a:r>
                      <a:endParaRPr kumimoji="1"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s=s/t</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4"/>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a%=5 </a:t>
                      </a:r>
                      <a:endParaRPr kumimoji="1"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a=a%5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5"/>
                  </a:ext>
                </a:extLst>
              </a:tr>
            </a:tbl>
          </a:graphicData>
        </a:graphic>
      </p:graphicFrame>
      <p:sp>
        <p:nvSpPr>
          <p:cNvPr id="14" name="Text Box 84">
            <a:extLst>
              <a:ext uri="{FF2B5EF4-FFF2-40B4-BE49-F238E27FC236}">
                <a16:creationId xmlns:a16="http://schemas.microsoft.com/office/drawing/2014/main" id="{3CEED41F-1B2B-4BDA-B173-F9A8499F8A9A}"/>
              </a:ext>
            </a:extLst>
          </p:cNvPr>
          <p:cNvSpPr txBox="1">
            <a:spLocks noChangeArrowheads="1"/>
          </p:cNvSpPr>
          <p:nvPr/>
        </p:nvSpPr>
        <p:spPr bwMode="auto">
          <a:xfrm>
            <a:off x="638175" y="3916894"/>
            <a:ext cx="4391244"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运算对象的左值只能是一个变量。</a:t>
            </a:r>
          </a:p>
        </p:txBody>
      </p:sp>
      <p:sp>
        <p:nvSpPr>
          <p:cNvPr id="15" name="Text Box 85">
            <a:extLst>
              <a:ext uri="{FF2B5EF4-FFF2-40B4-BE49-F238E27FC236}">
                <a16:creationId xmlns:a16="http://schemas.microsoft.com/office/drawing/2014/main" id="{3E9D9CB1-00E3-40F9-B1BB-C056CACB87F4}"/>
              </a:ext>
            </a:extLst>
          </p:cNvPr>
          <p:cNvSpPr txBox="1">
            <a:spLocks noChangeArrowheads="1"/>
          </p:cNvSpPr>
          <p:nvPr/>
        </p:nvSpPr>
        <p:spPr bwMode="auto">
          <a:xfrm>
            <a:off x="4870940" y="4195830"/>
            <a:ext cx="250451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(a+2)+=5;   /*Error !*/</a:t>
            </a:r>
          </a:p>
        </p:txBody>
      </p:sp>
      <p:sp>
        <p:nvSpPr>
          <p:cNvPr id="16" name="Text Box 86">
            <a:extLst>
              <a:ext uri="{FF2B5EF4-FFF2-40B4-BE49-F238E27FC236}">
                <a16:creationId xmlns:a16="http://schemas.microsoft.com/office/drawing/2014/main" id="{A0A8E376-FA77-446B-85AC-EE226E5F8E67}"/>
              </a:ext>
            </a:extLst>
          </p:cNvPr>
          <p:cNvSpPr txBox="1">
            <a:spLocks noChangeArrowheads="1"/>
          </p:cNvSpPr>
          <p:nvPr/>
        </p:nvSpPr>
        <p:spPr bwMode="auto">
          <a:xfrm>
            <a:off x="638175" y="4598121"/>
            <a:ext cx="500519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运算的对象，必须是整型或字符型。</a:t>
            </a:r>
          </a:p>
        </p:txBody>
      </p:sp>
    </p:spTree>
    <p:extLst>
      <p:ext uri="{BB962C8B-B14F-4D97-AF65-F5344CB8AC3E}">
        <p14:creationId xmlns:p14="http://schemas.microsoft.com/office/powerpoint/2010/main" val="109495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4">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strVal val="4*#ppt_w"/>
                                          </p:val>
                                        </p:tav>
                                        <p:tav tm="100000">
                                          <p:val>
                                            <p:strVal val="#ppt_w"/>
                                          </p:val>
                                        </p:tav>
                                      </p:tavLst>
                                    </p:anim>
                                    <p:anim calcmode="lin" valueType="num">
                                      <p:cBhvr>
                                        <p:cTn id="27" dur="500" fill="hold"/>
                                        <p:tgtEl>
                                          <p:spTgt spid="1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4"/>
                                            </p:cond>
                                          </p:stCondLst>
                                          <p:endCondLst>
                                            <p:cond evt="onStopAudio" delay="0">
                                              <p:tgtEl>
                                                <p:sldTgt/>
                                              </p:tgtEl>
                                            </p:cond>
                                          </p:endCondLst>
                                        </p:cTn>
                                        <p:tgtEl>
                                          <p:sndTgt r:embed="rId3" name="glass.wav"/>
                                        </p:tgtEl>
                                      </p:cMediaNode>
                                    </p:audio>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4" grpId="0" build="p" autoUpdateAnimBg="0"/>
      <p:bldP spid="15" grpId="0" autoUpdateAnimBg="0"/>
      <p:bldP spid="1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a:xfrm>
            <a:off x="4009762" y="61010"/>
            <a:ext cx="4835788" cy="422275"/>
          </a:xfrm>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算术运算的说明</a:t>
            </a:r>
            <a:endParaRPr lang="en-US" altLang="zh-CN" dirty="0"/>
          </a:p>
          <a:p>
            <a:pPr lvl="1"/>
            <a:r>
              <a:rPr lang="zh-CN" altLang="en-US" dirty="0"/>
              <a:t>运算符存在优先级关系，可以通过括号改变优先级；</a:t>
            </a:r>
            <a:endParaRPr lang="en-US" altLang="zh-CN" dirty="0"/>
          </a:p>
          <a:p>
            <a:pPr lvl="1"/>
            <a:r>
              <a:rPr lang="zh-CN" altLang="en-US" dirty="0"/>
              <a:t>不同数据类型在运算时会发生类型转换，有时会影响精度，尽量保证都是同种数据类型参与运算。</a:t>
            </a:r>
          </a:p>
          <a:p>
            <a:endParaRPr lang="zh-CN" altLang="en-US" dirty="0"/>
          </a:p>
        </p:txBody>
      </p:sp>
    </p:spTree>
    <p:extLst>
      <p:ext uri="{BB962C8B-B14F-4D97-AF65-F5344CB8AC3E}">
        <p14:creationId xmlns:p14="http://schemas.microsoft.com/office/powerpoint/2010/main" val="1534741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逻辑运算</a:t>
            </a:r>
          </a:p>
        </p:txBody>
      </p:sp>
      <p:sp>
        <p:nvSpPr>
          <p:cNvPr id="7" name="Text Box 3">
            <a:extLst>
              <a:ext uri="{FF2B5EF4-FFF2-40B4-BE49-F238E27FC236}">
                <a16:creationId xmlns:a16="http://schemas.microsoft.com/office/drawing/2014/main" id="{4F8A962F-E824-4A3C-816F-7E816174559A}"/>
              </a:ext>
            </a:extLst>
          </p:cNvPr>
          <p:cNvSpPr txBox="1">
            <a:spLocks noChangeArrowheads="1"/>
          </p:cNvSpPr>
          <p:nvPr/>
        </p:nvSpPr>
        <p:spPr bwMode="auto">
          <a:xfrm>
            <a:off x="394159" y="1238317"/>
            <a:ext cx="8547101"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逻辑运算运算时判断对象真、假的运算。标准</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C</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语言没有提供逻辑类型。</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51</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单片机</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C</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语言中</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bit</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类型可近似看作逻辑类型。</a:t>
            </a:r>
          </a:p>
        </p:txBody>
      </p:sp>
      <p:graphicFrame>
        <p:nvGraphicFramePr>
          <p:cNvPr id="8" name="Group 122">
            <a:extLst>
              <a:ext uri="{FF2B5EF4-FFF2-40B4-BE49-F238E27FC236}">
                <a16:creationId xmlns:a16="http://schemas.microsoft.com/office/drawing/2014/main" id="{1DBAB91F-3525-42F9-917E-DF41EA9F700F}"/>
              </a:ext>
            </a:extLst>
          </p:cNvPr>
          <p:cNvGraphicFramePr>
            <a:graphicFrameLocks noGrp="1"/>
          </p:cNvGraphicFramePr>
          <p:nvPr>
            <p:extLst>
              <p:ext uri="{D42A27DB-BD31-4B8C-83A1-F6EECF244321}">
                <p14:modId xmlns:p14="http://schemas.microsoft.com/office/powerpoint/2010/main" val="3519265290"/>
              </p:ext>
            </p:extLst>
          </p:nvPr>
        </p:nvGraphicFramePr>
        <p:xfrm>
          <a:off x="298449" y="2001530"/>
          <a:ext cx="4095750" cy="1791915"/>
        </p:xfrm>
        <a:graphic>
          <a:graphicData uri="http://schemas.openxmlformats.org/drawingml/2006/table">
            <a:tbl>
              <a:tblPr>
                <a:tableStyleId>{C4B1156A-380E-4F78-BDF5-A606A8083BF9}</a:tableStyleId>
              </a:tblPr>
              <a:tblGrid>
                <a:gridCol w="2047875">
                  <a:extLst>
                    <a:ext uri="{9D8B030D-6E8A-4147-A177-3AD203B41FA5}">
                      <a16:colId xmlns:a16="http://schemas.microsoft.com/office/drawing/2014/main" val="883165854"/>
                    </a:ext>
                  </a:extLst>
                </a:gridCol>
                <a:gridCol w="2047875">
                  <a:extLst>
                    <a:ext uri="{9D8B030D-6E8A-4147-A177-3AD203B41FA5}">
                      <a16:colId xmlns:a16="http://schemas.microsoft.com/office/drawing/2014/main" val="2342364673"/>
                    </a:ext>
                  </a:extLst>
                </a:gridCol>
              </a:tblGrid>
              <a:tr h="465432">
                <a:tc gridSpan="2">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表达式的值所对应的逻辑值</a:t>
                      </a:r>
                      <a:endParaRPr kumimoji="1" lang="zh-CN" altLang="en-US"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tc hMerge="1">
                  <a:txBody>
                    <a:bodyPr/>
                    <a:lstStyle/>
                    <a:p>
                      <a:endParaRPr lang="zh-CN" altLang="en-US"/>
                    </a:p>
                  </a:txBody>
                  <a:tcPr/>
                </a:tc>
                <a:extLst>
                  <a:ext uri="{0D108BD9-81ED-4DB2-BD59-A6C34878D82A}">
                    <a16:rowId xmlns:a16="http://schemas.microsoft.com/office/drawing/2014/main" val="3776482111"/>
                  </a:ext>
                </a:extLst>
              </a:tr>
              <a:tr h="442161">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表达式的值</a:t>
                      </a:r>
                      <a:endParaRPr kumimoji="1" lang="zh-CN" altLang="en-US"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表示的逻辑关系</a:t>
                      </a:r>
                      <a:endParaRPr kumimoji="1" lang="zh-CN" altLang="en-US"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extLst>
                  <a:ext uri="{0D108BD9-81ED-4DB2-BD59-A6C34878D82A}">
                    <a16:rowId xmlns:a16="http://schemas.microsoft.com/office/drawing/2014/main" val="3939196256"/>
                  </a:ext>
                </a:extLst>
              </a:tr>
              <a:tr h="442161">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宋体" panose="02010600030101010101" pitchFamily="2" charset="-122"/>
                          <a:ea typeface="宋体" panose="02010600030101010101" pitchFamily="2" charset="-122"/>
                        </a:rPr>
                        <a:t>非</a:t>
                      </a:r>
                      <a:r>
                        <a:rPr kumimoji="1" lang="en-US" altLang="zh-CN" sz="2000" u="none" strike="noStrike" cap="none" normalizeH="0" baseline="0">
                          <a:ln>
                            <a:noFill/>
                          </a:ln>
                          <a:effectLst/>
                          <a:latin typeface="宋体" panose="02010600030101010101" pitchFamily="2" charset="-122"/>
                          <a:ea typeface="宋体" panose="02010600030101010101" pitchFamily="2" charset="-122"/>
                        </a:rPr>
                        <a:t>0</a:t>
                      </a:r>
                      <a:endParaRPr kumimoji="1"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endParaRPr>
                    </a:p>
                  </a:txBody>
                  <a:tcPr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真</a:t>
                      </a:r>
                      <a:r>
                        <a:rPr kumimoji="1" lang="en-US" altLang="zh-CN" sz="2000" u="none" strike="noStrike" cap="none" normalizeH="0" baseline="0" dirty="0">
                          <a:ln>
                            <a:noFill/>
                          </a:ln>
                          <a:effectLst/>
                          <a:latin typeface="宋体" panose="02010600030101010101" pitchFamily="2" charset="-122"/>
                          <a:ea typeface="宋体" panose="02010600030101010101" pitchFamily="2" charset="-122"/>
                        </a:rPr>
                        <a:t>true</a:t>
                      </a:r>
                      <a:endParaRPr kumimoji="1" lang="en-US" altLang="zh-CN"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extLst>
                  <a:ext uri="{0D108BD9-81ED-4DB2-BD59-A6C34878D82A}">
                    <a16:rowId xmlns:a16="http://schemas.microsoft.com/office/drawing/2014/main" val="619003873"/>
                  </a:ext>
                </a:extLst>
              </a:tr>
              <a:tr h="442161">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宋体" panose="02010600030101010101" pitchFamily="2" charset="-122"/>
                          <a:ea typeface="宋体" panose="02010600030101010101" pitchFamily="2" charset="-122"/>
                        </a:rPr>
                        <a:t>0</a:t>
                      </a:r>
                      <a:endParaRPr kumimoji="1"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endParaRPr>
                    </a:p>
                  </a:txBody>
                  <a:tcPr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假</a:t>
                      </a:r>
                      <a:r>
                        <a:rPr kumimoji="1" lang="en-US" altLang="zh-CN" sz="2000" u="none" strike="noStrike" cap="none" normalizeH="0" baseline="0" dirty="0">
                          <a:ln>
                            <a:noFill/>
                          </a:ln>
                          <a:effectLst/>
                          <a:latin typeface="宋体" panose="02010600030101010101" pitchFamily="2" charset="-122"/>
                          <a:ea typeface="宋体" panose="02010600030101010101" pitchFamily="2" charset="-122"/>
                        </a:rPr>
                        <a:t>false</a:t>
                      </a:r>
                      <a:endParaRPr kumimoji="1" lang="en-US" altLang="zh-CN"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extLst>
                  <a:ext uri="{0D108BD9-81ED-4DB2-BD59-A6C34878D82A}">
                    <a16:rowId xmlns:a16="http://schemas.microsoft.com/office/drawing/2014/main" val="1132118434"/>
                  </a:ext>
                </a:extLst>
              </a:tr>
            </a:tbl>
          </a:graphicData>
        </a:graphic>
      </p:graphicFrame>
      <p:sp>
        <p:nvSpPr>
          <p:cNvPr id="9" name="Text Box 116">
            <a:extLst>
              <a:ext uri="{FF2B5EF4-FFF2-40B4-BE49-F238E27FC236}">
                <a16:creationId xmlns:a16="http://schemas.microsoft.com/office/drawing/2014/main" id="{58ACF689-D9F4-4EB2-ACF1-4733AD3611DA}"/>
              </a:ext>
            </a:extLst>
          </p:cNvPr>
          <p:cNvSpPr txBox="1">
            <a:spLocks noChangeArrowheads="1"/>
          </p:cNvSpPr>
          <p:nvPr/>
        </p:nvSpPr>
        <p:spPr bwMode="auto">
          <a:xfrm>
            <a:off x="298450" y="3888318"/>
            <a:ext cx="85471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运算对象非</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代表逻辑真，是</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代表逻辑假。也就是说任何类型的量都有逻辑值。运算对象之间可以通过逻辑运算符进行逻辑运算</a:t>
            </a:r>
            <a:endPar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Text Box 117">
            <a:extLst>
              <a:ext uri="{FF2B5EF4-FFF2-40B4-BE49-F238E27FC236}">
                <a16:creationId xmlns:a16="http://schemas.microsoft.com/office/drawing/2014/main" id="{B560C350-4756-4B72-8175-22AE280A2087}"/>
              </a:ext>
            </a:extLst>
          </p:cNvPr>
          <p:cNvSpPr txBox="1">
            <a:spLocks noChangeArrowheads="1"/>
          </p:cNvSpPr>
          <p:nvPr/>
        </p:nvSpPr>
        <p:spPr bwMode="auto">
          <a:xfrm>
            <a:off x="394159" y="4691077"/>
            <a:ext cx="41328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逻辑运算的结果用整型值表示。</a:t>
            </a:r>
          </a:p>
          <a:p>
            <a:pPr algn="l" eaLnBrk="1" hangingPunct="1">
              <a:buFont typeface="Wingdings" panose="05000000000000000000" pitchFamily="2" charset="2"/>
              <a:buChar char="v"/>
            </a:pP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运算结果为真时，得到整型值</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p>
          <a:p>
            <a:pPr algn="l" eaLnBrk="1" hangingPunct="1">
              <a:buFont typeface="Wingdings" panose="05000000000000000000" pitchFamily="2" charset="2"/>
              <a:buChar char="v"/>
            </a:pP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运算结果为假时，得到整型值</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11" name="Text Box 120">
            <a:extLst>
              <a:ext uri="{FF2B5EF4-FFF2-40B4-BE49-F238E27FC236}">
                <a16:creationId xmlns:a16="http://schemas.microsoft.com/office/drawing/2014/main" id="{28EB7811-DA63-4B2F-B1B5-ABF6D85ABFF3}"/>
              </a:ext>
            </a:extLst>
          </p:cNvPr>
          <p:cNvSpPr txBox="1">
            <a:spLocks noChangeArrowheads="1"/>
          </p:cNvSpPr>
          <p:nvPr/>
        </p:nvSpPr>
        <p:spPr bwMode="auto">
          <a:xfrm>
            <a:off x="4796727" y="4637498"/>
            <a:ext cx="150393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a=2,b=0;</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         </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a+b</a:t>
            </a:r>
            <a:endPar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 &amp;&amp; b</a:t>
            </a:r>
          </a:p>
        </p:txBody>
      </p:sp>
      <p:graphicFrame>
        <p:nvGraphicFramePr>
          <p:cNvPr id="12" name="Group 3">
            <a:extLst>
              <a:ext uri="{FF2B5EF4-FFF2-40B4-BE49-F238E27FC236}">
                <a16:creationId xmlns:a16="http://schemas.microsoft.com/office/drawing/2014/main" id="{84CE7B53-91CE-436E-B549-C744A53C8D26}"/>
              </a:ext>
            </a:extLst>
          </p:cNvPr>
          <p:cNvGraphicFramePr>
            <a:graphicFrameLocks noGrp="1"/>
          </p:cNvGraphicFramePr>
          <p:nvPr>
            <p:extLst>
              <p:ext uri="{D42A27DB-BD31-4B8C-83A1-F6EECF244321}">
                <p14:modId xmlns:p14="http://schemas.microsoft.com/office/powerpoint/2010/main" val="139177535"/>
              </p:ext>
            </p:extLst>
          </p:nvPr>
        </p:nvGraphicFramePr>
        <p:xfrm>
          <a:off x="4667709" y="2009322"/>
          <a:ext cx="4095750" cy="1784123"/>
        </p:xfrm>
        <a:graphic>
          <a:graphicData uri="http://schemas.openxmlformats.org/drawingml/2006/table">
            <a:tbl>
              <a:tblPr>
                <a:tableStyleId>{8A107856-5554-42FB-B03E-39F5DBC370BA}</a:tableStyleId>
              </a:tblPr>
              <a:tblGrid>
                <a:gridCol w="2047875">
                  <a:extLst>
                    <a:ext uri="{9D8B030D-6E8A-4147-A177-3AD203B41FA5}">
                      <a16:colId xmlns:a16="http://schemas.microsoft.com/office/drawing/2014/main" val="1248308093"/>
                    </a:ext>
                  </a:extLst>
                </a:gridCol>
                <a:gridCol w="2047875">
                  <a:extLst>
                    <a:ext uri="{9D8B030D-6E8A-4147-A177-3AD203B41FA5}">
                      <a16:colId xmlns:a16="http://schemas.microsoft.com/office/drawing/2014/main" val="3121905604"/>
                    </a:ext>
                  </a:extLst>
                </a:gridCol>
              </a:tblGrid>
              <a:tr h="42113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逻辑关系</a:t>
                      </a:r>
                      <a:endParaRPr kumimoji="1" lang="zh-CN" altLang="en-US"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635953070"/>
                  </a:ext>
                </a:extLst>
              </a:tr>
              <a:tr h="46597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&amp;&amp;</a:t>
                      </a:r>
                      <a:endParaRPr kumimoji="1" lang="en-US" altLang="zh-CN" sz="200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逻辑与</a:t>
                      </a:r>
                      <a:endParaRPr kumimoji="1" lang="zh-CN" altLang="en-US"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2239247653"/>
                  </a:ext>
                </a:extLst>
              </a:tr>
              <a:tr h="475885">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逻辑或</a:t>
                      </a:r>
                      <a:endParaRPr kumimoji="1" lang="zh-CN" altLang="en-US" sz="200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127026645"/>
                  </a:ext>
                </a:extLst>
              </a:tr>
              <a:tr h="42113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逻辑非</a:t>
                      </a:r>
                      <a:endParaRPr kumimoji="1" lang="zh-CN" altLang="en-US"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2546304979"/>
                  </a:ext>
                </a:extLst>
              </a:tr>
            </a:tbl>
          </a:graphicData>
        </a:graphic>
      </p:graphicFrame>
    </p:spTree>
    <p:extLst>
      <p:ext uri="{BB962C8B-B14F-4D97-AF65-F5344CB8AC3E}">
        <p14:creationId xmlns:p14="http://schemas.microsoft.com/office/powerpoint/2010/main" val="179968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6" presetClass="entr" presetSubtype="42"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outHorizontal)">
                                      <p:cBhvr>
                                        <p:cTn id="51" dur="500"/>
                                        <p:tgtEl>
                                          <p:spTgt spid="12"/>
                                        </p:tgtEl>
                                      </p:cBhvr>
                                    </p:animEffect>
                                  </p:childTnLst>
                                  <p:subTnLst>
                                    <p:audio>
                                      <p:cMediaNode>
                                        <p:cTn display="0" masterRel="sameClick">
                                          <p:stCondLst>
                                            <p:cond evt="begin" delay="0">
                                              <p:tn val="4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utoUpdateAnimBg="0"/>
      <p:bldP spid="10" grpId="0" build="p" autoUpdateAnimBg="0"/>
      <p:bldP spid="1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10A7A9-4238-4C6B-BA54-EA374821A0C9}"/>
              </a:ext>
            </a:extLst>
          </p:cNvPr>
          <p:cNvSpPr>
            <a:spLocks noGrp="1"/>
          </p:cNvSpPr>
          <p:nvPr>
            <p:ph type="sldNum" sz="quarter" idx="10"/>
          </p:nvPr>
        </p:nvSpPr>
        <p:spPr/>
        <p:txBody>
          <a:bodyPr/>
          <a:lstStyle/>
          <a:p>
            <a:fld id="{5B1BC3F3-C5AE-40C5-B831-8FBE0041BB2B}" type="slidenum">
              <a:rPr lang="zh-CN" altLang="en-US" smtClean="0"/>
              <a:pPr/>
              <a:t>2</a:t>
            </a:fld>
            <a:endParaRPr lang="zh-CN" altLang="en-US" dirty="0"/>
          </a:p>
        </p:txBody>
      </p:sp>
      <p:sp>
        <p:nvSpPr>
          <p:cNvPr id="3" name="文本占位符 2">
            <a:extLst>
              <a:ext uri="{FF2B5EF4-FFF2-40B4-BE49-F238E27FC236}">
                <a16:creationId xmlns:a16="http://schemas.microsoft.com/office/drawing/2014/main" id="{E736EA04-8FBC-4131-BB1B-B2868EFD5E3F}"/>
              </a:ext>
            </a:extLst>
          </p:cNvPr>
          <p:cNvSpPr>
            <a:spLocks noGrp="1"/>
          </p:cNvSpPr>
          <p:nvPr>
            <p:ph type="body" sz="quarter" idx="11"/>
          </p:nvPr>
        </p:nvSpPr>
        <p:spPr/>
        <p:txBody>
          <a:bodyPr/>
          <a:lstStyle/>
          <a:p>
            <a:r>
              <a:rPr lang="zh-CN" altLang="en-US" dirty="0"/>
              <a:t>上节回顾</a:t>
            </a:r>
          </a:p>
        </p:txBody>
      </p:sp>
      <p:sp>
        <p:nvSpPr>
          <p:cNvPr id="4" name="文本占位符 3">
            <a:extLst>
              <a:ext uri="{FF2B5EF4-FFF2-40B4-BE49-F238E27FC236}">
                <a16:creationId xmlns:a16="http://schemas.microsoft.com/office/drawing/2014/main" id="{78DC17BF-4DDE-4B1B-B99D-EBE23C9E1C70}"/>
              </a:ext>
            </a:extLst>
          </p:cNvPr>
          <p:cNvSpPr>
            <a:spLocks noGrp="1"/>
          </p:cNvSpPr>
          <p:nvPr>
            <p:ph type="body" sz="quarter" idx="12"/>
          </p:nvPr>
        </p:nvSpPr>
        <p:spPr>
          <a:xfrm>
            <a:off x="298449" y="562"/>
            <a:ext cx="3857295" cy="523220"/>
          </a:xfrm>
        </p:spPr>
        <p:txBody>
          <a:bodyPr/>
          <a:lstStyle/>
          <a:p>
            <a:r>
              <a:rPr lang="zh-CN" altLang="en-US" dirty="0"/>
              <a:t>搭建</a:t>
            </a:r>
            <a:r>
              <a:rPr lang="en-US" altLang="zh-CN" dirty="0"/>
              <a:t>51</a:t>
            </a:r>
            <a:r>
              <a:rPr lang="zh-CN" altLang="en-US" dirty="0"/>
              <a:t>单片机实验环境</a:t>
            </a:r>
          </a:p>
        </p:txBody>
      </p:sp>
      <p:sp>
        <p:nvSpPr>
          <p:cNvPr id="5" name="文本占位符 4">
            <a:extLst>
              <a:ext uri="{FF2B5EF4-FFF2-40B4-BE49-F238E27FC236}">
                <a16:creationId xmlns:a16="http://schemas.microsoft.com/office/drawing/2014/main" id="{D6B23830-F867-4CA7-9A72-CB31E2C604F1}"/>
              </a:ext>
            </a:extLst>
          </p:cNvPr>
          <p:cNvSpPr>
            <a:spLocks noGrp="1"/>
          </p:cNvSpPr>
          <p:nvPr>
            <p:ph type="body" sz="quarter" idx="13"/>
          </p:nvPr>
        </p:nvSpPr>
        <p:spPr>
          <a:xfrm>
            <a:off x="3124200" y="3076509"/>
            <a:ext cx="2895600" cy="2742996"/>
          </a:xfrm>
        </p:spPr>
        <p:txBody>
          <a:bodyPr/>
          <a:lstStyle/>
          <a:p>
            <a:pPr marL="0" indent="0" algn="ctr">
              <a:lnSpc>
                <a:spcPct val="100000"/>
              </a:lnSpc>
              <a:buNone/>
            </a:pPr>
            <a:r>
              <a:rPr lang="zh-CN" altLang="en-US" sz="2000" b="1" spc="120" dirty="0">
                <a:latin typeface="微软雅黑" panose="020B0503020204020204" pitchFamily="34" charset="-122"/>
                <a:ea typeface="微软雅黑" panose="020B0503020204020204" pitchFamily="34" charset="-122"/>
              </a:rPr>
              <a:t>开发工具</a:t>
            </a:r>
            <a:endParaRPr lang="en-US" altLang="zh-CN" spc="120" dirty="0"/>
          </a:p>
          <a:p>
            <a:pPr>
              <a:lnSpc>
                <a:spcPct val="100000"/>
              </a:lnSpc>
            </a:pPr>
            <a:r>
              <a:rPr lang="zh-CN" altLang="en-US" sz="2000" spc="120" dirty="0"/>
              <a:t>新建工程文件，选择单片机型号；</a:t>
            </a:r>
            <a:endParaRPr lang="en-US" altLang="zh-CN" sz="2000" spc="120" dirty="0"/>
          </a:p>
          <a:p>
            <a:pPr>
              <a:lnSpc>
                <a:spcPct val="100000"/>
              </a:lnSpc>
            </a:pPr>
            <a:r>
              <a:rPr lang="zh-CN" altLang="en-US" sz="2000" spc="120" dirty="0"/>
              <a:t>新建</a:t>
            </a:r>
            <a:r>
              <a:rPr lang="en-US" altLang="zh-CN" sz="2000" spc="120" dirty="0"/>
              <a:t>C</a:t>
            </a:r>
            <a:r>
              <a:rPr lang="zh-CN" altLang="en-US" sz="2000" spc="120" dirty="0"/>
              <a:t>语言文件，将其添加至工程中；</a:t>
            </a:r>
            <a:endParaRPr lang="en-US" altLang="zh-CN" sz="2000" spc="120" dirty="0"/>
          </a:p>
          <a:p>
            <a:pPr>
              <a:lnSpc>
                <a:spcPct val="100000"/>
              </a:lnSpc>
            </a:pPr>
            <a:r>
              <a:rPr lang="zh-CN" altLang="en-US" sz="2000" dirty="0"/>
              <a:t>编写代码，编译生成得到 </a:t>
            </a:r>
            <a:r>
              <a:rPr lang="en-US" altLang="zh-CN" sz="2000" dirty="0"/>
              <a:t>.hex </a:t>
            </a:r>
            <a:r>
              <a:rPr lang="zh-CN" altLang="en-US" sz="2000" dirty="0"/>
              <a:t>文件。</a:t>
            </a:r>
          </a:p>
        </p:txBody>
      </p:sp>
      <p:pic>
        <p:nvPicPr>
          <p:cNvPr id="7" name="图片 6">
            <a:extLst>
              <a:ext uri="{FF2B5EF4-FFF2-40B4-BE49-F238E27FC236}">
                <a16:creationId xmlns:a16="http://schemas.microsoft.com/office/drawing/2014/main" id="{E52C3C57-0F37-4280-A2D7-B92F039E1137}"/>
              </a:ext>
            </a:extLst>
          </p:cNvPr>
          <p:cNvPicPr>
            <a:picLocks noChangeAspect="1"/>
          </p:cNvPicPr>
          <p:nvPr/>
        </p:nvPicPr>
        <p:blipFill>
          <a:blip r:embed="rId2"/>
          <a:stretch>
            <a:fillRect/>
          </a:stretch>
        </p:blipFill>
        <p:spPr>
          <a:xfrm>
            <a:off x="3672000" y="1038495"/>
            <a:ext cx="1800000" cy="1800000"/>
          </a:xfrm>
          <a:prstGeom prst="rect">
            <a:avLst/>
          </a:prstGeom>
        </p:spPr>
      </p:pic>
      <p:pic>
        <p:nvPicPr>
          <p:cNvPr id="8" name="图片 7">
            <a:extLst>
              <a:ext uri="{FF2B5EF4-FFF2-40B4-BE49-F238E27FC236}">
                <a16:creationId xmlns:a16="http://schemas.microsoft.com/office/drawing/2014/main" id="{8E5D8480-8230-44B7-BB10-080C42765C0E}"/>
              </a:ext>
            </a:extLst>
          </p:cNvPr>
          <p:cNvPicPr>
            <a:picLocks noChangeAspect="1"/>
          </p:cNvPicPr>
          <p:nvPr/>
        </p:nvPicPr>
        <p:blipFill>
          <a:blip r:embed="rId3"/>
          <a:stretch>
            <a:fillRect/>
          </a:stretch>
        </p:blipFill>
        <p:spPr>
          <a:xfrm>
            <a:off x="724837" y="1038495"/>
            <a:ext cx="1800000" cy="1800000"/>
          </a:xfrm>
          <a:prstGeom prst="rect">
            <a:avLst/>
          </a:prstGeom>
        </p:spPr>
      </p:pic>
      <p:pic>
        <p:nvPicPr>
          <p:cNvPr id="9" name="图片 8">
            <a:extLst>
              <a:ext uri="{FF2B5EF4-FFF2-40B4-BE49-F238E27FC236}">
                <a16:creationId xmlns:a16="http://schemas.microsoft.com/office/drawing/2014/main" id="{296F83E8-7FCC-4393-96AD-77CDFE2CC92F}"/>
              </a:ext>
            </a:extLst>
          </p:cNvPr>
          <p:cNvPicPr>
            <a:picLocks noChangeAspect="1"/>
          </p:cNvPicPr>
          <p:nvPr/>
        </p:nvPicPr>
        <p:blipFill>
          <a:blip r:embed="rId4"/>
          <a:stretch>
            <a:fillRect/>
          </a:stretch>
        </p:blipFill>
        <p:spPr>
          <a:xfrm>
            <a:off x="6619165" y="1038495"/>
            <a:ext cx="1800000" cy="1800000"/>
          </a:xfrm>
          <a:prstGeom prst="rect">
            <a:avLst/>
          </a:prstGeom>
        </p:spPr>
      </p:pic>
      <p:sp>
        <p:nvSpPr>
          <p:cNvPr id="12" name="文本占位符 4">
            <a:extLst>
              <a:ext uri="{FF2B5EF4-FFF2-40B4-BE49-F238E27FC236}">
                <a16:creationId xmlns:a16="http://schemas.microsoft.com/office/drawing/2014/main" id="{FC5AF8F9-7C4D-45A8-96BC-FC32F5471338}"/>
              </a:ext>
            </a:extLst>
          </p:cNvPr>
          <p:cNvSpPr txBox="1">
            <a:spLocks/>
          </p:cNvSpPr>
          <p:nvPr/>
        </p:nvSpPr>
        <p:spPr>
          <a:xfrm>
            <a:off x="177037" y="3076509"/>
            <a:ext cx="2895600" cy="2889840"/>
          </a:xfrm>
          <a:prstGeom prst="rect">
            <a:avLst/>
          </a:prstGeom>
        </p:spPr>
        <p:txBody>
          <a:bodyPr>
            <a:normAutofit fontScale="92500" lnSpcReduction="10000"/>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zh-CN" altLang="en-US" sz="2200" b="1" spc="120" dirty="0">
                <a:latin typeface="微软雅黑" panose="020B0503020204020204" pitchFamily="34" charset="-122"/>
                <a:ea typeface="微软雅黑" panose="020B0503020204020204" pitchFamily="34" charset="-122"/>
              </a:rPr>
              <a:t>仿真工具</a:t>
            </a:r>
          </a:p>
          <a:p>
            <a:pPr>
              <a:lnSpc>
                <a:spcPct val="100000"/>
              </a:lnSpc>
            </a:pPr>
            <a:r>
              <a:rPr lang="zh-CN" altLang="en-US" sz="2200" spc="120" dirty="0"/>
              <a:t>新建工程文件，添加</a:t>
            </a:r>
            <a:r>
              <a:rPr lang="en-US" altLang="zh-CN" sz="2200" spc="120" dirty="0"/>
              <a:t>51</a:t>
            </a:r>
            <a:r>
              <a:rPr lang="zh-CN" altLang="en-US" sz="2200" spc="120" dirty="0"/>
              <a:t>单片机；</a:t>
            </a:r>
            <a:endParaRPr lang="en-US" altLang="zh-CN" sz="2200" spc="120" dirty="0"/>
          </a:p>
          <a:p>
            <a:pPr>
              <a:lnSpc>
                <a:spcPct val="100000"/>
              </a:lnSpc>
            </a:pPr>
            <a:r>
              <a:rPr lang="zh-CN" altLang="en-US" sz="2200" spc="120" dirty="0"/>
              <a:t>添加所需的元器件，接线；</a:t>
            </a:r>
            <a:endParaRPr lang="en-US" altLang="zh-CN" sz="2200" spc="120" dirty="0"/>
          </a:p>
          <a:p>
            <a:pPr>
              <a:lnSpc>
                <a:spcPct val="100000"/>
              </a:lnSpc>
            </a:pPr>
            <a:r>
              <a:rPr lang="zh-CN" altLang="en-US" sz="2200" spc="120" dirty="0"/>
              <a:t>选择单片机，导入 </a:t>
            </a:r>
            <a:r>
              <a:rPr lang="en-US" altLang="zh-CN" sz="2200" spc="120" dirty="0"/>
              <a:t>.hex </a:t>
            </a:r>
            <a:r>
              <a:rPr lang="zh-CN" altLang="en-US" sz="2200" spc="120" dirty="0"/>
              <a:t>文件，执行仿真。</a:t>
            </a:r>
          </a:p>
        </p:txBody>
      </p:sp>
      <p:sp>
        <p:nvSpPr>
          <p:cNvPr id="13" name="文本占位符 4">
            <a:extLst>
              <a:ext uri="{FF2B5EF4-FFF2-40B4-BE49-F238E27FC236}">
                <a16:creationId xmlns:a16="http://schemas.microsoft.com/office/drawing/2014/main" id="{0B126233-E3C3-466A-9074-68BE423D1C1F}"/>
              </a:ext>
            </a:extLst>
          </p:cNvPr>
          <p:cNvSpPr txBox="1">
            <a:spLocks/>
          </p:cNvSpPr>
          <p:nvPr/>
        </p:nvSpPr>
        <p:spPr>
          <a:xfrm>
            <a:off x="6071365" y="3076509"/>
            <a:ext cx="2895600" cy="2742996"/>
          </a:xfrm>
          <a:prstGeom prst="rect">
            <a:avLst/>
          </a:prstGeom>
        </p:spPr>
        <p:txBody>
          <a:bodyPr>
            <a:normAutofit fontScale="85000" lnSpcReduction="10000"/>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zh-CN" altLang="en-US" b="1" spc="120" dirty="0">
                <a:latin typeface="微软雅黑" panose="020B0503020204020204" pitchFamily="34" charset="-122"/>
                <a:ea typeface="微软雅黑" panose="020B0503020204020204" pitchFamily="34" charset="-122"/>
              </a:rPr>
              <a:t>烧录工具</a:t>
            </a:r>
          </a:p>
          <a:p>
            <a:pPr>
              <a:lnSpc>
                <a:spcPct val="100000"/>
              </a:lnSpc>
            </a:pPr>
            <a:r>
              <a:rPr lang="zh-CN" altLang="en-US" spc="120" dirty="0"/>
              <a:t>将开发板连接至电脑，安装驱动文件；</a:t>
            </a:r>
            <a:endParaRPr lang="en-US" altLang="zh-CN" spc="120" dirty="0"/>
          </a:p>
          <a:p>
            <a:pPr>
              <a:lnSpc>
                <a:spcPct val="100000"/>
              </a:lnSpc>
            </a:pPr>
            <a:r>
              <a:rPr lang="zh-CN" altLang="en-US" spc="120" dirty="0"/>
              <a:t>识别单片机，选择正确的单片机型号；</a:t>
            </a:r>
            <a:endParaRPr lang="en-US" altLang="zh-CN" spc="120" dirty="0"/>
          </a:p>
          <a:p>
            <a:pPr>
              <a:lnSpc>
                <a:spcPct val="100000"/>
              </a:lnSpc>
            </a:pPr>
            <a:r>
              <a:rPr lang="zh-CN" altLang="en-US" dirty="0"/>
              <a:t>导入 </a:t>
            </a:r>
            <a:r>
              <a:rPr lang="en-US" altLang="zh-CN" dirty="0"/>
              <a:t>.hex </a:t>
            </a:r>
            <a:r>
              <a:rPr lang="zh-CN" altLang="en-US" dirty="0"/>
              <a:t>文件，烧录至单片机中运行。</a:t>
            </a:r>
          </a:p>
          <a:p>
            <a:pPr>
              <a:lnSpc>
                <a:spcPct val="100000"/>
              </a:lnSpc>
            </a:pPr>
            <a:endParaRPr lang="zh-CN" altLang="en-US" sz="2200" spc="120" dirty="0"/>
          </a:p>
        </p:txBody>
      </p:sp>
      <p:sp>
        <p:nvSpPr>
          <p:cNvPr id="14" name="箭头: 左 13">
            <a:extLst>
              <a:ext uri="{FF2B5EF4-FFF2-40B4-BE49-F238E27FC236}">
                <a16:creationId xmlns:a16="http://schemas.microsoft.com/office/drawing/2014/main" id="{6879C498-2390-4BBE-AB61-FEB67AC823B5}"/>
              </a:ext>
            </a:extLst>
          </p:cNvPr>
          <p:cNvSpPr/>
          <p:nvPr/>
        </p:nvSpPr>
        <p:spPr>
          <a:xfrm>
            <a:off x="2756873" y="1747720"/>
            <a:ext cx="631528" cy="381549"/>
          </a:xfrm>
          <a:prstGeom prst="lef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73FC22F2-C4A7-400D-B882-2F405B43599C}"/>
              </a:ext>
            </a:extLst>
          </p:cNvPr>
          <p:cNvSpPr/>
          <p:nvPr/>
        </p:nvSpPr>
        <p:spPr>
          <a:xfrm>
            <a:off x="5755601" y="1747719"/>
            <a:ext cx="631527" cy="381549"/>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文本框 16">
            <a:extLst>
              <a:ext uri="{FF2B5EF4-FFF2-40B4-BE49-F238E27FC236}">
                <a16:creationId xmlns:a16="http://schemas.microsoft.com/office/drawing/2014/main" id="{F50BE0A9-D6AF-4B1E-B205-682B3BD0FD74}"/>
              </a:ext>
            </a:extLst>
          </p:cNvPr>
          <p:cNvSpPr txBox="1"/>
          <p:nvPr/>
        </p:nvSpPr>
        <p:spPr>
          <a:xfrm>
            <a:off x="2677932" y="2218309"/>
            <a:ext cx="900727"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电脑端</a:t>
            </a:r>
          </a:p>
        </p:txBody>
      </p:sp>
      <p:sp>
        <p:nvSpPr>
          <p:cNvPr id="18" name="文本框 17">
            <a:extLst>
              <a:ext uri="{FF2B5EF4-FFF2-40B4-BE49-F238E27FC236}">
                <a16:creationId xmlns:a16="http://schemas.microsoft.com/office/drawing/2014/main" id="{4F996DE7-C490-45BA-B5CE-4B481038A47A}"/>
              </a:ext>
            </a:extLst>
          </p:cNvPr>
          <p:cNvSpPr txBox="1"/>
          <p:nvPr/>
        </p:nvSpPr>
        <p:spPr>
          <a:xfrm>
            <a:off x="5601797" y="2218309"/>
            <a:ext cx="900727"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开发板</a:t>
            </a:r>
          </a:p>
        </p:txBody>
      </p:sp>
    </p:spTree>
    <p:extLst>
      <p:ext uri="{BB962C8B-B14F-4D97-AF65-F5344CB8AC3E}">
        <p14:creationId xmlns:p14="http://schemas.microsoft.com/office/powerpoint/2010/main" val="334289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471353"/>
          </a:xfrm>
        </p:spPr>
        <p:txBody>
          <a:bodyPr/>
          <a:lstStyle/>
          <a:p>
            <a:r>
              <a:rPr lang="zh-CN" altLang="en-US" dirty="0"/>
              <a:t>关系运算</a:t>
            </a:r>
          </a:p>
        </p:txBody>
      </p:sp>
      <p:sp>
        <p:nvSpPr>
          <p:cNvPr id="6" name="Text Box 4">
            <a:extLst>
              <a:ext uri="{FF2B5EF4-FFF2-40B4-BE49-F238E27FC236}">
                <a16:creationId xmlns:a16="http://schemas.microsoft.com/office/drawing/2014/main" id="{311E1CB7-1844-4B55-B166-EA87C9D8BA65}"/>
              </a:ext>
            </a:extLst>
          </p:cNvPr>
          <p:cNvSpPr txBox="1">
            <a:spLocks noChangeArrowheads="1"/>
          </p:cNvSpPr>
          <p:nvPr/>
        </p:nvSpPr>
        <p:spPr bwMode="auto">
          <a:xfrm>
            <a:off x="905237" y="1209631"/>
            <a:ext cx="620904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关系运算是比较两个表达式的数值相互关系的运算。 </a:t>
            </a:r>
          </a:p>
        </p:txBody>
      </p:sp>
      <p:graphicFrame>
        <p:nvGraphicFramePr>
          <p:cNvPr id="7" name="Group 84">
            <a:extLst>
              <a:ext uri="{FF2B5EF4-FFF2-40B4-BE49-F238E27FC236}">
                <a16:creationId xmlns:a16="http://schemas.microsoft.com/office/drawing/2014/main" id="{22C1158B-D44A-49F6-9229-FECE682D79E3}"/>
              </a:ext>
            </a:extLst>
          </p:cNvPr>
          <p:cNvGraphicFramePr>
            <a:graphicFrameLocks noGrp="1"/>
          </p:cNvGraphicFramePr>
          <p:nvPr>
            <p:extLst>
              <p:ext uri="{D42A27DB-BD31-4B8C-83A1-F6EECF244321}">
                <p14:modId xmlns:p14="http://schemas.microsoft.com/office/powerpoint/2010/main" val="3917255435"/>
              </p:ext>
            </p:extLst>
          </p:nvPr>
        </p:nvGraphicFramePr>
        <p:xfrm>
          <a:off x="1527648" y="1651410"/>
          <a:ext cx="6088702" cy="2788646"/>
        </p:xfrm>
        <a:graphic>
          <a:graphicData uri="http://schemas.openxmlformats.org/drawingml/2006/table">
            <a:tbl>
              <a:tblPr>
                <a:tableStyleId>{9DCAF9ED-07DC-4A11-8D7F-57B35C25682E}</a:tableStyleId>
              </a:tblPr>
              <a:tblGrid>
                <a:gridCol w="2054937">
                  <a:extLst>
                    <a:ext uri="{9D8B030D-6E8A-4147-A177-3AD203B41FA5}">
                      <a16:colId xmlns:a16="http://schemas.microsoft.com/office/drawing/2014/main" val="1862728096"/>
                    </a:ext>
                  </a:extLst>
                </a:gridCol>
                <a:gridCol w="2004198">
                  <a:extLst>
                    <a:ext uri="{9D8B030D-6E8A-4147-A177-3AD203B41FA5}">
                      <a16:colId xmlns:a16="http://schemas.microsoft.com/office/drawing/2014/main" val="2509610998"/>
                    </a:ext>
                  </a:extLst>
                </a:gridCol>
                <a:gridCol w="2029567">
                  <a:extLst>
                    <a:ext uri="{9D8B030D-6E8A-4147-A177-3AD203B41FA5}">
                      <a16:colId xmlns:a16="http://schemas.microsoft.com/office/drawing/2014/main" val="3555451193"/>
                    </a:ext>
                  </a:extLst>
                </a:gridCol>
              </a:tblGrid>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比较的关系</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实例</a:t>
                      </a:r>
                      <a:endParaRPr kumimoji="1" lang="zh-CN" altLang="en-US"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652441232"/>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&gt;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大于</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a&gt;b</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1962846486"/>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&gt;=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大于等于</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a&gt;=b</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2001171483"/>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&lt;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小于</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2&lt;1</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3837170073"/>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&lt;=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小于等于</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c&lt;=d</a:t>
                      </a:r>
                      <a:endParaRPr kumimoji="1" lang="en-US" altLang="zh-CN"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3592687803"/>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等于</a:t>
                      </a:r>
                      <a:endParaRPr kumimoji="1" lang="zh-CN" altLang="en-US"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1==c</a:t>
                      </a:r>
                      <a:endParaRPr kumimoji="1" lang="en-US" altLang="zh-CN"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2700705117"/>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不等于</a:t>
                      </a:r>
                      <a:endParaRPr kumimoji="1" lang="zh-CN" altLang="en-US"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3586597212"/>
                  </a:ext>
                </a:extLst>
              </a:tr>
            </a:tbl>
          </a:graphicData>
        </a:graphic>
      </p:graphicFrame>
      <p:sp>
        <p:nvSpPr>
          <p:cNvPr id="8" name="Text Box 39">
            <a:extLst>
              <a:ext uri="{FF2B5EF4-FFF2-40B4-BE49-F238E27FC236}">
                <a16:creationId xmlns:a16="http://schemas.microsoft.com/office/drawing/2014/main" id="{FD35F5DB-31EB-4EC1-B5F9-D78E5BBD7A96}"/>
              </a:ext>
            </a:extLst>
          </p:cNvPr>
          <p:cNvSpPr txBox="1">
            <a:spLocks noChangeArrowheads="1"/>
          </p:cNvSpPr>
          <p:nvPr/>
        </p:nvSpPr>
        <p:spPr bwMode="auto">
          <a:xfrm>
            <a:off x="187272" y="4458408"/>
            <a:ext cx="9001125"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关系运算规则：参加运算的表达式的从左到右按关系运算符提供的关系进行比较，满足关系得到整型值</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1 </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，不满足关系得到整型值</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10" name="Line 33">
            <a:extLst>
              <a:ext uri="{FF2B5EF4-FFF2-40B4-BE49-F238E27FC236}">
                <a16:creationId xmlns:a16="http://schemas.microsoft.com/office/drawing/2014/main" id="{B3EDAE87-4FE2-4F97-A928-14AEB57FFF5D}"/>
              </a:ext>
            </a:extLst>
          </p:cNvPr>
          <p:cNvSpPr>
            <a:spLocks noChangeShapeType="1"/>
          </p:cNvSpPr>
          <p:nvPr/>
        </p:nvSpPr>
        <p:spPr bwMode="ltGray">
          <a:xfrm>
            <a:off x="298450" y="5693395"/>
            <a:ext cx="2438400" cy="0"/>
          </a:xfrm>
          <a:prstGeom prst="line">
            <a:avLst/>
          </a:prstGeom>
          <a:noFill/>
          <a:ln w="19050" cap="sq">
            <a:solidFill>
              <a:schemeClr val="accent4"/>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1" name="Line 34">
            <a:extLst>
              <a:ext uri="{FF2B5EF4-FFF2-40B4-BE49-F238E27FC236}">
                <a16:creationId xmlns:a16="http://schemas.microsoft.com/office/drawing/2014/main" id="{3E8E8720-FDF4-4F65-B255-A457628F23E4}"/>
              </a:ext>
            </a:extLst>
          </p:cNvPr>
          <p:cNvSpPr>
            <a:spLocks noChangeShapeType="1"/>
          </p:cNvSpPr>
          <p:nvPr/>
        </p:nvSpPr>
        <p:spPr bwMode="ltGray">
          <a:xfrm flipV="1">
            <a:off x="2127250" y="5388595"/>
            <a:ext cx="0" cy="30480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2" name="Line 35">
            <a:extLst>
              <a:ext uri="{FF2B5EF4-FFF2-40B4-BE49-F238E27FC236}">
                <a16:creationId xmlns:a16="http://schemas.microsoft.com/office/drawing/2014/main" id="{4E475B53-BF0D-42AE-833A-4D0E8203AFB1}"/>
              </a:ext>
            </a:extLst>
          </p:cNvPr>
          <p:cNvSpPr>
            <a:spLocks noChangeShapeType="1"/>
          </p:cNvSpPr>
          <p:nvPr/>
        </p:nvSpPr>
        <p:spPr bwMode="ltGray">
          <a:xfrm>
            <a:off x="2127250" y="5388595"/>
            <a:ext cx="533400" cy="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3" name="Line 36">
            <a:extLst>
              <a:ext uri="{FF2B5EF4-FFF2-40B4-BE49-F238E27FC236}">
                <a16:creationId xmlns:a16="http://schemas.microsoft.com/office/drawing/2014/main" id="{0FBE0BB8-D3BD-439B-B35C-B25F99C9BBC5}"/>
              </a:ext>
            </a:extLst>
          </p:cNvPr>
          <p:cNvSpPr>
            <a:spLocks noChangeShapeType="1"/>
          </p:cNvSpPr>
          <p:nvPr/>
        </p:nvSpPr>
        <p:spPr bwMode="ltGray">
          <a:xfrm flipV="1">
            <a:off x="1060450" y="5388595"/>
            <a:ext cx="0" cy="30480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4" name="Line 37">
            <a:extLst>
              <a:ext uri="{FF2B5EF4-FFF2-40B4-BE49-F238E27FC236}">
                <a16:creationId xmlns:a16="http://schemas.microsoft.com/office/drawing/2014/main" id="{7B635C96-86A4-41B9-A9C6-0139ABEA759E}"/>
              </a:ext>
            </a:extLst>
          </p:cNvPr>
          <p:cNvSpPr>
            <a:spLocks noChangeShapeType="1"/>
          </p:cNvSpPr>
          <p:nvPr/>
        </p:nvSpPr>
        <p:spPr bwMode="ltGray">
          <a:xfrm flipH="1">
            <a:off x="450850" y="5388595"/>
            <a:ext cx="609600" cy="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5" name="Text Box 38">
            <a:extLst>
              <a:ext uri="{FF2B5EF4-FFF2-40B4-BE49-F238E27FC236}">
                <a16:creationId xmlns:a16="http://schemas.microsoft.com/office/drawing/2014/main" id="{6F1BE625-9548-4BC4-A4D0-19472527B821}"/>
              </a:ext>
            </a:extLst>
          </p:cNvPr>
          <p:cNvSpPr txBox="1">
            <a:spLocks noChangeArrowheads="1"/>
          </p:cNvSpPr>
          <p:nvPr/>
        </p:nvSpPr>
        <p:spPr bwMode="ltGray">
          <a:xfrm>
            <a:off x="374650" y="5649097"/>
            <a:ext cx="350837" cy="463846"/>
          </a:xfrm>
          <a:prstGeom prst="rect">
            <a:avLst/>
          </a:prstGeom>
          <a:noFill/>
          <a:ln w="19050" cap="sq">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6" name="Text Box 39">
            <a:extLst>
              <a:ext uri="{FF2B5EF4-FFF2-40B4-BE49-F238E27FC236}">
                <a16:creationId xmlns:a16="http://schemas.microsoft.com/office/drawing/2014/main" id="{5CB08516-BCE0-4AED-9784-E3B66AB4A878}"/>
              </a:ext>
            </a:extLst>
          </p:cNvPr>
          <p:cNvSpPr txBox="1">
            <a:spLocks noChangeArrowheads="1"/>
          </p:cNvSpPr>
          <p:nvPr/>
        </p:nvSpPr>
        <p:spPr bwMode="ltGray">
          <a:xfrm>
            <a:off x="908050" y="5649097"/>
            <a:ext cx="335646" cy="463846"/>
          </a:xfrm>
          <a:prstGeom prst="rect">
            <a:avLst/>
          </a:prstGeom>
          <a:noFill/>
          <a:ln w="19050" cap="sq">
            <a:no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7" name="Text Box 40">
            <a:extLst>
              <a:ext uri="{FF2B5EF4-FFF2-40B4-BE49-F238E27FC236}">
                <a16:creationId xmlns:a16="http://schemas.microsoft.com/office/drawing/2014/main" id="{27CDB54E-3C1C-4A75-AE8B-F0AA3F278590}"/>
              </a:ext>
            </a:extLst>
          </p:cNvPr>
          <p:cNvSpPr txBox="1">
            <a:spLocks noChangeArrowheads="1"/>
          </p:cNvSpPr>
          <p:nvPr/>
        </p:nvSpPr>
        <p:spPr bwMode="ltGray">
          <a:xfrm>
            <a:off x="1974850" y="5649097"/>
            <a:ext cx="335646" cy="463846"/>
          </a:xfrm>
          <a:prstGeom prst="rect">
            <a:avLst/>
          </a:prstGeom>
          <a:noFill/>
          <a:ln w="19050" cap="sq">
            <a:no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18" name="Text Box 41">
            <a:extLst>
              <a:ext uri="{FF2B5EF4-FFF2-40B4-BE49-F238E27FC236}">
                <a16:creationId xmlns:a16="http://schemas.microsoft.com/office/drawing/2014/main" id="{070D3E74-4169-4F2D-BEFB-727831C44EEE}"/>
              </a:ext>
            </a:extLst>
          </p:cNvPr>
          <p:cNvSpPr txBox="1">
            <a:spLocks noChangeArrowheads="1"/>
          </p:cNvSpPr>
          <p:nvPr/>
        </p:nvSpPr>
        <p:spPr bwMode="ltGray">
          <a:xfrm>
            <a:off x="2928362" y="5476350"/>
            <a:ext cx="142248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x&lt;3 | | x&gt;=5</a:t>
            </a:r>
          </a:p>
        </p:txBody>
      </p:sp>
      <p:sp>
        <p:nvSpPr>
          <p:cNvPr id="19" name="Line 42">
            <a:extLst>
              <a:ext uri="{FF2B5EF4-FFF2-40B4-BE49-F238E27FC236}">
                <a16:creationId xmlns:a16="http://schemas.microsoft.com/office/drawing/2014/main" id="{C6E905ED-0DCA-44B3-94E4-CD1525281853}"/>
              </a:ext>
            </a:extLst>
          </p:cNvPr>
          <p:cNvSpPr>
            <a:spLocks noChangeShapeType="1"/>
          </p:cNvSpPr>
          <p:nvPr/>
        </p:nvSpPr>
        <p:spPr bwMode="ltGray">
          <a:xfrm>
            <a:off x="4692079" y="5716796"/>
            <a:ext cx="2286000" cy="0"/>
          </a:xfrm>
          <a:prstGeom prst="line">
            <a:avLst/>
          </a:prstGeom>
          <a:noFill/>
          <a:ln w="19050" cap="sq">
            <a:solidFill>
              <a:schemeClr val="accent4"/>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20" name="Line 46">
            <a:extLst>
              <a:ext uri="{FF2B5EF4-FFF2-40B4-BE49-F238E27FC236}">
                <a16:creationId xmlns:a16="http://schemas.microsoft.com/office/drawing/2014/main" id="{2B7A4127-C12C-4F09-BFD8-204912F022B2}"/>
              </a:ext>
            </a:extLst>
          </p:cNvPr>
          <p:cNvSpPr>
            <a:spLocks noChangeShapeType="1"/>
          </p:cNvSpPr>
          <p:nvPr/>
        </p:nvSpPr>
        <p:spPr bwMode="ltGray">
          <a:xfrm flipV="1">
            <a:off x="5073079" y="5335796"/>
            <a:ext cx="0" cy="38100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21" name="Line 47">
            <a:extLst>
              <a:ext uri="{FF2B5EF4-FFF2-40B4-BE49-F238E27FC236}">
                <a16:creationId xmlns:a16="http://schemas.microsoft.com/office/drawing/2014/main" id="{97F34F0D-7693-4E17-8876-110AECF90A39}"/>
              </a:ext>
            </a:extLst>
          </p:cNvPr>
          <p:cNvSpPr>
            <a:spLocks noChangeShapeType="1"/>
          </p:cNvSpPr>
          <p:nvPr/>
        </p:nvSpPr>
        <p:spPr bwMode="ltGray">
          <a:xfrm>
            <a:off x="5073079" y="5335796"/>
            <a:ext cx="1600200" cy="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22" name="Line 48">
            <a:extLst>
              <a:ext uri="{FF2B5EF4-FFF2-40B4-BE49-F238E27FC236}">
                <a16:creationId xmlns:a16="http://schemas.microsoft.com/office/drawing/2014/main" id="{D6E3A867-60FA-46C2-A533-2139FE79F62C}"/>
              </a:ext>
            </a:extLst>
          </p:cNvPr>
          <p:cNvSpPr>
            <a:spLocks noChangeShapeType="1"/>
          </p:cNvSpPr>
          <p:nvPr/>
        </p:nvSpPr>
        <p:spPr bwMode="ltGray">
          <a:xfrm>
            <a:off x="6673279" y="5335796"/>
            <a:ext cx="0" cy="38100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23" name="Text Box 49">
            <a:extLst>
              <a:ext uri="{FF2B5EF4-FFF2-40B4-BE49-F238E27FC236}">
                <a16:creationId xmlns:a16="http://schemas.microsoft.com/office/drawing/2014/main" id="{A0514F57-FABF-41AA-A189-2EB80973161C}"/>
              </a:ext>
            </a:extLst>
          </p:cNvPr>
          <p:cNvSpPr txBox="1">
            <a:spLocks noChangeArrowheads="1"/>
          </p:cNvSpPr>
          <p:nvPr/>
        </p:nvSpPr>
        <p:spPr bwMode="ltGray">
          <a:xfrm>
            <a:off x="7195978" y="5291104"/>
            <a:ext cx="177514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-2&lt;x&lt;3   ?  x=4</a:t>
            </a:r>
          </a:p>
        </p:txBody>
      </p:sp>
      <p:sp>
        <p:nvSpPr>
          <p:cNvPr id="24" name="Text Box 50">
            <a:extLst>
              <a:ext uri="{FF2B5EF4-FFF2-40B4-BE49-F238E27FC236}">
                <a16:creationId xmlns:a16="http://schemas.microsoft.com/office/drawing/2014/main" id="{BCC1FC9B-5F8B-4E46-A3C9-D1F0CAA7D050}"/>
              </a:ext>
            </a:extLst>
          </p:cNvPr>
          <p:cNvSpPr txBox="1">
            <a:spLocks noChangeArrowheads="1"/>
          </p:cNvSpPr>
          <p:nvPr/>
        </p:nvSpPr>
        <p:spPr bwMode="ltGray">
          <a:xfrm>
            <a:off x="7451673" y="5695333"/>
            <a:ext cx="146576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-2&lt;x&amp;&amp;x&lt;3</a:t>
            </a:r>
          </a:p>
        </p:txBody>
      </p:sp>
      <p:sp>
        <p:nvSpPr>
          <p:cNvPr id="25" name="Text Box 51">
            <a:extLst>
              <a:ext uri="{FF2B5EF4-FFF2-40B4-BE49-F238E27FC236}">
                <a16:creationId xmlns:a16="http://schemas.microsoft.com/office/drawing/2014/main" id="{90DCC317-C565-4851-B4E8-DE140F79BDF7}"/>
              </a:ext>
            </a:extLst>
          </p:cNvPr>
          <p:cNvSpPr txBox="1">
            <a:spLocks noChangeArrowheads="1"/>
          </p:cNvSpPr>
          <p:nvPr/>
        </p:nvSpPr>
        <p:spPr bwMode="ltGray">
          <a:xfrm>
            <a:off x="1465049" y="6070755"/>
            <a:ext cx="644557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表示数值关系的原则：开放区间用或；闭合区间用与</a:t>
            </a:r>
          </a:p>
        </p:txBody>
      </p:sp>
      <p:sp>
        <p:nvSpPr>
          <p:cNvPr id="26" name="Text Box 43">
            <a:extLst>
              <a:ext uri="{FF2B5EF4-FFF2-40B4-BE49-F238E27FC236}">
                <a16:creationId xmlns:a16="http://schemas.microsoft.com/office/drawing/2014/main" id="{FC970BFA-E60A-4B19-BDCF-5A0C1224A724}"/>
              </a:ext>
            </a:extLst>
          </p:cNvPr>
          <p:cNvSpPr txBox="1">
            <a:spLocks noChangeArrowheads="1"/>
          </p:cNvSpPr>
          <p:nvPr/>
        </p:nvSpPr>
        <p:spPr bwMode="ltGray">
          <a:xfrm>
            <a:off x="5583460" y="5622490"/>
            <a:ext cx="33564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cs typeface="Times New Roman" panose="02020603050405020304" pitchFamily="18" charset="0"/>
              </a:rPr>
              <a:t>0</a:t>
            </a:r>
          </a:p>
        </p:txBody>
      </p:sp>
      <p:sp>
        <p:nvSpPr>
          <p:cNvPr id="27" name="Text Box 44">
            <a:extLst>
              <a:ext uri="{FF2B5EF4-FFF2-40B4-BE49-F238E27FC236}">
                <a16:creationId xmlns:a16="http://schemas.microsoft.com/office/drawing/2014/main" id="{F5E9E73C-2B18-4DF0-8A52-EE2014272AB5}"/>
              </a:ext>
            </a:extLst>
          </p:cNvPr>
          <p:cNvSpPr txBox="1">
            <a:spLocks noChangeArrowheads="1"/>
          </p:cNvSpPr>
          <p:nvPr/>
        </p:nvSpPr>
        <p:spPr bwMode="ltGray">
          <a:xfrm>
            <a:off x="4777010" y="5622490"/>
            <a:ext cx="43823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cs typeface="Times New Roman" panose="02020603050405020304" pitchFamily="18" charset="0"/>
              </a:rPr>
              <a:t>-2</a:t>
            </a:r>
          </a:p>
        </p:txBody>
      </p:sp>
      <p:sp>
        <p:nvSpPr>
          <p:cNvPr id="28" name="Text Box 45">
            <a:extLst>
              <a:ext uri="{FF2B5EF4-FFF2-40B4-BE49-F238E27FC236}">
                <a16:creationId xmlns:a16="http://schemas.microsoft.com/office/drawing/2014/main" id="{1C26205E-0252-4DEF-BBBC-B75A92E50B04}"/>
              </a:ext>
            </a:extLst>
          </p:cNvPr>
          <p:cNvSpPr txBox="1">
            <a:spLocks noChangeArrowheads="1"/>
          </p:cNvSpPr>
          <p:nvPr/>
        </p:nvSpPr>
        <p:spPr bwMode="ltGray">
          <a:xfrm>
            <a:off x="6497860" y="5622490"/>
            <a:ext cx="33564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83414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right)">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5"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1000" fill="hold"/>
                                        <p:tgtEl>
                                          <p:spTgt spid="18"/>
                                        </p:tgtEl>
                                        <p:attrNameLst>
                                          <p:attrName>ppt_w</p:attrName>
                                        </p:attrNameLst>
                                      </p:cBhvr>
                                      <p:tavLst>
                                        <p:tav tm="0">
                                          <p:val>
                                            <p:fltVal val="0"/>
                                          </p:val>
                                        </p:tav>
                                        <p:tav tm="100000">
                                          <p:val>
                                            <p:strVal val="#ppt_w"/>
                                          </p:val>
                                        </p:tav>
                                      </p:tavLst>
                                    </p:anim>
                                    <p:anim calcmode="lin" valueType="num">
                                      <p:cBhvr>
                                        <p:cTn id="57" dur="1000" fill="hold"/>
                                        <p:tgtEl>
                                          <p:spTgt spid="18"/>
                                        </p:tgtEl>
                                        <p:attrNameLst>
                                          <p:attrName>ppt_h</p:attrName>
                                        </p:attrNameLst>
                                      </p:cBhvr>
                                      <p:tavLst>
                                        <p:tav tm="0">
                                          <p:val>
                                            <p:fltVal val="0"/>
                                          </p:val>
                                        </p:tav>
                                        <p:tav tm="100000">
                                          <p:val>
                                            <p:strVal val="#ppt_h"/>
                                          </p:val>
                                        </p:tav>
                                      </p:tavLst>
                                    </p:anim>
                                    <p:anim calcmode="lin" valueType="num">
                                      <p:cBhvr>
                                        <p:cTn id="58"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42"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barn(outHorizontal)">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down)">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up)">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9" presetClass="entr" presetSubtype="1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p:cTn id="84" dur="5000" fill="hold"/>
                                        <p:tgtEl>
                                          <p:spTgt spid="23"/>
                                        </p:tgtEl>
                                        <p:attrNameLst>
                                          <p:attrName>ppt_w</p:attrName>
                                        </p:attrNameLst>
                                      </p:cBhvr>
                                      <p:tavLst>
                                        <p:tav tm="0" fmla="#ppt_w*sin(2.5*pi*$)">
                                          <p:val>
                                            <p:fltVal val="0"/>
                                          </p:val>
                                        </p:tav>
                                        <p:tav tm="100000">
                                          <p:val>
                                            <p:fltVal val="1"/>
                                          </p:val>
                                        </p:tav>
                                      </p:tavLst>
                                    </p:anim>
                                    <p:anim calcmode="lin" valueType="num">
                                      <p:cBhvr>
                                        <p:cTn id="85" dur="5000" fill="hold"/>
                                        <p:tgtEl>
                                          <p:spTgt spid="2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3"/>
                                        </p:tgtEl>
                                        <p:attrNameLst>
                                          <p:attrName>style.visibility</p:attrName>
                                        </p:attrNameLst>
                                      </p:cBhvr>
                                      <p:to>
                                        <p:strVal val="hidden"/>
                                      </p:to>
                                    </p:set>
                                    <p:audio>
                                      <p:cMediaNode>
                                        <p:cTn display="0" masterRel="sameClick">
                                          <p:stCondLst>
                                            <p:cond evt="begin" delay="0">
                                              <p:tn val="82"/>
                                            </p:cond>
                                          </p:stCondLst>
                                          <p:endCondLst>
                                            <p:cond evt="onStopAudio" delay="0">
                                              <p:tgtEl>
                                                <p:sldTgt/>
                                              </p:tgtEl>
                                            </p:cond>
                                          </p:endCondLst>
                                        </p:cTn>
                                        <p:tgtEl>
                                          <p:sndTgt r:embed="rId2" name="CHIMES.WAV"/>
                                        </p:tgtEl>
                                      </p:cMediaNode>
                                    </p:audio>
                                  </p:subTnLst>
                                </p:cTn>
                              </p:par>
                            </p:childTnLst>
                          </p:cTn>
                        </p:par>
                      </p:childTnLst>
                    </p:cTn>
                  </p:par>
                  <p:par>
                    <p:cTn id="86" fill="hold">
                      <p:stCondLst>
                        <p:cond delay="indefinite"/>
                      </p:stCondLst>
                      <p:childTnLst>
                        <p:par>
                          <p:cTn id="87" fill="hold">
                            <p:stCondLst>
                              <p:cond delay="0"/>
                            </p:stCondLst>
                            <p:childTnLst>
                              <p:par>
                                <p:cTn id="88" presetID="15" presetClass="entr" presetSubtype="0" fill="hold" grpId="0" nodeType="clickEffect">
                                  <p:stCondLst>
                                    <p:cond delay="0"/>
                                  </p:stCondLst>
                                  <p:childTnLst>
                                    <p:set>
                                      <p:cBhvr>
                                        <p:cTn id="89" dur="1" fill="hold">
                                          <p:stCondLst>
                                            <p:cond delay="0"/>
                                          </p:stCondLst>
                                        </p:cTn>
                                        <p:tgtEl>
                                          <p:spTgt spid="24"/>
                                        </p:tgtEl>
                                        <p:attrNameLst>
                                          <p:attrName>style.visibility</p:attrName>
                                        </p:attrNameLst>
                                      </p:cBhvr>
                                      <p:to>
                                        <p:strVal val="visible"/>
                                      </p:to>
                                    </p:set>
                                    <p:anim calcmode="lin" valueType="num">
                                      <p:cBhvr>
                                        <p:cTn id="90" dur="1000" fill="hold"/>
                                        <p:tgtEl>
                                          <p:spTgt spid="24"/>
                                        </p:tgtEl>
                                        <p:attrNameLst>
                                          <p:attrName>ppt_w</p:attrName>
                                        </p:attrNameLst>
                                      </p:cBhvr>
                                      <p:tavLst>
                                        <p:tav tm="0">
                                          <p:val>
                                            <p:fltVal val="0"/>
                                          </p:val>
                                        </p:tav>
                                        <p:tav tm="100000">
                                          <p:val>
                                            <p:strVal val="#ppt_w"/>
                                          </p:val>
                                        </p:tav>
                                      </p:tavLst>
                                    </p:anim>
                                    <p:anim calcmode="lin" valueType="num">
                                      <p:cBhvr>
                                        <p:cTn id="91" dur="1000" fill="hold"/>
                                        <p:tgtEl>
                                          <p:spTgt spid="24"/>
                                        </p:tgtEl>
                                        <p:attrNameLst>
                                          <p:attrName>ppt_h</p:attrName>
                                        </p:attrNameLst>
                                      </p:cBhvr>
                                      <p:tavLst>
                                        <p:tav tm="0">
                                          <p:val>
                                            <p:fltVal val="0"/>
                                          </p:val>
                                        </p:tav>
                                        <p:tav tm="100000">
                                          <p:val>
                                            <p:strVal val="#ppt_h"/>
                                          </p:val>
                                        </p:tav>
                                      </p:tavLst>
                                    </p:anim>
                                    <p:anim calcmode="lin" valueType="num">
                                      <p:cBhvr>
                                        <p:cTn id="92"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93" dur="1000" fill="hold"/>
                                        <p:tgtEl>
                                          <p:spTgt spid="24"/>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88"/>
                                            </p:cond>
                                          </p:stCondLst>
                                          <p:endCondLst>
                                            <p:cond evt="onStopAudio" delay="0">
                                              <p:tgtEl>
                                                <p:sldTgt/>
                                              </p:tgtEl>
                                            </p:cond>
                                          </p:endCondLst>
                                        </p:cTn>
                                        <p:tgtEl>
                                          <p:sndTgt r:embed="rId3" name="chimes.wav"/>
                                        </p:tgtEl>
                                      </p:cMediaNode>
                                    </p:audio>
                                  </p:sub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 calcmode="lin" valueType="num">
                                      <p:cBhvr>
                                        <p:cTn id="98" dur="500" fill="hold"/>
                                        <p:tgtEl>
                                          <p:spTgt spid="25"/>
                                        </p:tgtEl>
                                        <p:attrNameLst>
                                          <p:attrName>ppt_w</p:attrName>
                                        </p:attrNameLst>
                                      </p:cBhvr>
                                      <p:tavLst>
                                        <p:tav tm="0">
                                          <p:val>
                                            <p:fltVal val="0"/>
                                          </p:val>
                                        </p:tav>
                                        <p:tav tm="100000">
                                          <p:val>
                                            <p:strVal val="#ppt_w"/>
                                          </p:val>
                                        </p:tav>
                                      </p:tavLst>
                                    </p:anim>
                                    <p:anim calcmode="lin" valueType="num">
                                      <p:cBhvr>
                                        <p:cTn id="99" dur="500" fill="hold"/>
                                        <p:tgtEl>
                                          <p:spTgt spid="2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6"/>
                                            </p:cond>
                                          </p:stCondLst>
                                          <p:endCondLst>
                                            <p:cond evt="onStopAudio" delay="0">
                                              <p:tgtEl>
                                                <p:sldTgt/>
                                              </p:tgtEl>
                                            </p:cond>
                                          </p:endCondLst>
                                        </p:cTn>
                                        <p:tgtEl>
                                          <p:sndTgt r:embed="rId4" name="TADA.WAV"/>
                                        </p:tgtEl>
                                      </p:cMediaNode>
                                    </p:audio>
                                  </p:sub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2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2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15" grpId="0" autoUpdateAnimBg="0"/>
      <p:bldP spid="16" grpId="0" autoUpdateAnimBg="0"/>
      <p:bldP spid="17" grpId="0" autoUpdateAnimBg="0"/>
      <p:bldP spid="18" grpId="0" autoUpdateAnimBg="0"/>
      <p:bldP spid="23" grpId="0" autoUpdateAnimBg="0"/>
      <p:bldP spid="24" grpId="0" autoUpdateAnimBg="0"/>
      <p:bldP spid="25" grpId="0" autoUpdateAnimBg="0"/>
      <p:bldP spid="26" grpId="0" autoUpdateAnimBg="0"/>
      <p:bldP spid="27" grpId="0" autoUpdateAnimBg="0"/>
      <p:bldP spid="2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 name="Group 475">
            <a:extLst>
              <a:ext uri="{FF2B5EF4-FFF2-40B4-BE49-F238E27FC236}">
                <a16:creationId xmlns:a16="http://schemas.microsoft.com/office/drawing/2014/main" id="{DCDFEB74-9356-44AB-BCD9-7F52900E0D41}"/>
              </a:ext>
            </a:extLst>
          </p:cNvPr>
          <p:cNvGraphicFramePr>
            <a:graphicFrameLocks noGrp="1"/>
          </p:cNvGraphicFramePr>
          <p:nvPr>
            <p:extLst>
              <p:ext uri="{D42A27DB-BD31-4B8C-83A1-F6EECF244321}">
                <p14:modId xmlns:p14="http://schemas.microsoft.com/office/powerpoint/2010/main" val="286833511"/>
              </p:ext>
            </p:extLst>
          </p:nvPr>
        </p:nvGraphicFramePr>
        <p:xfrm>
          <a:off x="298450" y="1432644"/>
          <a:ext cx="4297806" cy="1991930"/>
        </p:xfrm>
        <a:graphic>
          <a:graphicData uri="http://schemas.openxmlformats.org/drawingml/2006/table">
            <a:tbl>
              <a:tblPr>
                <a:tableStyleId>{ED083AE6-46FA-4A59-8FB0-9F97EB10719F}</a:tableStyleId>
              </a:tblPr>
              <a:tblGrid>
                <a:gridCol w="1432602">
                  <a:extLst>
                    <a:ext uri="{9D8B030D-6E8A-4147-A177-3AD203B41FA5}">
                      <a16:colId xmlns:a16="http://schemas.microsoft.com/office/drawing/2014/main" val="20000"/>
                    </a:ext>
                  </a:extLst>
                </a:gridCol>
                <a:gridCol w="1432602">
                  <a:extLst>
                    <a:ext uri="{9D8B030D-6E8A-4147-A177-3AD203B41FA5}">
                      <a16:colId xmlns:a16="http://schemas.microsoft.com/office/drawing/2014/main" val="20001"/>
                    </a:ext>
                  </a:extLst>
                </a:gridCol>
                <a:gridCol w="1432602">
                  <a:extLst>
                    <a:ext uri="{9D8B030D-6E8A-4147-A177-3AD203B41FA5}">
                      <a16:colId xmlns:a16="http://schemas.microsoft.com/office/drawing/2014/main" val="20002"/>
                    </a:ext>
                  </a:extLst>
                </a:gridCol>
              </a:tblGrid>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0"/>
                  </a:ext>
                </a:extLst>
              </a:tr>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按位取反</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1"/>
                  </a:ext>
                </a:extLst>
              </a:tr>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&amp;</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按位与</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3 &amp; 7</a:t>
                      </a:r>
                      <a:endParaRPr kumimoji="1" lang="en-US" altLang="zh-CN"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2"/>
                  </a:ext>
                </a:extLst>
              </a:tr>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按位或</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 0x00ff</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3"/>
                  </a:ext>
                </a:extLst>
              </a:tr>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按位异或</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x^(y+5)</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4"/>
                  </a:ext>
                </a:extLst>
              </a:tr>
            </a:tbl>
          </a:graphicData>
        </a:graphic>
      </p:graphicFrame>
      <p:sp>
        <p:nvSpPr>
          <p:cNvPr id="15" name="Text Box 3">
            <a:extLst>
              <a:ext uri="{FF2B5EF4-FFF2-40B4-BE49-F238E27FC236}">
                <a16:creationId xmlns:a16="http://schemas.microsoft.com/office/drawing/2014/main" id="{8F1A7EF6-DA80-4059-89E0-305BB5D6D5BE}"/>
              </a:ext>
            </a:extLst>
          </p:cNvPr>
          <p:cNvSpPr txBox="1">
            <a:spLocks noChangeArrowheads="1"/>
          </p:cNvSpPr>
          <p:nvPr/>
        </p:nvSpPr>
        <p:spPr bwMode="auto">
          <a:xfrm>
            <a:off x="298450" y="3510438"/>
            <a:ext cx="4224670"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说明：</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运算对象必须是整型或字符型；</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为单目运算；</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(3) </a:t>
            </a:r>
            <a:r>
              <a:rPr lang="zh-CN" altLang="en-US" sz="2000" b="0" dirty="0">
                <a:solidFill>
                  <a:schemeClr val="tx1"/>
                </a:solidFill>
                <a:ea typeface="宋体" panose="02010600030101010101" pitchFamily="2" charset="-122"/>
                <a:cs typeface="Times New Roman" panose="02020603050405020304" pitchFamily="18" charset="0"/>
              </a:rPr>
              <a:t>运算按对应位，逐位进行。</a:t>
            </a:r>
          </a:p>
        </p:txBody>
      </p:sp>
      <p:sp>
        <p:nvSpPr>
          <p:cNvPr id="4" name="文本占位符 3">
            <a:extLst>
              <a:ext uri="{FF2B5EF4-FFF2-40B4-BE49-F238E27FC236}">
                <a16:creationId xmlns:a16="http://schemas.microsoft.com/office/drawing/2014/main" id="{E19B0B36-33EC-4B75-99BC-D14330B8D1D9}"/>
              </a:ext>
            </a:extLst>
          </p:cNvPr>
          <p:cNvSpPr>
            <a:spLocks noGrp="1"/>
          </p:cNvSpPr>
          <p:nvPr>
            <p:ph type="body" sz="quarter" idx="11"/>
          </p:nvPr>
        </p:nvSpPr>
        <p:spPr/>
        <p:txBody>
          <a:bodyPr/>
          <a:lstStyle/>
          <a:p>
            <a:r>
              <a:rPr lang="zh-CN" altLang="en-US" dirty="0"/>
              <a:t>一、从进制到基本数据类型</a:t>
            </a:r>
          </a:p>
        </p:txBody>
      </p:sp>
      <p:sp>
        <p:nvSpPr>
          <p:cNvPr id="5" name="文本占位符 4">
            <a:extLst>
              <a:ext uri="{FF2B5EF4-FFF2-40B4-BE49-F238E27FC236}">
                <a16:creationId xmlns:a16="http://schemas.microsoft.com/office/drawing/2014/main" id="{E2D8A5C8-0F57-415E-A74F-120EA9AE1C4A}"/>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11" name="文本占位符 4">
            <a:extLst>
              <a:ext uri="{FF2B5EF4-FFF2-40B4-BE49-F238E27FC236}">
                <a16:creationId xmlns:a16="http://schemas.microsoft.com/office/drawing/2014/main" id="{4D2FDA07-D2E0-4417-87DD-E95C937C6202}"/>
              </a:ext>
            </a:extLst>
          </p:cNvPr>
          <p:cNvSpPr>
            <a:spLocks noGrp="1"/>
          </p:cNvSpPr>
          <p:nvPr>
            <p:ph type="body" sz="quarter" idx="13"/>
          </p:nvPr>
        </p:nvSpPr>
        <p:spPr>
          <a:xfrm>
            <a:off x="298450" y="778213"/>
            <a:ext cx="4518284" cy="489982"/>
          </a:xfrm>
        </p:spPr>
        <p:txBody>
          <a:bodyPr/>
          <a:lstStyle/>
          <a:p>
            <a:r>
              <a:rPr lang="zh-CN" altLang="en-US" dirty="0"/>
              <a:t>位运算：逻辑运算</a:t>
            </a:r>
          </a:p>
        </p:txBody>
      </p:sp>
      <p:sp>
        <p:nvSpPr>
          <p:cNvPr id="13" name="文本占位符 4">
            <a:extLst>
              <a:ext uri="{FF2B5EF4-FFF2-40B4-BE49-F238E27FC236}">
                <a16:creationId xmlns:a16="http://schemas.microsoft.com/office/drawing/2014/main" id="{86149FEE-A502-4CEC-8C44-D22AE027D7BC}"/>
              </a:ext>
            </a:extLst>
          </p:cNvPr>
          <p:cNvSpPr txBox="1">
            <a:spLocks/>
          </p:cNvSpPr>
          <p:nvPr/>
        </p:nvSpPr>
        <p:spPr>
          <a:xfrm>
            <a:off x="4816734" y="778213"/>
            <a:ext cx="4518284" cy="489982"/>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位运算：逻辑运算赋值</a:t>
            </a:r>
          </a:p>
        </p:txBody>
      </p:sp>
      <p:graphicFrame>
        <p:nvGraphicFramePr>
          <p:cNvPr id="16" name="Group 475">
            <a:extLst>
              <a:ext uri="{FF2B5EF4-FFF2-40B4-BE49-F238E27FC236}">
                <a16:creationId xmlns:a16="http://schemas.microsoft.com/office/drawing/2014/main" id="{324FAE68-DCCE-43BE-8B35-A9DB90412A6D}"/>
              </a:ext>
            </a:extLst>
          </p:cNvPr>
          <p:cNvGraphicFramePr>
            <a:graphicFrameLocks noGrp="1"/>
          </p:cNvGraphicFramePr>
          <p:nvPr>
            <p:extLst>
              <p:ext uri="{D42A27DB-BD31-4B8C-83A1-F6EECF244321}">
                <p14:modId xmlns:p14="http://schemas.microsoft.com/office/powerpoint/2010/main" val="669304500"/>
              </p:ext>
            </p:extLst>
          </p:nvPr>
        </p:nvGraphicFramePr>
        <p:xfrm>
          <a:off x="4816734" y="1437069"/>
          <a:ext cx="4297806" cy="1967736"/>
        </p:xfrm>
        <a:graphic>
          <a:graphicData uri="http://schemas.openxmlformats.org/drawingml/2006/table">
            <a:tbl>
              <a:tblPr>
                <a:tableStyleId>{ED083AE6-46FA-4A59-8FB0-9F97EB10719F}</a:tableStyleId>
              </a:tblPr>
              <a:tblGrid>
                <a:gridCol w="1059525">
                  <a:extLst>
                    <a:ext uri="{9D8B030D-6E8A-4147-A177-3AD203B41FA5}">
                      <a16:colId xmlns:a16="http://schemas.microsoft.com/office/drawing/2014/main" val="20000"/>
                    </a:ext>
                  </a:extLst>
                </a:gridCol>
                <a:gridCol w="1538177">
                  <a:extLst>
                    <a:ext uri="{9D8B030D-6E8A-4147-A177-3AD203B41FA5}">
                      <a16:colId xmlns:a16="http://schemas.microsoft.com/office/drawing/2014/main" val="20001"/>
                    </a:ext>
                  </a:extLst>
                </a:gridCol>
                <a:gridCol w="1700104">
                  <a:extLst>
                    <a:ext uri="{9D8B030D-6E8A-4147-A177-3AD203B41FA5}">
                      <a16:colId xmlns:a16="http://schemas.microsoft.com/office/drawing/2014/main" val="20002"/>
                    </a:ext>
                  </a:extLst>
                </a:gridCol>
              </a:tblGrid>
              <a:tr h="4919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extLst>
                  <a:ext uri="{0D108BD9-81ED-4DB2-BD59-A6C34878D82A}">
                    <a16:rowId xmlns:a16="http://schemas.microsoft.com/office/drawing/2014/main" val="10000"/>
                  </a:ext>
                </a:extLst>
              </a:tr>
              <a:tr h="4919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&amp;=</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&amp;= 7</a:t>
                      </a:r>
                      <a:endParaRPr kumimoji="1" lang="en-US" altLang="zh-CN"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algn="ct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 a &amp;7</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extLst>
                  <a:ext uri="{0D108BD9-81ED-4DB2-BD59-A6C34878D82A}">
                    <a16:rowId xmlns:a16="http://schemas.microsoft.com/office/drawing/2014/main" val="10001"/>
                  </a:ext>
                </a:extLst>
              </a:tr>
              <a:tr h="4919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 =  0x00ff</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algn="ct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  s | 0x00ff</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extLst>
                  <a:ext uri="{0D108BD9-81ED-4DB2-BD59-A6C34878D82A}">
                    <a16:rowId xmlns:a16="http://schemas.microsoft.com/office/drawing/2014/main" val="10002"/>
                  </a:ext>
                </a:extLst>
              </a:tr>
              <a:tr h="4919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x ^= (y+5)</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algn="ct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x = x ^ (y+5)</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extLst>
                  <a:ext uri="{0D108BD9-81ED-4DB2-BD59-A6C34878D82A}">
                    <a16:rowId xmlns:a16="http://schemas.microsoft.com/office/drawing/2014/main" val="10003"/>
                  </a:ext>
                </a:extLst>
              </a:tr>
            </a:tbl>
          </a:graphicData>
        </a:graphic>
      </p:graphicFrame>
      <p:sp>
        <p:nvSpPr>
          <p:cNvPr id="17" name="Text Box 3">
            <a:extLst>
              <a:ext uri="{FF2B5EF4-FFF2-40B4-BE49-F238E27FC236}">
                <a16:creationId xmlns:a16="http://schemas.microsoft.com/office/drawing/2014/main" id="{F016CE93-284F-4A78-8494-A16DC82613FF}"/>
              </a:ext>
            </a:extLst>
          </p:cNvPr>
          <p:cNvSpPr txBox="1">
            <a:spLocks noChangeArrowheads="1"/>
          </p:cNvSpPr>
          <p:nvPr/>
        </p:nvSpPr>
        <p:spPr bwMode="auto">
          <a:xfrm>
            <a:off x="4816734" y="3560661"/>
            <a:ext cx="4297806"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说明：</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运算对象必须是整型或字符型；</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左值只能是变量；</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(3) </a:t>
            </a:r>
            <a:r>
              <a:rPr lang="zh-CN" altLang="en-US" sz="2000" b="0" dirty="0">
                <a:solidFill>
                  <a:schemeClr val="tx1"/>
                </a:solidFill>
                <a:ea typeface="宋体" panose="02010600030101010101" pitchFamily="2" charset="-122"/>
                <a:cs typeface="Times New Roman" panose="02020603050405020304" pitchFamily="18" charset="0"/>
              </a:rPr>
              <a:t>运算赋值优先级与赋值相同。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tad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2" name="tad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E19B0B36-33EC-4B75-99BC-D14330B8D1D9}"/>
              </a:ext>
            </a:extLst>
          </p:cNvPr>
          <p:cNvSpPr>
            <a:spLocks noGrp="1"/>
          </p:cNvSpPr>
          <p:nvPr>
            <p:ph type="body" sz="quarter" idx="11"/>
          </p:nvPr>
        </p:nvSpPr>
        <p:spPr/>
        <p:txBody>
          <a:bodyPr/>
          <a:lstStyle/>
          <a:p>
            <a:r>
              <a:rPr lang="zh-CN" altLang="en-US" dirty="0"/>
              <a:t>一、从进制到基本数据类型</a:t>
            </a:r>
          </a:p>
        </p:txBody>
      </p:sp>
      <p:sp>
        <p:nvSpPr>
          <p:cNvPr id="5" name="文本占位符 4">
            <a:extLst>
              <a:ext uri="{FF2B5EF4-FFF2-40B4-BE49-F238E27FC236}">
                <a16:creationId xmlns:a16="http://schemas.microsoft.com/office/drawing/2014/main" id="{E2D8A5C8-0F57-415E-A74F-120EA9AE1C4A}"/>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11" name="文本占位符 4">
            <a:extLst>
              <a:ext uri="{FF2B5EF4-FFF2-40B4-BE49-F238E27FC236}">
                <a16:creationId xmlns:a16="http://schemas.microsoft.com/office/drawing/2014/main" id="{4D2FDA07-D2E0-4417-87DD-E95C937C6202}"/>
              </a:ext>
            </a:extLst>
          </p:cNvPr>
          <p:cNvSpPr>
            <a:spLocks noGrp="1"/>
          </p:cNvSpPr>
          <p:nvPr>
            <p:ph type="body" sz="quarter" idx="13"/>
          </p:nvPr>
        </p:nvSpPr>
        <p:spPr>
          <a:xfrm>
            <a:off x="298450" y="778213"/>
            <a:ext cx="8547100" cy="489982"/>
          </a:xfrm>
        </p:spPr>
        <p:txBody>
          <a:bodyPr/>
          <a:lstStyle/>
          <a:p>
            <a:r>
              <a:rPr lang="zh-CN" altLang="en-US" dirty="0"/>
              <a:t>位运算：逻辑运算</a:t>
            </a:r>
          </a:p>
        </p:txBody>
      </p:sp>
      <p:graphicFrame>
        <p:nvGraphicFramePr>
          <p:cNvPr id="7" name="Group 475">
            <a:extLst>
              <a:ext uri="{FF2B5EF4-FFF2-40B4-BE49-F238E27FC236}">
                <a16:creationId xmlns:a16="http://schemas.microsoft.com/office/drawing/2014/main" id="{3499E2D7-321A-4EDD-84A6-28EFF995BA97}"/>
              </a:ext>
            </a:extLst>
          </p:cNvPr>
          <p:cNvGraphicFramePr>
            <a:graphicFrameLocks noGrp="1"/>
          </p:cNvGraphicFramePr>
          <p:nvPr>
            <p:extLst>
              <p:ext uri="{D42A27DB-BD31-4B8C-83A1-F6EECF244321}">
                <p14:modId xmlns:p14="http://schemas.microsoft.com/office/powerpoint/2010/main" val="2998419586"/>
              </p:ext>
            </p:extLst>
          </p:nvPr>
        </p:nvGraphicFramePr>
        <p:xfrm>
          <a:off x="5623959" y="760441"/>
          <a:ext cx="2790000" cy="2390340"/>
        </p:xfrm>
        <a:graphic>
          <a:graphicData uri="http://schemas.openxmlformats.org/drawingml/2006/table">
            <a:tbl>
              <a:tblPr>
                <a:tableStyleId>{5DA37D80-6434-44D0-A028-1B22A696006F}</a:tableStyleId>
              </a:tblPr>
              <a:tblGrid>
                <a:gridCol w="930000">
                  <a:extLst>
                    <a:ext uri="{9D8B030D-6E8A-4147-A177-3AD203B41FA5}">
                      <a16:colId xmlns:a16="http://schemas.microsoft.com/office/drawing/2014/main" val="20000"/>
                    </a:ext>
                  </a:extLst>
                </a:gridCol>
                <a:gridCol w="930000">
                  <a:extLst>
                    <a:ext uri="{9D8B030D-6E8A-4147-A177-3AD203B41FA5}">
                      <a16:colId xmlns:a16="http://schemas.microsoft.com/office/drawing/2014/main" val="20001"/>
                    </a:ext>
                  </a:extLst>
                </a:gridCol>
                <a:gridCol w="930000">
                  <a:extLst>
                    <a:ext uri="{9D8B030D-6E8A-4147-A177-3AD203B41FA5}">
                      <a16:colId xmlns:a16="http://schemas.microsoft.com/office/drawing/2014/main" val="20002"/>
                    </a:ext>
                  </a:extLst>
                </a:gridCol>
              </a:tblGrid>
              <a:tr h="292758">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位与运算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&amp; </a:t>
                      </a:r>
                      <a:r>
                        <a:rPr kumimoji="1" lang="zh-CN" altLang="en-US"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真值表</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pitchFamily="49" charset="-12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b2</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b1&amp;b2</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1"/>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kern="1200"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2"/>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3"/>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4"/>
                  </a:ext>
                </a:extLst>
              </a:tr>
              <a:tr h="2776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5"/>
                  </a:ext>
                </a:extLst>
              </a:tr>
            </a:tbl>
          </a:graphicData>
        </a:graphic>
      </p:graphicFrame>
      <p:sp>
        <p:nvSpPr>
          <p:cNvPr id="8" name="Text Box 3">
            <a:extLst>
              <a:ext uri="{FF2B5EF4-FFF2-40B4-BE49-F238E27FC236}">
                <a16:creationId xmlns:a16="http://schemas.microsoft.com/office/drawing/2014/main" id="{FEA8640C-4021-4CBF-B101-F98F43F306DD}"/>
              </a:ext>
            </a:extLst>
          </p:cNvPr>
          <p:cNvSpPr txBox="1">
            <a:spLocks noChangeArrowheads="1"/>
          </p:cNvSpPr>
          <p:nvPr/>
        </p:nvSpPr>
        <p:spPr bwMode="auto">
          <a:xfrm>
            <a:off x="4824926" y="3177835"/>
            <a:ext cx="438806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作用：将某些位清零，其余保持不变</a:t>
            </a:r>
            <a:endParaRPr lang="zh-CN" altLang="zh-CN" sz="2000" b="0" dirty="0">
              <a:solidFill>
                <a:schemeClr val="tx1"/>
              </a:solidFill>
              <a:ea typeface="宋体" panose="02010600030101010101" pitchFamily="2" charset="-122"/>
              <a:cs typeface="Times New Roman" panose="02020603050405020304" pitchFamily="18" charset="0"/>
            </a:endParaRPr>
          </a:p>
        </p:txBody>
      </p:sp>
      <p:graphicFrame>
        <p:nvGraphicFramePr>
          <p:cNvPr id="9" name="Group 475">
            <a:extLst>
              <a:ext uri="{FF2B5EF4-FFF2-40B4-BE49-F238E27FC236}">
                <a16:creationId xmlns:a16="http://schemas.microsoft.com/office/drawing/2014/main" id="{73CD08EE-8160-46BC-B499-F63C0BAED555}"/>
              </a:ext>
            </a:extLst>
          </p:cNvPr>
          <p:cNvGraphicFramePr>
            <a:graphicFrameLocks noGrp="1"/>
          </p:cNvGraphicFramePr>
          <p:nvPr>
            <p:extLst>
              <p:ext uri="{D42A27DB-BD31-4B8C-83A1-F6EECF244321}">
                <p14:modId xmlns:p14="http://schemas.microsoft.com/office/powerpoint/2010/main" val="2404709730"/>
              </p:ext>
            </p:extLst>
          </p:nvPr>
        </p:nvGraphicFramePr>
        <p:xfrm>
          <a:off x="982261" y="3619052"/>
          <a:ext cx="2791413" cy="2390340"/>
        </p:xfrm>
        <a:graphic>
          <a:graphicData uri="http://schemas.openxmlformats.org/drawingml/2006/table">
            <a:tbl>
              <a:tblPr>
                <a:tableStyleId>{5DA37D80-6434-44D0-A028-1B22A696006F}</a:tableStyleId>
              </a:tblPr>
              <a:tblGrid>
                <a:gridCol w="930471">
                  <a:extLst>
                    <a:ext uri="{9D8B030D-6E8A-4147-A177-3AD203B41FA5}">
                      <a16:colId xmlns:a16="http://schemas.microsoft.com/office/drawing/2014/main" val="20000"/>
                    </a:ext>
                  </a:extLst>
                </a:gridCol>
                <a:gridCol w="930471">
                  <a:extLst>
                    <a:ext uri="{9D8B030D-6E8A-4147-A177-3AD203B41FA5}">
                      <a16:colId xmlns:a16="http://schemas.microsoft.com/office/drawing/2014/main" val="20001"/>
                    </a:ext>
                  </a:extLst>
                </a:gridCol>
                <a:gridCol w="930471">
                  <a:extLst>
                    <a:ext uri="{9D8B030D-6E8A-4147-A177-3AD203B41FA5}">
                      <a16:colId xmlns:a16="http://schemas.microsoft.com/office/drawing/2014/main" val="20002"/>
                    </a:ext>
                  </a:extLst>
                </a:gridCol>
              </a:tblGrid>
              <a:tr h="3600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2000" dirty="0">
                          <a:latin typeface="宋体" panose="02010600030101010101" pitchFamily="2" charset="-122"/>
                          <a:ea typeface="宋体" panose="02010600030101010101" pitchFamily="2" charset="-122"/>
                          <a:cs typeface="Times New Roman" panose="02020603050405020304" pitchFamily="18" charset="0"/>
                        </a:rPr>
                        <a:t>位或运算 </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真值表</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pitchFamily="49" charset="-12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b2</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b1|b2</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4"/>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5"/>
                  </a:ext>
                </a:extLst>
              </a:tr>
            </a:tbl>
          </a:graphicData>
        </a:graphic>
      </p:graphicFrame>
      <p:sp>
        <p:nvSpPr>
          <p:cNvPr id="10" name="Text Box 3">
            <a:extLst>
              <a:ext uri="{FF2B5EF4-FFF2-40B4-BE49-F238E27FC236}">
                <a16:creationId xmlns:a16="http://schemas.microsoft.com/office/drawing/2014/main" id="{C8FBB088-5BF2-4940-91F1-F1F5F83EB335}"/>
              </a:ext>
            </a:extLst>
          </p:cNvPr>
          <p:cNvSpPr txBox="1">
            <a:spLocks noChangeArrowheads="1"/>
          </p:cNvSpPr>
          <p:nvPr/>
        </p:nvSpPr>
        <p:spPr bwMode="auto">
          <a:xfrm>
            <a:off x="158313" y="6009392"/>
            <a:ext cx="415720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作用：将某些位置</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，其余保持不变</a:t>
            </a:r>
            <a:endParaRPr lang="zh-CN"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2" name="Group 475">
            <a:extLst>
              <a:ext uri="{FF2B5EF4-FFF2-40B4-BE49-F238E27FC236}">
                <a16:creationId xmlns:a16="http://schemas.microsoft.com/office/drawing/2014/main" id="{D08CB11E-9546-4F61-AEC3-B327AA78CF2D}"/>
              </a:ext>
            </a:extLst>
          </p:cNvPr>
          <p:cNvGraphicFramePr>
            <a:graphicFrameLocks noGrp="1"/>
          </p:cNvGraphicFramePr>
          <p:nvPr>
            <p:extLst>
              <p:ext uri="{D42A27DB-BD31-4B8C-83A1-F6EECF244321}">
                <p14:modId xmlns:p14="http://schemas.microsoft.com/office/powerpoint/2010/main" val="513843852"/>
              </p:ext>
            </p:extLst>
          </p:nvPr>
        </p:nvGraphicFramePr>
        <p:xfrm>
          <a:off x="5623959" y="3685032"/>
          <a:ext cx="2790000" cy="2390340"/>
        </p:xfrm>
        <a:graphic>
          <a:graphicData uri="http://schemas.openxmlformats.org/drawingml/2006/table">
            <a:tbl>
              <a:tblPr>
                <a:tableStyleId>{ED083AE6-46FA-4A59-8FB0-9F97EB10719F}</a:tableStyleId>
              </a:tblPr>
              <a:tblGrid>
                <a:gridCol w="930000">
                  <a:extLst>
                    <a:ext uri="{9D8B030D-6E8A-4147-A177-3AD203B41FA5}">
                      <a16:colId xmlns:a16="http://schemas.microsoft.com/office/drawing/2014/main" val="20000"/>
                    </a:ext>
                  </a:extLst>
                </a:gridCol>
                <a:gridCol w="930000">
                  <a:extLst>
                    <a:ext uri="{9D8B030D-6E8A-4147-A177-3AD203B41FA5}">
                      <a16:colId xmlns:a16="http://schemas.microsoft.com/office/drawing/2014/main" val="20001"/>
                    </a:ext>
                  </a:extLst>
                </a:gridCol>
                <a:gridCol w="930000">
                  <a:extLst>
                    <a:ext uri="{9D8B030D-6E8A-4147-A177-3AD203B41FA5}">
                      <a16:colId xmlns:a16="http://schemas.microsoft.com/office/drawing/2014/main" val="20002"/>
                    </a:ext>
                  </a:extLst>
                </a:gridCol>
              </a:tblGrid>
              <a:tr h="380939">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位异或运算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真值表</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pitchFamily="49" charset="-12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3809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b2</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b1^b2</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1"/>
                  </a:ext>
                </a:extLst>
              </a:tr>
              <a:tr h="3809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kern="1200"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2"/>
                  </a:ext>
                </a:extLst>
              </a:tr>
              <a:tr h="3809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3"/>
                  </a:ext>
                </a:extLst>
              </a:tr>
              <a:tr h="3809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4"/>
                  </a:ext>
                </a:extLst>
              </a:tr>
              <a:tr h="3612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5"/>
                  </a:ext>
                </a:extLst>
              </a:tr>
            </a:tbl>
          </a:graphicData>
        </a:graphic>
      </p:graphicFrame>
      <p:sp>
        <p:nvSpPr>
          <p:cNvPr id="13" name="Text Box 3">
            <a:extLst>
              <a:ext uri="{FF2B5EF4-FFF2-40B4-BE49-F238E27FC236}">
                <a16:creationId xmlns:a16="http://schemas.microsoft.com/office/drawing/2014/main" id="{5637DCA8-A45D-46D7-8769-5223036A6E26}"/>
              </a:ext>
            </a:extLst>
          </p:cNvPr>
          <p:cNvSpPr txBox="1">
            <a:spLocks noChangeArrowheads="1"/>
          </p:cNvSpPr>
          <p:nvPr/>
        </p:nvSpPr>
        <p:spPr bwMode="auto">
          <a:xfrm>
            <a:off x="4844174" y="6045471"/>
            <a:ext cx="434956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作用：将某些位取反，其余保持不变</a:t>
            </a:r>
            <a:endParaRPr lang="zh-CN" altLang="zh-CN" sz="2000" b="0" dirty="0">
              <a:solidFill>
                <a:schemeClr val="tx1"/>
              </a:solidFill>
              <a:ea typeface="宋体" panose="02010600030101010101" pitchFamily="2" charset="-122"/>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78C938CA-487A-46C8-90FD-4903ED336702}"/>
              </a:ext>
            </a:extLst>
          </p:cNvPr>
          <p:cNvGraphicFramePr>
            <a:graphicFrameLocks noGrp="1"/>
          </p:cNvGraphicFramePr>
          <p:nvPr>
            <p:extLst>
              <p:ext uri="{D42A27DB-BD31-4B8C-83A1-F6EECF244321}">
                <p14:modId xmlns:p14="http://schemas.microsoft.com/office/powerpoint/2010/main" val="322216762"/>
              </p:ext>
            </p:extLst>
          </p:nvPr>
        </p:nvGraphicFramePr>
        <p:xfrm>
          <a:off x="1306916" y="1279475"/>
          <a:ext cx="1860000" cy="1898360"/>
        </p:xfrm>
        <a:graphic>
          <a:graphicData uri="http://schemas.openxmlformats.org/drawingml/2006/table">
            <a:tbl>
              <a:tblPr>
                <a:tableStyleId>{5DA37D80-6434-44D0-A028-1B22A696006F}</a:tableStyleId>
              </a:tblPr>
              <a:tblGrid>
                <a:gridCol w="930000">
                  <a:extLst>
                    <a:ext uri="{9D8B030D-6E8A-4147-A177-3AD203B41FA5}">
                      <a16:colId xmlns:a16="http://schemas.microsoft.com/office/drawing/2014/main" val="3604794818"/>
                    </a:ext>
                  </a:extLst>
                </a:gridCol>
                <a:gridCol w="930000">
                  <a:extLst>
                    <a:ext uri="{9D8B030D-6E8A-4147-A177-3AD203B41FA5}">
                      <a16:colId xmlns:a16="http://schemas.microsoft.com/office/drawing/2014/main" val="1307027617"/>
                    </a:ext>
                  </a:extLst>
                </a:gridCol>
              </a:tblGrid>
              <a:tr h="29275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位取反运算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真值表</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a:cs typeface="Arial" panose="020B0604020202020204" pitchFamily="34" charset="0"/>
                      </a:endParaRPr>
                    </a:p>
                  </a:txBody>
                  <a:tcPr marL="90000" marR="90000" marT="46793" marB="46793" horzOverflow="overflow">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837793993"/>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b1</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416157233"/>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735869445"/>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3566841779"/>
                  </a:ext>
                </a:extLst>
              </a:tr>
            </a:tbl>
          </a:graphicData>
        </a:graphic>
      </p:graphicFrame>
      <p:sp>
        <p:nvSpPr>
          <p:cNvPr id="16" name="Text Box 3">
            <a:extLst>
              <a:ext uri="{FF2B5EF4-FFF2-40B4-BE49-F238E27FC236}">
                <a16:creationId xmlns:a16="http://schemas.microsoft.com/office/drawing/2014/main" id="{28F05D5A-D4C5-4E45-8BF9-6D980E82EDD4}"/>
              </a:ext>
            </a:extLst>
          </p:cNvPr>
          <p:cNvSpPr txBox="1">
            <a:spLocks noChangeArrowheads="1"/>
          </p:cNvSpPr>
          <p:nvPr/>
        </p:nvSpPr>
        <p:spPr bwMode="auto">
          <a:xfrm>
            <a:off x="799030" y="3187168"/>
            <a:ext cx="315787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作用：将所有位状态翻转</a:t>
            </a:r>
            <a:endParaRPr lang="zh-CN" altLang="zh-CN" sz="2000" b="0" dirty="0">
              <a:solidFill>
                <a:schemeClr val="tx1"/>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12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tad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2" name="tad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5"/>
                                            </p:cond>
                                          </p:stCondLst>
                                          <p:endCondLst>
                                            <p:cond evt="onStopAudio" delay="0">
                                              <p:tgtEl>
                                                <p:sldTgt/>
                                              </p:tgtEl>
                                            </p:cond>
                                          </p:endCondLst>
                                        </p:cTn>
                                        <p:tgtEl>
                                          <p:sndTgt r:embed="rId2" name="tada.wav"/>
                                        </p:tgtEl>
                                      </p:cMediaNode>
                                    </p:audio>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75"/>
                                  </p:iterate>
                                  <p:childTnLst>
                                    <p:set>
                                      <p:cBhvr>
                                        <p:cTn id="32" dur="1" fill="hold">
                                          <p:stCondLst>
                                            <p:cond delay="74"/>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75"/>
                                  </p:iterate>
                                  <p:childTnLst>
                                    <p:set>
                                      <p:cBhvr>
                                        <p:cTn id="36" dur="1" fill="hold">
                                          <p:stCondLst>
                                            <p:cond delay="74"/>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utoUpdateAnimBg="0"/>
      <p:bldP spid="13" grpId="0" autoUpdateAnimBg="0"/>
      <p:bldP spid="1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23</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078065" cy="523220"/>
          </a:xfrm>
        </p:spPr>
        <p:txBody>
          <a:bodyPr/>
          <a:lstStyle/>
          <a:p>
            <a:r>
              <a:rPr lang="zh-CN" altLang="en-US" dirty="0"/>
              <a:t>位运算：移位运算</a:t>
            </a:r>
          </a:p>
        </p:txBody>
      </p:sp>
      <p:graphicFrame>
        <p:nvGraphicFramePr>
          <p:cNvPr id="6" name="Group 475">
            <a:extLst>
              <a:ext uri="{FF2B5EF4-FFF2-40B4-BE49-F238E27FC236}">
                <a16:creationId xmlns:a16="http://schemas.microsoft.com/office/drawing/2014/main" id="{82A0B5D4-950B-4B65-A95B-E93912D8F36C}"/>
              </a:ext>
            </a:extLst>
          </p:cNvPr>
          <p:cNvGraphicFramePr>
            <a:graphicFrameLocks noGrp="1"/>
          </p:cNvGraphicFramePr>
          <p:nvPr>
            <p:extLst>
              <p:ext uri="{D42A27DB-BD31-4B8C-83A1-F6EECF244321}">
                <p14:modId xmlns:p14="http://schemas.microsoft.com/office/powerpoint/2010/main" val="3811482597"/>
              </p:ext>
            </p:extLst>
          </p:nvPr>
        </p:nvGraphicFramePr>
        <p:xfrm>
          <a:off x="298450" y="1429751"/>
          <a:ext cx="4078065" cy="1202511"/>
        </p:xfrm>
        <a:graphic>
          <a:graphicData uri="http://schemas.openxmlformats.org/drawingml/2006/table">
            <a:tbl>
              <a:tblPr>
                <a:tableStyleId>{ED083AE6-46FA-4A59-8FB0-9F97EB10719F}</a:tableStyleId>
              </a:tblPr>
              <a:tblGrid>
                <a:gridCol w="1359355">
                  <a:extLst>
                    <a:ext uri="{9D8B030D-6E8A-4147-A177-3AD203B41FA5}">
                      <a16:colId xmlns:a16="http://schemas.microsoft.com/office/drawing/2014/main" val="20000"/>
                    </a:ext>
                  </a:extLst>
                </a:gridCol>
                <a:gridCol w="1359355">
                  <a:extLst>
                    <a:ext uri="{9D8B030D-6E8A-4147-A177-3AD203B41FA5}">
                      <a16:colId xmlns:a16="http://schemas.microsoft.com/office/drawing/2014/main" val="20001"/>
                    </a:ext>
                  </a:extLst>
                </a:gridCol>
                <a:gridCol w="1359355">
                  <a:extLst>
                    <a:ext uri="{9D8B030D-6E8A-4147-A177-3AD203B41FA5}">
                      <a16:colId xmlns:a16="http://schemas.microsoft.com/office/drawing/2014/main" val="20002"/>
                    </a:ext>
                  </a:extLst>
                </a:gridCol>
              </a:tblGrid>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0000"/>
                  </a:ext>
                </a:extLst>
              </a:tr>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&lt;&lt;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左移</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 &lt;&lt; 3</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0001"/>
                  </a:ext>
                </a:extLst>
              </a:tr>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&gt;&gt;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右移</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&gt;&gt; (n+3)</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0002"/>
                  </a:ext>
                </a:extLst>
              </a:tr>
            </a:tbl>
          </a:graphicData>
        </a:graphic>
      </p:graphicFrame>
      <p:sp>
        <p:nvSpPr>
          <p:cNvPr id="7" name="Text Box 3">
            <a:extLst>
              <a:ext uri="{FF2B5EF4-FFF2-40B4-BE49-F238E27FC236}">
                <a16:creationId xmlns:a16="http://schemas.microsoft.com/office/drawing/2014/main" id="{57EB1550-BB79-4702-8FBB-952E95DE2308}"/>
              </a:ext>
            </a:extLst>
          </p:cNvPr>
          <p:cNvSpPr txBox="1">
            <a:spLocks noChangeArrowheads="1"/>
          </p:cNvSpPr>
          <p:nvPr/>
        </p:nvSpPr>
        <p:spPr bwMode="auto">
          <a:xfrm>
            <a:off x="91070" y="2752208"/>
            <a:ext cx="4285445"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说明：</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运算对象必须是整型或字符型；</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整体二进制位移动。</a:t>
            </a:r>
            <a:endParaRPr lang="en-US" altLang="zh-CN" sz="2000" b="0" dirty="0">
              <a:solidFill>
                <a:schemeClr val="tx1"/>
              </a:solidFill>
              <a:ea typeface="宋体" panose="02010600030101010101" pitchFamily="2" charset="-122"/>
              <a:cs typeface="Times New Roman" panose="02020603050405020304" pitchFamily="18" charset="0"/>
            </a:endParaRPr>
          </a:p>
        </p:txBody>
      </p:sp>
      <p:sp>
        <p:nvSpPr>
          <p:cNvPr id="8" name="文本占位符 4">
            <a:extLst>
              <a:ext uri="{FF2B5EF4-FFF2-40B4-BE49-F238E27FC236}">
                <a16:creationId xmlns:a16="http://schemas.microsoft.com/office/drawing/2014/main" id="{77E4E8B0-837D-431C-B188-3FB55A7713E7}"/>
              </a:ext>
            </a:extLst>
          </p:cNvPr>
          <p:cNvSpPr txBox="1">
            <a:spLocks/>
          </p:cNvSpPr>
          <p:nvPr/>
        </p:nvSpPr>
        <p:spPr>
          <a:xfrm>
            <a:off x="4681870" y="783793"/>
            <a:ext cx="4078065" cy="5232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位运算：移位运算赋值</a:t>
            </a:r>
          </a:p>
        </p:txBody>
      </p:sp>
      <p:graphicFrame>
        <p:nvGraphicFramePr>
          <p:cNvPr id="9" name="Group 475">
            <a:extLst>
              <a:ext uri="{FF2B5EF4-FFF2-40B4-BE49-F238E27FC236}">
                <a16:creationId xmlns:a16="http://schemas.microsoft.com/office/drawing/2014/main" id="{460AC8EF-E839-49DE-953B-9EE66B50E313}"/>
              </a:ext>
            </a:extLst>
          </p:cNvPr>
          <p:cNvGraphicFramePr>
            <a:graphicFrameLocks noGrp="1"/>
          </p:cNvGraphicFramePr>
          <p:nvPr>
            <p:extLst>
              <p:ext uri="{D42A27DB-BD31-4B8C-83A1-F6EECF244321}">
                <p14:modId xmlns:p14="http://schemas.microsoft.com/office/powerpoint/2010/main" val="691214820"/>
              </p:ext>
            </p:extLst>
          </p:nvPr>
        </p:nvGraphicFramePr>
        <p:xfrm>
          <a:off x="4572000" y="1423465"/>
          <a:ext cx="4572000" cy="1202511"/>
        </p:xfrm>
        <a:graphic>
          <a:graphicData uri="http://schemas.openxmlformats.org/drawingml/2006/table">
            <a:tbl>
              <a:tblPr>
                <a:tableStyleId>{ED083AE6-46FA-4A59-8FB0-9F97EB10719F}</a:tableStyleId>
              </a:tblPr>
              <a:tblGrid>
                <a:gridCol w="1127050">
                  <a:extLst>
                    <a:ext uri="{9D8B030D-6E8A-4147-A177-3AD203B41FA5}">
                      <a16:colId xmlns:a16="http://schemas.microsoft.com/office/drawing/2014/main" val="20000"/>
                    </a:ext>
                  </a:extLst>
                </a:gridCol>
                <a:gridCol w="1630326">
                  <a:extLst>
                    <a:ext uri="{9D8B030D-6E8A-4147-A177-3AD203B41FA5}">
                      <a16:colId xmlns:a16="http://schemas.microsoft.com/office/drawing/2014/main" val="20001"/>
                    </a:ext>
                  </a:extLst>
                </a:gridCol>
                <a:gridCol w="1814624">
                  <a:extLst>
                    <a:ext uri="{9D8B030D-6E8A-4147-A177-3AD203B41FA5}">
                      <a16:colId xmlns:a16="http://schemas.microsoft.com/office/drawing/2014/main" val="20002"/>
                    </a:ext>
                  </a:extLst>
                </a:gridCol>
              </a:tblGrid>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extLst>
                  <a:ext uri="{0D108BD9-81ED-4DB2-BD59-A6C34878D82A}">
                    <a16:rowId xmlns:a16="http://schemas.microsoft.com/office/drawing/2014/main" val="10000"/>
                  </a:ext>
                </a:extLst>
              </a:tr>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&lt;&lt;=</a:t>
                      </a:r>
                      <a:endParaRPr kumimoji="1" lang="en-US" altLang="zh-CN"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&lt;&lt;= 7</a:t>
                      </a:r>
                      <a:endParaRPr kumimoji="1" lang="en-US" altLang="zh-CN"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algn="ct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 a &lt;&lt; 7</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extLst>
                  <a:ext uri="{0D108BD9-81ED-4DB2-BD59-A6C34878D82A}">
                    <a16:rowId xmlns:a16="http://schemas.microsoft.com/office/drawing/2014/main" val="10001"/>
                  </a:ext>
                </a:extLst>
              </a:tr>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&gt;&gt;=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&gt;&gt; = (n+3)</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algn="ct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  s &gt;&gt; (n + 3)</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extLst>
                  <a:ext uri="{0D108BD9-81ED-4DB2-BD59-A6C34878D82A}">
                    <a16:rowId xmlns:a16="http://schemas.microsoft.com/office/drawing/2014/main" val="10002"/>
                  </a:ext>
                </a:extLst>
              </a:tr>
            </a:tbl>
          </a:graphicData>
        </a:graphic>
      </p:graphicFrame>
      <p:sp>
        <p:nvSpPr>
          <p:cNvPr id="11" name="Text Box 3">
            <a:extLst>
              <a:ext uri="{FF2B5EF4-FFF2-40B4-BE49-F238E27FC236}">
                <a16:creationId xmlns:a16="http://schemas.microsoft.com/office/drawing/2014/main" id="{9A0FD01A-2A92-4C4B-8DD9-811840B99D9E}"/>
              </a:ext>
            </a:extLst>
          </p:cNvPr>
          <p:cNvSpPr txBox="1">
            <a:spLocks noChangeArrowheads="1"/>
          </p:cNvSpPr>
          <p:nvPr/>
        </p:nvSpPr>
        <p:spPr bwMode="auto">
          <a:xfrm>
            <a:off x="4572000" y="2748008"/>
            <a:ext cx="4297806"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说明：</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运算对象必须是整型或字符型；</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左值只能是变量；</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(3) </a:t>
            </a:r>
            <a:r>
              <a:rPr lang="zh-CN" altLang="en-US" sz="2000" b="0" dirty="0">
                <a:solidFill>
                  <a:schemeClr val="tx1"/>
                </a:solidFill>
                <a:ea typeface="宋体" panose="02010600030101010101" pitchFamily="2" charset="-122"/>
                <a:cs typeface="Times New Roman" panose="02020603050405020304" pitchFamily="18" charset="0"/>
              </a:rPr>
              <a:t>运算赋值优先级与赋值相同。</a:t>
            </a:r>
          </a:p>
        </p:txBody>
      </p:sp>
    </p:spTree>
    <p:extLst>
      <p:ext uri="{BB962C8B-B14F-4D97-AF65-F5344CB8AC3E}">
        <p14:creationId xmlns:p14="http://schemas.microsoft.com/office/powerpoint/2010/main" val="101288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tad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2" name="tad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24</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078065" cy="523220"/>
          </a:xfrm>
        </p:spPr>
        <p:txBody>
          <a:bodyPr/>
          <a:lstStyle/>
          <a:p>
            <a:r>
              <a:rPr lang="zh-CN" altLang="en-US" dirty="0"/>
              <a:t>位运算：移位运算</a:t>
            </a:r>
          </a:p>
        </p:txBody>
      </p:sp>
      <p:sp>
        <p:nvSpPr>
          <p:cNvPr id="12" name="标题 1">
            <a:extLst>
              <a:ext uri="{FF2B5EF4-FFF2-40B4-BE49-F238E27FC236}">
                <a16:creationId xmlns:a16="http://schemas.microsoft.com/office/drawing/2014/main" id="{2097C2FB-C3FE-470C-9DEC-9FC7DD36FC62}"/>
              </a:ext>
            </a:extLst>
          </p:cNvPr>
          <p:cNvSpPr txBox="1">
            <a:spLocks/>
          </p:cNvSpPr>
          <p:nvPr/>
        </p:nvSpPr>
        <p:spPr>
          <a:xfrm>
            <a:off x="502536" y="1301433"/>
            <a:ext cx="2162469" cy="4429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Clr>
                <a:srgbClr val="E4B316"/>
              </a:buClr>
              <a:buFont typeface="Wingdings" panose="05000000000000000000" pitchFamily="2" charset="2"/>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左移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&lt;&lt;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Text Box 3">
            <a:extLst>
              <a:ext uri="{FF2B5EF4-FFF2-40B4-BE49-F238E27FC236}">
                <a16:creationId xmlns:a16="http://schemas.microsoft.com/office/drawing/2014/main" id="{7C2F5E89-301F-4375-A42B-7F3092B14AC9}"/>
              </a:ext>
            </a:extLst>
          </p:cNvPr>
          <p:cNvSpPr txBox="1">
            <a:spLocks noChangeArrowheads="1"/>
          </p:cNvSpPr>
          <p:nvPr/>
        </p:nvSpPr>
        <p:spPr bwMode="auto">
          <a:xfrm>
            <a:off x="502536" y="2138099"/>
            <a:ext cx="834301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操作：将</a:t>
            </a:r>
            <a:r>
              <a:rPr lang="en-US" altLang="zh-CN" sz="2000" b="0" dirty="0">
                <a:solidFill>
                  <a:schemeClr val="tx1"/>
                </a:solidFill>
                <a:ea typeface="宋体" panose="02010600030101010101" pitchFamily="2" charset="-122"/>
                <a:cs typeface="Times New Roman" panose="02020603050405020304" pitchFamily="18" charset="0"/>
              </a:rPr>
              <a:t>a</a:t>
            </a:r>
            <a:r>
              <a:rPr lang="zh-CN" altLang="en-US" sz="2000" b="0" dirty="0">
                <a:solidFill>
                  <a:schemeClr val="tx1"/>
                </a:solidFill>
                <a:ea typeface="宋体" panose="02010600030101010101" pitchFamily="2" charset="-122"/>
                <a:cs typeface="Times New Roman" panose="02020603050405020304" pitchFamily="18" charset="0"/>
              </a:rPr>
              <a:t>中的二进制位，左移</a:t>
            </a:r>
            <a:r>
              <a:rPr lang="en-US" altLang="zh-CN" sz="2000" b="0" dirty="0">
                <a:solidFill>
                  <a:schemeClr val="tx1"/>
                </a:solidFill>
                <a:ea typeface="宋体" panose="02010600030101010101" pitchFamily="2" charset="-122"/>
                <a:cs typeface="Times New Roman" panose="02020603050405020304" pitchFamily="18" charset="0"/>
              </a:rPr>
              <a:t>n</a:t>
            </a:r>
            <a:r>
              <a:rPr lang="zh-CN" altLang="en-US" sz="2000" b="0" dirty="0">
                <a:solidFill>
                  <a:schemeClr val="tx1"/>
                </a:solidFill>
                <a:ea typeface="宋体" panose="02010600030101010101" pitchFamily="2" charset="-122"/>
                <a:cs typeface="Times New Roman" panose="02020603050405020304" pitchFamily="18" charset="0"/>
              </a:rPr>
              <a:t>（无符号整数），高位移出低位补</a:t>
            </a:r>
            <a:r>
              <a:rPr lang="en-US" altLang="zh-CN" sz="2000" b="0" dirty="0">
                <a:solidFill>
                  <a:schemeClr val="tx1"/>
                </a:solidFill>
                <a:ea typeface="宋体" panose="02010600030101010101" pitchFamily="2" charset="-122"/>
                <a:cs typeface="Times New Roman" panose="02020603050405020304" pitchFamily="18" charset="0"/>
              </a:rPr>
              <a:t>0</a:t>
            </a:r>
            <a:r>
              <a:rPr lang="zh-CN" altLang="en-US" sz="2000" b="0" dirty="0">
                <a:solidFill>
                  <a:schemeClr val="tx1"/>
                </a:solidFill>
                <a:ea typeface="宋体" panose="02010600030101010101" pitchFamily="2" charset="-122"/>
                <a:cs typeface="Times New Roman" panose="02020603050405020304" pitchFamily="18" charset="0"/>
              </a:rPr>
              <a:t>。</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4" name="Text Box 3">
            <a:extLst>
              <a:ext uri="{FF2B5EF4-FFF2-40B4-BE49-F238E27FC236}">
                <a16:creationId xmlns:a16="http://schemas.microsoft.com/office/drawing/2014/main" id="{57D28B16-6A7C-407E-9A05-67502E84DE4C}"/>
              </a:ext>
            </a:extLst>
          </p:cNvPr>
          <p:cNvSpPr txBox="1">
            <a:spLocks noChangeArrowheads="1"/>
          </p:cNvSpPr>
          <p:nvPr/>
        </p:nvSpPr>
        <p:spPr bwMode="auto">
          <a:xfrm>
            <a:off x="502536" y="2605433"/>
            <a:ext cx="1930635"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unsigned short a;</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a  = 2;</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a = a &lt;&lt; 4;	</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5" name="Text Box 3">
            <a:extLst>
              <a:ext uri="{FF2B5EF4-FFF2-40B4-BE49-F238E27FC236}">
                <a16:creationId xmlns:a16="http://schemas.microsoft.com/office/drawing/2014/main" id="{DBDE2C4C-92C0-4B17-A113-B1A6E900FF61}"/>
              </a:ext>
            </a:extLst>
          </p:cNvPr>
          <p:cNvSpPr txBox="1">
            <a:spLocks noChangeArrowheads="1"/>
          </p:cNvSpPr>
          <p:nvPr/>
        </p:nvSpPr>
        <p:spPr bwMode="auto">
          <a:xfrm>
            <a:off x="502536" y="1670765"/>
            <a:ext cx="21624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格式：</a:t>
            </a:r>
            <a:r>
              <a:rPr lang="en-US" altLang="zh-CN" sz="2000" b="0" dirty="0">
                <a:solidFill>
                  <a:schemeClr val="tx1"/>
                </a:solidFill>
                <a:ea typeface="宋体" panose="02010600030101010101" pitchFamily="2" charset="-122"/>
                <a:cs typeface="Times New Roman" panose="02020603050405020304" pitchFamily="18" charset="0"/>
              </a:rPr>
              <a:t>a  &lt;&lt;   n</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6" name="矩形 1">
            <a:extLst>
              <a:ext uri="{FF2B5EF4-FFF2-40B4-BE49-F238E27FC236}">
                <a16:creationId xmlns:a16="http://schemas.microsoft.com/office/drawing/2014/main" id="{EE5D7CEA-0DA8-48B4-8018-43C12FAF2B2E}"/>
              </a:ext>
            </a:extLst>
          </p:cNvPr>
          <p:cNvSpPr>
            <a:spLocks noChangeArrowheads="1"/>
          </p:cNvSpPr>
          <p:nvPr/>
        </p:nvSpPr>
        <p:spPr bwMode="auto">
          <a:xfrm>
            <a:off x="502536" y="3635931"/>
            <a:ext cx="53800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对于无符号数，左移一位相当于乘  </a:t>
            </a:r>
            <a:r>
              <a:rPr lang="en-US" altLang="zh-CN" sz="2000" b="0" dirty="0">
                <a:solidFill>
                  <a:schemeClr val="tx1"/>
                </a:solidFill>
                <a:ea typeface="宋体" panose="02010600030101010101" pitchFamily="2" charset="-122"/>
                <a:cs typeface="Times New Roman" panose="02020603050405020304" pitchFamily="18" charset="0"/>
              </a:rPr>
              <a:t>2</a:t>
            </a:r>
            <a:r>
              <a:rPr lang="zh-CN" altLang="en-US" sz="2000" b="0" dirty="0">
                <a:solidFill>
                  <a:schemeClr val="tx1"/>
                </a:solidFill>
                <a:ea typeface="宋体" panose="02010600030101010101" pitchFamily="2" charset="-122"/>
                <a:cs typeface="Times New Roman" panose="02020603050405020304" pitchFamily="18" charset="0"/>
              </a:rPr>
              <a:t>。</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7" name="Text Box 3">
            <a:extLst>
              <a:ext uri="{FF2B5EF4-FFF2-40B4-BE49-F238E27FC236}">
                <a16:creationId xmlns:a16="http://schemas.microsoft.com/office/drawing/2014/main" id="{EF56D89F-4F9D-456E-B92F-0514633B43D4}"/>
              </a:ext>
            </a:extLst>
          </p:cNvPr>
          <p:cNvSpPr txBox="1">
            <a:spLocks noChangeArrowheads="1"/>
          </p:cNvSpPr>
          <p:nvPr/>
        </p:nvSpPr>
        <p:spPr bwMode="auto">
          <a:xfrm>
            <a:off x="3192573" y="2726784"/>
            <a:ext cx="3195403"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0 0 0 0 0 0 0 0 0 0 0 0 0 0 1 0</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0 0 0 0 0 0 0 0 0 0 1 0 0 0 0 0</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8" name="标题 1">
            <a:extLst>
              <a:ext uri="{FF2B5EF4-FFF2-40B4-BE49-F238E27FC236}">
                <a16:creationId xmlns:a16="http://schemas.microsoft.com/office/drawing/2014/main" id="{4231F8FD-A4F4-42A4-8CCC-0A7CE0F81CDA}"/>
              </a:ext>
            </a:extLst>
          </p:cNvPr>
          <p:cNvSpPr txBox="1">
            <a:spLocks/>
          </p:cNvSpPr>
          <p:nvPr/>
        </p:nvSpPr>
        <p:spPr>
          <a:xfrm>
            <a:off x="502536" y="4276996"/>
            <a:ext cx="1417859" cy="4429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Clr>
                <a:srgbClr val="E4B316"/>
              </a:buClr>
              <a:buFont typeface="Wingdings" panose="05000000000000000000" pitchFamily="2" charset="2"/>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右移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&gt;&gt;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3">
            <a:extLst>
              <a:ext uri="{FF2B5EF4-FFF2-40B4-BE49-F238E27FC236}">
                <a16:creationId xmlns:a16="http://schemas.microsoft.com/office/drawing/2014/main" id="{B86F1A6B-19C8-43CB-875A-F8BBB8BDA1B7}"/>
              </a:ext>
            </a:extLst>
          </p:cNvPr>
          <p:cNvSpPr txBox="1">
            <a:spLocks noChangeArrowheads="1"/>
          </p:cNvSpPr>
          <p:nvPr/>
        </p:nvSpPr>
        <p:spPr bwMode="auto">
          <a:xfrm>
            <a:off x="502535" y="5159238"/>
            <a:ext cx="7365558"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操作：</a:t>
            </a:r>
            <a:endParaRPr lang="en-US" altLang="zh-CN" sz="2000" b="0" dirty="0">
              <a:solidFill>
                <a:schemeClr val="tx1"/>
              </a:solidFill>
              <a:ea typeface="宋体" panose="02010600030101010101" pitchFamily="2" charset="-122"/>
              <a:cs typeface="Times New Roman" panose="02020603050405020304" pitchFamily="18" charset="0"/>
            </a:endParaRPr>
          </a:p>
          <a:p>
            <a:pPr eaLnBrk="1" hangingPunct="1"/>
            <a:r>
              <a:rPr lang="zh-CN" altLang="en-US" sz="2000" b="0" dirty="0">
                <a:solidFill>
                  <a:schemeClr val="tx1"/>
                </a:solidFill>
                <a:ea typeface="宋体" panose="02010600030101010101" pitchFamily="2" charset="-122"/>
                <a:cs typeface="Times New Roman" panose="02020603050405020304" pitchFamily="18" charset="0"/>
              </a:rPr>
              <a:t>对于无符号数，低位移出，高位补</a:t>
            </a:r>
            <a:r>
              <a:rPr lang="en-US" altLang="zh-CN" sz="2000" b="0" dirty="0">
                <a:solidFill>
                  <a:schemeClr val="tx1"/>
                </a:solidFill>
                <a:ea typeface="宋体" panose="02010600030101010101" pitchFamily="2" charset="-122"/>
                <a:cs typeface="Times New Roman" panose="02020603050405020304" pitchFamily="18" charset="0"/>
              </a:rPr>
              <a:t>0</a:t>
            </a:r>
            <a:r>
              <a:rPr lang="zh-CN" altLang="en-US" sz="2000" b="0" dirty="0">
                <a:solidFill>
                  <a:schemeClr val="tx1"/>
                </a:solidFill>
                <a:ea typeface="宋体" panose="02010600030101010101" pitchFamily="2" charset="-122"/>
                <a:cs typeface="Times New Roman" panose="02020603050405020304" pitchFamily="18" charset="0"/>
              </a:rPr>
              <a:t>。右移一位相当于除 </a:t>
            </a:r>
            <a:r>
              <a:rPr lang="en-US" altLang="zh-CN" sz="2000" b="0" dirty="0">
                <a:solidFill>
                  <a:schemeClr val="tx1"/>
                </a:solidFill>
                <a:ea typeface="宋体" panose="02010600030101010101" pitchFamily="2" charset="-122"/>
                <a:cs typeface="Times New Roman" panose="02020603050405020304" pitchFamily="18" charset="0"/>
              </a:rPr>
              <a:t>2</a:t>
            </a:r>
            <a:r>
              <a:rPr lang="zh-CN" altLang="en-US" sz="2000" b="0" dirty="0">
                <a:solidFill>
                  <a:schemeClr val="tx1"/>
                </a:solidFill>
                <a:ea typeface="宋体" panose="02010600030101010101" pitchFamily="2" charset="-122"/>
                <a:cs typeface="Times New Roman" panose="02020603050405020304" pitchFamily="18" charset="0"/>
              </a:rPr>
              <a:t>。</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20" name="Text Box 3">
            <a:extLst>
              <a:ext uri="{FF2B5EF4-FFF2-40B4-BE49-F238E27FC236}">
                <a16:creationId xmlns:a16="http://schemas.microsoft.com/office/drawing/2014/main" id="{45146D24-CAB8-4E37-828D-F077678C08F4}"/>
              </a:ext>
            </a:extLst>
          </p:cNvPr>
          <p:cNvSpPr txBox="1">
            <a:spLocks noChangeArrowheads="1"/>
          </p:cNvSpPr>
          <p:nvPr/>
        </p:nvSpPr>
        <p:spPr bwMode="auto">
          <a:xfrm>
            <a:off x="502536" y="4718818"/>
            <a:ext cx="277915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格式：</a:t>
            </a:r>
            <a:r>
              <a:rPr lang="en-US" altLang="zh-CN" sz="2000" b="0" dirty="0">
                <a:solidFill>
                  <a:schemeClr val="tx1"/>
                </a:solidFill>
                <a:ea typeface="宋体" panose="02010600030101010101" pitchFamily="2" charset="-122"/>
                <a:cs typeface="Times New Roman" panose="02020603050405020304" pitchFamily="18" charset="0"/>
              </a:rPr>
              <a:t>a  &gt;&gt;   n</a:t>
            </a:r>
            <a:endParaRPr lang="zh-CN" altLang="zh-CN" sz="2000" b="0" dirty="0">
              <a:solidFill>
                <a:schemeClr val="tx1"/>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3981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1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75"/>
                                  </p:iterate>
                                  <p:childTnLst>
                                    <p:set>
                                      <p:cBhvr>
                                        <p:cTn id="23" dur="1" fill="hold">
                                          <p:stCondLst>
                                            <p:cond delay="74"/>
                                          </p:stCondLst>
                                        </p:cTn>
                                        <p:tgtEl>
                                          <p:spTgt spid="1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75"/>
                                  </p:iterate>
                                  <p:childTnLst>
                                    <p:set>
                                      <p:cBhvr>
                                        <p:cTn id="27" dur="1" fill="hold">
                                          <p:stCondLst>
                                            <p:cond delay="74"/>
                                          </p:stCondLst>
                                        </p:cTn>
                                        <p:tgtEl>
                                          <p:spTgt spid="1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17">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lt">
                                    <p:tmAbs val="75"/>
                                  </p:iterate>
                                  <p:childTnLst>
                                    <p:set>
                                      <p:cBhvr>
                                        <p:cTn id="39" dur="1" fill="hold">
                                          <p:stCondLst>
                                            <p:cond delay="74"/>
                                          </p:stCondLst>
                                        </p:cTn>
                                        <p:tgtEl>
                                          <p:spTgt spid="17">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type="lt">
                                    <p:tmAbs val="75"/>
                                  </p:iterate>
                                  <p:childTnLst>
                                    <p:set>
                                      <p:cBhvr>
                                        <p:cTn id="48" dur="1" fill="hold">
                                          <p:stCondLst>
                                            <p:cond delay="74"/>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75"/>
                                  </p:iterate>
                                  <p:childTnLst>
                                    <p:set>
                                      <p:cBhvr>
                                        <p:cTn id="52" dur="1" fill="hold">
                                          <p:stCondLst>
                                            <p:cond delay="74"/>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utoUpdateAnimBg="0"/>
      <p:bldP spid="14" grpId="0" build="p" autoUpdateAnimBg="0"/>
      <p:bldP spid="15" grpId="0" autoUpdateAnimBg="0"/>
      <p:bldP spid="16" grpId="0"/>
      <p:bldP spid="17" grpId="0" build="p" autoUpdateAnimBg="0"/>
      <p:bldP spid="18" grpId="0"/>
      <p:bldP spid="19" grpId="0" autoUpdateAnimBg="0"/>
      <p:bldP spid="2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2339495" cy="2510997"/>
          </a:xfrm>
        </p:spPr>
        <p:txBody>
          <a:bodyPr/>
          <a:lstStyle/>
          <a:p>
            <a:r>
              <a:rPr lang="zh-CN" altLang="en-US" dirty="0"/>
              <a:t>运算优先级</a:t>
            </a:r>
            <a:endParaRPr lang="en-US" altLang="zh-CN" dirty="0"/>
          </a:p>
          <a:p>
            <a:pPr lvl="1"/>
            <a:r>
              <a:rPr lang="zh-CN" altLang="en-US" sz="2000" dirty="0"/>
              <a:t>了解即可</a:t>
            </a:r>
            <a:endParaRPr lang="en-US" altLang="zh-CN" sz="2000" dirty="0"/>
          </a:p>
          <a:p>
            <a:pPr lvl="1"/>
            <a:r>
              <a:rPr lang="zh-CN" altLang="en-US" sz="2000" dirty="0"/>
              <a:t>可通过括号改变优先级</a:t>
            </a:r>
          </a:p>
        </p:txBody>
      </p:sp>
      <p:graphicFrame>
        <p:nvGraphicFramePr>
          <p:cNvPr id="21" name="Group 178">
            <a:extLst>
              <a:ext uri="{FF2B5EF4-FFF2-40B4-BE49-F238E27FC236}">
                <a16:creationId xmlns:a16="http://schemas.microsoft.com/office/drawing/2014/main" id="{0EE934C4-3D57-43DB-868A-7FA50C44F71E}"/>
              </a:ext>
            </a:extLst>
          </p:cNvPr>
          <p:cNvGraphicFramePr>
            <a:graphicFrameLocks noGrp="1"/>
          </p:cNvGraphicFramePr>
          <p:nvPr>
            <p:extLst>
              <p:ext uri="{D42A27DB-BD31-4B8C-83A1-F6EECF244321}">
                <p14:modId xmlns:p14="http://schemas.microsoft.com/office/powerpoint/2010/main" val="4106993520"/>
              </p:ext>
            </p:extLst>
          </p:nvPr>
        </p:nvGraphicFramePr>
        <p:xfrm>
          <a:off x="2786828" y="932837"/>
          <a:ext cx="6058722" cy="5399136"/>
        </p:xfrm>
        <a:graphic>
          <a:graphicData uri="http://schemas.openxmlformats.org/drawingml/2006/table">
            <a:tbl>
              <a:tblPr>
                <a:tableStyleId>{C4B1156A-380E-4F78-BDF5-A606A8083BF9}</a:tableStyleId>
              </a:tblPr>
              <a:tblGrid>
                <a:gridCol w="756845">
                  <a:extLst>
                    <a:ext uri="{9D8B030D-6E8A-4147-A177-3AD203B41FA5}">
                      <a16:colId xmlns:a16="http://schemas.microsoft.com/office/drawing/2014/main" val="20000"/>
                    </a:ext>
                  </a:extLst>
                </a:gridCol>
                <a:gridCol w="3988296">
                  <a:extLst>
                    <a:ext uri="{9D8B030D-6E8A-4147-A177-3AD203B41FA5}">
                      <a16:colId xmlns:a16="http://schemas.microsoft.com/office/drawing/2014/main" val="20001"/>
                    </a:ext>
                  </a:extLst>
                </a:gridCol>
                <a:gridCol w="1313581">
                  <a:extLst>
                    <a:ext uri="{9D8B030D-6E8A-4147-A177-3AD203B41FA5}">
                      <a16:colId xmlns:a16="http://schemas.microsoft.com/office/drawing/2014/main" val="20002"/>
                    </a:ext>
                  </a:extLst>
                </a:gridCol>
              </a:tblGrid>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级别</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结合顺序</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0"/>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-&gt;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1"/>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 -  (type)   </a:t>
                      </a:r>
                      <a:r>
                        <a:rPr kumimoji="1" lang="en-US" altLang="zh-CN" sz="1600" u="none" strike="noStrike" cap="none" normalizeH="0" baseline="0" dirty="0" err="1">
                          <a:ln>
                            <a:noFill/>
                          </a:ln>
                          <a:effectLst/>
                          <a:latin typeface="Times New Roman" panose="02020603050405020304" pitchFamily="18" charset="0"/>
                          <a:ea typeface="宋体" panose="02010600030101010101" pitchFamily="2" charset="-122"/>
                          <a:cs typeface="Times New Roman" panose="02020603050405020304" pitchFamily="18" charset="0"/>
                        </a:rPr>
                        <a:t>sizeof</a:t>
                      </a: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&amp;  ~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从右向左</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2"/>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3"/>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4"/>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&lt;&lt;   &gt;&gt;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5"/>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&lt;     &lt;=     &gt;     &gt;=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6"/>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7</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7"/>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8</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&amp;</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8"/>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9</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9"/>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0"/>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11</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&amp;&amp;</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1"/>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12</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2"/>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从右向左</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3"/>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op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从右向左</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4"/>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15</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51321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52AF6D5-FE29-4C63-96DC-09E56F0C619B}"/>
              </a:ext>
            </a:extLst>
          </p:cNvPr>
          <p:cNvSpPr>
            <a:spLocks noGrp="1"/>
          </p:cNvSpPr>
          <p:nvPr>
            <p:ph type="sldNum" sz="quarter" idx="10"/>
          </p:nvPr>
        </p:nvSpPr>
        <p:spPr/>
        <p:txBody>
          <a:bodyPr/>
          <a:lstStyle/>
          <a:p>
            <a:fld id="{5B1BC3F3-C5AE-40C5-B831-8FBE0041BB2B}" type="slidenum">
              <a:rPr lang="zh-CN" altLang="en-US" smtClean="0"/>
              <a:pPr/>
              <a:t>26</a:t>
            </a:fld>
            <a:endParaRPr lang="zh-CN" altLang="en-US" dirty="0"/>
          </a:p>
        </p:txBody>
      </p:sp>
      <p:sp>
        <p:nvSpPr>
          <p:cNvPr id="3" name="文本占位符 2">
            <a:extLst>
              <a:ext uri="{FF2B5EF4-FFF2-40B4-BE49-F238E27FC236}">
                <a16:creationId xmlns:a16="http://schemas.microsoft.com/office/drawing/2014/main" id="{F12B3E3D-D0CE-479B-B458-5554570A9638}"/>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E03DE5C2-8961-45F1-840B-0CBB9B98BDFF}"/>
              </a:ext>
            </a:extLst>
          </p:cNvPr>
          <p:cNvSpPr>
            <a:spLocks noGrp="1"/>
          </p:cNvSpPr>
          <p:nvPr>
            <p:ph type="body" sz="quarter" idx="12"/>
          </p:nvPr>
        </p:nvSpPr>
        <p:spPr>
          <a:xfrm>
            <a:off x="298450" y="0"/>
            <a:ext cx="3382806" cy="523220"/>
          </a:xfrm>
        </p:spPr>
        <p:txBody>
          <a:bodyPr/>
          <a:lstStyle/>
          <a:p>
            <a:r>
              <a:rPr lang="zh-CN" altLang="en-US" dirty="0"/>
              <a:t>问题二：让</a:t>
            </a:r>
            <a:r>
              <a:rPr lang="en-US" altLang="zh-CN" dirty="0"/>
              <a:t>LED</a:t>
            </a:r>
            <a:r>
              <a:rPr lang="zh-CN" altLang="en-US" dirty="0"/>
              <a:t>闪烁</a:t>
            </a:r>
          </a:p>
        </p:txBody>
      </p:sp>
      <p:sp>
        <p:nvSpPr>
          <p:cNvPr id="5" name="文本占位符 4">
            <a:extLst>
              <a:ext uri="{FF2B5EF4-FFF2-40B4-BE49-F238E27FC236}">
                <a16:creationId xmlns:a16="http://schemas.microsoft.com/office/drawing/2014/main" id="{966426E2-B205-468D-85A3-F045DF3CBED2}"/>
              </a:ext>
            </a:extLst>
          </p:cNvPr>
          <p:cNvSpPr>
            <a:spLocks noGrp="1"/>
          </p:cNvSpPr>
          <p:nvPr>
            <p:ph type="body" sz="quarter" idx="13"/>
          </p:nvPr>
        </p:nvSpPr>
        <p:spPr/>
        <p:txBody>
          <a:bodyPr/>
          <a:lstStyle/>
          <a:p>
            <a:pPr>
              <a:lnSpc>
                <a:spcPct val="150000"/>
              </a:lnSpc>
            </a:pPr>
            <a:r>
              <a:rPr lang="zh-CN" altLang="en-US" dirty="0"/>
              <a:t>编程实现</a:t>
            </a:r>
            <a:r>
              <a:rPr lang="en-US" altLang="zh-CN" dirty="0"/>
              <a:t>51</a:t>
            </a:r>
            <a:r>
              <a:rPr lang="zh-CN" altLang="en-US" dirty="0"/>
              <a:t>单片机驱动多个</a:t>
            </a:r>
            <a:r>
              <a:rPr lang="en-US" altLang="zh-CN" dirty="0"/>
              <a:t>LED</a:t>
            </a:r>
            <a:r>
              <a:rPr lang="zh-CN" altLang="en-US" dirty="0"/>
              <a:t>产生亮</a:t>
            </a:r>
            <a:r>
              <a:rPr lang="en-US" altLang="zh-CN" dirty="0"/>
              <a:t>-</a:t>
            </a:r>
            <a:r>
              <a:rPr lang="zh-CN" altLang="en-US" dirty="0"/>
              <a:t>灭闪烁的效果</a:t>
            </a:r>
            <a:endParaRPr lang="en-US" altLang="zh-CN" dirty="0"/>
          </a:p>
          <a:p>
            <a:pPr lvl="1">
              <a:lnSpc>
                <a:spcPct val="150000"/>
              </a:lnSpc>
            </a:pPr>
            <a:r>
              <a:rPr lang="en-US" altLang="zh-CN" dirty="0"/>
              <a:t>LED</a:t>
            </a:r>
            <a:r>
              <a:rPr lang="zh-CN" altLang="en-US" dirty="0"/>
              <a:t>闪烁背后的原理</a:t>
            </a:r>
            <a:endParaRPr lang="en-US" altLang="zh-CN" dirty="0"/>
          </a:p>
          <a:p>
            <a:pPr lvl="1">
              <a:lnSpc>
                <a:spcPct val="150000"/>
              </a:lnSpc>
            </a:pPr>
            <a:r>
              <a:rPr lang="zh-CN" altLang="en-US" dirty="0"/>
              <a:t>让</a:t>
            </a:r>
            <a:r>
              <a:rPr lang="en-US" altLang="zh-CN" dirty="0"/>
              <a:t>LED</a:t>
            </a:r>
            <a:r>
              <a:rPr lang="zh-CN" altLang="en-US" dirty="0"/>
              <a:t>不断闪烁</a:t>
            </a:r>
            <a:endParaRPr lang="en-US" altLang="zh-CN" dirty="0"/>
          </a:p>
          <a:p>
            <a:pPr lvl="1">
              <a:lnSpc>
                <a:spcPct val="150000"/>
              </a:lnSpc>
            </a:pPr>
            <a:r>
              <a:rPr lang="zh-CN" altLang="en-US" dirty="0"/>
              <a:t>让</a:t>
            </a:r>
            <a:r>
              <a:rPr lang="en-US" altLang="zh-CN" dirty="0"/>
              <a:t>LED</a:t>
            </a:r>
            <a:r>
              <a:rPr lang="zh-CN" altLang="en-US" dirty="0"/>
              <a:t>闪烁一定次数（如</a:t>
            </a:r>
            <a:r>
              <a:rPr lang="en-US" altLang="zh-CN" dirty="0"/>
              <a:t>5</a:t>
            </a:r>
            <a:r>
              <a:rPr lang="zh-CN" altLang="en-US" dirty="0"/>
              <a:t>次）</a:t>
            </a:r>
          </a:p>
        </p:txBody>
      </p:sp>
      <p:pic>
        <p:nvPicPr>
          <p:cNvPr id="6" name="图片 5">
            <a:extLst>
              <a:ext uri="{FF2B5EF4-FFF2-40B4-BE49-F238E27FC236}">
                <a16:creationId xmlns:a16="http://schemas.microsoft.com/office/drawing/2014/main" id="{8D073D41-D33E-4FA0-8B57-E131E4CD4F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19670" y="3544111"/>
            <a:ext cx="2225880" cy="2878760"/>
          </a:xfrm>
          <a:prstGeom prst="rect">
            <a:avLst/>
          </a:prstGeom>
        </p:spPr>
      </p:pic>
      <p:pic>
        <p:nvPicPr>
          <p:cNvPr id="7" name="图片 6">
            <a:extLst>
              <a:ext uri="{FF2B5EF4-FFF2-40B4-BE49-F238E27FC236}">
                <a16:creationId xmlns:a16="http://schemas.microsoft.com/office/drawing/2014/main" id="{A030142C-D27A-4EAD-A373-46709B3537A6}"/>
              </a:ext>
            </a:extLst>
          </p:cNvPr>
          <p:cNvPicPr>
            <a:picLocks noChangeAspect="1"/>
          </p:cNvPicPr>
          <p:nvPr/>
        </p:nvPicPr>
        <p:blipFill>
          <a:blip r:embed="rId3"/>
          <a:stretch>
            <a:fillRect/>
          </a:stretch>
        </p:blipFill>
        <p:spPr>
          <a:xfrm>
            <a:off x="908127" y="3368684"/>
            <a:ext cx="5400000" cy="1094233"/>
          </a:xfrm>
          <a:prstGeom prst="rect">
            <a:avLst/>
          </a:prstGeom>
        </p:spPr>
      </p:pic>
      <p:pic>
        <p:nvPicPr>
          <p:cNvPr id="8" name="图片 7">
            <a:extLst>
              <a:ext uri="{FF2B5EF4-FFF2-40B4-BE49-F238E27FC236}">
                <a16:creationId xmlns:a16="http://schemas.microsoft.com/office/drawing/2014/main" id="{C3765E31-590B-4E2A-BB87-DEB7718D1557}"/>
              </a:ext>
            </a:extLst>
          </p:cNvPr>
          <p:cNvPicPr>
            <a:picLocks noChangeAspect="1"/>
          </p:cNvPicPr>
          <p:nvPr/>
        </p:nvPicPr>
        <p:blipFill rotWithShape="1">
          <a:blip r:embed="rId4"/>
          <a:srcRect b="23515"/>
          <a:stretch/>
        </p:blipFill>
        <p:spPr>
          <a:xfrm>
            <a:off x="908127" y="4781121"/>
            <a:ext cx="5400000" cy="1090288"/>
          </a:xfrm>
          <a:prstGeom prst="rect">
            <a:avLst/>
          </a:prstGeom>
        </p:spPr>
      </p:pic>
    </p:spTree>
    <p:extLst>
      <p:ext uri="{BB962C8B-B14F-4D97-AF65-F5344CB8AC3E}">
        <p14:creationId xmlns:p14="http://schemas.microsoft.com/office/powerpoint/2010/main" val="4175150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FFCD50-EF31-4D7C-B807-233573D82CD1}"/>
              </a:ext>
            </a:extLst>
          </p:cNvPr>
          <p:cNvSpPr>
            <a:spLocks noGrp="1"/>
          </p:cNvSpPr>
          <p:nvPr>
            <p:ph type="sldNum" sz="quarter" idx="10"/>
          </p:nvPr>
        </p:nvSpPr>
        <p:spPr/>
        <p:txBody>
          <a:bodyPr/>
          <a:lstStyle/>
          <a:p>
            <a:fld id="{5B1BC3F3-C5AE-40C5-B831-8FBE0041BB2B}" type="slidenum">
              <a:rPr lang="zh-CN" altLang="en-US" smtClean="0"/>
              <a:pPr/>
              <a:t>27</a:t>
            </a:fld>
            <a:endParaRPr lang="zh-CN" altLang="en-US" dirty="0"/>
          </a:p>
        </p:txBody>
      </p:sp>
      <p:sp>
        <p:nvSpPr>
          <p:cNvPr id="3" name="文本占位符 2">
            <a:extLst>
              <a:ext uri="{FF2B5EF4-FFF2-40B4-BE49-F238E27FC236}">
                <a16:creationId xmlns:a16="http://schemas.microsoft.com/office/drawing/2014/main" id="{99CAD738-74CF-46C5-BF50-7A345FD895D3}"/>
              </a:ext>
            </a:extLst>
          </p:cNvPr>
          <p:cNvSpPr>
            <a:spLocks noGrp="1"/>
          </p:cNvSpPr>
          <p:nvPr>
            <p:ph type="body" sz="quarter" idx="11"/>
          </p:nvPr>
        </p:nvSpPr>
        <p:spPr/>
        <p:txBody>
          <a:bodyPr/>
          <a:lstStyle/>
          <a:p>
            <a:r>
              <a:rPr lang="zh-CN" altLang="en-US" dirty="0"/>
              <a:t>主要内容</a:t>
            </a:r>
          </a:p>
        </p:txBody>
      </p:sp>
      <p:grpSp>
        <p:nvGrpSpPr>
          <p:cNvPr id="6" name="组合 5">
            <a:extLst>
              <a:ext uri="{FF2B5EF4-FFF2-40B4-BE49-F238E27FC236}">
                <a16:creationId xmlns:a16="http://schemas.microsoft.com/office/drawing/2014/main" id="{3086410C-5CEA-4941-901D-ABBA991BF115}"/>
              </a:ext>
            </a:extLst>
          </p:cNvPr>
          <p:cNvGrpSpPr/>
          <p:nvPr/>
        </p:nvGrpSpPr>
        <p:grpSpPr>
          <a:xfrm>
            <a:off x="3526092" y="1236978"/>
            <a:ext cx="5319458" cy="584775"/>
            <a:chOff x="1679978" y="2154073"/>
            <a:chExt cx="5319458" cy="584775"/>
          </a:xfrm>
        </p:grpSpPr>
        <p:grpSp>
          <p:nvGrpSpPr>
            <p:cNvPr id="7" name="组合 6">
              <a:extLst>
                <a:ext uri="{FF2B5EF4-FFF2-40B4-BE49-F238E27FC236}">
                  <a16:creationId xmlns:a16="http://schemas.microsoft.com/office/drawing/2014/main" id="{6AEBC4B2-57C3-4919-9B9C-22CF14D98B4E}"/>
                </a:ext>
              </a:extLst>
            </p:cNvPr>
            <p:cNvGrpSpPr/>
            <p:nvPr/>
          </p:nvGrpSpPr>
          <p:grpSpPr>
            <a:xfrm>
              <a:off x="1679978" y="2154073"/>
              <a:ext cx="5319458" cy="584775"/>
              <a:chOff x="1511558" y="1763184"/>
              <a:chExt cx="5319458" cy="584775"/>
            </a:xfrm>
          </p:grpSpPr>
          <p:sp>
            <p:nvSpPr>
              <p:cNvPr id="9" name="文本框 8">
                <a:extLst>
                  <a:ext uri="{FF2B5EF4-FFF2-40B4-BE49-F238E27FC236}">
                    <a16:creationId xmlns:a16="http://schemas.microsoft.com/office/drawing/2014/main" id="{740C7407-578D-4E38-A5EA-03A61D135441}"/>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从进制到基本数据类型</a:t>
                </a:r>
              </a:p>
            </p:txBody>
          </p:sp>
          <p:sp>
            <p:nvSpPr>
              <p:cNvPr id="10" name="六边形 9">
                <a:extLst>
                  <a:ext uri="{FF2B5EF4-FFF2-40B4-BE49-F238E27FC236}">
                    <a16:creationId xmlns:a16="http://schemas.microsoft.com/office/drawing/2014/main" id="{A38CCBD4-E8E8-4EAE-992B-6D8F5CB407E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文本框 7">
              <a:extLst>
                <a:ext uri="{FF2B5EF4-FFF2-40B4-BE49-F238E27FC236}">
                  <a16:creationId xmlns:a16="http://schemas.microsoft.com/office/drawing/2014/main" id="{C3B9B0BF-0402-453D-9561-E028D8AC0EC8}"/>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a:t>
              </a:r>
            </a:p>
          </p:txBody>
        </p:sp>
      </p:grpSp>
      <p:grpSp>
        <p:nvGrpSpPr>
          <p:cNvPr id="11" name="组合 10">
            <a:extLst>
              <a:ext uri="{FF2B5EF4-FFF2-40B4-BE49-F238E27FC236}">
                <a16:creationId xmlns:a16="http://schemas.microsoft.com/office/drawing/2014/main" id="{B97D1679-E11F-490B-AF45-3C30C6BF2B43}"/>
              </a:ext>
            </a:extLst>
          </p:cNvPr>
          <p:cNvGrpSpPr/>
          <p:nvPr/>
        </p:nvGrpSpPr>
        <p:grpSpPr>
          <a:xfrm>
            <a:off x="3526092" y="2472920"/>
            <a:ext cx="5319458" cy="584775"/>
            <a:chOff x="1679978" y="2154073"/>
            <a:chExt cx="5319458" cy="584775"/>
          </a:xfrm>
        </p:grpSpPr>
        <p:grpSp>
          <p:nvGrpSpPr>
            <p:cNvPr id="12" name="组合 11">
              <a:extLst>
                <a:ext uri="{FF2B5EF4-FFF2-40B4-BE49-F238E27FC236}">
                  <a16:creationId xmlns:a16="http://schemas.microsoft.com/office/drawing/2014/main" id="{66D49E0B-14AD-44DA-9154-417CF7B34379}"/>
                </a:ext>
              </a:extLst>
            </p:cNvPr>
            <p:cNvGrpSpPr/>
            <p:nvPr/>
          </p:nvGrpSpPr>
          <p:grpSpPr>
            <a:xfrm>
              <a:off x="1679978" y="2154073"/>
              <a:ext cx="5319458" cy="584775"/>
              <a:chOff x="1511558" y="1763184"/>
              <a:chExt cx="5319458" cy="584775"/>
            </a:xfrm>
          </p:grpSpPr>
          <p:sp>
            <p:nvSpPr>
              <p:cNvPr id="14" name="文本框 13">
                <a:extLst>
                  <a:ext uri="{FF2B5EF4-FFF2-40B4-BE49-F238E27FC236}">
                    <a16:creationId xmlns:a16="http://schemas.microsoft.com/office/drawing/2014/main" id="{6E4DC8E3-790C-4F8C-A73E-F757AD364E85}"/>
                  </a:ext>
                </a:extLst>
              </p:cNvPr>
              <p:cNvSpPr txBox="1"/>
              <p:nvPr/>
            </p:nvSpPr>
            <p:spPr>
              <a:xfrm>
                <a:off x="1792200" y="1763184"/>
                <a:ext cx="5038816" cy="584775"/>
              </a:xfrm>
              <a:prstGeom prst="rect">
                <a:avLst/>
              </a:prstGeom>
              <a:solidFill>
                <a:schemeClr val="accent4">
                  <a:lumMod val="20000"/>
                  <a:lumOff val="80000"/>
                </a:schemeClr>
              </a:solid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基本控制结构</a:t>
                </a:r>
              </a:p>
            </p:txBody>
          </p:sp>
          <p:sp>
            <p:nvSpPr>
              <p:cNvPr id="15" name="六边形 14">
                <a:extLst>
                  <a:ext uri="{FF2B5EF4-FFF2-40B4-BE49-F238E27FC236}">
                    <a16:creationId xmlns:a16="http://schemas.microsoft.com/office/drawing/2014/main" id="{DCB57187-2A86-45A3-815E-41AF8DCA515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文本框 12">
              <a:extLst>
                <a:ext uri="{FF2B5EF4-FFF2-40B4-BE49-F238E27FC236}">
                  <a16:creationId xmlns:a16="http://schemas.microsoft.com/office/drawing/2014/main" id="{EF856F4E-3878-4334-BC5E-C34EA0F76DD3}"/>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a:t>
              </a:r>
            </a:p>
          </p:txBody>
        </p:sp>
      </p:grpSp>
      <p:grpSp>
        <p:nvGrpSpPr>
          <p:cNvPr id="16" name="组合 15">
            <a:extLst>
              <a:ext uri="{FF2B5EF4-FFF2-40B4-BE49-F238E27FC236}">
                <a16:creationId xmlns:a16="http://schemas.microsoft.com/office/drawing/2014/main" id="{60A0359A-1E20-4C6C-BC91-39A844C449ED}"/>
              </a:ext>
            </a:extLst>
          </p:cNvPr>
          <p:cNvGrpSpPr/>
          <p:nvPr/>
        </p:nvGrpSpPr>
        <p:grpSpPr>
          <a:xfrm>
            <a:off x="3526092" y="3708862"/>
            <a:ext cx="5319458" cy="584775"/>
            <a:chOff x="1679978" y="2154073"/>
            <a:chExt cx="5319458" cy="584775"/>
          </a:xfrm>
        </p:grpSpPr>
        <p:grpSp>
          <p:nvGrpSpPr>
            <p:cNvPr id="17" name="组合 16">
              <a:extLst>
                <a:ext uri="{FF2B5EF4-FFF2-40B4-BE49-F238E27FC236}">
                  <a16:creationId xmlns:a16="http://schemas.microsoft.com/office/drawing/2014/main" id="{B582591C-398B-482C-A71E-3B7DB57CD3D2}"/>
                </a:ext>
              </a:extLst>
            </p:cNvPr>
            <p:cNvGrpSpPr/>
            <p:nvPr/>
          </p:nvGrpSpPr>
          <p:grpSpPr>
            <a:xfrm>
              <a:off x="1679978" y="2154073"/>
              <a:ext cx="5319458" cy="584775"/>
              <a:chOff x="1511558" y="1763184"/>
              <a:chExt cx="5319458" cy="584775"/>
            </a:xfrm>
          </p:grpSpPr>
          <p:sp>
            <p:nvSpPr>
              <p:cNvPr id="19" name="文本框 18">
                <a:extLst>
                  <a:ext uri="{FF2B5EF4-FFF2-40B4-BE49-F238E27FC236}">
                    <a16:creationId xmlns:a16="http://schemas.microsoft.com/office/drawing/2014/main" id="{980487C4-2885-4A16-BB80-DFE0A57EEC6D}"/>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函数与模块化设计</a:t>
                </a:r>
              </a:p>
            </p:txBody>
          </p:sp>
          <p:sp>
            <p:nvSpPr>
              <p:cNvPr id="20" name="六边形 19">
                <a:extLst>
                  <a:ext uri="{FF2B5EF4-FFF2-40B4-BE49-F238E27FC236}">
                    <a16:creationId xmlns:a16="http://schemas.microsoft.com/office/drawing/2014/main" id="{90ED65A4-5541-47E2-B822-7A29222B78C1}"/>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文本框 17">
              <a:extLst>
                <a:ext uri="{FF2B5EF4-FFF2-40B4-BE49-F238E27FC236}">
                  <a16:creationId xmlns:a16="http://schemas.microsoft.com/office/drawing/2014/main" id="{28C806D0-BEAB-4F67-8535-0C293F835A9A}"/>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三</a:t>
              </a:r>
            </a:p>
          </p:txBody>
        </p:sp>
      </p:grpSp>
      <p:grpSp>
        <p:nvGrpSpPr>
          <p:cNvPr id="21" name="组合 20">
            <a:extLst>
              <a:ext uri="{FF2B5EF4-FFF2-40B4-BE49-F238E27FC236}">
                <a16:creationId xmlns:a16="http://schemas.microsoft.com/office/drawing/2014/main" id="{927DB8F9-C6B0-44CC-88B0-AD99ABB82A55}"/>
              </a:ext>
            </a:extLst>
          </p:cNvPr>
          <p:cNvGrpSpPr/>
          <p:nvPr/>
        </p:nvGrpSpPr>
        <p:grpSpPr>
          <a:xfrm>
            <a:off x="3526092" y="4944803"/>
            <a:ext cx="5319458" cy="584775"/>
            <a:chOff x="1679978" y="2154073"/>
            <a:chExt cx="5319458" cy="584775"/>
          </a:xfrm>
        </p:grpSpPr>
        <p:grpSp>
          <p:nvGrpSpPr>
            <p:cNvPr id="22" name="组合 21">
              <a:extLst>
                <a:ext uri="{FF2B5EF4-FFF2-40B4-BE49-F238E27FC236}">
                  <a16:creationId xmlns:a16="http://schemas.microsoft.com/office/drawing/2014/main" id="{95283FF3-DB6B-4EBF-88C2-3F77793C079C}"/>
                </a:ext>
              </a:extLst>
            </p:cNvPr>
            <p:cNvGrpSpPr/>
            <p:nvPr/>
          </p:nvGrpSpPr>
          <p:grpSpPr>
            <a:xfrm>
              <a:off x="1679978" y="2154073"/>
              <a:ext cx="5319458" cy="584775"/>
              <a:chOff x="1511558" y="1763184"/>
              <a:chExt cx="5319458" cy="584775"/>
            </a:xfrm>
          </p:grpSpPr>
          <p:sp>
            <p:nvSpPr>
              <p:cNvPr id="24" name="文本框 23">
                <a:extLst>
                  <a:ext uri="{FF2B5EF4-FFF2-40B4-BE49-F238E27FC236}">
                    <a16:creationId xmlns:a16="http://schemas.microsoft.com/office/drawing/2014/main" id="{450BCE2C-8C9F-428F-806D-FEE139E293A6}"/>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构造数据类型之数组</a:t>
                </a:r>
              </a:p>
            </p:txBody>
          </p:sp>
          <p:sp>
            <p:nvSpPr>
              <p:cNvPr id="25" name="六边形 24">
                <a:extLst>
                  <a:ext uri="{FF2B5EF4-FFF2-40B4-BE49-F238E27FC236}">
                    <a16:creationId xmlns:a16="http://schemas.microsoft.com/office/drawing/2014/main" id="{5B23C39F-2CBF-4FB7-882E-12E5BDB7189A}"/>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文本框 22">
              <a:extLst>
                <a:ext uri="{FF2B5EF4-FFF2-40B4-BE49-F238E27FC236}">
                  <a16:creationId xmlns:a16="http://schemas.microsoft.com/office/drawing/2014/main" id="{72F5951B-6774-4DA9-B233-FF9D9104D50F}"/>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四</a:t>
              </a:r>
            </a:p>
          </p:txBody>
        </p:sp>
      </p:grpSp>
    </p:spTree>
    <p:extLst>
      <p:ext uri="{BB962C8B-B14F-4D97-AF65-F5344CB8AC3E}">
        <p14:creationId xmlns:p14="http://schemas.microsoft.com/office/powerpoint/2010/main" val="3049718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3055793" cy="523220"/>
          </a:xfrm>
        </p:spPr>
        <p:txBody>
          <a:bodyPr/>
          <a:lstStyle/>
          <a:p>
            <a:r>
              <a:rPr lang="zh-CN" altLang="en-US" dirty="0"/>
              <a:t>晶振与指令的执行</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8547100" cy="2881245"/>
          </a:xfrm>
        </p:spPr>
        <p:txBody>
          <a:bodyPr>
            <a:normAutofit/>
          </a:bodyPr>
          <a:lstStyle/>
          <a:p>
            <a:r>
              <a:rPr lang="zh-CN" altLang="en-US" dirty="0"/>
              <a:t>语句的执行速度</a:t>
            </a:r>
            <a:endParaRPr lang="en-US" altLang="zh-CN" dirty="0"/>
          </a:p>
          <a:p>
            <a:pPr lvl="1">
              <a:lnSpc>
                <a:spcPct val="100000"/>
              </a:lnSpc>
            </a:pPr>
            <a:r>
              <a:rPr lang="zh-CN" altLang="en-US" sz="2000" dirty="0"/>
              <a:t>一般情况下，单片机会以非常快的速度执行一条语句（严格上说应该是多条机器指令），肉眼无法察觉；</a:t>
            </a:r>
            <a:endParaRPr lang="en-US" altLang="zh-CN" sz="2000" dirty="0"/>
          </a:p>
          <a:p>
            <a:pPr lvl="1">
              <a:lnSpc>
                <a:spcPct val="100000"/>
              </a:lnSpc>
            </a:pPr>
            <a:r>
              <a:rPr lang="zh-CN" altLang="en-US" sz="2000" dirty="0"/>
              <a:t>语句的执行速度和单片机的晶振频率有关，频率越高，语句执行的速度越。不同语句的执行速度不同，对于整型，加法要快于乘法；</a:t>
            </a:r>
            <a:endParaRPr lang="en-US" altLang="zh-CN" sz="2000" dirty="0"/>
          </a:p>
          <a:p>
            <a:pPr lvl="1">
              <a:lnSpc>
                <a:spcPct val="100000"/>
              </a:lnSpc>
            </a:pPr>
            <a:r>
              <a:rPr lang="zh-CN" altLang="en-US" sz="2000" dirty="0"/>
              <a:t>在 </a:t>
            </a:r>
            <a:r>
              <a:rPr lang="en-US" altLang="zh-CN" sz="2000" dirty="0"/>
              <a:t>Proteus </a:t>
            </a:r>
            <a:r>
              <a:rPr lang="zh-CN" altLang="en-US" sz="2000" dirty="0"/>
              <a:t>仿真环境下，可以人为地改变单片机地晶振频率以调整语句的执行速度。如果要从定量的角度分析语句执行的速度，需要了解机器周期等概念。</a:t>
            </a:r>
          </a:p>
          <a:p>
            <a:pPr lvl="1"/>
            <a:endParaRPr lang="zh-CN" altLang="en-US" dirty="0"/>
          </a:p>
        </p:txBody>
      </p:sp>
      <p:pic>
        <p:nvPicPr>
          <p:cNvPr id="6" name="图片 5">
            <a:extLst>
              <a:ext uri="{FF2B5EF4-FFF2-40B4-BE49-F238E27FC236}">
                <a16:creationId xmlns:a16="http://schemas.microsoft.com/office/drawing/2014/main" id="{A1942DDA-989D-4624-81E4-40AC77B41944}"/>
              </a:ext>
            </a:extLst>
          </p:cNvPr>
          <p:cNvPicPr>
            <a:picLocks noChangeAspect="1"/>
          </p:cNvPicPr>
          <p:nvPr/>
        </p:nvPicPr>
        <p:blipFill>
          <a:blip r:embed="rId2"/>
          <a:stretch>
            <a:fillRect/>
          </a:stretch>
        </p:blipFill>
        <p:spPr>
          <a:xfrm>
            <a:off x="2289599" y="3659457"/>
            <a:ext cx="4564802" cy="2559242"/>
          </a:xfrm>
          <a:prstGeom prst="rect">
            <a:avLst/>
          </a:prstGeom>
        </p:spPr>
      </p:pic>
      <p:sp>
        <p:nvSpPr>
          <p:cNvPr id="7" name="矩形 6">
            <a:extLst>
              <a:ext uri="{FF2B5EF4-FFF2-40B4-BE49-F238E27FC236}">
                <a16:creationId xmlns:a16="http://schemas.microsoft.com/office/drawing/2014/main" id="{6AEF74CA-900D-473A-8F69-D8D292D152AB}"/>
              </a:ext>
            </a:extLst>
          </p:cNvPr>
          <p:cNvSpPr/>
          <p:nvPr/>
        </p:nvSpPr>
        <p:spPr>
          <a:xfrm>
            <a:off x="3433935" y="4669363"/>
            <a:ext cx="2907660" cy="172353"/>
          </a:xfrm>
          <a:prstGeom prst="rect">
            <a:avLst/>
          </a:prstGeom>
          <a:noFill/>
          <a:ln w="38100" cap="flat" cmpd="sng" algn="ctr">
            <a:solidFill>
              <a:srgbClr val="E4B31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Tree>
    <p:extLst>
      <p:ext uri="{BB962C8B-B14F-4D97-AF65-F5344CB8AC3E}">
        <p14:creationId xmlns:p14="http://schemas.microsoft.com/office/powerpoint/2010/main" val="3866778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8547100" cy="2364155"/>
          </a:xfrm>
        </p:spPr>
        <p:txBody>
          <a:bodyPr>
            <a:normAutofit/>
          </a:bodyPr>
          <a:lstStyle/>
          <a:p>
            <a:r>
              <a:rPr lang="zh-CN" altLang="en-US" dirty="0"/>
              <a:t>复合语句</a:t>
            </a:r>
            <a:endParaRPr lang="en-US" altLang="zh-CN" dirty="0"/>
          </a:p>
          <a:p>
            <a:pPr marL="457200" lvl="1" indent="0">
              <a:buNone/>
            </a:pPr>
            <a:r>
              <a:rPr lang="en-US" altLang="zh-CN" sz="2000" dirty="0"/>
              <a:t>C</a:t>
            </a:r>
            <a:r>
              <a:rPr lang="zh-CN" altLang="en-US" sz="2000" dirty="0"/>
              <a:t>语言可以用</a:t>
            </a:r>
            <a:r>
              <a:rPr lang="en-US" altLang="zh-CN" sz="2000" dirty="0"/>
              <a:t>{   }</a:t>
            </a:r>
            <a:r>
              <a:rPr lang="zh-CN" altLang="en-US" sz="2000" dirty="0"/>
              <a:t>包括一系列的语句。一对</a:t>
            </a:r>
            <a:r>
              <a:rPr lang="en-US" altLang="zh-CN" sz="2000" dirty="0"/>
              <a:t>{  }</a:t>
            </a:r>
            <a:r>
              <a:rPr lang="zh-CN" altLang="en-US" sz="2000" dirty="0"/>
              <a:t>所包含的内容称为一个复合语句。其中可以含有</a:t>
            </a:r>
            <a:r>
              <a:rPr lang="en-US" altLang="zh-CN" sz="2000" dirty="0"/>
              <a:t>0</a:t>
            </a:r>
            <a:r>
              <a:rPr lang="zh-CN" altLang="en-US" sz="2000" dirty="0"/>
              <a:t>到多条</a:t>
            </a:r>
            <a:r>
              <a:rPr lang="en-US" altLang="zh-CN" sz="2000" dirty="0"/>
              <a:t>C</a:t>
            </a:r>
            <a:r>
              <a:rPr lang="zh-CN" altLang="en-US" sz="2000" dirty="0"/>
              <a:t>语言语句。凡是可以出现单一语句的地方都可以使用复合语句，复合语句可以嵌套。</a:t>
            </a:r>
            <a:endParaRPr lang="en-US" altLang="zh-CN" sz="2000" dirty="0"/>
          </a:p>
          <a:p>
            <a:pPr marL="457200" lvl="1" indent="0">
              <a:buNone/>
            </a:pPr>
            <a:r>
              <a:rPr lang="zh-CN" altLang="en-US" sz="2000" dirty="0"/>
              <a:t>复合语句可以作为分支和循环的块，作为标识符的作用域。</a:t>
            </a:r>
          </a:p>
          <a:p>
            <a:pPr marL="457200" lvl="1" indent="0">
              <a:buNone/>
            </a:pPr>
            <a:endParaRPr lang="en-US" altLang="zh-CN" sz="2000" dirty="0"/>
          </a:p>
          <a:p>
            <a:pPr marL="457200" lvl="1" indent="0">
              <a:buNone/>
            </a:pPr>
            <a:endParaRPr lang="zh-CN" altLang="en-US" sz="2000" dirty="0"/>
          </a:p>
          <a:p>
            <a:pPr lvl="1"/>
            <a:endParaRPr lang="zh-CN" altLang="en-US" dirty="0"/>
          </a:p>
        </p:txBody>
      </p:sp>
    </p:spTree>
    <p:extLst>
      <p:ext uri="{BB962C8B-B14F-4D97-AF65-F5344CB8AC3E}">
        <p14:creationId xmlns:p14="http://schemas.microsoft.com/office/powerpoint/2010/main" val="405706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10A7A9-4238-4C6B-BA54-EA374821A0C9}"/>
              </a:ext>
            </a:extLst>
          </p:cNvPr>
          <p:cNvSpPr>
            <a:spLocks noGrp="1"/>
          </p:cNvSpPr>
          <p:nvPr>
            <p:ph type="sldNum" sz="quarter" idx="10"/>
          </p:nvPr>
        </p:nvSpPr>
        <p:spPr/>
        <p:txBody>
          <a:bodyPr/>
          <a:lstStyle/>
          <a:p>
            <a:fld id="{5B1BC3F3-C5AE-40C5-B831-8FBE0041BB2B}" type="slidenum">
              <a:rPr lang="zh-CN" altLang="en-US" smtClean="0"/>
              <a:pPr/>
              <a:t>3</a:t>
            </a:fld>
            <a:endParaRPr lang="zh-CN" altLang="en-US" dirty="0"/>
          </a:p>
        </p:txBody>
      </p:sp>
      <p:sp>
        <p:nvSpPr>
          <p:cNvPr id="3" name="文本占位符 2">
            <a:extLst>
              <a:ext uri="{FF2B5EF4-FFF2-40B4-BE49-F238E27FC236}">
                <a16:creationId xmlns:a16="http://schemas.microsoft.com/office/drawing/2014/main" id="{E736EA04-8FBC-4131-BB1B-B2868EFD5E3F}"/>
              </a:ext>
            </a:extLst>
          </p:cNvPr>
          <p:cNvSpPr>
            <a:spLocks noGrp="1"/>
          </p:cNvSpPr>
          <p:nvPr>
            <p:ph type="body" sz="quarter" idx="11"/>
          </p:nvPr>
        </p:nvSpPr>
        <p:spPr/>
        <p:txBody>
          <a:bodyPr/>
          <a:lstStyle/>
          <a:p>
            <a:r>
              <a:rPr lang="zh-CN" altLang="en-US" dirty="0"/>
              <a:t>上节回顾</a:t>
            </a:r>
          </a:p>
        </p:txBody>
      </p:sp>
      <p:sp>
        <p:nvSpPr>
          <p:cNvPr id="4" name="文本占位符 3">
            <a:extLst>
              <a:ext uri="{FF2B5EF4-FFF2-40B4-BE49-F238E27FC236}">
                <a16:creationId xmlns:a16="http://schemas.microsoft.com/office/drawing/2014/main" id="{78DC17BF-4DDE-4B1B-B99D-EBE23C9E1C70}"/>
              </a:ext>
            </a:extLst>
          </p:cNvPr>
          <p:cNvSpPr>
            <a:spLocks noGrp="1"/>
          </p:cNvSpPr>
          <p:nvPr>
            <p:ph type="body" sz="quarter" idx="12"/>
          </p:nvPr>
        </p:nvSpPr>
        <p:spPr>
          <a:xfrm>
            <a:off x="298449" y="0"/>
            <a:ext cx="2664660" cy="523220"/>
          </a:xfrm>
        </p:spPr>
        <p:txBody>
          <a:bodyPr/>
          <a:lstStyle/>
          <a:p>
            <a:r>
              <a:rPr lang="zh-CN" altLang="en-US" dirty="0"/>
              <a:t>点亮第一个</a:t>
            </a:r>
            <a:r>
              <a:rPr lang="en-US" altLang="zh-CN" dirty="0"/>
              <a:t>LED</a:t>
            </a:r>
            <a:endParaRPr lang="zh-CN" altLang="en-US" dirty="0"/>
          </a:p>
        </p:txBody>
      </p:sp>
      <p:grpSp>
        <p:nvGrpSpPr>
          <p:cNvPr id="15" name="组合 14">
            <a:extLst>
              <a:ext uri="{FF2B5EF4-FFF2-40B4-BE49-F238E27FC236}">
                <a16:creationId xmlns:a16="http://schemas.microsoft.com/office/drawing/2014/main" id="{248CD8FF-BB7B-4783-8138-120A10FE397D}"/>
              </a:ext>
            </a:extLst>
          </p:cNvPr>
          <p:cNvGrpSpPr/>
          <p:nvPr/>
        </p:nvGrpSpPr>
        <p:grpSpPr>
          <a:xfrm>
            <a:off x="202590" y="1177806"/>
            <a:ext cx="5521037" cy="3526172"/>
            <a:chOff x="202590" y="1540924"/>
            <a:chExt cx="5521037" cy="3526172"/>
          </a:xfrm>
        </p:grpSpPr>
        <p:pic>
          <p:nvPicPr>
            <p:cNvPr id="10" name="图片 9">
              <a:extLst>
                <a:ext uri="{FF2B5EF4-FFF2-40B4-BE49-F238E27FC236}">
                  <a16:creationId xmlns:a16="http://schemas.microsoft.com/office/drawing/2014/main" id="{59B78D53-EDC0-4B72-938D-1CBD9909E8EF}"/>
                </a:ext>
              </a:extLst>
            </p:cNvPr>
            <p:cNvPicPr>
              <a:picLocks noChangeAspect="1"/>
            </p:cNvPicPr>
            <p:nvPr/>
          </p:nvPicPr>
          <p:blipFill>
            <a:blip r:embed="rId2"/>
            <a:stretch>
              <a:fillRect/>
            </a:stretch>
          </p:blipFill>
          <p:spPr>
            <a:xfrm>
              <a:off x="202590" y="1540924"/>
              <a:ext cx="5521037" cy="3526172"/>
            </a:xfrm>
            <a:prstGeom prst="rect">
              <a:avLst/>
            </a:prstGeom>
          </p:spPr>
        </p:pic>
        <p:pic>
          <p:nvPicPr>
            <p:cNvPr id="14" name="图片 13">
              <a:extLst>
                <a:ext uri="{FF2B5EF4-FFF2-40B4-BE49-F238E27FC236}">
                  <a16:creationId xmlns:a16="http://schemas.microsoft.com/office/drawing/2014/main" id="{268EAA99-78C5-4EC1-843E-0FD9D58607D3}"/>
                </a:ext>
              </a:extLst>
            </p:cNvPr>
            <p:cNvPicPr>
              <a:picLocks noChangeAspect="1"/>
            </p:cNvPicPr>
            <p:nvPr/>
          </p:nvPicPr>
          <p:blipFill>
            <a:blip r:embed="rId3"/>
            <a:stretch>
              <a:fillRect/>
            </a:stretch>
          </p:blipFill>
          <p:spPr>
            <a:xfrm>
              <a:off x="4823627" y="4167096"/>
              <a:ext cx="900000" cy="900000"/>
            </a:xfrm>
            <a:prstGeom prst="rect">
              <a:avLst/>
            </a:prstGeom>
          </p:spPr>
        </p:pic>
      </p:grpSp>
      <p:grpSp>
        <p:nvGrpSpPr>
          <p:cNvPr id="19" name="组合 18">
            <a:extLst>
              <a:ext uri="{FF2B5EF4-FFF2-40B4-BE49-F238E27FC236}">
                <a16:creationId xmlns:a16="http://schemas.microsoft.com/office/drawing/2014/main" id="{BF265A12-4597-41EC-A6E2-6AC81DFB6898}"/>
              </a:ext>
            </a:extLst>
          </p:cNvPr>
          <p:cNvGrpSpPr/>
          <p:nvPr/>
        </p:nvGrpSpPr>
        <p:grpSpPr>
          <a:xfrm>
            <a:off x="6008667" y="882892"/>
            <a:ext cx="3052561" cy="2028146"/>
            <a:chOff x="6008667" y="1138172"/>
            <a:chExt cx="3052561" cy="2028146"/>
          </a:xfrm>
        </p:grpSpPr>
        <p:grpSp>
          <p:nvGrpSpPr>
            <p:cNvPr id="13" name="组合 12">
              <a:extLst>
                <a:ext uri="{FF2B5EF4-FFF2-40B4-BE49-F238E27FC236}">
                  <a16:creationId xmlns:a16="http://schemas.microsoft.com/office/drawing/2014/main" id="{BE388C23-35F6-4F67-BC91-958DB0E22591}"/>
                </a:ext>
              </a:extLst>
            </p:cNvPr>
            <p:cNvGrpSpPr/>
            <p:nvPr/>
          </p:nvGrpSpPr>
          <p:grpSpPr>
            <a:xfrm>
              <a:off x="6008667" y="1138172"/>
              <a:ext cx="3052561" cy="1658814"/>
              <a:chOff x="6008667" y="1059230"/>
              <a:chExt cx="3052561" cy="1658814"/>
            </a:xfrm>
          </p:grpSpPr>
          <p:pic>
            <p:nvPicPr>
              <p:cNvPr id="8" name="图片 7">
                <a:extLst>
                  <a:ext uri="{FF2B5EF4-FFF2-40B4-BE49-F238E27FC236}">
                    <a16:creationId xmlns:a16="http://schemas.microsoft.com/office/drawing/2014/main" id="{5C0183E1-5C57-487E-91FC-408E77641CC0}"/>
                  </a:ext>
                </a:extLst>
              </p:cNvPr>
              <p:cNvPicPr>
                <a:picLocks noChangeAspect="1"/>
              </p:cNvPicPr>
              <p:nvPr/>
            </p:nvPicPr>
            <p:blipFill>
              <a:blip r:embed="rId4"/>
              <a:stretch>
                <a:fillRect/>
              </a:stretch>
            </p:blipFill>
            <p:spPr>
              <a:xfrm rot="10800000">
                <a:off x="6008667" y="1059230"/>
                <a:ext cx="3052561" cy="1658814"/>
              </a:xfrm>
              <a:prstGeom prst="rect">
                <a:avLst/>
              </a:prstGeom>
            </p:spPr>
          </p:pic>
          <p:pic>
            <p:nvPicPr>
              <p:cNvPr id="12" name="图片 11">
                <a:extLst>
                  <a:ext uri="{FF2B5EF4-FFF2-40B4-BE49-F238E27FC236}">
                    <a16:creationId xmlns:a16="http://schemas.microsoft.com/office/drawing/2014/main" id="{9D6D1289-1DF8-4653-937E-306363408645}"/>
                  </a:ext>
                </a:extLst>
              </p:cNvPr>
              <p:cNvPicPr>
                <a:picLocks noChangeAspect="1"/>
              </p:cNvPicPr>
              <p:nvPr/>
            </p:nvPicPr>
            <p:blipFill>
              <a:blip r:embed="rId5"/>
              <a:stretch>
                <a:fillRect/>
              </a:stretch>
            </p:blipFill>
            <p:spPr>
              <a:xfrm>
                <a:off x="8161228" y="1818044"/>
                <a:ext cx="900000" cy="900000"/>
              </a:xfrm>
              <a:prstGeom prst="rect">
                <a:avLst/>
              </a:prstGeom>
            </p:spPr>
          </p:pic>
        </p:grpSp>
        <p:sp>
          <p:nvSpPr>
            <p:cNvPr id="17" name="文本框 16">
              <a:extLst>
                <a:ext uri="{FF2B5EF4-FFF2-40B4-BE49-F238E27FC236}">
                  <a16:creationId xmlns:a16="http://schemas.microsoft.com/office/drawing/2014/main" id="{13CF2414-1400-4819-9500-2367CB9B9C61}"/>
                </a:ext>
              </a:extLst>
            </p:cNvPr>
            <p:cNvSpPr txBox="1"/>
            <p:nvPr/>
          </p:nvSpPr>
          <p:spPr>
            <a:xfrm>
              <a:off x="6824372" y="2796986"/>
              <a:ext cx="1421150"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开发板现象</a:t>
              </a:r>
            </a:p>
          </p:txBody>
        </p:sp>
      </p:grpSp>
      <p:grpSp>
        <p:nvGrpSpPr>
          <p:cNvPr id="21" name="组合 20">
            <a:extLst>
              <a:ext uri="{FF2B5EF4-FFF2-40B4-BE49-F238E27FC236}">
                <a16:creationId xmlns:a16="http://schemas.microsoft.com/office/drawing/2014/main" id="{AE021E62-AE4E-4580-BDED-BD4A145313A5}"/>
              </a:ext>
            </a:extLst>
          </p:cNvPr>
          <p:cNvGrpSpPr/>
          <p:nvPr/>
        </p:nvGrpSpPr>
        <p:grpSpPr>
          <a:xfrm>
            <a:off x="6008667" y="3044429"/>
            <a:ext cx="3052561" cy="3160580"/>
            <a:chOff x="6008667" y="3234324"/>
            <a:chExt cx="3052561" cy="3160580"/>
          </a:xfrm>
        </p:grpSpPr>
        <p:grpSp>
          <p:nvGrpSpPr>
            <p:cNvPr id="11" name="组合 10">
              <a:extLst>
                <a:ext uri="{FF2B5EF4-FFF2-40B4-BE49-F238E27FC236}">
                  <a16:creationId xmlns:a16="http://schemas.microsoft.com/office/drawing/2014/main" id="{42CA95FD-5EB0-4E9E-A741-4824476F4F48}"/>
                </a:ext>
              </a:extLst>
            </p:cNvPr>
            <p:cNvGrpSpPr/>
            <p:nvPr/>
          </p:nvGrpSpPr>
          <p:grpSpPr>
            <a:xfrm>
              <a:off x="6008667" y="3234324"/>
              <a:ext cx="3052561" cy="2842523"/>
              <a:chOff x="6008667" y="3313265"/>
              <a:chExt cx="3052561" cy="2842523"/>
            </a:xfrm>
          </p:grpSpPr>
          <p:pic>
            <p:nvPicPr>
              <p:cNvPr id="7" name="图片 6">
                <a:extLst>
                  <a:ext uri="{FF2B5EF4-FFF2-40B4-BE49-F238E27FC236}">
                    <a16:creationId xmlns:a16="http://schemas.microsoft.com/office/drawing/2014/main" id="{DB015255-AC4D-4DA5-9806-D0B8F627218E}"/>
                  </a:ext>
                </a:extLst>
              </p:cNvPr>
              <p:cNvPicPr>
                <a:picLocks noChangeAspect="1"/>
              </p:cNvPicPr>
              <p:nvPr/>
            </p:nvPicPr>
            <p:blipFill>
              <a:blip r:embed="rId6"/>
              <a:stretch>
                <a:fillRect/>
              </a:stretch>
            </p:blipFill>
            <p:spPr>
              <a:xfrm>
                <a:off x="6008667" y="3313265"/>
                <a:ext cx="3052561" cy="2842523"/>
              </a:xfrm>
              <a:prstGeom prst="rect">
                <a:avLst/>
              </a:prstGeom>
            </p:spPr>
          </p:pic>
          <p:pic>
            <p:nvPicPr>
              <p:cNvPr id="9" name="图片 8">
                <a:extLst>
                  <a:ext uri="{FF2B5EF4-FFF2-40B4-BE49-F238E27FC236}">
                    <a16:creationId xmlns:a16="http://schemas.microsoft.com/office/drawing/2014/main" id="{F594006A-CFC8-40FE-B98E-09A445A28539}"/>
                  </a:ext>
                </a:extLst>
              </p:cNvPr>
              <p:cNvPicPr>
                <a:picLocks noChangeAspect="1"/>
              </p:cNvPicPr>
              <p:nvPr/>
            </p:nvPicPr>
            <p:blipFill>
              <a:blip r:embed="rId7"/>
              <a:stretch>
                <a:fillRect/>
              </a:stretch>
            </p:blipFill>
            <p:spPr>
              <a:xfrm>
                <a:off x="8161228" y="5255788"/>
                <a:ext cx="900000" cy="900000"/>
              </a:xfrm>
              <a:prstGeom prst="rect">
                <a:avLst/>
              </a:prstGeom>
            </p:spPr>
          </p:pic>
        </p:grpSp>
        <p:sp>
          <p:nvSpPr>
            <p:cNvPr id="20" name="文本框 19">
              <a:extLst>
                <a:ext uri="{FF2B5EF4-FFF2-40B4-BE49-F238E27FC236}">
                  <a16:creationId xmlns:a16="http://schemas.microsoft.com/office/drawing/2014/main" id="{4E0A308F-D80B-4E89-AF1D-7B67E3559E64}"/>
                </a:ext>
              </a:extLst>
            </p:cNvPr>
            <p:cNvSpPr txBox="1"/>
            <p:nvPr/>
          </p:nvSpPr>
          <p:spPr>
            <a:xfrm>
              <a:off x="6824372" y="6025572"/>
              <a:ext cx="1421150"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仿真现象</a:t>
              </a:r>
            </a:p>
          </p:txBody>
        </p:sp>
      </p:grpSp>
      <p:cxnSp>
        <p:nvCxnSpPr>
          <p:cNvPr id="23" name="直接连接符 22">
            <a:extLst>
              <a:ext uri="{FF2B5EF4-FFF2-40B4-BE49-F238E27FC236}">
                <a16:creationId xmlns:a16="http://schemas.microsoft.com/office/drawing/2014/main" id="{237D6B8B-DE48-459A-8C87-3957C80F1449}"/>
              </a:ext>
            </a:extLst>
          </p:cNvPr>
          <p:cNvCxnSpPr>
            <a:cxnSpLocks/>
          </p:cNvCxnSpPr>
          <p:nvPr/>
        </p:nvCxnSpPr>
        <p:spPr>
          <a:xfrm>
            <a:off x="5854700" y="692150"/>
            <a:ext cx="0" cy="5619750"/>
          </a:xfrm>
          <a:prstGeom prst="line">
            <a:avLst/>
          </a:prstGeom>
          <a:ln w="38100">
            <a:solidFill>
              <a:srgbClr val="E4B316"/>
            </a:solidFill>
            <a:prstDash val="sysDot"/>
          </a:ln>
        </p:spPr>
        <p:style>
          <a:lnRef idx="1">
            <a:schemeClr val="accent4"/>
          </a:lnRef>
          <a:fillRef idx="0">
            <a:schemeClr val="accent4"/>
          </a:fillRef>
          <a:effectRef idx="0">
            <a:schemeClr val="accent4"/>
          </a:effectRef>
          <a:fontRef idx="minor">
            <a:schemeClr val="tx1"/>
          </a:fontRef>
        </p:style>
      </p:cxnSp>
      <p:sp>
        <p:nvSpPr>
          <p:cNvPr id="26" name="文本框 25">
            <a:extLst>
              <a:ext uri="{FF2B5EF4-FFF2-40B4-BE49-F238E27FC236}">
                <a16:creationId xmlns:a16="http://schemas.microsoft.com/office/drawing/2014/main" id="{2B52B692-56DD-444D-A448-C2246C7D3C8E}"/>
              </a:ext>
            </a:extLst>
          </p:cNvPr>
          <p:cNvSpPr txBox="1"/>
          <p:nvPr/>
        </p:nvSpPr>
        <p:spPr>
          <a:xfrm>
            <a:off x="202589" y="692150"/>
            <a:ext cx="2616805"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软件基础：代码框架</a:t>
            </a:r>
          </a:p>
        </p:txBody>
      </p:sp>
      <p:sp>
        <p:nvSpPr>
          <p:cNvPr id="27" name="矩形 26">
            <a:extLst>
              <a:ext uri="{FF2B5EF4-FFF2-40B4-BE49-F238E27FC236}">
                <a16:creationId xmlns:a16="http://schemas.microsoft.com/office/drawing/2014/main" id="{F24E3311-9208-4225-B386-F23395FF69F4}"/>
              </a:ext>
            </a:extLst>
          </p:cNvPr>
          <p:cNvSpPr/>
          <p:nvPr/>
        </p:nvSpPr>
        <p:spPr>
          <a:xfrm>
            <a:off x="539750" y="1374119"/>
            <a:ext cx="2012950" cy="241300"/>
          </a:xfrm>
          <a:prstGeom prst="rect">
            <a:avLst/>
          </a:prstGeom>
          <a:solidFill>
            <a:schemeClr val="accent4">
              <a:lumMod val="20000"/>
              <a:lumOff val="80000"/>
              <a:alpha val="40000"/>
            </a:schemeClr>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322EEF3-1CCF-4BC0-A7AF-23AA03E5054E}"/>
              </a:ext>
            </a:extLst>
          </p:cNvPr>
          <p:cNvSpPr/>
          <p:nvPr/>
        </p:nvSpPr>
        <p:spPr>
          <a:xfrm>
            <a:off x="561077" y="1772521"/>
            <a:ext cx="2012950" cy="241300"/>
          </a:xfrm>
          <a:prstGeom prst="rect">
            <a:avLst/>
          </a:prstGeom>
          <a:solidFill>
            <a:schemeClr val="accent4">
              <a:lumMod val="20000"/>
              <a:lumOff val="80000"/>
              <a:alpha val="40000"/>
            </a:schemeClr>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F1593474-C2F8-456F-8FFE-33AD2FDDA1DA}"/>
              </a:ext>
            </a:extLst>
          </p:cNvPr>
          <p:cNvSpPr/>
          <p:nvPr/>
        </p:nvSpPr>
        <p:spPr>
          <a:xfrm>
            <a:off x="561077" y="2203189"/>
            <a:ext cx="2012950" cy="1315322"/>
          </a:xfrm>
          <a:prstGeom prst="rect">
            <a:avLst/>
          </a:prstGeom>
          <a:solidFill>
            <a:schemeClr val="accent4">
              <a:lumMod val="20000"/>
              <a:lumOff val="80000"/>
              <a:alpha val="40000"/>
            </a:schemeClr>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占位符 23">
            <a:extLst>
              <a:ext uri="{FF2B5EF4-FFF2-40B4-BE49-F238E27FC236}">
                <a16:creationId xmlns:a16="http://schemas.microsoft.com/office/drawing/2014/main" id="{F790E290-1868-4FC4-8A05-4E2EBC33C735}"/>
              </a:ext>
            </a:extLst>
          </p:cNvPr>
          <p:cNvSpPr>
            <a:spLocks noGrp="1"/>
          </p:cNvSpPr>
          <p:nvPr>
            <p:ph type="body" sz="quarter" idx="13"/>
          </p:nvPr>
        </p:nvSpPr>
        <p:spPr>
          <a:xfrm>
            <a:off x="342901" y="4848711"/>
            <a:ext cx="5357834" cy="1038241"/>
          </a:xfrm>
        </p:spPr>
        <p:txBody>
          <a:bodyPr>
            <a:noAutofit/>
          </a:bodyPr>
          <a:lstStyle/>
          <a:p>
            <a:pPr>
              <a:lnSpc>
                <a:spcPct val="150000"/>
              </a:lnSpc>
              <a:defRPr/>
            </a:pPr>
            <a:r>
              <a:rPr lang="zh-CN" altLang="en-US" sz="1800" dirty="0">
                <a:latin typeface="宋体" panose="02010600030101010101" pitchFamily="2" charset="-122"/>
              </a:rPr>
              <a:t>一般需要引入头文件，定义引脚，编写主函数；</a:t>
            </a:r>
            <a:endParaRPr lang="en-US" altLang="zh-CN" sz="1800" dirty="0">
              <a:latin typeface="宋体" panose="02010600030101010101" pitchFamily="2" charset="-122"/>
            </a:endParaRPr>
          </a:p>
          <a:p>
            <a:pPr>
              <a:lnSpc>
                <a:spcPct val="150000"/>
              </a:lnSpc>
              <a:defRPr/>
            </a:pPr>
            <a:r>
              <a:rPr lang="zh-CN" altLang="en-US" sz="1800" dirty="0">
                <a:latin typeface="宋体" panose="02010600030101010101" pitchFamily="2" charset="-122"/>
              </a:rPr>
              <a:t>嵌入式 </a:t>
            </a:r>
            <a:r>
              <a:rPr lang="en-US" altLang="zh-CN" sz="1800" dirty="0">
                <a:latin typeface="宋体" panose="02010600030101010101" pitchFamily="2" charset="-122"/>
              </a:rPr>
              <a:t>C </a:t>
            </a:r>
            <a:r>
              <a:rPr lang="zh-CN" altLang="en-US" sz="1800" dirty="0">
                <a:latin typeface="宋体" panose="02010600030101010101" pitchFamily="2" charset="-122"/>
              </a:rPr>
              <a:t>语言和普通 </a:t>
            </a:r>
            <a:r>
              <a:rPr lang="en-US" altLang="zh-CN" sz="1800" dirty="0">
                <a:latin typeface="宋体" panose="02010600030101010101" pitchFamily="2" charset="-122"/>
              </a:rPr>
              <a:t>C </a:t>
            </a:r>
            <a:r>
              <a:rPr lang="zh-CN" altLang="en-US" sz="1800" dirty="0">
                <a:latin typeface="宋体" panose="02010600030101010101" pitchFamily="2" charset="-122"/>
              </a:rPr>
              <a:t>语言存在一定的区别。</a:t>
            </a:r>
            <a:endParaRPr lang="en-US" altLang="zh-CN" sz="1800" dirty="0">
              <a:latin typeface="宋体" panose="02010600030101010101" pitchFamily="2" charset="-122"/>
            </a:endParaRPr>
          </a:p>
        </p:txBody>
      </p:sp>
    </p:spTree>
    <p:extLst>
      <p:ext uri="{BB962C8B-B14F-4D97-AF65-F5344CB8AC3E}">
        <p14:creationId xmlns:p14="http://schemas.microsoft.com/office/powerpoint/2010/main" val="2233399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1998183" cy="523220"/>
          </a:xfrm>
        </p:spPr>
        <p:txBody>
          <a:bodyPr>
            <a:normAutofit/>
          </a:bodyPr>
          <a:lstStyle/>
          <a:p>
            <a:r>
              <a:rPr lang="zh-CN" altLang="en-US" dirty="0"/>
              <a:t>基本概念</a:t>
            </a:r>
            <a:endParaRPr lang="en-US" altLang="zh-CN" sz="2000" dirty="0"/>
          </a:p>
        </p:txBody>
      </p:sp>
      <p:sp>
        <p:nvSpPr>
          <p:cNvPr id="15" name="Text Box 3">
            <a:extLst>
              <a:ext uri="{FF2B5EF4-FFF2-40B4-BE49-F238E27FC236}">
                <a16:creationId xmlns:a16="http://schemas.microsoft.com/office/drawing/2014/main" id="{D37A0F8D-1146-4304-9992-A6A7594BF8F1}"/>
              </a:ext>
            </a:extLst>
          </p:cNvPr>
          <p:cNvSpPr txBox="1">
            <a:spLocks noChangeArrowheads="1"/>
          </p:cNvSpPr>
          <p:nvPr/>
        </p:nvSpPr>
        <p:spPr bwMode="auto">
          <a:xfrm>
            <a:off x="666750" y="1317965"/>
            <a:ext cx="6029513"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程序经常会重复执行某些相同的操作，如：</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求：</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s=1+2+3+4+…+100</a:t>
            </a:r>
          </a:p>
        </p:txBody>
      </p:sp>
      <p:sp>
        <p:nvSpPr>
          <p:cNvPr id="16" name="Text Box 4">
            <a:extLst>
              <a:ext uri="{FF2B5EF4-FFF2-40B4-BE49-F238E27FC236}">
                <a16:creationId xmlns:a16="http://schemas.microsoft.com/office/drawing/2014/main" id="{168339A7-056F-4009-9E41-8AD42EB4ABC0}"/>
              </a:ext>
            </a:extLst>
          </p:cNvPr>
          <p:cNvSpPr txBox="1">
            <a:spLocks noChangeArrowheads="1"/>
          </p:cNvSpPr>
          <p:nvPr/>
        </p:nvSpPr>
        <p:spPr bwMode="auto">
          <a:xfrm>
            <a:off x="665163" y="2153478"/>
            <a:ext cx="4824054" cy="26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算法描述：</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①</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s=0;i=1;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②s+=</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③</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判断</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是否小于等于</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100</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如果</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小于等于</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100</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，重复②；</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否则，结束。 </a:t>
            </a:r>
          </a:p>
        </p:txBody>
      </p:sp>
      <p:sp>
        <p:nvSpPr>
          <p:cNvPr id="17" name="Text Box 6">
            <a:extLst>
              <a:ext uri="{FF2B5EF4-FFF2-40B4-BE49-F238E27FC236}">
                <a16:creationId xmlns:a16="http://schemas.microsoft.com/office/drawing/2014/main" id="{402AF422-0DDA-43F2-87CD-C2712DE21396}"/>
              </a:ext>
            </a:extLst>
          </p:cNvPr>
          <p:cNvSpPr txBox="1">
            <a:spLocks noChangeArrowheads="1"/>
          </p:cNvSpPr>
          <p:nvPr/>
        </p:nvSpPr>
        <p:spPr bwMode="auto">
          <a:xfrm>
            <a:off x="685800" y="4745866"/>
            <a:ext cx="787617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此类根据“条件”重复执行相同算法的结构，称为循环。</a:t>
            </a:r>
          </a:p>
        </p:txBody>
      </p:sp>
      <p:sp>
        <p:nvSpPr>
          <p:cNvPr id="18" name="AutoShape 7">
            <a:extLst>
              <a:ext uri="{FF2B5EF4-FFF2-40B4-BE49-F238E27FC236}">
                <a16:creationId xmlns:a16="http://schemas.microsoft.com/office/drawing/2014/main" id="{396AD7AF-6F97-42A4-9CEB-AA56B9674310}"/>
              </a:ext>
            </a:extLst>
          </p:cNvPr>
          <p:cNvSpPr>
            <a:spLocks/>
          </p:cNvSpPr>
          <p:nvPr/>
        </p:nvSpPr>
        <p:spPr bwMode="auto">
          <a:xfrm>
            <a:off x="3270250" y="2591628"/>
            <a:ext cx="2093913" cy="201613"/>
          </a:xfrm>
          <a:prstGeom prst="callout1">
            <a:avLst>
              <a:gd name="adj1" fmla="val 137796"/>
              <a:gd name="adj2" fmla="val 94542"/>
              <a:gd name="adj3" fmla="val 137796"/>
              <a:gd name="adj4" fmla="val -58380"/>
            </a:avLst>
          </a:prstGeom>
          <a:noFill/>
          <a:ln w="19050">
            <a:solidFill>
              <a:srgbClr val="E4B316"/>
            </a:solidFill>
            <a:miter lim="800000"/>
            <a:headEnd type="triangle" w="med" len="me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初始化部分。</a:t>
            </a:r>
          </a:p>
        </p:txBody>
      </p:sp>
      <p:sp>
        <p:nvSpPr>
          <p:cNvPr id="19" name="AutoShape 8">
            <a:extLst>
              <a:ext uri="{FF2B5EF4-FFF2-40B4-BE49-F238E27FC236}">
                <a16:creationId xmlns:a16="http://schemas.microsoft.com/office/drawing/2014/main" id="{331CDA08-6148-40E4-8DD1-41DDC9E019B8}"/>
              </a:ext>
            </a:extLst>
          </p:cNvPr>
          <p:cNvSpPr>
            <a:spLocks/>
          </p:cNvSpPr>
          <p:nvPr/>
        </p:nvSpPr>
        <p:spPr bwMode="auto">
          <a:xfrm>
            <a:off x="4329113" y="2905953"/>
            <a:ext cx="4922837" cy="520700"/>
          </a:xfrm>
          <a:prstGeom prst="accentCallout2">
            <a:avLst>
              <a:gd name="adj1" fmla="val 21949"/>
              <a:gd name="adj2" fmla="val -1546"/>
              <a:gd name="adj3" fmla="val 21949"/>
              <a:gd name="adj4" fmla="val -50694"/>
              <a:gd name="adj5" fmla="val 109148"/>
              <a:gd name="adj6" fmla="val -50759"/>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循环体。含有使条件趋假的语句。</a:t>
            </a:r>
          </a:p>
        </p:txBody>
      </p:sp>
      <p:sp>
        <p:nvSpPr>
          <p:cNvPr id="20" name="AutoShape 9">
            <a:extLst>
              <a:ext uri="{FF2B5EF4-FFF2-40B4-BE49-F238E27FC236}">
                <a16:creationId xmlns:a16="http://schemas.microsoft.com/office/drawing/2014/main" id="{F674A4E9-D79B-42C2-8DDF-678DE4C94412}"/>
              </a:ext>
            </a:extLst>
          </p:cNvPr>
          <p:cNvSpPr>
            <a:spLocks/>
          </p:cNvSpPr>
          <p:nvPr/>
        </p:nvSpPr>
        <p:spPr bwMode="auto">
          <a:xfrm>
            <a:off x="6034088" y="3720341"/>
            <a:ext cx="2743200" cy="609600"/>
          </a:xfrm>
          <a:prstGeom prst="callout2">
            <a:avLst>
              <a:gd name="adj1" fmla="val 18750"/>
              <a:gd name="adj2" fmla="val -2778"/>
              <a:gd name="adj3" fmla="val 18750"/>
              <a:gd name="adj4" fmla="val -27375"/>
              <a:gd name="adj5" fmla="val 146356"/>
              <a:gd name="adj6" fmla="val -27606"/>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循环的条件。</a:t>
            </a:r>
          </a:p>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注意：循环应在有限次完成。</a:t>
            </a:r>
          </a:p>
        </p:txBody>
      </p:sp>
      <p:sp>
        <p:nvSpPr>
          <p:cNvPr id="22" name="Text Box 11">
            <a:extLst>
              <a:ext uri="{FF2B5EF4-FFF2-40B4-BE49-F238E27FC236}">
                <a16:creationId xmlns:a16="http://schemas.microsoft.com/office/drawing/2014/main" id="{0074CF6B-1F48-4789-856E-07B093741627}"/>
              </a:ext>
            </a:extLst>
          </p:cNvPr>
          <p:cNvSpPr txBox="1">
            <a:spLocks noChangeArrowheads="1"/>
          </p:cNvSpPr>
          <p:nvPr/>
        </p:nvSpPr>
        <p:spPr bwMode="auto">
          <a:xfrm>
            <a:off x="685800" y="5334000"/>
            <a:ext cx="4934662"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语言提供了三类实现循环的语句</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while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  while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a:t>
            </a:r>
          </a:p>
        </p:txBody>
      </p:sp>
    </p:spTree>
    <p:extLst>
      <p:ext uri="{BB962C8B-B14F-4D97-AF65-F5344CB8AC3E}">
        <p14:creationId xmlns:p14="http://schemas.microsoft.com/office/powerpoint/2010/main" val="246464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box(in)">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box(in)">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box(in)">
                                      <p:cBhvr>
                                        <p:cTn id="22" dur="500"/>
                                        <p:tgtEl>
                                          <p:spTgt spid="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box(in)">
                                      <p:cBhvr>
                                        <p:cTn id="27" dur="500"/>
                                        <p:tgtEl>
                                          <p:spTgt spid="1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
                                            <p:txEl>
                                              <p:pRg st="4" end="4"/>
                                            </p:txEl>
                                          </p:spTgt>
                                        </p:tgtEl>
                                        <p:attrNameLst>
                                          <p:attrName>style.visibility</p:attrName>
                                        </p:attrNameLst>
                                      </p:cBhvr>
                                      <p:to>
                                        <p:strVal val="visible"/>
                                      </p:to>
                                    </p:set>
                                    <p:animEffect transition="in" filter="box(in)">
                                      <p:cBhvr>
                                        <p:cTn id="32" dur="500"/>
                                        <p:tgtEl>
                                          <p:spTgt spid="1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box(in)">
                                      <p:cBhvr>
                                        <p:cTn id="37" dur="500"/>
                                        <p:tgtEl>
                                          <p:spTgt spid="1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Effect transition="in" filter="box(in)">
                                      <p:cBhvr>
                                        <p:cTn id="42" dur="500"/>
                                        <p:tgtEl>
                                          <p:spTgt spid="1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3"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upRight)">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3"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strips(upRight)">
                                      <p:cBhvr>
                                        <p:cTn id="56" dur="500"/>
                                        <p:tgtEl>
                                          <p:spTgt spid="20"/>
                                        </p:tgtEl>
                                      </p:cBhvr>
                                    </p:animEffect>
                                  </p:childTnLst>
                                  <p:subTnLst>
                                    <p:audio>
                                      <p:cMediaNode>
                                        <p:cTn display="0" masterRel="sameClick">
                                          <p:stCondLst>
                                            <p:cond evt="begin" delay="0">
                                              <p:tn val="54"/>
                                            </p:cond>
                                          </p:stCondLst>
                                          <p:endCondLst>
                                            <p:cond evt="onStopAudio" delay="0">
                                              <p:tgtEl>
                                                <p:sldTgt/>
                                              </p:tgtEl>
                                            </p:cond>
                                          </p:endCondLst>
                                        </p:cTn>
                                        <p:tgtEl>
                                          <p:sndTgt r:embed="rId3" name="chimes.wav"/>
                                        </p:tgtEl>
                                      </p:cMediaNode>
                                    </p:audio>
                                  </p:subTnLst>
                                </p:cTn>
                              </p:par>
                            </p:childTnLst>
                          </p:cTn>
                        </p:par>
                      </p:childTnLst>
                    </p:cTn>
                  </p:par>
                  <p:par>
                    <p:cTn id="57" fill="hold">
                      <p:stCondLst>
                        <p:cond delay="indefinite"/>
                      </p:stCondLst>
                      <p:childTnLst>
                        <p:par>
                          <p:cTn id="58" fill="hold">
                            <p:stCondLst>
                              <p:cond delay="0"/>
                            </p:stCondLst>
                            <p:childTnLst>
                              <p:par>
                                <p:cTn id="59" presetID="18" presetClass="entr" presetSubtype="6"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strips(downRight)">
                                      <p:cBhvr>
                                        <p:cTn id="61" dur="500"/>
                                        <p:tgtEl>
                                          <p:spTgt spid="19"/>
                                        </p:tgtEl>
                                      </p:cBhvr>
                                    </p:animEffect>
                                  </p:childTnLst>
                                  <p:subTnLst>
                                    <p:audio>
                                      <p:cMediaNode>
                                        <p:cTn display="0" masterRel="sameClick">
                                          <p:stCondLst>
                                            <p:cond evt="begin" delay="0">
                                              <p:tn val="59"/>
                                            </p:cond>
                                          </p:stCondLst>
                                          <p:endCondLst>
                                            <p:cond evt="onStopAudio" delay="0">
                                              <p:tgtEl>
                                                <p:sldTgt/>
                                              </p:tgtEl>
                                            </p:cond>
                                          </p:endCondLst>
                                        </p:cTn>
                                        <p:tgtEl>
                                          <p:sndTgt r:embed="rId3" name="chimes.wav"/>
                                        </p:tgtEl>
                                      </p:cMediaNode>
                                    </p:audio>
                                  </p:sub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22">
                                            <p:txEl>
                                              <p:pRg st="0" end="0"/>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build="p" autoUpdateAnimBg="0"/>
      <p:bldP spid="17" grpId="0" autoUpdateAnimBg="0"/>
      <p:bldP spid="18" grpId="0" animBg="1" autoUpdateAnimBg="0"/>
      <p:bldP spid="19" grpId="0" animBg="1" autoUpdateAnimBg="0"/>
      <p:bldP spid="20" grpId="0" animBg="1" autoUpdateAnimBg="0"/>
      <p:bldP spid="2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31</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49" y="778213"/>
            <a:ext cx="3649773" cy="523220"/>
          </a:xfrm>
        </p:spPr>
        <p:txBody>
          <a:bodyPr>
            <a:normAutofit/>
          </a:bodyPr>
          <a:lstStyle/>
          <a:p>
            <a:r>
              <a:rPr lang="en-US" altLang="zh-CN" dirty="0"/>
              <a:t>while</a:t>
            </a:r>
            <a:r>
              <a:rPr lang="zh-CN" altLang="en-US" dirty="0"/>
              <a:t>循环（当型循环）</a:t>
            </a:r>
            <a:endParaRPr lang="en-US" altLang="zh-CN" sz="2000" dirty="0"/>
          </a:p>
        </p:txBody>
      </p:sp>
      <p:sp>
        <p:nvSpPr>
          <p:cNvPr id="6" name="Text Box 3">
            <a:extLst>
              <a:ext uri="{FF2B5EF4-FFF2-40B4-BE49-F238E27FC236}">
                <a16:creationId xmlns:a16="http://schemas.microsoft.com/office/drawing/2014/main" id="{1E8AAB5B-AA98-44AB-8036-E20F0F30A1C0}"/>
              </a:ext>
            </a:extLst>
          </p:cNvPr>
          <p:cNvSpPr txBox="1">
            <a:spLocks noChangeArrowheads="1"/>
          </p:cNvSpPr>
          <p:nvPr/>
        </p:nvSpPr>
        <p:spPr bwMode="auto">
          <a:xfrm>
            <a:off x="1917953" y="1263475"/>
            <a:ext cx="3336468"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while(expression)</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statement;</a:t>
            </a:r>
          </a:p>
        </p:txBody>
      </p:sp>
      <p:sp>
        <p:nvSpPr>
          <p:cNvPr id="7" name="AutoShape 4">
            <a:extLst>
              <a:ext uri="{FF2B5EF4-FFF2-40B4-BE49-F238E27FC236}">
                <a16:creationId xmlns:a16="http://schemas.microsoft.com/office/drawing/2014/main" id="{051FE48F-EE95-4090-899B-B3DB4E465655}"/>
              </a:ext>
            </a:extLst>
          </p:cNvPr>
          <p:cNvSpPr>
            <a:spLocks/>
          </p:cNvSpPr>
          <p:nvPr/>
        </p:nvSpPr>
        <p:spPr bwMode="auto">
          <a:xfrm>
            <a:off x="5651753" y="1269031"/>
            <a:ext cx="3038475" cy="1100137"/>
          </a:xfrm>
          <a:prstGeom prst="borderCallout2">
            <a:avLst>
              <a:gd name="adj1" fmla="val 9338"/>
              <a:gd name="adj2" fmla="val -2509"/>
              <a:gd name="adj3" fmla="val 9338"/>
              <a:gd name="adj4" fmla="val -41329"/>
              <a:gd name="adj5" fmla="val 40468"/>
              <a:gd name="adj6" fmla="val -41537"/>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表达式：值非</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，表示满足条件；值为</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代表不满足条件。</a:t>
            </a:r>
          </a:p>
        </p:txBody>
      </p:sp>
      <p:sp>
        <p:nvSpPr>
          <p:cNvPr id="8" name="AutoShape 5">
            <a:extLst>
              <a:ext uri="{FF2B5EF4-FFF2-40B4-BE49-F238E27FC236}">
                <a16:creationId xmlns:a16="http://schemas.microsoft.com/office/drawing/2014/main" id="{94709238-778C-40D1-A4BC-16A07FA58E73}"/>
              </a:ext>
            </a:extLst>
          </p:cNvPr>
          <p:cNvSpPr>
            <a:spLocks/>
          </p:cNvSpPr>
          <p:nvPr/>
        </p:nvSpPr>
        <p:spPr bwMode="auto">
          <a:xfrm>
            <a:off x="5727953" y="2766837"/>
            <a:ext cx="2962275" cy="719691"/>
          </a:xfrm>
          <a:prstGeom prst="borderCallout1">
            <a:avLst>
              <a:gd name="adj1" fmla="val 50104"/>
              <a:gd name="adj2" fmla="val -412"/>
              <a:gd name="adj3" fmla="val -42920"/>
              <a:gd name="adj4" fmla="val -29674"/>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语句（复合语句），重复执行部分（循环体）。</a:t>
            </a:r>
          </a:p>
        </p:txBody>
      </p:sp>
      <p:sp>
        <p:nvSpPr>
          <p:cNvPr id="9" name="Text Box 6">
            <a:extLst>
              <a:ext uri="{FF2B5EF4-FFF2-40B4-BE49-F238E27FC236}">
                <a16:creationId xmlns:a16="http://schemas.microsoft.com/office/drawing/2014/main" id="{53C0E78A-D69D-417A-888B-7C9F564DE45E}"/>
              </a:ext>
            </a:extLst>
          </p:cNvPr>
          <p:cNvSpPr txBox="1">
            <a:spLocks noChangeArrowheads="1"/>
          </p:cNvSpPr>
          <p:nvPr/>
        </p:nvSpPr>
        <p:spPr bwMode="auto">
          <a:xfrm>
            <a:off x="453772" y="1859526"/>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a:t>
            </a:r>
          </a:p>
        </p:txBody>
      </p:sp>
      <p:sp>
        <p:nvSpPr>
          <p:cNvPr id="10" name="Line 7">
            <a:extLst>
              <a:ext uri="{FF2B5EF4-FFF2-40B4-BE49-F238E27FC236}">
                <a16:creationId xmlns:a16="http://schemas.microsoft.com/office/drawing/2014/main" id="{3EE3C88B-2FEB-44A1-8341-FB28FA4E0AEC}"/>
              </a:ext>
            </a:extLst>
          </p:cNvPr>
          <p:cNvSpPr>
            <a:spLocks noChangeShapeType="1"/>
          </p:cNvSpPr>
          <p:nvPr/>
        </p:nvSpPr>
        <p:spPr bwMode="auto">
          <a:xfrm>
            <a:off x="1901572" y="2392926"/>
            <a:ext cx="0" cy="6096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AutoShape 8">
            <a:extLst>
              <a:ext uri="{FF2B5EF4-FFF2-40B4-BE49-F238E27FC236}">
                <a16:creationId xmlns:a16="http://schemas.microsoft.com/office/drawing/2014/main" id="{55E74F89-3637-4627-B0AA-32FC43D44078}"/>
              </a:ext>
            </a:extLst>
          </p:cNvPr>
          <p:cNvSpPr>
            <a:spLocks noChangeArrowheads="1"/>
          </p:cNvSpPr>
          <p:nvPr/>
        </p:nvSpPr>
        <p:spPr bwMode="auto">
          <a:xfrm>
            <a:off x="1139572" y="3002526"/>
            <a:ext cx="1524000" cy="609600"/>
          </a:xfrm>
          <a:prstGeom prst="flowChartDecision">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2" name="Text Box 9">
            <a:extLst>
              <a:ext uri="{FF2B5EF4-FFF2-40B4-BE49-F238E27FC236}">
                <a16:creationId xmlns:a16="http://schemas.microsoft.com/office/drawing/2014/main" id="{F3BC7A43-2FA2-487A-86C6-02B367398939}"/>
              </a:ext>
            </a:extLst>
          </p:cNvPr>
          <p:cNvSpPr txBox="1">
            <a:spLocks noChangeArrowheads="1"/>
          </p:cNvSpPr>
          <p:nvPr/>
        </p:nvSpPr>
        <p:spPr bwMode="auto">
          <a:xfrm>
            <a:off x="1277685" y="3499414"/>
            <a:ext cx="659453"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true</a:t>
            </a:r>
          </a:p>
        </p:txBody>
      </p:sp>
      <p:sp>
        <p:nvSpPr>
          <p:cNvPr id="13" name="Line 10">
            <a:extLst>
              <a:ext uri="{FF2B5EF4-FFF2-40B4-BE49-F238E27FC236}">
                <a16:creationId xmlns:a16="http://schemas.microsoft.com/office/drawing/2014/main" id="{1B1E37A4-A41A-4DA3-BDA9-8D95D543726F}"/>
              </a:ext>
            </a:extLst>
          </p:cNvPr>
          <p:cNvSpPr>
            <a:spLocks noChangeShapeType="1"/>
          </p:cNvSpPr>
          <p:nvPr/>
        </p:nvSpPr>
        <p:spPr bwMode="auto">
          <a:xfrm>
            <a:off x="1901572" y="3612126"/>
            <a:ext cx="0" cy="838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AutoShape 11">
            <a:extLst>
              <a:ext uri="{FF2B5EF4-FFF2-40B4-BE49-F238E27FC236}">
                <a16:creationId xmlns:a16="http://schemas.microsoft.com/office/drawing/2014/main" id="{47C98019-F406-4F0A-B51D-0778AC17F635}"/>
              </a:ext>
            </a:extLst>
          </p:cNvPr>
          <p:cNvSpPr>
            <a:spLocks noChangeArrowheads="1"/>
          </p:cNvSpPr>
          <p:nvPr/>
        </p:nvSpPr>
        <p:spPr bwMode="auto">
          <a:xfrm>
            <a:off x="987172" y="4478901"/>
            <a:ext cx="1828800" cy="6096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statement;</a:t>
            </a:r>
          </a:p>
        </p:txBody>
      </p:sp>
      <p:sp>
        <p:nvSpPr>
          <p:cNvPr id="15" name="Line 12">
            <a:extLst>
              <a:ext uri="{FF2B5EF4-FFF2-40B4-BE49-F238E27FC236}">
                <a16:creationId xmlns:a16="http://schemas.microsoft.com/office/drawing/2014/main" id="{B07A46BB-97AE-4FA7-832F-9B1BCFFE716D}"/>
              </a:ext>
            </a:extLst>
          </p:cNvPr>
          <p:cNvSpPr>
            <a:spLocks noChangeShapeType="1"/>
          </p:cNvSpPr>
          <p:nvPr/>
        </p:nvSpPr>
        <p:spPr bwMode="auto">
          <a:xfrm>
            <a:off x="1901572" y="5088501"/>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13">
            <a:extLst>
              <a:ext uri="{FF2B5EF4-FFF2-40B4-BE49-F238E27FC236}">
                <a16:creationId xmlns:a16="http://schemas.microsoft.com/office/drawing/2014/main" id="{994C367C-F05A-4EBE-874E-784FBAF91683}"/>
              </a:ext>
            </a:extLst>
          </p:cNvPr>
          <p:cNvSpPr>
            <a:spLocks noChangeShapeType="1"/>
          </p:cNvSpPr>
          <p:nvPr/>
        </p:nvSpPr>
        <p:spPr bwMode="auto">
          <a:xfrm flipH="1" flipV="1">
            <a:off x="834772" y="5621901"/>
            <a:ext cx="10668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4">
            <a:extLst>
              <a:ext uri="{FF2B5EF4-FFF2-40B4-BE49-F238E27FC236}">
                <a16:creationId xmlns:a16="http://schemas.microsoft.com/office/drawing/2014/main" id="{839E417F-2774-4385-A742-0674BAF0F5BD}"/>
              </a:ext>
            </a:extLst>
          </p:cNvPr>
          <p:cNvSpPr>
            <a:spLocks noChangeShapeType="1"/>
          </p:cNvSpPr>
          <p:nvPr/>
        </p:nvSpPr>
        <p:spPr bwMode="auto">
          <a:xfrm flipV="1">
            <a:off x="834772" y="2773926"/>
            <a:ext cx="0" cy="2819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Line 15">
            <a:extLst>
              <a:ext uri="{FF2B5EF4-FFF2-40B4-BE49-F238E27FC236}">
                <a16:creationId xmlns:a16="http://schemas.microsoft.com/office/drawing/2014/main" id="{A74DA296-AA5D-4295-9860-8D172D941563}"/>
              </a:ext>
            </a:extLst>
          </p:cNvPr>
          <p:cNvSpPr>
            <a:spLocks noChangeShapeType="1"/>
          </p:cNvSpPr>
          <p:nvPr/>
        </p:nvSpPr>
        <p:spPr bwMode="auto">
          <a:xfrm>
            <a:off x="834772" y="2773926"/>
            <a:ext cx="1066800" cy="0"/>
          </a:xfrm>
          <a:prstGeom prst="line">
            <a:avLst/>
          </a:prstGeom>
          <a:noFill/>
          <a:ln w="19050">
            <a:solidFill>
              <a:srgbClr val="E4B316"/>
            </a:solidFill>
            <a:round/>
            <a:headEnd type="none" w="lg" len="med"/>
            <a:tailEnd type="triangle" w="lg"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Line 16">
            <a:extLst>
              <a:ext uri="{FF2B5EF4-FFF2-40B4-BE49-F238E27FC236}">
                <a16:creationId xmlns:a16="http://schemas.microsoft.com/office/drawing/2014/main" id="{E93FD342-9300-4819-824D-285EBAFDC605}"/>
              </a:ext>
            </a:extLst>
          </p:cNvPr>
          <p:cNvSpPr>
            <a:spLocks noChangeShapeType="1"/>
          </p:cNvSpPr>
          <p:nvPr/>
        </p:nvSpPr>
        <p:spPr bwMode="auto">
          <a:xfrm>
            <a:off x="2663572" y="3307326"/>
            <a:ext cx="4572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Line 17">
            <a:extLst>
              <a:ext uri="{FF2B5EF4-FFF2-40B4-BE49-F238E27FC236}">
                <a16:creationId xmlns:a16="http://schemas.microsoft.com/office/drawing/2014/main" id="{1B0D9693-4CCE-4E93-92A3-5A44F840FBB1}"/>
              </a:ext>
            </a:extLst>
          </p:cNvPr>
          <p:cNvSpPr>
            <a:spLocks noChangeShapeType="1"/>
          </p:cNvSpPr>
          <p:nvPr/>
        </p:nvSpPr>
        <p:spPr bwMode="auto">
          <a:xfrm>
            <a:off x="3120772" y="3307326"/>
            <a:ext cx="0" cy="25908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18">
            <a:extLst>
              <a:ext uri="{FF2B5EF4-FFF2-40B4-BE49-F238E27FC236}">
                <a16:creationId xmlns:a16="http://schemas.microsoft.com/office/drawing/2014/main" id="{78D89143-13E2-41F6-B596-DC6316582FA7}"/>
              </a:ext>
            </a:extLst>
          </p:cNvPr>
          <p:cNvSpPr>
            <a:spLocks noChangeShapeType="1"/>
          </p:cNvSpPr>
          <p:nvPr/>
        </p:nvSpPr>
        <p:spPr bwMode="auto">
          <a:xfrm flipH="1">
            <a:off x="1977772" y="5898126"/>
            <a:ext cx="11430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Line 19">
            <a:extLst>
              <a:ext uri="{FF2B5EF4-FFF2-40B4-BE49-F238E27FC236}">
                <a16:creationId xmlns:a16="http://schemas.microsoft.com/office/drawing/2014/main" id="{94C2DF17-8DFC-414A-8053-B6BB6FECA230}"/>
              </a:ext>
            </a:extLst>
          </p:cNvPr>
          <p:cNvSpPr>
            <a:spLocks noChangeShapeType="1"/>
          </p:cNvSpPr>
          <p:nvPr/>
        </p:nvSpPr>
        <p:spPr bwMode="auto">
          <a:xfrm>
            <a:off x="1977772" y="5898126"/>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Text Box 20">
            <a:extLst>
              <a:ext uri="{FF2B5EF4-FFF2-40B4-BE49-F238E27FC236}">
                <a16:creationId xmlns:a16="http://schemas.microsoft.com/office/drawing/2014/main" id="{92A38216-167C-473F-BD5B-6F5A6E177844}"/>
              </a:ext>
            </a:extLst>
          </p:cNvPr>
          <p:cNvSpPr txBox="1">
            <a:spLocks noChangeArrowheads="1"/>
          </p:cNvSpPr>
          <p:nvPr/>
        </p:nvSpPr>
        <p:spPr bwMode="auto">
          <a:xfrm>
            <a:off x="2649285" y="2737414"/>
            <a:ext cx="779678"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false</a:t>
            </a:r>
          </a:p>
        </p:txBody>
      </p:sp>
      <p:sp>
        <p:nvSpPr>
          <p:cNvPr id="24" name="AutoShape 21">
            <a:extLst>
              <a:ext uri="{FF2B5EF4-FFF2-40B4-BE49-F238E27FC236}">
                <a16:creationId xmlns:a16="http://schemas.microsoft.com/office/drawing/2014/main" id="{D70A826A-B9BD-444B-B2F4-B230622EBFCA}"/>
              </a:ext>
            </a:extLst>
          </p:cNvPr>
          <p:cNvSpPr>
            <a:spLocks/>
          </p:cNvSpPr>
          <p:nvPr/>
        </p:nvSpPr>
        <p:spPr bwMode="auto">
          <a:xfrm>
            <a:off x="3281110" y="3474014"/>
            <a:ext cx="2062162" cy="809625"/>
          </a:xfrm>
          <a:prstGeom prst="borderCallout1">
            <a:avLst>
              <a:gd name="adj1" fmla="val 14116"/>
              <a:gd name="adj2" fmla="val -3694"/>
              <a:gd name="adj3" fmla="val 118236"/>
              <a:gd name="adj4" fmla="val -50037"/>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含有使条件趋假的语句。</a:t>
            </a:r>
          </a:p>
        </p:txBody>
      </p:sp>
    </p:spTree>
    <p:extLst>
      <p:ext uri="{BB962C8B-B14F-4D97-AF65-F5344CB8AC3E}">
        <p14:creationId xmlns:p14="http://schemas.microsoft.com/office/powerpoint/2010/main" val="367635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par>
                          <p:cTn id="48" fill="hold">
                            <p:stCondLst>
                              <p:cond delay="500"/>
                            </p:stCondLst>
                            <p:childTnLst>
                              <p:par>
                                <p:cTn id="49" presetID="22" presetClass="entr" presetSubtype="2"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right)">
                                      <p:cBhvr>
                                        <p:cTn id="51" dur="500"/>
                                        <p:tgtEl>
                                          <p:spTgt spid="16"/>
                                        </p:tgtEl>
                                      </p:cBhvr>
                                    </p:animEffect>
                                  </p:childTnLst>
                                </p:cTn>
                              </p:par>
                            </p:childTnLst>
                          </p:cTn>
                        </p:par>
                        <p:par>
                          <p:cTn id="52" fill="hold">
                            <p:stCondLst>
                              <p:cond delay="1000"/>
                            </p:stCondLst>
                            <p:childTnLst>
                              <p:par>
                                <p:cTn id="53" presetID="22" presetClass="entr" presetSubtype="4"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childTnLst>
                          </p:cTn>
                        </p:par>
                        <p:par>
                          <p:cTn id="56" fill="hold">
                            <p:stCondLst>
                              <p:cond delay="1500"/>
                            </p:stCondLst>
                            <p:childTnLst>
                              <p:par>
                                <p:cTn id="57" presetID="22" presetClass="entr" presetSubtype="8"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2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up)">
                                      <p:cBhvr>
                                        <p:cTn id="72" dur="500"/>
                                        <p:tgtEl>
                                          <p:spTgt spid="20"/>
                                        </p:tgtEl>
                                      </p:cBhvr>
                                    </p:animEffect>
                                  </p:childTnLst>
                                </p:cTn>
                              </p:par>
                            </p:childTnLst>
                          </p:cTn>
                        </p:par>
                        <p:par>
                          <p:cTn id="73" fill="hold">
                            <p:stCondLst>
                              <p:cond delay="1000"/>
                            </p:stCondLst>
                            <p:childTnLst>
                              <p:par>
                                <p:cTn id="74" presetID="22" presetClass="entr" presetSubtype="2" fill="hold"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right)">
                                      <p:cBhvr>
                                        <p:cTn id="76" dur="500"/>
                                        <p:tgtEl>
                                          <p:spTgt spid="21"/>
                                        </p:tgtEl>
                                      </p:cBhvr>
                                    </p:animEffect>
                                  </p:childTnLst>
                                </p:cTn>
                              </p:par>
                            </p:childTnLst>
                          </p:cTn>
                        </p:par>
                        <p:par>
                          <p:cTn id="77" fill="hold">
                            <p:stCondLst>
                              <p:cond delay="1500"/>
                            </p:stCondLst>
                            <p:childTnLst>
                              <p:par>
                                <p:cTn id="78" presetID="22" presetClass="entr" presetSubtype="1" fill="hold"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up)">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3"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strips(upRight)">
                                      <p:cBhvr>
                                        <p:cTn id="85"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P spid="9" grpId="0" autoUpdateAnimBg="0"/>
      <p:bldP spid="11" grpId="0" animBg="1" autoUpdateAnimBg="0"/>
      <p:bldP spid="12" grpId="0" autoUpdateAnimBg="0"/>
      <p:bldP spid="14" grpId="0" animBg="1" autoUpdateAnimBg="0"/>
      <p:bldP spid="23" grpId="0" autoUpdateAnimBg="0"/>
      <p:bldP spid="2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32</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698852" cy="523220"/>
          </a:xfrm>
        </p:spPr>
        <p:txBody>
          <a:bodyPr>
            <a:normAutofit/>
          </a:bodyPr>
          <a:lstStyle/>
          <a:p>
            <a:r>
              <a:rPr lang="en-US" altLang="zh-CN" dirty="0"/>
              <a:t>do – while</a:t>
            </a:r>
            <a:r>
              <a:rPr lang="zh-CN" altLang="en-US" dirty="0"/>
              <a:t>循环（直到型循环）</a:t>
            </a:r>
            <a:endParaRPr lang="en-US" altLang="zh-CN" sz="2000" dirty="0"/>
          </a:p>
        </p:txBody>
      </p:sp>
      <p:sp>
        <p:nvSpPr>
          <p:cNvPr id="6" name="Text Box 3">
            <a:extLst>
              <a:ext uri="{FF2B5EF4-FFF2-40B4-BE49-F238E27FC236}">
                <a16:creationId xmlns:a16="http://schemas.microsoft.com/office/drawing/2014/main" id="{39D563A4-72B9-4CBF-AA3A-DDF642266128}"/>
              </a:ext>
            </a:extLst>
          </p:cNvPr>
          <p:cNvSpPr txBox="1">
            <a:spLocks noChangeArrowheads="1"/>
          </p:cNvSpPr>
          <p:nvPr/>
        </p:nvSpPr>
        <p:spPr bwMode="auto">
          <a:xfrm>
            <a:off x="702576" y="1301433"/>
            <a:ext cx="4076285"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 { </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statement</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 (expression ); </a:t>
            </a:r>
          </a:p>
        </p:txBody>
      </p:sp>
      <p:sp>
        <p:nvSpPr>
          <p:cNvPr id="7" name="Text Box 4">
            <a:extLst>
              <a:ext uri="{FF2B5EF4-FFF2-40B4-BE49-F238E27FC236}">
                <a16:creationId xmlns:a16="http://schemas.microsoft.com/office/drawing/2014/main" id="{07F3953C-5286-494F-A7DF-8EBCD838A068}"/>
              </a:ext>
            </a:extLst>
          </p:cNvPr>
          <p:cNvSpPr txBox="1">
            <a:spLocks noChangeArrowheads="1"/>
          </p:cNvSpPr>
          <p:nvPr/>
        </p:nvSpPr>
        <p:spPr bwMode="auto">
          <a:xfrm>
            <a:off x="689876" y="2749233"/>
            <a:ext cx="110989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a:t>
            </a:r>
          </a:p>
        </p:txBody>
      </p:sp>
      <p:sp>
        <p:nvSpPr>
          <p:cNvPr id="8" name="Line 5">
            <a:extLst>
              <a:ext uri="{FF2B5EF4-FFF2-40B4-BE49-F238E27FC236}">
                <a16:creationId xmlns:a16="http://schemas.microsoft.com/office/drawing/2014/main" id="{CD9510CB-6208-4836-B69F-095B96D5C1FC}"/>
              </a:ext>
            </a:extLst>
          </p:cNvPr>
          <p:cNvSpPr>
            <a:spLocks noChangeShapeType="1"/>
          </p:cNvSpPr>
          <p:nvPr/>
        </p:nvSpPr>
        <p:spPr bwMode="auto">
          <a:xfrm>
            <a:off x="2137676" y="3206433"/>
            <a:ext cx="0" cy="6096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AutoShape 6">
            <a:extLst>
              <a:ext uri="{FF2B5EF4-FFF2-40B4-BE49-F238E27FC236}">
                <a16:creationId xmlns:a16="http://schemas.microsoft.com/office/drawing/2014/main" id="{E333E71B-A655-4A5A-8159-1A5DDA3C1BFC}"/>
              </a:ext>
            </a:extLst>
          </p:cNvPr>
          <p:cNvSpPr>
            <a:spLocks noChangeArrowheads="1"/>
          </p:cNvSpPr>
          <p:nvPr/>
        </p:nvSpPr>
        <p:spPr bwMode="auto">
          <a:xfrm>
            <a:off x="1299476" y="3816033"/>
            <a:ext cx="1676400" cy="4572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statement;</a:t>
            </a:r>
          </a:p>
        </p:txBody>
      </p:sp>
      <p:sp>
        <p:nvSpPr>
          <p:cNvPr id="10" name="Line 7">
            <a:extLst>
              <a:ext uri="{FF2B5EF4-FFF2-40B4-BE49-F238E27FC236}">
                <a16:creationId xmlns:a16="http://schemas.microsoft.com/office/drawing/2014/main" id="{37D56B1A-B6B2-43D4-A981-EB0349CF88B5}"/>
              </a:ext>
            </a:extLst>
          </p:cNvPr>
          <p:cNvSpPr>
            <a:spLocks noChangeShapeType="1"/>
          </p:cNvSpPr>
          <p:nvPr/>
        </p:nvSpPr>
        <p:spPr bwMode="auto">
          <a:xfrm>
            <a:off x="2128151" y="4304983"/>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AutoShape 8">
            <a:extLst>
              <a:ext uri="{FF2B5EF4-FFF2-40B4-BE49-F238E27FC236}">
                <a16:creationId xmlns:a16="http://schemas.microsoft.com/office/drawing/2014/main" id="{ED9385CB-B1E0-4884-8A4F-5014C7F6D94E}"/>
              </a:ext>
            </a:extLst>
          </p:cNvPr>
          <p:cNvSpPr>
            <a:spLocks noChangeArrowheads="1"/>
          </p:cNvSpPr>
          <p:nvPr/>
        </p:nvSpPr>
        <p:spPr bwMode="auto">
          <a:xfrm>
            <a:off x="1375676" y="4730433"/>
            <a:ext cx="1524000" cy="609600"/>
          </a:xfrm>
          <a:prstGeom prst="flowChartDecision">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2" name="Line 9">
            <a:extLst>
              <a:ext uri="{FF2B5EF4-FFF2-40B4-BE49-F238E27FC236}">
                <a16:creationId xmlns:a16="http://schemas.microsoft.com/office/drawing/2014/main" id="{BD2E8285-1962-463E-A944-032BB76E5404}"/>
              </a:ext>
            </a:extLst>
          </p:cNvPr>
          <p:cNvSpPr>
            <a:spLocks noChangeShapeType="1"/>
          </p:cNvSpPr>
          <p:nvPr/>
        </p:nvSpPr>
        <p:spPr bwMode="auto">
          <a:xfrm flipH="1" flipV="1">
            <a:off x="1070876" y="5035233"/>
            <a:ext cx="3048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Line 10">
            <a:extLst>
              <a:ext uri="{FF2B5EF4-FFF2-40B4-BE49-F238E27FC236}">
                <a16:creationId xmlns:a16="http://schemas.microsoft.com/office/drawing/2014/main" id="{C04BDF34-E6D4-42F9-9C10-AFE1C761A2C0}"/>
              </a:ext>
            </a:extLst>
          </p:cNvPr>
          <p:cNvSpPr>
            <a:spLocks noChangeShapeType="1"/>
          </p:cNvSpPr>
          <p:nvPr/>
        </p:nvSpPr>
        <p:spPr bwMode="auto">
          <a:xfrm flipV="1">
            <a:off x="1070876" y="3358833"/>
            <a:ext cx="0" cy="1676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Line 11">
            <a:extLst>
              <a:ext uri="{FF2B5EF4-FFF2-40B4-BE49-F238E27FC236}">
                <a16:creationId xmlns:a16="http://schemas.microsoft.com/office/drawing/2014/main" id="{9A64B89E-0074-479F-BBB4-727335D36593}"/>
              </a:ext>
            </a:extLst>
          </p:cNvPr>
          <p:cNvSpPr>
            <a:spLocks noChangeShapeType="1"/>
          </p:cNvSpPr>
          <p:nvPr/>
        </p:nvSpPr>
        <p:spPr bwMode="auto">
          <a:xfrm>
            <a:off x="1070876" y="3358833"/>
            <a:ext cx="1066800" cy="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 Box 12">
            <a:extLst>
              <a:ext uri="{FF2B5EF4-FFF2-40B4-BE49-F238E27FC236}">
                <a16:creationId xmlns:a16="http://schemas.microsoft.com/office/drawing/2014/main" id="{ABDEDD6B-4B3C-4BA2-86BA-CC06A37D5B3F}"/>
              </a:ext>
            </a:extLst>
          </p:cNvPr>
          <p:cNvSpPr txBox="1">
            <a:spLocks noChangeArrowheads="1"/>
          </p:cNvSpPr>
          <p:nvPr/>
        </p:nvSpPr>
        <p:spPr bwMode="auto">
          <a:xfrm>
            <a:off x="1208989" y="4389121"/>
            <a:ext cx="659453"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true</a:t>
            </a:r>
          </a:p>
        </p:txBody>
      </p:sp>
      <p:sp>
        <p:nvSpPr>
          <p:cNvPr id="16" name="Text Box 13">
            <a:extLst>
              <a:ext uri="{FF2B5EF4-FFF2-40B4-BE49-F238E27FC236}">
                <a16:creationId xmlns:a16="http://schemas.microsoft.com/office/drawing/2014/main" id="{B4D0EA4E-4A79-4A05-8545-1E904CAD5FC2}"/>
              </a:ext>
            </a:extLst>
          </p:cNvPr>
          <p:cNvSpPr txBox="1">
            <a:spLocks noChangeArrowheads="1"/>
          </p:cNvSpPr>
          <p:nvPr/>
        </p:nvSpPr>
        <p:spPr bwMode="auto">
          <a:xfrm>
            <a:off x="2199589" y="5227321"/>
            <a:ext cx="779678"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false</a:t>
            </a:r>
          </a:p>
        </p:txBody>
      </p:sp>
      <p:sp>
        <p:nvSpPr>
          <p:cNvPr id="17" name="Line 14">
            <a:extLst>
              <a:ext uri="{FF2B5EF4-FFF2-40B4-BE49-F238E27FC236}">
                <a16:creationId xmlns:a16="http://schemas.microsoft.com/office/drawing/2014/main" id="{8E944783-8E82-436A-9350-4694F068C140}"/>
              </a:ext>
            </a:extLst>
          </p:cNvPr>
          <p:cNvSpPr>
            <a:spLocks noChangeShapeType="1"/>
          </p:cNvSpPr>
          <p:nvPr/>
        </p:nvSpPr>
        <p:spPr bwMode="auto">
          <a:xfrm>
            <a:off x="2137676" y="5340033"/>
            <a:ext cx="0" cy="838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AutoShape 15">
            <a:extLst>
              <a:ext uri="{FF2B5EF4-FFF2-40B4-BE49-F238E27FC236}">
                <a16:creationId xmlns:a16="http://schemas.microsoft.com/office/drawing/2014/main" id="{813F9ECB-C4C2-49E7-BBE2-858963BCBAC4}"/>
              </a:ext>
            </a:extLst>
          </p:cNvPr>
          <p:cNvSpPr>
            <a:spLocks/>
          </p:cNvSpPr>
          <p:nvPr/>
        </p:nvSpPr>
        <p:spPr bwMode="auto">
          <a:xfrm>
            <a:off x="3259239" y="4730433"/>
            <a:ext cx="2913648" cy="533400"/>
          </a:xfrm>
          <a:prstGeom prst="borderCallout1">
            <a:avLst>
              <a:gd name="adj1" fmla="val -998"/>
              <a:gd name="adj2" fmla="val 38390"/>
              <a:gd name="adj3" fmla="val -131231"/>
              <a:gd name="adj4" fmla="val -8656"/>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含有使条件趋假的语句</a:t>
            </a:r>
          </a:p>
        </p:txBody>
      </p:sp>
      <p:sp>
        <p:nvSpPr>
          <p:cNvPr id="19" name="Text Box 16">
            <a:extLst>
              <a:ext uri="{FF2B5EF4-FFF2-40B4-BE49-F238E27FC236}">
                <a16:creationId xmlns:a16="http://schemas.microsoft.com/office/drawing/2014/main" id="{83C04456-295A-4658-904D-37CD6A8D2BFB}"/>
              </a:ext>
            </a:extLst>
          </p:cNvPr>
          <p:cNvSpPr txBox="1">
            <a:spLocks noChangeArrowheads="1"/>
          </p:cNvSpPr>
          <p:nvPr/>
        </p:nvSpPr>
        <p:spPr bwMode="auto">
          <a:xfrm>
            <a:off x="4272496" y="3256694"/>
            <a:ext cx="4790392"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buFont typeface="Wingdings" panose="05000000000000000000" pitchFamily="2" charset="2"/>
              <a:buNone/>
            </a:pP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循环与</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do-while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循环的区别：</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循环先判条件，后执行循环体；</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 –while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循环先执行循环体，后判条件。</a:t>
            </a:r>
          </a:p>
        </p:txBody>
      </p:sp>
    </p:spTree>
    <p:extLst>
      <p:ext uri="{BB962C8B-B14F-4D97-AF65-F5344CB8AC3E}">
        <p14:creationId xmlns:p14="http://schemas.microsoft.com/office/powerpoint/2010/main" val="134625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down)">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right)">
                                      <p:cBhvr>
                                        <p:cTn id="39" dur="500"/>
                                        <p:tgtEl>
                                          <p:spTgt spid="12"/>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up)">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box(in)">
                                      <p:cBhvr>
                                        <p:cTn id="66"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9" grpId="0" animBg="1" autoUpdateAnimBg="0"/>
      <p:bldP spid="11" grpId="0" animBg="1" autoUpdateAnimBg="0"/>
      <p:bldP spid="15" grpId="0" autoUpdateAnimBg="0"/>
      <p:bldP spid="16" grpId="0" autoUpdateAnimBg="0"/>
      <p:bldP spid="18" grpId="0" animBg="1" autoUpdateAnimBg="0"/>
      <p:bldP spid="1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33</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1998183" cy="523220"/>
          </a:xfrm>
        </p:spPr>
        <p:txBody>
          <a:bodyPr>
            <a:normAutofit/>
          </a:bodyPr>
          <a:lstStyle/>
          <a:p>
            <a:r>
              <a:rPr lang="en-US" altLang="zh-CN" dirty="0"/>
              <a:t>for</a:t>
            </a:r>
            <a:r>
              <a:rPr lang="zh-CN" altLang="en-US" dirty="0"/>
              <a:t>循环</a:t>
            </a:r>
            <a:endParaRPr lang="en-US" altLang="zh-CN" sz="2000" dirty="0"/>
          </a:p>
        </p:txBody>
      </p:sp>
      <p:sp>
        <p:nvSpPr>
          <p:cNvPr id="31" name="Text Box 8">
            <a:extLst>
              <a:ext uri="{FF2B5EF4-FFF2-40B4-BE49-F238E27FC236}">
                <a16:creationId xmlns:a16="http://schemas.microsoft.com/office/drawing/2014/main" id="{1C258A61-5762-4D4D-B2D5-B33C71EFCBBC}"/>
              </a:ext>
            </a:extLst>
          </p:cNvPr>
          <p:cNvSpPr txBox="1">
            <a:spLocks noChangeArrowheads="1"/>
          </p:cNvSpPr>
          <p:nvPr/>
        </p:nvSpPr>
        <p:spPr bwMode="auto">
          <a:xfrm>
            <a:off x="5055025" y="1645207"/>
            <a:ext cx="110989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a:t>
            </a:r>
          </a:p>
        </p:txBody>
      </p:sp>
      <p:sp>
        <p:nvSpPr>
          <p:cNvPr id="32" name="Line 9">
            <a:extLst>
              <a:ext uri="{FF2B5EF4-FFF2-40B4-BE49-F238E27FC236}">
                <a16:creationId xmlns:a16="http://schemas.microsoft.com/office/drawing/2014/main" id="{D6FD5A9C-918F-401A-85FC-A12910A196AF}"/>
              </a:ext>
            </a:extLst>
          </p:cNvPr>
          <p:cNvSpPr>
            <a:spLocks noChangeShapeType="1"/>
          </p:cNvSpPr>
          <p:nvPr/>
        </p:nvSpPr>
        <p:spPr bwMode="auto">
          <a:xfrm>
            <a:off x="6139564" y="1674628"/>
            <a:ext cx="0" cy="609600"/>
          </a:xfrm>
          <a:prstGeom prst="line">
            <a:avLst/>
          </a:prstGeom>
          <a:noFill/>
          <a:ln w="9525">
            <a:solidFill>
              <a:srgbClr val="FFFF00"/>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AutoShape 10">
            <a:extLst>
              <a:ext uri="{FF2B5EF4-FFF2-40B4-BE49-F238E27FC236}">
                <a16:creationId xmlns:a16="http://schemas.microsoft.com/office/drawing/2014/main" id="{DAE2A40F-233A-4911-AFB5-6351D9443FF3}"/>
              </a:ext>
            </a:extLst>
          </p:cNvPr>
          <p:cNvSpPr>
            <a:spLocks noChangeArrowheads="1"/>
          </p:cNvSpPr>
          <p:nvPr/>
        </p:nvSpPr>
        <p:spPr bwMode="auto">
          <a:xfrm>
            <a:off x="5529964" y="2284228"/>
            <a:ext cx="1219200" cy="4572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e1</a:t>
            </a:r>
          </a:p>
        </p:txBody>
      </p:sp>
      <p:sp>
        <p:nvSpPr>
          <p:cNvPr id="34" name="Line 11">
            <a:extLst>
              <a:ext uri="{FF2B5EF4-FFF2-40B4-BE49-F238E27FC236}">
                <a16:creationId xmlns:a16="http://schemas.microsoft.com/office/drawing/2014/main" id="{49017AA0-664F-4770-B26F-7A7E3831A424}"/>
              </a:ext>
            </a:extLst>
          </p:cNvPr>
          <p:cNvSpPr>
            <a:spLocks noChangeShapeType="1"/>
          </p:cNvSpPr>
          <p:nvPr/>
        </p:nvSpPr>
        <p:spPr bwMode="auto">
          <a:xfrm>
            <a:off x="6139564" y="2741428"/>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AutoShape 12">
            <a:extLst>
              <a:ext uri="{FF2B5EF4-FFF2-40B4-BE49-F238E27FC236}">
                <a16:creationId xmlns:a16="http://schemas.microsoft.com/office/drawing/2014/main" id="{E413DF1D-7A91-4033-947D-0694ACC2597B}"/>
              </a:ext>
            </a:extLst>
          </p:cNvPr>
          <p:cNvSpPr>
            <a:spLocks noChangeArrowheads="1"/>
          </p:cNvSpPr>
          <p:nvPr/>
        </p:nvSpPr>
        <p:spPr bwMode="auto">
          <a:xfrm>
            <a:off x="5529964" y="3198628"/>
            <a:ext cx="1219200" cy="609600"/>
          </a:xfrm>
          <a:prstGeom prst="flowChartDecision">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e2?</a:t>
            </a:r>
          </a:p>
        </p:txBody>
      </p:sp>
      <p:sp>
        <p:nvSpPr>
          <p:cNvPr id="36" name="Text Box 13">
            <a:extLst>
              <a:ext uri="{FF2B5EF4-FFF2-40B4-BE49-F238E27FC236}">
                <a16:creationId xmlns:a16="http://schemas.microsoft.com/office/drawing/2014/main" id="{59815678-6735-43DE-B168-B77C6DA4519D}"/>
              </a:ext>
            </a:extLst>
          </p:cNvPr>
          <p:cNvSpPr txBox="1">
            <a:spLocks noChangeArrowheads="1"/>
          </p:cNvSpPr>
          <p:nvPr/>
        </p:nvSpPr>
        <p:spPr bwMode="auto">
          <a:xfrm>
            <a:off x="6209414" y="3655828"/>
            <a:ext cx="659453"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true</a:t>
            </a:r>
          </a:p>
        </p:txBody>
      </p:sp>
      <p:sp>
        <p:nvSpPr>
          <p:cNvPr id="37" name="Line 14">
            <a:extLst>
              <a:ext uri="{FF2B5EF4-FFF2-40B4-BE49-F238E27FC236}">
                <a16:creationId xmlns:a16="http://schemas.microsoft.com/office/drawing/2014/main" id="{9CED3211-AE96-4374-A833-A87AAFC1B6BC}"/>
              </a:ext>
            </a:extLst>
          </p:cNvPr>
          <p:cNvSpPr>
            <a:spLocks noChangeShapeType="1"/>
          </p:cNvSpPr>
          <p:nvPr/>
        </p:nvSpPr>
        <p:spPr bwMode="auto">
          <a:xfrm flipH="1">
            <a:off x="6133214" y="3808228"/>
            <a:ext cx="635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AutoShape 15">
            <a:extLst>
              <a:ext uri="{FF2B5EF4-FFF2-40B4-BE49-F238E27FC236}">
                <a16:creationId xmlns:a16="http://schemas.microsoft.com/office/drawing/2014/main" id="{3A80D6B9-0AFB-486D-B230-2D3666227D8B}"/>
              </a:ext>
            </a:extLst>
          </p:cNvPr>
          <p:cNvSpPr>
            <a:spLocks noChangeArrowheads="1"/>
          </p:cNvSpPr>
          <p:nvPr/>
        </p:nvSpPr>
        <p:spPr bwMode="auto">
          <a:xfrm>
            <a:off x="5447414" y="4189228"/>
            <a:ext cx="1371600" cy="5334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statement;</a:t>
            </a:r>
          </a:p>
        </p:txBody>
      </p:sp>
      <p:sp>
        <p:nvSpPr>
          <p:cNvPr id="39" name="Line 16">
            <a:extLst>
              <a:ext uri="{FF2B5EF4-FFF2-40B4-BE49-F238E27FC236}">
                <a16:creationId xmlns:a16="http://schemas.microsoft.com/office/drawing/2014/main" id="{974EECDA-3616-43BD-8165-E7046976A4BC}"/>
              </a:ext>
            </a:extLst>
          </p:cNvPr>
          <p:cNvSpPr>
            <a:spLocks noChangeShapeType="1"/>
          </p:cNvSpPr>
          <p:nvPr/>
        </p:nvSpPr>
        <p:spPr bwMode="auto">
          <a:xfrm>
            <a:off x="6133214" y="4722628"/>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AutoShape 17">
            <a:extLst>
              <a:ext uri="{FF2B5EF4-FFF2-40B4-BE49-F238E27FC236}">
                <a16:creationId xmlns:a16="http://schemas.microsoft.com/office/drawing/2014/main" id="{BE7AE045-D06C-49AF-94C0-B7471B9CC16D}"/>
              </a:ext>
            </a:extLst>
          </p:cNvPr>
          <p:cNvSpPr>
            <a:spLocks noChangeArrowheads="1"/>
          </p:cNvSpPr>
          <p:nvPr/>
        </p:nvSpPr>
        <p:spPr bwMode="auto">
          <a:xfrm>
            <a:off x="5453764" y="5179828"/>
            <a:ext cx="1371600" cy="5334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e3</a:t>
            </a:r>
          </a:p>
        </p:txBody>
      </p:sp>
      <p:sp>
        <p:nvSpPr>
          <p:cNvPr id="41" name="Line 18">
            <a:extLst>
              <a:ext uri="{FF2B5EF4-FFF2-40B4-BE49-F238E27FC236}">
                <a16:creationId xmlns:a16="http://schemas.microsoft.com/office/drawing/2014/main" id="{506F4467-4668-416D-9F6E-52EBA68747B1}"/>
              </a:ext>
            </a:extLst>
          </p:cNvPr>
          <p:cNvSpPr>
            <a:spLocks noChangeShapeType="1"/>
          </p:cNvSpPr>
          <p:nvPr/>
        </p:nvSpPr>
        <p:spPr bwMode="auto">
          <a:xfrm flipH="1">
            <a:off x="6133214" y="5713228"/>
            <a:ext cx="6350" cy="2286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Line 19">
            <a:extLst>
              <a:ext uri="{FF2B5EF4-FFF2-40B4-BE49-F238E27FC236}">
                <a16:creationId xmlns:a16="http://schemas.microsoft.com/office/drawing/2014/main" id="{7379D066-AF74-4B21-B829-4FFA67311ADE}"/>
              </a:ext>
            </a:extLst>
          </p:cNvPr>
          <p:cNvSpPr>
            <a:spLocks noChangeShapeType="1"/>
          </p:cNvSpPr>
          <p:nvPr/>
        </p:nvSpPr>
        <p:spPr bwMode="auto">
          <a:xfrm flipH="1">
            <a:off x="5295014" y="5941828"/>
            <a:ext cx="8382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Line 20">
            <a:extLst>
              <a:ext uri="{FF2B5EF4-FFF2-40B4-BE49-F238E27FC236}">
                <a16:creationId xmlns:a16="http://schemas.microsoft.com/office/drawing/2014/main" id="{764C2D6E-6F76-4AC9-818C-9CB13149DE2E}"/>
              </a:ext>
            </a:extLst>
          </p:cNvPr>
          <p:cNvSpPr>
            <a:spLocks noChangeShapeType="1"/>
          </p:cNvSpPr>
          <p:nvPr/>
        </p:nvSpPr>
        <p:spPr bwMode="auto">
          <a:xfrm flipV="1">
            <a:off x="5295014" y="2970028"/>
            <a:ext cx="6350" cy="29718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Line 21">
            <a:extLst>
              <a:ext uri="{FF2B5EF4-FFF2-40B4-BE49-F238E27FC236}">
                <a16:creationId xmlns:a16="http://schemas.microsoft.com/office/drawing/2014/main" id="{9972242D-9148-4360-B8D3-5F6DF6A5BF16}"/>
              </a:ext>
            </a:extLst>
          </p:cNvPr>
          <p:cNvSpPr>
            <a:spLocks noChangeShapeType="1"/>
          </p:cNvSpPr>
          <p:nvPr/>
        </p:nvSpPr>
        <p:spPr bwMode="auto">
          <a:xfrm>
            <a:off x="5301364" y="2970028"/>
            <a:ext cx="838200" cy="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Text Box 22">
            <a:extLst>
              <a:ext uri="{FF2B5EF4-FFF2-40B4-BE49-F238E27FC236}">
                <a16:creationId xmlns:a16="http://schemas.microsoft.com/office/drawing/2014/main" id="{DDFA23D4-6899-44B2-A5DB-446854B4C5CF}"/>
              </a:ext>
            </a:extLst>
          </p:cNvPr>
          <p:cNvSpPr txBox="1">
            <a:spLocks noChangeArrowheads="1"/>
          </p:cNvSpPr>
          <p:nvPr/>
        </p:nvSpPr>
        <p:spPr bwMode="auto">
          <a:xfrm>
            <a:off x="6658677" y="3085916"/>
            <a:ext cx="779678"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false</a:t>
            </a:r>
          </a:p>
        </p:txBody>
      </p:sp>
      <p:sp>
        <p:nvSpPr>
          <p:cNvPr id="46" name="Line 23">
            <a:extLst>
              <a:ext uri="{FF2B5EF4-FFF2-40B4-BE49-F238E27FC236}">
                <a16:creationId xmlns:a16="http://schemas.microsoft.com/office/drawing/2014/main" id="{D360BE4D-FE3B-4474-8522-13F7A3FC5160}"/>
              </a:ext>
            </a:extLst>
          </p:cNvPr>
          <p:cNvSpPr>
            <a:spLocks noChangeShapeType="1"/>
          </p:cNvSpPr>
          <p:nvPr/>
        </p:nvSpPr>
        <p:spPr bwMode="auto">
          <a:xfrm>
            <a:off x="6749164" y="3503428"/>
            <a:ext cx="3810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Line 24">
            <a:extLst>
              <a:ext uri="{FF2B5EF4-FFF2-40B4-BE49-F238E27FC236}">
                <a16:creationId xmlns:a16="http://schemas.microsoft.com/office/drawing/2014/main" id="{7DAB620C-602D-4522-BDC2-C95F57D98C7E}"/>
              </a:ext>
            </a:extLst>
          </p:cNvPr>
          <p:cNvSpPr>
            <a:spLocks noChangeShapeType="1"/>
          </p:cNvSpPr>
          <p:nvPr/>
        </p:nvSpPr>
        <p:spPr bwMode="auto">
          <a:xfrm flipH="1">
            <a:off x="7123814" y="3503428"/>
            <a:ext cx="6350" cy="25146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Line 25">
            <a:extLst>
              <a:ext uri="{FF2B5EF4-FFF2-40B4-BE49-F238E27FC236}">
                <a16:creationId xmlns:a16="http://schemas.microsoft.com/office/drawing/2014/main" id="{415242B8-97F4-4208-88D9-83184F3FC3C7}"/>
              </a:ext>
            </a:extLst>
          </p:cNvPr>
          <p:cNvSpPr>
            <a:spLocks noChangeShapeType="1"/>
          </p:cNvSpPr>
          <p:nvPr/>
        </p:nvSpPr>
        <p:spPr bwMode="auto">
          <a:xfrm flipH="1">
            <a:off x="6133214" y="6018028"/>
            <a:ext cx="9906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Line 26">
            <a:extLst>
              <a:ext uri="{FF2B5EF4-FFF2-40B4-BE49-F238E27FC236}">
                <a16:creationId xmlns:a16="http://schemas.microsoft.com/office/drawing/2014/main" id="{03301781-5FC3-4854-AA63-8F10AA076FAC}"/>
              </a:ext>
            </a:extLst>
          </p:cNvPr>
          <p:cNvSpPr>
            <a:spLocks noChangeShapeType="1"/>
          </p:cNvSpPr>
          <p:nvPr/>
        </p:nvSpPr>
        <p:spPr bwMode="auto">
          <a:xfrm>
            <a:off x="6133214" y="6018028"/>
            <a:ext cx="0" cy="3048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AutoShape 30">
            <a:extLst>
              <a:ext uri="{FF2B5EF4-FFF2-40B4-BE49-F238E27FC236}">
                <a16:creationId xmlns:a16="http://schemas.microsoft.com/office/drawing/2014/main" id="{9DFAF32A-F33F-4FEC-BF5D-19E0A5932AA2}"/>
              </a:ext>
            </a:extLst>
          </p:cNvPr>
          <p:cNvSpPr>
            <a:spLocks/>
          </p:cNvSpPr>
          <p:nvPr/>
        </p:nvSpPr>
        <p:spPr bwMode="auto">
          <a:xfrm>
            <a:off x="7201855" y="4951228"/>
            <a:ext cx="1892300" cy="400050"/>
          </a:xfrm>
          <a:prstGeom prst="callout1">
            <a:avLst>
              <a:gd name="adj1" fmla="val 119046"/>
              <a:gd name="adj2" fmla="val 93958"/>
              <a:gd name="adj3" fmla="val 119046"/>
              <a:gd name="adj4" fmla="val -22148"/>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使</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e2</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趋假</a:t>
            </a:r>
          </a:p>
        </p:txBody>
      </p:sp>
      <p:sp>
        <p:nvSpPr>
          <p:cNvPr id="51" name="Text Box 3">
            <a:extLst>
              <a:ext uri="{FF2B5EF4-FFF2-40B4-BE49-F238E27FC236}">
                <a16:creationId xmlns:a16="http://schemas.microsoft.com/office/drawing/2014/main" id="{8DFCDB1A-27EB-4989-A875-4129DD568891}"/>
              </a:ext>
            </a:extLst>
          </p:cNvPr>
          <p:cNvSpPr txBox="1">
            <a:spLocks noChangeArrowheads="1"/>
          </p:cNvSpPr>
          <p:nvPr/>
        </p:nvSpPr>
        <p:spPr bwMode="auto">
          <a:xfrm>
            <a:off x="164849" y="1378173"/>
            <a:ext cx="3081591"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 </a:t>
            </a:r>
          </a:p>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(e1; e2; e3 )</a:t>
            </a:r>
          </a:p>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statement</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2" name="Text Box 31">
            <a:extLst>
              <a:ext uri="{FF2B5EF4-FFF2-40B4-BE49-F238E27FC236}">
                <a16:creationId xmlns:a16="http://schemas.microsoft.com/office/drawing/2014/main" id="{2D8BF9B7-8FC6-4F66-82D0-2215482C5037}"/>
              </a:ext>
            </a:extLst>
          </p:cNvPr>
          <p:cNvSpPr txBox="1">
            <a:spLocks noChangeArrowheads="1"/>
          </p:cNvSpPr>
          <p:nvPr/>
        </p:nvSpPr>
        <p:spPr bwMode="auto">
          <a:xfrm>
            <a:off x="49845" y="4792182"/>
            <a:ext cx="560311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循环中，</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e1</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e2</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e3</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都可以省略！</a:t>
            </a:r>
          </a:p>
        </p:txBody>
      </p:sp>
      <p:sp>
        <p:nvSpPr>
          <p:cNvPr id="53" name="AutoShape 38">
            <a:extLst>
              <a:ext uri="{FF2B5EF4-FFF2-40B4-BE49-F238E27FC236}">
                <a16:creationId xmlns:a16="http://schemas.microsoft.com/office/drawing/2014/main" id="{F8883019-93BE-4C4D-8205-E55F12009B80}"/>
              </a:ext>
            </a:extLst>
          </p:cNvPr>
          <p:cNvSpPr>
            <a:spLocks/>
          </p:cNvSpPr>
          <p:nvPr/>
        </p:nvSpPr>
        <p:spPr bwMode="auto">
          <a:xfrm>
            <a:off x="3592262" y="660623"/>
            <a:ext cx="2187575" cy="333375"/>
          </a:xfrm>
          <a:prstGeom prst="accentCallout2">
            <a:avLst>
              <a:gd name="adj1" fmla="val 34287"/>
              <a:gd name="adj2" fmla="val -3481"/>
              <a:gd name="adj3" fmla="val 34287"/>
              <a:gd name="adj4" fmla="val -77574"/>
              <a:gd name="adj5" fmla="val 340954"/>
              <a:gd name="adj6" fmla="val -77792"/>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初值表达式</a:t>
            </a:r>
          </a:p>
        </p:txBody>
      </p:sp>
      <p:sp>
        <p:nvSpPr>
          <p:cNvPr id="54" name="AutoShape 40">
            <a:extLst>
              <a:ext uri="{FF2B5EF4-FFF2-40B4-BE49-F238E27FC236}">
                <a16:creationId xmlns:a16="http://schemas.microsoft.com/office/drawing/2014/main" id="{D4414855-44C5-4E9D-B9E2-E8CA958E21A0}"/>
              </a:ext>
            </a:extLst>
          </p:cNvPr>
          <p:cNvSpPr>
            <a:spLocks/>
          </p:cNvSpPr>
          <p:nvPr/>
        </p:nvSpPr>
        <p:spPr bwMode="auto">
          <a:xfrm>
            <a:off x="4127249" y="930498"/>
            <a:ext cx="2155825" cy="350838"/>
          </a:xfrm>
          <a:prstGeom prst="accentCallout2">
            <a:avLst>
              <a:gd name="adj1" fmla="val 32579"/>
              <a:gd name="adj2" fmla="val -3532"/>
              <a:gd name="adj3" fmla="val 32579"/>
              <a:gd name="adj4" fmla="val -78718"/>
              <a:gd name="adj5" fmla="val 247060"/>
              <a:gd name="adj6" fmla="val -78940"/>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测试表达式</a:t>
            </a:r>
          </a:p>
        </p:txBody>
      </p:sp>
      <p:sp>
        <p:nvSpPr>
          <p:cNvPr id="55" name="AutoShape 41">
            <a:extLst>
              <a:ext uri="{FF2B5EF4-FFF2-40B4-BE49-F238E27FC236}">
                <a16:creationId xmlns:a16="http://schemas.microsoft.com/office/drawing/2014/main" id="{2E885A7D-5E55-4C3D-B551-20563F393A1F}"/>
              </a:ext>
            </a:extLst>
          </p:cNvPr>
          <p:cNvSpPr>
            <a:spLocks/>
          </p:cNvSpPr>
          <p:nvPr/>
        </p:nvSpPr>
        <p:spPr bwMode="auto">
          <a:xfrm>
            <a:off x="5609974" y="1125761"/>
            <a:ext cx="2257425" cy="442912"/>
          </a:xfrm>
          <a:prstGeom prst="accentCallout2">
            <a:avLst>
              <a:gd name="adj1" fmla="val 25806"/>
              <a:gd name="adj2" fmla="val -3375"/>
              <a:gd name="adj3" fmla="val 25806"/>
              <a:gd name="adj4" fmla="val -120532"/>
              <a:gd name="adj5" fmla="val 151611"/>
              <a:gd name="adj6" fmla="val -120884"/>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增值表达式</a:t>
            </a:r>
          </a:p>
        </p:txBody>
      </p:sp>
    </p:spTree>
    <p:extLst>
      <p:ext uri="{BB962C8B-B14F-4D97-AF65-F5344CB8AC3E}">
        <p14:creationId xmlns:p14="http://schemas.microsoft.com/office/powerpoint/2010/main" val="89620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33"/>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up)">
                                      <p:cBhvr>
                                        <p:cTn id="31" dur="500"/>
                                        <p:tgtEl>
                                          <p:spTgt spid="37"/>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38"/>
                                        </p:tgtEl>
                                        <p:attrNameLst>
                                          <p:attrName>style.visibility</p:attrName>
                                        </p:attrNameLst>
                                      </p:cBhvr>
                                      <p:to>
                                        <p:strVal val="visible"/>
                                      </p:to>
                                    </p:se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up)">
                                      <p:cBhvr>
                                        <p:cTn id="38" dur="500"/>
                                        <p:tgtEl>
                                          <p:spTgt spid="39"/>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499"/>
                                          </p:stCondLst>
                                        </p:cTn>
                                        <p:tgtEl>
                                          <p:spTgt spid="4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up)">
                                      <p:cBhvr>
                                        <p:cTn id="46" dur="500"/>
                                        <p:tgtEl>
                                          <p:spTgt spid="41"/>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right)">
                                      <p:cBhvr>
                                        <p:cTn id="50" dur="500"/>
                                        <p:tgtEl>
                                          <p:spTgt spid="42"/>
                                        </p:tgtEl>
                                      </p:cBhvr>
                                    </p:animEffect>
                                  </p:childTnLst>
                                </p:cTn>
                              </p:par>
                            </p:childTnLst>
                          </p:cTn>
                        </p:par>
                        <p:par>
                          <p:cTn id="51" fill="hold">
                            <p:stCondLst>
                              <p:cond delay="1000"/>
                            </p:stCondLst>
                            <p:childTnLst>
                              <p:par>
                                <p:cTn id="52" presetID="22" presetClass="entr" presetSubtype="4"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down)">
                                      <p:cBhvr>
                                        <p:cTn id="54" dur="500"/>
                                        <p:tgtEl>
                                          <p:spTgt spid="43"/>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left)">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left)">
                                      <p:cBhvr>
                                        <p:cTn id="67" dur="500"/>
                                        <p:tgtEl>
                                          <p:spTgt spid="46"/>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wipe(up)">
                                      <p:cBhvr>
                                        <p:cTn id="71" dur="500"/>
                                        <p:tgtEl>
                                          <p:spTgt spid="47"/>
                                        </p:tgtEl>
                                      </p:cBhvr>
                                    </p:animEffect>
                                  </p:childTnLst>
                                </p:cTn>
                              </p:par>
                            </p:childTnLst>
                          </p:cTn>
                        </p:par>
                        <p:par>
                          <p:cTn id="72" fill="hold">
                            <p:stCondLst>
                              <p:cond delay="1000"/>
                            </p:stCondLst>
                            <p:childTnLst>
                              <p:par>
                                <p:cTn id="73" presetID="22" presetClass="entr" presetSubtype="2" fill="hold"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right)">
                                      <p:cBhvr>
                                        <p:cTn id="75" dur="500"/>
                                        <p:tgtEl>
                                          <p:spTgt spid="48"/>
                                        </p:tgtEl>
                                      </p:cBhvr>
                                    </p:animEffect>
                                  </p:childTnLst>
                                </p:cTn>
                              </p:par>
                            </p:childTnLst>
                          </p:cTn>
                        </p:par>
                        <p:par>
                          <p:cTn id="76" fill="hold">
                            <p:stCondLst>
                              <p:cond delay="1500"/>
                            </p:stCondLst>
                            <p:childTnLst>
                              <p:par>
                                <p:cTn id="77" presetID="22" presetClass="entr" presetSubtype="1" fill="hold"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box(in)">
                                      <p:cBhvr>
                                        <p:cTn id="84"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dissolve">
                                      <p:cBhvr>
                                        <p:cTn id="89" dur="500"/>
                                        <p:tgtEl>
                                          <p:spTgt spid="51"/>
                                        </p:tgtEl>
                                      </p:cBhvr>
                                    </p:animEffect>
                                  </p:childTnLst>
                                  <p:subTnLst>
                                    <p:audio>
                                      <p:cMediaNode>
                                        <p:cTn display="0" masterRel="sameClick">
                                          <p:stCondLst>
                                            <p:cond evt="begin" delay="0">
                                              <p:tn val="87"/>
                                            </p:cond>
                                          </p:stCondLst>
                                          <p:endCondLst>
                                            <p:cond evt="onStopAudio" delay="0">
                                              <p:tgtEl>
                                                <p:sldTgt/>
                                              </p:tgtEl>
                                            </p:cond>
                                          </p:endCondLst>
                                        </p:cTn>
                                        <p:tgtEl>
                                          <p:sndTgt r:embed="rId2" name="chimes.wav"/>
                                        </p:tgtEl>
                                      </p:cMediaNode>
                                    </p:audio>
                                  </p:subTnLst>
                                </p:cTn>
                              </p:par>
                            </p:childTnLst>
                          </p:cTn>
                        </p:par>
                      </p:childTnLst>
                    </p:cTn>
                  </p:par>
                  <p:par>
                    <p:cTn id="90" fill="hold">
                      <p:stCondLst>
                        <p:cond delay="indefinite"/>
                      </p:stCondLst>
                      <p:childTnLst>
                        <p:par>
                          <p:cTn id="91" fill="hold">
                            <p:stCondLst>
                              <p:cond delay="0"/>
                            </p:stCondLst>
                            <p:childTnLst>
                              <p:par>
                                <p:cTn id="92" presetID="18" presetClass="entr" presetSubtype="3" fill="hold" grpId="0" nodeType="click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strips(upRight)">
                                      <p:cBhvr>
                                        <p:cTn id="94" dur="500"/>
                                        <p:tgtEl>
                                          <p:spTgt spid="53"/>
                                        </p:tgtEl>
                                      </p:cBhvr>
                                    </p:animEffec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95" fill="hold">
                      <p:stCondLst>
                        <p:cond delay="indefinite"/>
                      </p:stCondLst>
                      <p:childTnLst>
                        <p:par>
                          <p:cTn id="96" fill="hold">
                            <p:stCondLst>
                              <p:cond delay="0"/>
                            </p:stCondLst>
                            <p:childTnLst>
                              <p:par>
                                <p:cTn id="97" presetID="18" presetClass="entr" presetSubtype="3" fill="hold" grpId="0" nodeType="click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strips(upRight)">
                                      <p:cBhvr>
                                        <p:cTn id="99"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audio>
                                      <p:cMediaNode>
                                        <p:cTn display="0" masterRel="sameClick">
                                          <p:stCondLst>
                                            <p:cond evt="begin" delay="0">
                                              <p:tn val="97"/>
                                            </p:cond>
                                          </p:stCondLst>
                                          <p:endCondLst>
                                            <p:cond evt="onStopAudio" delay="0">
                                              <p:tgtEl>
                                                <p:sldTgt/>
                                              </p:tgtEl>
                                            </p:cond>
                                          </p:endCondLst>
                                        </p:cTn>
                                        <p:tgtEl>
                                          <p:sndTgt r:embed="rId3" name="notify.wav"/>
                                        </p:tgtEl>
                                      </p:cMediaNode>
                                    </p:audio>
                                  </p:subTnLst>
                                </p:cTn>
                              </p:par>
                            </p:childTnLst>
                          </p:cTn>
                        </p:par>
                      </p:childTnLst>
                    </p:cTn>
                  </p:par>
                  <p:par>
                    <p:cTn id="100" fill="hold">
                      <p:stCondLst>
                        <p:cond delay="indefinite"/>
                      </p:stCondLst>
                      <p:childTnLst>
                        <p:par>
                          <p:cTn id="101" fill="hold">
                            <p:stCondLst>
                              <p:cond delay="0"/>
                            </p:stCondLst>
                            <p:childTnLst>
                              <p:par>
                                <p:cTn id="102" presetID="18" presetClass="entr" presetSubtype="3" fill="hold" grpId="0" nodeType="click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strips(upRight)">
                                      <p:cBhvr>
                                        <p:cTn id="104"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audio>
                                      <p:cMediaNode>
                                        <p:cTn display="0" masterRel="sameClick">
                                          <p:stCondLst>
                                            <p:cond evt="begin" delay="0">
                                              <p:tn val="102"/>
                                            </p:cond>
                                          </p:stCondLst>
                                          <p:endCondLst>
                                            <p:cond evt="onStopAudio" delay="0">
                                              <p:tgtEl>
                                                <p:sldTgt/>
                                              </p:tgtEl>
                                            </p:cond>
                                          </p:endCondLst>
                                        </p:cTn>
                                        <p:tgtEl>
                                          <p:sndTgt r:embed="rId3" name="notify.wav"/>
                                        </p:tgtEl>
                                      </p:cMediaNode>
                                    </p:audio>
                                  </p:subTnLst>
                                </p:cTn>
                              </p:par>
                            </p:childTnLst>
                          </p:cTn>
                        </p:par>
                      </p:childTnLst>
                    </p:cTn>
                  </p:par>
                  <p:par>
                    <p:cTn id="105" fill="hold">
                      <p:stCondLst>
                        <p:cond delay="indefinite"/>
                      </p:stCondLst>
                      <p:childTnLst>
                        <p:par>
                          <p:cTn id="106" fill="hold">
                            <p:stCondLst>
                              <p:cond delay="0"/>
                            </p:stCondLst>
                            <p:childTnLst>
                              <p:par>
                                <p:cTn id="107" presetID="23" presetClass="entr" presetSubtype="16" fill="hold" grpId="0" nodeType="clickEffect">
                                  <p:stCondLst>
                                    <p:cond delay="0"/>
                                  </p:stCondLst>
                                  <p:childTnLst>
                                    <p:set>
                                      <p:cBhvr>
                                        <p:cTn id="108" dur="1" fill="hold">
                                          <p:stCondLst>
                                            <p:cond delay="0"/>
                                          </p:stCondLst>
                                        </p:cTn>
                                        <p:tgtEl>
                                          <p:spTgt spid="52"/>
                                        </p:tgtEl>
                                        <p:attrNameLst>
                                          <p:attrName>style.visibility</p:attrName>
                                        </p:attrNameLst>
                                      </p:cBhvr>
                                      <p:to>
                                        <p:strVal val="visible"/>
                                      </p:to>
                                    </p:set>
                                    <p:anim calcmode="lin" valueType="num">
                                      <p:cBhvr>
                                        <p:cTn id="109" dur="500" fill="hold"/>
                                        <p:tgtEl>
                                          <p:spTgt spid="52"/>
                                        </p:tgtEl>
                                        <p:attrNameLst>
                                          <p:attrName>ppt_w</p:attrName>
                                        </p:attrNameLst>
                                      </p:cBhvr>
                                      <p:tavLst>
                                        <p:tav tm="0">
                                          <p:val>
                                            <p:fltVal val="0"/>
                                          </p:val>
                                        </p:tav>
                                        <p:tav tm="100000">
                                          <p:val>
                                            <p:strVal val="#ppt_w"/>
                                          </p:val>
                                        </p:tav>
                                      </p:tavLst>
                                    </p:anim>
                                    <p:anim calcmode="lin" valueType="num">
                                      <p:cBhvr>
                                        <p:cTn id="110" dur="500" fill="hold"/>
                                        <p:tgtEl>
                                          <p:spTgt spid="5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7"/>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3" grpId="0" animBg="1" autoUpdateAnimBg="0"/>
      <p:bldP spid="35" grpId="0" animBg="1" autoUpdateAnimBg="0"/>
      <p:bldP spid="36" grpId="0" autoUpdateAnimBg="0"/>
      <p:bldP spid="38" grpId="0" animBg="1" autoUpdateAnimBg="0"/>
      <p:bldP spid="40" grpId="0" animBg="1" autoUpdateAnimBg="0"/>
      <p:bldP spid="45" grpId="0" autoUpdateAnimBg="0"/>
      <p:bldP spid="50" grpId="0" animBg="1" autoUpdateAnimBg="0"/>
      <p:bldP spid="51" grpId="0" autoUpdateAnimBg="0"/>
      <p:bldP spid="52" grpId="0" autoUpdateAnimBg="0"/>
      <p:bldP spid="53" grpId="0" animBg="1" autoUpdateAnimBg="0"/>
      <p:bldP spid="54" grpId="0" animBg="1" autoUpdateAnimBg="0"/>
      <p:bldP spid="5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34</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6414238" cy="523220"/>
          </a:xfrm>
        </p:spPr>
        <p:txBody>
          <a:bodyPr>
            <a:normAutofit/>
          </a:bodyPr>
          <a:lstStyle/>
          <a:p>
            <a:r>
              <a:rPr lang="zh-CN" altLang="en-US" dirty="0"/>
              <a:t>无限循环和空循环</a:t>
            </a:r>
            <a:endParaRPr lang="en-US" altLang="zh-CN" sz="2000" dirty="0"/>
          </a:p>
        </p:txBody>
      </p:sp>
      <p:sp>
        <p:nvSpPr>
          <p:cNvPr id="13" name="Text Box 3">
            <a:extLst>
              <a:ext uri="{FF2B5EF4-FFF2-40B4-BE49-F238E27FC236}">
                <a16:creationId xmlns:a16="http://schemas.microsoft.com/office/drawing/2014/main" id="{FAF994DE-8942-4110-95CE-383C3B4765F7}"/>
              </a:ext>
            </a:extLst>
          </p:cNvPr>
          <p:cNvSpPr txBox="1">
            <a:spLocks noChangeArrowheads="1"/>
          </p:cNvSpPr>
          <p:nvPr/>
        </p:nvSpPr>
        <p:spPr bwMode="auto">
          <a:xfrm>
            <a:off x="685800" y="1231604"/>
            <a:ext cx="482245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①</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条件为恒真的循环</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无限循环</a:t>
            </a:r>
          </a:p>
        </p:txBody>
      </p:sp>
      <p:sp>
        <p:nvSpPr>
          <p:cNvPr id="14" name="Text Box 4">
            <a:extLst>
              <a:ext uri="{FF2B5EF4-FFF2-40B4-BE49-F238E27FC236}">
                <a16:creationId xmlns:a16="http://schemas.microsoft.com/office/drawing/2014/main" id="{710058E2-FA90-4F43-8DDC-2629773F0E28}"/>
              </a:ext>
            </a:extLst>
          </p:cNvPr>
          <p:cNvSpPr txBox="1">
            <a:spLocks noChangeArrowheads="1"/>
          </p:cNvSpPr>
          <p:nvPr/>
        </p:nvSpPr>
        <p:spPr bwMode="auto">
          <a:xfrm>
            <a:off x="762000" y="1612604"/>
            <a:ext cx="2441992"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while(1){…}</a:t>
            </a:r>
          </a:p>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a:t>
            </a:r>
          </a:p>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…}while(1)</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 ;){…}</a:t>
            </a:r>
          </a:p>
        </p:txBody>
      </p:sp>
      <p:sp>
        <p:nvSpPr>
          <p:cNvPr id="16" name="AutoShape 5">
            <a:extLst>
              <a:ext uri="{FF2B5EF4-FFF2-40B4-BE49-F238E27FC236}">
                <a16:creationId xmlns:a16="http://schemas.microsoft.com/office/drawing/2014/main" id="{0186CDD0-8141-4254-B54C-7BE71053172C}"/>
              </a:ext>
            </a:extLst>
          </p:cNvPr>
          <p:cNvSpPr>
            <a:spLocks/>
          </p:cNvSpPr>
          <p:nvPr/>
        </p:nvSpPr>
        <p:spPr bwMode="auto">
          <a:xfrm>
            <a:off x="3733800" y="1765004"/>
            <a:ext cx="5135563" cy="609600"/>
          </a:xfrm>
          <a:prstGeom prst="accentCallout2">
            <a:avLst>
              <a:gd name="adj1" fmla="val 18750"/>
              <a:gd name="adj2" fmla="val -1481"/>
              <a:gd name="adj3" fmla="val 18750"/>
              <a:gd name="adj4" fmla="val -10139"/>
              <a:gd name="adj5" fmla="val 200782"/>
              <a:gd name="adj6" fmla="val -10231"/>
            </a:avLst>
          </a:prstGeom>
          <a:noFill/>
          <a:ln w="9525">
            <a:solidFill>
              <a:srgbClr val="FFFF00"/>
            </a:solidFill>
            <a:miter lim="800000"/>
            <a:headEnd/>
            <a:tailEnd type="non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kumimoji="0"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通过</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条件控制的</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break</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语句退出循环。</a:t>
            </a:r>
          </a:p>
        </p:txBody>
      </p:sp>
      <p:sp>
        <p:nvSpPr>
          <p:cNvPr id="17" name="Text Box 7">
            <a:extLst>
              <a:ext uri="{FF2B5EF4-FFF2-40B4-BE49-F238E27FC236}">
                <a16:creationId xmlns:a16="http://schemas.microsoft.com/office/drawing/2014/main" id="{DC6FAB39-71BA-4FDB-AE4D-85AB60F23095}"/>
              </a:ext>
            </a:extLst>
          </p:cNvPr>
          <p:cNvSpPr txBox="1">
            <a:spLocks noChangeArrowheads="1"/>
          </p:cNvSpPr>
          <p:nvPr/>
        </p:nvSpPr>
        <p:spPr bwMode="auto">
          <a:xfrm>
            <a:off x="685800" y="3254000"/>
            <a:ext cx="513183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②</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循环体为空语句的循环</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空循环</a:t>
            </a:r>
          </a:p>
        </p:txBody>
      </p:sp>
      <p:sp>
        <p:nvSpPr>
          <p:cNvPr id="18" name="Text Box 8">
            <a:extLst>
              <a:ext uri="{FF2B5EF4-FFF2-40B4-BE49-F238E27FC236}">
                <a16:creationId xmlns:a16="http://schemas.microsoft.com/office/drawing/2014/main" id="{D051898A-0B38-4637-AD82-58AC78FC5D98}"/>
              </a:ext>
            </a:extLst>
          </p:cNvPr>
          <p:cNvSpPr txBox="1">
            <a:spLocks noChangeArrowheads="1"/>
          </p:cNvSpPr>
          <p:nvPr/>
        </p:nvSpPr>
        <p:spPr bwMode="auto">
          <a:xfrm>
            <a:off x="762000" y="3711200"/>
            <a:ext cx="348477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(i=1 ;i&lt;=MAX ; i++) ;</a:t>
            </a:r>
          </a:p>
        </p:txBody>
      </p:sp>
      <p:sp>
        <p:nvSpPr>
          <p:cNvPr id="19" name="Text Box 9">
            <a:extLst>
              <a:ext uri="{FF2B5EF4-FFF2-40B4-BE49-F238E27FC236}">
                <a16:creationId xmlns:a16="http://schemas.microsoft.com/office/drawing/2014/main" id="{D0FC4501-5CD9-467D-9FDA-29CC00BFE90F}"/>
              </a:ext>
            </a:extLst>
          </p:cNvPr>
          <p:cNvSpPr txBox="1">
            <a:spLocks noChangeArrowheads="1"/>
          </p:cNvSpPr>
          <p:nvPr/>
        </p:nvSpPr>
        <p:spPr bwMode="auto">
          <a:xfrm>
            <a:off x="747713" y="4092200"/>
            <a:ext cx="265679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作用：程序延时。</a:t>
            </a:r>
          </a:p>
        </p:txBody>
      </p:sp>
      <p:sp>
        <p:nvSpPr>
          <p:cNvPr id="20" name="AutoShape 10">
            <a:extLst>
              <a:ext uri="{FF2B5EF4-FFF2-40B4-BE49-F238E27FC236}">
                <a16:creationId xmlns:a16="http://schemas.microsoft.com/office/drawing/2014/main" id="{B5FA39D2-751D-4829-ACAD-861D8D0F6B5C}"/>
              </a:ext>
            </a:extLst>
          </p:cNvPr>
          <p:cNvSpPr>
            <a:spLocks/>
          </p:cNvSpPr>
          <p:nvPr/>
        </p:nvSpPr>
        <p:spPr bwMode="auto">
          <a:xfrm>
            <a:off x="4648200" y="4290638"/>
            <a:ext cx="1295400" cy="411162"/>
          </a:xfrm>
          <a:prstGeom prst="accentCallout2">
            <a:avLst>
              <a:gd name="adj1" fmla="val 27801"/>
              <a:gd name="adj2" fmla="val -5884"/>
              <a:gd name="adj3" fmla="val 27801"/>
              <a:gd name="adj4" fmla="val -33454"/>
              <a:gd name="adj5" fmla="val -19690"/>
              <a:gd name="adj6" fmla="val -33699"/>
            </a:avLst>
          </a:prstGeom>
          <a:noFill/>
          <a:ln w="9525">
            <a:solidFill>
              <a:srgbClr val="FFFFCC"/>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空语句</a:t>
            </a:r>
          </a:p>
        </p:txBody>
      </p:sp>
      <p:sp>
        <p:nvSpPr>
          <p:cNvPr id="21" name="Text Box 11">
            <a:extLst>
              <a:ext uri="{FF2B5EF4-FFF2-40B4-BE49-F238E27FC236}">
                <a16:creationId xmlns:a16="http://schemas.microsoft.com/office/drawing/2014/main" id="{131FD855-B887-4F47-B9D7-06EB3CA258CB}"/>
              </a:ext>
            </a:extLst>
          </p:cNvPr>
          <p:cNvSpPr txBox="1">
            <a:spLocks noChangeArrowheads="1"/>
          </p:cNvSpPr>
          <p:nvPr/>
        </p:nvSpPr>
        <p:spPr bwMode="auto">
          <a:xfrm>
            <a:off x="6245225" y="3711200"/>
            <a:ext cx="71555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2" name="AutoShape 12">
            <a:extLst>
              <a:ext uri="{FF2B5EF4-FFF2-40B4-BE49-F238E27FC236}">
                <a16:creationId xmlns:a16="http://schemas.microsoft.com/office/drawing/2014/main" id="{1650367E-70C0-49C4-8A3D-F16D3403AAC4}"/>
              </a:ext>
            </a:extLst>
          </p:cNvPr>
          <p:cNvSpPr>
            <a:spLocks noChangeArrowheads="1"/>
          </p:cNvSpPr>
          <p:nvPr/>
        </p:nvSpPr>
        <p:spPr bwMode="auto">
          <a:xfrm>
            <a:off x="4419600" y="3863600"/>
            <a:ext cx="1828800" cy="228600"/>
          </a:xfrm>
          <a:prstGeom prst="rightArrow">
            <a:avLst>
              <a:gd name="adj1" fmla="val 50000"/>
              <a:gd name="adj2" fmla="val 200000"/>
            </a:avLst>
          </a:prstGeom>
          <a:solidFill>
            <a:srgbClr val="E4B316"/>
          </a:solidFill>
          <a:ln w="9525">
            <a:solidFill>
              <a:srgbClr val="E4B316"/>
            </a:solidFill>
            <a:miter lim="800000"/>
            <a:headEnd/>
            <a:tailEnd/>
          </a:ln>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endPar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071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subTnLst>
                                    <p:audio>
                                      <p:cMediaNode>
                                        <p:cTn display="0" masterRel="sameClick">
                                          <p:stCondLst>
                                            <p:cond evt="begin" delay="0">
                                              <p:tn val="10"/>
                                            </p:cond>
                                          </p:stCondLst>
                                          <p:endCondLst>
                                            <p:cond evt="onStopAudio" delay="0">
                                              <p:tgtEl>
                                                <p:sldTgt/>
                                              </p:tgtEl>
                                            </p:cond>
                                          </p:endCondLst>
                                        </p:cTn>
                                        <p:tgtEl>
                                          <p:sndTgt r:embed="rId3" name="TAD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upRight)">
                                      <p:cBhvr>
                                        <p:cTn id="1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heckerboard(across)">
                                      <p:cBhvr>
                                        <p:cTn id="22" dur="500"/>
                                        <p:tgtEl>
                                          <p:spTgt spid="17"/>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out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strips(downRight)">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6" grpId="0" animBg="1" autoUpdateAnimBg="0"/>
      <p:bldP spid="17" grpId="0" autoUpdateAnimBg="0"/>
      <p:bldP spid="18" grpId="0" autoUpdateAnimBg="0"/>
      <p:bldP spid="19" grpId="0" autoUpdateAnimBg="0"/>
      <p:bldP spid="20" grpId="0" animBg="1" autoUpdateAnimBg="0"/>
      <p:bldP spid="21" grpId="0" autoUpdateAnimBg="0"/>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6414238" cy="523220"/>
          </a:xfrm>
        </p:spPr>
        <p:txBody>
          <a:bodyPr>
            <a:normAutofit/>
          </a:bodyPr>
          <a:lstStyle/>
          <a:p>
            <a:r>
              <a:rPr lang="zh-CN" altLang="en-US" dirty="0"/>
              <a:t>循环的中断</a:t>
            </a:r>
            <a:r>
              <a:rPr lang="en-US" altLang="zh-CN" dirty="0"/>
              <a:t>(break)</a:t>
            </a:r>
            <a:r>
              <a:rPr lang="zh-CN" altLang="en-US" dirty="0"/>
              <a:t>和继续</a:t>
            </a:r>
            <a:r>
              <a:rPr lang="en-US" altLang="zh-CN" dirty="0"/>
              <a:t>(continue)</a:t>
            </a:r>
            <a:endParaRPr lang="en-US" altLang="zh-CN" sz="2000" dirty="0"/>
          </a:p>
        </p:txBody>
      </p:sp>
      <p:sp>
        <p:nvSpPr>
          <p:cNvPr id="10" name="Text Box 3">
            <a:extLst>
              <a:ext uri="{FF2B5EF4-FFF2-40B4-BE49-F238E27FC236}">
                <a16:creationId xmlns:a16="http://schemas.microsoft.com/office/drawing/2014/main" id="{F3CEFCFA-D5A2-46D5-BF83-AC230C2BEFBD}"/>
              </a:ext>
            </a:extLst>
          </p:cNvPr>
          <p:cNvSpPr txBox="1">
            <a:spLocks noChangeArrowheads="1"/>
          </p:cNvSpPr>
          <p:nvPr/>
        </p:nvSpPr>
        <p:spPr bwMode="auto">
          <a:xfrm>
            <a:off x="685800" y="1301433"/>
            <a:ext cx="367309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marL="342900" indent="-342900" algn="l" eaLnBrk="1" hangingPunct="1">
              <a:buClr>
                <a:srgbClr val="E4B316"/>
              </a:buClr>
              <a:buFont typeface="Wingdings" panose="05000000000000000000" pitchFamily="2" charset="2"/>
              <a:buChar char="¦"/>
            </a:pP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循环的中断：</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break</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a:t>
            </a:r>
          </a:p>
        </p:txBody>
      </p:sp>
      <p:sp>
        <p:nvSpPr>
          <p:cNvPr id="11" name="Text Box 4">
            <a:extLst>
              <a:ext uri="{FF2B5EF4-FFF2-40B4-BE49-F238E27FC236}">
                <a16:creationId xmlns:a16="http://schemas.microsoft.com/office/drawing/2014/main" id="{D4884772-7C08-4664-9317-0273D0BADD2F}"/>
              </a:ext>
            </a:extLst>
          </p:cNvPr>
          <p:cNvSpPr txBox="1">
            <a:spLocks noChangeArrowheads="1"/>
          </p:cNvSpPr>
          <p:nvPr/>
        </p:nvSpPr>
        <p:spPr bwMode="auto">
          <a:xfrm>
            <a:off x="104775" y="1682433"/>
            <a:ext cx="8909340"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概念：循环体中可以加分支，判断是否继续执行循环，</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break</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语句可以提前结束循环。</a:t>
            </a:r>
          </a:p>
        </p:txBody>
      </p:sp>
      <p:sp>
        <p:nvSpPr>
          <p:cNvPr id="12" name="Text Box 11">
            <a:extLst>
              <a:ext uri="{FF2B5EF4-FFF2-40B4-BE49-F238E27FC236}">
                <a16:creationId xmlns:a16="http://schemas.microsoft.com/office/drawing/2014/main" id="{7FB46BAC-4A0A-4DF5-8CAD-F2A45E04C145}"/>
              </a:ext>
            </a:extLst>
          </p:cNvPr>
          <p:cNvSpPr txBox="1">
            <a:spLocks noChangeArrowheads="1"/>
          </p:cNvSpPr>
          <p:nvPr/>
        </p:nvSpPr>
        <p:spPr bwMode="auto">
          <a:xfrm>
            <a:off x="673100" y="2547217"/>
            <a:ext cx="374042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marL="342900" indent="-342900" algn="l" eaLnBrk="1" hangingPunct="1">
              <a:buClr>
                <a:srgbClr val="E4B316"/>
              </a:buClr>
              <a:buFont typeface="Wingdings" panose="05000000000000000000" pitchFamily="2" charset="2"/>
              <a:buChar char="¦"/>
            </a:pP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继续循环：</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continue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a:t>
            </a:r>
          </a:p>
        </p:txBody>
      </p:sp>
      <p:sp>
        <p:nvSpPr>
          <p:cNvPr id="15" name="Text Box 12">
            <a:extLst>
              <a:ext uri="{FF2B5EF4-FFF2-40B4-BE49-F238E27FC236}">
                <a16:creationId xmlns:a16="http://schemas.microsoft.com/office/drawing/2014/main" id="{C10A0FD9-3CB5-4D5B-B19C-A0655DDB7FBC}"/>
              </a:ext>
            </a:extLst>
          </p:cNvPr>
          <p:cNvSpPr txBox="1">
            <a:spLocks noChangeArrowheads="1"/>
          </p:cNvSpPr>
          <p:nvPr/>
        </p:nvSpPr>
        <p:spPr bwMode="auto">
          <a:xfrm>
            <a:off x="98425" y="2928217"/>
            <a:ext cx="8964611"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continue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语句的作用是跳过本次循环剩余的循环体内容，执行</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下次循环。 </a:t>
            </a:r>
          </a:p>
        </p:txBody>
      </p:sp>
    </p:spTree>
    <p:extLst>
      <p:ext uri="{BB962C8B-B14F-4D97-AF65-F5344CB8AC3E}">
        <p14:creationId xmlns:p14="http://schemas.microsoft.com/office/powerpoint/2010/main" val="23020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36</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49" y="778213"/>
            <a:ext cx="8629643" cy="3366190"/>
          </a:xfrm>
        </p:spPr>
        <p:txBody>
          <a:bodyPr>
            <a:normAutofit/>
          </a:bodyPr>
          <a:lstStyle/>
          <a:p>
            <a:r>
              <a:rPr lang="zh-CN" altLang="en-US" sz="2000" dirty="0"/>
              <a:t>循环嵌套</a:t>
            </a:r>
            <a:endParaRPr lang="en-US" altLang="zh-CN" sz="2000" dirty="0"/>
          </a:p>
          <a:p>
            <a:pPr lvl="1"/>
            <a:r>
              <a:rPr lang="zh-CN" altLang="en-US" sz="2000" dirty="0"/>
              <a:t>内外层循环采用缩进形式；</a:t>
            </a:r>
            <a:endParaRPr lang="en-US" altLang="zh-CN" sz="2000" dirty="0"/>
          </a:p>
          <a:p>
            <a:pPr lvl="1"/>
            <a:r>
              <a:rPr lang="en-US" altLang="zh-CN" sz="2000" dirty="0"/>
              <a:t>while</a:t>
            </a:r>
            <a:r>
              <a:rPr lang="zh-CN" altLang="en-US" sz="2000" dirty="0"/>
              <a:t>和</a:t>
            </a:r>
            <a:r>
              <a:rPr lang="en-US" altLang="zh-CN" sz="2000" dirty="0"/>
              <a:t>do- while</a:t>
            </a:r>
            <a:r>
              <a:rPr lang="zh-CN" altLang="en-US" sz="2000" dirty="0"/>
              <a:t>和</a:t>
            </a:r>
            <a:r>
              <a:rPr lang="en-US" altLang="zh-CN" sz="2000" dirty="0"/>
              <a:t>for</a:t>
            </a:r>
            <a:r>
              <a:rPr lang="zh-CN" altLang="en-US" sz="2000" dirty="0"/>
              <a:t>可以相互嵌套</a:t>
            </a:r>
            <a:endParaRPr lang="en-US" altLang="zh-CN" sz="2000" dirty="0"/>
          </a:p>
          <a:p>
            <a:pPr lvl="1"/>
            <a:r>
              <a:rPr lang="zh-CN" altLang="en-US" sz="2000" dirty="0"/>
              <a:t>执行次数为内层循环次数和外层循环次数的乘积</a:t>
            </a:r>
            <a:endParaRPr lang="en-US" altLang="zh-CN" sz="2000" dirty="0"/>
          </a:p>
        </p:txBody>
      </p:sp>
    </p:spTree>
    <p:extLst>
      <p:ext uri="{BB962C8B-B14F-4D97-AF65-F5344CB8AC3E}">
        <p14:creationId xmlns:p14="http://schemas.microsoft.com/office/powerpoint/2010/main" val="1060979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1948564" cy="523221"/>
          </a:xfrm>
        </p:spPr>
        <p:txBody>
          <a:bodyPr/>
          <a:lstStyle/>
          <a:p>
            <a:r>
              <a:rPr lang="zh-CN" altLang="en-US" dirty="0"/>
              <a:t>基本概念</a:t>
            </a:r>
          </a:p>
        </p:txBody>
      </p:sp>
      <p:sp>
        <p:nvSpPr>
          <p:cNvPr id="6" name="Text Box 4">
            <a:extLst>
              <a:ext uri="{FF2B5EF4-FFF2-40B4-BE49-F238E27FC236}">
                <a16:creationId xmlns:a16="http://schemas.microsoft.com/office/drawing/2014/main" id="{F68D8472-7E0C-42EA-8CC4-3D11CBFE433F}"/>
              </a:ext>
            </a:extLst>
          </p:cNvPr>
          <p:cNvSpPr txBox="1">
            <a:spLocks noChangeArrowheads="1"/>
          </p:cNvSpPr>
          <p:nvPr/>
        </p:nvSpPr>
        <p:spPr bwMode="auto">
          <a:xfrm>
            <a:off x="261531" y="1301434"/>
            <a:ext cx="8584019" cy="194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由标准的分支结构可以演化成单分支、多分支结构。</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语言的分支语句有</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 else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switch</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三种。</a:t>
            </a:r>
            <a:endPar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语句之间存在嵌套关系，书写采取缩进形式，便于区分。</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else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与最近的</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相匹配，从内到外。</a:t>
            </a:r>
          </a:p>
          <a:p>
            <a:pPr eaLnBrk="1" hangingPunct="1"/>
            <a:endPar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endPar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6923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082164" cy="523221"/>
          </a:xfrm>
        </p:spPr>
        <p:txBody>
          <a:bodyPr>
            <a:normAutofit/>
          </a:bodyPr>
          <a:lstStyle/>
          <a:p>
            <a:r>
              <a:rPr lang="en-US" altLang="zh-CN" dirty="0"/>
              <a:t>if </a:t>
            </a:r>
            <a:r>
              <a:rPr lang="zh-CN" altLang="en-US" dirty="0"/>
              <a:t>结构</a:t>
            </a:r>
          </a:p>
        </p:txBody>
      </p:sp>
      <p:sp>
        <p:nvSpPr>
          <p:cNvPr id="6" name="Text Box 6">
            <a:extLst>
              <a:ext uri="{FF2B5EF4-FFF2-40B4-BE49-F238E27FC236}">
                <a16:creationId xmlns:a16="http://schemas.microsoft.com/office/drawing/2014/main" id="{962A774A-7DA2-4980-BF09-E3E952895B6F}"/>
              </a:ext>
            </a:extLst>
          </p:cNvPr>
          <p:cNvSpPr txBox="1">
            <a:spLocks noChangeArrowheads="1"/>
          </p:cNvSpPr>
          <p:nvPr/>
        </p:nvSpPr>
        <p:spPr bwMode="auto">
          <a:xfrm>
            <a:off x="609600" y="1778911"/>
            <a:ext cx="3613788"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if(expression)statement;</a:t>
            </a:r>
          </a:p>
        </p:txBody>
      </p:sp>
      <p:sp>
        <p:nvSpPr>
          <p:cNvPr id="7" name="AutoShape 7">
            <a:extLst>
              <a:ext uri="{FF2B5EF4-FFF2-40B4-BE49-F238E27FC236}">
                <a16:creationId xmlns:a16="http://schemas.microsoft.com/office/drawing/2014/main" id="{8779A228-9FF7-4028-82F7-4E1590EB6DD8}"/>
              </a:ext>
            </a:extLst>
          </p:cNvPr>
          <p:cNvSpPr>
            <a:spLocks/>
          </p:cNvSpPr>
          <p:nvPr/>
        </p:nvSpPr>
        <p:spPr bwMode="auto">
          <a:xfrm>
            <a:off x="3619500" y="1567774"/>
            <a:ext cx="914400" cy="390525"/>
          </a:xfrm>
          <a:prstGeom prst="accentCallout2">
            <a:avLst>
              <a:gd name="adj1" fmla="val 29269"/>
              <a:gd name="adj2" fmla="val -8333"/>
              <a:gd name="adj3" fmla="val 29269"/>
              <a:gd name="adj4" fmla="val -206597"/>
              <a:gd name="adj5" fmla="val 126829"/>
              <a:gd name="adj6" fmla="val -206597"/>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a:t>
            </a:r>
          </a:p>
        </p:txBody>
      </p:sp>
      <p:sp>
        <p:nvSpPr>
          <p:cNvPr id="8" name="AutoShape 8">
            <a:extLst>
              <a:ext uri="{FF2B5EF4-FFF2-40B4-BE49-F238E27FC236}">
                <a16:creationId xmlns:a16="http://schemas.microsoft.com/office/drawing/2014/main" id="{0D9060B4-1579-4C69-A871-E987AC29FA28}"/>
              </a:ext>
            </a:extLst>
          </p:cNvPr>
          <p:cNvSpPr>
            <a:spLocks/>
          </p:cNvSpPr>
          <p:nvPr/>
        </p:nvSpPr>
        <p:spPr bwMode="auto">
          <a:xfrm flipH="1">
            <a:off x="4730750" y="1470936"/>
            <a:ext cx="4022725" cy="458788"/>
          </a:xfrm>
          <a:prstGeom prst="accentCallout2">
            <a:avLst>
              <a:gd name="adj1" fmla="val 24912"/>
              <a:gd name="adj2" fmla="val 101894"/>
              <a:gd name="adj3" fmla="val 24912"/>
              <a:gd name="adj4" fmla="val 136028"/>
              <a:gd name="adj5" fmla="val 135639"/>
              <a:gd name="adj6" fmla="val 136028"/>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表达式，非</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 name="AutoShape 9">
            <a:extLst>
              <a:ext uri="{FF2B5EF4-FFF2-40B4-BE49-F238E27FC236}">
                <a16:creationId xmlns:a16="http://schemas.microsoft.com/office/drawing/2014/main" id="{D1A07831-6B68-49F6-9E05-1B35111EA46A}"/>
              </a:ext>
            </a:extLst>
          </p:cNvPr>
          <p:cNvSpPr>
            <a:spLocks/>
          </p:cNvSpPr>
          <p:nvPr/>
        </p:nvSpPr>
        <p:spPr bwMode="auto">
          <a:xfrm>
            <a:off x="4482392" y="1929724"/>
            <a:ext cx="3635375" cy="457200"/>
          </a:xfrm>
          <a:prstGeom prst="callout1">
            <a:avLst>
              <a:gd name="adj1" fmla="val 116667"/>
              <a:gd name="adj2" fmla="val 96856"/>
              <a:gd name="adj3" fmla="val 116667"/>
              <a:gd name="adj4" fmla="val -1921"/>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语句，可以是复合语句。</a:t>
            </a:r>
          </a:p>
        </p:txBody>
      </p:sp>
      <p:sp>
        <p:nvSpPr>
          <p:cNvPr id="10" name="Text Box 10">
            <a:extLst>
              <a:ext uri="{FF2B5EF4-FFF2-40B4-BE49-F238E27FC236}">
                <a16:creationId xmlns:a16="http://schemas.microsoft.com/office/drawing/2014/main" id="{21DADEE4-1577-42BD-81C6-B10BADCB1837}"/>
              </a:ext>
            </a:extLst>
          </p:cNvPr>
          <p:cNvSpPr txBox="1">
            <a:spLocks noChangeArrowheads="1"/>
          </p:cNvSpPr>
          <p:nvPr/>
        </p:nvSpPr>
        <p:spPr bwMode="auto">
          <a:xfrm>
            <a:off x="609600" y="2601236"/>
            <a:ext cx="141286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流程图：</a:t>
            </a:r>
          </a:p>
        </p:txBody>
      </p:sp>
      <p:sp>
        <p:nvSpPr>
          <p:cNvPr id="11" name="Line 11">
            <a:extLst>
              <a:ext uri="{FF2B5EF4-FFF2-40B4-BE49-F238E27FC236}">
                <a16:creationId xmlns:a16="http://schemas.microsoft.com/office/drawing/2014/main" id="{3BF534BD-5463-4B64-A5CD-2C698B00C7BF}"/>
              </a:ext>
            </a:extLst>
          </p:cNvPr>
          <p:cNvSpPr>
            <a:spLocks noChangeShapeType="1"/>
          </p:cNvSpPr>
          <p:nvPr/>
        </p:nvSpPr>
        <p:spPr bwMode="auto">
          <a:xfrm>
            <a:off x="1295400" y="3134636"/>
            <a:ext cx="0" cy="609600"/>
          </a:xfrm>
          <a:prstGeom prst="line">
            <a:avLst/>
          </a:prstGeom>
          <a:noFill/>
          <a:ln w="1270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AutoShape 12">
            <a:extLst>
              <a:ext uri="{FF2B5EF4-FFF2-40B4-BE49-F238E27FC236}">
                <a16:creationId xmlns:a16="http://schemas.microsoft.com/office/drawing/2014/main" id="{7B1E0FCE-7C03-44B8-8B17-860909C1264C}"/>
              </a:ext>
            </a:extLst>
          </p:cNvPr>
          <p:cNvSpPr>
            <a:spLocks noChangeArrowheads="1"/>
          </p:cNvSpPr>
          <p:nvPr/>
        </p:nvSpPr>
        <p:spPr bwMode="auto">
          <a:xfrm>
            <a:off x="533400" y="3744236"/>
            <a:ext cx="1524000" cy="609600"/>
          </a:xfrm>
          <a:prstGeom prst="flowChartDecision">
            <a:avLst/>
          </a:prstGeom>
          <a:noFill/>
          <a:ln w="1270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3" name="Line 13">
            <a:extLst>
              <a:ext uri="{FF2B5EF4-FFF2-40B4-BE49-F238E27FC236}">
                <a16:creationId xmlns:a16="http://schemas.microsoft.com/office/drawing/2014/main" id="{5FF85123-9FAA-4B98-9286-8052C2D47702}"/>
              </a:ext>
            </a:extLst>
          </p:cNvPr>
          <p:cNvSpPr>
            <a:spLocks noChangeShapeType="1"/>
          </p:cNvSpPr>
          <p:nvPr/>
        </p:nvSpPr>
        <p:spPr bwMode="auto">
          <a:xfrm>
            <a:off x="2057400" y="4049036"/>
            <a:ext cx="609600" cy="0"/>
          </a:xfrm>
          <a:prstGeom prst="line">
            <a:avLst/>
          </a:prstGeom>
          <a:noFill/>
          <a:ln w="1270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Line 14">
            <a:extLst>
              <a:ext uri="{FF2B5EF4-FFF2-40B4-BE49-F238E27FC236}">
                <a16:creationId xmlns:a16="http://schemas.microsoft.com/office/drawing/2014/main" id="{00DE0348-7EFC-482B-B263-F3FA6E17D854}"/>
              </a:ext>
            </a:extLst>
          </p:cNvPr>
          <p:cNvSpPr>
            <a:spLocks noChangeShapeType="1"/>
          </p:cNvSpPr>
          <p:nvPr/>
        </p:nvSpPr>
        <p:spPr bwMode="auto">
          <a:xfrm>
            <a:off x="2667000" y="4049036"/>
            <a:ext cx="0" cy="533400"/>
          </a:xfrm>
          <a:prstGeom prst="line">
            <a:avLst/>
          </a:prstGeom>
          <a:noFill/>
          <a:ln w="1270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AutoShape 15">
            <a:extLst>
              <a:ext uri="{FF2B5EF4-FFF2-40B4-BE49-F238E27FC236}">
                <a16:creationId xmlns:a16="http://schemas.microsoft.com/office/drawing/2014/main" id="{F83D3EE9-723F-4C05-B974-9FAE2E165049}"/>
              </a:ext>
            </a:extLst>
          </p:cNvPr>
          <p:cNvSpPr>
            <a:spLocks noChangeArrowheads="1"/>
          </p:cNvSpPr>
          <p:nvPr/>
        </p:nvSpPr>
        <p:spPr bwMode="auto">
          <a:xfrm>
            <a:off x="1752600" y="4582436"/>
            <a:ext cx="1828800" cy="533400"/>
          </a:xfrm>
          <a:prstGeom prst="flowChartProcess">
            <a:avLst/>
          </a:prstGeom>
          <a:noFill/>
          <a:ln w="1270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statement;</a:t>
            </a:r>
          </a:p>
        </p:txBody>
      </p:sp>
      <p:sp>
        <p:nvSpPr>
          <p:cNvPr id="16" name="Line 16">
            <a:extLst>
              <a:ext uri="{FF2B5EF4-FFF2-40B4-BE49-F238E27FC236}">
                <a16:creationId xmlns:a16="http://schemas.microsoft.com/office/drawing/2014/main" id="{F2A155BF-57F1-46AA-B130-22B6912778F7}"/>
              </a:ext>
            </a:extLst>
          </p:cNvPr>
          <p:cNvSpPr>
            <a:spLocks noChangeShapeType="1"/>
          </p:cNvSpPr>
          <p:nvPr/>
        </p:nvSpPr>
        <p:spPr bwMode="auto">
          <a:xfrm>
            <a:off x="2667000" y="5115836"/>
            <a:ext cx="0" cy="304800"/>
          </a:xfrm>
          <a:prstGeom prst="line">
            <a:avLst/>
          </a:prstGeom>
          <a:noFill/>
          <a:ln w="1270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7">
            <a:extLst>
              <a:ext uri="{FF2B5EF4-FFF2-40B4-BE49-F238E27FC236}">
                <a16:creationId xmlns:a16="http://schemas.microsoft.com/office/drawing/2014/main" id="{94E5C90E-F5B2-4B05-A422-6EB492C9DD20}"/>
              </a:ext>
            </a:extLst>
          </p:cNvPr>
          <p:cNvSpPr>
            <a:spLocks noChangeShapeType="1"/>
          </p:cNvSpPr>
          <p:nvPr/>
        </p:nvSpPr>
        <p:spPr bwMode="auto">
          <a:xfrm flipH="1">
            <a:off x="1331913" y="5420636"/>
            <a:ext cx="1335087" cy="1588"/>
          </a:xfrm>
          <a:prstGeom prst="line">
            <a:avLst/>
          </a:prstGeom>
          <a:noFill/>
          <a:ln w="1270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Line 18">
            <a:extLst>
              <a:ext uri="{FF2B5EF4-FFF2-40B4-BE49-F238E27FC236}">
                <a16:creationId xmlns:a16="http://schemas.microsoft.com/office/drawing/2014/main" id="{14CEEA46-F2E5-45DA-9B78-D245F10B00AD}"/>
              </a:ext>
            </a:extLst>
          </p:cNvPr>
          <p:cNvSpPr>
            <a:spLocks noChangeShapeType="1"/>
          </p:cNvSpPr>
          <p:nvPr/>
        </p:nvSpPr>
        <p:spPr bwMode="auto">
          <a:xfrm flipH="1">
            <a:off x="1331913" y="5422224"/>
            <a:ext cx="0" cy="431800"/>
          </a:xfrm>
          <a:prstGeom prst="line">
            <a:avLst/>
          </a:prstGeom>
          <a:noFill/>
          <a:ln w="1270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Line 19">
            <a:extLst>
              <a:ext uri="{FF2B5EF4-FFF2-40B4-BE49-F238E27FC236}">
                <a16:creationId xmlns:a16="http://schemas.microsoft.com/office/drawing/2014/main" id="{7FFACA0E-85D7-4A96-9ABF-F8245DF42FD7}"/>
              </a:ext>
            </a:extLst>
          </p:cNvPr>
          <p:cNvSpPr>
            <a:spLocks noChangeShapeType="1"/>
          </p:cNvSpPr>
          <p:nvPr/>
        </p:nvSpPr>
        <p:spPr bwMode="auto">
          <a:xfrm>
            <a:off x="1330325" y="4342724"/>
            <a:ext cx="1588" cy="1511300"/>
          </a:xfrm>
          <a:prstGeom prst="line">
            <a:avLst/>
          </a:prstGeom>
          <a:noFill/>
          <a:ln w="1270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Text Box 20">
            <a:extLst>
              <a:ext uri="{FF2B5EF4-FFF2-40B4-BE49-F238E27FC236}">
                <a16:creationId xmlns:a16="http://schemas.microsoft.com/office/drawing/2014/main" id="{E92515E8-B81F-4A05-98A7-4CB2634A1D3D}"/>
              </a:ext>
            </a:extLst>
          </p:cNvPr>
          <p:cNvSpPr txBox="1">
            <a:spLocks noChangeArrowheads="1"/>
          </p:cNvSpPr>
          <p:nvPr/>
        </p:nvSpPr>
        <p:spPr bwMode="auto">
          <a:xfrm>
            <a:off x="2119313" y="3555324"/>
            <a:ext cx="592127" cy="463846"/>
          </a:xfrm>
          <a:prstGeom prst="rect">
            <a:avLst/>
          </a:prstGeom>
          <a:noFill/>
          <a:ln w="1270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p>
        </p:txBody>
      </p:sp>
      <p:sp>
        <p:nvSpPr>
          <p:cNvPr id="21" name="Text Box 21">
            <a:extLst>
              <a:ext uri="{FF2B5EF4-FFF2-40B4-BE49-F238E27FC236}">
                <a16:creationId xmlns:a16="http://schemas.microsoft.com/office/drawing/2014/main" id="{44A0D7D0-0359-4E9B-BCC2-D6CF0467FA91}"/>
              </a:ext>
            </a:extLst>
          </p:cNvPr>
          <p:cNvSpPr txBox="1">
            <a:spLocks noChangeArrowheads="1"/>
          </p:cNvSpPr>
          <p:nvPr/>
        </p:nvSpPr>
        <p:spPr bwMode="auto">
          <a:xfrm>
            <a:off x="762000" y="4393524"/>
            <a:ext cx="507168" cy="463846"/>
          </a:xfrm>
          <a:prstGeom prst="rect">
            <a:avLst/>
          </a:prstGeom>
          <a:noFill/>
          <a:ln w="1270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p>
        </p:txBody>
      </p:sp>
    </p:spTree>
    <p:extLst>
      <p:ext uri="{BB962C8B-B14F-4D97-AF65-F5344CB8AC3E}">
        <p14:creationId xmlns:p14="http://schemas.microsoft.com/office/powerpoint/2010/main" val="244984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ppt_w/2"/>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0">
                                          <p:val>
                                            <p:strVal val="#ppt_x-#ppt_w/2"/>
                                          </p:val>
                                        </p:tav>
                                        <p:tav tm="100000">
                                          <p:val>
                                            <p:strVal val="#ppt_x"/>
                                          </p:val>
                                        </p:tav>
                                      </p:tavLst>
                                    </p:anim>
                                    <p:anim calcmode="lin" valueType="num">
                                      <p:cBhvr>
                                        <p:cTn id="26" dur="500" fill="hold"/>
                                        <p:tgtEl>
                                          <p:spTgt spid="9"/>
                                        </p:tgtEl>
                                        <p:attrNameLst>
                                          <p:attrName>ppt_y</p:attrName>
                                        </p:attrNameLst>
                                      </p:cBhvr>
                                      <p:tavLst>
                                        <p:tav tm="0">
                                          <p:val>
                                            <p:strVal val="#ppt_y"/>
                                          </p:val>
                                        </p:tav>
                                        <p:tav tm="100000">
                                          <p:val>
                                            <p:strVal val="#ppt_y"/>
                                          </p:val>
                                        </p:tav>
                                      </p:tavLst>
                                    </p:anim>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ox(in)">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0"/>
                                        </p:tgtEl>
                                        <p:attrNameLst>
                                          <p:attrName>style.visibility</p:attrName>
                                        </p:attrNameLst>
                                      </p:cBhvr>
                                      <p:to>
                                        <p:strVal val="visible"/>
                                      </p:to>
                                    </p:se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1000"/>
                            </p:stCondLst>
                            <p:childTnLst>
                              <p:par>
                                <p:cTn id="51" presetID="22" presetClass="entr" presetSubtype="1"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childTnLst>
                          </p:cTn>
                        </p:par>
                        <p:par>
                          <p:cTn id="54" fill="hold">
                            <p:stCondLst>
                              <p:cond delay="1500"/>
                            </p:stCondLst>
                            <p:childTnLst>
                              <p:par>
                                <p:cTn id="55" presetID="1" presetClass="entr" presetSubtype="0" fill="hold" grpId="0" nodeType="afterEffect">
                                  <p:stCondLst>
                                    <p:cond delay="0"/>
                                  </p:stCondLst>
                                  <p:childTnLst>
                                    <p:set>
                                      <p:cBhvr>
                                        <p:cTn id="56" dur="1" fill="hold">
                                          <p:stCondLst>
                                            <p:cond delay="499"/>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up)">
                                      <p:cBhvr>
                                        <p:cTn id="61" dur="500"/>
                                        <p:tgtEl>
                                          <p:spTgt spid="16"/>
                                        </p:tgtEl>
                                      </p:cBhvr>
                                    </p:animEffect>
                                  </p:childTnLst>
                                </p:cTn>
                              </p:par>
                            </p:childTnLst>
                          </p:cTn>
                        </p:par>
                        <p:par>
                          <p:cTn id="62" fill="hold">
                            <p:stCondLst>
                              <p:cond delay="500"/>
                            </p:stCondLst>
                            <p:childTnLst>
                              <p:par>
                                <p:cTn id="63" presetID="22" presetClass="entr" presetSubtype="2"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right)">
                                      <p:cBhvr>
                                        <p:cTn id="65" dur="500"/>
                                        <p:tgtEl>
                                          <p:spTgt spid="17"/>
                                        </p:tgtEl>
                                      </p:cBhvr>
                                    </p:animEffect>
                                  </p:childTnLst>
                                </p:cTn>
                              </p:par>
                            </p:childTnLst>
                          </p:cTn>
                        </p:par>
                        <p:par>
                          <p:cTn id="66" fill="hold">
                            <p:stCondLst>
                              <p:cond delay="1000"/>
                            </p:stCondLst>
                            <p:childTnLst>
                              <p:par>
                                <p:cTn id="67" presetID="22" presetClass="entr" presetSubtype="1" fill="hold"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up)">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2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up)">
                                      <p:cBhvr>
                                        <p:cTn id="7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P spid="9" grpId="0" animBg="1" autoUpdateAnimBg="0"/>
      <p:bldP spid="10" grpId="0" autoUpdateAnimBg="0"/>
      <p:bldP spid="12" grpId="0" animBg="1" autoUpdateAnimBg="0"/>
      <p:bldP spid="15" grpId="0" animBg="1" autoUpdateAnimBg="0"/>
      <p:bldP spid="20" grpId="0" autoUpdateAnimBg="0"/>
      <p:bldP spid="2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3323708" cy="523221"/>
          </a:xfrm>
        </p:spPr>
        <p:txBody>
          <a:bodyPr>
            <a:normAutofit/>
          </a:bodyPr>
          <a:lstStyle/>
          <a:p>
            <a:r>
              <a:rPr lang="en-US" altLang="zh-CN" dirty="0"/>
              <a:t>if – else </a:t>
            </a:r>
            <a:r>
              <a:rPr lang="zh-CN" altLang="en-US" dirty="0"/>
              <a:t>结构</a:t>
            </a:r>
          </a:p>
        </p:txBody>
      </p:sp>
      <p:sp>
        <p:nvSpPr>
          <p:cNvPr id="6" name="Text Box 3">
            <a:extLst>
              <a:ext uri="{FF2B5EF4-FFF2-40B4-BE49-F238E27FC236}">
                <a16:creationId xmlns:a16="http://schemas.microsoft.com/office/drawing/2014/main" id="{486C86CC-72FD-41CA-A3BD-2D2508D856F5}"/>
              </a:ext>
            </a:extLst>
          </p:cNvPr>
          <p:cNvSpPr txBox="1">
            <a:spLocks noChangeArrowheads="1"/>
          </p:cNvSpPr>
          <p:nvPr/>
        </p:nvSpPr>
        <p:spPr bwMode="auto">
          <a:xfrm>
            <a:off x="2885522" y="932120"/>
            <a:ext cx="2882049" cy="194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if(expression)</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stat2;</a:t>
            </a:r>
          </a:p>
        </p:txBody>
      </p:sp>
      <p:sp>
        <p:nvSpPr>
          <p:cNvPr id="7" name="AutoShape 4">
            <a:extLst>
              <a:ext uri="{FF2B5EF4-FFF2-40B4-BE49-F238E27FC236}">
                <a16:creationId xmlns:a16="http://schemas.microsoft.com/office/drawing/2014/main" id="{9750824B-59A9-4007-ABD7-8C12EA7BF7E7}"/>
              </a:ext>
            </a:extLst>
          </p:cNvPr>
          <p:cNvSpPr>
            <a:spLocks/>
          </p:cNvSpPr>
          <p:nvPr/>
        </p:nvSpPr>
        <p:spPr bwMode="auto">
          <a:xfrm>
            <a:off x="5857322" y="1846520"/>
            <a:ext cx="2667000" cy="523875"/>
          </a:xfrm>
          <a:prstGeom prst="borderCallout2">
            <a:avLst>
              <a:gd name="adj1" fmla="val 21819"/>
              <a:gd name="adj2" fmla="val -2856"/>
              <a:gd name="adj3" fmla="val 21819"/>
              <a:gd name="adj4" fmla="val -27977"/>
              <a:gd name="adj5" fmla="val 127273"/>
              <a:gd name="adj6" fmla="val -28037"/>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语句或复合语句。</a:t>
            </a:r>
          </a:p>
        </p:txBody>
      </p:sp>
      <p:sp>
        <p:nvSpPr>
          <p:cNvPr id="8" name="Text Box 5">
            <a:extLst>
              <a:ext uri="{FF2B5EF4-FFF2-40B4-BE49-F238E27FC236}">
                <a16:creationId xmlns:a16="http://schemas.microsoft.com/office/drawing/2014/main" id="{A64E80A5-D2F8-43BF-98CE-F62F4B13348B}"/>
              </a:ext>
            </a:extLst>
          </p:cNvPr>
          <p:cNvSpPr txBox="1">
            <a:spLocks noChangeArrowheads="1"/>
          </p:cNvSpPr>
          <p:nvPr/>
        </p:nvSpPr>
        <p:spPr bwMode="auto">
          <a:xfrm>
            <a:off x="2885522" y="2760920"/>
            <a:ext cx="141286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流程图：</a:t>
            </a:r>
          </a:p>
        </p:txBody>
      </p:sp>
      <p:sp>
        <p:nvSpPr>
          <p:cNvPr id="9" name="Line 6">
            <a:extLst>
              <a:ext uri="{FF2B5EF4-FFF2-40B4-BE49-F238E27FC236}">
                <a16:creationId xmlns:a16="http://schemas.microsoft.com/office/drawing/2014/main" id="{9405233D-4526-4B90-86DE-820CCAEF9B30}"/>
              </a:ext>
            </a:extLst>
          </p:cNvPr>
          <p:cNvSpPr>
            <a:spLocks noChangeShapeType="1"/>
          </p:cNvSpPr>
          <p:nvPr/>
        </p:nvSpPr>
        <p:spPr bwMode="auto">
          <a:xfrm>
            <a:off x="4180922" y="3370520"/>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AutoShape 7">
            <a:extLst>
              <a:ext uri="{FF2B5EF4-FFF2-40B4-BE49-F238E27FC236}">
                <a16:creationId xmlns:a16="http://schemas.microsoft.com/office/drawing/2014/main" id="{3D7A9B24-310E-4FB9-8568-428CD8D040DF}"/>
              </a:ext>
            </a:extLst>
          </p:cNvPr>
          <p:cNvSpPr>
            <a:spLocks noChangeArrowheads="1"/>
          </p:cNvSpPr>
          <p:nvPr/>
        </p:nvSpPr>
        <p:spPr bwMode="auto">
          <a:xfrm>
            <a:off x="3495122" y="3751520"/>
            <a:ext cx="1371600" cy="609600"/>
          </a:xfrm>
          <a:prstGeom prst="flowChartDecision">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1" name="Text Box 8">
            <a:extLst>
              <a:ext uri="{FF2B5EF4-FFF2-40B4-BE49-F238E27FC236}">
                <a16:creationId xmlns:a16="http://schemas.microsoft.com/office/drawing/2014/main" id="{BDA6F29B-F45C-4A72-A7F8-3B72A0E6223A}"/>
              </a:ext>
            </a:extLst>
          </p:cNvPr>
          <p:cNvSpPr txBox="1">
            <a:spLocks noChangeArrowheads="1"/>
          </p:cNvSpPr>
          <p:nvPr/>
        </p:nvSpPr>
        <p:spPr bwMode="auto">
          <a:xfrm>
            <a:off x="4852434" y="3599120"/>
            <a:ext cx="779678"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false</a:t>
            </a:r>
          </a:p>
        </p:txBody>
      </p:sp>
      <p:sp>
        <p:nvSpPr>
          <p:cNvPr id="12" name="Line 9">
            <a:extLst>
              <a:ext uri="{FF2B5EF4-FFF2-40B4-BE49-F238E27FC236}">
                <a16:creationId xmlns:a16="http://schemas.microsoft.com/office/drawing/2014/main" id="{27BAF436-F558-41B8-AF85-A1F92C08CAE7}"/>
              </a:ext>
            </a:extLst>
          </p:cNvPr>
          <p:cNvSpPr>
            <a:spLocks noChangeShapeType="1"/>
          </p:cNvSpPr>
          <p:nvPr/>
        </p:nvSpPr>
        <p:spPr bwMode="auto">
          <a:xfrm>
            <a:off x="4866722" y="4056320"/>
            <a:ext cx="4572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Line 10">
            <a:extLst>
              <a:ext uri="{FF2B5EF4-FFF2-40B4-BE49-F238E27FC236}">
                <a16:creationId xmlns:a16="http://schemas.microsoft.com/office/drawing/2014/main" id="{219F5795-A0EB-4F45-8865-5DF41F5C561A}"/>
              </a:ext>
            </a:extLst>
          </p:cNvPr>
          <p:cNvSpPr>
            <a:spLocks noChangeShapeType="1"/>
          </p:cNvSpPr>
          <p:nvPr/>
        </p:nvSpPr>
        <p:spPr bwMode="auto">
          <a:xfrm>
            <a:off x="5323922" y="4056320"/>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AutoShape 11">
            <a:extLst>
              <a:ext uri="{FF2B5EF4-FFF2-40B4-BE49-F238E27FC236}">
                <a16:creationId xmlns:a16="http://schemas.microsoft.com/office/drawing/2014/main" id="{A18AB2D9-9411-4295-A2B5-D5C46F8A2CFB}"/>
              </a:ext>
            </a:extLst>
          </p:cNvPr>
          <p:cNvSpPr>
            <a:spLocks noChangeArrowheads="1"/>
          </p:cNvSpPr>
          <p:nvPr/>
        </p:nvSpPr>
        <p:spPr bwMode="auto">
          <a:xfrm>
            <a:off x="4866722" y="4437320"/>
            <a:ext cx="990600" cy="4572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stat2;</a:t>
            </a:r>
          </a:p>
        </p:txBody>
      </p:sp>
      <p:sp>
        <p:nvSpPr>
          <p:cNvPr id="15" name="Line 12">
            <a:extLst>
              <a:ext uri="{FF2B5EF4-FFF2-40B4-BE49-F238E27FC236}">
                <a16:creationId xmlns:a16="http://schemas.microsoft.com/office/drawing/2014/main" id="{4674DEBB-9FD3-4DF1-878E-87DDA2E7DF87}"/>
              </a:ext>
            </a:extLst>
          </p:cNvPr>
          <p:cNvSpPr>
            <a:spLocks noChangeShapeType="1"/>
          </p:cNvSpPr>
          <p:nvPr/>
        </p:nvSpPr>
        <p:spPr bwMode="auto">
          <a:xfrm>
            <a:off x="3037922" y="4056320"/>
            <a:ext cx="4572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13">
            <a:extLst>
              <a:ext uri="{FF2B5EF4-FFF2-40B4-BE49-F238E27FC236}">
                <a16:creationId xmlns:a16="http://schemas.microsoft.com/office/drawing/2014/main" id="{840B8426-7AA5-4E8E-B363-3178558A45AC}"/>
              </a:ext>
            </a:extLst>
          </p:cNvPr>
          <p:cNvSpPr>
            <a:spLocks noChangeShapeType="1"/>
          </p:cNvSpPr>
          <p:nvPr/>
        </p:nvSpPr>
        <p:spPr bwMode="auto">
          <a:xfrm>
            <a:off x="3037922" y="4056320"/>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AutoShape 14">
            <a:extLst>
              <a:ext uri="{FF2B5EF4-FFF2-40B4-BE49-F238E27FC236}">
                <a16:creationId xmlns:a16="http://schemas.microsoft.com/office/drawing/2014/main" id="{B5E1566A-CF64-48F2-A011-7EBAB54AB408}"/>
              </a:ext>
            </a:extLst>
          </p:cNvPr>
          <p:cNvSpPr>
            <a:spLocks noChangeArrowheads="1"/>
          </p:cNvSpPr>
          <p:nvPr/>
        </p:nvSpPr>
        <p:spPr bwMode="auto">
          <a:xfrm>
            <a:off x="2580722" y="4437320"/>
            <a:ext cx="990600" cy="4572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stat1;</a:t>
            </a:r>
          </a:p>
        </p:txBody>
      </p:sp>
      <p:sp>
        <p:nvSpPr>
          <p:cNvPr id="18" name="Line 15">
            <a:extLst>
              <a:ext uri="{FF2B5EF4-FFF2-40B4-BE49-F238E27FC236}">
                <a16:creationId xmlns:a16="http://schemas.microsoft.com/office/drawing/2014/main" id="{A5273076-88FC-4771-9FB1-67B66C6125EF}"/>
              </a:ext>
            </a:extLst>
          </p:cNvPr>
          <p:cNvSpPr>
            <a:spLocks noChangeShapeType="1"/>
          </p:cNvSpPr>
          <p:nvPr/>
        </p:nvSpPr>
        <p:spPr bwMode="auto">
          <a:xfrm>
            <a:off x="5323922" y="4894520"/>
            <a:ext cx="0" cy="3810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Line 16">
            <a:extLst>
              <a:ext uri="{FF2B5EF4-FFF2-40B4-BE49-F238E27FC236}">
                <a16:creationId xmlns:a16="http://schemas.microsoft.com/office/drawing/2014/main" id="{70171702-9DBA-42A4-BC9F-F50A155CDBDA}"/>
              </a:ext>
            </a:extLst>
          </p:cNvPr>
          <p:cNvSpPr>
            <a:spLocks noChangeShapeType="1"/>
          </p:cNvSpPr>
          <p:nvPr/>
        </p:nvSpPr>
        <p:spPr bwMode="auto">
          <a:xfrm flipH="1">
            <a:off x="4180922" y="5275520"/>
            <a:ext cx="11430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Line 17">
            <a:extLst>
              <a:ext uri="{FF2B5EF4-FFF2-40B4-BE49-F238E27FC236}">
                <a16:creationId xmlns:a16="http://schemas.microsoft.com/office/drawing/2014/main" id="{90A9AC6E-0AE2-4C53-BFBC-363F9257359D}"/>
              </a:ext>
            </a:extLst>
          </p:cNvPr>
          <p:cNvSpPr>
            <a:spLocks noChangeShapeType="1"/>
          </p:cNvSpPr>
          <p:nvPr/>
        </p:nvSpPr>
        <p:spPr bwMode="auto">
          <a:xfrm>
            <a:off x="3037922" y="4894520"/>
            <a:ext cx="0" cy="3810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18">
            <a:extLst>
              <a:ext uri="{FF2B5EF4-FFF2-40B4-BE49-F238E27FC236}">
                <a16:creationId xmlns:a16="http://schemas.microsoft.com/office/drawing/2014/main" id="{76E4FEA0-6603-42A4-AC8A-D90920D44DAA}"/>
              </a:ext>
            </a:extLst>
          </p:cNvPr>
          <p:cNvSpPr>
            <a:spLocks noChangeShapeType="1"/>
          </p:cNvSpPr>
          <p:nvPr/>
        </p:nvSpPr>
        <p:spPr bwMode="auto">
          <a:xfrm flipH="1">
            <a:off x="3037922" y="5275520"/>
            <a:ext cx="11430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Line 19">
            <a:extLst>
              <a:ext uri="{FF2B5EF4-FFF2-40B4-BE49-F238E27FC236}">
                <a16:creationId xmlns:a16="http://schemas.microsoft.com/office/drawing/2014/main" id="{F2A13E15-F934-4C93-870E-5BA6F99A9787}"/>
              </a:ext>
            </a:extLst>
          </p:cNvPr>
          <p:cNvSpPr>
            <a:spLocks noChangeShapeType="1"/>
          </p:cNvSpPr>
          <p:nvPr/>
        </p:nvSpPr>
        <p:spPr bwMode="auto">
          <a:xfrm>
            <a:off x="4180922" y="5275520"/>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Text Box 20">
            <a:extLst>
              <a:ext uri="{FF2B5EF4-FFF2-40B4-BE49-F238E27FC236}">
                <a16:creationId xmlns:a16="http://schemas.microsoft.com/office/drawing/2014/main" id="{43E76838-5E36-49F9-96D8-57587967E0FB}"/>
              </a:ext>
            </a:extLst>
          </p:cNvPr>
          <p:cNvSpPr txBox="1">
            <a:spLocks noChangeArrowheads="1"/>
          </p:cNvSpPr>
          <p:nvPr/>
        </p:nvSpPr>
        <p:spPr bwMode="auto">
          <a:xfrm>
            <a:off x="2961722" y="3599120"/>
            <a:ext cx="659453"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true</a:t>
            </a:r>
          </a:p>
        </p:txBody>
      </p:sp>
      <p:sp>
        <p:nvSpPr>
          <p:cNvPr id="24" name="AutoShape 21">
            <a:extLst>
              <a:ext uri="{FF2B5EF4-FFF2-40B4-BE49-F238E27FC236}">
                <a16:creationId xmlns:a16="http://schemas.microsoft.com/office/drawing/2014/main" id="{C4FCB462-FF5E-44BC-BC3C-4950BB4EF2E7}"/>
              </a:ext>
            </a:extLst>
          </p:cNvPr>
          <p:cNvSpPr>
            <a:spLocks/>
          </p:cNvSpPr>
          <p:nvPr/>
        </p:nvSpPr>
        <p:spPr bwMode="auto">
          <a:xfrm>
            <a:off x="5095322" y="2837120"/>
            <a:ext cx="914400" cy="457200"/>
          </a:xfrm>
          <a:prstGeom prst="borderCallout1">
            <a:avLst>
              <a:gd name="adj1" fmla="val 116667"/>
              <a:gd name="adj2" fmla="val 87500"/>
              <a:gd name="adj3" fmla="val 116667"/>
              <a:gd name="adj4" fmla="val -98440"/>
            </a:avLst>
          </a:prstGeom>
          <a:noFill/>
          <a:ln w="19050">
            <a:solidFill>
              <a:srgbClr val="E4B316"/>
            </a:solidFill>
            <a:miter lim="800000"/>
            <a:headEnd type="triangle" w="lg" len="med"/>
            <a:tailEnd/>
          </a:ln>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入口</a:t>
            </a:r>
          </a:p>
        </p:txBody>
      </p:sp>
      <p:sp>
        <p:nvSpPr>
          <p:cNvPr id="25" name="AutoShape 22">
            <a:extLst>
              <a:ext uri="{FF2B5EF4-FFF2-40B4-BE49-F238E27FC236}">
                <a16:creationId xmlns:a16="http://schemas.microsoft.com/office/drawing/2014/main" id="{BDEFCA1C-FC06-42F9-B2D0-EEA0A78496AC}"/>
              </a:ext>
            </a:extLst>
          </p:cNvPr>
          <p:cNvSpPr>
            <a:spLocks/>
          </p:cNvSpPr>
          <p:nvPr/>
        </p:nvSpPr>
        <p:spPr bwMode="auto">
          <a:xfrm>
            <a:off x="4866722" y="5785108"/>
            <a:ext cx="914400" cy="481012"/>
          </a:xfrm>
          <a:prstGeom prst="borderCallout1">
            <a:avLst>
              <a:gd name="adj1" fmla="val -15843"/>
              <a:gd name="adj2" fmla="val 87500"/>
              <a:gd name="adj3" fmla="val -15843"/>
              <a:gd name="adj4" fmla="val -66148"/>
            </a:avLst>
          </a:prstGeom>
          <a:noFill/>
          <a:ln w="19050">
            <a:solidFill>
              <a:srgbClr val="E4B316"/>
            </a:solidFill>
            <a:miter lim="800000"/>
            <a:headEnd type="triangle" w="lg" len="med"/>
            <a:tailEnd/>
          </a:ln>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出口</a:t>
            </a:r>
          </a:p>
        </p:txBody>
      </p:sp>
    </p:spTree>
    <p:extLst>
      <p:ext uri="{BB962C8B-B14F-4D97-AF65-F5344CB8AC3E}">
        <p14:creationId xmlns:p14="http://schemas.microsoft.com/office/powerpoint/2010/main" val="266276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ppt_w/2"/>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subTnLst>
                                    <p:audio>
                                      <p:cMediaNode>
                                        <p:cTn display="0" masterRel="sameClick">
                                          <p:stCondLst>
                                            <p:cond evt="begin" delay="0">
                                              <p:tn val="18"/>
                                            </p:cond>
                                          </p:stCondLst>
                                          <p:endCondLst>
                                            <p:cond evt="onStopAudio" delay="0">
                                              <p:tgtEl>
                                                <p:sldTgt/>
                                              </p:tgtEl>
                                            </p:cond>
                                          </p:endCondLst>
                                        </p:cTn>
                                        <p:tgtEl>
                                          <p:sndTgt r:embed="rId2" name="chimes.wav"/>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right)">
                                      <p:cBhvr>
                                        <p:cTn id="37" dur="500"/>
                                        <p:tgtEl>
                                          <p:spTgt spid="15"/>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1"/>
                                        </p:tgtEl>
                                        <p:attrNameLst>
                                          <p:attrName>style.visibility</p:attrName>
                                        </p:attrNameLst>
                                      </p:cBhvr>
                                      <p:to>
                                        <p:strVal val="visible"/>
                                      </p:to>
                                    </p:se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par>
                          <p:cTn id="62" fill="hold">
                            <p:stCondLst>
                              <p:cond delay="1000"/>
                            </p:stCondLst>
                            <p:childTnLst>
                              <p:par>
                                <p:cTn id="63" presetID="22" presetClass="entr" presetSubtype="1" fill="hold"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up)">
                                      <p:cBhvr>
                                        <p:cTn id="65" dur="500"/>
                                        <p:tgtEl>
                                          <p:spTgt spid="13"/>
                                        </p:tgtEl>
                                      </p:cBhvr>
                                    </p:animEffect>
                                  </p:childTnLst>
                                </p:cTn>
                              </p:par>
                            </p:childTnLst>
                          </p:cTn>
                        </p:par>
                        <p:par>
                          <p:cTn id="66" fill="hold">
                            <p:stCondLst>
                              <p:cond delay="1500"/>
                            </p:stCondLst>
                            <p:childTnLst>
                              <p:par>
                                <p:cTn id="67" presetID="1" presetClass="entr" presetSubtype="0" fill="hold" grpId="0" nodeType="afterEffect">
                                  <p:stCondLst>
                                    <p:cond delay="0"/>
                                  </p:stCondLst>
                                  <p:childTnLst>
                                    <p:set>
                                      <p:cBhvr>
                                        <p:cTn id="68" dur="1" fill="hold">
                                          <p:stCondLst>
                                            <p:cond delay="499"/>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up)">
                                      <p:cBhvr>
                                        <p:cTn id="73" dur="500"/>
                                        <p:tgtEl>
                                          <p:spTgt spid="18"/>
                                        </p:tgtEl>
                                      </p:cBhvr>
                                    </p:animEffect>
                                  </p:childTnLst>
                                </p:cTn>
                              </p:par>
                            </p:childTnLst>
                          </p:cTn>
                        </p:par>
                        <p:par>
                          <p:cTn id="74" fill="hold">
                            <p:stCondLst>
                              <p:cond delay="500"/>
                            </p:stCondLst>
                            <p:childTnLst>
                              <p:par>
                                <p:cTn id="75" presetID="22" presetClass="entr" presetSubtype="2" fill="hold" nodeType="after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right)">
                                      <p:cBhvr>
                                        <p:cTn id="77" dur="500"/>
                                        <p:tgtEl>
                                          <p:spTgt spid="19"/>
                                        </p:tgtEl>
                                      </p:cBhvr>
                                    </p:animEffect>
                                  </p:childTnLst>
                                </p:cTn>
                              </p:par>
                            </p:childTnLst>
                          </p:cTn>
                        </p:par>
                        <p:par>
                          <p:cTn id="78" fill="hold">
                            <p:stCondLst>
                              <p:cond delay="1000"/>
                            </p:stCondLst>
                            <p:childTnLst>
                              <p:par>
                                <p:cTn id="79" presetID="22" presetClass="entr" presetSubtype="1" fill="hold"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up)">
                                      <p:cBhvr>
                                        <p:cTn id="81" dur="5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12"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strips(downLeft)">
                                      <p:cBhvr>
                                        <p:cTn id="86"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18" presetClass="entr" presetSubtype="9"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strips(upLeft)">
                                      <p:cBhvr>
                                        <p:cTn id="91"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P spid="10" grpId="0" animBg="1" autoUpdateAnimBg="0"/>
      <p:bldP spid="11" grpId="0" autoUpdateAnimBg="0"/>
      <p:bldP spid="14" grpId="0" animBg="1" autoUpdateAnimBg="0"/>
      <p:bldP spid="17" grpId="0" animBg="1" autoUpdateAnimBg="0"/>
      <p:bldP spid="23" grpId="0" autoUpdateAnimBg="0"/>
      <p:bldP spid="24" grpId="0" animBg="1" autoUpdateAnimBg="0"/>
      <p:bldP spid="2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10A7A9-4238-4C6B-BA54-EA374821A0C9}"/>
              </a:ext>
            </a:extLst>
          </p:cNvPr>
          <p:cNvSpPr>
            <a:spLocks noGrp="1"/>
          </p:cNvSpPr>
          <p:nvPr>
            <p:ph type="sldNum" sz="quarter" idx="10"/>
          </p:nvPr>
        </p:nvSpPr>
        <p:spPr/>
        <p:txBody>
          <a:bodyPr/>
          <a:lstStyle/>
          <a:p>
            <a:fld id="{5B1BC3F3-C5AE-40C5-B831-8FBE0041BB2B}" type="slidenum">
              <a:rPr lang="zh-CN" altLang="en-US" smtClean="0"/>
              <a:pPr/>
              <a:t>4</a:t>
            </a:fld>
            <a:endParaRPr lang="zh-CN" altLang="en-US" dirty="0"/>
          </a:p>
        </p:txBody>
      </p:sp>
      <p:sp>
        <p:nvSpPr>
          <p:cNvPr id="3" name="文本占位符 2">
            <a:extLst>
              <a:ext uri="{FF2B5EF4-FFF2-40B4-BE49-F238E27FC236}">
                <a16:creationId xmlns:a16="http://schemas.microsoft.com/office/drawing/2014/main" id="{E736EA04-8FBC-4131-BB1B-B2868EFD5E3F}"/>
              </a:ext>
            </a:extLst>
          </p:cNvPr>
          <p:cNvSpPr>
            <a:spLocks noGrp="1"/>
          </p:cNvSpPr>
          <p:nvPr>
            <p:ph type="body" sz="quarter" idx="11"/>
          </p:nvPr>
        </p:nvSpPr>
        <p:spPr/>
        <p:txBody>
          <a:bodyPr/>
          <a:lstStyle/>
          <a:p>
            <a:r>
              <a:rPr lang="zh-CN" altLang="en-US" dirty="0"/>
              <a:t>上节回顾</a:t>
            </a:r>
          </a:p>
        </p:txBody>
      </p:sp>
      <p:sp>
        <p:nvSpPr>
          <p:cNvPr id="4" name="文本占位符 3">
            <a:extLst>
              <a:ext uri="{FF2B5EF4-FFF2-40B4-BE49-F238E27FC236}">
                <a16:creationId xmlns:a16="http://schemas.microsoft.com/office/drawing/2014/main" id="{78DC17BF-4DDE-4B1B-B99D-EBE23C9E1C70}"/>
              </a:ext>
            </a:extLst>
          </p:cNvPr>
          <p:cNvSpPr>
            <a:spLocks noGrp="1"/>
          </p:cNvSpPr>
          <p:nvPr>
            <p:ph type="body" sz="quarter" idx="12"/>
          </p:nvPr>
        </p:nvSpPr>
        <p:spPr>
          <a:xfrm>
            <a:off x="298450" y="0"/>
            <a:ext cx="2664660" cy="523220"/>
          </a:xfrm>
        </p:spPr>
        <p:txBody>
          <a:bodyPr/>
          <a:lstStyle/>
          <a:p>
            <a:r>
              <a:rPr lang="zh-CN" altLang="en-US" dirty="0"/>
              <a:t>点亮第一个</a:t>
            </a:r>
            <a:r>
              <a:rPr lang="en-US" altLang="zh-CN" dirty="0"/>
              <a:t>LED</a:t>
            </a:r>
            <a:endParaRPr lang="zh-CN" altLang="en-US" dirty="0"/>
          </a:p>
        </p:txBody>
      </p:sp>
      <p:sp>
        <p:nvSpPr>
          <p:cNvPr id="24" name="文本占位符 23">
            <a:extLst>
              <a:ext uri="{FF2B5EF4-FFF2-40B4-BE49-F238E27FC236}">
                <a16:creationId xmlns:a16="http://schemas.microsoft.com/office/drawing/2014/main" id="{896422B1-869F-411F-8FE8-4265F19987F9}"/>
              </a:ext>
            </a:extLst>
          </p:cNvPr>
          <p:cNvSpPr>
            <a:spLocks noGrp="1"/>
          </p:cNvSpPr>
          <p:nvPr>
            <p:ph type="body" sz="quarter" idx="13"/>
          </p:nvPr>
        </p:nvSpPr>
        <p:spPr>
          <a:xfrm>
            <a:off x="202589" y="4270862"/>
            <a:ext cx="5042511" cy="1463189"/>
          </a:xfrm>
        </p:spPr>
        <p:txBody>
          <a:bodyPr>
            <a:noAutofit/>
          </a:bodyPr>
          <a:lstStyle/>
          <a:p>
            <a:pPr>
              <a:lnSpc>
                <a:spcPct val="150000"/>
              </a:lnSpc>
              <a:defRPr/>
            </a:pPr>
            <a:r>
              <a:rPr lang="zh-CN" altLang="en-US" sz="1800" dirty="0">
                <a:latin typeface="宋体" panose="02010600030101010101" pitchFamily="2" charset="-122"/>
              </a:rPr>
              <a:t>数字电路中只有高电平和低电平两种电平</a:t>
            </a:r>
          </a:p>
          <a:p>
            <a:pPr lvl="1">
              <a:lnSpc>
                <a:spcPct val="150000"/>
              </a:lnSpc>
              <a:defRPr/>
            </a:pPr>
            <a:r>
              <a:rPr lang="zh-CN" altLang="en-US" sz="1800" dirty="0">
                <a:latin typeface="宋体" panose="02010600030101010101" pitchFamily="2" charset="-122"/>
              </a:rPr>
              <a:t>高电平：</a:t>
            </a:r>
            <a:r>
              <a:rPr lang="en-US" altLang="zh-CN" sz="1800" dirty="0">
                <a:latin typeface="宋体" panose="02010600030101010101" pitchFamily="2" charset="-122"/>
              </a:rPr>
              <a:t>5V</a:t>
            </a:r>
            <a:r>
              <a:rPr lang="zh-CN" altLang="en-US" sz="1800" dirty="0">
                <a:latin typeface="宋体" panose="02010600030101010101" pitchFamily="2" charset="-122"/>
              </a:rPr>
              <a:t>或者</a:t>
            </a:r>
            <a:r>
              <a:rPr lang="en-US" altLang="zh-CN" sz="1800" dirty="0">
                <a:latin typeface="宋体" panose="02010600030101010101" pitchFamily="2" charset="-122"/>
              </a:rPr>
              <a:t>3.3V</a:t>
            </a:r>
            <a:r>
              <a:rPr lang="zh-CN" altLang="en-US" sz="1800" dirty="0">
                <a:latin typeface="宋体" panose="02010600030101010101" pitchFamily="2" charset="-122"/>
              </a:rPr>
              <a:t>（取决单片机电源）；</a:t>
            </a:r>
          </a:p>
          <a:p>
            <a:pPr lvl="1">
              <a:lnSpc>
                <a:spcPct val="150000"/>
              </a:lnSpc>
              <a:defRPr/>
            </a:pPr>
            <a:r>
              <a:rPr lang="zh-CN" altLang="en-US" sz="1800" dirty="0">
                <a:latin typeface="宋体" panose="02010600030101010101" pitchFamily="2" charset="-122"/>
              </a:rPr>
              <a:t>低电平：</a:t>
            </a:r>
            <a:r>
              <a:rPr lang="en-US" altLang="zh-CN" sz="1800" dirty="0">
                <a:latin typeface="宋体" panose="02010600030101010101" pitchFamily="2" charset="-122"/>
              </a:rPr>
              <a:t>0V</a:t>
            </a:r>
            <a:r>
              <a:rPr lang="zh-CN" altLang="en-US" sz="1800" dirty="0">
                <a:latin typeface="宋体" panose="02010600030101010101" pitchFamily="2" charset="-122"/>
              </a:rPr>
              <a:t>。</a:t>
            </a:r>
            <a:endParaRPr lang="en-US" altLang="zh-CN" sz="1800" dirty="0">
              <a:latin typeface="宋体" panose="02010600030101010101" pitchFamily="2" charset="-122"/>
            </a:endParaRPr>
          </a:p>
        </p:txBody>
      </p:sp>
      <p:sp>
        <p:nvSpPr>
          <p:cNvPr id="26" name="文本框 25">
            <a:extLst>
              <a:ext uri="{FF2B5EF4-FFF2-40B4-BE49-F238E27FC236}">
                <a16:creationId xmlns:a16="http://schemas.microsoft.com/office/drawing/2014/main" id="{2B52B692-56DD-444D-A448-C2246C7D3C8E}"/>
              </a:ext>
            </a:extLst>
          </p:cNvPr>
          <p:cNvSpPr txBox="1"/>
          <p:nvPr/>
        </p:nvSpPr>
        <p:spPr>
          <a:xfrm>
            <a:off x="202589" y="692150"/>
            <a:ext cx="3620111"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硬件基础：电平特性与引脚</a:t>
            </a:r>
          </a:p>
        </p:txBody>
      </p:sp>
      <p:grpSp>
        <p:nvGrpSpPr>
          <p:cNvPr id="22" name="组合 21">
            <a:extLst>
              <a:ext uri="{FF2B5EF4-FFF2-40B4-BE49-F238E27FC236}">
                <a16:creationId xmlns:a16="http://schemas.microsoft.com/office/drawing/2014/main" id="{B462F3A1-ECFF-4542-A2D4-26092033830F}"/>
              </a:ext>
            </a:extLst>
          </p:cNvPr>
          <p:cNvGrpSpPr/>
          <p:nvPr/>
        </p:nvGrpSpPr>
        <p:grpSpPr>
          <a:xfrm>
            <a:off x="342901" y="1181418"/>
            <a:ext cx="3891815" cy="3033509"/>
            <a:chOff x="202589" y="1181418"/>
            <a:chExt cx="3891815" cy="3033509"/>
          </a:xfrm>
        </p:grpSpPr>
        <p:pic>
          <p:nvPicPr>
            <p:cNvPr id="5" name="图片 4">
              <a:extLst>
                <a:ext uri="{FF2B5EF4-FFF2-40B4-BE49-F238E27FC236}">
                  <a16:creationId xmlns:a16="http://schemas.microsoft.com/office/drawing/2014/main" id="{578DED47-FF08-4C78-B8BD-1B6025305194}"/>
                </a:ext>
              </a:extLst>
            </p:cNvPr>
            <p:cNvPicPr>
              <a:picLocks noChangeAspect="1"/>
            </p:cNvPicPr>
            <p:nvPr/>
          </p:nvPicPr>
          <p:blipFill>
            <a:blip r:embed="rId2"/>
            <a:stretch>
              <a:fillRect/>
            </a:stretch>
          </p:blipFill>
          <p:spPr>
            <a:xfrm>
              <a:off x="202589" y="1181418"/>
              <a:ext cx="3891815" cy="3033509"/>
            </a:xfrm>
            <a:prstGeom prst="rect">
              <a:avLst/>
            </a:prstGeom>
          </p:spPr>
        </p:pic>
        <p:sp>
          <p:nvSpPr>
            <p:cNvPr id="30" name="文本框 29">
              <a:extLst>
                <a:ext uri="{FF2B5EF4-FFF2-40B4-BE49-F238E27FC236}">
                  <a16:creationId xmlns:a16="http://schemas.microsoft.com/office/drawing/2014/main" id="{3F93CBE7-C8D7-434B-92D6-2CCBB7C0D072}"/>
                </a:ext>
              </a:extLst>
            </p:cNvPr>
            <p:cNvSpPr txBox="1"/>
            <p:nvPr/>
          </p:nvSpPr>
          <p:spPr>
            <a:xfrm>
              <a:off x="737764" y="2026214"/>
              <a:ext cx="32142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1</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6B27524-41BB-4FBF-90EF-7510F90FD754}"/>
                </a:ext>
              </a:extLst>
            </p:cNvPr>
            <p:cNvSpPr txBox="1"/>
            <p:nvPr/>
          </p:nvSpPr>
          <p:spPr>
            <a:xfrm>
              <a:off x="3309514" y="2801867"/>
              <a:ext cx="32142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1</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61CED2B3-4194-4AA4-9412-3575344EE1C5}"/>
                </a:ext>
              </a:extLst>
            </p:cNvPr>
            <p:cNvSpPr txBox="1"/>
            <p:nvPr/>
          </p:nvSpPr>
          <p:spPr>
            <a:xfrm>
              <a:off x="737764" y="2804089"/>
              <a:ext cx="32142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0</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246405F8-46E1-4F70-A2CD-BA13F0EFCA2D}"/>
                </a:ext>
              </a:extLst>
            </p:cNvPr>
            <p:cNvSpPr txBox="1"/>
            <p:nvPr/>
          </p:nvSpPr>
          <p:spPr>
            <a:xfrm>
              <a:off x="3309514" y="2026214"/>
              <a:ext cx="32142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0</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pic>
        <p:nvPicPr>
          <p:cNvPr id="25" name="图片 24">
            <a:extLst>
              <a:ext uri="{FF2B5EF4-FFF2-40B4-BE49-F238E27FC236}">
                <a16:creationId xmlns:a16="http://schemas.microsoft.com/office/drawing/2014/main" id="{052163A1-DF6A-4886-B5C9-C8F543B854D1}"/>
              </a:ext>
            </a:extLst>
          </p:cNvPr>
          <p:cNvPicPr>
            <a:picLocks noChangeAspect="1"/>
          </p:cNvPicPr>
          <p:nvPr/>
        </p:nvPicPr>
        <p:blipFill rotWithShape="1">
          <a:blip r:embed="rId3"/>
          <a:srcRect r="51535"/>
          <a:stretch/>
        </p:blipFill>
        <p:spPr>
          <a:xfrm>
            <a:off x="5560423" y="1092260"/>
            <a:ext cx="2756555" cy="3178602"/>
          </a:xfrm>
          <a:prstGeom prst="rect">
            <a:avLst/>
          </a:prstGeom>
        </p:spPr>
      </p:pic>
      <p:sp>
        <p:nvSpPr>
          <p:cNvPr id="41" name="文本占位符 23">
            <a:extLst>
              <a:ext uri="{FF2B5EF4-FFF2-40B4-BE49-F238E27FC236}">
                <a16:creationId xmlns:a16="http://schemas.microsoft.com/office/drawing/2014/main" id="{745AB644-4487-42FC-B332-018FA26CE59C}"/>
              </a:ext>
            </a:extLst>
          </p:cNvPr>
          <p:cNvSpPr txBox="1">
            <a:spLocks/>
          </p:cNvSpPr>
          <p:nvPr/>
        </p:nvSpPr>
        <p:spPr>
          <a:xfrm>
            <a:off x="5134238" y="4270861"/>
            <a:ext cx="3807173" cy="1879959"/>
          </a:xfrm>
          <a:prstGeom prst="rect">
            <a:avLst/>
          </a:prstGeom>
        </p:spPr>
        <p:txBody>
          <a:bodyPr>
            <a:no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defRPr/>
            </a:pPr>
            <a:r>
              <a:rPr lang="en-US" altLang="zh-CN" sz="1800" dirty="0">
                <a:latin typeface="宋体" panose="02010600030101010101" pitchFamily="2" charset="-122"/>
              </a:rPr>
              <a:t>51</a:t>
            </a:r>
            <a:r>
              <a:rPr lang="zh-CN" altLang="en-US" sz="1800" dirty="0">
                <a:latin typeface="宋体" panose="02010600030101010101" pitchFamily="2" charset="-122"/>
              </a:rPr>
              <a:t>单片机各引脚有着不同的功能</a:t>
            </a:r>
            <a:endParaRPr lang="en-US" altLang="zh-CN" sz="1800" dirty="0">
              <a:latin typeface="宋体" panose="02010600030101010101" pitchFamily="2" charset="-122"/>
            </a:endParaRPr>
          </a:p>
          <a:p>
            <a:pPr lvl="1">
              <a:lnSpc>
                <a:spcPct val="150000"/>
              </a:lnSpc>
              <a:defRPr/>
            </a:pPr>
            <a:r>
              <a:rPr lang="zh-CN" altLang="en-US" sz="1800" dirty="0">
                <a:latin typeface="宋体" panose="02010600030101010101" pitchFamily="2" charset="-122"/>
              </a:rPr>
              <a:t>部分有输入输出（</a:t>
            </a:r>
            <a:r>
              <a:rPr lang="en-US" altLang="zh-CN" sz="1800" dirty="0">
                <a:latin typeface="宋体" panose="02010600030101010101" pitchFamily="2" charset="-122"/>
              </a:rPr>
              <a:t>I/O</a:t>
            </a:r>
            <a:r>
              <a:rPr lang="zh-CN" altLang="en-US" sz="1800" dirty="0">
                <a:latin typeface="宋体" panose="02010600030101010101" pitchFamily="2" charset="-122"/>
              </a:rPr>
              <a:t>）作用；</a:t>
            </a:r>
            <a:endParaRPr lang="en-US" altLang="zh-CN" sz="1800" dirty="0">
              <a:latin typeface="宋体" panose="02010600030101010101" pitchFamily="2" charset="-122"/>
            </a:endParaRPr>
          </a:p>
          <a:p>
            <a:pPr lvl="1">
              <a:lnSpc>
                <a:spcPct val="150000"/>
              </a:lnSpc>
              <a:defRPr/>
            </a:pPr>
            <a:r>
              <a:rPr lang="zh-CN" altLang="en-US" sz="1800" dirty="0">
                <a:latin typeface="宋体" panose="02010600030101010101" pitchFamily="2" charset="-122"/>
              </a:rPr>
              <a:t>部分引脚进行了复用。</a:t>
            </a:r>
          </a:p>
        </p:txBody>
      </p:sp>
    </p:spTree>
    <p:extLst>
      <p:ext uri="{BB962C8B-B14F-4D97-AF65-F5344CB8AC3E}">
        <p14:creationId xmlns:p14="http://schemas.microsoft.com/office/powerpoint/2010/main" val="3948544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49" y="778213"/>
            <a:ext cx="4783913" cy="523221"/>
          </a:xfrm>
        </p:spPr>
        <p:txBody>
          <a:bodyPr/>
          <a:lstStyle/>
          <a:p>
            <a:r>
              <a:rPr lang="en-US" altLang="zh-CN" dirty="0"/>
              <a:t>if –else if</a:t>
            </a:r>
            <a:r>
              <a:rPr lang="zh-CN" altLang="en-US" dirty="0"/>
              <a:t>结构</a:t>
            </a:r>
            <a:r>
              <a:rPr lang="zh-CN" altLang="zh-CN" dirty="0"/>
              <a:t>（Mu</a:t>
            </a:r>
            <a:r>
              <a:rPr lang="en-US" altLang="zh-CN" dirty="0" err="1"/>
              <a:t>lt</a:t>
            </a:r>
            <a:r>
              <a:rPr lang="zh-CN" altLang="zh-CN" dirty="0"/>
              <a:t>i</a:t>
            </a:r>
            <a:r>
              <a:rPr lang="en-US" altLang="zh-CN" dirty="0"/>
              <a:t>-</a:t>
            </a:r>
            <a:r>
              <a:rPr lang="zh-CN" altLang="zh-CN" dirty="0"/>
              <a:t>line</a:t>
            </a:r>
            <a:r>
              <a:rPr lang="en-US" altLang="zh-CN" dirty="0"/>
              <a:t> </a:t>
            </a:r>
            <a:r>
              <a:rPr lang="zh-CN" altLang="zh-CN" dirty="0"/>
              <a:t>）</a:t>
            </a:r>
            <a:endParaRPr lang="zh-CN" altLang="en-US" dirty="0"/>
          </a:p>
        </p:txBody>
      </p:sp>
      <p:sp>
        <p:nvSpPr>
          <p:cNvPr id="6" name="Text Box 3">
            <a:extLst>
              <a:ext uri="{FF2B5EF4-FFF2-40B4-BE49-F238E27FC236}">
                <a16:creationId xmlns:a16="http://schemas.microsoft.com/office/drawing/2014/main" id="{F24913B0-E21E-4B24-8F21-3CF29A8F5AE9}"/>
              </a:ext>
            </a:extLst>
          </p:cNvPr>
          <p:cNvSpPr txBox="1">
            <a:spLocks noChangeArrowheads="1"/>
          </p:cNvSpPr>
          <p:nvPr/>
        </p:nvSpPr>
        <p:spPr bwMode="auto">
          <a:xfrm>
            <a:off x="685800" y="1227175"/>
            <a:ext cx="2616720" cy="489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if(e1)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 if(e2)</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stat2</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else if(e3)</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stat3;</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 if(en-1)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statn-1;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statn</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7" name="Text Box 4">
            <a:extLst>
              <a:ext uri="{FF2B5EF4-FFF2-40B4-BE49-F238E27FC236}">
                <a16:creationId xmlns:a16="http://schemas.microsoft.com/office/drawing/2014/main" id="{E917D91E-7B24-4A48-BB17-6BC0AC02EF22}"/>
              </a:ext>
            </a:extLst>
          </p:cNvPr>
          <p:cNvSpPr txBox="1">
            <a:spLocks noChangeArrowheads="1"/>
          </p:cNvSpPr>
          <p:nvPr/>
        </p:nvSpPr>
        <p:spPr bwMode="auto">
          <a:xfrm>
            <a:off x="3700463" y="1265275"/>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框图：</a:t>
            </a:r>
          </a:p>
        </p:txBody>
      </p:sp>
      <p:sp>
        <p:nvSpPr>
          <p:cNvPr id="8" name="Line 5">
            <a:extLst>
              <a:ext uri="{FF2B5EF4-FFF2-40B4-BE49-F238E27FC236}">
                <a16:creationId xmlns:a16="http://schemas.microsoft.com/office/drawing/2014/main" id="{17D7368F-4808-4BDD-9BB6-420A225B6655}"/>
              </a:ext>
            </a:extLst>
          </p:cNvPr>
          <p:cNvSpPr>
            <a:spLocks noChangeShapeType="1"/>
          </p:cNvSpPr>
          <p:nvPr/>
        </p:nvSpPr>
        <p:spPr bwMode="auto">
          <a:xfrm>
            <a:off x="4495800" y="1798675"/>
            <a:ext cx="0" cy="3048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AutoShape 6">
            <a:extLst>
              <a:ext uri="{FF2B5EF4-FFF2-40B4-BE49-F238E27FC236}">
                <a16:creationId xmlns:a16="http://schemas.microsoft.com/office/drawing/2014/main" id="{B76F6B77-7D0E-4830-8778-C6254B382644}"/>
              </a:ext>
            </a:extLst>
          </p:cNvPr>
          <p:cNvSpPr>
            <a:spLocks noChangeArrowheads="1"/>
          </p:cNvSpPr>
          <p:nvPr/>
        </p:nvSpPr>
        <p:spPr bwMode="auto">
          <a:xfrm>
            <a:off x="3886200" y="2103475"/>
            <a:ext cx="1219200" cy="609600"/>
          </a:xfrm>
          <a:prstGeom prst="diamond">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e1?</a:t>
            </a:r>
          </a:p>
        </p:txBody>
      </p:sp>
      <p:sp>
        <p:nvSpPr>
          <p:cNvPr id="10" name="Text Box 7">
            <a:extLst>
              <a:ext uri="{FF2B5EF4-FFF2-40B4-BE49-F238E27FC236}">
                <a16:creationId xmlns:a16="http://schemas.microsoft.com/office/drawing/2014/main" id="{3C8F2C4A-73C0-4300-B569-BC45F70129B2}"/>
              </a:ext>
            </a:extLst>
          </p:cNvPr>
          <p:cNvSpPr txBox="1">
            <a:spLocks noChangeArrowheads="1"/>
          </p:cNvSpPr>
          <p:nvPr/>
        </p:nvSpPr>
        <p:spPr bwMode="auto">
          <a:xfrm>
            <a:off x="4100513" y="2676563"/>
            <a:ext cx="266717"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11" name="Line 8">
            <a:extLst>
              <a:ext uri="{FF2B5EF4-FFF2-40B4-BE49-F238E27FC236}">
                <a16:creationId xmlns:a16="http://schemas.microsoft.com/office/drawing/2014/main" id="{981F0292-67B3-4CDD-8915-F28BBCEB624A}"/>
              </a:ext>
            </a:extLst>
          </p:cNvPr>
          <p:cNvSpPr>
            <a:spLocks noChangeShapeType="1"/>
          </p:cNvSpPr>
          <p:nvPr/>
        </p:nvSpPr>
        <p:spPr bwMode="auto">
          <a:xfrm>
            <a:off x="4495800" y="2713075"/>
            <a:ext cx="0" cy="16764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AutoShape 9">
            <a:extLst>
              <a:ext uri="{FF2B5EF4-FFF2-40B4-BE49-F238E27FC236}">
                <a16:creationId xmlns:a16="http://schemas.microsoft.com/office/drawing/2014/main" id="{5B0FDA0C-3850-43D9-953D-AB08496AB2C6}"/>
              </a:ext>
            </a:extLst>
          </p:cNvPr>
          <p:cNvSpPr>
            <a:spLocks noChangeArrowheads="1"/>
          </p:cNvSpPr>
          <p:nvPr/>
        </p:nvSpPr>
        <p:spPr bwMode="auto">
          <a:xfrm>
            <a:off x="3962400" y="4389475"/>
            <a:ext cx="1066800" cy="3810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stat1;</a:t>
            </a:r>
          </a:p>
        </p:txBody>
      </p:sp>
      <p:sp>
        <p:nvSpPr>
          <p:cNvPr id="13" name="Line 10">
            <a:extLst>
              <a:ext uri="{FF2B5EF4-FFF2-40B4-BE49-F238E27FC236}">
                <a16:creationId xmlns:a16="http://schemas.microsoft.com/office/drawing/2014/main" id="{9D24D89D-6AA4-4F3E-B769-9CD28FC028D0}"/>
              </a:ext>
            </a:extLst>
          </p:cNvPr>
          <p:cNvSpPr>
            <a:spLocks noChangeShapeType="1"/>
          </p:cNvSpPr>
          <p:nvPr/>
        </p:nvSpPr>
        <p:spPr bwMode="auto">
          <a:xfrm>
            <a:off x="4495800" y="4770475"/>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Line 11">
            <a:extLst>
              <a:ext uri="{FF2B5EF4-FFF2-40B4-BE49-F238E27FC236}">
                <a16:creationId xmlns:a16="http://schemas.microsoft.com/office/drawing/2014/main" id="{429AAEFB-8FE9-40C4-9095-98683CA08A76}"/>
              </a:ext>
            </a:extLst>
          </p:cNvPr>
          <p:cNvSpPr>
            <a:spLocks noChangeShapeType="1"/>
          </p:cNvSpPr>
          <p:nvPr/>
        </p:nvSpPr>
        <p:spPr bwMode="auto">
          <a:xfrm>
            <a:off x="4495800" y="5303875"/>
            <a:ext cx="37338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 Box 12">
            <a:extLst>
              <a:ext uri="{FF2B5EF4-FFF2-40B4-BE49-F238E27FC236}">
                <a16:creationId xmlns:a16="http://schemas.microsoft.com/office/drawing/2014/main" id="{D39CD292-4090-4D55-BB3D-4C77D8B7EB54}"/>
              </a:ext>
            </a:extLst>
          </p:cNvPr>
          <p:cNvSpPr txBox="1">
            <a:spLocks noChangeArrowheads="1"/>
          </p:cNvSpPr>
          <p:nvPr/>
        </p:nvSpPr>
        <p:spPr bwMode="auto">
          <a:xfrm>
            <a:off x="5014913" y="1914563"/>
            <a:ext cx="284350"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6" name="Line 13">
            <a:extLst>
              <a:ext uri="{FF2B5EF4-FFF2-40B4-BE49-F238E27FC236}">
                <a16:creationId xmlns:a16="http://schemas.microsoft.com/office/drawing/2014/main" id="{E2DE2AF6-BDEC-4733-BD94-85B700019E01}"/>
              </a:ext>
            </a:extLst>
          </p:cNvPr>
          <p:cNvSpPr>
            <a:spLocks noChangeShapeType="1"/>
          </p:cNvSpPr>
          <p:nvPr/>
        </p:nvSpPr>
        <p:spPr bwMode="auto">
          <a:xfrm>
            <a:off x="5105400" y="2408275"/>
            <a:ext cx="5334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4">
            <a:extLst>
              <a:ext uri="{FF2B5EF4-FFF2-40B4-BE49-F238E27FC236}">
                <a16:creationId xmlns:a16="http://schemas.microsoft.com/office/drawing/2014/main" id="{70157B96-3BFA-46BD-86FC-A875003FF2BD}"/>
              </a:ext>
            </a:extLst>
          </p:cNvPr>
          <p:cNvSpPr>
            <a:spLocks noChangeShapeType="1"/>
          </p:cNvSpPr>
          <p:nvPr/>
        </p:nvSpPr>
        <p:spPr bwMode="auto">
          <a:xfrm>
            <a:off x="5638800" y="2408275"/>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AutoShape 15">
            <a:extLst>
              <a:ext uri="{FF2B5EF4-FFF2-40B4-BE49-F238E27FC236}">
                <a16:creationId xmlns:a16="http://schemas.microsoft.com/office/drawing/2014/main" id="{1A2CB92E-61C6-430D-A0A0-D3285E829AE5}"/>
              </a:ext>
            </a:extLst>
          </p:cNvPr>
          <p:cNvSpPr>
            <a:spLocks noChangeArrowheads="1"/>
          </p:cNvSpPr>
          <p:nvPr/>
        </p:nvSpPr>
        <p:spPr bwMode="auto">
          <a:xfrm>
            <a:off x="5029200" y="2789275"/>
            <a:ext cx="1219200" cy="609600"/>
          </a:xfrm>
          <a:prstGeom prst="diamond">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e2?</a:t>
            </a:r>
          </a:p>
        </p:txBody>
      </p:sp>
      <p:sp>
        <p:nvSpPr>
          <p:cNvPr id="19" name="Text Box 16">
            <a:extLst>
              <a:ext uri="{FF2B5EF4-FFF2-40B4-BE49-F238E27FC236}">
                <a16:creationId xmlns:a16="http://schemas.microsoft.com/office/drawing/2014/main" id="{2A8F8A44-1926-4F12-AC20-A0869C6DB4C6}"/>
              </a:ext>
            </a:extLst>
          </p:cNvPr>
          <p:cNvSpPr txBox="1">
            <a:spLocks noChangeArrowheads="1"/>
          </p:cNvSpPr>
          <p:nvPr/>
        </p:nvSpPr>
        <p:spPr bwMode="auto">
          <a:xfrm>
            <a:off x="5167313" y="3133763"/>
            <a:ext cx="266717" cy="463846"/>
          </a:xfrm>
          <a:prstGeom prst="rect">
            <a:avLst/>
          </a:prstGeom>
          <a:noFill/>
          <a:ln w="19050" algn="ctr">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20" name="Line 17">
            <a:extLst>
              <a:ext uri="{FF2B5EF4-FFF2-40B4-BE49-F238E27FC236}">
                <a16:creationId xmlns:a16="http://schemas.microsoft.com/office/drawing/2014/main" id="{C05DF6EB-02CF-48F2-AC0C-9778A7ABBE04}"/>
              </a:ext>
            </a:extLst>
          </p:cNvPr>
          <p:cNvSpPr>
            <a:spLocks noChangeShapeType="1"/>
          </p:cNvSpPr>
          <p:nvPr/>
        </p:nvSpPr>
        <p:spPr bwMode="auto">
          <a:xfrm>
            <a:off x="5638800" y="3398875"/>
            <a:ext cx="0" cy="9906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AutoShape 18">
            <a:extLst>
              <a:ext uri="{FF2B5EF4-FFF2-40B4-BE49-F238E27FC236}">
                <a16:creationId xmlns:a16="http://schemas.microsoft.com/office/drawing/2014/main" id="{79086468-7AE8-49CF-BD0D-21FDA90A2226}"/>
              </a:ext>
            </a:extLst>
          </p:cNvPr>
          <p:cNvSpPr>
            <a:spLocks noChangeArrowheads="1"/>
          </p:cNvSpPr>
          <p:nvPr/>
        </p:nvSpPr>
        <p:spPr bwMode="auto">
          <a:xfrm>
            <a:off x="5181600" y="4389475"/>
            <a:ext cx="1066800" cy="381000"/>
          </a:xfrm>
          <a:prstGeom prst="flowChartProcess">
            <a:avLst/>
          </a:prstGeom>
          <a:noFill/>
          <a:ln w="19050" algn="ctr">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stat2;</a:t>
            </a:r>
          </a:p>
        </p:txBody>
      </p:sp>
      <p:sp>
        <p:nvSpPr>
          <p:cNvPr id="22" name="Line 19">
            <a:extLst>
              <a:ext uri="{FF2B5EF4-FFF2-40B4-BE49-F238E27FC236}">
                <a16:creationId xmlns:a16="http://schemas.microsoft.com/office/drawing/2014/main" id="{278DC881-218B-4E5B-B88B-95165565F7C2}"/>
              </a:ext>
            </a:extLst>
          </p:cNvPr>
          <p:cNvSpPr>
            <a:spLocks noChangeShapeType="1"/>
          </p:cNvSpPr>
          <p:nvPr/>
        </p:nvSpPr>
        <p:spPr bwMode="auto">
          <a:xfrm>
            <a:off x="5638800" y="4770475"/>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Text Box 20">
            <a:extLst>
              <a:ext uri="{FF2B5EF4-FFF2-40B4-BE49-F238E27FC236}">
                <a16:creationId xmlns:a16="http://schemas.microsoft.com/office/drawing/2014/main" id="{0511BA00-4AB1-4ADF-BE69-02C4B13F9384}"/>
              </a:ext>
            </a:extLst>
          </p:cNvPr>
          <p:cNvSpPr txBox="1">
            <a:spLocks noChangeArrowheads="1"/>
          </p:cNvSpPr>
          <p:nvPr/>
        </p:nvSpPr>
        <p:spPr bwMode="auto">
          <a:xfrm>
            <a:off x="6172200" y="4975263"/>
            <a:ext cx="694719" cy="402291"/>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出口</a:t>
            </a:r>
          </a:p>
        </p:txBody>
      </p:sp>
      <p:sp>
        <p:nvSpPr>
          <p:cNvPr id="24" name="Text Box 21">
            <a:extLst>
              <a:ext uri="{FF2B5EF4-FFF2-40B4-BE49-F238E27FC236}">
                <a16:creationId xmlns:a16="http://schemas.microsoft.com/office/drawing/2014/main" id="{1B7EFDA3-8CEF-4E57-BA67-3248F07BAB9A}"/>
              </a:ext>
            </a:extLst>
          </p:cNvPr>
          <p:cNvSpPr txBox="1">
            <a:spLocks noChangeArrowheads="1"/>
          </p:cNvSpPr>
          <p:nvPr/>
        </p:nvSpPr>
        <p:spPr bwMode="auto">
          <a:xfrm>
            <a:off x="6081713" y="2600363"/>
            <a:ext cx="284350"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25" name="Line 22">
            <a:extLst>
              <a:ext uri="{FF2B5EF4-FFF2-40B4-BE49-F238E27FC236}">
                <a16:creationId xmlns:a16="http://schemas.microsoft.com/office/drawing/2014/main" id="{F46BABCE-C09D-4466-B490-FC30304FF90B}"/>
              </a:ext>
            </a:extLst>
          </p:cNvPr>
          <p:cNvSpPr>
            <a:spLocks noChangeShapeType="1"/>
          </p:cNvSpPr>
          <p:nvPr/>
        </p:nvSpPr>
        <p:spPr bwMode="auto">
          <a:xfrm>
            <a:off x="6248400" y="3094075"/>
            <a:ext cx="762000" cy="0"/>
          </a:xfrm>
          <a:prstGeom prst="line">
            <a:avLst/>
          </a:prstGeom>
          <a:noFill/>
          <a:ln w="19050">
            <a:solidFill>
              <a:srgbClr val="E4B316"/>
            </a:solidFill>
            <a:prstDash val="dash"/>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Line 23">
            <a:extLst>
              <a:ext uri="{FF2B5EF4-FFF2-40B4-BE49-F238E27FC236}">
                <a16:creationId xmlns:a16="http://schemas.microsoft.com/office/drawing/2014/main" id="{69BF4FFE-2D84-41A1-8121-648B20E1DDB1}"/>
              </a:ext>
            </a:extLst>
          </p:cNvPr>
          <p:cNvSpPr>
            <a:spLocks noChangeShapeType="1"/>
          </p:cNvSpPr>
          <p:nvPr/>
        </p:nvSpPr>
        <p:spPr bwMode="auto">
          <a:xfrm>
            <a:off x="7010400" y="3094075"/>
            <a:ext cx="0" cy="3048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AutoShape 24">
            <a:extLst>
              <a:ext uri="{FF2B5EF4-FFF2-40B4-BE49-F238E27FC236}">
                <a16:creationId xmlns:a16="http://schemas.microsoft.com/office/drawing/2014/main" id="{0D41F0B7-49D9-497B-BC3F-BF26F150A277}"/>
              </a:ext>
            </a:extLst>
          </p:cNvPr>
          <p:cNvSpPr>
            <a:spLocks noChangeArrowheads="1"/>
          </p:cNvSpPr>
          <p:nvPr/>
        </p:nvSpPr>
        <p:spPr bwMode="auto">
          <a:xfrm>
            <a:off x="6400800" y="3398875"/>
            <a:ext cx="1219200" cy="609600"/>
          </a:xfrm>
          <a:prstGeom prst="diamond">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en-1?</a:t>
            </a:r>
          </a:p>
        </p:txBody>
      </p:sp>
      <p:sp>
        <p:nvSpPr>
          <p:cNvPr id="28" name="Text Box 25">
            <a:extLst>
              <a:ext uri="{FF2B5EF4-FFF2-40B4-BE49-F238E27FC236}">
                <a16:creationId xmlns:a16="http://schemas.microsoft.com/office/drawing/2014/main" id="{6AFB409B-6ECB-4DF0-8195-0D7ED5F4E8A3}"/>
              </a:ext>
            </a:extLst>
          </p:cNvPr>
          <p:cNvSpPr txBox="1">
            <a:spLocks noChangeArrowheads="1"/>
          </p:cNvSpPr>
          <p:nvPr/>
        </p:nvSpPr>
        <p:spPr bwMode="auto">
          <a:xfrm>
            <a:off x="6553200" y="3779875"/>
            <a:ext cx="266717" cy="463846"/>
          </a:xfrm>
          <a:prstGeom prst="rect">
            <a:avLst/>
          </a:prstGeom>
          <a:noFill/>
          <a:ln w="19050" algn="ctr">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29" name="Line 26">
            <a:extLst>
              <a:ext uri="{FF2B5EF4-FFF2-40B4-BE49-F238E27FC236}">
                <a16:creationId xmlns:a16="http://schemas.microsoft.com/office/drawing/2014/main" id="{20A972AD-CB7F-402B-9266-8706D3703AB5}"/>
              </a:ext>
            </a:extLst>
          </p:cNvPr>
          <p:cNvSpPr>
            <a:spLocks noChangeShapeType="1"/>
          </p:cNvSpPr>
          <p:nvPr/>
        </p:nvSpPr>
        <p:spPr bwMode="auto">
          <a:xfrm>
            <a:off x="7010400" y="4008475"/>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AutoShape 27">
            <a:extLst>
              <a:ext uri="{FF2B5EF4-FFF2-40B4-BE49-F238E27FC236}">
                <a16:creationId xmlns:a16="http://schemas.microsoft.com/office/drawing/2014/main" id="{2594D72A-7681-4399-A587-45EAFCF257DF}"/>
              </a:ext>
            </a:extLst>
          </p:cNvPr>
          <p:cNvSpPr>
            <a:spLocks noChangeArrowheads="1"/>
          </p:cNvSpPr>
          <p:nvPr/>
        </p:nvSpPr>
        <p:spPr bwMode="auto">
          <a:xfrm>
            <a:off x="6424613" y="4389475"/>
            <a:ext cx="1171575" cy="381000"/>
          </a:xfrm>
          <a:prstGeom prst="flowChartProcess">
            <a:avLst/>
          </a:prstGeom>
          <a:noFill/>
          <a:ln w="19050" algn="ctr">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statn-1;</a:t>
            </a:r>
          </a:p>
        </p:txBody>
      </p:sp>
      <p:sp>
        <p:nvSpPr>
          <p:cNvPr id="31" name="Line 28">
            <a:extLst>
              <a:ext uri="{FF2B5EF4-FFF2-40B4-BE49-F238E27FC236}">
                <a16:creationId xmlns:a16="http://schemas.microsoft.com/office/drawing/2014/main" id="{B904B908-3863-4694-ADE7-7CFF042C58D7}"/>
              </a:ext>
            </a:extLst>
          </p:cNvPr>
          <p:cNvSpPr>
            <a:spLocks noChangeShapeType="1"/>
          </p:cNvSpPr>
          <p:nvPr/>
        </p:nvSpPr>
        <p:spPr bwMode="auto">
          <a:xfrm>
            <a:off x="7010400" y="4770475"/>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Text Box 29">
            <a:extLst>
              <a:ext uri="{FF2B5EF4-FFF2-40B4-BE49-F238E27FC236}">
                <a16:creationId xmlns:a16="http://schemas.microsoft.com/office/drawing/2014/main" id="{695464F0-E863-4DD9-B233-D42340A0F6DE}"/>
              </a:ext>
            </a:extLst>
          </p:cNvPr>
          <p:cNvSpPr txBox="1">
            <a:spLocks noChangeArrowheads="1"/>
          </p:cNvSpPr>
          <p:nvPr/>
        </p:nvSpPr>
        <p:spPr bwMode="auto">
          <a:xfrm>
            <a:off x="7605713" y="3286163"/>
            <a:ext cx="284350"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33" name="Line 30">
            <a:extLst>
              <a:ext uri="{FF2B5EF4-FFF2-40B4-BE49-F238E27FC236}">
                <a16:creationId xmlns:a16="http://schemas.microsoft.com/office/drawing/2014/main" id="{E703D56E-59B5-469D-8467-1046D1AB5DE5}"/>
              </a:ext>
            </a:extLst>
          </p:cNvPr>
          <p:cNvSpPr>
            <a:spLocks noChangeShapeType="1"/>
          </p:cNvSpPr>
          <p:nvPr/>
        </p:nvSpPr>
        <p:spPr bwMode="auto">
          <a:xfrm>
            <a:off x="7620000" y="3703675"/>
            <a:ext cx="6096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Line 31">
            <a:extLst>
              <a:ext uri="{FF2B5EF4-FFF2-40B4-BE49-F238E27FC236}">
                <a16:creationId xmlns:a16="http://schemas.microsoft.com/office/drawing/2014/main" id="{D5316370-1F58-4990-AEBE-9BF801400574}"/>
              </a:ext>
            </a:extLst>
          </p:cNvPr>
          <p:cNvSpPr>
            <a:spLocks noChangeShapeType="1"/>
          </p:cNvSpPr>
          <p:nvPr/>
        </p:nvSpPr>
        <p:spPr bwMode="auto">
          <a:xfrm>
            <a:off x="8229600" y="3703675"/>
            <a:ext cx="0" cy="6858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AutoShape 32">
            <a:extLst>
              <a:ext uri="{FF2B5EF4-FFF2-40B4-BE49-F238E27FC236}">
                <a16:creationId xmlns:a16="http://schemas.microsoft.com/office/drawing/2014/main" id="{27A66E6A-D99D-414B-A325-284D86EA8438}"/>
              </a:ext>
            </a:extLst>
          </p:cNvPr>
          <p:cNvSpPr>
            <a:spLocks noChangeArrowheads="1"/>
          </p:cNvSpPr>
          <p:nvPr/>
        </p:nvSpPr>
        <p:spPr bwMode="auto">
          <a:xfrm>
            <a:off x="7696200" y="4389475"/>
            <a:ext cx="1066800" cy="3810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r>
              <a:rPr kumimoji="0"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statn;</a:t>
            </a:r>
          </a:p>
        </p:txBody>
      </p:sp>
      <p:sp>
        <p:nvSpPr>
          <p:cNvPr id="36" name="Line 33">
            <a:extLst>
              <a:ext uri="{FF2B5EF4-FFF2-40B4-BE49-F238E27FC236}">
                <a16:creationId xmlns:a16="http://schemas.microsoft.com/office/drawing/2014/main" id="{7809A9F4-730F-4F63-87B8-325DEEE16614}"/>
              </a:ext>
            </a:extLst>
          </p:cNvPr>
          <p:cNvSpPr>
            <a:spLocks noChangeShapeType="1"/>
          </p:cNvSpPr>
          <p:nvPr/>
        </p:nvSpPr>
        <p:spPr bwMode="auto">
          <a:xfrm>
            <a:off x="8229600" y="4770475"/>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Line 34">
            <a:extLst>
              <a:ext uri="{FF2B5EF4-FFF2-40B4-BE49-F238E27FC236}">
                <a16:creationId xmlns:a16="http://schemas.microsoft.com/office/drawing/2014/main" id="{21460BE3-541A-4118-B263-C4BC6F23B6E9}"/>
              </a:ext>
            </a:extLst>
          </p:cNvPr>
          <p:cNvSpPr>
            <a:spLocks noChangeShapeType="1"/>
          </p:cNvSpPr>
          <p:nvPr/>
        </p:nvSpPr>
        <p:spPr bwMode="auto">
          <a:xfrm>
            <a:off x="6553200" y="5303875"/>
            <a:ext cx="0" cy="533400"/>
          </a:xfrm>
          <a:prstGeom prst="line">
            <a:avLst/>
          </a:prstGeom>
          <a:noFill/>
          <a:ln w="9525">
            <a:solidFill>
              <a:schemeClr val="bg1"/>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Text Box 35">
            <a:extLst>
              <a:ext uri="{FF2B5EF4-FFF2-40B4-BE49-F238E27FC236}">
                <a16:creationId xmlns:a16="http://schemas.microsoft.com/office/drawing/2014/main" id="{7176756D-5D00-44F6-A905-925078EDB04B}"/>
              </a:ext>
            </a:extLst>
          </p:cNvPr>
          <p:cNvSpPr txBox="1">
            <a:spLocks noChangeArrowheads="1"/>
          </p:cNvSpPr>
          <p:nvPr/>
        </p:nvSpPr>
        <p:spPr bwMode="auto">
          <a:xfrm>
            <a:off x="693738" y="5913475"/>
            <a:ext cx="833783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n-1</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个条件，满足某个条件，执行对应的语句，然后到出口。</a:t>
            </a:r>
          </a:p>
        </p:txBody>
      </p:sp>
    </p:spTree>
    <p:extLst>
      <p:ext uri="{BB962C8B-B14F-4D97-AF65-F5344CB8AC3E}">
        <p14:creationId xmlns:p14="http://schemas.microsoft.com/office/powerpoint/2010/main" val="396189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outVertical)">
                                      <p:cBhvr>
                                        <p:cTn id="41" dur="500"/>
                                        <p:tgtEl>
                                          <p:spTgt spid="14"/>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5"/>
                                        </p:tgtEl>
                                        <p:attrNameLst>
                                          <p:attrName>style.visibility</p:attrName>
                                        </p:attrNameLst>
                                      </p:cBhvr>
                                      <p:to>
                                        <p:strVal val="visible"/>
                                      </p:to>
                                    </p:se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par>
                          <p:cTn id="53" fill="hold">
                            <p:stCondLst>
                              <p:cond delay="1000"/>
                            </p:stCondLst>
                            <p:childTnLst>
                              <p:par>
                                <p:cTn id="54" presetID="22" presetClass="entr" presetSubtype="1"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up)">
                                      <p:cBhvr>
                                        <p:cTn id="56" dur="500"/>
                                        <p:tgtEl>
                                          <p:spTgt spid="17"/>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499"/>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up)">
                                      <p:cBhvr>
                                        <p:cTn id="68" dur="500"/>
                                        <p:tgtEl>
                                          <p:spTgt spid="20"/>
                                        </p:tgtEl>
                                      </p:cBhvr>
                                    </p:animEffec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2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up)">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left)">
                                      <p:cBhvr>
                                        <p:cTn id="85" dur="500"/>
                                        <p:tgtEl>
                                          <p:spTgt spid="25"/>
                                        </p:tgtEl>
                                      </p:cBhvr>
                                    </p:animEffect>
                                  </p:childTnLst>
                                </p:cTn>
                              </p:par>
                            </p:childTnLst>
                          </p:cTn>
                        </p:par>
                        <p:par>
                          <p:cTn id="86" fill="hold">
                            <p:stCondLst>
                              <p:cond delay="500"/>
                            </p:stCondLst>
                            <p:childTnLst>
                              <p:par>
                                <p:cTn id="87" presetID="22" presetClass="entr" presetSubtype="1"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up)">
                                      <p:cBhvr>
                                        <p:cTn id="89" dur="500"/>
                                        <p:tgtEl>
                                          <p:spTgt spid="26"/>
                                        </p:tgtEl>
                                      </p:cBhvr>
                                    </p:animEffect>
                                  </p:childTnLst>
                                </p:cTn>
                              </p:par>
                            </p:childTnLst>
                          </p:cTn>
                        </p:par>
                        <p:par>
                          <p:cTn id="90" fill="hold">
                            <p:stCondLst>
                              <p:cond delay="1000"/>
                            </p:stCondLst>
                            <p:childTnLst>
                              <p:par>
                                <p:cTn id="91" presetID="1" presetClass="entr" presetSubtype="0" fill="hold" grpId="0" nodeType="afterEffect">
                                  <p:stCondLst>
                                    <p:cond delay="0"/>
                                  </p:stCondLst>
                                  <p:childTnLst>
                                    <p:set>
                                      <p:cBhvr>
                                        <p:cTn id="92" dur="1" fill="hold">
                                          <p:stCondLst>
                                            <p:cond delay="499"/>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2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wipe(up)">
                                      <p:cBhvr>
                                        <p:cTn id="101" dur="500"/>
                                        <p:tgtEl>
                                          <p:spTgt spid="29"/>
                                        </p:tgtEl>
                                      </p:cBhvr>
                                    </p:animEffect>
                                  </p:childTnLst>
                                </p:cTn>
                              </p:par>
                            </p:childTnLst>
                          </p:cTn>
                        </p:par>
                        <p:par>
                          <p:cTn id="102" fill="hold">
                            <p:stCondLst>
                              <p:cond delay="500"/>
                            </p:stCondLst>
                            <p:childTnLst>
                              <p:par>
                                <p:cTn id="103" presetID="1" presetClass="entr" presetSubtype="0" fill="hold" grpId="0" nodeType="afterEffect">
                                  <p:stCondLst>
                                    <p:cond delay="0"/>
                                  </p:stCondLst>
                                  <p:childTnLst>
                                    <p:set>
                                      <p:cBhvr>
                                        <p:cTn id="104" dur="1" fill="hold">
                                          <p:stCondLst>
                                            <p:cond delay="499"/>
                                          </p:stCondLst>
                                        </p:cTn>
                                        <p:tgtEl>
                                          <p:spTgt spid="3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wipe(up)">
                                      <p:cBhvr>
                                        <p:cTn id="109" dur="500"/>
                                        <p:tgtEl>
                                          <p:spTgt spid="3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32"/>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wipe(left)">
                                      <p:cBhvr>
                                        <p:cTn id="118" dur="500"/>
                                        <p:tgtEl>
                                          <p:spTgt spid="33"/>
                                        </p:tgtEl>
                                      </p:cBhvr>
                                    </p:animEffect>
                                  </p:childTnLst>
                                </p:cTn>
                              </p:par>
                            </p:childTnLst>
                          </p:cTn>
                        </p:par>
                        <p:par>
                          <p:cTn id="119" fill="hold">
                            <p:stCondLst>
                              <p:cond delay="500"/>
                            </p:stCondLst>
                            <p:childTnLst>
                              <p:par>
                                <p:cTn id="120" presetID="22" presetClass="entr" presetSubtype="1" fill="hold" nodeType="after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wipe(up)">
                                      <p:cBhvr>
                                        <p:cTn id="122" dur="500"/>
                                        <p:tgtEl>
                                          <p:spTgt spid="34"/>
                                        </p:tgtEl>
                                      </p:cBhvr>
                                    </p:animEffect>
                                  </p:childTnLst>
                                </p:cTn>
                              </p:par>
                            </p:childTnLst>
                          </p:cTn>
                        </p:par>
                        <p:par>
                          <p:cTn id="123" fill="hold">
                            <p:stCondLst>
                              <p:cond delay="1000"/>
                            </p:stCondLst>
                            <p:childTnLst>
                              <p:par>
                                <p:cTn id="124" presetID="1" presetClass="entr" presetSubtype="0" fill="hold" grpId="0" nodeType="afterEffect">
                                  <p:stCondLst>
                                    <p:cond delay="0"/>
                                  </p:stCondLst>
                                  <p:childTnLst>
                                    <p:set>
                                      <p:cBhvr>
                                        <p:cTn id="125" dur="1" fill="hold">
                                          <p:stCondLst>
                                            <p:cond delay="499"/>
                                          </p:stCondLst>
                                        </p:cTn>
                                        <p:tgtEl>
                                          <p:spTgt spid="35"/>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wipe(up)">
                                      <p:cBhvr>
                                        <p:cTn id="130" dur="500"/>
                                        <p:tgtEl>
                                          <p:spTgt spid="36"/>
                                        </p:tgtEl>
                                      </p:cBhvr>
                                    </p:animEffect>
                                  </p:childTnLst>
                                </p:cTn>
                              </p:par>
                            </p:childTnLst>
                          </p:cTn>
                        </p:par>
                        <p:par>
                          <p:cTn id="131" fill="hold">
                            <p:stCondLst>
                              <p:cond delay="500"/>
                            </p:stCondLst>
                            <p:childTnLst>
                              <p:par>
                                <p:cTn id="132" presetID="22" presetClass="entr" presetSubtype="1" fill="hold" nodeType="after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wipe(up)">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blinds(horizontal)">
                                      <p:cBhvr>
                                        <p:cTn id="1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9" grpId="0" animBg="1" autoUpdateAnimBg="0"/>
      <p:bldP spid="10" grpId="0" autoUpdateAnimBg="0"/>
      <p:bldP spid="12" grpId="0" animBg="1" autoUpdateAnimBg="0"/>
      <p:bldP spid="15" grpId="0" autoUpdateAnimBg="0"/>
      <p:bldP spid="18" grpId="0" animBg="1" autoUpdateAnimBg="0"/>
      <p:bldP spid="19" grpId="0" autoUpdateAnimBg="0"/>
      <p:bldP spid="21" grpId="0" animBg="1" autoUpdateAnimBg="0"/>
      <p:bldP spid="23" grpId="0" autoUpdateAnimBg="0"/>
      <p:bldP spid="24" grpId="0" autoUpdateAnimBg="0"/>
      <p:bldP spid="27" grpId="0" animBg="1" autoUpdateAnimBg="0"/>
      <p:bldP spid="28" grpId="0" autoUpdateAnimBg="0"/>
      <p:bldP spid="30" grpId="0" animBg="1" autoUpdateAnimBg="0"/>
      <p:bldP spid="32" grpId="0" autoUpdateAnimBg="0"/>
      <p:bldP spid="35" grpId="0" animBg="1" autoUpdateAnimBg="0"/>
      <p:bldP spid="3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41</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663410" cy="523221"/>
          </a:xfrm>
        </p:spPr>
        <p:txBody>
          <a:bodyPr>
            <a:normAutofit/>
          </a:bodyPr>
          <a:lstStyle/>
          <a:p>
            <a:r>
              <a:rPr lang="en-US" altLang="zh-CN" dirty="0"/>
              <a:t>switch</a:t>
            </a:r>
            <a:r>
              <a:rPr lang="zh-CN" altLang="en-US" dirty="0"/>
              <a:t>语句（多分支结构）</a:t>
            </a:r>
          </a:p>
        </p:txBody>
      </p:sp>
      <p:sp>
        <p:nvSpPr>
          <p:cNvPr id="6" name="Text Box 3">
            <a:extLst>
              <a:ext uri="{FF2B5EF4-FFF2-40B4-BE49-F238E27FC236}">
                <a16:creationId xmlns:a16="http://schemas.microsoft.com/office/drawing/2014/main" id="{68CD74A9-EAD1-44D6-A1CE-45C4CFD79D67}"/>
              </a:ext>
            </a:extLst>
          </p:cNvPr>
          <p:cNvSpPr txBox="1">
            <a:spLocks noChangeArrowheads="1"/>
          </p:cNvSpPr>
          <p:nvPr/>
        </p:nvSpPr>
        <p:spPr bwMode="auto">
          <a:xfrm>
            <a:off x="685800" y="1185199"/>
            <a:ext cx="5417165" cy="341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switch  (expression)</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case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statement 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case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statement 2;</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case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n-1:  statement n-1;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default :  statement n;</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7" name="AutoShape 4">
            <a:extLst>
              <a:ext uri="{FF2B5EF4-FFF2-40B4-BE49-F238E27FC236}">
                <a16:creationId xmlns:a16="http://schemas.microsoft.com/office/drawing/2014/main" id="{041FF6B7-A42D-43C0-A4CF-D594A950C2BE}"/>
              </a:ext>
            </a:extLst>
          </p:cNvPr>
          <p:cNvSpPr>
            <a:spLocks/>
          </p:cNvSpPr>
          <p:nvPr/>
        </p:nvSpPr>
        <p:spPr bwMode="auto">
          <a:xfrm>
            <a:off x="4343400" y="1367762"/>
            <a:ext cx="4260850" cy="457200"/>
          </a:xfrm>
          <a:prstGeom prst="borderCallout1">
            <a:avLst>
              <a:gd name="adj1" fmla="val 42248"/>
              <a:gd name="adj2" fmla="val -168"/>
              <a:gd name="adj3" fmla="val 84109"/>
              <a:gd name="adj4" fmla="val -37413"/>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只能是整型或字符型表达式。</a:t>
            </a:r>
          </a:p>
        </p:txBody>
      </p:sp>
      <p:sp>
        <p:nvSpPr>
          <p:cNvPr id="8" name="AutoShape 5">
            <a:extLst>
              <a:ext uri="{FF2B5EF4-FFF2-40B4-BE49-F238E27FC236}">
                <a16:creationId xmlns:a16="http://schemas.microsoft.com/office/drawing/2014/main" id="{9CB9882D-2321-4DF4-BC5E-37B0BD0325A1}"/>
              </a:ext>
            </a:extLst>
          </p:cNvPr>
          <p:cNvSpPr>
            <a:spLocks/>
          </p:cNvSpPr>
          <p:nvPr/>
        </p:nvSpPr>
        <p:spPr bwMode="auto">
          <a:xfrm>
            <a:off x="4368800" y="4035078"/>
            <a:ext cx="4210050" cy="862013"/>
          </a:xfrm>
          <a:prstGeom prst="borderCallout2">
            <a:avLst>
              <a:gd name="adj1" fmla="val 13259"/>
              <a:gd name="adj2" fmla="val -1810"/>
              <a:gd name="adj3" fmla="val 13259"/>
              <a:gd name="adj4" fmla="val -9542"/>
              <a:gd name="adj5" fmla="val -43751"/>
              <a:gd name="adj6" fmla="val -18034"/>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整型字符型常量表达式。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表达式的值要互不能相等！  </a:t>
            </a:r>
          </a:p>
        </p:txBody>
      </p:sp>
      <p:sp>
        <p:nvSpPr>
          <p:cNvPr id="9" name="Text Box 6">
            <a:extLst>
              <a:ext uri="{FF2B5EF4-FFF2-40B4-BE49-F238E27FC236}">
                <a16:creationId xmlns:a16="http://schemas.microsoft.com/office/drawing/2014/main" id="{B9B13F54-3A64-4661-BE9E-3D60C93A3F7C}"/>
              </a:ext>
            </a:extLst>
          </p:cNvPr>
          <p:cNvSpPr txBox="1">
            <a:spLocks noChangeArrowheads="1"/>
          </p:cNvSpPr>
          <p:nvPr/>
        </p:nvSpPr>
        <p:spPr bwMode="auto">
          <a:xfrm>
            <a:off x="685800" y="4487199"/>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a:t>
            </a:r>
          </a:p>
        </p:txBody>
      </p:sp>
      <p:sp>
        <p:nvSpPr>
          <p:cNvPr id="10" name="Text Box 7">
            <a:extLst>
              <a:ext uri="{FF2B5EF4-FFF2-40B4-BE49-F238E27FC236}">
                <a16:creationId xmlns:a16="http://schemas.microsoft.com/office/drawing/2014/main" id="{36774FC2-0751-4BEF-AC07-3E6A5EA984A9}"/>
              </a:ext>
            </a:extLst>
          </p:cNvPr>
          <p:cNvSpPr txBox="1">
            <a:spLocks noChangeArrowheads="1"/>
          </p:cNvSpPr>
          <p:nvPr/>
        </p:nvSpPr>
        <p:spPr bwMode="auto">
          <a:xfrm>
            <a:off x="685800" y="4868199"/>
            <a:ext cx="334448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①</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先求</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expression</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的值。</a:t>
            </a:r>
          </a:p>
        </p:txBody>
      </p:sp>
      <p:sp>
        <p:nvSpPr>
          <p:cNvPr id="11" name="Text Box 8">
            <a:extLst>
              <a:ext uri="{FF2B5EF4-FFF2-40B4-BE49-F238E27FC236}">
                <a16:creationId xmlns:a16="http://schemas.microsoft.com/office/drawing/2014/main" id="{ED0D7279-10CC-43DA-BC71-E72F6CD33ECC}"/>
              </a:ext>
            </a:extLst>
          </p:cNvPr>
          <p:cNvSpPr txBox="1">
            <a:spLocks noChangeArrowheads="1"/>
          </p:cNvSpPr>
          <p:nvPr/>
        </p:nvSpPr>
        <p:spPr bwMode="auto">
          <a:xfrm>
            <a:off x="685800" y="5253962"/>
            <a:ext cx="619141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②</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依次比较</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expression</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和各常量表达式的值。 </a:t>
            </a:r>
          </a:p>
        </p:txBody>
      </p:sp>
      <p:sp>
        <p:nvSpPr>
          <p:cNvPr id="12" name="Text Box 9">
            <a:extLst>
              <a:ext uri="{FF2B5EF4-FFF2-40B4-BE49-F238E27FC236}">
                <a16:creationId xmlns:a16="http://schemas.microsoft.com/office/drawing/2014/main" id="{FC3AE3BD-24B3-43B7-99C0-76F1905064DB}"/>
              </a:ext>
            </a:extLst>
          </p:cNvPr>
          <p:cNvSpPr txBox="1">
            <a:spLocks noChangeArrowheads="1"/>
          </p:cNvSpPr>
          <p:nvPr/>
        </p:nvSpPr>
        <p:spPr bwMode="auto">
          <a:xfrm>
            <a:off x="106363" y="5634962"/>
            <a:ext cx="866164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③</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如果与第</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个常量表达式相等，则执行第</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条以后的语句。 </a:t>
            </a:r>
          </a:p>
        </p:txBody>
      </p:sp>
      <p:sp>
        <p:nvSpPr>
          <p:cNvPr id="13" name="Text Box 10">
            <a:extLst>
              <a:ext uri="{FF2B5EF4-FFF2-40B4-BE49-F238E27FC236}">
                <a16:creationId xmlns:a16="http://schemas.microsoft.com/office/drawing/2014/main" id="{D1C6B683-05B4-4092-A9F4-5CE04C5B1190}"/>
              </a:ext>
            </a:extLst>
          </p:cNvPr>
          <p:cNvSpPr txBox="1">
            <a:spLocks noChangeArrowheads="1"/>
          </p:cNvSpPr>
          <p:nvPr/>
        </p:nvSpPr>
        <p:spPr bwMode="auto">
          <a:xfrm>
            <a:off x="685800" y="6011199"/>
            <a:ext cx="634370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④</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如果都不相等，则执行</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default</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以后的语句。 </a:t>
            </a:r>
          </a:p>
        </p:txBody>
      </p:sp>
    </p:spTree>
    <p:extLst>
      <p:ext uri="{BB962C8B-B14F-4D97-AF65-F5344CB8AC3E}">
        <p14:creationId xmlns:p14="http://schemas.microsoft.com/office/powerpoint/2010/main" val="396048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upRight)">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upRight)">
                                      <p:cBhvr>
                                        <p:cTn id="1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9"/>
                                        </p:tgtEl>
                                        <p:attrNameLst>
                                          <p:attrName>style.visibility</p:attrName>
                                        </p:attrNameLst>
                                      </p:cBhvr>
                                      <p:to>
                                        <p:strVal val="visible"/>
                                      </p:to>
                                    </p:se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lt">
                                    <p:tmAbs val="75"/>
                                  </p:iterate>
                                  <p:childTnLst>
                                    <p:set>
                                      <p:cBhvr>
                                        <p:cTn id="39" dur="1" fill="hold">
                                          <p:stCondLst>
                                            <p:cond delay="74"/>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P spid="9" grpId="0" autoUpdateAnimBg="0"/>
      <p:bldP spid="10" grpId="0" autoUpdateAnimBg="0"/>
      <p:bldP spid="11" grpId="0" autoUpdateAnimBg="0"/>
      <p:bldP spid="12" grpId="0" autoUpdateAnimBg="0"/>
      <p:bldP spid="1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a:xfrm>
            <a:off x="4009762" y="6482315"/>
            <a:ext cx="1124476" cy="365125"/>
          </a:xfrm>
        </p:spPr>
        <p:txBody>
          <a:bodyPr/>
          <a:lstStyle/>
          <a:p>
            <a:fld id="{5B1BC3F3-C5AE-40C5-B831-8FBE0041BB2B}" type="slidenum">
              <a:rPr lang="zh-CN" altLang="en-US" smtClean="0"/>
              <a:pPr/>
              <a:t>42</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控制结构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582754"/>
          </a:xfrm>
        </p:spPr>
        <p:txBody>
          <a:bodyPr/>
          <a:lstStyle/>
          <a:p>
            <a:r>
              <a:rPr lang="zh-CN" altLang="en-US" dirty="0"/>
              <a:t>三种控制结构</a:t>
            </a:r>
          </a:p>
        </p:txBody>
      </p:sp>
      <p:sp>
        <p:nvSpPr>
          <p:cNvPr id="6" name="Text Box 4">
            <a:extLst>
              <a:ext uri="{FF2B5EF4-FFF2-40B4-BE49-F238E27FC236}">
                <a16:creationId xmlns:a16="http://schemas.microsoft.com/office/drawing/2014/main" id="{790100FA-17C6-46AE-95D6-BD7ADBCB156E}"/>
              </a:ext>
            </a:extLst>
          </p:cNvPr>
          <p:cNvSpPr txBox="1">
            <a:spLocks noChangeArrowheads="1"/>
          </p:cNvSpPr>
          <p:nvPr/>
        </p:nvSpPr>
        <p:spPr bwMode="auto">
          <a:xfrm>
            <a:off x="418214" y="1262017"/>
            <a:ext cx="872578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a:r>
              <a:rPr kumimoji="0"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1966</a:t>
            </a:r>
            <a:r>
              <a:rPr kumimoji="0"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年</a:t>
            </a:r>
            <a:r>
              <a:rPr kumimoji="0"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BÖHM &amp;</a:t>
            </a:r>
            <a:r>
              <a:rPr kumimoji="0"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Jacopini</a:t>
            </a:r>
            <a:r>
              <a:rPr kumimoji="0"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证明：只要三种控制结构就能表达用一个入口和一个出口框图所能表达的任何程序逻辑。</a:t>
            </a:r>
            <a:endPar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Text Box 7">
            <a:extLst>
              <a:ext uri="{FF2B5EF4-FFF2-40B4-BE49-F238E27FC236}">
                <a16:creationId xmlns:a16="http://schemas.microsoft.com/office/drawing/2014/main" id="{2C78BE52-5037-4B24-9464-3CE4617181D5}"/>
              </a:ext>
            </a:extLst>
          </p:cNvPr>
          <p:cNvSpPr txBox="1">
            <a:spLocks noChangeArrowheads="1"/>
          </p:cNvSpPr>
          <p:nvPr/>
        </p:nvSpPr>
        <p:spPr bwMode="auto">
          <a:xfrm>
            <a:off x="734960" y="2407656"/>
            <a:ext cx="4475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 </a:t>
            </a:r>
          </a:p>
        </p:txBody>
      </p:sp>
      <p:grpSp>
        <p:nvGrpSpPr>
          <p:cNvPr id="63" name="组合 62">
            <a:extLst>
              <a:ext uri="{FF2B5EF4-FFF2-40B4-BE49-F238E27FC236}">
                <a16:creationId xmlns:a16="http://schemas.microsoft.com/office/drawing/2014/main" id="{EF95BB82-5FEC-4D63-BEB7-72D215743375}"/>
              </a:ext>
            </a:extLst>
          </p:cNvPr>
          <p:cNvGrpSpPr/>
          <p:nvPr/>
        </p:nvGrpSpPr>
        <p:grpSpPr>
          <a:xfrm>
            <a:off x="1315077" y="2022534"/>
            <a:ext cx="1524000" cy="2057400"/>
            <a:chOff x="1853298" y="2002799"/>
            <a:chExt cx="1524000" cy="2057400"/>
          </a:xfrm>
        </p:grpSpPr>
        <p:sp>
          <p:nvSpPr>
            <p:cNvPr id="9" name="Line 9">
              <a:extLst>
                <a:ext uri="{FF2B5EF4-FFF2-40B4-BE49-F238E27FC236}">
                  <a16:creationId xmlns:a16="http://schemas.microsoft.com/office/drawing/2014/main" id="{C888539E-509D-403D-AE80-034D29C472F7}"/>
                </a:ext>
              </a:extLst>
            </p:cNvPr>
            <p:cNvSpPr>
              <a:spLocks noChangeShapeType="1"/>
            </p:cNvSpPr>
            <p:nvPr/>
          </p:nvSpPr>
          <p:spPr bwMode="auto">
            <a:xfrm>
              <a:off x="2615298" y="2002799"/>
              <a:ext cx="0" cy="381000"/>
            </a:xfrm>
            <a:prstGeom prst="line">
              <a:avLst/>
            </a:prstGeom>
            <a:noFill/>
            <a:ln w="19050">
              <a:solidFill>
                <a:srgbClr val="E4B316"/>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0" name="Rectangle 10">
              <a:extLst>
                <a:ext uri="{FF2B5EF4-FFF2-40B4-BE49-F238E27FC236}">
                  <a16:creationId xmlns:a16="http://schemas.microsoft.com/office/drawing/2014/main" id="{3F9EF4CC-57AF-45CD-B2F5-74587D0CDCE8}"/>
                </a:ext>
              </a:extLst>
            </p:cNvPr>
            <p:cNvSpPr>
              <a:spLocks noChangeArrowheads="1"/>
            </p:cNvSpPr>
            <p:nvPr/>
          </p:nvSpPr>
          <p:spPr bwMode="auto">
            <a:xfrm>
              <a:off x="1853298" y="2383799"/>
              <a:ext cx="1524000" cy="466725"/>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ct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1" name="Line 11">
              <a:extLst>
                <a:ext uri="{FF2B5EF4-FFF2-40B4-BE49-F238E27FC236}">
                  <a16:creationId xmlns:a16="http://schemas.microsoft.com/office/drawing/2014/main" id="{9D79D9F6-EFFD-42AA-AE07-5AB26BC64609}"/>
                </a:ext>
              </a:extLst>
            </p:cNvPr>
            <p:cNvSpPr>
              <a:spLocks noChangeShapeType="1"/>
            </p:cNvSpPr>
            <p:nvPr/>
          </p:nvSpPr>
          <p:spPr bwMode="auto">
            <a:xfrm>
              <a:off x="2615298" y="2840999"/>
              <a:ext cx="0" cy="381000"/>
            </a:xfrm>
            <a:prstGeom prst="line">
              <a:avLst/>
            </a:prstGeom>
            <a:noFill/>
            <a:ln w="19050">
              <a:solidFill>
                <a:srgbClr val="E4B316"/>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2" name="Rectangle 12">
              <a:extLst>
                <a:ext uri="{FF2B5EF4-FFF2-40B4-BE49-F238E27FC236}">
                  <a16:creationId xmlns:a16="http://schemas.microsoft.com/office/drawing/2014/main" id="{6BA4641B-15CD-49AC-994E-5C9CD8457710}"/>
                </a:ext>
              </a:extLst>
            </p:cNvPr>
            <p:cNvSpPr>
              <a:spLocks noChangeArrowheads="1"/>
            </p:cNvSpPr>
            <p:nvPr/>
          </p:nvSpPr>
          <p:spPr bwMode="auto">
            <a:xfrm>
              <a:off x="1853298" y="3221999"/>
              <a:ext cx="1524000" cy="466725"/>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ct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3" name="Line 13">
              <a:extLst>
                <a:ext uri="{FF2B5EF4-FFF2-40B4-BE49-F238E27FC236}">
                  <a16:creationId xmlns:a16="http://schemas.microsoft.com/office/drawing/2014/main" id="{A52E432A-2563-4956-A46A-1A42B21CD893}"/>
                </a:ext>
              </a:extLst>
            </p:cNvPr>
            <p:cNvSpPr>
              <a:spLocks noChangeShapeType="1"/>
            </p:cNvSpPr>
            <p:nvPr/>
          </p:nvSpPr>
          <p:spPr bwMode="auto">
            <a:xfrm>
              <a:off x="2615298" y="3679199"/>
              <a:ext cx="0" cy="381000"/>
            </a:xfrm>
            <a:prstGeom prst="line">
              <a:avLst/>
            </a:prstGeom>
            <a:noFill/>
            <a:ln w="19050">
              <a:solidFill>
                <a:srgbClr val="E4B316"/>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grpSp>
      <p:sp>
        <p:nvSpPr>
          <p:cNvPr id="14" name="Text Box 17">
            <a:extLst>
              <a:ext uri="{FF2B5EF4-FFF2-40B4-BE49-F238E27FC236}">
                <a16:creationId xmlns:a16="http://schemas.microsoft.com/office/drawing/2014/main" id="{39541289-821E-4FFB-816F-8142DDCB8F9C}"/>
              </a:ext>
            </a:extLst>
          </p:cNvPr>
          <p:cNvSpPr txBox="1">
            <a:spLocks noChangeArrowheads="1"/>
          </p:cNvSpPr>
          <p:nvPr/>
        </p:nvSpPr>
        <p:spPr bwMode="auto">
          <a:xfrm>
            <a:off x="4809483" y="2086915"/>
            <a:ext cx="88036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if(e)</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g;</a:t>
            </a:r>
          </a:p>
        </p:txBody>
      </p:sp>
      <p:grpSp>
        <p:nvGrpSpPr>
          <p:cNvPr id="64" name="组合 63">
            <a:extLst>
              <a:ext uri="{FF2B5EF4-FFF2-40B4-BE49-F238E27FC236}">
                <a16:creationId xmlns:a16="http://schemas.microsoft.com/office/drawing/2014/main" id="{23826E63-3920-440E-ADBF-0D4E602F5895}"/>
              </a:ext>
            </a:extLst>
          </p:cNvPr>
          <p:cNvGrpSpPr/>
          <p:nvPr/>
        </p:nvGrpSpPr>
        <p:grpSpPr>
          <a:xfrm>
            <a:off x="5808921" y="1888308"/>
            <a:ext cx="3276600" cy="2705100"/>
            <a:chOff x="5808921" y="1888308"/>
            <a:chExt cx="3276600" cy="2705100"/>
          </a:xfrm>
        </p:grpSpPr>
        <p:sp>
          <p:nvSpPr>
            <p:cNvPr id="16" name="Line 19">
              <a:extLst>
                <a:ext uri="{FF2B5EF4-FFF2-40B4-BE49-F238E27FC236}">
                  <a16:creationId xmlns:a16="http://schemas.microsoft.com/office/drawing/2014/main" id="{D3AC3FC0-FB67-40FC-9312-B361AB7BAF71}"/>
                </a:ext>
              </a:extLst>
            </p:cNvPr>
            <p:cNvSpPr>
              <a:spLocks noChangeShapeType="1"/>
            </p:cNvSpPr>
            <p:nvPr/>
          </p:nvSpPr>
          <p:spPr bwMode="auto">
            <a:xfrm>
              <a:off x="7478971" y="1888308"/>
              <a:ext cx="0" cy="6096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AutoShape 20">
              <a:extLst>
                <a:ext uri="{FF2B5EF4-FFF2-40B4-BE49-F238E27FC236}">
                  <a16:creationId xmlns:a16="http://schemas.microsoft.com/office/drawing/2014/main" id="{2217B0C7-485B-4DD1-A2CF-B743DBA890B0}"/>
                </a:ext>
              </a:extLst>
            </p:cNvPr>
            <p:cNvSpPr>
              <a:spLocks noChangeArrowheads="1"/>
            </p:cNvSpPr>
            <p:nvPr/>
          </p:nvSpPr>
          <p:spPr bwMode="auto">
            <a:xfrm>
              <a:off x="6951921" y="2453707"/>
              <a:ext cx="1057275" cy="917079"/>
            </a:xfrm>
            <a:prstGeom prst="flowChartDecision">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8" name="Text Box 21">
              <a:extLst>
                <a:ext uri="{FF2B5EF4-FFF2-40B4-BE49-F238E27FC236}">
                  <a16:creationId xmlns:a16="http://schemas.microsoft.com/office/drawing/2014/main" id="{34835AC9-CFF7-4C0D-A5D2-112C89E71CB7}"/>
                </a:ext>
              </a:extLst>
            </p:cNvPr>
            <p:cNvSpPr txBox="1">
              <a:spLocks noChangeArrowheads="1"/>
            </p:cNvSpPr>
            <p:nvPr/>
          </p:nvSpPr>
          <p:spPr bwMode="auto">
            <a:xfrm>
              <a:off x="6266121" y="2459808"/>
              <a:ext cx="595035" cy="46166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p>
          </p:txBody>
        </p:sp>
        <p:sp>
          <p:nvSpPr>
            <p:cNvPr id="19" name="Line 22">
              <a:extLst>
                <a:ext uri="{FF2B5EF4-FFF2-40B4-BE49-F238E27FC236}">
                  <a16:creationId xmlns:a16="http://schemas.microsoft.com/office/drawing/2014/main" id="{791FC048-8DAA-4F51-B969-80B5E758070A}"/>
                </a:ext>
              </a:extLst>
            </p:cNvPr>
            <p:cNvSpPr>
              <a:spLocks noChangeShapeType="1"/>
            </p:cNvSpPr>
            <p:nvPr/>
          </p:nvSpPr>
          <p:spPr bwMode="auto">
            <a:xfrm flipH="1">
              <a:off x="6342321" y="2917008"/>
              <a:ext cx="6096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Line 23">
              <a:extLst>
                <a:ext uri="{FF2B5EF4-FFF2-40B4-BE49-F238E27FC236}">
                  <a16:creationId xmlns:a16="http://schemas.microsoft.com/office/drawing/2014/main" id="{85061ADD-D703-4F20-92F4-EB8D8584255B}"/>
                </a:ext>
              </a:extLst>
            </p:cNvPr>
            <p:cNvSpPr>
              <a:spLocks noChangeShapeType="1"/>
            </p:cNvSpPr>
            <p:nvPr/>
          </p:nvSpPr>
          <p:spPr bwMode="auto">
            <a:xfrm>
              <a:off x="6342321" y="2917008"/>
              <a:ext cx="0" cy="4572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4">
              <a:extLst>
                <a:ext uri="{FF2B5EF4-FFF2-40B4-BE49-F238E27FC236}">
                  <a16:creationId xmlns:a16="http://schemas.microsoft.com/office/drawing/2014/main" id="{2F9AF46F-6497-4228-ADA1-DD563DC667FE}"/>
                </a:ext>
              </a:extLst>
            </p:cNvPr>
            <p:cNvSpPr>
              <a:spLocks noChangeArrowheads="1"/>
            </p:cNvSpPr>
            <p:nvPr/>
          </p:nvSpPr>
          <p:spPr bwMode="auto">
            <a:xfrm>
              <a:off x="5808921" y="3374208"/>
              <a:ext cx="1143000" cy="466725"/>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22" name="Line 25">
              <a:extLst>
                <a:ext uri="{FF2B5EF4-FFF2-40B4-BE49-F238E27FC236}">
                  <a16:creationId xmlns:a16="http://schemas.microsoft.com/office/drawing/2014/main" id="{7E17F795-EFB6-4FD0-BEE4-6D546A24731D}"/>
                </a:ext>
              </a:extLst>
            </p:cNvPr>
            <p:cNvSpPr>
              <a:spLocks noChangeShapeType="1"/>
            </p:cNvSpPr>
            <p:nvPr/>
          </p:nvSpPr>
          <p:spPr bwMode="auto">
            <a:xfrm>
              <a:off x="6342321" y="3831408"/>
              <a:ext cx="0" cy="3048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Line 26">
              <a:extLst>
                <a:ext uri="{FF2B5EF4-FFF2-40B4-BE49-F238E27FC236}">
                  <a16:creationId xmlns:a16="http://schemas.microsoft.com/office/drawing/2014/main" id="{4CA16C08-3A6D-42D1-AD22-D6BA2247C5D5}"/>
                </a:ext>
              </a:extLst>
            </p:cNvPr>
            <p:cNvSpPr>
              <a:spLocks noChangeShapeType="1"/>
            </p:cNvSpPr>
            <p:nvPr/>
          </p:nvSpPr>
          <p:spPr bwMode="auto">
            <a:xfrm>
              <a:off x="6342321" y="4136208"/>
              <a:ext cx="11430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Line 27">
              <a:extLst>
                <a:ext uri="{FF2B5EF4-FFF2-40B4-BE49-F238E27FC236}">
                  <a16:creationId xmlns:a16="http://schemas.microsoft.com/office/drawing/2014/main" id="{F4D97991-C93C-4E90-9A20-0BCF870FC7BE}"/>
                </a:ext>
              </a:extLst>
            </p:cNvPr>
            <p:cNvSpPr>
              <a:spLocks noChangeShapeType="1"/>
            </p:cNvSpPr>
            <p:nvPr/>
          </p:nvSpPr>
          <p:spPr bwMode="auto">
            <a:xfrm>
              <a:off x="7485321" y="4136208"/>
              <a:ext cx="0" cy="4572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Text Box 28">
              <a:extLst>
                <a:ext uri="{FF2B5EF4-FFF2-40B4-BE49-F238E27FC236}">
                  <a16:creationId xmlns:a16="http://schemas.microsoft.com/office/drawing/2014/main" id="{4B910FA9-AB31-4A44-BEE0-51D9046E1390}"/>
                </a:ext>
              </a:extLst>
            </p:cNvPr>
            <p:cNvSpPr txBox="1">
              <a:spLocks noChangeArrowheads="1"/>
            </p:cNvSpPr>
            <p:nvPr/>
          </p:nvSpPr>
          <p:spPr bwMode="auto">
            <a:xfrm>
              <a:off x="7942521" y="2459808"/>
              <a:ext cx="510076" cy="46166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p>
          </p:txBody>
        </p:sp>
        <p:sp>
          <p:nvSpPr>
            <p:cNvPr id="26" name="Line 29">
              <a:extLst>
                <a:ext uri="{FF2B5EF4-FFF2-40B4-BE49-F238E27FC236}">
                  <a16:creationId xmlns:a16="http://schemas.microsoft.com/office/drawing/2014/main" id="{E9096854-0EA0-487C-866E-40DE122CD135}"/>
                </a:ext>
              </a:extLst>
            </p:cNvPr>
            <p:cNvSpPr>
              <a:spLocks noChangeShapeType="1"/>
            </p:cNvSpPr>
            <p:nvPr/>
          </p:nvSpPr>
          <p:spPr bwMode="auto">
            <a:xfrm>
              <a:off x="8018721" y="2917008"/>
              <a:ext cx="5334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Line 30">
              <a:extLst>
                <a:ext uri="{FF2B5EF4-FFF2-40B4-BE49-F238E27FC236}">
                  <a16:creationId xmlns:a16="http://schemas.microsoft.com/office/drawing/2014/main" id="{F7F8EA41-D4B2-49F3-92B3-C9BCC5D1E074}"/>
                </a:ext>
              </a:extLst>
            </p:cNvPr>
            <p:cNvSpPr>
              <a:spLocks noChangeShapeType="1"/>
            </p:cNvSpPr>
            <p:nvPr/>
          </p:nvSpPr>
          <p:spPr bwMode="auto">
            <a:xfrm>
              <a:off x="8552121" y="2917008"/>
              <a:ext cx="0" cy="4572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Rectangle 31">
              <a:extLst>
                <a:ext uri="{FF2B5EF4-FFF2-40B4-BE49-F238E27FC236}">
                  <a16:creationId xmlns:a16="http://schemas.microsoft.com/office/drawing/2014/main" id="{DF96551B-4D9A-47D0-84DD-993A7F3F44AF}"/>
                </a:ext>
              </a:extLst>
            </p:cNvPr>
            <p:cNvSpPr>
              <a:spLocks noChangeArrowheads="1"/>
            </p:cNvSpPr>
            <p:nvPr/>
          </p:nvSpPr>
          <p:spPr bwMode="auto">
            <a:xfrm>
              <a:off x="7942521" y="3374208"/>
              <a:ext cx="1143000" cy="466725"/>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29" name="Line 32">
              <a:extLst>
                <a:ext uri="{FF2B5EF4-FFF2-40B4-BE49-F238E27FC236}">
                  <a16:creationId xmlns:a16="http://schemas.microsoft.com/office/drawing/2014/main" id="{7F05F3EE-F028-4208-9411-051CA5899EF1}"/>
                </a:ext>
              </a:extLst>
            </p:cNvPr>
            <p:cNvSpPr>
              <a:spLocks noChangeShapeType="1"/>
            </p:cNvSpPr>
            <p:nvPr/>
          </p:nvSpPr>
          <p:spPr bwMode="auto">
            <a:xfrm>
              <a:off x="8552121" y="3831408"/>
              <a:ext cx="0" cy="3048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Line 33">
              <a:extLst>
                <a:ext uri="{FF2B5EF4-FFF2-40B4-BE49-F238E27FC236}">
                  <a16:creationId xmlns:a16="http://schemas.microsoft.com/office/drawing/2014/main" id="{8647B58E-B403-4ABA-B914-206610E57283}"/>
                </a:ext>
              </a:extLst>
            </p:cNvPr>
            <p:cNvSpPr>
              <a:spLocks noChangeShapeType="1"/>
            </p:cNvSpPr>
            <p:nvPr/>
          </p:nvSpPr>
          <p:spPr bwMode="auto">
            <a:xfrm flipH="1">
              <a:off x="7485321" y="4136208"/>
              <a:ext cx="10668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Line 34">
              <a:extLst>
                <a:ext uri="{FF2B5EF4-FFF2-40B4-BE49-F238E27FC236}">
                  <a16:creationId xmlns:a16="http://schemas.microsoft.com/office/drawing/2014/main" id="{F5582F6D-4E00-458F-B343-2824D4C2E067}"/>
                </a:ext>
              </a:extLst>
            </p:cNvPr>
            <p:cNvSpPr>
              <a:spLocks noChangeShapeType="1"/>
            </p:cNvSpPr>
            <p:nvPr/>
          </p:nvSpPr>
          <p:spPr bwMode="auto">
            <a:xfrm>
              <a:off x="7485321" y="4136208"/>
              <a:ext cx="0" cy="4572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2" name="Text Box 36">
            <a:extLst>
              <a:ext uri="{FF2B5EF4-FFF2-40B4-BE49-F238E27FC236}">
                <a16:creationId xmlns:a16="http://schemas.microsoft.com/office/drawing/2014/main" id="{7CDAC509-EA4F-45CF-853D-49A0E3D409BC}"/>
              </a:ext>
            </a:extLst>
          </p:cNvPr>
          <p:cNvSpPr txBox="1">
            <a:spLocks noChangeArrowheads="1"/>
          </p:cNvSpPr>
          <p:nvPr/>
        </p:nvSpPr>
        <p:spPr bwMode="auto">
          <a:xfrm>
            <a:off x="1599160" y="4771167"/>
            <a:ext cx="19287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3810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lvl="2" algn="l"/>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 c is true </a:t>
            </a:r>
          </a:p>
          <a:p>
            <a:pPr lvl="2" algn="l"/>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  f</a:t>
            </a:r>
          </a:p>
        </p:txBody>
      </p:sp>
      <p:grpSp>
        <p:nvGrpSpPr>
          <p:cNvPr id="62" name="组合 61">
            <a:extLst>
              <a:ext uri="{FF2B5EF4-FFF2-40B4-BE49-F238E27FC236}">
                <a16:creationId xmlns:a16="http://schemas.microsoft.com/office/drawing/2014/main" id="{3EE91AB4-7E77-422D-93E3-03FD0ED3AC83}"/>
              </a:ext>
            </a:extLst>
          </p:cNvPr>
          <p:cNvGrpSpPr/>
          <p:nvPr/>
        </p:nvGrpSpPr>
        <p:grpSpPr>
          <a:xfrm>
            <a:off x="3467568" y="3614783"/>
            <a:ext cx="2216343" cy="2819400"/>
            <a:chOff x="3467568" y="3614783"/>
            <a:chExt cx="2216343" cy="2819400"/>
          </a:xfrm>
        </p:grpSpPr>
        <p:sp>
          <p:nvSpPr>
            <p:cNvPr id="33" name="Line 37">
              <a:extLst>
                <a:ext uri="{FF2B5EF4-FFF2-40B4-BE49-F238E27FC236}">
                  <a16:creationId xmlns:a16="http://schemas.microsoft.com/office/drawing/2014/main" id="{BFEB2DDA-B40E-4F9F-BC6F-A1A71C3CA281}"/>
                </a:ext>
              </a:extLst>
            </p:cNvPr>
            <p:cNvSpPr>
              <a:spLocks noChangeShapeType="1"/>
            </p:cNvSpPr>
            <p:nvPr/>
          </p:nvSpPr>
          <p:spPr bwMode="auto">
            <a:xfrm>
              <a:off x="4474043" y="3614783"/>
              <a:ext cx="0" cy="3810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AutoShape 38">
              <a:extLst>
                <a:ext uri="{FF2B5EF4-FFF2-40B4-BE49-F238E27FC236}">
                  <a16:creationId xmlns:a16="http://schemas.microsoft.com/office/drawing/2014/main" id="{422EF859-2EA1-42D1-88BA-515666B407BD}"/>
                </a:ext>
              </a:extLst>
            </p:cNvPr>
            <p:cNvSpPr>
              <a:spLocks noChangeArrowheads="1"/>
            </p:cNvSpPr>
            <p:nvPr/>
          </p:nvSpPr>
          <p:spPr bwMode="auto">
            <a:xfrm>
              <a:off x="3712043" y="3995783"/>
              <a:ext cx="1524000" cy="762000"/>
            </a:xfrm>
            <a:prstGeom prst="flowChartDecision">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35" name="Line 39">
              <a:extLst>
                <a:ext uri="{FF2B5EF4-FFF2-40B4-BE49-F238E27FC236}">
                  <a16:creationId xmlns:a16="http://schemas.microsoft.com/office/drawing/2014/main" id="{621B63EC-AE42-434A-B04C-848D2E728B9A}"/>
                </a:ext>
              </a:extLst>
            </p:cNvPr>
            <p:cNvSpPr>
              <a:spLocks noChangeShapeType="1"/>
            </p:cNvSpPr>
            <p:nvPr/>
          </p:nvSpPr>
          <p:spPr bwMode="auto">
            <a:xfrm>
              <a:off x="4458168" y="4757783"/>
              <a:ext cx="0" cy="3810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Rectangle 40">
              <a:extLst>
                <a:ext uri="{FF2B5EF4-FFF2-40B4-BE49-F238E27FC236}">
                  <a16:creationId xmlns:a16="http://schemas.microsoft.com/office/drawing/2014/main" id="{34FB58C0-A66A-4CFC-BB75-12C4A6ED4D22}"/>
                </a:ext>
              </a:extLst>
            </p:cNvPr>
            <p:cNvSpPr>
              <a:spLocks noChangeArrowheads="1"/>
            </p:cNvSpPr>
            <p:nvPr/>
          </p:nvSpPr>
          <p:spPr bwMode="auto">
            <a:xfrm>
              <a:off x="4000968" y="5138783"/>
              <a:ext cx="990600" cy="457200"/>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37" name="Text Box 41">
              <a:extLst>
                <a:ext uri="{FF2B5EF4-FFF2-40B4-BE49-F238E27FC236}">
                  <a16:creationId xmlns:a16="http://schemas.microsoft.com/office/drawing/2014/main" id="{63A99884-A9DC-4230-AC97-F64C60465D38}"/>
                </a:ext>
              </a:extLst>
            </p:cNvPr>
            <p:cNvSpPr txBox="1">
              <a:spLocks noChangeArrowheads="1"/>
            </p:cNvSpPr>
            <p:nvPr/>
          </p:nvSpPr>
          <p:spPr bwMode="auto">
            <a:xfrm>
              <a:off x="3864443" y="4757783"/>
              <a:ext cx="714375" cy="33655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16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p>
          </p:txBody>
        </p:sp>
        <p:sp>
          <p:nvSpPr>
            <p:cNvPr id="38" name="Line 42">
              <a:extLst>
                <a:ext uri="{FF2B5EF4-FFF2-40B4-BE49-F238E27FC236}">
                  <a16:creationId xmlns:a16="http://schemas.microsoft.com/office/drawing/2014/main" id="{F69A7703-E98E-4FF1-9468-7D7B6D53F813}"/>
                </a:ext>
              </a:extLst>
            </p:cNvPr>
            <p:cNvSpPr>
              <a:spLocks noChangeShapeType="1"/>
            </p:cNvSpPr>
            <p:nvPr/>
          </p:nvSpPr>
          <p:spPr bwMode="auto">
            <a:xfrm>
              <a:off x="4458168" y="5595983"/>
              <a:ext cx="0" cy="3810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Line 43">
              <a:extLst>
                <a:ext uri="{FF2B5EF4-FFF2-40B4-BE49-F238E27FC236}">
                  <a16:creationId xmlns:a16="http://schemas.microsoft.com/office/drawing/2014/main" id="{5A704506-E492-4C23-9B7F-746D265B7927}"/>
                </a:ext>
              </a:extLst>
            </p:cNvPr>
            <p:cNvSpPr>
              <a:spLocks noChangeShapeType="1"/>
            </p:cNvSpPr>
            <p:nvPr/>
          </p:nvSpPr>
          <p:spPr bwMode="auto">
            <a:xfrm flipH="1">
              <a:off x="3467568" y="5976983"/>
              <a:ext cx="9906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Line 44">
              <a:extLst>
                <a:ext uri="{FF2B5EF4-FFF2-40B4-BE49-F238E27FC236}">
                  <a16:creationId xmlns:a16="http://schemas.microsoft.com/office/drawing/2014/main" id="{E0437273-6F2E-4F46-BED0-1532F7425DE2}"/>
                </a:ext>
              </a:extLst>
            </p:cNvPr>
            <p:cNvSpPr>
              <a:spLocks noChangeShapeType="1"/>
            </p:cNvSpPr>
            <p:nvPr/>
          </p:nvSpPr>
          <p:spPr bwMode="auto">
            <a:xfrm flipV="1">
              <a:off x="3467568" y="3767183"/>
              <a:ext cx="0" cy="22098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Line 45">
              <a:extLst>
                <a:ext uri="{FF2B5EF4-FFF2-40B4-BE49-F238E27FC236}">
                  <a16:creationId xmlns:a16="http://schemas.microsoft.com/office/drawing/2014/main" id="{6B355153-10FB-4E20-8D98-162F3B6106D8}"/>
                </a:ext>
              </a:extLst>
            </p:cNvPr>
            <p:cNvSpPr>
              <a:spLocks noChangeShapeType="1"/>
            </p:cNvSpPr>
            <p:nvPr/>
          </p:nvSpPr>
          <p:spPr bwMode="auto">
            <a:xfrm>
              <a:off x="3467568" y="3767183"/>
              <a:ext cx="990600" cy="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Text Box 46">
              <a:extLst>
                <a:ext uri="{FF2B5EF4-FFF2-40B4-BE49-F238E27FC236}">
                  <a16:creationId xmlns:a16="http://schemas.microsoft.com/office/drawing/2014/main" id="{B8708603-0969-472C-A5DD-26B8C40D270E}"/>
                </a:ext>
              </a:extLst>
            </p:cNvPr>
            <p:cNvSpPr txBox="1">
              <a:spLocks noChangeArrowheads="1"/>
            </p:cNvSpPr>
            <p:nvPr/>
          </p:nvSpPr>
          <p:spPr bwMode="auto">
            <a:xfrm>
              <a:off x="5204293" y="3981496"/>
              <a:ext cx="479618" cy="33855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16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p>
          </p:txBody>
        </p:sp>
        <p:sp>
          <p:nvSpPr>
            <p:cNvPr id="43" name="Line 47">
              <a:extLst>
                <a:ext uri="{FF2B5EF4-FFF2-40B4-BE49-F238E27FC236}">
                  <a16:creationId xmlns:a16="http://schemas.microsoft.com/office/drawing/2014/main" id="{714AB77C-A322-4833-A3E6-CF402F2CAC00}"/>
                </a:ext>
              </a:extLst>
            </p:cNvPr>
            <p:cNvSpPr>
              <a:spLocks noChangeShapeType="1"/>
            </p:cNvSpPr>
            <p:nvPr/>
          </p:nvSpPr>
          <p:spPr bwMode="auto">
            <a:xfrm>
              <a:off x="5220168" y="4376783"/>
              <a:ext cx="3048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Line 48">
              <a:extLst>
                <a:ext uri="{FF2B5EF4-FFF2-40B4-BE49-F238E27FC236}">
                  <a16:creationId xmlns:a16="http://schemas.microsoft.com/office/drawing/2014/main" id="{A16AA106-3FAD-4D4B-9B79-0E71C8B014AB}"/>
                </a:ext>
              </a:extLst>
            </p:cNvPr>
            <p:cNvSpPr>
              <a:spLocks noChangeShapeType="1"/>
            </p:cNvSpPr>
            <p:nvPr/>
          </p:nvSpPr>
          <p:spPr bwMode="auto">
            <a:xfrm>
              <a:off x="5524968" y="4376783"/>
              <a:ext cx="0" cy="17526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Line 49">
              <a:extLst>
                <a:ext uri="{FF2B5EF4-FFF2-40B4-BE49-F238E27FC236}">
                  <a16:creationId xmlns:a16="http://schemas.microsoft.com/office/drawing/2014/main" id="{9F3F8938-7EFD-4BBE-9AE1-4A4A1793861E}"/>
                </a:ext>
              </a:extLst>
            </p:cNvPr>
            <p:cNvSpPr>
              <a:spLocks noChangeShapeType="1"/>
            </p:cNvSpPr>
            <p:nvPr/>
          </p:nvSpPr>
          <p:spPr bwMode="auto">
            <a:xfrm flipH="1">
              <a:off x="4458168" y="6129383"/>
              <a:ext cx="10668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 name="Line 50">
              <a:extLst>
                <a:ext uri="{FF2B5EF4-FFF2-40B4-BE49-F238E27FC236}">
                  <a16:creationId xmlns:a16="http://schemas.microsoft.com/office/drawing/2014/main" id="{3D9CF1B2-A21E-401D-BEAC-B671E5BD2D2D}"/>
                </a:ext>
              </a:extLst>
            </p:cNvPr>
            <p:cNvSpPr>
              <a:spLocks noChangeShapeType="1"/>
            </p:cNvSpPr>
            <p:nvPr/>
          </p:nvSpPr>
          <p:spPr bwMode="auto">
            <a:xfrm>
              <a:off x="4458168" y="6129383"/>
              <a:ext cx="0" cy="3048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42586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ox(i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14" grpId="0" autoUpdateAnimBg="0"/>
      <p:bldP spid="3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52AF6D5-FE29-4C63-96DC-09E56F0C619B}"/>
              </a:ext>
            </a:extLst>
          </p:cNvPr>
          <p:cNvSpPr>
            <a:spLocks noGrp="1"/>
          </p:cNvSpPr>
          <p:nvPr>
            <p:ph type="sldNum" sz="quarter" idx="10"/>
          </p:nvPr>
        </p:nvSpPr>
        <p:spPr/>
        <p:txBody>
          <a:bodyPr/>
          <a:lstStyle/>
          <a:p>
            <a:fld id="{5B1BC3F3-C5AE-40C5-B831-8FBE0041BB2B}" type="slidenum">
              <a:rPr lang="zh-CN" altLang="en-US" smtClean="0"/>
              <a:pPr/>
              <a:t>43</a:t>
            </a:fld>
            <a:endParaRPr lang="zh-CN" altLang="en-US" dirty="0"/>
          </a:p>
        </p:txBody>
      </p:sp>
      <p:sp>
        <p:nvSpPr>
          <p:cNvPr id="3" name="文本占位符 2">
            <a:extLst>
              <a:ext uri="{FF2B5EF4-FFF2-40B4-BE49-F238E27FC236}">
                <a16:creationId xmlns:a16="http://schemas.microsoft.com/office/drawing/2014/main" id="{F12B3E3D-D0CE-479B-B458-5554570A9638}"/>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E03DE5C2-8961-45F1-840B-0CBB9B98BDFF}"/>
              </a:ext>
            </a:extLst>
          </p:cNvPr>
          <p:cNvSpPr>
            <a:spLocks noGrp="1"/>
          </p:cNvSpPr>
          <p:nvPr>
            <p:ph type="body" sz="quarter" idx="12"/>
          </p:nvPr>
        </p:nvSpPr>
        <p:spPr>
          <a:xfrm>
            <a:off x="298450" y="0"/>
            <a:ext cx="3382806" cy="523220"/>
          </a:xfrm>
        </p:spPr>
        <p:txBody>
          <a:bodyPr/>
          <a:lstStyle/>
          <a:p>
            <a:r>
              <a:rPr lang="zh-CN" altLang="en-US" dirty="0"/>
              <a:t>问题三：让</a:t>
            </a:r>
            <a:r>
              <a:rPr lang="en-US" altLang="zh-CN" dirty="0"/>
              <a:t>LED</a:t>
            </a:r>
            <a:r>
              <a:rPr lang="zh-CN" altLang="en-US" dirty="0"/>
              <a:t>流动</a:t>
            </a:r>
          </a:p>
        </p:txBody>
      </p:sp>
      <p:sp>
        <p:nvSpPr>
          <p:cNvPr id="5" name="文本占位符 4">
            <a:extLst>
              <a:ext uri="{FF2B5EF4-FFF2-40B4-BE49-F238E27FC236}">
                <a16:creationId xmlns:a16="http://schemas.microsoft.com/office/drawing/2014/main" id="{966426E2-B205-468D-85A3-F045DF3CBED2}"/>
              </a:ext>
            </a:extLst>
          </p:cNvPr>
          <p:cNvSpPr>
            <a:spLocks noGrp="1"/>
          </p:cNvSpPr>
          <p:nvPr>
            <p:ph type="body" sz="quarter" idx="13"/>
          </p:nvPr>
        </p:nvSpPr>
        <p:spPr/>
        <p:txBody>
          <a:bodyPr/>
          <a:lstStyle/>
          <a:p>
            <a:pPr>
              <a:lnSpc>
                <a:spcPct val="150000"/>
              </a:lnSpc>
            </a:pPr>
            <a:r>
              <a:rPr lang="zh-CN" altLang="en-US" dirty="0"/>
              <a:t>编程实现</a:t>
            </a:r>
            <a:r>
              <a:rPr lang="en-US" altLang="zh-CN" dirty="0"/>
              <a:t>51</a:t>
            </a:r>
            <a:r>
              <a:rPr lang="zh-CN" altLang="en-US" dirty="0"/>
              <a:t>单片机驱动多个</a:t>
            </a:r>
            <a:r>
              <a:rPr lang="en-US" altLang="zh-CN" dirty="0"/>
              <a:t>LED</a:t>
            </a:r>
            <a:r>
              <a:rPr lang="zh-CN" altLang="en-US" dirty="0"/>
              <a:t>产生流水灯的效果</a:t>
            </a:r>
            <a:endParaRPr lang="en-US" altLang="zh-CN" dirty="0"/>
          </a:p>
          <a:p>
            <a:pPr lvl="1">
              <a:lnSpc>
                <a:spcPct val="150000"/>
              </a:lnSpc>
            </a:pPr>
            <a:r>
              <a:rPr lang="zh-CN" altLang="en-US" dirty="0"/>
              <a:t>同一时刻只有一个</a:t>
            </a:r>
            <a:r>
              <a:rPr lang="en-US" altLang="zh-CN" dirty="0"/>
              <a:t>LED</a:t>
            </a:r>
            <a:r>
              <a:rPr lang="zh-CN" altLang="en-US" dirty="0"/>
              <a:t>亮</a:t>
            </a:r>
            <a:endParaRPr lang="en-US" altLang="zh-CN" dirty="0"/>
          </a:p>
          <a:p>
            <a:pPr lvl="1">
              <a:lnSpc>
                <a:spcPct val="150000"/>
              </a:lnSpc>
            </a:pPr>
            <a:r>
              <a:rPr lang="zh-CN" altLang="en-US" dirty="0"/>
              <a:t>同一时刻有多个</a:t>
            </a:r>
            <a:r>
              <a:rPr lang="en-US" altLang="zh-CN" dirty="0"/>
              <a:t>LED</a:t>
            </a:r>
            <a:r>
              <a:rPr lang="zh-CN" altLang="en-US" dirty="0"/>
              <a:t>亮（如亮灭灭亮亮灭亮灭），流水不影响数量和相对位置</a:t>
            </a:r>
            <a:endParaRPr lang="en-US" altLang="zh-CN" dirty="0"/>
          </a:p>
          <a:p>
            <a:pPr lvl="1">
              <a:lnSpc>
                <a:spcPct val="150000"/>
              </a:lnSpc>
            </a:pPr>
            <a:r>
              <a:rPr lang="zh-CN" altLang="en-US" dirty="0"/>
              <a:t>指定流动的时间间隔（如</a:t>
            </a:r>
            <a:r>
              <a:rPr lang="en-US" altLang="zh-CN" dirty="0"/>
              <a:t>500ms</a:t>
            </a:r>
            <a:r>
              <a:rPr lang="zh-CN" altLang="en-US" dirty="0"/>
              <a:t>）</a:t>
            </a:r>
            <a:endParaRPr lang="en-US" altLang="zh-CN" dirty="0"/>
          </a:p>
          <a:p>
            <a:pPr lvl="1">
              <a:lnSpc>
                <a:spcPct val="150000"/>
              </a:lnSpc>
            </a:pPr>
            <a:r>
              <a:rPr lang="zh-CN" altLang="en-US" dirty="0"/>
              <a:t>多个方向流动</a:t>
            </a:r>
            <a:endParaRPr lang="en-US" altLang="zh-CN" dirty="0"/>
          </a:p>
        </p:txBody>
      </p:sp>
      <p:pic>
        <p:nvPicPr>
          <p:cNvPr id="6" name="图片 5">
            <a:extLst>
              <a:ext uri="{FF2B5EF4-FFF2-40B4-BE49-F238E27FC236}">
                <a16:creationId xmlns:a16="http://schemas.microsoft.com/office/drawing/2014/main" id="{8D073D41-D33E-4FA0-8B57-E131E4CD4F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19670" y="3544111"/>
            <a:ext cx="2225880" cy="2878760"/>
          </a:xfrm>
          <a:prstGeom prst="rect">
            <a:avLst/>
          </a:prstGeom>
        </p:spPr>
      </p:pic>
    </p:spTree>
    <p:extLst>
      <p:ext uri="{BB962C8B-B14F-4D97-AF65-F5344CB8AC3E}">
        <p14:creationId xmlns:p14="http://schemas.microsoft.com/office/powerpoint/2010/main" val="359490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FFCD50-EF31-4D7C-B807-233573D82CD1}"/>
              </a:ext>
            </a:extLst>
          </p:cNvPr>
          <p:cNvSpPr>
            <a:spLocks noGrp="1"/>
          </p:cNvSpPr>
          <p:nvPr>
            <p:ph type="sldNum" sz="quarter" idx="10"/>
          </p:nvPr>
        </p:nvSpPr>
        <p:spPr/>
        <p:txBody>
          <a:bodyPr/>
          <a:lstStyle/>
          <a:p>
            <a:fld id="{5B1BC3F3-C5AE-40C5-B831-8FBE0041BB2B}" type="slidenum">
              <a:rPr lang="zh-CN" altLang="en-US" smtClean="0"/>
              <a:pPr/>
              <a:t>44</a:t>
            </a:fld>
            <a:endParaRPr lang="zh-CN" altLang="en-US" dirty="0"/>
          </a:p>
        </p:txBody>
      </p:sp>
      <p:sp>
        <p:nvSpPr>
          <p:cNvPr id="3" name="文本占位符 2">
            <a:extLst>
              <a:ext uri="{FF2B5EF4-FFF2-40B4-BE49-F238E27FC236}">
                <a16:creationId xmlns:a16="http://schemas.microsoft.com/office/drawing/2014/main" id="{99CAD738-74CF-46C5-BF50-7A345FD895D3}"/>
              </a:ext>
            </a:extLst>
          </p:cNvPr>
          <p:cNvSpPr>
            <a:spLocks noGrp="1"/>
          </p:cNvSpPr>
          <p:nvPr>
            <p:ph type="body" sz="quarter" idx="11"/>
          </p:nvPr>
        </p:nvSpPr>
        <p:spPr/>
        <p:txBody>
          <a:bodyPr/>
          <a:lstStyle/>
          <a:p>
            <a:r>
              <a:rPr lang="zh-CN" altLang="en-US" dirty="0"/>
              <a:t>主要内容</a:t>
            </a:r>
          </a:p>
        </p:txBody>
      </p:sp>
      <p:grpSp>
        <p:nvGrpSpPr>
          <p:cNvPr id="6" name="组合 5">
            <a:extLst>
              <a:ext uri="{FF2B5EF4-FFF2-40B4-BE49-F238E27FC236}">
                <a16:creationId xmlns:a16="http://schemas.microsoft.com/office/drawing/2014/main" id="{3086410C-5CEA-4941-901D-ABBA991BF115}"/>
              </a:ext>
            </a:extLst>
          </p:cNvPr>
          <p:cNvGrpSpPr/>
          <p:nvPr/>
        </p:nvGrpSpPr>
        <p:grpSpPr>
          <a:xfrm>
            <a:off x="3526092" y="1236978"/>
            <a:ext cx="5319458" cy="584775"/>
            <a:chOff x="1679978" y="2154073"/>
            <a:chExt cx="5319458" cy="584775"/>
          </a:xfrm>
        </p:grpSpPr>
        <p:grpSp>
          <p:nvGrpSpPr>
            <p:cNvPr id="7" name="组合 6">
              <a:extLst>
                <a:ext uri="{FF2B5EF4-FFF2-40B4-BE49-F238E27FC236}">
                  <a16:creationId xmlns:a16="http://schemas.microsoft.com/office/drawing/2014/main" id="{6AEBC4B2-57C3-4919-9B9C-22CF14D98B4E}"/>
                </a:ext>
              </a:extLst>
            </p:cNvPr>
            <p:cNvGrpSpPr/>
            <p:nvPr/>
          </p:nvGrpSpPr>
          <p:grpSpPr>
            <a:xfrm>
              <a:off x="1679978" y="2154073"/>
              <a:ext cx="5319458" cy="584775"/>
              <a:chOff x="1511558" y="1763184"/>
              <a:chExt cx="5319458" cy="584775"/>
            </a:xfrm>
          </p:grpSpPr>
          <p:sp>
            <p:nvSpPr>
              <p:cNvPr id="9" name="文本框 8">
                <a:extLst>
                  <a:ext uri="{FF2B5EF4-FFF2-40B4-BE49-F238E27FC236}">
                    <a16:creationId xmlns:a16="http://schemas.microsoft.com/office/drawing/2014/main" id="{740C7407-578D-4E38-A5EA-03A61D135441}"/>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从进制到基本数据类型</a:t>
                </a:r>
              </a:p>
            </p:txBody>
          </p:sp>
          <p:sp>
            <p:nvSpPr>
              <p:cNvPr id="10" name="六边形 9">
                <a:extLst>
                  <a:ext uri="{FF2B5EF4-FFF2-40B4-BE49-F238E27FC236}">
                    <a16:creationId xmlns:a16="http://schemas.microsoft.com/office/drawing/2014/main" id="{A38CCBD4-E8E8-4EAE-992B-6D8F5CB407E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文本框 7">
              <a:extLst>
                <a:ext uri="{FF2B5EF4-FFF2-40B4-BE49-F238E27FC236}">
                  <a16:creationId xmlns:a16="http://schemas.microsoft.com/office/drawing/2014/main" id="{C3B9B0BF-0402-453D-9561-E028D8AC0EC8}"/>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a:t>
              </a:r>
            </a:p>
          </p:txBody>
        </p:sp>
      </p:grpSp>
      <p:grpSp>
        <p:nvGrpSpPr>
          <p:cNvPr id="11" name="组合 10">
            <a:extLst>
              <a:ext uri="{FF2B5EF4-FFF2-40B4-BE49-F238E27FC236}">
                <a16:creationId xmlns:a16="http://schemas.microsoft.com/office/drawing/2014/main" id="{B97D1679-E11F-490B-AF45-3C30C6BF2B43}"/>
              </a:ext>
            </a:extLst>
          </p:cNvPr>
          <p:cNvGrpSpPr/>
          <p:nvPr/>
        </p:nvGrpSpPr>
        <p:grpSpPr>
          <a:xfrm>
            <a:off x="3526092" y="2472920"/>
            <a:ext cx="5319458" cy="584775"/>
            <a:chOff x="1679978" y="2154073"/>
            <a:chExt cx="5319458" cy="584775"/>
          </a:xfrm>
        </p:grpSpPr>
        <p:grpSp>
          <p:nvGrpSpPr>
            <p:cNvPr id="12" name="组合 11">
              <a:extLst>
                <a:ext uri="{FF2B5EF4-FFF2-40B4-BE49-F238E27FC236}">
                  <a16:creationId xmlns:a16="http://schemas.microsoft.com/office/drawing/2014/main" id="{66D49E0B-14AD-44DA-9154-417CF7B34379}"/>
                </a:ext>
              </a:extLst>
            </p:cNvPr>
            <p:cNvGrpSpPr/>
            <p:nvPr/>
          </p:nvGrpSpPr>
          <p:grpSpPr>
            <a:xfrm>
              <a:off x="1679978" y="2154073"/>
              <a:ext cx="5319458" cy="584775"/>
              <a:chOff x="1511558" y="1763184"/>
              <a:chExt cx="5319458" cy="584775"/>
            </a:xfrm>
          </p:grpSpPr>
          <p:sp>
            <p:nvSpPr>
              <p:cNvPr id="14" name="文本框 13">
                <a:extLst>
                  <a:ext uri="{FF2B5EF4-FFF2-40B4-BE49-F238E27FC236}">
                    <a16:creationId xmlns:a16="http://schemas.microsoft.com/office/drawing/2014/main" id="{6E4DC8E3-790C-4F8C-A73E-F757AD364E85}"/>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基本控制结构</a:t>
                </a:r>
              </a:p>
            </p:txBody>
          </p:sp>
          <p:sp>
            <p:nvSpPr>
              <p:cNvPr id="15" name="六边形 14">
                <a:extLst>
                  <a:ext uri="{FF2B5EF4-FFF2-40B4-BE49-F238E27FC236}">
                    <a16:creationId xmlns:a16="http://schemas.microsoft.com/office/drawing/2014/main" id="{DCB57187-2A86-45A3-815E-41AF8DCA515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文本框 12">
              <a:extLst>
                <a:ext uri="{FF2B5EF4-FFF2-40B4-BE49-F238E27FC236}">
                  <a16:creationId xmlns:a16="http://schemas.microsoft.com/office/drawing/2014/main" id="{EF856F4E-3878-4334-BC5E-C34EA0F76DD3}"/>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a:t>
              </a:r>
            </a:p>
          </p:txBody>
        </p:sp>
      </p:grpSp>
      <p:grpSp>
        <p:nvGrpSpPr>
          <p:cNvPr id="16" name="组合 15">
            <a:extLst>
              <a:ext uri="{FF2B5EF4-FFF2-40B4-BE49-F238E27FC236}">
                <a16:creationId xmlns:a16="http://schemas.microsoft.com/office/drawing/2014/main" id="{60A0359A-1E20-4C6C-BC91-39A844C449ED}"/>
              </a:ext>
            </a:extLst>
          </p:cNvPr>
          <p:cNvGrpSpPr/>
          <p:nvPr/>
        </p:nvGrpSpPr>
        <p:grpSpPr>
          <a:xfrm>
            <a:off x="3526092" y="3708862"/>
            <a:ext cx="5319458" cy="584775"/>
            <a:chOff x="1679978" y="2154073"/>
            <a:chExt cx="5319458" cy="584775"/>
          </a:xfrm>
        </p:grpSpPr>
        <p:grpSp>
          <p:nvGrpSpPr>
            <p:cNvPr id="17" name="组合 16">
              <a:extLst>
                <a:ext uri="{FF2B5EF4-FFF2-40B4-BE49-F238E27FC236}">
                  <a16:creationId xmlns:a16="http://schemas.microsoft.com/office/drawing/2014/main" id="{B582591C-398B-482C-A71E-3B7DB57CD3D2}"/>
                </a:ext>
              </a:extLst>
            </p:cNvPr>
            <p:cNvGrpSpPr/>
            <p:nvPr/>
          </p:nvGrpSpPr>
          <p:grpSpPr>
            <a:xfrm>
              <a:off x="1679978" y="2154073"/>
              <a:ext cx="5319458" cy="584775"/>
              <a:chOff x="1511558" y="1763184"/>
              <a:chExt cx="5319458" cy="584775"/>
            </a:xfrm>
          </p:grpSpPr>
          <p:sp>
            <p:nvSpPr>
              <p:cNvPr id="19" name="文本框 18">
                <a:extLst>
                  <a:ext uri="{FF2B5EF4-FFF2-40B4-BE49-F238E27FC236}">
                    <a16:creationId xmlns:a16="http://schemas.microsoft.com/office/drawing/2014/main" id="{980487C4-2885-4A16-BB80-DFE0A57EEC6D}"/>
                  </a:ext>
                </a:extLst>
              </p:cNvPr>
              <p:cNvSpPr txBox="1"/>
              <p:nvPr/>
            </p:nvSpPr>
            <p:spPr>
              <a:xfrm>
                <a:off x="1792200" y="1763184"/>
                <a:ext cx="5038816" cy="584775"/>
              </a:xfrm>
              <a:prstGeom prst="rect">
                <a:avLst/>
              </a:prstGeom>
              <a:solidFill>
                <a:schemeClr val="accent4">
                  <a:lumMod val="20000"/>
                  <a:lumOff val="80000"/>
                </a:schemeClr>
              </a:solid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函数与模块化设计</a:t>
                </a:r>
              </a:p>
            </p:txBody>
          </p:sp>
          <p:sp>
            <p:nvSpPr>
              <p:cNvPr id="20" name="六边形 19">
                <a:extLst>
                  <a:ext uri="{FF2B5EF4-FFF2-40B4-BE49-F238E27FC236}">
                    <a16:creationId xmlns:a16="http://schemas.microsoft.com/office/drawing/2014/main" id="{90ED65A4-5541-47E2-B822-7A29222B78C1}"/>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文本框 17">
              <a:extLst>
                <a:ext uri="{FF2B5EF4-FFF2-40B4-BE49-F238E27FC236}">
                  <a16:creationId xmlns:a16="http://schemas.microsoft.com/office/drawing/2014/main" id="{28C806D0-BEAB-4F67-8535-0C293F835A9A}"/>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三</a:t>
              </a:r>
            </a:p>
          </p:txBody>
        </p:sp>
      </p:grpSp>
      <p:grpSp>
        <p:nvGrpSpPr>
          <p:cNvPr id="21" name="组合 20">
            <a:extLst>
              <a:ext uri="{FF2B5EF4-FFF2-40B4-BE49-F238E27FC236}">
                <a16:creationId xmlns:a16="http://schemas.microsoft.com/office/drawing/2014/main" id="{927DB8F9-C6B0-44CC-88B0-AD99ABB82A55}"/>
              </a:ext>
            </a:extLst>
          </p:cNvPr>
          <p:cNvGrpSpPr/>
          <p:nvPr/>
        </p:nvGrpSpPr>
        <p:grpSpPr>
          <a:xfrm>
            <a:off x="3526092" y="4944803"/>
            <a:ext cx="5319458" cy="584775"/>
            <a:chOff x="1679978" y="2154073"/>
            <a:chExt cx="5319458" cy="584775"/>
          </a:xfrm>
        </p:grpSpPr>
        <p:grpSp>
          <p:nvGrpSpPr>
            <p:cNvPr id="22" name="组合 21">
              <a:extLst>
                <a:ext uri="{FF2B5EF4-FFF2-40B4-BE49-F238E27FC236}">
                  <a16:creationId xmlns:a16="http://schemas.microsoft.com/office/drawing/2014/main" id="{95283FF3-DB6B-4EBF-88C2-3F77793C079C}"/>
                </a:ext>
              </a:extLst>
            </p:cNvPr>
            <p:cNvGrpSpPr/>
            <p:nvPr/>
          </p:nvGrpSpPr>
          <p:grpSpPr>
            <a:xfrm>
              <a:off x="1679978" y="2154073"/>
              <a:ext cx="5319458" cy="584775"/>
              <a:chOff x="1511558" y="1763184"/>
              <a:chExt cx="5319458" cy="584775"/>
            </a:xfrm>
          </p:grpSpPr>
          <p:sp>
            <p:nvSpPr>
              <p:cNvPr id="24" name="文本框 23">
                <a:extLst>
                  <a:ext uri="{FF2B5EF4-FFF2-40B4-BE49-F238E27FC236}">
                    <a16:creationId xmlns:a16="http://schemas.microsoft.com/office/drawing/2014/main" id="{450BCE2C-8C9F-428F-806D-FEE139E293A6}"/>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构造数据类型之数组</a:t>
                </a:r>
              </a:p>
            </p:txBody>
          </p:sp>
          <p:sp>
            <p:nvSpPr>
              <p:cNvPr id="25" name="六边形 24">
                <a:extLst>
                  <a:ext uri="{FF2B5EF4-FFF2-40B4-BE49-F238E27FC236}">
                    <a16:creationId xmlns:a16="http://schemas.microsoft.com/office/drawing/2014/main" id="{5B23C39F-2CBF-4FB7-882E-12E5BDB7189A}"/>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文本框 22">
              <a:extLst>
                <a:ext uri="{FF2B5EF4-FFF2-40B4-BE49-F238E27FC236}">
                  <a16:creationId xmlns:a16="http://schemas.microsoft.com/office/drawing/2014/main" id="{72F5951B-6774-4DA9-B233-FF9D9104D50F}"/>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四</a:t>
              </a:r>
            </a:p>
          </p:txBody>
        </p:sp>
      </p:grpSp>
    </p:spTree>
    <p:extLst>
      <p:ext uri="{BB962C8B-B14F-4D97-AF65-F5344CB8AC3E}">
        <p14:creationId xmlns:p14="http://schemas.microsoft.com/office/powerpoint/2010/main" val="1331625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337648" cy="523220"/>
          </a:xfrm>
        </p:spPr>
        <p:txBody>
          <a:bodyPr/>
          <a:lstStyle/>
          <a:p>
            <a:r>
              <a:rPr lang="zh-CN" altLang="en-US" dirty="0"/>
              <a:t>函数及其调用</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1"/>
            <a:ext cx="8547100" cy="2834471"/>
          </a:xfrm>
        </p:spPr>
        <p:txBody>
          <a:bodyPr>
            <a:normAutofit/>
          </a:bodyPr>
          <a:lstStyle/>
          <a:p>
            <a:r>
              <a:rPr lang="zh-CN" altLang="en-US" dirty="0"/>
              <a:t>基本概念</a:t>
            </a:r>
            <a:endParaRPr lang="en-US" altLang="zh-CN" dirty="0"/>
          </a:p>
          <a:p>
            <a:pPr lvl="1"/>
            <a:r>
              <a:rPr lang="zh-CN" altLang="en-US" dirty="0"/>
              <a:t>函数是一组一起执行一个任务的语句。所有简单的程序都可以定义其他额外的函数。对于调用者而言相当于一个黑盒；</a:t>
            </a:r>
          </a:p>
          <a:p>
            <a:pPr lvl="1"/>
            <a:r>
              <a:rPr lang="zh-CN" altLang="en-US" dirty="0"/>
              <a:t>可以把代码划分到不同的函数中，划分通常是根据每个函数执行一个特定的任务来进行的。</a:t>
            </a:r>
          </a:p>
        </p:txBody>
      </p:sp>
      <p:sp>
        <p:nvSpPr>
          <p:cNvPr id="6" name="文本占位符 4">
            <a:extLst>
              <a:ext uri="{FF2B5EF4-FFF2-40B4-BE49-F238E27FC236}">
                <a16:creationId xmlns:a16="http://schemas.microsoft.com/office/drawing/2014/main" id="{9C5FE009-4B4F-4DA1-BA51-2DCB9ECA1C84}"/>
              </a:ext>
            </a:extLst>
          </p:cNvPr>
          <p:cNvSpPr txBox="1">
            <a:spLocks/>
          </p:cNvSpPr>
          <p:nvPr/>
        </p:nvSpPr>
        <p:spPr>
          <a:xfrm>
            <a:off x="298450" y="3483039"/>
            <a:ext cx="8547100" cy="5232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函数的引用</a:t>
            </a:r>
          </a:p>
        </p:txBody>
      </p:sp>
      <p:sp>
        <p:nvSpPr>
          <p:cNvPr id="7" name="Text Box 3">
            <a:extLst>
              <a:ext uri="{FF2B5EF4-FFF2-40B4-BE49-F238E27FC236}">
                <a16:creationId xmlns:a16="http://schemas.microsoft.com/office/drawing/2014/main" id="{FC8695B2-99C6-4FD0-B59D-7D125CC8933C}"/>
              </a:ext>
            </a:extLst>
          </p:cNvPr>
          <p:cNvSpPr txBox="1">
            <a:spLocks noChangeArrowheads="1"/>
          </p:cNvSpPr>
          <p:nvPr/>
        </p:nvSpPr>
        <p:spPr bwMode="auto">
          <a:xfrm>
            <a:off x="3308679" y="4105384"/>
            <a:ext cx="2313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函数名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实参表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8" name="Text Box 4">
            <a:extLst>
              <a:ext uri="{FF2B5EF4-FFF2-40B4-BE49-F238E27FC236}">
                <a16:creationId xmlns:a16="http://schemas.microsoft.com/office/drawing/2014/main" id="{03B6F819-0203-4EEA-A7A0-6C3D996DF537}"/>
              </a:ext>
            </a:extLst>
          </p:cNvPr>
          <p:cNvSpPr txBox="1">
            <a:spLocks noChangeArrowheads="1"/>
          </p:cNvSpPr>
          <p:nvPr/>
        </p:nvSpPr>
        <p:spPr bwMode="auto">
          <a:xfrm>
            <a:off x="592610" y="4666175"/>
            <a:ext cx="454162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一般引用方式有三种：</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 句 形  式：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max(</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表达式形式：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c=max(a, b)*2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函 数 参  数：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c=max (a , max (b , d )) ;</a:t>
            </a:r>
          </a:p>
        </p:txBody>
      </p:sp>
    </p:spTree>
    <p:extLst>
      <p:ext uri="{BB962C8B-B14F-4D97-AF65-F5344CB8AC3E}">
        <p14:creationId xmlns:p14="http://schemas.microsoft.com/office/powerpoint/2010/main" val="318725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46</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函数的定义</a:t>
            </a:r>
          </a:p>
        </p:txBody>
      </p:sp>
      <p:sp>
        <p:nvSpPr>
          <p:cNvPr id="8" name="文本占位符 4">
            <a:extLst>
              <a:ext uri="{FF2B5EF4-FFF2-40B4-BE49-F238E27FC236}">
                <a16:creationId xmlns:a16="http://schemas.microsoft.com/office/drawing/2014/main" id="{A8037B41-EE23-4C89-9BA9-E1CB25B75D99}"/>
              </a:ext>
            </a:extLst>
          </p:cNvPr>
          <p:cNvSpPr>
            <a:spLocks noGrp="1"/>
          </p:cNvSpPr>
          <p:nvPr>
            <p:ph type="body" sz="quarter" idx="13"/>
          </p:nvPr>
        </p:nvSpPr>
        <p:spPr>
          <a:xfrm>
            <a:off x="298450" y="778213"/>
            <a:ext cx="8547100" cy="5531796"/>
          </a:xfrm>
        </p:spPr>
        <p:txBody>
          <a:bodyPr>
            <a:normAutofit/>
          </a:bodyPr>
          <a:lstStyle/>
          <a:p>
            <a:r>
              <a:rPr lang="zh-CN" altLang="en-US" dirty="0"/>
              <a:t>函数定义时要确定如下四点：</a:t>
            </a:r>
          </a:p>
          <a:p>
            <a:pPr marL="457200" lvl="1" indent="0">
              <a:buNone/>
            </a:pPr>
            <a:r>
              <a:rPr lang="zh-CN" altLang="en-US" dirty="0"/>
              <a:t>函数的名称、函数的类型、函数的参数、函数的功能</a:t>
            </a:r>
            <a:endParaRPr lang="en-US" altLang="zh-CN" dirty="0"/>
          </a:p>
          <a:p>
            <a:r>
              <a:rPr lang="zh-CN" altLang="en-US" dirty="0"/>
              <a:t>函数的结构</a:t>
            </a:r>
            <a:endParaRPr lang="en-US" altLang="zh-CN" dirty="0"/>
          </a:p>
        </p:txBody>
      </p:sp>
      <p:sp>
        <p:nvSpPr>
          <p:cNvPr id="6" name="Text Box 4">
            <a:extLst>
              <a:ext uri="{FF2B5EF4-FFF2-40B4-BE49-F238E27FC236}">
                <a16:creationId xmlns:a16="http://schemas.microsoft.com/office/drawing/2014/main" id="{A3978E43-0EFD-49C3-AF66-799B3ECE35B3}"/>
              </a:ext>
            </a:extLst>
          </p:cNvPr>
          <p:cNvSpPr txBox="1">
            <a:spLocks noChangeArrowheads="1"/>
          </p:cNvSpPr>
          <p:nvPr/>
        </p:nvSpPr>
        <p:spPr bwMode="auto">
          <a:xfrm>
            <a:off x="623888" y="2208021"/>
            <a:ext cx="2861979" cy="424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main(void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d,%d</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&amp;a, &amp;b)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c=max( a , b);</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(“%d” ‘c)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max(int  x ,int  y)</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z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z=x&gt;=y? x : y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return ( z)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 name="AutoShape 5">
            <a:extLst>
              <a:ext uri="{FF2B5EF4-FFF2-40B4-BE49-F238E27FC236}">
                <a16:creationId xmlns:a16="http://schemas.microsoft.com/office/drawing/2014/main" id="{2989A918-09F5-4ED3-B38A-81DA75B50B6A}"/>
              </a:ext>
            </a:extLst>
          </p:cNvPr>
          <p:cNvSpPr>
            <a:spLocks/>
          </p:cNvSpPr>
          <p:nvPr/>
        </p:nvSpPr>
        <p:spPr bwMode="auto">
          <a:xfrm>
            <a:off x="166688" y="3743114"/>
            <a:ext cx="255677" cy="371513"/>
          </a:xfrm>
          <a:prstGeom prst="leftBracket">
            <a:avLst>
              <a:gd name="adj" fmla="val 0"/>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Text Box 6">
            <a:extLst>
              <a:ext uri="{FF2B5EF4-FFF2-40B4-BE49-F238E27FC236}">
                <a16:creationId xmlns:a16="http://schemas.microsoft.com/office/drawing/2014/main" id="{736C4103-5110-4186-94D4-4C7582EDA163}"/>
              </a:ext>
            </a:extLst>
          </p:cNvPr>
          <p:cNvSpPr txBox="1">
            <a:spLocks noChangeArrowheads="1"/>
          </p:cNvSpPr>
          <p:nvPr/>
        </p:nvSpPr>
        <p:spPr bwMode="auto">
          <a:xfrm>
            <a:off x="165131" y="3168413"/>
            <a:ext cx="458757" cy="78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主函数</a:t>
            </a:r>
          </a:p>
        </p:txBody>
      </p:sp>
      <p:sp>
        <p:nvSpPr>
          <p:cNvPr id="10" name="Text Box 8">
            <a:extLst>
              <a:ext uri="{FF2B5EF4-FFF2-40B4-BE49-F238E27FC236}">
                <a16:creationId xmlns:a16="http://schemas.microsoft.com/office/drawing/2014/main" id="{5A8C7024-47A4-4A1B-8409-3D5777C8C43C}"/>
              </a:ext>
            </a:extLst>
          </p:cNvPr>
          <p:cNvSpPr txBox="1">
            <a:spLocks noChangeArrowheads="1"/>
          </p:cNvSpPr>
          <p:nvPr/>
        </p:nvSpPr>
        <p:spPr bwMode="auto">
          <a:xfrm>
            <a:off x="165131" y="5156008"/>
            <a:ext cx="458757" cy="78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函数体</a:t>
            </a:r>
          </a:p>
        </p:txBody>
      </p:sp>
      <p:sp>
        <p:nvSpPr>
          <p:cNvPr id="11" name="AutoShape 9">
            <a:extLst>
              <a:ext uri="{FF2B5EF4-FFF2-40B4-BE49-F238E27FC236}">
                <a16:creationId xmlns:a16="http://schemas.microsoft.com/office/drawing/2014/main" id="{01A6BD41-B95A-46A3-A5A7-696077B555ED}"/>
              </a:ext>
            </a:extLst>
          </p:cNvPr>
          <p:cNvSpPr>
            <a:spLocks/>
          </p:cNvSpPr>
          <p:nvPr/>
        </p:nvSpPr>
        <p:spPr bwMode="auto">
          <a:xfrm>
            <a:off x="3944624" y="3634989"/>
            <a:ext cx="4343400" cy="342900"/>
          </a:xfrm>
          <a:prstGeom prst="accentCallout2">
            <a:avLst>
              <a:gd name="adj1" fmla="val 33333"/>
              <a:gd name="adj2" fmla="val -1755"/>
              <a:gd name="adj3" fmla="val 33333"/>
              <a:gd name="adj4" fmla="val -67287"/>
              <a:gd name="adj5" fmla="val 654167"/>
              <a:gd name="adj6" fmla="val -67542"/>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函数的类型，返回值的类型</a:t>
            </a:r>
          </a:p>
        </p:txBody>
      </p:sp>
      <p:sp>
        <p:nvSpPr>
          <p:cNvPr id="12" name="AutoShape 10">
            <a:extLst>
              <a:ext uri="{FF2B5EF4-FFF2-40B4-BE49-F238E27FC236}">
                <a16:creationId xmlns:a16="http://schemas.microsoft.com/office/drawing/2014/main" id="{FA38959D-2532-46A7-9C24-95D6CA7F6186}"/>
              </a:ext>
            </a:extLst>
          </p:cNvPr>
          <p:cNvSpPr>
            <a:spLocks/>
          </p:cNvSpPr>
          <p:nvPr/>
        </p:nvSpPr>
        <p:spPr bwMode="auto">
          <a:xfrm>
            <a:off x="3687390" y="4500371"/>
            <a:ext cx="4724400" cy="866775"/>
          </a:xfrm>
          <a:prstGeom prst="accentCallout2">
            <a:avLst>
              <a:gd name="adj1" fmla="val 13185"/>
              <a:gd name="adj2" fmla="val -1611"/>
              <a:gd name="adj3" fmla="val 13185"/>
              <a:gd name="adj4" fmla="val -51144"/>
              <a:gd name="adj5" fmla="val 36815"/>
              <a:gd name="adj6" fmla="val -51208"/>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函数名（用标识符命名），引用函数的标志，并得到结果</a:t>
            </a:r>
          </a:p>
        </p:txBody>
      </p:sp>
      <p:sp>
        <p:nvSpPr>
          <p:cNvPr id="13" name="AutoShape 11">
            <a:extLst>
              <a:ext uri="{FF2B5EF4-FFF2-40B4-BE49-F238E27FC236}">
                <a16:creationId xmlns:a16="http://schemas.microsoft.com/office/drawing/2014/main" id="{041AD129-6904-4C52-B024-D22D5FCF0B95}"/>
              </a:ext>
            </a:extLst>
          </p:cNvPr>
          <p:cNvSpPr>
            <a:spLocks/>
          </p:cNvSpPr>
          <p:nvPr/>
        </p:nvSpPr>
        <p:spPr bwMode="auto">
          <a:xfrm>
            <a:off x="3327827" y="5549514"/>
            <a:ext cx="2776944" cy="457200"/>
          </a:xfrm>
          <a:prstGeom prst="accentCallout2">
            <a:avLst>
              <a:gd name="adj1" fmla="val 25000"/>
              <a:gd name="adj2" fmla="val -2778"/>
              <a:gd name="adj3" fmla="val 25000"/>
              <a:gd name="adj4" fmla="val -35727"/>
              <a:gd name="adj5" fmla="val -106944"/>
              <a:gd name="adj6" fmla="val -35782"/>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函数参数说明表</a:t>
            </a:r>
          </a:p>
        </p:txBody>
      </p:sp>
      <p:sp>
        <p:nvSpPr>
          <p:cNvPr id="14" name="Text Box 12">
            <a:extLst>
              <a:ext uri="{FF2B5EF4-FFF2-40B4-BE49-F238E27FC236}">
                <a16:creationId xmlns:a16="http://schemas.microsoft.com/office/drawing/2014/main" id="{9BED010A-3FB4-4FA4-A62D-C6F771CF2877}"/>
              </a:ext>
            </a:extLst>
          </p:cNvPr>
          <p:cNvSpPr txBox="1">
            <a:spLocks noChangeArrowheads="1"/>
          </p:cNvSpPr>
          <p:nvPr/>
        </p:nvSpPr>
        <p:spPr bwMode="auto">
          <a:xfrm>
            <a:off x="2534668" y="6018469"/>
            <a:ext cx="11050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定义！</a:t>
            </a:r>
          </a:p>
        </p:txBody>
      </p:sp>
      <p:sp>
        <p:nvSpPr>
          <p:cNvPr id="15" name="Text Box 13">
            <a:extLst>
              <a:ext uri="{FF2B5EF4-FFF2-40B4-BE49-F238E27FC236}">
                <a16:creationId xmlns:a16="http://schemas.microsoft.com/office/drawing/2014/main" id="{CEBECBAF-D8A6-4591-9681-5ACD5B192F9E}"/>
              </a:ext>
            </a:extLst>
          </p:cNvPr>
          <p:cNvSpPr txBox="1">
            <a:spLocks noChangeArrowheads="1"/>
          </p:cNvSpPr>
          <p:nvPr/>
        </p:nvSpPr>
        <p:spPr bwMode="auto">
          <a:xfrm>
            <a:off x="2534668" y="3862682"/>
            <a:ext cx="11050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引用！</a:t>
            </a:r>
          </a:p>
        </p:txBody>
      </p:sp>
    </p:spTree>
    <p:extLst>
      <p:ext uri="{BB962C8B-B14F-4D97-AF65-F5344CB8AC3E}">
        <p14:creationId xmlns:p14="http://schemas.microsoft.com/office/powerpoint/2010/main" val="165187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Horizontal)">
                                      <p:cBhvr>
                                        <p:cTn id="18" dur="500"/>
                                        <p:tgtEl>
                                          <p:spTgt spid="7"/>
                                        </p:tgtEl>
                                      </p:cBhvr>
                                    </p:animEffect>
                                  </p:childTnLst>
                                  <p:subTnLst>
                                    <p:audio>
                                      <p:cMediaNode>
                                        <p:cTn display="0" masterRel="sameClick">
                                          <p:stCondLst>
                                            <p:cond evt="begin" delay="0">
                                              <p:tn val="16"/>
                                            </p:cond>
                                          </p:stCondLst>
                                          <p:endCondLst>
                                            <p:cond evt="onStopAudio" delay="0">
                                              <p:tgtEl>
                                                <p:sldTgt/>
                                              </p:tgtEl>
                                            </p:cond>
                                          </p:endCondLst>
                                        </p:cTn>
                                        <p:tgtEl>
                                          <p:sndTgt r:embed="rId2" name="chord.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himes.wav"/>
                                        </p:tgtEl>
                                      </p:cMediaNode>
                                    </p:audio>
                                  </p:sub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strips(downLeft)">
                                      <p:cBhvr>
                                        <p:cTn id="35" dur="500"/>
                                        <p:tgtEl>
                                          <p:spTgt spid="11"/>
                                        </p:tgtEl>
                                      </p:cBhvr>
                                    </p:animEffect>
                                  </p:childTnLst>
                                  <p:subTnLst>
                                    <p:audio>
                                      <p:cMediaNode>
                                        <p:cTn display="0" masterRel="sameClick">
                                          <p:stCondLst>
                                            <p:cond evt="begin" delay="0">
                                              <p:tn val="33"/>
                                            </p:cond>
                                          </p:stCondLst>
                                          <p:endCondLst>
                                            <p:cond evt="onStopAudio" delay="0">
                                              <p:tgtEl>
                                                <p:sldTgt/>
                                              </p:tgtEl>
                                            </p:cond>
                                          </p:endCondLst>
                                        </p:cTn>
                                        <p:tgtEl>
                                          <p:sndTgt r:embed="rId3" name="chimes.wav"/>
                                        </p:tgtEl>
                                      </p:cMediaNode>
                                    </p:audio>
                                  </p:subTnLst>
                                </p:cTn>
                              </p:par>
                            </p:childTnLst>
                          </p:cTn>
                        </p:par>
                      </p:childTnLst>
                    </p:cTn>
                  </p:par>
                  <p:par>
                    <p:cTn id="36" fill="hold">
                      <p:stCondLst>
                        <p:cond delay="indefinite"/>
                      </p:stCondLst>
                      <p:childTnLst>
                        <p:par>
                          <p:cTn id="37" fill="hold">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strips(downLeft)">
                                      <p:cBhvr>
                                        <p:cTn id="40" dur="500"/>
                                        <p:tgtEl>
                                          <p:spTgt spid="12"/>
                                        </p:tgtEl>
                                      </p:cBhvr>
                                    </p:animEffect>
                                  </p:childTnLst>
                                  <p:subTnLst>
                                    <p:audio>
                                      <p:cMediaNode>
                                        <p:cTn display="0" masterRel="sameClick">
                                          <p:stCondLst>
                                            <p:cond evt="begin" delay="0">
                                              <p:tn val="38"/>
                                            </p:cond>
                                          </p:stCondLst>
                                          <p:endCondLst>
                                            <p:cond evt="onStopAudio" delay="0">
                                              <p:tgtEl>
                                                <p:sldTgt/>
                                              </p:tgtEl>
                                            </p:cond>
                                          </p:endCondLst>
                                        </p:cTn>
                                        <p:tgtEl>
                                          <p:sndTgt r:embed="rId3" name="chimes.wav"/>
                                        </p:tgtEl>
                                      </p:cMediaNode>
                                    </p:audio>
                                  </p:subTnLst>
                                </p:cTn>
                              </p:par>
                            </p:childTnLst>
                          </p:cTn>
                        </p:par>
                      </p:childTnLst>
                    </p:cTn>
                  </p:par>
                  <p:par>
                    <p:cTn id="41" fill="hold">
                      <p:stCondLst>
                        <p:cond delay="indefinite"/>
                      </p:stCondLst>
                      <p:childTnLst>
                        <p:par>
                          <p:cTn id="42" fill="hold">
                            <p:stCondLst>
                              <p:cond delay="0"/>
                            </p:stCondLst>
                            <p:childTnLst>
                              <p:par>
                                <p:cTn id="43" presetID="18" presetClass="entr" presetSubtype="12"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strips(downLeft)">
                                      <p:cBhvr>
                                        <p:cTn id="45" dur="500"/>
                                        <p:tgtEl>
                                          <p:spTgt spid="13"/>
                                        </p:tgtEl>
                                      </p:cBhvr>
                                    </p:animEffect>
                                  </p:childTnLst>
                                  <p:subTnLst>
                                    <p:audio>
                                      <p:cMediaNode>
                                        <p:cTn display="0" masterRel="sameClick">
                                          <p:stCondLst>
                                            <p:cond evt="begin" delay="0">
                                              <p:tn val="43"/>
                                            </p:cond>
                                          </p:stCondLst>
                                          <p:endCondLst>
                                            <p:cond evt="onStopAudio" delay="0">
                                              <p:tgtEl>
                                                <p:sldTgt/>
                                              </p:tgtEl>
                                            </p:cond>
                                          </p:endCondLst>
                                        </p:cTn>
                                        <p:tgtEl>
                                          <p:sndTgt r:embed="rId3" name="chimes.wav"/>
                                        </p:tgtEl>
                                      </p:cMediaNode>
                                    </p:audio>
                                  </p:sub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8"/>
                                            </p:cond>
                                          </p:stCondLst>
                                          <p:endCondLst>
                                            <p:cond evt="onStopAudio" delay="0">
                                              <p:tgtEl>
                                                <p:sldTgt/>
                                              </p:tgtEl>
                                            </p:cond>
                                          </p:endCondLst>
                                        </p:cTn>
                                        <p:tgtEl>
                                          <p:sndTgt r:embed="rId2" name="chord.wav"/>
                                        </p:tgtEl>
                                      </p:cMediaNode>
                                    </p:audio>
                                  </p:subTnLst>
                                </p:cTn>
                              </p:par>
                            </p:childTnLst>
                          </p:cTn>
                        </p:par>
                      </p:childTnLst>
                    </p:cTn>
                  </p:par>
                  <p:par>
                    <p:cTn id="52" fill="hold">
                      <p:stCondLst>
                        <p:cond delay="indefinite"/>
                      </p:stCondLst>
                      <p:childTnLst>
                        <p:par>
                          <p:cTn id="53" fill="hold">
                            <p:stCondLst>
                              <p:cond delay="0"/>
                            </p:stCondLst>
                            <p:childTnLst>
                              <p:par>
                                <p:cTn id="54" presetID="23" presetClass="entr" presetSubtype="32"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strVal val="4*#ppt_w"/>
                                          </p:val>
                                        </p:tav>
                                        <p:tav tm="100000">
                                          <p:val>
                                            <p:strVal val="#ppt_w"/>
                                          </p:val>
                                        </p:tav>
                                      </p:tavLst>
                                    </p:anim>
                                    <p:anim calcmode="lin" valueType="num">
                                      <p:cBhvr>
                                        <p:cTn id="57" dur="500" fill="hold"/>
                                        <p:tgtEl>
                                          <p:spTgt spid="1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4"/>
                                            </p:cond>
                                          </p:stCondLst>
                                          <p:endCondLst>
                                            <p:cond evt="onStopAudio" delay="0">
                                              <p:tgtEl>
                                                <p:sldTgt/>
                                              </p:tgtEl>
                                            </p:cond>
                                          </p:endCondLst>
                                        </p:cTn>
                                        <p:tgtEl>
                                          <p:sndTgt r:embed="rId2" name="chord.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autoUpdateAnimBg="0"/>
      <p:bldP spid="9" grpId="0" autoUpdateAnimBg="0"/>
      <p:bldP spid="10" grpId="0" autoUpdateAnimBg="0"/>
      <p:bldP spid="11" grpId="0" animBg="1" autoUpdateAnimBg="0"/>
      <p:bldP spid="12" grpId="0" animBg="1" autoUpdateAnimBg="0"/>
      <p:bldP spid="13" grpId="0" animBg="1" autoUpdateAnimBg="0"/>
      <p:bldP spid="14" grpId="0" autoUpdateAnimBg="0"/>
      <p:bldP spid="1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函数的定义</a:t>
            </a:r>
          </a:p>
        </p:txBody>
      </p:sp>
      <p:sp>
        <p:nvSpPr>
          <p:cNvPr id="8" name="文本占位符 4">
            <a:extLst>
              <a:ext uri="{FF2B5EF4-FFF2-40B4-BE49-F238E27FC236}">
                <a16:creationId xmlns:a16="http://schemas.microsoft.com/office/drawing/2014/main" id="{A8037B41-EE23-4C89-9BA9-E1CB25B75D99}"/>
              </a:ext>
            </a:extLst>
          </p:cNvPr>
          <p:cNvSpPr>
            <a:spLocks noGrp="1"/>
          </p:cNvSpPr>
          <p:nvPr>
            <p:ph type="body" sz="quarter" idx="13"/>
          </p:nvPr>
        </p:nvSpPr>
        <p:spPr>
          <a:xfrm>
            <a:off x="298450" y="778213"/>
            <a:ext cx="8547100" cy="523220"/>
          </a:xfrm>
        </p:spPr>
        <p:txBody>
          <a:bodyPr>
            <a:normAutofit/>
          </a:bodyPr>
          <a:lstStyle/>
          <a:p>
            <a:r>
              <a:rPr lang="zh-CN" altLang="en-US" dirty="0"/>
              <a:t>函数的结构</a:t>
            </a:r>
            <a:endParaRPr lang="en-US" altLang="zh-CN" dirty="0"/>
          </a:p>
        </p:txBody>
      </p:sp>
      <p:sp>
        <p:nvSpPr>
          <p:cNvPr id="16" name="Text Box 3">
            <a:extLst>
              <a:ext uri="{FF2B5EF4-FFF2-40B4-BE49-F238E27FC236}">
                <a16:creationId xmlns:a16="http://schemas.microsoft.com/office/drawing/2014/main" id="{A9C94E8B-4A5D-4D42-94F8-752102BBBF72}"/>
              </a:ext>
            </a:extLst>
          </p:cNvPr>
          <p:cNvSpPr txBox="1">
            <a:spLocks noChangeArrowheads="1"/>
          </p:cNvSpPr>
          <p:nvPr/>
        </p:nvSpPr>
        <p:spPr bwMode="auto">
          <a:xfrm>
            <a:off x="709613" y="1290236"/>
            <a:ext cx="454818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格式： </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type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函数名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参数说明表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内部说明语句 ；</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功能语句 ；</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7" name="Text Box 7">
            <a:extLst>
              <a:ext uri="{FF2B5EF4-FFF2-40B4-BE49-F238E27FC236}">
                <a16:creationId xmlns:a16="http://schemas.microsoft.com/office/drawing/2014/main" id="{625E434C-B7B8-4B61-A915-ABDED8360FE0}"/>
              </a:ext>
            </a:extLst>
          </p:cNvPr>
          <p:cNvSpPr txBox="1">
            <a:spLocks noChangeArrowheads="1"/>
          </p:cNvSpPr>
          <p:nvPr/>
        </p:nvSpPr>
        <p:spPr bwMode="auto">
          <a:xfrm>
            <a:off x="109538" y="3302025"/>
            <a:ext cx="65135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函数不能嵌套定义，但可以嵌套引用，包括引用自己；</a:t>
            </a:r>
          </a:p>
        </p:txBody>
      </p:sp>
      <p:sp>
        <p:nvSpPr>
          <p:cNvPr id="18" name="Text Box 8">
            <a:extLst>
              <a:ext uri="{FF2B5EF4-FFF2-40B4-BE49-F238E27FC236}">
                <a16:creationId xmlns:a16="http://schemas.microsoft.com/office/drawing/2014/main" id="{9BEB5AF7-12FF-4EF8-AFD9-13B74F4D32B0}"/>
              </a:ext>
            </a:extLst>
          </p:cNvPr>
          <p:cNvSpPr txBox="1">
            <a:spLocks noChangeArrowheads="1"/>
          </p:cNvSpPr>
          <p:nvPr/>
        </p:nvSpPr>
        <p:spPr bwMode="auto">
          <a:xfrm>
            <a:off x="6621864" y="2707566"/>
            <a:ext cx="202491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max(int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x,int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y)</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cx(int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c,int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   /*Error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9">
            <a:extLst>
              <a:ext uri="{FF2B5EF4-FFF2-40B4-BE49-F238E27FC236}">
                <a16:creationId xmlns:a16="http://schemas.microsoft.com/office/drawing/2014/main" id="{4C0380F8-EA87-447D-9C65-37EFF60687B0}"/>
              </a:ext>
            </a:extLst>
          </p:cNvPr>
          <p:cNvSpPr txBox="1">
            <a:spLocks noChangeArrowheads="1"/>
          </p:cNvSpPr>
          <p:nvPr/>
        </p:nvSpPr>
        <p:spPr bwMode="auto">
          <a:xfrm>
            <a:off x="109538" y="3683025"/>
            <a:ext cx="62247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函数如果无返回值，</a:t>
            </a:r>
            <a:r>
              <a:rPr lang="en-US" altLang="zh-CN" dirty="0">
                <a:latin typeface="Times New Roman" panose="02020603050405020304" pitchFamily="18" charset="0"/>
                <a:ea typeface="宋体" panose="02010600030101010101" pitchFamily="2" charset="-122"/>
                <a:cs typeface="Times New Roman" panose="02020603050405020304" pitchFamily="18" charset="0"/>
              </a:rPr>
              <a:t>type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应说明为空类型</a:t>
            </a:r>
            <a:r>
              <a:rPr lang="en-US" altLang="zh-CN" dirty="0">
                <a:latin typeface="Times New Roman" panose="02020603050405020304" pitchFamily="18" charset="0"/>
                <a:ea typeface="宋体" panose="02010600030101010101" pitchFamily="2" charset="-122"/>
                <a:cs typeface="Times New Roman" panose="02020603050405020304" pitchFamily="18" charset="0"/>
              </a:rPr>
              <a:t>void</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。函数无参</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数应定义成</a:t>
            </a:r>
            <a:r>
              <a:rPr lang="en-US" altLang="zh-CN" dirty="0">
                <a:latin typeface="Times New Roman" panose="02020603050405020304" pitchFamily="18" charset="0"/>
                <a:ea typeface="宋体" panose="02010600030101010101" pitchFamily="2" charset="-122"/>
                <a:cs typeface="Times New Roman" panose="02020603050405020304" pitchFamily="18" charset="0"/>
              </a:rPr>
              <a:t>void</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0" name="矩形 19">
            <a:extLst>
              <a:ext uri="{FF2B5EF4-FFF2-40B4-BE49-F238E27FC236}">
                <a16:creationId xmlns:a16="http://schemas.microsoft.com/office/drawing/2014/main" id="{719985D3-C6AE-4524-91F0-581E45ADBD9C}"/>
              </a:ext>
            </a:extLst>
          </p:cNvPr>
          <p:cNvSpPr/>
          <p:nvPr/>
        </p:nvSpPr>
        <p:spPr>
          <a:xfrm>
            <a:off x="109538" y="4329356"/>
            <a:ext cx="4525598"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如果函数有返回值，应含有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return</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语句。</a:t>
            </a:r>
            <a:endParaRPr lang="zh-CN" altLang="en-US" dirty="0"/>
          </a:p>
        </p:txBody>
      </p:sp>
    </p:spTree>
    <p:extLst>
      <p:ext uri="{BB962C8B-B14F-4D97-AF65-F5344CB8AC3E}">
        <p14:creationId xmlns:p14="http://schemas.microsoft.com/office/powerpoint/2010/main" val="280317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subTnLst>
                                    <p:audio>
                                      <p:cMediaNode>
                                        <p:cTn display="0" masterRel="sameClick">
                                          <p:stCondLst>
                                            <p:cond evt="begin" delay="0">
                                              <p:tn val="29"/>
                                            </p:cond>
                                          </p:stCondLst>
                                          <p:endCondLst>
                                            <p:cond evt="onStopAudio" delay="0">
                                              <p:tgtEl>
                                                <p:sldTgt/>
                                              </p:tgtEl>
                                            </p:cond>
                                          </p:endCondLst>
                                        </p:cTn>
                                        <p:tgtEl>
                                          <p:sndTgt r:embed="rId2" name="NOTIFY.WAV"/>
                                        </p:tgtEl>
                                      </p:cMediaNode>
                                    </p:audio>
                                  </p:sub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8"/>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3" name="glass.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ox(in)">
                                      <p:cBhvr>
                                        <p:cTn id="42" dur="500"/>
                                        <p:tgtEl>
                                          <p:spTgt spid="19"/>
                                        </p:tgtEl>
                                      </p:cBhvr>
                                    </p:animEffect>
                                  </p:childTnLst>
                                  <p:subTnLst>
                                    <p:audio>
                                      <p:cMediaNode>
                                        <p:cTn display="0" masterRel="sameClick">
                                          <p:stCondLst>
                                            <p:cond evt="begin" delay="0">
                                              <p:tn val="40"/>
                                            </p:cond>
                                          </p:stCondLst>
                                          <p:endCondLst>
                                            <p:cond evt="onStopAudio" delay="0">
                                              <p:tgtEl>
                                                <p:sldTgt/>
                                              </p:tgtEl>
                                            </p:cond>
                                          </p:endCondLst>
                                        </p:cTn>
                                        <p:tgtEl>
                                          <p:sndTgt r:embed="rId2"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p:bldP spid="17" grpId="0" autoUpdateAnimBg="0"/>
      <p:bldP spid="18" grpId="0" autoUpdateAnimBg="0"/>
      <p:bldP spid="1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函数的定义</a:t>
            </a:r>
          </a:p>
        </p:txBody>
      </p:sp>
      <p:sp>
        <p:nvSpPr>
          <p:cNvPr id="8" name="文本占位符 4">
            <a:extLst>
              <a:ext uri="{FF2B5EF4-FFF2-40B4-BE49-F238E27FC236}">
                <a16:creationId xmlns:a16="http://schemas.microsoft.com/office/drawing/2014/main" id="{A8037B41-EE23-4C89-9BA9-E1CB25B75D99}"/>
              </a:ext>
            </a:extLst>
          </p:cNvPr>
          <p:cNvSpPr>
            <a:spLocks noGrp="1"/>
          </p:cNvSpPr>
          <p:nvPr>
            <p:ph type="body" sz="quarter" idx="13"/>
          </p:nvPr>
        </p:nvSpPr>
        <p:spPr>
          <a:xfrm>
            <a:off x="298450" y="778213"/>
            <a:ext cx="8547100" cy="5531796"/>
          </a:xfrm>
        </p:spPr>
        <p:txBody>
          <a:bodyPr>
            <a:normAutofit/>
          </a:bodyPr>
          <a:lstStyle/>
          <a:p>
            <a:r>
              <a:rPr lang="zh-CN" altLang="en-US" dirty="0"/>
              <a:t>关于返回值的几点说明：</a:t>
            </a:r>
            <a:endParaRPr lang="en-US" altLang="zh-CN" dirty="0"/>
          </a:p>
          <a:p>
            <a:pPr marL="914400" lvl="1" indent="-457200">
              <a:buFont typeface="+mj-lt"/>
              <a:buAutoNum type="arabicPeriod"/>
            </a:pPr>
            <a:r>
              <a:rPr lang="zh-CN" altLang="en-US" dirty="0"/>
              <a:t>函数可以通过一个</a:t>
            </a:r>
            <a:r>
              <a:rPr lang="en-US" altLang="zh-CN" dirty="0"/>
              <a:t>return</a:t>
            </a:r>
            <a:r>
              <a:rPr lang="zh-CN" altLang="en-US" dirty="0"/>
              <a:t>语句返回一个值，也可以不返回值，此时应在定义函数时用</a:t>
            </a:r>
            <a:r>
              <a:rPr lang="en-US" altLang="zh-CN" dirty="0"/>
              <a:t>void</a:t>
            </a:r>
            <a:r>
              <a:rPr lang="zh-CN" altLang="en-US" dirty="0"/>
              <a:t>类型加以说明</a:t>
            </a:r>
            <a:r>
              <a:rPr lang="en-US" altLang="zh-CN" dirty="0"/>
              <a:t>;</a:t>
            </a:r>
          </a:p>
          <a:p>
            <a:pPr marL="914400" lvl="1" indent="-457200">
              <a:buFont typeface="+mj-lt"/>
              <a:buAutoNum type="arabicPeriod"/>
            </a:pPr>
            <a:r>
              <a:rPr lang="zh-CN" altLang="en-US" dirty="0"/>
              <a:t>函数中可以出现多个</a:t>
            </a:r>
            <a:r>
              <a:rPr lang="en-US" altLang="zh-CN" dirty="0"/>
              <a:t>return</a:t>
            </a:r>
            <a:r>
              <a:rPr lang="zh-CN" altLang="en-US" dirty="0"/>
              <a:t>语句，遇到一个</a:t>
            </a:r>
            <a:r>
              <a:rPr lang="en-US" altLang="zh-CN" dirty="0"/>
              <a:t>return </a:t>
            </a:r>
            <a:r>
              <a:rPr lang="zh-CN" altLang="en-US" dirty="0"/>
              <a:t>语句，则返回值，且返回调用函数，继续执行；</a:t>
            </a:r>
            <a:endParaRPr lang="en-US" altLang="zh-CN" dirty="0"/>
          </a:p>
          <a:p>
            <a:pPr marL="914400" lvl="1" indent="-457200">
              <a:buFont typeface="+mj-lt"/>
              <a:buAutoNum type="arabicPeriod"/>
            </a:pPr>
            <a:r>
              <a:rPr lang="zh-CN" altLang="en-US" dirty="0"/>
              <a:t>为了确保参数和返回值类型正确，一般须在函数调用前对其类型和参数的类型加以说明，该说明称之为原型声明。</a:t>
            </a:r>
          </a:p>
          <a:p>
            <a:pPr marL="0" indent="0">
              <a:buNone/>
            </a:pPr>
            <a:endParaRPr lang="en-US" altLang="zh-CN" dirty="0"/>
          </a:p>
        </p:txBody>
      </p:sp>
    </p:spTree>
    <p:extLst>
      <p:ext uri="{BB962C8B-B14F-4D97-AF65-F5344CB8AC3E}">
        <p14:creationId xmlns:p14="http://schemas.microsoft.com/office/powerpoint/2010/main" val="316309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函数的定义</a:t>
            </a:r>
          </a:p>
        </p:txBody>
      </p:sp>
      <p:sp>
        <p:nvSpPr>
          <p:cNvPr id="8" name="文本占位符 4">
            <a:extLst>
              <a:ext uri="{FF2B5EF4-FFF2-40B4-BE49-F238E27FC236}">
                <a16:creationId xmlns:a16="http://schemas.microsoft.com/office/drawing/2014/main" id="{A8037B41-EE23-4C89-9BA9-E1CB25B75D99}"/>
              </a:ext>
            </a:extLst>
          </p:cNvPr>
          <p:cNvSpPr>
            <a:spLocks noGrp="1"/>
          </p:cNvSpPr>
          <p:nvPr>
            <p:ph type="body" sz="quarter" idx="13"/>
          </p:nvPr>
        </p:nvSpPr>
        <p:spPr>
          <a:xfrm>
            <a:off x="298450" y="778213"/>
            <a:ext cx="8547100" cy="521234"/>
          </a:xfrm>
        </p:spPr>
        <p:txBody>
          <a:bodyPr>
            <a:normAutofit/>
          </a:bodyPr>
          <a:lstStyle/>
          <a:p>
            <a:r>
              <a:rPr lang="zh-CN" altLang="en-US" dirty="0"/>
              <a:t>函数的引用过程</a:t>
            </a:r>
            <a:endParaRPr lang="en-US" altLang="zh-CN" dirty="0"/>
          </a:p>
        </p:txBody>
      </p:sp>
      <p:sp>
        <p:nvSpPr>
          <p:cNvPr id="6" name="Text Box 3">
            <a:extLst>
              <a:ext uri="{FF2B5EF4-FFF2-40B4-BE49-F238E27FC236}">
                <a16:creationId xmlns:a16="http://schemas.microsoft.com/office/drawing/2014/main" id="{06AC663F-3EBE-4812-8E59-08B63E423DB2}"/>
              </a:ext>
            </a:extLst>
          </p:cNvPr>
          <p:cNvSpPr txBox="1">
            <a:spLocks noChangeArrowheads="1"/>
          </p:cNvSpPr>
          <p:nvPr/>
        </p:nvSpPr>
        <p:spPr bwMode="auto">
          <a:xfrm>
            <a:off x="3361434" y="826373"/>
            <a:ext cx="3089605" cy="440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void  main (void)</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int a ,b ,c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d,%d</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,&amp;</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a,&amp;b</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c=max( a ,b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(“%5d” ,c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int max ( int x ,  int  y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int  z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z=x&gt;y? x : y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return (z)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 name="Text Box 4">
            <a:extLst>
              <a:ext uri="{FF2B5EF4-FFF2-40B4-BE49-F238E27FC236}">
                <a16:creationId xmlns:a16="http://schemas.microsoft.com/office/drawing/2014/main" id="{D013AB1D-3F94-48AE-A0C1-E8BD22EBE04A}"/>
              </a:ext>
            </a:extLst>
          </p:cNvPr>
          <p:cNvSpPr txBox="1">
            <a:spLocks noChangeArrowheads="1"/>
          </p:cNvSpPr>
          <p:nvPr/>
        </p:nvSpPr>
        <p:spPr bwMode="auto">
          <a:xfrm>
            <a:off x="82778" y="5169773"/>
            <a:ext cx="804466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先计算实参的值，从右向左向函数传递调赋值给形参。</a:t>
            </a:r>
          </a:p>
        </p:txBody>
      </p:sp>
      <p:sp>
        <p:nvSpPr>
          <p:cNvPr id="9" name="Rectangle 5">
            <a:extLst>
              <a:ext uri="{FF2B5EF4-FFF2-40B4-BE49-F238E27FC236}">
                <a16:creationId xmlns:a16="http://schemas.microsoft.com/office/drawing/2014/main" id="{873B64FF-D7A1-4A88-A9B9-D8100A871ED3}"/>
              </a:ext>
            </a:extLst>
          </p:cNvPr>
          <p:cNvSpPr>
            <a:spLocks noChangeArrowheads="1"/>
          </p:cNvSpPr>
          <p:nvPr/>
        </p:nvSpPr>
        <p:spPr bwMode="auto">
          <a:xfrm>
            <a:off x="6070039" y="40100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0" name="Rectangle 6">
            <a:extLst>
              <a:ext uri="{FF2B5EF4-FFF2-40B4-BE49-F238E27FC236}">
                <a16:creationId xmlns:a16="http://schemas.microsoft.com/office/drawing/2014/main" id="{CA958A31-2302-4909-BE8A-4C8DB7F06D72}"/>
              </a:ext>
            </a:extLst>
          </p:cNvPr>
          <p:cNvSpPr>
            <a:spLocks noChangeArrowheads="1"/>
          </p:cNvSpPr>
          <p:nvPr/>
        </p:nvSpPr>
        <p:spPr bwMode="auto">
          <a:xfrm>
            <a:off x="6070039" y="43910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1" name="Text Box 7">
            <a:extLst>
              <a:ext uri="{FF2B5EF4-FFF2-40B4-BE49-F238E27FC236}">
                <a16:creationId xmlns:a16="http://schemas.microsoft.com/office/drawing/2014/main" id="{270288FD-CD61-4639-B8AB-42772FC44B27}"/>
              </a:ext>
            </a:extLst>
          </p:cNvPr>
          <p:cNvSpPr txBox="1">
            <a:spLocks noChangeArrowheads="1"/>
          </p:cNvSpPr>
          <p:nvPr/>
        </p:nvSpPr>
        <p:spPr bwMode="auto">
          <a:xfrm>
            <a:off x="5598552" y="3973585"/>
            <a:ext cx="297174" cy="648512"/>
          </a:xfrm>
          <a:prstGeom prst="rect">
            <a:avLst/>
          </a:prstGeom>
          <a:noFill/>
          <a:ln w="1905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a</a:t>
            </a:r>
          </a:p>
          <a:p>
            <a:r>
              <a:rPr lang="en-US" altLang="zh-CN">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2" name="Rectangle 8">
            <a:extLst>
              <a:ext uri="{FF2B5EF4-FFF2-40B4-BE49-F238E27FC236}">
                <a16:creationId xmlns:a16="http://schemas.microsoft.com/office/drawing/2014/main" id="{C5E5F467-D6E4-431B-9D64-BEB55277F93F}"/>
              </a:ext>
            </a:extLst>
          </p:cNvPr>
          <p:cNvSpPr>
            <a:spLocks noChangeArrowheads="1"/>
          </p:cNvSpPr>
          <p:nvPr/>
        </p:nvSpPr>
        <p:spPr bwMode="auto">
          <a:xfrm>
            <a:off x="7746439" y="40100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Rectangle 9">
            <a:extLst>
              <a:ext uri="{FF2B5EF4-FFF2-40B4-BE49-F238E27FC236}">
                <a16:creationId xmlns:a16="http://schemas.microsoft.com/office/drawing/2014/main" id="{66189B4D-C4F4-4ECA-B6B7-97DC101B1B79}"/>
              </a:ext>
            </a:extLst>
          </p:cNvPr>
          <p:cNvSpPr>
            <a:spLocks noChangeArrowheads="1"/>
          </p:cNvSpPr>
          <p:nvPr/>
        </p:nvSpPr>
        <p:spPr bwMode="auto">
          <a:xfrm>
            <a:off x="7746439" y="43910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Text Box 10">
            <a:extLst>
              <a:ext uri="{FF2B5EF4-FFF2-40B4-BE49-F238E27FC236}">
                <a16:creationId xmlns:a16="http://schemas.microsoft.com/office/drawing/2014/main" id="{39357AD0-8309-4804-A367-512F14A506F2}"/>
              </a:ext>
            </a:extLst>
          </p:cNvPr>
          <p:cNvSpPr txBox="1">
            <a:spLocks noChangeArrowheads="1"/>
          </p:cNvSpPr>
          <p:nvPr/>
        </p:nvSpPr>
        <p:spPr bwMode="auto">
          <a:xfrm>
            <a:off x="8660839" y="4025972"/>
            <a:ext cx="348470" cy="648512"/>
          </a:xfrm>
          <a:prstGeom prst="rect">
            <a:avLst/>
          </a:prstGeom>
          <a:noFill/>
          <a:ln w="1905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15" name="Line 11">
            <a:extLst>
              <a:ext uri="{FF2B5EF4-FFF2-40B4-BE49-F238E27FC236}">
                <a16:creationId xmlns:a16="http://schemas.microsoft.com/office/drawing/2014/main" id="{B44947BB-76E4-4F56-B566-61CC8924DDDF}"/>
              </a:ext>
            </a:extLst>
          </p:cNvPr>
          <p:cNvSpPr>
            <a:spLocks noChangeShapeType="1"/>
          </p:cNvSpPr>
          <p:nvPr/>
        </p:nvSpPr>
        <p:spPr bwMode="auto">
          <a:xfrm>
            <a:off x="6832039" y="4619697"/>
            <a:ext cx="9144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Text Box 12">
            <a:extLst>
              <a:ext uri="{FF2B5EF4-FFF2-40B4-BE49-F238E27FC236}">
                <a16:creationId xmlns:a16="http://schemas.microsoft.com/office/drawing/2014/main" id="{A5D8A00B-9C09-4EE7-A7F4-B057CB0F5A94}"/>
              </a:ext>
            </a:extLst>
          </p:cNvPr>
          <p:cNvSpPr txBox="1">
            <a:spLocks noChangeArrowheads="1"/>
          </p:cNvSpPr>
          <p:nvPr/>
        </p:nvSpPr>
        <p:spPr bwMode="auto">
          <a:xfrm>
            <a:off x="7975039" y="4010097"/>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7" name="Line 13">
            <a:extLst>
              <a:ext uri="{FF2B5EF4-FFF2-40B4-BE49-F238E27FC236}">
                <a16:creationId xmlns:a16="http://schemas.microsoft.com/office/drawing/2014/main" id="{E757CC2C-6B37-4A53-89CF-6A758E4DFBD8}"/>
              </a:ext>
            </a:extLst>
          </p:cNvPr>
          <p:cNvSpPr>
            <a:spLocks noChangeShapeType="1"/>
          </p:cNvSpPr>
          <p:nvPr/>
        </p:nvSpPr>
        <p:spPr bwMode="auto">
          <a:xfrm>
            <a:off x="6832039" y="4238697"/>
            <a:ext cx="9144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Text Box 14">
            <a:extLst>
              <a:ext uri="{FF2B5EF4-FFF2-40B4-BE49-F238E27FC236}">
                <a16:creationId xmlns:a16="http://schemas.microsoft.com/office/drawing/2014/main" id="{D16375BC-16E7-4501-89F1-F89F57B8F4E1}"/>
              </a:ext>
            </a:extLst>
          </p:cNvPr>
          <p:cNvSpPr txBox="1">
            <a:spLocks noChangeArrowheads="1"/>
          </p:cNvSpPr>
          <p:nvPr/>
        </p:nvSpPr>
        <p:spPr bwMode="auto">
          <a:xfrm>
            <a:off x="7975039" y="4391097"/>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9" name="Text Box 15">
            <a:extLst>
              <a:ext uri="{FF2B5EF4-FFF2-40B4-BE49-F238E27FC236}">
                <a16:creationId xmlns:a16="http://schemas.microsoft.com/office/drawing/2014/main" id="{9C79E9F3-8CA8-4417-9E38-70714F3A2F9D}"/>
              </a:ext>
            </a:extLst>
          </p:cNvPr>
          <p:cNvSpPr txBox="1">
            <a:spLocks noChangeArrowheads="1"/>
          </p:cNvSpPr>
          <p:nvPr/>
        </p:nvSpPr>
        <p:spPr bwMode="auto">
          <a:xfrm>
            <a:off x="82778" y="5550773"/>
            <a:ext cx="8292689"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转移在函数中运行，执行到一个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return</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语句，将返回表达式的值。由函数名带回给调用函数。</a:t>
            </a:r>
          </a:p>
        </p:txBody>
      </p:sp>
      <p:sp>
        <p:nvSpPr>
          <p:cNvPr id="20" name="Line 16">
            <a:extLst>
              <a:ext uri="{FF2B5EF4-FFF2-40B4-BE49-F238E27FC236}">
                <a16:creationId xmlns:a16="http://schemas.microsoft.com/office/drawing/2014/main" id="{D9A7B481-AEDA-415D-9499-2936D3C490B4}"/>
              </a:ext>
            </a:extLst>
          </p:cNvPr>
          <p:cNvSpPr>
            <a:spLocks noChangeShapeType="1"/>
          </p:cNvSpPr>
          <p:nvPr/>
        </p:nvSpPr>
        <p:spPr bwMode="auto">
          <a:xfrm flipH="1">
            <a:off x="2729609" y="2366248"/>
            <a:ext cx="1600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17">
            <a:extLst>
              <a:ext uri="{FF2B5EF4-FFF2-40B4-BE49-F238E27FC236}">
                <a16:creationId xmlns:a16="http://schemas.microsoft.com/office/drawing/2014/main" id="{5C6B88BC-83DF-49F7-BF37-DE4554DF26EF}"/>
              </a:ext>
            </a:extLst>
          </p:cNvPr>
          <p:cNvSpPr>
            <a:spLocks noChangeShapeType="1"/>
          </p:cNvSpPr>
          <p:nvPr/>
        </p:nvSpPr>
        <p:spPr bwMode="auto">
          <a:xfrm>
            <a:off x="2729609" y="2366248"/>
            <a:ext cx="0" cy="16764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Line 18">
            <a:extLst>
              <a:ext uri="{FF2B5EF4-FFF2-40B4-BE49-F238E27FC236}">
                <a16:creationId xmlns:a16="http://schemas.microsoft.com/office/drawing/2014/main" id="{1E6CF299-6E49-4FB5-A1BD-61B326E625C4}"/>
              </a:ext>
            </a:extLst>
          </p:cNvPr>
          <p:cNvSpPr>
            <a:spLocks noChangeShapeType="1"/>
          </p:cNvSpPr>
          <p:nvPr/>
        </p:nvSpPr>
        <p:spPr bwMode="auto">
          <a:xfrm>
            <a:off x="2729609" y="4042648"/>
            <a:ext cx="6858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Rectangle 19">
            <a:extLst>
              <a:ext uri="{FF2B5EF4-FFF2-40B4-BE49-F238E27FC236}">
                <a16:creationId xmlns:a16="http://schemas.microsoft.com/office/drawing/2014/main" id="{01D5720A-A39B-4B56-90F3-EBFA0A393E8B}"/>
              </a:ext>
            </a:extLst>
          </p:cNvPr>
          <p:cNvSpPr>
            <a:spLocks noChangeArrowheads="1"/>
          </p:cNvSpPr>
          <p:nvPr/>
        </p:nvSpPr>
        <p:spPr bwMode="auto">
          <a:xfrm>
            <a:off x="7746439" y="33242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Text Box 20">
            <a:extLst>
              <a:ext uri="{FF2B5EF4-FFF2-40B4-BE49-F238E27FC236}">
                <a16:creationId xmlns:a16="http://schemas.microsoft.com/office/drawing/2014/main" id="{92F4D2B2-D6DF-4415-B71B-D0D811224A6A}"/>
              </a:ext>
            </a:extLst>
          </p:cNvPr>
          <p:cNvSpPr txBox="1">
            <a:spLocks noChangeArrowheads="1"/>
          </p:cNvSpPr>
          <p:nvPr/>
        </p:nvSpPr>
        <p:spPr bwMode="auto">
          <a:xfrm>
            <a:off x="8584639" y="3232222"/>
            <a:ext cx="284350" cy="371513"/>
          </a:xfrm>
          <a:prstGeom prst="rect">
            <a:avLst/>
          </a:prstGeom>
          <a:noFill/>
          <a:ln w="1905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z</a:t>
            </a:r>
          </a:p>
        </p:txBody>
      </p:sp>
      <p:sp>
        <p:nvSpPr>
          <p:cNvPr id="25" name="Line 21">
            <a:extLst>
              <a:ext uri="{FF2B5EF4-FFF2-40B4-BE49-F238E27FC236}">
                <a16:creationId xmlns:a16="http://schemas.microsoft.com/office/drawing/2014/main" id="{AB63FC7A-5179-4A8F-98E3-4869AA0C9DD1}"/>
              </a:ext>
            </a:extLst>
          </p:cNvPr>
          <p:cNvSpPr>
            <a:spLocks noChangeShapeType="1"/>
          </p:cNvSpPr>
          <p:nvPr/>
        </p:nvSpPr>
        <p:spPr bwMode="auto">
          <a:xfrm>
            <a:off x="3415409" y="4042648"/>
            <a:ext cx="0" cy="3810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Text Box 22">
            <a:extLst>
              <a:ext uri="{FF2B5EF4-FFF2-40B4-BE49-F238E27FC236}">
                <a16:creationId xmlns:a16="http://schemas.microsoft.com/office/drawing/2014/main" id="{FAC93DDB-3093-4192-9982-7E0F2A2FF9C3}"/>
              </a:ext>
            </a:extLst>
          </p:cNvPr>
          <p:cNvSpPr txBox="1">
            <a:spLocks noChangeArrowheads="1"/>
          </p:cNvSpPr>
          <p:nvPr/>
        </p:nvSpPr>
        <p:spPr bwMode="auto">
          <a:xfrm>
            <a:off x="7975039" y="3324297"/>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7" name="Line 23">
            <a:extLst>
              <a:ext uri="{FF2B5EF4-FFF2-40B4-BE49-F238E27FC236}">
                <a16:creationId xmlns:a16="http://schemas.microsoft.com/office/drawing/2014/main" id="{19DF3340-A6B0-4B45-AC70-903B08F64D84}"/>
              </a:ext>
            </a:extLst>
          </p:cNvPr>
          <p:cNvSpPr>
            <a:spLocks noChangeShapeType="1"/>
          </p:cNvSpPr>
          <p:nvPr/>
        </p:nvSpPr>
        <p:spPr bwMode="auto">
          <a:xfrm>
            <a:off x="3415409" y="4423648"/>
            <a:ext cx="0" cy="3048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Line 24">
            <a:extLst>
              <a:ext uri="{FF2B5EF4-FFF2-40B4-BE49-F238E27FC236}">
                <a16:creationId xmlns:a16="http://schemas.microsoft.com/office/drawing/2014/main" id="{B614011B-A715-483A-BEC9-755FAB857B69}"/>
              </a:ext>
            </a:extLst>
          </p:cNvPr>
          <p:cNvSpPr>
            <a:spLocks noChangeShapeType="1"/>
          </p:cNvSpPr>
          <p:nvPr/>
        </p:nvSpPr>
        <p:spPr bwMode="auto">
          <a:xfrm>
            <a:off x="3415409" y="4728448"/>
            <a:ext cx="1981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Line 25">
            <a:extLst>
              <a:ext uri="{FF2B5EF4-FFF2-40B4-BE49-F238E27FC236}">
                <a16:creationId xmlns:a16="http://schemas.microsoft.com/office/drawing/2014/main" id="{854CEF6D-9B97-4A58-8956-08498A23841C}"/>
              </a:ext>
            </a:extLst>
          </p:cNvPr>
          <p:cNvSpPr>
            <a:spLocks noChangeShapeType="1"/>
          </p:cNvSpPr>
          <p:nvPr/>
        </p:nvSpPr>
        <p:spPr bwMode="auto">
          <a:xfrm flipV="1">
            <a:off x="5396609" y="4118848"/>
            <a:ext cx="0" cy="6096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Line 26">
            <a:extLst>
              <a:ext uri="{FF2B5EF4-FFF2-40B4-BE49-F238E27FC236}">
                <a16:creationId xmlns:a16="http://schemas.microsoft.com/office/drawing/2014/main" id="{84600A73-58DD-4C90-A00C-61BBA607EC05}"/>
              </a:ext>
            </a:extLst>
          </p:cNvPr>
          <p:cNvSpPr>
            <a:spLocks noChangeShapeType="1"/>
          </p:cNvSpPr>
          <p:nvPr/>
        </p:nvSpPr>
        <p:spPr bwMode="auto">
          <a:xfrm flipH="1" flipV="1">
            <a:off x="4177409" y="3661648"/>
            <a:ext cx="1219200" cy="4572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Line 27">
            <a:extLst>
              <a:ext uri="{FF2B5EF4-FFF2-40B4-BE49-F238E27FC236}">
                <a16:creationId xmlns:a16="http://schemas.microsoft.com/office/drawing/2014/main" id="{7847B366-8E06-4813-B50B-9D2F1572BD3B}"/>
              </a:ext>
            </a:extLst>
          </p:cNvPr>
          <p:cNvSpPr>
            <a:spLocks noChangeShapeType="1"/>
          </p:cNvSpPr>
          <p:nvPr/>
        </p:nvSpPr>
        <p:spPr bwMode="auto">
          <a:xfrm flipV="1">
            <a:off x="4177409" y="2442448"/>
            <a:ext cx="0" cy="12192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Line 28">
            <a:extLst>
              <a:ext uri="{FF2B5EF4-FFF2-40B4-BE49-F238E27FC236}">
                <a16:creationId xmlns:a16="http://schemas.microsoft.com/office/drawing/2014/main" id="{D45D14F0-CA33-4102-A637-0B96A4ED9EB8}"/>
              </a:ext>
            </a:extLst>
          </p:cNvPr>
          <p:cNvSpPr>
            <a:spLocks noChangeShapeType="1"/>
          </p:cNvSpPr>
          <p:nvPr/>
        </p:nvSpPr>
        <p:spPr bwMode="auto">
          <a:xfrm flipH="1">
            <a:off x="3415409" y="2442448"/>
            <a:ext cx="7620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Line 29">
            <a:extLst>
              <a:ext uri="{FF2B5EF4-FFF2-40B4-BE49-F238E27FC236}">
                <a16:creationId xmlns:a16="http://schemas.microsoft.com/office/drawing/2014/main" id="{275E5A9A-561B-4ABA-B89D-91116721DBBA}"/>
              </a:ext>
            </a:extLst>
          </p:cNvPr>
          <p:cNvSpPr>
            <a:spLocks noChangeShapeType="1"/>
          </p:cNvSpPr>
          <p:nvPr/>
        </p:nvSpPr>
        <p:spPr bwMode="auto">
          <a:xfrm>
            <a:off x="3415409" y="2442448"/>
            <a:ext cx="0" cy="3810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Text Box 30">
            <a:extLst>
              <a:ext uri="{FF2B5EF4-FFF2-40B4-BE49-F238E27FC236}">
                <a16:creationId xmlns:a16="http://schemas.microsoft.com/office/drawing/2014/main" id="{A231361E-73C5-4429-B156-2AF32E724920}"/>
              </a:ext>
            </a:extLst>
          </p:cNvPr>
          <p:cNvSpPr txBox="1">
            <a:spLocks noChangeArrowheads="1"/>
          </p:cNvSpPr>
          <p:nvPr/>
        </p:nvSpPr>
        <p:spPr bwMode="auto">
          <a:xfrm>
            <a:off x="82778" y="6110802"/>
            <a:ext cx="665308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函数如果没有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return</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语句，由最后一个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返回一个不确定的值！</a:t>
            </a:r>
          </a:p>
        </p:txBody>
      </p:sp>
    </p:spTree>
    <p:extLst>
      <p:ext uri="{BB962C8B-B14F-4D97-AF65-F5344CB8AC3E}">
        <p14:creationId xmlns:p14="http://schemas.microsoft.com/office/powerpoint/2010/main" val="103926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0-#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500" fill="hold"/>
                                        <p:tgtEl>
                                          <p:spTgt spid="19"/>
                                        </p:tgtEl>
                                        <p:attrNameLst>
                                          <p:attrName>ppt_x</p:attrName>
                                        </p:attrNameLst>
                                      </p:cBhvr>
                                      <p:tavLst>
                                        <p:tav tm="0">
                                          <p:val>
                                            <p:strVal val="#ppt_x"/>
                                          </p:val>
                                        </p:tav>
                                        <p:tav tm="100000">
                                          <p:val>
                                            <p:strVal val="#ppt_x"/>
                                          </p:val>
                                        </p:tav>
                                      </p:tavLst>
                                    </p:anim>
                                    <p:anim calcmode="lin" valueType="num">
                                      <p:cBhvr additive="base">
                                        <p:cTn id="7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right)">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up)">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left)">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2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additive="base">
                                        <p:cTn id="97" dur="500" fill="hold"/>
                                        <p:tgtEl>
                                          <p:spTgt spid="24"/>
                                        </p:tgtEl>
                                        <p:attrNameLst>
                                          <p:attrName>ppt_x</p:attrName>
                                        </p:attrNameLst>
                                      </p:cBhvr>
                                      <p:tavLst>
                                        <p:tav tm="0">
                                          <p:val>
                                            <p:strVal val="1+#ppt_w/2"/>
                                          </p:val>
                                        </p:tav>
                                        <p:tav tm="100000">
                                          <p:val>
                                            <p:strVal val="#ppt_x"/>
                                          </p:val>
                                        </p:tav>
                                      </p:tavLst>
                                    </p:anim>
                                    <p:anim calcmode="lin" valueType="num">
                                      <p:cBhvr additive="base">
                                        <p:cTn id="9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wipe(up)">
                                      <p:cBhvr>
                                        <p:cTn id="103" dur="500"/>
                                        <p:tgtEl>
                                          <p:spTgt spid="25"/>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wipe(up)">
                                      <p:cBhvr>
                                        <p:cTn id="112" dur="500"/>
                                        <p:tgtEl>
                                          <p:spTgt spid="2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wipe(left)">
                                      <p:cBhvr>
                                        <p:cTn id="117" dur="500"/>
                                        <p:tgtEl>
                                          <p:spTgt spid="2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wipe(down)">
                                      <p:cBhvr>
                                        <p:cTn id="122" dur="500"/>
                                        <p:tgtEl>
                                          <p:spTgt spid="2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nodeType="clickEffect">
                                  <p:stCondLst>
                                    <p:cond delay="0"/>
                                  </p:stCondLst>
                                  <p:childTnLst>
                                    <p:set>
                                      <p:cBhvr>
                                        <p:cTn id="126" dur="1" fill="hold">
                                          <p:stCondLst>
                                            <p:cond delay="0"/>
                                          </p:stCondLst>
                                        </p:cTn>
                                        <p:tgtEl>
                                          <p:spTgt spid="30"/>
                                        </p:tgtEl>
                                        <p:attrNameLst>
                                          <p:attrName>style.visibility</p:attrName>
                                        </p:attrNameLst>
                                      </p:cBhvr>
                                      <p:to>
                                        <p:strVal val="visible"/>
                                      </p:to>
                                    </p:set>
                                    <p:animEffect transition="in" filter="wipe(right)">
                                      <p:cBhvr>
                                        <p:cTn id="127" dur="500"/>
                                        <p:tgtEl>
                                          <p:spTgt spid="30"/>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wipe(down)">
                                      <p:cBhvr>
                                        <p:cTn id="132" dur="500"/>
                                        <p:tgtEl>
                                          <p:spTgt spid="3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2" fill="hold" nodeType="clickEffect">
                                  <p:stCondLst>
                                    <p:cond delay="0"/>
                                  </p:stCondLst>
                                  <p:childTnLst>
                                    <p:set>
                                      <p:cBhvr>
                                        <p:cTn id="136" dur="1" fill="hold">
                                          <p:stCondLst>
                                            <p:cond delay="0"/>
                                          </p:stCondLst>
                                        </p:cTn>
                                        <p:tgtEl>
                                          <p:spTgt spid="32"/>
                                        </p:tgtEl>
                                        <p:attrNameLst>
                                          <p:attrName>style.visibility</p:attrName>
                                        </p:attrNameLst>
                                      </p:cBhvr>
                                      <p:to>
                                        <p:strVal val="visible"/>
                                      </p:to>
                                    </p:set>
                                    <p:animEffect transition="in" filter="wipe(right)">
                                      <p:cBhvr>
                                        <p:cTn id="137" dur="500"/>
                                        <p:tgtEl>
                                          <p:spTgt spid="32"/>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nodeType="click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up)">
                                      <p:cBhvr>
                                        <p:cTn id="142" dur="500"/>
                                        <p:tgtEl>
                                          <p:spTgt spid="33"/>
                                        </p:tgtEl>
                                      </p:cBhvr>
                                    </p:animEffect>
                                  </p:childTnLst>
                                </p:cTn>
                              </p:par>
                            </p:childTnLst>
                          </p:cTn>
                        </p:par>
                      </p:childTnLst>
                    </p:cTn>
                  </p:par>
                  <p:par>
                    <p:cTn id="143" fill="hold">
                      <p:stCondLst>
                        <p:cond delay="indefinite"/>
                      </p:stCondLst>
                      <p:childTnLst>
                        <p:par>
                          <p:cTn id="144" fill="hold">
                            <p:stCondLst>
                              <p:cond delay="0"/>
                            </p:stCondLst>
                            <p:childTnLst>
                              <p:par>
                                <p:cTn id="145" presetID="23" presetClass="entr" presetSubtype="16" fill="hold" grpId="0" nodeType="clickEffect">
                                  <p:stCondLst>
                                    <p:cond delay="0"/>
                                  </p:stCondLst>
                                  <p:childTnLst>
                                    <p:set>
                                      <p:cBhvr>
                                        <p:cTn id="146" dur="1" fill="hold">
                                          <p:stCondLst>
                                            <p:cond delay="0"/>
                                          </p:stCondLst>
                                        </p:cTn>
                                        <p:tgtEl>
                                          <p:spTgt spid="34"/>
                                        </p:tgtEl>
                                        <p:attrNameLst>
                                          <p:attrName>style.visibility</p:attrName>
                                        </p:attrNameLst>
                                      </p:cBhvr>
                                      <p:to>
                                        <p:strVal val="visible"/>
                                      </p:to>
                                    </p:set>
                                    <p:anim calcmode="lin" valueType="num">
                                      <p:cBhvr>
                                        <p:cTn id="147" dur="500" fill="hold"/>
                                        <p:tgtEl>
                                          <p:spTgt spid="34"/>
                                        </p:tgtEl>
                                        <p:attrNameLst>
                                          <p:attrName>ppt_w</p:attrName>
                                        </p:attrNameLst>
                                      </p:cBhvr>
                                      <p:tavLst>
                                        <p:tav tm="0">
                                          <p:val>
                                            <p:fltVal val="0"/>
                                          </p:val>
                                        </p:tav>
                                        <p:tav tm="100000">
                                          <p:val>
                                            <p:strVal val="#ppt_w"/>
                                          </p:val>
                                        </p:tav>
                                      </p:tavLst>
                                    </p:anim>
                                    <p:anim calcmode="lin" valueType="num">
                                      <p:cBhvr>
                                        <p:cTn id="148" dur="500" fill="hold"/>
                                        <p:tgtEl>
                                          <p:spTgt spid="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autoUpdateAnimBg="0"/>
      <p:bldP spid="7" grpId="0"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6" grpId="0" autoUpdateAnimBg="0"/>
      <p:bldP spid="18" grpId="0" autoUpdateAnimBg="0"/>
      <p:bldP spid="19" grpId="0" autoUpdateAnimBg="0"/>
      <p:bldP spid="24" grpId="0" animBg="1" autoUpdateAnimBg="0"/>
      <p:bldP spid="26" grpId="0" autoUpdateAnimBg="0"/>
      <p:bldP spid="3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52AF6D5-FE29-4C63-96DC-09E56F0C619B}"/>
              </a:ext>
            </a:extLst>
          </p:cNvPr>
          <p:cNvSpPr>
            <a:spLocks noGrp="1"/>
          </p:cNvSpPr>
          <p:nvPr>
            <p:ph type="sldNum" sz="quarter" idx="10"/>
          </p:nvPr>
        </p:nvSpPr>
        <p:spPr/>
        <p:txBody>
          <a:bodyPr/>
          <a:lstStyle/>
          <a:p>
            <a:fld id="{5B1BC3F3-C5AE-40C5-B831-8FBE0041BB2B}" type="slidenum">
              <a:rPr lang="zh-CN" altLang="en-US" smtClean="0"/>
              <a:pPr/>
              <a:t>5</a:t>
            </a:fld>
            <a:endParaRPr lang="zh-CN" altLang="en-US" dirty="0"/>
          </a:p>
        </p:txBody>
      </p:sp>
      <p:sp>
        <p:nvSpPr>
          <p:cNvPr id="3" name="文本占位符 2">
            <a:extLst>
              <a:ext uri="{FF2B5EF4-FFF2-40B4-BE49-F238E27FC236}">
                <a16:creationId xmlns:a16="http://schemas.microsoft.com/office/drawing/2014/main" id="{F12B3E3D-D0CE-479B-B458-5554570A9638}"/>
              </a:ext>
            </a:extLst>
          </p:cNvPr>
          <p:cNvSpPr>
            <a:spLocks noGrp="1"/>
          </p:cNvSpPr>
          <p:nvPr>
            <p:ph type="body" sz="quarter" idx="11"/>
          </p:nvPr>
        </p:nvSpPr>
        <p:spPr/>
        <p:txBody>
          <a:bodyPr/>
          <a:lstStyle/>
          <a:p>
            <a:r>
              <a:rPr lang="zh-CN" altLang="en-US" dirty="0"/>
              <a:t>上节回顾</a:t>
            </a:r>
          </a:p>
        </p:txBody>
      </p:sp>
      <p:sp>
        <p:nvSpPr>
          <p:cNvPr id="4" name="文本占位符 3">
            <a:extLst>
              <a:ext uri="{FF2B5EF4-FFF2-40B4-BE49-F238E27FC236}">
                <a16:creationId xmlns:a16="http://schemas.microsoft.com/office/drawing/2014/main" id="{E03DE5C2-8961-45F1-840B-0CBB9B98BDFF}"/>
              </a:ext>
            </a:extLst>
          </p:cNvPr>
          <p:cNvSpPr>
            <a:spLocks noGrp="1"/>
          </p:cNvSpPr>
          <p:nvPr>
            <p:ph type="body" sz="quarter" idx="12"/>
          </p:nvPr>
        </p:nvSpPr>
        <p:spPr>
          <a:xfrm>
            <a:off x="298450" y="0"/>
            <a:ext cx="3741878" cy="523220"/>
          </a:xfrm>
        </p:spPr>
        <p:txBody>
          <a:bodyPr/>
          <a:lstStyle/>
          <a:p>
            <a:r>
              <a:rPr lang="zh-CN" altLang="en-US" dirty="0"/>
              <a:t>问题一：点亮多个</a:t>
            </a:r>
            <a:r>
              <a:rPr lang="en-US" altLang="zh-CN" dirty="0"/>
              <a:t>LED</a:t>
            </a:r>
            <a:endParaRPr lang="zh-CN" altLang="en-US" dirty="0"/>
          </a:p>
        </p:txBody>
      </p:sp>
      <p:sp>
        <p:nvSpPr>
          <p:cNvPr id="5" name="文本占位符 4">
            <a:extLst>
              <a:ext uri="{FF2B5EF4-FFF2-40B4-BE49-F238E27FC236}">
                <a16:creationId xmlns:a16="http://schemas.microsoft.com/office/drawing/2014/main" id="{966426E2-B205-468D-85A3-F045DF3CBED2}"/>
              </a:ext>
            </a:extLst>
          </p:cNvPr>
          <p:cNvSpPr>
            <a:spLocks noGrp="1"/>
          </p:cNvSpPr>
          <p:nvPr>
            <p:ph type="body" sz="quarter" idx="13"/>
          </p:nvPr>
        </p:nvSpPr>
        <p:spPr/>
        <p:txBody>
          <a:bodyPr/>
          <a:lstStyle/>
          <a:p>
            <a:pPr>
              <a:lnSpc>
                <a:spcPct val="150000"/>
              </a:lnSpc>
            </a:pPr>
            <a:r>
              <a:rPr lang="zh-CN" altLang="en-US" dirty="0"/>
              <a:t>编程实现</a:t>
            </a:r>
            <a:r>
              <a:rPr lang="en-US" altLang="zh-CN" dirty="0"/>
              <a:t>51</a:t>
            </a:r>
            <a:r>
              <a:rPr lang="zh-CN" altLang="en-US" dirty="0"/>
              <a:t>单片机同时点亮多个</a:t>
            </a:r>
            <a:r>
              <a:rPr lang="en-US" altLang="zh-CN" dirty="0"/>
              <a:t>LED</a:t>
            </a:r>
          </a:p>
          <a:p>
            <a:pPr lvl="1">
              <a:lnSpc>
                <a:spcPct val="150000"/>
              </a:lnSpc>
            </a:pPr>
            <a:r>
              <a:rPr lang="zh-CN" altLang="en-US" dirty="0"/>
              <a:t>同一时刻有一部分亮，有一部分灭（如亮灭灭亮亮灭亮灭）；</a:t>
            </a:r>
            <a:endParaRPr lang="en-US" altLang="zh-CN" dirty="0"/>
          </a:p>
          <a:p>
            <a:pPr lvl="1">
              <a:lnSpc>
                <a:spcPct val="150000"/>
              </a:lnSpc>
            </a:pPr>
            <a:r>
              <a:rPr lang="zh-CN" altLang="en-US" dirty="0"/>
              <a:t>在同一组的引脚，采用更快捷的方式；</a:t>
            </a:r>
            <a:endParaRPr lang="en-US" altLang="zh-CN" dirty="0"/>
          </a:p>
          <a:p>
            <a:pPr lvl="1">
              <a:lnSpc>
                <a:spcPct val="150000"/>
              </a:lnSpc>
            </a:pPr>
            <a:r>
              <a:rPr lang="zh-CN" altLang="en-US" dirty="0"/>
              <a:t>点亮和熄灭指定位置的</a:t>
            </a:r>
            <a:r>
              <a:rPr lang="en-US" altLang="zh-CN" dirty="0"/>
              <a:t>LED</a:t>
            </a:r>
            <a:r>
              <a:rPr lang="zh-CN" altLang="en-US" dirty="0"/>
              <a:t>（如第</a:t>
            </a:r>
            <a:r>
              <a:rPr lang="en-US" altLang="zh-CN" dirty="0"/>
              <a:t>5</a:t>
            </a:r>
            <a:r>
              <a:rPr lang="zh-CN" altLang="en-US" dirty="0"/>
              <a:t>位）。</a:t>
            </a:r>
          </a:p>
        </p:txBody>
      </p:sp>
      <p:pic>
        <p:nvPicPr>
          <p:cNvPr id="6" name="图片 5">
            <a:extLst>
              <a:ext uri="{FF2B5EF4-FFF2-40B4-BE49-F238E27FC236}">
                <a16:creationId xmlns:a16="http://schemas.microsoft.com/office/drawing/2014/main" id="{8D073D41-D33E-4FA0-8B57-E131E4CD4F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19670" y="3544111"/>
            <a:ext cx="2225880" cy="2878760"/>
          </a:xfrm>
          <a:prstGeom prst="rect">
            <a:avLst/>
          </a:prstGeom>
        </p:spPr>
      </p:pic>
      <p:pic>
        <p:nvPicPr>
          <p:cNvPr id="7" name="图片 6">
            <a:extLst>
              <a:ext uri="{FF2B5EF4-FFF2-40B4-BE49-F238E27FC236}">
                <a16:creationId xmlns:a16="http://schemas.microsoft.com/office/drawing/2014/main" id="{CF8A170D-2D7E-43F6-8AF8-AA4BCD8A3B3B}"/>
              </a:ext>
            </a:extLst>
          </p:cNvPr>
          <p:cNvPicPr>
            <a:picLocks noChangeAspect="1"/>
          </p:cNvPicPr>
          <p:nvPr/>
        </p:nvPicPr>
        <p:blipFill>
          <a:blip r:embed="rId3"/>
          <a:stretch>
            <a:fillRect/>
          </a:stretch>
        </p:blipFill>
        <p:spPr>
          <a:xfrm>
            <a:off x="908127" y="3822595"/>
            <a:ext cx="5400000" cy="1094233"/>
          </a:xfrm>
          <a:prstGeom prst="rect">
            <a:avLst/>
          </a:prstGeom>
        </p:spPr>
      </p:pic>
      <p:pic>
        <p:nvPicPr>
          <p:cNvPr id="8" name="图片 7">
            <a:extLst>
              <a:ext uri="{FF2B5EF4-FFF2-40B4-BE49-F238E27FC236}">
                <a16:creationId xmlns:a16="http://schemas.microsoft.com/office/drawing/2014/main" id="{3EBD3CF5-4E67-4A09-87BA-34504C124A3E}"/>
              </a:ext>
            </a:extLst>
          </p:cNvPr>
          <p:cNvPicPr>
            <a:picLocks noChangeAspect="1"/>
          </p:cNvPicPr>
          <p:nvPr/>
        </p:nvPicPr>
        <p:blipFill>
          <a:blip r:embed="rId4"/>
          <a:stretch>
            <a:fillRect/>
          </a:stretch>
        </p:blipFill>
        <p:spPr>
          <a:xfrm>
            <a:off x="908127" y="5048000"/>
            <a:ext cx="5400000" cy="1096875"/>
          </a:xfrm>
          <a:prstGeom prst="rect">
            <a:avLst/>
          </a:prstGeom>
        </p:spPr>
      </p:pic>
    </p:spTree>
    <p:extLst>
      <p:ext uri="{BB962C8B-B14F-4D97-AF65-F5344CB8AC3E}">
        <p14:creationId xmlns:p14="http://schemas.microsoft.com/office/powerpoint/2010/main" val="538176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模块化设计</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8547100" cy="2737621"/>
          </a:xfrm>
        </p:spPr>
        <p:txBody>
          <a:bodyPr/>
          <a:lstStyle/>
          <a:p>
            <a:r>
              <a:rPr lang="zh-CN" altLang="en-US" dirty="0"/>
              <a:t>设计思想</a:t>
            </a:r>
            <a:endParaRPr lang="en-US" altLang="zh-CN" dirty="0"/>
          </a:p>
          <a:p>
            <a:pPr lvl="1"/>
            <a:r>
              <a:rPr lang="zh-CN" altLang="en-US" sz="2000" dirty="0"/>
              <a:t>在程序设计时，我们可以采用一种自顶向下的设计方法，也就是将复杂的系统划分为相对独立的，功能较为单一功能的子系统的组合。 </a:t>
            </a:r>
            <a:endParaRPr lang="en-US" altLang="zh-CN" sz="2000" dirty="0"/>
          </a:p>
          <a:p>
            <a:pPr lvl="1"/>
            <a:r>
              <a:rPr lang="zh-CN" altLang="en-US" sz="2000" dirty="0"/>
              <a:t>每个子系统称为模块，在</a:t>
            </a:r>
            <a:r>
              <a:rPr lang="en-US" altLang="zh-CN" sz="2000" dirty="0"/>
              <a:t>C</a:t>
            </a:r>
            <a:r>
              <a:rPr lang="zh-CN" altLang="en-US" sz="2000" dirty="0"/>
              <a:t>语言中表现为函数。各模块之间的关系称之为接口。函数实现的功能单一完整，可以独立设计，单独调试。易于维护，通用性强。</a:t>
            </a:r>
          </a:p>
        </p:txBody>
      </p:sp>
      <p:sp>
        <p:nvSpPr>
          <p:cNvPr id="6" name="AutoShape 5">
            <a:extLst>
              <a:ext uri="{FF2B5EF4-FFF2-40B4-BE49-F238E27FC236}">
                <a16:creationId xmlns:a16="http://schemas.microsoft.com/office/drawing/2014/main" id="{40AD0769-3D3E-4F1C-862D-ABC0F75F8F39}"/>
              </a:ext>
            </a:extLst>
          </p:cNvPr>
          <p:cNvSpPr>
            <a:spLocks noChangeArrowheads="1"/>
          </p:cNvSpPr>
          <p:nvPr/>
        </p:nvSpPr>
        <p:spPr bwMode="auto">
          <a:xfrm>
            <a:off x="3333750" y="3081354"/>
            <a:ext cx="2286000" cy="506765"/>
          </a:xfrm>
          <a:prstGeom prst="cloudCallout">
            <a:avLst>
              <a:gd name="adj1" fmla="val 37500"/>
              <a:gd name="adj2" fmla="val 26324"/>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复杂问题</a:t>
            </a:r>
          </a:p>
        </p:txBody>
      </p:sp>
      <p:sp>
        <p:nvSpPr>
          <p:cNvPr id="7" name="AutoShape 6">
            <a:extLst>
              <a:ext uri="{FF2B5EF4-FFF2-40B4-BE49-F238E27FC236}">
                <a16:creationId xmlns:a16="http://schemas.microsoft.com/office/drawing/2014/main" id="{30569861-31E3-4A81-869F-DF2D71685C19}"/>
              </a:ext>
            </a:extLst>
          </p:cNvPr>
          <p:cNvSpPr>
            <a:spLocks noChangeArrowheads="1"/>
          </p:cNvSpPr>
          <p:nvPr/>
        </p:nvSpPr>
        <p:spPr bwMode="auto">
          <a:xfrm>
            <a:off x="4343399" y="3659108"/>
            <a:ext cx="381000" cy="436186"/>
          </a:xfrm>
          <a:prstGeom prst="downArrow">
            <a:avLst>
              <a:gd name="adj1" fmla="val 50000"/>
              <a:gd name="adj2" fmla="val 35000"/>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3649A796-24B4-4116-991C-EAC65796FB60}"/>
              </a:ext>
            </a:extLst>
          </p:cNvPr>
          <p:cNvSpPr>
            <a:spLocks noChangeArrowheads="1"/>
          </p:cNvSpPr>
          <p:nvPr/>
        </p:nvSpPr>
        <p:spPr bwMode="auto">
          <a:xfrm>
            <a:off x="4124547" y="4125250"/>
            <a:ext cx="797311"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main()</a:t>
            </a:r>
          </a:p>
        </p:txBody>
      </p:sp>
      <p:sp>
        <p:nvSpPr>
          <p:cNvPr id="9" name="Line 8">
            <a:extLst>
              <a:ext uri="{FF2B5EF4-FFF2-40B4-BE49-F238E27FC236}">
                <a16:creationId xmlns:a16="http://schemas.microsoft.com/office/drawing/2014/main" id="{6A614807-5525-4E31-AD09-BD69A2731D04}"/>
              </a:ext>
            </a:extLst>
          </p:cNvPr>
          <p:cNvSpPr>
            <a:spLocks noChangeShapeType="1"/>
          </p:cNvSpPr>
          <p:nvPr/>
        </p:nvSpPr>
        <p:spPr bwMode="auto">
          <a:xfrm flipH="1">
            <a:off x="2400300" y="4496763"/>
            <a:ext cx="2133599" cy="585768"/>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Rectangle 9">
            <a:extLst>
              <a:ext uri="{FF2B5EF4-FFF2-40B4-BE49-F238E27FC236}">
                <a16:creationId xmlns:a16="http://schemas.microsoft.com/office/drawing/2014/main" id="{2CF2EFB2-800E-4CA2-8CB6-A3B25C30E0B9}"/>
              </a:ext>
            </a:extLst>
          </p:cNvPr>
          <p:cNvSpPr>
            <a:spLocks noChangeArrowheads="1"/>
          </p:cNvSpPr>
          <p:nvPr/>
        </p:nvSpPr>
        <p:spPr bwMode="auto">
          <a:xfrm>
            <a:off x="1790700" y="5092056"/>
            <a:ext cx="912813"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1" name="Line 10">
            <a:extLst>
              <a:ext uri="{FF2B5EF4-FFF2-40B4-BE49-F238E27FC236}">
                <a16:creationId xmlns:a16="http://schemas.microsoft.com/office/drawing/2014/main" id="{1BA8A589-9963-4837-B6B3-A40228A92128}"/>
              </a:ext>
            </a:extLst>
          </p:cNvPr>
          <p:cNvSpPr>
            <a:spLocks noChangeShapeType="1"/>
          </p:cNvSpPr>
          <p:nvPr/>
        </p:nvSpPr>
        <p:spPr bwMode="auto">
          <a:xfrm>
            <a:off x="4533899" y="4496763"/>
            <a:ext cx="1" cy="585768"/>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11">
            <a:extLst>
              <a:ext uri="{FF2B5EF4-FFF2-40B4-BE49-F238E27FC236}">
                <a16:creationId xmlns:a16="http://schemas.microsoft.com/office/drawing/2014/main" id="{2F284350-E363-457F-8328-F7E248C72887}"/>
              </a:ext>
            </a:extLst>
          </p:cNvPr>
          <p:cNvSpPr>
            <a:spLocks noChangeArrowheads="1"/>
          </p:cNvSpPr>
          <p:nvPr/>
        </p:nvSpPr>
        <p:spPr bwMode="auto">
          <a:xfrm>
            <a:off x="4152900" y="5087294"/>
            <a:ext cx="9334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3" name="Line 12">
            <a:extLst>
              <a:ext uri="{FF2B5EF4-FFF2-40B4-BE49-F238E27FC236}">
                <a16:creationId xmlns:a16="http://schemas.microsoft.com/office/drawing/2014/main" id="{2F7A8CAC-73C6-44AA-94B9-28CE14BFF6A4}"/>
              </a:ext>
            </a:extLst>
          </p:cNvPr>
          <p:cNvSpPr>
            <a:spLocks noChangeShapeType="1"/>
          </p:cNvSpPr>
          <p:nvPr/>
        </p:nvSpPr>
        <p:spPr bwMode="auto">
          <a:xfrm>
            <a:off x="4533899" y="4496763"/>
            <a:ext cx="2514601" cy="585768"/>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13">
            <a:extLst>
              <a:ext uri="{FF2B5EF4-FFF2-40B4-BE49-F238E27FC236}">
                <a16:creationId xmlns:a16="http://schemas.microsoft.com/office/drawing/2014/main" id="{DA984E89-EA03-406A-83E1-35C84304A1A5}"/>
              </a:ext>
            </a:extLst>
          </p:cNvPr>
          <p:cNvSpPr>
            <a:spLocks noChangeArrowheads="1"/>
          </p:cNvSpPr>
          <p:nvPr/>
        </p:nvSpPr>
        <p:spPr bwMode="auto">
          <a:xfrm>
            <a:off x="6591300" y="5096819"/>
            <a:ext cx="8191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5" name="Line 14">
            <a:extLst>
              <a:ext uri="{FF2B5EF4-FFF2-40B4-BE49-F238E27FC236}">
                <a16:creationId xmlns:a16="http://schemas.microsoft.com/office/drawing/2014/main" id="{D06278BD-1988-4152-9A1E-5334E1D3CF89}"/>
              </a:ext>
            </a:extLst>
          </p:cNvPr>
          <p:cNvSpPr>
            <a:spLocks noChangeShapeType="1"/>
          </p:cNvSpPr>
          <p:nvPr/>
        </p:nvSpPr>
        <p:spPr bwMode="auto">
          <a:xfrm flipH="1">
            <a:off x="1562100" y="5506413"/>
            <a:ext cx="5334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Rectangle 15">
            <a:extLst>
              <a:ext uri="{FF2B5EF4-FFF2-40B4-BE49-F238E27FC236}">
                <a16:creationId xmlns:a16="http://schemas.microsoft.com/office/drawing/2014/main" id="{CD35D550-4C43-4733-BDFD-5444250B58E3}"/>
              </a:ext>
            </a:extLst>
          </p:cNvPr>
          <p:cNvSpPr>
            <a:spLocks noChangeArrowheads="1"/>
          </p:cNvSpPr>
          <p:nvPr/>
        </p:nvSpPr>
        <p:spPr bwMode="auto">
          <a:xfrm>
            <a:off x="1104900" y="6044576"/>
            <a:ext cx="91440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a1</a:t>
            </a:r>
          </a:p>
        </p:txBody>
      </p:sp>
      <p:sp>
        <p:nvSpPr>
          <p:cNvPr id="17" name="Line 16">
            <a:extLst>
              <a:ext uri="{FF2B5EF4-FFF2-40B4-BE49-F238E27FC236}">
                <a16:creationId xmlns:a16="http://schemas.microsoft.com/office/drawing/2014/main" id="{068CA336-59BD-421D-8CDD-877C36ED82FB}"/>
              </a:ext>
            </a:extLst>
          </p:cNvPr>
          <p:cNvSpPr>
            <a:spLocks noChangeShapeType="1"/>
          </p:cNvSpPr>
          <p:nvPr/>
        </p:nvSpPr>
        <p:spPr bwMode="auto">
          <a:xfrm>
            <a:off x="2476500" y="5506413"/>
            <a:ext cx="3810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Rectangle 17">
            <a:extLst>
              <a:ext uri="{FF2B5EF4-FFF2-40B4-BE49-F238E27FC236}">
                <a16:creationId xmlns:a16="http://schemas.microsoft.com/office/drawing/2014/main" id="{BF49308C-FB04-4AEB-B310-BB99F9840745}"/>
              </a:ext>
            </a:extLst>
          </p:cNvPr>
          <p:cNvSpPr>
            <a:spLocks noChangeArrowheads="1"/>
          </p:cNvSpPr>
          <p:nvPr/>
        </p:nvSpPr>
        <p:spPr bwMode="auto">
          <a:xfrm>
            <a:off x="2400300" y="6039813"/>
            <a:ext cx="8953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a2</a:t>
            </a:r>
          </a:p>
        </p:txBody>
      </p:sp>
      <p:sp>
        <p:nvSpPr>
          <p:cNvPr id="19" name="Line 18">
            <a:extLst>
              <a:ext uri="{FF2B5EF4-FFF2-40B4-BE49-F238E27FC236}">
                <a16:creationId xmlns:a16="http://schemas.microsoft.com/office/drawing/2014/main" id="{44937582-91B6-48DA-93CD-E4B6AD45DE54}"/>
              </a:ext>
            </a:extLst>
          </p:cNvPr>
          <p:cNvSpPr>
            <a:spLocks noChangeShapeType="1"/>
          </p:cNvSpPr>
          <p:nvPr/>
        </p:nvSpPr>
        <p:spPr bwMode="auto">
          <a:xfrm flipH="1">
            <a:off x="3943350" y="5506413"/>
            <a:ext cx="5334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Rectangle 19">
            <a:extLst>
              <a:ext uri="{FF2B5EF4-FFF2-40B4-BE49-F238E27FC236}">
                <a16:creationId xmlns:a16="http://schemas.microsoft.com/office/drawing/2014/main" id="{9602011D-9DCA-4464-80D9-44392365B5E8}"/>
              </a:ext>
            </a:extLst>
          </p:cNvPr>
          <p:cNvSpPr>
            <a:spLocks noChangeArrowheads="1"/>
          </p:cNvSpPr>
          <p:nvPr/>
        </p:nvSpPr>
        <p:spPr bwMode="auto">
          <a:xfrm>
            <a:off x="3486150" y="6044576"/>
            <a:ext cx="91440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b1</a:t>
            </a:r>
          </a:p>
        </p:txBody>
      </p:sp>
      <p:sp>
        <p:nvSpPr>
          <p:cNvPr id="21" name="Line 20">
            <a:extLst>
              <a:ext uri="{FF2B5EF4-FFF2-40B4-BE49-F238E27FC236}">
                <a16:creationId xmlns:a16="http://schemas.microsoft.com/office/drawing/2014/main" id="{C8412424-2E33-4BC9-8BAA-E2CB5E54993C}"/>
              </a:ext>
            </a:extLst>
          </p:cNvPr>
          <p:cNvSpPr>
            <a:spLocks noChangeShapeType="1"/>
          </p:cNvSpPr>
          <p:nvPr/>
        </p:nvSpPr>
        <p:spPr bwMode="auto">
          <a:xfrm>
            <a:off x="4857750" y="5506413"/>
            <a:ext cx="3810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Rectangle 21">
            <a:extLst>
              <a:ext uri="{FF2B5EF4-FFF2-40B4-BE49-F238E27FC236}">
                <a16:creationId xmlns:a16="http://schemas.microsoft.com/office/drawing/2014/main" id="{E917CA3D-46CA-4C06-BC7D-525929D06837}"/>
              </a:ext>
            </a:extLst>
          </p:cNvPr>
          <p:cNvSpPr>
            <a:spLocks noChangeArrowheads="1"/>
          </p:cNvSpPr>
          <p:nvPr/>
        </p:nvSpPr>
        <p:spPr bwMode="auto">
          <a:xfrm>
            <a:off x="4781550" y="6039813"/>
            <a:ext cx="8953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b2</a:t>
            </a:r>
          </a:p>
        </p:txBody>
      </p:sp>
      <p:sp>
        <p:nvSpPr>
          <p:cNvPr id="23" name="Line 22">
            <a:extLst>
              <a:ext uri="{FF2B5EF4-FFF2-40B4-BE49-F238E27FC236}">
                <a16:creationId xmlns:a16="http://schemas.microsoft.com/office/drawing/2014/main" id="{55D25C4D-ECDE-47A3-81B5-312E8F981D9B}"/>
              </a:ext>
            </a:extLst>
          </p:cNvPr>
          <p:cNvSpPr>
            <a:spLocks noChangeShapeType="1"/>
          </p:cNvSpPr>
          <p:nvPr/>
        </p:nvSpPr>
        <p:spPr bwMode="auto">
          <a:xfrm flipH="1">
            <a:off x="6515100" y="5506413"/>
            <a:ext cx="4572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Rectangle 23">
            <a:extLst>
              <a:ext uri="{FF2B5EF4-FFF2-40B4-BE49-F238E27FC236}">
                <a16:creationId xmlns:a16="http://schemas.microsoft.com/office/drawing/2014/main" id="{5C6AE01C-7E00-4E4F-8550-81BAAA6D556A}"/>
              </a:ext>
            </a:extLst>
          </p:cNvPr>
          <p:cNvSpPr>
            <a:spLocks noChangeArrowheads="1"/>
          </p:cNvSpPr>
          <p:nvPr/>
        </p:nvSpPr>
        <p:spPr bwMode="auto">
          <a:xfrm>
            <a:off x="5981700" y="6044576"/>
            <a:ext cx="91440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c1</a:t>
            </a:r>
          </a:p>
        </p:txBody>
      </p:sp>
      <p:sp>
        <p:nvSpPr>
          <p:cNvPr id="25" name="Line 24">
            <a:extLst>
              <a:ext uri="{FF2B5EF4-FFF2-40B4-BE49-F238E27FC236}">
                <a16:creationId xmlns:a16="http://schemas.microsoft.com/office/drawing/2014/main" id="{8B127BA3-46CE-4885-835D-1CB1BADABD11}"/>
              </a:ext>
            </a:extLst>
          </p:cNvPr>
          <p:cNvSpPr>
            <a:spLocks noChangeShapeType="1"/>
          </p:cNvSpPr>
          <p:nvPr/>
        </p:nvSpPr>
        <p:spPr bwMode="auto">
          <a:xfrm>
            <a:off x="7200900" y="5506413"/>
            <a:ext cx="5334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Rectangle 25">
            <a:extLst>
              <a:ext uri="{FF2B5EF4-FFF2-40B4-BE49-F238E27FC236}">
                <a16:creationId xmlns:a16="http://schemas.microsoft.com/office/drawing/2014/main" id="{2F8DAAA0-B3AE-4163-A93A-FFD20BF285F2}"/>
              </a:ext>
            </a:extLst>
          </p:cNvPr>
          <p:cNvSpPr>
            <a:spLocks noChangeArrowheads="1"/>
          </p:cNvSpPr>
          <p:nvPr/>
        </p:nvSpPr>
        <p:spPr bwMode="auto">
          <a:xfrm>
            <a:off x="7219950" y="6044576"/>
            <a:ext cx="8953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c2</a:t>
            </a:r>
          </a:p>
        </p:txBody>
      </p:sp>
    </p:spTree>
    <p:extLst>
      <p:ext uri="{BB962C8B-B14F-4D97-AF65-F5344CB8AC3E}">
        <p14:creationId xmlns:p14="http://schemas.microsoft.com/office/powerpoint/2010/main" val="350037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subTnLst>
                                    <p:audio>
                                      <p:cMediaNode>
                                        <p:cTn display="0" masterRel="sameClick">
                                          <p:stCondLst>
                                            <p:cond evt="begin" delay="0">
                                              <p:tn val="11"/>
                                            </p:cond>
                                          </p:stCondLst>
                                          <p:endCondLst>
                                            <p:cond evt="onStopAudio" delay="0">
                                              <p:tgtEl>
                                                <p:sldTgt/>
                                              </p:tgtEl>
                                            </p:cond>
                                          </p:endCondLst>
                                        </p:cTn>
                                        <p:tgtEl>
                                          <p:sndTgt r:embed="rId2" name="NOTIFY.WAV"/>
                                        </p:tgtEl>
                                      </p:cMediaNode>
                                    </p:audio>
                                  </p:sub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subTnLst>
                                    <p:audio>
                                      <p:cMediaNode>
                                        <p:cTn display="0" masterRel="sameClick">
                                          <p:stCondLst>
                                            <p:cond evt="begin" delay="0">
                                              <p:tn val="16"/>
                                            </p:cond>
                                          </p:stCondLst>
                                          <p:endCondLst>
                                            <p:cond evt="onStopAudio" delay="0">
                                              <p:tgtEl>
                                                <p:sldTgt/>
                                              </p:tgtEl>
                                            </p:cond>
                                          </p:endCondLst>
                                        </p:cTn>
                                        <p:tgtEl>
                                          <p:sndTgt r:embed="rId3" name="laser.wav"/>
                                        </p:tgtEl>
                                      </p:cMediaNode>
                                    </p:audio>
                                  </p:sub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up)">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up)">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up)">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up)">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up)">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up)">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wipe(up)">
                                      <p:cBhvr>
                                        <p:cTn id="93" dur="500"/>
                                        <p:tgtEl>
                                          <p:spTgt spid="2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wipe(up)">
                                      <p:cBhvr>
                                        <p:cTn id="98" dur="500"/>
                                        <p:tgtEl>
                                          <p:spTgt spid="2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wipe(up)">
                                      <p:cBhvr>
                                        <p:cTn id="103" dur="500"/>
                                        <p:tgtEl>
                                          <p:spTgt spid="2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up)">
                                      <p:cBhvr>
                                        <p:cTn id="1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P spid="10" grpId="0" animBg="1" autoUpdateAnimBg="0"/>
      <p:bldP spid="12" grpId="0" animBg="1" autoUpdateAnimBg="0"/>
      <p:bldP spid="14" grpId="0" animBg="1" autoUpdateAnimBg="0"/>
      <p:bldP spid="16" grpId="0" animBg="1" autoUpdateAnimBg="0"/>
      <p:bldP spid="18" grpId="0" animBg="1" autoUpdateAnimBg="0"/>
      <p:bldP spid="20" grpId="0" animBg="1" autoUpdateAnimBg="0"/>
      <p:bldP spid="22" grpId="0" animBg="1" autoUpdateAnimBg="0"/>
      <p:bldP spid="24" grpId="0" animBg="1" autoUpdateAnimBg="0"/>
      <p:bldP spid="26"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52AF6D5-FE29-4C63-96DC-09E56F0C619B}"/>
              </a:ext>
            </a:extLst>
          </p:cNvPr>
          <p:cNvSpPr>
            <a:spLocks noGrp="1"/>
          </p:cNvSpPr>
          <p:nvPr>
            <p:ph type="sldNum" sz="quarter" idx="10"/>
          </p:nvPr>
        </p:nvSpPr>
        <p:spPr/>
        <p:txBody>
          <a:bodyPr/>
          <a:lstStyle/>
          <a:p>
            <a:fld id="{5B1BC3F3-C5AE-40C5-B831-8FBE0041BB2B}" type="slidenum">
              <a:rPr lang="zh-CN" altLang="en-US" smtClean="0"/>
              <a:pPr/>
              <a:t>51</a:t>
            </a:fld>
            <a:endParaRPr lang="zh-CN" altLang="en-US" dirty="0"/>
          </a:p>
        </p:txBody>
      </p:sp>
      <p:sp>
        <p:nvSpPr>
          <p:cNvPr id="3" name="文本占位符 2">
            <a:extLst>
              <a:ext uri="{FF2B5EF4-FFF2-40B4-BE49-F238E27FC236}">
                <a16:creationId xmlns:a16="http://schemas.microsoft.com/office/drawing/2014/main" id="{F12B3E3D-D0CE-479B-B458-5554570A9638}"/>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E03DE5C2-8961-45F1-840B-0CBB9B98BDFF}"/>
              </a:ext>
            </a:extLst>
          </p:cNvPr>
          <p:cNvSpPr>
            <a:spLocks noGrp="1"/>
          </p:cNvSpPr>
          <p:nvPr>
            <p:ph type="body" sz="quarter" idx="12"/>
          </p:nvPr>
        </p:nvSpPr>
        <p:spPr>
          <a:xfrm>
            <a:off x="298450" y="0"/>
            <a:ext cx="3382806" cy="523220"/>
          </a:xfrm>
        </p:spPr>
        <p:txBody>
          <a:bodyPr/>
          <a:lstStyle/>
          <a:p>
            <a:r>
              <a:rPr lang="zh-CN" altLang="en-US" dirty="0"/>
              <a:t>问题四：让</a:t>
            </a:r>
            <a:r>
              <a:rPr lang="en-US" altLang="zh-CN" dirty="0"/>
              <a:t>LED</a:t>
            </a:r>
            <a:r>
              <a:rPr lang="zh-CN" altLang="en-US" dirty="0"/>
              <a:t>跳动</a:t>
            </a:r>
          </a:p>
        </p:txBody>
      </p:sp>
      <p:sp>
        <p:nvSpPr>
          <p:cNvPr id="5" name="文本占位符 4">
            <a:extLst>
              <a:ext uri="{FF2B5EF4-FFF2-40B4-BE49-F238E27FC236}">
                <a16:creationId xmlns:a16="http://schemas.microsoft.com/office/drawing/2014/main" id="{966426E2-B205-468D-85A3-F045DF3CBED2}"/>
              </a:ext>
            </a:extLst>
          </p:cNvPr>
          <p:cNvSpPr>
            <a:spLocks noGrp="1"/>
          </p:cNvSpPr>
          <p:nvPr>
            <p:ph type="body" sz="quarter" idx="13"/>
          </p:nvPr>
        </p:nvSpPr>
        <p:spPr/>
        <p:txBody>
          <a:bodyPr/>
          <a:lstStyle/>
          <a:p>
            <a:pPr>
              <a:lnSpc>
                <a:spcPct val="150000"/>
              </a:lnSpc>
            </a:pPr>
            <a:r>
              <a:rPr lang="zh-CN" altLang="en-US" dirty="0"/>
              <a:t>编程实现</a:t>
            </a:r>
            <a:r>
              <a:rPr lang="en-US" altLang="zh-CN" dirty="0"/>
              <a:t>51</a:t>
            </a:r>
            <a:r>
              <a:rPr lang="zh-CN" altLang="en-US" dirty="0"/>
              <a:t>单片机驱动多个</a:t>
            </a:r>
            <a:r>
              <a:rPr lang="en-US" altLang="zh-CN" dirty="0"/>
              <a:t>LED</a:t>
            </a:r>
            <a:r>
              <a:rPr lang="zh-CN" altLang="en-US" dirty="0"/>
              <a:t>产生流水灯的效果</a:t>
            </a:r>
            <a:endParaRPr lang="en-US" altLang="zh-CN" dirty="0"/>
          </a:p>
          <a:p>
            <a:pPr lvl="1">
              <a:lnSpc>
                <a:spcPct val="150000"/>
              </a:lnSpc>
            </a:pPr>
            <a:r>
              <a:rPr lang="zh-CN" altLang="en-US" dirty="0"/>
              <a:t>按顺序展示一串指定的数字序列（如</a:t>
            </a:r>
            <a:r>
              <a:rPr lang="en-US" altLang="zh-CN" dirty="0"/>
              <a:t>20221030</a:t>
            </a:r>
            <a:r>
              <a:rPr lang="zh-CN" altLang="en-US" dirty="0"/>
              <a:t>）</a:t>
            </a:r>
          </a:p>
        </p:txBody>
      </p:sp>
      <p:pic>
        <p:nvPicPr>
          <p:cNvPr id="6" name="图片 5">
            <a:extLst>
              <a:ext uri="{FF2B5EF4-FFF2-40B4-BE49-F238E27FC236}">
                <a16:creationId xmlns:a16="http://schemas.microsoft.com/office/drawing/2014/main" id="{8D073D41-D33E-4FA0-8B57-E131E4CD4F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19670" y="3544111"/>
            <a:ext cx="2225880" cy="2878760"/>
          </a:xfrm>
          <a:prstGeom prst="rect">
            <a:avLst/>
          </a:prstGeom>
        </p:spPr>
      </p:pic>
    </p:spTree>
    <p:extLst>
      <p:ext uri="{BB962C8B-B14F-4D97-AF65-F5344CB8AC3E}">
        <p14:creationId xmlns:p14="http://schemas.microsoft.com/office/powerpoint/2010/main" val="3966001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FFCD50-EF31-4D7C-B807-233573D82CD1}"/>
              </a:ext>
            </a:extLst>
          </p:cNvPr>
          <p:cNvSpPr>
            <a:spLocks noGrp="1"/>
          </p:cNvSpPr>
          <p:nvPr>
            <p:ph type="sldNum" sz="quarter" idx="10"/>
          </p:nvPr>
        </p:nvSpPr>
        <p:spPr/>
        <p:txBody>
          <a:bodyPr/>
          <a:lstStyle/>
          <a:p>
            <a:fld id="{5B1BC3F3-C5AE-40C5-B831-8FBE0041BB2B}" type="slidenum">
              <a:rPr lang="zh-CN" altLang="en-US" smtClean="0"/>
              <a:pPr/>
              <a:t>52</a:t>
            </a:fld>
            <a:endParaRPr lang="zh-CN" altLang="en-US" dirty="0"/>
          </a:p>
        </p:txBody>
      </p:sp>
      <p:sp>
        <p:nvSpPr>
          <p:cNvPr id="3" name="文本占位符 2">
            <a:extLst>
              <a:ext uri="{FF2B5EF4-FFF2-40B4-BE49-F238E27FC236}">
                <a16:creationId xmlns:a16="http://schemas.microsoft.com/office/drawing/2014/main" id="{99CAD738-74CF-46C5-BF50-7A345FD895D3}"/>
              </a:ext>
            </a:extLst>
          </p:cNvPr>
          <p:cNvSpPr>
            <a:spLocks noGrp="1"/>
          </p:cNvSpPr>
          <p:nvPr>
            <p:ph type="body" sz="quarter" idx="11"/>
          </p:nvPr>
        </p:nvSpPr>
        <p:spPr/>
        <p:txBody>
          <a:bodyPr/>
          <a:lstStyle/>
          <a:p>
            <a:r>
              <a:rPr lang="zh-CN" altLang="en-US" dirty="0"/>
              <a:t>主要内容</a:t>
            </a:r>
          </a:p>
        </p:txBody>
      </p:sp>
      <p:grpSp>
        <p:nvGrpSpPr>
          <p:cNvPr id="6" name="组合 5">
            <a:extLst>
              <a:ext uri="{FF2B5EF4-FFF2-40B4-BE49-F238E27FC236}">
                <a16:creationId xmlns:a16="http://schemas.microsoft.com/office/drawing/2014/main" id="{3086410C-5CEA-4941-901D-ABBA991BF115}"/>
              </a:ext>
            </a:extLst>
          </p:cNvPr>
          <p:cNvGrpSpPr/>
          <p:nvPr/>
        </p:nvGrpSpPr>
        <p:grpSpPr>
          <a:xfrm>
            <a:off x="3526092" y="1236978"/>
            <a:ext cx="5319458" cy="584775"/>
            <a:chOff x="1679978" y="2154073"/>
            <a:chExt cx="5319458" cy="584775"/>
          </a:xfrm>
        </p:grpSpPr>
        <p:grpSp>
          <p:nvGrpSpPr>
            <p:cNvPr id="7" name="组合 6">
              <a:extLst>
                <a:ext uri="{FF2B5EF4-FFF2-40B4-BE49-F238E27FC236}">
                  <a16:creationId xmlns:a16="http://schemas.microsoft.com/office/drawing/2014/main" id="{6AEBC4B2-57C3-4919-9B9C-22CF14D98B4E}"/>
                </a:ext>
              </a:extLst>
            </p:cNvPr>
            <p:cNvGrpSpPr/>
            <p:nvPr/>
          </p:nvGrpSpPr>
          <p:grpSpPr>
            <a:xfrm>
              <a:off x="1679978" y="2154073"/>
              <a:ext cx="5319458" cy="584775"/>
              <a:chOff x="1511558" y="1763184"/>
              <a:chExt cx="5319458" cy="584775"/>
            </a:xfrm>
          </p:grpSpPr>
          <p:sp>
            <p:nvSpPr>
              <p:cNvPr id="9" name="文本框 8">
                <a:extLst>
                  <a:ext uri="{FF2B5EF4-FFF2-40B4-BE49-F238E27FC236}">
                    <a16:creationId xmlns:a16="http://schemas.microsoft.com/office/drawing/2014/main" id="{740C7407-578D-4E38-A5EA-03A61D135441}"/>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从进制到基本数据类型</a:t>
                </a:r>
              </a:p>
            </p:txBody>
          </p:sp>
          <p:sp>
            <p:nvSpPr>
              <p:cNvPr id="10" name="六边形 9">
                <a:extLst>
                  <a:ext uri="{FF2B5EF4-FFF2-40B4-BE49-F238E27FC236}">
                    <a16:creationId xmlns:a16="http://schemas.microsoft.com/office/drawing/2014/main" id="{A38CCBD4-E8E8-4EAE-992B-6D8F5CB407E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文本框 7">
              <a:extLst>
                <a:ext uri="{FF2B5EF4-FFF2-40B4-BE49-F238E27FC236}">
                  <a16:creationId xmlns:a16="http://schemas.microsoft.com/office/drawing/2014/main" id="{C3B9B0BF-0402-453D-9561-E028D8AC0EC8}"/>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a:t>
              </a:r>
            </a:p>
          </p:txBody>
        </p:sp>
      </p:grpSp>
      <p:grpSp>
        <p:nvGrpSpPr>
          <p:cNvPr id="11" name="组合 10">
            <a:extLst>
              <a:ext uri="{FF2B5EF4-FFF2-40B4-BE49-F238E27FC236}">
                <a16:creationId xmlns:a16="http://schemas.microsoft.com/office/drawing/2014/main" id="{B97D1679-E11F-490B-AF45-3C30C6BF2B43}"/>
              </a:ext>
            </a:extLst>
          </p:cNvPr>
          <p:cNvGrpSpPr/>
          <p:nvPr/>
        </p:nvGrpSpPr>
        <p:grpSpPr>
          <a:xfrm>
            <a:off x="3526092" y="2472920"/>
            <a:ext cx="5319458" cy="584775"/>
            <a:chOff x="1679978" y="2154073"/>
            <a:chExt cx="5319458" cy="584775"/>
          </a:xfrm>
        </p:grpSpPr>
        <p:grpSp>
          <p:nvGrpSpPr>
            <p:cNvPr id="12" name="组合 11">
              <a:extLst>
                <a:ext uri="{FF2B5EF4-FFF2-40B4-BE49-F238E27FC236}">
                  <a16:creationId xmlns:a16="http://schemas.microsoft.com/office/drawing/2014/main" id="{66D49E0B-14AD-44DA-9154-417CF7B34379}"/>
                </a:ext>
              </a:extLst>
            </p:cNvPr>
            <p:cNvGrpSpPr/>
            <p:nvPr/>
          </p:nvGrpSpPr>
          <p:grpSpPr>
            <a:xfrm>
              <a:off x="1679978" y="2154073"/>
              <a:ext cx="5319458" cy="584775"/>
              <a:chOff x="1511558" y="1763184"/>
              <a:chExt cx="5319458" cy="584775"/>
            </a:xfrm>
          </p:grpSpPr>
          <p:sp>
            <p:nvSpPr>
              <p:cNvPr id="14" name="文本框 13">
                <a:extLst>
                  <a:ext uri="{FF2B5EF4-FFF2-40B4-BE49-F238E27FC236}">
                    <a16:creationId xmlns:a16="http://schemas.microsoft.com/office/drawing/2014/main" id="{6E4DC8E3-790C-4F8C-A73E-F757AD364E85}"/>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基本控制结构</a:t>
                </a:r>
              </a:p>
            </p:txBody>
          </p:sp>
          <p:sp>
            <p:nvSpPr>
              <p:cNvPr id="15" name="六边形 14">
                <a:extLst>
                  <a:ext uri="{FF2B5EF4-FFF2-40B4-BE49-F238E27FC236}">
                    <a16:creationId xmlns:a16="http://schemas.microsoft.com/office/drawing/2014/main" id="{DCB57187-2A86-45A3-815E-41AF8DCA515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文本框 12">
              <a:extLst>
                <a:ext uri="{FF2B5EF4-FFF2-40B4-BE49-F238E27FC236}">
                  <a16:creationId xmlns:a16="http://schemas.microsoft.com/office/drawing/2014/main" id="{EF856F4E-3878-4334-BC5E-C34EA0F76DD3}"/>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a:t>
              </a:r>
            </a:p>
          </p:txBody>
        </p:sp>
      </p:grpSp>
      <p:grpSp>
        <p:nvGrpSpPr>
          <p:cNvPr id="16" name="组合 15">
            <a:extLst>
              <a:ext uri="{FF2B5EF4-FFF2-40B4-BE49-F238E27FC236}">
                <a16:creationId xmlns:a16="http://schemas.microsoft.com/office/drawing/2014/main" id="{60A0359A-1E20-4C6C-BC91-39A844C449ED}"/>
              </a:ext>
            </a:extLst>
          </p:cNvPr>
          <p:cNvGrpSpPr/>
          <p:nvPr/>
        </p:nvGrpSpPr>
        <p:grpSpPr>
          <a:xfrm>
            <a:off x="3526092" y="3708862"/>
            <a:ext cx="5319458" cy="584775"/>
            <a:chOff x="1679978" y="2154073"/>
            <a:chExt cx="5319458" cy="584775"/>
          </a:xfrm>
        </p:grpSpPr>
        <p:grpSp>
          <p:nvGrpSpPr>
            <p:cNvPr id="17" name="组合 16">
              <a:extLst>
                <a:ext uri="{FF2B5EF4-FFF2-40B4-BE49-F238E27FC236}">
                  <a16:creationId xmlns:a16="http://schemas.microsoft.com/office/drawing/2014/main" id="{B582591C-398B-482C-A71E-3B7DB57CD3D2}"/>
                </a:ext>
              </a:extLst>
            </p:cNvPr>
            <p:cNvGrpSpPr/>
            <p:nvPr/>
          </p:nvGrpSpPr>
          <p:grpSpPr>
            <a:xfrm>
              <a:off x="1679978" y="2154073"/>
              <a:ext cx="5319458" cy="584775"/>
              <a:chOff x="1511558" y="1763184"/>
              <a:chExt cx="5319458" cy="584775"/>
            </a:xfrm>
          </p:grpSpPr>
          <p:sp>
            <p:nvSpPr>
              <p:cNvPr id="19" name="文本框 18">
                <a:extLst>
                  <a:ext uri="{FF2B5EF4-FFF2-40B4-BE49-F238E27FC236}">
                    <a16:creationId xmlns:a16="http://schemas.microsoft.com/office/drawing/2014/main" id="{980487C4-2885-4A16-BB80-DFE0A57EEC6D}"/>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函数与模块化设计</a:t>
                </a:r>
              </a:p>
            </p:txBody>
          </p:sp>
          <p:sp>
            <p:nvSpPr>
              <p:cNvPr id="20" name="六边形 19">
                <a:extLst>
                  <a:ext uri="{FF2B5EF4-FFF2-40B4-BE49-F238E27FC236}">
                    <a16:creationId xmlns:a16="http://schemas.microsoft.com/office/drawing/2014/main" id="{90ED65A4-5541-47E2-B822-7A29222B78C1}"/>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文本框 17">
              <a:extLst>
                <a:ext uri="{FF2B5EF4-FFF2-40B4-BE49-F238E27FC236}">
                  <a16:creationId xmlns:a16="http://schemas.microsoft.com/office/drawing/2014/main" id="{28C806D0-BEAB-4F67-8535-0C293F835A9A}"/>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三</a:t>
              </a:r>
            </a:p>
          </p:txBody>
        </p:sp>
      </p:grpSp>
      <p:grpSp>
        <p:nvGrpSpPr>
          <p:cNvPr id="21" name="组合 20">
            <a:extLst>
              <a:ext uri="{FF2B5EF4-FFF2-40B4-BE49-F238E27FC236}">
                <a16:creationId xmlns:a16="http://schemas.microsoft.com/office/drawing/2014/main" id="{927DB8F9-C6B0-44CC-88B0-AD99ABB82A55}"/>
              </a:ext>
            </a:extLst>
          </p:cNvPr>
          <p:cNvGrpSpPr/>
          <p:nvPr/>
        </p:nvGrpSpPr>
        <p:grpSpPr>
          <a:xfrm>
            <a:off x="3526092" y="4944803"/>
            <a:ext cx="5319458" cy="584775"/>
            <a:chOff x="1679978" y="2154073"/>
            <a:chExt cx="5319458" cy="584775"/>
          </a:xfrm>
        </p:grpSpPr>
        <p:grpSp>
          <p:nvGrpSpPr>
            <p:cNvPr id="22" name="组合 21">
              <a:extLst>
                <a:ext uri="{FF2B5EF4-FFF2-40B4-BE49-F238E27FC236}">
                  <a16:creationId xmlns:a16="http://schemas.microsoft.com/office/drawing/2014/main" id="{95283FF3-DB6B-4EBF-88C2-3F77793C079C}"/>
                </a:ext>
              </a:extLst>
            </p:cNvPr>
            <p:cNvGrpSpPr/>
            <p:nvPr/>
          </p:nvGrpSpPr>
          <p:grpSpPr>
            <a:xfrm>
              <a:off x="1679978" y="2154073"/>
              <a:ext cx="5319458" cy="584775"/>
              <a:chOff x="1511558" y="1763184"/>
              <a:chExt cx="5319458" cy="584775"/>
            </a:xfrm>
          </p:grpSpPr>
          <p:sp>
            <p:nvSpPr>
              <p:cNvPr id="24" name="文本框 23">
                <a:extLst>
                  <a:ext uri="{FF2B5EF4-FFF2-40B4-BE49-F238E27FC236}">
                    <a16:creationId xmlns:a16="http://schemas.microsoft.com/office/drawing/2014/main" id="{450BCE2C-8C9F-428F-806D-FEE139E293A6}"/>
                  </a:ext>
                </a:extLst>
              </p:cNvPr>
              <p:cNvSpPr txBox="1"/>
              <p:nvPr/>
            </p:nvSpPr>
            <p:spPr>
              <a:xfrm>
                <a:off x="1792200" y="1763184"/>
                <a:ext cx="5038816" cy="584775"/>
              </a:xfrm>
              <a:prstGeom prst="rect">
                <a:avLst/>
              </a:prstGeom>
              <a:solidFill>
                <a:schemeClr val="accent4">
                  <a:lumMod val="20000"/>
                  <a:lumOff val="80000"/>
                </a:schemeClr>
              </a:solid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构造数据类型之数组</a:t>
                </a:r>
              </a:p>
            </p:txBody>
          </p:sp>
          <p:sp>
            <p:nvSpPr>
              <p:cNvPr id="25" name="六边形 24">
                <a:extLst>
                  <a:ext uri="{FF2B5EF4-FFF2-40B4-BE49-F238E27FC236}">
                    <a16:creationId xmlns:a16="http://schemas.microsoft.com/office/drawing/2014/main" id="{5B23C39F-2CBF-4FB7-882E-12E5BDB7189A}"/>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文本框 22">
              <a:extLst>
                <a:ext uri="{FF2B5EF4-FFF2-40B4-BE49-F238E27FC236}">
                  <a16:creationId xmlns:a16="http://schemas.microsoft.com/office/drawing/2014/main" id="{72F5951B-6774-4DA9-B233-FF9D9104D50F}"/>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四</a:t>
              </a:r>
            </a:p>
          </p:txBody>
        </p:sp>
      </p:grpSp>
    </p:spTree>
    <p:extLst>
      <p:ext uri="{BB962C8B-B14F-4D97-AF65-F5344CB8AC3E}">
        <p14:creationId xmlns:p14="http://schemas.microsoft.com/office/powerpoint/2010/main" val="3362428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53</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696720" cy="523220"/>
          </a:xfrm>
        </p:spPr>
        <p:txBody>
          <a:bodyPr/>
          <a:lstStyle/>
          <a:p>
            <a:r>
              <a:rPr lang="zh-CN" altLang="en-US" dirty="0"/>
              <a:t>数组的相关概念</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5280510"/>
          </a:xfrm>
        </p:spPr>
        <p:txBody>
          <a:bodyPr>
            <a:normAutofit/>
          </a:bodyPr>
          <a:lstStyle/>
          <a:p>
            <a:r>
              <a:rPr lang="en-US" altLang="zh-CN" dirty="0"/>
              <a:t> C </a:t>
            </a:r>
            <a:r>
              <a:rPr lang="zh-CN" altLang="en-US" dirty="0"/>
              <a:t>语言可以根据用户需要，用基本数据类型定义特殊性质的数据类型，称为构造类型。构造类型有：数组、结构、联合；</a:t>
            </a:r>
            <a:endParaRPr lang="en-US" altLang="zh-CN" dirty="0"/>
          </a:p>
          <a:p>
            <a:r>
              <a:rPr lang="zh-CN" altLang="en-US" dirty="0"/>
              <a:t>相同数据类型变量的有序集合称为数组。有序表现在数组元素在内存中连续存放。</a:t>
            </a:r>
            <a:endParaRPr lang="en-US" altLang="zh-CN" dirty="0"/>
          </a:p>
          <a:p>
            <a:r>
              <a:rPr lang="zh-CN" altLang="en-US" dirty="0"/>
              <a:t>数组用一个名字作为标识。为区分各元素，每个元素有一个用整型表示的序号，称之为下标。下标可以有多个，下标的个数称为数组的维数。</a:t>
            </a:r>
            <a:endParaRPr lang="en-US" altLang="zh-CN" dirty="0"/>
          </a:p>
          <a:p>
            <a:r>
              <a:rPr lang="zh-CN" altLang="en-US" dirty="0"/>
              <a:t>数组必须先说明后使用，说明数组的名字（标识）。说明数组的类型。说明数组的维数。确定各维下标的变化范围。</a:t>
            </a:r>
            <a:endParaRPr lang="en-US" altLang="zh-CN" dirty="0"/>
          </a:p>
          <a:p>
            <a:r>
              <a:rPr lang="zh-CN" altLang="en-US" dirty="0"/>
              <a:t>编译系统将根据说明，开辟内存单元按特有的顺序和相应的类型为各元素分配内存单元。</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114468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54</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一维数组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一维数组的说明</a:t>
            </a:r>
          </a:p>
        </p:txBody>
      </p:sp>
      <p:sp>
        <p:nvSpPr>
          <p:cNvPr id="7" name="Text Box 5">
            <a:extLst>
              <a:ext uri="{FF2B5EF4-FFF2-40B4-BE49-F238E27FC236}">
                <a16:creationId xmlns:a16="http://schemas.microsoft.com/office/drawing/2014/main" id="{1E29BF21-4CD8-4D18-B64C-B2D1DBE0E085}"/>
              </a:ext>
            </a:extLst>
          </p:cNvPr>
          <p:cNvSpPr txBox="1">
            <a:spLocks noChangeArrowheads="1"/>
          </p:cNvSpPr>
          <p:nvPr/>
        </p:nvSpPr>
        <p:spPr bwMode="auto">
          <a:xfrm>
            <a:off x="1057275" y="1225152"/>
            <a:ext cx="57358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type  array1[</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arrayn</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AutoShape 6">
            <a:extLst>
              <a:ext uri="{FF2B5EF4-FFF2-40B4-BE49-F238E27FC236}">
                <a16:creationId xmlns:a16="http://schemas.microsoft.com/office/drawing/2014/main" id="{FAA2B3D0-1861-47DD-B9F1-14FF48DBB42B}"/>
              </a:ext>
            </a:extLst>
          </p:cNvPr>
          <p:cNvSpPr>
            <a:spLocks/>
          </p:cNvSpPr>
          <p:nvPr/>
        </p:nvSpPr>
        <p:spPr bwMode="auto">
          <a:xfrm>
            <a:off x="1403350" y="3093640"/>
            <a:ext cx="7993063" cy="533400"/>
          </a:xfrm>
          <a:prstGeom prst="callout1">
            <a:avLst>
              <a:gd name="adj1" fmla="val 78569"/>
              <a:gd name="adj2" fmla="val -954"/>
              <a:gd name="adj3" fmla="val -266370"/>
              <a:gd name="adj4" fmla="val -954"/>
            </a:avLst>
          </a:prstGeom>
          <a:noFill/>
          <a:ln w="19050">
            <a:solidFill>
              <a:srgbClr val="E4B316"/>
            </a:solidFill>
            <a:miter lim="800000"/>
            <a:headEnd type="stealth" w="lg" len="lg"/>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类型说明符，根据需要可加修饰说明。说明数组的类型。</a:t>
            </a:r>
          </a:p>
        </p:txBody>
      </p:sp>
      <p:sp>
        <p:nvSpPr>
          <p:cNvPr id="9" name="AutoShape 7">
            <a:extLst>
              <a:ext uri="{FF2B5EF4-FFF2-40B4-BE49-F238E27FC236}">
                <a16:creationId xmlns:a16="http://schemas.microsoft.com/office/drawing/2014/main" id="{FA222FEB-00B6-403C-8953-CCBE3C321B8D}"/>
              </a:ext>
            </a:extLst>
          </p:cNvPr>
          <p:cNvSpPr>
            <a:spLocks/>
          </p:cNvSpPr>
          <p:nvPr/>
        </p:nvSpPr>
        <p:spPr bwMode="auto">
          <a:xfrm>
            <a:off x="2108200" y="2579290"/>
            <a:ext cx="4062413" cy="425450"/>
          </a:xfrm>
          <a:prstGeom prst="accentCallout2">
            <a:avLst>
              <a:gd name="adj1" fmla="val 26866"/>
              <a:gd name="adj2" fmla="val -1875"/>
              <a:gd name="adj3" fmla="val 26866"/>
              <a:gd name="adj4" fmla="val -1875"/>
              <a:gd name="adj5" fmla="val -207838"/>
              <a:gd name="adj6" fmla="val -1875"/>
            </a:avLst>
          </a:prstGeom>
          <a:noFill/>
          <a:ln w="19050">
            <a:solidFill>
              <a:srgbClr val="E4B316"/>
            </a:solidFill>
            <a:miter lim="800000"/>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数组名，用标识符命名。</a:t>
            </a:r>
          </a:p>
        </p:txBody>
      </p:sp>
      <p:sp>
        <p:nvSpPr>
          <p:cNvPr id="10" name="AutoShape 8">
            <a:extLst>
              <a:ext uri="{FF2B5EF4-FFF2-40B4-BE49-F238E27FC236}">
                <a16:creationId xmlns:a16="http://schemas.microsoft.com/office/drawing/2014/main" id="{FE4200AE-209F-468D-A688-89D843378D4C}"/>
              </a:ext>
            </a:extLst>
          </p:cNvPr>
          <p:cNvSpPr>
            <a:spLocks/>
          </p:cNvSpPr>
          <p:nvPr/>
        </p:nvSpPr>
        <p:spPr bwMode="auto">
          <a:xfrm>
            <a:off x="3124200" y="1834752"/>
            <a:ext cx="5867400" cy="838200"/>
          </a:xfrm>
          <a:prstGeom prst="accentCallout2">
            <a:avLst>
              <a:gd name="adj1" fmla="val 13634"/>
              <a:gd name="adj2" fmla="val -1301"/>
              <a:gd name="adj3" fmla="val 13634"/>
              <a:gd name="adj4" fmla="val -1435"/>
              <a:gd name="adj5" fmla="val -14773"/>
              <a:gd name="adj6" fmla="val -1463"/>
            </a:avLst>
          </a:prstGeom>
          <a:noFill/>
          <a:ln w="19050">
            <a:solidFill>
              <a:srgbClr val="E4B316"/>
            </a:solidFill>
            <a:miter lim="800000"/>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用</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包含的常量表达式。数组的下标从</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变化到常量达式的值减一。</a:t>
            </a:r>
          </a:p>
        </p:txBody>
      </p:sp>
      <p:sp>
        <p:nvSpPr>
          <p:cNvPr id="11" name="Text Box 9">
            <a:extLst>
              <a:ext uri="{FF2B5EF4-FFF2-40B4-BE49-F238E27FC236}">
                <a16:creationId xmlns:a16="http://schemas.microsoft.com/office/drawing/2014/main" id="{6E837B0F-1CB7-4C3A-ABC4-D96205F17D8D}"/>
              </a:ext>
            </a:extLst>
          </p:cNvPr>
          <p:cNvSpPr txBox="1">
            <a:spLocks noChangeArrowheads="1"/>
          </p:cNvSpPr>
          <p:nvPr/>
        </p:nvSpPr>
        <p:spPr bwMode="auto">
          <a:xfrm>
            <a:off x="4325309" y="5262263"/>
            <a:ext cx="2390696"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short id[5],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iyear</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float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fScore</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[36];</a:t>
            </a:r>
          </a:p>
        </p:txBody>
      </p:sp>
      <p:sp>
        <p:nvSpPr>
          <p:cNvPr id="12" name="Text Box 10">
            <a:extLst>
              <a:ext uri="{FF2B5EF4-FFF2-40B4-BE49-F238E27FC236}">
                <a16:creationId xmlns:a16="http://schemas.microsoft.com/office/drawing/2014/main" id="{ADBE2042-ED49-442A-9050-A1F68A867291}"/>
              </a:ext>
            </a:extLst>
          </p:cNvPr>
          <p:cNvSpPr txBox="1">
            <a:spLocks noChangeArrowheads="1"/>
          </p:cNvSpPr>
          <p:nvPr/>
        </p:nvSpPr>
        <p:spPr bwMode="auto">
          <a:xfrm>
            <a:off x="0" y="3511152"/>
            <a:ext cx="73661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当说明数组后，编译时系统会根据定义的类型分配连续的一段</a:t>
            </a:r>
          </a:p>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内存单元给数组的各元素。</a:t>
            </a:r>
          </a:p>
        </p:txBody>
      </p:sp>
      <p:sp>
        <p:nvSpPr>
          <p:cNvPr id="13" name="Rectangle 11">
            <a:extLst>
              <a:ext uri="{FF2B5EF4-FFF2-40B4-BE49-F238E27FC236}">
                <a16:creationId xmlns:a16="http://schemas.microsoft.com/office/drawing/2014/main" id="{359360B6-9127-492E-A8DE-31C41C03D663}"/>
              </a:ext>
            </a:extLst>
          </p:cNvPr>
          <p:cNvSpPr>
            <a:spLocks noChangeArrowheads="1"/>
          </p:cNvSpPr>
          <p:nvPr/>
        </p:nvSpPr>
        <p:spPr bwMode="auto">
          <a:xfrm>
            <a:off x="6934200" y="4273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12">
            <a:extLst>
              <a:ext uri="{FF2B5EF4-FFF2-40B4-BE49-F238E27FC236}">
                <a16:creationId xmlns:a16="http://schemas.microsoft.com/office/drawing/2014/main" id="{560EBC71-0E9C-4C25-B2C4-E80B6B0CFC75}"/>
              </a:ext>
            </a:extLst>
          </p:cNvPr>
          <p:cNvSpPr>
            <a:spLocks noChangeArrowheads="1"/>
          </p:cNvSpPr>
          <p:nvPr/>
        </p:nvSpPr>
        <p:spPr bwMode="auto">
          <a:xfrm>
            <a:off x="6934200" y="4654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Rectangle 13">
            <a:extLst>
              <a:ext uri="{FF2B5EF4-FFF2-40B4-BE49-F238E27FC236}">
                <a16:creationId xmlns:a16="http://schemas.microsoft.com/office/drawing/2014/main" id="{646F71AB-A041-4740-A2C6-CD73C58BBD3B}"/>
              </a:ext>
            </a:extLst>
          </p:cNvPr>
          <p:cNvSpPr>
            <a:spLocks noChangeArrowheads="1"/>
          </p:cNvSpPr>
          <p:nvPr/>
        </p:nvSpPr>
        <p:spPr bwMode="auto">
          <a:xfrm>
            <a:off x="6934200" y="5035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Rectangle 14">
            <a:extLst>
              <a:ext uri="{FF2B5EF4-FFF2-40B4-BE49-F238E27FC236}">
                <a16:creationId xmlns:a16="http://schemas.microsoft.com/office/drawing/2014/main" id="{B5C2C950-4A68-441F-91D4-E5BC2E74DC26}"/>
              </a:ext>
            </a:extLst>
          </p:cNvPr>
          <p:cNvSpPr>
            <a:spLocks noChangeArrowheads="1"/>
          </p:cNvSpPr>
          <p:nvPr/>
        </p:nvSpPr>
        <p:spPr bwMode="auto">
          <a:xfrm>
            <a:off x="6934200" y="5416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Rectangle 15">
            <a:extLst>
              <a:ext uri="{FF2B5EF4-FFF2-40B4-BE49-F238E27FC236}">
                <a16:creationId xmlns:a16="http://schemas.microsoft.com/office/drawing/2014/main" id="{470932BA-C3BE-4CE9-8B8C-EF3C1B43882F}"/>
              </a:ext>
            </a:extLst>
          </p:cNvPr>
          <p:cNvSpPr>
            <a:spLocks noChangeArrowheads="1"/>
          </p:cNvSpPr>
          <p:nvPr/>
        </p:nvSpPr>
        <p:spPr bwMode="auto">
          <a:xfrm>
            <a:off x="6934200" y="5797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Text Box 16">
            <a:extLst>
              <a:ext uri="{FF2B5EF4-FFF2-40B4-BE49-F238E27FC236}">
                <a16:creationId xmlns:a16="http://schemas.microsoft.com/office/drawing/2014/main" id="{B7441850-4F93-4F64-86CA-3C97A6547C66}"/>
              </a:ext>
            </a:extLst>
          </p:cNvPr>
          <p:cNvSpPr txBox="1">
            <a:spLocks noChangeArrowheads="1"/>
          </p:cNvSpPr>
          <p:nvPr/>
        </p:nvSpPr>
        <p:spPr bwMode="auto">
          <a:xfrm>
            <a:off x="8077200" y="41969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id[0]</a:t>
            </a:r>
          </a:p>
        </p:txBody>
      </p:sp>
      <p:sp>
        <p:nvSpPr>
          <p:cNvPr id="19" name="Text Box 17">
            <a:extLst>
              <a:ext uri="{FF2B5EF4-FFF2-40B4-BE49-F238E27FC236}">
                <a16:creationId xmlns:a16="http://schemas.microsoft.com/office/drawing/2014/main" id="{0FBBB0F7-874E-4736-8629-CFCD598F621D}"/>
              </a:ext>
            </a:extLst>
          </p:cNvPr>
          <p:cNvSpPr txBox="1">
            <a:spLocks noChangeArrowheads="1"/>
          </p:cNvSpPr>
          <p:nvPr/>
        </p:nvSpPr>
        <p:spPr bwMode="auto">
          <a:xfrm>
            <a:off x="8077200" y="46541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id[1]</a:t>
            </a:r>
          </a:p>
        </p:txBody>
      </p:sp>
      <p:sp>
        <p:nvSpPr>
          <p:cNvPr id="20" name="Text Box 18">
            <a:extLst>
              <a:ext uri="{FF2B5EF4-FFF2-40B4-BE49-F238E27FC236}">
                <a16:creationId xmlns:a16="http://schemas.microsoft.com/office/drawing/2014/main" id="{F64036F7-353A-4277-A471-91A42669D1B6}"/>
              </a:ext>
            </a:extLst>
          </p:cNvPr>
          <p:cNvSpPr txBox="1">
            <a:spLocks noChangeArrowheads="1"/>
          </p:cNvSpPr>
          <p:nvPr/>
        </p:nvSpPr>
        <p:spPr bwMode="auto">
          <a:xfrm>
            <a:off x="8077200" y="50351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id[2]</a:t>
            </a:r>
          </a:p>
        </p:txBody>
      </p:sp>
      <p:sp>
        <p:nvSpPr>
          <p:cNvPr id="21" name="Text Box 19">
            <a:extLst>
              <a:ext uri="{FF2B5EF4-FFF2-40B4-BE49-F238E27FC236}">
                <a16:creationId xmlns:a16="http://schemas.microsoft.com/office/drawing/2014/main" id="{C4D2D20E-97F4-4DDD-9CD6-FA6BF23C95FE}"/>
              </a:ext>
            </a:extLst>
          </p:cNvPr>
          <p:cNvSpPr txBox="1">
            <a:spLocks noChangeArrowheads="1"/>
          </p:cNvSpPr>
          <p:nvPr/>
        </p:nvSpPr>
        <p:spPr bwMode="auto">
          <a:xfrm>
            <a:off x="8077200" y="54161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id[3]</a:t>
            </a:r>
          </a:p>
        </p:txBody>
      </p:sp>
      <p:sp>
        <p:nvSpPr>
          <p:cNvPr id="22" name="Text Box 20">
            <a:extLst>
              <a:ext uri="{FF2B5EF4-FFF2-40B4-BE49-F238E27FC236}">
                <a16:creationId xmlns:a16="http://schemas.microsoft.com/office/drawing/2014/main" id="{3AE325BE-A70B-4396-8E6C-F011F0244770}"/>
              </a:ext>
            </a:extLst>
          </p:cNvPr>
          <p:cNvSpPr txBox="1">
            <a:spLocks noChangeArrowheads="1"/>
          </p:cNvSpPr>
          <p:nvPr/>
        </p:nvSpPr>
        <p:spPr bwMode="auto">
          <a:xfrm>
            <a:off x="8077200" y="57971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id[4]</a:t>
            </a:r>
          </a:p>
        </p:txBody>
      </p:sp>
      <p:sp>
        <p:nvSpPr>
          <p:cNvPr id="23" name="AutoShape 21">
            <a:extLst>
              <a:ext uri="{FF2B5EF4-FFF2-40B4-BE49-F238E27FC236}">
                <a16:creationId xmlns:a16="http://schemas.microsoft.com/office/drawing/2014/main" id="{B4920BC0-B116-4312-A60C-AD00F7D463BE}"/>
              </a:ext>
            </a:extLst>
          </p:cNvPr>
          <p:cNvSpPr>
            <a:spLocks/>
          </p:cNvSpPr>
          <p:nvPr/>
        </p:nvSpPr>
        <p:spPr bwMode="auto">
          <a:xfrm>
            <a:off x="0" y="4501752"/>
            <a:ext cx="6372225" cy="914400"/>
          </a:xfrm>
          <a:prstGeom prst="callout1">
            <a:avLst>
              <a:gd name="adj1" fmla="val -8333"/>
              <a:gd name="adj2" fmla="val 1792"/>
              <a:gd name="adj3" fmla="val -8333"/>
              <a:gd name="adj4" fmla="val 107023"/>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系统为数组分配的连续内存单元，每个单元占两个</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BYTE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。首地址用数组名</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表示。</a:t>
            </a:r>
          </a:p>
        </p:txBody>
      </p:sp>
    </p:spTree>
    <p:extLst>
      <p:ext uri="{BB962C8B-B14F-4D97-AF65-F5344CB8AC3E}">
        <p14:creationId xmlns:p14="http://schemas.microsoft.com/office/powerpoint/2010/main" val="70054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500"/>
                                        <p:tgtEl>
                                          <p:spTgt spid="9"/>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down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 calcmode="lin" valueType="num">
                                      <p:cBhvr>
                                        <p:cTn id="2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1"/>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2"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1+#ppt_w/2"/>
                                          </p:val>
                                        </p:tav>
                                        <p:tav tm="100000">
                                          <p:val>
                                            <p:strVal val="#ppt_x"/>
                                          </p:val>
                                        </p:tav>
                                      </p:tavLst>
                                    </p:anim>
                                    <p:anim calcmode="lin" valueType="num">
                                      <p:cBhvr additive="base">
                                        <p:cTn id="45"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1+#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par>
                          <p:cTn id="63" fill="hold">
                            <p:stCondLst>
                              <p:cond delay="500"/>
                            </p:stCondLst>
                            <p:childTnLst>
                              <p:par>
                                <p:cTn id="64" presetID="2" presetClass="entr" presetSubtype="2"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1+#ppt_w/2"/>
                                          </p:val>
                                        </p:tav>
                                        <p:tav tm="100000">
                                          <p:val>
                                            <p:strVal val="#ppt_x"/>
                                          </p:val>
                                        </p:tav>
                                      </p:tavLst>
                                    </p:anim>
                                    <p:anim calcmode="lin" valueType="num">
                                      <p:cBhvr additive="base">
                                        <p:cTn id="67"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500" fill="hold"/>
                                        <p:tgtEl>
                                          <p:spTgt spid="16"/>
                                        </p:tgtEl>
                                        <p:attrNameLst>
                                          <p:attrName>ppt_x</p:attrName>
                                        </p:attrNameLst>
                                      </p:cBhvr>
                                      <p:tavLst>
                                        <p:tav tm="0">
                                          <p:val>
                                            <p:strVal val="#ppt_x"/>
                                          </p:val>
                                        </p:tav>
                                        <p:tav tm="100000">
                                          <p:val>
                                            <p:strVal val="#ppt_x"/>
                                          </p:val>
                                        </p:tav>
                                      </p:tavLst>
                                    </p:anim>
                                    <p:anim calcmode="lin" valueType="num">
                                      <p:cBhvr additive="base">
                                        <p:cTn id="73" dur="500" fill="hold"/>
                                        <p:tgtEl>
                                          <p:spTgt spid="16"/>
                                        </p:tgtEl>
                                        <p:attrNameLst>
                                          <p:attrName>ppt_y</p:attrName>
                                        </p:attrNameLst>
                                      </p:cBhvr>
                                      <p:tavLst>
                                        <p:tav tm="0">
                                          <p:val>
                                            <p:strVal val="1+#ppt_h/2"/>
                                          </p:val>
                                        </p:tav>
                                        <p:tav tm="100000">
                                          <p:val>
                                            <p:strVal val="#ppt_y"/>
                                          </p:val>
                                        </p:tav>
                                      </p:tavLst>
                                    </p:anim>
                                  </p:childTnLst>
                                </p:cTn>
                              </p:par>
                            </p:childTnLst>
                          </p:cTn>
                        </p:par>
                        <p:par>
                          <p:cTn id="74" fill="hold">
                            <p:stCondLst>
                              <p:cond delay="500"/>
                            </p:stCondLst>
                            <p:childTnLst>
                              <p:par>
                                <p:cTn id="75" presetID="2" presetClass="entr" presetSubtype="2"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1+#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childTnLst>
                          </p:cTn>
                        </p:par>
                        <p:par>
                          <p:cTn id="85" fill="hold">
                            <p:stCondLst>
                              <p:cond delay="500"/>
                            </p:stCondLst>
                            <p:childTnLst>
                              <p:par>
                                <p:cTn id="86" presetID="2" presetClass="entr" presetSubtype="2"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fill="hold"/>
                                        <p:tgtEl>
                                          <p:spTgt spid="22"/>
                                        </p:tgtEl>
                                        <p:attrNameLst>
                                          <p:attrName>ppt_x</p:attrName>
                                        </p:attrNameLst>
                                      </p:cBhvr>
                                      <p:tavLst>
                                        <p:tav tm="0">
                                          <p:val>
                                            <p:strVal val="1+#ppt_w/2"/>
                                          </p:val>
                                        </p:tav>
                                        <p:tav tm="100000">
                                          <p:val>
                                            <p:strVal val="#ppt_x"/>
                                          </p:val>
                                        </p:tav>
                                      </p:tavLst>
                                    </p:anim>
                                    <p:anim calcmode="lin" valueType="num">
                                      <p:cBhvr additive="base">
                                        <p:cTn id="89"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strips(downLeft)">
                                      <p:cBhvr>
                                        <p:cTn id="9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animBg="1" autoUpdateAnimBg="0"/>
      <p:bldP spid="10" grpId="0" animBg="1" autoUpdateAnimBg="0"/>
      <p:bldP spid="11" grpId="0" autoUpdateAnimBg="0"/>
      <p:bldP spid="12" grpId="0" autoUpdateAnimBg="0"/>
      <p:bldP spid="13" grpId="0" animBg="1"/>
      <p:bldP spid="14" grpId="0" animBg="1"/>
      <p:bldP spid="15" grpId="0" animBg="1"/>
      <p:bldP spid="16" grpId="0" animBg="1"/>
      <p:bldP spid="17" grpId="0" animBg="1"/>
      <p:bldP spid="18" grpId="0" autoUpdateAnimBg="0"/>
      <p:bldP spid="19" grpId="0" autoUpdateAnimBg="0"/>
      <p:bldP spid="20" grpId="0" autoUpdateAnimBg="0"/>
      <p:bldP spid="21" grpId="0" autoUpdateAnimBg="0"/>
      <p:bldP spid="22" grpId="0" autoUpdateAnimBg="0"/>
      <p:bldP spid="23"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一维数组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523220"/>
          </a:xfrm>
        </p:spPr>
        <p:txBody>
          <a:bodyPr/>
          <a:lstStyle/>
          <a:p>
            <a:r>
              <a:rPr lang="zh-CN" altLang="en-US" dirty="0"/>
              <a:t>一维数组的初始化</a:t>
            </a:r>
          </a:p>
        </p:txBody>
      </p:sp>
      <p:sp>
        <p:nvSpPr>
          <p:cNvPr id="24" name="Text Box 3">
            <a:extLst>
              <a:ext uri="{FF2B5EF4-FFF2-40B4-BE49-F238E27FC236}">
                <a16:creationId xmlns:a16="http://schemas.microsoft.com/office/drawing/2014/main" id="{FAE9B77E-A709-4F78-91AA-FAFEAEE977FF}"/>
              </a:ext>
            </a:extLst>
          </p:cNvPr>
          <p:cNvSpPr txBox="1">
            <a:spLocks noChangeArrowheads="1"/>
          </p:cNvSpPr>
          <p:nvPr/>
        </p:nvSpPr>
        <p:spPr bwMode="auto">
          <a:xfrm>
            <a:off x="733424" y="1301433"/>
            <a:ext cx="59305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数组的元素可以在说明数组时初始化。</a:t>
            </a:r>
          </a:p>
        </p:txBody>
      </p:sp>
      <p:sp>
        <p:nvSpPr>
          <p:cNvPr id="25" name="Text Box 4">
            <a:extLst>
              <a:ext uri="{FF2B5EF4-FFF2-40B4-BE49-F238E27FC236}">
                <a16:creationId xmlns:a16="http://schemas.microsoft.com/office/drawing/2014/main" id="{395E8187-1295-4AD8-9638-3EB9EE5C8F31}"/>
              </a:ext>
            </a:extLst>
          </p:cNvPr>
          <p:cNvSpPr txBox="1">
            <a:spLocks noChangeArrowheads="1"/>
          </p:cNvSpPr>
          <p:nvPr/>
        </p:nvSpPr>
        <p:spPr bwMode="auto">
          <a:xfrm>
            <a:off x="733424" y="1682433"/>
            <a:ext cx="4493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a[10]={1,2,3,4,5,6,7,8,9,10};</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说明数组，同时初始化全部元素。*</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6" name="Text Box 5">
            <a:extLst>
              <a:ext uri="{FF2B5EF4-FFF2-40B4-BE49-F238E27FC236}">
                <a16:creationId xmlns:a16="http://schemas.microsoft.com/office/drawing/2014/main" id="{DDAF4E9A-74ED-4DE4-9FEA-9CBBBFE2802C}"/>
              </a:ext>
            </a:extLst>
          </p:cNvPr>
          <p:cNvSpPr txBox="1">
            <a:spLocks noChangeArrowheads="1"/>
          </p:cNvSpPr>
          <p:nvPr/>
        </p:nvSpPr>
        <p:spPr bwMode="auto">
          <a:xfrm>
            <a:off x="733424" y="2444433"/>
            <a:ext cx="55835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float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fValue</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[10]={1.0,2.0,3.0};</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说明数组，给部分元素初值，其余元素为</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7" name="Text Box 6">
            <a:extLst>
              <a:ext uri="{FF2B5EF4-FFF2-40B4-BE49-F238E27FC236}">
                <a16:creationId xmlns:a16="http://schemas.microsoft.com/office/drawing/2014/main" id="{1CF1595D-4954-41AA-B312-F5DE91540E71}"/>
              </a:ext>
            </a:extLst>
          </p:cNvPr>
          <p:cNvSpPr txBox="1">
            <a:spLocks noChangeArrowheads="1"/>
          </p:cNvSpPr>
          <p:nvPr/>
        </p:nvSpPr>
        <p:spPr bwMode="auto">
          <a:xfrm>
            <a:off x="733424" y="3206433"/>
            <a:ext cx="55194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unsigned a[ ]={0x0000,0x0001,0x0002};</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当数组元素全部赋初值时，可以不指定长度*</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8" name="文本占位符 4">
            <a:extLst>
              <a:ext uri="{FF2B5EF4-FFF2-40B4-BE49-F238E27FC236}">
                <a16:creationId xmlns:a16="http://schemas.microsoft.com/office/drawing/2014/main" id="{D7213ED5-810B-48B2-B62D-5303C1384C5B}"/>
              </a:ext>
            </a:extLst>
          </p:cNvPr>
          <p:cNvSpPr txBox="1">
            <a:spLocks/>
          </p:cNvSpPr>
          <p:nvPr/>
        </p:nvSpPr>
        <p:spPr>
          <a:xfrm>
            <a:off x="298450" y="3944462"/>
            <a:ext cx="8547100" cy="5232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一维数组的引用</a:t>
            </a:r>
          </a:p>
        </p:txBody>
      </p:sp>
      <p:sp>
        <p:nvSpPr>
          <p:cNvPr id="29" name="Text Box 3">
            <a:extLst>
              <a:ext uri="{FF2B5EF4-FFF2-40B4-BE49-F238E27FC236}">
                <a16:creationId xmlns:a16="http://schemas.microsoft.com/office/drawing/2014/main" id="{5AC380B3-EFA0-4C75-8F40-ECB4567CC4BB}"/>
              </a:ext>
            </a:extLst>
          </p:cNvPr>
          <p:cNvSpPr txBox="1">
            <a:spLocks noChangeArrowheads="1"/>
          </p:cNvSpPr>
          <p:nvPr/>
        </p:nvSpPr>
        <p:spPr bwMode="auto">
          <a:xfrm>
            <a:off x="733423" y="4497825"/>
            <a:ext cx="818033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原        则：只能引用数组元素，而不能引用整个数组。</a:t>
            </a:r>
          </a:p>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引用方式：数组名</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整型表达式</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下标变量*</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每个数组元素，可以出现在简单变量能够出现的任何地方。注意数组范围 </a:t>
            </a:r>
          </a:p>
        </p:txBody>
      </p:sp>
      <p:sp>
        <p:nvSpPr>
          <p:cNvPr id="30" name="Text Box 4">
            <a:extLst>
              <a:ext uri="{FF2B5EF4-FFF2-40B4-BE49-F238E27FC236}">
                <a16:creationId xmlns:a16="http://schemas.microsoft.com/office/drawing/2014/main" id="{00EF3A7F-2D94-4253-9C7A-626E2BE5908F}"/>
              </a:ext>
            </a:extLst>
          </p:cNvPr>
          <p:cNvSpPr txBox="1">
            <a:spLocks noChangeArrowheads="1"/>
          </p:cNvSpPr>
          <p:nvPr/>
        </p:nvSpPr>
        <p:spPr bwMode="auto">
          <a:xfrm>
            <a:off x="2919651" y="5643720"/>
            <a:ext cx="18517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a[1]=12;    </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s=a[2]+a[1]*20;</a:t>
            </a:r>
          </a:p>
        </p:txBody>
      </p:sp>
    </p:spTree>
    <p:extLst>
      <p:ext uri="{BB962C8B-B14F-4D97-AF65-F5344CB8AC3E}">
        <p14:creationId xmlns:p14="http://schemas.microsoft.com/office/powerpoint/2010/main" val="4700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ox(in)">
                                      <p:cBhvr>
                                        <p:cTn id="11" dur="500"/>
                                        <p:tgtEl>
                                          <p:spTgt spid="25"/>
                                        </p:tgtEl>
                                      </p:cBhvr>
                                    </p:animEffect>
                                  </p:childTnLst>
                                  <p:subTnLst>
                                    <p:audio>
                                      <p:cMediaNode>
                                        <p:cTn display="0" masterRel="sameClick">
                                          <p:stCondLst>
                                            <p:cond evt="begin" delay="0">
                                              <p:tn val="9"/>
                                            </p:cond>
                                          </p:stCondLst>
                                          <p:endCondLst>
                                            <p:cond evt="onStopAudio" delay="0">
                                              <p:tgtEl>
                                                <p:sldTgt/>
                                              </p:tgtEl>
                                            </p:cond>
                                          </p:endCondLst>
                                        </p:cTn>
                                        <p:tgtEl>
                                          <p:sndTgt r:embed="rId2" name="chimes.wav"/>
                                        </p:tgtEl>
                                      </p:cMediaNode>
                                    </p:audio>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9">
                                            <p:txEl>
                                              <p:pRg st="1" end="1"/>
                                            </p:txEl>
                                          </p:spTgt>
                                        </p:tgtEl>
                                        <p:attrNameLst>
                                          <p:attrName>style.visibility</p:attrName>
                                        </p:attrNameLst>
                                      </p:cBhvr>
                                      <p:to>
                                        <p:strVal val="visible"/>
                                      </p:to>
                                    </p:set>
                                    <p:anim calcmode="lin" valueType="num">
                                      <p:cBhvr additive="base">
                                        <p:cTn id="31" dur="500" fill="hold"/>
                                        <p:tgtEl>
                                          <p:spTgt spid="29">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9">
                                            <p:txEl>
                                              <p:pRg st="2" end="2"/>
                                            </p:txEl>
                                          </p:spTgt>
                                        </p:tgtEl>
                                        <p:attrNameLst>
                                          <p:attrName>style.visibility</p:attrName>
                                        </p:attrNameLst>
                                      </p:cBhvr>
                                      <p:to>
                                        <p:strVal val="visible"/>
                                      </p:to>
                                    </p:set>
                                    <p:anim calcmode="lin" valueType="num">
                                      <p:cBhvr additive="base">
                                        <p:cTn id="37" dur="500" fill="hold"/>
                                        <p:tgtEl>
                                          <p:spTgt spid="29">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1"/>
                                            </p:cond>
                                          </p:stCondLst>
                                          <p:endCondLst>
                                            <p:cond evt="onStopAudio" delay="0">
                                              <p:tgtEl>
                                                <p:sldTgt/>
                                              </p:tgtEl>
                                            </p:cond>
                                          </p:endCondLst>
                                        </p:cTn>
                                        <p:tgtEl>
                                          <p:sndTgt r:embed="rId3"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6" grpId="0" autoUpdateAnimBg="0"/>
      <p:bldP spid="27" grpId="0" autoUpdateAnimBg="0"/>
      <p:bldP spid="29" grpId="0" build="p" autoUpdateAnimBg="0"/>
      <p:bldP spid="3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56</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337648" cy="523220"/>
          </a:xfrm>
        </p:spPr>
        <p:txBody>
          <a:bodyPr/>
          <a:lstStyle/>
          <a:p>
            <a:r>
              <a:rPr lang="zh-CN" altLang="en-US" dirty="0"/>
              <a:t>状态与状态机</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523220"/>
          </a:xfrm>
        </p:spPr>
        <p:txBody>
          <a:bodyPr/>
          <a:lstStyle/>
          <a:p>
            <a:r>
              <a:rPr lang="zh-CN" altLang="en-US" dirty="0"/>
              <a:t>状态的表示</a:t>
            </a:r>
          </a:p>
        </p:txBody>
      </p:sp>
      <p:grpSp>
        <p:nvGrpSpPr>
          <p:cNvPr id="7" name="Group 15">
            <a:extLst>
              <a:ext uri="{FF2B5EF4-FFF2-40B4-BE49-F238E27FC236}">
                <a16:creationId xmlns:a16="http://schemas.microsoft.com/office/drawing/2014/main" id="{2A06FA91-1018-4E9C-9035-1A60AC8214FC}"/>
              </a:ext>
            </a:extLst>
          </p:cNvPr>
          <p:cNvGrpSpPr>
            <a:grpSpLocks/>
          </p:cNvGrpSpPr>
          <p:nvPr/>
        </p:nvGrpSpPr>
        <p:grpSpPr bwMode="auto">
          <a:xfrm>
            <a:off x="5581479" y="1477348"/>
            <a:ext cx="2425700" cy="1676400"/>
            <a:chOff x="3936" y="1968"/>
            <a:chExt cx="1528" cy="1056"/>
          </a:xfrm>
        </p:grpSpPr>
        <p:sp>
          <p:nvSpPr>
            <p:cNvPr id="8" name="Oval 5">
              <a:extLst>
                <a:ext uri="{FF2B5EF4-FFF2-40B4-BE49-F238E27FC236}">
                  <a16:creationId xmlns:a16="http://schemas.microsoft.com/office/drawing/2014/main" id="{408C371E-697D-43C5-AEE8-70C889DCCBEA}"/>
                </a:ext>
              </a:extLst>
            </p:cNvPr>
            <p:cNvSpPr>
              <a:spLocks noChangeArrowheads="1"/>
            </p:cNvSpPr>
            <p:nvPr/>
          </p:nvSpPr>
          <p:spPr bwMode="auto">
            <a:xfrm>
              <a:off x="5069" y="1968"/>
              <a:ext cx="395"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44000" tIns="108000" rIns="108000" bIns="108000"/>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algn="just"/>
              <a:r>
                <a:rPr kumimoji="1" lang="en-US" altLang="zh-CN" sz="2400" b="1" u="none">
                  <a:latin typeface="Times New Roman" panose="02020603050405020304" pitchFamily="18" charset="0"/>
                </a:rPr>
                <a:t>2</a:t>
              </a:r>
              <a:endParaRPr kumimoji="1" lang="en-US" altLang="zh-CN" sz="1600" b="1" u="none">
                <a:latin typeface="Times New Roman" panose="02020603050405020304" pitchFamily="18" charset="0"/>
              </a:endParaRPr>
            </a:p>
          </p:txBody>
        </p:sp>
        <p:sp>
          <p:nvSpPr>
            <p:cNvPr id="9" name="Oval 6">
              <a:extLst>
                <a:ext uri="{FF2B5EF4-FFF2-40B4-BE49-F238E27FC236}">
                  <a16:creationId xmlns:a16="http://schemas.microsoft.com/office/drawing/2014/main" id="{01302E03-0009-4FF4-8C1E-0F36F36EDF4D}"/>
                </a:ext>
              </a:extLst>
            </p:cNvPr>
            <p:cNvSpPr>
              <a:spLocks noChangeArrowheads="1"/>
            </p:cNvSpPr>
            <p:nvPr/>
          </p:nvSpPr>
          <p:spPr bwMode="auto">
            <a:xfrm>
              <a:off x="3936" y="1968"/>
              <a:ext cx="369"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44000" tIns="108000" rIns="108000" bIns="108000"/>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algn="just"/>
              <a:r>
                <a:rPr kumimoji="1" lang="en-US" altLang="zh-CN" sz="2400" b="1" u="none">
                  <a:latin typeface="Times New Roman" panose="02020603050405020304" pitchFamily="18" charset="0"/>
                </a:rPr>
                <a:t>1</a:t>
              </a:r>
            </a:p>
          </p:txBody>
        </p:sp>
        <p:sp>
          <p:nvSpPr>
            <p:cNvPr id="10" name="Oval 7">
              <a:extLst>
                <a:ext uri="{FF2B5EF4-FFF2-40B4-BE49-F238E27FC236}">
                  <a16:creationId xmlns:a16="http://schemas.microsoft.com/office/drawing/2014/main" id="{4189487B-9343-4E20-843E-3FB73F126A91}"/>
                </a:ext>
              </a:extLst>
            </p:cNvPr>
            <p:cNvSpPr>
              <a:spLocks noChangeArrowheads="1"/>
            </p:cNvSpPr>
            <p:nvPr/>
          </p:nvSpPr>
          <p:spPr bwMode="auto">
            <a:xfrm>
              <a:off x="5069" y="2639"/>
              <a:ext cx="395" cy="38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44000" tIns="108000" rIns="108000" bIns="108000"/>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algn="just"/>
              <a:r>
                <a:rPr kumimoji="1" lang="en-US" altLang="zh-CN" sz="2400" b="1" u="none">
                  <a:latin typeface="Times New Roman" panose="02020603050405020304" pitchFamily="18" charset="0"/>
                </a:rPr>
                <a:t>3</a:t>
              </a:r>
              <a:endParaRPr kumimoji="1" lang="en-US" altLang="zh-CN" b="1" u="none">
                <a:latin typeface="Times New Roman" panose="02020603050405020304" pitchFamily="18" charset="0"/>
              </a:endParaRPr>
            </a:p>
          </p:txBody>
        </p:sp>
      </p:grpSp>
      <p:grpSp>
        <p:nvGrpSpPr>
          <p:cNvPr id="11" name="Group 16">
            <a:extLst>
              <a:ext uri="{FF2B5EF4-FFF2-40B4-BE49-F238E27FC236}">
                <a16:creationId xmlns:a16="http://schemas.microsoft.com/office/drawing/2014/main" id="{ACA7E347-E4FC-43A0-B17D-E5911C17D906}"/>
              </a:ext>
            </a:extLst>
          </p:cNvPr>
          <p:cNvGrpSpPr>
            <a:grpSpLocks/>
          </p:cNvGrpSpPr>
          <p:nvPr/>
        </p:nvGrpSpPr>
        <p:grpSpPr bwMode="auto">
          <a:xfrm>
            <a:off x="6167266" y="1172548"/>
            <a:ext cx="1230313" cy="1676400"/>
            <a:chOff x="4305" y="1776"/>
            <a:chExt cx="775" cy="1056"/>
          </a:xfrm>
        </p:grpSpPr>
        <p:sp>
          <p:nvSpPr>
            <p:cNvPr id="12" name="Line 8">
              <a:extLst>
                <a:ext uri="{FF2B5EF4-FFF2-40B4-BE49-F238E27FC236}">
                  <a16:creationId xmlns:a16="http://schemas.microsoft.com/office/drawing/2014/main" id="{7100EB22-5796-44F6-83B7-5581CE853501}"/>
                </a:ext>
              </a:extLst>
            </p:cNvPr>
            <p:cNvSpPr>
              <a:spLocks noChangeShapeType="1"/>
            </p:cNvSpPr>
            <p:nvPr/>
          </p:nvSpPr>
          <p:spPr bwMode="auto">
            <a:xfrm>
              <a:off x="4305" y="2117"/>
              <a:ext cx="764" cy="1"/>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lIns="144000" tIns="108000" rIns="108000" bIns="108000"/>
            <a:lstStyle/>
            <a:p>
              <a:endParaRPr lang="zh-CN" altLang="en-US"/>
            </a:p>
          </p:txBody>
        </p:sp>
        <p:sp>
          <p:nvSpPr>
            <p:cNvPr id="13" name="Line 9">
              <a:extLst>
                <a:ext uri="{FF2B5EF4-FFF2-40B4-BE49-F238E27FC236}">
                  <a16:creationId xmlns:a16="http://schemas.microsoft.com/office/drawing/2014/main" id="{4275577F-D4FA-4D9C-9957-A914F77EF548}"/>
                </a:ext>
              </a:extLst>
            </p:cNvPr>
            <p:cNvSpPr>
              <a:spLocks noChangeShapeType="1"/>
            </p:cNvSpPr>
            <p:nvPr/>
          </p:nvSpPr>
          <p:spPr bwMode="auto">
            <a:xfrm>
              <a:off x="4305" y="2191"/>
              <a:ext cx="775" cy="545"/>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lIns="144000" tIns="108000" rIns="108000" bIns="108000"/>
            <a:lstStyle/>
            <a:p>
              <a:endParaRPr lang="zh-CN" altLang="en-US"/>
            </a:p>
          </p:txBody>
        </p:sp>
        <p:sp>
          <p:nvSpPr>
            <p:cNvPr id="14" name="Rectangle 10">
              <a:extLst>
                <a:ext uri="{FF2B5EF4-FFF2-40B4-BE49-F238E27FC236}">
                  <a16:creationId xmlns:a16="http://schemas.microsoft.com/office/drawing/2014/main" id="{8C099C6E-4806-4D1A-9549-01A94F223151}"/>
                </a:ext>
              </a:extLst>
            </p:cNvPr>
            <p:cNvSpPr>
              <a:spLocks noChangeArrowheads="1"/>
            </p:cNvSpPr>
            <p:nvPr/>
          </p:nvSpPr>
          <p:spPr bwMode="auto">
            <a:xfrm>
              <a:off x="4408" y="1776"/>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kumimoji="1" lang="en-US" altLang="zh-CN" sz="2400" b="1" u="none">
                  <a:latin typeface="Times New Roman" panose="02020603050405020304" pitchFamily="18" charset="0"/>
                </a:rPr>
                <a:t>X</a:t>
              </a:r>
            </a:p>
          </p:txBody>
        </p:sp>
        <p:sp>
          <p:nvSpPr>
            <p:cNvPr id="15" name="Rectangle 11">
              <a:extLst>
                <a:ext uri="{FF2B5EF4-FFF2-40B4-BE49-F238E27FC236}">
                  <a16:creationId xmlns:a16="http://schemas.microsoft.com/office/drawing/2014/main" id="{B399D67D-C924-44AC-9E17-131818E2B149}"/>
                </a:ext>
              </a:extLst>
            </p:cNvPr>
            <p:cNvSpPr>
              <a:spLocks noChangeArrowheads="1"/>
            </p:cNvSpPr>
            <p:nvPr/>
          </p:nvSpPr>
          <p:spPr bwMode="auto">
            <a:xfrm>
              <a:off x="4360" y="2496"/>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kumimoji="1" lang="en-US" altLang="zh-CN" sz="2400" b="1" u="none">
                  <a:latin typeface="Times New Roman" panose="02020603050405020304" pitchFamily="18" charset="0"/>
                </a:rPr>
                <a:t>Y</a:t>
              </a:r>
            </a:p>
          </p:txBody>
        </p:sp>
      </p:grpSp>
      <p:sp>
        <p:nvSpPr>
          <p:cNvPr id="16" name="Text Box 12">
            <a:extLst>
              <a:ext uri="{FF2B5EF4-FFF2-40B4-BE49-F238E27FC236}">
                <a16:creationId xmlns:a16="http://schemas.microsoft.com/office/drawing/2014/main" id="{E0A8A0C5-652B-40D3-9BFC-1FAB7AE640E0}"/>
              </a:ext>
            </a:extLst>
          </p:cNvPr>
          <p:cNvSpPr txBox="1">
            <a:spLocks noChangeArrowheads="1"/>
          </p:cNvSpPr>
          <p:nvPr/>
        </p:nvSpPr>
        <p:spPr bwMode="auto">
          <a:xfrm>
            <a:off x="538162" y="1306106"/>
            <a:ext cx="571641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lg" len="lg"/>
              </a14:hiddenLine>
            </a:ext>
          </a:extLst>
        </p:spPr>
        <p:txBody>
          <a:bodyPr wrap="square" lIns="90000" tIns="46800" rIns="90000" bIns="46800" anchor="ctr">
            <a:spAutoFit/>
          </a:bodyPr>
          <a:lstStyle>
            <a:defPPr>
              <a:defRPr lang="en-US"/>
            </a:defPPr>
            <a:lvl1pPr marL="342900" indent="-342900" eaLnBrk="0" hangingPunct="0">
              <a:defRPr u="sng">
                <a:solidFill>
                  <a:schemeClr val="accent2"/>
                </a:solidFill>
                <a:latin typeface="Verdana" panose="020B0604030504040204" pitchFamily="34" charset="0"/>
                <a:ea typeface="宋体" panose="02010600030101010101" pitchFamily="2" charset="-122"/>
              </a:defRPr>
            </a:lvl1pPr>
            <a:lvl2pPr marL="0" lvl="1" eaLnBrk="0" hangingPunct="0">
              <a:buClr>
                <a:schemeClr val="accent2"/>
              </a:buClr>
              <a:buSzPct val="80000"/>
              <a:defRPr kumimoji="1" sz="2000" u="none">
                <a:latin typeface="宋体" panose="02010600030101010101" pitchFamily="2" charset="-122"/>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lvl="1"/>
            <a:r>
              <a:rPr lang="zh-CN" altLang="en-US" noProof="1"/>
              <a:t>结点代表状态，用圆圈表示</a:t>
            </a:r>
            <a:r>
              <a:rPr lang="zh-CN" altLang="zh-CN" noProof="1"/>
              <a:t>。</a:t>
            </a:r>
            <a:endParaRPr lang="zh-CN" altLang="en-US" dirty="0"/>
          </a:p>
        </p:txBody>
      </p:sp>
      <p:sp>
        <p:nvSpPr>
          <p:cNvPr id="17" name="Text Box 13">
            <a:extLst>
              <a:ext uri="{FF2B5EF4-FFF2-40B4-BE49-F238E27FC236}">
                <a16:creationId xmlns:a16="http://schemas.microsoft.com/office/drawing/2014/main" id="{A1692EFE-B413-421B-AE13-F81C66903592}"/>
              </a:ext>
            </a:extLst>
          </p:cNvPr>
          <p:cNvSpPr txBox="1">
            <a:spLocks noChangeArrowheads="1"/>
          </p:cNvSpPr>
          <p:nvPr/>
        </p:nvSpPr>
        <p:spPr bwMode="auto">
          <a:xfrm>
            <a:off x="538162" y="1877542"/>
            <a:ext cx="4755978"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lg" len="lg"/>
              </a14:hiddenLine>
            </a:ext>
          </a:extLst>
        </p:spPr>
        <p:txBody>
          <a:bodyPr wrap="square" lIns="90000" tIns="46800" rIns="90000" bIns="46800" anchor="ctr">
            <a:spAutoFit/>
          </a:bodyPr>
          <a:lstStyle>
            <a:defPPr>
              <a:defRPr lang="en-US"/>
            </a:defPPr>
            <a:lvl1pPr marL="342900" indent="-342900" eaLnBrk="0" hangingPunct="0">
              <a:defRPr u="sng">
                <a:solidFill>
                  <a:schemeClr val="accent2"/>
                </a:solidFill>
                <a:latin typeface="Verdana" panose="020B0604030504040204" pitchFamily="34" charset="0"/>
                <a:ea typeface="宋体" panose="02010600030101010101" pitchFamily="2" charset="-122"/>
              </a:defRPr>
            </a:lvl1pPr>
            <a:lvl2pPr marL="0" lvl="1" eaLnBrk="0" hangingPunct="0">
              <a:buClr>
                <a:schemeClr val="accent2"/>
              </a:buClr>
              <a:buSzPct val="80000"/>
              <a:defRPr kumimoji="1" sz="2000" u="none">
                <a:latin typeface="宋体" panose="02010600030101010101" pitchFamily="2" charset="-122"/>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marL="0" indent="0"/>
            <a:r>
              <a:rPr lang="zh-CN" altLang="en-US" sz="2000" u="none" noProof="1">
                <a:solidFill>
                  <a:schemeClr val="tx1"/>
                </a:solidFill>
              </a:rPr>
              <a:t>状态之间用箭弧连结，箭弧上的标记(字符)代表状态转移的条件。</a:t>
            </a:r>
            <a:endParaRPr lang="zh-CN" altLang="en-US" sz="2000" u="none" dirty="0">
              <a:solidFill>
                <a:schemeClr val="tx1"/>
              </a:solidFill>
            </a:endParaRPr>
          </a:p>
        </p:txBody>
      </p:sp>
      <p:sp>
        <p:nvSpPr>
          <p:cNvPr id="18" name="Text Box 14">
            <a:extLst>
              <a:ext uri="{FF2B5EF4-FFF2-40B4-BE49-F238E27FC236}">
                <a16:creationId xmlns:a16="http://schemas.microsoft.com/office/drawing/2014/main" id="{6A4C0AE5-2131-4AE2-B3D6-5C5D57C8E239}"/>
              </a:ext>
            </a:extLst>
          </p:cNvPr>
          <p:cNvSpPr txBox="1">
            <a:spLocks noChangeArrowheads="1"/>
          </p:cNvSpPr>
          <p:nvPr/>
        </p:nvSpPr>
        <p:spPr bwMode="auto">
          <a:xfrm>
            <a:off x="538162" y="2688202"/>
            <a:ext cx="4843292"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lg" len="lg"/>
              </a14:hiddenLine>
            </a:ext>
          </a:extLst>
        </p:spPr>
        <p:txBody>
          <a:bodyPr wrap="square" lIns="90000" tIns="46800" rIns="90000" bIns="46800" anchor="ctr">
            <a:spAutoFit/>
          </a:bodyPr>
          <a:lstStyle>
            <a:lvl1pPr marL="288925" indent="-288925"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marL="0" indent="0" algn="l" eaLnBrk="1" hangingPunct="1">
              <a:buClr>
                <a:schemeClr val="accent2"/>
              </a:buClr>
              <a:buSzPct val="80000"/>
            </a:pPr>
            <a:r>
              <a:rPr lang="zh-CN" altLang="en-US" sz="2000" u="none" noProof="1">
                <a:solidFill>
                  <a:schemeClr val="tx1"/>
                </a:solidFill>
              </a:rPr>
              <a:t>一张转换图只包含有限个状态，其中有一个为初态，至少要有一个终态。</a:t>
            </a:r>
            <a:endParaRPr lang="zh-CN" altLang="en-US" sz="2000" u="none" dirty="0">
              <a:solidFill>
                <a:schemeClr val="tx1"/>
              </a:solidFill>
            </a:endParaRPr>
          </a:p>
        </p:txBody>
      </p:sp>
    </p:spTree>
    <p:extLst>
      <p:ext uri="{BB962C8B-B14F-4D97-AF65-F5344CB8AC3E}">
        <p14:creationId xmlns:p14="http://schemas.microsoft.com/office/powerpoint/2010/main" val="90149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1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337648" cy="523220"/>
          </a:xfrm>
        </p:spPr>
        <p:txBody>
          <a:bodyPr/>
          <a:lstStyle/>
          <a:p>
            <a:r>
              <a:rPr lang="zh-CN" altLang="en-US" dirty="0"/>
              <a:t>状态与状态机</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8547100" cy="3709977"/>
          </a:xfrm>
        </p:spPr>
        <p:txBody>
          <a:bodyPr/>
          <a:lstStyle/>
          <a:p>
            <a:r>
              <a:rPr lang="zh-CN" altLang="en-US" dirty="0"/>
              <a:t>状态机的实现</a:t>
            </a:r>
            <a:endParaRPr lang="en-US" altLang="zh-CN" dirty="0"/>
          </a:p>
          <a:p>
            <a:pPr lvl="1"/>
            <a:r>
              <a:rPr lang="zh-CN" altLang="en-US" dirty="0"/>
              <a:t>思想：每个状态结对应一小段程序</a:t>
            </a:r>
            <a:endParaRPr lang="en-US" altLang="zh-CN" dirty="0"/>
          </a:p>
          <a:p>
            <a:pPr lvl="1"/>
            <a:r>
              <a:rPr lang="zh-CN" altLang="en-US" dirty="0"/>
              <a:t>做法：</a:t>
            </a:r>
            <a:endParaRPr lang="en-US" altLang="zh-CN" dirty="0"/>
          </a:p>
          <a:p>
            <a:pPr lvl="2"/>
            <a:r>
              <a:rPr lang="zh-CN" altLang="en-US" sz="2000" dirty="0"/>
              <a:t>对不含回路的分叉结，可用一个</a:t>
            </a:r>
            <a:r>
              <a:rPr lang="en-US" altLang="zh-CN" sz="2000" dirty="0"/>
              <a:t>CASE</a:t>
            </a:r>
            <a:r>
              <a:rPr lang="zh-CN" altLang="en-US" sz="2000" dirty="0"/>
              <a:t>语句或一组</a:t>
            </a:r>
            <a:r>
              <a:rPr lang="en-US" altLang="zh-CN" sz="2000" dirty="0"/>
              <a:t>IF-THEN-ELSE</a:t>
            </a:r>
            <a:r>
              <a:rPr lang="zh-CN" altLang="en-US" sz="2000" dirty="0"/>
              <a:t>语句实现；</a:t>
            </a:r>
            <a:endParaRPr lang="en-US" altLang="zh-CN" sz="2000" dirty="0"/>
          </a:p>
          <a:p>
            <a:pPr lvl="2"/>
            <a:r>
              <a:rPr lang="zh-CN" altLang="en-US" sz="2000" dirty="0"/>
              <a:t>对含回路的状态结，可对应一段由</a:t>
            </a:r>
            <a:r>
              <a:rPr lang="en-US" altLang="zh-CN" sz="2000" dirty="0"/>
              <a:t>WHILE</a:t>
            </a:r>
            <a:r>
              <a:rPr lang="zh-CN" altLang="en-US" sz="2000" dirty="0"/>
              <a:t>结构和</a:t>
            </a:r>
            <a:r>
              <a:rPr lang="en-US" altLang="zh-CN" sz="2000" dirty="0"/>
              <a:t>IF</a:t>
            </a:r>
            <a:r>
              <a:rPr lang="zh-CN" altLang="en-US" sz="2000" dirty="0"/>
              <a:t>语句构成的程序；</a:t>
            </a:r>
            <a:endParaRPr lang="en-US" altLang="zh-CN" sz="2000" dirty="0"/>
          </a:p>
          <a:p>
            <a:pPr lvl="2"/>
            <a:r>
              <a:rPr lang="zh-CN" altLang="en-US" sz="2000" dirty="0"/>
              <a:t>终态结表示算法结束。</a:t>
            </a:r>
            <a:endParaRPr lang="zh-CN" altLang="en-US" dirty="0"/>
          </a:p>
        </p:txBody>
      </p:sp>
      <p:grpSp>
        <p:nvGrpSpPr>
          <p:cNvPr id="19" name="Group 3">
            <a:extLst>
              <a:ext uri="{FF2B5EF4-FFF2-40B4-BE49-F238E27FC236}">
                <a16:creationId xmlns:a16="http://schemas.microsoft.com/office/drawing/2014/main" id="{23D9809E-D88D-4BCD-8FD5-2307CECDD589}"/>
              </a:ext>
            </a:extLst>
          </p:cNvPr>
          <p:cNvGrpSpPr>
            <a:grpSpLocks/>
          </p:cNvGrpSpPr>
          <p:nvPr/>
        </p:nvGrpSpPr>
        <p:grpSpPr bwMode="auto">
          <a:xfrm>
            <a:off x="1459455" y="4575605"/>
            <a:ext cx="2103322" cy="1485054"/>
            <a:chOff x="340" y="1978"/>
            <a:chExt cx="1406" cy="1543"/>
          </a:xfrm>
        </p:grpSpPr>
        <p:sp>
          <p:nvSpPr>
            <p:cNvPr id="20" name="Oval 4">
              <a:extLst>
                <a:ext uri="{FF2B5EF4-FFF2-40B4-BE49-F238E27FC236}">
                  <a16:creationId xmlns:a16="http://schemas.microsoft.com/office/drawing/2014/main" id="{039F220F-68C6-485E-AA94-21DE35268B55}"/>
                </a:ext>
              </a:extLst>
            </p:cNvPr>
            <p:cNvSpPr>
              <a:spLocks noChangeArrowheads="1"/>
            </p:cNvSpPr>
            <p:nvPr/>
          </p:nvSpPr>
          <p:spPr bwMode="auto">
            <a:xfrm>
              <a:off x="340"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dirty="0" err="1">
                  <a:solidFill>
                    <a:schemeClr val="tx1"/>
                  </a:solidFill>
                </a:rPr>
                <a:t>i</a:t>
              </a:r>
              <a:endParaRPr lang="en-US" altLang="zh-CN" sz="2400" u="none" dirty="0">
                <a:solidFill>
                  <a:schemeClr val="tx1"/>
                </a:solidFill>
              </a:endParaRPr>
            </a:p>
          </p:txBody>
        </p:sp>
        <p:sp>
          <p:nvSpPr>
            <p:cNvPr id="21" name="Oval 5">
              <a:extLst>
                <a:ext uri="{FF2B5EF4-FFF2-40B4-BE49-F238E27FC236}">
                  <a16:creationId xmlns:a16="http://schemas.microsoft.com/office/drawing/2014/main" id="{D8B21346-49B0-4370-A47A-8B9C3D18DBE9}"/>
                </a:ext>
              </a:extLst>
            </p:cNvPr>
            <p:cNvSpPr>
              <a:spLocks noChangeArrowheads="1"/>
            </p:cNvSpPr>
            <p:nvPr/>
          </p:nvSpPr>
          <p:spPr bwMode="auto">
            <a:xfrm>
              <a:off x="1429" y="202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j</a:t>
              </a:r>
            </a:p>
          </p:txBody>
        </p:sp>
        <p:sp>
          <p:nvSpPr>
            <p:cNvPr id="22" name="Oval 6">
              <a:extLst>
                <a:ext uri="{FF2B5EF4-FFF2-40B4-BE49-F238E27FC236}">
                  <a16:creationId xmlns:a16="http://schemas.microsoft.com/office/drawing/2014/main" id="{A9EF3C0F-9C59-4ACD-B41E-0F6E4ABBD9D2}"/>
                </a:ext>
              </a:extLst>
            </p:cNvPr>
            <p:cNvSpPr>
              <a:spLocks noChangeArrowheads="1"/>
            </p:cNvSpPr>
            <p:nvPr/>
          </p:nvSpPr>
          <p:spPr bwMode="auto">
            <a:xfrm>
              <a:off x="1429"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k</a:t>
              </a:r>
            </a:p>
          </p:txBody>
        </p:sp>
        <p:sp>
          <p:nvSpPr>
            <p:cNvPr id="23" name="Oval 7">
              <a:extLst>
                <a:ext uri="{FF2B5EF4-FFF2-40B4-BE49-F238E27FC236}">
                  <a16:creationId xmlns:a16="http://schemas.microsoft.com/office/drawing/2014/main" id="{F31396CF-44ED-4F5E-BD99-E8AC605033DD}"/>
                </a:ext>
              </a:extLst>
            </p:cNvPr>
            <p:cNvSpPr>
              <a:spLocks noChangeArrowheads="1"/>
            </p:cNvSpPr>
            <p:nvPr/>
          </p:nvSpPr>
          <p:spPr bwMode="auto">
            <a:xfrm>
              <a:off x="1429" y="3203"/>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l</a:t>
              </a:r>
            </a:p>
          </p:txBody>
        </p:sp>
        <p:sp>
          <p:nvSpPr>
            <p:cNvPr id="24" name="Line 8">
              <a:extLst>
                <a:ext uri="{FF2B5EF4-FFF2-40B4-BE49-F238E27FC236}">
                  <a16:creationId xmlns:a16="http://schemas.microsoft.com/office/drawing/2014/main" id="{58FF42BA-74BD-44D3-8A43-ECB1FDA0072A}"/>
                </a:ext>
              </a:extLst>
            </p:cNvPr>
            <p:cNvSpPr>
              <a:spLocks noChangeShapeType="1"/>
            </p:cNvSpPr>
            <p:nvPr/>
          </p:nvSpPr>
          <p:spPr bwMode="auto">
            <a:xfrm>
              <a:off x="657" y="2795"/>
              <a:ext cx="772" cy="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5" name="Freeform 9">
              <a:extLst>
                <a:ext uri="{FF2B5EF4-FFF2-40B4-BE49-F238E27FC236}">
                  <a16:creationId xmlns:a16="http://schemas.microsoft.com/office/drawing/2014/main" id="{ED38396A-CA20-4932-84C8-8E875603DBFB}"/>
                </a:ext>
              </a:extLst>
            </p:cNvPr>
            <p:cNvSpPr>
              <a:spLocks/>
            </p:cNvSpPr>
            <p:nvPr/>
          </p:nvSpPr>
          <p:spPr bwMode="auto">
            <a:xfrm>
              <a:off x="461" y="2160"/>
              <a:ext cx="968" cy="454"/>
            </a:xfrm>
            <a:custGeom>
              <a:avLst/>
              <a:gdLst>
                <a:gd name="T0" fmla="*/ 60 w 968"/>
                <a:gd name="T1" fmla="*/ 454 h 454"/>
                <a:gd name="T2" fmla="*/ 151 w 968"/>
                <a:gd name="T3" fmla="*/ 136 h 454"/>
                <a:gd name="T4" fmla="*/ 968 w 968"/>
                <a:gd name="T5" fmla="*/ 0 h 454"/>
                <a:gd name="T6" fmla="*/ 0 60000 65536"/>
                <a:gd name="T7" fmla="*/ 0 60000 65536"/>
                <a:gd name="T8" fmla="*/ 0 60000 65536"/>
                <a:gd name="T9" fmla="*/ 0 w 968"/>
                <a:gd name="T10" fmla="*/ 0 h 454"/>
                <a:gd name="T11" fmla="*/ 968 w 968"/>
                <a:gd name="T12" fmla="*/ 454 h 454"/>
              </a:gdLst>
              <a:ahLst/>
              <a:cxnLst>
                <a:cxn ang="T6">
                  <a:pos x="T0" y="T1"/>
                </a:cxn>
                <a:cxn ang="T7">
                  <a:pos x="T2" y="T3"/>
                </a:cxn>
                <a:cxn ang="T8">
                  <a:pos x="T4" y="T5"/>
                </a:cxn>
              </a:cxnLst>
              <a:rect l="T9" t="T10" r="T11" b="T12"/>
              <a:pathLst>
                <a:path w="968" h="454">
                  <a:moveTo>
                    <a:pt x="60" y="454"/>
                  </a:moveTo>
                  <a:cubicBezTo>
                    <a:pt x="30" y="333"/>
                    <a:pt x="0" y="212"/>
                    <a:pt x="151" y="136"/>
                  </a:cubicBezTo>
                  <a:cubicBezTo>
                    <a:pt x="302" y="60"/>
                    <a:pt x="635" y="30"/>
                    <a:pt x="968" y="0"/>
                  </a:cubicBezTo>
                </a:path>
              </a:pathLst>
            </a:custGeom>
            <a:noFill/>
            <a:ln w="127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endParaRPr lang="zh-CN" altLang="en-US" sz="1600"/>
            </a:p>
          </p:txBody>
        </p:sp>
        <p:sp>
          <p:nvSpPr>
            <p:cNvPr id="26" name="Freeform 10">
              <a:extLst>
                <a:ext uri="{FF2B5EF4-FFF2-40B4-BE49-F238E27FC236}">
                  <a16:creationId xmlns:a16="http://schemas.microsoft.com/office/drawing/2014/main" id="{FEFA0AF2-21CD-4D24-BD9A-A45DF1D7C4CE}"/>
                </a:ext>
              </a:extLst>
            </p:cNvPr>
            <p:cNvSpPr>
              <a:spLocks/>
            </p:cNvSpPr>
            <p:nvPr/>
          </p:nvSpPr>
          <p:spPr bwMode="auto">
            <a:xfrm>
              <a:off x="461" y="2931"/>
              <a:ext cx="968" cy="408"/>
            </a:xfrm>
            <a:custGeom>
              <a:avLst/>
              <a:gdLst>
                <a:gd name="T0" fmla="*/ 60 w 968"/>
                <a:gd name="T1" fmla="*/ 0 h 408"/>
                <a:gd name="T2" fmla="*/ 151 w 968"/>
                <a:gd name="T3" fmla="*/ 272 h 408"/>
                <a:gd name="T4" fmla="*/ 968 w 968"/>
                <a:gd name="T5" fmla="*/ 408 h 408"/>
                <a:gd name="T6" fmla="*/ 0 60000 65536"/>
                <a:gd name="T7" fmla="*/ 0 60000 65536"/>
                <a:gd name="T8" fmla="*/ 0 60000 65536"/>
                <a:gd name="T9" fmla="*/ 0 w 968"/>
                <a:gd name="T10" fmla="*/ 0 h 408"/>
                <a:gd name="T11" fmla="*/ 968 w 968"/>
                <a:gd name="T12" fmla="*/ 408 h 408"/>
              </a:gdLst>
              <a:ahLst/>
              <a:cxnLst>
                <a:cxn ang="T6">
                  <a:pos x="T0" y="T1"/>
                </a:cxn>
                <a:cxn ang="T7">
                  <a:pos x="T2" y="T3"/>
                </a:cxn>
                <a:cxn ang="T8">
                  <a:pos x="T4" y="T5"/>
                </a:cxn>
              </a:cxnLst>
              <a:rect l="T9" t="T10" r="T11" b="T12"/>
              <a:pathLst>
                <a:path w="968" h="408">
                  <a:moveTo>
                    <a:pt x="60" y="0"/>
                  </a:moveTo>
                  <a:cubicBezTo>
                    <a:pt x="30" y="102"/>
                    <a:pt x="0" y="204"/>
                    <a:pt x="151" y="272"/>
                  </a:cubicBezTo>
                  <a:cubicBezTo>
                    <a:pt x="302" y="340"/>
                    <a:pt x="635" y="374"/>
                    <a:pt x="968" y="408"/>
                  </a:cubicBezTo>
                </a:path>
              </a:pathLst>
            </a:custGeom>
            <a:noFill/>
            <a:ln w="127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endParaRPr lang="zh-CN" altLang="en-US" sz="1600"/>
            </a:p>
          </p:txBody>
        </p:sp>
        <p:sp>
          <p:nvSpPr>
            <p:cNvPr id="27" name="Text Box 11">
              <a:extLst>
                <a:ext uri="{FF2B5EF4-FFF2-40B4-BE49-F238E27FC236}">
                  <a16:creationId xmlns:a16="http://schemas.microsoft.com/office/drawing/2014/main" id="{A342DAB4-C28E-40E6-AE51-D28F0CB5B54D}"/>
                </a:ext>
              </a:extLst>
            </p:cNvPr>
            <p:cNvSpPr txBox="1">
              <a:spLocks noChangeArrowheads="1"/>
            </p:cNvSpPr>
            <p:nvPr/>
          </p:nvSpPr>
          <p:spPr bwMode="auto">
            <a:xfrm>
              <a:off x="690" y="1978"/>
              <a:ext cx="56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1</a:t>
              </a:r>
              <a:endParaRPr lang="zh-CN" altLang="en-US" sz="2000" u="none" dirty="0">
                <a:solidFill>
                  <a:schemeClr val="tx1"/>
                </a:solidFill>
                <a:latin typeface="Arial" panose="020B0604020202020204" pitchFamily="34" charset="0"/>
              </a:endParaRPr>
            </a:p>
          </p:txBody>
        </p:sp>
        <p:sp>
          <p:nvSpPr>
            <p:cNvPr id="28" name="Text Box 12">
              <a:extLst>
                <a:ext uri="{FF2B5EF4-FFF2-40B4-BE49-F238E27FC236}">
                  <a16:creationId xmlns:a16="http://schemas.microsoft.com/office/drawing/2014/main" id="{98F31F2E-299D-4C96-860E-46E00DD1B0AB}"/>
                </a:ext>
              </a:extLst>
            </p:cNvPr>
            <p:cNvSpPr txBox="1">
              <a:spLocks noChangeArrowheads="1"/>
            </p:cNvSpPr>
            <p:nvPr/>
          </p:nvSpPr>
          <p:spPr bwMode="auto">
            <a:xfrm>
              <a:off x="763" y="2510"/>
              <a:ext cx="56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2</a:t>
              </a:r>
              <a:endParaRPr lang="zh-CN" altLang="en-US" sz="2000" u="none" dirty="0">
                <a:solidFill>
                  <a:schemeClr val="tx1"/>
                </a:solidFill>
                <a:latin typeface="Arial" panose="020B0604020202020204" pitchFamily="34" charset="0"/>
              </a:endParaRPr>
            </a:p>
          </p:txBody>
        </p:sp>
        <p:sp>
          <p:nvSpPr>
            <p:cNvPr id="29" name="Text Box 13">
              <a:extLst>
                <a:ext uri="{FF2B5EF4-FFF2-40B4-BE49-F238E27FC236}">
                  <a16:creationId xmlns:a16="http://schemas.microsoft.com/office/drawing/2014/main" id="{CEDF6CD0-85FA-4EB2-983C-F6D4605DFF22}"/>
                </a:ext>
              </a:extLst>
            </p:cNvPr>
            <p:cNvSpPr txBox="1">
              <a:spLocks noChangeArrowheads="1"/>
            </p:cNvSpPr>
            <p:nvPr/>
          </p:nvSpPr>
          <p:spPr bwMode="auto">
            <a:xfrm>
              <a:off x="793" y="2976"/>
              <a:ext cx="56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3</a:t>
              </a:r>
            </a:p>
          </p:txBody>
        </p:sp>
      </p:grpSp>
      <p:grpSp>
        <p:nvGrpSpPr>
          <p:cNvPr id="30" name="Group 3">
            <a:extLst>
              <a:ext uri="{FF2B5EF4-FFF2-40B4-BE49-F238E27FC236}">
                <a16:creationId xmlns:a16="http://schemas.microsoft.com/office/drawing/2014/main" id="{2D5D83BA-C2DF-43ED-BB56-218EAE4E2C45}"/>
              </a:ext>
            </a:extLst>
          </p:cNvPr>
          <p:cNvGrpSpPr>
            <a:grpSpLocks/>
          </p:cNvGrpSpPr>
          <p:nvPr/>
        </p:nvGrpSpPr>
        <p:grpSpPr bwMode="auto">
          <a:xfrm>
            <a:off x="5723744" y="4579522"/>
            <a:ext cx="2411412" cy="1481137"/>
            <a:chOff x="2676" y="1999"/>
            <a:chExt cx="1519" cy="933"/>
          </a:xfrm>
        </p:grpSpPr>
        <p:sp>
          <p:nvSpPr>
            <p:cNvPr id="31" name="Oval 4">
              <a:extLst>
                <a:ext uri="{FF2B5EF4-FFF2-40B4-BE49-F238E27FC236}">
                  <a16:creationId xmlns:a16="http://schemas.microsoft.com/office/drawing/2014/main" id="{6996D114-EE3C-4D39-9412-6DB02E043A73}"/>
                </a:ext>
              </a:extLst>
            </p:cNvPr>
            <p:cNvSpPr>
              <a:spLocks noChangeArrowheads="1"/>
            </p:cNvSpPr>
            <p:nvPr/>
          </p:nvSpPr>
          <p:spPr bwMode="auto">
            <a:xfrm>
              <a:off x="2789"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i</a:t>
              </a:r>
            </a:p>
          </p:txBody>
        </p:sp>
        <p:sp>
          <p:nvSpPr>
            <p:cNvPr id="32" name="Freeform 5">
              <a:extLst>
                <a:ext uri="{FF2B5EF4-FFF2-40B4-BE49-F238E27FC236}">
                  <a16:creationId xmlns:a16="http://schemas.microsoft.com/office/drawing/2014/main" id="{77C65383-C0D3-4EBE-9817-21005EE91C99}"/>
                </a:ext>
              </a:extLst>
            </p:cNvPr>
            <p:cNvSpPr>
              <a:spLocks/>
            </p:cNvSpPr>
            <p:nvPr/>
          </p:nvSpPr>
          <p:spPr bwMode="auto">
            <a:xfrm>
              <a:off x="2835" y="2251"/>
              <a:ext cx="226" cy="408"/>
            </a:xfrm>
            <a:custGeom>
              <a:avLst/>
              <a:gdLst>
                <a:gd name="T0" fmla="*/ 226 w 226"/>
                <a:gd name="T1" fmla="*/ 408 h 408"/>
                <a:gd name="T2" fmla="*/ 136 w 226"/>
                <a:gd name="T3" fmla="*/ 0 h 408"/>
                <a:gd name="T4" fmla="*/ 0 w 226"/>
                <a:gd name="T5" fmla="*/ 408 h 408"/>
                <a:gd name="T6" fmla="*/ 0 60000 65536"/>
                <a:gd name="T7" fmla="*/ 0 60000 65536"/>
                <a:gd name="T8" fmla="*/ 0 60000 65536"/>
                <a:gd name="T9" fmla="*/ 0 w 226"/>
                <a:gd name="T10" fmla="*/ 0 h 408"/>
                <a:gd name="T11" fmla="*/ 226 w 226"/>
                <a:gd name="T12" fmla="*/ 408 h 408"/>
              </a:gdLst>
              <a:ahLst/>
              <a:cxnLst>
                <a:cxn ang="T6">
                  <a:pos x="T0" y="T1"/>
                </a:cxn>
                <a:cxn ang="T7">
                  <a:pos x="T2" y="T3"/>
                </a:cxn>
                <a:cxn ang="T8">
                  <a:pos x="T4" y="T5"/>
                </a:cxn>
              </a:cxnLst>
              <a:rect l="T9" t="T10" r="T11" b="T12"/>
              <a:pathLst>
                <a:path w="226" h="408">
                  <a:moveTo>
                    <a:pt x="226" y="408"/>
                  </a:moveTo>
                  <a:cubicBezTo>
                    <a:pt x="200" y="204"/>
                    <a:pt x="174" y="0"/>
                    <a:pt x="136" y="0"/>
                  </a:cubicBezTo>
                  <a:cubicBezTo>
                    <a:pt x="98" y="0"/>
                    <a:pt x="49" y="204"/>
                    <a:pt x="0" y="408"/>
                  </a:cubicBezTo>
                </a:path>
              </a:pathLst>
            </a:custGeom>
            <a:noFill/>
            <a:ln w="127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endParaRPr lang="zh-CN" altLang="en-US" sz="1600"/>
            </a:p>
          </p:txBody>
        </p:sp>
        <p:sp>
          <p:nvSpPr>
            <p:cNvPr id="33" name="Text Box 6">
              <a:extLst>
                <a:ext uri="{FF2B5EF4-FFF2-40B4-BE49-F238E27FC236}">
                  <a16:creationId xmlns:a16="http://schemas.microsoft.com/office/drawing/2014/main" id="{42BDAF69-7A09-49D9-A84A-CB7EA7741C1E}"/>
                </a:ext>
              </a:extLst>
            </p:cNvPr>
            <p:cNvSpPr txBox="1">
              <a:spLocks noChangeArrowheads="1"/>
            </p:cNvSpPr>
            <p:nvPr/>
          </p:nvSpPr>
          <p:spPr bwMode="auto">
            <a:xfrm>
              <a:off x="2676" y="1999"/>
              <a:ext cx="113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4</a:t>
              </a:r>
              <a:endParaRPr lang="zh-CN" altLang="en-US" sz="2000" u="none" dirty="0">
                <a:solidFill>
                  <a:schemeClr val="tx1"/>
                </a:solidFill>
                <a:latin typeface="Arial" panose="020B0604020202020204" pitchFamily="34" charset="0"/>
              </a:endParaRPr>
            </a:p>
          </p:txBody>
        </p:sp>
        <p:sp>
          <p:nvSpPr>
            <p:cNvPr id="34" name="Line 7">
              <a:extLst>
                <a:ext uri="{FF2B5EF4-FFF2-40B4-BE49-F238E27FC236}">
                  <a16:creationId xmlns:a16="http://schemas.microsoft.com/office/drawing/2014/main" id="{1ABD6DFD-3664-40DD-8FAA-1781ED8176C2}"/>
                </a:ext>
              </a:extLst>
            </p:cNvPr>
            <p:cNvSpPr>
              <a:spLocks noChangeShapeType="1"/>
            </p:cNvSpPr>
            <p:nvPr/>
          </p:nvSpPr>
          <p:spPr bwMode="auto">
            <a:xfrm>
              <a:off x="3107" y="2795"/>
              <a:ext cx="771" cy="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5" name="Text Box 8">
              <a:extLst>
                <a:ext uri="{FF2B5EF4-FFF2-40B4-BE49-F238E27FC236}">
                  <a16:creationId xmlns:a16="http://schemas.microsoft.com/office/drawing/2014/main" id="{B488359C-7831-4764-89E4-E8D7D4C40DE2}"/>
                </a:ext>
              </a:extLst>
            </p:cNvPr>
            <p:cNvSpPr txBox="1">
              <a:spLocks noChangeArrowheads="1"/>
            </p:cNvSpPr>
            <p:nvPr/>
          </p:nvSpPr>
          <p:spPr bwMode="auto">
            <a:xfrm>
              <a:off x="3243" y="2523"/>
              <a:ext cx="5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5</a:t>
              </a:r>
              <a:endParaRPr lang="zh-CN" altLang="en-US" sz="2000" u="none" dirty="0">
                <a:solidFill>
                  <a:schemeClr val="tx1"/>
                </a:solidFill>
                <a:latin typeface="Arial" panose="020B0604020202020204" pitchFamily="34" charset="0"/>
              </a:endParaRPr>
            </a:p>
          </p:txBody>
        </p:sp>
        <p:sp>
          <p:nvSpPr>
            <p:cNvPr id="36" name="Oval 9">
              <a:extLst>
                <a:ext uri="{FF2B5EF4-FFF2-40B4-BE49-F238E27FC236}">
                  <a16:creationId xmlns:a16="http://schemas.microsoft.com/office/drawing/2014/main" id="{574D4351-C00E-41C9-B954-2FAEC91E9848}"/>
                </a:ext>
              </a:extLst>
            </p:cNvPr>
            <p:cNvSpPr>
              <a:spLocks noChangeArrowheads="1"/>
            </p:cNvSpPr>
            <p:nvPr/>
          </p:nvSpPr>
          <p:spPr bwMode="auto">
            <a:xfrm>
              <a:off x="3878"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j</a:t>
              </a:r>
            </a:p>
          </p:txBody>
        </p:sp>
      </p:grpSp>
    </p:spTree>
    <p:extLst>
      <p:ext uri="{BB962C8B-B14F-4D97-AF65-F5344CB8AC3E}">
        <p14:creationId xmlns:p14="http://schemas.microsoft.com/office/powerpoint/2010/main" val="92749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D8AD8D7-D36A-4088-B341-B574F09DCD32}"/>
              </a:ext>
            </a:extLst>
          </p:cNvPr>
          <p:cNvSpPr>
            <a:spLocks noGrp="1"/>
          </p:cNvSpPr>
          <p:nvPr>
            <p:ph type="sldNum" sz="quarter" idx="10"/>
          </p:nvPr>
        </p:nvSpPr>
        <p:spPr/>
        <p:txBody>
          <a:bodyPr/>
          <a:lstStyle/>
          <a:p>
            <a:fld id="{5B1BC3F3-C5AE-40C5-B831-8FBE0041BB2B}" type="slidenum">
              <a:rPr lang="zh-CN" altLang="en-US" smtClean="0"/>
              <a:pPr/>
              <a:t>58</a:t>
            </a:fld>
            <a:endParaRPr lang="zh-CN" altLang="en-US" dirty="0"/>
          </a:p>
        </p:txBody>
      </p:sp>
      <p:sp>
        <p:nvSpPr>
          <p:cNvPr id="3" name="文本占位符 2">
            <a:extLst>
              <a:ext uri="{FF2B5EF4-FFF2-40B4-BE49-F238E27FC236}">
                <a16:creationId xmlns:a16="http://schemas.microsoft.com/office/drawing/2014/main" id="{47C9B97F-7C44-49B1-8E83-CD1CA46A7F58}"/>
              </a:ext>
            </a:extLst>
          </p:cNvPr>
          <p:cNvSpPr>
            <a:spLocks noGrp="1"/>
          </p:cNvSpPr>
          <p:nvPr>
            <p:ph type="body" sz="quarter" idx="11"/>
          </p:nvPr>
        </p:nvSpPr>
        <p:spPr/>
        <p:txBody>
          <a:bodyPr/>
          <a:lstStyle/>
          <a:p>
            <a:r>
              <a:rPr lang="zh-CN" altLang="en-US" dirty="0"/>
              <a:t>课后作业</a:t>
            </a:r>
          </a:p>
        </p:txBody>
      </p:sp>
      <p:sp>
        <p:nvSpPr>
          <p:cNvPr id="5" name="文本占位符 4">
            <a:extLst>
              <a:ext uri="{FF2B5EF4-FFF2-40B4-BE49-F238E27FC236}">
                <a16:creationId xmlns:a16="http://schemas.microsoft.com/office/drawing/2014/main" id="{2C3A21F5-AFFC-4233-BF95-1454CE4642FD}"/>
              </a:ext>
            </a:extLst>
          </p:cNvPr>
          <p:cNvSpPr>
            <a:spLocks noGrp="1"/>
          </p:cNvSpPr>
          <p:nvPr>
            <p:ph type="body" sz="quarter" idx="13"/>
          </p:nvPr>
        </p:nvSpPr>
        <p:spPr>
          <a:xfrm>
            <a:off x="298450" y="778212"/>
            <a:ext cx="8547100" cy="5273932"/>
          </a:xfrm>
        </p:spPr>
        <p:txBody>
          <a:bodyPr>
            <a:normAutofit/>
          </a:bodyPr>
          <a:lstStyle/>
          <a:p>
            <a:pPr marL="457200" indent="-457200">
              <a:lnSpc>
                <a:spcPct val="150000"/>
              </a:lnSpc>
              <a:buFont typeface="+mj-lt"/>
              <a:buAutoNum type="arabicPeriod"/>
            </a:pPr>
            <a:r>
              <a:rPr lang="en-US" altLang="zh-CN" sz="2000" dirty="0"/>
              <a:t>(90</a:t>
            </a:r>
            <a:r>
              <a:rPr lang="zh-CN" altLang="en-US" sz="2000" dirty="0"/>
              <a:t>分</a:t>
            </a:r>
            <a:r>
              <a:rPr lang="en-US" altLang="zh-CN" sz="2000" dirty="0"/>
              <a:t>)</a:t>
            </a:r>
            <a:r>
              <a:rPr lang="zh-CN" altLang="en-US" sz="2000" dirty="0"/>
              <a:t>编程题：通过</a:t>
            </a:r>
            <a:r>
              <a:rPr lang="en-US" altLang="zh-CN" sz="2000" dirty="0"/>
              <a:t>P2</a:t>
            </a:r>
            <a:r>
              <a:rPr lang="zh-CN" altLang="en-US" sz="2000" dirty="0"/>
              <a:t>端口（有开发板的以开发板定义为准）控制</a:t>
            </a:r>
            <a:r>
              <a:rPr lang="en-US" altLang="zh-CN" sz="2000" dirty="0"/>
              <a:t>8</a:t>
            </a:r>
            <a:r>
              <a:rPr lang="zh-CN" altLang="en-US" sz="2000" dirty="0"/>
              <a:t>个</a:t>
            </a:r>
            <a:r>
              <a:rPr lang="en-US" altLang="zh-CN" sz="2000" dirty="0"/>
              <a:t>LED</a:t>
            </a:r>
            <a:r>
              <a:rPr lang="zh-CN" altLang="en-US" sz="2000" dirty="0"/>
              <a:t>按照顺序实现以下功能。代码编写符合规范，贴合本次授课内容，须有适当的注释。</a:t>
            </a:r>
            <a:endParaRPr lang="en-US" altLang="zh-CN" sz="2000" dirty="0"/>
          </a:p>
          <a:p>
            <a:pPr marL="785812" lvl="1" indent="-457200">
              <a:lnSpc>
                <a:spcPct val="150000"/>
              </a:lnSpc>
            </a:pPr>
            <a:r>
              <a:rPr lang="en-US" altLang="zh-CN" sz="2000" dirty="0"/>
              <a:t>LED</a:t>
            </a:r>
            <a:r>
              <a:rPr lang="zh-CN" altLang="en-US" sz="2000" dirty="0"/>
              <a:t>初始状态为“亮亮亮亮灭灭灭灭”，控制使其状态发生两次翻转，时间间隔分别为</a:t>
            </a:r>
            <a:r>
              <a:rPr lang="en-US" altLang="zh-CN" sz="2000" dirty="0"/>
              <a:t>2s</a:t>
            </a:r>
            <a:r>
              <a:rPr lang="zh-CN" altLang="en-US" sz="2000" dirty="0"/>
              <a:t>和</a:t>
            </a:r>
            <a:r>
              <a:rPr lang="en-US" altLang="zh-CN" sz="2000" dirty="0"/>
              <a:t>1s</a:t>
            </a:r>
            <a:r>
              <a:rPr lang="zh-CN" altLang="en-US" sz="2000" dirty="0"/>
              <a:t>（不要求精确延时）；</a:t>
            </a:r>
            <a:endParaRPr lang="en-US" altLang="zh-CN" sz="2000" dirty="0"/>
          </a:p>
          <a:p>
            <a:pPr marL="785812" lvl="1" indent="-457200">
              <a:lnSpc>
                <a:spcPct val="150000"/>
              </a:lnSpc>
            </a:pPr>
            <a:r>
              <a:rPr lang="zh-CN" altLang="en-US" sz="2000" dirty="0"/>
              <a:t>分两次显示学号后四位，通过</a:t>
            </a:r>
            <a:r>
              <a:rPr lang="en-US" altLang="zh-CN" sz="2000" dirty="0"/>
              <a:t>LED</a:t>
            </a:r>
            <a:r>
              <a:rPr lang="zh-CN" altLang="en-US" sz="2000" dirty="0"/>
              <a:t>二进制表示，亮表示</a:t>
            </a:r>
            <a:r>
              <a:rPr lang="en-US" altLang="zh-CN" sz="2000" dirty="0"/>
              <a:t>1</a:t>
            </a:r>
            <a:r>
              <a:rPr lang="zh-CN" altLang="en-US" sz="2000" dirty="0"/>
              <a:t>，灭表示</a:t>
            </a:r>
            <a:r>
              <a:rPr lang="en-US" altLang="zh-CN" sz="2000" dirty="0"/>
              <a:t>0</a:t>
            </a:r>
            <a:r>
              <a:rPr lang="zh-CN" altLang="en-US" sz="2000" dirty="0"/>
              <a:t>状态切换的时间间隔自定；</a:t>
            </a:r>
            <a:endParaRPr lang="en-US" altLang="zh-CN" sz="2000" dirty="0"/>
          </a:p>
          <a:p>
            <a:pPr marL="785812" lvl="1" indent="-457200">
              <a:lnSpc>
                <a:spcPct val="150000"/>
              </a:lnSpc>
            </a:pPr>
            <a:r>
              <a:rPr lang="zh-CN" altLang="en-US" sz="2000" dirty="0"/>
              <a:t>使</a:t>
            </a:r>
            <a:r>
              <a:rPr lang="en-US" altLang="zh-CN" sz="2000" dirty="0"/>
              <a:t>LED</a:t>
            </a:r>
            <a:r>
              <a:rPr lang="zh-CN" altLang="en-US" sz="2000" dirty="0"/>
              <a:t>第 </a:t>
            </a:r>
            <a:r>
              <a:rPr lang="en-US" altLang="zh-CN" sz="2000" dirty="0"/>
              <a:t>6 </a:t>
            </a:r>
            <a:r>
              <a:rPr lang="zh-CN" altLang="en-US" sz="2000" dirty="0"/>
              <a:t>位不断闪烁，闪烁时间自定。</a:t>
            </a:r>
            <a:endParaRPr lang="en-US" altLang="zh-CN" sz="2000" dirty="0"/>
          </a:p>
          <a:p>
            <a:pPr marL="457200" indent="-457200">
              <a:lnSpc>
                <a:spcPct val="150000"/>
              </a:lnSpc>
              <a:buFont typeface="+mj-lt"/>
              <a:buAutoNum type="arabicPeriod"/>
            </a:pPr>
            <a:r>
              <a:rPr lang="en-US" altLang="zh-CN" sz="2000" dirty="0"/>
              <a:t>(10</a:t>
            </a:r>
            <a:r>
              <a:rPr lang="zh-CN" altLang="en-US" sz="2000" dirty="0"/>
              <a:t>分</a:t>
            </a:r>
            <a:r>
              <a:rPr lang="en-US" altLang="zh-CN" sz="2000" dirty="0"/>
              <a:t>)</a:t>
            </a:r>
            <a:r>
              <a:rPr lang="zh-CN" altLang="en-US" sz="2000" dirty="0"/>
              <a:t>简答题：结合自身代码的编程和调试过程，分享在</a:t>
            </a:r>
            <a:r>
              <a:rPr lang="en-US" altLang="zh-CN" sz="2000" dirty="0"/>
              <a:t>51</a:t>
            </a:r>
            <a:r>
              <a:rPr lang="zh-CN" altLang="en-US" sz="2000" dirty="0"/>
              <a:t>单片机学习过程中遇到的问题和解决的办法。</a:t>
            </a:r>
            <a:endParaRPr lang="en-US" altLang="zh-CN" sz="2000" dirty="0"/>
          </a:p>
        </p:txBody>
      </p:sp>
      <p:sp>
        <p:nvSpPr>
          <p:cNvPr id="7" name="文本占位符 6">
            <a:extLst>
              <a:ext uri="{FF2B5EF4-FFF2-40B4-BE49-F238E27FC236}">
                <a16:creationId xmlns:a16="http://schemas.microsoft.com/office/drawing/2014/main" id="{73E837B1-13FF-4C37-9F47-7803F95FF49A}"/>
              </a:ext>
            </a:extLst>
          </p:cNvPr>
          <p:cNvSpPr>
            <a:spLocks noGrp="1"/>
          </p:cNvSpPr>
          <p:nvPr>
            <p:ph type="body" sz="quarter" idx="12"/>
          </p:nvPr>
        </p:nvSpPr>
        <p:spPr>
          <a:xfrm>
            <a:off x="298450" y="0"/>
            <a:ext cx="1619503" cy="523220"/>
          </a:xfrm>
        </p:spPr>
        <p:txBody>
          <a:bodyPr/>
          <a:lstStyle/>
          <a:p>
            <a:r>
              <a:rPr lang="zh-CN" altLang="en-US" dirty="0"/>
              <a:t>作业内容</a:t>
            </a:r>
          </a:p>
        </p:txBody>
      </p:sp>
    </p:spTree>
    <p:extLst>
      <p:ext uri="{BB962C8B-B14F-4D97-AF65-F5344CB8AC3E}">
        <p14:creationId xmlns:p14="http://schemas.microsoft.com/office/powerpoint/2010/main" val="14009374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D8AD8D7-D36A-4088-B341-B574F09DCD32}"/>
              </a:ext>
            </a:extLst>
          </p:cNvPr>
          <p:cNvSpPr>
            <a:spLocks noGrp="1"/>
          </p:cNvSpPr>
          <p:nvPr>
            <p:ph type="sldNum" sz="quarter" idx="10"/>
          </p:nvPr>
        </p:nvSpPr>
        <p:spPr/>
        <p:txBody>
          <a:bodyPr/>
          <a:lstStyle/>
          <a:p>
            <a:fld id="{5B1BC3F3-C5AE-40C5-B831-8FBE0041BB2B}" type="slidenum">
              <a:rPr lang="zh-CN" altLang="en-US" smtClean="0"/>
              <a:pPr/>
              <a:t>59</a:t>
            </a:fld>
            <a:endParaRPr lang="zh-CN" altLang="en-US" dirty="0"/>
          </a:p>
        </p:txBody>
      </p:sp>
      <p:sp>
        <p:nvSpPr>
          <p:cNvPr id="3" name="文本占位符 2">
            <a:extLst>
              <a:ext uri="{FF2B5EF4-FFF2-40B4-BE49-F238E27FC236}">
                <a16:creationId xmlns:a16="http://schemas.microsoft.com/office/drawing/2014/main" id="{47C9B97F-7C44-49B1-8E83-CD1CA46A7F58}"/>
              </a:ext>
            </a:extLst>
          </p:cNvPr>
          <p:cNvSpPr>
            <a:spLocks noGrp="1"/>
          </p:cNvSpPr>
          <p:nvPr>
            <p:ph type="body" sz="quarter" idx="11"/>
          </p:nvPr>
        </p:nvSpPr>
        <p:spPr/>
        <p:txBody>
          <a:bodyPr/>
          <a:lstStyle/>
          <a:p>
            <a:r>
              <a:rPr lang="zh-CN" altLang="en-US" dirty="0"/>
              <a:t>课后作业</a:t>
            </a:r>
          </a:p>
        </p:txBody>
      </p:sp>
      <p:sp>
        <p:nvSpPr>
          <p:cNvPr id="5" name="文本占位符 4">
            <a:extLst>
              <a:ext uri="{FF2B5EF4-FFF2-40B4-BE49-F238E27FC236}">
                <a16:creationId xmlns:a16="http://schemas.microsoft.com/office/drawing/2014/main" id="{2C3A21F5-AFFC-4233-BF95-1454CE4642FD}"/>
              </a:ext>
            </a:extLst>
          </p:cNvPr>
          <p:cNvSpPr>
            <a:spLocks noGrp="1"/>
          </p:cNvSpPr>
          <p:nvPr>
            <p:ph type="body" sz="quarter" idx="13"/>
          </p:nvPr>
        </p:nvSpPr>
        <p:spPr/>
        <p:txBody>
          <a:bodyPr>
            <a:normAutofit/>
          </a:bodyPr>
          <a:lstStyle/>
          <a:p>
            <a:pPr marL="457200" indent="-457200">
              <a:buFont typeface="+mj-lt"/>
              <a:buAutoNum type="arabicPeriod"/>
            </a:pPr>
            <a:r>
              <a:rPr lang="zh-CN" altLang="en-US" dirty="0"/>
              <a:t>第一题需要在程序文件</a:t>
            </a:r>
            <a:r>
              <a:rPr lang="en-US" altLang="zh-CN" dirty="0"/>
              <a:t>(.c)</a:t>
            </a:r>
            <a:r>
              <a:rPr lang="zh-CN" altLang="en-US" dirty="0"/>
              <a:t>开头通过注释介绍</a:t>
            </a:r>
            <a:r>
              <a:rPr lang="zh-CN" altLang="en-US" dirty="0">
                <a:solidFill>
                  <a:srgbClr val="A5272B"/>
                </a:solidFill>
              </a:rPr>
              <a:t>实现的功能</a:t>
            </a:r>
            <a:r>
              <a:rPr lang="zh-CN" altLang="en-US" dirty="0"/>
              <a:t>；</a:t>
            </a:r>
            <a:endParaRPr lang="en-US" altLang="zh-CN" dirty="0"/>
          </a:p>
          <a:p>
            <a:pPr marL="457200" indent="-457200">
              <a:buFont typeface="+mj-lt"/>
              <a:buAutoNum type="arabicPeriod"/>
            </a:pPr>
            <a:r>
              <a:rPr lang="zh-CN" altLang="en-US" dirty="0"/>
              <a:t>本次作业</a:t>
            </a:r>
            <a:r>
              <a:rPr lang="en-US" altLang="zh-CN" dirty="0">
                <a:solidFill>
                  <a:srgbClr val="C00000"/>
                </a:solidFill>
              </a:rPr>
              <a:t>11</a:t>
            </a:r>
            <a:r>
              <a:rPr lang="zh-CN" altLang="en-US" dirty="0">
                <a:solidFill>
                  <a:srgbClr val="C00000"/>
                </a:solidFill>
              </a:rPr>
              <a:t>月</a:t>
            </a:r>
            <a:r>
              <a:rPr lang="en-US" altLang="zh-CN" dirty="0">
                <a:solidFill>
                  <a:srgbClr val="C00000"/>
                </a:solidFill>
              </a:rPr>
              <a:t>6</a:t>
            </a:r>
            <a:r>
              <a:rPr lang="zh-CN" altLang="en-US" dirty="0">
                <a:solidFill>
                  <a:srgbClr val="C00000"/>
                </a:solidFill>
              </a:rPr>
              <a:t>日（星期日）</a:t>
            </a:r>
            <a:r>
              <a:rPr lang="en-US" altLang="zh-CN" dirty="0">
                <a:solidFill>
                  <a:srgbClr val="C00000"/>
                </a:solidFill>
              </a:rPr>
              <a:t>23:59</a:t>
            </a:r>
            <a:r>
              <a:rPr lang="zh-CN" altLang="en-US" dirty="0"/>
              <a:t>截止，作业以</a:t>
            </a:r>
            <a:r>
              <a:rPr lang="zh-CN" altLang="en-US" dirty="0">
                <a:solidFill>
                  <a:srgbClr val="C00000"/>
                </a:solidFill>
              </a:rPr>
              <a:t>“学号</a:t>
            </a:r>
            <a:r>
              <a:rPr lang="en-US" altLang="zh-CN" dirty="0">
                <a:solidFill>
                  <a:srgbClr val="C00000"/>
                </a:solidFill>
              </a:rPr>
              <a:t>-</a:t>
            </a:r>
            <a:r>
              <a:rPr lang="zh-CN" altLang="en-US" dirty="0">
                <a:solidFill>
                  <a:srgbClr val="C00000"/>
                </a:solidFill>
              </a:rPr>
              <a:t>姓名</a:t>
            </a:r>
            <a:r>
              <a:rPr lang="en-US" altLang="zh-CN" dirty="0">
                <a:solidFill>
                  <a:srgbClr val="C00000"/>
                </a:solidFill>
              </a:rPr>
              <a:t>-</a:t>
            </a:r>
            <a:r>
              <a:rPr lang="zh-CN" altLang="en-US" dirty="0">
                <a:solidFill>
                  <a:srgbClr val="C00000"/>
                </a:solidFill>
              </a:rPr>
              <a:t>第二次作业”</a:t>
            </a:r>
            <a:r>
              <a:rPr lang="zh-CN" altLang="en-US" dirty="0"/>
              <a:t>格式命名发送至</a:t>
            </a:r>
            <a:r>
              <a:rPr lang="en-US" altLang="zh-CN" dirty="0">
                <a:solidFill>
                  <a:srgbClr val="C00000"/>
                </a:solidFill>
              </a:rPr>
              <a:t>413732041@qq.com</a:t>
            </a:r>
            <a:r>
              <a:rPr lang="zh-CN" altLang="en-US" dirty="0"/>
              <a:t>，邮件标题与文件名相一致；</a:t>
            </a:r>
            <a:endParaRPr lang="en-US" altLang="zh-CN" dirty="0"/>
          </a:p>
          <a:p>
            <a:pPr marL="457200" indent="-457200">
              <a:buFont typeface="+mj-lt"/>
              <a:buAutoNum type="arabicPeriod"/>
            </a:pPr>
            <a:r>
              <a:rPr lang="zh-CN" altLang="en-US" dirty="0"/>
              <a:t>根据</a:t>
            </a:r>
            <a:r>
              <a:rPr lang="zh-CN" altLang="en-US" dirty="0">
                <a:solidFill>
                  <a:srgbClr val="C00000"/>
                </a:solidFill>
              </a:rPr>
              <a:t>题号</a:t>
            </a:r>
            <a:r>
              <a:rPr lang="zh-CN" altLang="en-US" dirty="0"/>
              <a:t>创建文件夹，并统一打包，主要包含程序文件</a:t>
            </a:r>
            <a:r>
              <a:rPr lang="en-US" altLang="zh-CN" dirty="0"/>
              <a:t>(.c) </a:t>
            </a:r>
            <a:r>
              <a:rPr lang="zh-CN" altLang="en-US" dirty="0"/>
              <a:t>运行文件</a:t>
            </a:r>
            <a:r>
              <a:rPr lang="en-US" altLang="zh-CN" dirty="0"/>
              <a:t>(.hex) </a:t>
            </a:r>
            <a:r>
              <a:rPr lang="zh-CN" altLang="en-US" dirty="0"/>
              <a:t>仿真文件</a:t>
            </a:r>
            <a:r>
              <a:rPr lang="en-US" altLang="zh-CN" dirty="0"/>
              <a:t>(.</a:t>
            </a:r>
            <a:r>
              <a:rPr lang="en-US" altLang="zh-CN" dirty="0" err="1"/>
              <a:t>pdsprj</a:t>
            </a:r>
            <a:r>
              <a:rPr lang="en-US" altLang="zh-CN" dirty="0"/>
              <a:t>)</a:t>
            </a:r>
            <a:r>
              <a:rPr lang="zh-CN" altLang="en-US" dirty="0"/>
              <a:t> 、运行视频、简答题（</a:t>
            </a:r>
            <a:r>
              <a:rPr lang="en-US" altLang="zh-CN" dirty="0"/>
              <a:t>.doc/.docx/.txt/.pdf/</a:t>
            </a:r>
            <a:r>
              <a:rPr lang="zh-CN" altLang="en-US" dirty="0"/>
              <a:t>图片格式）等，有实物的同学不需要提交仿真文件；</a:t>
            </a:r>
            <a:endParaRPr lang="en-US" altLang="zh-CN" dirty="0"/>
          </a:p>
          <a:p>
            <a:pPr marL="457200" indent="-457200">
              <a:buFont typeface="+mj-lt"/>
              <a:buAutoNum type="arabicPeriod"/>
            </a:pPr>
            <a:r>
              <a:rPr lang="zh-CN" altLang="en-US" dirty="0"/>
              <a:t>视频要求清晰呈现实验现象，最好压缩到</a:t>
            </a:r>
            <a:r>
              <a:rPr lang="en-US" altLang="zh-CN" dirty="0">
                <a:solidFill>
                  <a:srgbClr val="C00000"/>
                </a:solidFill>
              </a:rPr>
              <a:t>10M</a:t>
            </a:r>
            <a:r>
              <a:rPr lang="zh-CN" altLang="en-US" dirty="0">
                <a:solidFill>
                  <a:srgbClr val="C00000"/>
                </a:solidFill>
              </a:rPr>
              <a:t>以内</a:t>
            </a:r>
            <a:r>
              <a:rPr lang="zh-CN" altLang="en-US" dirty="0"/>
              <a:t>。</a:t>
            </a:r>
            <a:endParaRPr lang="en-US" altLang="zh-CN" dirty="0"/>
          </a:p>
        </p:txBody>
      </p:sp>
      <p:sp>
        <p:nvSpPr>
          <p:cNvPr id="7" name="文本占位符 6">
            <a:extLst>
              <a:ext uri="{FF2B5EF4-FFF2-40B4-BE49-F238E27FC236}">
                <a16:creationId xmlns:a16="http://schemas.microsoft.com/office/drawing/2014/main" id="{96A1305C-37F3-4740-BFEC-7DF335C5A6E9}"/>
              </a:ext>
            </a:extLst>
          </p:cNvPr>
          <p:cNvSpPr>
            <a:spLocks noGrp="1"/>
          </p:cNvSpPr>
          <p:nvPr>
            <p:ph type="body" sz="quarter" idx="12"/>
          </p:nvPr>
        </p:nvSpPr>
        <p:spPr>
          <a:xfrm>
            <a:off x="298450" y="0"/>
            <a:ext cx="1619503" cy="523220"/>
          </a:xfrm>
        </p:spPr>
        <p:txBody>
          <a:bodyPr/>
          <a:lstStyle/>
          <a:p>
            <a:r>
              <a:rPr lang="zh-CN" altLang="en-US" dirty="0"/>
              <a:t>作业要求</a:t>
            </a:r>
          </a:p>
        </p:txBody>
      </p:sp>
    </p:spTree>
    <p:extLst>
      <p:ext uri="{BB962C8B-B14F-4D97-AF65-F5344CB8AC3E}">
        <p14:creationId xmlns:p14="http://schemas.microsoft.com/office/powerpoint/2010/main" val="34595054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FFCD50-EF31-4D7C-B807-233573D82CD1}"/>
              </a:ext>
            </a:extLst>
          </p:cNvPr>
          <p:cNvSpPr>
            <a:spLocks noGrp="1"/>
          </p:cNvSpPr>
          <p:nvPr>
            <p:ph type="sldNum" sz="quarter" idx="10"/>
          </p:nvPr>
        </p:nvSpPr>
        <p:spPr/>
        <p:txBody>
          <a:bodyPr/>
          <a:lstStyle/>
          <a:p>
            <a:fld id="{5B1BC3F3-C5AE-40C5-B831-8FBE0041BB2B}" type="slidenum">
              <a:rPr lang="zh-CN" altLang="en-US" smtClean="0"/>
              <a:pPr/>
              <a:t>6</a:t>
            </a:fld>
            <a:endParaRPr lang="zh-CN" altLang="en-US" dirty="0"/>
          </a:p>
        </p:txBody>
      </p:sp>
      <p:sp>
        <p:nvSpPr>
          <p:cNvPr id="3" name="文本占位符 2">
            <a:extLst>
              <a:ext uri="{FF2B5EF4-FFF2-40B4-BE49-F238E27FC236}">
                <a16:creationId xmlns:a16="http://schemas.microsoft.com/office/drawing/2014/main" id="{99CAD738-74CF-46C5-BF50-7A345FD895D3}"/>
              </a:ext>
            </a:extLst>
          </p:cNvPr>
          <p:cNvSpPr>
            <a:spLocks noGrp="1"/>
          </p:cNvSpPr>
          <p:nvPr>
            <p:ph type="body" sz="quarter" idx="11"/>
          </p:nvPr>
        </p:nvSpPr>
        <p:spPr/>
        <p:txBody>
          <a:bodyPr/>
          <a:lstStyle/>
          <a:p>
            <a:r>
              <a:rPr lang="zh-CN" altLang="en-US" dirty="0"/>
              <a:t>主要内容</a:t>
            </a:r>
          </a:p>
        </p:txBody>
      </p:sp>
      <p:grpSp>
        <p:nvGrpSpPr>
          <p:cNvPr id="6" name="组合 5">
            <a:extLst>
              <a:ext uri="{FF2B5EF4-FFF2-40B4-BE49-F238E27FC236}">
                <a16:creationId xmlns:a16="http://schemas.microsoft.com/office/drawing/2014/main" id="{3086410C-5CEA-4941-901D-ABBA991BF115}"/>
              </a:ext>
            </a:extLst>
          </p:cNvPr>
          <p:cNvGrpSpPr/>
          <p:nvPr/>
        </p:nvGrpSpPr>
        <p:grpSpPr>
          <a:xfrm>
            <a:off x="3526092" y="1236978"/>
            <a:ext cx="5319458" cy="584775"/>
            <a:chOff x="1679978" y="2154073"/>
            <a:chExt cx="5319458" cy="584775"/>
          </a:xfrm>
        </p:grpSpPr>
        <p:grpSp>
          <p:nvGrpSpPr>
            <p:cNvPr id="7" name="组合 6">
              <a:extLst>
                <a:ext uri="{FF2B5EF4-FFF2-40B4-BE49-F238E27FC236}">
                  <a16:creationId xmlns:a16="http://schemas.microsoft.com/office/drawing/2014/main" id="{6AEBC4B2-57C3-4919-9B9C-22CF14D98B4E}"/>
                </a:ext>
              </a:extLst>
            </p:cNvPr>
            <p:cNvGrpSpPr/>
            <p:nvPr/>
          </p:nvGrpSpPr>
          <p:grpSpPr>
            <a:xfrm>
              <a:off x="1679978" y="2154073"/>
              <a:ext cx="5319458" cy="584775"/>
              <a:chOff x="1511558" y="1763184"/>
              <a:chExt cx="5319458" cy="584775"/>
            </a:xfrm>
          </p:grpSpPr>
          <p:sp>
            <p:nvSpPr>
              <p:cNvPr id="9" name="文本框 8">
                <a:extLst>
                  <a:ext uri="{FF2B5EF4-FFF2-40B4-BE49-F238E27FC236}">
                    <a16:creationId xmlns:a16="http://schemas.microsoft.com/office/drawing/2014/main" id="{740C7407-578D-4E38-A5EA-03A61D135441}"/>
                  </a:ext>
                </a:extLst>
              </p:cNvPr>
              <p:cNvSpPr txBox="1"/>
              <p:nvPr/>
            </p:nvSpPr>
            <p:spPr>
              <a:xfrm>
                <a:off x="1792200" y="1763184"/>
                <a:ext cx="5038816" cy="584775"/>
              </a:xfrm>
              <a:prstGeom prst="rect">
                <a:avLst/>
              </a:prstGeom>
              <a:solidFill>
                <a:schemeClr val="accent4">
                  <a:lumMod val="20000"/>
                  <a:lumOff val="80000"/>
                </a:schemeClr>
              </a:solid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从进制到基本数据类型</a:t>
                </a:r>
              </a:p>
            </p:txBody>
          </p:sp>
          <p:sp>
            <p:nvSpPr>
              <p:cNvPr id="10" name="六边形 9">
                <a:extLst>
                  <a:ext uri="{FF2B5EF4-FFF2-40B4-BE49-F238E27FC236}">
                    <a16:creationId xmlns:a16="http://schemas.microsoft.com/office/drawing/2014/main" id="{A38CCBD4-E8E8-4EAE-992B-6D8F5CB407E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文本框 7">
              <a:extLst>
                <a:ext uri="{FF2B5EF4-FFF2-40B4-BE49-F238E27FC236}">
                  <a16:creationId xmlns:a16="http://schemas.microsoft.com/office/drawing/2014/main" id="{C3B9B0BF-0402-453D-9561-E028D8AC0EC8}"/>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a:t>
              </a:r>
            </a:p>
          </p:txBody>
        </p:sp>
      </p:grpSp>
      <p:grpSp>
        <p:nvGrpSpPr>
          <p:cNvPr id="11" name="组合 10">
            <a:extLst>
              <a:ext uri="{FF2B5EF4-FFF2-40B4-BE49-F238E27FC236}">
                <a16:creationId xmlns:a16="http://schemas.microsoft.com/office/drawing/2014/main" id="{B97D1679-E11F-490B-AF45-3C30C6BF2B43}"/>
              </a:ext>
            </a:extLst>
          </p:cNvPr>
          <p:cNvGrpSpPr/>
          <p:nvPr/>
        </p:nvGrpSpPr>
        <p:grpSpPr>
          <a:xfrm>
            <a:off x="3526092" y="2472920"/>
            <a:ext cx="5319458" cy="584775"/>
            <a:chOff x="1679978" y="2154073"/>
            <a:chExt cx="5319458" cy="584775"/>
          </a:xfrm>
        </p:grpSpPr>
        <p:grpSp>
          <p:nvGrpSpPr>
            <p:cNvPr id="12" name="组合 11">
              <a:extLst>
                <a:ext uri="{FF2B5EF4-FFF2-40B4-BE49-F238E27FC236}">
                  <a16:creationId xmlns:a16="http://schemas.microsoft.com/office/drawing/2014/main" id="{66D49E0B-14AD-44DA-9154-417CF7B34379}"/>
                </a:ext>
              </a:extLst>
            </p:cNvPr>
            <p:cNvGrpSpPr/>
            <p:nvPr/>
          </p:nvGrpSpPr>
          <p:grpSpPr>
            <a:xfrm>
              <a:off x="1679978" y="2154073"/>
              <a:ext cx="5319458" cy="584775"/>
              <a:chOff x="1511558" y="1763184"/>
              <a:chExt cx="5319458" cy="584775"/>
            </a:xfrm>
          </p:grpSpPr>
          <p:sp>
            <p:nvSpPr>
              <p:cNvPr id="14" name="文本框 13">
                <a:extLst>
                  <a:ext uri="{FF2B5EF4-FFF2-40B4-BE49-F238E27FC236}">
                    <a16:creationId xmlns:a16="http://schemas.microsoft.com/office/drawing/2014/main" id="{6E4DC8E3-790C-4F8C-A73E-F757AD364E85}"/>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基本控制结构</a:t>
                </a:r>
              </a:p>
            </p:txBody>
          </p:sp>
          <p:sp>
            <p:nvSpPr>
              <p:cNvPr id="15" name="六边形 14">
                <a:extLst>
                  <a:ext uri="{FF2B5EF4-FFF2-40B4-BE49-F238E27FC236}">
                    <a16:creationId xmlns:a16="http://schemas.microsoft.com/office/drawing/2014/main" id="{DCB57187-2A86-45A3-815E-41AF8DCA515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文本框 12">
              <a:extLst>
                <a:ext uri="{FF2B5EF4-FFF2-40B4-BE49-F238E27FC236}">
                  <a16:creationId xmlns:a16="http://schemas.microsoft.com/office/drawing/2014/main" id="{EF856F4E-3878-4334-BC5E-C34EA0F76DD3}"/>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a:t>
              </a:r>
            </a:p>
          </p:txBody>
        </p:sp>
      </p:grpSp>
      <p:grpSp>
        <p:nvGrpSpPr>
          <p:cNvPr id="16" name="组合 15">
            <a:extLst>
              <a:ext uri="{FF2B5EF4-FFF2-40B4-BE49-F238E27FC236}">
                <a16:creationId xmlns:a16="http://schemas.microsoft.com/office/drawing/2014/main" id="{60A0359A-1E20-4C6C-BC91-39A844C449ED}"/>
              </a:ext>
            </a:extLst>
          </p:cNvPr>
          <p:cNvGrpSpPr/>
          <p:nvPr/>
        </p:nvGrpSpPr>
        <p:grpSpPr>
          <a:xfrm>
            <a:off x="3526092" y="3708862"/>
            <a:ext cx="5319458" cy="584775"/>
            <a:chOff x="1679978" y="2154073"/>
            <a:chExt cx="5319458" cy="584775"/>
          </a:xfrm>
        </p:grpSpPr>
        <p:grpSp>
          <p:nvGrpSpPr>
            <p:cNvPr id="17" name="组合 16">
              <a:extLst>
                <a:ext uri="{FF2B5EF4-FFF2-40B4-BE49-F238E27FC236}">
                  <a16:creationId xmlns:a16="http://schemas.microsoft.com/office/drawing/2014/main" id="{B582591C-398B-482C-A71E-3B7DB57CD3D2}"/>
                </a:ext>
              </a:extLst>
            </p:cNvPr>
            <p:cNvGrpSpPr/>
            <p:nvPr/>
          </p:nvGrpSpPr>
          <p:grpSpPr>
            <a:xfrm>
              <a:off x="1679978" y="2154073"/>
              <a:ext cx="5319458" cy="584775"/>
              <a:chOff x="1511558" y="1763184"/>
              <a:chExt cx="5319458" cy="584775"/>
            </a:xfrm>
          </p:grpSpPr>
          <p:sp>
            <p:nvSpPr>
              <p:cNvPr id="19" name="文本框 18">
                <a:extLst>
                  <a:ext uri="{FF2B5EF4-FFF2-40B4-BE49-F238E27FC236}">
                    <a16:creationId xmlns:a16="http://schemas.microsoft.com/office/drawing/2014/main" id="{980487C4-2885-4A16-BB80-DFE0A57EEC6D}"/>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函数与模块化设计</a:t>
                </a:r>
              </a:p>
            </p:txBody>
          </p:sp>
          <p:sp>
            <p:nvSpPr>
              <p:cNvPr id="20" name="六边形 19">
                <a:extLst>
                  <a:ext uri="{FF2B5EF4-FFF2-40B4-BE49-F238E27FC236}">
                    <a16:creationId xmlns:a16="http://schemas.microsoft.com/office/drawing/2014/main" id="{90ED65A4-5541-47E2-B822-7A29222B78C1}"/>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文本框 17">
              <a:extLst>
                <a:ext uri="{FF2B5EF4-FFF2-40B4-BE49-F238E27FC236}">
                  <a16:creationId xmlns:a16="http://schemas.microsoft.com/office/drawing/2014/main" id="{28C806D0-BEAB-4F67-8535-0C293F835A9A}"/>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三</a:t>
              </a:r>
            </a:p>
          </p:txBody>
        </p:sp>
      </p:grpSp>
      <p:grpSp>
        <p:nvGrpSpPr>
          <p:cNvPr id="21" name="组合 20">
            <a:extLst>
              <a:ext uri="{FF2B5EF4-FFF2-40B4-BE49-F238E27FC236}">
                <a16:creationId xmlns:a16="http://schemas.microsoft.com/office/drawing/2014/main" id="{927DB8F9-C6B0-44CC-88B0-AD99ABB82A55}"/>
              </a:ext>
            </a:extLst>
          </p:cNvPr>
          <p:cNvGrpSpPr/>
          <p:nvPr/>
        </p:nvGrpSpPr>
        <p:grpSpPr>
          <a:xfrm>
            <a:off x="3526092" y="4944803"/>
            <a:ext cx="5319458" cy="584775"/>
            <a:chOff x="1679978" y="2154073"/>
            <a:chExt cx="5319458" cy="584775"/>
          </a:xfrm>
        </p:grpSpPr>
        <p:grpSp>
          <p:nvGrpSpPr>
            <p:cNvPr id="22" name="组合 21">
              <a:extLst>
                <a:ext uri="{FF2B5EF4-FFF2-40B4-BE49-F238E27FC236}">
                  <a16:creationId xmlns:a16="http://schemas.microsoft.com/office/drawing/2014/main" id="{95283FF3-DB6B-4EBF-88C2-3F77793C079C}"/>
                </a:ext>
              </a:extLst>
            </p:cNvPr>
            <p:cNvGrpSpPr/>
            <p:nvPr/>
          </p:nvGrpSpPr>
          <p:grpSpPr>
            <a:xfrm>
              <a:off x="1679978" y="2154073"/>
              <a:ext cx="5319458" cy="584775"/>
              <a:chOff x="1511558" y="1763184"/>
              <a:chExt cx="5319458" cy="584775"/>
            </a:xfrm>
          </p:grpSpPr>
          <p:sp>
            <p:nvSpPr>
              <p:cNvPr id="24" name="文本框 23">
                <a:extLst>
                  <a:ext uri="{FF2B5EF4-FFF2-40B4-BE49-F238E27FC236}">
                    <a16:creationId xmlns:a16="http://schemas.microsoft.com/office/drawing/2014/main" id="{450BCE2C-8C9F-428F-806D-FEE139E293A6}"/>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构造数据类型之数组</a:t>
                </a:r>
              </a:p>
            </p:txBody>
          </p:sp>
          <p:sp>
            <p:nvSpPr>
              <p:cNvPr id="25" name="六边形 24">
                <a:extLst>
                  <a:ext uri="{FF2B5EF4-FFF2-40B4-BE49-F238E27FC236}">
                    <a16:creationId xmlns:a16="http://schemas.microsoft.com/office/drawing/2014/main" id="{5B23C39F-2CBF-4FB7-882E-12E5BDB7189A}"/>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文本框 22">
              <a:extLst>
                <a:ext uri="{FF2B5EF4-FFF2-40B4-BE49-F238E27FC236}">
                  <a16:creationId xmlns:a16="http://schemas.microsoft.com/office/drawing/2014/main" id="{72F5951B-6774-4DA9-B233-FF9D9104D50F}"/>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四</a:t>
              </a:r>
            </a:p>
          </p:txBody>
        </p:sp>
      </p:grpSp>
    </p:spTree>
    <p:extLst>
      <p:ext uri="{BB962C8B-B14F-4D97-AF65-F5344CB8AC3E}">
        <p14:creationId xmlns:p14="http://schemas.microsoft.com/office/powerpoint/2010/main" val="12653670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D8AD8D7-D36A-4088-B341-B574F09DCD32}"/>
              </a:ext>
            </a:extLst>
          </p:cNvPr>
          <p:cNvSpPr>
            <a:spLocks noGrp="1"/>
          </p:cNvSpPr>
          <p:nvPr>
            <p:ph type="sldNum" sz="quarter" idx="10"/>
          </p:nvPr>
        </p:nvSpPr>
        <p:spPr/>
        <p:txBody>
          <a:bodyPr/>
          <a:lstStyle/>
          <a:p>
            <a:fld id="{5B1BC3F3-C5AE-40C5-B831-8FBE0041BB2B}" type="slidenum">
              <a:rPr lang="zh-CN" altLang="en-US" smtClean="0"/>
              <a:pPr/>
              <a:t>60</a:t>
            </a:fld>
            <a:endParaRPr lang="zh-CN" altLang="en-US" dirty="0"/>
          </a:p>
        </p:txBody>
      </p:sp>
      <p:sp>
        <p:nvSpPr>
          <p:cNvPr id="3" name="文本占位符 2">
            <a:extLst>
              <a:ext uri="{FF2B5EF4-FFF2-40B4-BE49-F238E27FC236}">
                <a16:creationId xmlns:a16="http://schemas.microsoft.com/office/drawing/2014/main" id="{47C9B97F-7C44-49B1-8E83-CD1CA46A7F58}"/>
              </a:ext>
            </a:extLst>
          </p:cNvPr>
          <p:cNvSpPr>
            <a:spLocks noGrp="1"/>
          </p:cNvSpPr>
          <p:nvPr>
            <p:ph type="body" sz="quarter" idx="11"/>
          </p:nvPr>
        </p:nvSpPr>
        <p:spPr/>
        <p:txBody>
          <a:bodyPr/>
          <a:lstStyle/>
          <a:p>
            <a:r>
              <a:rPr lang="zh-CN" altLang="en-US" dirty="0"/>
              <a:t>课后作业</a:t>
            </a:r>
          </a:p>
        </p:txBody>
      </p:sp>
      <p:sp>
        <p:nvSpPr>
          <p:cNvPr id="6" name="文本占位符 5">
            <a:extLst>
              <a:ext uri="{FF2B5EF4-FFF2-40B4-BE49-F238E27FC236}">
                <a16:creationId xmlns:a16="http://schemas.microsoft.com/office/drawing/2014/main" id="{3F445E2A-5BFF-4E2E-B9BF-E554921B29FE}"/>
              </a:ext>
            </a:extLst>
          </p:cNvPr>
          <p:cNvSpPr>
            <a:spLocks noGrp="1"/>
          </p:cNvSpPr>
          <p:nvPr>
            <p:ph type="body" sz="quarter" idx="12"/>
          </p:nvPr>
        </p:nvSpPr>
        <p:spPr>
          <a:xfrm>
            <a:off x="298450" y="0"/>
            <a:ext cx="1619503" cy="523220"/>
          </a:xfrm>
        </p:spPr>
        <p:txBody>
          <a:bodyPr/>
          <a:lstStyle/>
          <a:p>
            <a:r>
              <a:rPr lang="zh-CN" altLang="en-US" dirty="0"/>
              <a:t>作业要求</a:t>
            </a:r>
          </a:p>
        </p:txBody>
      </p:sp>
    </p:spTree>
    <p:extLst>
      <p:ext uri="{BB962C8B-B14F-4D97-AF65-F5344CB8AC3E}">
        <p14:creationId xmlns:p14="http://schemas.microsoft.com/office/powerpoint/2010/main" val="35040302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EBBFC37-EA91-4F6A-BFD7-86B17B9B5178}"/>
              </a:ext>
            </a:extLst>
          </p:cNvPr>
          <p:cNvCxnSpPr/>
          <p:nvPr/>
        </p:nvCxnSpPr>
        <p:spPr>
          <a:xfrm>
            <a:off x="3207124" y="3328142"/>
            <a:ext cx="2736476" cy="0"/>
          </a:xfrm>
          <a:prstGeom prst="line">
            <a:avLst/>
          </a:prstGeom>
          <a:ln w="41275" cmpd="sng">
            <a:solidFill>
              <a:srgbClr val="E4B316"/>
            </a:solidFill>
            <a:prstDash val="solid"/>
          </a:ln>
        </p:spPr>
        <p:style>
          <a:lnRef idx="1">
            <a:schemeClr val="accent2"/>
          </a:lnRef>
          <a:fillRef idx="0">
            <a:schemeClr val="accent2"/>
          </a:fillRef>
          <a:effectRef idx="0">
            <a:schemeClr val="accent2"/>
          </a:effectRef>
          <a:fontRef idx="minor">
            <a:schemeClr val="tx1"/>
          </a:fontRef>
        </p:style>
      </p:cxnSp>
      <p:sp>
        <p:nvSpPr>
          <p:cNvPr id="5" name="文本框 4">
            <a:extLst>
              <a:ext uri="{FF2B5EF4-FFF2-40B4-BE49-F238E27FC236}">
                <a16:creationId xmlns:a16="http://schemas.microsoft.com/office/drawing/2014/main" id="{560413DE-EA51-4F80-9942-38B8FCFA1F4C}"/>
              </a:ext>
            </a:extLst>
          </p:cNvPr>
          <p:cNvSpPr txBox="1"/>
          <p:nvPr/>
        </p:nvSpPr>
        <p:spPr>
          <a:xfrm>
            <a:off x="3207124" y="3342438"/>
            <a:ext cx="2736476" cy="1569660"/>
          </a:xfrm>
          <a:prstGeom prst="rect">
            <a:avLst/>
          </a:prstGeom>
          <a:noFill/>
        </p:spPr>
        <p:txBody>
          <a:bodyPr wrap="square" rtlCol="0">
            <a:spAutoFit/>
          </a:bodyPr>
          <a:lstStyle/>
          <a:p>
            <a:pPr algn="ctr"/>
            <a:r>
              <a:rPr lang="zh-CN" altLang="en-US" sz="4800" b="1" dirty="0">
                <a:solidFill>
                  <a:srgbClr val="E4B316"/>
                </a:solidFill>
                <a:latin typeface="黑体" panose="02010609060101010101" pitchFamily="49" charset="-122"/>
                <a:ea typeface="黑体" panose="02010609060101010101" pitchFamily="49" charset="-122"/>
              </a:rPr>
              <a:t>感谢倾听</a:t>
            </a:r>
            <a:endParaRPr lang="en-US" altLang="zh-CN" sz="4800" b="1" dirty="0">
              <a:solidFill>
                <a:srgbClr val="E4B316"/>
              </a:solidFill>
              <a:latin typeface="黑体" panose="02010609060101010101" pitchFamily="49" charset="-122"/>
              <a:ea typeface="黑体" panose="02010609060101010101" pitchFamily="49" charset="-122"/>
            </a:endParaRPr>
          </a:p>
          <a:p>
            <a:pPr algn="ctr"/>
            <a:r>
              <a:rPr lang="en-US" altLang="zh-CN" sz="4800" b="1" dirty="0">
                <a:solidFill>
                  <a:srgbClr val="E4B316"/>
                </a:solidFill>
                <a:ea typeface="华文中宋" panose="02010600040101010101" pitchFamily="2" charset="-122"/>
              </a:rPr>
              <a:t>The End</a:t>
            </a:r>
            <a:endParaRPr lang="zh-CN" altLang="en-US" sz="4800" b="1" dirty="0">
              <a:solidFill>
                <a:srgbClr val="E4B316"/>
              </a:solidFill>
              <a:ea typeface="华文中宋" panose="02010600040101010101" pitchFamily="2" charset="-122"/>
            </a:endParaRPr>
          </a:p>
        </p:txBody>
      </p:sp>
      <p:pic>
        <p:nvPicPr>
          <p:cNvPr id="7" name="Picture 4" descr="https://gimg2.baidu.com/image_search/src=http%3A%2F%2Fd00.paixin.com%2Fthumbs%2F1008347%2F21686989%2Fstaff_1024.jpg&amp;refer=http%3A%2F%2Fd00.paixin.com&amp;app=2002&amp;size=f9999,10000&amp;q=a80&amp;n=0&amp;g=0n&amp;fmt=auto?sec=1669122078&amp;t=e3aca23c531d2c324084af3949eb5b86">
            <a:extLst>
              <a:ext uri="{FF2B5EF4-FFF2-40B4-BE49-F238E27FC236}">
                <a16:creationId xmlns:a16="http://schemas.microsoft.com/office/drawing/2014/main" id="{9DA87BA4-98EF-4984-9108-9D6A2ADE91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 r="9489"/>
          <a:stretch/>
        </p:blipFill>
        <p:spPr bwMode="auto">
          <a:xfrm>
            <a:off x="3325302" y="1206712"/>
            <a:ext cx="2493395" cy="182064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261345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62</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5207023" cy="523220"/>
          </a:xfrm>
        </p:spPr>
        <p:txBody>
          <a:bodyPr/>
          <a:lstStyle/>
          <a:p>
            <a:r>
              <a:rPr lang="en-US" altLang="zh-CN" dirty="0"/>
              <a:t>51</a:t>
            </a:r>
            <a:r>
              <a:rPr lang="zh-CN" altLang="en-US" dirty="0"/>
              <a:t>单片机的</a:t>
            </a:r>
            <a:r>
              <a:rPr lang="en-US" altLang="zh-CN" dirty="0"/>
              <a:t>P0</a:t>
            </a:r>
            <a:r>
              <a:rPr lang="zh-CN" altLang="en-US" dirty="0"/>
              <a:t>引脚与上拉电阻</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3019493"/>
            <a:ext cx="8547100" cy="2585319"/>
          </a:xfrm>
        </p:spPr>
        <p:txBody>
          <a:bodyPr>
            <a:normAutofit/>
          </a:bodyPr>
          <a:lstStyle/>
          <a:p>
            <a:pPr>
              <a:lnSpc>
                <a:spcPct val="100000"/>
              </a:lnSpc>
              <a:spcBef>
                <a:spcPts val="600"/>
              </a:spcBef>
            </a:pPr>
            <a:r>
              <a:rPr lang="zh-CN" altLang="en-US" sz="2000" dirty="0"/>
              <a:t>上拉电阻就是将不确定的信号通过一个电阻拉到高电平，同时此电阻起到一个限流的作用，下拉就是下拉到低电平。</a:t>
            </a:r>
          </a:p>
          <a:p>
            <a:pPr>
              <a:lnSpc>
                <a:spcPct val="100000"/>
              </a:lnSpc>
              <a:spcBef>
                <a:spcPts val="600"/>
              </a:spcBef>
            </a:pPr>
            <a:r>
              <a:rPr lang="zh-CN" altLang="en-US" sz="2000" dirty="0"/>
              <a:t>上拉电阻有</a:t>
            </a:r>
            <a:r>
              <a:rPr lang="en-US" altLang="zh-CN" sz="2000" dirty="0"/>
              <a:t>OC</a:t>
            </a:r>
            <a:r>
              <a:rPr lang="zh-CN" altLang="en-US" sz="2000" dirty="0"/>
              <a:t>门要输出高电平，外部必须加上拉电阻。加大普通</a:t>
            </a:r>
            <a:r>
              <a:rPr lang="en-US" altLang="zh-CN" sz="2000" dirty="0"/>
              <a:t>IO</a:t>
            </a:r>
            <a:r>
              <a:rPr lang="zh-CN" altLang="en-US" sz="2000" dirty="0"/>
              <a:t>口的驱动能力。起到限流的作用。抵抗电磁干扰。</a:t>
            </a:r>
          </a:p>
          <a:p>
            <a:pPr>
              <a:lnSpc>
                <a:spcPct val="100000"/>
              </a:lnSpc>
              <a:spcBef>
                <a:spcPts val="600"/>
              </a:spcBef>
            </a:pPr>
            <a:r>
              <a:rPr lang="zh-CN" altLang="en-US" sz="2000" dirty="0"/>
              <a:t>从降低功耗方面考虑应该足够大，因为电阻越大，电流越小。从确保足够的引脚驱动能力考虑应该足够小，电阻越小，电流才能越大。开漏输出时，过大的上拉电阻会导致信号上升沿变缓。</a:t>
            </a:r>
          </a:p>
        </p:txBody>
      </p:sp>
      <p:pic>
        <p:nvPicPr>
          <p:cNvPr id="6" name="Picture 3">
            <a:extLst>
              <a:ext uri="{FF2B5EF4-FFF2-40B4-BE49-F238E27FC236}">
                <a16:creationId xmlns:a16="http://schemas.microsoft.com/office/drawing/2014/main" id="{F65E1732-5F73-441C-BFE4-B80A54BBF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290" y="831061"/>
            <a:ext cx="864711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C5FFFC2C-BB96-4110-8103-40A43D3BB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504" y="5420616"/>
            <a:ext cx="4734992" cy="101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5912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63</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076085" cy="523220"/>
          </a:xfrm>
        </p:spPr>
        <p:txBody>
          <a:bodyPr/>
          <a:lstStyle/>
          <a:p>
            <a:r>
              <a:rPr lang="zh-CN" altLang="en-US" dirty="0"/>
              <a:t>编译</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3238020"/>
          </a:xfrm>
        </p:spPr>
        <p:txBody>
          <a:bodyPr>
            <a:normAutofit/>
          </a:bodyPr>
          <a:lstStyle/>
          <a:p>
            <a:r>
              <a:rPr lang="en-US" altLang="zh-CN" sz="2000" dirty="0"/>
              <a:t>C</a:t>
            </a:r>
            <a:r>
              <a:rPr lang="zh-CN" altLang="en-US" sz="2000" dirty="0"/>
              <a:t>语言属于高级语言，接近于人类语言，方便理解，但是机器是无法直接识别</a:t>
            </a:r>
            <a:r>
              <a:rPr lang="en-US" altLang="zh-CN" sz="2000" dirty="0"/>
              <a:t>C</a:t>
            </a:r>
            <a:r>
              <a:rPr lang="zh-CN" altLang="en-US" sz="2000" dirty="0"/>
              <a:t>语言，它只能识别二进制序列（机器语言）；</a:t>
            </a:r>
            <a:endParaRPr lang="en-US" altLang="zh-CN" sz="2000" dirty="0"/>
          </a:p>
          <a:p>
            <a:r>
              <a:rPr lang="en-US" altLang="zh-CN" sz="2000" dirty="0"/>
              <a:t>Keil </a:t>
            </a:r>
            <a:r>
              <a:rPr lang="zh-CN" altLang="en-US" sz="2000" dirty="0"/>
              <a:t>所作的一部分工作就是将我们能够理解的 </a:t>
            </a:r>
            <a:r>
              <a:rPr lang="en-US" altLang="zh-CN" sz="2000" dirty="0"/>
              <a:t>C </a:t>
            </a:r>
            <a:r>
              <a:rPr lang="zh-CN" altLang="en-US" sz="2000" dirty="0"/>
              <a:t>语言转换为单片机所能理解的机器语言。把某一种高级语言程序（如 </a:t>
            </a:r>
            <a:r>
              <a:rPr lang="en-US" altLang="zh-CN" sz="2000" dirty="0"/>
              <a:t>C </a:t>
            </a:r>
            <a:r>
              <a:rPr lang="zh-CN" altLang="en-US" sz="2000" dirty="0"/>
              <a:t>语言程序）等价地转换成另一种低级语言程序</a:t>
            </a:r>
            <a:r>
              <a:rPr lang="en-US" altLang="zh-CN" sz="2000" dirty="0"/>
              <a:t>(</a:t>
            </a:r>
            <a:r>
              <a:rPr lang="zh-CN" altLang="en-US" sz="2000" dirty="0"/>
              <a:t>如机器语言程序</a:t>
            </a:r>
            <a:r>
              <a:rPr lang="en-US" altLang="zh-CN" sz="2000" dirty="0"/>
              <a:t>)</a:t>
            </a:r>
            <a:r>
              <a:rPr lang="zh-CN" altLang="en-US" sz="2000" dirty="0"/>
              <a:t>的过程称为编译，完成这样的过程的工具被称为编译程序或编译器；</a:t>
            </a:r>
            <a:endParaRPr lang="en-US" altLang="zh-CN" sz="2000" dirty="0"/>
          </a:p>
          <a:p>
            <a:r>
              <a:rPr lang="zh-CN" altLang="en-US" sz="2000" dirty="0"/>
              <a:t>通常一条高级语言程序会被编译成多条机器指令。</a:t>
            </a:r>
          </a:p>
          <a:p>
            <a:endParaRPr lang="zh-CN" altLang="en-US" sz="2000" dirty="0"/>
          </a:p>
        </p:txBody>
      </p:sp>
      <p:grpSp>
        <p:nvGrpSpPr>
          <p:cNvPr id="6" name="Group 2">
            <a:extLst>
              <a:ext uri="{FF2B5EF4-FFF2-40B4-BE49-F238E27FC236}">
                <a16:creationId xmlns:a16="http://schemas.microsoft.com/office/drawing/2014/main" id="{B85973E7-4997-4E18-947F-3264000B73C3}"/>
              </a:ext>
            </a:extLst>
          </p:cNvPr>
          <p:cNvGrpSpPr>
            <a:grpSpLocks/>
          </p:cNvGrpSpPr>
          <p:nvPr/>
        </p:nvGrpSpPr>
        <p:grpSpPr bwMode="auto">
          <a:xfrm>
            <a:off x="1333500" y="4241070"/>
            <a:ext cx="6477000" cy="2016407"/>
            <a:chOff x="0" y="0"/>
            <a:chExt cx="4080" cy="1392"/>
          </a:xfrm>
        </p:grpSpPr>
        <p:sp>
          <p:nvSpPr>
            <p:cNvPr id="8" name="Line 3">
              <a:extLst>
                <a:ext uri="{FF2B5EF4-FFF2-40B4-BE49-F238E27FC236}">
                  <a16:creationId xmlns:a16="http://schemas.microsoft.com/office/drawing/2014/main" id="{B7ADA9FB-17C0-41DC-BAEF-0398D99AE456}"/>
                </a:ext>
              </a:extLst>
            </p:cNvPr>
            <p:cNvSpPr>
              <a:spLocks noChangeShapeType="1"/>
            </p:cNvSpPr>
            <p:nvPr/>
          </p:nvSpPr>
          <p:spPr bwMode="auto">
            <a:xfrm>
              <a:off x="1056" y="384"/>
              <a:ext cx="672"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400">
                <a:latin typeface="宋体" panose="02010600030101010101" pitchFamily="2" charset="-122"/>
                <a:ea typeface="宋体" panose="02010600030101010101" pitchFamily="2" charset="-122"/>
              </a:endParaRPr>
            </a:p>
          </p:txBody>
        </p:sp>
        <p:sp>
          <p:nvSpPr>
            <p:cNvPr id="9" name="Rectangle 4">
              <a:extLst>
                <a:ext uri="{FF2B5EF4-FFF2-40B4-BE49-F238E27FC236}">
                  <a16:creationId xmlns:a16="http://schemas.microsoft.com/office/drawing/2014/main" id="{6A576F24-1E1F-4D81-AC3B-9EDA29AD61A2}"/>
                </a:ext>
              </a:extLst>
            </p:cNvPr>
            <p:cNvSpPr>
              <a:spLocks noChangeArrowheads="1"/>
            </p:cNvSpPr>
            <p:nvPr/>
          </p:nvSpPr>
          <p:spPr bwMode="auto">
            <a:xfrm>
              <a:off x="0" y="48"/>
              <a:ext cx="1008"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u="none" dirty="0">
                  <a:solidFill>
                    <a:schemeClr val="tx1"/>
                  </a:solidFill>
                  <a:latin typeface="宋体" panose="02010600030101010101" pitchFamily="2" charset="-122"/>
                  <a:ea typeface="宋体" panose="02010600030101010101" pitchFamily="2" charset="-122"/>
                </a:rPr>
                <a:t>高级语言程序</a:t>
              </a:r>
            </a:p>
          </p:txBody>
        </p:sp>
        <p:sp>
          <p:nvSpPr>
            <p:cNvPr id="10" name="Rectangle 5">
              <a:extLst>
                <a:ext uri="{FF2B5EF4-FFF2-40B4-BE49-F238E27FC236}">
                  <a16:creationId xmlns:a16="http://schemas.microsoft.com/office/drawing/2014/main" id="{B48053B5-19A3-431D-A018-A61437419BF2}"/>
                </a:ext>
              </a:extLst>
            </p:cNvPr>
            <p:cNvSpPr>
              <a:spLocks noChangeArrowheads="1"/>
            </p:cNvSpPr>
            <p:nvPr/>
          </p:nvSpPr>
          <p:spPr bwMode="auto">
            <a:xfrm>
              <a:off x="1728" y="48"/>
              <a:ext cx="96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u="none" dirty="0">
                  <a:solidFill>
                    <a:schemeClr val="tx1"/>
                  </a:solidFill>
                  <a:latin typeface="宋体" panose="02010600030101010101" pitchFamily="2" charset="-122"/>
                  <a:ea typeface="宋体" panose="02010600030101010101" pitchFamily="2" charset="-122"/>
                </a:rPr>
                <a:t>机器语言程序</a:t>
              </a:r>
            </a:p>
          </p:txBody>
        </p:sp>
        <p:sp>
          <p:nvSpPr>
            <p:cNvPr id="11" name="Rectangle 6">
              <a:extLst>
                <a:ext uri="{FF2B5EF4-FFF2-40B4-BE49-F238E27FC236}">
                  <a16:creationId xmlns:a16="http://schemas.microsoft.com/office/drawing/2014/main" id="{C4B70D29-8618-4EE6-852A-A459EE3A59FD}"/>
                </a:ext>
              </a:extLst>
            </p:cNvPr>
            <p:cNvSpPr>
              <a:spLocks noChangeArrowheads="1"/>
            </p:cNvSpPr>
            <p:nvPr/>
          </p:nvSpPr>
          <p:spPr bwMode="auto">
            <a:xfrm>
              <a:off x="3264" y="48"/>
              <a:ext cx="816"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ts val="4100"/>
                </a:spcBef>
              </a:pPr>
              <a:r>
                <a:rPr lang="zh-CN" altLang="en-US" sz="2000" u="none">
                  <a:solidFill>
                    <a:schemeClr val="tx1"/>
                  </a:solidFill>
                  <a:latin typeface="宋体" panose="02010600030101010101" pitchFamily="2" charset="-122"/>
                  <a:ea typeface="宋体" panose="02010600030101010101" pitchFamily="2" charset="-122"/>
                </a:rPr>
                <a:t>结果</a:t>
              </a:r>
              <a:endParaRPr lang="zh-CN" altLang="en-US" u="none">
                <a:solidFill>
                  <a:schemeClr val="tx1"/>
                </a:solidFill>
                <a:latin typeface="宋体" panose="02010600030101010101" pitchFamily="2" charset="-122"/>
                <a:ea typeface="宋体" panose="02010600030101010101" pitchFamily="2" charset="-122"/>
              </a:endParaRPr>
            </a:p>
          </p:txBody>
        </p:sp>
        <p:sp>
          <p:nvSpPr>
            <p:cNvPr id="12" name="Rectangle 7">
              <a:extLst>
                <a:ext uri="{FF2B5EF4-FFF2-40B4-BE49-F238E27FC236}">
                  <a16:creationId xmlns:a16="http://schemas.microsoft.com/office/drawing/2014/main" id="{5B78422B-3F37-4701-B6D5-1E5AE48A5206}"/>
                </a:ext>
              </a:extLst>
            </p:cNvPr>
            <p:cNvSpPr>
              <a:spLocks noChangeArrowheads="1"/>
            </p:cNvSpPr>
            <p:nvPr/>
          </p:nvSpPr>
          <p:spPr bwMode="auto">
            <a:xfrm>
              <a:off x="960" y="868"/>
              <a:ext cx="876"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u="none" dirty="0">
                  <a:solidFill>
                    <a:schemeClr val="tx1"/>
                  </a:solidFill>
                  <a:latin typeface="宋体" panose="02010600030101010101" pitchFamily="2" charset="-122"/>
                  <a:ea typeface="宋体" panose="02010600030101010101" pitchFamily="2" charset="-122"/>
                </a:rPr>
                <a:t>编译</a:t>
              </a:r>
            </a:p>
            <a:p>
              <a:pPr algn="ctr"/>
              <a:r>
                <a:rPr lang="zh-CN" altLang="en-US" sz="2000" u="none" dirty="0">
                  <a:solidFill>
                    <a:schemeClr val="tx1"/>
                  </a:solidFill>
                  <a:latin typeface="宋体" panose="02010600030101010101" pitchFamily="2" charset="-122"/>
                  <a:ea typeface="宋体" panose="02010600030101010101" pitchFamily="2" charset="-122"/>
                </a:rPr>
                <a:t>程序</a:t>
              </a:r>
              <a:endParaRPr lang="zh-CN" altLang="en-US" sz="1200" u="none" dirty="0">
                <a:solidFill>
                  <a:schemeClr val="tx1"/>
                </a:solidFill>
                <a:latin typeface="宋体" panose="02010600030101010101" pitchFamily="2" charset="-122"/>
                <a:ea typeface="宋体" panose="02010600030101010101" pitchFamily="2" charset="-122"/>
              </a:endParaRPr>
            </a:p>
          </p:txBody>
        </p:sp>
        <p:sp>
          <p:nvSpPr>
            <p:cNvPr id="13" name="Line 8">
              <a:extLst>
                <a:ext uri="{FF2B5EF4-FFF2-40B4-BE49-F238E27FC236}">
                  <a16:creationId xmlns:a16="http://schemas.microsoft.com/office/drawing/2014/main" id="{F1EF0DE3-A85D-4660-9BC4-BFCFBB7A0FC6}"/>
                </a:ext>
              </a:extLst>
            </p:cNvPr>
            <p:cNvSpPr>
              <a:spLocks noChangeShapeType="1"/>
            </p:cNvSpPr>
            <p:nvPr/>
          </p:nvSpPr>
          <p:spPr bwMode="auto">
            <a:xfrm>
              <a:off x="2688" y="384"/>
              <a:ext cx="576"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400">
                <a:latin typeface="宋体" panose="02010600030101010101" pitchFamily="2" charset="-122"/>
                <a:ea typeface="宋体" panose="02010600030101010101" pitchFamily="2" charset="-122"/>
              </a:endParaRPr>
            </a:p>
          </p:txBody>
        </p:sp>
        <p:sp>
          <p:nvSpPr>
            <p:cNvPr id="14" name="Line 9">
              <a:extLst>
                <a:ext uri="{FF2B5EF4-FFF2-40B4-BE49-F238E27FC236}">
                  <a16:creationId xmlns:a16="http://schemas.microsoft.com/office/drawing/2014/main" id="{BB105414-FD4D-468C-B80F-36EBA8018535}"/>
                </a:ext>
              </a:extLst>
            </p:cNvPr>
            <p:cNvSpPr>
              <a:spLocks noChangeShapeType="1"/>
            </p:cNvSpPr>
            <p:nvPr/>
          </p:nvSpPr>
          <p:spPr bwMode="auto">
            <a:xfrm flipV="1">
              <a:off x="1392" y="384"/>
              <a:ext cx="0" cy="48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400">
                <a:latin typeface="宋体" panose="02010600030101010101" pitchFamily="2" charset="-122"/>
                <a:ea typeface="宋体" panose="02010600030101010101" pitchFamily="2" charset="-122"/>
              </a:endParaRPr>
            </a:p>
          </p:txBody>
        </p:sp>
        <p:sp>
          <p:nvSpPr>
            <p:cNvPr id="15" name="Rectangle 10">
              <a:extLst>
                <a:ext uri="{FF2B5EF4-FFF2-40B4-BE49-F238E27FC236}">
                  <a16:creationId xmlns:a16="http://schemas.microsoft.com/office/drawing/2014/main" id="{7518D1BD-0B05-4BA6-A336-522E2CCD45C9}"/>
                </a:ext>
              </a:extLst>
            </p:cNvPr>
            <p:cNvSpPr>
              <a:spLocks noChangeArrowheads="1"/>
            </p:cNvSpPr>
            <p:nvPr/>
          </p:nvSpPr>
          <p:spPr bwMode="auto">
            <a:xfrm>
              <a:off x="1008" y="48"/>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u="none">
                  <a:solidFill>
                    <a:schemeClr val="tx1"/>
                  </a:solidFill>
                  <a:latin typeface="宋体" panose="02010600030101010101" pitchFamily="2" charset="-122"/>
                  <a:ea typeface="宋体" panose="02010600030101010101" pitchFamily="2" charset="-122"/>
                </a:rPr>
                <a:t>翻译</a:t>
              </a:r>
            </a:p>
          </p:txBody>
        </p:sp>
        <p:sp>
          <p:nvSpPr>
            <p:cNvPr id="16" name="Rectangle 11">
              <a:extLst>
                <a:ext uri="{FF2B5EF4-FFF2-40B4-BE49-F238E27FC236}">
                  <a16:creationId xmlns:a16="http://schemas.microsoft.com/office/drawing/2014/main" id="{3DFBB290-6C89-4C3B-9AA6-A8FCA00C5798}"/>
                </a:ext>
              </a:extLst>
            </p:cNvPr>
            <p:cNvSpPr>
              <a:spLocks noChangeArrowheads="1"/>
            </p:cNvSpPr>
            <p:nvPr/>
          </p:nvSpPr>
          <p:spPr bwMode="auto">
            <a:xfrm>
              <a:off x="2592" y="0"/>
              <a:ext cx="72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u="none">
                  <a:solidFill>
                    <a:schemeClr val="tx1"/>
                  </a:solidFill>
                  <a:latin typeface="宋体" panose="02010600030101010101" pitchFamily="2" charset="-122"/>
                  <a:ea typeface="宋体" panose="02010600030101010101" pitchFamily="2" charset="-122"/>
                </a:rPr>
                <a:t>运行</a:t>
              </a:r>
              <a:endParaRPr lang="zh-CN" altLang="en-US" sz="1400" u="none">
                <a:solidFill>
                  <a:schemeClr val="tx1"/>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20503708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64</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589594" cy="523220"/>
          </a:xfrm>
        </p:spPr>
        <p:txBody>
          <a:bodyPr/>
          <a:lstStyle/>
          <a:p>
            <a:r>
              <a:rPr lang="zh-CN" altLang="en-US" dirty="0"/>
              <a:t>机器周期和指令周期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2"/>
            <a:ext cx="8547100" cy="4668717"/>
          </a:xfrm>
        </p:spPr>
        <p:txBody>
          <a:bodyPr>
            <a:normAutofit/>
          </a:bodyPr>
          <a:lstStyle/>
          <a:p>
            <a:r>
              <a:rPr lang="zh-CN" altLang="en-US" sz="2000" dirty="0"/>
              <a:t>振荡周期：也称时钟周期，是指为单片机提供时钟脉冲信号的振荡源（如晶振）的周期（周期为频率的倒数），通常开发板上为</a:t>
            </a:r>
            <a:r>
              <a:rPr lang="en-US" altLang="zh-CN" sz="2000" dirty="0"/>
              <a:t>12MHz</a:t>
            </a:r>
            <a:r>
              <a:rPr lang="zh-CN" altLang="en-US" sz="2000" dirty="0"/>
              <a:t>或</a:t>
            </a:r>
            <a:r>
              <a:rPr lang="en-US" altLang="zh-CN" sz="2000" dirty="0"/>
              <a:t>11.0592MHz</a:t>
            </a:r>
            <a:r>
              <a:rPr lang="zh-CN" altLang="en-US" sz="2000" dirty="0"/>
              <a:t>。 </a:t>
            </a:r>
          </a:p>
          <a:p>
            <a:r>
              <a:rPr lang="zh-CN" altLang="en-US" sz="2000" dirty="0"/>
              <a:t>状态周期：每个状态周期为时钟周期的 </a:t>
            </a:r>
            <a:r>
              <a:rPr lang="en-US" altLang="zh-CN" sz="2000" dirty="0"/>
              <a:t>2 </a:t>
            </a:r>
            <a:r>
              <a:rPr lang="zh-CN" altLang="en-US" sz="2000" dirty="0"/>
              <a:t>倍，是振荡周期经二分频后得到的。 </a:t>
            </a:r>
          </a:p>
          <a:p>
            <a:r>
              <a:rPr lang="zh-CN" altLang="en-US" sz="2000" dirty="0"/>
              <a:t>机器周期：一个机器周期包含 </a:t>
            </a:r>
            <a:r>
              <a:rPr lang="en-US" altLang="zh-CN" sz="2000" dirty="0"/>
              <a:t>6 </a:t>
            </a:r>
            <a:r>
              <a:rPr lang="zh-CN" altLang="en-US" sz="2000" dirty="0"/>
              <a:t>个状态周期</a:t>
            </a:r>
            <a:r>
              <a:rPr lang="en-US" altLang="zh-CN" sz="2000" dirty="0"/>
              <a:t>S1~S6</a:t>
            </a:r>
            <a:r>
              <a:rPr lang="zh-CN" altLang="en-US" sz="2000" dirty="0"/>
              <a:t>，也就是 </a:t>
            </a:r>
            <a:r>
              <a:rPr lang="en-US" altLang="zh-CN" sz="2000" dirty="0"/>
              <a:t>12 </a:t>
            </a:r>
            <a:r>
              <a:rPr lang="zh-CN" altLang="en-US" sz="2000" dirty="0"/>
              <a:t>个时钟周期。 在一个机器周期内，</a:t>
            </a:r>
            <a:r>
              <a:rPr lang="en-US" altLang="zh-CN" sz="2000" dirty="0"/>
              <a:t>CPU</a:t>
            </a:r>
            <a:r>
              <a:rPr lang="zh-CN" altLang="en-US" sz="2000" dirty="0"/>
              <a:t>可以完成一个独立的操作。 </a:t>
            </a:r>
          </a:p>
          <a:p>
            <a:r>
              <a:rPr lang="zh-CN" altLang="en-US" sz="2000" dirty="0"/>
              <a:t>指令周期：它是指</a:t>
            </a:r>
            <a:r>
              <a:rPr lang="en-US" altLang="zh-CN" sz="2000" dirty="0"/>
              <a:t>CPU</a:t>
            </a:r>
            <a:r>
              <a:rPr lang="zh-CN" altLang="en-US" sz="2000" dirty="0"/>
              <a:t>完成一条操作所需的全部时间。 每条指令执行时间都是有一个或几个机器周期组成。</a:t>
            </a:r>
            <a:r>
              <a:rPr lang="en-US" altLang="zh-CN" sz="2000" dirty="0"/>
              <a:t>51</a:t>
            </a:r>
            <a:r>
              <a:rPr lang="zh-CN" altLang="en-US" sz="2000" dirty="0"/>
              <a:t>单片机系统中，有单周期指令、双周期指令和四周期指令。 </a:t>
            </a:r>
          </a:p>
        </p:txBody>
      </p:sp>
    </p:spTree>
    <p:extLst>
      <p:ext uri="{BB962C8B-B14F-4D97-AF65-F5344CB8AC3E}">
        <p14:creationId xmlns:p14="http://schemas.microsoft.com/office/powerpoint/2010/main" val="36475966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65</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794230" cy="523220"/>
          </a:xfrm>
        </p:spPr>
        <p:txBody>
          <a:bodyPr/>
          <a:lstStyle/>
          <a:p>
            <a:r>
              <a:rPr lang="zh-CN" altLang="en-US" dirty="0"/>
              <a:t>短路原理</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2"/>
            <a:ext cx="3711312" cy="4129287"/>
          </a:xfrm>
        </p:spPr>
        <p:txBody>
          <a:bodyPr>
            <a:normAutofit/>
          </a:bodyPr>
          <a:lstStyle/>
          <a:p>
            <a:r>
              <a:rPr lang="en-US" altLang="zh-CN" dirty="0"/>
              <a:t>a &amp;&amp; b &amp;&amp; c</a:t>
            </a:r>
          </a:p>
          <a:p>
            <a:pPr marL="0" indent="0">
              <a:lnSpc>
                <a:spcPct val="100000"/>
              </a:lnSpc>
              <a:buNone/>
            </a:pPr>
            <a:r>
              <a:rPr lang="zh-CN" altLang="en-US" sz="1600" dirty="0"/>
              <a:t>只有</a:t>
            </a:r>
            <a:r>
              <a:rPr lang="en-US" altLang="zh-CN" sz="1600" dirty="0"/>
              <a:t>a</a:t>
            </a:r>
            <a:r>
              <a:rPr lang="zh-CN" altLang="en-US" sz="1600" dirty="0"/>
              <a:t>为真（非</a:t>
            </a:r>
            <a:r>
              <a:rPr lang="en-US" altLang="zh-CN" sz="1600" dirty="0"/>
              <a:t>0</a:t>
            </a:r>
            <a:r>
              <a:rPr lang="zh-CN" altLang="en-US" sz="1600" dirty="0"/>
              <a:t>）才需要判断</a:t>
            </a:r>
            <a:r>
              <a:rPr lang="en-US" altLang="zh-CN" sz="1600" dirty="0"/>
              <a:t>b</a:t>
            </a:r>
            <a:r>
              <a:rPr lang="zh-CN" altLang="en-US" sz="1600" dirty="0"/>
              <a:t>的值； 只有</a:t>
            </a:r>
            <a:r>
              <a:rPr lang="en-US" altLang="zh-CN" sz="1600" dirty="0"/>
              <a:t>a</a:t>
            </a:r>
            <a:r>
              <a:rPr lang="zh-CN" altLang="en-US" sz="1600" dirty="0"/>
              <a:t>和</a:t>
            </a:r>
            <a:r>
              <a:rPr lang="en-US" altLang="zh-CN" sz="1600" dirty="0"/>
              <a:t>b</a:t>
            </a:r>
            <a:r>
              <a:rPr lang="zh-CN" altLang="en-US" sz="1600" dirty="0"/>
              <a:t>都为真，才需要判断</a:t>
            </a:r>
            <a:r>
              <a:rPr lang="en-US" altLang="zh-CN" sz="1600" dirty="0"/>
              <a:t>c</a:t>
            </a:r>
            <a:r>
              <a:rPr lang="zh-CN" altLang="en-US" sz="1600" dirty="0"/>
              <a:t>的值。</a:t>
            </a:r>
            <a:endParaRPr lang="en-US" altLang="zh-CN" sz="1600" dirty="0"/>
          </a:p>
          <a:p>
            <a:pPr marL="0" indent="0">
              <a:lnSpc>
                <a:spcPts val="2200"/>
              </a:lnSpc>
              <a:spcBef>
                <a:spcPts val="0"/>
              </a:spcBef>
              <a:buNone/>
            </a:pPr>
            <a:r>
              <a:rPr lang="en-US" altLang="zh-CN" sz="1800" dirty="0"/>
              <a:t> int </a:t>
            </a:r>
            <a:r>
              <a:rPr lang="en-US" altLang="zh-CN" sz="1800" dirty="0" err="1"/>
              <a:t>a,b,c,d</a:t>
            </a:r>
            <a:r>
              <a:rPr lang="en-US" altLang="zh-CN" sz="1800" dirty="0"/>
              <a:t>;</a:t>
            </a:r>
          </a:p>
          <a:p>
            <a:pPr marL="0" indent="0">
              <a:lnSpc>
                <a:spcPts val="2200"/>
              </a:lnSpc>
              <a:spcBef>
                <a:spcPts val="0"/>
              </a:spcBef>
              <a:buNone/>
            </a:pPr>
            <a:r>
              <a:rPr lang="en-US" altLang="zh-CN" sz="1800" dirty="0"/>
              <a:t> a = 0; </a:t>
            </a:r>
          </a:p>
          <a:p>
            <a:pPr marL="0" indent="0">
              <a:lnSpc>
                <a:spcPts val="2200"/>
              </a:lnSpc>
              <a:spcBef>
                <a:spcPts val="0"/>
              </a:spcBef>
              <a:buNone/>
            </a:pPr>
            <a:r>
              <a:rPr lang="en-US" altLang="zh-CN" sz="1800" dirty="0"/>
              <a:t> b = 1; </a:t>
            </a:r>
          </a:p>
          <a:p>
            <a:pPr marL="0" indent="0">
              <a:lnSpc>
                <a:spcPts val="2200"/>
              </a:lnSpc>
              <a:spcBef>
                <a:spcPts val="0"/>
              </a:spcBef>
              <a:buNone/>
            </a:pPr>
            <a:r>
              <a:rPr lang="en-US" altLang="zh-CN" sz="1800" dirty="0"/>
              <a:t> c = 2;</a:t>
            </a:r>
          </a:p>
          <a:p>
            <a:pPr marL="0" indent="0">
              <a:lnSpc>
                <a:spcPts val="2200"/>
              </a:lnSpc>
              <a:spcBef>
                <a:spcPts val="0"/>
              </a:spcBef>
              <a:buNone/>
            </a:pPr>
            <a:r>
              <a:rPr lang="en-US" altLang="zh-CN" sz="1800" dirty="0"/>
              <a:t> d = a++ &amp;&amp; b++ &amp;&amp; --c;</a:t>
            </a:r>
          </a:p>
          <a:p>
            <a:pPr marL="0" indent="0">
              <a:lnSpc>
                <a:spcPct val="100000"/>
              </a:lnSpc>
              <a:spcBef>
                <a:spcPts val="0"/>
              </a:spcBef>
              <a:buNone/>
            </a:pPr>
            <a:r>
              <a:rPr lang="zh-CN" altLang="en-US" sz="1600" dirty="0"/>
              <a:t>因为</a:t>
            </a:r>
            <a:r>
              <a:rPr lang="en-US" altLang="zh-CN" sz="1600" dirty="0"/>
              <a:t>a++</a:t>
            </a:r>
            <a:r>
              <a:rPr lang="zh-CN" altLang="en-US" sz="1600" dirty="0"/>
              <a:t>是先判断</a:t>
            </a:r>
            <a:r>
              <a:rPr lang="en-US" altLang="zh-CN" sz="1600" dirty="0"/>
              <a:t>a</a:t>
            </a:r>
            <a:r>
              <a:rPr lang="zh-CN" altLang="en-US" sz="1600" dirty="0"/>
              <a:t>的值再自加，而</a:t>
            </a:r>
            <a:r>
              <a:rPr lang="en-US" altLang="zh-CN" sz="1600" dirty="0"/>
              <a:t>a</a:t>
            </a:r>
            <a:r>
              <a:rPr lang="zh-CN" altLang="en-US" sz="1600" dirty="0"/>
              <a:t>初始值为</a:t>
            </a:r>
            <a:r>
              <a:rPr lang="en-US" altLang="zh-CN" sz="1600" dirty="0"/>
              <a:t>0</a:t>
            </a:r>
            <a:r>
              <a:rPr lang="zh-CN" altLang="en-US" sz="1600" dirty="0"/>
              <a:t>， 所以（</a:t>
            </a:r>
            <a:r>
              <a:rPr lang="en-US" altLang="zh-CN" sz="1600" dirty="0"/>
              <a:t>a++</a:t>
            </a:r>
            <a:r>
              <a:rPr lang="zh-CN" altLang="en-US" sz="1600" dirty="0"/>
              <a:t>）为假，由短路现象可知</a:t>
            </a:r>
            <a:r>
              <a:rPr lang="en-US" altLang="zh-CN" sz="1600" dirty="0"/>
              <a:t>&amp;&amp;</a:t>
            </a:r>
            <a:r>
              <a:rPr lang="zh-CN" altLang="en-US" sz="1600" dirty="0"/>
              <a:t>后面式子</a:t>
            </a:r>
            <a:r>
              <a:rPr lang="en-US" altLang="zh-CN" sz="1600" dirty="0"/>
              <a:t>b++</a:t>
            </a:r>
            <a:r>
              <a:rPr lang="zh-CN" altLang="en-US" sz="1600" dirty="0"/>
              <a:t>和</a:t>
            </a:r>
            <a:r>
              <a:rPr lang="en-US" altLang="zh-CN" sz="1600" dirty="0"/>
              <a:t>--c</a:t>
            </a:r>
            <a:r>
              <a:rPr lang="zh-CN" altLang="en-US" sz="1600" dirty="0"/>
              <a:t>就都不会执行； 对于赋值语句，是先将</a:t>
            </a:r>
            <a:r>
              <a:rPr lang="en-US" altLang="zh-CN" sz="1600" dirty="0"/>
              <a:t>a</a:t>
            </a:r>
            <a:r>
              <a:rPr lang="zh-CN" altLang="en-US" sz="1600" dirty="0"/>
              <a:t>的值赋值给</a:t>
            </a:r>
            <a:r>
              <a:rPr lang="en-US" altLang="zh-CN" sz="1600" dirty="0"/>
              <a:t>d</a:t>
            </a:r>
            <a:r>
              <a:rPr lang="zh-CN" altLang="en-US" sz="1600" dirty="0"/>
              <a:t>，然后再自加，所以</a:t>
            </a:r>
            <a:r>
              <a:rPr lang="en-US" altLang="zh-CN" sz="1600" dirty="0"/>
              <a:t>d</a:t>
            </a:r>
            <a:r>
              <a:rPr lang="zh-CN" altLang="en-US" sz="1600" dirty="0"/>
              <a:t>的值为</a:t>
            </a:r>
            <a:r>
              <a:rPr lang="en-US" altLang="zh-CN" sz="1600" dirty="0"/>
              <a:t>0</a:t>
            </a:r>
            <a:r>
              <a:rPr lang="zh-CN" altLang="en-US" sz="1600" dirty="0"/>
              <a:t>，</a:t>
            </a:r>
            <a:r>
              <a:rPr lang="en-US" altLang="zh-CN" sz="1600" dirty="0"/>
              <a:t>a</a:t>
            </a:r>
            <a:r>
              <a:rPr lang="zh-CN" altLang="en-US" sz="1600" dirty="0"/>
              <a:t>最终为</a:t>
            </a:r>
            <a:r>
              <a:rPr lang="en-US" altLang="zh-CN" sz="1600" dirty="0"/>
              <a:t>1</a:t>
            </a:r>
            <a:r>
              <a:rPr lang="zh-CN" altLang="en-US" sz="1600" dirty="0"/>
              <a:t>。</a:t>
            </a:r>
          </a:p>
        </p:txBody>
      </p:sp>
      <p:pic>
        <p:nvPicPr>
          <p:cNvPr id="9" name="图片 8">
            <a:extLst>
              <a:ext uri="{FF2B5EF4-FFF2-40B4-BE49-F238E27FC236}">
                <a16:creationId xmlns:a16="http://schemas.microsoft.com/office/drawing/2014/main" id="{47CC9C66-D1E5-414E-B83F-19C8DAF18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50" y="5029440"/>
            <a:ext cx="3757179" cy="437226"/>
          </a:xfrm>
          <a:prstGeom prst="rect">
            <a:avLst/>
          </a:prstGeom>
        </p:spPr>
      </p:pic>
      <p:sp>
        <p:nvSpPr>
          <p:cNvPr id="10" name="文本占位符 6">
            <a:extLst>
              <a:ext uri="{FF2B5EF4-FFF2-40B4-BE49-F238E27FC236}">
                <a16:creationId xmlns:a16="http://schemas.microsoft.com/office/drawing/2014/main" id="{D67E24B2-1270-4ED7-BF50-49C22F4C3F66}"/>
              </a:ext>
            </a:extLst>
          </p:cNvPr>
          <p:cNvSpPr txBox="1">
            <a:spLocks/>
          </p:cNvSpPr>
          <p:nvPr/>
        </p:nvSpPr>
        <p:spPr>
          <a:xfrm>
            <a:off x="5134238" y="825358"/>
            <a:ext cx="3757178" cy="50031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 || b || c</a:t>
            </a:r>
          </a:p>
          <a:p>
            <a:pPr marL="0" indent="0">
              <a:lnSpc>
                <a:spcPct val="100000"/>
              </a:lnSpc>
              <a:buNone/>
            </a:pPr>
            <a:r>
              <a:rPr lang="zh-CN" altLang="en-US" sz="1600" dirty="0"/>
              <a:t>只要</a:t>
            </a:r>
            <a:r>
              <a:rPr lang="en-US" altLang="zh-CN" sz="1600" dirty="0"/>
              <a:t>a</a:t>
            </a:r>
            <a:r>
              <a:rPr lang="zh-CN" altLang="en-US" sz="1600" dirty="0"/>
              <a:t>为真（非</a:t>
            </a:r>
            <a:r>
              <a:rPr lang="en-US" altLang="zh-CN" sz="1600" dirty="0"/>
              <a:t>0</a:t>
            </a:r>
            <a:r>
              <a:rPr lang="zh-CN" altLang="en-US" sz="1600" dirty="0"/>
              <a:t>）就不必判断</a:t>
            </a:r>
            <a:r>
              <a:rPr lang="en-US" altLang="zh-CN" sz="1600" dirty="0"/>
              <a:t>b</a:t>
            </a:r>
            <a:r>
              <a:rPr lang="zh-CN" altLang="en-US" sz="1600" dirty="0"/>
              <a:t>和</a:t>
            </a:r>
            <a:r>
              <a:rPr lang="en-US" altLang="zh-CN" sz="1600" dirty="0"/>
              <a:t>c</a:t>
            </a:r>
            <a:r>
              <a:rPr lang="zh-CN" altLang="en-US" sz="1600" dirty="0"/>
              <a:t>； 只有</a:t>
            </a:r>
            <a:r>
              <a:rPr lang="en-US" altLang="zh-CN" sz="1600" dirty="0"/>
              <a:t>a</a:t>
            </a:r>
            <a:r>
              <a:rPr lang="zh-CN" altLang="en-US" sz="1600" dirty="0"/>
              <a:t>为假，才需要判断</a:t>
            </a:r>
            <a:r>
              <a:rPr lang="en-US" altLang="zh-CN" sz="1600" dirty="0"/>
              <a:t>b</a:t>
            </a:r>
            <a:r>
              <a:rPr lang="zh-CN" altLang="en-US" sz="1600" dirty="0"/>
              <a:t>的值； 只有</a:t>
            </a:r>
            <a:r>
              <a:rPr lang="en-US" altLang="zh-CN" sz="1600" dirty="0"/>
              <a:t>a</a:t>
            </a:r>
            <a:r>
              <a:rPr lang="zh-CN" altLang="en-US" sz="1600" dirty="0"/>
              <a:t>和</a:t>
            </a:r>
            <a:r>
              <a:rPr lang="en-US" altLang="zh-CN" sz="1600" dirty="0"/>
              <a:t>b</a:t>
            </a:r>
            <a:r>
              <a:rPr lang="zh-CN" altLang="en-US" sz="1600" dirty="0"/>
              <a:t>都为假，才有必要判断</a:t>
            </a:r>
            <a:r>
              <a:rPr lang="en-US" altLang="zh-CN" sz="1600" dirty="0"/>
              <a:t>c</a:t>
            </a:r>
            <a:r>
              <a:rPr lang="zh-CN" altLang="en-US" sz="1600" dirty="0"/>
              <a:t>的值。</a:t>
            </a:r>
          </a:p>
          <a:p>
            <a:pPr marL="0" indent="0">
              <a:lnSpc>
                <a:spcPts val="2200"/>
              </a:lnSpc>
              <a:spcBef>
                <a:spcPts val="0"/>
              </a:spcBef>
              <a:buNone/>
            </a:pPr>
            <a:r>
              <a:rPr lang="pt-BR" altLang="zh-CN" sz="1800" dirty="0"/>
              <a:t> a = 0; </a:t>
            </a:r>
          </a:p>
          <a:p>
            <a:pPr marL="0" indent="0">
              <a:lnSpc>
                <a:spcPts val="2200"/>
              </a:lnSpc>
              <a:spcBef>
                <a:spcPts val="0"/>
              </a:spcBef>
              <a:buNone/>
            </a:pPr>
            <a:r>
              <a:rPr lang="pt-BR" altLang="zh-CN" sz="1800" dirty="0"/>
              <a:t> b = 1; </a:t>
            </a:r>
          </a:p>
          <a:p>
            <a:pPr marL="0" indent="0">
              <a:lnSpc>
                <a:spcPts val="2200"/>
              </a:lnSpc>
              <a:spcBef>
                <a:spcPts val="0"/>
              </a:spcBef>
              <a:buNone/>
            </a:pPr>
            <a:r>
              <a:rPr lang="pt-BR" altLang="zh-CN" sz="1800" dirty="0"/>
              <a:t> c = 2;</a:t>
            </a:r>
          </a:p>
          <a:p>
            <a:pPr marL="0" indent="0">
              <a:lnSpc>
                <a:spcPts val="2200"/>
              </a:lnSpc>
              <a:spcBef>
                <a:spcPts val="0"/>
              </a:spcBef>
              <a:buNone/>
            </a:pPr>
            <a:r>
              <a:rPr lang="pt-BR" altLang="zh-CN" sz="1800" dirty="0"/>
              <a:t> d = a++ || b++ || --c;</a:t>
            </a:r>
          </a:p>
          <a:p>
            <a:pPr marL="0" indent="0">
              <a:lnSpc>
                <a:spcPts val="2200"/>
              </a:lnSpc>
              <a:spcBef>
                <a:spcPts val="0"/>
              </a:spcBef>
              <a:buNone/>
            </a:pPr>
            <a:r>
              <a:rPr lang="zh-CN" altLang="en-US" sz="1600" dirty="0"/>
              <a:t>因为</a:t>
            </a:r>
            <a:r>
              <a:rPr lang="en-US" altLang="zh-CN" sz="1600" dirty="0"/>
              <a:t>a++</a:t>
            </a:r>
            <a:r>
              <a:rPr lang="zh-CN" altLang="en-US" sz="1600" dirty="0"/>
              <a:t>是先判断</a:t>
            </a:r>
            <a:r>
              <a:rPr lang="en-US" altLang="zh-CN" sz="1600" dirty="0"/>
              <a:t>a</a:t>
            </a:r>
            <a:r>
              <a:rPr lang="zh-CN" altLang="en-US" sz="1600" dirty="0"/>
              <a:t>的值再自加，而</a:t>
            </a:r>
            <a:r>
              <a:rPr lang="en-US" altLang="zh-CN" sz="1600" dirty="0"/>
              <a:t>a</a:t>
            </a:r>
            <a:r>
              <a:rPr lang="zh-CN" altLang="en-US" sz="1600" dirty="0"/>
              <a:t>初始值为</a:t>
            </a:r>
            <a:r>
              <a:rPr lang="en-US" altLang="zh-CN" sz="1600" dirty="0"/>
              <a:t>0</a:t>
            </a:r>
            <a:r>
              <a:rPr lang="zh-CN" altLang="en-US" sz="1600" dirty="0"/>
              <a:t>， 所以（</a:t>
            </a:r>
            <a:r>
              <a:rPr lang="en-US" altLang="zh-CN" sz="1600" dirty="0"/>
              <a:t>a++</a:t>
            </a:r>
            <a:r>
              <a:rPr lang="zh-CN" altLang="en-US" sz="1600" dirty="0"/>
              <a:t>）为假，由短路现象可知，还需要继续判断 </a:t>
            </a:r>
            <a:r>
              <a:rPr lang="en-US" altLang="zh-CN" sz="1600" dirty="0"/>
              <a:t>|| </a:t>
            </a:r>
            <a:r>
              <a:rPr lang="zh-CN" altLang="en-US" sz="1600" dirty="0"/>
              <a:t>后面的表达式</a:t>
            </a:r>
            <a:r>
              <a:rPr lang="en-US" altLang="zh-CN" sz="1600" dirty="0"/>
              <a:t>b++,b++</a:t>
            </a:r>
            <a:r>
              <a:rPr lang="zh-CN" altLang="en-US" sz="1600" dirty="0"/>
              <a:t>要先判断</a:t>
            </a:r>
            <a:r>
              <a:rPr lang="en-US" altLang="zh-CN" sz="1600" dirty="0"/>
              <a:t>b</a:t>
            </a:r>
            <a:r>
              <a:rPr lang="zh-CN" altLang="en-US" sz="1600" dirty="0"/>
              <a:t>的值，</a:t>
            </a:r>
            <a:r>
              <a:rPr lang="en-US" altLang="zh-CN" sz="1600" dirty="0"/>
              <a:t>b</a:t>
            </a:r>
            <a:r>
              <a:rPr lang="zh-CN" altLang="en-US" sz="1600" dirty="0"/>
              <a:t>为</a:t>
            </a:r>
            <a:r>
              <a:rPr lang="en-US" altLang="zh-CN" sz="1600" dirty="0"/>
              <a:t>1</a:t>
            </a:r>
            <a:r>
              <a:rPr lang="zh-CN" altLang="en-US" sz="1600" dirty="0"/>
              <a:t>，所以</a:t>
            </a:r>
            <a:r>
              <a:rPr lang="en-US" altLang="zh-CN" sz="1600" dirty="0"/>
              <a:t>b++</a:t>
            </a:r>
            <a:r>
              <a:rPr lang="zh-CN" altLang="en-US" sz="1600" dirty="0"/>
              <a:t>为真，由短路现象可知，后面的式子</a:t>
            </a:r>
            <a:r>
              <a:rPr lang="en-US" altLang="zh-CN" sz="1600" dirty="0"/>
              <a:t>--c</a:t>
            </a:r>
            <a:r>
              <a:rPr lang="zh-CN" altLang="en-US" sz="1600" dirty="0"/>
              <a:t>就不在执行； 对于赋值语句，不再是将</a:t>
            </a:r>
            <a:r>
              <a:rPr lang="en-US" altLang="zh-CN" sz="1600" dirty="0"/>
              <a:t>a</a:t>
            </a:r>
            <a:r>
              <a:rPr lang="zh-CN" altLang="en-US" sz="1600" dirty="0"/>
              <a:t>的值赋值给</a:t>
            </a:r>
            <a:r>
              <a:rPr lang="en-US" altLang="zh-CN" sz="1600" dirty="0"/>
              <a:t>d</a:t>
            </a:r>
            <a:r>
              <a:rPr lang="zh-CN" altLang="en-US" sz="1600" dirty="0"/>
              <a:t>，而是将</a:t>
            </a:r>
            <a:r>
              <a:rPr lang="en-US" altLang="zh-CN" sz="1600" dirty="0"/>
              <a:t>b</a:t>
            </a:r>
            <a:r>
              <a:rPr lang="zh-CN" altLang="en-US" sz="1600" dirty="0"/>
              <a:t>先赋值给</a:t>
            </a:r>
            <a:r>
              <a:rPr lang="en-US" altLang="zh-CN" sz="1600" dirty="0"/>
              <a:t>d</a:t>
            </a:r>
            <a:r>
              <a:rPr lang="zh-CN" altLang="en-US" sz="1600" dirty="0"/>
              <a:t>然后</a:t>
            </a:r>
            <a:r>
              <a:rPr lang="en-US" altLang="zh-CN" sz="1600" dirty="0"/>
              <a:t>a</a:t>
            </a:r>
            <a:r>
              <a:rPr lang="zh-CN" altLang="en-US" sz="1600" dirty="0"/>
              <a:t>和</a:t>
            </a:r>
            <a:r>
              <a:rPr lang="en-US" altLang="zh-CN" sz="1600" dirty="0"/>
              <a:t>b</a:t>
            </a:r>
            <a:r>
              <a:rPr lang="zh-CN" altLang="en-US" sz="1600" dirty="0"/>
              <a:t>再自加，所以</a:t>
            </a:r>
            <a:r>
              <a:rPr lang="en-US" altLang="zh-CN" sz="1600" dirty="0"/>
              <a:t>d</a:t>
            </a:r>
            <a:r>
              <a:rPr lang="zh-CN" altLang="en-US" sz="1600" dirty="0"/>
              <a:t>的值为</a:t>
            </a:r>
            <a:r>
              <a:rPr lang="en-US" altLang="zh-CN" sz="1600" dirty="0"/>
              <a:t>1</a:t>
            </a:r>
            <a:r>
              <a:rPr lang="zh-CN" altLang="en-US" sz="1600" dirty="0"/>
              <a:t>，</a:t>
            </a:r>
            <a:r>
              <a:rPr lang="en-US" altLang="zh-CN" sz="1600" dirty="0"/>
              <a:t>a</a:t>
            </a:r>
            <a:r>
              <a:rPr lang="zh-CN" altLang="en-US" sz="1600" dirty="0"/>
              <a:t>最终为</a:t>
            </a:r>
            <a:r>
              <a:rPr lang="en-US" altLang="zh-CN" sz="1600" dirty="0"/>
              <a:t>1</a:t>
            </a:r>
            <a:r>
              <a:rPr lang="zh-CN" altLang="en-US" sz="1600" dirty="0"/>
              <a:t>，</a:t>
            </a:r>
            <a:r>
              <a:rPr lang="en-US" altLang="zh-CN" sz="1600" dirty="0"/>
              <a:t>b</a:t>
            </a:r>
            <a:r>
              <a:rPr lang="zh-CN" altLang="en-US" sz="1600" dirty="0"/>
              <a:t>最终为</a:t>
            </a:r>
            <a:r>
              <a:rPr lang="en-US" altLang="zh-CN" sz="1600" dirty="0"/>
              <a:t>2</a:t>
            </a:r>
            <a:r>
              <a:rPr lang="zh-CN" altLang="en-US" sz="1600" dirty="0"/>
              <a:t>。</a:t>
            </a:r>
          </a:p>
        </p:txBody>
      </p:sp>
      <p:pic>
        <p:nvPicPr>
          <p:cNvPr id="15" name="图片 14">
            <a:extLst>
              <a:ext uri="{FF2B5EF4-FFF2-40B4-BE49-F238E27FC236}">
                <a16:creationId xmlns:a16="http://schemas.microsoft.com/office/drawing/2014/main" id="{F583BDAA-0EB9-45BC-B10D-A9BE75C4B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553" y="5916765"/>
            <a:ext cx="3832145" cy="477263"/>
          </a:xfrm>
          <a:prstGeom prst="rect">
            <a:avLst/>
          </a:prstGeom>
        </p:spPr>
      </p:pic>
    </p:spTree>
    <p:extLst>
      <p:ext uri="{BB962C8B-B14F-4D97-AF65-F5344CB8AC3E}">
        <p14:creationId xmlns:p14="http://schemas.microsoft.com/office/powerpoint/2010/main" val="1769502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66</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794230" cy="523220"/>
          </a:xfrm>
        </p:spPr>
        <p:txBody>
          <a:bodyPr/>
          <a:lstStyle/>
          <a:p>
            <a:r>
              <a:rPr lang="zh-CN" altLang="en-US" dirty="0"/>
              <a:t>指针初步</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内存、地址、指针</a:t>
            </a:r>
          </a:p>
        </p:txBody>
      </p:sp>
      <p:sp>
        <p:nvSpPr>
          <p:cNvPr id="6" name="Text Box 3">
            <a:extLst>
              <a:ext uri="{FF2B5EF4-FFF2-40B4-BE49-F238E27FC236}">
                <a16:creationId xmlns:a16="http://schemas.microsoft.com/office/drawing/2014/main" id="{901784BF-98D9-4A9C-9FD7-41976225F945}"/>
              </a:ext>
            </a:extLst>
          </p:cNvPr>
          <p:cNvSpPr txBox="1">
            <a:spLocks noChangeArrowheads="1"/>
          </p:cNvSpPr>
          <p:nvPr/>
        </p:nvSpPr>
        <p:spPr bwMode="auto">
          <a:xfrm>
            <a:off x="155587" y="1358339"/>
            <a:ext cx="484336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内存存放了计算机正在运行的程序和程序正在使用的数据。内存的基本单元是字节</a:t>
            </a:r>
            <a:r>
              <a:rPr lang="en-US" altLang="zh-CN" sz="2000" dirty="0">
                <a:cs typeface="Times New Roman" panose="02020603050405020304" pitchFamily="18" charset="0"/>
              </a:rPr>
              <a:t>(Byte)</a:t>
            </a:r>
            <a:r>
              <a:rPr lang="zh-CN" altLang="en-US" sz="2000" dirty="0">
                <a:cs typeface="Times New Roman" panose="02020603050405020304" pitchFamily="18" charset="0"/>
              </a:rPr>
              <a:t>。</a:t>
            </a:r>
          </a:p>
        </p:txBody>
      </p:sp>
      <p:sp>
        <p:nvSpPr>
          <p:cNvPr id="8" name="Text Box 4">
            <a:extLst>
              <a:ext uri="{FF2B5EF4-FFF2-40B4-BE49-F238E27FC236}">
                <a16:creationId xmlns:a16="http://schemas.microsoft.com/office/drawing/2014/main" id="{35F62ADA-8EFB-4BA9-8086-7041C36C2E64}"/>
              </a:ext>
            </a:extLst>
          </p:cNvPr>
          <p:cNvSpPr txBox="1">
            <a:spLocks noChangeArrowheads="1"/>
          </p:cNvSpPr>
          <p:nvPr/>
        </p:nvSpPr>
        <p:spPr bwMode="auto">
          <a:xfrm>
            <a:off x="209835" y="2401059"/>
            <a:ext cx="48433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为了访问内存单元，给每个内存单元一个编号，该编号称为该内存单元的地址。</a:t>
            </a:r>
          </a:p>
        </p:txBody>
      </p:sp>
      <p:sp>
        <p:nvSpPr>
          <p:cNvPr id="9" name="Text Box 5">
            <a:extLst>
              <a:ext uri="{FF2B5EF4-FFF2-40B4-BE49-F238E27FC236}">
                <a16:creationId xmlns:a16="http://schemas.microsoft.com/office/drawing/2014/main" id="{D0F118E1-D3A5-4073-AB6C-17B8F9F02C06}"/>
              </a:ext>
            </a:extLst>
          </p:cNvPr>
          <p:cNvSpPr txBox="1">
            <a:spLocks noChangeArrowheads="1"/>
          </p:cNvSpPr>
          <p:nvPr/>
        </p:nvSpPr>
        <p:spPr bwMode="auto">
          <a:xfrm>
            <a:off x="101537" y="3209875"/>
            <a:ext cx="454483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变量是程序中可以改变的量，当说</a:t>
            </a:r>
          </a:p>
          <a:p>
            <a:pPr eaLnBrk="1" hangingPunct="1"/>
            <a:r>
              <a:rPr lang="zh-CN" altLang="en-US" sz="2000" dirty="0">
                <a:cs typeface="Times New Roman" panose="02020603050405020304" pitchFamily="18" charset="0"/>
              </a:rPr>
              <a:t>明变量时，系统将为其在内存中开辟相</a:t>
            </a:r>
          </a:p>
          <a:p>
            <a:pPr eaLnBrk="1" hangingPunct="1"/>
            <a:r>
              <a:rPr lang="zh-CN" altLang="en-US" sz="2000" dirty="0">
                <a:cs typeface="Times New Roman" panose="02020603050405020304" pitchFamily="18" charset="0"/>
              </a:rPr>
              <a:t>应得内存单元。由此确定变量的地址及</a:t>
            </a:r>
          </a:p>
          <a:p>
            <a:pPr eaLnBrk="1" hangingPunct="1"/>
            <a:r>
              <a:rPr lang="zh-CN" altLang="en-US" sz="2000" dirty="0">
                <a:cs typeface="Times New Roman" panose="02020603050405020304" pitchFamily="18" charset="0"/>
              </a:rPr>
              <a:t>内存中的表示方式。</a:t>
            </a:r>
          </a:p>
        </p:txBody>
      </p:sp>
      <p:sp>
        <p:nvSpPr>
          <p:cNvPr id="10" name="Line 6">
            <a:extLst>
              <a:ext uri="{FF2B5EF4-FFF2-40B4-BE49-F238E27FC236}">
                <a16:creationId xmlns:a16="http://schemas.microsoft.com/office/drawing/2014/main" id="{FB40A09A-B9F4-4A4B-9BEA-87169D3E22DA}"/>
              </a:ext>
            </a:extLst>
          </p:cNvPr>
          <p:cNvSpPr>
            <a:spLocks noChangeShapeType="1"/>
          </p:cNvSpPr>
          <p:nvPr/>
        </p:nvSpPr>
        <p:spPr bwMode="auto">
          <a:xfrm>
            <a:off x="7086600" y="2053561"/>
            <a:ext cx="0" cy="40386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Line 7">
            <a:extLst>
              <a:ext uri="{FF2B5EF4-FFF2-40B4-BE49-F238E27FC236}">
                <a16:creationId xmlns:a16="http://schemas.microsoft.com/office/drawing/2014/main" id="{D8D98C06-3A48-4EA9-B2E5-181B7C2EBC7A}"/>
              </a:ext>
            </a:extLst>
          </p:cNvPr>
          <p:cNvSpPr>
            <a:spLocks noChangeShapeType="1"/>
          </p:cNvSpPr>
          <p:nvPr/>
        </p:nvSpPr>
        <p:spPr bwMode="auto">
          <a:xfrm>
            <a:off x="8534400" y="2053561"/>
            <a:ext cx="0" cy="40386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8">
            <a:extLst>
              <a:ext uri="{FF2B5EF4-FFF2-40B4-BE49-F238E27FC236}">
                <a16:creationId xmlns:a16="http://schemas.microsoft.com/office/drawing/2014/main" id="{48D4B897-6D4D-45FB-9DF8-32788944275E}"/>
              </a:ext>
            </a:extLst>
          </p:cNvPr>
          <p:cNvSpPr>
            <a:spLocks noChangeArrowheads="1"/>
          </p:cNvSpPr>
          <p:nvPr/>
        </p:nvSpPr>
        <p:spPr bwMode="auto">
          <a:xfrm>
            <a:off x="7086600" y="22059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a:t>
            </a:r>
          </a:p>
        </p:txBody>
      </p:sp>
      <p:sp>
        <p:nvSpPr>
          <p:cNvPr id="13" name="Rectangle 9">
            <a:extLst>
              <a:ext uri="{FF2B5EF4-FFF2-40B4-BE49-F238E27FC236}">
                <a16:creationId xmlns:a16="http://schemas.microsoft.com/office/drawing/2014/main" id="{7E7AEEA1-5AC0-48DE-AF1A-27DB563B8759}"/>
              </a:ext>
            </a:extLst>
          </p:cNvPr>
          <p:cNvSpPr>
            <a:spLocks noChangeArrowheads="1"/>
          </p:cNvSpPr>
          <p:nvPr/>
        </p:nvSpPr>
        <p:spPr bwMode="auto">
          <a:xfrm>
            <a:off x="7086600" y="26631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a:t>
            </a:r>
          </a:p>
        </p:txBody>
      </p:sp>
      <p:sp>
        <p:nvSpPr>
          <p:cNvPr id="14" name="Rectangle 10">
            <a:extLst>
              <a:ext uri="{FF2B5EF4-FFF2-40B4-BE49-F238E27FC236}">
                <a16:creationId xmlns:a16="http://schemas.microsoft.com/office/drawing/2014/main" id="{5A6F52DA-08AA-4E93-85E8-096A9B5DFF33}"/>
              </a:ext>
            </a:extLst>
          </p:cNvPr>
          <p:cNvSpPr>
            <a:spLocks noChangeArrowheads="1"/>
          </p:cNvSpPr>
          <p:nvPr/>
        </p:nvSpPr>
        <p:spPr bwMode="auto">
          <a:xfrm>
            <a:off x="7086600" y="31203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a:t>
            </a:r>
          </a:p>
        </p:txBody>
      </p:sp>
      <p:sp>
        <p:nvSpPr>
          <p:cNvPr id="15" name="Rectangle 11">
            <a:extLst>
              <a:ext uri="{FF2B5EF4-FFF2-40B4-BE49-F238E27FC236}">
                <a16:creationId xmlns:a16="http://schemas.microsoft.com/office/drawing/2014/main" id="{E51B1663-A9AA-4CB9-8F44-9D5B1F8A587E}"/>
              </a:ext>
            </a:extLst>
          </p:cNvPr>
          <p:cNvSpPr>
            <a:spLocks noChangeArrowheads="1"/>
          </p:cNvSpPr>
          <p:nvPr/>
        </p:nvSpPr>
        <p:spPr bwMode="auto">
          <a:xfrm>
            <a:off x="7086600" y="35775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a:t>
            </a:r>
          </a:p>
        </p:txBody>
      </p:sp>
      <p:sp>
        <p:nvSpPr>
          <p:cNvPr id="16" name="Text Box 12">
            <a:extLst>
              <a:ext uri="{FF2B5EF4-FFF2-40B4-BE49-F238E27FC236}">
                <a16:creationId xmlns:a16="http://schemas.microsoft.com/office/drawing/2014/main" id="{C697E46B-430E-43F9-9129-FAE21D69CB47}"/>
              </a:ext>
            </a:extLst>
          </p:cNvPr>
          <p:cNvSpPr txBox="1">
            <a:spLocks noChangeArrowheads="1"/>
          </p:cNvSpPr>
          <p:nvPr/>
        </p:nvSpPr>
        <p:spPr bwMode="auto">
          <a:xfrm>
            <a:off x="5867400" y="2205961"/>
            <a:ext cx="88357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2000H</a:t>
            </a:r>
          </a:p>
        </p:txBody>
      </p:sp>
      <p:sp>
        <p:nvSpPr>
          <p:cNvPr id="17" name="Text Box 13">
            <a:extLst>
              <a:ext uri="{FF2B5EF4-FFF2-40B4-BE49-F238E27FC236}">
                <a16:creationId xmlns:a16="http://schemas.microsoft.com/office/drawing/2014/main" id="{6DCB0ED0-2B3E-42C2-A351-0CF65EF0B9E8}"/>
              </a:ext>
            </a:extLst>
          </p:cNvPr>
          <p:cNvSpPr txBox="1">
            <a:spLocks noChangeArrowheads="1"/>
          </p:cNvSpPr>
          <p:nvPr/>
        </p:nvSpPr>
        <p:spPr bwMode="auto">
          <a:xfrm>
            <a:off x="5867400" y="2663161"/>
            <a:ext cx="88357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2001H</a:t>
            </a:r>
          </a:p>
        </p:txBody>
      </p:sp>
      <p:sp>
        <p:nvSpPr>
          <p:cNvPr id="18" name="Text Box 14">
            <a:extLst>
              <a:ext uri="{FF2B5EF4-FFF2-40B4-BE49-F238E27FC236}">
                <a16:creationId xmlns:a16="http://schemas.microsoft.com/office/drawing/2014/main" id="{6460CA5E-BE07-48E0-A8ED-9C37BB7256DC}"/>
              </a:ext>
            </a:extLst>
          </p:cNvPr>
          <p:cNvSpPr txBox="1">
            <a:spLocks noChangeArrowheads="1"/>
          </p:cNvSpPr>
          <p:nvPr/>
        </p:nvSpPr>
        <p:spPr bwMode="auto">
          <a:xfrm>
            <a:off x="5867400" y="3120361"/>
            <a:ext cx="88357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2002H</a:t>
            </a:r>
          </a:p>
        </p:txBody>
      </p:sp>
      <p:sp>
        <p:nvSpPr>
          <p:cNvPr id="19" name="Text Box 15">
            <a:extLst>
              <a:ext uri="{FF2B5EF4-FFF2-40B4-BE49-F238E27FC236}">
                <a16:creationId xmlns:a16="http://schemas.microsoft.com/office/drawing/2014/main" id="{21C5E056-F1A6-40CC-9D74-601137C4EB78}"/>
              </a:ext>
            </a:extLst>
          </p:cNvPr>
          <p:cNvSpPr txBox="1">
            <a:spLocks noChangeArrowheads="1"/>
          </p:cNvSpPr>
          <p:nvPr/>
        </p:nvSpPr>
        <p:spPr bwMode="auto">
          <a:xfrm>
            <a:off x="5867400" y="3577561"/>
            <a:ext cx="88357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2003H</a:t>
            </a:r>
          </a:p>
        </p:txBody>
      </p:sp>
      <p:sp>
        <p:nvSpPr>
          <p:cNvPr id="20" name="Text Box 16">
            <a:extLst>
              <a:ext uri="{FF2B5EF4-FFF2-40B4-BE49-F238E27FC236}">
                <a16:creationId xmlns:a16="http://schemas.microsoft.com/office/drawing/2014/main" id="{5068FF80-073F-4BCA-A3B4-2C1AD17569FB}"/>
              </a:ext>
            </a:extLst>
          </p:cNvPr>
          <p:cNvSpPr txBox="1">
            <a:spLocks noChangeArrowheads="1"/>
          </p:cNvSpPr>
          <p:nvPr/>
        </p:nvSpPr>
        <p:spPr bwMode="auto">
          <a:xfrm>
            <a:off x="838200" y="4597370"/>
            <a:ext cx="10390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int  a=0;</a:t>
            </a:r>
          </a:p>
        </p:txBody>
      </p:sp>
      <p:sp>
        <p:nvSpPr>
          <p:cNvPr id="21" name="AutoShape 17">
            <a:extLst>
              <a:ext uri="{FF2B5EF4-FFF2-40B4-BE49-F238E27FC236}">
                <a16:creationId xmlns:a16="http://schemas.microsoft.com/office/drawing/2014/main" id="{12E8F351-C308-4096-BB37-099075DC4466}"/>
              </a:ext>
            </a:extLst>
          </p:cNvPr>
          <p:cNvSpPr>
            <a:spLocks/>
          </p:cNvSpPr>
          <p:nvPr/>
        </p:nvSpPr>
        <p:spPr bwMode="auto">
          <a:xfrm>
            <a:off x="8534400" y="2205961"/>
            <a:ext cx="381000" cy="1825625"/>
          </a:xfrm>
          <a:prstGeom prst="rightBracket">
            <a:avLst>
              <a:gd name="adj" fmla="val 0"/>
            </a:avLst>
          </a:prstGeom>
          <a:noFill/>
          <a:ln w="19050">
            <a:solidFill>
              <a:srgbClr val="E4B31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cs typeface="Times New Roman" panose="02020603050405020304" pitchFamily="18" charset="0"/>
              </a:rPr>
              <a:t>a</a:t>
            </a:r>
          </a:p>
          <a:p>
            <a:pPr algn="ctr" eaLnBrk="1" hangingPunct="1"/>
            <a:r>
              <a:rPr lang="zh-CN" altLang="en-US" sz="1600">
                <a:cs typeface="Times New Roman" panose="02020603050405020304" pitchFamily="18" charset="0"/>
              </a:rPr>
              <a:t>的</a:t>
            </a:r>
          </a:p>
          <a:p>
            <a:pPr algn="ctr" eaLnBrk="1" hangingPunct="1"/>
            <a:r>
              <a:rPr lang="zh-CN" altLang="en-US" sz="1600">
                <a:cs typeface="Times New Roman" panose="02020603050405020304" pitchFamily="18" charset="0"/>
              </a:rPr>
              <a:t>内</a:t>
            </a:r>
          </a:p>
          <a:p>
            <a:pPr algn="ctr" eaLnBrk="1" hangingPunct="1"/>
            <a:r>
              <a:rPr lang="zh-CN" altLang="en-US" sz="1600">
                <a:cs typeface="Times New Roman" panose="02020603050405020304" pitchFamily="18" charset="0"/>
              </a:rPr>
              <a:t>存</a:t>
            </a:r>
          </a:p>
          <a:p>
            <a:pPr algn="ctr" eaLnBrk="1" hangingPunct="1"/>
            <a:r>
              <a:rPr lang="zh-CN" altLang="en-US" sz="1600">
                <a:cs typeface="Times New Roman" panose="02020603050405020304" pitchFamily="18" charset="0"/>
              </a:rPr>
              <a:t>单</a:t>
            </a:r>
          </a:p>
          <a:p>
            <a:pPr algn="ctr" eaLnBrk="1" hangingPunct="1"/>
            <a:r>
              <a:rPr lang="zh-CN" altLang="en-US" sz="1600">
                <a:cs typeface="Times New Roman" panose="02020603050405020304" pitchFamily="18" charset="0"/>
              </a:rPr>
              <a:t>元</a:t>
            </a:r>
          </a:p>
        </p:txBody>
      </p:sp>
      <p:sp>
        <p:nvSpPr>
          <p:cNvPr id="22" name="AutoShape 18">
            <a:extLst>
              <a:ext uri="{FF2B5EF4-FFF2-40B4-BE49-F238E27FC236}">
                <a16:creationId xmlns:a16="http://schemas.microsoft.com/office/drawing/2014/main" id="{B8A2147F-2AA9-4EBE-9F52-3D522108261B}"/>
              </a:ext>
            </a:extLst>
          </p:cNvPr>
          <p:cNvSpPr>
            <a:spLocks/>
          </p:cNvSpPr>
          <p:nvPr/>
        </p:nvSpPr>
        <p:spPr bwMode="auto">
          <a:xfrm>
            <a:off x="6442075" y="1367761"/>
            <a:ext cx="1939925" cy="457200"/>
          </a:xfrm>
          <a:prstGeom prst="borderCallout2">
            <a:avLst>
              <a:gd name="adj1" fmla="val 25000"/>
              <a:gd name="adj2" fmla="val -3926"/>
              <a:gd name="adj3" fmla="val 25000"/>
              <a:gd name="adj4" fmla="val -3926"/>
              <a:gd name="adj5" fmla="val 198958"/>
              <a:gd name="adj6" fmla="val -3926"/>
            </a:avLst>
          </a:prstGeom>
          <a:noFill/>
          <a:ln w="19050">
            <a:solidFill>
              <a:srgbClr val="E4B316"/>
            </a:solidFill>
            <a:miter lim="800000"/>
            <a:headEnd type="none" w="sm" len="sm"/>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a</a:t>
            </a:r>
            <a:r>
              <a:rPr lang="zh-CN" altLang="en-US" sz="2000">
                <a:cs typeface="Times New Roman" panose="02020603050405020304" pitchFamily="18" charset="0"/>
              </a:rPr>
              <a:t>的地址</a:t>
            </a:r>
            <a:r>
              <a:rPr lang="en-US" altLang="zh-CN" sz="2000">
                <a:cs typeface="Times New Roman" panose="02020603050405020304" pitchFamily="18" charset="0"/>
              </a:rPr>
              <a:t>&amp;a</a:t>
            </a:r>
          </a:p>
        </p:txBody>
      </p:sp>
      <p:sp>
        <p:nvSpPr>
          <p:cNvPr id="23" name="Text Box 19">
            <a:extLst>
              <a:ext uri="{FF2B5EF4-FFF2-40B4-BE49-F238E27FC236}">
                <a16:creationId xmlns:a16="http://schemas.microsoft.com/office/drawing/2014/main" id="{B9B9B5AB-9E9F-4AF1-8B0C-D2FA817B83DE}"/>
              </a:ext>
            </a:extLst>
          </p:cNvPr>
          <p:cNvSpPr txBox="1">
            <a:spLocks noChangeArrowheads="1"/>
          </p:cNvSpPr>
          <p:nvPr/>
        </p:nvSpPr>
        <p:spPr bwMode="auto">
          <a:xfrm>
            <a:off x="76200" y="4991829"/>
            <a:ext cx="446628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如果有一变量</a:t>
            </a:r>
            <a:r>
              <a:rPr lang="en-US" altLang="zh-CN" sz="2000" dirty="0">
                <a:cs typeface="Times New Roman" panose="02020603050405020304" pitchFamily="18" charset="0"/>
              </a:rPr>
              <a:t>p</a:t>
            </a:r>
            <a:r>
              <a:rPr lang="zh-CN" altLang="en-US" sz="2000" dirty="0">
                <a:cs typeface="Times New Roman" panose="02020603050405020304" pitchFamily="18" charset="0"/>
              </a:rPr>
              <a:t>，其内容存放了</a:t>
            </a:r>
            <a:r>
              <a:rPr lang="en-US" altLang="zh-CN" sz="2000" dirty="0">
                <a:cs typeface="Times New Roman" panose="02020603050405020304" pitchFamily="18" charset="0"/>
              </a:rPr>
              <a:t>a</a:t>
            </a:r>
            <a:r>
              <a:rPr lang="zh-CN" altLang="en-US" sz="2000" dirty="0">
                <a:cs typeface="Times New Roman" panose="02020603050405020304" pitchFamily="18" charset="0"/>
              </a:rPr>
              <a:t>的</a:t>
            </a:r>
          </a:p>
          <a:p>
            <a:pPr eaLnBrk="1" hangingPunct="1"/>
            <a:r>
              <a:rPr lang="zh-CN" altLang="en-US" sz="2000" dirty="0">
                <a:cs typeface="Times New Roman" panose="02020603050405020304" pitchFamily="18" charset="0"/>
              </a:rPr>
              <a:t>地址</a:t>
            </a:r>
            <a:r>
              <a:rPr lang="en-US" altLang="zh-CN" sz="2000" dirty="0">
                <a:cs typeface="Times New Roman" panose="02020603050405020304" pitchFamily="18" charset="0"/>
              </a:rPr>
              <a:t>&amp;a</a:t>
            </a:r>
            <a:r>
              <a:rPr lang="zh-CN" altLang="en-US" sz="2000" dirty="0">
                <a:cs typeface="Times New Roman" panose="02020603050405020304" pitchFamily="18" charset="0"/>
              </a:rPr>
              <a:t>，通过</a:t>
            </a:r>
            <a:r>
              <a:rPr lang="en-US" altLang="zh-CN" sz="2000" dirty="0">
                <a:cs typeface="Times New Roman" panose="02020603050405020304" pitchFamily="18" charset="0"/>
              </a:rPr>
              <a:t>p</a:t>
            </a:r>
            <a:r>
              <a:rPr lang="zh-CN" altLang="en-US" sz="2000" dirty="0">
                <a:cs typeface="Times New Roman" panose="02020603050405020304" pitchFamily="18" charset="0"/>
              </a:rPr>
              <a:t>也可实现对</a:t>
            </a:r>
            <a:r>
              <a:rPr lang="en-US" altLang="zh-CN" sz="2000" dirty="0">
                <a:cs typeface="Times New Roman" panose="02020603050405020304" pitchFamily="18" charset="0"/>
              </a:rPr>
              <a:t>a</a:t>
            </a:r>
            <a:r>
              <a:rPr lang="zh-CN" altLang="en-US" sz="2000" dirty="0">
                <a:cs typeface="Times New Roman" panose="02020603050405020304" pitchFamily="18" charset="0"/>
              </a:rPr>
              <a:t>的访问，</a:t>
            </a:r>
            <a:r>
              <a:rPr lang="en-US" altLang="zh-CN" sz="2000" dirty="0">
                <a:cs typeface="Times New Roman" panose="02020603050405020304" pitchFamily="18" charset="0"/>
              </a:rPr>
              <a:t>p</a:t>
            </a:r>
          </a:p>
          <a:p>
            <a:pPr eaLnBrk="1" hangingPunct="1"/>
            <a:r>
              <a:rPr lang="zh-CN" altLang="en-US" sz="2000" dirty="0">
                <a:cs typeface="Times New Roman" panose="02020603050405020304" pitchFamily="18" charset="0"/>
              </a:rPr>
              <a:t>称为指针，并指向</a:t>
            </a:r>
            <a:r>
              <a:rPr lang="en-US" altLang="zh-CN" sz="2000" dirty="0">
                <a:cs typeface="Times New Roman" panose="02020603050405020304" pitchFamily="18" charset="0"/>
              </a:rPr>
              <a:t>a</a:t>
            </a:r>
            <a:r>
              <a:rPr lang="zh-CN" altLang="en-US" sz="2000" dirty="0">
                <a:cs typeface="Times New Roman" panose="02020603050405020304" pitchFamily="18" charset="0"/>
              </a:rPr>
              <a:t>。</a:t>
            </a:r>
          </a:p>
        </p:txBody>
      </p:sp>
      <p:sp>
        <p:nvSpPr>
          <p:cNvPr id="24" name="Rectangle 20">
            <a:extLst>
              <a:ext uri="{FF2B5EF4-FFF2-40B4-BE49-F238E27FC236}">
                <a16:creationId xmlns:a16="http://schemas.microsoft.com/office/drawing/2014/main" id="{9005654F-5BAD-4D14-A5E8-0D539AAD80F7}"/>
              </a:ext>
            </a:extLst>
          </p:cNvPr>
          <p:cNvSpPr>
            <a:spLocks noChangeArrowheads="1"/>
          </p:cNvSpPr>
          <p:nvPr/>
        </p:nvSpPr>
        <p:spPr bwMode="auto">
          <a:xfrm>
            <a:off x="7086600" y="49491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00H</a:t>
            </a:r>
          </a:p>
        </p:txBody>
      </p:sp>
      <p:sp>
        <p:nvSpPr>
          <p:cNvPr id="25" name="Rectangle 21">
            <a:extLst>
              <a:ext uri="{FF2B5EF4-FFF2-40B4-BE49-F238E27FC236}">
                <a16:creationId xmlns:a16="http://schemas.microsoft.com/office/drawing/2014/main" id="{262B218A-50B5-49E1-9114-EA90458FFBE5}"/>
              </a:ext>
            </a:extLst>
          </p:cNvPr>
          <p:cNvSpPr>
            <a:spLocks noChangeArrowheads="1"/>
          </p:cNvSpPr>
          <p:nvPr/>
        </p:nvSpPr>
        <p:spPr bwMode="auto">
          <a:xfrm>
            <a:off x="7086600" y="54063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20H</a:t>
            </a:r>
          </a:p>
        </p:txBody>
      </p:sp>
      <p:sp>
        <p:nvSpPr>
          <p:cNvPr id="26" name="Line 24">
            <a:extLst>
              <a:ext uri="{FF2B5EF4-FFF2-40B4-BE49-F238E27FC236}">
                <a16:creationId xmlns:a16="http://schemas.microsoft.com/office/drawing/2014/main" id="{6158EFA6-6E45-45D9-A92F-B0900F7B3B40}"/>
              </a:ext>
            </a:extLst>
          </p:cNvPr>
          <p:cNvSpPr>
            <a:spLocks noChangeShapeType="1"/>
          </p:cNvSpPr>
          <p:nvPr/>
        </p:nvSpPr>
        <p:spPr bwMode="auto">
          <a:xfrm flipH="1">
            <a:off x="5562600" y="5634961"/>
            <a:ext cx="12954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Line 25">
            <a:extLst>
              <a:ext uri="{FF2B5EF4-FFF2-40B4-BE49-F238E27FC236}">
                <a16:creationId xmlns:a16="http://schemas.microsoft.com/office/drawing/2014/main" id="{1DDF7F62-1C55-4763-9BAE-FDD089132719}"/>
              </a:ext>
            </a:extLst>
          </p:cNvPr>
          <p:cNvSpPr>
            <a:spLocks noChangeShapeType="1"/>
          </p:cNvSpPr>
          <p:nvPr/>
        </p:nvSpPr>
        <p:spPr bwMode="auto">
          <a:xfrm flipV="1">
            <a:off x="5562600" y="2434561"/>
            <a:ext cx="0" cy="32004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Line 26">
            <a:extLst>
              <a:ext uri="{FF2B5EF4-FFF2-40B4-BE49-F238E27FC236}">
                <a16:creationId xmlns:a16="http://schemas.microsoft.com/office/drawing/2014/main" id="{52ADB435-A6C4-4C65-87B7-CEED2AB10174}"/>
              </a:ext>
            </a:extLst>
          </p:cNvPr>
          <p:cNvSpPr>
            <a:spLocks noChangeShapeType="1"/>
          </p:cNvSpPr>
          <p:nvPr/>
        </p:nvSpPr>
        <p:spPr bwMode="auto">
          <a:xfrm>
            <a:off x="5562600" y="2434561"/>
            <a:ext cx="3048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Text Box 27">
            <a:extLst>
              <a:ext uri="{FF2B5EF4-FFF2-40B4-BE49-F238E27FC236}">
                <a16:creationId xmlns:a16="http://schemas.microsoft.com/office/drawing/2014/main" id="{89D9CF50-6ED2-4FBA-8B47-9AE82BDC2D10}"/>
              </a:ext>
            </a:extLst>
          </p:cNvPr>
          <p:cNvSpPr txBox="1">
            <a:spLocks noChangeArrowheads="1"/>
          </p:cNvSpPr>
          <p:nvPr/>
        </p:nvSpPr>
        <p:spPr bwMode="auto">
          <a:xfrm>
            <a:off x="8686800" y="5177761"/>
            <a:ext cx="338554"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cs typeface="Times New Roman" panose="02020603050405020304" pitchFamily="18" charset="0"/>
              </a:rPr>
              <a:t>p</a:t>
            </a:r>
          </a:p>
        </p:txBody>
      </p:sp>
    </p:spTree>
    <p:extLst>
      <p:ext uri="{BB962C8B-B14F-4D97-AF65-F5344CB8AC3E}">
        <p14:creationId xmlns:p14="http://schemas.microsoft.com/office/powerpoint/2010/main" val="11703005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499"/>
                                          </p:stCondLst>
                                        </p:cTn>
                                        <p:tgtEl>
                                          <p:spTgt spid="11"/>
                                        </p:tgtEl>
                                        <p:attrNameLst>
                                          <p:attrName>style.visibility</p:attrName>
                                        </p:attrNameLst>
                                      </p:cBhvr>
                                      <p:to>
                                        <p:strVal val="visible"/>
                                      </p:to>
                                    </p:set>
                                  </p:childTnLst>
                                </p:cTn>
                              </p:par>
                            </p:childTnLst>
                          </p:cTn>
                        </p:par>
                        <p:par>
                          <p:cTn id="18" fill="hold">
                            <p:stCondLst>
                              <p:cond delay="1000"/>
                            </p:stCondLst>
                            <p:childTnLst>
                              <p:par>
                                <p:cTn id="19" presetID="2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childTnLst>
                                </p:cTn>
                              </p:par>
                            </p:childTnLst>
                          </p:cTn>
                        </p:par>
                        <p:par>
                          <p:cTn id="23" fill="hold">
                            <p:stCondLst>
                              <p:cond delay="1500"/>
                            </p:stCondLst>
                            <p:childTnLst>
                              <p:par>
                                <p:cTn id="24" presetID="2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childTnLst>
                                </p:cTn>
                              </p:par>
                            </p:childTnLst>
                          </p:cTn>
                        </p:par>
                        <p:par>
                          <p:cTn id="28" fill="hold">
                            <p:stCondLst>
                              <p:cond delay="2000"/>
                            </p:stCondLst>
                            <p:childTnLst>
                              <p:par>
                                <p:cTn id="29" presetID="23" presetClass="entr" presetSubtype="16"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childTnLst>
                                </p:cTn>
                              </p:par>
                            </p:childTnLst>
                          </p:cTn>
                        </p:par>
                        <p:par>
                          <p:cTn id="33" fill="hold">
                            <p:stCondLst>
                              <p:cond delay="2500"/>
                            </p:stCondLst>
                            <p:childTnLst>
                              <p:par>
                                <p:cTn id="34" presetID="23" presetClass="entr" presetSubtype="16"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childTnLst>
                                </p:cTn>
                              </p:par>
                            </p:childTnLst>
                          </p:cTn>
                        </p:par>
                        <p:par>
                          <p:cTn id="38" fill="hold">
                            <p:stCondLst>
                              <p:cond delay="3000"/>
                            </p:stCondLst>
                            <p:childTnLst>
                              <p:par>
                                <p:cTn id="39" presetID="1" presetClass="entr" presetSubtype="0" fill="hold" grpId="0" nodeType="afterEffect">
                                  <p:stCondLst>
                                    <p:cond delay="0"/>
                                  </p:stCondLst>
                                  <p:childTnLst>
                                    <p:set>
                                      <p:cBhvr>
                                        <p:cTn id="40" dur="1" fill="hold">
                                          <p:stCondLst>
                                            <p:cond delay="499"/>
                                          </p:stCondLst>
                                        </p:cTn>
                                        <p:tgtEl>
                                          <p:spTgt spid="16"/>
                                        </p:tgtEl>
                                        <p:attrNameLst>
                                          <p:attrName>style.visibility</p:attrName>
                                        </p:attrNameLst>
                                      </p:cBhvr>
                                      <p:to>
                                        <p:strVal val="visible"/>
                                      </p:to>
                                    </p:set>
                                  </p:childTnLst>
                                </p:cTn>
                              </p:par>
                            </p:childTnLst>
                          </p:cTn>
                        </p:par>
                        <p:par>
                          <p:cTn id="41" fill="hold">
                            <p:stCondLst>
                              <p:cond delay="3500"/>
                            </p:stCondLst>
                            <p:childTnLst>
                              <p:par>
                                <p:cTn id="42" presetID="1" presetClass="entr" presetSubtype="0" fill="hold" grpId="0" nodeType="afterEffect">
                                  <p:stCondLst>
                                    <p:cond delay="0"/>
                                  </p:stCondLst>
                                  <p:childTnLst>
                                    <p:set>
                                      <p:cBhvr>
                                        <p:cTn id="43" dur="1" fill="hold">
                                          <p:stCondLst>
                                            <p:cond delay="499"/>
                                          </p:stCondLst>
                                        </p:cTn>
                                        <p:tgtEl>
                                          <p:spTgt spid="17"/>
                                        </p:tgtEl>
                                        <p:attrNameLst>
                                          <p:attrName>style.visibility</p:attrName>
                                        </p:attrNameLst>
                                      </p:cBhvr>
                                      <p:to>
                                        <p:strVal val="visible"/>
                                      </p:to>
                                    </p:se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499"/>
                                          </p:stCondLst>
                                        </p:cTn>
                                        <p:tgtEl>
                                          <p:spTgt spid="18"/>
                                        </p:tgtEl>
                                        <p:attrNameLst>
                                          <p:attrName>style.visibility</p:attrName>
                                        </p:attrNameLst>
                                      </p:cBhvr>
                                      <p:to>
                                        <p:strVal val="visible"/>
                                      </p:to>
                                    </p:set>
                                  </p:childTnLst>
                                </p:cTn>
                              </p:par>
                            </p:childTnLst>
                          </p:cTn>
                        </p:par>
                        <p:par>
                          <p:cTn id="47" fill="hold">
                            <p:stCondLst>
                              <p:cond delay="4500"/>
                            </p:stCondLst>
                            <p:childTnLst>
                              <p:par>
                                <p:cTn id="48" presetID="1" presetClass="entr" presetSubtype="0" fill="hold" grpId="0" nodeType="afterEffect">
                                  <p:stCondLst>
                                    <p:cond delay="0"/>
                                  </p:stCondLst>
                                  <p:childTnLst>
                                    <p:set>
                                      <p:cBhvr>
                                        <p:cTn id="49" dur="1" fill="hold">
                                          <p:stCondLst>
                                            <p:cond delay="499"/>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type="lt">
                                    <p:tmAbs val="75"/>
                                  </p:iterate>
                                  <p:childTnLst>
                                    <p:set>
                                      <p:cBhvr>
                                        <p:cTn id="53" dur="1" fill="hold">
                                          <p:stCondLst>
                                            <p:cond delay="74"/>
                                          </p:stCondLst>
                                        </p:cTn>
                                        <p:tgtEl>
                                          <p:spTgt spid="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linds(horizontal)">
                                      <p:cBhvr>
                                        <p:cTn id="58" dur="500"/>
                                        <p:tgtEl>
                                          <p:spTgt spid="20"/>
                                        </p:tgtEl>
                                      </p:cBhvr>
                                    </p:animEffect>
                                  </p:childTnLst>
                                  <p:subTnLst>
                                    <p:audio>
                                      <p:cMediaNode>
                                        <p:cTn display="0" masterRel="sameClick">
                                          <p:stCondLst>
                                            <p:cond evt="begin" delay="0">
                                              <p:tn val="56"/>
                                            </p:cond>
                                          </p:stCondLst>
                                          <p:endCondLst>
                                            <p:cond evt="onStopAudio" delay="0">
                                              <p:tgtEl>
                                                <p:sldTgt/>
                                              </p:tgtEl>
                                            </p:cond>
                                          </p:endCondLst>
                                        </p:cTn>
                                        <p:tgtEl>
                                          <p:sndTgt r:embed="rId2" name="chimes.wav"/>
                                        </p:tgtEl>
                                      </p:cMediaNode>
                                    </p:audio>
                                  </p:subTnLst>
                                </p:cTn>
                              </p:par>
                            </p:childTnLst>
                          </p:cTn>
                        </p:par>
                      </p:childTnLst>
                    </p:cTn>
                  </p:par>
                  <p:par>
                    <p:cTn id="59" fill="hold">
                      <p:stCondLst>
                        <p:cond delay="indefinite"/>
                      </p:stCondLst>
                      <p:childTnLst>
                        <p:par>
                          <p:cTn id="60" fill="hold">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arn(outHorizontal)">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down)">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iterate type="lt">
                                    <p:tmAbs val="75"/>
                                  </p:iterate>
                                  <p:childTnLst>
                                    <p:set>
                                      <p:cBhvr>
                                        <p:cTn id="72" dur="1" fill="hold">
                                          <p:stCondLst>
                                            <p:cond delay="74"/>
                                          </p:stCondLst>
                                        </p:cTn>
                                        <p:tgtEl>
                                          <p:spTgt spid="23"/>
                                        </p:tgtEl>
                                        <p:attrNameLst>
                                          <p:attrName>style.visibility</p:attrName>
                                        </p:attrNameLst>
                                      </p:cBhvr>
                                      <p:to>
                                        <p:strVal val="visible"/>
                                      </p:to>
                                    </p:set>
                                  </p:childTnLst>
                                </p:cTn>
                              </p:par>
                            </p:childTnLst>
                          </p:cTn>
                        </p:par>
                        <p:par>
                          <p:cTn id="73" fill="hold">
                            <p:stCondLst>
                              <p:cond delay="3375"/>
                            </p:stCondLst>
                            <p:childTnLst>
                              <p:par>
                                <p:cTn id="74" presetID="23" presetClass="entr" presetSubtype="16"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p:cTn id="76" dur="500" fill="hold"/>
                                        <p:tgtEl>
                                          <p:spTgt spid="24"/>
                                        </p:tgtEl>
                                        <p:attrNameLst>
                                          <p:attrName>ppt_w</p:attrName>
                                        </p:attrNameLst>
                                      </p:cBhvr>
                                      <p:tavLst>
                                        <p:tav tm="0">
                                          <p:val>
                                            <p:fltVal val="0"/>
                                          </p:val>
                                        </p:tav>
                                        <p:tav tm="100000">
                                          <p:val>
                                            <p:strVal val="#ppt_w"/>
                                          </p:val>
                                        </p:tav>
                                      </p:tavLst>
                                    </p:anim>
                                    <p:anim calcmode="lin" valueType="num">
                                      <p:cBhvr>
                                        <p:cTn id="77" dur="500" fill="hold"/>
                                        <p:tgtEl>
                                          <p:spTgt spid="24"/>
                                        </p:tgtEl>
                                        <p:attrNameLst>
                                          <p:attrName>ppt_h</p:attrName>
                                        </p:attrNameLst>
                                      </p:cBhvr>
                                      <p:tavLst>
                                        <p:tav tm="0">
                                          <p:val>
                                            <p:fltVal val="0"/>
                                          </p:val>
                                        </p:tav>
                                        <p:tav tm="100000">
                                          <p:val>
                                            <p:strVal val="#ppt_h"/>
                                          </p:val>
                                        </p:tav>
                                      </p:tavLst>
                                    </p:anim>
                                  </p:childTnLst>
                                </p:cTn>
                              </p:par>
                            </p:childTnLst>
                          </p:cTn>
                        </p:par>
                        <p:par>
                          <p:cTn id="78" fill="hold">
                            <p:stCondLst>
                              <p:cond delay="3875"/>
                            </p:stCondLst>
                            <p:childTnLst>
                              <p:par>
                                <p:cTn id="79" presetID="23" presetClass="entr" presetSubtype="16"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p:cTn id="81" dur="500" fill="hold"/>
                                        <p:tgtEl>
                                          <p:spTgt spid="25"/>
                                        </p:tgtEl>
                                        <p:attrNameLst>
                                          <p:attrName>ppt_w</p:attrName>
                                        </p:attrNameLst>
                                      </p:cBhvr>
                                      <p:tavLst>
                                        <p:tav tm="0">
                                          <p:val>
                                            <p:fltVal val="0"/>
                                          </p:val>
                                        </p:tav>
                                        <p:tav tm="100000">
                                          <p:val>
                                            <p:strVal val="#ppt_w"/>
                                          </p:val>
                                        </p:tav>
                                      </p:tavLst>
                                    </p:anim>
                                    <p:anim calcmode="lin" valueType="num">
                                      <p:cBhvr>
                                        <p:cTn id="82"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additive="base">
                                        <p:cTn id="87" dur="500" fill="hold"/>
                                        <p:tgtEl>
                                          <p:spTgt spid="29"/>
                                        </p:tgtEl>
                                        <p:attrNameLst>
                                          <p:attrName>ppt_x</p:attrName>
                                        </p:attrNameLst>
                                      </p:cBhvr>
                                      <p:tavLst>
                                        <p:tav tm="0">
                                          <p:val>
                                            <p:strVal val="1+#ppt_w/2"/>
                                          </p:val>
                                        </p:tav>
                                        <p:tav tm="100000">
                                          <p:val>
                                            <p:strVal val="#ppt_x"/>
                                          </p:val>
                                        </p:tav>
                                      </p:tavLst>
                                    </p:anim>
                                    <p:anim calcmode="lin" valueType="num">
                                      <p:cBhvr additive="base">
                                        <p:cTn id="8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right)">
                                      <p:cBhvr>
                                        <p:cTn id="93" dur="500"/>
                                        <p:tgtEl>
                                          <p:spTgt spid="26"/>
                                        </p:tgtEl>
                                      </p:cBhvr>
                                    </p:animEffect>
                                  </p:childTnLst>
                                </p:cTn>
                              </p:par>
                            </p:childTnLst>
                          </p:cTn>
                        </p:par>
                        <p:par>
                          <p:cTn id="94" fill="hold">
                            <p:stCondLst>
                              <p:cond delay="500"/>
                            </p:stCondLst>
                            <p:childTnLst>
                              <p:par>
                                <p:cTn id="95" presetID="22" presetClass="entr" presetSubtype="4"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wipe(down)">
                                      <p:cBhvr>
                                        <p:cTn id="97" dur="500"/>
                                        <p:tgtEl>
                                          <p:spTgt spid="27"/>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wipe(left)">
                                      <p:cBhvr>
                                        <p:cTn id="101" dur="500"/>
                                        <p:tgtEl>
                                          <p:spTgt spid="28"/>
                                        </p:tgtEl>
                                      </p:cBhvr>
                                    </p:animEffect>
                                  </p:childTnLst>
                                  <p:subTnLst>
                                    <p:audio>
                                      <p:cMediaNode>
                                        <p:cTn display="0" masterRel="sameClick">
                                          <p:stCondLst>
                                            <p:cond evt="begin" delay="0">
                                              <p:tn val="99"/>
                                            </p:cond>
                                          </p:stCondLst>
                                          <p:endCondLst>
                                            <p:cond evt="onStopAudio" delay="0">
                                              <p:tgtEl>
                                                <p:sldTgt/>
                                              </p:tgtEl>
                                            </p:cond>
                                          </p:endCondLst>
                                        </p:cTn>
                                        <p:tgtEl>
                                          <p:sndTgt r:embed="rId3"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utoUpdateAnimBg="0"/>
      <p:bldP spid="12" grpId="0" animBg="1"/>
      <p:bldP spid="13" grpId="0" animBg="1"/>
      <p:bldP spid="14" grpId="0" animBg="1"/>
      <p:bldP spid="15" grpId="0" animBg="1"/>
      <p:bldP spid="16" grpId="0" autoUpdateAnimBg="0"/>
      <p:bldP spid="17" grpId="0" autoUpdateAnimBg="0"/>
      <p:bldP spid="18" grpId="0" autoUpdateAnimBg="0"/>
      <p:bldP spid="19" grpId="0" autoUpdateAnimBg="0"/>
      <p:bldP spid="20" grpId="0" autoUpdateAnimBg="0"/>
      <p:bldP spid="21" grpId="0" animBg="1" autoUpdateAnimBg="0"/>
      <p:bldP spid="22" grpId="0" animBg="1" autoUpdateAnimBg="0"/>
      <p:bldP spid="23" grpId="0" autoUpdateAnimBg="0"/>
      <p:bldP spid="24" grpId="0" animBg="1" autoUpdateAnimBg="0"/>
      <p:bldP spid="25" grpId="0" animBg="1" autoUpdateAnimBg="0"/>
      <p:bldP spid="29"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67</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794230" cy="523220"/>
          </a:xfrm>
        </p:spPr>
        <p:txBody>
          <a:bodyPr/>
          <a:lstStyle/>
          <a:p>
            <a:r>
              <a:rPr lang="zh-CN" altLang="en-US" dirty="0"/>
              <a:t>指针初步</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指针与一维数组</a:t>
            </a:r>
          </a:p>
        </p:txBody>
      </p:sp>
      <p:sp>
        <p:nvSpPr>
          <p:cNvPr id="30" name="Text Box 3">
            <a:extLst>
              <a:ext uri="{FF2B5EF4-FFF2-40B4-BE49-F238E27FC236}">
                <a16:creationId xmlns:a16="http://schemas.microsoft.com/office/drawing/2014/main" id="{B90BAECB-3655-4ECF-9148-268D5D9750D4}"/>
              </a:ext>
            </a:extLst>
          </p:cNvPr>
          <p:cNvSpPr txBox="1">
            <a:spLocks noChangeArrowheads="1"/>
          </p:cNvSpPr>
          <p:nvPr/>
        </p:nvSpPr>
        <p:spPr bwMode="auto">
          <a:xfrm>
            <a:off x="298450" y="1282962"/>
            <a:ext cx="7619691"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数组是同类型的变量的集合，各元素按下标的特定顺序占据一</a:t>
            </a:r>
          </a:p>
          <a:p>
            <a:pPr eaLnBrk="1" hangingPunct="1"/>
            <a:r>
              <a:rPr lang="zh-CN" altLang="en-US" sz="2000" dirty="0">
                <a:cs typeface="Times New Roman" panose="02020603050405020304" pitchFamily="18" charset="0"/>
              </a:rPr>
              <a:t>段连续的内存，各元素的地址也连续，指针对数组元素非常方便。</a:t>
            </a:r>
          </a:p>
        </p:txBody>
      </p:sp>
      <p:sp>
        <p:nvSpPr>
          <p:cNvPr id="32" name="Text Box 5">
            <a:extLst>
              <a:ext uri="{FF2B5EF4-FFF2-40B4-BE49-F238E27FC236}">
                <a16:creationId xmlns:a16="http://schemas.microsoft.com/office/drawing/2014/main" id="{8CEAB3B1-7EB7-4DC0-B088-7B037097255C}"/>
              </a:ext>
            </a:extLst>
          </p:cNvPr>
          <p:cNvSpPr txBox="1">
            <a:spLocks noChangeArrowheads="1"/>
          </p:cNvSpPr>
          <p:nvPr/>
        </p:nvSpPr>
        <p:spPr bwMode="auto">
          <a:xfrm>
            <a:off x="908050" y="1975429"/>
            <a:ext cx="5311367"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通过指针引用数组元素可以分以下三个步骤：</a:t>
            </a:r>
          </a:p>
        </p:txBody>
      </p:sp>
      <p:sp>
        <p:nvSpPr>
          <p:cNvPr id="33" name="Text Box 6">
            <a:extLst>
              <a:ext uri="{FF2B5EF4-FFF2-40B4-BE49-F238E27FC236}">
                <a16:creationId xmlns:a16="http://schemas.microsoft.com/office/drawing/2014/main" id="{7F94348E-2473-485A-B311-820AC9A11034}"/>
              </a:ext>
            </a:extLst>
          </p:cNvPr>
          <p:cNvSpPr txBox="1">
            <a:spLocks noChangeArrowheads="1"/>
          </p:cNvSpPr>
          <p:nvPr/>
        </p:nvSpPr>
        <p:spPr bwMode="auto">
          <a:xfrm>
            <a:off x="944563" y="2432629"/>
            <a:ext cx="2233602"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⑴</a:t>
            </a:r>
            <a:r>
              <a:rPr lang="zh-CN" altLang="en-US" sz="2000">
                <a:cs typeface="Times New Roman" panose="02020603050405020304" pitchFamily="18" charset="0"/>
              </a:rPr>
              <a:t>说明指针和数组</a:t>
            </a:r>
          </a:p>
        </p:txBody>
      </p:sp>
      <p:sp>
        <p:nvSpPr>
          <p:cNvPr id="34" name="Text Box 7">
            <a:extLst>
              <a:ext uri="{FF2B5EF4-FFF2-40B4-BE49-F238E27FC236}">
                <a16:creationId xmlns:a16="http://schemas.microsoft.com/office/drawing/2014/main" id="{FD4003AB-930F-4DC8-83E0-12A2AB9D6B0A}"/>
              </a:ext>
            </a:extLst>
          </p:cNvPr>
          <p:cNvSpPr txBox="1">
            <a:spLocks noChangeArrowheads="1"/>
          </p:cNvSpPr>
          <p:nvPr/>
        </p:nvSpPr>
        <p:spPr bwMode="auto">
          <a:xfrm>
            <a:off x="3865563" y="2432629"/>
            <a:ext cx="157476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int   *p,a[10];</a:t>
            </a:r>
          </a:p>
        </p:txBody>
      </p:sp>
      <p:sp>
        <p:nvSpPr>
          <p:cNvPr id="35" name="Text Box 8">
            <a:extLst>
              <a:ext uri="{FF2B5EF4-FFF2-40B4-BE49-F238E27FC236}">
                <a16:creationId xmlns:a16="http://schemas.microsoft.com/office/drawing/2014/main" id="{C391C2A2-C210-4CCE-AE9D-04E61BC97D82}"/>
              </a:ext>
            </a:extLst>
          </p:cNvPr>
          <p:cNvSpPr txBox="1">
            <a:spLocks noChangeArrowheads="1"/>
          </p:cNvSpPr>
          <p:nvPr/>
        </p:nvSpPr>
        <p:spPr bwMode="auto">
          <a:xfrm>
            <a:off x="946150" y="2813629"/>
            <a:ext cx="19771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⑵</a:t>
            </a:r>
            <a:r>
              <a:rPr lang="zh-CN" altLang="en-US" sz="2000">
                <a:cs typeface="Times New Roman" panose="02020603050405020304" pitchFamily="18" charset="0"/>
              </a:rPr>
              <a:t>指针指向数组</a:t>
            </a:r>
          </a:p>
        </p:txBody>
      </p:sp>
      <p:sp>
        <p:nvSpPr>
          <p:cNvPr id="36" name="Text Box 9">
            <a:extLst>
              <a:ext uri="{FF2B5EF4-FFF2-40B4-BE49-F238E27FC236}">
                <a16:creationId xmlns:a16="http://schemas.microsoft.com/office/drawing/2014/main" id="{9D91DAE6-C627-4624-8833-258B09339B94}"/>
              </a:ext>
            </a:extLst>
          </p:cNvPr>
          <p:cNvSpPr txBox="1">
            <a:spLocks noChangeArrowheads="1"/>
          </p:cNvSpPr>
          <p:nvPr/>
        </p:nvSpPr>
        <p:spPr bwMode="auto">
          <a:xfrm>
            <a:off x="3879850" y="2813629"/>
            <a:ext cx="3649054"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p=a;        /*</a:t>
            </a:r>
            <a:r>
              <a:rPr lang="zh-CN" altLang="en-US" sz="2000">
                <a:cs typeface="Times New Roman" panose="02020603050405020304" pitchFamily="18" charset="0"/>
              </a:rPr>
              <a:t>指向数组的首地址*</a:t>
            </a:r>
            <a:r>
              <a:rPr lang="en-US" altLang="zh-CN" sz="2000">
                <a:cs typeface="Times New Roman" panose="02020603050405020304" pitchFamily="18" charset="0"/>
              </a:rPr>
              <a:t>/</a:t>
            </a:r>
          </a:p>
          <a:p>
            <a:pPr eaLnBrk="1" hangingPunct="1"/>
            <a:r>
              <a:rPr lang="en-US" altLang="zh-CN" sz="2000">
                <a:cs typeface="Times New Roman" panose="02020603050405020304" pitchFamily="18" charset="0"/>
              </a:rPr>
              <a:t>p=&amp;a[0]; /*</a:t>
            </a:r>
            <a:r>
              <a:rPr lang="zh-CN" altLang="en-US" sz="2000">
                <a:cs typeface="Times New Roman" panose="02020603050405020304" pitchFamily="18" charset="0"/>
              </a:rPr>
              <a:t>指向数组的首地址*</a:t>
            </a:r>
            <a:r>
              <a:rPr lang="en-US" altLang="zh-CN" sz="2000">
                <a:cs typeface="Times New Roman" panose="02020603050405020304" pitchFamily="18" charset="0"/>
              </a:rPr>
              <a:t>/</a:t>
            </a:r>
          </a:p>
        </p:txBody>
      </p:sp>
      <p:sp>
        <p:nvSpPr>
          <p:cNvPr id="37" name="Text Box 10">
            <a:extLst>
              <a:ext uri="{FF2B5EF4-FFF2-40B4-BE49-F238E27FC236}">
                <a16:creationId xmlns:a16="http://schemas.microsoft.com/office/drawing/2014/main" id="{AAAD6C60-65A1-4411-B71B-FC42B5D944C6}"/>
              </a:ext>
            </a:extLst>
          </p:cNvPr>
          <p:cNvSpPr txBox="1">
            <a:spLocks noChangeArrowheads="1"/>
          </p:cNvSpPr>
          <p:nvPr/>
        </p:nvSpPr>
        <p:spPr bwMode="auto">
          <a:xfrm>
            <a:off x="939800" y="3575629"/>
            <a:ext cx="300304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⑶</a:t>
            </a:r>
            <a:r>
              <a:rPr lang="zh-CN" altLang="en-US" sz="2000">
                <a:cs typeface="Times New Roman" panose="02020603050405020304" pitchFamily="18" charset="0"/>
              </a:rPr>
              <a:t>通过指针引用数组元素</a:t>
            </a:r>
          </a:p>
        </p:txBody>
      </p:sp>
      <p:sp>
        <p:nvSpPr>
          <p:cNvPr id="38" name="Text Box 11">
            <a:extLst>
              <a:ext uri="{FF2B5EF4-FFF2-40B4-BE49-F238E27FC236}">
                <a16:creationId xmlns:a16="http://schemas.microsoft.com/office/drawing/2014/main" id="{AE31BA0F-4569-40E4-A541-A29EC666CE1A}"/>
              </a:ext>
            </a:extLst>
          </p:cNvPr>
          <p:cNvSpPr txBox="1">
            <a:spLocks noChangeArrowheads="1"/>
          </p:cNvSpPr>
          <p:nvPr/>
        </p:nvSpPr>
        <p:spPr bwMode="auto">
          <a:xfrm>
            <a:off x="908050" y="4002667"/>
            <a:ext cx="6407821"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当指针指向数组的首地址时，则下标为</a:t>
            </a:r>
            <a:r>
              <a:rPr lang="en-US" altLang="zh-CN" sz="2000">
                <a:cs typeface="Times New Roman" panose="02020603050405020304" pitchFamily="18" charset="0"/>
              </a:rPr>
              <a:t>i</a:t>
            </a:r>
            <a:r>
              <a:rPr lang="zh-CN" altLang="en-US" sz="2000">
                <a:cs typeface="Times New Roman" panose="02020603050405020304" pitchFamily="18" charset="0"/>
              </a:rPr>
              <a:t>的元素地址为：</a:t>
            </a:r>
          </a:p>
          <a:p>
            <a:pPr eaLnBrk="1" hangingPunct="1"/>
            <a:r>
              <a:rPr lang="zh-CN" altLang="en-US" sz="2000">
                <a:cs typeface="Times New Roman" panose="02020603050405020304" pitchFamily="18" charset="0"/>
              </a:rPr>
              <a:t>                               </a:t>
            </a:r>
            <a:r>
              <a:rPr lang="en-US" altLang="zh-CN" sz="2800">
                <a:cs typeface="Times New Roman" panose="02020603050405020304" pitchFamily="18" charset="0"/>
              </a:rPr>
              <a:t>p+i</a:t>
            </a:r>
            <a:r>
              <a:rPr lang="en-US" altLang="zh-CN" sz="2000">
                <a:cs typeface="Times New Roman" panose="02020603050405020304" pitchFamily="18" charset="0"/>
              </a:rPr>
              <a:t> </a:t>
            </a:r>
            <a:r>
              <a:rPr lang="zh-CN" altLang="en-US" sz="2000">
                <a:cs typeface="Times New Roman" panose="02020603050405020304" pitchFamily="18" charset="0"/>
              </a:rPr>
              <a:t>或</a:t>
            </a:r>
            <a:r>
              <a:rPr lang="en-US" altLang="zh-CN" sz="2800">
                <a:cs typeface="Times New Roman" panose="02020603050405020304" pitchFamily="18" charset="0"/>
              </a:rPr>
              <a:t>a+i</a:t>
            </a:r>
            <a:endParaRPr lang="en-US" altLang="zh-CN" sz="2000">
              <a:cs typeface="Times New Roman" panose="02020603050405020304" pitchFamily="18" charset="0"/>
            </a:endParaRPr>
          </a:p>
        </p:txBody>
      </p:sp>
      <p:sp>
        <p:nvSpPr>
          <p:cNvPr id="39" name="Text Box 12">
            <a:extLst>
              <a:ext uri="{FF2B5EF4-FFF2-40B4-BE49-F238E27FC236}">
                <a16:creationId xmlns:a16="http://schemas.microsoft.com/office/drawing/2014/main" id="{0A3417A6-6DB7-432B-8F17-463BCA874873}"/>
              </a:ext>
            </a:extLst>
          </p:cNvPr>
          <p:cNvSpPr txBox="1">
            <a:spLocks noChangeArrowheads="1"/>
          </p:cNvSpPr>
          <p:nvPr/>
        </p:nvSpPr>
        <p:spPr bwMode="auto">
          <a:xfrm>
            <a:off x="908050" y="4871029"/>
            <a:ext cx="377248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引用数组元素可以有三种方法：</a:t>
            </a:r>
          </a:p>
        </p:txBody>
      </p:sp>
      <p:sp>
        <p:nvSpPr>
          <p:cNvPr id="40" name="Text Box 13">
            <a:extLst>
              <a:ext uri="{FF2B5EF4-FFF2-40B4-BE49-F238E27FC236}">
                <a16:creationId xmlns:a16="http://schemas.microsoft.com/office/drawing/2014/main" id="{69D60B6E-6F81-4AEA-9FAE-2DD56BF91491}"/>
              </a:ext>
            </a:extLst>
          </p:cNvPr>
          <p:cNvSpPr txBox="1">
            <a:spLocks noChangeArrowheads="1"/>
          </p:cNvSpPr>
          <p:nvPr/>
        </p:nvSpPr>
        <p:spPr bwMode="auto">
          <a:xfrm>
            <a:off x="908050" y="5283779"/>
            <a:ext cx="2139025"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下标法：    </a:t>
            </a:r>
            <a:r>
              <a:rPr lang="en-US" altLang="zh-CN" sz="2000">
                <a:cs typeface="Times New Roman" panose="02020603050405020304" pitchFamily="18" charset="0"/>
              </a:rPr>
              <a:t>a[ i ]   </a:t>
            </a:r>
          </a:p>
          <a:p>
            <a:pPr eaLnBrk="1" hangingPunct="1"/>
            <a:r>
              <a:rPr lang="zh-CN" altLang="en-US" sz="2000">
                <a:cs typeface="Times New Roman" panose="02020603050405020304" pitchFamily="18" charset="0"/>
              </a:rPr>
              <a:t>指针法：    *</a:t>
            </a:r>
            <a:r>
              <a:rPr lang="en-US" altLang="zh-CN" sz="2000">
                <a:cs typeface="Times New Roman" panose="02020603050405020304" pitchFamily="18" charset="0"/>
              </a:rPr>
              <a:t>(p+i)</a:t>
            </a:r>
          </a:p>
          <a:p>
            <a:pPr eaLnBrk="1" hangingPunct="1"/>
            <a:r>
              <a:rPr lang="zh-CN" altLang="en-US" sz="2000">
                <a:cs typeface="Times New Roman" panose="02020603050405020304" pitchFamily="18" charset="0"/>
              </a:rPr>
              <a:t>数组名法：*</a:t>
            </a:r>
            <a:r>
              <a:rPr lang="en-US" altLang="zh-CN" sz="2000">
                <a:cs typeface="Times New Roman" panose="02020603050405020304" pitchFamily="18" charset="0"/>
              </a:rPr>
              <a:t>(a+i)</a:t>
            </a:r>
          </a:p>
        </p:txBody>
      </p:sp>
      <p:sp>
        <p:nvSpPr>
          <p:cNvPr id="41" name="Text Box 14">
            <a:extLst>
              <a:ext uri="{FF2B5EF4-FFF2-40B4-BE49-F238E27FC236}">
                <a16:creationId xmlns:a16="http://schemas.microsoft.com/office/drawing/2014/main" id="{326FDF57-4619-4F93-AD38-72A4BA278717}"/>
              </a:ext>
            </a:extLst>
          </p:cNvPr>
          <p:cNvSpPr txBox="1">
            <a:spLocks noChangeArrowheads="1"/>
          </p:cNvSpPr>
          <p:nvPr/>
        </p:nvSpPr>
        <p:spPr bwMode="auto">
          <a:xfrm>
            <a:off x="3803650" y="5328229"/>
            <a:ext cx="4606046"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注意：数组名是地址常量，不能改变！ </a:t>
            </a:r>
          </a:p>
        </p:txBody>
      </p:sp>
      <p:sp>
        <p:nvSpPr>
          <p:cNvPr id="42" name="Text Box 15">
            <a:extLst>
              <a:ext uri="{FF2B5EF4-FFF2-40B4-BE49-F238E27FC236}">
                <a16:creationId xmlns:a16="http://schemas.microsoft.com/office/drawing/2014/main" id="{6CDD582F-B6B5-4F4C-8E38-BC3F10132D76}"/>
              </a:ext>
            </a:extLst>
          </p:cNvPr>
          <p:cNvSpPr txBox="1">
            <a:spLocks noChangeArrowheads="1"/>
          </p:cNvSpPr>
          <p:nvPr/>
        </p:nvSpPr>
        <p:spPr bwMode="auto">
          <a:xfrm>
            <a:off x="4703763" y="5709229"/>
            <a:ext cx="261832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cs typeface="Times New Roman" panose="02020603050405020304" pitchFamily="18" charset="0"/>
              </a:rPr>
              <a:t>a=p;    /*Error!*/</a:t>
            </a:r>
          </a:p>
        </p:txBody>
      </p:sp>
    </p:spTree>
    <p:extLst>
      <p:ext uri="{BB962C8B-B14F-4D97-AF65-F5344CB8AC3E}">
        <p14:creationId xmlns:p14="http://schemas.microsoft.com/office/powerpoint/2010/main" val="39771905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1+#ppt_w/2"/>
                                          </p:val>
                                        </p:tav>
                                        <p:tav tm="100000">
                                          <p:val>
                                            <p:strVal val="#ppt_x"/>
                                          </p:val>
                                        </p:tav>
                                      </p:tavLst>
                                    </p:anim>
                                    <p:anim calcmode="lin" valueType="num">
                                      <p:cBhvr additive="base">
                                        <p:cTn id="16" dur="500" fill="hold"/>
                                        <p:tgtEl>
                                          <p:spTgt spid="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notify.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1+#ppt_w/2"/>
                                          </p:val>
                                        </p:tav>
                                        <p:tav tm="100000">
                                          <p:val>
                                            <p:strVal val="#ppt_x"/>
                                          </p:val>
                                        </p:tav>
                                      </p:tavLst>
                                    </p:anim>
                                    <p:anim calcmode="lin" valueType="num">
                                      <p:cBhvr additive="base">
                                        <p:cTn id="26"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1+#ppt_w/2"/>
                                          </p:val>
                                        </p:tav>
                                        <p:tav tm="100000">
                                          <p:val>
                                            <p:strVal val="#ppt_x"/>
                                          </p:val>
                                        </p:tav>
                                      </p:tavLst>
                                    </p:anim>
                                    <p:anim calcmode="lin" valueType="num">
                                      <p:cBhvr additive="base">
                                        <p:cTn id="4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8">
                                            <p:txEl>
                                              <p:pRg st="0" end="0"/>
                                            </p:txEl>
                                          </p:spTgt>
                                        </p:tgtEl>
                                        <p:attrNameLst>
                                          <p:attrName>style.visibility</p:attrName>
                                        </p:attrNameLst>
                                      </p:cBhvr>
                                      <p:to>
                                        <p:strVal val="visible"/>
                                      </p:to>
                                    </p:set>
                                    <p:animEffect transition="in" filter="blinds(horizontal)">
                                      <p:cBhvr>
                                        <p:cTn id="45" dur="500"/>
                                        <p:tgtEl>
                                          <p:spTgt spid="38">
                                            <p:txEl>
                                              <p:pRg st="0" end="0"/>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8">
                                            <p:txEl>
                                              <p:pRg st="1" end="1"/>
                                            </p:txEl>
                                          </p:spTgt>
                                        </p:tgtEl>
                                        <p:attrNameLst>
                                          <p:attrName>style.visibility</p:attrName>
                                        </p:attrNameLst>
                                      </p:cBhvr>
                                      <p:to>
                                        <p:strVal val="visible"/>
                                      </p:to>
                                    </p:set>
                                    <p:animEffect transition="in" filter="blinds(horizontal)">
                                      <p:cBhvr>
                                        <p:cTn id="50" dur="500"/>
                                        <p:tgtEl>
                                          <p:spTgt spid="38">
                                            <p:txEl>
                                              <p:pRg st="1" end="1"/>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type="lt">
                                    <p:tmAbs val="75"/>
                                  </p:iterate>
                                  <p:childTnLst>
                                    <p:set>
                                      <p:cBhvr>
                                        <p:cTn id="54" dur="1" fill="hold">
                                          <p:stCondLst>
                                            <p:cond delay="74"/>
                                          </p:stCondLst>
                                        </p:cTn>
                                        <p:tgtEl>
                                          <p:spTgt spid="39"/>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4" name="type.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40">
                                            <p:txEl>
                                              <p:pRg st="0" end="0"/>
                                            </p:txEl>
                                          </p:spTgt>
                                        </p:tgtEl>
                                        <p:attrNameLst>
                                          <p:attrName>style.visibility</p:attrName>
                                        </p:attrNameLst>
                                      </p:cBhvr>
                                      <p:to>
                                        <p:strVal val="visible"/>
                                      </p:to>
                                    </p:set>
                                    <p:animEffect transition="in" filter="box(in)">
                                      <p:cBhvr>
                                        <p:cTn id="59" dur="500"/>
                                        <p:tgtEl>
                                          <p:spTgt spid="40">
                                            <p:txEl>
                                              <p:pRg st="0" end="0"/>
                                            </p:txEl>
                                          </p:spTgt>
                                        </p:tgtEl>
                                      </p:cBhvr>
                                    </p:animEffect>
                                  </p:childTnLst>
                                  <p:subTnLst>
                                    <p:audio>
                                      <p:cMediaNode>
                                        <p:cTn display="0" masterRel="sameClick">
                                          <p:stCondLst>
                                            <p:cond evt="begin" delay="0">
                                              <p:tn val="57"/>
                                            </p:cond>
                                          </p:stCondLst>
                                          <p:endCondLst>
                                            <p:cond evt="onStopAudio" delay="0">
                                              <p:tgtEl>
                                                <p:sldTgt/>
                                              </p:tgtEl>
                                            </p:cond>
                                          </p:endCondLst>
                                        </p:cTn>
                                        <p:tgtEl>
                                          <p:sndTgt r:embed="rId2" name="notify.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40">
                                            <p:txEl>
                                              <p:pRg st="1" end="1"/>
                                            </p:txEl>
                                          </p:spTgt>
                                        </p:tgtEl>
                                        <p:attrNameLst>
                                          <p:attrName>style.visibility</p:attrName>
                                        </p:attrNameLst>
                                      </p:cBhvr>
                                      <p:to>
                                        <p:strVal val="visible"/>
                                      </p:to>
                                    </p:set>
                                    <p:animEffect transition="in" filter="box(in)">
                                      <p:cBhvr>
                                        <p:cTn id="64" dur="500"/>
                                        <p:tgtEl>
                                          <p:spTgt spid="40">
                                            <p:txEl>
                                              <p:pRg st="1" end="1"/>
                                            </p:txEl>
                                          </p:spTgt>
                                        </p:tgtEl>
                                      </p:cBhvr>
                                    </p:animEffect>
                                  </p:childTnLst>
                                  <p:subTnLst>
                                    <p:audio>
                                      <p:cMediaNode>
                                        <p:cTn display="0" masterRel="sameClick">
                                          <p:stCondLst>
                                            <p:cond evt="begin" delay="0">
                                              <p:tn val="62"/>
                                            </p:cond>
                                          </p:stCondLst>
                                          <p:endCondLst>
                                            <p:cond evt="onStopAudio" delay="0">
                                              <p:tgtEl>
                                                <p:sldTgt/>
                                              </p:tgtEl>
                                            </p:cond>
                                          </p:endCondLst>
                                        </p:cTn>
                                        <p:tgtEl>
                                          <p:sndTgt r:embed="rId2" name="notify.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40">
                                            <p:txEl>
                                              <p:pRg st="2" end="2"/>
                                            </p:txEl>
                                          </p:spTgt>
                                        </p:tgtEl>
                                        <p:attrNameLst>
                                          <p:attrName>style.visibility</p:attrName>
                                        </p:attrNameLst>
                                      </p:cBhvr>
                                      <p:to>
                                        <p:strVal val="visible"/>
                                      </p:to>
                                    </p:set>
                                    <p:animEffect transition="in" filter="box(in)">
                                      <p:cBhvr>
                                        <p:cTn id="69" dur="500"/>
                                        <p:tgtEl>
                                          <p:spTgt spid="40">
                                            <p:txEl>
                                              <p:pRg st="2" end="2"/>
                                            </p:txEl>
                                          </p:spTgt>
                                        </p:tgtEl>
                                      </p:cBhvr>
                                    </p:animEffect>
                                  </p:childTnLst>
                                  <p:subTnLst>
                                    <p:audio>
                                      <p:cMediaNode>
                                        <p:cTn display="0" masterRel="sameClick">
                                          <p:stCondLst>
                                            <p:cond evt="begin" delay="0">
                                              <p:tn val="67"/>
                                            </p:cond>
                                          </p:stCondLst>
                                          <p:endCondLst>
                                            <p:cond evt="onStopAudio" delay="0">
                                              <p:tgtEl>
                                                <p:sldTgt/>
                                              </p:tgtEl>
                                            </p:cond>
                                          </p:endCondLst>
                                        </p:cTn>
                                        <p:tgtEl>
                                          <p:sndTgt r:embed="rId2" name="notify.wav"/>
                                        </p:tgtEl>
                                      </p:cMediaNode>
                                    </p:audio>
                                  </p:sub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additive="base">
                                        <p:cTn id="74" dur="500" fill="hold"/>
                                        <p:tgtEl>
                                          <p:spTgt spid="41"/>
                                        </p:tgtEl>
                                        <p:attrNameLst>
                                          <p:attrName>ppt_x</p:attrName>
                                        </p:attrNameLst>
                                      </p:cBhvr>
                                      <p:tavLst>
                                        <p:tav tm="0">
                                          <p:val>
                                            <p:strVal val="#ppt_x"/>
                                          </p:val>
                                        </p:tav>
                                        <p:tav tm="100000">
                                          <p:val>
                                            <p:strVal val="#ppt_x"/>
                                          </p:val>
                                        </p:tav>
                                      </p:tavLst>
                                    </p:anim>
                                    <p:anim calcmode="lin" valueType="num">
                                      <p:cBhvr additive="base">
                                        <p:cTn id="75" dur="500" fill="hold"/>
                                        <p:tgtEl>
                                          <p:spTgt spid="4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5" name="tada.wav"/>
                                        </p:tgtEl>
                                      </p:cMediaNode>
                                    </p:audio>
                                  </p:subTnLst>
                                </p:cTn>
                              </p:par>
                            </p:childTnLst>
                          </p:cTn>
                        </p:par>
                      </p:childTnLst>
                    </p:cTn>
                  </p:par>
                  <p:par>
                    <p:cTn id="76" fill="hold">
                      <p:stCondLst>
                        <p:cond delay="indefinite"/>
                      </p:stCondLst>
                      <p:childTnLst>
                        <p:par>
                          <p:cTn id="77" fill="hold">
                            <p:stCondLst>
                              <p:cond delay="0"/>
                            </p:stCondLst>
                            <p:childTnLst>
                              <p:par>
                                <p:cTn id="78" presetID="23" presetClass="entr" presetSubtype="32" fill="hold" grpId="0" nodeType="clickEffect">
                                  <p:stCondLst>
                                    <p:cond delay="0"/>
                                  </p:stCondLst>
                                  <p:childTnLst>
                                    <p:set>
                                      <p:cBhvr>
                                        <p:cTn id="79" dur="1" fill="hold">
                                          <p:stCondLst>
                                            <p:cond delay="0"/>
                                          </p:stCondLst>
                                        </p:cTn>
                                        <p:tgtEl>
                                          <p:spTgt spid="42"/>
                                        </p:tgtEl>
                                        <p:attrNameLst>
                                          <p:attrName>style.visibility</p:attrName>
                                        </p:attrNameLst>
                                      </p:cBhvr>
                                      <p:to>
                                        <p:strVal val="visible"/>
                                      </p:to>
                                    </p:set>
                                    <p:anim calcmode="lin" valueType="num">
                                      <p:cBhvr>
                                        <p:cTn id="80" dur="500" fill="hold"/>
                                        <p:tgtEl>
                                          <p:spTgt spid="42"/>
                                        </p:tgtEl>
                                        <p:attrNameLst>
                                          <p:attrName>ppt_w</p:attrName>
                                        </p:attrNameLst>
                                      </p:cBhvr>
                                      <p:tavLst>
                                        <p:tav tm="0">
                                          <p:val>
                                            <p:strVal val="4*#ppt_w"/>
                                          </p:val>
                                        </p:tav>
                                        <p:tav tm="100000">
                                          <p:val>
                                            <p:strVal val="#ppt_w"/>
                                          </p:val>
                                        </p:tav>
                                      </p:tavLst>
                                    </p:anim>
                                    <p:anim calcmode="lin" valueType="num">
                                      <p:cBhvr>
                                        <p:cTn id="81" dur="500" fill="hold"/>
                                        <p:tgtEl>
                                          <p:spTgt spid="4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78"/>
                                            </p:cond>
                                          </p:stCondLst>
                                          <p:endCondLst>
                                            <p:cond evt="onStopAudio" delay="0">
                                              <p:tgtEl>
                                                <p:sldTgt/>
                                              </p:tgtEl>
                                            </p:cond>
                                          </p:endCondLst>
                                        </p:cTn>
                                        <p:tgtEl>
                                          <p:sndTgt r:embed="rId6"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P spid="32" grpId="0" autoUpdateAnimBg="0"/>
      <p:bldP spid="33" grpId="0" autoUpdateAnimBg="0"/>
      <p:bldP spid="34" grpId="0" autoUpdateAnimBg="0"/>
      <p:bldP spid="35" grpId="0" autoUpdateAnimBg="0"/>
      <p:bldP spid="36" grpId="0" build="p" autoUpdateAnimBg="0"/>
      <p:bldP spid="37" grpId="0" autoUpdateAnimBg="0"/>
      <p:bldP spid="38" grpId="0" build="p" autoUpdateAnimBg="0"/>
      <p:bldP spid="39" grpId="0" autoUpdateAnimBg="0"/>
      <p:bldP spid="40" grpId="0" build="p" autoUpdateAnimBg="0"/>
      <p:bldP spid="41" grpId="0" autoUpdateAnimBg="0"/>
      <p:bldP spid="4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68</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2153303" cy="523220"/>
          </a:xfrm>
        </p:spPr>
        <p:txBody>
          <a:bodyPr/>
          <a:lstStyle/>
          <a:p>
            <a:r>
              <a:rPr lang="zh-CN" altLang="en-US" dirty="0"/>
              <a:t>结构体初步</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结构体的概念</a:t>
            </a:r>
          </a:p>
        </p:txBody>
      </p:sp>
      <p:sp>
        <p:nvSpPr>
          <p:cNvPr id="6" name="Text Box 3">
            <a:extLst>
              <a:ext uri="{FF2B5EF4-FFF2-40B4-BE49-F238E27FC236}">
                <a16:creationId xmlns:a16="http://schemas.microsoft.com/office/drawing/2014/main" id="{4BB001C1-A28B-45F2-8971-A6D3C959C22A}"/>
              </a:ext>
            </a:extLst>
          </p:cNvPr>
          <p:cNvSpPr txBox="1">
            <a:spLocks noChangeArrowheads="1"/>
          </p:cNvSpPr>
          <p:nvPr/>
        </p:nvSpPr>
        <p:spPr bwMode="auto">
          <a:xfrm>
            <a:off x="222250" y="1169055"/>
            <a:ext cx="75584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a:t>
            </a:r>
            <a:r>
              <a:rPr lang="zh-CN" altLang="en-US" sz="2000" b="0" dirty="0">
                <a:solidFill>
                  <a:schemeClr val="tx1"/>
                </a:solidFill>
                <a:ea typeface="宋体" panose="02010600030101010101" pitchFamily="2" charset="-122"/>
                <a:cs typeface="Times New Roman" panose="02020603050405020304" pitchFamily="18" charset="0"/>
              </a:rPr>
              <a:t>在数据中，经常有一些既有联系，类型又不同的数据，并且它</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们之间又有一定的相关性，需要一起处理。</a:t>
            </a:r>
            <a:endParaRPr lang="zh-CN" altLang="en-US" sz="4000" b="0" dirty="0">
              <a:solidFill>
                <a:schemeClr val="tx1"/>
              </a:solidFill>
              <a:ea typeface="宋体" panose="02010600030101010101" pitchFamily="2" charset="-122"/>
              <a:cs typeface="Times New Roman" panose="02020603050405020304" pitchFamily="18" charset="0"/>
            </a:endParaRPr>
          </a:p>
        </p:txBody>
      </p:sp>
      <p:sp>
        <p:nvSpPr>
          <p:cNvPr id="8" name="Text Box 4">
            <a:extLst>
              <a:ext uri="{FF2B5EF4-FFF2-40B4-BE49-F238E27FC236}">
                <a16:creationId xmlns:a16="http://schemas.microsoft.com/office/drawing/2014/main" id="{980C48FD-D37B-493F-837F-CEF033E9E4A4}"/>
              </a:ext>
            </a:extLst>
          </p:cNvPr>
          <p:cNvSpPr txBox="1">
            <a:spLocks noChangeArrowheads="1"/>
          </p:cNvSpPr>
          <p:nvPr/>
        </p:nvSpPr>
        <p:spPr bwMode="auto">
          <a:xfrm>
            <a:off x="857250" y="1915180"/>
            <a:ext cx="3070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a:solidFill>
                  <a:schemeClr val="tx1"/>
                </a:solidFill>
                <a:ea typeface="宋体" panose="02010600030101010101" pitchFamily="2" charset="-122"/>
                <a:cs typeface="Times New Roman" panose="02020603050405020304" pitchFamily="18" charset="0"/>
              </a:rPr>
              <a:t>如：学生基本档案的数据 </a:t>
            </a:r>
          </a:p>
        </p:txBody>
      </p:sp>
      <p:sp>
        <p:nvSpPr>
          <p:cNvPr id="9" name="Text Box 5">
            <a:extLst>
              <a:ext uri="{FF2B5EF4-FFF2-40B4-BE49-F238E27FC236}">
                <a16:creationId xmlns:a16="http://schemas.microsoft.com/office/drawing/2014/main" id="{DDE9D9B0-E2AD-4588-9B63-A09BFE40CE74}"/>
              </a:ext>
            </a:extLst>
          </p:cNvPr>
          <p:cNvSpPr txBox="1">
            <a:spLocks noChangeArrowheads="1"/>
          </p:cNvSpPr>
          <p:nvPr/>
        </p:nvSpPr>
        <p:spPr bwMode="auto">
          <a:xfrm>
            <a:off x="831850" y="2312055"/>
            <a:ext cx="5700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a:solidFill>
                  <a:schemeClr val="tx1"/>
                </a:solidFill>
                <a:ea typeface="宋体" panose="02010600030101010101" pitchFamily="2" charset="-122"/>
                <a:cs typeface="Times New Roman" panose="02020603050405020304" pitchFamily="18" charset="0"/>
              </a:rPr>
              <a:t>字段：  学号     姓名    性别     地址      分数</a:t>
            </a:r>
          </a:p>
          <a:p>
            <a:pPr algn="l" eaLnBrk="1" hangingPunct="1"/>
            <a:r>
              <a:rPr lang="zh-CN" altLang="en-US" sz="2000" b="0">
                <a:solidFill>
                  <a:schemeClr val="tx1"/>
                </a:solidFill>
                <a:ea typeface="宋体" panose="02010600030101010101" pitchFamily="2" charset="-122"/>
                <a:cs typeface="Times New Roman" panose="02020603050405020304" pitchFamily="18" charset="0"/>
              </a:rPr>
              <a:t>类型：    </a:t>
            </a:r>
            <a:r>
              <a:rPr lang="en-US" altLang="zh-CN" sz="2000" b="0">
                <a:solidFill>
                  <a:schemeClr val="tx1"/>
                </a:solidFill>
                <a:ea typeface="宋体" panose="02010600030101010101" pitchFamily="2" charset="-122"/>
                <a:cs typeface="Times New Roman" panose="02020603050405020304" pitchFamily="18" charset="0"/>
              </a:rPr>
              <a:t>long        char       char         char           float</a:t>
            </a:r>
          </a:p>
        </p:txBody>
      </p:sp>
      <p:sp>
        <p:nvSpPr>
          <p:cNvPr id="10" name="Text Box 6">
            <a:extLst>
              <a:ext uri="{FF2B5EF4-FFF2-40B4-BE49-F238E27FC236}">
                <a16:creationId xmlns:a16="http://schemas.microsoft.com/office/drawing/2014/main" id="{DB7C4BC1-1F75-4A08-B50A-B506542CF5DC}"/>
              </a:ext>
            </a:extLst>
          </p:cNvPr>
          <p:cNvSpPr txBox="1">
            <a:spLocks noChangeArrowheads="1"/>
          </p:cNvSpPr>
          <p:nvPr/>
        </p:nvSpPr>
        <p:spPr bwMode="auto">
          <a:xfrm>
            <a:off x="298450" y="2997855"/>
            <a:ext cx="747352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C</a:t>
            </a:r>
            <a:r>
              <a:rPr lang="zh-CN" altLang="en-US" sz="2000" b="0" dirty="0">
                <a:solidFill>
                  <a:schemeClr val="tx1"/>
                </a:solidFill>
                <a:ea typeface="宋体" panose="02010600030101010101" pitchFamily="2" charset="-122"/>
                <a:cs typeface="Times New Roman" panose="02020603050405020304" pitchFamily="18" charset="0"/>
              </a:rPr>
              <a:t>语言允许用户按自己的需要将不同的基本类型构造成一种特</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殊类型，即结构。</a:t>
            </a:r>
          </a:p>
        </p:txBody>
      </p:sp>
      <p:sp>
        <p:nvSpPr>
          <p:cNvPr id="11" name="文本占位符 6">
            <a:extLst>
              <a:ext uri="{FF2B5EF4-FFF2-40B4-BE49-F238E27FC236}">
                <a16:creationId xmlns:a16="http://schemas.microsoft.com/office/drawing/2014/main" id="{F4E27020-2F8C-4ACB-A797-00EA832B9994}"/>
              </a:ext>
            </a:extLst>
          </p:cNvPr>
          <p:cNvSpPr txBox="1">
            <a:spLocks/>
          </p:cNvSpPr>
          <p:nvPr/>
        </p:nvSpPr>
        <p:spPr>
          <a:xfrm>
            <a:off x="298450" y="3702506"/>
            <a:ext cx="8547100" cy="5232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结构体的定义</a:t>
            </a:r>
          </a:p>
        </p:txBody>
      </p:sp>
      <p:sp>
        <p:nvSpPr>
          <p:cNvPr id="13" name="Text Box 6">
            <a:extLst>
              <a:ext uri="{FF2B5EF4-FFF2-40B4-BE49-F238E27FC236}">
                <a16:creationId xmlns:a16="http://schemas.microsoft.com/office/drawing/2014/main" id="{2A2C844C-9828-4CD4-88D7-9B644DEA0D70}"/>
              </a:ext>
            </a:extLst>
          </p:cNvPr>
          <p:cNvSpPr txBox="1">
            <a:spLocks noChangeArrowheads="1"/>
          </p:cNvSpPr>
          <p:nvPr/>
        </p:nvSpPr>
        <p:spPr bwMode="auto">
          <a:xfrm>
            <a:off x="1592251" y="4261486"/>
            <a:ext cx="376737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struct   </a:t>
            </a:r>
            <a:r>
              <a:rPr lang="zh-CN" altLang="en-US" sz="2000" b="0" dirty="0">
                <a:solidFill>
                  <a:schemeClr val="tx1"/>
                </a:solidFill>
                <a:ea typeface="宋体" panose="02010600030101010101" pitchFamily="2" charset="-122"/>
                <a:cs typeface="Times New Roman" panose="02020603050405020304" pitchFamily="18" charset="0"/>
              </a:rPr>
              <a:t>结构名</a:t>
            </a:r>
            <a:r>
              <a:rPr lang="en-US" altLang="zh-CN" sz="2000" b="0" dirty="0">
                <a:solidFill>
                  <a:schemeClr val="tx1"/>
                </a:solidFill>
                <a:ea typeface="宋体" panose="02010600030101010101" pitchFamily="2" charset="-122"/>
                <a:cs typeface="Times New Roman" panose="02020603050405020304" pitchFamily="18" charset="0"/>
              </a:rPr>
              <a:t>{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type   </a:t>
            </a:r>
            <a:r>
              <a:rPr lang="zh-CN" altLang="en-US" sz="2000" b="0" dirty="0">
                <a:solidFill>
                  <a:schemeClr val="tx1"/>
                </a:solidFill>
                <a:ea typeface="宋体" panose="02010600030101010101" pitchFamily="2" charset="-122"/>
                <a:cs typeface="Times New Roman" panose="02020603050405020304" pitchFamily="18" charset="0"/>
              </a:rPr>
              <a:t>成员项</a:t>
            </a:r>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                           </a:t>
            </a:r>
            <a:r>
              <a:rPr lang="en-US" altLang="zh-CN" sz="2000" b="0" dirty="0">
                <a:solidFill>
                  <a:schemeClr val="tx1"/>
                </a:solidFill>
                <a:ea typeface="宋体" panose="02010600030101010101" pitchFamily="2" charset="-122"/>
                <a:cs typeface="Times New Roman" panose="02020603050405020304" pitchFamily="18" charset="0"/>
              </a:rPr>
              <a:t>type   </a:t>
            </a:r>
            <a:r>
              <a:rPr lang="zh-CN" altLang="en-US" sz="2000" b="0" dirty="0">
                <a:solidFill>
                  <a:schemeClr val="tx1"/>
                </a:solidFill>
                <a:ea typeface="宋体" panose="02010600030101010101" pitchFamily="2" charset="-122"/>
                <a:cs typeface="Times New Roman" panose="02020603050405020304" pitchFamily="18" charset="0"/>
              </a:rPr>
              <a:t>成员项</a:t>
            </a:r>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                           </a:t>
            </a:r>
            <a:r>
              <a:rPr lang="en-US" altLang="zh-CN" sz="2000" b="0" dirty="0">
                <a:solidFill>
                  <a:schemeClr val="tx1"/>
                </a:solidFill>
                <a:ea typeface="宋体" panose="02010600030101010101" pitchFamily="2" charset="-122"/>
                <a:cs typeface="Times New Roman" panose="02020603050405020304" pitchFamily="18" charset="0"/>
              </a:rPr>
              <a:t>…</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type   </a:t>
            </a:r>
            <a:r>
              <a:rPr lang="zh-CN" altLang="en-US" sz="2000" b="0" dirty="0">
                <a:solidFill>
                  <a:schemeClr val="tx1"/>
                </a:solidFill>
                <a:ea typeface="宋体" panose="02010600030101010101" pitchFamily="2" charset="-122"/>
                <a:cs typeface="Times New Roman" panose="02020603050405020304" pitchFamily="18" charset="0"/>
              </a:rPr>
              <a:t>成员项</a:t>
            </a:r>
            <a:r>
              <a:rPr lang="en-US" altLang="zh-CN" sz="2000" b="0" dirty="0">
                <a:solidFill>
                  <a:schemeClr val="tx1"/>
                </a:solidFill>
                <a:ea typeface="宋体" panose="02010600030101010101" pitchFamily="2" charset="-122"/>
                <a:cs typeface="Times New Roman" panose="02020603050405020304" pitchFamily="18" charset="0"/>
              </a:rPr>
              <a:t>n </a:t>
            </a:r>
            <a:r>
              <a:rPr lang="zh-CN" altLang="en-US" sz="2000" b="0" dirty="0">
                <a:solidFill>
                  <a:schemeClr val="tx1"/>
                </a:solidFill>
                <a:ea typeface="宋体" panose="02010600030101010101" pitchFamily="2" charset="-122"/>
                <a:cs typeface="Times New Roman" panose="02020603050405020304" pitchFamily="18" charset="0"/>
              </a:rPr>
              <a:t>；</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                          </a:t>
            </a:r>
            <a:r>
              <a:rPr lang="en-US" altLang="zh-CN" sz="2000" b="0" dirty="0">
                <a:solidFill>
                  <a:schemeClr val="tx1"/>
                </a:solidFill>
                <a:ea typeface="宋体" panose="02010600030101010101" pitchFamily="2" charset="-122"/>
                <a:cs typeface="Times New Roman" panose="02020603050405020304" pitchFamily="18" charset="0"/>
              </a:rPr>
              <a:t>};</a:t>
            </a:r>
          </a:p>
        </p:txBody>
      </p:sp>
      <p:sp>
        <p:nvSpPr>
          <p:cNvPr id="14" name="AutoShape 7">
            <a:extLst>
              <a:ext uri="{FF2B5EF4-FFF2-40B4-BE49-F238E27FC236}">
                <a16:creationId xmlns:a16="http://schemas.microsoft.com/office/drawing/2014/main" id="{964789A8-D3A4-48C2-A26A-F165CF711393}"/>
              </a:ext>
            </a:extLst>
          </p:cNvPr>
          <p:cNvSpPr>
            <a:spLocks/>
          </p:cNvSpPr>
          <p:nvPr/>
        </p:nvSpPr>
        <p:spPr bwMode="auto">
          <a:xfrm>
            <a:off x="2173277" y="5009198"/>
            <a:ext cx="1146828" cy="452438"/>
          </a:xfrm>
          <a:prstGeom prst="accentCallout2">
            <a:avLst>
              <a:gd name="adj1" fmla="val 25264"/>
              <a:gd name="adj2" fmla="val -5097"/>
              <a:gd name="adj3" fmla="val 25264"/>
              <a:gd name="adj4" fmla="val -11782"/>
              <a:gd name="adj5" fmla="val -74736"/>
              <a:gd name="adj6" fmla="val -11782"/>
            </a:avLst>
          </a:prstGeom>
          <a:noFill/>
          <a:ln w="19050">
            <a:solidFill>
              <a:srgbClr val="E4B316"/>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eaLnBrk="1" hangingPunct="1"/>
            <a:r>
              <a:rPr lang="zh-CN" altLang="en-US" sz="1800" b="0" dirty="0">
                <a:solidFill>
                  <a:schemeClr val="tx1"/>
                </a:solidFill>
                <a:ea typeface="宋体" panose="02010600030101010101" pitchFamily="2" charset="-122"/>
                <a:cs typeface="Times New Roman" panose="02020603050405020304" pitchFamily="18" charset="0"/>
              </a:rPr>
              <a:t>结构标志</a:t>
            </a:r>
          </a:p>
        </p:txBody>
      </p:sp>
      <p:sp>
        <p:nvSpPr>
          <p:cNvPr id="15" name="AutoShape 8">
            <a:extLst>
              <a:ext uri="{FF2B5EF4-FFF2-40B4-BE49-F238E27FC236}">
                <a16:creationId xmlns:a16="http://schemas.microsoft.com/office/drawing/2014/main" id="{E9258249-4B42-432B-AEEA-CA37000BAD66}"/>
              </a:ext>
            </a:extLst>
          </p:cNvPr>
          <p:cNvSpPr>
            <a:spLocks/>
          </p:cNvSpPr>
          <p:nvPr/>
        </p:nvSpPr>
        <p:spPr bwMode="auto">
          <a:xfrm>
            <a:off x="4194044" y="3911301"/>
            <a:ext cx="3960812" cy="366713"/>
          </a:xfrm>
          <a:prstGeom prst="accentCallout2">
            <a:avLst>
              <a:gd name="adj1" fmla="val 31167"/>
              <a:gd name="adj2" fmla="val -1926"/>
              <a:gd name="adj3" fmla="val 31167"/>
              <a:gd name="adj4" fmla="val -31102"/>
              <a:gd name="adj5" fmla="val 99565"/>
              <a:gd name="adj6" fmla="val -31144"/>
            </a:avLst>
          </a:prstGeom>
          <a:noFill/>
          <a:ln w="19050">
            <a:solidFill>
              <a:srgbClr val="E4B316"/>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1800" b="0" dirty="0">
                <a:solidFill>
                  <a:schemeClr val="tx1"/>
                </a:solidFill>
                <a:ea typeface="宋体" panose="02010600030101010101" pitchFamily="2" charset="-122"/>
                <a:cs typeface="Times New Roman" panose="02020603050405020304" pitchFamily="18" charset="0"/>
              </a:rPr>
              <a:t>用标识符命名的结构类型名。</a:t>
            </a:r>
          </a:p>
        </p:txBody>
      </p:sp>
      <p:sp>
        <p:nvSpPr>
          <p:cNvPr id="16" name="AutoShape 11">
            <a:extLst>
              <a:ext uri="{FF2B5EF4-FFF2-40B4-BE49-F238E27FC236}">
                <a16:creationId xmlns:a16="http://schemas.microsoft.com/office/drawing/2014/main" id="{8AAE7051-F8E6-44CF-8E6F-5E6D64B16F61}"/>
              </a:ext>
            </a:extLst>
          </p:cNvPr>
          <p:cNvSpPr>
            <a:spLocks/>
          </p:cNvSpPr>
          <p:nvPr/>
        </p:nvSpPr>
        <p:spPr bwMode="auto">
          <a:xfrm>
            <a:off x="6202351" y="4699636"/>
            <a:ext cx="3048000" cy="852487"/>
          </a:xfrm>
          <a:prstGeom prst="accentCallout2">
            <a:avLst>
              <a:gd name="adj1" fmla="val 13407"/>
              <a:gd name="adj2" fmla="val -2500"/>
              <a:gd name="adj3" fmla="val 13407"/>
              <a:gd name="adj4" fmla="val -8750"/>
              <a:gd name="adj5" fmla="val 145022"/>
              <a:gd name="adj6" fmla="val -37612"/>
            </a:avLst>
          </a:prstGeom>
          <a:noFill/>
          <a:ln w="19050">
            <a:solidFill>
              <a:srgbClr val="E4B316"/>
            </a:solidFill>
            <a:miter lim="800000"/>
            <a:headEn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1800" b="0" dirty="0">
                <a:solidFill>
                  <a:schemeClr val="tx1"/>
                </a:solidFill>
                <a:ea typeface="宋体" panose="02010600030101010101" pitchFamily="2" charset="-122"/>
                <a:cs typeface="Times New Roman" panose="02020603050405020304" pitchFamily="18" charset="0"/>
              </a:rPr>
              <a:t>结构类型中所含的成员项及其类型。</a:t>
            </a:r>
          </a:p>
        </p:txBody>
      </p:sp>
    </p:spTree>
    <p:extLst>
      <p:ext uri="{BB962C8B-B14F-4D97-AF65-F5344CB8AC3E}">
        <p14:creationId xmlns:p14="http://schemas.microsoft.com/office/powerpoint/2010/main" val="13315718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barn(outVertical)">
                                      <p:cBhvr>
                                        <p:cTn id="16" dur="500"/>
                                        <p:tgtEl>
                                          <p:spTgt spid="9">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recycle.wav"/>
                                        </p:tgtEl>
                                      </p:cMediaNode>
                                    </p:audio>
                                  </p:sub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barn(outVertical)">
                                      <p:cBhvr>
                                        <p:cTn id="21" dur="500"/>
                                        <p:tgtEl>
                                          <p:spTgt spid="9">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recycle.wav"/>
                                        </p:tgtEl>
                                      </p:cMediaNode>
                                    </p:audio>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lide(fromBottom)">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9"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strips(up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9"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strips(up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3"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strips(upRight)">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build="p" autoUpdateAnimBg="0"/>
      <p:bldP spid="10" grpId="0" autoUpdateAnimBg="0"/>
      <p:bldP spid="13" grpId="0" autoUpdateAnimBg="0"/>
      <p:bldP spid="14" grpId="0" animBg="1" autoUpdateAnimBg="0"/>
      <p:bldP spid="15" grpId="0" animBg="1" autoUpdateAnimBg="0"/>
      <p:bldP spid="16"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69</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2153303" cy="523220"/>
          </a:xfrm>
        </p:spPr>
        <p:txBody>
          <a:bodyPr/>
          <a:lstStyle/>
          <a:p>
            <a:r>
              <a:rPr lang="zh-CN" altLang="en-US" dirty="0"/>
              <a:t>结构体初步</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结构变量的引用</a:t>
            </a:r>
          </a:p>
        </p:txBody>
      </p:sp>
      <p:sp>
        <p:nvSpPr>
          <p:cNvPr id="17" name="Text Box 3">
            <a:extLst>
              <a:ext uri="{FF2B5EF4-FFF2-40B4-BE49-F238E27FC236}">
                <a16:creationId xmlns:a16="http://schemas.microsoft.com/office/drawing/2014/main" id="{9FB5813C-C68B-46AF-AA1F-08C254030DF2}"/>
              </a:ext>
            </a:extLst>
          </p:cNvPr>
          <p:cNvSpPr txBox="1">
            <a:spLocks noChangeArrowheads="1"/>
          </p:cNvSpPr>
          <p:nvPr/>
        </p:nvSpPr>
        <p:spPr bwMode="auto">
          <a:xfrm>
            <a:off x="685800" y="1301433"/>
            <a:ext cx="569608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结构变量都是以成员项作为引用单位</a:t>
            </a:r>
            <a:r>
              <a:rPr lang="en-US" altLang="zh-CN" sz="2000" b="0" dirty="0">
                <a:solidFill>
                  <a:schemeClr val="tx1"/>
                </a:solidFill>
                <a:ea typeface="宋体" panose="02010600030101010101" pitchFamily="2" charset="-122"/>
                <a:cs typeface="Times New Roman" panose="02020603050405020304" pitchFamily="18" charset="0"/>
              </a:rPr>
              <a:t>,</a:t>
            </a:r>
            <a:r>
              <a:rPr lang="zh-CN" altLang="en-US" sz="2000" b="0" dirty="0">
                <a:solidFill>
                  <a:schemeClr val="tx1"/>
                </a:solidFill>
                <a:ea typeface="宋体" panose="02010600030101010101" pitchFamily="2" charset="-122"/>
                <a:cs typeface="Times New Roman" panose="02020603050405020304" pitchFamily="18" charset="0"/>
              </a:rPr>
              <a:t>引用方式： </a:t>
            </a:r>
          </a:p>
        </p:txBody>
      </p:sp>
      <p:sp>
        <p:nvSpPr>
          <p:cNvPr id="18" name="Text Box 4">
            <a:extLst>
              <a:ext uri="{FF2B5EF4-FFF2-40B4-BE49-F238E27FC236}">
                <a16:creationId xmlns:a16="http://schemas.microsoft.com/office/drawing/2014/main" id="{986AC4D4-0ADC-4FFC-8C40-97961C04A25A}"/>
              </a:ext>
            </a:extLst>
          </p:cNvPr>
          <p:cNvSpPr txBox="1">
            <a:spLocks noChangeArrowheads="1"/>
          </p:cNvSpPr>
          <p:nvPr/>
        </p:nvSpPr>
        <p:spPr bwMode="auto">
          <a:xfrm>
            <a:off x="1964754" y="1703724"/>
            <a:ext cx="302869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b="0" dirty="0">
                <a:solidFill>
                  <a:schemeClr val="tx1"/>
                </a:solidFill>
                <a:ea typeface="宋体" panose="02010600030101010101" pitchFamily="2" charset="-122"/>
                <a:cs typeface="Times New Roman" panose="02020603050405020304" pitchFamily="18" charset="0"/>
              </a:rPr>
              <a:t>结构变量名</a:t>
            </a:r>
            <a:r>
              <a:rPr lang="en-US" altLang="zh-CN" b="0" dirty="0">
                <a:solidFill>
                  <a:schemeClr val="tx1"/>
                </a:solidFill>
                <a:ea typeface="宋体" panose="02010600030101010101" pitchFamily="2" charset="-122"/>
                <a:cs typeface="Times New Roman" panose="02020603050405020304" pitchFamily="18" charset="0"/>
              </a:rPr>
              <a:t>.</a:t>
            </a:r>
            <a:r>
              <a:rPr lang="zh-CN" altLang="en-US" b="0" dirty="0">
                <a:solidFill>
                  <a:schemeClr val="tx1"/>
                </a:solidFill>
                <a:ea typeface="宋体" panose="02010600030101010101" pitchFamily="2" charset="-122"/>
                <a:cs typeface="Times New Roman" panose="02020603050405020304" pitchFamily="18" charset="0"/>
              </a:rPr>
              <a:t>成员项名</a:t>
            </a:r>
          </a:p>
        </p:txBody>
      </p:sp>
      <p:sp>
        <p:nvSpPr>
          <p:cNvPr id="19" name="Text Box 5">
            <a:extLst>
              <a:ext uri="{FF2B5EF4-FFF2-40B4-BE49-F238E27FC236}">
                <a16:creationId xmlns:a16="http://schemas.microsoft.com/office/drawing/2014/main" id="{43E71B93-7D05-476F-BDED-1A0B8893220A}"/>
              </a:ext>
            </a:extLst>
          </p:cNvPr>
          <p:cNvSpPr txBox="1">
            <a:spLocks noChangeArrowheads="1"/>
          </p:cNvSpPr>
          <p:nvPr/>
        </p:nvSpPr>
        <p:spPr bwMode="auto">
          <a:xfrm>
            <a:off x="3813413" y="3948627"/>
            <a:ext cx="212780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err="1">
                <a:solidFill>
                  <a:schemeClr val="tx1"/>
                </a:solidFill>
                <a:ea typeface="宋体" panose="02010600030101010101" pitchFamily="2" charset="-122"/>
                <a:cs typeface="Times New Roman" panose="02020603050405020304" pitchFamily="18" charset="0"/>
              </a:rPr>
              <a:t>wang.score</a:t>
            </a:r>
            <a:r>
              <a:rPr lang="en-US" altLang="zh-CN" sz="2000" b="0" dirty="0">
                <a:solidFill>
                  <a:schemeClr val="tx1"/>
                </a:solidFill>
                <a:ea typeface="宋体" panose="02010600030101010101" pitchFamily="2" charset="-122"/>
                <a:cs typeface="Times New Roman" panose="02020603050405020304" pitchFamily="18" charset="0"/>
              </a:rPr>
              <a:t>=100</a:t>
            </a:r>
            <a:r>
              <a:rPr lang="zh-CN" altLang="en-US" sz="2000" b="0" dirty="0">
                <a:solidFill>
                  <a:schemeClr val="tx1"/>
                </a:solidFill>
                <a:ea typeface="宋体" panose="02010600030101010101" pitchFamily="2" charset="-122"/>
                <a:cs typeface="Times New Roman" panose="02020603050405020304" pitchFamily="18" charset="0"/>
              </a:rPr>
              <a:t>；</a:t>
            </a:r>
          </a:p>
        </p:txBody>
      </p:sp>
      <p:sp>
        <p:nvSpPr>
          <p:cNvPr id="20" name="Text Box 6">
            <a:extLst>
              <a:ext uri="{FF2B5EF4-FFF2-40B4-BE49-F238E27FC236}">
                <a16:creationId xmlns:a16="http://schemas.microsoft.com/office/drawing/2014/main" id="{26AAAD6C-3F38-455D-B0C5-6D288AB3823E}"/>
              </a:ext>
            </a:extLst>
          </p:cNvPr>
          <p:cNvSpPr txBox="1">
            <a:spLocks noChangeArrowheads="1"/>
          </p:cNvSpPr>
          <p:nvPr/>
        </p:nvSpPr>
        <p:spPr bwMode="auto">
          <a:xfrm>
            <a:off x="685800" y="2292033"/>
            <a:ext cx="9511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a:solidFill>
                  <a:schemeClr val="tx1"/>
                </a:solidFill>
                <a:ea typeface="宋体" panose="02010600030101010101" pitchFamily="2" charset="-122"/>
                <a:cs typeface="Times New Roman" panose="02020603050405020304" pitchFamily="18" charset="0"/>
              </a:rPr>
              <a:t>说明：</a:t>
            </a:r>
          </a:p>
        </p:txBody>
      </p:sp>
      <p:sp>
        <p:nvSpPr>
          <p:cNvPr id="21" name="Text Box 7">
            <a:extLst>
              <a:ext uri="{FF2B5EF4-FFF2-40B4-BE49-F238E27FC236}">
                <a16:creationId xmlns:a16="http://schemas.microsoft.com/office/drawing/2014/main" id="{2AF15229-6707-4DC1-BBE7-EE4D0FA74B79}"/>
              </a:ext>
            </a:extLst>
          </p:cNvPr>
          <p:cNvSpPr txBox="1">
            <a:spLocks noChangeArrowheads="1"/>
          </p:cNvSpPr>
          <p:nvPr/>
        </p:nvSpPr>
        <p:spPr bwMode="auto">
          <a:xfrm>
            <a:off x="701675" y="2646046"/>
            <a:ext cx="6223476"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结构变量的成员项与普通变量有相同的性质。</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结构变量可以相互赋值，如： </a:t>
            </a:r>
            <a:r>
              <a:rPr lang="en-US" altLang="zh-CN" sz="2000" b="0" dirty="0" err="1">
                <a:solidFill>
                  <a:schemeClr val="tx1"/>
                </a:solidFill>
                <a:ea typeface="宋体" panose="02010600030101010101" pitchFamily="2" charset="-122"/>
                <a:cs typeface="Times New Roman" panose="02020603050405020304" pitchFamily="18" charset="0"/>
              </a:rPr>
              <a:t>zhang</a:t>
            </a:r>
            <a:r>
              <a:rPr lang="en-US" altLang="zh-CN" sz="2000" b="0" dirty="0">
                <a:solidFill>
                  <a:schemeClr val="tx1"/>
                </a:solidFill>
                <a:ea typeface="宋体" panose="02010600030101010101" pitchFamily="2" charset="-122"/>
                <a:cs typeface="Times New Roman" panose="02020603050405020304" pitchFamily="18" charset="0"/>
              </a:rPr>
              <a:t> = wang; </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则</a:t>
            </a:r>
            <a:r>
              <a:rPr lang="en-US" altLang="zh-CN" sz="2000" b="0" dirty="0">
                <a:solidFill>
                  <a:schemeClr val="tx1"/>
                </a:solidFill>
                <a:ea typeface="宋体" panose="02010600030101010101" pitchFamily="2" charset="-122"/>
                <a:cs typeface="Times New Roman" panose="02020603050405020304" pitchFamily="18" charset="0"/>
              </a:rPr>
              <a:t>wang</a:t>
            </a:r>
            <a:r>
              <a:rPr lang="zh-CN" altLang="en-US" sz="2000" b="0" dirty="0">
                <a:solidFill>
                  <a:schemeClr val="tx1"/>
                </a:solidFill>
                <a:ea typeface="宋体" panose="02010600030101010101" pitchFamily="2" charset="-122"/>
                <a:cs typeface="Times New Roman" panose="02020603050405020304" pitchFamily="18" charset="0"/>
              </a:rPr>
              <a:t>的所有成员项的值赋给了</a:t>
            </a:r>
            <a:r>
              <a:rPr lang="en-US" altLang="zh-CN" sz="2000" b="0" dirty="0" err="1">
                <a:solidFill>
                  <a:schemeClr val="tx1"/>
                </a:solidFill>
                <a:ea typeface="宋体" panose="02010600030101010101" pitchFamily="2" charset="-122"/>
                <a:cs typeface="Times New Roman" panose="02020603050405020304" pitchFamily="18" charset="0"/>
              </a:rPr>
              <a:t>zhang</a:t>
            </a:r>
            <a:r>
              <a:rPr lang="zh-CN" altLang="en-US" sz="2000" b="0" dirty="0">
                <a:solidFill>
                  <a:schemeClr val="tx1"/>
                </a:solidFill>
                <a:ea typeface="宋体" panose="02010600030101010101" pitchFamily="2" charset="-122"/>
                <a:cs typeface="Times New Roman" panose="02020603050405020304" pitchFamily="18" charset="0"/>
              </a:rPr>
              <a:t>的对应成员项。</a:t>
            </a:r>
          </a:p>
        </p:txBody>
      </p:sp>
      <p:sp>
        <p:nvSpPr>
          <p:cNvPr id="22" name="Text Box 10">
            <a:extLst>
              <a:ext uri="{FF2B5EF4-FFF2-40B4-BE49-F238E27FC236}">
                <a16:creationId xmlns:a16="http://schemas.microsoft.com/office/drawing/2014/main" id="{56F80920-F107-49A4-95E2-334995F58093}"/>
              </a:ext>
            </a:extLst>
          </p:cNvPr>
          <p:cNvSpPr txBox="1">
            <a:spLocks noChangeArrowheads="1"/>
          </p:cNvSpPr>
          <p:nvPr/>
        </p:nvSpPr>
        <p:spPr bwMode="auto">
          <a:xfrm>
            <a:off x="701675" y="3948627"/>
            <a:ext cx="6779718" cy="224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struct  student{</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long  num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char  name[20];</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int     age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float  score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char  </a:t>
            </a:r>
            <a:r>
              <a:rPr lang="en-US" altLang="zh-CN" sz="2000" b="0" dirty="0" err="1">
                <a:solidFill>
                  <a:schemeClr val="tx1"/>
                </a:solidFill>
                <a:ea typeface="宋体" panose="02010600030101010101" pitchFamily="2" charset="-122"/>
                <a:cs typeface="Times New Roman" panose="02020603050405020304" pitchFamily="18" charset="0"/>
              </a:rPr>
              <a:t>addr</a:t>
            </a:r>
            <a:r>
              <a:rPr lang="en-US" altLang="zh-CN" sz="2000" b="0" dirty="0">
                <a:solidFill>
                  <a:schemeClr val="tx1"/>
                </a:solidFill>
                <a:ea typeface="宋体" panose="02010600030101010101" pitchFamily="2" charset="-122"/>
                <a:cs typeface="Times New Roman" panose="02020603050405020304" pitchFamily="18" charset="0"/>
              </a:rPr>
              <a:t> [30]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 wang={99010101 , “</a:t>
            </a:r>
            <a:r>
              <a:rPr lang="zh-CN" altLang="en-US" sz="2000" b="0" dirty="0">
                <a:solidFill>
                  <a:schemeClr val="tx1"/>
                </a:solidFill>
                <a:ea typeface="宋体" panose="02010600030101010101" pitchFamily="2" charset="-122"/>
                <a:cs typeface="Times New Roman" panose="02020603050405020304" pitchFamily="18" charset="0"/>
              </a:rPr>
              <a:t>王五” </a:t>
            </a:r>
            <a:r>
              <a:rPr lang="en-US" altLang="zh-CN" sz="2000" b="0" dirty="0">
                <a:solidFill>
                  <a:schemeClr val="tx1"/>
                </a:solidFill>
                <a:ea typeface="宋体" panose="02010600030101010101" pitchFamily="2" charset="-122"/>
                <a:cs typeface="Times New Roman" panose="02020603050405020304" pitchFamily="18" charset="0"/>
              </a:rPr>
              <a:t>, 20 , 90.5 , “</a:t>
            </a:r>
            <a:r>
              <a:rPr lang="zh-CN" altLang="en-US" sz="2000" b="0" dirty="0">
                <a:solidFill>
                  <a:schemeClr val="tx1"/>
                </a:solidFill>
                <a:ea typeface="宋体" panose="02010600030101010101" pitchFamily="2" charset="-122"/>
                <a:cs typeface="Times New Roman" panose="02020603050405020304" pitchFamily="18" charset="0"/>
              </a:rPr>
              <a:t>上海” </a:t>
            </a:r>
            <a:r>
              <a:rPr lang="en-US" altLang="zh-CN" sz="2000" b="0" dirty="0">
                <a:solidFill>
                  <a:schemeClr val="tx1"/>
                </a:solidFill>
                <a:ea typeface="宋体" panose="02010600030101010101" pitchFamily="2" charset="-122"/>
                <a:cs typeface="Times New Roman" panose="02020603050405020304" pitchFamily="18" charset="0"/>
              </a:rPr>
              <a:t>} ,</a:t>
            </a:r>
            <a:r>
              <a:rPr lang="en-US" altLang="zh-CN" sz="2000" b="0" dirty="0" err="1">
                <a:solidFill>
                  <a:schemeClr val="tx1"/>
                </a:solidFill>
                <a:ea typeface="宋体" panose="02010600030101010101" pitchFamily="2" charset="-122"/>
                <a:cs typeface="Times New Roman" panose="02020603050405020304" pitchFamily="18" charset="0"/>
              </a:rPr>
              <a:t>zhang</a:t>
            </a:r>
            <a:r>
              <a:rPr lang="en-US" altLang="zh-CN" sz="2000" b="0" dirty="0">
                <a:solidFill>
                  <a:schemeClr val="tx1"/>
                </a:solidFill>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6349288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randombar(horizontal)">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21">
                                            <p:txEl>
                                              <p:pRg st="0" end="0"/>
                                            </p:txEl>
                                          </p:spTgt>
                                        </p:tgtEl>
                                        <p:attrNameLst>
                                          <p:attrName>style.visibility</p:attrName>
                                        </p:attrNameLst>
                                      </p:cBhvr>
                                      <p:to>
                                        <p:strVal val="visible"/>
                                      </p:to>
                                    </p:set>
                                    <p:anim calcmode="lin" valueType="num">
                                      <p:cBhvr additive="base">
                                        <p:cTn id="26"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1">
                                            <p:txEl>
                                              <p:pRg st="1" end="1"/>
                                            </p:txEl>
                                          </p:spTgt>
                                        </p:tgtEl>
                                        <p:attrNameLst>
                                          <p:attrName>style.visibility</p:attrName>
                                        </p:attrNameLst>
                                      </p:cBhvr>
                                      <p:to>
                                        <p:strVal val="visible"/>
                                      </p:to>
                                    </p:set>
                                    <p:anim calcmode="lin" valueType="num">
                                      <p:cBhvr additive="base">
                                        <p:cTn id="32" dur="500" fill="hold"/>
                                        <p:tgtEl>
                                          <p:spTgt spid="21">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1">
                                            <p:txEl>
                                              <p:pRg st="2" end="2"/>
                                            </p:txEl>
                                          </p:spTgt>
                                        </p:tgtEl>
                                        <p:attrNameLst>
                                          <p:attrName>style.visibility</p:attrName>
                                        </p:attrNameLst>
                                      </p:cBhvr>
                                      <p:to>
                                        <p:strVal val="visible"/>
                                      </p:to>
                                    </p:set>
                                    <p:anim calcmode="lin" valueType="num">
                                      <p:cBhvr additive="base">
                                        <p:cTn id="38" dur="500" fill="hold"/>
                                        <p:tgtEl>
                                          <p:spTgt spid="21">
                                            <p:txEl>
                                              <p:pRg st="2" end="2"/>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subTnLst>
                                    <p:audio>
                                      <p:cMediaNode>
                                        <p:cTn display="0" masterRel="sameClick">
                                          <p:stCondLst>
                                            <p:cond evt="begin" delay="0">
                                              <p:tn val="42"/>
                                            </p:cond>
                                          </p:stCondLst>
                                          <p:endCondLst>
                                            <p:cond evt="onStopAudio" delay="0">
                                              <p:tgtEl>
                                                <p:sldTgt/>
                                              </p:tgtEl>
                                            </p:cond>
                                          </p:endCondLst>
                                        </p:cTn>
                                        <p:tgtEl>
                                          <p:sndTgt r:embed="rId2"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9" grpId="0" autoUpdateAnimBg="0"/>
      <p:bldP spid="20" grpId="0" autoUpdateAnimBg="0"/>
      <p:bldP spid="21" grpId="0" build="p" autoUpdateAnimBg="0"/>
      <p:bldP spid="2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696720" cy="523220"/>
          </a:xfrm>
        </p:spPr>
        <p:txBody>
          <a:bodyPr/>
          <a:lstStyle/>
          <a:p>
            <a:r>
              <a:rPr lang="zh-CN" altLang="en-US" dirty="0"/>
              <a:t>进制的基本概念</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zh-CN" dirty="0"/>
              <a:t>进制是数据的表示方法，</a:t>
            </a:r>
            <a:r>
              <a:rPr lang="en-US" altLang="zh-CN" i="1" dirty="0"/>
              <a:t>x </a:t>
            </a:r>
            <a:r>
              <a:rPr lang="zh-CN" altLang="zh-CN" dirty="0"/>
              <a:t>进制表示数据满</a:t>
            </a:r>
            <a:r>
              <a:rPr lang="en-US" altLang="zh-CN" dirty="0"/>
              <a:t> </a:t>
            </a:r>
            <a:r>
              <a:rPr lang="en-US" altLang="zh-CN" i="1" dirty="0"/>
              <a:t>x </a:t>
            </a:r>
            <a:r>
              <a:rPr lang="zh-CN" altLang="zh-CN" dirty="0"/>
              <a:t>后进一位</a:t>
            </a:r>
            <a:r>
              <a:rPr lang="zh-CN" altLang="en-US" dirty="0"/>
              <a:t>；</a:t>
            </a:r>
            <a:endParaRPr lang="en-US" altLang="zh-CN" dirty="0"/>
          </a:p>
          <a:p>
            <a:r>
              <a:rPr lang="zh-CN" altLang="en-US" dirty="0"/>
              <a:t>计算机的数据是用二进制表示的；</a:t>
            </a:r>
            <a:endParaRPr lang="en-US" altLang="zh-CN" dirty="0"/>
          </a:p>
          <a:p>
            <a:r>
              <a:rPr lang="en-US" altLang="zh-CN" dirty="0"/>
              <a:t>51</a:t>
            </a:r>
            <a:r>
              <a:rPr lang="zh-CN" altLang="en-US" dirty="0"/>
              <a:t>单片机</a:t>
            </a:r>
            <a:r>
              <a:rPr lang="zh-CN" altLang="zh-CN" dirty="0"/>
              <a:t>端口的高低电平</a:t>
            </a:r>
            <a:r>
              <a:rPr lang="zh-CN" altLang="en-US" dirty="0"/>
              <a:t>也</a:t>
            </a:r>
            <a:r>
              <a:rPr lang="zh-CN" altLang="zh-CN" dirty="0"/>
              <a:t>使用二进制表示</a:t>
            </a:r>
            <a:r>
              <a:rPr lang="zh-CN" altLang="en-US" dirty="0"/>
              <a:t>。</a:t>
            </a:r>
            <a:endParaRPr lang="en-US" altLang="zh-CN" dirty="0"/>
          </a:p>
          <a:p>
            <a:pPr lvl="1"/>
            <a:r>
              <a:rPr lang="zh-CN" altLang="en-US" dirty="0"/>
              <a:t>每一个端口均有</a:t>
            </a:r>
            <a:r>
              <a:rPr lang="en-US" altLang="zh-CN" dirty="0"/>
              <a:t>8</a:t>
            </a:r>
            <a:r>
              <a:rPr lang="zh-CN" altLang="en-US" dirty="0"/>
              <a:t>位，每个引脚分别对应二进制数的一位；</a:t>
            </a:r>
            <a:endParaRPr lang="en-US" altLang="zh-CN" dirty="0"/>
          </a:p>
          <a:p>
            <a:pPr lvl="1"/>
            <a:r>
              <a:rPr lang="zh-CN" altLang="en-US" dirty="0"/>
              <a:t>每个引脚只有高低电平两种状态，表示该位数只有</a:t>
            </a:r>
            <a:r>
              <a:rPr lang="en-US" altLang="zh-CN" dirty="0"/>
              <a:t>1</a:t>
            </a:r>
            <a:r>
              <a:rPr lang="zh-CN" altLang="en-US" dirty="0"/>
              <a:t>和</a:t>
            </a:r>
            <a:r>
              <a:rPr lang="en-US" altLang="zh-CN" dirty="0"/>
              <a:t>0</a:t>
            </a:r>
            <a:r>
              <a:rPr lang="zh-CN" altLang="en-US" dirty="0"/>
              <a:t>两种情况。</a:t>
            </a:r>
            <a:endParaRPr lang="en-US" altLang="zh-CN" dirty="0"/>
          </a:p>
          <a:p>
            <a:endParaRPr lang="zh-CN" altLang="en-US" dirty="0"/>
          </a:p>
        </p:txBody>
      </p:sp>
    </p:spTree>
    <p:extLst>
      <p:ext uri="{BB962C8B-B14F-4D97-AF65-F5344CB8AC3E}">
        <p14:creationId xmlns:p14="http://schemas.microsoft.com/office/powerpoint/2010/main" val="16755043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70</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基本概念</a:t>
            </a:r>
          </a:p>
        </p:txBody>
      </p:sp>
      <p:sp>
        <p:nvSpPr>
          <p:cNvPr id="8" name="Text Box 3">
            <a:extLst>
              <a:ext uri="{FF2B5EF4-FFF2-40B4-BE49-F238E27FC236}">
                <a16:creationId xmlns:a16="http://schemas.microsoft.com/office/drawing/2014/main" id="{2EF24EC1-14DB-4AD2-9EAF-B21A0162B4B5}"/>
              </a:ext>
            </a:extLst>
          </p:cNvPr>
          <p:cNvSpPr txBox="1">
            <a:spLocks noChangeArrowheads="1"/>
          </p:cNvSpPr>
          <p:nvPr/>
        </p:nvSpPr>
        <p:spPr bwMode="auto">
          <a:xfrm>
            <a:off x="76200" y="1301433"/>
            <a:ext cx="8850712"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变量是内存数据的抽象，即将内存地址、数据表示抽象成一个符号。此外，变量还有存储类型，存储类型确定了变量在时间上的生存期和空间上的作用域。</a:t>
            </a:r>
          </a:p>
        </p:txBody>
      </p:sp>
      <p:sp>
        <p:nvSpPr>
          <p:cNvPr id="9" name="Text Box 13">
            <a:extLst>
              <a:ext uri="{FF2B5EF4-FFF2-40B4-BE49-F238E27FC236}">
                <a16:creationId xmlns:a16="http://schemas.microsoft.com/office/drawing/2014/main" id="{47960FAA-BD89-41EE-B597-12661490EAD8}"/>
              </a:ext>
            </a:extLst>
          </p:cNvPr>
          <p:cNvSpPr txBox="1">
            <a:spLocks noChangeArrowheads="1"/>
          </p:cNvSpPr>
          <p:nvPr/>
        </p:nvSpPr>
        <p:spPr bwMode="auto">
          <a:xfrm>
            <a:off x="1703867" y="2413249"/>
            <a:ext cx="272091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按空间的作用域可分为：</a:t>
            </a:r>
          </a:p>
        </p:txBody>
      </p:sp>
      <p:sp>
        <p:nvSpPr>
          <p:cNvPr id="10" name="AutoShape 14">
            <a:extLst>
              <a:ext uri="{FF2B5EF4-FFF2-40B4-BE49-F238E27FC236}">
                <a16:creationId xmlns:a16="http://schemas.microsoft.com/office/drawing/2014/main" id="{CC5BA65F-7F24-42E4-815A-A24543EC10F0}"/>
              </a:ext>
            </a:extLst>
          </p:cNvPr>
          <p:cNvSpPr>
            <a:spLocks/>
          </p:cNvSpPr>
          <p:nvPr/>
        </p:nvSpPr>
        <p:spPr bwMode="auto">
          <a:xfrm>
            <a:off x="4500563" y="2149724"/>
            <a:ext cx="431800" cy="1081088"/>
          </a:xfrm>
          <a:prstGeom prst="leftBrace">
            <a:avLst>
              <a:gd name="adj1" fmla="val 0"/>
              <a:gd name="adj2" fmla="val 5000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15">
            <a:extLst>
              <a:ext uri="{FF2B5EF4-FFF2-40B4-BE49-F238E27FC236}">
                <a16:creationId xmlns:a16="http://schemas.microsoft.com/office/drawing/2014/main" id="{150173BE-2655-4644-85CE-648BACEC306A}"/>
              </a:ext>
            </a:extLst>
          </p:cNvPr>
          <p:cNvSpPr txBox="1">
            <a:spLocks noChangeArrowheads="1"/>
          </p:cNvSpPr>
          <p:nvPr/>
        </p:nvSpPr>
        <p:spPr bwMode="auto">
          <a:xfrm>
            <a:off x="5202238" y="1933824"/>
            <a:ext cx="110508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全局变量</a:t>
            </a:r>
          </a:p>
        </p:txBody>
      </p:sp>
      <p:sp>
        <p:nvSpPr>
          <p:cNvPr id="12" name="Text Box 16">
            <a:extLst>
              <a:ext uri="{FF2B5EF4-FFF2-40B4-BE49-F238E27FC236}">
                <a16:creationId xmlns:a16="http://schemas.microsoft.com/office/drawing/2014/main" id="{02B61580-E04B-4E19-B93E-7A741CC1CF89}"/>
              </a:ext>
            </a:extLst>
          </p:cNvPr>
          <p:cNvSpPr txBox="1">
            <a:spLocks noChangeArrowheads="1"/>
          </p:cNvSpPr>
          <p:nvPr/>
        </p:nvSpPr>
        <p:spPr bwMode="auto">
          <a:xfrm>
            <a:off x="5219700" y="2916487"/>
            <a:ext cx="110508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局部变量</a:t>
            </a:r>
          </a:p>
        </p:txBody>
      </p:sp>
      <p:sp>
        <p:nvSpPr>
          <p:cNvPr id="13" name="Text Box 17">
            <a:extLst>
              <a:ext uri="{FF2B5EF4-FFF2-40B4-BE49-F238E27FC236}">
                <a16:creationId xmlns:a16="http://schemas.microsoft.com/office/drawing/2014/main" id="{0CF61F9B-32B0-46EF-9E3B-B19408246F24}"/>
              </a:ext>
            </a:extLst>
          </p:cNvPr>
          <p:cNvSpPr txBox="1">
            <a:spLocks noChangeArrowheads="1"/>
          </p:cNvSpPr>
          <p:nvPr/>
        </p:nvSpPr>
        <p:spPr bwMode="auto">
          <a:xfrm>
            <a:off x="1703867" y="4213474"/>
            <a:ext cx="272091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按时间的生存期可分为：</a:t>
            </a:r>
          </a:p>
        </p:txBody>
      </p:sp>
      <p:sp>
        <p:nvSpPr>
          <p:cNvPr id="14" name="AutoShape 18">
            <a:extLst>
              <a:ext uri="{FF2B5EF4-FFF2-40B4-BE49-F238E27FC236}">
                <a16:creationId xmlns:a16="http://schemas.microsoft.com/office/drawing/2014/main" id="{D33C1CEA-D3AB-42E1-AB7A-AF0B09A8E0F8}"/>
              </a:ext>
            </a:extLst>
          </p:cNvPr>
          <p:cNvSpPr>
            <a:spLocks/>
          </p:cNvSpPr>
          <p:nvPr/>
        </p:nvSpPr>
        <p:spPr bwMode="auto">
          <a:xfrm>
            <a:off x="4500563" y="3949949"/>
            <a:ext cx="431800" cy="1081088"/>
          </a:xfrm>
          <a:prstGeom prst="leftBrace">
            <a:avLst>
              <a:gd name="adj1" fmla="val 0"/>
              <a:gd name="adj2" fmla="val 5000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 Box 19">
            <a:extLst>
              <a:ext uri="{FF2B5EF4-FFF2-40B4-BE49-F238E27FC236}">
                <a16:creationId xmlns:a16="http://schemas.microsoft.com/office/drawing/2014/main" id="{E433D8F6-2632-4F70-B6DB-3565BDDBCCF2}"/>
              </a:ext>
            </a:extLst>
          </p:cNvPr>
          <p:cNvSpPr txBox="1">
            <a:spLocks noChangeArrowheads="1"/>
          </p:cNvSpPr>
          <p:nvPr/>
        </p:nvSpPr>
        <p:spPr bwMode="auto">
          <a:xfrm>
            <a:off x="5202238" y="3734049"/>
            <a:ext cx="156675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静态存储变量</a:t>
            </a:r>
          </a:p>
        </p:txBody>
      </p:sp>
      <p:sp>
        <p:nvSpPr>
          <p:cNvPr id="16" name="Text Box 20">
            <a:extLst>
              <a:ext uri="{FF2B5EF4-FFF2-40B4-BE49-F238E27FC236}">
                <a16:creationId xmlns:a16="http://schemas.microsoft.com/office/drawing/2014/main" id="{04B61C4D-5F71-47DB-93DE-1EEE862A6650}"/>
              </a:ext>
            </a:extLst>
          </p:cNvPr>
          <p:cNvSpPr txBox="1">
            <a:spLocks noChangeArrowheads="1"/>
          </p:cNvSpPr>
          <p:nvPr/>
        </p:nvSpPr>
        <p:spPr bwMode="auto">
          <a:xfrm>
            <a:off x="5219700" y="4716712"/>
            <a:ext cx="156675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动态存储变量</a:t>
            </a:r>
          </a:p>
        </p:txBody>
      </p:sp>
    </p:spTree>
    <p:extLst>
      <p:ext uri="{BB962C8B-B14F-4D97-AF65-F5344CB8AC3E}">
        <p14:creationId xmlns:p14="http://schemas.microsoft.com/office/powerpoint/2010/main" val="6150028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1" grpId="0"/>
      <p:bldP spid="12" grpId="0"/>
      <p:bldP spid="13" grpId="0"/>
      <p:bldP spid="15" grpId="0"/>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71</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a:t>
            </a:r>
          </a:p>
        </p:txBody>
      </p:sp>
      <p:sp>
        <p:nvSpPr>
          <p:cNvPr id="17" name="Text Box 5">
            <a:extLst>
              <a:ext uri="{FF2B5EF4-FFF2-40B4-BE49-F238E27FC236}">
                <a16:creationId xmlns:a16="http://schemas.microsoft.com/office/drawing/2014/main" id="{156EAF2A-01FC-48C5-870E-A3A3FEB02999}"/>
              </a:ext>
            </a:extLst>
          </p:cNvPr>
          <p:cNvSpPr txBox="1">
            <a:spLocks noChangeArrowheads="1"/>
          </p:cNvSpPr>
          <p:nvPr/>
        </p:nvSpPr>
        <p:spPr bwMode="auto">
          <a:xfrm>
            <a:off x="685800" y="1301433"/>
            <a:ext cx="225283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⑴</a:t>
            </a:r>
            <a:r>
              <a:rPr lang="zh-CN" altLang="en-US" dirty="0">
                <a:latin typeface="Times New Roman" panose="02020603050405020304" pitchFamily="18" charset="0"/>
                <a:ea typeface="宋体" panose="02010600030101010101" pitchFamily="2" charset="-122"/>
                <a:cs typeface="Times New Roman" panose="02020603050405020304" pitchFamily="18" charset="0"/>
              </a:rPr>
              <a:t>自动类型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auto</a:t>
            </a:r>
          </a:p>
        </p:txBody>
      </p:sp>
      <p:sp>
        <p:nvSpPr>
          <p:cNvPr id="18" name="Text Box 6">
            <a:extLst>
              <a:ext uri="{FF2B5EF4-FFF2-40B4-BE49-F238E27FC236}">
                <a16:creationId xmlns:a16="http://schemas.microsoft.com/office/drawing/2014/main" id="{2D5C53AE-2C18-4BF3-A212-BB0ECE5D9FD7}"/>
              </a:ext>
            </a:extLst>
          </p:cNvPr>
          <p:cNvSpPr txBox="1">
            <a:spLocks noChangeArrowheads="1"/>
          </p:cNvSpPr>
          <p:nvPr/>
        </p:nvSpPr>
        <p:spPr bwMode="auto">
          <a:xfrm>
            <a:off x="685800" y="1684020"/>
            <a:ext cx="254779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⑵</a:t>
            </a:r>
            <a:r>
              <a:rPr lang="zh-CN" altLang="en-US">
                <a:latin typeface="Times New Roman" panose="02020603050405020304" pitchFamily="18" charset="0"/>
                <a:ea typeface="宋体" panose="02010600030101010101" pitchFamily="2" charset="-122"/>
                <a:cs typeface="Times New Roman" panose="02020603050405020304" pitchFamily="18" charset="0"/>
              </a:rPr>
              <a:t>寄存器类型     </a:t>
            </a:r>
            <a:r>
              <a:rPr lang="en-US" altLang="zh-CN">
                <a:latin typeface="Times New Roman" panose="02020603050405020304" pitchFamily="18" charset="0"/>
                <a:ea typeface="宋体" panose="02010600030101010101" pitchFamily="2" charset="-122"/>
                <a:cs typeface="Times New Roman" panose="02020603050405020304" pitchFamily="18" charset="0"/>
              </a:rPr>
              <a:t>register</a:t>
            </a:r>
          </a:p>
        </p:txBody>
      </p:sp>
      <p:sp>
        <p:nvSpPr>
          <p:cNvPr id="19" name="Text Box 7">
            <a:extLst>
              <a:ext uri="{FF2B5EF4-FFF2-40B4-BE49-F238E27FC236}">
                <a16:creationId xmlns:a16="http://schemas.microsoft.com/office/drawing/2014/main" id="{2D529B2A-C189-4D47-A182-4D9F35ACE8BD}"/>
              </a:ext>
            </a:extLst>
          </p:cNvPr>
          <p:cNvSpPr txBox="1">
            <a:spLocks noChangeArrowheads="1"/>
          </p:cNvSpPr>
          <p:nvPr/>
        </p:nvSpPr>
        <p:spPr bwMode="auto">
          <a:xfrm>
            <a:off x="685800" y="2063433"/>
            <a:ext cx="234260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⑶</a:t>
            </a:r>
            <a:r>
              <a:rPr lang="zh-CN" altLang="en-US">
                <a:latin typeface="Times New Roman" panose="02020603050405020304" pitchFamily="18" charset="0"/>
                <a:ea typeface="宋体" panose="02010600030101010101" pitchFamily="2" charset="-122"/>
                <a:cs typeface="Times New Roman" panose="02020603050405020304" pitchFamily="18" charset="0"/>
              </a:rPr>
              <a:t>静态类型         </a:t>
            </a:r>
            <a:r>
              <a:rPr lang="en-US" altLang="zh-CN">
                <a:latin typeface="Times New Roman" panose="02020603050405020304" pitchFamily="18" charset="0"/>
                <a:ea typeface="宋体" panose="02010600030101010101" pitchFamily="2" charset="-122"/>
                <a:cs typeface="Times New Roman" panose="02020603050405020304" pitchFamily="18" charset="0"/>
              </a:rPr>
              <a:t>static</a:t>
            </a:r>
          </a:p>
        </p:txBody>
      </p:sp>
      <p:sp>
        <p:nvSpPr>
          <p:cNvPr id="20" name="Text Box 8">
            <a:extLst>
              <a:ext uri="{FF2B5EF4-FFF2-40B4-BE49-F238E27FC236}">
                <a16:creationId xmlns:a16="http://schemas.microsoft.com/office/drawing/2014/main" id="{2D490ECE-66DB-4F7D-8306-677F25128500}"/>
              </a:ext>
            </a:extLst>
          </p:cNvPr>
          <p:cNvSpPr txBox="1">
            <a:spLocks noChangeArrowheads="1"/>
          </p:cNvSpPr>
          <p:nvPr/>
        </p:nvSpPr>
        <p:spPr bwMode="auto">
          <a:xfrm>
            <a:off x="685800" y="2446020"/>
            <a:ext cx="24323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⑷</a:t>
            </a:r>
            <a:r>
              <a:rPr lang="zh-CN" altLang="en-US">
                <a:latin typeface="Times New Roman" panose="02020603050405020304" pitchFamily="18" charset="0"/>
                <a:ea typeface="宋体" panose="02010600030101010101" pitchFamily="2" charset="-122"/>
                <a:cs typeface="Times New Roman" panose="02020603050405020304" pitchFamily="18" charset="0"/>
              </a:rPr>
              <a:t>外部类型         </a:t>
            </a:r>
            <a:r>
              <a:rPr lang="en-US" altLang="zh-CN">
                <a:latin typeface="Times New Roman" panose="02020603050405020304" pitchFamily="18" charset="0"/>
                <a:ea typeface="宋体" panose="02010600030101010101" pitchFamily="2" charset="-122"/>
                <a:cs typeface="Times New Roman" panose="02020603050405020304" pitchFamily="18" charset="0"/>
              </a:rPr>
              <a:t>extern</a:t>
            </a:r>
          </a:p>
        </p:txBody>
      </p:sp>
      <p:sp>
        <p:nvSpPr>
          <p:cNvPr id="21" name="Text Box 9">
            <a:extLst>
              <a:ext uri="{FF2B5EF4-FFF2-40B4-BE49-F238E27FC236}">
                <a16:creationId xmlns:a16="http://schemas.microsoft.com/office/drawing/2014/main" id="{014C8985-054B-477B-96D7-DE21430B99E5}"/>
              </a:ext>
            </a:extLst>
          </p:cNvPr>
          <p:cNvSpPr txBox="1">
            <a:spLocks noChangeArrowheads="1"/>
          </p:cNvSpPr>
          <p:nvPr/>
        </p:nvSpPr>
        <p:spPr bwMode="auto">
          <a:xfrm>
            <a:off x="685800" y="2822258"/>
            <a:ext cx="202841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变量的说明格式：</a:t>
            </a:r>
          </a:p>
        </p:txBody>
      </p:sp>
      <p:sp>
        <p:nvSpPr>
          <p:cNvPr id="22" name="Text Box 10">
            <a:extLst>
              <a:ext uri="{FF2B5EF4-FFF2-40B4-BE49-F238E27FC236}">
                <a16:creationId xmlns:a16="http://schemas.microsoft.com/office/drawing/2014/main" id="{DD8DFF9B-C239-4BDA-B013-22C7FECBB942}"/>
              </a:ext>
            </a:extLst>
          </p:cNvPr>
          <p:cNvSpPr txBox="1">
            <a:spLocks noChangeArrowheads="1"/>
          </p:cNvSpPr>
          <p:nvPr/>
        </p:nvSpPr>
        <p:spPr bwMode="auto">
          <a:xfrm>
            <a:off x="1890713" y="3279458"/>
            <a:ext cx="295174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存储类型  类型  变量名表；</a:t>
            </a:r>
          </a:p>
        </p:txBody>
      </p:sp>
      <p:sp>
        <p:nvSpPr>
          <p:cNvPr id="23" name="AutoShape 11">
            <a:extLst>
              <a:ext uri="{FF2B5EF4-FFF2-40B4-BE49-F238E27FC236}">
                <a16:creationId xmlns:a16="http://schemas.microsoft.com/office/drawing/2014/main" id="{B79F0610-8FE0-4FE4-BC43-406022710A59}"/>
              </a:ext>
            </a:extLst>
          </p:cNvPr>
          <p:cNvSpPr>
            <a:spLocks/>
          </p:cNvSpPr>
          <p:nvPr/>
        </p:nvSpPr>
        <p:spPr bwMode="auto">
          <a:xfrm>
            <a:off x="4495800" y="3952558"/>
            <a:ext cx="4495800" cy="393700"/>
          </a:xfrm>
          <a:prstGeom prst="accentCallout2">
            <a:avLst>
              <a:gd name="adj1" fmla="val 29032"/>
              <a:gd name="adj2" fmla="val -1694"/>
              <a:gd name="adj3" fmla="val 29032"/>
              <a:gd name="adj4" fmla="val -18292"/>
              <a:gd name="adj5" fmla="val -63306"/>
              <a:gd name="adj6" fmla="val -18324"/>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确定变量在内存中的表示方法。</a:t>
            </a:r>
          </a:p>
        </p:txBody>
      </p:sp>
      <p:sp>
        <p:nvSpPr>
          <p:cNvPr id="24" name="AutoShape 12">
            <a:extLst>
              <a:ext uri="{FF2B5EF4-FFF2-40B4-BE49-F238E27FC236}">
                <a16:creationId xmlns:a16="http://schemas.microsoft.com/office/drawing/2014/main" id="{7AF852BD-65DD-40A3-9852-4CC0BBB43555}"/>
              </a:ext>
            </a:extLst>
          </p:cNvPr>
          <p:cNvSpPr>
            <a:spLocks/>
          </p:cNvSpPr>
          <p:nvPr/>
        </p:nvSpPr>
        <p:spPr bwMode="auto">
          <a:xfrm>
            <a:off x="4495800" y="4455795"/>
            <a:ext cx="4648200" cy="762000"/>
          </a:xfrm>
          <a:prstGeom prst="accentCallout2">
            <a:avLst>
              <a:gd name="adj1" fmla="val 15000"/>
              <a:gd name="adj2" fmla="val -1639"/>
              <a:gd name="adj3" fmla="val 15000"/>
              <a:gd name="adj4" fmla="val -39653"/>
              <a:gd name="adj5" fmla="val -98750"/>
              <a:gd name="adj6" fmla="val -39824"/>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确定变量的生存期和作用域。</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该项省略表示</a:t>
            </a:r>
            <a:r>
              <a:rPr lang="en-US" altLang="zh-CN" dirty="0">
                <a:latin typeface="Times New Roman" panose="02020603050405020304" pitchFamily="18" charset="0"/>
                <a:ea typeface="宋体" panose="02010600030101010101" pitchFamily="2" charset="-122"/>
                <a:cs typeface="Times New Roman" panose="02020603050405020304" pitchFamily="18" charset="0"/>
              </a:rPr>
              <a:t>auto</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存储类型。</a:t>
            </a:r>
          </a:p>
        </p:txBody>
      </p:sp>
    </p:spTree>
    <p:extLst>
      <p:ext uri="{BB962C8B-B14F-4D97-AF65-F5344CB8AC3E}">
        <p14:creationId xmlns:p14="http://schemas.microsoft.com/office/powerpoint/2010/main" val="31263954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8" presetClass="entr" presetSubtype="9"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trips(upLeft)">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9"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strips(upLeft)">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9" grpId="0" autoUpdateAnimBg="0"/>
      <p:bldP spid="20" grpId="0" autoUpdateAnimBg="0"/>
      <p:bldP spid="21" grpId="0" autoUpdateAnimBg="0"/>
      <p:bldP spid="22" grpId="0" autoUpdateAnimBg="0"/>
      <p:bldP spid="23" grpId="0" animBg="1" autoUpdateAnimBg="0"/>
      <p:bldP spid="24"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72</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四种存储类型：自动类型与寄存器类型（局部变量）</a:t>
            </a:r>
          </a:p>
        </p:txBody>
      </p:sp>
      <p:sp>
        <p:nvSpPr>
          <p:cNvPr id="14" name="Text Box 3">
            <a:extLst>
              <a:ext uri="{FF2B5EF4-FFF2-40B4-BE49-F238E27FC236}">
                <a16:creationId xmlns:a16="http://schemas.microsoft.com/office/drawing/2014/main" id="{C22DB286-576A-4010-B9EB-AB104FFC8D7F}"/>
              </a:ext>
            </a:extLst>
          </p:cNvPr>
          <p:cNvSpPr txBox="1">
            <a:spLocks noChangeArrowheads="1"/>
          </p:cNvSpPr>
          <p:nvPr/>
        </p:nvSpPr>
        <p:spPr bwMode="auto">
          <a:xfrm>
            <a:off x="762000" y="1410604"/>
            <a:ext cx="526007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定义在复合语句的开始处。块内生存、块内有效。</a:t>
            </a:r>
          </a:p>
        </p:txBody>
      </p:sp>
      <p:sp>
        <p:nvSpPr>
          <p:cNvPr id="15" name="Text Box 4">
            <a:extLst>
              <a:ext uri="{FF2B5EF4-FFF2-40B4-BE49-F238E27FC236}">
                <a16:creationId xmlns:a16="http://schemas.microsoft.com/office/drawing/2014/main" id="{C57B44B0-C1E9-4A97-B389-3F57D4F1465E}"/>
              </a:ext>
            </a:extLst>
          </p:cNvPr>
          <p:cNvSpPr txBox="1">
            <a:spLocks noChangeArrowheads="1"/>
          </p:cNvSpPr>
          <p:nvPr/>
        </p:nvSpPr>
        <p:spPr bwMode="auto">
          <a:xfrm>
            <a:off x="914400" y="1921779"/>
            <a:ext cx="2515730" cy="397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auto 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d,%d”,&amp;a,&amp;b</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if(b&gt;a)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iTemp</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iTemp</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a=b;</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b=</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iTemp</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(“Max=%</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d”,a</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6" name="AutoShape 5">
            <a:extLst>
              <a:ext uri="{FF2B5EF4-FFF2-40B4-BE49-F238E27FC236}">
                <a16:creationId xmlns:a16="http://schemas.microsoft.com/office/drawing/2014/main" id="{827CC214-27D6-42E2-B518-B1DDE20E1891}"/>
              </a:ext>
            </a:extLst>
          </p:cNvPr>
          <p:cNvSpPr>
            <a:spLocks/>
          </p:cNvSpPr>
          <p:nvPr/>
        </p:nvSpPr>
        <p:spPr bwMode="auto">
          <a:xfrm>
            <a:off x="304800" y="2704911"/>
            <a:ext cx="609600" cy="2982158"/>
          </a:xfrm>
          <a:prstGeom prst="lef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Text Box 6">
            <a:extLst>
              <a:ext uri="{FF2B5EF4-FFF2-40B4-BE49-F238E27FC236}">
                <a16:creationId xmlns:a16="http://schemas.microsoft.com/office/drawing/2014/main" id="{CFBEE509-7AD8-4850-9CEF-8137063F52F5}"/>
              </a:ext>
            </a:extLst>
          </p:cNvPr>
          <p:cNvSpPr txBox="1">
            <a:spLocks noChangeArrowheads="1"/>
          </p:cNvSpPr>
          <p:nvPr/>
        </p:nvSpPr>
        <p:spPr bwMode="auto">
          <a:xfrm>
            <a:off x="366713" y="3753754"/>
            <a:ext cx="412590" cy="175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作</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用</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域</a:t>
            </a:r>
          </a:p>
        </p:txBody>
      </p:sp>
      <p:sp>
        <p:nvSpPr>
          <p:cNvPr id="26" name="AutoShape 7">
            <a:extLst>
              <a:ext uri="{FF2B5EF4-FFF2-40B4-BE49-F238E27FC236}">
                <a16:creationId xmlns:a16="http://schemas.microsoft.com/office/drawing/2014/main" id="{2C21CC7C-6D14-4011-860C-99F545FFD139}"/>
              </a:ext>
            </a:extLst>
          </p:cNvPr>
          <p:cNvSpPr>
            <a:spLocks/>
          </p:cNvSpPr>
          <p:nvPr/>
        </p:nvSpPr>
        <p:spPr bwMode="auto">
          <a:xfrm>
            <a:off x="1761171" y="3807946"/>
            <a:ext cx="2438400" cy="1304662"/>
          </a:xfrm>
          <a:prstGeom prst="righ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Text Box 8">
            <a:extLst>
              <a:ext uri="{FF2B5EF4-FFF2-40B4-BE49-F238E27FC236}">
                <a16:creationId xmlns:a16="http://schemas.microsoft.com/office/drawing/2014/main" id="{79BE9F6E-34EE-4310-9842-378FFE16D1BE}"/>
              </a:ext>
            </a:extLst>
          </p:cNvPr>
          <p:cNvSpPr txBox="1">
            <a:spLocks noChangeArrowheads="1"/>
          </p:cNvSpPr>
          <p:nvPr/>
        </p:nvSpPr>
        <p:spPr bwMode="auto">
          <a:xfrm>
            <a:off x="3031430" y="3459345"/>
            <a:ext cx="169172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iTemp</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的作用域</a:t>
            </a:r>
          </a:p>
        </p:txBody>
      </p:sp>
      <p:sp>
        <p:nvSpPr>
          <p:cNvPr id="28" name="Text Box 9">
            <a:extLst>
              <a:ext uri="{FF2B5EF4-FFF2-40B4-BE49-F238E27FC236}">
                <a16:creationId xmlns:a16="http://schemas.microsoft.com/office/drawing/2014/main" id="{ADD05B4C-2EDD-4BC5-86DC-DE0FDC9E85B9}"/>
              </a:ext>
            </a:extLst>
          </p:cNvPr>
          <p:cNvSpPr txBox="1">
            <a:spLocks noChangeArrowheads="1"/>
          </p:cNvSpPr>
          <p:nvPr/>
        </p:nvSpPr>
        <p:spPr bwMode="auto">
          <a:xfrm>
            <a:off x="4800600" y="1913804"/>
            <a:ext cx="110508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生存期：</a:t>
            </a:r>
          </a:p>
        </p:txBody>
      </p:sp>
      <p:sp>
        <p:nvSpPr>
          <p:cNvPr id="29" name="Text Box 10">
            <a:extLst>
              <a:ext uri="{FF2B5EF4-FFF2-40B4-BE49-F238E27FC236}">
                <a16:creationId xmlns:a16="http://schemas.microsoft.com/office/drawing/2014/main" id="{F9FBF707-2BDA-4A09-B8EF-BE83207E54A9}"/>
              </a:ext>
            </a:extLst>
          </p:cNvPr>
          <p:cNvSpPr txBox="1">
            <a:spLocks noChangeArrowheads="1"/>
          </p:cNvSpPr>
          <p:nvPr/>
        </p:nvSpPr>
        <p:spPr bwMode="auto">
          <a:xfrm>
            <a:off x="4903788" y="2251907"/>
            <a:ext cx="3182579" cy="9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执行到复合语句建立内存</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变量。执行出复合语句变量消</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亡。</a:t>
            </a:r>
          </a:p>
        </p:txBody>
      </p:sp>
      <p:sp>
        <p:nvSpPr>
          <p:cNvPr id="30" name="Line 11">
            <a:extLst>
              <a:ext uri="{FF2B5EF4-FFF2-40B4-BE49-F238E27FC236}">
                <a16:creationId xmlns:a16="http://schemas.microsoft.com/office/drawing/2014/main" id="{98487488-53FA-4CF1-BCC4-F7FAEB5694A2}"/>
              </a:ext>
            </a:extLst>
          </p:cNvPr>
          <p:cNvSpPr>
            <a:spLocks noChangeShapeType="1"/>
          </p:cNvSpPr>
          <p:nvPr/>
        </p:nvSpPr>
        <p:spPr bwMode="auto">
          <a:xfrm>
            <a:off x="779303" y="2974623"/>
            <a:ext cx="0" cy="1115292"/>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Line 12">
            <a:extLst>
              <a:ext uri="{FF2B5EF4-FFF2-40B4-BE49-F238E27FC236}">
                <a16:creationId xmlns:a16="http://schemas.microsoft.com/office/drawing/2014/main" id="{59C59195-7440-4B0E-BC06-8A59C74AE475}"/>
              </a:ext>
            </a:extLst>
          </p:cNvPr>
          <p:cNvSpPr>
            <a:spLocks noChangeShapeType="1"/>
          </p:cNvSpPr>
          <p:nvPr/>
        </p:nvSpPr>
        <p:spPr bwMode="auto">
          <a:xfrm>
            <a:off x="770771" y="4089915"/>
            <a:ext cx="5334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Rectangle 13">
            <a:extLst>
              <a:ext uri="{FF2B5EF4-FFF2-40B4-BE49-F238E27FC236}">
                <a16:creationId xmlns:a16="http://schemas.microsoft.com/office/drawing/2014/main" id="{BE90B9BD-35B9-480C-BF2D-55A4DE63DA3A}"/>
              </a:ext>
            </a:extLst>
          </p:cNvPr>
          <p:cNvSpPr>
            <a:spLocks noChangeArrowheads="1"/>
          </p:cNvSpPr>
          <p:nvPr/>
        </p:nvSpPr>
        <p:spPr bwMode="auto">
          <a:xfrm>
            <a:off x="5508625" y="3351297"/>
            <a:ext cx="1066800" cy="457200"/>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iTemp</a:t>
            </a:r>
          </a:p>
        </p:txBody>
      </p:sp>
      <p:sp>
        <p:nvSpPr>
          <p:cNvPr id="33" name="Line 14">
            <a:extLst>
              <a:ext uri="{FF2B5EF4-FFF2-40B4-BE49-F238E27FC236}">
                <a16:creationId xmlns:a16="http://schemas.microsoft.com/office/drawing/2014/main" id="{D98872E6-6F96-4636-8E4C-CE3515A272EB}"/>
              </a:ext>
            </a:extLst>
          </p:cNvPr>
          <p:cNvSpPr>
            <a:spLocks noChangeShapeType="1"/>
          </p:cNvSpPr>
          <p:nvPr/>
        </p:nvSpPr>
        <p:spPr bwMode="auto">
          <a:xfrm>
            <a:off x="2445526" y="4086877"/>
            <a:ext cx="984604" cy="3038"/>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Line 15">
            <a:extLst>
              <a:ext uri="{FF2B5EF4-FFF2-40B4-BE49-F238E27FC236}">
                <a16:creationId xmlns:a16="http://schemas.microsoft.com/office/drawing/2014/main" id="{732169B1-0C0D-4317-8959-DD1E28E2C117}"/>
              </a:ext>
            </a:extLst>
          </p:cNvPr>
          <p:cNvSpPr>
            <a:spLocks noChangeShapeType="1"/>
          </p:cNvSpPr>
          <p:nvPr/>
        </p:nvSpPr>
        <p:spPr bwMode="auto">
          <a:xfrm>
            <a:off x="3430130" y="4086877"/>
            <a:ext cx="0" cy="16002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Text Box 19">
            <a:extLst>
              <a:ext uri="{FF2B5EF4-FFF2-40B4-BE49-F238E27FC236}">
                <a16:creationId xmlns:a16="http://schemas.microsoft.com/office/drawing/2014/main" id="{45967776-4FCC-48FD-A3D9-768359F6D6C5}"/>
              </a:ext>
            </a:extLst>
          </p:cNvPr>
          <p:cNvSpPr txBox="1">
            <a:spLocks noChangeArrowheads="1"/>
          </p:cNvSpPr>
          <p:nvPr/>
        </p:nvSpPr>
        <p:spPr bwMode="auto">
          <a:xfrm>
            <a:off x="4500563" y="4087849"/>
            <a:ext cx="287480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register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存储类型</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局部变量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6" name="Line 20">
            <a:extLst>
              <a:ext uri="{FF2B5EF4-FFF2-40B4-BE49-F238E27FC236}">
                <a16:creationId xmlns:a16="http://schemas.microsoft.com/office/drawing/2014/main" id="{1CA66597-4579-42CE-8764-464AE10C9AE8}"/>
              </a:ext>
            </a:extLst>
          </p:cNvPr>
          <p:cNvSpPr>
            <a:spLocks noChangeShapeType="1"/>
          </p:cNvSpPr>
          <p:nvPr/>
        </p:nvSpPr>
        <p:spPr bwMode="auto">
          <a:xfrm>
            <a:off x="4513263" y="4006886"/>
            <a:ext cx="0" cy="2441141"/>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Line 21">
            <a:extLst>
              <a:ext uri="{FF2B5EF4-FFF2-40B4-BE49-F238E27FC236}">
                <a16:creationId xmlns:a16="http://schemas.microsoft.com/office/drawing/2014/main" id="{5CB9E06F-054A-4F77-B7E4-70587CAE9727}"/>
              </a:ext>
            </a:extLst>
          </p:cNvPr>
          <p:cNvSpPr>
            <a:spLocks noChangeShapeType="1"/>
          </p:cNvSpPr>
          <p:nvPr/>
        </p:nvSpPr>
        <p:spPr bwMode="auto">
          <a:xfrm>
            <a:off x="4513263" y="4006886"/>
            <a:ext cx="4648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Text Box 22">
            <a:extLst>
              <a:ext uri="{FF2B5EF4-FFF2-40B4-BE49-F238E27FC236}">
                <a16:creationId xmlns:a16="http://schemas.microsoft.com/office/drawing/2014/main" id="{54D618CD-393C-469F-B80D-03AC19E41EE9}"/>
              </a:ext>
            </a:extLst>
          </p:cNvPr>
          <p:cNvSpPr txBox="1">
            <a:spLocks noChangeArrowheads="1"/>
          </p:cNvSpPr>
          <p:nvPr/>
        </p:nvSpPr>
        <p:spPr bwMode="auto">
          <a:xfrm>
            <a:off x="4519841" y="4540286"/>
            <a:ext cx="4422451"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o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作用域和生存期和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auto</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相同，差别在于，如果</a:t>
            </a:r>
            <a:r>
              <a:rPr lang="en-US" altLang="zh-CN" dirty="0">
                <a:latin typeface="Times New Roman" panose="02020603050405020304" pitchFamily="18" charset="0"/>
                <a:ea typeface="宋体" panose="02010600030101010101" pitchFamily="2" charset="-122"/>
                <a:cs typeface="Times New Roman" panose="02020603050405020304" pitchFamily="18" charset="0"/>
              </a:rPr>
              <a:t>CPU</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内部的寄存器空闲，则使用寄存器作为变量的存储单元，以提高速度。主要用于循环变量，且应该是整型和字符型。</a:t>
            </a:r>
          </a:p>
        </p:txBody>
      </p:sp>
      <p:sp>
        <p:nvSpPr>
          <p:cNvPr id="39" name="Rectangle 23">
            <a:extLst>
              <a:ext uri="{FF2B5EF4-FFF2-40B4-BE49-F238E27FC236}">
                <a16:creationId xmlns:a16="http://schemas.microsoft.com/office/drawing/2014/main" id="{5450FAE0-4D94-47CC-9722-4B2D0D7D1F6E}"/>
              </a:ext>
            </a:extLst>
          </p:cNvPr>
          <p:cNvSpPr>
            <a:spLocks noChangeArrowheads="1"/>
          </p:cNvSpPr>
          <p:nvPr/>
        </p:nvSpPr>
        <p:spPr bwMode="auto">
          <a:xfrm>
            <a:off x="5435600" y="3278272"/>
            <a:ext cx="1225550" cy="647700"/>
          </a:xfrm>
          <a:prstGeom prst="rect">
            <a:avLst/>
          </a:prstGeom>
          <a:solidFill>
            <a:schemeClr val="bg1"/>
          </a:solidFill>
          <a:ln>
            <a:noFill/>
          </a:ln>
          <a:effec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133152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ox(in)">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arn(out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out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1+#ppt_w/2"/>
                                          </p:val>
                                        </p:tav>
                                        <p:tav tm="100000">
                                          <p:val>
                                            <p:strVal val="#ppt_x"/>
                                          </p:val>
                                        </p:tav>
                                      </p:tavLst>
                                    </p:anim>
                                    <p:anim calcmode="lin" valueType="num">
                                      <p:cBhvr additive="base">
                                        <p:cTn id="33"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ou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1+#ppt_w/2"/>
                                          </p:val>
                                        </p:tav>
                                        <p:tav tm="100000">
                                          <p:val>
                                            <p:strVal val="#ppt_x"/>
                                          </p:val>
                                        </p:tav>
                                      </p:tavLst>
                                    </p:anim>
                                    <p:anim calcmode="lin" valueType="num">
                                      <p:cBhvr additive="base">
                                        <p:cTn id="57"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500"/>
                                        <p:tgtEl>
                                          <p:spTgt spid="33"/>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36"/>
                                        </p:tgtEl>
                                        <p:attrNameLst>
                                          <p:attrName>style.visibility</p:attrName>
                                        </p:attrNameLst>
                                      </p:cBhvr>
                                      <p:to>
                                        <p:strVal val="visible"/>
                                      </p:to>
                                    </p:set>
                                  </p:childTnLst>
                                </p:cTn>
                              </p:par>
                            </p:childTnLst>
                          </p:cTn>
                        </p:par>
                        <p:par>
                          <p:cTn id="75" fill="hold">
                            <p:stCondLst>
                              <p:cond delay="500"/>
                            </p:stCondLst>
                            <p:childTnLst>
                              <p:par>
                                <p:cTn id="76" presetID="1" presetClass="entr" presetSubtype="0" fill="hold" nodeType="afterEffect">
                                  <p:stCondLst>
                                    <p:cond delay="0"/>
                                  </p:stCondLst>
                                  <p:childTnLst>
                                    <p:set>
                                      <p:cBhvr>
                                        <p:cTn id="77" dur="1" fill="hold">
                                          <p:stCondLst>
                                            <p:cond delay="499"/>
                                          </p:stCondLst>
                                        </p:cTn>
                                        <p:tgtEl>
                                          <p:spTgt spid="3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blinds(horizontal)">
                                      <p:cBhvr>
                                        <p:cTn id="82" dur="500"/>
                                        <p:tgtEl>
                                          <p:spTgt spid="35"/>
                                        </p:tgtEl>
                                      </p:cBhvr>
                                    </p:animEffect>
                                  </p:childTnLst>
                                  <p:subTnLst>
                                    <p:audio>
                                      <p:cMediaNode>
                                        <p:cTn display="0" masterRel="sameClick">
                                          <p:stCondLst>
                                            <p:cond evt="begin" delay="0">
                                              <p:tn val="80"/>
                                            </p:cond>
                                          </p:stCondLst>
                                          <p:endCondLst>
                                            <p:cond evt="onStopAudio" delay="0">
                                              <p:tgtEl>
                                                <p:sldTgt/>
                                              </p:tgtEl>
                                            </p:cond>
                                          </p:endCondLst>
                                        </p:cTn>
                                        <p:tgtEl>
                                          <p:sndTgt r:embed="rId2" name="chimes.wav"/>
                                        </p:tgtEl>
                                      </p:cMediaNode>
                                    </p:audio>
                                  </p:subTnLst>
                                </p:cTn>
                              </p:par>
                            </p:childTnLst>
                          </p:cTn>
                        </p:par>
                      </p:childTnLst>
                    </p:cTn>
                  </p:par>
                  <p:par>
                    <p:cTn id="83" fill="hold">
                      <p:stCondLst>
                        <p:cond delay="indefinite"/>
                      </p:stCondLst>
                      <p:childTnLst>
                        <p:par>
                          <p:cTn id="84" fill="hold">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25" grpId="0" autoUpdateAnimBg="0"/>
      <p:bldP spid="27" grpId="0" autoUpdateAnimBg="0"/>
      <p:bldP spid="28" grpId="0" autoUpdateAnimBg="0"/>
      <p:bldP spid="29" grpId="0" autoUpdateAnimBg="0"/>
      <p:bldP spid="32" grpId="0" animBg="1" autoUpdateAnimBg="0"/>
      <p:bldP spid="35" grpId="0" autoUpdateAnimBg="0"/>
      <p:bldP spid="38"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73</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四种存储类型：局部</a:t>
            </a:r>
            <a:r>
              <a:rPr lang="en-US" altLang="zh-CN" dirty="0"/>
              <a:t>static(</a:t>
            </a:r>
            <a:r>
              <a:rPr lang="zh-CN" altLang="en-US" dirty="0"/>
              <a:t>静态</a:t>
            </a:r>
            <a:r>
              <a:rPr lang="en-US" altLang="zh-CN" dirty="0"/>
              <a:t>)</a:t>
            </a:r>
            <a:r>
              <a:rPr lang="zh-CN" altLang="en-US" dirty="0"/>
              <a:t>存储类型</a:t>
            </a:r>
          </a:p>
        </p:txBody>
      </p:sp>
      <p:sp>
        <p:nvSpPr>
          <p:cNvPr id="6" name="Text Box 3">
            <a:extLst>
              <a:ext uri="{FF2B5EF4-FFF2-40B4-BE49-F238E27FC236}">
                <a16:creationId xmlns:a16="http://schemas.microsoft.com/office/drawing/2014/main" id="{78EADD5D-47DA-48B0-80B4-6ED3B3ED8865}"/>
              </a:ext>
            </a:extLst>
          </p:cNvPr>
          <p:cNvSpPr txBox="1">
            <a:spLocks noChangeArrowheads="1"/>
          </p:cNvSpPr>
          <p:nvPr/>
        </p:nvSpPr>
        <p:spPr bwMode="auto">
          <a:xfrm>
            <a:off x="107950" y="1225230"/>
            <a:ext cx="814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作用域：在说明的复合语句内引用，出了复合语句不可见。</a:t>
            </a:r>
          </a:p>
        </p:txBody>
      </p:sp>
      <p:sp>
        <p:nvSpPr>
          <p:cNvPr id="8" name="Text Box 4">
            <a:extLst>
              <a:ext uri="{FF2B5EF4-FFF2-40B4-BE49-F238E27FC236}">
                <a16:creationId xmlns:a16="http://schemas.microsoft.com/office/drawing/2014/main" id="{E043A8BC-9DB3-4A99-BA0E-4FE86DC0962C}"/>
              </a:ext>
            </a:extLst>
          </p:cNvPr>
          <p:cNvSpPr txBox="1">
            <a:spLocks noChangeArrowheads="1"/>
          </p:cNvSpPr>
          <p:nvPr/>
        </p:nvSpPr>
        <p:spPr bwMode="auto">
          <a:xfrm>
            <a:off x="107950" y="1606230"/>
            <a:ext cx="9345235"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生存期：从程序开始运行直到程序结束，执行出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时，原值并不消失，只是不能引用。</a:t>
            </a:r>
          </a:p>
        </p:txBody>
      </p:sp>
      <p:sp>
        <p:nvSpPr>
          <p:cNvPr id="9" name="Text Box 5">
            <a:extLst>
              <a:ext uri="{FF2B5EF4-FFF2-40B4-BE49-F238E27FC236}">
                <a16:creationId xmlns:a16="http://schemas.microsoft.com/office/drawing/2014/main" id="{045F1485-4E5D-4D4C-AFB7-C95729A33F0B}"/>
              </a:ext>
            </a:extLst>
          </p:cNvPr>
          <p:cNvSpPr txBox="1">
            <a:spLocks noChangeArrowheads="1"/>
          </p:cNvSpPr>
          <p:nvPr/>
        </p:nvSpPr>
        <p:spPr bwMode="auto">
          <a:xfrm>
            <a:off x="2057400" y="1606230"/>
            <a:ext cx="2624734" cy="4803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endParaRPr kumimoji="0"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void  row (void)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void  main ( void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int  b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for  (b=1 ; b&lt;=9 ; b++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row ( )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void row (void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int a=1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int  b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for (b=1 ; b&lt;=9 ; b++)</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 “%5d” , a*b )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 “ \ n ”)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a++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0" name="Text Box 7">
            <a:extLst>
              <a:ext uri="{FF2B5EF4-FFF2-40B4-BE49-F238E27FC236}">
                <a16:creationId xmlns:a16="http://schemas.microsoft.com/office/drawing/2014/main" id="{BD767680-B5F5-4488-8FB8-443AC48D3076}"/>
              </a:ext>
            </a:extLst>
          </p:cNvPr>
          <p:cNvSpPr txBox="1">
            <a:spLocks noChangeArrowheads="1"/>
          </p:cNvSpPr>
          <p:nvPr/>
        </p:nvSpPr>
        <p:spPr bwMode="auto">
          <a:xfrm>
            <a:off x="2251244" y="4339596"/>
            <a:ext cx="720367"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kumimoji="0" lang="en-US" altLang="zh-CN" sz="2000" dirty="0">
                <a:latin typeface="Times New Roman" panose="02020603050405020304" pitchFamily="18" charset="0"/>
                <a:ea typeface="宋体" panose="02010600030101010101" pitchFamily="2" charset="-122"/>
                <a:cs typeface="Times New Roman" panose="02020603050405020304" pitchFamily="18" charset="0"/>
              </a:rPr>
              <a:t>static</a:t>
            </a:r>
          </a:p>
        </p:txBody>
      </p:sp>
      <p:sp>
        <p:nvSpPr>
          <p:cNvPr id="11" name="AutoShape 9">
            <a:extLst>
              <a:ext uri="{FF2B5EF4-FFF2-40B4-BE49-F238E27FC236}">
                <a16:creationId xmlns:a16="http://schemas.microsoft.com/office/drawing/2014/main" id="{ACB2FD93-4D96-453B-AC3E-9DC981FBC89B}"/>
              </a:ext>
            </a:extLst>
          </p:cNvPr>
          <p:cNvSpPr>
            <a:spLocks/>
          </p:cNvSpPr>
          <p:nvPr/>
        </p:nvSpPr>
        <p:spPr bwMode="auto">
          <a:xfrm>
            <a:off x="4606189" y="4064117"/>
            <a:ext cx="2363787" cy="417512"/>
          </a:xfrm>
          <a:prstGeom prst="callout1">
            <a:avLst>
              <a:gd name="adj1" fmla="val 118250"/>
              <a:gd name="adj2" fmla="val 95167"/>
              <a:gd name="adj3" fmla="val 118250"/>
              <a:gd name="adj4" fmla="val -28407"/>
            </a:avLst>
          </a:prstGeom>
          <a:noFill/>
          <a:ln w="19050">
            <a:solidFill>
              <a:srgbClr val="E4B316"/>
            </a:solidFill>
            <a:miter lim="800000"/>
            <a:headEnd type="triangl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0" hangingPunct="0"/>
            <a:r>
              <a:rPr kumimoji="0" lang="zh-CN" altLang="en-US">
                <a:latin typeface="Times New Roman" panose="02020603050405020304" pitchFamily="18" charset="0"/>
                <a:ea typeface="宋体" panose="02010600030101010101" pitchFamily="2" charset="-122"/>
                <a:cs typeface="Times New Roman" panose="02020603050405020304" pitchFamily="18" charset="0"/>
              </a:rPr>
              <a:t>说明静态变量。</a:t>
            </a:r>
          </a:p>
        </p:txBody>
      </p:sp>
      <p:sp>
        <p:nvSpPr>
          <p:cNvPr id="12" name="AutoShape 10">
            <a:extLst>
              <a:ext uri="{FF2B5EF4-FFF2-40B4-BE49-F238E27FC236}">
                <a16:creationId xmlns:a16="http://schemas.microsoft.com/office/drawing/2014/main" id="{6E15943C-B6CC-4FB2-A6C6-D935F9678EA1}"/>
              </a:ext>
            </a:extLst>
          </p:cNvPr>
          <p:cNvSpPr>
            <a:spLocks/>
          </p:cNvSpPr>
          <p:nvPr/>
        </p:nvSpPr>
        <p:spPr bwMode="auto">
          <a:xfrm>
            <a:off x="1295400" y="4592317"/>
            <a:ext cx="838200" cy="1617709"/>
          </a:xfrm>
          <a:prstGeom prst="leftBracket">
            <a:avLst>
              <a:gd name="adj" fmla="val 0"/>
            </a:avLst>
          </a:prstGeom>
          <a:noFill/>
          <a:ln w="19050">
            <a:solidFill>
              <a:srgbClr val="E4B316"/>
            </a:solidFill>
            <a:round/>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Text Box 11">
            <a:extLst>
              <a:ext uri="{FF2B5EF4-FFF2-40B4-BE49-F238E27FC236}">
                <a16:creationId xmlns:a16="http://schemas.microsoft.com/office/drawing/2014/main" id="{BBD7C4BE-2D2B-4542-B240-C5E4113C59E0}"/>
              </a:ext>
            </a:extLst>
          </p:cNvPr>
          <p:cNvSpPr txBox="1">
            <a:spLocks noChangeArrowheads="1"/>
          </p:cNvSpPr>
          <p:nvPr/>
        </p:nvSpPr>
        <p:spPr bwMode="auto">
          <a:xfrm>
            <a:off x="1331165" y="4767467"/>
            <a:ext cx="458757" cy="1120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dirty="0">
                <a:latin typeface="Times New Roman" panose="02020603050405020304" pitchFamily="18" charset="0"/>
                <a:ea typeface="宋体" panose="02010600030101010101" pitchFamily="2" charset="-122"/>
                <a:cs typeface="Times New Roman" panose="02020603050405020304" pitchFamily="18" charset="0"/>
              </a:rPr>
              <a:t>的作用域</a:t>
            </a:r>
          </a:p>
        </p:txBody>
      </p:sp>
      <p:sp>
        <p:nvSpPr>
          <p:cNvPr id="14" name="Text Box 12">
            <a:extLst>
              <a:ext uri="{FF2B5EF4-FFF2-40B4-BE49-F238E27FC236}">
                <a16:creationId xmlns:a16="http://schemas.microsoft.com/office/drawing/2014/main" id="{3E710440-6D5A-43B0-ACDC-C7108C163C8D}"/>
              </a:ext>
            </a:extLst>
          </p:cNvPr>
          <p:cNvSpPr txBox="1">
            <a:spLocks noChangeArrowheads="1"/>
          </p:cNvSpPr>
          <p:nvPr/>
        </p:nvSpPr>
        <p:spPr bwMode="auto">
          <a:xfrm>
            <a:off x="760443" y="2001517"/>
            <a:ext cx="458757" cy="332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pPr eaLnBrk="0" hangingPunct="0"/>
            <a:r>
              <a:rPr kumimoji="0" lang="zh-CN" altLang="en-US" dirty="0">
                <a:latin typeface="Times New Roman" panose="02020603050405020304" pitchFamily="18" charset="0"/>
                <a:ea typeface="宋体" panose="02010600030101010101" pitchFamily="2" charset="-122"/>
                <a:cs typeface="Times New Roman" panose="02020603050405020304" pitchFamily="18" charset="0"/>
              </a:rPr>
              <a:t>生存期从编译开始到程序结束。</a:t>
            </a:r>
          </a:p>
        </p:txBody>
      </p:sp>
    </p:spTree>
    <p:extLst>
      <p:ext uri="{BB962C8B-B14F-4D97-AF65-F5344CB8AC3E}">
        <p14:creationId xmlns:p14="http://schemas.microsoft.com/office/powerpoint/2010/main" val="20184614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Bottom)">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downLeft)">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out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0-#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utoUpdateAnimBg="0"/>
      <p:bldP spid="10" grpId="0" autoUpdateAnimBg="0"/>
      <p:bldP spid="11" grpId="0" animBg="1" autoUpdateAnimBg="0"/>
      <p:bldP spid="13" grpId="0" autoUpdateAnimBg="0"/>
      <p:bldP spid="14"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74</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四种存储类型：外部变量（</a:t>
            </a:r>
            <a:r>
              <a:rPr lang="en-US" altLang="zh-CN" dirty="0"/>
              <a:t>extern</a:t>
            </a:r>
            <a:r>
              <a:rPr lang="zh-CN" altLang="en-US" dirty="0"/>
              <a:t>存储类型、全局变量）</a:t>
            </a:r>
          </a:p>
        </p:txBody>
      </p:sp>
      <p:sp>
        <p:nvSpPr>
          <p:cNvPr id="25" name="Text Box 3">
            <a:extLst>
              <a:ext uri="{FF2B5EF4-FFF2-40B4-BE49-F238E27FC236}">
                <a16:creationId xmlns:a16="http://schemas.microsoft.com/office/drawing/2014/main" id="{564AD651-58F2-43D6-84EB-E9BD1566BC47}"/>
              </a:ext>
            </a:extLst>
          </p:cNvPr>
          <p:cNvSpPr txBox="1">
            <a:spLocks noChangeArrowheads="1"/>
          </p:cNvSpPr>
          <p:nvPr/>
        </p:nvSpPr>
        <p:spPr bwMode="auto">
          <a:xfrm>
            <a:off x="532664" y="1280916"/>
            <a:ext cx="814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外部变量是定义在任何模块之外的变量。也称为全局变量。</a:t>
            </a:r>
          </a:p>
        </p:txBody>
      </p:sp>
      <p:sp>
        <p:nvSpPr>
          <p:cNvPr id="26" name="Text Box 4">
            <a:extLst>
              <a:ext uri="{FF2B5EF4-FFF2-40B4-BE49-F238E27FC236}">
                <a16:creationId xmlns:a16="http://schemas.microsoft.com/office/drawing/2014/main" id="{2CDB555D-EB07-4A5D-A6EF-CFB620257D3D}"/>
              </a:ext>
            </a:extLst>
          </p:cNvPr>
          <p:cNvSpPr txBox="1">
            <a:spLocks noChangeArrowheads="1"/>
          </p:cNvSpPr>
          <p:nvPr/>
        </p:nvSpPr>
        <p:spPr bwMode="auto">
          <a:xfrm>
            <a:off x="532664" y="1661916"/>
            <a:ext cx="447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作用域：从说明变量开始直到文件结束。</a:t>
            </a:r>
          </a:p>
        </p:txBody>
      </p:sp>
      <p:sp>
        <p:nvSpPr>
          <p:cNvPr id="27" name="Text Box 5">
            <a:extLst>
              <a:ext uri="{FF2B5EF4-FFF2-40B4-BE49-F238E27FC236}">
                <a16:creationId xmlns:a16="http://schemas.microsoft.com/office/drawing/2014/main" id="{327DD4ED-18A8-43E5-AF0B-34E0E4BE2A24}"/>
              </a:ext>
            </a:extLst>
          </p:cNvPr>
          <p:cNvSpPr txBox="1">
            <a:spLocks noChangeArrowheads="1"/>
          </p:cNvSpPr>
          <p:nvPr/>
        </p:nvSpPr>
        <p:spPr bwMode="auto">
          <a:xfrm>
            <a:off x="532665" y="2042916"/>
            <a:ext cx="843371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生存期：在程序的整个执行过程中。任何函数对外部变量的修改都会影响其他函数对外部变量引用时的值。</a:t>
            </a:r>
          </a:p>
        </p:txBody>
      </p:sp>
      <p:sp>
        <p:nvSpPr>
          <p:cNvPr id="28" name="Text Box 6">
            <a:extLst>
              <a:ext uri="{FF2B5EF4-FFF2-40B4-BE49-F238E27FC236}">
                <a16:creationId xmlns:a16="http://schemas.microsoft.com/office/drawing/2014/main" id="{5EA5D8E0-7772-4F01-8E24-1CF35F336A60}"/>
              </a:ext>
            </a:extLst>
          </p:cNvPr>
          <p:cNvSpPr txBox="1">
            <a:spLocks noChangeArrowheads="1"/>
          </p:cNvSpPr>
          <p:nvPr/>
        </p:nvSpPr>
        <p:spPr bwMode="auto">
          <a:xfrm>
            <a:off x="2873672" y="2728124"/>
            <a:ext cx="2515730" cy="314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add(void);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d,%d”,&amp;a,&amp;b</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add(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d”,c</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add(void)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c=</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9" name="AutoShape 7">
            <a:extLst>
              <a:ext uri="{FF2B5EF4-FFF2-40B4-BE49-F238E27FC236}">
                <a16:creationId xmlns:a16="http://schemas.microsoft.com/office/drawing/2014/main" id="{6D87B1F4-FACA-4F14-BC54-F6274DFA9D0C}"/>
              </a:ext>
            </a:extLst>
          </p:cNvPr>
          <p:cNvSpPr>
            <a:spLocks/>
          </p:cNvSpPr>
          <p:nvPr/>
        </p:nvSpPr>
        <p:spPr bwMode="auto">
          <a:xfrm>
            <a:off x="5586172" y="3068901"/>
            <a:ext cx="1752600" cy="338138"/>
          </a:xfrm>
          <a:prstGeom prst="callout1">
            <a:avLst>
              <a:gd name="adj1" fmla="val 116701"/>
              <a:gd name="adj2" fmla="val 63449"/>
              <a:gd name="adj3" fmla="val 122537"/>
              <a:gd name="adj4" fmla="val -92481"/>
            </a:avLst>
          </a:prstGeom>
          <a:noFill/>
          <a:ln w="19050">
            <a:solidFill>
              <a:srgbClr val="E4B316"/>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全局变量</a:t>
            </a:r>
          </a:p>
        </p:txBody>
      </p:sp>
      <p:sp>
        <p:nvSpPr>
          <p:cNvPr id="30" name="AutoShape 8">
            <a:extLst>
              <a:ext uri="{FF2B5EF4-FFF2-40B4-BE49-F238E27FC236}">
                <a16:creationId xmlns:a16="http://schemas.microsoft.com/office/drawing/2014/main" id="{ABE1ECB8-1CA4-439E-BC9B-E17648E96BD2}"/>
              </a:ext>
            </a:extLst>
          </p:cNvPr>
          <p:cNvSpPr>
            <a:spLocks/>
          </p:cNvSpPr>
          <p:nvPr/>
        </p:nvSpPr>
        <p:spPr bwMode="auto">
          <a:xfrm>
            <a:off x="2340272" y="3680624"/>
            <a:ext cx="609600" cy="2189002"/>
          </a:xfrm>
          <a:prstGeom prst="lef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a:t>
            </a:r>
          </a:p>
        </p:txBody>
      </p:sp>
      <p:sp>
        <p:nvSpPr>
          <p:cNvPr id="31" name="Line 10">
            <a:extLst>
              <a:ext uri="{FF2B5EF4-FFF2-40B4-BE49-F238E27FC236}">
                <a16:creationId xmlns:a16="http://schemas.microsoft.com/office/drawing/2014/main" id="{EF6711C3-74AD-46CC-9CDC-33BB7353A8B0}"/>
              </a:ext>
            </a:extLst>
          </p:cNvPr>
          <p:cNvSpPr>
            <a:spLocks noChangeShapeType="1"/>
          </p:cNvSpPr>
          <p:nvPr/>
        </p:nvSpPr>
        <p:spPr bwMode="auto">
          <a:xfrm>
            <a:off x="6683672" y="3453670"/>
            <a:ext cx="0" cy="1254832"/>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Line 11">
            <a:extLst>
              <a:ext uri="{FF2B5EF4-FFF2-40B4-BE49-F238E27FC236}">
                <a16:creationId xmlns:a16="http://schemas.microsoft.com/office/drawing/2014/main" id="{455187FE-A0D4-46D8-AF7F-6BB72A8DCC88}"/>
              </a:ext>
            </a:extLst>
          </p:cNvPr>
          <p:cNvSpPr>
            <a:spLocks noChangeShapeType="1"/>
          </p:cNvSpPr>
          <p:nvPr/>
        </p:nvSpPr>
        <p:spPr bwMode="auto">
          <a:xfrm flipH="1">
            <a:off x="3026072" y="4708501"/>
            <a:ext cx="36576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Line 12">
            <a:extLst>
              <a:ext uri="{FF2B5EF4-FFF2-40B4-BE49-F238E27FC236}">
                <a16:creationId xmlns:a16="http://schemas.microsoft.com/office/drawing/2014/main" id="{D08D509A-2E59-4431-9D6D-185141CA1B31}"/>
              </a:ext>
            </a:extLst>
          </p:cNvPr>
          <p:cNvSpPr>
            <a:spLocks noChangeShapeType="1"/>
          </p:cNvSpPr>
          <p:nvPr/>
        </p:nvSpPr>
        <p:spPr bwMode="auto">
          <a:xfrm>
            <a:off x="3026072" y="4708501"/>
            <a:ext cx="0" cy="1054192"/>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Line 13">
            <a:extLst>
              <a:ext uri="{FF2B5EF4-FFF2-40B4-BE49-F238E27FC236}">
                <a16:creationId xmlns:a16="http://schemas.microsoft.com/office/drawing/2014/main" id="{FD7EAA5B-31A7-4048-A9E5-4D94336C3680}"/>
              </a:ext>
            </a:extLst>
          </p:cNvPr>
          <p:cNvSpPr>
            <a:spLocks noChangeShapeType="1"/>
          </p:cNvSpPr>
          <p:nvPr/>
        </p:nvSpPr>
        <p:spPr bwMode="auto">
          <a:xfrm>
            <a:off x="3178472" y="5859210"/>
            <a:ext cx="838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Line 14">
            <a:extLst>
              <a:ext uri="{FF2B5EF4-FFF2-40B4-BE49-F238E27FC236}">
                <a16:creationId xmlns:a16="http://schemas.microsoft.com/office/drawing/2014/main" id="{5FC9E8FB-1053-4E19-9A46-E836D8F96792}"/>
              </a:ext>
            </a:extLst>
          </p:cNvPr>
          <p:cNvSpPr>
            <a:spLocks noChangeShapeType="1"/>
          </p:cNvSpPr>
          <p:nvPr/>
        </p:nvSpPr>
        <p:spPr bwMode="auto">
          <a:xfrm>
            <a:off x="3559472" y="5859210"/>
            <a:ext cx="0" cy="3048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Line 15">
            <a:extLst>
              <a:ext uri="{FF2B5EF4-FFF2-40B4-BE49-F238E27FC236}">
                <a16:creationId xmlns:a16="http://schemas.microsoft.com/office/drawing/2014/main" id="{DC983CF5-B824-4DBF-A8D2-92A0C54ABE9F}"/>
              </a:ext>
            </a:extLst>
          </p:cNvPr>
          <p:cNvSpPr>
            <a:spLocks noChangeShapeType="1"/>
          </p:cNvSpPr>
          <p:nvPr/>
        </p:nvSpPr>
        <p:spPr bwMode="auto">
          <a:xfrm>
            <a:off x="3559472" y="6164010"/>
            <a:ext cx="12954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Line 16">
            <a:extLst>
              <a:ext uri="{FF2B5EF4-FFF2-40B4-BE49-F238E27FC236}">
                <a16:creationId xmlns:a16="http://schemas.microsoft.com/office/drawing/2014/main" id="{B55B4485-AA9F-42CC-B0F2-2813515D356E}"/>
              </a:ext>
            </a:extLst>
          </p:cNvPr>
          <p:cNvSpPr>
            <a:spLocks noChangeShapeType="1"/>
          </p:cNvSpPr>
          <p:nvPr/>
        </p:nvSpPr>
        <p:spPr bwMode="auto">
          <a:xfrm flipH="1" flipV="1">
            <a:off x="4320343" y="4993022"/>
            <a:ext cx="534529" cy="1170988"/>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253639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box(in)">
                                      <p:cBhvr>
                                        <p:cTn id="11" dur="500"/>
                                        <p:tgtEl>
                                          <p:spTgt spid="26"/>
                                        </p:tgtEl>
                                      </p:cBhvr>
                                    </p:animEffect>
                                  </p:childTnLst>
                                  <p:subTnLst>
                                    <p:audio>
                                      <p:cMediaNode>
                                        <p:cTn display="0" masterRel="sameClick">
                                          <p:stCondLst>
                                            <p:cond evt="begin" delay="0">
                                              <p:tn val="9"/>
                                            </p:cond>
                                          </p:stCondLst>
                                          <p:endCondLst>
                                            <p:cond evt="onStopAudio" delay="0">
                                              <p:tgtEl>
                                                <p:sldTgt/>
                                              </p:tgtEl>
                                            </p:cond>
                                          </p:endCondLst>
                                        </p:cTn>
                                        <p:tgtEl>
                                          <p:sndTgt r:embed="rId2" name="chimes.wav"/>
                                        </p:tgtEl>
                                      </p:cMediaNode>
                                    </p:audio>
                                  </p:sub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ox(out)">
                                      <p:cBhvr>
                                        <p:cTn id="16" dur="500"/>
                                        <p:tgtEl>
                                          <p:spTgt spid="27"/>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8"/>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3" name="tada.wav"/>
                                        </p:tgtEl>
                                      </p:cMediaNode>
                                    </p:audio>
                                  </p:sub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strips(downLeft)">
                                      <p:cBhvr>
                                        <p:cTn id="25" dur="500"/>
                                        <p:tgtEl>
                                          <p:spTgt spid="29"/>
                                        </p:tgtEl>
                                      </p:cBhvr>
                                    </p:animEffect>
                                  </p:childTnLst>
                                  <p:subTnLst>
                                    <p:audio>
                                      <p:cMediaNode>
                                        <p:cTn display="0" masterRel="sameClick">
                                          <p:stCondLst>
                                            <p:cond evt="begin" delay="0">
                                              <p:tn val="23"/>
                                            </p:cond>
                                          </p:stCondLst>
                                          <p:endCondLst>
                                            <p:cond evt="onStopAudio" delay="0">
                                              <p:tgtEl>
                                                <p:sldTgt/>
                                              </p:tgtEl>
                                            </p:cond>
                                          </p:endCondLst>
                                        </p:cTn>
                                        <p:tgtEl>
                                          <p:sndTgt r:embed="rId4" name="chord.wav"/>
                                        </p:tgtEl>
                                      </p:cMediaNode>
                                    </p:audio>
                                  </p:subTnLst>
                                </p:cTn>
                              </p:par>
                            </p:childTnLst>
                          </p:cTn>
                        </p:par>
                      </p:childTnLst>
                    </p:cTn>
                  </p:par>
                  <p:par>
                    <p:cTn id="26" fill="hold">
                      <p:stCondLst>
                        <p:cond delay="indefinite"/>
                      </p:stCondLst>
                      <p:childTnLst>
                        <p:par>
                          <p:cTn id="27" fill="hold">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outHorizontal)">
                                      <p:cBhvr>
                                        <p:cTn id="30" dur="500"/>
                                        <p:tgtEl>
                                          <p:spTgt spid="30"/>
                                        </p:tgtEl>
                                      </p:cBhvr>
                                    </p:animEffect>
                                  </p:childTnLst>
                                  <p:subTnLst>
                                    <p:audio>
                                      <p:cMediaNode>
                                        <p:cTn display="0" masterRel="sameClick">
                                          <p:stCondLst>
                                            <p:cond evt="begin" delay="0">
                                              <p:tn val="28"/>
                                            </p:cond>
                                          </p:stCondLst>
                                          <p:endCondLst>
                                            <p:cond evt="onStopAudio" delay="0">
                                              <p:tgtEl>
                                                <p:sldTgt/>
                                              </p:tgtEl>
                                            </p:cond>
                                          </p:endCondLst>
                                        </p:cTn>
                                        <p:tgtEl>
                                          <p:sndTgt r:embed="rId2" name="chimes.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right)">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37"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barn(outVertical)">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up)">
                                      <p:cBhvr>
                                        <p:cTn id="54" dur="5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down)">
                                      <p:cBhvr>
                                        <p:cTn id="64" dur="500"/>
                                        <p:tgtEl>
                                          <p:spTgt spid="37"/>
                                        </p:tgtEl>
                                      </p:cBhvr>
                                    </p:animEffect>
                                  </p:childTnLst>
                                  <p:subTnLst>
                                    <p:audio>
                                      <p:cMediaNode>
                                        <p:cTn display="0" masterRel="sameClick">
                                          <p:stCondLst>
                                            <p:cond evt="begin" delay="0">
                                              <p:tn val="62"/>
                                            </p:cond>
                                          </p:stCondLst>
                                          <p:endCondLst>
                                            <p:cond evt="onStopAudio" delay="0">
                                              <p:tgtEl>
                                                <p:sldTgt/>
                                              </p:tgtEl>
                                            </p:cond>
                                          </p:endCondLst>
                                        </p:cTn>
                                        <p:tgtEl>
                                          <p:sndTgt r:embed="rId3"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6" grpId="0" autoUpdateAnimBg="0"/>
      <p:bldP spid="27" grpId="0" autoUpdateAnimBg="0"/>
      <p:bldP spid="28" grpId="0" autoUpdateAnimBg="0"/>
      <p:bldP spid="29" grpId="0" animBg="1" autoUpdateAnimBg="0"/>
      <p:bldP spid="30"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75</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四种存储类型：外部变量（</a:t>
            </a:r>
            <a:r>
              <a:rPr lang="en-US" altLang="zh-CN" dirty="0"/>
              <a:t>extern</a:t>
            </a:r>
            <a:r>
              <a:rPr lang="zh-CN" altLang="en-US" dirty="0"/>
              <a:t>存储类型、全局变量）</a:t>
            </a:r>
          </a:p>
        </p:txBody>
      </p:sp>
      <p:sp>
        <p:nvSpPr>
          <p:cNvPr id="19" name="Text Box 3">
            <a:extLst>
              <a:ext uri="{FF2B5EF4-FFF2-40B4-BE49-F238E27FC236}">
                <a16:creationId xmlns:a16="http://schemas.microsoft.com/office/drawing/2014/main" id="{BF514727-2B6D-4F29-AE90-B62926669E12}"/>
              </a:ext>
            </a:extLst>
          </p:cNvPr>
          <p:cNvSpPr txBox="1">
            <a:spLocks noChangeArrowheads="1"/>
          </p:cNvSpPr>
          <p:nvPr/>
        </p:nvSpPr>
        <p:spPr bwMode="auto">
          <a:xfrm>
            <a:off x="685800" y="1224848"/>
            <a:ext cx="439445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⑴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全局变量可以通过说明改变其作用域。</a:t>
            </a:r>
          </a:p>
        </p:txBody>
      </p:sp>
      <p:sp>
        <p:nvSpPr>
          <p:cNvPr id="20" name="Text Box 4">
            <a:extLst>
              <a:ext uri="{FF2B5EF4-FFF2-40B4-BE49-F238E27FC236}">
                <a16:creationId xmlns:a16="http://schemas.microsoft.com/office/drawing/2014/main" id="{08EDB9DD-8282-425C-B8B5-67C0F04D0160}"/>
              </a:ext>
            </a:extLst>
          </p:cNvPr>
          <p:cNvSpPr txBox="1">
            <a:spLocks noChangeArrowheads="1"/>
          </p:cNvSpPr>
          <p:nvPr/>
        </p:nvSpPr>
        <p:spPr bwMode="auto">
          <a:xfrm>
            <a:off x="1524000" y="1529648"/>
            <a:ext cx="2361842" cy="2587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void  main( )</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 … </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int  i; /* i</a:t>
            </a:r>
            <a:r>
              <a:rPr lang="zh-CN" altLang="en-US">
                <a:latin typeface="Times New Roman" panose="02020603050405020304" pitchFamily="18" charset="0"/>
                <a:ea typeface="宋体" panose="02010600030101010101" pitchFamily="2" charset="-122"/>
                <a:cs typeface="Times New Roman" panose="02020603050405020304" pitchFamily="18" charset="0"/>
              </a:rPr>
              <a:t>为全局变量*</a:t>
            </a:r>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void  max(int a,int b)</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 …</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1" name="AutoShape 5">
            <a:extLst>
              <a:ext uri="{FF2B5EF4-FFF2-40B4-BE49-F238E27FC236}">
                <a16:creationId xmlns:a16="http://schemas.microsoft.com/office/drawing/2014/main" id="{19E27C8B-A444-4B17-9895-6D450F729BF5}"/>
              </a:ext>
            </a:extLst>
          </p:cNvPr>
          <p:cNvSpPr>
            <a:spLocks/>
          </p:cNvSpPr>
          <p:nvPr/>
        </p:nvSpPr>
        <p:spPr bwMode="auto">
          <a:xfrm>
            <a:off x="1066800" y="2833187"/>
            <a:ext cx="533400" cy="1109012"/>
          </a:xfrm>
          <a:prstGeom prst="leftBracket">
            <a:avLst>
              <a:gd name="adj" fmla="val 0"/>
            </a:avLst>
          </a:prstGeom>
          <a:noFill/>
          <a:ln w="19050">
            <a:solidFill>
              <a:srgbClr val="E4B316"/>
            </a:solidFill>
            <a:round/>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Text Box 6">
            <a:extLst>
              <a:ext uri="{FF2B5EF4-FFF2-40B4-BE49-F238E27FC236}">
                <a16:creationId xmlns:a16="http://schemas.microsoft.com/office/drawing/2014/main" id="{9D9D7A0B-CC48-49FD-8FC6-7B6634325E64}"/>
              </a:ext>
            </a:extLst>
          </p:cNvPr>
          <p:cNvSpPr txBox="1">
            <a:spLocks noChangeArrowheads="1"/>
          </p:cNvSpPr>
          <p:nvPr/>
        </p:nvSpPr>
        <p:spPr bwMode="auto">
          <a:xfrm>
            <a:off x="1089056" y="3020573"/>
            <a:ext cx="458757" cy="78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a:t>
            </a:r>
          </a:p>
        </p:txBody>
      </p:sp>
      <p:sp>
        <p:nvSpPr>
          <p:cNvPr id="23" name="Text Box 7">
            <a:extLst>
              <a:ext uri="{FF2B5EF4-FFF2-40B4-BE49-F238E27FC236}">
                <a16:creationId xmlns:a16="http://schemas.microsoft.com/office/drawing/2014/main" id="{7A56C4E7-D4E4-4126-AEEB-E435DED304E2}"/>
              </a:ext>
            </a:extLst>
          </p:cNvPr>
          <p:cNvSpPr txBox="1">
            <a:spLocks noChangeArrowheads="1"/>
          </p:cNvSpPr>
          <p:nvPr/>
        </p:nvSpPr>
        <p:spPr bwMode="auto">
          <a:xfrm>
            <a:off x="1752600" y="1910648"/>
            <a:ext cx="153511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extern   i;</a:t>
            </a:r>
          </a:p>
        </p:txBody>
      </p:sp>
      <p:sp>
        <p:nvSpPr>
          <p:cNvPr id="24" name="AutoShape 8">
            <a:extLst>
              <a:ext uri="{FF2B5EF4-FFF2-40B4-BE49-F238E27FC236}">
                <a16:creationId xmlns:a16="http://schemas.microsoft.com/office/drawing/2014/main" id="{C7BFB12A-905E-42F6-9E6F-6BDAF21355BF}"/>
              </a:ext>
            </a:extLst>
          </p:cNvPr>
          <p:cNvSpPr>
            <a:spLocks/>
          </p:cNvSpPr>
          <p:nvPr/>
        </p:nvSpPr>
        <p:spPr bwMode="auto">
          <a:xfrm>
            <a:off x="304800" y="2139248"/>
            <a:ext cx="1295400" cy="1795543"/>
          </a:xfrm>
          <a:prstGeom prst="leftBracket">
            <a:avLst>
              <a:gd name="adj" fmla="val 0"/>
            </a:avLst>
          </a:prstGeom>
          <a:noFill/>
          <a:ln w="19050">
            <a:solidFill>
              <a:srgbClr val="E4B316"/>
            </a:solidFill>
            <a:round/>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Text Box 9">
            <a:extLst>
              <a:ext uri="{FF2B5EF4-FFF2-40B4-BE49-F238E27FC236}">
                <a16:creationId xmlns:a16="http://schemas.microsoft.com/office/drawing/2014/main" id="{56B3F06C-6AEA-4E39-A6FD-5AF965CD330E}"/>
              </a:ext>
            </a:extLst>
          </p:cNvPr>
          <p:cNvSpPr txBox="1">
            <a:spLocks noChangeArrowheads="1"/>
          </p:cNvSpPr>
          <p:nvPr/>
        </p:nvSpPr>
        <p:spPr bwMode="auto">
          <a:xfrm>
            <a:off x="379443" y="2572636"/>
            <a:ext cx="458757" cy="124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新的作用域</a:t>
            </a:r>
          </a:p>
        </p:txBody>
      </p:sp>
      <p:sp>
        <p:nvSpPr>
          <p:cNvPr id="39" name="Text Box 10">
            <a:extLst>
              <a:ext uri="{FF2B5EF4-FFF2-40B4-BE49-F238E27FC236}">
                <a16:creationId xmlns:a16="http://schemas.microsoft.com/office/drawing/2014/main" id="{3F27B866-9243-414D-85D0-1CD01C5061B0}"/>
              </a:ext>
            </a:extLst>
          </p:cNvPr>
          <p:cNvSpPr txBox="1">
            <a:spLocks noChangeArrowheads="1"/>
          </p:cNvSpPr>
          <p:nvPr/>
        </p:nvSpPr>
        <p:spPr bwMode="auto">
          <a:xfrm>
            <a:off x="709613" y="4179185"/>
            <a:ext cx="393278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⑵ </a:t>
            </a:r>
            <a:r>
              <a:rPr kumimoji="0" lang="zh-CN" altLang="en-US" dirty="0">
                <a:latin typeface="Times New Roman" panose="02020603050405020304" pitchFamily="18" charset="0"/>
                <a:ea typeface="宋体" panose="02010600030101010101" pitchFamily="2" charset="-122"/>
                <a:cs typeface="Times New Roman" panose="02020603050405020304" pitchFamily="18" charset="0"/>
              </a:rPr>
              <a:t>全局变量可以被不同的文件共享。</a:t>
            </a:r>
          </a:p>
        </p:txBody>
      </p:sp>
      <p:sp>
        <p:nvSpPr>
          <p:cNvPr id="40" name="Text Box 11">
            <a:extLst>
              <a:ext uri="{FF2B5EF4-FFF2-40B4-BE49-F238E27FC236}">
                <a16:creationId xmlns:a16="http://schemas.microsoft.com/office/drawing/2014/main" id="{2319FFC4-99BF-4827-9AED-EFE2C17E652E}"/>
              </a:ext>
            </a:extLst>
          </p:cNvPr>
          <p:cNvSpPr txBox="1">
            <a:spLocks noChangeArrowheads="1"/>
          </p:cNvSpPr>
          <p:nvPr/>
        </p:nvSpPr>
        <p:spPr bwMode="auto">
          <a:xfrm>
            <a:off x="838200" y="4560185"/>
            <a:ext cx="3657068"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kumimoji="0" lang="en-US" altLang="zh-CN">
                <a:latin typeface="Times New Roman" panose="02020603050405020304" pitchFamily="18" charset="0"/>
                <a:ea typeface="宋体" panose="02010600030101010101" pitchFamily="2" charset="-122"/>
                <a:cs typeface="Times New Roman" panose="02020603050405020304" pitchFamily="18" charset="0"/>
              </a:rPr>
              <a:t>             file1.c              file2.c</a:t>
            </a:r>
          </a:p>
          <a:p>
            <a:pPr eaLnBrk="0" hangingPunct="0"/>
            <a:r>
              <a:rPr kumimoji="0" lang="en-US" altLang="zh-CN">
                <a:latin typeface="Times New Roman" panose="02020603050405020304" pitchFamily="18" charset="0"/>
                <a:ea typeface="宋体" panose="02010600030101010101" pitchFamily="2" charset="-122"/>
                <a:cs typeface="Times New Roman" panose="02020603050405020304" pitchFamily="18" charset="0"/>
              </a:rPr>
              <a:t>             int a  ;              extern   int  a ;</a:t>
            </a:r>
          </a:p>
        </p:txBody>
      </p:sp>
      <p:sp>
        <p:nvSpPr>
          <p:cNvPr id="41" name="AutoShape 12">
            <a:extLst>
              <a:ext uri="{FF2B5EF4-FFF2-40B4-BE49-F238E27FC236}">
                <a16:creationId xmlns:a16="http://schemas.microsoft.com/office/drawing/2014/main" id="{A5F55506-2ACA-4CC1-9133-E2223756CB81}"/>
              </a:ext>
            </a:extLst>
          </p:cNvPr>
          <p:cNvSpPr>
            <a:spLocks/>
          </p:cNvSpPr>
          <p:nvPr/>
        </p:nvSpPr>
        <p:spPr bwMode="auto">
          <a:xfrm>
            <a:off x="2382008" y="5802656"/>
            <a:ext cx="2486020" cy="369252"/>
          </a:xfrm>
          <a:prstGeom prst="accentCallout2">
            <a:avLst>
              <a:gd name="adj1" fmla="val 73751"/>
              <a:gd name="adj2" fmla="val -3115"/>
              <a:gd name="adj3" fmla="val 33864"/>
              <a:gd name="adj4" fmla="val -16607"/>
              <a:gd name="adj5" fmla="val -133946"/>
              <a:gd name="adj6" fmla="val -17170"/>
            </a:avLst>
          </a:prstGeom>
          <a:noFill/>
          <a:ln w="19050">
            <a:solidFill>
              <a:srgbClr val="E4B316"/>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文件</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定义的外部变量</a:t>
            </a:r>
          </a:p>
        </p:txBody>
      </p:sp>
      <p:sp>
        <p:nvSpPr>
          <p:cNvPr id="42" name="AutoShape 13">
            <a:extLst>
              <a:ext uri="{FF2B5EF4-FFF2-40B4-BE49-F238E27FC236}">
                <a16:creationId xmlns:a16="http://schemas.microsoft.com/office/drawing/2014/main" id="{1FE472EA-A975-477A-87F7-461E226DF9FE}"/>
              </a:ext>
            </a:extLst>
          </p:cNvPr>
          <p:cNvSpPr>
            <a:spLocks/>
          </p:cNvSpPr>
          <p:nvPr/>
        </p:nvSpPr>
        <p:spPr bwMode="auto">
          <a:xfrm>
            <a:off x="3807922" y="5375208"/>
            <a:ext cx="5178196" cy="369252"/>
          </a:xfrm>
          <a:prstGeom prst="accentCallout2">
            <a:avLst>
              <a:gd name="adj1" fmla="val 18750"/>
              <a:gd name="adj2" fmla="val -2361"/>
              <a:gd name="adj3" fmla="val 18750"/>
              <a:gd name="adj4" fmla="val -9597"/>
              <a:gd name="adj5" fmla="val -50523"/>
              <a:gd name="adj6" fmla="val -9644"/>
            </a:avLst>
          </a:prstGeom>
          <a:noFill/>
          <a:ln w="19050">
            <a:solidFill>
              <a:srgbClr val="E4B316"/>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文件</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通过说明使用文件</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的外部变量</a:t>
            </a:r>
          </a:p>
        </p:txBody>
      </p:sp>
      <p:sp>
        <p:nvSpPr>
          <p:cNvPr id="43" name="Text Box 14">
            <a:extLst>
              <a:ext uri="{FF2B5EF4-FFF2-40B4-BE49-F238E27FC236}">
                <a16:creationId xmlns:a16="http://schemas.microsoft.com/office/drawing/2014/main" id="{337E7503-B39A-4C06-ACEB-C3E91941E092}"/>
              </a:ext>
            </a:extLst>
          </p:cNvPr>
          <p:cNvSpPr txBox="1">
            <a:spLocks noChangeArrowheads="1"/>
          </p:cNvSpPr>
          <p:nvPr/>
        </p:nvSpPr>
        <p:spPr bwMode="auto">
          <a:xfrm>
            <a:off x="838200" y="6154695"/>
            <a:ext cx="488176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如果只希望在本文件中使用，可以加</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static</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说明 </a:t>
            </a:r>
          </a:p>
        </p:txBody>
      </p:sp>
      <p:sp>
        <p:nvSpPr>
          <p:cNvPr id="44" name="Text Box 15">
            <a:extLst>
              <a:ext uri="{FF2B5EF4-FFF2-40B4-BE49-F238E27FC236}">
                <a16:creationId xmlns:a16="http://schemas.microsoft.com/office/drawing/2014/main" id="{27BD0E4E-E47B-4D31-AB0F-640E58DDEA4B}"/>
              </a:ext>
            </a:extLst>
          </p:cNvPr>
          <p:cNvSpPr txBox="1">
            <a:spLocks noChangeArrowheads="1"/>
          </p:cNvSpPr>
          <p:nvPr/>
        </p:nvSpPr>
        <p:spPr bwMode="auto">
          <a:xfrm>
            <a:off x="931129" y="4808212"/>
            <a:ext cx="66907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static</a:t>
            </a:r>
          </a:p>
        </p:txBody>
      </p:sp>
    </p:spTree>
    <p:extLst>
      <p:ext uri="{BB962C8B-B14F-4D97-AF65-F5344CB8AC3E}">
        <p14:creationId xmlns:p14="http://schemas.microsoft.com/office/powerpoint/2010/main" val="928966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slide(fromBottom)">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outHorizontal)">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0-#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1000" fill="hold"/>
                                        <p:tgtEl>
                                          <p:spTgt spid="23"/>
                                        </p:tgtEl>
                                        <p:attrNameLst>
                                          <p:attrName>ppt_w</p:attrName>
                                        </p:attrNameLst>
                                      </p:cBhvr>
                                      <p:tavLst>
                                        <p:tav tm="0">
                                          <p:val>
                                            <p:fltVal val="0"/>
                                          </p:val>
                                        </p:tav>
                                        <p:tav tm="100000">
                                          <p:val>
                                            <p:strVal val="#ppt_w"/>
                                          </p:val>
                                        </p:tav>
                                      </p:tavLst>
                                    </p:anim>
                                    <p:anim calcmode="lin" valueType="num">
                                      <p:cBhvr>
                                        <p:cTn id="28" dur="1000" fill="hold"/>
                                        <p:tgtEl>
                                          <p:spTgt spid="23"/>
                                        </p:tgtEl>
                                        <p:attrNameLst>
                                          <p:attrName>ppt_h</p:attrName>
                                        </p:attrNameLst>
                                      </p:cBhvr>
                                      <p:tavLst>
                                        <p:tav tm="0">
                                          <p:val>
                                            <p:fltVal val="0"/>
                                          </p:val>
                                        </p:tav>
                                        <p:tav tm="100000">
                                          <p:val>
                                            <p:strVal val="#ppt_h"/>
                                          </p:val>
                                        </p:tav>
                                      </p:tavLst>
                                    </p:anim>
                                    <p:anim calcmode="lin" valueType="num">
                                      <p:cBhvr>
                                        <p:cTn id="2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42"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arn(outHorizontal)">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fill="hold"/>
                                        <p:tgtEl>
                                          <p:spTgt spid="38"/>
                                        </p:tgtEl>
                                        <p:attrNameLst>
                                          <p:attrName>ppt_x</p:attrName>
                                        </p:attrNameLst>
                                      </p:cBhvr>
                                      <p:tavLst>
                                        <p:tav tm="0">
                                          <p:val>
                                            <p:strVal val="0-#ppt_w/2"/>
                                          </p:val>
                                        </p:tav>
                                        <p:tav tm="100000">
                                          <p:val>
                                            <p:strVal val="#ppt_x"/>
                                          </p:val>
                                        </p:tav>
                                      </p:tavLst>
                                    </p:anim>
                                    <p:anim calcmode="lin" valueType="num">
                                      <p:cBhvr additive="base">
                                        <p:cTn id="41"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linds(horizontal)">
                                      <p:cBhvr>
                                        <p:cTn id="46" dur="500"/>
                                        <p:tgtEl>
                                          <p:spTgt spid="39"/>
                                        </p:tgtEl>
                                      </p:cBhvr>
                                    </p:animEffect>
                                  </p:childTnLst>
                                  <p:subTnLst>
                                    <p:audio>
                                      <p:cMediaNode>
                                        <p:cTn display="0" masterRel="sameClick">
                                          <p:stCondLst>
                                            <p:cond evt="begin" delay="0">
                                              <p:tn val="44"/>
                                            </p:cond>
                                          </p:stCondLst>
                                          <p:endCondLst>
                                            <p:cond evt="onStopAudio" delay="0">
                                              <p:tgtEl>
                                                <p:sldTgt/>
                                              </p:tgtEl>
                                            </p:cond>
                                          </p:endCondLst>
                                        </p:cTn>
                                        <p:tgtEl>
                                          <p:sndTgt r:embed="rId2" name="NOTIFY.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8" presetClass="entr" presetSubtype="9"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strips(upLeft)">
                                      <p:cBhvr>
                                        <p:cTn id="57"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8" presetClass="entr" presetSubtype="9" fill="hold" grpId="0"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strips(upLeft)">
                                      <p:cBhvr>
                                        <p:cTn id="62"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p:cTn id="71" dur="1000" fill="hold"/>
                                        <p:tgtEl>
                                          <p:spTgt spid="44"/>
                                        </p:tgtEl>
                                        <p:attrNameLst>
                                          <p:attrName>ppt_w</p:attrName>
                                        </p:attrNameLst>
                                      </p:cBhvr>
                                      <p:tavLst>
                                        <p:tav tm="0">
                                          <p:val>
                                            <p:fltVal val="0"/>
                                          </p:val>
                                        </p:tav>
                                        <p:tav tm="100000">
                                          <p:val>
                                            <p:strVal val="#ppt_w"/>
                                          </p:val>
                                        </p:tav>
                                      </p:tavLst>
                                    </p:anim>
                                    <p:anim calcmode="lin" valueType="num">
                                      <p:cBhvr>
                                        <p:cTn id="72" dur="1000" fill="hold"/>
                                        <p:tgtEl>
                                          <p:spTgt spid="44"/>
                                        </p:tgtEl>
                                        <p:attrNameLst>
                                          <p:attrName>ppt_h</p:attrName>
                                        </p:attrNameLst>
                                      </p:cBhvr>
                                      <p:tavLst>
                                        <p:tav tm="0">
                                          <p:val>
                                            <p:fltVal val="0"/>
                                          </p:val>
                                        </p:tav>
                                        <p:tav tm="100000">
                                          <p:val>
                                            <p:strVal val="#ppt_h"/>
                                          </p:val>
                                        </p:tav>
                                      </p:tavLst>
                                    </p:anim>
                                    <p:anim calcmode="lin" valueType="num">
                                      <p:cBhvr>
                                        <p:cTn id="73" dur="1000" fill="hold"/>
                                        <p:tgtEl>
                                          <p:spTgt spid="44"/>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4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utoUpdateAnimBg="0"/>
      <p:bldP spid="21" grpId="0" animBg="1" autoUpdateAnimBg="0"/>
      <p:bldP spid="22" grpId="0" autoUpdateAnimBg="0"/>
      <p:bldP spid="23" grpId="0" autoUpdateAnimBg="0"/>
      <p:bldP spid="38" grpId="0" autoUpdateAnimBg="0"/>
      <p:bldP spid="39" grpId="0" autoUpdateAnimBg="0"/>
      <p:bldP spid="40" grpId="0" autoUpdateAnimBg="0"/>
      <p:bldP spid="41" grpId="0" animBg="1" autoUpdateAnimBg="0"/>
      <p:bldP spid="42" grpId="0" animBg="1" autoUpdateAnimBg="0"/>
      <p:bldP spid="43" grpId="0" autoUpdateAnimBg="0"/>
      <p:bldP spid="44"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76</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四种存储类型：外部变量（</a:t>
            </a:r>
            <a:r>
              <a:rPr lang="en-US" altLang="zh-CN" dirty="0"/>
              <a:t>extern</a:t>
            </a:r>
            <a:r>
              <a:rPr lang="zh-CN" altLang="en-US" dirty="0"/>
              <a:t>存储类型、全局变量）</a:t>
            </a:r>
          </a:p>
        </p:txBody>
      </p:sp>
      <p:sp>
        <p:nvSpPr>
          <p:cNvPr id="6" name="Text Box 3">
            <a:extLst>
              <a:ext uri="{FF2B5EF4-FFF2-40B4-BE49-F238E27FC236}">
                <a16:creationId xmlns:a16="http://schemas.microsoft.com/office/drawing/2014/main" id="{8A0EE387-8AAD-4D2B-AB4B-C746388146F6}"/>
              </a:ext>
            </a:extLst>
          </p:cNvPr>
          <p:cNvSpPr txBox="1">
            <a:spLocks noChangeArrowheads="1"/>
          </p:cNvSpPr>
          <p:nvPr/>
        </p:nvSpPr>
        <p:spPr bwMode="auto">
          <a:xfrm>
            <a:off x="103188" y="1389248"/>
            <a:ext cx="8856616"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⑶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模块设计的原则：内聚性强，耦合性弱。全局变量的使用占用内存资源且增加模块的耦合性，因此，应尽量不使用全局变量。</a:t>
            </a:r>
          </a:p>
        </p:txBody>
      </p:sp>
      <p:sp>
        <p:nvSpPr>
          <p:cNvPr id="8" name="Text Box 4">
            <a:extLst>
              <a:ext uri="{FF2B5EF4-FFF2-40B4-BE49-F238E27FC236}">
                <a16:creationId xmlns:a16="http://schemas.microsoft.com/office/drawing/2014/main" id="{DDEAA3EB-9FB3-4D95-8D9E-6041687CBEE9}"/>
              </a:ext>
            </a:extLst>
          </p:cNvPr>
          <p:cNvSpPr txBox="1">
            <a:spLocks noChangeArrowheads="1"/>
          </p:cNvSpPr>
          <p:nvPr/>
        </p:nvSpPr>
        <p:spPr bwMode="auto">
          <a:xfrm>
            <a:off x="76200" y="2081436"/>
            <a:ext cx="888360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⑷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当模块中出现和全局变量同名的局部变量时，局部变量在模块中优先。</a:t>
            </a:r>
          </a:p>
        </p:txBody>
      </p:sp>
      <p:sp>
        <p:nvSpPr>
          <p:cNvPr id="9" name="Text Box 5">
            <a:extLst>
              <a:ext uri="{FF2B5EF4-FFF2-40B4-BE49-F238E27FC236}">
                <a16:creationId xmlns:a16="http://schemas.microsoft.com/office/drawing/2014/main" id="{A1589880-7FBF-46C7-B0FB-7F9E53551140}"/>
              </a:ext>
            </a:extLst>
          </p:cNvPr>
          <p:cNvSpPr txBox="1">
            <a:spLocks noChangeArrowheads="1"/>
          </p:cNvSpPr>
          <p:nvPr/>
        </p:nvSpPr>
        <p:spPr bwMode="auto">
          <a:xfrm>
            <a:off x="3492043" y="2518046"/>
            <a:ext cx="1739877" cy="314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a=5;</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fun(…)</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a=6;</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0" name="AutoShape 6">
            <a:extLst>
              <a:ext uri="{FF2B5EF4-FFF2-40B4-BE49-F238E27FC236}">
                <a16:creationId xmlns:a16="http://schemas.microsoft.com/office/drawing/2014/main" id="{D32D37D8-4A8E-4ECD-BD18-D59279C1F38F}"/>
              </a:ext>
            </a:extLst>
          </p:cNvPr>
          <p:cNvSpPr>
            <a:spLocks/>
          </p:cNvSpPr>
          <p:nvPr/>
        </p:nvSpPr>
        <p:spPr bwMode="auto">
          <a:xfrm>
            <a:off x="3187243" y="2704663"/>
            <a:ext cx="304800" cy="876026"/>
          </a:xfrm>
          <a:prstGeom prst="leftBracket">
            <a:avLst>
              <a:gd name="adj" fmla="val 0"/>
            </a:avLst>
          </a:prstGeom>
          <a:noFill/>
          <a:ln w="19050">
            <a:solidFill>
              <a:srgbClr val="E4B316"/>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AutoShape 7">
            <a:extLst>
              <a:ext uri="{FF2B5EF4-FFF2-40B4-BE49-F238E27FC236}">
                <a16:creationId xmlns:a16="http://schemas.microsoft.com/office/drawing/2014/main" id="{DEEBE2D5-2C04-4FCF-894B-B605B9E473EC}"/>
              </a:ext>
            </a:extLst>
          </p:cNvPr>
          <p:cNvSpPr>
            <a:spLocks/>
          </p:cNvSpPr>
          <p:nvPr/>
        </p:nvSpPr>
        <p:spPr bwMode="auto">
          <a:xfrm>
            <a:off x="3187243" y="4787280"/>
            <a:ext cx="304800" cy="457200"/>
          </a:xfrm>
          <a:prstGeom prst="leftBracket">
            <a:avLst>
              <a:gd name="adj" fmla="val 0"/>
            </a:avLst>
          </a:prstGeom>
          <a:noFill/>
          <a:ln w="19050">
            <a:solidFill>
              <a:srgbClr val="E4B316"/>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8930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77</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230521" cy="523220"/>
          </a:xfrm>
        </p:spPr>
        <p:txBody>
          <a:bodyPr/>
          <a:lstStyle/>
          <a:p>
            <a:r>
              <a:rPr lang="zh-CN" altLang="en-US" dirty="0"/>
              <a:t>函数间的数据传递</a:t>
            </a:r>
            <a:r>
              <a:rPr lang="en-US" altLang="zh-CN" dirty="0"/>
              <a:t>*</a:t>
            </a:r>
            <a:endParaRPr lang="zh-CN" altLang="en-US" dirty="0"/>
          </a:p>
        </p:txBody>
      </p:sp>
      <p:sp>
        <p:nvSpPr>
          <p:cNvPr id="7" name="文本占位符 6">
            <a:extLst>
              <a:ext uri="{FF2B5EF4-FFF2-40B4-BE49-F238E27FC236}">
                <a16:creationId xmlns:a16="http://schemas.microsoft.com/office/drawing/2014/main" id="{30771F0A-2C13-49C8-B973-8B909BA5A973}"/>
              </a:ext>
            </a:extLst>
          </p:cNvPr>
          <p:cNvSpPr>
            <a:spLocks noGrp="1"/>
          </p:cNvSpPr>
          <p:nvPr>
            <p:ph type="body" sz="quarter" idx="13"/>
          </p:nvPr>
        </p:nvSpPr>
        <p:spPr>
          <a:xfrm>
            <a:off x="298450" y="778213"/>
            <a:ext cx="8547100" cy="523220"/>
          </a:xfrm>
        </p:spPr>
        <p:txBody>
          <a:bodyPr/>
          <a:lstStyle/>
          <a:p>
            <a:r>
              <a:rPr lang="zh-CN" altLang="en-US" dirty="0"/>
              <a:t>基本概念</a:t>
            </a:r>
          </a:p>
        </p:txBody>
      </p:sp>
      <p:sp>
        <p:nvSpPr>
          <p:cNvPr id="8" name="Text Box 3">
            <a:extLst>
              <a:ext uri="{FF2B5EF4-FFF2-40B4-BE49-F238E27FC236}">
                <a16:creationId xmlns:a16="http://schemas.microsoft.com/office/drawing/2014/main" id="{8C934101-E9B4-4FD2-81E7-A8197ACDE98B}"/>
              </a:ext>
            </a:extLst>
          </p:cNvPr>
          <p:cNvSpPr txBox="1">
            <a:spLocks noChangeArrowheads="1"/>
          </p:cNvSpPr>
          <p:nvPr/>
        </p:nvSpPr>
        <p:spPr bwMode="auto">
          <a:xfrm>
            <a:off x="214347" y="1212850"/>
            <a:ext cx="9083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函数在调用的过程中，调用函数和被调函数存在数据的相互传</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递。数据的传递包括两个方面：</a:t>
            </a:r>
          </a:p>
        </p:txBody>
      </p:sp>
      <p:sp>
        <p:nvSpPr>
          <p:cNvPr id="9" name="Text Box 4">
            <a:extLst>
              <a:ext uri="{FF2B5EF4-FFF2-40B4-BE49-F238E27FC236}">
                <a16:creationId xmlns:a16="http://schemas.microsoft.com/office/drawing/2014/main" id="{F907A2B6-690D-41C4-8FA6-00C1BD7A213B}"/>
              </a:ext>
            </a:extLst>
          </p:cNvPr>
          <p:cNvSpPr txBox="1">
            <a:spLocks noChangeArrowheads="1"/>
          </p:cNvSpPr>
          <p:nvPr/>
        </p:nvSpPr>
        <p:spPr bwMode="auto">
          <a:xfrm>
            <a:off x="823947" y="1850340"/>
            <a:ext cx="272091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⑴</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将值传递给被调函数；</a:t>
            </a:r>
          </a:p>
        </p:txBody>
      </p:sp>
      <p:sp>
        <p:nvSpPr>
          <p:cNvPr id="10" name="Text Box 5">
            <a:extLst>
              <a:ext uri="{FF2B5EF4-FFF2-40B4-BE49-F238E27FC236}">
                <a16:creationId xmlns:a16="http://schemas.microsoft.com/office/drawing/2014/main" id="{525085C2-137B-4E3F-B864-885E2AC9A1AD}"/>
              </a:ext>
            </a:extLst>
          </p:cNvPr>
          <p:cNvSpPr txBox="1">
            <a:spLocks noChangeArrowheads="1"/>
          </p:cNvSpPr>
          <p:nvPr/>
        </p:nvSpPr>
        <p:spPr bwMode="auto">
          <a:xfrm>
            <a:off x="846172" y="2231340"/>
            <a:ext cx="410590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⑵</a:t>
            </a:r>
            <a:r>
              <a:rPr lang="zh-CN" altLang="en-US">
                <a:latin typeface="Times New Roman" panose="02020603050405020304" pitchFamily="18" charset="0"/>
                <a:ea typeface="宋体" panose="02010600030101010101" pitchFamily="2" charset="-122"/>
                <a:cs typeface="Times New Roman" panose="02020603050405020304" pitchFamily="18" charset="0"/>
              </a:rPr>
              <a:t>将被调函数的结果返回给调用函数。</a:t>
            </a:r>
          </a:p>
        </p:txBody>
      </p:sp>
      <p:sp>
        <p:nvSpPr>
          <p:cNvPr id="11" name="AutoShape 6">
            <a:extLst>
              <a:ext uri="{FF2B5EF4-FFF2-40B4-BE49-F238E27FC236}">
                <a16:creationId xmlns:a16="http://schemas.microsoft.com/office/drawing/2014/main" id="{94D7645F-2D91-4AB4-8FC0-D00A187F9B40}"/>
              </a:ext>
            </a:extLst>
          </p:cNvPr>
          <p:cNvSpPr>
            <a:spLocks noChangeArrowheads="1"/>
          </p:cNvSpPr>
          <p:nvPr/>
        </p:nvSpPr>
        <p:spPr bwMode="auto">
          <a:xfrm>
            <a:off x="1243182" y="3602940"/>
            <a:ext cx="1295400" cy="1371600"/>
          </a:xfrm>
          <a:prstGeom prst="can">
            <a:avLst>
              <a:gd name="adj" fmla="val 26471"/>
            </a:avLst>
          </a:prstGeom>
          <a:gradFill rotWithShape="0">
            <a:gsLst>
              <a:gs pos="0">
                <a:srgbClr val="66FFFF">
                  <a:gamma/>
                  <a:shade val="46275"/>
                  <a:invGamma/>
                </a:srgbClr>
              </a:gs>
              <a:gs pos="50000">
                <a:srgbClr val="66FFFF"/>
              </a:gs>
              <a:gs pos="100000">
                <a:srgbClr val="66FFFF">
                  <a:gamma/>
                  <a:shade val="46275"/>
                  <a:invGamma/>
                </a:srgbClr>
              </a:gs>
            </a:gsLst>
            <a:lin ang="0" scaled="1"/>
          </a:gradFill>
          <a:ln>
            <a:noFill/>
          </a:ln>
          <a:effectLst/>
          <a:extLst>
            <a:ext uri="{91240B29-F687-4F45-9708-019B960494DF}">
              <a14:hiddenLine xmlns:a14="http://schemas.microsoft.com/office/drawing/2010/main" w="9525">
                <a:solidFill>
                  <a:srgbClr val="00FF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zh-CN" altLang="en-US">
                <a:latin typeface="Times New Roman" panose="02020603050405020304" pitchFamily="18" charset="0"/>
                <a:ea typeface="宋体" panose="02010600030101010101" pitchFamily="2" charset="-122"/>
                <a:cs typeface="Times New Roman" panose="02020603050405020304" pitchFamily="18" charset="0"/>
              </a:rPr>
              <a:t>调用函数</a:t>
            </a:r>
          </a:p>
        </p:txBody>
      </p:sp>
      <p:sp>
        <p:nvSpPr>
          <p:cNvPr id="12" name="AutoShape 7">
            <a:extLst>
              <a:ext uri="{FF2B5EF4-FFF2-40B4-BE49-F238E27FC236}">
                <a16:creationId xmlns:a16="http://schemas.microsoft.com/office/drawing/2014/main" id="{45FB2DE7-A8BD-416C-9650-6B2E909EC0B6}"/>
              </a:ext>
            </a:extLst>
          </p:cNvPr>
          <p:cNvSpPr>
            <a:spLocks noChangeArrowheads="1"/>
          </p:cNvSpPr>
          <p:nvPr/>
        </p:nvSpPr>
        <p:spPr bwMode="auto">
          <a:xfrm>
            <a:off x="3352935" y="3602940"/>
            <a:ext cx="1295400" cy="1371600"/>
          </a:xfrm>
          <a:prstGeom prst="can">
            <a:avLst>
              <a:gd name="adj" fmla="val 26471"/>
            </a:avLst>
          </a:prstGeom>
          <a:gradFill rotWithShape="0">
            <a:gsLst>
              <a:gs pos="0">
                <a:srgbClr val="FFFF00">
                  <a:gamma/>
                  <a:shade val="46275"/>
                  <a:invGamma/>
                </a:srgbClr>
              </a:gs>
              <a:gs pos="50000">
                <a:srgbClr val="FFFF00"/>
              </a:gs>
              <a:gs pos="100000">
                <a:srgbClr val="FFFF00">
                  <a:gamma/>
                  <a:shade val="46275"/>
                  <a:invGamma/>
                </a:srgbClr>
              </a:gs>
            </a:gsLst>
            <a:lin ang="0" scaled="1"/>
          </a:gradFill>
          <a:ln>
            <a:noFill/>
          </a:ln>
          <a:effectLst/>
          <a:extLst>
            <a:ext uri="{91240B29-F687-4F45-9708-019B960494DF}">
              <a14:hiddenLine xmlns:a14="http://schemas.microsoft.com/office/drawing/2010/main" w="9525">
                <a:solidFill>
                  <a:srgbClr val="00FF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zh-CN" altLang="en-US">
                <a:latin typeface="Times New Roman" panose="02020603050405020304" pitchFamily="18" charset="0"/>
                <a:ea typeface="宋体" panose="02010600030101010101" pitchFamily="2" charset="-122"/>
                <a:cs typeface="Times New Roman" panose="02020603050405020304" pitchFamily="18" charset="0"/>
              </a:rPr>
              <a:t>被调函数</a:t>
            </a:r>
          </a:p>
        </p:txBody>
      </p:sp>
      <p:sp>
        <p:nvSpPr>
          <p:cNvPr id="13" name="AutoShape 8">
            <a:extLst>
              <a:ext uri="{FF2B5EF4-FFF2-40B4-BE49-F238E27FC236}">
                <a16:creationId xmlns:a16="http://schemas.microsoft.com/office/drawing/2014/main" id="{21528921-F0B7-4ACB-B9FF-791990A6D233}"/>
              </a:ext>
            </a:extLst>
          </p:cNvPr>
          <p:cNvSpPr>
            <a:spLocks noChangeArrowheads="1"/>
          </p:cNvSpPr>
          <p:nvPr/>
        </p:nvSpPr>
        <p:spPr bwMode="auto">
          <a:xfrm>
            <a:off x="1547982" y="2764740"/>
            <a:ext cx="3203575" cy="1066800"/>
          </a:xfrm>
          <a:prstGeom prst="curvedDownArrow">
            <a:avLst>
              <a:gd name="adj1" fmla="val 54122"/>
              <a:gd name="adj2" fmla="val 138408"/>
              <a:gd name="adj3" fmla="val 31630"/>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AutoShape 9">
            <a:extLst>
              <a:ext uri="{FF2B5EF4-FFF2-40B4-BE49-F238E27FC236}">
                <a16:creationId xmlns:a16="http://schemas.microsoft.com/office/drawing/2014/main" id="{9D838A77-4302-4D39-B9F1-35934BCEAF58}"/>
              </a:ext>
            </a:extLst>
          </p:cNvPr>
          <p:cNvSpPr>
            <a:spLocks/>
          </p:cNvSpPr>
          <p:nvPr/>
        </p:nvSpPr>
        <p:spPr bwMode="auto">
          <a:xfrm>
            <a:off x="4513865" y="2724805"/>
            <a:ext cx="3203575" cy="385405"/>
          </a:xfrm>
          <a:prstGeom prst="accentCallout2">
            <a:avLst>
              <a:gd name="adj1" fmla="val 21819"/>
              <a:gd name="adj2" fmla="val -2380"/>
              <a:gd name="adj3" fmla="val 21819"/>
              <a:gd name="adj4" fmla="val -4907"/>
              <a:gd name="adj5" fmla="val 131514"/>
              <a:gd name="adj6" fmla="val -16106"/>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向被调函数传递值</a:t>
            </a:r>
          </a:p>
        </p:txBody>
      </p:sp>
      <p:sp>
        <p:nvSpPr>
          <p:cNvPr id="15" name="AutoShape 11">
            <a:extLst>
              <a:ext uri="{FF2B5EF4-FFF2-40B4-BE49-F238E27FC236}">
                <a16:creationId xmlns:a16="http://schemas.microsoft.com/office/drawing/2014/main" id="{BA71D454-D755-4FE9-9112-67370F284152}"/>
              </a:ext>
            </a:extLst>
          </p:cNvPr>
          <p:cNvSpPr>
            <a:spLocks noChangeArrowheads="1"/>
          </p:cNvSpPr>
          <p:nvPr/>
        </p:nvSpPr>
        <p:spPr bwMode="auto">
          <a:xfrm flipH="1">
            <a:off x="1166982" y="4974540"/>
            <a:ext cx="3203575" cy="1066800"/>
          </a:xfrm>
          <a:prstGeom prst="curvedUpArrow">
            <a:avLst>
              <a:gd name="adj1" fmla="val 83075"/>
              <a:gd name="adj2" fmla="val 141925"/>
              <a:gd name="adj3" fmla="val 49106"/>
            </a:avLst>
          </a:prstGeom>
          <a:gradFill rotWithShape="0">
            <a:gsLst>
              <a:gs pos="0">
                <a:srgbClr val="99FF33"/>
              </a:gs>
              <a:gs pos="50000">
                <a:srgbClr val="99FF33">
                  <a:gamma/>
                  <a:shade val="46275"/>
                  <a:invGamma/>
                </a:srgbClr>
              </a:gs>
              <a:gs pos="100000">
                <a:srgbClr val="99FF33"/>
              </a:gs>
            </a:gsLst>
            <a:lin ang="2700000" scaled="1"/>
          </a:gradFill>
          <a:ln>
            <a:noFill/>
          </a:ln>
          <a:effectLst/>
          <a:extLs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AutoShape 12">
            <a:extLst>
              <a:ext uri="{FF2B5EF4-FFF2-40B4-BE49-F238E27FC236}">
                <a16:creationId xmlns:a16="http://schemas.microsoft.com/office/drawing/2014/main" id="{43AC5E66-75F8-499F-8345-EA9800C93788}"/>
              </a:ext>
            </a:extLst>
          </p:cNvPr>
          <p:cNvSpPr>
            <a:spLocks/>
          </p:cNvSpPr>
          <p:nvPr/>
        </p:nvSpPr>
        <p:spPr bwMode="auto">
          <a:xfrm>
            <a:off x="4315428" y="5774987"/>
            <a:ext cx="3600450" cy="362248"/>
          </a:xfrm>
          <a:prstGeom prst="accentCallout2">
            <a:avLst>
              <a:gd name="adj1" fmla="val 18750"/>
              <a:gd name="adj2" fmla="val -2116"/>
              <a:gd name="adj3" fmla="val 18750"/>
              <a:gd name="adj4" fmla="val -8468"/>
              <a:gd name="adj5" fmla="val -28125"/>
              <a:gd name="adj6" fmla="val -14199"/>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将结果返回给调用函数</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Text Box 3">
            <a:extLst>
              <a:ext uri="{FF2B5EF4-FFF2-40B4-BE49-F238E27FC236}">
                <a16:creationId xmlns:a16="http://schemas.microsoft.com/office/drawing/2014/main" id="{FE575D0C-1201-4974-A9D8-A1892FBB3265}"/>
              </a:ext>
            </a:extLst>
          </p:cNvPr>
          <p:cNvSpPr txBox="1">
            <a:spLocks noChangeArrowheads="1"/>
          </p:cNvSpPr>
          <p:nvPr/>
        </p:nvSpPr>
        <p:spPr bwMode="auto">
          <a:xfrm>
            <a:off x="4819029" y="3747791"/>
            <a:ext cx="4157205"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dirty="0">
                <a:latin typeface="宋体" panose="02010600030101010101" pitchFamily="2" charset="-122"/>
                <a:ea typeface="宋体" panose="02010600030101010101" pitchFamily="2" charset="-122"/>
              </a:rPr>
              <a:t>⑴ </a:t>
            </a:r>
            <a:r>
              <a:rPr lang="zh-CN" altLang="en-US" sz="2000" dirty="0">
                <a:latin typeface="宋体" panose="02010600030101010101" pitchFamily="2" charset="-122"/>
                <a:ea typeface="宋体" panose="02010600030101010101" pitchFamily="2" charset="-122"/>
              </a:rPr>
              <a:t>通过函数参数传值或传地址；</a:t>
            </a:r>
          </a:p>
          <a:p>
            <a:r>
              <a:rPr lang="zh-CN" altLang="en-US" sz="2000" dirty="0">
                <a:latin typeface="宋体" panose="02010600030101010101" pitchFamily="2" charset="-122"/>
                <a:ea typeface="宋体" panose="02010600030101010101" pitchFamily="2" charset="-122"/>
              </a:rPr>
              <a:t>⑵ 通过返回值传递结果</a:t>
            </a:r>
            <a:r>
              <a:rPr lang="en-US" altLang="zh-CN" sz="2000" dirty="0">
                <a:latin typeface="宋体" panose="02010600030101010101" pitchFamily="2" charset="-122"/>
                <a:ea typeface="宋体" panose="02010600030101010101" pitchFamily="2" charset="-122"/>
              </a:rPr>
              <a:t>;</a:t>
            </a:r>
          </a:p>
          <a:p>
            <a:r>
              <a:rPr lang="en-US" altLang="zh-CN" sz="2000" dirty="0">
                <a:latin typeface="宋体" panose="02010600030101010101" pitchFamily="2" charset="-122"/>
                <a:ea typeface="宋体" panose="02010600030101010101" pitchFamily="2" charset="-122"/>
              </a:rPr>
              <a:t>⑶ </a:t>
            </a:r>
            <a:r>
              <a:rPr lang="zh-CN" altLang="en-US" sz="2000" dirty="0">
                <a:latin typeface="宋体" panose="02010600030101010101" pitchFamily="2" charset="-122"/>
                <a:ea typeface="宋体" panose="02010600030101010101" pitchFamily="2" charset="-122"/>
              </a:rPr>
              <a:t>通过全局变量传递参数或结果。</a:t>
            </a:r>
          </a:p>
        </p:txBody>
      </p:sp>
    </p:spTree>
    <p:extLst>
      <p:ext uri="{BB962C8B-B14F-4D97-AF65-F5344CB8AC3E}">
        <p14:creationId xmlns:p14="http://schemas.microsoft.com/office/powerpoint/2010/main" val="37380018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subTnLst>
                                    <p:audio>
                                      <p:cMediaNode>
                                        <p:cTn display="0" masterRel="sameClick">
                                          <p:stCondLst>
                                            <p:cond evt="begin" delay="0">
                                              <p:tn val="9"/>
                                            </p:cond>
                                          </p:stCondLst>
                                          <p:endCondLst>
                                            <p:cond evt="onStopAudio" delay="0">
                                              <p:tgtEl>
                                                <p:sldTgt/>
                                              </p:tgtEl>
                                            </p:cond>
                                          </p:endCondLst>
                                        </p:cTn>
                                        <p:tgtEl>
                                          <p:sndTgt r:embed="rId2" name="chord.wav"/>
                                        </p:tgtEl>
                                      </p:cMediaNode>
                                    </p:audio>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subTnLst>
                                    <p:audio>
                                      <p:cMediaNode>
                                        <p:cTn display="0" masterRel="sameClick">
                                          <p:stCondLst>
                                            <p:cond evt="begin" delay="0">
                                              <p:tn val="14"/>
                                            </p:cond>
                                          </p:stCondLst>
                                          <p:endCondLst>
                                            <p:cond evt="onStopAudio" delay="0">
                                              <p:tgtEl>
                                                <p:sldTgt/>
                                              </p:tgtEl>
                                            </p:cond>
                                          </p:endCondLst>
                                        </p:cTn>
                                        <p:tgtEl>
                                          <p:sndTgt r:embed="rId2" name="chord.wav"/>
                                        </p:tgtEl>
                                      </p:cMediaNode>
                                    </p:audio>
                                  </p:sub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strips(upRight)">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righ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strips(downRight)">
                                      <p:cBhvr>
                                        <p:cTn id="46" dur="500"/>
                                        <p:tgtEl>
                                          <p:spTgt spid="16"/>
                                        </p:tgtEl>
                                      </p:cBhvr>
                                    </p:animEffect>
                                  </p:childTnLst>
                                  <p:subTnLst>
                                    <p:audio>
                                      <p:cMediaNode>
                                        <p:cTn display="0" masterRel="sameClick">
                                          <p:stCondLst>
                                            <p:cond evt="begin" delay="0">
                                              <p:tn val="44"/>
                                            </p:cond>
                                          </p:stCondLst>
                                          <p:endCondLst>
                                            <p:cond evt="onStopAudio" delay="0">
                                              <p:tgtEl>
                                                <p:sldTgt/>
                                              </p:tgtEl>
                                            </p:cond>
                                          </p:endCondLst>
                                        </p:cTn>
                                        <p:tgtEl>
                                          <p:sndTgt r:embed="rId3" name="NOTIFY.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 calcmode="lin" valueType="num">
                                      <p:cBhvr additive="base">
                                        <p:cTn id="51"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7">
                                            <p:txEl>
                                              <p:pRg st="1" end="1"/>
                                            </p:txEl>
                                          </p:spTgt>
                                        </p:tgtEl>
                                        <p:attrNameLst>
                                          <p:attrName>style.visibility</p:attrName>
                                        </p:attrNameLst>
                                      </p:cBhvr>
                                      <p:to>
                                        <p:strVal val="visible"/>
                                      </p:to>
                                    </p:set>
                                    <p:anim calcmode="lin" valueType="num">
                                      <p:cBhvr additive="base">
                                        <p:cTn id="57" dur="500" fill="hold"/>
                                        <p:tgtEl>
                                          <p:spTgt spid="17">
                                            <p:txEl>
                                              <p:pRg st="1" end="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7">
                                            <p:txEl>
                                              <p:pRg st="2" end="2"/>
                                            </p:txEl>
                                          </p:spTgt>
                                        </p:tgtEl>
                                        <p:attrNameLst>
                                          <p:attrName>style.visibility</p:attrName>
                                        </p:attrNameLst>
                                      </p:cBhvr>
                                      <p:to>
                                        <p:strVal val="visible"/>
                                      </p:to>
                                    </p:set>
                                    <p:anim calcmode="lin" valueType="num">
                                      <p:cBhvr additive="base">
                                        <p:cTn id="63" dur="500" fill="hold"/>
                                        <p:tgtEl>
                                          <p:spTgt spid="17">
                                            <p:txEl>
                                              <p:pRg st="2" end="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nimBg="1" autoUpdateAnimBg="0"/>
      <p:bldP spid="12" grpId="0" animBg="1" autoUpdateAnimBg="0"/>
      <p:bldP spid="14" grpId="0" animBg="1" autoUpdateAnimBg="0"/>
      <p:bldP spid="16" grpId="0" animBg="1" autoUpdateAnimBg="0"/>
      <p:bldP spid="17"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78</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230521" cy="523220"/>
          </a:xfrm>
        </p:spPr>
        <p:txBody>
          <a:bodyPr/>
          <a:lstStyle/>
          <a:p>
            <a:r>
              <a:rPr lang="zh-CN" altLang="en-US" dirty="0"/>
              <a:t>函数间的数据传递</a:t>
            </a:r>
            <a:r>
              <a:rPr lang="en-US" altLang="zh-CN" dirty="0"/>
              <a:t>*</a:t>
            </a:r>
            <a:endParaRPr lang="zh-CN" altLang="en-US" dirty="0"/>
          </a:p>
        </p:txBody>
      </p:sp>
      <p:sp>
        <p:nvSpPr>
          <p:cNvPr id="7" name="文本占位符 6">
            <a:extLst>
              <a:ext uri="{FF2B5EF4-FFF2-40B4-BE49-F238E27FC236}">
                <a16:creationId xmlns:a16="http://schemas.microsoft.com/office/drawing/2014/main" id="{30771F0A-2C13-49C8-B973-8B909BA5A973}"/>
              </a:ext>
            </a:extLst>
          </p:cNvPr>
          <p:cNvSpPr>
            <a:spLocks noGrp="1"/>
          </p:cNvSpPr>
          <p:nvPr>
            <p:ph type="body" sz="quarter" idx="13"/>
          </p:nvPr>
        </p:nvSpPr>
        <p:spPr>
          <a:xfrm>
            <a:off x="298450" y="778213"/>
            <a:ext cx="8547100" cy="523220"/>
          </a:xfrm>
        </p:spPr>
        <p:txBody>
          <a:bodyPr/>
          <a:lstStyle/>
          <a:p>
            <a:r>
              <a:rPr lang="zh-CN" altLang="en-US" dirty="0"/>
              <a:t>使用参数传递数据：传值方式</a:t>
            </a:r>
          </a:p>
        </p:txBody>
      </p:sp>
      <p:sp>
        <p:nvSpPr>
          <p:cNvPr id="6" name="Text Box 4">
            <a:extLst>
              <a:ext uri="{FF2B5EF4-FFF2-40B4-BE49-F238E27FC236}">
                <a16:creationId xmlns:a16="http://schemas.microsoft.com/office/drawing/2014/main" id="{DBDB951F-42F7-463E-8B8A-1F3280CEC4D6}"/>
              </a:ext>
            </a:extLst>
          </p:cNvPr>
          <p:cNvSpPr txBox="1">
            <a:spLocks noChangeArrowheads="1"/>
          </p:cNvSpPr>
          <p:nvPr/>
        </p:nvSpPr>
        <p:spPr bwMode="auto">
          <a:xfrm>
            <a:off x="747713" y="1290408"/>
            <a:ext cx="882597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通过实参与形参的结合，将数据值传递给形参，形参的改变不影响实参。</a:t>
            </a:r>
          </a:p>
        </p:txBody>
      </p:sp>
      <p:sp>
        <p:nvSpPr>
          <p:cNvPr id="8" name="Text Box 5">
            <a:extLst>
              <a:ext uri="{FF2B5EF4-FFF2-40B4-BE49-F238E27FC236}">
                <a16:creationId xmlns:a16="http://schemas.microsoft.com/office/drawing/2014/main" id="{8D881E76-B539-49D5-9DF3-1400B89AE3AC}"/>
              </a:ext>
            </a:extLst>
          </p:cNvPr>
          <p:cNvSpPr txBox="1">
            <a:spLocks noChangeArrowheads="1"/>
          </p:cNvSpPr>
          <p:nvPr/>
        </p:nvSpPr>
        <p:spPr bwMode="auto">
          <a:xfrm>
            <a:off x="1055688" y="1731270"/>
            <a:ext cx="3150519" cy="36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splus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(int , int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 (void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 , b , c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 %d , %d” , &amp;a ,&amp;b)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c=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splus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 , b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 a*b= %d \n ” , c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splus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(int x ,int y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z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z=x*y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return (z)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9" name="AutoShape 6">
            <a:extLst>
              <a:ext uri="{FF2B5EF4-FFF2-40B4-BE49-F238E27FC236}">
                <a16:creationId xmlns:a16="http://schemas.microsoft.com/office/drawing/2014/main" id="{4DCF88FE-BD50-41F4-8250-339B3CB19B2B}"/>
              </a:ext>
            </a:extLst>
          </p:cNvPr>
          <p:cNvSpPr>
            <a:spLocks/>
          </p:cNvSpPr>
          <p:nvPr/>
        </p:nvSpPr>
        <p:spPr bwMode="auto">
          <a:xfrm>
            <a:off x="366713" y="2493070"/>
            <a:ext cx="762000" cy="1347987"/>
          </a:xfrm>
          <a:prstGeom prst="lef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Text Box 7">
            <a:extLst>
              <a:ext uri="{FF2B5EF4-FFF2-40B4-BE49-F238E27FC236}">
                <a16:creationId xmlns:a16="http://schemas.microsoft.com/office/drawing/2014/main" id="{2434D057-5399-4AFD-A12E-85024BAAC802}"/>
              </a:ext>
            </a:extLst>
          </p:cNvPr>
          <p:cNvSpPr txBox="1">
            <a:spLocks noChangeArrowheads="1"/>
          </p:cNvSpPr>
          <p:nvPr/>
        </p:nvSpPr>
        <p:spPr bwMode="auto">
          <a:xfrm>
            <a:off x="440578" y="2637186"/>
            <a:ext cx="458757"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调用函数</a:t>
            </a:r>
          </a:p>
        </p:txBody>
      </p:sp>
      <p:sp>
        <p:nvSpPr>
          <p:cNvPr id="11" name="AutoShape 8">
            <a:extLst>
              <a:ext uri="{FF2B5EF4-FFF2-40B4-BE49-F238E27FC236}">
                <a16:creationId xmlns:a16="http://schemas.microsoft.com/office/drawing/2014/main" id="{2E72FF73-D9D4-48EB-9F89-5D70283DDF3C}"/>
              </a:ext>
            </a:extLst>
          </p:cNvPr>
          <p:cNvSpPr>
            <a:spLocks/>
          </p:cNvSpPr>
          <p:nvPr/>
        </p:nvSpPr>
        <p:spPr bwMode="auto">
          <a:xfrm>
            <a:off x="408959" y="4093470"/>
            <a:ext cx="687387" cy="1143000"/>
          </a:xfrm>
          <a:prstGeom prst="lef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Text Box 9">
            <a:extLst>
              <a:ext uri="{FF2B5EF4-FFF2-40B4-BE49-F238E27FC236}">
                <a16:creationId xmlns:a16="http://schemas.microsoft.com/office/drawing/2014/main" id="{1CEDB535-FE3C-4FF4-B504-A894150492F1}"/>
              </a:ext>
            </a:extLst>
          </p:cNvPr>
          <p:cNvSpPr txBox="1">
            <a:spLocks noChangeArrowheads="1"/>
          </p:cNvSpPr>
          <p:nvPr/>
        </p:nvSpPr>
        <p:spPr bwMode="auto">
          <a:xfrm>
            <a:off x="446310" y="4194148"/>
            <a:ext cx="458757"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被调函数</a:t>
            </a:r>
          </a:p>
        </p:txBody>
      </p:sp>
      <p:sp>
        <p:nvSpPr>
          <p:cNvPr id="13" name="AutoShape 10">
            <a:extLst>
              <a:ext uri="{FF2B5EF4-FFF2-40B4-BE49-F238E27FC236}">
                <a16:creationId xmlns:a16="http://schemas.microsoft.com/office/drawing/2014/main" id="{05F76A94-210E-425B-8B22-2C960AD87F93}"/>
              </a:ext>
            </a:extLst>
          </p:cNvPr>
          <p:cNvSpPr>
            <a:spLocks/>
          </p:cNvSpPr>
          <p:nvPr/>
        </p:nvSpPr>
        <p:spPr bwMode="auto">
          <a:xfrm>
            <a:off x="3970700" y="4612583"/>
            <a:ext cx="2027237" cy="333375"/>
          </a:xfrm>
          <a:prstGeom prst="callout1">
            <a:avLst>
              <a:gd name="adj1" fmla="val -9043"/>
              <a:gd name="adj2" fmla="val 16481"/>
              <a:gd name="adj3" fmla="val -101787"/>
              <a:gd name="adj4" fmla="val -42144"/>
            </a:avLst>
          </a:prstGeom>
          <a:noFill/>
          <a:ln w="19050">
            <a:solidFill>
              <a:srgbClr val="E4B316"/>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形参</a:t>
            </a:r>
          </a:p>
        </p:txBody>
      </p:sp>
      <p:sp>
        <p:nvSpPr>
          <p:cNvPr id="14" name="AutoShape 11">
            <a:extLst>
              <a:ext uri="{FF2B5EF4-FFF2-40B4-BE49-F238E27FC236}">
                <a16:creationId xmlns:a16="http://schemas.microsoft.com/office/drawing/2014/main" id="{C4CDB2D3-C99B-49BC-95AE-65EA101AECA2}"/>
              </a:ext>
            </a:extLst>
          </p:cNvPr>
          <p:cNvSpPr>
            <a:spLocks/>
          </p:cNvSpPr>
          <p:nvPr/>
        </p:nvSpPr>
        <p:spPr bwMode="auto">
          <a:xfrm>
            <a:off x="4354055" y="2987199"/>
            <a:ext cx="2133600" cy="280988"/>
          </a:xfrm>
          <a:prstGeom prst="callout1">
            <a:avLst>
              <a:gd name="adj1" fmla="val 77955"/>
              <a:gd name="adj2" fmla="val 3896"/>
              <a:gd name="adj3" fmla="val 110732"/>
              <a:gd name="adj4" fmla="val -68809"/>
            </a:avLst>
          </a:prstGeom>
          <a:noFill/>
          <a:ln w="19050">
            <a:solidFill>
              <a:srgbClr val="E4B316"/>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实参变量的值</a:t>
            </a:r>
          </a:p>
        </p:txBody>
      </p:sp>
      <p:sp>
        <p:nvSpPr>
          <p:cNvPr id="15" name="Line 12">
            <a:extLst>
              <a:ext uri="{FF2B5EF4-FFF2-40B4-BE49-F238E27FC236}">
                <a16:creationId xmlns:a16="http://schemas.microsoft.com/office/drawing/2014/main" id="{82DBA90A-A728-443E-9CD8-E7B26F34464B}"/>
              </a:ext>
            </a:extLst>
          </p:cNvPr>
          <p:cNvSpPr>
            <a:spLocks noChangeShapeType="1"/>
          </p:cNvSpPr>
          <p:nvPr/>
        </p:nvSpPr>
        <p:spPr bwMode="auto">
          <a:xfrm>
            <a:off x="1121437" y="2836169"/>
            <a:ext cx="6497" cy="330565"/>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13">
            <a:extLst>
              <a:ext uri="{FF2B5EF4-FFF2-40B4-BE49-F238E27FC236}">
                <a16:creationId xmlns:a16="http://schemas.microsoft.com/office/drawing/2014/main" id="{FB522C9A-B123-4FBE-84D6-6DB407C98C4A}"/>
              </a:ext>
            </a:extLst>
          </p:cNvPr>
          <p:cNvSpPr>
            <a:spLocks noChangeShapeType="1"/>
          </p:cNvSpPr>
          <p:nvPr/>
        </p:nvSpPr>
        <p:spPr bwMode="auto">
          <a:xfrm>
            <a:off x="1121437" y="3166734"/>
            <a:ext cx="1200744"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4">
            <a:extLst>
              <a:ext uri="{FF2B5EF4-FFF2-40B4-BE49-F238E27FC236}">
                <a16:creationId xmlns:a16="http://schemas.microsoft.com/office/drawing/2014/main" id="{C65C349D-D89B-435F-B120-B34E0FD41BB1}"/>
              </a:ext>
            </a:extLst>
          </p:cNvPr>
          <p:cNvSpPr>
            <a:spLocks noChangeShapeType="1"/>
          </p:cNvSpPr>
          <p:nvPr/>
        </p:nvSpPr>
        <p:spPr bwMode="auto">
          <a:xfrm>
            <a:off x="2319840" y="3179070"/>
            <a:ext cx="0" cy="3048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Line 15">
            <a:extLst>
              <a:ext uri="{FF2B5EF4-FFF2-40B4-BE49-F238E27FC236}">
                <a16:creationId xmlns:a16="http://schemas.microsoft.com/office/drawing/2014/main" id="{8882BBD0-10A3-4754-A364-D65C235E0D69}"/>
              </a:ext>
            </a:extLst>
          </p:cNvPr>
          <p:cNvSpPr>
            <a:spLocks noChangeShapeType="1"/>
          </p:cNvSpPr>
          <p:nvPr/>
        </p:nvSpPr>
        <p:spPr bwMode="auto">
          <a:xfrm>
            <a:off x="2319839" y="3483870"/>
            <a:ext cx="2765277"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16">
            <a:extLst>
              <a:ext uri="{FF2B5EF4-FFF2-40B4-BE49-F238E27FC236}">
                <a16:creationId xmlns:a16="http://schemas.microsoft.com/office/drawing/2014/main" id="{3795CCA8-73C8-40CF-8118-8FF5AC68DB18}"/>
              </a:ext>
            </a:extLst>
          </p:cNvPr>
          <p:cNvSpPr txBox="1">
            <a:spLocks noChangeArrowheads="1"/>
          </p:cNvSpPr>
          <p:nvPr/>
        </p:nvSpPr>
        <p:spPr bwMode="auto">
          <a:xfrm>
            <a:off x="5085116" y="3344170"/>
            <a:ext cx="1212850" cy="4064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传递参数</a:t>
            </a:r>
          </a:p>
        </p:txBody>
      </p:sp>
      <p:sp>
        <p:nvSpPr>
          <p:cNvPr id="20" name="Line 17">
            <a:extLst>
              <a:ext uri="{FF2B5EF4-FFF2-40B4-BE49-F238E27FC236}">
                <a16:creationId xmlns:a16="http://schemas.microsoft.com/office/drawing/2014/main" id="{93AA0E1B-CBA0-4268-9B36-3FEBD4B1CF05}"/>
              </a:ext>
            </a:extLst>
          </p:cNvPr>
          <p:cNvSpPr>
            <a:spLocks noChangeShapeType="1"/>
          </p:cNvSpPr>
          <p:nvPr/>
        </p:nvSpPr>
        <p:spPr bwMode="auto">
          <a:xfrm>
            <a:off x="6297966" y="3488530"/>
            <a:ext cx="3810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18">
            <a:extLst>
              <a:ext uri="{FF2B5EF4-FFF2-40B4-BE49-F238E27FC236}">
                <a16:creationId xmlns:a16="http://schemas.microsoft.com/office/drawing/2014/main" id="{B09C5699-0DCD-4DB5-9FC5-82DC8E7AE2D7}"/>
              </a:ext>
            </a:extLst>
          </p:cNvPr>
          <p:cNvSpPr>
            <a:spLocks noChangeArrowheads="1"/>
          </p:cNvSpPr>
          <p:nvPr/>
        </p:nvSpPr>
        <p:spPr bwMode="auto">
          <a:xfrm>
            <a:off x="7859490" y="2417070"/>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a:2</a:t>
            </a:r>
          </a:p>
        </p:txBody>
      </p:sp>
      <p:sp>
        <p:nvSpPr>
          <p:cNvPr id="22" name="Rectangle 19">
            <a:extLst>
              <a:ext uri="{FF2B5EF4-FFF2-40B4-BE49-F238E27FC236}">
                <a16:creationId xmlns:a16="http://schemas.microsoft.com/office/drawing/2014/main" id="{6AAF7320-280D-41E2-BE1C-C05C6849B671}"/>
              </a:ext>
            </a:extLst>
          </p:cNvPr>
          <p:cNvSpPr>
            <a:spLocks noChangeArrowheads="1"/>
          </p:cNvSpPr>
          <p:nvPr/>
        </p:nvSpPr>
        <p:spPr bwMode="auto">
          <a:xfrm>
            <a:off x="7859490" y="2950470"/>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b:3</a:t>
            </a:r>
          </a:p>
        </p:txBody>
      </p:sp>
      <p:sp>
        <p:nvSpPr>
          <p:cNvPr id="23" name="Rectangle 20">
            <a:extLst>
              <a:ext uri="{FF2B5EF4-FFF2-40B4-BE49-F238E27FC236}">
                <a16:creationId xmlns:a16="http://schemas.microsoft.com/office/drawing/2014/main" id="{4E34F368-5A50-4949-85AC-E415B06710A5}"/>
              </a:ext>
            </a:extLst>
          </p:cNvPr>
          <p:cNvSpPr>
            <a:spLocks noChangeArrowheads="1"/>
          </p:cNvSpPr>
          <p:nvPr/>
        </p:nvSpPr>
        <p:spPr bwMode="auto">
          <a:xfrm>
            <a:off x="7859490" y="4093470"/>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24" name="Rectangle 21">
            <a:extLst>
              <a:ext uri="{FF2B5EF4-FFF2-40B4-BE49-F238E27FC236}">
                <a16:creationId xmlns:a16="http://schemas.microsoft.com/office/drawing/2014/main" id="{4F7C46C6-6752-4B89-A9CF-499138A890A0}"/>
              </a:ext>
            </a:extLst>
          </p:cNvPr>
          <p:cNvSpPr>
            <a:spLocks noChangeArrowheads="1"/>
          </p:cNvSpPr>
          <p:nvPr/>
        </p:nvSpPr>
        <p:spPr bwMode="auto">
          <a:xfrm>
            <a:off x="7859490" y="4703070"/>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x:</a:t>
            </a:r>
          </a:p>
        </p:txBody>
      </p:sp>
      <p:sp>
        <p:nvSpPr>
          <p:cNvPr id="25" name="AutoShape 22">
            <a:extLst>
              <a:ext uri="{FF2B5EF4-FFF2-40B4-BE49-F238E27FC236}">
                <a16:creationId xmlns:a16="http://schemas.microsoft.com/office/drawing/2014/main" id="{24D8A255-5B43-40C3-B85F-74878B1CC9DB}"/>
              </a:ext>
            </a:extLst>
          </p:cNvPr>
          <p:cNvSpPr>
            <a:spLocks/>
          </p:cNvSpPr>
          <p:nvPr/>
        </p:nvSpPr>
        <p:spPr bwMode="auto">
          <a:xfrm>
            <a:off x="7478490" y="3102870"/>
            <a:ext cx="381000" cy="1219200"/>
          </a:xfrm>
          <a:prstGeom prst="leftBracket">
            <a:avLst>
              <a:gd name="adj" fmla="val 0"/>
            </a:avLst>
          </a:prstGeom>
          <a:noFill/>
          <a:ln w="19050">
            <a:solidFill>
              <a:srgbClr val="E4B316"/>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Text Box 23">
            <a:extLst>
              <a:ext uri="{FF2B5EF4-FFF2-40B4-BE49-F238E27FC236}">
                <a16:creationId xmlns:a16="http://schemas.microsoft.com/office/drawing/2014/main" id="{1AAD2A18-061E-4DB3-A82A-3B4F1BB9D725}"/>
              </a:ext>
            </a:extLst>
          </p:cNvPr>
          <p:cNvSpPr txBox="1">
            <a:spLocks noChangeArrowheads="1"/>
          </p:cNvSpPr>
          <p:nvPr/>
        </p:nvSpPr>
        <p:spPr bwMode="auto">
          <a:xfrm>
            <a:off x="8270652" y="4093470"/>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7" name="AutoShape 24">
            <a:extLst>
              <a:ext uri="{FF2B5EF4-FFF2-40B4-BE49-F238E27FC236}">
                <a16:creationId xmlns:a16="http://schemas.microsoft.com/office/drawing/2014/main" id="{21BE00EB-BE8A-45D9-8339-34009A024359}"/>
              </a:ext>
            </a:extLst>
          </p:cNvPr>
          <p:cNvSpPr>
            <a:spLocks/>
          </p:cNvSpPr>
          <p:nvPr/>
        </p:nvSpPr>
        <p:spPr bwMode="auto">
          <a:xfrm>
            <a:off x="7249890" y="2645670"/>
            <a:ext cx="609600" cy="2209800"/>
          </a:xfrm>
          <a:prstGeom prst="leftBracket">
            <a:avLst>
              <a:gd name="adj" fmla="val 0"/>
            </a:avLst>
          </a:prstGeom>
          <a:noFill/>
          <a:ln w="19050">
            <a:solidFill>
              <a:srgbClr val="E4B316"/>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Text Box 25">
            <a:extLst>
              <a:ext uri="{FF2B5EF4-FFF2-40B4-BE49-F238E27FC236}">
                <a16:creationId xmlns:a16="http://schemas.microsoft.com/office/drawing/2014/main" id="{A908866A-5AB7-452E-B91C-577A33640935}"/>
              </a:ext>
            </a:extLst>
          </p:cNvPr>
          <p:cNvSpPr txBox="1">
            <a:spLocks noChangeArrowheads="1"/>
          </p:cNvSpPr>
          <p:nvPr/>
        </p:nvSpPr>
        <p:spPr bwMode="auto">
          <a:xfrm>
            <a:off x="8240490" y="4703070"/>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9" name="Line 26">
            <a:extLst>
              <a:ext uri="{FF2B5EF4-FFF2-40B4-BE49-F238E27FC236}">
                <a16:creationId xmlns:a16="http://schemas.microsoft.com/office/drawing/2014/main" id="{A89E28DA-F33B-4265-AD01-095C6610CC67}"/>
              </a:ext>
            </a:extLst>
          </p:cNvPr>
          <p:cNvSpPr>
            <a:spLocks noChangeShapeType="1"/>
          </p:cNvSpPr>
          <p:nvPr/>
        </p:nvSpPr>
        <p:spPr bwMode="auto">
          <a:xfrm>
            <a:off x="6678966" y="3488651"/>
            <a:ext cx="0" cy="604819"/>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Rectangle 27">
            <a:extLst>
              <a:ext uri="{FF2B5EF4-FFF2-40B4-BE49-F238E27FC236}">
                <a16:creationId xmlns:a16="http://schemas.microsoft.com/office/drawing/2014/main" id="{55FD78A8-EE09-442C-A2BC-D9F477245C23}"/>
              </a:ext>
            </a:extLst>
          </p:cNvPr>
          <p:cNvSpPr>
            <a:spLocks noChangeArrowheads="1"/>
          </p:cNvSpPr>
          <p:nvPr/>
        </p:nvSpPr>
        <p:spPr bwMode="auto">
          <a:xfrm>
            <a:off x="7859490" y="5372752"/>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z:</a:t>
            </a:r>
          </a:p>
        </p:txBody>
      </p:sp>
      <p:sp>
        <p:nvSpPr>
          <p:cNvPr id="31" name="Line 28">
            <a:extLst>
              <a:ext uri="{FF2B5EF4-FFF2-40B4-BE49-F238E27FC236}">
                <a16:creationId xmlns:a16="http://schemas.microsoft.com/office/drawing/2014/main" id="{D05B1537-C39A-4393-8BDA-F2777A7EF0B7}"/>
              </a:ext>
            </a:extLst>
          </p:cNvPr>
          <p:cNvSpPr>
            <a:spLocks noChangeShapeType="1"/>
          </p:cNvSpPr>
          <p:nvPr/>
        </p:nvSpPr>
        <p:spPr bwMode="auto">
          <a:xfrm flipH="1">
            <a:off x="3113088" y="4093470"/>
            <a:ext cx="3565878"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Text Box 29">
            <a:extLst>
              <a:ext uri="{FF2B5EF4-FFF2-40B4-BE49-F238E27FC236}">
                <a16:creationId xmlns:a16="http://schemas.microsoft.com/office/drawing/2014/main" id="{DD5AF950-C7DD-4F59-9C6C-FC8FF51AE3F4}"/>
              </a:ext>
            </a:extLst>
          </p:cNvPr>
          <p:cNvSpPr txBox="1">
            <a:spLocks noChangeArrowheads="1"/>
          </p:cNvSpPr>
          <p:nvPr/>
        </p:nvSpPr>
        <p:spPr bwMode="auto">
          <a:xfrm>
            <a:off x="8240490" y="5372752"/>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33" name="Line 30">
            <a:extLst>
              <a:ext uri="{FF2B5EF4-FFF2-40B4-BE49-F238E27FC236}">
                <a16:creationId xmlns:a16="http://schemas.microsoft.com/office/drawing/2014/main" id="{EE86B9CE-3673-404D-95A2-AE3E6857C570}"/>
              </a:ext>
            </a:extLst>
          </p:cNvPr>
          <p:cNvSpPr>
            <a:spLocks noChangeShapeType="1"/>
          </p:cNvSpPr>
          <p:nvPr/>
        </p:nvSpPr>
        <p:spPr bwMode="auto">
          <a:xfrm>
            <a:off x="3113088" y="4093470"/>
            <a:ext cx="0" cy="9525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Text Box 31">
            <a:extLst>
              <a:ext uri="{FF2B5EF4-FFF2-40B4-BE49-F238E27FC236}">
                <a16:creationId xmlns:a16="http://schemas.microsoft.com/office/drawing/2014/main" id="{0E780E7A-AEBC-4A68-B370-DB48C07FDD85}"/>
              </a:ext>
            </a:extLst>
          </p:cNvPr>
          <p:cNvSpPr txBox="1">
            <a:spLocks noChangeArrowheads="1"/>
          </p:cNvSpPr>
          <p:nvPr/>
        </p:nvSpPr>
        <p:spPr bwMode="auto">
          <a:xfrm>
            <a:off x="3875374" y="5211992"/>
            <a:ext cx="87425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返回值</a:t>
            </a:r>
          </a:p>
        </p:txBody>
      </p:sp>
      <p:sp>
        <p:nvSpPr>
          <p:cNvPr id="35" name="Line 32">
            <a:extLst>
              <a:ext uri="{FF2B5EF4-FFF2-40B4-BE49-F238E27FC236}">
                <a16:creationId xmlns:a16="http://schemas.microsoft.com/office/drawing/2014/main" id="{C657CB41-A555-4526-BC5D-A0EE95A84A39}"/>
              </a:ext>
            </a:extLst>
          </p:cNvPr>
          <p:cNvSpPr>
            <a:spLocks noChangeShapeType="1"/>
          </p:cNvSpPr>
          <p:nvPr/>
        </p:nvSpPr>
        <p:spPr bwMode="auto">
          <a:xfrm flipH="1">
            <a:off x="2630849" y="5563251"/>
            <a:ext cx="5239753" cy="7875"/>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Line 33">
            <a:extLst>
              <a:ext uri="{FF2B5EF4-FFF2-40B4-BE49-F238E27FC236}">
                <a16:creationId xmlns:a16="http://schemas.microsoft.com/office/drawing/2014/main" id="{E82C97C5-81C1-41DC-9EDF-A3B7D582892C}"/>
              </a:ext>
            </a:extLst>
          </p:cNvPr>
          <p:cNvSpPr>
            <a:spLocks noChangeShapeType="1"/>
          </p:cNvSpPr>
          <p:nvPr/>
        </p:nvSpPr>
        <p:spPr bwMode="auto">
          <a:xfrm flipH="1" flipV="1">
            <a:off x="1972248" y="4484789"/>
            <a:ext cx="658601" cy="1078453"/>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Line 34">
            <a:extLst>
              <a:ext uri="{FF2B5EF4-FFF2-40B4-BE49-F238E27FC236}">
                <a16:creationId xmlns:a16="http://schemas.microsoft.com/office/drawing/2014/main" id="{2FA8DDA8-E50D-49CB-B8D0-07CE543A5C1E}"/>
              </a:ext>
            </a:extLst>
          </p:cNvPr>
          <p:cNvSpPr>
            <a:spLocks noChangeShapeType="1"/>
          </p:cNvSpPr>
          <p:nvPr/>
        </p:nvSpPr>
        <p:spPr bwMode="auto">
          <a:xfrm flipV="1">
            <a:off x="1992712" y="3344170"/>
            <a:ext cx="0" cy="11430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49954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ou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out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out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8" presetClass="entr" presetSubtype="9"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strips(upLeft)">
                                      <p:cBhvr>
                                        <p:cTn id="38"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strips(downLeft)">
                                      <p:cBhvr>
                                        <p:cTn id="43"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2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2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23"/>
                                        </p:tgtEl>
                                        <p:attrNameLst>
                                          <p:attrName>style.visibility</p:attrName>
                                        </p:attrNameLst>
                                      </p:cBhvr>
                                      <p:to>
                                        <p:strVal val="visible"/>
                                      </p:to>
                                    </p:set>
                                    <p:anim calcmode="lin" valueType="num">
                                      <p:cBhvr additive="base">
                                        <p:cTn id="86" dur="500" fill="hold"/>
                                        <p:tgtEl>
                                          <p:spTgt spid="23"/>
                                        </p:tgtEl>
                                        <p:attrNameLst>
                                          <p:attrName>ppt_x</p:attrName>
                                        </p:attrNameLst>
                                      </p:cBhvr>
                                      <p:tavLst>
                                        <p:tav tm="0">
                                          <p:val>
                                            <p:strVal val="#ppt_x"/>
                                          </p:val>
                                        </p:tav>
                                        <p:tav tm="100000">
                                          <p:val>
                                            <p:strVal val="#ppt_x"/>
                                          </p:val>
                                        </p:tav>
                                      </p:tavLst>
                                    </p:anim>
                                    <p:anim calcmode="lin" valueType="num">
                                      <p:cBhvr additive="base">
                                        <p:cTn id="8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additive="base">
                                        <p:cTn id="92" dur="500" fill="hold"/>
                                        <p:tgtEl>
                                          <p:spTgt spid="24"/>
                                        </p:tgtEl>
                                        <p:attrNameLst>
                                          <p:attrName>ppt_x</p:attrName>
                                        </p:attrNameLst>
                                      </p:cBhvr>
                                      <p:tavLst>
                                        <p:tav tm="0">
                                          <p:val>
                                            <p:strVal val="#ppt_x"/>
                                          </p:val>
                                        </p:tav>
                                        <p:tav tm="100000">
                                          <p:val>
                                            <p:strVal val="#ppt_x"/>
                                          </p:val>
                                        </p:tav>
                                      </p:tavLst>
                                    </p:anim>
                                    <p:anim calcmode="lin" valueType="num">
                                      <p:cBhvr additive="base">
                                        <p:cTn id="9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up)">
                                      <p:cBhvr>
                                        <p:cTn id="98"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2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up)">
                                      <p:cBhvr>
                                        <p:cTn id="10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2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wipe(up)">
                                      <p:cBhvr>
                                        <p:cTn id="116" dur="500"/>
                                        <p:tgtEl>
                                          <p:spTgt spid="29"/>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499"/>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2" fill="hold" nodeType="click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right)">
                                      <p:cBhvr>
                                        <p:cTn id="125" dur="500"/>
                                        <p:tgtEl>
                                          <p:spTgt spid="31"/>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32"/>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nodeType="click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wipe(up)">
                                      <p:cBhvr>
                                        <p:cTn id="134" dur="500"/>
                                        <p:tgtEl>
                                          <p:spTgt spid="33"/>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3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2"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wipe(right)">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2" fill="hold" nodeType="click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wipe(right)">
                                      <p:cBhvr>
                                        <p:cTn id="148" dur="500"/>
                                        <p:tgtEl>
                                          <p:spTgt spid="36"/>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wipe(down)">
                                      <p:cBhvr>
                                        <p:cTn id="15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nimBg="1" autoUpdateAnimBg="0"/>
      <p:bldP spid="10" grpId="0" autoUpdateAnimBg="0"/>
      <p:bldP spid="12" grpId="0" autoUpdateAnimBg="0"/>
      <p:bldP spid="13" grpId="0" animBg="1" autoUpdateAnimBg="0"/>
      <p:bldP spid="14" grpId="0" animBg="1" autoUpdateAnimBg="0"/>
      <p:bldP spid="19" grpId="0" animBg="1" autoUpdateAnimBg="0"/>
      <p:bldP spid="21" grpId="0" animBg="1" autoUpdateAnimBg="0"/>
      <p:bldP spid="22" grpId="0" animBg="1" autoUpdateAnimBg="0"/>
      <p:bldP spid="23" grpId="0" animBg="1" autoUpdateAnimBg="0"/>
      <p:bldP spid="24" grpId="0" animBg="1" autoUpdateAnimBg="0"/>
      <p:bldP spid="26" grpId="0" autoUpdateAnimBg="0"/>
      <p:bldP spid="28" grpId="0" autoUpdateAnimBg="0"/>
      <p:bldP spid="30" grpId="0" animBg="1" autoUpdateAnimBg="0"/>
      <p:bldP spid="32" grpId="0" autoUpdateAnimBg="0"/>
      <p:bldP spid="34"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79</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230521" cy="523220"/>
          </a:xfrm>
        </p:spPr>
        <p:txBody>
          <a:bodyPr/>
          <a:lstStyle/>
          <a:p>
            <a:r>
              <a:rPr lang="zh-CN" altLang="en-US" dirty="0"/>
              <a:t>函数间的数据传递</a:t>
            </a:r>
            <a:r>
              <a:rPr lang="en-US" altLang="zh-CN" dirty="0"/>
              <a:t>*</a:t>
            </a:r>
            <a:endParaRPr lang="zh-CN" altLang="en-US" dirty="0"/>
          </a:p>
        </p:txBody>
      </p:sp>
      <p:sp>
        <p:nvSpPr>
          <p:cNvPr id="7" name="文本占位符 6">
            <a:extLst>
              <a:ext uri="{FF2B5EF4-FFF2-40B4-BE49-F238E27FC236}">
                <a16:creationId xmlns:a16="http://schemas.microsoft.com/office/drawing/2014/main" id="{30771F0A-2C13-49C8-B973-8B909BA5A973}"/>
              </a:ext>
            </a:extLst>
          </p:cNvPr>
          <p:cNvSpPr>
            <a:spLocks noGrp="1"/>
          </p:cNvSpPr>
          <p:nvPr>
            <p:ph type="body" sz="quarter" idx="13"/>
          </p:nvPr>
        </p:nvSpPr>
        <p:spPr>
          <a:xfrm>
            <a:off x="298450" y="778213"/>
            <a:ext cx="8547100" cy="523220"/>
          </a:xfrm>
        </p:spPr>
        <p:txBody>
          <a:bodyPr/>
          <a:lstStyle/>
          <a:p>
            <a:r>
              <a:rPr lang="zh-CN" altLang="en-US" dirty="0"/>
              <a:t>使用参数传递数据：传地址方式</a:t>
            </a:r>
          </a:p>
        </p:txBody>
      </p:sp>
      <p:sp>
        <p:nvSpPr>
          <p:cNvPr id="6" name="Text Box 3">
            <a:extLst>
              <a:ext uri="{FF2B5EF4-FFF2-40B4-BE49-F238E27FC236}">
                <a16:creationId xmlns:a16="http://schemas.microsoft.com/office/drawing/2014/main" id="{17218D78-6DC0-494C-8937-4F590B0F2E24}"/>
              </a:ext>
            </a:extLst>
          </p:cNvPr>
          <p:cNvSpPr txBox="1">
            <a:spLocks noChangeArrowheads="1"/>
          </p:cNvSpPr>
          <p:nvPr/>
        </p:nvSpPr>
        <p:spPr bwMode="auto">
          <a:xfrm>
            <a:off x="101600" y="1256350"/>
            <a:ext cx="9042400" cy="39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形参定义为指针，实参为变量的地址，被调函数通过地址可以修改地址对应的变量。</a:t>
            </a:r>
          </a:p>
        </p:txBody>
      </p:sp>
      <p:sp>
        <p:nvSpPr>
          <p:cNvPr id="8" name="Text Box 4">
            <a:extLst>
              <a:ext uri="{FF2B5EF4-FFF2-40B4-BE49-F238E27FC236}">
                <a16:creationId xmlns:a16="http://schemas.microsoft.com/office/drawing/2014/main" id="{D071BC97-4F85-4C15-A8CD-05999945E130}"/>
              </a:ext>
            </a:extLst>
          </p:cNvPr>
          <p:cNvSpPr txBox="1">
            <a:spLocks noChangeArrowheads="1"/>
          </p:cNvSpPr>
          <p:nvPr/>
        </p:nvSpPr>
        <p:spPr bwMode="auto">
          <a:xfrm>
            <a:off x="762000" y="1876047"/>
            <a:ext cx="3291583" cy="397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swap ( int * , int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 (void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 , b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“%d , %d ” , &amp;a , &amp;b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if (a&lt;b)  swap ( &amp;a , &amp;b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“\n %d , %d \n ” ,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swap ( int *x , int *y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t=*x ; *x=*y ; *y=t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9" name="Text Box 5">
            <a:extLst>
              <a:ext uri="{FF2B5EF4-FFF2-40B4-BE49-F238E27FC236}">
                <a16:creationId xmlns:a16="http://schemas.microsoft.com/office/drawing/2014/main" id="{37CCD14A-8340-487A-A795-C30FB2DD47FB}"/>
              </a:ext>
            </a:extLst>
          </p:cNvPr>
          <p:cNvSpPr txBox="1">
            <a:spLocks noChangeArrowheads="1"/>
          </p:cNvSpPr>
          <p:nvPr/>
        </p:nvSpPr>
        <p:spPr bwMode="auto">
          <a:xfrm>
            <a:off x="5649943" y="1952247"/>
            <a:ext cx="458757" cy="354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用函数实现两个变量</a:t>
            </a:r>
            <a:r>
              <a:rPr lang="en-US" altLang="zh-CN">
                <a:latin typeface="Times New Roman" panose="02020603050405020304" pitchFamily="18" charset="0"/>
                <a:ea typeface="宋体" panose="02010600030101010101" pitchFamily="2" charset="-122"/>
                <a:cs typeface="Times New Roman" panose="02020603050405020304" pitchFamily="18" charset="0"/>
              </a:rPr>
              <a:t>a</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值的交换</a:t>
            </a:r>
          </a:p>
        </p:txBody>
      </p:sp>
      <p:sp>
        <p:nvSpPr>
          <p:cNvPr id="10" name="Rectangle 16">
            <a:extLst>
              <a:ext uri="{FF2B5EF4-FFF2-40B4-BE49-F238E27FC236}">
                <a16:creationId xmlns:a16="http://schemas.microsoft.com/office/drawing/2014/main" id="{9C5C5649-D305-4225-80FC-C085F7D2711E}"/>
              </a:ext>
            </a:extLst>
          </p:cNvPr>
          <p:cNvSpPr>
            <a:spLocks noChangeArrowheads="1"/>
          </p:cNvSpPr>
          <p:nvPr/>
        </p:nvSpPr>
        <p:spPr bwMode="auto">
          <a:xfrm>
            <a:off x="7010400" y="2638047"/>
            <a:ext cx="1143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11" name="Rectangle 17">
            <a:extLst>
              <a:ext uri="{FF2B5EF4-FFF2-40B4-BE49-F238E27FC236}">
                <a16:creationId xmlns:a16="http://schemas.microsoft.com/office/drawing/2014/main" id="{5C791298-0579-4936-84B9-FAB362638857}"/>
              </a:ext>
            </a:extLst>
          </p:cNvPr>
          <p:cNvSpPr>
            <a:spLocks noChangeArrowheads="1"/>
          </p:cNvSpPr>
          <p:nvPr/>
        </p:nvSpPr>
        <p:spPr bwMode="auto">
          <a:xfrm>
            <a:off x="7010400" y="3323847"/>
            <a:ext cx="1143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12" name="Rectangle 18">
            <a:extLst>
              <a:ext uri="{FF2B5EF4-FFF2-40B4-BE49-F238E27FC236}">
                <a16:creationId xmlns:a16="http://schemas.microsoft.com/office/drawing/2014/main" id="{2D44FEEF-EF8B-4DD7-9D79-FE078CE705A0}"/>
              </a:ext>
            </a:extLst>
          </p:cNvPr>
          <p:cNvSpPr>
            <a:spLocks noChangeArrowheads="1"/>
          </p:cNvSpPr>
          <p:nvPr/>
        </p:nvSpPr>
        <p:spPr bwMode="auto">
          <a:xfrm>
            <a:off x="7010400" y="4924047"/>
            <a:ext cx="1143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Rectangle 19">
            <a:extLst>
              <a:ext uri="{FF2B5EF4-FFF2-40B4-BE49-F238E27FC236}">
                <a16:creationId xmlns:a16="http://schemas.microsoft.com/office/drawing/2014/main" id="{8C26E203-1C53-4BA6-8A82-DE6CB9BA99F7}"/>
              </a:ext>
            </a:extLst>
          </p:cNvPr>
          <p:cNvSpPr>
            <a:spLocks noChangeArrowheads="1"/>
          </p:cNvSpPr>
          <p:nvPr/>
        </p:nvSpPr>
        <p:spPr bwMode="auto">
          <a:xfrm>
            <a:off x="7010400" y="5609847"/>
            <a:ext cx="1143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Text Box 20">
            <a:extLst>
              <a:ext uri="{FF2B5EF4-FFF2-40B4-BE49-F238E27FC236}">
                <a16:creationId xmlns:a16="http://schemas.microsoft.com/office/drawing/2014/main" id="{B31D46EF-17C2-464C-B524-C6A06A9C9939}"/>
              </a:ext>
            </a:extLst>
          </p:cNvPr>
          <p:cNvSpPr txBox="1">
            <a:spLocks noChangeArrowheads="1"/>
          </p:cNvSpPr>
          <p:nvPr/>
        </p:nvSpPr>
        <p:spPr bwMode="auto">
          <a:xfrm>
            <a:off x="6553200" y="2561847"/>
            <a:ext cx="28435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5" name="Text Box 21">
            <a:extLst>
              <a:ext uri="{FF2B5EF4-FFF2-40B4-BE49-F238E27FC236}">
                <a16:creationId xmlns:a16="http://schemas.microsoft.com/office/drawing/2014/main" id="{55C7DDDA-1E63-4583-B914-9B9E400508B4}"/>
              </a:ext>
            </a:extLst>
          </p:cNvPr>
          <p:cNvSpPr txBox="1">
            <a:spLocks noChangeArrowheads="1"/>
          </p:cNvSpPr>
          <p:nvPr/>
        </p:nvSpPr>
        <p:spPr bwMode="auto">
          <a:xfrm>
            <a:off x="6553200" y="3247647"/>
            <a:ext cx="2971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6" name="Text Box 22">
            <a:extLst>
              <a:ext uri="{FF2B5EF4-FFF2-40B4-BE49-F238E27FC236}">
                <a16:creationId xmlns:a16="http://schemas.microsoft.com/office/drawing/2014/main" id="{B2D60061-FC2D-4D01-AC53-1BAADC44A382}"/>
              </a:ext>
            </a:extLst>
          </p:cNvPr>
          <p:cNvSpPr txBox="1">
            <a:spLocks noChangeArrowheads="1"/>
          </p:cNvSpPr>
          <p:nvPr/>
        </p:nvSpPr>
        <p:spPr bwMode="auto">
          <a:xfrm>
            <a:off x="8153400" y="2638047"/>
            <a:ext cx="81013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2000H</a:t>
            </a:r>
          </a:p>
        </p:txBody>
      </p:sp>
      <p:sp>
        <p:nvSpPr>
          <p:cNvPr id="17" name="Text Box 23">
            <a:extLst>
              <a:ext uri="{FF2B5EF4-FFF2-40B4-BE49-F238E27FC236}">
                <a16:creationId xmlns:a16="http://schemas.microsoft.com/office/drawing/2014/main" id="{65CE956D-F0FC-4355-941F-D7269049D01B}"/>
              </a:ext>
            </a:extLst>
          </p:cNvPr>
          <p:cNvSpPr txBox="1">
            <a:spLocks noChangeArrowheads="1"/>
          </p:cNvSpPr>
          <p:nvPr/>
        </p:nvSpPr>
        <p:spPr bwMode="auto">
          <a:xfrm>
            <a:off x="8153400" y="3323847"/>
            <a:ext cx="81013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2400H</a:t>
            </a:r>
          </a:p>
        </p:txBody>
      </p:sp>
      <p:sp>
        <p:nvSpPr>
          <p:cNvPr id="18" name="Text Box 24">
            <a:extLst>
              <a:ext uri="{FF2B5EF4-FFF2-40B4-BE49-F238E27FC236}">
                <a16:creationId xmlns:a16="http://schemas.microsoft.com/office/drawing/2014/main" id="{316E53F1-3695-4598-BC2D-654D0788ACF8}"/>
              </a:ext>
            </a:extLst>
          </p:cNvPr>
          <p:cNvSpPr txBox="1">
            <a:spLocks noChangeArrowheads="1"/>
          </p:cNvSpPr>
          <p:nvPr/>
        </p:nvSpPr>
        <p:spPr bwMode="auto">
          <a:xfrm>
            <a:off x="6600825" y="4924047"/>
            <a:ext cx="2971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x</a:t>
            </a:r>
          </a:p>
        </p:txBody>
      </p:sp>
      <p:sp>
        <p:nvSpPr>
          <p:cNvPr id="19" name="Text Box 25">
            <a:extLst>
              <a:ext uri="{FF2B5EF4-FFF2-40B4-BE49-F238E27FC236}">
                <a16:creationId xmlns:a16="http://schemas.microsoft.com/office/drawing/2014/main" id="{BAC9D165-FB74-4BE8-9796-7AF1AA34DA9C}"/>
              </a:ext>
            </a:extLst>
          </p:cNvPr>
          <p:cNvSpPr txBox="1">
            <a:spLocks noChangeArrowheads="1"/>
          </p:cNvSpPr>
          <p:nvPr/>
        </p:nvSpPr>
        <p:spPr bwMode="auto">
          <a:xfrm>
            <a:off x="6600825" y="5609847"/>
            <a:ext cx="2971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20" name="Line 26">
            <a:extLst>
              <a:ext uri="{FF2B5EF4-FFF2-40B4-BE49-F238E27FC236}">
                <a16:creationId xmlns:a16="http://schemas.microsoft.com/office/drawing/2014/main" id="{C7DBB00B-4DF9-4251-93B9-07E74E1CACA1}"/>
              </a:ext>
            </a:extLst>
          </p:cNvPr>
          <p:cNvSpPr>
            <a:spLocks noChangeShapeType="1"/>
          </p:cNvSpPr>
          <p:nvPr/>
        </p:nvSpPr>
        <p:spPr bwMode="auto">
          <a:xfrm>
            <a:off x="3124200" y="3857247"/>
            <a:ext cx="32004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27">
            <a:extLst>
              <a:ext uri="{FF2B5EF4-FFF2-40B4-BE49-F238E27FC236}">
                <a16:creationId xmlns:a16="http://schemas.microsoft.com/office/drawing/2014/main" id="{2EEEB003-3558-45C7-B91B-0012E8CDE891}"/>
              </a:ext>
            </a:extLst>
          </p:cNvPr>
          <p:cNvSpPr>
            <a:spLocks noChangeShapeType="1"/>
          </p:cNvSpPr>
          <p:nvPr/>
        </p:nvSpPr>
        <p:spPr bwMode="auto">
          <a:xfrm>
            <a:off x="6324600" y="3857247"/>
            <a:ext cx="0" cy="15240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Text Box 28">
            <a:extLst>
              <a:ext uri="{FF2B5EF4-FFF2-40B4-BE49-F238E27FC236}">
                <a16:creationId xmlns:a16="http://schemas.microsoft.com/office/drawing/2014/main" id="{0874C556-8D63-48E0-BDB6-AB4308112134}"/>
              </a:ext>
            </a:extLst>
          </p:cNvPr>
          <p:cNvSpPr txBox="1">
            <a:spLocks noChangeArrowheads="1"/>
          </p:cNvSpPr>
          <p:nvPr/>
        </p:nvSpPr>
        <p:spPr bwMode="auto">
          <a:xfrm>
            <a:off x="7086600" y="5609847"/>
            <a:ext cx="810135"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2400H</a:t>
            </a:r>
          </a:p>
        </p:txBody>
      </p:sp>
      <p:sp>
        <p:nvSpPr>
          <p:cNvPr id="23" name="Text Box 29">
            <a:extLst>
              <a:ext uri="{FF2B5EF4-FFF2-40B4-BE49-F238E27FC236}">
                <a16:creationId xmlns:a16="http://schemas.microsoft.com/office/drawing/2014/main" id="{865AF156-6CAA-41EF-B380-76CCDEAB4612}"/>
              </a:ext>
            </a:extLst>
          </p:cNvPr>
          <p:cNvSpPr txBox="1">
            <a:spLocks noChangeArrowheads="1"/>
          </p:cNvSpPr>
          <p:nvPr/>
        </p:nvSpPr>
        <p:spPr bwMode="auto">
          <a:xfrm>
            <a:off x="7072313" y="4924047"/>
            <a:ext cx="810135"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2000H</a:t>
            </a:r>
          </a:p>
        </p:txBody>
      </p:sp>
    </p:spTree>
    <p:extLst>
      <p:ext uri="{BB962C8B-B14F-4D97-AF65-F5344CB8AC3E}">
        <p14:creationId xmlns:p14="http://schemas.microsoft.com/office/powerpoint/2010/main" val="2713616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4"/>
                                            </p:cond>
                                          </p:stCondLst>
                                          <p:endCondLst>
                                            <p:cond evt="onStopAudio" delay="0">
                                              <p:tgtEl>
                                                <p:sldTgt/>
                                              </p:tgtEl>
                                            </p:cond>
                                          </p:endCondLst>
                                        </p:cTn>
                                        <p:tgtEl>
                                          <p:sndTgt r:embed="rId3" name="tada.wav"/>
                                        </p:tgtEl>
                                      </p:cMediaNode>
                                    </p:audio>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1+#ppt_w/2"/>
                                          </p:val>
                                        </p:tav>
                                        <p:tav tm="100000">
                                          <p:val>
                                            <p:strVal val="#ppt_x"/>
                                          </p:val>
                                        </p:tav>
                                      </p:tavLst>
                                    </p:anim>
                                    <p:anim calcmode="lin" valueType="num">
                                      <p:cBhvr additive="base">
                                        <p:cTn id="3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1+#ppt_w/2"/>
                                          </p:val>
                                        </p:tav>
                                        <p:tav tm="100000">
                                          <p:val>
                                            <p:strVal val="#ppt_x"/>
                                          </p:val>
                                        </p:tav>
                                      </p:tavLst>
                                    </p:anim>
                                    <p:anim calcmode="lin" valueType="num">
                                      <p:cBhvr additive="base">
                                        <p:cTn id="6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1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additive="base">
                                        <p:cTn id="74" dur="500" fill="hold"/>
                                        <p:tgtEl>
                                          <p:spTgt spid="13"/>
                                        </p:tgtEl>
                                        <p:attrNameLst>
                                          <p:attrName>ppt_x</p:attrName>
                                        </p:attrNameLst>
                                      </p:cBhvr>
                                      <p:tavLst>
                                        <p:tav tm="0">
                                          <p:val>
                                            <p:strVal val="1+#ppt_w/2"/>
                                          </p:val>
                                        </p:tav>
                                        <p:tav tm="100000">
                                          <p:val>
                                            <p:strVal val="#ppt_x"/>
                                          </p:val>
                                        </p:tav>
                                      </p:tavLst>
                                    </p:anim>
                                    <p:anim calcmode="lin" valueType="num">
                                      <p:cBhvr additive="base">
                                        <p:cTn id="7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2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utoUpdateAnimBg="0"/>
      <p:bldP spid="10" grpId="0" animBg="1" autoUpdateAnimBg="0"/>
      <p:bldP spid="11" grpId="0" animBg="1" autoUpdateAnimBg="0"/>
      <p:bldP spid="14" grpId="0" autoUpdateAnimBg="0"/>
      <p:bldP spid="15" grpId="0" autoUpdateAnimBg="0"/>
      <p:bldP spid="16" grpId="0" autoUpdateAnimBg="0"/>
      <p:bldP spid="17" grpId="0" autoUpdateAnimBg="0"/>
      <p:bldP spid="18" grpId="0" autoUpdateAnimBg="0"/>
      <p:bldP spid="19" grpId="0" autoUpdateAnimBg="0"/>
      <p:bldP spid="22" grpId="0" autoUpdateAnimBg="0"/>
      <p:bldP spid="2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进制转换</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4387849"/>
            <a:ext cx="8547100" cy="2094466"/>
          </a:xfrm>
        </p:spPr>
        <p:txBody>
          <a:bodyPr/>
          <a:lstStyle/>
          <a:p>
            <a:r>
              <a:rPr lang="zh-CN" altLang="en-US" sz="2000" dirty="0"/>
              <a:t>单片机内部的数据以二进制方式存储，通过十进制或十六进制表示；</a:t>
            </a:r>
            <a:endParaRPr lang="en-US" altLang="zh-CN" sz="2000" dirty="0"/>
          </a:p>
          <a:p>
            <a:r>
              <a:rPr lang="zh-CN" altLang="en-US" sz="2000" dirty="0"/>
              <a:t>嵌入式</a:t>
            </a:r>
            <a:r>
              <a:rPr lang="en-US" altLang="zh-CN" sz="2000" dirty="0"/>
              <a:t>C</a:t>
            </a:r>
            <a:r>
              <a:rPr lang="zh-CN" altLang="en-US" sz="2000" dirty="0"/>
              <a:t>语言中不支持二进制表示，默认为十进制表示，表示十六进制须在前面加上</a:t>
            </a:r>
            <a:r>
              <a:rPr lang="en-US" altLang="zh-CN" sz="2000" dirty="0"/>
              <a:t>0x</a:t>
            </a:r>
            <a:r>
              <a:rPr lang="zh-CN" altLang="en-US" sz="2000" dirty="0"/>
              <a:t>（如</a:t>
            </a:r>
            <a:r>
              <a:rPr lang="en-US" altLang="zh-CN" sz="2000" dirty="0"/>
              <a:t>0xFF</a:t>
            </a:r>
            <a:r>
              <a:rPr lang="zh-CN" altLang="en-US" sz="2000" dirty="0"/>
              <a:t>），不区分大小写；</a:t>
            </a:r>
            <a:endParaRPr lang="en-US" altLang="zh-CN" sz="2000" dirty="0"/>
          </a:p>
          <a:p>
            <a:r>
              <a:rPr lang="zh-CN" altLang="en-US" sz="2000" dirty="0"/>
              <a:t>进制转换可以借助电脑自带的计算器工具。</a:t>
            </a:r>
          </a:p>
        </p:txBody>
      </p:sp>
      <p:graphicFrame>
        <p:nvGraphicFramePr>
          <p:cNvPr id="6" name="表格 5">
            <a:extLst>
              <a:ext uri="{FF2B5EF4-FFF2-40B4-BE49-F238E27FC236}">
                <a16:creationId xmlns:a16="http://schemas.microsoft.com/office/drawing/2014/main" id="{03C23154-C9B0-4825-BB83-457B9365293B}"/>
              </a:ext>
            </a:extLst>
          </p:cNvPr>
          <p:cNvGraphicFramePr>
            <a:graphicFrameLocks noGrp="1"/>
          </p:cNvGraphicFramePr>
          <p:nvPr>
            <p:extLst>
              <p:ext uri="{D42A27DB-BD31-4B8C-83A1-F6EECF244321}">
                <p14:modId xmlns:p14="http://schemas.microsoft.com/office/powerpoint/2010/main" val="3066396493"/>
              </p:ext>
            </p:extLst>
          </p:nvPr>
        </p:nvGraphicFramePr>
        <p:xfrm>
          <a:off x="943645" y="695527"/>
          <a:ext cx="7387554" cy="3566160"/>
        </p:xfrm>
        <a:graphic>
          <a:graphicData uri="http://schemas.openxmlformats.org/drawingml/2006/table">
            <a:tbl>
              <a:tblPr firstRow="1" bandRow="1">
                <a:tableStyleId>{21E4AEA4-8DFA-4A89-87EB-49C32662AFE0}</a:tableStyleId>
              </a:tblPr>
              <a:tblGrid>
                <a:gridCol w="1231259">
                  <a:extLst>
                    <a:ext uri="{9D8B030D-6E8A-4147-A177-3AD203B41FA5}">
                      <a16:colId xmlns:a16="http://schemas.microsoft.com/office/drawing/2014/main" val="1854981511"/>
                    </a:ext>
                  </a:extLst>
                </a:gridCol>
                <a:gridCol w="1231259">
                  <a:extLst>
                    <a:ext uri="{9D8B030D-6E8A-4147-A177-3AD203B41FA5}">
                      <a16:colId xmlns:a16="http://schemas.microsoft.com/office/drawing/2014/main" val="306095762"/>
                    </a:ext>
                  </a:extLst>
                </a:gridCol>
                <a:gridCol w="1231259">
                  <a:extLst>
                    <a:ext uri="{9D8B030D-6E8A-4147-A177-3AD203B41FA5}">
                      <a16:colId xmlns:a16="http://schemas.microsoft.com/office/drawing/2014/main" val="351256327"/>
                    </a:ext>
                  </a:extLst>
                </a:gridCol>
                <a:gridCol w="1231259">
                  <a:extLst>
                    <a:ext uri="{9D8B030D-6E8A-4147-A177-3AD203B41FA5}">
                      <a16:colId xmlns:a16="http://schemas.microsoft.com/office/drawing/2014/main" val="3621390344"/>
                    </a:ext>
                  </a:extLst>
                </a:gridCol>
                <a:gridCol w="1231259">
                  <a:extLst>
                    <a:ext uri="{9D8B030D-6E8A-4147-A177-3AD203B41FA5}">
                      <a16:colId xmlns:a16="http://schemas.microsoft.com/office/drawing/2014/main" val="4025546351"/>
                    </a:ext>
                  </a:extLst>
                </a:gridCol>
                <a:gridCol w="1231259">
                  <a:extLst>
                    <a:ext uri="{9D8B030D-6E8A-4147-A177-3AD203B41FA5}">
                      <a16:colId xmlns:a16="http://schemas.microsoft.com/office/drawing/2014/main" val="2470831388"/>
                    </a:ext>
                  </a:extLst>
                </a:gridCol>
              </a:tblGrid>
              <a:tr h="331531">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十进制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二进制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十六进制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十进制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二进制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十六进制</a:t>
                      </a:r>
                    </a:p>
                  </a:txBody>
                  <a:tcPr/>
                </a:tc>
                <a:extLst>
                  <a:ext uri="{0D108BD9-81ED-4DB2-BD59-A6C34878D82A}">
                    <a16:rowId xmlns:a16="http://schemas.microsoft.com/office/drawing/2014/main" val="3251238538"/>
                  </a:ext>
                </a:extLst>
              </a:tr>
              <a:tr h="331531">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a:t>
                      </a: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0000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1000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599717392"/>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0001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9</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1001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9</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855097707"/>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0010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1010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A</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376896662"/>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0011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1011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B</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700283397"/>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0100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12</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1100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16531571"/>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5</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0101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13</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1101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817324315"/>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6</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0110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6</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14</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1110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541522217"/>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7</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0111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7</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15</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1111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816388031"/>
                  </a:ext>
                </a:extLst>
              </a:tr>
            </a:tbl>
          </a:graphicData>
        </a:graphic>
      </p:graphicFrame>
    </p:spTree>
    <p:extLst>
      <p:ext uri="{BB962C8B-B14F-4D97-AF65-F5344CB8AC3E}">
        <p14:creationId xmlns:p14="http://schemas.microsoft.com/office/powerpoint/2010/main" val="35297063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80</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230521" cy="523220"/>
          </a:xfrm>
        </p:spPr>
        <p:txBody>
          <a:bodyPr/>
          <a:lstStyle/>
          <a:p>
            <a:r>
              <a:rPr lang="zh-CN" altLang="en-US" dirty="0"/>
              <a:t>函数间的数据传递</a:t>
            </a:r>
            <a:r>
              <a:rPr lang="en-US" altLang="zh-CN" dirty="0"/>
              <a:t>*</a:t>
            </a:r>
            <a:endParaRPr lang="zh-CN" altLang="en-US" dirty="0"/>
          </a:p>
        </p:txBody>
      </p:sp>
      <p:sp>
        <p:nvSpPr>
          <p:cNvPr id="7" name="文本占位符 6">
            <a:extLst>
              <a:ext uri="{FF2B5EF4-FFF2-40B4-BE49-F238E27FC236}">
                <a16:creationId xmlns:a16="http://schemas.microsoft.com/office/drawing/2014/main" id="{30771F0A-2C13-49C8-B973-8B909BA5A973}"/>
              </a:ext>
            </a:extLst>
          </p:cNvPr>
          <p:cNvSpPr>
            <a:spLocks noGrp="1"/>
          </p:cNvSpPr>
          <p:nvPr>
            <p:ph type="body" sz="quarter" idx="13"/>
          </p:nvPr>
        </p:nvSpPr>
        <p:spPr>
          <a:xfrm>
            <a:off x="298450" y="778213"/>
            <a:ext cx="8547100" cy="523220"/>
          </a:xfrm>
        </p:spPr>
        <p:txBody>
          <a:bodyPr/>
          <a:lstStyle/>
          <a:p>
            <a:r>
              <a:rPr lang="zh-CN" altLang="en-US" dirty="0"/>
              <a:t>全局变量传递方式</a:t>
            </a:r>
          </a:p>
        </p:txBody>
      </p:sp>
      <p:sp>
        <p:nvSpPr>
          <p:cNvPr id="6" name="Text Box 3">
            <a:extLst>
              <a:ext uri="{FF2B5EF4-FFF2-40B4-BE49-F238E27FC236}">
                <a16:creationId xmlns:a16="http://schemas.microsoft.com/office/drawing/2014/main" id="{3799ECB0-012C-4E77-9A9E-9785FD8A139D}"/>
              </a:ext>
            </a:extLst>
          </p:cNvPr>
          <p:cNvSpPr txBox="1">
            <a:spLocks noChangeArrowheads="1"/>
          </p:cNvSpPr>
          <p:nvPr/>
        </p:nvSpPr>
        <p:spPr bwMode="auto">
          <a:xfrm>
            <a:off x="101599" y="1232170"/>
            <a:ext cx="8739791"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全局变量可以被调用函数和被调函数共享，任何函数对全局变量的修改都会影响到其他函数所见的全局变量的值。</a:t>
            </a:r>
          </a:p>
        </p:txBody>
      </p:sp>
      <p:sp>
        <p:nvSpPr>
          <p:cNvPr id="8" name="Text Box 4">
            <a:extLst>
              <a:ext uri="{FF2B5EF4-FFF2-40B4-BE49-F238E27FC236}">
                <a16:creationId xmlns:a16="http://schemas.microsoft.com/office/drawing/2014/main" id="{E69222C7-67B8-4A62-9A08-20A886C77ADB}"/>
              </a:ext>
            </a:extLst>
          </p:cNvPr>
          <p:cNvSpPr txBox="1">
            <a:spLocks noChangeArrowheads="1"/>
          </p:cNvSpPr>
          <p:nvPr/>
        </p:nvSpPr>
        <p:spPr bwMode="auto">
          <a:xfrm>
            <a:off x="838200" y="1994170"/>
            <a:ext cx="3092811" cy="314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#include &lt;stdio.h&gt;</a:t>
            </a:r>
          </a:p>
          <a:p>
            <a:r>
              <a:rPr lang="en-US" altLang="zh-CN">
                <a:latin typeface="Times New Roman" panose="02020603050405020304" pitchFamily="18" charset="0"/>
                <a:ea typeface="宋体" panose="02010600030101010101" pitchFamily="2" charset="-122"/>
                <a:cs typeface="Times New Roman" panose="02020603050405020304" pitchFamily="18" charset="0"/>
              </a:rPr>
              <a:t>int  c ;</a:t>
            </a:r>
          </a:p>
          <a:p>
            <a:r>
              <a:rPr lang="en-US" altLang="zh-CN">
                <a:latin typeface="Times New Roman" panose="02020603050405020304" pitchFamily="18" charset="0"/>
                <a:ea typeface="宋体" panose="02010600030101010101" pitchFamily="2" charset="-122"/>
                <a:cs typeface="Times New Roman" panose="02020603050405020304" pitchFamily="18" charset="0"/>
              </a:rPr>
              <a:t>void  main ( void)</a:t>
            </a:r>
          </a:p>
          <a:p>
            <a:r>
              <a:rPr lang="en-US" altLang="zh-CN">
                <a:latin typeface="Times New Roman" panose="02020603050405020304" pitchFamily="18" charset="0"/>
                <a:ea typeface="宋体" panose="02010600030101010101" pitchFamily="2" charset="-122"/>
                <a:cs typeface="Times New Roman" panose="02020603050405020304" pitchFamily="18" charset="0"/>
              </a:rPr>
              <a:t>{  </a:t>
            </a:r>
          </a:p>
          <a:p>
            <a:r>
              <a:rPr lang="en-US" altLang="zh-CN">
                <a:latin typeface="Times New Roman" panose="02020603050405020304" pitchFamily="18" charset="0"/>
                <a:ea typeface="宋体" panose="02010600030101010101" pitchFamily="2" charset="-122"/>
                <a:cs typeface="Times New Roman" panose="02020603050405020304" pitchFamily="18" charset="0"/>
              </a:rPr>
              <a:t> int a ,b ;</a:t>
            </a:r>
          </a:p>
          <a:p>
            <a:r>
              <a:rPr lang="en-US" altLang="zh-CN">
                <a:latin typeface="Times New Roman" panose="02020603050405020304" pitchFamily="18" charset="0"/>
                <a:ea typeface="宋体" panose="02010600030101010101" pitchFamily="2" charset="-122"/>
                <a:cs typeface="Times New Roman" panose="02020603050405020304" pitchFamily="18" charset="0"/>
              </a:rPr>
              <a:t> scanf ( “ %d ,%d ” , &amp;a ,&amp;b ) ;</a:t>
            </a:r>
          </a:p>
          <a:p>
            <a:r>
              <a:rPr lang="en-US" altLang="zh-CN">
                <a:latin typeface="Times New Roman" panose="02020603050405020304" pitchFamily="18" charset="0"/>
                <a:ea typeface="宋体" panose="02010600030101010101" pitchFamily="2" charset="-122"/>
                <a:cs typeface="Times New Roman" panose="02020603050405020304" pitchFamily="18" charset="0"/>
              </a:rPr>
              <a:t> splus  (a , b ) ;</a:t>
            </a:r>
          </a:p>
          <a:p>
            <a:r>
              <a:rPr lang="en-US" altLang="zh-CN">
                <a:latin typeface="Times New Roman" panose="02020603050405020304" pitchFamily="18" charset="0"/>
                <a:ea typeface="宋体" panose="02010600030101010101" pitchFamily="2" charset="-122"/>
                <a:cs typeface="Times New Roman" panose="02020603050405020304" pitchFamily="18" charset="0"/>
              </a:rPr>
              <a:t> printf ( “a*b =%d \n ” ,c ) ;</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void splus (int x , int y )</a:t>
            </a:r>
          </a:p>
          <a:p>
            <a:r>
              <a:rPr lang="en-US" altLang="zh-CN">
                <a:latin typeface="Times New Roman" panose="02020603050405020304" pitchFamily="18" charset="0"/>
                <a:ea typeface="宋体" panose="02010600030101010101" pitchFamily="2" charset="-122"/>
                <a:cs typeface="Times New Roman" panose="02020603050405020304" pitchFamily="18" charset="0"/>
              </a:rPr>
              <a:t>{   c=x*y ; }</a:t>
            </a:r>
          </a:p>
        </p:txBody>
      </p:sp>
      <p:sp>
        <p:nvSpPr>
          <p:cNvPr id="9" name="AutoShape 5">
            <a:extLst>
              <a:ext uri="{FF2B5EF4-FFF2-40B4-BE49-F238E27FC236}">
                <a16:creationId xmlns:a16="http://schemas.microsoft.com/office/drawing/2014/main" id="{2F81EB7D-2799-4B9E-B1D4-149C3D5056A6}"/>
              </a:ext>
            </a:extLst>
          </p:cNvPr>
          <p:cNvSpPr>
            <a:spLocks/>
          </p:cNvSpPr>
          <p:nvPr/>
        </p:nvSpPr>
        <p:spPr bwMode="auto">
          <a:xfrm>
            <a:off x="3138487" y="2104518"/>
            <a:ext cx="2233613" cy="314325"/>
          </a:xfrm>
          <a:prstGeom prst="callout1">
            <a:avLst>
              <a:gd name="adj1" fmla="val 124241"/>
              <a:gd name="adj2" fmla="val 94884"/>
              <a:gd name="adj3" fmla="val 124241"/>
              <a:gd name="adj4" fmla="val -66310"/>
            </a:avLst>
          </a:prstGeom>
          <a:noFill/>
          <a:ln w="19050">
            <a:solidFill>
              <a:srgbClr val="E4B316"/>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说明全局变量</a:t>
            </a:r>
          </a:p>
        </p:txBody>
      </p:sp>
      <p:sp>
        <p:nvSpPr>
          <p:cNvPr id="10" name="Rectangle 6">
            <a:extLst>
              <a:ext uri="{FF2B5EF4-FFF2-40B4-BE49-F238E27FC236}">
                <a16:creationId xmlns:a16="http://schemas.microsoft.com/office/drawing/2014/main" id="{C94ABED8-042D-45E1-8D5C-2583A1D8C69D}"/>
              </a:ext>
            </a:extLst>
          </p:cNvPr>
          <p:cNvSpPr>
            <a:spLocks noChangeArrowheads="1"/>
          </p:cNvSpPr>
          <p:nvPr/>
        </p:nvSpPr>
        <p:spPr bwMode="auto">
          <a:xfrm>
            <a:off x="6553200" y="3060970"/>
            <a:ext cx="1143000" cy="5334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7">
            <a:extLst>
              <a:ext uri="{FF2B5EF4-FFF2-40B4-BE49-F238E27FC236}">
                <a16:creationId xmlns:a16="http://schemas.microsoft.com/office/drawing/2014/main" id="{C6B92713-B884-48EE-999B-D5F2795DAFB8}"/>
              </a:ext>
            </a:extLst>
          </p:cNvPr>
          <p:cNvSpPr txBox="1">
            <a:spLocks noChangeArrowheads="1"/>
          </p:cNvSpPr>
          <p:nvPr/>
        </p:nvSpPr>
        <p:spPr bwMode="auto">
          <a:xfrm>
            <a:off x="6126163" y="2984770"/>
            <a:ext cx="28435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2" name="Line 8">
            <a:extLst>
              <a:ext uri="{FF2B5EF4-FFF2-40B4-BE49-F238E27FC236}">
                <a16:creationId xmlns:a16="http://schemas.microsoft.com/office/drawing/2014/main" id="{CE1BFFF3-5932-45BA-8427-C7EF8C34E626}"/>
              </a:ext>
            </a:extLst>
          </p:cNvPr>
          <p:cNvSpPr>
            <a:spLocks noChangeShapeType="1"/>
          </p:cNvSpPr>
          <p:nvPr/>
        </p:nvSpPr>
        <p:spPr bwMode="auto">
          <a:xfrm>
            <a:off x="685800" y="3441970"/>
            <a:ext cx="0" cy="5334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Line 9">
            <a:extLst>
              <a:ext uri="{FF2B5EF4-FFF2-40B4-BE49-F238E27FC236}">
                <a16:creationId xmlns:a16="http://schemas.microsoft.com/office/drawing/2014/main" id="{CC6B2B60-8631-453B-9D53-7CC693F10D7D}"/>
              </a:ext>
            </a:extLst>
          </p:cNvPr>
          <p:cNvSpPr>
            <a:spLocks noChangeShapeType="1"/>
          </p:cNvSpPr>
          <p:nvPr/>
        </p:nvSpPr>
        <p:spPr bwMode="auto">
          <a:xfrm>
            <a:off x="685800" y="3975370"/>
            <a:ext cx="44196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Line 10">
            <a:extLst>
              <a:ext uri="{FF2B5EF4-FFF2-40B4-BE49-F238E27FC236}">
                <a16:creationId xmlns:a16="http://schemas.microsoft.com/office/drawing/2014/main" id="{E16BEBAF-F6B7-4D0A-A345-6218C02E1960}"/>
              </a:ext>
            </a:extLst>
          </p:cNvPr>
          <p:cNvSpPr>
            <a:spLocks noChangeShapeType="1"/>
          </p:cNvSpPr>
          <p:nvPr/>
        </p:nvSpPr>
        <p:spPr bwMode="auto">
          <a:xfrm>
            <a:off x="5105400" y="3975369"/>
            <a:ext cx="0" cy="938247"/>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Line 11">
            <a:extLst>
              <a:ext uri="{FF2B5EF4-FFF2-40B4-BE49-F238E27FC236}">
                <a16:creationId xmlns:a16="http://schemas.microsoft.com/office/drawing/2014/main" id="{DA07192B-4070-4BF2-BA2C-C1361545FAB0}"/>
              </a:ext>
            </a:extLst>
          </p:cNvPr>
          <p:cNvSpPr>
            <a:spLocks noChangeShapeType="1"/>
          </p:cNvSpPr>
          <p:nvPr/>
        </p:nvSpPr>
        <p:spPr bwMode="auto">
          <a:xfrm flipH="1">
            <a:off x="1143000" y="4913617"/>
            <a:ext cx="39624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12">
            <a:extLst>
              <a:ext uri="{FF2B5EF4-FFF2-40B4-BE49-F238E27FC236}">
                <a16:creationId xmlns:a16="http://schemas.microsoft.com/office/drawing/2014/main" id="{6B074319-C7A3-4965-96EC-504AC156EC3D}"/>
              </a:ext>
            </a:extLst>
          </p:cNvPr>
          <p:cNvSpPr>
            <a:spLocks noChangeShapeType="1"/>
          </p:cNvSpPr>
          <p:nvPr/>
        </p:nvSpPr>
        <p:spPr bwMode="auto">
          <a:xfrm>
            <a:off x="1143000" y="4913617"/>
            <a:ext cx="0" cy="3810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3">
            <a:extLst>
              <a:ext uri="{FF2B5EF4-FFF2-40B4-BE49-F238E27FC236}">
                <a16:creationId xmlns:a16="http://schemas.microsoft.com/office/drawing/2014/main" id="{599DB81E-707B-42CE-B683-663EF47D3C91}"/>
              </a:ext>
            </a:extLst>
          </p:cNvPr>
          <p:cNvSpPr>
            <a:spLocks noChangeShapeType="1"/>
          </p:cNvSpPr>
          <p:nvPr/>
        </p:nvSpPr>
        <p:spPr bwMode="auto">
          <a:xfrm>
            <a:off x="1143000" y="5294617"/>
            <a:ext cx="60198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Line 14">
            <a:extLst>
              <a:ext uri="{FF2B5EF4-FFF2-40B4-BE49-F238E27FC236}">
                <a16:creationId xmlns:a16="http://schemas.microsoft.com/office/drawing/2014/main" id="{2668ECA6-2925-434E-862F-57306460FA08}"/>
              </a:ext>
            </a:extLst>
          </p:cNvPr>
          <p:cNvSpPr>
            <a:spLocks noChangeShapeType="1"/>
          </p:cNvSpPr>
          <p:nvPr/>
        </p:nvSpPr>
        <p:spPr bwMode="auto">
          <a:xfrm flipV="1">
            <a:off x="7162800" y="3594370"/>
            <a:ext cx="0" cy="1700247"/>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15">
            <a:extLst>
              <a:ext uri="{FF2B5EF4-FFF2-40B4-BE49-F238E27FC236}">
                <a16:creationId xmlns:a16="http://schemas.microsoft.com/office/drawing/2014/main" id="{F04A9869-F3F9-4CB7-AFC6-85B8265200C8}"/>
              </a:ext>
            </a:extLst>
          </p:cNvPr>
          <p:cNvSpPr txBox="1">
            <a:spLocks noChangeArrowheads="1"/>
          </p:cNvSpPr>
          <p:nvPr/>
        </p:nvSpPr>
        <p:spPr bwMode="auto">
          <a:xfrm>
            <a:off x="7010400" y="3137170"/>
            <a:ext cx="2971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20" name="Line 16">
            <a:extLst>
              <a:ext uri="{FF2B5EF4-FFF2-40B4-BE49-F238E27FC236}">
                <a16:creationId xmlns:a16="http://schemas.microsoft.com/office/drawing/2014/main" id="{E9C9E5A4-B6F7-4185-A01D-DD1E4E6D8998}"/>
              </a:ext>
            </a:extLst>
          </p:cNvPr>
          <p:cNvSpPr>
            <a:spLocks noChangeShapeType="1"/>
          </p:cNvSpPr>
          <p:nvPr/>
        </p:nvSpPr>
        <p:spPr bwMode="auto">
          <a:xfrm flipH="1">
            <a:off x="4191000" y="3365770"/>
            <a:ext cx="2362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17">
            <a:extLst>
              <a:ext uri="{FF2B5EF4-FFF2-40B4-BE49-F238E27FC236}">
                <a16:creationId xmlns:a16="http://schemas.microsoft.com/office/drawing/2014/main" id="{7A0E7CF4-96B8-4DC5-A5A7-0A87CF3CD4EB}"/>
              </a:ext>
            </a:extLst>
          </p:cNvPr>
          <p:cNvSpPr>
            <a:spLocks noChangeShapeType="1"/>
          </p:cNvSpPr>
          <p:nvPr/>
        </p:nvSpPr>
        <p:spPr bwMode="auto">
          <a:xfrm flipH="1">
            <a:off x="3249743" y="3365770"/>
            <a:ext cx="941257" cy="706609"/>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Text Box 18">
            <a:extLst>
              <a:ext uri="{FF2B5EF4-FFF2-40B4-BE49-F238E27FC236}">
                <a16:creationId xmlns:a16="http://schemas.microsoft.com/office/drawing/2014/main" id="{DA81DF9A-80BD-45FB-A4D4-7E5375D58242}"/>
              </a:ext>
            </a:extLst>
          </p:cNvPr>
          <p:cNvSpPr txBox="1">
            <a:spLocks noChangeArrowheads="1"/>
          </p:cNvSpPr>
          <p:nvPr/>
        </p:nvSpPr>
        <p:spPr bwMode="auto">
          <a:xfrm>
            <a:off x="121338" y="5492527"/>
            <a:ext cx="883188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说明：应尽量少用全局变量，应使函数内部的内聚性强，函数之间的偶合性弱。</a:t>
            </a:r>
          </a:p>
        </p:txBody>
      </p:sp>
    </p:spTree>
    <p:extLst>
      <p:ext uri="{BB962C8B-B14F-4D97-AF65-F5344CB8AC3E}">
        <p14:creationId xmlns:p14="http://schemas.microsoft.com/office/powerpoint/2010/main" val="28303725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righ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up)">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right)">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up)">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blinds(horizontal)">
                                      <p:cBhvr>
                                        <p:cTn id="8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nimBg="1" autoUpdateAnimBg="0"/>
      <p:bldP spid="10" grpId="0" animBg="1" autoUpdateAnimBg="0"/>
      <p:bldP spid="11" grpId="0" autoUpdateAnimBg="0"/>
      <p:bldP spid="19" grpId="0" autoUpdateAnimBg="0"/>
      <p:bldP spid="22"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81</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625600" cy="523220"/>
          </a:xfrm>
        </p:spPr>
        <p:txBody>
          <a:bodyPr/>
          <a:lstStyle/>
          <a:p>
            <a:r>
              <a:rPr lang="zh-CN" altLang="en-US" dirty="0"/>
              <a:t>参考资料</a:t>
            </a:r>
          </a:p>
        </p:txBody>
      </p:sp>
      <p:sp>
        <p:nvSpPr>
          <p:cNvPr id="7" name="文本占位符 6">
            <a:extLst>
              <a:ext uri="{FF2B5EF4-FFF2-40B4-BE49-F238E27FC236}">
                <a16:creationId xmlns:a16="http://schemas.microsoft.com/office/drawing/2014/main" id="{B9952865-B431-487D-B7FB-46CD8F128B3E}"/>
              </a:ext>
            </a:extLst>
          </p:cNvPr>
          <p:cNvSpPr>
            <a:spLocks noGrp="1"/>
          </p:cNvSpPr>
          <p:nvPr>
            <p:ph type="body" sz="quarter" idx="13"/>
          </p:nvPr>
        </p:nvSpPr>
        <p:spPr/>
        <p:txBody>
          <a:bodyPr/>
          <a:lstStyle/>
          <a:p>
            <a:r>
              <a:rPr lang="zh-CN" altLang="en-US" dirty="0">
                <a:latin typeface="仿宋" panose="02010609060101010101" pitchFamily="49" charset="-122"/>
                <a:ea typeface="仿宋" panose="02010609060101010101" pitchFamily="49" charset="-122"/>
              </a:rPr>
              <a:t>雷炜轩</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单片机</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语言基础</a:t>
            </a:r>
            <a:r>
              <a:rPr lang="en-US" altLang="zh-CN" dirty="0">
                <a:latin typeface="仿宋" panose="02010609060101010101" pitchFamily="49" charset="-122"/>
                <a:ea typeface="仿宋" panose="02010609060101010101" pitchFamily="49" charset="-122"/>
              </a:rPr>
              <a:t>[EB/OL]. [2020-11-08].</a:t>
            </a:r>
          </a:p>
          <a:p>
            <a:r>
              <a:rPr lang="zh-CN" altLang="en-US" dirty="0">
                <a:latin typeface="仿宋" panose="02010609060101010101" pitchFamily="49" charset="-122"/>
                <a:ea typeface="仿宋" panose="02010609060101010101" pitchFamily="49" charset="-122"/>
              </a:rPr>
              <a:t>宣善立</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程序设计基础</a:t>
            </a:r>
            <a:r>
              <a:rPr lang="en-US" altLang="zh-CN" dirty="0">
                <a:latin typeface="仿宋" panose="02010609060101010101" pitchFamily="49" charset="-122"/>
                <a:ea typeface="仿宋" panose="02010609060101010101" pitchFamily="49" charset="-122"/>
              </a:rPr>
              <a:t>[EB/OL]. [2020-11].</a:t>
            </a:r>
          </a:p>
          <a:p>
            <a:r>
              <a:rPr lang="zh-CN" altLang="en-US" dirty="0">
                <a:latin typeface="仿宋" panose="02010609060101010101" pitchFamily="49" charset="-122"/>
                <a:ea typeface="仿宋" panose="02010609060101010101" pitchFamily="49" charset="-122"/>
              </a:rPr>
              <a:t>普中科技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普中</a:t>
            </a:r>
            <a:r>
              <a:rPr lang="en-US" altLang="zh-CN" dirty="0">
                <a:latin typeface="仿宋" panose="02010609060101010101" pitchFamily="49" charset="-122"/>
                <a:ea typeface="仿宋" panose="02010609060101010101" pitchFamily="49" charset="-122"/>
              </a:rPr>
              <a:t>51</a:t>
            </a:r>
            <a:r>
              <a:rPr lang="zh-CN" altLang="en-US" dirty="0">
                <a:latin typeface="仿宋" panose="02010609060101010101" pitchFamily="49" charset="-122"/>
                <a:ea typeface="仿宋" panose="02010609060101010101" pitchFamily="49" charset="-122"/>
              </a:rPr>
              <a:t>单片机开发攻略</a:t>
            </a:r>
            <a:r>
              <a:rPr lang="en-US" altLang="zh-CN" dirty="0">
                <a:latin typeface="仿宋" panose="02010609060101010101" pitchFamily="49" charset="-122"/>
                <a:ea typeface="仿宋" panose="02010609060101010101" pitchFamily="49" charset="-122"/>
              </a:rPr>
              <a:t>[EB/OL]. [2019-09].</a:t>
            </a:r>
          </a:p>
          <a:p>
            <a:r>
              <a:rPr lang="zh-CN" altLang="en-US" dirty="0">
                <a:latin typeface="仿宋" panose="02010609060101010101" pitchFamily="49" charset="-122"/>
                <a:ea typeface="仿宋" panose="02010609060101010101" pitchFamily="49" charset="-122"/>
              </a:rPr>
              <a:t>郭天祥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新概念</a:t>
            </a:r>
            <a:r>
              <a:rPr lang="en-US" altLang="zh-CN" dirty="0">
                <a:latin typeface="仿宋" panose="02010609060101010101" pitchFamily="49" charset="-122"/>
                <a:ea typeface="仿宋" panose="02010609060101010101" pitchFamily="49" charset="-122"/>
              </a:rPr>
              <a:t>51 </a:t>
            </a:r>
            <a:r>
              <a:rPr lang="zh-CN" altLang="en-US" dirty="0">
                <a:latin typeface="仿宋" panose="02010609060101010101" pitchFamily="49" charset="-122"/>
                <a:ea typeface="仿宋" panose="02010609060101010101" pitchFamily="49" charset="-122"/>
              </a:rPr>
              <a:t>单片机 </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语言教程</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入门提高开发拓展全攻略（第</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版）</a:t>
            </a:r>
            <a:r>
              <a:rPr lang="en-US" altLang="zh-CN" dirty="0">
                <a:latin typeface="仿宋" panose="02010609060101010101" pitchFamily="49" charset="-122"/>
                <a:ea typeface="仿宋" panose="02010609060101010101" pitchFamily="49" charset="-122"/>
              </a:rPr>
              <a:t>[M]. </a:t>
            </a:r>
            <a:r>
              <a:rPr lang="zh-CN" altLang="en-US" dirty="0">
                <a:latin typeface="仿宋" panose="02010609060101010101" pitchFamily="49" charset="-122"/>
                <a:ea typeface="仿宋" panose="02010609060101010101" pitchFamily="49" charset="-122"/>
              </a:rPr>
              <a:t>电子工业出版社</a:t>
            </a:r>
            <a:r>
              <a:rPr lang="en-US" altLang="zh-CN" dirty="0">
                <a:latin typeface="仿宋" panose="02010609060101010101" pitchFamily="49" charset="-122"/>
                <a:ea typeface="仿宋" panose="02010609060101010101" pitchFamily="49" charset="-122"/>
              </a:rPr>
              <a:t>, 2018.</a:t>
            </a:r>
          </a:p>
        </p:txBody>
      </p:sp>
    </p:spTree>
    <p:extLst>
      <p:ext uri="{BB962C8B-B14F-4D97-AF65-F5344CB8AC3E}">
        <p14:creationId xmlns:p14="http://schemas.microsoft.com/office/powerpoint/2010/main" val="34373862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进制转换</a:t>
            </a:r>
          </a:p>
        </p:txBody>
      </p:sp>
      <p:sp>
        <p:nvSpPr>
          <p:cNvPr id="7" name="文本占位符 6">
            <a:extLst>
              <a:ext uri="{FF2B5EF4-FFF2-40B4-BE49-F238E27FC236}">
                <a16:creationId xmlns:a16="http://schemas.microsoft.com/office/drawing/2014/main" id="{8ADC0B7E-0C25-4C79-AFE8-BE5C62788D9A}"/>
              </a:ext>
            </a:extLst>
          </p:cNvPr>
          <p:cNvSpPr>
            <a:spLocks noGrp="1"/>
          </p:cNvSpPr>
          <p:nvPr>
            <p:ph type="body" sz="quarter" idx="13"/>
          </p:nvPr>
        </p:nvSpPr>
        <p:spPr>
          <a:xfrm>
            <a:off x="298450" y="778213"/>
            <a:ext cx="8547100" cy="1996739"/>
          </a:xfrm>
        </p:spPr>
        <p:txBody>
          <a:bodyPr/>
          <a:lstStyle/>
          <a:p>
            <a:r>
              <a:rPr lang="zh-CN" altLang="en-US" dirty="0"/>
              <a:t>二进制、十六进制 → 十进制</a:t>
            </a:r>
            <a:endParaRPr lang="en-US" altLang="zh-CN" dirty="0"/>
          </a:p>
          <a:p>
            <a:pPr marL="457200" lvl="1" indent="0">
              <a:buNone/>
            </a:pPr>
            <a:r>
              <a:rPr lang="zh-CN" altLang="en-US" dirty="0"/>
              <a:t>原则：按位权展开求和</a:t>
            </a:r>
            <a:endParaRPr lang="en-US" altLang="zh-CN" dirty="0"/>
          </a:p>
          <a:p>
            <a:pPr lvl="1">
              <a:buClr>
                <a:schemeClr val="accent2"/>
              </a:buClr>
              <a:buSzPct val="80000"/>
              <a:buNone/>
            </a:pPr>
            <a:r>
              <a:rPr lang="zh-CN" altLang="zh-CN" dirty="0">
                <a:latin typeface="Arial" panose="020B0604020202020204" pitchFamily="34" charset="0"/>
              </a:rPr>
              <a:t>101</a:t>
            </a:r>
            <a:r>
              <a:rPr lang="en-US" altLang="zh-CN" dirty="0">
                <a:latin typeface="Arial" panose="020B0604020202020204" pitchFamily="34" charset="0"/>
              </a:rPr>
              <a:t>B = 1</a:t>
            </a:r>
            <a:r>
              <a:rPr lang="en-US" altLang="zh-CN" dirty="0">
                <a:latin typeface="Arial" panose="020B0604020202020204" pitchFamily="34" charset="0"/>
                <a:sym typeface="Symbol" panose="05050102010706020507" pitchFamily="18" charset="2"/>
              </a:rPr>
              <a:t></a:t>
            </a:r>
            <a:r>
              <a:rPr lang="en-US" altLang="zh-CN" dirty="0">
                <a:latin typeface="Arial" panose="020B0604020202020204" pitchFamily="34" charset="0"/>
              </a:rPr>
              <a:t>2</a:t>
            </a:r>
            <a:r>
              <a:rPr lang="en-US" altLang="zh-CN" baseline="30000" dirty="0">
                <a:latin typeface="Arial" panose="020B0604020202020204" pitchFamily="34" charset="0"/>
              </a:rPr>
              <a:t>2 </a:t>
            </a:r>
            <a:r>
              <a:rPr lang="en-US" altLang="zh-CN" dirty="0">
                <a:latin typeface="Arial" panose="020B0604020202020204" pitchFamily="34" charset="0"/>
              </a:rPr>
              <a:t>+ 0</a:t>
            </a:r>
            <a:r>
              <a:rPr lang="en-US" altLang="zh-CN" dirty="0">
                <a:latin typeface="Arial" panose="020B0604020202020204" pitchFamily="34" charset="0"/>
                <a:sym typeface="Symbol" panose="05050102010706020507" pitchFamily="18" charset="2"/>
              </a:rPr>
              <a:t>2</a:t>
            </a:r>
            <a:r>
              <a:rPr lang="en-US" altLang="zh-CN" baseline="30000" dirty="0">
                <a:latin typeface="Arial" panose="020B0604020202020204" pitchFamily="34" charset="0"/>
                <a:sym typeface="Symbol" panose="05050102010706020507" pitchFamily="18" charset="2"/>
              </a:rPr>
              <a:t>1 </a:t>
            </a:r>
            <a:r>
              <a:rPr lang="en-US" altLang="zh-CN" dirty="0">
                <a:latin typeface="Arial" panose="020B0604020202020204" pitchFamily="34" charset="0"/>
              </a:rPr>
              <a:t>+ 1</a:t>
            </a:r>
            <a:r>
              <a:rPr lang="en-US" altLang="zh-CN" dirty="0">
                <a:latin typeface="Arial" panose="020B0604020202020204" pitchFamily="34" charset="0"/>
                <a:sym typeface="Symbol" panose="05050102010706020507" pitchFamily="18" charset="2"/>
              </a:rPr>
              <a:t>2</a:t>
            </a:r>
            <a:r>
              <a:rPr lang="en-US" altLang="zh-CN" baseline="30000" dirty="0">
                <a:latin typeface="Arial" panose="020B0604020202020204" pitchFamily="34" charset="0"/>
                <a:sym typeface="Symbol" panose="05050102010706020507" pitchFamily="18" charset="2"/>
              </a:rPr>
              <a:t>0</a:t>
            </a:r>
            <a:r>
              <a:rPr lang="en-US" altLang="zh-CN" dirty="0">
                <a:latin typeface="Arial" panose="020B0604020202020204" pitchFamily="34" charset="0"/>
              </a:rPr>
              <a:t> = 5D</a:t>
            </a:r>
            <a:endParaRPr lang="en-US" altLang="zh-CN" dirty="0">
              <a:latin typeface="Arial" panose="020B0604020202020204" pitchFamily="34" charset="0"/>
              <a:ea typeface="楷体_GB2312" pitchFamily="49" charset="-122"/>
            </a:endParaRPr>
          </a:p>
          <a:p>
            <a:pPr lvl="1">
              <a:buClr>
                <a:schemeClr val="accent2"/>
              </a:buClr>
              <a:buSzPct val="80000"/>
              <a:buNone/>
            </a:pPr>
            <a:r>
              <a:rPr lang="zh-CN" altLang="zh-CN" dirty="0">
                <a:latin typeface="Arial" panose="020B0604020202020204" pitchFamily="34" charset="0"/>
              </a:rPr>
              <a:t>101</a:t>
            </a:r>
            <a:r>
              <a:rPr lang="en-US" altLang="zh-CN" dirty="0">
                <a:latin typeface="Arial" panose="020B0604020202020204" pitchFamily="34" charset="0"/>
              </a:rPr>
              <a:t>AH = 1</a:t>
            </a:r>
            <a:r>
              <a:rPr lang="en-US" altLang="zh-CN" dirty="0">
                <a:latin typeface="Arial" panose="020B0604020202020204" pitchFamily="34" charset="0"/>
                <a:sym typeface="Symbol" panose="05050102010706020507" pitchFamily="18" charset="2"/>
              </a:rPr>
              <a:t></a:t>
            </a:r>
            <a:r>
              <a:rPr lang="en-US" altLang="zh-CN" dirty="0">
                <a:latin typeface="Arial" panose="020B0604020202020204" pitchFamily="34" charset="0"/>
              </a:rPr>
              <a:t>16</a:t>
            </a:r>
            <a:r>
              <a:rPr lang="en-US" altLang="zh-CN" baseline="30000" dirty="0">
                <a:latin typeface="Arial" panose="020B0604020202020204" pitchFamily="34" charset="0"/>
              </a:rPr>
              <a:t>3  </a:t>
            </a:r>
            <a:r>
              <a:rPr lang="en-US" altLang="zh-CN" dirty="0">
                <a:latin typeface="Arial" panose="020B0604020202020204" pitchFamily="34" charset="0"/>
              </a:rPr>
              <a:t>+ 0</a:t>
            </a:r>
            <a:r>
              <a:rPr lang="en-US" altLang="zh-CN" dirty="0">
                <a:latin typeface="Arial" panose="020B0604020202020204" pitchFamily="34" charset="0"/>
                <a:sym typeface="Symbol" panose="05050102010706020507" pitchFamily="18" charset="2"/>
              </a:rPr>
              <a:t>16</a:t>
            </a:r>
            <a:r>
              <a:rPr lang="en-US" altLang="zh-CN" baseline="30000" dirty="0">
                <a:latin typeface="Arial" panose="020B0604020202020204" pitchFamily="34" charset="0"/>
                <a:sym typeface="Symbol" panose="05050102010706020507" pitchFamily="18" charset="2"/>
              </a:rPr>
              <a:t>2</a:t>
            </a:r>
            <a:r>
              <a:rPr lang="en-US" altLang="zh-CN" baseline="30000" dirty="0">
                <a:latin typeface="Arial" panose="020B0604020202020204" pitchFamily="34" charset="0"/>
              </a:rPr>
              <a:t>  </a:t>
            </a:r>
            <a:r>
              <a:rPr lang="en-US" altLang="zh-CN" dirty="0">
                <a:latin typeface="Arial" panose="020B0604020202020204" pitchFamily="34" charset="0"/>
              </a:rPr>
              <a:t>+ 1</a:t>
            </a:r>
            <a:r>
              <a:rPr lang="en-US" altLang="zh-CN" dirty="0">
                <a:latin typeface="Arial" panose="020B0604020202020204" pitchFamily="34" charset="0"/>
                <a:sym typeface="Symbol" panose="05050102010706020507" pitchFamily="18" charset="2"/>
              </a:rPr>
              <a:t></a:t>
            </a:r>
            <a:r>
              <a:rPr lang="en-US" altLang="zh-CN" dirty="0">
                <a:latin typeface="Arial" panose="020B0604020202020204" pitchFamily="34" charset="0"/>
              </a:rPr>
              <a:t>16</a:t>
            </a:r>
            <a:r>
              <a:rPr lang="en-US" altLang="zh-CN" baseline="30000" dirty="0">
                <a:latin typeface="Arial" panose="020B0604020202020204" pitchFamily="34" charset="0"/>
              </a:rPr>
              <a:t>1</a:t>
            </a:r>
            <a:r>
              <a:rPr lang="en-US" altLang="zh-CN" dirty="0">
                <a:latin typeface="Arial" panose="020B0604020202020204" pitchFamily="34" charset="0"/>
              </a:rPr>
              <a:t> + 10 </a:t>
            </a:r>
            <a:r>
              <a:rPr lang="en-US" altLang="zh-CN" dirty="0">
                <a:latin typeface="Arial" panose="020B0604020202020204" pitchFamily="34" charset="0"/>
                <a:sym typeface="Symbol" panose="05050102010706020507" pitchFamily="18" charset="2"/>
              </a:rPr>
              <a:t></a:t>
            </a:r>
            <a:r>
              <a:rPr lang="en-US" altLang="zh-CN" dirty="0">
                <a:latin typeface="Arial" panose="020B0604020202020204" pitchFamily="34" charset="0"/>
              </a:rPr>
              <a:t>16</a:t>
            </a:r>
            <a:r>
              <a:rPr lang="en-US" altLang="zh-CN" baseline="30000" dirty="0">
                <a:latin typeface="Arial" panose="020B0604020202020204" pitchFamily="34" charset="0"/>
              </a:rPr>
              <a:t>0</a:t>
            </a:r>
            <a:r>
              <a:rPr lang="en-US" altLang="zh-CN" dirty="0">
                <a:latin typeface="Arial" panose="020B0604020202020204" pitchFamily="34" charset="0"/>
              </a:rPr>
              <a:t> </a:t>
            </a:r>
            <a:r>
              <a:rPr lang="zh-CN" altLang="en-US" dirty="0">
                <a:latin typeface="Arial" panose="020B0604020202020204" pitchFamily="34" charset="0"/>
              </a:rPr>
              <a:t>＝ </a:t>
            </a:r>
            <a:r>
              <a:rPr lang="en-US" altLang="zh-CN" dirty="0">
                <a:latin typeface="Arial" panose="020B0604020202020204" pitchFamily="34" charset="0"/>
              </a:rPr>
              <a:t>4122D</a:t>
            </a:r>
            <a:endParaRPr lang="zh-CN" altLang="en-US" dirty="0"/>
          </a:p>
          <a:p>
            <a:endParaRPr lang="zh-CN" altLang="en-US" dirty="0"/>
          </a:p>
        </p:txBody>
      </p:sp>
      <p:sp>
        <p:nvSpPr>
          <p:cNvPr id="17" name="文本占位符 6">
            <a:extLst>
              <a:ext uri="{FF2B5EF4-FFF2-40B4-BE49-F238E27FC236}">
                <a16:creationId xmlns:a16="http://schemas.microsoft.com/office/drawing/2014/main" id="{CFC3D01F-572D-46EA-8904-8C7FF4D41A3E}"/>
              </a:ext>
            </a:extLst>
          </p:cNvPr>
          <p:cNvSpPr txBox="1">
            <a:spLocks/>
          </p:cNvSpPr>
          <p:nvPr/>
        </p:nvSpPr>
        <p:spPr>
          <a:xfrm>
            <a:off x="298450" y="2669140"/>
            <a:ext cx="8547100" cy="2004955"/>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十进制 → 二进制、十六进制</a:t>
            </a:r>
          </a:p>
          <a:p>
            <a:pPr marL="457200" lvl="1" indent="0">
              <a:buNone/>
            </a:pPr>
            <a:r>
              <a:rPr lang="zh-CN" altLang="en-US" dirty="0"/>
              <a:t>原则：除基直到商为</a:t>
            </a:r>
            <a:r>
              <a:rPr lang="en-US" altLang="zh-CN" dirty="0"/>
              <a:t>0</a:t>
            </a:r>
            <a:r>
              <a:rPr lang="zh-CN" altLang="en-US" dirty="0"/>
              <a:t>，倒取余数（除基取余）</a:t>
            </a:r>
            <a:endParaRPr lang="en-US" altLang="zh-CN" dirty="0"/>
          </a:p>
          <a:p>
            <a:pPr marL="457200" lvl="1" indent="0">
              <a:buNone/>
            </a:pPr>
            <a:r>
              <a:rPr lang="en-US" altLang="zh-CN" dirty="0"/>
              <a:t>100D</a:t>
            </a:r>
          </a:p>
          <a:p>
            <a:pPr marL="457200" lvl="1" indent="0">
              <a:buNone/>
            </a:pPr>
            <a:r>
              <a:rPr lang="en-US" altLang="zh-CN" dirty="0"/>
              <a:t>100D = 64H</a:t>
            </a:r>
          </a:p>
        </p:txBody>
      </p:sp>
      <p:sp>
        <p:nvSpPr>
          <p:cNvPr id="73" name="Text Box 5">
            <a:extLst>
              <a:ext uri="{FF2B5EF4-FFF2-40B4-BE49-F238E27FC236}">
                <a16:creationId xmlns:a16="http://schemas.microsoft.com/office/drawing/2014/main" id="{FE4897EE-DD54-4EB2-BAF7-DDEE703553F5}"/>
              </a:ext>
            </a:extLst>
          </p:cNvPr>
          <p:cNvSpPr txBox="1">
            <a:spLocks noChangeArrowheads="1"/>
          </p:cNvSpPr>
          <p:nvPr/>
        </p:nvSpPr>
        <p:spPr bwMode="auto">
          <a:xfrm>
            <a:off x="7539038" y="2799297"/>
            <a:ext cx="693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100</a:t>
            </a:r>
          </a:p>
        </p:txBody>
      </p:sp>
      <p:sp>
        <p:nvSpPr>
          <p:cNvPr id="74" name="Line 6">
            <a:extLst>
              <a:ext uri="{FF2B5EF4-FFF2-40B4-BE49-F238E27FC236}">
                <a16:creationId xmlns:a16="http://schemas.microsoft.com/office/drawing/2014/main" id="{097CA782-7488-44BA-B517-726B8C4214E0}"/>
              </a:ext>
            </a:extLst>
          </p:cNvPr>
          <p:cNvSpPr>
            <a:spLocks noChangeShapeType="1"/>
          </p:cNvSpPr>
          <p:nvPr/>
        </p:nvSpPr>
        <p:spPr bwMode="auto">
          <a:xfrm>
            <a:off x="7470775" y="27596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75" name="Line 7">
            <a:extLst>
              <a:ext uri="{FF2B5EF4-FFF2-40B4-BE49-F238E27FC236}">
                <a16:creationId xmlns:a16="http://schemas.microsoft.com/office/drawing/2014/main" id="{CC48B4CE-36A4-4076-A0BF-CD7A0E36E058}"/>
              </a:ext>
            </a:extLst>
          </p:cNvPr>
          <p:cNvSpPr>
            <a:spLocks noChangeShapeType="1"/>
          </p:cNvSpPr>
          <p:nvPr/>
        </p:nvSpPr>
        <p:spPr bwMode="auto">
          <a:xfrm>
            <a:off x="7470775" y="32168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76" name="Text Box 8">
            <a:extLst>
              <a:ext uri="{FF2B5EF4-FFF2-40B4-BE49-F238E27FC236}">
                <a16:creationId xmlns:a16="http://schemas.microsoft.com/office/drawing/2014/main" id="{91654D03-5969-44D5-83A0-A39565803FDC}"/>
              </a:ext>
            </a:extLst>
          </p:cNvPr>
          <p:cNvSpPr txBox="1">
            <a:spLocks noChangeArrowheads="1"/>
          </p:cNvSpPr>
          <p:nvPr/>
        </p:nvSpPr>
        <p:spPr bwMode="auto">
          <a:xfrm>
            <a:off x="7043738" y="28358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2</a:t>
            </a:r>
          </a:p>
        </p:txBody>
      </p:sp>
      <p:sp>
        <p:nvSpPr>
          <p:cNvPr id="77" name="Text Box 9">
            <a:extLst>
              <a:ext uri="{FF2B5EF4-FFF2-40B4-BE49-F238E27FC236}">
                <a16:creationId xmlns:a16="http://schemas.microsoft.com/office/drawing/2014/main" id="{B38E9211-294C-47FD-8CA2-919F155DC9A3}"/>
              </a:ext>
            </a:extLst>
          </p:cNvPr>
          <p:cNvSpPr txBox="1">
            <a:spLocks noChangeArrowheads="1"/>
          </p:cNvSpPr>
          <p:nvPr/>
        </p:nvSpPr>
        <p:spPr bwMode="auto">
          <a:xfrm>
            <a:off x="7712075" y="3216809"/>
            <a:ext cx="5248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ea typeface="楷体_GB2312" pitchFamily="49" charset="-122"/>
              </a:rPr>
              <a:t>50</a:t>
            </a:r>
          </a:p>
        </p:txBody>
      </p:sp>
      <p:sp>
        <p:nvSpPr>
          <p:cNvPr id="78" name="Text Box 10">
            <a:extLst>
              <a:ext uri="{FF2B5EF4-FFF2-40B4-BE49-F238E27FC236}">
                <a16:creationId xmlns:a16="http://schemas.microsoft.com/office/drawing/2014/main" id="{188B6E0C-9F49-40D7-91EE-EEBC84E47B7E}"/>
              </a:ext>
            </a:extLst>
          </p:cNvPr>
          <p:cNvSpPr txBox="1">
            <a:spLocks noChangeArrowheads="1"/>
          </p:cNvSpPr>
          <p:nvPr/>
        </p:nvSpPr>
        <p:spPr bwMode="auto">
          <a:xfrm>
            <a:off x="8461375" y="3216809"/>
            <a:ext cx="35401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0</a:t>
            </a:r>
          </a:p>
        </p:txBody>
      </p:sp>
      <p:sp>
        <p:nvSpPr>
          <p:cNvPr id="79" name="Line 11">
            <a:extLst>
              <a:ext uri="{FF2B5EF4-FFF2-40B4-BE49-F238E27FC236}">
                <a16:creationId xmlns:a16="http://schemas.microsoft.com/office/drawing/2014/main" id="{5BB0CC09-11FE-46EA-BBE7-E34D636A8C45}"/>
              </a:ext>
            </a:extLst>
          </p:cNvPr>
          <p:cNvSpPr>
            <a:spLocks noChangeShapeType="1"/>
          </p:cNvSpPr>
          <p:nvPr/>
        </p:nvSpPr>
        <p:spPr bwMode="auto">
          <a:xfrm>
            <a:off x="7470775" y="32168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80" name="Line 12">
            <a:extLst>
              <a:ext uri="{FF2B5EF4-FFF2-40B4-BE49-F238E27FC236}">
                <a16:creationId xmlns:a16="http://schemas.microsoft.com/office/drawing/2014/main" id="{D128A485-D65C-4B69-BE36-D69AD846AA20}"/>
              </a:ext>
            </a:extLst>
          </p:cNvPr>
          <p:cNvSpPr>
            <a:spLocks noChangeShapeType="1"/>
          </p:cNvSpPr>
          <p:nvPr/>
        </p:nvSpPr>
        <p:spPr bwMode="auto">
          <a:xfrm>
            <a:off x="7470775" y="36740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81" name="Text Box 13">
            <a:extLst>
              <a:ext uri="{FF2B5EF4-FFF2-40B4-BE49-F238E27FC236}">
                <a16:creationId xmlns:a16="http://schemas.microsoft.com/office/drawing/2014/main" id="{6C94325A-B641-4A76-B97E-BC78F0370687}"/>
              </a:ext>
            </a:extLst>
          </p:cNvPr>
          <p:cNvSpPr txBox="1">
            <a:spLocks noChangeArrowheads="1"/>
          </p:cNvSpPr>
          <p:nvPr/>
        </p:nvSpPr>
        <p:spPr bwMode="auto">
          <a:xfrm>
            <a:off x="7043738" y="32168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2</a:t>
            </a:r>
          </a:p>
        </p:txBody>
      </p:sp>
      <p:sp>
        <p:nvSpPr>
          <p:cNvPr id="82" name="Text Box 14">
            <a:extLst>
              <a:ext uri="{FF2B5EF4-FFF2-40B4-BE49-F238E27FC236}">
                <a16:creationId xmlns:a16="http://schemas.microsoft.com/office/drawing/2014/main" id="{25C4A385-309D-462C-A033-5106E0107924}"/>
              </a:ext>
            </a:extLst>
          </p:cNvPr>
          <p:cNvSpPr txBox="1">
            <a:spLocks noChangeArrowheads="1"/>
          </p:cNvSpPr>
          <p:nvPr/>
        </p:nvSpPr>
        <p:spPr bwMode="auto">
          <a:xfrm>
            <a:off x="7712075" y="3674009"/>
            <a:ext cx="5248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ea typeface="楷体_GB2312" pitchFamily="49" charset="-122"/>
              </a:rPr>
              <a:t>25</a:t>
            </a:r>
          </a:p>
        </p:txBody>
      </p:sp>
      <p:sp>
        <p:nvSpPr>
          <p:cNvPr id="83" name="Text Box 15">
            <a:extLst>
              <a:ext uri="{FF2B5EF4-FFF2-40B4-BE49-F238E27FC236}">
                <a16:creationId xmlns:a16="http://schemas.microsoft.com/office/drawing/2014/main" id="{4045D83B-4788-4394-8329-DA99ED7C7673}"/>
              </a:ext>
            </a:extLst>
          </p:cNvPr>
          <p:cNvSpPr txBox="1">
            <a:spLocks noChangeArrowheads="1"/>
          </p:cNvSpPr>
          <p:nvPr/>
        </p:nvSpPr>
        <p:spPr bwMode="auto">
          <a:xfrm>
            <a:off x="8475663" y="36740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0</a:t>
            </a:r>
          </a:p>
        </p:txBody>
      </p:sp>
      <p:sp>
        <p:nvSpPr>
          <p:cNvPr id="84" name="Line 16">
            <a:extLst>
              <a:ext uri="{FF2B5EF4-FFF2-40B4-BE49-F238E27FC236}">
                <a16:creationId xmlns:a16="http://schemas.microsoft.com/office/drawing/2014/main" id="{63A1015E-2EF7-46CA-89D1-1B65A5C40B17}"/>
              </a:ext>
            </a:extLst>
          </p:cNvPr>
          <p:cNvSpPr>
            <a:spLocks noChangeShapeType="1"/>
          </p:cNvSpPr>
          <p:nvPr/>
        </p:nvSpPr>
        <p:spPr bwMode="auto">
          <a:xfrm>
            <a:off x="7470775" y="36740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85" name="Line 17">
            <a:extLst>
              <a:ext uri="{FF2B5EF4-FFF2-40B4-BE49-F238E27FC236}">
                <a16:creationId xmlns:a16="http://schemas.microsoft.com/office/drawing/2014/main" id="{C0D7E10C-6679-4863-B7E6-D01DA3ED99A1}"/>
              </a:ext>
            </a:extLst>
          </p:cNvPr>
          <p:cNvSpPr>
            <a:spLocks noChangeShapeType="1"/>
          </p:cNvSpPr>
          <p:nvPr/>
        </p:nvSpPr>
        <p:spPr bwMode="auto">
          <a:xfrm>
            <a:off x="7470775" y="41312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86" name="Text Box 18">
            <a:extLst>
              <a:ext uri="{FF2B5EF4-FFF2-40B4-BE49-F238E27FC236}">
                <a16:creationId xmlns:a16="http://schemas.microsoft.com/office/drawing/2014/main" id="{52BA2CA2-2459-4570-9B42-4DD826B5A03E}"/>
              </a:ext>
            </a:extLst>
          </p:cNvPr>
          <p:cNvSpPr txBox="1">
            <a:spLocks noChangeArrowheads="1"/>
          </p:cNvSpPr>
          <p:nvPr/>
        </p:nvSpPr>
        <p:spPr bwMode="auto">
          <a:xfrm>
            <a:off x="7043738" y="36740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87" name="Text Box 19">
            <a:extLst>
              <a:ext uri="{FF2B5EF4-FFF2-40B4-BE49-F238E27FC236}">
                <a16:creationId xmlns:a16="http://schemas.microsoft.com/office/drawing/2014/main" id="{5142B44A-B3CB-46E1-BC1E-A0F0AAE7548F}"/>
              </a:ext>
            </a:extLst>
          </p:cNvPr>
          <p:cNvSpPr txBox="1">
            <a:spLocks noChangeArrowheads="1"/>
          </p:cNvSpPr>
          <p:nvPr/>
        </p:nvSpPr>
        <p:spPr bwMode="auto">
          <a:xfrm>
            <a:off x="7699375" y="4131209"/>
            <a:ext cx="5248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12</a:t>
            </a:r>
          </a:p>
        </p:txBody>
      </p:sp>
      <p:sp>
        <p:nvSpPr>
          <p:cNvPr id="88" name="Text Box 20">
            <a:extLst>
              <a:ext uri="{FF2B5EF4-FFF2-40B4-BE49-F238E27FC236}">
                <a16:creationId xmlns:a16="http://schemas.microsoft.com/office/drawing/2014/main" id="{DF4749F6-1A9A-4632-980B-3EAB1F7199CE}"/>
              </a:ext>
            </a:extLst>
          </p:cNvPr>
          <p:cNvSpPr txBox="1">
            <a:spLocks noChangeArrowheads="1"/>
          </p:cNvSpPr>
          <p:nvPr/>
        </p:nvSpPr>
        <p:spPr bwMode="auto">
          <a:xfrm>
            <a:off x="8475663" y="41312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1</a:t>
            </a:r>
          </a:p>
        </p:txBody>
      </p:sp>
      <p:sp>
        <p:nvSpPr>
          <p:cNvPr id="89" name="Line 21">
            <a:extLst>
              <a:ext uri="{FF2B5EF4-FFF2-40B4-BE49-F238E27FC236}">
                <a16:creationId xmlns:a16="http://schemas.microsoft.com/office/drawing/2014/main" id="{C4645FB6-BF65-4C3B-B575-0CE487A0AB0B}"/>
              </a:ext>
            </a:extLst>
          </p:cNvPr>
          <p:cNvSpPr>
            <a:spLocks noChangeShapeType="1"/>
          </p:cNvSpPr>
          <p:nvPr/>
        </p:nvSpPr>
        <p:spPr bwMode="auto">
          <a:xfrm>
            <a:off x="7470775" y="41312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90" name="Line 22">
            <a:extLst>
              <a:ext uri="{FF2B5EF4-FFF2-40B4-BE49-F238E27FC236}">
                <a16:creationId xmlns:a16="http://schemas.microsoft.com/office/drawing/2014/main" id="{7C9EC772-DC33-483A-8809-3CA3F9381834}"/>
              </a:ext>
            </a:extLst>
          </p:cNvPr>
          <p:cNvSpPr>
            <a:spLocks noChangeShapeType="1"/>
          </p:cNvSpPr>
          <p:nvPr/>
        </p:nvSpPr>
        <p:spPr bwMode="auto">
          <a:xfrm>
            <a:off x="7470775" y="45884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91" name="Text Box 23">
            <a:extLst>
              <a:ext uri="{FF2B5EF4-FFF2-40B4-BE49-F238E27FC236}">
                <a16:creationId xmlns:a16="http://schemas.microsoft.com/office/drawing/2014/main" id="{5F1CBF57-CA8F-4FF1-9F99-2765B4B8C069}"/>
              </a:ext>
            </a:extLst>
          </p:cNvPr>
          <p:cNvSpPr txBox="1">
            <a:spLocks noChangeArrowheads="1"/>
          </p:cNvSpPr>
          <p:nvPr/>
        </p:nvSpPr>
        <p:spPr bwMode="auto">
          <a:xfrm>
            <a:off x="7043738" y="41312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92" name="Text Box 24">
            <a:extLst>
              <a:ext uri="{FF2B5EF4-FFF2-40B4-BE49-F238E27FC236}">
                <a16:creationId xmlns:a16="http://schemas.microsoft.com/office/drawing/2014/main" id="{9558BB1F-5DDA-48B7-87C3-B1AE04BA2A06}"/>
              </a:ext>
            </a:extLst>
          </p:cNvPr>
          <p:cNvSpPr txBox="1">
            <a:spLocks noChangeArrowheads="1"/>
          </p:cNvSpPr>
          <p:nvPr/>
        </p:nvSpPr>
        <p:spPr bwMode="auto">
          <a:xfrm>
            <a:off x="7881938" y="45884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6</a:t>
            </a:r>
          </a:p>
        </p:txBody>
      </p:sp>
      <p:sp>
        <p:nvSpPr>
          <p:cNvPr id="93" name="Text Box 25">
            <a:extLst>
              <a:ext uri="{FF2B5EF4-FFF2-40B4-BE49-F238E27FC236}">
                <a16:creationId xmlns:a16="http://schemas.microsoft.com/office/drawing/2014/main" id="{79F0CA2D-4F6B-4310-AD20-C39D5EC5D05A}"/>
              </a:ext>
            </a:extLst>
          </p:cNvPr>
          <p:cNvSpPr txBox="1">
            <a:spLocks noChangeArrowheads="1"/>
          </p:cNvSpPr>
          <p:nvPr/>
        </p:nvSpPr>
        <p:spPr bwMode="auto">
          <a:xfrm>
            <a:off x="8491538" y="45884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0</a:t>
            </a:r>
          </a:p>
        </p:txBody>
      </p:sp>
      <p:sp>
        <p:nvSpPr>
          <p:cNvPr id="94" name="Line 26">
            <a:extLst>
              <a:ext uri="{FF2B5EF4-FFF2-40B4-BE49-F238E27FC236}">
                <a16:creationId xmlns:a16="http://schemas.microsoft.com/office/drawing/2014/main" id="{B4899AFF-8EBC-40AE-96D0-8BBC2626F40D}"/>
              </a:ext>
            </a:extLst>
          </p:cNvPr>
          <p:cNvSpPr>
            <a:spLocks noChangeShapeType="1"/>
          </p:cNvSpPr>
          <p:nvPr/>
        </p:nvSpPr>
        <p:spPr bwMode="auto">
          <a:xfrm>
            <a:off x="7470775" y="45884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95" name="Line 27">
            <a:extLst>
              <a:ext uri="{FF2B5EF4-FFF2-40B4-BE49-F238E27FC236}">
                <a16:creationId xmlns:a16="http://schemas.microsoft.com/office/drawing/2014/main" id="{BB08696D-7C72-4319-A991-D94A31D6D89D}"/>
              </a:ext>
            </a:extLst>
          </p:cNvPr>
          <p:cNvSpPr>
            <a:spLocks noChangeShapeType="1"/>
          </p:cNvSpPr>
          <p:nvPr/>
        </p:nvSpPr>
        <p:spPr bwMode="auto">
          <a:xfrm>
            <a:off x="7470775" y="50456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96" name="Text Box 28">
            <a:extLst>
              <a:ext uri="{FF2B5EF4-FFF2-40B4-BE49-F238E27FC236}">
                <a16:creationId xmlns:a16="http://schemas.microsoft.com/office/drawing/2014/main" id="{AD1612EF-DF86-4E34-A2BF-88281A428732}"/>
              </a:ext>
            </a:extLst>
          </p:cNvPr>
          <p:cNvSpPr txBox="1">
            <a:spLocks noChangeArrowheads="1"/>
          </p:cNvSpPr>
          <p:nvPr/>
        </p:nvSpPr>
        <p:spPr bwMode="auto">
          <a:xfrm>
            <a:off x="7043738" y="45884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97" name="Text Box 29">
            <a:extLst>
              <a:ext uri="{FF2B5EF4-FFF2-40B4-BE49-F238E27FC236}">
                <a16:creationId xmlns:a16="http://schemas.microsoft.com/office/drawing/2014/main" id="{D0AA452D-5DD5-46A3-91D1-060EF81F7FC3}"/>
              </a:ext>
            </a:extLst>
          </p:cNvPr>
          <p:cNvSpPr txBox="1">
            <a:spLocks noChangeArrowheads="1"/>
          </p:cNvSpPr>
          <p:nvPr/>
        </p:nvSpPr>
        <p:spPr bwMode="auto">
          <a:xfrm>
            <a:off x="7881938" y="50456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3</a:t>
            </a:r>
          </a:p>
        </p:txBody>
      </p:sp>
      <p:sp>
        <p:nvSpPr>
          <p:cNvPr id="98" name="Text Box 30">
            <a:extLst>
              <a:ext uri="{FF2B5EF4-FFF2-40B4-BE49-F238E27FC236}">
                <a16:creationId xmlns:a16="http://schemas.microsoft.com/office/drawing/2014/main" id="{D59958BB-A4CD-408A-B3D9-DFCFCF4A5DC4}"/>
              </a:ext>
            </a:extLst>
          </p:cNvPr>
          <p:cNvSpPr txBox="1">
            <a:spLocks noChangeArrowheads="1"/>
          </p:cNvSpPr>
          <p:nvPr/>
        </p:nvSpPr>
        <p:spPr bwMode="auto">
          <a:xfrm>
            <a:off x="8491538" y="50456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0</a:t>
            </a:r>
          </a:p>
        </p:txBody>
      </p:sp>
      <p:sp>
        <p:nvSpPr>
          <p:cNvPr id="99" name="Line 31">
            <a:extLst>
              <a:ext uri="{FF2B5EF4-FFF2-40B4-BE49-F238E27FC236}">
                <a16:creationId xmlns:a16="http://schemas.microsoft.com/office/drawing/2014/main" id="{AC5033C4-91AC-48BB-B621-79ED5BE321BD}"/>
              </a:ext>
            </a:extLst>
          </p:cNvPr>
          <p:cNvSpPr>
            <a:spLocks noChangeShapeType="1"/>
          </p:cNvSpPr>
          <p:nvPr/>
        </p:nvSpPr>
        <p:spPr bwMode="auto">
          <a:xfrm>
            <a:off x="7470775" y="50456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00" name="Line 32">
            <a:extLst>
              <a:ext uri="{FF2B5EF4-FFF2-40B4-BE49-F238E27FC236}">
                <a16:creationId xmlns:a16="http://schemas.microsoft.com/office/drawing/2014/main" id="{A4523E51-273B-4129-9DA3-5C4901273B0D}"/>
              </a:ext>
            </a:extLst>
          </p:cNvPr>
          <p:cNvSpPr>
            <a:spLocks noChangeShapeType="1"/>
          </p:cNvSpPr>
          <p:nvPr/>
        </p:nvSpPr>
        <p:spPr bwMode="auto">
          <a:xfrm>
            <a:off x="7470775" y="55028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01" name="Text Box 33">
            <a:extLst>
              <a:ext uri="{FF2B5EF4-FFF2-40B4-BE49-F238E27FC236}">
                <a16:creationId xmlns:a16="http://schemas.microsoft.com/office/drawing/2014/main" id="{C012BA0F-A379-4137-9009-ECE4B6BAF277}"/>
              </a:ext>
            </a:extLst>
          </p:cNvPr>
          <p:cNvSpPr txBox="1">
            <a:spLocks noChangeArrowheads="1"/>
          </p:cNvSpPr>
          <p:nvPr/>
        </p:nvSpPr>
        <p:spPr bwMode="auto">
          <a:xfrm>
            <a:off x="7043738" y="50456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102" name="Text Box 34">
            <a:extLst>
              <a:ext uri="{FF2B5EF4-FFF2-40B4-BE49-F238E27FC236}">
                <a16:creationId xmlns:a16="http://schemas.microsoft.com/office/drawing/2014/main" id="{3E4DC09C-833C-4B6B-B4A2-55A2BEF31095}"/>
              </a:ext>
            </a:extLst>
          </p:cNvPr>
          <p:cNvSpPr txBox="1">
            <a:spLocks noChangeArrowheads="1"/>
          </p:cNvSpPr>
          <p:nvPr/>
        </p:nvSpPr>
        <p:spPr bwMode="auto">
          <a:xfrm>
            <a:off x="7881938" y="55028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1</a:t>
            </a:r>
          </a:p>
        </p:txBody>
      </p:sp>
      <p:sp>
        <p:nvSpPr>
          <p:cNvPr id="103" name="Text Box 35">
            <a:extLst>
              <a:ext uri="{FF2B5EF4-FFF2-40B4-BE49-F238E27FC236}">
                <a16:creationId xmlns:a16="http://schemas.microsoft.com/office/drawing/2014/main" id="{6A0119CF-9014-4CF4-A6C2-2861885D9429}"/>
              </a:ext>
            </a:extLst>
          </p:cNvPr>
          <p:cNvSpPr txBox="1">
            <a:spLocks noChangeArrowheads="1"/>
          </p:cNvSpPr>
          <p:nvPr/>
        </p:nvSpPr>
        <p:spPr bwMode="auto">
          <a:xfrm>
            <a:off x="8491538" y="55028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1</a:t>
            </a:r>
          </a:p>
        </p:txBody>
      </p:sp>
      <p:sp>
        <p:nvSpPr>
          <p:cNvPr id="104" name="Line 36">
            <a:extLst>
              <a:ext uri="{FF2B5EF4-FFF2-40B4-BE49-F238E27FC236}">
                <a16:creationId xmlns:a16="http://schemas.microsoft.com/office/drawing/2014/main" id="{4662958B-2919-41D9-ACF3-3E2864420032}"/>
              </a:ext>
            </a:extLst>
          </p:cNvPr>
          <p:cNvSpPr>
            <a:spLocks noChangeShapeType="1"/>
          </p:cNvSpPr>
          <p:nvPr/>
        </p:nvSpPr>
        <p:spPr bwMode="auto">
          <a:xfrm>
            <a:off x="7470775" y="55028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05" name="Line 37">
            <a:extLst>
              <a:ext uri="{FF2B5EF4-FFF2-40B4-BE49-F238E27FC236}">
                <a16:creationId xmlns:a16="http://schemas.microsoft.com/office/drawing/2014/main" id="{BC2EB531-208C-4FAC-B0A0-F6BC912FA259}"/>
              </a:ext>
            </a:extLst>
          </p:cNvPr>
          <p:cNvSpPr>
            <a:spLocks noChangeShapeType="1"/>
          </p:cNvSpPr>
          <p:nvPr/>
        </p:nvSpPr>
        <p:spPr bwMode="auto">
          <a:xfrm>
            <a:off x="7470775" y="59600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06" name="Text Box 38">
            <a:extLst>
              <a:ext uri="{FF2B5EF4-FFF2-40B4-BE49-F238E27FC236}">
                <a16:creationId xmlns:a16="http://schemas.microsoft.com/office/drawing/2014/main" id="{BF7F953D-8F24-456E-86BB-EBF6D81F2D3B}"/>
              </a:ext>
            </a:extLst>
          </p:cNvPr>
          <p:cNvSpPr txBox="1">
            <a:spLocks noChangeArrowheads="1"/>
          </p:cNvSpPr>
          <p:nvPr/>
        </p:nvSpPr>
        <p:spPr bwMode="auto">
          <a:xfrm>
            <a:off x="7043738" y="55028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107" name="Text Box 39">
            <a:extLst>
              <a:ext uri="{FF2B5EF4-FFF2-40B4-BE49-F238E27FC236}">
                <a16:creationId xmlns:a16="http://schemas.microsoft.com/office/drawing/2014/main" id="{3F1B367C-FB5D-4093-B7A3-6C86AD0DC095}"/>
              </a:ext>
            </a:extLst>
          </p:cNvPr>
          <p:cNvSpPr txBox="1">
            <a:spLocks noChangeArrowheads="1"/>
          </p:cNvSpPr>
          <p:nvPr/>
        </p:nvSpPr>
        <p:spPr bwMode="auto">
          <a:xfrm>
            <a:off x="7881938" y="59600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0</a:t>
            </a:r>
          </a:p>
        </p:txBody>
      </p:sp>
      <p:sp>
        <p:nvSpPr>
          <p:cNvPr id="108" name="Text Box 40">
            <a:extLst>
              <a:ext uri="{FF2B5EF4-FFF2-40B4-BE49-F238E27FC236}">
                <a16:creationId xmlns:a16="http://schemas.microsoft.com/office/drawing/2014/main" id="{DA65BD31-5A5E-41EC-A711-22E6A7C4D473}"/>
              </a:ext>
            </a:extLst>
          </p:cNvPr>
          <p:cNvSpPr txBox="1">
            <a:spLocks noChangeArrowheads="1"/>
          </p:cNvSpPr>
          <p:nvPr/>
        </p:nvSpPr>
        <p:spPr bwMode="auto">
          <a:xfrm>
            <a:off x="8491538" y="59600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1</a:t>
            </a:r>
          </a:p>
        </p:txBody>
      </p:sp>
      <p:sp>
        <p:nvSpPr>
          <p:cNvPr id="109" name="Line 41">
            <a:extLst>
              <a:ext uri="{FF2B5EF4-FFF2-40B4-BE49-F238E27FC236}">
                <a16:creationId xmlns:a16="http://schemas.microsoft.com/office/drawing/2014/main" id="{AE7A0CEC-6F35-470E-A6FA-C44C3DDF12EB}"/>
              </a:ext>
            </a:extLst>
          </p:cNvPr>
          <p:cNvSpPr>
            <a:spLocks noChangeShapeType="1"/>
          </p:cNvSpPr>
          <p:nvPr/>
        </p:nvSpPr>
        <p:spPr bwMode="auto">
          <a:xfrm flipV="1">
            <a:off x="8918575" y="3369209"/>
            <a:ext cx="0" cy="2895600"/>
          </a:xfrm>
          <a:prstGeom prst="line">
            <a:avLst/>
          </a:prstGeom>
          <a:noFill/>
          <a:ln w="57150">
            <a:solidFill>
              <a:schemeClr val="accent4"/>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11" name="矩形 110">
            <a:extLst>
              <a:ext uri="{FF2B5EF4-FFF2-40B4-BE49-F238E27FC236}">
                <a16:creationId xmlns:a16="http://schemas.microsoft.com/office/drawing/2014/main" id="{647D55AF-BB9C-4904-8799-0E9464161493}"/>
              </a:ext>
            </a:extLst>
          </p:cNvPr>
          <p:cNvSpPr/>
          <p:nvPr/>
        </p:nvSpPr>
        <p:spPr>
          <a:xfrm>
            <a:off x="1510425" y="3628932"/>
            <a:ext cx="1705723" cy="461665"/>
          </a:xfrm>
          <a:prstGeom prst="rect">
            <a:avLst/>
          </a:prstGeom>
        </p:spPr>
        <p:txBody>
          <a:bodyPr wrap="none">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1100100B</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244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7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dissolve">
                                      <p:cBhvr>
                                        <p:cTn id="21" dur="500"/>
                                        <p:tgtEl>
                                          <p:spTgt spid="77"/>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78"/>
                                        </p:tgtEl>
                                        <p:attrNameLst>
                                          <p:attrName>style.visibility</p:attrName>
                                        </p:attrNameLst>
                                      </p:cBhvr>
                                      <p:to>
                                        <p:strVal val="visible"/>
                                      </p:to>
                                    </p:set>
                                    <p:anim calcmode="lin" valueType="num">
                                      <p:cBhvr>
                                        <p:cTn id="26" dur="500" fill="hold"/>
                                        <p:tgtEl>
                                          <p:spTgt spid="78"/>
                                        </p:tgtEl>
                                        <p:attrNameLst>
                                          <p:attrName>ppt_w</p:attrName>
                                        </p:attrNameLst>
                                      </p:cBhvr>
                                      <p:tavLst>
                                        <p:tav tm="0">
                                          <p:val>
                                            <p:fltVal val="0"/>
                                          </p:val>
                                        </p:tav>
                                        <p:tav tm="100000">
                                          <p:val>
                                            <p:strVal val="#ppt_w"/>
                                          </p:val>
                                        </p:tav>
                                      </p:tavLst>
                                    </p:anim>
                                    <p:anim calcmode="lin" valueType="num">
                                      <p:cBhvr>
                                        <p:cTn id="27" dur="500" fill="hold"/>
                                        <p:tgtEl>
                                          <p:spTgt spid="78"/>
                                        </p:tgtEl>
                                        <p:attrNameLst>
                                          <p:attrName>ppt_h</p:attrName>
                                        </p:attrNameLst>
                                      </p:cBhvr>
                                      <p:tavLst>
                                        <p:tav tm="0">
                                          <p:val>
                                            <p:strVal val="#ppt_h"/>
                                          </p:val>
                                        </p:tav>
                                        <p:tav tm="100000">
                                          <p:val>
                                            <p:strVal val="#ppt_h"/>
                                          </p:val>
                                        </p:tav>
                                      </p:tavLst>
                                    </p:anim>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79"/>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499"/>
                                          </p:stCondLst>
                                        </p:cTn>
                                        <p:tgtEl>
                                          <p:spTgt spid="8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dissolve">
                                      <p:cBhvr>
                                        <p:cTn id="42" dur="5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anim calcmode="lin" valueType="num">
                                      <p:cBhvr>
                                        <p:cTn id="47" dur="500" fill="hold"/>
                                        <p:tgtEl>
                                          <p:spTgt spid="83"/>
                                        </p:tgtEl>
                                        <p:attrNameLst>
                                          <p:attrName>ppt_w</p:attrName>
                                        </p:attrNameLst>
                                      </p:cBhvr>
                                      <p:tavLst>
                                        <p:tav tm="0">
                                          <p:val>
                                            <p:fltVal val="0"/>
                                          </p:val>
                                        </p:tav>
                                        <p:tav tm="100000">
                                          <p:val>
                                            <p:strVal val="#ppt_w"/>
                                          </p:val>
                                        </p:tav>
                                      </p:tavLst>
                                    </p:anim>
                                    <p:anim calcmode="lin" valueType="num">
                                      <p:cBhvr>
                                        <p:cTn id="48" dur="500" fill="hold"/>
                                        <p:tgtEl>
                                          <p:spTgt spid="83"/>
                                        </p:tgtEl>
                                        <p:attrNameLst>
                                          <p:attrName>ppt_h</p:attrName>
                                        </p:attrNameLst>
                                      </p:cBhvr>
                                      <p:tavLst>
                                        <p:tav tm="0">
                                          <p:val>
                                            <p:strVal val="#ppt_h"/>
                                          </p:val>
                                        </p:tav>
                                        <p:tav tm="100000">
                                          <p:val>
                                            <p:strVal val="#ppt_h"/>
                                          </p:val>
                                        </p:tav>
                                      </p:tavLst>
                                    </p:anim>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499"/>
                                          </p:stCondLst>
                                        </p:cTn>
                                        <p:tgtEl>
                                          <p:spTgt spid="84"/>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nodeType="afterEffect">
                                  <p:stCondLst>
                                    <p:cond delay="0"/>
                                  </p:stCondLst>
                                  <p:childTnLst>
                                    <p:set>
                                      <p:cBhvr>
                                        <p:cTn id="54" dur="1" fill="hold">
                                          <p:stCondLst>
                                            <p:cond delay="499"/>
                                          </p:stCondLst>
                                        </p:cTn>
                                        <p:tgtEl>
                                          <p:spTgt spid="8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dissolve">
                                      <p:cBhvr>
                                        <p:cTn id="63" dur="500"/>
                                        <p:tgtEl>
                                          <p:spTgt spid="87"/>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10" fill="hold" grpId="0" nodeType="clickEffect">
                                  <p:stCondLst>
                                    <p:cond delay="0"/>
                                  </p:stCondLst>
                                  <p:childTnLst>
                                    <p:set>
                                      <p:cBhvr>
                                        <p:cTn id="67" dur="1" fill="hold">
                                          <p:stCondLst>
                                            <p:cond delay="0"/>
                                          </p:stCondLst>
                                        </p:cTn>
                                        <p:tgtEl>
                                          <p:spTgt spid="88"/>
                                        </p:tgtEl>
                                        <p:attrNameLst>
                                          <p:attrName>style.visibility</p:attrName>
                                        </p:attrNameLst>
                                      </p:cBhvr>
                                      <p:to>
                                        <p:strVal val="visible"/>
                                      </p:to>
                                    </p:set>
                                    <p:anim calcmode="lin" valueType="num">
                                      <p:cBhvr>
                                        <p:cTn id="68" dur="500" fill="hold"/>
                                        <p:tgtEl>
                                          <p:spTgt spid="88"/>
                                        </p:tgtEl>
                                        <p:attrNameLst>
                                          <p:attrName>ppt_w</p:attrName>
                                        </p:attrNameLst>
                                      </p:cBhvr>
                                      <p:tavLst>
                                        <p:tav tm="0">
                                          <p:val>
                                            <p:fltVal val="0"/>
                                          </p:val>
                                        </p:tav>
                                        <p:tav tm="100000">
                                          <p:val>
                                            <p:strVal val="#ppt_w"/>
                                          </p:val>
                                        </p:tav>
                                      </p:tavLst>
                                    </p:anim>
                                    <p:anim calcmode="lin" valueType="num">
                                      <p:cBhvr>
                                        <p:cTn id="69" dur="500" fill="hold"/>
                                        <p:tgtEl>
                                          <p:spTgt spid="88"/>
                                        </p:tgtEl>
                                        <p:attrNameLst>
                                          <p:attrName>ppt_h</p:attrName>
                                        </p:attrNameLst>
                                      </p:cBhvr>
                                      <p:tavLst>
                                        <p:tav tm="0">
                                          <p:val>
                                            <p:strVal val="#ppt_h"/>
                                          </p:val>
                                        </p:tav>
                                        <p:tav tm="100000">
                                          <p:val>
                                            <p:strVal val="#ppt_h"/>
                                          </p:val>
                                        </p:tav>
                                      </p:tavLst>
                                    </p:anim>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499"/>
                                          </p:stCondLst>
                                        </p:cTn>
                                        <p:tgtEl>
                                          <p:spTgt spid="89"/>
                                        </p:tgtEl>
                                        <p:attrNameLst>
                                          <p:attrName>style.visibility</p:attrName>
                                        </p:attrNameLst>
                                      </p:cBhvr>
                                      <p:to>
                                        <p:strVal val="visible"/>
                                      </p:to>
                                    </p:set>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499"/>
                                          </p:stCondLst>
                                        </p:cTn>
                                        <p:tgtEl>
                                          <p:spTgt spid="9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9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92"/>
                                        </p:tgtEl>
                                        <p:attrNameLst>
                                          <p:attrName>style.visibility</p:attrName>
                                        </p:attrNameLst>
                                      </p:cBhvr>
                                      <p:to>
                                        <p:strVal val="visible"/>
                                      </p:to>
                                    </p:set>
                                    <p:animEffect transition="in" filter="dissolve">
                                      <p:cBhvr>
                                        <p:cTn id="84" dur="500"/>
                                        <p:tgtEl>
                                          <p:spTgt spid="92"/>
                                        </p:tgtEl>
                                      </p:cBhvr>
                                    </p:animEffect>
                                  </p:childTnLst>
                                </p:cTn>
                              </p:par>
                            </p:childTnLst>
                          </p:cTn>
                        </p:par>
                      </p:childTnLst>
                    </p:cTn>
                  </p:par>
                  <p:par>
                    <p:cTn id="85" fill="hold">
                      <p:stCondLst>
                        <p:cond delay="indefinite"/>
                      </p:stCondLst>
                      <p:childTnLst>
                        <p:par>
                          <p:cTn id="86" fill="hold">
                            <p:stCondLst>
                              <p:cond delay="0"/>
                            </p:stCondLst>
                            <p:childTnLst>
                              <p:par>
                                <p:cTn id="87" presetID="17" presetClass="entr" presetSubtype="10" fill="hold" grpId="0" nodeType="clickEffect">
                                  <p:stCondLst>
                                    <p:cond delay="0"/>
                                  </p:stCondLst>
                                  <p:childTnLst>
                                    <p:set>
                                      <p:cBhvr>
                                        <p:cTn id="88" dur="1" fill="hold">
                                          <p:stCondLst>
                                            <p:cond delay="0"/>
                                          </p:stCondLst>
                                        </p:cTn>
                                        <p:tgtEl>
                                          <p:spTgt spid="93"/>
                                        </p:tgtEl>
                                        <p:attrNameLst>
                                          <p:attrName>style.visibility</p:attrName>
                                        </p:attrNameLst>
                                      </p:cBhvr>
                                      <p:to>
                                        <p:strVal val="visible"/>
                                      </p:to>
                                    </p:set>
                                    <p:anim calcmode="lin" valueType="num">
                                      <p:cBhvr>
                                        <p:cTn id="89" dur="500" fill="hold"/>
                                        <p:tgtEl>
                                          <p:spTgt spid="93"/>
                                        </p:tgtEl>
                                        <p:attrNameLst>
                                          <p:attrName>ppt_w</p:attrName>
                                        </p:attrNameLst>
                                      </p:cBhvr>
                                      <p:tavLst>
                                        <p:tav tm="0">
                                          <p:val>
                                            <p:fltVal val="0"/>
                                          </p:val>
                                        </p:tav>
                                        <p:tav tm="100000">
                                          <p:val>
                                            <p:strVal val="#ppt_w"/>
                                          </p:val>
                                        </p:tav>
                                      </p:tavLst>
                                    </p:anim>
                                    <p:anim calcmode="lin" valueType="num">
                                      <p:cBhvr>
                                        <p:cTn id="90" dur="500" fill="hold"/>
                                        <p:tgtEl>
                                          <p:spTgt spid="93"/>
                                        </p:tgtEl>
                                        <p:attrNameLst>
                                          <p:attrName>ppt_h</p:attrName>
                                        </p:attrNameLst>
                                      </p:cBhvr>
                                      <p:tavLst>
                                        <p:tav tm="0">
                                          <p:val>
                                            <p:strVal val="#ppt_h"/>
                                          </p:val>
                                        </p:tav>
                                        <p:tav tm="100000">
                                          <p:val>
                                            <p:strVal val="#ppt_h"/>
                                          </p:val>
                                        </p:tav>
                                      </p:tavLst>
                                    </p:anim>
                                  </p:childTnLst>
                                </p:cTn>
                              </p:par>
                            </p:childTnLst>
                          </p:cTn>
                        </p:par>
                        <p:par>
                          <p:cTn id="91" fill="hold">
                            <p:stCondLst>
                              <p:cond delay="500"/>
                            </p:stCondLst>
                            <p:childTnLst>
                              <p:par>
                                <p:cTn id="92" presetID="1" presetClass="entr" presetSubtype="0" fill="hold" nodeType="afterEffect">
                                  <p:stCondLst>
                                    <p:cond delay="0"/>
                                  </p:stCondLst>
                                  <p:childTnLst>
                                    <p:set>
                                      <p:cBhvr>
                                        <p:cTn id="93" dur="1" fill="hold">
                                          <p:stCondLst>
                                            <p:cond delay="499"/>
                                          </p:stCondLst>
                                        </p:cTn>
                                        <p:tgtEl>
                                          <p:spTgt spid="94"/>
                                        </p:tgtEl>
                                        <p:attrNameLst>
                                          <p:attrName>style.visibility</p:attrName>
                                        </p:attrNameLst>
                                      </p:cBhvr>
                                      <p:to>
                                        <p:strVal val="visible"/>
                                      </p:to>
                                    </p:set>
                                  </p:childTnLst>
                                </p:cTn>
                              </p:par>
                            </p:childTnLst>
                          </p:cTn>
                        </p:par>
                        <p:par>
                          <p:cTn id="94" fill="hold">
                            <p:stCondLst>
                              <p:cond delay="1000"/>
                            </p:stCondLst>
                            <p:childTnLst>
                              <p:par>
                                <p:cTn id="95" presetID="1" presetClass="entr" presetSubtype="0" fill="hold" nodeType="afterEffect">
                                  <p:stCondLst>
                                    <p:cond delay="0"/>
                                  </p:stCondLst>
                                  <p:childTnLst>
                                    <p:set>
                                      <p:cBhvr>
                                        <p:cTn id="96" dur="1" fill="hold">
                                          <p:stCondLst>
                                            <p:cond delay="499"/>
                                          </p:stCondLst>
                                        </p:cTn>
                                        <p:tgtEl>
                                          <p:spTgt spid="9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dissolve">
                                      <p:cBhvr>
                                        <p:cTn id="105" dur="500"/>
                                        <p:tgtEl>
                                          <p:spTgt spid="97"/>
                                        </p:tgtEl>
                                      </p:cBhvr>
                                    </p:animEffect>
                                  </p:childTnLst>
                                </p:cTn>
                              </p:par>
                            </p:childTnLst>
                          </p:cTn>
                        </p:par>
                      </p:childTnLst>
                    </p:cTn>
                  </p:par>
                  <p:par>
                    <p:cTn id="106" fill="hold">
                      <p:stCondLst>
                        <p:cond delay="indefinite"/>
                      </p:stCondLst>
                      <p:childTnLst>
                        <p:par>
                          <p:cTn id="107" fill="hold">
                            <p:stCondLst>
                              <p:cond delay="0"/>
                            </p:stCondLst>
                            <p:childTnLst>
                              <p:par>
                                <p:cTn id="108" presetID="17" presetClass="entr" presetSubtype="10" fill="hold" grpId="0" nodeType="clickEffect">
                                  <p:stCondLst>
                                    <p:cond delay="0"/>
                                  </p:stCondLst>
                                  <p:childTnLst>
                                    <p:set>
                                      <p:cBhvr>
                                        <p:cTn id="109" dur="1" fill="hold">
                                          <p:stCondLst>
                                            <p:cond delay="0"/>
                                          </p:stCondLst>
                                        </p:cTn>
                                        <p:tgtEl>
                                          <p:spTgt spid="98"/>
                                        </p:tgtEl>
                                        <p:attrNameLst>
                                          <p:attrName>style.visibility</p:attrName>
                                        </p:attrNameLst>
                                      </p:cBhvr>
                                      <p:to>
                                        <p:strVal val="visible"/>
                                      </p:to>
                                    </p:set>
                                    <p:anim calcmode="lin" valueType="num">
                                      <p:cBhvr>
                                        <p:cTn id="110" dur="500" fill="hold"/>
                                        <p:tgtEl>
                                          <p:spTgt spid="98"/>
                                        </p:tgtEl>
                                        <p:attrNameLst>
                                          <p:attrName>ppt_w</p:attrName>
                                        </p:attrNameLst>
                                      </p:cBhvr>
                                      <p:tavLst>
                                        <p:tav tm="0">
                                          <p:val>
                                            <p:fltVal val="0"/>
                                          </p:val>
                                        </p:tav>
                                        <p:tav tm="100000">
                                          <p:val>
                                            <p:strVal val="#ppt_w"/>
                                          </p:val>
                                        </p:tav>
                                      </p:tavLst>
                                    </p:anim>
                                    <p:anim calcmode="lin" valueType="num">
                                      <p:cBhvr>
                                        <p:cTn id="111" dur="500" fill="hold"/>
                                        <p:tgtEl>
                                          <p:spTgt spid="98"/>
                                        </p:tgtEl>
                                        <p:attrNameLst>
                                          <p:attrName>ppt_h</p:attrName>
                                        </p:attrNameLst>
                                      </p:cBhvr>
                                      <p:tavLst>
                                        <p:tav tm="0">
                                          <p:val>
                                            <p:strVal val="#ppt_h"/>
                                          </p:val>
                                        </p:tav>
                                        <p:tav tm="100000">
                                          <p:val>
                                            <p:strVal val="#ppt_h"/>
                                          </p:val>
                                        </p:tav>
                                      </p:tavLst>
                                    </p:anim>
                                  </p:childTnLst>
                                </p:cTn>
                              </p:par>
                            </p:childTnLst>
                          </p:cTn>
                        </p:par>
                        <p:par>
                          <p:cTn id="112" fill="hold">
                            <p:stCondLst>
                              <p:cond delay="500"/>
                            </p:stCondLst>
                            <p:childTnLst>
                              <p:par>
                                <p:cTn id="113" presetID="1" presetClass="entr" presetSubtype="0" fill="hold" nodeType="afterEffect">
                                  <p:stCondLst>
                                    <p:cond delay="0"/>
                                  </p:stCondLst>
                                  <p:childTnLst>
                                    <p:set>
                                      <p:cBhvr>
                                        <p:cTn id="114" dur="1" fill="hold">
                                          <p:stCondLst>
                                            <p:cond delay="499"/>
                                          </p:stCondLst>
                                        </p:cTn>
                                        <p:tgtEl>
                                          <p:spTgt spid="99"/>
                                        </p:tgtEl>
                                        <p:attrNameLst>
                                          <p:attrName>style.visibility</p:attrName>
                                        </p:attrNameLst>
                                      </p:cBhvr>
                                      <p:to>
                                        <p:strVal val="visible"/>
                                      </p:to>
                                    </p:set>
                                  </p:childTnLst>
                                </p:cTn>
                              </p:par>
                            </p:childTnLst>
                          </p:cTn>
                        </p:par>
                        <p:par>
                          <p:cTn id="115" fill="hold">
                            <p:stCondLst>
                              <p:cond delay="1000"/>
                            </p:stCondLst>
                            <p:childTnLst>
                              <p:par>
                                <p:cTn id="116" presetID="1" presetClass="entr" presetSubtype="0" fill="hold" nodeType="afterEffect">
                                  <p:stCondLst>
                                    <p:cond delay="0"/>
                                  </p:stCondLst>
                                  <p:childTnLst>
                                    <p:set>
                                      <p:cBhvr>
                                        <p:cTn id="117" dur="1" fill="hold">
                                          <p:stCondLst>
                                            <p:cond delay="499"/>
                                          </p:stCondLst>
                                        </p:cTn>
                                        <p:tgtEl>
                                          <p:spTgt spid="100"/>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101"/>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102"/>
                                        </p:tgtEl>
                                        <p:attrNameLst>
                                          <p:attrName>style.visibility</p:attrName>
                                        </p:attrNameLst>
                                      </p:cBhvr>
                                      <p:to>
                                        <p:strVal val="visible"/>
                                      </p:to>
                                    </p:set>
                                    <p:animEffect transition="in" filter="dissolve">
                                      <p:cBhvr>
                                        <p:cTn id="126" dur="500"/>
                                        <p:tgtEl>
                                          <p:spTgt spid="102"/>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103"/>
                                        </p:tgtEl>
                                        <p:attrNameLst>
                                          <p:attrName>style.visibility</p:attrName>
                                        </p:attrNameLst>
                                      </p:cBhvr>
                                      <p:to>
                                        <p:strVal val="visible"/>
                                      </p:to>
                                    </p:set>
                                    <p:anim calcmode="lin" valueType="num">
                                      <p:cBhvr>
                                        <p:cTn id="131" dur="500" fill="hold"/>
                                        <p:tgtEl>
                                          <p:spTgt spid="103"/>
                                        </p:tgtEl>
                                        <p:attrNameLst>
                                          <p:attrName>ppt_w</p:attrName>
                                        </p:attrNameLst>
                                      </p:cBhvr>
                                      <p:tavLst>
                                        <p:tav tm="0">
                                          <p:val>
                                            <p:fltVal val="0"/>
                                          </p:val>
                                        </p:tav>
                                        <p:tav tm="100000">
                                          <p:val>
                                            <p:strVal val="#ppt_w"/>
                                          </p:val>
                                        </p:tav>
                                      </p:tavLst>
                                    </p:anim>
                                    <p:anim calcmode="lin" valueType="num">
                                      <p:cBhvr>
                                        <p:cTn id="132" dur="500" fill="hold"/>
                                        <p:tgtEl>
                                          <p:spTgt spid="103"/>
                                        </p:tgtEl>
                                        <p:attrNameLst>
                                          <p:attrName>ppt_h</p:attrName>
                                        </p:attrNameLst>
                                      </p:cBhvr>
                                      <p:tavLst>
                                        <p:tav tm="0">
                                          <p:val>
                                            <p:strVal val="#ppt_h"/>
                                          </p:val>
                                        </p:tav>
                                        <p:tav tm="100000">
                                          <p:val>
                                            <p:strVal val="#ppt_h"/>
                                          </p:val>
                                        </p:tav>
                                      </p:tavLst>
                                    </p:anim>
                                  </p:childTnLst>
                                </p:cTn>
                              </p:par>
                            </p:childTnLst>
                          </p:cTn>
                        </p:par>
                        <p:par>
                          <p:cTn id="133" fill="hold">
                            <p:stCondLst>
                              <p:cond delay="500"/>
                            </p:stCondLst>
                            <p:childTnLst>
                              <p:par>
                                <p:cTn id="134" presetID="1" presetClass="entr" presetSubtype="0" fill="hold" nodeType="afterEffect">
                                  <p:stCondLst>
                                    <p:cond delay="0"/>
                                  </p:stCondLst>
                                  <p:childTnLst>
                                    <p:set>
                                      <p:cBhvr>
                                        <p:cTn id="135" dur="1" fill="hold">
                                          <p:stCondLst>
                                            <p:cond delay="499"/>
                                          </p:stCondLst>
                                        </p:cTn>
                                        <p:tgtEl>
                                          <p:spTgt spid="104"/>
                                        </p:tgtEl>
                                        <p:attrNameLst>
                                          <p:attrName>style.visibility</p:attrName>
                                        </p:attrNameLst>
                                      </p:cBhvr>
                                      <p:to>
                                        <p:strVal val="visible"/>
                                      </p:to>
                                    </p:set>
                                  </p:childTnLst>
                                </p:cTn>
                              </p:par>
                            </p:childTnLst>
                          </p:cTn>
                        </p:par>
                        <p:par>
                          <p:cTn id="136" fill="hold">
                            <p:stCondLst>
                              <p:cond delay="1000"/>
                            </p:stCondLst>
                            <p:childTnLst>
                              <p:par>
                                <p:cTn id="137" presetID="1" presetClass="entr" presetSubtype="0" fill="hold" nodeType="afterEffect">
                                  <p:stCondLst>
                                    <p:cond delay="0"/>
                                  </p:stCondLst>
                                  <p:childTnLst>
                                    <p:set>
                                      <p:cBhvr>
                                        <p:cTn id="138" dur="1" fill="hold">
                                          <p:stCondLst>
                                            <p:cond delay="499"/>
                                          </p:stCondLst>
                                        </p:cTn>
                                        <p:tgtEl>
                                          <p:spTgt spid="10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106"/>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107"/>
                                        </p:tgtEl>
                                        <p:attrNameLst>
                                          <p:attrName>style.visibility</p:attrName>
                                        </p:attrNameLst>
                                      </p:cBhvr>
                                      <p:to>
                                        <p:strVal val="visible"/>
                                      </p:to>
                                    </p:set>
                                    <p:animEffect transition="in" filter="dissolve">
                                      <p:cBhvr>
                                        <p:cTn id="147" dur="500"/>
                                        <p:tgtEl>
                                          <p:spTgt spid="107"/>
                                        </p:tgtEl>
                                      </p:cBhvr>
                                    </p:animEffect>
                                  </p:childTnLst>
                                </p:cTn>
                              </p:par>
                            </p:childTnLst>
                          </p:cTn>
                        </p:par>
                      </p:childTnLst>
                    </p:cTn>
                  </p:par>
                  <p:par>
                    <p:cTn id="148" fill="hold">
                      <p:stCondLst>
                        <p:cond delay="indefinite"/>
                      </p:stCondLst>
                      <p:childTnLst>
                        <p:par>
                          <p:cTn id="149" fill="hold">
                            <p:stCondLst>
                              <p:cond delay="0"/>
                            </p:stCondLst>
                            <p:childTnLst>
                              <p:par>
                                <p:cTn id="150" presetID="17" presetClass="entr" presetSubtype="10" fill="hold" grpId="0" nodeType="clickEffect">
                                  <p:stCondLst>
                                    <p:cond delay="0"/>
                                  </p:stCondLst>
                                  <p:childTnLst>
                                    <p:set>
                                      <p:cBhvr>
                                        <p:cTn id="151" dur="1" fill="hold">
                                          <p:stCondLst>
                                            <p:cond delay="0"/>
                                          </p:stCondLst>
                                        </p:cTn>
                                        <p:tgtEl>
                                          <p:spTgt spid="108"/>
                                        </p:tgtEl>
                                        <p:attrNameLst>
                                          <p:attrName>style.visibility</p:attrName>
                                        </p:attrNameLst>
                                      </p:cBhvr>
                                      <p:to>
                                        <p:strVal val="visible"/>
                                      </p:to>
                                    </p:set>
                                    <p:anim calcmode="lin" valueType="num">
                                      <p:cBhvr>
                                        <p:cTn id="152" dur="500" fill="hold"/>
                                        <p:tgtEl>
                                          <p:spTgt spid="108"/>
                                        </p:tgtEl>
                                        <p:attrNameLst>
                                          <p:attrName>ppt_w</p:attrName>
                                        </p:attrNameLst>
                                      </p:cBhvr>
                                      <p:tavLst>
                                        <p:tav tm="0">
                                          <p:val>
                                            <p:fltVal val="0"/>
                                          </p:val>
                                        </p:tav>
                                        <p:tav tm="100000">
                                          <p:val>
                                            <p:strVal val="#ppt_w"/>
                                          </p:val>
                                        </p:tav>
                                      </p:tavLst>
                                    </p:anim>
                                    <p:anim calcmode="lin" valueType="num">
                                      <p:cBhvr>
                                        <p:cTn id="153" dur="500" fill="hold"/>
                                        <p:tgtEl>
                                          <p:spTgt spid="108"/>
                                        </p:tgtEl>
                                        <p:attrNameLst>
                                          <p:attrName>ppt_h</p:attrName>
                                        </p:attrNameLst>
                                      </p:cBhvr>
                                      <p:tavLst>
                                        <p:tav tm="0">
                                          <p:val>
                                            <p:strVal val="#ppt_h"/>
                                          </p:val>
                                        </p:tav>
                                        <p:tav tm="100000">
                                          <p:val>
                                            <p:strVal val="#ppt_h"/>
                                          </p:val>
                                        </p:tav>
                                      </p:tavLst>
                                    </p:anim>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109"/>
                                        </p:tgtEl>
                                        <p:attrNameLst>
                                          <p:attrName>style.visibility</p:attrName>
                                        </p:attrNameLst>
                                      </p:cBhvr>
                                      <p:to>
                                        <p:strVal val="visible"/>
                                      </p:to>
                                    </p:set>
                                    <p:animEffect transition="in" filter="wipe(down)">
                                      <p:cBhvr>
                                        <p:cTn id="15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utoUpdateAnimBg="0"/>
      <p:bldP spid="76" grpId="0" autoUpdateAnimBg="0"/>
      <p:bldP spid="77" grpId="0" autoUpdateAnimBg="0"/>
      <p:bldP spid="78" grpId="0" autoUpdateAnimBg="0"/>
      <p:bldP spid="81" grpId="0" autoUpdateAnimBg="0"/>
      <p:bldP spid="82" grpId="0" autoUpdateAnimBg="0"/>
      <p:bldP spid="83" grpId="0" autoUpdateAnimBg="0"/>
      <p:bldP spid="86" grpId="0" autoUpdateAnimBg="0"/>
      <p:bldP spid="87" grpId="0" autoUpdateAnimBg="0"/>
      <p:bldP spid="88" grpId="0" autoUpdateAnimBg="0"/>
      <p:bldP spid="91" grpId="0" autoUpdateAnimBg="0"/>
      <p:bldP spid="92" grpId="0" autoUpdateAnimBg="0"/>
      <p:bldP spid="93" grpId="0" autoUpdateAnimBg="0"/>
      <p:bldP spid="96" grpId="0" autoUpdateAnimBg="0"/>
      <p:bldP spid="97" grpId="0" autoUpdateAnimBg="0"/>
      <p:bldP spid="98" grpId="0" autoUpdateAnimBg="0"/>
      <p:bldP spid="101" grpId="0" autoUpdateAnimBg="0"/>
      <p:bldP spid="102" grpId="0" autoUpdateAnimBg="0"/>
      <p:bldP spid="103" grpId="0" autoUpdateAnimBg="0"/>
      <p:bldP spid="106" grpId="0" autoUpdateAnimBg="0"/>
      <p:bldP spid="107" grpId="0" autoUpdateAnimBg="0"/>
      <p:bldP spid="108" grpId="0"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5866</TotalTime>
  <Words>8540</Words>
  <Application>Microsoft Office PowerPoint</Application>
  <PresentationFormat>全屏显示(4:3)</PresentationFormat>
  <Paragraphs>1494</Paragraphs>
  <Slides>81</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81</vt:i4>
      </vt:variant>
    </vt:vector>
  </HeadingPairs>
  <TitlesOfParts>
    <vt:vector size="98" baseType="lpstr">
      <vt:lpstr>等线</vt:lpstr>
      <vt:lpstr>等线 Light</vt:lpstr>
      <vt:lpstr>仿宋</vt:lpstr>
      <vt:lpstr>黑体</vt:lpstr>
      <vt:lpstr>华文中宋</vt:lpstr>
      <vt:lpstr>楷体</vt:lpstr>
      <vt:lpstr>楷体_GB2312</vt:lpstr>
      <vt:lpstr>宋体</vt:lpstr>
      <vt:lpstr>微软雅黑</vt:lpstr>
      <vt:lpstr>Arial</vt:lpstr>
      <vt:lpstr>Calibri</vt:lpstr>
      <vt:lpstr>Symbol</vt:lpstr>
      <vt:lpstr>Times New Roman</vt:lpstr>
      <vt:lpstr>Verdana</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 布伟</dc:creator>
  <cp:lastModifiedBy>周 布伟</cp:lastModifiedBy>
  <cp:revision>454</cp:revision>
  <dcterms:created xsi:type="dcterms:W3CDTF">2019-09-25T07:12:23Z</dcterms:created>
  <dcterms:modified xsi:type="dcterms:W3CDTF">2022-10-29T15:39:55Z</dcterms:modified>
</cp:coreProperties>
</file>