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73" r:id="rId3"/>
    <p:sldId id="374" r:id="rId4"/>
    <p:sldId id="375" r:id="rId5"/>
    <p:sldId id="376" r:id="rId6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0" clrIdx="0"/>
  <p:cmAuthor id="2" name="作者" initials="作" lastIdx="0" clrIdx="2"/>
  <p:cmAuthor id="3" name="User" initials="U" lastIdx="4" clrIdx="2"/>
  <p:cmAuthor id="4" name="wei" initials="w" lastIdx="5" clrIdx="3"/>
  <p:cmAuthor id="5" name="Administrator" initials="A" lastIdx="1" clrIdx="0"/>
  <p:cmAuthor id="6" name="Jun Li" initials="J" lastIdx="1" clrIdx="0"/>
  <p:cmAuthor id="7" name="孙文纯" initials="孙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57" autoAdjust="0"/>
  </p:normalViewPr>
  <p:slideViewPr>
    <p:cSldViewPr snapToGrid="0" showGuides="1">
      <p:cViewPr varScale="1">
        <p:scale>
          <a:sx n="83" d="100"/>
          <a:sy n="83" d="100"/>
        </p:scale>
        <p:origin x="-372" y="-84"/>
      </p:cViewPr>
      <p:guideLst>
        <p:guide orient="horz" pos="21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4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E422D-CFE7-480E-8F3E-2A5463AC1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E33B5-9BAE-48C7-83B6-A559FF0AE0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F64-74BF-409C-AE62-0F86219CC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C78-F728-4D80-B8BC-7E4F64353A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F64-74BF-409C-AE62-0F86219CC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C78-F728-4D80-B8BC-7E4F64353A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F64-74BF-409C-AE62-0F86219CC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C78-F728-4D80-B8BC-7E4F64353A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5BBF1D5-A773-40D0-BEDE-3EBE1479E4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F64-74BF-409C-AE62-0F86219CC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C78-F728-4D80-B8BC-7E4F64353A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F64-74BF-409C-AE62-0F86219CC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C78-F728-4D80-B8BC-7E4F64353A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F64-74BF-409C-AE62-0F86219CC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C78-F728-4D80-B8BC-7E4F64353A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F64-74BF-409C-AE62-0F86219CC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C78-F728-4D80-B8BC-7E4F64353A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F64-74BF-409C-AE62-0F86219CC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C78-F728-4D80-B8BC-7E4F64353A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F64-74BF-409C-AE62-0F86219CC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C78-F728-4D80-B8BC-7E4F64353A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F64-74BF-409C-AE62-0F86219CC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C78-F728-4D80-B8BC-7E4F64353A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F64-74BF-409C-AE62-0F86219CC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2C78-F728-4D80-B8BC-7E4F64353A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1F64-74BF-409C-AE62-0F86219CC7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2C78-F728-4D80-B8BC-7E4F64353A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0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2" Type="http://schemas.openxmlformats.org/officeDocument/2006/relationships/slideLayout" Target="../slideLayouts/slideLayout1.xml"/><Relationship Id="rId31" Type="http://schemas.openxmlformats.org/officeDocument/2006/relationships/image" Target="../media/image7.png"/><Relationship Id="rId30" Type="http://schemas.openxmlformats.org/officeDocument/2006/relationships/tags" Target="../tags/tag40.xml"/><Relationship Id="rId3" Type="http://schemas.openxmlformats.org/officeDocument/2006/relationships/tags" Target="../tags/tag13.xml"/><Relationship Id="rId29" Type="http://schemas.openxmlformats.org/officeDocument/2006/relationships/tags" Target="../tags/tag39.xml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tags" Target="../tags/tag36.xml"/><Relationship Id="rId25" Type="http://schemas.openxmlformats.org/officeDocument/2006/relationships/tags" Target="../tags/tag35.xml"/><Relationship Id="rId24" Type="http://schemas.openxmlformats.org/officeDocument/2006/relationships/tags" Target="../tags/tag34.xml"/><Relationship Id="rId23" Type="http://schemas.openxmlformats.org/officeDocument/2006/relationships/tags" Target="../tags/tag33.xml"/><Relationship Id="rId22" Type="http://schemas.openxmlformats.org/officeDocument/2006/relationships/tags" Target="../tags/tag32.xml"/><Relationship Id="rId21" Type="http://schemas.openxmlformats.org/officeDocument/2006/relationships/tags" Target="../tags/tag31.xml"/><Relationship Id="rId20" Type="http://schemas.openxmlformats.org/officeDocument/2006/relationships/tags" Target="../tags/tag30.xml"/><Relationship Id="rId2" Type="http://schemas.openxmlformats.org/officeDocument/2006/relationships/image" Target="../media/image6.png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945" y="0"/>
            <a:ext cx="4786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区域地理</a:t>
            </a:r>
            <a:r>
              <a:rPr lang="en-US" altLang="zh-CN" sz="2400"/>
              <a:t>--</a:t>
            </a:r>
            <a:r>
              <a:rPr lang="zh-CN" altLang="en-US" sz="2400"/>
              <a:t>中国地理</a:t>
            </a:r>
            <a:r>
              <a:rPr lang="en-US" altLang="zh-CN" sz="2400"/>
              <a:t>--</a:t>
            </a:r>
            <a:r>
              <a:rPr lang="zh-CN" altLang="en-US" sz="2400"/>
              <a:t>作业答案：</a:t>
            </a:r>
            <a:endParaRPr lang="zh-CN" altLang="en-US" sz="2400"/>
          </a:p>
        </p:txBody>
      </p:sp>
      <p:pic>
        <p:nvPicPr>
          <p:cNvPr id="58" name="图1-1-9中国政区图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0828" y="719455"/>
            <a:ext cx="4824095" cy="5223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99500" y="2156460"/>
            <a:ext cx="27349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请同学们根据题意，抽空熟记。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5895975" y="2439670"/>
            <a:ext cx="400050" cy="25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4472305" y="0"/>
            <a:ext cx="755078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2000" b="0">
                <a:latin typeface="NEU-BZ" charset="0"/>
              </a:rPr>
              <a:t>1.</a:t>
            </a:r>
            <a:r>
              <a:rPr lang="zh-CN" sz="2000" b="0">
                <a:latin typeface="NEU-BZ" charset="0"/>
                <a:cs typeface="方正书宋_GBK" charset="0"/>
              </a:rPr>
              <a:t>读图“中国政区图”</a:t>
            </a:r>
            <a:r>
              <a:rPr lang="en-US" sz="2000" b="0">
                <a:latin typeface="方正书宋_GBK" charset="0"/>
              </a:rPr>
              <a:t>,</a:t>
            </a:r>
            <a:r>
              <a:rPr lang="zh-CN" sz="2000" b="0">
                <a:latin typeface="NEU-BZ" charset="0"/>
                <a:cs typeface="方正书宋_GBK" charset="0"/>
              </a:rPr>
              <a:t>在图上适当位置填注以下地理事物的名称。</a:t>
            </a:r>
            <a:r>
              <a:rPr lang="en-US" sz="2000" b="0">
                <a:latin typeface="方正书宋_GBK" charset="0"/>
              </a:rPr>
              <a:t>      (</a:t>
            </a:r>
            <a:r>
              <a:rPr lang="en-US" sz="2000" b="0">
                <a:latin typeface="NEU-BZ" charset="0"/>
              </a:rPr>
              <a:t>1</a:t>
            </a:r>
            <a:r>
              <a:rPr lang="en-US" sz="2000" b="0">
                <a:latin typeface="方正书宋_GBK" charset="0"/>
              </a:rPr>
              <a:t>)</a:t>
            </a:r>
            <a:r>
              <a:rPr lang="zh-CN" sz="2000" b="0">
                <a:latin typeface="NEU-BZ" charset="0"/>
                <a:cs typeface="方正书宋_GBK" charset="0"/>
              </a:rPr>
              <a:t>填注我国</a:t>
            </a:r>
            <a:r>
              <a:rPr lang="en-US" sz="2000" b="0">
                <a:latin typeface="NEU-BZ" charset="0"/>
              </a:rPr>
              <a:t>34</a:t>
            </a:r>
            <a:r>
              <a:rPr lang="zh-CN" sz="2000" b="0">
                <a:latin typeface="NEU-BZ" charset="0"/>
                <a:cs typeface="方正书宋_GBK" charset="0"/>
              </a:rPr>
              <a:t>个省级行政区的简称。</a:t>
            </a:r>
            <a:r>
              <a:rPr lang="en-US" sz="2000" b="0">
                <a:latin typeface="方正书宋_GBK" charset="0"/>
              </a:rPr>
              <a:t>      (</a:t>
            </a:r>
            <a:r>
              <a:rPr lang="en-US" sz="2000" b="0">
                <a:latin typeface="NEU-BZ" charset="0"/>
              </a:rPr>
              <a:t>2</a:t>
            </a:r>
            <a:r>
              <a:rPr lang="en-US" sz="2000" b="0">
                <a:latin typeface="方正书宋_GBK" charset="0"/>
              </a:rPr>
              <a:t>)</a:t>
            </a:r>
            <a:r>
              <a:rPr lang="zh-CN" sz="2000" b="0">
                <a:latin typeface="NEU-BZ" charset="0"/>
                <a:cs typeface="方正书宋_GBK" charset="0"/>
              </a:rPr>
              <a:t>填注我国濒临的主要海域和大洋的名称。</a:t>
            </a:r>
            <a:endParaRPr lang="zh-CN" altLang="en-US" sz="2000" b="0">
              <a:latin typeface="NEU-BZ" charset="0"/>
              <a:cs typeface="方正书宋_GBK" charset="0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5895975" y="327279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393690" y="1156970"/>
            <a:ext cx="65506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方正书宋_GBK" charset="0"/>
              </a:rPr>
              <a:t>(</a:t>
            </a:r>
            <a:r>
              <a:rPr lang="en-US" sz="2000" b="0">
                <a:latin typeface="NEU-BZ" charset="0"/>
              </a:rPr>
              <a:t>3</a:t>
            </a:r>
            <a:r>
              <a:rPr lang="en-US" sz="2000" b="0">
                <a:latin typeface="方正书宋_GBK" charset="0"/>
              </a:rPr>
              <a:t>)</a:t>
            </a:r>
            <a:r>
              <a:rPr lang="zh-CN" sz="2000" b="0">
                <a:latin typeface="NEU-BZ" charset="0"/>
                <a:cs typeface="方正书宋_GBK" charset="0"/>
              </a:rPr>
              <a:t>红笔画出重要经纬线</a:t>
            </a:r>
            <a:r>
              <a:rPr lang="en-US" sz="2000" b="0">
                <a:latin typeface="NEU-BZ" charset="0"/>
              </a:rPr>
              <a:t>20°N</a:t>
            </a:r>
            <a:r>
              <a:rPr lang="zh-CN" sz="2000" b="0">
                <a:latin typeface="NEU-BZ" charset="0"/>
                <a:cs typeface="方正书宋_GBK" charset="0"/>
              </a:rPr>
              <a:t>、</a:t>
            </a:r>
            <a:r>
              <a:rPr lang="en-US" sz="2000" b="0">
                <a:latin typeface="NEU-BZ" charset="0"/>
              </a:rPr>
              <a:t>30°N</a:t>
            </a:r>
            <a:r>
              <a:rPr lang="zh-CN" sz="2000" b="0">
                <a:latin typeface="NEU-BZ" charset="0"/>
                <a:cs typeface="方正书宋_GBK" charset="0"/>
              </a:rPr>
              <a:t>、</a:t>
            </a:r>
            <a:r>
              <a:rPr lang="en-US" sz="2000" b="0">
                <a:latin typeface="NEU-BZ" charset="0"/>
              </a:rPr>
              <a:t>40°N</a:t>
            </a:r>
            <a:r>
              <a:rPr lang="zh-CN" sz="2000" b="0">
                <a:latin typeface="NEU-BZ" charset="0"/>
                <a:cs typeface="方正书宋_GBK" charset="0"/>
              </a:rPr>
              <a:t>、</a:t>
            </a:r>
            <a:r>
              <a:rPr lang="en-US" sz="2000" b="0">
                <a:latin typeface="NEU-BZ" charset="0"/>
              </a:rPr>
              <a:t>50°N</a:t>
            </a:r>
            <a:r>
              <a:rPr lang="zh-CN" sz="2000" b="0">
                <a:latin typeface="NEU-BZ" charset="0"/>
                <a:cs typeface="方正书宋_GBK" charset="0"/>
              </a:rPr>
              <a:t>，</a:t>
            </a:r>
            <a:r>
              <a:rPr lang="en-US" sz="2000" b="0">
                <a:latin typeface="NEU-BZ" charset="0"/>
              </a:rPr>
              <a:t>80°E</a:t>
            </a:r>
            <a:r>
              <a:rPr lang="zh-CN" sz="2000" b="0">
                <a:latin typeface="NEU-BZ" charset="0"/>
                <a:cs typeface="方正书宋_GBK" charset="0"/>
              </a:rPr>
              <a:t>、</a:t>
            </a:r>
            <a:r>
              <a:rPr lang="en-US" sz="2000" b="0">
                <a:latin typeface="NEU-BZ" charset="0"/>
              </a:rPr>
              <a:t>90°E</a:t>
            </a:r>
            <a:r>
              <a:rPr lang="zh-CN" sz="2000" b="0">
                <a:latin typeface="NEU-BZ" charset="0"/>
                <a:cs typeface="方正书宋_GBK" charset="0"/>
              </a:rPr>
              <a:t>、</a:t>
            </a:r>
            <a:r>
              <a:rPr lang="en-US" sz="2000" b="0">
                <a:latin typeface="NEU-BZ" charset="0"/>
              </a:rPr>
              <a:t>100°E</a:t>
            </a:r>
            <a:r>
              <a:rPr lang="zh-CN" sz="2000" b="0">
                <a:latin typeface="NEU-BZ" charset="0"/>
                <a:cs typeface="方正书宋_GBK" charset="0"/>
              </a:rPr>
              <a:t>、</a:t>
            </a:r>
            <a:r>
              <a:rPr lang="en-US" sz="2000" b="0">
                <a:latin typeface="NEU-BZ" charset="0"/>
              </a:rPr>
              <a:t>110°E</a:t>
            </a:r>
            <a:r>
              <a:rPr lang="zh-CN" sz="2000" b="0">
                <a:latin typeface="NEU-BZ" charset="0"/>
                <a:cs typeface="方正书宋_GBK" charset="0"/>
              </a:rPr>
              <a:t>、</a:t>
            </a:r>
            <a:r>
              <a:rPr lang="en-US" sz="2000" b="0">
                <a:latin typeface="NEU-BZ" charset="0"/>
              </a:rPr>
              <a:t>120°E</a:t>
            </a:r>
            <a:r>
              <a:rPr lang="zh-CN" sz="2000" b="0">
                <a:latin typeface="NEU-BZ" charset="0"/>
                <a:cs typeface="方正书宋_GBK" charset="0"/>
              </a:rPr>
              <a:t>、</a:t>
            </a:r>
            <a:r>
              <a:rPr lang="en-US" sz="2000" b="0">
                <a:latin typeface="NEU-BZ" charset="0"/>
              </a:rPr>
              <a:t>130°E</a:t>
            </a:r>
            <a:r>
              <a:rPr lang="zh-CN" sz="2000" b="0">
                <a:latin typeface="NEU-BZ" charset="0"/>
                <a:cs typeface="方正书宋_GBK" charset="0"/>
              </a:rPr>
              <a:t>经纬线。</a:t>
            </a:r>
            <a:endParaRPr lang="zh-CN" altLang="en-US" sz="2000" b="0">
              <a:latin typeface="NEU-BZ" charset="0"/>
              <a:cs typeface="方正书宋_GBK" charset="0"/>
            </a:endParaRPr>
          </a:p>
        </p:txBody>
      </p:sp>
      <p:pic>
        <p:nvPicPr>
          <p:cNvPr id="10" name="Picture 2" descr="https://sbsm-1253499193.cos.ap-beijing.myqcloud.com/prototype/64/4o28b0625501ad13015501ad2bfc0045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" t="6987" r="12717" b="8365"/>
          <a:stretch>
            <a:fillRect/>
          </a:stretch>
        </p:blipFill>
        <p:spPr bwMode="auto">
          <a:xfrm>
            <a:off x="0" y="629920"/>
            <a:ext cx="7927340" cy="613600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0" y="0"/>
            <a:ext cx="1184719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NEU-BZ" charset="0"/>
              </a:rPr>
              <a:t>2.</a:t>
            </a:r>
            <a:r>
              <a:rPr lang="zh-CN" b="0">
                <a:latin typeface="NEU-BZ" charset="0"/>
                <a:cs typeface="方正书宋_GBK" charset="0"/>
              </a:rPr>
              <a:t>读图“中国地形图”</a:t>
            </a:r>
            <a:r>
              <a:rPr lang="en-US" b="0">
                <a:latin typeface="方正书宋_GBK" charset="0"/>
              </a:rPr>
              <a:t>,</a:t>
            </a:r>
            <a:r>
              <a:rPr lang="zh-CN" b="0">
                <a:latin typeface="NEU-BZ" charset="0"/>
                <a:cs typeface="方正书宋_GBK" charset="0"/>
              </a:rPr>
              <a:t>在图上适当位置填注以下地理事物的名称。</a:t>
            </a:r>
            <a:r>
              <a:rPr lang="en-US" b="0">
                <a:latin typeface="NEU-BZ" charset="0"/>
              </a:rPr>
              <a:t>(1)</a:t>
            </a:r>
            <a:r>
              <a:rPr lang="zh-CN" b="0">
                <a:latin typeface="NEU-BZ" charset="0"/>
                <a:cs typeface="方正书宋_GBK" charset="0"/>
              </a:rPr>
              <a:t>在下图中绘制我国的三级阶梯分界线。</a:t>
            </a:r>
            <a:r>
              <a:rPr lang="en-US" b="0">
                <a:latin typeface="NEU-BZ" charset="0"/>
              </a:rPr>
              <a:t>(2)</a:t>
            </a:r>
            <a:r>
              <a:rPr lang="zh-CN" b="0">
                <a:latin typeface="NEU-BZ" charset="0"/>
                <a:cs typeface="方正书宋_GBK" charset="0"/>
              </a:rPr>
              <a:t>根据图中的数码代表的山脉，填写其名称：    </a:t>
            </a:r>
            <a:r>
              <a:rPr lang="en-US" b="0">
                <a:latin typeface="NEU-BZ" charset="0"/>
              </a:rPr>
              <a:t>① </a:t>
            </a:r>
            <a:r>
              <a:rPr lang="zh-CN" b="0">
                <a:solidFill>
                  <a:srgbClr val="C00000"/>
                </a:solidFill>
                <a:latin typeface="NEU-BZ" charset="0"/>
                <a:cs typeface="方正书宋_GBK" charset="0"/>
              </a:rPr>
              <a:t>大兴安岭</a:t>
            </a:r>
            <a:r>
              <a:rPr lang="en-US" b="0">
                <a:solidFill>
                  <a:srgbClr val="C00000"/>
                </a:solidFill>
                <a:latin typeface="NEU-BZ" charset="0"/>
                <a:cs typeface="Times New Roman" panose="02020603050405020304" pitchFamily="18" charset="0"/>
              </a:rPr>
              <a:t> </a:t>
            </a:r>
            <a:r>
              <a:rPr lang="en-US" b="0">
                <a:latin typeface="NEU-BZ" charset="0"/>
                <a:cs typeface="Times New Roman" panose="02020603050405020304" pitchFamily="18" charset="0"/>
              </a:rPr>
              <a:t> </a:t>
            </a:r>
            <a:r>
              <a:rPr lang="en-US" b="0">
                <a:latin typeface="NEU-BZ" charset="0"/>
              </a:rPr>
              <a:t>② </a:t>
            </a:r>
            <a:r>
              <a:rPr lang="zh-CN" b="0">
                <a:solidFill>
                  <a:srgbClr val="C00000"/>
                </a:solidFill>
                <a:latin typeface="NEU-BZ" charset="0"/>
                <a:cs typeface="方正书宋_GBK" charset="0"/>
              </a:rPr>
              <a:t>太行山脉</a:t>
            </a:r>
            <a:r>
              <a:rPr lang="en-US" b="0">
                <a:latin typeface="NEU-BZ" charset="0"/>
                <a:cs typeface="Times New Roman" panose="02020603050405020304" pitchFamily="18" charset="0"/>
              </a:rPr>
              <a:t>   </a:t>
            </a:r>
            <a:r>
              <a:rPr lang="en-US" b="0">
                <a:latin typeface="NEU-BZ" charset="0"/>
              </a:rPr>
              <a:t>③</a:t>
            </a:r>
            <a:r>
              <a:rPr lang="en-US" b="0">
                <a:latin typeface="NEU-BZ" charset="0"/>
                <a:cs typeface="方正书宋_GBK" charset="0"/>
              </a:rPr>
              <a:t> </a:t>
            </a:r>
            <a:r>
              <a:rPr lang="zh-CN" b="0">
                <a:solidFill>
                  <a:srgbClr val="C00000"/>
                </a:solidFill>
                <a:latin typeface="NEU-BZ" charset="0"/>
                <a:cs typeface="方正书宋_GBK" charset="0"/>
              </a:rPr>
              <a:t>巫山</a:t>
            </a:r>
            <a:r>
              <a:rPr lang="en-US" b="0">
                <a:latin typeface="NEU-BZ" charset="0"/>
                <a:cs typeface="Times New Roman" panose="02020603050405020304" pitchFamily="18" charset="0"/>
              </a:rPr>
              <a:t>  </a:t>
            </a:r>
            <a:r>
              <a:rPr lang="en-US" b="0">
                <a:latin typeface="NEU-BZ" charset="0"/>
              </a:rPr>
              <a:t>④ </a:t>
            </a:r>
            <a:r>
              <a:rPr lang="zh-CN" b="0">
                <a:solidFill>
                  <a:srgbClr val="C00000"/>
                </a:solidFill>
                <a:latin typeface="NEU-BZ" charset="0"/>
                <a:cs typeface="方正书宋_GBK" charset="0"/>
              </a:rPr>
              <a:t>武夷山脉</a:t>
            </a:r>
            <a:r>
              <a:rPr lang="en-US" b="0">
                <a:latin typeface="NEU-BZ" charset="0"/>
                <a:cs typeface="Times New Roman" panose="02020603050405020304" pitchFamily="18" charset="0"/>
              </a:rPr>
              <a:t>  </a:t>
            </a:r>
            <a:r>
              <a:rPr lang="en-US" b="0">
                <a:latin typeface="NEU-BZ" charset="0"/>
              </a:rPr>
              <a:t>⑤</a:t>
            </a:r>
            <a:r>
              <a:rPr lang="en-US" b="0">
                <a:solidFill>
                  <a:srgbClr val="C00000"/>
                </a:solidFill>
                <a:latin typeface="NEU-BZ" charset="0"/>
                <a:cs typeface="Times New Roman" panose="02020603050405020304" pitchFamily="18" charset="0"/>
              </a:rPr>
              <a:t> </a:t>
            </a:r>
            <a:r>
              <a:rPr lang="zh-CN" b="0">
                <a:solidFill>
                  <a:srgbClr val="C00000"/>
                </a:solidFill>
                <a:latin typeface="NEU-BZ" charset="0"/>
                <a:cs typeface="方正书宋_GBK" charset="0"/>
              </a:rPr>
              <a:t>长白山脉</a:t>
            </a:r>
            <a:r>
              <a:rPr lang="en-US" b="0">
                <a:solidFill>
                  <a:srgbClr val="C00000"/>
                </a:solidFill>
                <a:latin typeface="NEU-BZ" charset="0"/>
                <a:cs typeface="Times New Roman" panose="02020603050405020304" pitchFamily="18" charset="0"/>
              </a:rPr>
              <a:t>	</a:t>
            </a:r>
            <a:r>
              <a:rPr lang="en-US" b="0">
                <a:latin typeface="NEU-BZ" charset="0"/>
              </a:rPr>
              <a:t>⑥</a:t>
            </a:r>
            <a:r>
              <a:rPr lang="en-US" b="0">
                <a:solidFill>
                  <a:srgbClr val="C00000"/>
                </a:solidFill>
                <a:latin typeface="NEU-BZ" charset="0"/>
                <a:cs typeface="Times New Roman" panose="02020603050405020304" pitchFamily="18" charset="0"/>
              </a:rPr>
              <a:t> </a:t>
            </a:r>
            <a:r>
              <a:rPr lang="zh-CN" b="0">
                <a:solidFill>
                  <a:srgbClr val="C00000"/>
                </a:solidFill>
                <a:latin typeface="NEU-BZ" charset="0"/>
                <a:cs typeface="方正书宋_GBK" charset="0"/>
              </a:rPr>
              <a:t>阿尔泰山脉</a:t>
            </a:r>
            <a:r>
              <a:rPr lang="en-US" b="0">
                <a:solidFill>
                  <a:srgbClr val="C00000"/>
                </a:solidFill>
                <a:latin typeface="NEU-BZ" charset="0"/>
                <a:cs typeface="Times New Roman" panose="02020603050405020304" pitchFamily="18" charset="0"/>
              </a:rPr>
              <a:t>  </a:t>
            </a:r>
            <a:r>
              <a:rPr lang="en-US" b="0">
                <a:latin typeface="NEU-BZ" charset="0"/>
              </a:rPr>
              <a:t>⑦</a:t>
            </a:r>
            <a:r>
              <a:rPr lang="zh-CN" b="0">
                <a:solidFill>
                  <a:srgbClr val="C00000"/>
                </a:solidFill>
                <a:latin typeface="NEU-BZ" charset="0"/>
                <a:cs typeface="方正书宋_GBK" charset="0"/>
              </a:rPr>
              <a:t>天山山脉</a:t>
            </a:r>
            <a:r>
              <a:rPr lang="en-US" b="0">
                <a:latin typeface="NEU-BZ" charset="0"/>
                <a:cs typeface="Times New Roman" panose="02020603050405020304" pitchFamily="18" charset="0"/>
              </a:rPr>
              <a:t>  </a:t>
            </a:r>
            <a:r>
              <a:rPr lang="en-US" b="0">
                <a:latin typeface="NEU-BZ" charset="0"/>
              </a:rPr>
              <a:t>⑧</a:t>
            </a:r>
            <a:r>
              <a:rPr lang="zh-CN" b="0">
                <a:solidFill>
                  <a:srgbClr val="C00000"/>
                </a:solidFill>
                <a:latin typeface="NEU-BZ" charset="0"/>
                <a:cs typeface="方正书宋_GBK" charset="0"/>
              </a:rPr>
              <a:t>祁连山脉</a:t>
            </a:r>
            <a:r>
              <a:rPr lang="en-US" b="0">
                <a:latin typeface="NEU-BZ" charset="0"/>
                <a:cs typeface="Times New Roman" panose="02020603050405020304" pitchFamily="18" charset="0"/>
              </a:rPr>
              <a:t> </a:t>
            </a:r>
            <a:r>
              <a:rPr lang="en-US" b="0">
                <a:latin typeface="NEU-BZ" charset="0"/>
              </a:rPr>
              <a:t>⑨</a:t>
            </a:r>
            <a:r>
              <a:rPr lang="zh-CN" b="0">
                <a:solidFill>
                  <a:srgbClr val="C00000"/>
                </a:solidFill>
                <a:latin typeface="NEU-BZ" charset="0"/>
                <a:cs typeface="方正书宋_GBK" charset="0"/>
              </a:rPr>
              <a:t>昆仑山脉</a:t>
            </a:r>
            <a:r>
              <a:rPr lang="en-US" b="0">
                <a:latin typeface="NEU-BZ" charset="0"/>
                <a:cs typeface="Times New Roman" panose="02020603050405020304" pitchFamily="18" charset="0"/>
              </a:rPr>
              <a:t>	</a:t>
            </a:r>
            <a:r>
              <a:rPr lang="en-US" b="0">
                <a:latin typeface="NEU-BZ" charset="0"/>
              </a:rPr>
              <a:t>⑩</a:t>
            </a:r>
            <a:r>
              <a:rPr lang="zh-CN" b="0">
                <a:solidFill>
                  <a:srgbClr val="C00000"/>
                </a:solidFill>
                <a:latin typeface="NEU-BZ" charset="0"/>
                <a:cs typeface="方正书宋_GBK" charset="0"/>
              </a:rPr>
              <a:t>秦岭</a:t>
            </a:r>
            <a:r>
              <a:rPr lang="en-US" b="0">
                <a:solidFill>
                  <a:srgbClr val="C00000"/>
                </a:solidFill>
                <a:latin typeface="NEU-BZ" charset="0"/>
                <a:cs typeface="Times New Roman" panose="02020603050405020304" pitchFamily="18" charset="0"/>
              </a:rPr>
              <a:t>  </a:t>
            </a:r>
            <a:r>
              <a:rPr lang="en-US" b="0">
                <a:latin typeface="NEU-BZ" charset="0"/>
                <a:cs typeface="Times New Roman" panose="02020603050405020304" pitchFamily="18" charset="0"/>
              </a:rPr>
              <a:t> </a:t>
            </a:r>
            <a:r>
              <a:rPr lang="en-US" b="0">
                <a:latin typeface="等线" panose="02010600030101010101" charset="-122"/>
              </a:rPr>
              <a:t>11</a:t>
            </a:r>
            <a:r>
              <a:rPr lang="zh-CN" b="0">
                <a:solidFill>
                  <a:srgbClr val="C00000"/>
                </a:solidFill>
                <a:latin typeface="NEU-BZ" charset="0"/>
                <a:cs typeface="方正书宋_GBK" charset="0"/>
              </a:rPr>
              <a:t>横断山脉</a:t>
            </a:r>
            <a:r>
              <a:rPr lang="en-US" b="0">
                <a:latin typeface="方正书宋_GBK" charset="0"/>
              </a:rPr>
              <a:t>(</a:t>
            </a:r>
            <a:r>
              <a:rPr lang="en-US" b="0">
                <a:latin typeface="NEU-BZ" charset="0"/>
              </a:rPr>
              <a:t>3</a:t>
            </a:r>
            <a:r>
              <a:rPr lang="zh-CN" b="0">
                <a:cs typeface="方正书宋_GBK" charset="0"/>
              </a:rPr>
              <a:t>)常见的地形类型有</a:t>
            </a:r>
            <a:r>
              <a:rPr lang="zh-CN" b="0" u="sng">
                <a:solidFill>
                  <a:srgbClr val="C00000"/>
                </a:solidFill>
                <a:cs typeface="方正书宋_GBK" charset="0"/>
              </a:rPr>
              <a:t>平原</a:t>
            </a:r>
            <a:r>
              <a:rPr lang="zh-CN" b="0">
                <a:solidFill>
                  <a:srgbClr val="C00000"/>
                </a:solidFill>
                <a:cs typeface="方正书宋_GBK" charset="0"/>
              </a:rPr>
              <a:t>、</a:t>
            </a:r>
            <a:r>
              <a:rPr lang="zh-CN" b="0" u="sng">
                <a:solidFill>
                  <a:srgbClr val="C00000"/>
                </a:solidFill>
                <a:cs typeface="方正书宋_GBK" charset="0"/>
              </a:rPr>
              <a:t>高原</a:t>
            </a:r>
            <a:r>
              <a:rPr lang="zh-CN" b="0">
                <a:solidFill>
                  <a:srgbClr val="C00000"/>
                </a:solidFill>
                <a:cs typeface="方正书宋_GBK" charset="0"/>
              </a:rPr>
              <a:t>、</a:t>
            </a:r>
            <a:r>
              <a:rPr lang="zh-CN" b="0" u="sng">
                <a:solidFill>
                  <a:srgbClr val="C00000"/>
                </a:solidFill>
                <a:cs typeface="方正书宋_GBK" charset="0"/>
              </a:rPr>
              <a:t>丘陵</a:t>
            </a:r>
            <a:r>
              <a:rPr lang="zh-CN" b="0">
                <a:solidFill>
                  <a:srgbClr val="C00000"/>
                </a:solidFill>
                <a:cs typeface="方正书宋_GBK" charset="0"/>
              </a:rPr>
              <a:t>、</a:t>
            </a:r>
            <a:r>
              <a:rPr lang="zh-CN" b="0" u="sng">
                <a:solidFill>
                  <a:srgbClr val="C00000"/>
                </a:solidFill>
                <a:cs typeface="方正书宋_GBK" charset="0"/>
              </a:rPr>
              <a:t>山地</a:t>
            </a:r>
            <a:r>
              <a:rPr lang="zh-CN" b="0">
                <a:solidFill>
                  <a:srgbClr val="C00000"/>
                </a:solidFill>
                <a:cs typeface="方正书宋_GBK" charset="0"/>
              </a:rPr>
              <a:t>、</a:t>
            </a:r>
            <a:r>
              <a:rPr lang="zh-CN" b="0" u="sng">
                <a:solidFill>
                  <a:srgbClr val="C00000"/>
                </a:solidFill>
                <a:cs typeface="方正书宋_GBK" charset="0"/>
              </a:rPr>
              <a:t>盆地</a:t>
            </a:r>
            <a:r>
              <a:rPr lang="en-US" b="0">
                <a:solidFill>
                  <a:srgbClr val="C00000"/>
                </a:solidFill>
                <a:latin typeface="方正书宋_GBK" charset="0"/>
                <a:cs typeface="Times New Roman" panose="02020603050405020304" pitchFamily="18" charset="0"/>
              </a:rPr>
              <a:t> </a:t>
            </a:r>
            <a:r>
              <a:rPr lang="zh-CN" b="0">
                <a:cs typeface="方正书宋_GBK" charset="0"/>
              </a:rPr>
              <a:t>五类，</a:t>
            </a:r>
            <a:r>
              <a:rPr lang="zh-CN" b="0">
                <a:latin typeface="NEU-BZ" charset="0"/>
                <a:cs typeface="方正书宋_GBK" charset="0"/>
              </a:rPr>
              <a:t>在图中适当的位置注出以下中国地形区：</a:t>
            </a:r>
            <a:r>
              <a:rPr lang="en-US" b="0">
                <a:latin typeface="NEU-BZ" charset="0"/>
                <a:cs typeface="Times New Roman" panose="02020603050405020304" pitchFamily="18" charset="0"/>
              </a:rPr>
              <a:t> </a:t>
            </a:r>
            <a:r>
              <a:rPr lang="zh-CN" b="0">
                <a:latin typeface="NEU-BZ" charset="0"/>
                <a:cs typeface="方正书宋_GBK" charset="0"/>
              </a:rPr>
              <a:t>甲：东北平原</a:t>
            </a:r>
            <a:r>
              <a:rPr lang="en-US" b="0">
                <a:latin typeface="NEU-BZ" charset="0"/>
                <a:cs typeface="Times New Roman" panose="02020603050405020304" pitchFamily="18" charset="0"/>
              </a:rPr>
              <a:t>  </a:t>
            </a:r>
            <a:r>
              <a:rPr lang="zh-CN" b="0">
                <a:latin typeface="NEU-BZ" charset="0"/>
                <a:cs typeface="方正书宋_GBK" charset="0"/>
              </a:rPr>
              <a:t>乙：华北平原</a:t>
            </a:r>
            <a:r>
              <a:rPr lang="en-US" b="0">
                <a:latin typeface="NEU-BZ" charset="0"/>
                <a:cs typeface="Times New Roman" panose="02020603050405020304" pitchFamily="18" charset="0"/>
              </a:rPr>
              <a:t>  </a:t>
            </a:r>
            <a:r>
              <a:rPr lang="zh-CN" b="0">
                <a:latin typeface="NEU-BZ" charset="0"/>
                <a:cs typeface="方正书宋_GBK" charset="0"/>
              </a:rPr>
              <a:t>丙：黄土高原</a:t>
            </a:r>
            <a:r>
              <a:rPr lang="en-US" b="0">
                <a:latin typeface="NEU-BZ" charset="0"/>
                <a:cs typeface="Times New Roman" panose="02020603050405020304" pitchFamily="18" charset="0"/>
              </a:rPr>
              <a:t>   </a:t>
            </a:r>
            <a:r>
              <a:rPr lang="zh-CN" b="0">
                <a:latin typeface="NEU-BZ" charset="0"/>
                <a:cs typeface="方正书宋_GBK" charset="0"/>
              </a:rPr>
              <a:t>丁：内蒙古高原</a:t>
            </a:r>
            <a:r>
              <a:rPr lang="en-US" b="0">
                <a:latin typeface="NEU-BZ" charset="0"/>
                <a:cs typeface="Times New Roman" panose="02020603050405020304" pitchFamily="18" charset="0"/>
              </a:rPr>
              <a:t>  </a:t>
            </a:r>
            <a:r>
              <a:rPr lang="zh-CN" b="0">
                <a:latin typeface="NEU-BZ" charset="0"/>
                <a:cs typeface="方正书宋_GBK" charset="0"/>
              </a:rPr>
              <a:t>戊：青藏高原</a:t>
            </a:r>
            <a:endParaRPr lang="zh-CN" b="0">
              <a:latin typeface="NEU-BZ" charset="0"/>
              <a:cs typeface="方正书宋_GBK" charset="0"/>
            </a:endParaRPr>
          </a:p>
          <a:p>
            <a:pPr indent="0"/>
            <a:r>
              <a:rPr lang="en-US" altLang="zh-CN">
                <a:latin typeface="NEU-BZ" charset="0"/>
                <a:cs typeface="方正书宋_GBK" charset="0"/>
                <a:sym typeface="+mn-ea"/>
              </a:rPr>
              <a:t> </a:t>
            </a:r>
            <a:r>
              <a:rPr lang="zh-CN">
                <a:latin typeface="NEU-BZ" charset="0"/>
                <a:cs typeface="方正书宋_GBK" charset="0"/>
                <a:sym typeface="+mn-ea"/>
              </a:rPr>
              <a:t>己：云贵高原</a:t>
            </a:r>
            <a:r>
              <a:rPr lang="en-US">
                <a:latin typeface="NEU-BZ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>
                <a:latin typeface="NEU-BZ" charset="0"/>
                <a:cs typeface="方正书宋_GBK" charset="0"/>
                <a:sym typeface="+mn-ea"/>
              </a:rPr>
              <a:t>庚：四川盆地</a:t>
            </a:r>
            <a:r>
              <a:rPr lang="en-US">
                <a:latin typeface="NEU-BZ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>
                <a:latin typeface="NEU-BZ" charset="0"/>
                <a:cs typeface="方正书宋_GBK" charset="0"/>
                <a:sym typeface="+mn-ea"/>
              </a:rPr>
              <a:t>辛：准噶尔盆地</a:t>
            </a:r>
            <a:r>
              <a:rPr lang="en-US">
                <a:latin typeface="NEU-BZ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>
                <a:latin typeface="NEU-BZ" charset="0"/>
                <a:cs typeface="方正书宋_GBK" charset="0"/>
                <a:sym typeface="+mn-ea"/>
              </a:rPr>
              <a:t>壬：塔里木盆地</a:t>
            </a:r>
            <a:r>
              <a:rPr lang="en-US">
                <a:latin typeface="NEU-BZ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>
                <a:latin typeface="NEU-BZ" charset="0"/>
                <a:cs typeface="方正书宋_GBK" charset="0"/>
                <a:sym typeface="+mn-ea"/>
              </a:rPr>
              <a:t>癸：柴达木盆地</a:t>
            </a:r>
            <a:endParaRPr lang="zh-CN" altLang="en-US" b="0">
              <a:latin typeface="NEU-BZ" charset="0"/>
              <a:cs typeface="方正书宋_GBK" charset="0"/>
            </a:endParaRPr>
          </a:p>
          <a:p>
            <a:pPr indent="0"/>
            <a:endParaRPr lang="zh-CN" altLang="en-US" b="0">
              <a:latin typeface="NEU-BZ" charset="0"/>
              <a:cs typeface="方正书宋_GBK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556000" y="3632518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240030" y="2355850"/>
            <a:ext cx="5935345" cy="4356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32080" y="2414588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NEU-BZ" charset="0"/>
                <a:cs typeface="Times New Roman" panose="02020603050405020304" pitchFamily="18" charset="0"/>
              </a:rPr>
              <a:t>   </a:t>
            </a:r>
            <a:endParaRPr lang="zh-CN" altLang="en-US" b="0">
              <a:latin typeface="NEU-BZ" charset="0"/>
              <a:cs typeface="方正书宋_GBK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46625" y="2977515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甲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098290" y="4148455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3422015" y="4148455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627630" y="3780155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116965" y="4615180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戊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2627630" y="5742940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已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2627630" y="5056505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371600" y="3060700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辛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1009015" y="3837940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壬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2068195" y="4206240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  <a:latin typeface="NEU-BZ" charset="0"/>
                <a:cs typeface="方正书宋_GBK" charset="0"/>
                <a:sym typeface="+mn-ea"/>
              </a:rPr>
              <a:t>癸</a:t>
            </a:r>
            <a:endParaRPr lang="zh-CN" altLang="zh-CN">
              <a:solidFill>
                <a:srgbClr val="FF0000"/>
              </a:solidFill>
              <a:latin typeface="NEU-BZ" charset="0"/>
              <a:cs typeface="方正书宋_GBK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11595" y="2400300"/>
            <a:ext cx="5581015" cy="4312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7630" y="103505"/>
            <a:ext cx="6865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3.【能力提升】补全省级行政区的</a:t>
            </a:r>
            <a:r>
              <a:rPr lang="zh-CN" altLang="en-US" sz="1600">
                <a:solidFill>
                  <a:schemeClr val="accent6">
                    <a:lumMod val="50000"/>
                  </a:schemeClr>
                </a:solidFill>
              </a:rPr>
              <a:t>简称</a:t>
            </a:r>
            <a:r>
              <a:rPr lang="zh-CN" altLang="en-US" sz="1600"/>
              <a:t>并熟记山脉名称。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51930" y="103505"/>
            <a:ext cx="5529580" cy="6515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31050" y="702310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新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8592185" y="59372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陕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9435465" y="505460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赣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200640" y="59372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晋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1024870" y="702310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吉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7611110" y="1913890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藏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9435465" y="1819910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鄂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10200640" y="1819910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闽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11102975" y="1819910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台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6797040" y="257492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沪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7522845" y="296862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蒙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8700135" y="290893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青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10200640" y="2800350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苏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11348085" y="290893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宁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7052310" y="3918585"/>
            <a:ext cx="68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云</a:t>
            </a:r>
            <a:r>
              <a:rPr lang="en-US" altLang="zh-CN">
                <a:solidFill>
                  <a:srgbClr val="00B050"/>
                </a:solidFill>
              </a:rPr>
              <a:t> 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8013065" y="4095750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冀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8"/>
            </p:custDataLst>
          </p:nvPr>
        </p:nvSpPr>
        <p:spPr>
          <a:xfrm>
            <a:off x="9102090" y="391858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湘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19"/>
            </p:custDataLst>
          </p:nvPr>
        </p:nvSpPr>
        <p:spPr>
          <a:xfrm>
            <a:off x="9984740" y="4095750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黑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11005185" y="363537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甘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6993255" y="4899660"/>
            <a:ext cx="617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皖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22"/>
            </p:custDataLst>
          </p:nvPr>
        </p:nvSpPr>
        <p:spPr>
          <a:xfrm>
            <a:off x="7924800" y="478218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豫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23"/>
            </p:custDataLst>
          </p:nvPr>
        </p:nvSpPr>
        <p:spPr>
          <a:xfrm>
            <a:off x="9033510" y="489013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贵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24"/>
            </p:custDataLst>
          </p:nvPr>
        </p:nvSpPr>
        <p:spPr>
          <a:xfrm>
            <a:off x="10102215" y="4899660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川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25"/>
            </p:custDataLst>
          </p:nvPr>
        </p:nvSpPr>
        <p:spPr>
          <a:xfrm>
            <a:off x="11348085" y="489013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鲁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26"/>
            </p:custDataLst>
          </p:nvPr>
        </p:nvSpPr>
        <p:spPr>
          <a:xfrm>
            <a:off x="6993255" y="592010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浙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27"/>
            </p:custDataLst>
          </p:nvPr>
        </p:nvSpPr>
        <p:spPr>
          <a:xfrm>
            <a:off x="8131175" y="592010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桂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33" name="文本框 32"/>
          <p:cNvSpPr txBox="1"/>
          <p:nvPr>
            <p:custDataLst>
              <p:tags r:id="rId28"/>
            </p:custDataLst>
          </p:nvPr>
        </p:nvSpPr>
        <p:spPr>
          <a:xfrm>
            <a:off x="9210040" y="576262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辽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34" name="文本框 33"/>
          <p:cNvSpPr txBox="1"/>
          <p:nvPr>
            <p:custDataLst>
              <p:tags r:id="rId29"/>
            </p:custDataLst>
          </p:nvPr>
        </p:nvSpPr>
        <p:spPr>
          <a:xfrm>
            <a:off x="10200640" y="600773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粤</a:t>
            </a:r>
            <a:r>
              <a:rPr lang="en-US" altLang="zh-CN" sz="2400">
                <a:solidFill>
                  <a:srgbClr val="00B050"/>
                </a:solidFill>
              </a:rPr>
              <a:t> </a:t>
            </a:r>
            <a:endParaRPr lang="en-US" altLang="zh-CN" sz="2400">
              <a:solidFill>
                <a:srgbClr val="00B050"/>
              </a:solidFill>
            </a:endParaRPr>
          </a:p>
        </p:txBody>
      </p:sp>
      <p:sp>
        <p:nvSpPr>
          <p:cNvPr id="35" name="文本框 34"/>
          <p:cNvSpPr txBox="1"/>
          <p:nvPr>
            <p:custDataLst>
              <p:tags r:id="rId30"/>
            </p:custDataLst>
          </p:nvPr>
        </p:nvSpPr>
        <p:spPr>
          <a:xfrm>
            <a:off x="11426825" y="5822315"/>
            <a:ext cx="40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</a:rPr>
              <a:t>琼</a:t>
            </a:r>
            <a:endParaRPr lang="zh-CN" altLang="en-US" sz="2400">
              <a:solidFill>
                <a:srgbClr val="00B050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75590" y="925195"/>
            <a:ext cx="5913120" cy="4434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895" y="290195"/>
            <a:ext cx="887666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）课后习题【地形影响】参考答案</a:t>
            </a:r>
            <a:endParaRPr lang="zh-CN" altLang="en-US" sz="2000"/>
          </a:p>
          <a:p>
            <a:endParaRPr lang="zh-CN" altLang="en-US"/>
          </a:p>
          <a:p>
            <a:r>
              <a:rPr lang="zh-CN" altLang="en-US" sz="3200"/>
              <a:t>填空：</a:t>
            </a:r>
            <a:r>
              <a:rPr lang="zh-CN" altLang="en-US" sz="3200">
                <a:solidFill>
                  <a:srgbClr val="FF0000"/>
                </a:solidFill>
              </a:rPr>
              <a:t>山区、</a:t>
            </a:r>
            <a:r>
              <a:rPr lang="zh-CN" altLang="en-US" sz="3200">
                <a:solidFill>
                  <a:srgbClr val="FF0000"/>
                </a:solidFill>
              </a:rPr>
              <a:t>渔、平原、泥石流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/>
              <a:t>选择：</a:t>
            </a:r>
            <a:r>
              <a:rPr lang="zh-CN" altLang="en-US" sz="3200">
                <a:solidFill>
                  <a:srgbClr val="FF0000"/>
                </a:solidFill>
              </a:rPr>
              <a:t>DABBC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PP_MARK_KEY" val="b7c384fe-73a8-4615-aefc-1ebe30a2dec2"/>
  <p:tag name="COMMONDATA" val="eyJoZGlkIjoiOGRkZTAwOGI5ZWFhZTdlYjIzMjNiOTNkZTZmMzUwMDU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WPS 演示</Application>
  <PresentationFormat>自定义</PresentationFormat>
  <Paragraphs>107</Paragraphs>
  <Slides>4</Slides>
  <Notes>4</Notes>
  <HiddenSlides>0</HiddenSlides>
  <MMClips>2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NEU-BZ</vt:lpstr>
      <vt:lpstr>ksdb</vt:lpstr>
      <vt:lpstr>方正书宋_GBK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王锦表</cp:lastModifiedBy>
  <cp:revision>112</cp:revision>
  <dcterms:created xsi:type="dcterms:W3CDTF">2020-08-28T23:30:00Z</dcterms:created>
  <dcterms:modified xsi:type="dcterms:W3CDTF">2023-08-31T10:26:10Z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C11A4F4B3AC94CBA90A957BBD19A60C6_13</vt:lpwstr>
  </property>
  <property fmtid="{D5CDD505-2E9C-101B-9397-08002B2CF9AE}" pid="3" name="KSOProductBuildVer">
    <vt:lpwstr>2052-11.1.0.14309</vt:lpwstr>
  </property>
</Properties>
</file>