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641" r:id="rId2"/>
    <p:sldId id="632" r:id="rId3"/>
    <p:sldId id="634" r:id="rId4"/>
    <p:sldId id="63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9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E3637-EB45-4EDD-B5FD-5BD68721D6A7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65AC7-322F-4ECC-9767-E38426E45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94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487DD-4896-2E07-315D-6CB43DE4C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E3F506-79AA-24C9-7C03-C7FD2C3D0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00AE90-0D39-9AD7-954A-DE7514179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9A9A-4F87-4594-9379-2256A01249B6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097EAF-4211-21C8-C960-8171A703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926A93-346E-135C-260C-63401AEF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D13A-4185-4C9E-9210-970188AB9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37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A5DD7-8520-AA93-9044-ABCCDA6C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5281DC-9854-52B9-3F80-41B52618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6CA13-C552-F73E-5F96-650E671EF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9A9A-4F87-4594-9379-2256A01249B6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EDB54-0519-F611-B2FA-CF147955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D7B580-1047-CDBC-3321-757173A1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D13A-4185-4C9E-9210-970188AB9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23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5EB350-807A-3578-26C4-BD4EA67DC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F8730D-713D-4368-BEE2-9F9396B32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4884C-703A-257F-2F47-7AEA40D5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9A9A-4F87-4594-9379-2256A01249B6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E57DF4-28CC-322C-747E-CCB9D3225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236E49-FB48-1C65-EC36-68D75134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D13A-4185-4C9E-9210-970188AB9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589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549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03D62-A580-FB49-0142-A0F3C033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8FD170-BC49-5D93-B09F-1EE442941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DEBB7-C2D7-2A61-6D6D-17B863872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9A9A-4F87-4594-9379-2256A01249B6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ABE249-C07F-F5A6-FD3C-AED771F4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BAEB8-E678-C037-F611-16F2FB3F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D13A-4185-4C9E-9210-970188AB9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70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94DA9-DA90-08A4-3BD9-388613F66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FE97C8-9B73-E4B4-C6DF-09786B881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21EB4-7EB5-4B48-E689-299A8A5F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9A9A-4F87-4594-9379-2256A01249B6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9813E-06DA-35C8-2931-A73AA472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6B6FB9-060B-346E-FC38-007BF40D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D13A-4185-4C9E-9210-970188AB9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1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FC448-2C84-9D91-DF8C-A0EAF2DF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A9888-E59F-713D-2836-9BB0CD243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EF7540-79FF-F79B-BE70-D62C35F63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852CA6-82AC-5F84-D599-80D5274C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9A9A-4F87-4594-9379-2256A01249B6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FDFA0F-26C3-066D-F62D-A7DF9233B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7CFABB-9075-FC94-04E8-32FA7B6E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D13A-4185-4C9E-9210-970188AB9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27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62A38-42C1-0182-4671-22ADA888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6A8DCC-2D43-5E00-D192-272DE42B7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16D85F-06D0-D42E-F801-581B9B22C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CE0A95-3035-1E4B-2400-3F9EC90B4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C23FE4-AE89-3C3F-4AF5-4EF3F09A7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948868-13BB-71DF-8590-60E2EA28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9A9A-4F87-4594-9379-2256A01249B6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1DB67C-57A6-E88D-BD53-F457F737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4F093C-699B-3FCD-AE88-5E83B921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D13A-4185-4C9E-9210-970188AB9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51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809D5-2A1A-4EAC-6D18-82F7A6CC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D59128-FE57-5D13-CF26-14FA37BD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9A9A-4F87-4594-9379-2256A01249B6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0B175A-FA84-1E18-C698-D3416983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7A1A33-D825-3603-C68B-2E6CBAA2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D13A-4185-4C9E-9210-970188AB9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72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838C4C-F44E-A75A-0984-83422A3A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9A9A-4F87-4594-9379-2256A01249B6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BE40CD-B574-6AC7-1A3B-091416A07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0B75EB-79D1-FAC5-E55D-D27CAF0D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D13A-4185-4C9E-9210-970188AB9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80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70E29-D728-973F-515A-AE782B2B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F2716-A373-F172-E633-3C628B5FA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9D8C4D-02B3-3911-B7D8-5B3FAE2AB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C0E1DA-A56F-3039-FC80-319C9F130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9A9A-4F87-4594-9379-2256A01249B6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9DCADF-7239-8DD4-5EB0-71EEE990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078D92-3118-BF89-2E81-17ACDB13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D13A-4185-4C9E-9210-970188AB9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7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51DCA-A705-A075-48EB-523CDD72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2E66E2-D46E-A2AF-7079-F4482AEB9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168510-5EBD-EBD8-B109-4CDE9FDCB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A507CE-92D6-AE18-E294-3FF452DE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9A9A-4F87-4594-9379-2256A01249B6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D88718-5C99-C642-8C1D-501929EF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A9A080-105A-D88A-1AAD-CEEBB7C7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D13A-4185-4C9E-9210-970188AB9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18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6EA71-E00D-12AA-97EC-3992A51A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BFBAB8-E010-6EA8-7571-F965A61D9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C0073-B700-23E4-4C5A-425046C9C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79A9A-4F87-4594-9379-2256A01249B6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083DED-904F-C4EC-C195-2CCE86A6B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8D9A7F-EF71-6BBD-A7E6-289C43970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ED13A-4185-4C9E-9210-970188AB9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24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7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8" rIns="91430" bIns="45718"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8" rIns="91430" bIns="45718" rtlCol="0" anchor="ctr"/>
          <a:lstStyle/>
          <a:p>
            <a:pPr algn="ctr"/>
            <a:endParaRPr lang="en-US"/>
          </a:p>
        </p:txBody>
      </p:sp>
      <p:pic>
        <p:nvPicPr>
          <p:cNvPr id="8" name="图片 7" descr="图片包含 游戏机, 文字, 地图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13769"/>
            <a:ext cx="5294716" cy="3838669"/>
          </a:xfrm>
          <a:prstGeom prst="rect">
            <a:avLst/>
          </a:prstGeom>
        </p:spPr>
      </p:pic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079959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631139" y="5605582"/>
            <a:ext cx="1415772" cy="461665"/>
          </a:xfrm>
          <a:prstGeom prst="rect">
            <a:avLst/>
          </a:prstGeom>
          <a:solidFill>
            <a:srgbClr val="C00000"/>
          </a:solidFill>
        </p:spPr>
        <p:txBody>
          <a:bodyPr wrap="none" lIns="91430" tIns="45718" rIns="91430" bIns="45718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一带一路</a:t>
            </a:r>
          </a:p>
        </p:txBody>
      </p:sp>
      <p:sp>
        <p:nvSpPr>
          <p:cNvPr id="10" name="矩形 9"/>
          <p:cNvSpPr/>
          <p:nvPr/>
        </p:nvSpPr>
        <p:spPr>
          <a:xfrm>
            <a:off x="4352081" y="538972"/>
            <a:ext cx="3912232" cy="970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8" rIns="91430" bIns="45718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62740" y="808865"/>
            <a:ext cx="6976205" cy="646331"/>
          </a:xfrm>
          <a:prstGeom prst="rect">
            <a:avLst/>
          </a:prstGeom>
          <a:noFill/>
        </p:spPr>
        <p:txBody>
          <a:bodyPr wrap="square" lIns="91430" tIns="45718" rIns="91430" bIns="45718" rtlCol="0">
            <a:spAutoFit/>
          </a:bodyPr>
          <a:lstStyle/>
          <a:p>
            <a:r>
              <a:rPr lang="zh-CN" altLang="en-US" sz="3600" dirty="0">
                <a:solidFill>
                  <a:srgbClr val="3B3838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（</a:t>
            </a:r>
            <a:r>
              <a:rPr lang="en-US" altLang="zh-CN" sz="3600" dirty="0">
                <a:solidFill>
                  <a:srgbClr val="3B3838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3</a:t>
            </a:r>
            <a:r>
              <a:rPr lang="zh-CN" altLang="en-US" sz="3600" dirty="0">
                <a:solidFill>
                  <a:srgbClr val="3B3838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）指导和优化经济开发布局</a:t>
            </a:r>
            <a:endParaRPr lang="en-US" altLang="zh-CN" sz="3600" dirty="0">
              <a:solidFill>
                <a:srgbClr val="3B3838"/>
              </a:solidFill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78108" y="1509665"/>
            <a:ext cx="5436880" cy="4801310"/>
          </a:xfrm>
          <a:prstGeom prst="rect">
            <a:avLst/>
          </a:prstGeom>
        </p:spPr>
        <p:txBody>
          <a:bodyPr wrap="square" lIns="91430" tIns="45718" rIns="91430" bIns="45718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800">
                <a:solidFill>
                  <a:srgbClr val="3B3838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r>
              <a:rPr lang="zh-CN" altLang="en-US" sz="3200" dirty="0"/>
              <a:t>从全球层面突出“一带一路”倡议（</a:t>
            </a:r>
            <a:r>
              <a:rPr lang="en-US" altLang="zh-CN" sz="3200" dirty="0"/>
              <a:t>The Belt and Road</a:t>
            </a:r>
            <a:r>
              <a:rPr lang="zh-CN" altLang="en-US" sz="3200" dirty="0"/>
              <a:t>，缩写</a:t>
            </a:r>
            <a:r>
              <a:rPr lang="en-US" altLang="zh-CN" sz="3200" dirty="0"/>
              <a:t>B&amp;R</a:t>
            </a:r>
            <a:r>
              <a:rPr lang="zh-CN" altLang="en-US" sz="3200" dirty="0"/>
              <a:t>）是“</a:t>
            </a:r>
            <a:r>
              <a:rPr lang="zh-CN" altLang="en-US" sz="3600" dirty="0">
                <a:solidFill>
                  <a:srgbClr val="FFC000"/>
                </a:solidFill>
              </a:rPr>
              <a:t>丝绸之路经济带</a:t>
            </a:r>
            <a:r>
              <a:rPr lang="zh-CN" altLang="en-US" sz="3200" dirty="0"/>
              <a:t>”和“</a:t>
            </a:r>
            <a:r>
              <a:rPr lang="en-US" altLang="zh-CN" sz="3600" dirty="0">
                <a:solidFill>
                  <a:srgbClr val="00B3F2"/>
                </a:solidFill>
              </a:rPr>
              <a:t>21</a:t>
            </a:r>
            <a:r>
              <a:rPr lang="zh-CN" altLang="en-US" sz="3600" dirty="0">
                <a:solidFill>
                  <a:srgbClr val="00B3F2"/>
                </a:solidFill>
              </a:rPr>
              <a:t>世纪海上丝绸之路</a:t>
            </a:r>
            <a:r>
              <a:rPr lang="zh-CN" altLang="en-US" sz="3200" dirty="0"/>
              <a:t>”的简称，是我国新时期对外开放的新布局。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8" rIns="91430" bIns="45718"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8" rIns="91430" bIns="45718"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079959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955580" y="1324233"/>
            <a:ext cx="4097837" cy="3723419"/>
            <a:chOff x="7336240" y="2081655"/>
            <a:chExt cx="4097837" cy="372341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6240" y="2081655"/>
              <a:ext cx="2932192" cy="3723419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9402752" y="4060189"/>
              <a:ext cx="2031325" cy="461665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庞门正道标题体" panose="02010600030101010101" pitchFamily="2" charset="-122"/>
                  <a:ea typeface="庞门正道标题体" panose="02010600030101010101" pitchFamily="2" charset="-122"/>
                </a:rPr>
                <a:t>京津冀一体化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4352081" y="538972"/>
            <a:ext cx="3912232" cy="970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8" rIns="91430" bIns="45718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62741" y="808865"/>
            <a:ext cx="6775483" cy="646331"/>
          </a:xfrm>
          <a:prstGeom prst="rect">
            <a:avLst/>
          </a:prstGeom>
          <a:noFill/>
        </p:spPr>
        <p:txBody>
          <a:bodyPr wrap="square" lIns="91430" tIns="45718" rIns="91430" bIns="45718" rtlCol="0">
            <a:spAutoFit/>
          </a:bodyPr>
          <a:lstStyle/>
          <a:p>
            <a:r>
              <a:rPr lang="zh-CN" altLang="en-US" sz="3600" dirty="0">
                <a:solidFill>
                  <a:srgbClr val="3B3838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（</a:t>
            </a:r>
            <a:r>
              <a:rPr lang="en-US" altLang="zh-CN" sz="3600" dirty="0">
                <a:solidFill>
                  <a:srgbClr val="3B3838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3</a:t>
            </a:r>
            <a:r>
              <a:rPr lang="zh-CN" altLang="en-US" sz="3600" dirty="0">
                <a:solidFill>
                  <a:srgbClr val="3B3838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）指导和优化经济开发布局</a:t>
            </a:r>
            <a:endParaRPr lang="en-US" altLang="zh-CN" sz="3600" dirty="0">
              <a:solidFill>
                <a:srgbClr val="3B3838"/>
              </a:solidFill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643" y="1761016"/>
            <a:ext cx="4043936" cy="308350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831840" y="4844516"/>
            <a:ext cx="409357" cy="970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8" rIns="91430" bIns="45718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72445" y="4826231"/>
            <a:ext cx="10369315" cy="1569660"/>
          </a:xfrm>
          <a:prstGeom prst="rect">
            <a:avLst/>
          </a:prstGeom>
        </p:spPr>
        <p:txBody>
          <a:bodyPr wrap="square" lIns="91430" tIns="45718" rIns="91430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3B3838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从国家层面，为进一步促进区域协调发展，国家相继提出</a:t>
            </a:r>
            <a:r>
              <a:rPr lang="zh-CN" altLang="en-US" sz="3200" b="1" dirty="0">
                <a:solidFill>
                  <a:srgbClr val="00B3F2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长江经济带</a:t>
            </a:r>
            <a:r>
              <a:rPr lang="zh-CN" altLang="en-US" sz="2800" dirty="0">
                <a:solidFill>
                  <a:srgbClr val="3B3838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和</a:t>
            </a:r>
            <a:r>
              <a:rPr lang="zh-CN" altLang="en-US" sz="3200" b="1" dirty="0">
                <a:solidFill>
                  <a:srgbClr val="FFC000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京津冀一体化发展战略</a:t>
            </a:r>
            <a:r>
              <a:rPr lang="zh-CN" altLang="en-US" sz="3200" dirty="0">
                <a:solidFill>
                  <a:srgbClr val="FFC000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。</a:t>
            </a:r>
            <a:endParaRPr lang="en-US" altLang="zh-CN" sz="2800" dirty="0">
              <a:solidFill>
                <a:srgbClr val="FFC000"/>
              </a:solidFill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61588" y="4382858"/>
            <a:ext cx="1723549" cy="461665"/>
          </a:xfrm>
          <a:prstGeom prst="rect">
            <a:avLst/>
          </a:prstGeom>
          <a:solidFill>
            <a:srgbClr val="C00000"/>
          </a:solidFill>
        </p:spPr>
        <p:txBody>
          <a:bodyPr wrap="none" lIns="91430" tIns="45718" rIns="91430" bIns="45718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长江经济带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8" rIns="91430" bIns="45718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8" rIns="91430" bIns="45718"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079959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62746" y="808869"/>
            <a:ext cx="4737727" cy="646329"/>
          </a:xfrm>
          <a:prstGeom prst="rect">
            <a:avLst/>
          </a:prstGeom>
          <a:noFill/>
        </p:spPr>
        <p:txBody>
          <a:bodyPr wrap="square" lIns="91430" tIns="45718" rIns="91430" bIns="45718" rtlCol="0">
            <a:spAutoFit/>
          </a:bodyPr>
          <a:lstStyle/>
          <a:p>
            <a:r>
              <a:rPr lang="zh-CN" altLang="en-US" sz="3600" dirty="0">
                <a:solidFill>
                  <a:srgbClr val="3B3838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（</a:t>
            </a:r>
            <a:r>
              <a:rPr lang="en-US" altLang="zh-CN" sz="3600" dirty="0">
                <a:solidFill>
                  <a:srgbClr val="3B3838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4</a:t>
            </a:r>
            <a:r>
              <a:rPr lang="zh-CN" altLang="en-US" sz="3600" dirty="0">
                <a:solidFill>
                  <a:srgbClr val="3B3838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）优化生态环境</a:t>
            </a:r>
            <a:endParaRPr lang="en-US" altLang="zh-CN" sz="3600" dirty="0">
              <a:solidFill>
                <a:srgbClr val="3B3838"/>
              </a:solidFill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907" y="927598"/>
            <a:ext cx="3039580" cy="17192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907" y="2729349"/>
            <a:ext cx="3048000" cy="17192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335" y="4511936"/>
            <a:ext cx="3039572" cy="171450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018382" y="1132027"/>
            <a:ext cx="245439" cy="479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8" rIns="91430" bIns="45718"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62743" y="1662261"/>
            <a:ext cx="6230516" cy="1938992"/>
          </a:xfrm>
          <a:prstGeom prst="rect">
            <a:avLst/>
          </a:prstGeom>
        </p:spPr>
        <p:txBody>
          <a:bodyPr wrap="square" lIns="91430" tIns="45718" rIns="91430" bIns="45718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800">
                <a:solidFill>
                  <a:srgbClr val="3B3838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r>
              <a:rPr lang="zh-CN" altLang="en-US" sz="3200" dirty="0"/>
              <a:t>中国大西北，正上演着“</a:t>
            </a:r>
            <a:r>
              <a:rPr lang="zh-CN" altLang="en-US" sz="3600" dirty="0"/>
              <a:t>由</a:t>
            </a:r>
            <a:r>
              <a:rPr lang="zh-CN" altLang="en-US" sz="4000" dirty="0">
                <a:solidFill>
                  <a:srgbClr val="FFC000"/>
                </a:solidFill>
              </a:rPr>
              <a:t>黄</a:t>
            </a:r>
            <a:r>
              <a:rPr lang="zh-CN" altLang="en-US" sz="3600" dirty="0"/>
              <a:t>变</a:t>
            </a:r>
            <a:r>
              <a:rPr lang="zh-CN" altLang="en-US" sz="4000" dirty="0">
                <a:solidFill>
                  <a:srgbClr val="00B050"/>
                </a:solidFill>
              </a:rPr>
              <a:t>绿</a:t>
            </a:r>
            <a:r>
              <a:rPr lang="zh-CN" altLang="en-US" sz="3200" dirty="0"/>
              <a:t>”的生态奇迹！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0890350" y="2003755"/>
            <a:ext cx="477175" cy="3046984"/>
          </a:xfrm>
          <a:prstGeom prst="rect">
            <a:avLst/>
          </a:prstGeom>
          <a:solidFill>
            <a:srgbClr val="C00000"/>
          </a:solidFill>
        </p:spPr>
        <p:txBody>
          <a:bodyPr wrap="square" lIns="91430" tIns="45718" rIns="91430" bIns="45718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r>
              <a:rPr lang="zh-CN" altLang="en-US" dirty="0"/>
              <a:t>毛乌素沙漠的变化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671909" y="2277529"/>
            <a:ext cx="988067" cy="384719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txBody>
          <a:bodyPr wrap="square" lIns="91430" tIns="45718" rIns="91430" bIns="45718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r>
              <a:rPr lang="en-US" altLang="zh-CN" sz="1900" dirty="0"/>
              <a:t>1984</a:t>
            </a:r>
            <a:r>
              <a:rPr lang="zh-CN" altLang="en-US" sz="1900" dirty="0"/>
              <a:t>年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671914" y="4087243"/>
            <a:ext cx="1118225" cy="384719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txBody>
          <a:bodyPr wrap="square" lIns="91430" tIns="45718" rIns="91430" bIns="45718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r>
              <a:rPr lang="en-US" altLang="zh-CN" sz="1900" dirty="0"/>
              <a:t>2000</a:t>
            </a:r>
            <a:r>
              <a:rPr lang="zh-CN" altLang="en-US" sz="1900" dirty="0"/>
              <a:t>年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680337" y="5865193"/>
            <a:ext cx="988067" cy="384719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txBody>
          <a:bodyPr wrap="square" lIns="91430" tIns="45718" rIns="91430" bIns="45718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defRPr>
            </a:lvl1pPr>
          </a:lstStyle>
          <a:p>
            <a:r>
              <a:rPr lang="en-US" altLang="zh-CN" sz="1900" dirty="0"/>
              <a:t>2019</a:t>
            </a:r>
            <a:r>
              <a:rPr lang="zh-CN" altLang="en-US" sz="1900" dirty="0"/>
              <a:t>年</a:t>
            </a:r>
          </a:p>
        </p:txBody>
      </p:sp>
      <p:pic>
        <p:nvPicPr>
          <p:cNvPr id="9218" name="Picture 2" descr="http://n.sinaimg.cn/sinakd2020426s/88/w1080h608/20200426/6e6c-isuiksn2169840.jp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268" y="3732456"/>
            <a:ext cx="4470932" cy="251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img8.iqilu.com/ksdimgs/2018/11/06/cdc53d707e8f9e02a7f57dbaf544f00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15" y="1410251"/>
            <a:ext cx="3612312" cy="211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8" rIns="91430" bIns="45718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8" rIns="91430" bIns="45718"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079959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62741" y="808869"/>
            <a:ext cx="4962811" cy="646329"/>
          </a:xfrm>
          <a:prstGeom prst="rect">
            <a:avLst/>
          </a:prstGeom>
          <a:noFill/>
        </p:spPr>
        <p:txBody>
          <a:bodyPr wrap="square" lIns="91430" tIns="45718" rIns="91430" bIns="45718" rtlCol="0">
            <a:spAutoFit/>
          </a:bodyPr>
          <a:lstStyle/>
          <a:p>
            <a:r>
              <a:rPr lang="zh-CN" altLang="en-US" sz="3600" dirty="0">
                <a:solidFill>
                  <a:srgbClr val="3B3838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（</a:t>
            </a:r>
            <a:r>
              <a:rPr lang="en-US" altLang="zh-CN" sz="3600" dirty="0">
                <a:solidFill>
                  <a:srgbClr val="3B3838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5</a:t>
            </a:r>
            <a:r>
              <a:rPr lang="zh-CN" altLang="en-US" sz="3600" dirty="0">
                <a:solidFill>
                  <a:srgbClr val="3B3838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）自然灾害防控</a:t>
            </a:r>
            <a:endParaRPr lang="en-US" altLang="zh-CN" sz="3600" dirty="0">
              <a:solidFill>
                <a:srgbClr val="3B3838"/>
              </a:solidFill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/>
          <a:srcRect t="3986"/>
          <a:stretch>
            <a:fillRect/>
          </a:stretch>
        </p:blipFill>
        <p:spPr>
          <a:xfrm>
            <a:off x="1684028" y="1555641"/>
            <a:ext cx="3548859" cy="44934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29450" y="1697002"/>
            <a:ext cx="4566256" cy="380283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321397" y="1696797"/>
            <a:ext cx="4839251" cy="4616647"/>
          </a:xfrm>
          <a:prstGeom prst="rect">
            <a:avLst/>
          </a:prstGeom>
        </p:spPr>
        <p:txBody>
          <a:bodyPr wrap="square" lIns="91430" tIns="45718" rIns="91430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3B3838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受持续强降雨及上游来水影响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3B3838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截至</a:t>
            </a:r>
            <a:r>
              <a:rPr lang="en-US" altLang="zh-CN" sz="2800" dirty="0">
                <a:solidFill>
                  <a:srgbClr val="3B3838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2020</a:t>
            </a:r>
            <a:r>
              <a:rPr lang="zh-CN" altLang="en-US" sz="2800" dirty="0">
                <a:solidFill>
                  <a:srgbClr val="3B3838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年</a:t>
            </a:r>
            <a:r>
              <a:rPr lang="en-US" altLang="zh-CN" sz="2800" dirty="0">
                <a:solidFill>
                  <a:srgbClr val="3B3838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7</a:t>
            </a:r>
            <a:r>
              <a:rPr lang="zh-CN" altLang="en-US" sz="2800" dirty="0">
                <a:solidFill>
                  <a:srgbClr val="3B3838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月</a:t>
            </a:r>
            <a:r>
              <a:rPr lang="en-US" altLang="zh-CN" sz="2800" dirty="0">
                <a:solidFill>
                  <a:srgbClr val="3B3838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6</a:t>
            </a:r>
            <a:r>
              <a:rPr lang="zh-CN" altLang="en-US" sz="2800" dirty="0">
                <a:solidFill>
                  <a:srgbClr val="3B3838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日晚上</a:t>
            </a:r>
            <a:r>
              <a:rPr lang="en-US" altLang="zh-CN" sz="2800" dirty="0">
                <a:solidFill>
                  <a:srgbClr val="3B3838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8</a:t>
            </a:r>
            <a:r>
              <a:rPr lang="zh-CN" altLang="en-US" sz="2800" dirty="0">
                <a:solidFill>
                  <a:srgbClr val="3B3838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点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3B3838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长江九江段水位达</a:t>
            </a:r>
            <a:r>
              <a:rPr lang="en-US" altLang="zh-CN" sz="2800" dirty="0">
                <a:solidFill>
                  <a:srgbClr val="3B3838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20.40</a:t>
            </a:r>
            <a:r>
              <a:rPr lang="zh-CN" altLang="en-US" sz="2800" dirty="0">
                <a:solidFill>
                  <a:srgbClr val="3B3838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米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3B3838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超警戒水位</a:t>
            </a:r>
            <a:r>
              <a:rPr lang="en-US" altLang="zh-CN" sz="2800" dirty="0">
                <a:solidFill>
                  <a:srgbClr val="3B3838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0.4</a:t>
            </a:r>
            <a:r>
              <a:rPr lang="zh-CN" altLang="en-US" sz="2800" dirty="0">
                <a:solidFill>
                  <a:srgbClr val="3B3838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米，</a:t>
            </a:r>
            <a:endParaRPr lang="en-US" altLang="zh-CN" sz="2800" dirty="0">
              <a:solidFill>
                <a:srgbClr val="3B3838"/>
              </a:solidFill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B3F2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你知道为什么该地区多发生洪涝灾害吗？</a:t>
            </a:r>
            <a:endParaRPr lang="en-US" altLang="zh-CN" sz="2800" dirty="0">
              <a:solidFill>
                <a:srgbClr val="00B3F2"/>
              </a:solidFill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B3F2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如何防控呢？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庞门正道标题体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钟 子卿</dc:creator>
  <cp:lastModifiedBy>钟 子卿</cp:lastModifiedBy>
  <cp:revision>7</cp:revision>
  <dcterms:created xsi:type="dcterms:W3CDTF">2023-09-09T05:51:10Z</dcterms:created>
  <dcterms:modified xsi:type="dcterms:W3CDTF">2023-09-09T06:10:20Z</dcterms:modified>
</cp:coreProperties>
</file>