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17"/>
  </p:handoutMasterIdLst>
  <p:sldIdLst>
    <p:sldId id="256" r:id="rId3"/>
    <p:sldId id="882" r:id="rId4"/>
    <p:sldId id="993" r:id="rId5"/>
    <p:sldId id="994" r:id="rId6"/>
    <p:sldId id="996" r:id="rId7"/>
    <p:sldId id="997" r:id="rId9"/>
    <p:sldId id="998" r:id="rId10"/>
    <p:sldId id="999" r:id="rId11"/>
    <p:sldId id="1000" r:id="rId12"/>
    <p:sldId id="912" r:id="rId13"/>
    <p:sldId id="913" r:id="rId14"/>
    <p:sldId id="914" r:id="rId15"/>
    <p:sldId id="915" r:id="rId16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oubupa@163.com" initials="" lastIdx="0" clrIdx="0"/>
  <p:cmAuthor id="1" name="lenovo7" initials="l" lastIdx="0" clrIdx="0"/>
  <p:cmAuthor id="2" name="USER" initials="U" lastIdx="0" clrIdx="0"/>
  <p:cmAuthor id="3" name="kingsoft" initials="k" lastIdx="0" clrIdx="0"/>
  <p:cmAuthor id="4" name="mzh" initials="m" lastIdx="0" clrIdx="0"/>
  <p:cmAuthor id="5" name="123" initials="1" lastIdx="0" clrIdx="0"/>
  <p:cmAuthor id="6" name="微软用户" initials="微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99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  <p:custDataLst>
              <p:tags r:id="rId5"/>
            </p:custDataLst>
          </p:nvPr>
        </p:nvSpPr>
        <p:spPr/>
        <p:txBody>
          <a:bodyPr/>
          <a:lstStyle/>
          <a:p>
            <a:fld id="{987E5C6A-8C6E-41E2-AB3B-A46788FB7C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  <p:custDataLst>
              <p:tags r:id="rId5"/>
            </p:custDataLst>
          </p:nvPr>
        </p:nvSpPr>
        <p:spPr/>
        <p:txBody>
          <a:bodyPr/>
          <a:lstStyle/>
          <a:p>
            <a:fld id="{987E5C6A-8C6E-41E2-AB3B-A46788FB7C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image" Target="../media/image2.png"/><Relationship Id="rId10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9F20-1F07-4B7D-8FA1-6C00C2E89B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CB25-6674-4247-8328-345C66C7CB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9F20-1F07-4B7D-8FA1-6C00C2E89B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CB25-6674-4247-8328-345C66C7CB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9F20-1F07-4B7D-8FA1-6C00C2E89B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CB25-6674-4247-8328-345C66C7CB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318" cy="6858318"/>
          </a:xfrm>
          <a:prstGeom prst="rect">
            <a:avLst/>
          </a:prstGeom>
          <a:blipFill dpi="0" rotWithShape="1">
            <a:blip r:embed="rId3">
              <a:alphaModFix amt="97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>
            <p:custDataLst>
              <p:tags r:id="rId2"/>
            </p:custDataLst>
          </p:nvPr>
        </p:nvGrpSpPr>
        <p:grpSpPr>
          <a:xfrm>
            <a:off x="277855" y="155785"/>
            <a:ext cx="545767" cy="496104"/>
            <a:chOff x="871717" y="11189609"/>
            <a:chExt cx="380406" cy="345792"/>
          </a:xfrm>
        </p:grpSpPr>
        <p:grpSp>
          <p:nvGrpSpPr>
            <p:cNvPr id="10" name="图形 54"/>
            <p:cNvGrpSpPr/>
            <p:nvPr>
              <p:custDataLst>
                <p:tags r:id="rId3"/>
              </p:custDataLst>
            </p:nvPr>
          </p:nvGrpSpPr>
          <p:grpSpPr>
            <a:xfrm>
              <a:off x="901463" y="11189609"/>
              <a:ext cx="304843" cy="345792"/>
              <a:chOff x="901463" y="11189609"/>
              <a:chExt cx="304843" cy="345792"/>
            </a:xfrm>
          </p:grpSpPr>
          <p:sp>
            <p:nvSpPr>
              <p:cNvPr id="14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>
                <a:off x="995858" y="11189610"/>
                <a:ext cx="102407" cy="147237"/>
              </a:xfrm>
              <a:custGeom>
                <a:avLst/>
                <a:gdLst>
                  <a:gd name="connsiteX0" fmla="*/ 62597 w 90429"/>
                  <a:gd name="connsiteY0" fmla="*/ 104220 h 147237"/>
                  <a:gd name="connsiteX1" fmla="*/ 48305 w 90429"/>
                  <a:gd name="connsiteY1" fmla="*/ 104220 h 147237"/>
                  <a:gd name="connsiteX2" fmla="*/ 48305 w 90429"/>
                  <a:gd name="connsiteY2" fmla="*/ 93502 h 147237"/>
                  <a:gd name="connsiteX3" fmla="*/ 90429 w 90429"/>
                  <a:gd name="connsiteY3" fmla="*/ 51521 h 147237"/>
                  <a:gd name="connsiteX4" fmla="*/ 90429 w 90429"/>
                  <a:gd name="connsiteY4" fmla="*/ 65812 h 147237"/>
                  <a:gd name="connsiteX5" fmla="*/ 62597 w 90429"/>
                  <a:gd name="connsiteY5" fmla="*/ 93573 h 147237"/>
                  <a:gd name="connsiteX6" fmla="*/ 39837 w 90429"/>
                  <a:gd name="connsiteY6" fmla="*/ 147237 h 147237"/>
                  <a:gd name="connsiteX7" fmla="*/ 25546 w 90429"/>
                  <a:gd name="connsiteY7" fmla="*/ 147237 h 147237"/>
                  <a:gd name="connsiteX8" fmla="*/ 25546 w 90429"/>
                  <a:gd name="connsiteY8" fmla="*/ 39837 h 147237"/>
                  <a:gd name="connsiteX9" fmla="*/ 0 w 90429"/>
                  <a:gd name="connsiteY9" fmla="*/ 14291 h 147237"/>
                  <a:gd name="connsiteX10" fmla="*/ 0 w 90429"/>
                  <a:gd name="connsiteY10" fmla="*/ 0 h 147237"/>
                  <a:gd name="connsiteX11" fmla="*/ 39837 w 90429"/>
                  <a:gd name="connsiteY11" fmla="*/ 39837 h 147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0429" h="147237">
                    <a:moveTo>
                      <a:pt x="62597" y="104220"/>
                    </a:moveTo>
                    <a:lnTo>
                      <a:pt x="48305" y="104220"/>
                    </a:lnTo>
                    <a:lnTo>
                      <a:pt x="48305" y="93502"/>
                    </a:lnTo>
                    <a:cubicBezTo>
                      <a:pt x="48364" y="70285"/>
                      <a:pt x="67212" y="51501"/>
                      <a:pt x="90429" y="51521"/>
                    </a:cubicBezTo>
                    <a:lnTo>
                      <a:pt x="90429" y="65812"/>
                    </a:lnTo>
                    <a:cubicBezTo>
                      <a:pt x="75077" y="65792"/>
                      <a:pt x="62616" y="78221"/>
                      <a:pt x="62597" y="93573"/>
                    </a:cubicBezTo>
                    <a:close/>
                    <a:moveTo>
                      <a:pt x="39837" y="147237"/>
                    </a:moveTo>
                    <a:lnTo>
                      <a:pt x="25546" y="147237"/>
                    </a:lnTo>
                    <a:lnTo>
                      <a:pt x="25546" y="39837"/>
                    </a:lnTo>
                    <a:cubicBezTo>
                      <a:pt x="25546" y="25729"/>
                      <a:pt x="14109" y="14291"/>
                      <a:pt x="0" y="14291"/>
                    </a:cubicBezTo>
                    <a:lnTo>
                      <a:pt x="0" y="0"/>
                    </a:lnTo>
                    <a:cubicBezTo>
                      <a:pt x="21993" y="20"/>
                      <a:pt x="39818" y="17844"/>
                      <a:pt x="39837" y="39837"/>
                    </a:cubicBezTo>
                    <a:close/>
                  </a:path>
                </a:pathLst>
              </a:custGeom>
              <a:solidFill>
                <a:srgbClr val="282D33"/>
              </a:solidFill>
              <a:ln w="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250"/>
              </a:p>
            </p:txBody>
          </p:sp>
          <p:sp>
            <p:nvSpPr>
              <p:cNvPr id="15" name="任意多边形: 形状 14"/>
              <p:cNvSpPr/>
              <p:nvPr>
                <p:custDataLst>
                  <p:tags r:id="rId5"/>
                </p:custDataLst>
              </p:nvPr>
            </p:nvSpPr>
            <p:spPr>
              <a:xfrm>
                <a:off x="956700" y="11189609"/>
                <a:ext cx="186300" cy="174212"/>
              </a:xfrm>
              <a:custGeom>
                <a:avLst/>
                <a:gdLst>
                  <a:gd name="connsiteX0" fmla="*/ 83283 w 170889"/>
                  <a:gd name="connsiteY0" fmla="*/ 174212 h 174212"/>
                  <a:gd name="connsiteX1" fmla="*/ 64704 w 170889"/>
                  <a:gd name="connsiteY1" fmla="*/ 155634 h 174212"/>
                  <a:gd name="connsiteX2" fmla="*/ 64704 w 170889"/>
                  <a:gd name="connsiteY2" fmla="*/ 125372 h 174212"/>
                  <a:gd name="connsiteX3" fmla="*/ 78996 w 170889"/>
                  <a:gd name="connsiteY3" fmla="*/ 125372 h 174212"/>
                  <a:gd name="connsiteX4" fmla="*/ 78996 w 170889"/>
                  <a:gd name="connsiteY4" fmla="*/ 155634 h 174212"/>
                  <a:gd name="connsiteX5" fmla="*/ 83284 w 170889"/>
                  <a:gd name="connsiteY5" fmla="*/ 159920 h 174212"/>
                  <a:gd name="connsiteX6" fmla="*/ 87571 w 170889"/>
                  <a:gd name="connsiteY6" fmla="*/ 155634 h 174212"/>
                  <a:gd name="connsiteX7" fmla="*/ 87571 w 170889"/>
                  <a:gd name="connsiteY7" fmla="*/ 102434 h 174212"/>
                  <a:gd name="connsiteX8" fmla="*/ 101862 w 170889"/>
                  <a:gd name="connsiteY8" fmla="*/ 102434 h 174212"/>
                  <a:gd name="connsiteX9" fmla="*/ 101862 w 170889"/>
                  <a:gd name="connsiteY9" fmla="*/ 155634 h 174212"/>
                  <a:gd name="connsiteX10" fmla="*/ 83283 w 170889"/>
                  <a:gd name="connsiteY10" fmla="*/ 174212 h 174212"/>
                  <a:gd name="connsiteX11" fmla="*/ 14291 w 170889"/>
                  <a:gd name="connsiteY11" fmla="*/ 74708 h 174212"/>
                  <a:gd name="connsiteX12" fmla="*/ 0 w 170889"/>
                  <a:gd name="connsiteY12" fmla="*/ 74708 h 174212"/>
                  <a:gd name="connsiteX13" fmla="*/ 0 w 170889"/>
                  <a:gd name="connsiteY13" fmla="*/ 39837 h 174212"/>
                  <a:gd name="connsiteX14" fmla="*/ 39873 w 170889"/>
                  <a:gd name="connsiteY14" fmla="*/ 0 h 174212"/>
                  <a:gd name="connsiteX15" fmla="*/ 39873 w 170889"/>
                  <a:gd name="connsiteY15" fmla="*/ 14291 h 174212"/>
                  <a:gd name="connsiteX16" fmla="*/ 14291 w 170889"/>
                  <a:gd name="connsiteY16" fmla="*/ 39837 h 174212"/>
                  <a:gd name="connsiteX17" fmla="*/ 170890 w 170889"/>
                  <a:gd name="connsiteY17" fmla="*/ 130124 h 174212"/>
                  <a:gd name="connsiteX18" fmla="*/ 156598 w 170889"/>
                  <a:gd name="connsiteY18" fmla="*/ 130124 h 174212"/>
                  <a:gd name="connsiteX19" fmla="*/ 156598 w 170889"/>
                  <a:gd name="connsiteY19" fmla="*/ 93573 h 174212"/>
                  <a:gd name="connsiteX20" fmla="*/ 128837 w 170889"/>
                  <a:gd name="connsiteY20" fmla="*/ 65812 h 174212"/>
                  <a:gd name="connsiteX21" fmla="*/ 128837 w 170889"/>
                  <a:gd name="connsiteY21" fmla="*/ 51521 h 174212"/>
                  <a:gd name="connsiteX22" fmla="*/ 170890 w 170889"/>
                  <a:gd name="connsiteY22" fmla="*/ 93573 h 174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0889" h="174212">
                    <a:moveTo>
                      <a:pt x="83283" y="174212"/>
                    </a:moveTo>
                    <a:cubicBezTo>
                      <a:pt x="73031" y="174193"/>
                      <a:pt x="64724" y="165886"/>
                      <a:pt x="64704" y="155634"/>
                    </a:cubicBezTo>
                    <a:lnTo>
                      <a:pt x="64704" y="125372"/>
                    </a:lnTo>
                    <a:lnTo>
                      <a:pt x="78996" y="125372"/>
                    </a:lnTo>
                    <a:lnTo>
                      <a:pt x="78996" y="155634"/>
                    </a:lnTo>
                    <a:cubicBezTo>
                      <a:pt x="78996" y="158002"/>
                      <a:pt x="80916" y="159921"/>
                      <a:pt x="83284" y="159920"/>
                    </a:cubicBezTo>
                    <a:cubicBezTo>
                      <a:pt x="85651" y="159919"/>
                      <a:pt x="87570" y="158001"/>
                      <a:pt x="87571" y="155634"/>
                    </a:cubicBezTo>
                    <a:lnTo>
                      <a:pt x="87571" y="102434"/>
                    </a:lnTo>
                    <a:lnTo>
                      <a:pt x="101862" y="102434"/>
                    </a:lnTo>
                    <a:lnTo>
                      <a:pt x="101862" y="155634"/>
                    </a:lnTo>
                    <a:cubicBezTo>
                      <a:pt x="101843" y="165886"/>
                      <a:pt x="93536" y="174193"/>
                      <a:pt x="83283" y="174212"/>
                    </a:cubicBezTo>
                    <a:close/>
                    <a:moveTo>
                      <a:pt x="14291" y="74708"/>
                    </a:moveTo>
                    <a:lnTo>
                      <a:pt x="0" y="74708"/>
                    </a:lnTo>
                    <a:lnTo>
                      <a:pt x="0" y="39837"/>
                    </a:lnTo>
                    <a:cubicBezTo>
                      <a:pt x="39" y="17838"/>
                      <a:pt x="17874" y="20"/>
                      <a:pt x="39873" y="0"/>
                    </a:cubicBezTo>
                    <a:lnTo>
                      <a:pt x="39873" y="14291"/>
                    </a:lnTo>
                    <a:cubicBezTo>
                      <a:pt x="25758" y="14291"/>
                      <a:pt x="14311" y="25723"/>
                      <a:pt x="14291" y="39837"/>
                    </a:cubicBezTo>
                    <a:close/>
                    <a:moveTo>
                      <a:pt x="170890" y="130124"/>
                    </a:moveTo>
                    <a:lnTo>
                      <a:pt x="156598" y="130124"/>
                    </a:lnTo>
                    <a:lnTo>
                      <a:pt x="156598" y="93573"/>
                    </a:lnTo>
                    <a:cubicBezTo>
                      <a:pt x="156579" y="78249"/>
                      <a:pt x="144161" y="65832"/>
                      <a:pt x="128837" y="65812"/>
                    </a:cubicBezTo>
                    <a:lnTo>
                      <a:pt x="128837" y="51521"/>
                    </a:lnTo>
                    <a:cubicBezTo>
                      <a:pt x="152054" y="51540"/>
                      <a:pt x="170870" y="70356"/>
                      <a:pt x="170890" y="93573"/>
                    </a:cubicBezTo>
                    <a:close/>
                  </a:path>
                </a:pathLst>
              </a:custGeom>
              <a:solidFill>
                <a:srgbClr val="282D33"/>
              </a:solidFill>
              <a:ln w="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250"/>
              </a:p>
            </p:txBody>
          </p:sp>
          <p:sp>
            <p:nvSpPr>
              <p:cNvPr id="16" name="任意多边形: 形状 15"/>
              <p:cNvSpPr/>
              <p:nvPr>
                <p:custDataLst>
                  <p:tags r:id="rId6"/>
                </p:custDataLst>
              </p:nvPr>
            </p:nvSpPr>
            <p:spPr>
              <a:xfrm>
                <a:off x="901463" y="11447641"/>
                <a:ext cx="121477" cy="55593"/>
              </a:xfrm>
              <a:custGeom>
                <a:avLst/>
                <a:gdLst>
                  <a:gd name="connsiteX0" fmla="*/ 60739 w 121477"/>
                  <a:gd name="connsiteY0" fmla="*/ 55594 h 55593"/>
                  <a:gd name="connsiteX1" fmla="*/ 0 w 121477"/>
                  <a:gd name="connsiteY1" fmla="*/ 0 h 55593"/>
                  <a:gd name="connsiteX2" fmla="*/ 121477 w 121477"/>
                  <a:gd name="connsiteY2" fmla="*/ 0 h 55593"/>
                  <a:gd name="connsiteX3" fmla="*/ 60739 w 121477"/>
                  <a:gd name="connsiteY3" fmla="*/ 55594 h 55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477" h="55593">
                    <a:moveTo>
                      <a:pt x="60739" y="55594"/>
                    </a:moveTo>
                    <a:cubicBezTo>
                      <a:pt x="29157" y="55571"/>
                      <a:pt x="2811" y="31456"/>
                      <a:pt x="0" y="0"/>
                    </a:cubicBezTo>
                    <a:lnTo>
                      <a:pt x="121477" y="0"/>
                    </a:lnTo>
                    <a:cubicBezTo>
                      <a:pt x="118650" y="31448"/>
                      <a:pt x="92314" y="55554"/>
                      <a:pt x="60739" y="55594"/>
                    </a:cubicBezTo>
                    <a:close/>
                  </a:path>
                </a:pathLst>
              </a:custGeom>
              <a:solidFill>
                <a:srgbClr val="F8C44F"/>
              </a:solidFill>
              <a:ln w="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250"/>
              </a:p>
            </p:txBody>
          </p:sp>
          <p:sp>
            <p:nvSpPr>
              <p:cNvPr id="17" name="任意多边形: 形状 16"/>
              <p:cNvSpPr/>
              <p:nvPr>
                <p:custDataLst>
                  <p:tags r:id="rId7"/>
                </p:custDataLst>
              </p:nvPr>
            </p:nvSpPr>
            <p:spPr>
              <a:xfrm>
                <a:off x="1061929" y="11328201"/>
                <a:ext cx="144377" cy="207200"/>
              </a:xfrm>
              <a:custGeom>
                <a:avLst/>
                <a:gdLst>
                  <a:gd name="connsiteX0" fmla="*/ 128551 w 144377"/>
                  <a:gd name="connsiteY0" fmla="*/ 207190 h 207200"/>
                  <a:gd name="connsiteX1" fmla="*/ 15899 w 144377"/>
                  <a:gd name="connsiteY1" fmla="*/ 207190 h 207200"/>
                  <a:gd name="connsiteX2" fmla="*/ 2322 w 144377"/>
                  <a:gd name="connsiteY2" fmla="*/ 200044 h 207200"/>
                  <a:gd name="connsiteX3" fmla="*/ 2322 w 144377"/>
                  <a:gd name="connsiteY3" fmla="*/ 182430 h 207200"/>
                  <a:gd name="connsiteX4" fmla="*/ 45196 w 144377"/>
                  <a:gd name="connsiteY4" fmla="*/ 95431 h 207200"/>
                  <a:gd name="connsiteX5" fmla="*/ 45196 w 144377"/>
                  <a:gd name="connsiteY5" fmla="*/ 44339 h 207200"/>
                  <a:gd name="connsiteX6" fmla="*/ 41373 w 144377"/>
                  <a:gd name="connsiteY6" fmla="*/ 44339 h 207200"/>
                  <a:gd name="connsiteX7" fmla="*/ 41373 w 144377"/>
                  <a:gd name="connsiteY7" fmla="*/ 0 h 207200"/>
                  <a:gd name="connsiteX8" fmla="*/ 103112 w 144377"/>
                  <a:gd name="connsiteY8" fmla="*/ 0 h 207200"/>
                  <a:gd name="connsiteX9" fmla="*/ 103112 w 144377"/>
                  <a:gd name="connsiteY9" fmla="*/ 44339 h 207200"/>
                  <a:gd name="connsiteX10" fmla="*/ 99182 w 144377"/>
                  <a:gd name="connsiteY10" fmla="*/ 44339 h 207200"/>
                  <a:gd name="connsiteX11" fmla="*/ 99182 w 144377"/>
                  <a:gd name="connsiteY11" fmla="*/ 95645 h 207200"/>
                  <a:gd name="connsiteX12" fmla="*/ 142056 w 144377"/>
                  <a:gd name="connsiteY12" fmla="*/ 182609 h 207200"/>
                  <a:gd name="connsiteX13" fmla="*/ 142056 w 144377"/>
                  <a:gd name="connsiteY13" fmla="*/ 200223 h 207200"/>
                  <a:gd name="connsiteX14" fmla="*/ 128551 w 144377"/>
                  <a:gd name="connsiteY14" fmla="*/ 207190 h 207200"/>
                  <a:gd name="connsiteX15" fmla="*/ 55665 w 144377"/>
                  <a:gd name="connsiteY15" fmla="*/ 30048 h 207200"/>
                  <a:gd name="connsiteX16" fmla="*/ 59666 w 144377"/>
                  <a:gd name="connsiteY16" fmla="*/ 30048 h 207200"/>
                  <a:gd name="connsiteX17" fmla="*/ 59666 w 144377"/>
                  <a:gd name="connsiteY17" fmla="*/ 98968 h 207200"/>
                  <a:gd name="connsiteX18" fmla="*/ 15291 w 144377"/>
                  <a:gd name="connsiteY18" fmla="*/ 188933 h 207200"/>
                  <a:gd name="connsiteX19" fmla="*/ 14434 w 144377"/>
                  <a:gd name="connsiteY19" fmla="*/ 192506 h 207200"/>
                  <a:gd name="connsiteX20" fmla="*/ 15899 w 144377"/>
                  <a:gd name="connsiteY20" fmla="*/ 192720 h 207200"/>
                  <a:gd name="connsiteX21" fmla="*/ 128551 w 144377"/>
                  <a:gd name="connsiteY21" fmla="*/ 192720 h 207200"/>
                  <a:gd name="connsiteX22" fmla="*/ 130051 w 144377"/>
                  <a:gd name="connsiteY22" fmla="*/ 192434 h 207200"/>
                  <a:gd name="connsiteX23" fmla="*/ 129194 w 144377"/>
                  <a:gd name="connsiteY23" fmla="*/ 188861 h 207200"/>
                  <a:gd name="connsiteX24" fmla="*/ 84890 w 144377"/>
                  <a:gd name="connsiteY24" fmla="*/ 98968 h 207200"/>
                  <a:gd name="connsiteX25" fmla="*/ 84890 w 144377"/>
                  <a:gd name="connsiteY25" fmla="*/ 30048 h 207200"/>
                  <a:gd name="connsiteX26" fmla="*/ 88821 w 144377"/>
                  <a:gd name="connsiteY26" fmla="*/ 30048 h 207200"/>
                  <a:gd name="connsiteX27" fmla="*/ 88821 w 144377"/>
                  <a:gd name="connsiteY27" fmla="*/ 14291 h 207200"/>
                  <a:gd name="connsiteX28" fmla="*/ 55665 w 144377"/>
                  <a:gd name="connsiteY28" fmla="*/ 14291 h 20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44377" h="207200">
                    <a:moveTo>
                      <a:pt x="128551" y="207190"/>
                    </a:moveTo>
                    <a:lnTo>
                      <a:pt x="15899" y="207190"/>
                    </a:lnTo>
                    <a:cubicBezTo>
                      <a:pt x="10426" y="207386"/>
                      <a:pt x="5259" y="204666"/>
                      <a:pt x="2322" y="200044"/>
                    </a:cubicBezTo>
                    <a:cubicBezTo>
                      <a:pt x="-774" y="194581"/>
                      <a:pt x="-774" y="187894"/>
                      <a:pt x="2322" y="182430"/>
                    </a:cubicBezTo>
                    <a:lnTo>
                      <a:pt x="45196" y="95431"/>
                    </a:lnTo>
                    <a:lnTo>
                      <a:pt x="45196" y="44339"/>
                    </a:lnTo>
                    <a:lnTo>
                      <a:pt x="41373" y="44339"/>
                    </a:lnTo>
                    <a:lnTo>
                      <a:pt x="41373" y="0"/>
                    </a:lnTo>
                    <a:lnTo>
                      <a:pt x="103112" y="0"/>
                    </a:lnTo>
                    <a:lnTo>
                      <a:pt x="103112" y="44339"/>
                    </a:lnTo>
                    <a:lnTo>
                      <a:pt x="99182" y="44339"/>
                    </a:lnTo>
                    <a:lnTo>
                      <a:pt x="99182" y="95645"/>
                    </a:lnTo>
                    <a:lnTo>
                      <a:pt x="142056" y="182609"/>
                    </a:lnTo>
                    <a:cubicBezTo>
                      <a:pt x="145152" y="188072"/>
                      <a:pt x="145152" y="194760"/>
                      <a:pt x="142056" y="200223"/>
                    </a:cubicBezTo>
                    <a:cubicBezTo>
                      <a:pt x="139084" y="204751"/>
                      <a:pt x="133962" y="207393"/>
                      <a:pt x="128551" y="207190"/>
                    </a:cubicBezTo>
                    <a:close/>
                    <a:moveTo>
                      <a:pt x="55665" y="30048"/>
                    </a:moveTo>
                    <a:lnTo>
                      <a:pt x="59666" y="30048"/>
                    </a:lnTo>
                    <a:lnTo>
                      <a:pt x="59666" y="98968"/>
                    </a:lnTo>
                    <a:lnTo>
                      <a:pt x="15291" y="188933"/>
                    </a:lnTo>
                    <a:cubicBezTo>
                      <a:pt x="14618" y="189996"/>
                      <a:pt x="14316" y="191253"/>
                      <a:pt x="14434" y="192506"/>
                    </a:cubicBezTo>
                    <a:cubicBezTo>
                      <a:pt x="14907" y="192657"/>
                      <a:pt x="15402" y="192729"/>
                      <a:pt x="15899" y="192720"/>
                    </a:cubicBezTo>
                    <a:lnTo>
                      <a:pt x="128551" y="192720"/>
                    </a:lnTo>
                    <a:cubicBezTo>
                      <a:pt x="129068" y="192768"/>
                      <a:pt x="129588" y="192669"/>
                      <a:pt x="130051" y="192434"/>
                    </a:cubicBezTo>
                    <a:cubicBezTo>
                      <a:pt x="130159" y="191182"/>
                      <a:pt x="129858" y="189929"/>
                      <a:pt x="129194" y="188861"/>
                    </a:cubicBezTo>
                    <a:lnTo>
                      <a:pt x="84890" y="98968"/>
                    </a:lnTo>
                    <a:lnTo>
                      <a:pt x="84890" y="30048"/>
                    </a:lnTo>
                    <a:lnTo>
                      <a:pt x="88821" y="30048"/>
                    </a:lnTo>
                    <a:lnTo>
                      <a:pt x="88821" y="14291"/>
                    </a:lnTo>
                    <a:lnTo>
                      <a:pt x="55665" y="14291"/>
                    </a:lnTo>
                    <a:close/>
                  </a:path>
                </a:pathLst>
              </a:custGeom>
              <a:solidFill>
                <a:srgbClr val="282D33"/>
              </a:solidFill>
              <a:ln w="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250"/>
              </a:p>
            </p:txBody>
          </p:sp>
          <p:sp>
            <p:nvSpPr>
              <p:cNvPr id="18" name="任意多边形: 形状 17"/>
              <p:cNvSpPr/>
              <p:nvPr>
                <p:custDataLst>
                  <p:tags r:id="rId8"/>
                </p:custDataLst>
              </p:nvPr>
            </p:nvSpPr>
            <p:spPr>
              <a:xfrm>
                <a:off x="1098265" y="11433957"/>
                <a:ext cx="71814" cy="72850"/>
              </a:xfrm>
              <a:custGeom>
                <a:avLst/>
                <a:gdLst>
                  <a:gd name="connsiteX0" fmla="*/ 0 w 71814"/>
                  <a:gd name="connsiteY0" fmla="*/ 72851 h 72850"/>
                  <a:gd name="connsiteX1" fmla="*/ 35907 w 71814"/>
                  <a:gd name="connsiteY1" fmla="*/ 0 h 72850"/>
                  <a:gd name="connsiteX2" fmla="*/ 71814 w 71814"/>
                  <a:gd name="connsiteY2" fmla="*/ 72851 h 72850"/>
                  <a:gd name="connsiteX3" fmla="*/ 0 w 71814"/>
                  <a:gd name="connsiteY3" fmla="*/ 72851 h 72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814" h="72850">
                    <a:moveTo>
                      <a:pt x="0" y="72851"/>
                    </a:moveTo>
                    <a:lnTo>
                      <a:pt x="35907" y="0"/>
                    </a:lnTo>
                    <a:lnTo>
                      <a:pt x="71814" y="72851"/>
                    </a:lnTo>
                    <a:lnTo>
                      <a:pt x="0" y="72851"/>
                    </a:lnTo>
                    <a:close/>
                  </a:path>
                </a:pathLst>
              </a:custGeom>
              <a:solidFill>
                <a:srgbClr val="34CA9D"/>
              </a:solidFill>
              <a:ln w="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250"/>
              </a:p>
            </p:txBody>
          </p:sp>
        </p:grpSp>
        <p:grpSp>
          <p:nvGrpSpPr>
            <p:cNvPr id="11" name="组合 10"/>
            <p:cNvGrpSpPr/>
            <p:nvPr>
              <p:custDataLst>
                <p:tags r:id="rId9"/>
              </p:custDataLst>
            </p:nvPr>
          </p:nvGrpSpPr>
          <p:grpSpPr>
            <a:xfrm>
              <a:off x="871717" y="11213443"/>
              <a:ext cx="380406" cy="318140"/>
              <a:chOff x="6369506" y="11232130"/>
              <a:chExt cx="5656826" cy="4730906"/>
            </a:xfrm>
          </p:grpSpPr>
          <p:pic>
            <p:nvPicPr>
              <p:cNvPr id="12" name="图片 11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1"/>
              <a:srcRect l="75956" b="74628"/>
              <a:stretch>
                <a:fillRect/>
              </a:stretch>
            </p:blipFill>
            <p:spPr>
              <a:xfrm>
                <a:off x="10850704" y="11276711"/>
                <a:ext cx="1175628" cy="1200318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11"/>
              <a:srcRect r="25584"/>
              <a:stretch>
                <a:fillRect/>
              </a:stretch>
            </p:blipFill>
            <p:spPr>
              <a:xfrm>
                <a:off x="6369506" y="11232130"/>
                <a:ext cx="3638482" cy="4730906"/>
              </a:xfrm>
              <a:prstGeom prst="rect">
                <a:avLst/>
              </a:prstGeom>
            </p:spPr>
          </p:pic>
        </p:grpSp>
      </p:grpSp>
      <p:grpSp>
        <p:nvGrpSpPr>
          <p:cNvPr id="5" name="组合 4"/>
          <p:cNvGrpSpPr/>
          <p:nvPr>
            <p:custDataLst>
              <p:tags r:id="rId13"/>
            </p:custDataLst>
          </p:nvPr>
        </p:nvGrpSpPr>
        <p:grpSpPr>
          <a:xfrm>
            <a:off x="276414" y="193644"/>
            <a:ext cx="11915811" cy="591307"/>
            <a:chOff x="32649" y="149542"/>
            <a:chExt cx="25820132" cy="1904101"/>
          </a:xfrm>
        </p:grpSpPr>
        <p:cxnSp>
          <p:nvCxnSpPr>
            <p:cNvPr id="7" name="直接连接符 6"/>
            <p:cNvCxnSpPr/>
            <p:nvPr>
              <p:custDataLst>
                <p:tags r:id="rId14"/>
              </p:custDataLst>
            </p:nvPr>
          </p:nvCxnSpPr>
          <p:spPr>
            <a:xfrm>
              <a:off x="32649" y="2053643"/>
              <a:ext cx="25820132" cy="0"/>
            </a:xfrm>
            <a:prstGeom prst="line">
              <a:avLst/>
            </a:prstGeom>
            <a:ln w="41275">
              <a:gradFill>
                <a:gsLst>
                  <a:gs pos="0">
                    <a:srgbClr val="34CA9D"/>
                  </a:gs>
                  <a:gs pos="35000">
                    <a:srgbClr val="34CA9D"/>
                  </a:gs>
                  <a:gs pos="88000">
                    <a:srgbClr val="34CA9D"/>
                  </a:gs>
                  <a:gs pos="64000">
                    <a:srgbClr val="34CA9D"/>
                  </a:gs>
                  <a:gs pos="100000">
                    <a:schemeClr val="bg1"/>
                  </a:gs>
                </a:gsLst>
                <a:lin ang="21594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>
              <p:custDataLst>
                <p:tags r:id="rId15"/>
              </p:custDataLst>
            </p:nvPr>
          </p:nvCxnSpPr>
          <p:spPr>
            <a:xfrm>
              <a:off x="1664258" y="149542"/>
              <a:ext cx="2639189" cy="0"/>
            </a:xfrm>
            <a:prstGeom prst="line">
              <a:avLst/>
            </a:prstGeom>
            <a:ln w="28575">
              <a:gradFill>
                <a:gsLst>
                  <a:gs pos="0">
                    <a:srgbClr val="34CA9D"/>
                  </a:gs>
                  <a:gs pos="37000">
                    <a:srgbClr val="34CA9D"/>
                  </a:gs>
                  <a:gs pos="60000">
                    <a:srgbClr val="34CA9D"/>
                  </a:gs>
                  <a:gs pos="100000">
                    <a:schemeClr val="bg1"/>
                  </a:gs>
                </a:gsLst>
                <a:lin ang="21594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9"/>
          <p:cNvSpPr txBox="1"/>
          <p:nvPr userDrawn="1">
            <p:custDataLst>
              <p:tags r:id="rId16"/>
            </p:custDataLst>
          </p:nvPr>
        </p:nvSpPr>
        <p:spPr>
          <a:xfrm>
            <a:off x="1018636" y="300664"/>
            <a:ext cx="1815904" cy="3942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/>
            <a:r>
              <a:rPr lang="zh-CN" altLang="en-US" sz="2260" kern="100">
                <a:solidFill>
                  <a:srgbClr val="000000"/>
                </a:solidFill>
                <a:effectLst/>
                <a:latin typeface="Calibri" panose="020F0502020204030204" charset="0"/>
                <a:ea typeface="微软雅黑" panose="020B0503020204020204" charset="-122"/>
                <a:cs typeface="Times New Roman" panose="02020603050405020304" charset="0"/>
              </a:rPr>
              <a:t>知识精讲</a:t>
            </a:r>
            <a:endParaRPr lang="zh-CN" altLang="en-US" sz="2260" kern="10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0" hasCustomPrompt="1"/>
            <p:custDataLst>
              <p:tags r:id="rId17"/>
            </p:custDataLst>
          </p:nvPr>
        </p:nvSpPr>
        <p:spPr>
          <a:xfrm>
            <a:off x="564528" y="1108875"/>
            <a:ext cx="10899635" cy="16115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260" baseline="0">
                <a:latin typeface="Times New Roman" panose="02020603050405020304" charset="0"/>
                <a:ea typeface="微软雅黑" panose="020B0503020204020204" charset="-122"/>
              </a:defRPr>
            </a:lvl1pPr>
            <a:lvl2pPr marL="457200" indent="0">
              <a:buFontTx/>
              <a:buNone/>
              <a:defRPr sz="2540"/>
            </a:lvl2pPr>
            <a:lvl3pPr marL="914400" indent="0">
              <a:buFontTx/>
              <a:buNone/>
              <a:defRPr sz="2540"/>
            </a:lvl3pPr>
            <a:lvl4pPr marL="1371600" indent="0">
              <a:buFontTx/>
              <a:buNone/>
              <a:defRPr sz="2540"/>
            </a:lvl4pPr>
            <a:lvl5pPr marL="1828800" indent="0">
              <a:buFontTx/>
              <a:buNone/>
              <a:defRPr sz="2540"/>
            </a:lvl5pPr>
          </a:lstStyle>
          <a:p>
            <a:pPr lvl="0"/>
            <a:r>
              <a:rPr lang="zh-CN" altLang="en-US"/>
              <a:t>试一下</a:t>
            </a:r>
            <a:endParaRPr lang="en-US" altLang="zh-CN"/>
          </a:p>
          <a:p>
            <a:pPr lvl="0"/>
            <a:r>
              <a:rPr lang="zh-CN" altLang="en-US"/>
              <a:t>嗯嗯</a:t>
            </a:r>
            <a:endParaRPr lang="zh-CN" altLang="en-US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11" hasCustomPrompt="1"/>
            <p:custDataLst>
              <p:tags r:id="rId18"/>
            </p:custDataLst>
          </p:nvPr>
        </p:nvSpPr>
        <p:spPr>
          <a:xfrm>
            <a:off x="9435674" y="1215399"/>
            <a:ext cx="575280" cy="52654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60">
                <a:solidFill>
                  <a:srgbClr val="FF0000"/>
                </a:solidFill>
              </a:defRPr>
            </a:lvl1pPr>
            <a:lvl2pPr marL="457200" indent="0">
              <a:buFontTx/>
              <a:buNone/>
              <a:defRPr sz="2540"/>
            </a:lvl2pPr>
            <a:lvl3pPr marL="914400" indent="0">
              <a:buFontTx/>
              <a:buNone/>
              <a:defRPr sz="2540"/>
            </a:lvl3pPr>
            <a:lvl4pPr marL="1371600" indent="0">
              <a:buFontTx/>
              <a:buNone/>
              <a:defRPr sz="2540"/>
            </a:lvl4pPr>
            <a:lvl5pPr marL="1828800" indent="0">
              <a:buFontTx/>
              <a:buNone/>
              <a:defRPr sz="2540"/>
            </a:lvl5pPr>
          </a:lstStyle>
          <a:p>
            <a:pPr lvl="0"/>
            <a:r>
              <a:rPr lang="en-US" altLang="zh-CN"/>
              <a:t>C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9F20-1F07-4B7D-8FA1-6C00C2E89B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CB25-6674-4247-8328-345C66C7CB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9F20-1F07-4B7D-8FA1-6C00C2E89B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CB25-6674-4247-8328-345C66C7CB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9F20-1F07-4B7D-8FA1-6C00C2E89B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CB25-6674-4247-8328-345C66C7CB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9F20-1F07-4B7D-8FA1-6C00C2E89B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CB25-6674-4247-8328-345C66C7CB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9F20-1F07-4B7D-8FA1-6C00C2E89B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CB25-6674-4247-8328-345C66C7CB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9F20-1F07-4B7D-8FA1-6C00C2E89B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CB25-6674-4247-8328-345C66C7CB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9F20-1F07-4B7D-8FA1-6C00C2E89B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CB25-6674-4247-8328-345C66C7CB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9F20-1F07-4B7D-8FA1-6C00C2E89B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CB25-6674-4247-8328-345C66C7CB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29F20-1F07-4B7D-8FA1-6C00C2E89B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2CB25-6674-4247-8328-345C66C7CB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image" Target="../media/image5.png"/><Relationship Id="rId2" Type="http://schemas.openxmlformats.org/officeDocument/2006/relationships/tags" Target="../tags/tag20.xml"/><Relationship Id="rId13" Type="http://schemas.openxmlformats.org/officeDocument/2006/relationships/slideLayout" Target="../slideLayouts/slideLayout13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image" Target="../media/image6.jpeg"/><Relationship Id="rId1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image" Target="../media/image7.png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3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../media/image7.png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6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tags" Target="../tags/tag4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1" Type="http://schemas.openxmlformats.org/officeDocument/2006/relationships/slideLayout" Target="../slideLayouts/slideLayout13.xml"/><Relationship Id="rId10" Type="http://schemas.openxmlformats.org/officeDocument/2006/relationships/tags" Target="../tags/tag69.xml"/><Relationship Id="rId1" Type="http://schemas.openxmlformats.org/officeDocument/2006/relationships/tags" Target="../tags/tag6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image" Target="../media/image10.png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image" Target="../media/image9.svg"/><Relationship Id="rId3" Type="http://schemas.openxmlformats.org/officeDocument/2006/relationships/image" Target="../media/image8.png"/><Relationship Id="rId2" Type="http://schemas.openxmlformats.org/officeDocument/2006/relationships/tags" Target="../tags/tag71.xml"/><Relationship Id="rId15" Type="http://schemas.openxmlformats.org/officeDocument/2006/relationships/slideLayout" Target="../slideLayouts/slideLayout13.xml"/><Relationship Id="rId14" Type="http://schemas.openxmlformats.org/officeDocument/2006/relationships/tags" Target="../tags/tag78.xml"/><Relationship Id="rId13" Type="http://schemas.openxmlformats.org/officeDocument/2006/relationships/image" Target="../media/image12.jpeg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image" Target="../media/image11.png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98.xml"/><Relationship Id="rId20" Type="http://schemas.openxmlformats.org/officeDocument/2006/relationships/tags" Target="../tags/tag97.xml"/><Relationship Id="rId2" Type="http://schemas.openxmlformats.org/officeDocument/2006/relationships/tags" Target="../tags/tag80.xml"/><Relationship Id="rId19" Type="http://schemas.openxmlformats.org/officeDocument/2006/relationships/tags" Target="../tags/tag96.xml"/><Relationship Id="rId18" Type="http://schemas.openxmlformats.org/officeDocument/2006/relationships/tags" Target="../tags/tag95.xml"/><Relationship Id="rId17" Type="http://schemas.openxmlformats.org/officeDocument/2006/relationships/image" Target="../media/image13.emf"/><Relationship Id="rId16" Type="http://schemas.openxmlformats.org/officeDocument/2006/relationships/tags" Target="../tags/tag94.xml"/><Relationship Id="rId15" Type="http://schemas.openxmlformats.org/officeDocument/2006/relationships/tags" Target="../tags/tag93.xml"/><Relationship Id="rId14" Type="http://schemas.openxmlformats.org/officeDocument/2006/relationships/tags" Target="../tags/tag92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tags" Target="../tags/tag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33165" y="2963545"/>
            <a:ext cx="487934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氮的</a:t>
            </a:r>
            <a:r>
              <a:rPr lang="zh-CN" alt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氧化物</a:t>
            </a:r>
            <a:endParaRPr lang="zh-CN" altLang="en-US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89490" y="5772785"/>
            <a:ext cx="1750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2023.8.31</a:t>
            </a:r>
            <a:endParaRPr lang="en-US" altLang="zh-CN" sz="24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306070" y="176530"/>
            <a:ext cx="6010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浙江省春晖中学特长班化学课件（必修</a:t>
            </a:r>
            <a:r>
              <a:rPr lang="en-US" altLang="zh-CN" sz="2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2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）</a:t>
            </a:r>
            <a:endParaRPr lang="zh-CN" altLang="en-US" sz="24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文本框 9217"/>
          <p:cNvSpPr txBox="1"/>
          <p:nvPr/>
        </p:nvSpPr>
        <p:spPr>
          <a:xfrm>
            <a:off x="252730" y="466725"/>
            <a:ext cx="11884025" cy="61239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zh-CN" altLang="en-US" sz="2800" b="1" dirty="0">
                <a:latin typeface="Times New Roman" panose="02020603050405020304" charset="0"/>
              </a:rPr>
              <a:t>【例</a:t>
            </a:r>
            <a:r>
              <a:rPr lang="en-US" altLang="zh-CN" sz="2800" b="1" dirty="0">
                <a:latin typeface="Times New Roman" panose="02020603050405020304" charset="0"/>
              </a:rPr>
              <a:t>1</a:t>
            </a:r>
            <a:r>
              <a:rPr lang="zh-CN" altLang="en-US" sz="2800" b="1" dirty="0">
                <a:latin typeface="Times New Roman" panose="02020603050405020304" charset="0"/>
              </a:rPr>
              <a:t>】下列说法正确的是</a:t>
            </a:r>
            <a:r>
              <a:rPr lang="zh-CN" altLang="en-US" sz="2800" b="1" u="sng">
                <a:latin typeface="Times New Roman" panose="02020603050405020304" charset="0"/>
              </a:rPr>
              <a:t>                             </a:t>
            </a:r>
            <a:r>
              <a:rPr lang="en-US" altLang="zh-CN" sz="2800" b="1" u="sng">
                <a:latin typeface="Times New Roman" panose="02020603050405020304" charset="0"/>
              </a:rPr>
              <a:t>(</a:t>
            </a:r>
            <a:r>
              <a:rPr lang="zh-CN" altLang="en-US" sz="2800" b="1" dirty="0">
                <a:latin typeface="Times New Roman" panose="02020603050405020304" charset="0"/>
              </a:rPr>
              <a:t>填序号</a:t>
            </a:r>
            <a:r>
              <a:rPr lang="en-US" altLang="zh-CN" sz="2800" b="1">
                <a:latin typeface="Times New Roman" panose="02020603050405020304" charset="0"/>
              </a:rPr>
              <a:t>)</a:t>
            </a:r>
            <a:r>
              <a:rPr lang="zh-CN" altLang="en-US" sz="2800" b="1" dirty="0">
                <a:latin typeface="Times New Roman" panose="02020603050405020304" charset="0"/>
              </a:rPr>
              <a:t>。</a:t>
            </a:r>
            <a:endParaRPr lang="zh-CN" altLang="en-US" sz="2800" b="1" dirty="0">
              <a:latin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800" b="1">
                <a:latin typeface="Times New Roman" panose="02020603050405020304" charset="0"/>
              </a:rPr>
              <a:t>(1)</a:t>
            </a:r>
            <a:r>
              <a:rPr lang="zh-CN" altLang="en-US" sz="2800" b="1" dirty="0">
                <a:latin typeface="Times New Roman" panose="02020603050405020304" charset="0"/>
              </a:rPr>
              <a:t>食品袋中充氮气可用来防腐</a:t>
            </a:r>
            <a:endParaRPr lang="zh-CN" altLang="en-US" sz="2800" b="1" dirty="0">
              <a:latin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800" b="1">
                <a:latin typeface="Times New Roman" panose="02020603050405020304" charset="0"/>
              </a:rPr>
              <a:t>(2)</a:t>
            </a:r>
            <a:r>
              <a:rPr lang="zh-CN" altLang="en-US" sz="2800" b="1" dirty="0">
                <a:latin typeface="Times New Roman" panose="02020603050405020304" charset="0"/>
              </a:rPr>
              <a:t>用向上排空气法收集铜粉与稀硝酸反应产生的</a:t>
            </a:r>
            <a:r>
              <a:rPr lang="en-US" altLang="zh-CN" sz="2800" b="1">
                <a:latin typeface="Times New Roman" panose="02020603050405020304" charset="0"/>
              </a:rPr>
              <a:t>NO</a:t>
            </a:r>
            <a:endParaRPr lang="en-US" altLang="zh-CN" sz="2800" b="1">
              <a:latin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800" b="1">
                <a:latin typeface="Times New Roman" panose="02020603050405020304" charset="0"/>
              </a:rPr>
              <a:t>(3)</a:t>
            </a:r>
            <a:r>
              <a:rPr lang="zh-CN" altLang="en-US" sz="2800" b="1" dirty="0">
                <a:latin typeface="Times New Roman" panose="02020603050405020304" charset="0"/>
              </a:rPr>
              <a:t>制二氧化氮时，用水或</a:t>
            </a:r>
            <a:r>
              <a:rPr lang="en-US" altLang="zh-CN" sz="2800" b="1" err="1">
                <a:latin typeface="Times New Roman" panose="02020603050405020304" charset="0"/>
              </a:rPr>
              <a:t>NaOH</a:t>
            </a:r>
            <a:r>
              <a:rPr lang="zh-CN" altLang="en-US" sz="2800" b="1" dirty="0">
                <a:latin typeface="Times New Roman" panose="02020603050405020304" charset="0"/>
              </a:rPr>
              <a:t>溶液吸收尾气</a:t>
            </a:r>
            <a:endParaRPr lang="zh-CN" altLang="en-US" sz="2800" b="1" dirty="0">
              <a:latin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800" b="1">
                <a:latin typeface="Times New Roman" panose="02020603050405020304" charset="0"/>
              </a:rPr>
              <a:t>(4)</a:t>
            </a:r>
            <a:r>
              <a:rPr lang="zh-CN" altLang="en-US" sz="2800" b="1" dirty="0">
                <a:latin typeface="Times New Roman" panose="02020603050405020304" charset="0"/>
              </a:rPr>
              <a:t>工业上利用合成氨实现人工固氮涉及氧化还原反应</a:t>
            </a:r>
            <a:endParaRPr lang="zh-CN" altLang="en-US" sz="2800" b="1" dirty="0">
              <a:latin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800" b="1">
                <a:latin typeface="Times New Roman" panose="02020603050405020304" charset="0"/>
              </a:rPr>
              <a:t>(5)NO</a:t>
            </a:r>
            <a:r>
              <a:rPr lang="en-US" altLang="zh-CN" sz="2800" b="1" baseline="-25000">
                <a:latin typeface="Times New Roman" panose="02020603050405020304" charset="0"/>
              </a:rPr>
              <a:t>2</a:t>
            </a:r>
            <a:r>
              <a:rPr lang="zh-CN" altLang="en-US" sz="2800" b="1" dirty="0">
                <a:latin typeface="Times New Roman" panose="02020603050405020304" charset="0"/>
              </a:rPr>
              <a:t>与溴蒸气的鉴别可以用水、</a:t>
            </a:r>
            <a:r>
              <a:rPr lang="en-US" altLang="zh-CN" sz="2800" b="1">
                <a:latin typeface="Times New Roman" panose="02020603050405020304" charset="0"/>
              </a:rPr>
              <a:t>AgNO</a:t>
            </a:r>
            <a:r>
              <a:rPr lang="en-US" altLang="zh-CN" sz="2800" b="1" baseline="-25000">
                <a:latin typeface="Times New Roman" panose="02020603050405020304" charset="0"/>
              </a:rPr>
              <a:t>3</a:t>
            </a:r>
            <a:r>
              <a:rPr lang="zh-CN" altLang="en-US" sz="2800" b="1" dirty="0">
                <a:latin typeface="Times New Roman" panose="02020603050405020304" charset="0"/>
              </a:rPr>
              <a:t>溶液或</a:t>
            </a:r>
            <a:r>
              <a:rPr lang="en-US" altLang="zh-CN" sz="2800" b="1">
                <a:latin typeface="Times New Roman" panose="02020603050405020304" charset="0"/>
              </a:rPr>
              <a:t>CCl</a:t>
            </a:r>
            <a:r>
              <a:rPr lang="en-US" altLang="zh-CN" sz="2800" b="1" baseline="-25000">
                <a:latin typeface="Times New Roman" panose="02020603050405020304" charset="0"/>
              </a:rPr>
              <a:t>4</a:t>
            </a:r>
            <a:r>
              <a:rPr lang="zh-CN" altLang="en-US" sz="2800" b="1" dirty="0">
                <a:latin typeface="Times New Roman" panose="02020603050405020304" charset="0"/>
              </a:rPr>
              <a:t>，但不能用湿润的淀粉</a:t>
            </a:r>
            <a:r>
              <a:rPr lang="en-US" altLang="zh-CN" sz="2800" b="1">
                <a:latin typeface="Times New Roman" panose="02020603050405020304" charset="0"/>
              </a:rPr>
              <a:t>KI</a:t>
            </a:r>
            <a:r>
              <a:rPr lang="zh-CN" altLang="en-US" sz="2800" b="1" dirty="0">
                <a:latin typeface="Times New Roman" panose="02020603050405020304" charset="0"/>
              </a:rPr>
              <a:t>试纸</a:t>
            </a:r>
            <a:endParaRPr lang="zh-CN" altLang="en-US" sz="2800" b="1" dirty="0">
              <a:latin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800" b="1">
                <a:latin typeface="Times New Roman" panose="02020603050405020304" charset="0"/>
              </a:rPr>
              <a:t>(6)NO</a:t>
            </a:r>
            <a:r>
              <a:rPr lang="en-US" altLang="zh-CN" sz="2800" b="1" baseline="-25000">
                <a:latin typeface="Times New Roman" panose="02020603050405020304" charset="0"/>
              </a:rPr>
              <a:t>2</a:t>
            </a:r>
            <a:r>
              <a:rPr lang="zh-CN" altLang="en-US" sz="2800" b="1" dirty="0">
                <a:latin typeface="Times New Roman" panose="02020603050405020304" charset="0"/>
              </a:rPr>
              <a:t>通入</a:t>
            </a:r>
            <a:r>
              <a:rPr lang="en-US" altLang="zh-CN" sz="2800" b="1">
                <a:latin typeface="Times New Roman" panose="02020603050405020304" charset="0"/>
              </a:rPr>
              <a:t>FeSO</a:t>
            </a:r>
            <a:r>
              <a:rPr lang="en-US" altLang="zh-CN" sz="2800" b="1" baseline="-25000">
                <a:latin typeface="Times New Roman" panose="02020603050405020304" charset="0"/>
              </a:rPr>
              <a:t>4</a:t>
            </a:r>
            <a:r>
              <a:rPr lang="zh-CN" altLang="en-US" sz="2800" b="1" dirty="0">
                <a:latin typeface="Times New Roman" panose="02020603050405020304" charset="0"/>
              </a:rPr>
              <a:t>溶液中始终无明显现象</a:t>
            </a:r>
            <a:endParaRPr lang="zh-CN" altLang="en-US" sz="2800" b="1" dirty="0">
              <a:latin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800" b="1">
                <a:latin typeface="Times New Roman" panose="02020603050405020304" charset="0"/>
              </a:rPr>
              <a:t>(7)</a:t>
            </a:r>
            <a:r>
              <a:rPr lang="zh-CN" altLang="en-US" sz="2800" b="1" dirty="0">
                <a:latin typeface="Times New Roman" panose="02020603050405020304" charset="0"/>
              </a:rPr>
              <a:t>在实验室里，</a:t>
            </a:r>
            <a:r>
              <a:rPr lang="en-US" altLang="zh-CN" sz="2800" b="1">
                <a:latin typeface="Times New Roman" panose="02020603050405020304" charset="0"/>
              </a:rPr>
              <a:t>NO</a:t>
            </a:r>
            <a:r>
              <a:rPr lang="zh-CN" altLang="en-US" sz="2800" b="1" dirty="0">
                <a:latin typeface="Times New Roman" panose="02020603050405020304" charset="0"/>
              </a:rPr>
              <a:t>和</a:t>
            </a:r>
            <a:r>
              <a:rPr lang="en-US" altLang="zh-CN" sz="2800" b="1">
                <a:latin typeface="Times New Roman" panose="02020603050405020304" charset="0"/>
              </a:rPr>
              <a:t>NO</a:t>
            </a:r>
            <a:r>
              <a:rPr lang="en-US" altLang="zh-CN" sz="2800" b="1" baseline="-25000">
                <a:latin typeface="Times New Roman" panose="02020603050405020304" charset="0"/>
              </a:rPr>
              <a:t>2</a:t>
            </a:r>
            <a:r>
              <a:rPr lang="zh-CN" altLang="en-US" sz="2800" b="1" dirty="0">
                <a:latin typeface="Times New Roman" panose="02020603050405020304" charset="0"/>
              </a:rPr>
              <a:t>均可用排水法收集</a:t>
            </a:r>
            <a:endParaRPr lang="zh-CN" altLang="en-US" sz="2800" b="1" dirty="0">
              <a:latin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800" b="1">
                <a:latin typeface="Times New Roman" panose="02020603050405020304" charset="0"/>
              </a:rPr>
              <a:t>(8)NO</a:t>
            </a:r>
            <a:r>
              <a:rPr lang="zh-CN" altLang="en-US" sz="2800" b="1" dirty="0">
                <a:latin typeface="Times New Roman" panose="02020603050405020304" charset="0"/>
              </a:rPr>
              <a:t>能够与人体里血红蛋白结合，造成人体缺氧中毒</a:t>
            </a:r>
            <a:endParaRPr lang="zh-CN" altLang="en-US" sz="2800" b="1" dirty="0">
              <a:latin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800" b="1">
                <a:latin typeface="Times New Roman" panose="02020603050405020304" charset="0"/>
              </a:rPr>
              <a:t>(9)1 mol NO</a:t>
            </a:r>
            <a:r>
              <a:rPr lang="zh-CN" altLang="en-US" sz="2800" b="1" dirty="0">
                <a:latin typeface="Times New Roman" panose="02020603050405020304" charset="0"/>
              </a:rPr>
              <a:t>与</a:t>
            </a:r>
            <a:r>
              <a:rPr lang="en-US" altLang="zh-CN" sz="2800" b="1">
                <a:latin typeface="Times New Roman" panose="02020603050405020304" charset="0"/>
              </a:rPr>
              <a:t>0.5 mol O</a:t>
            </a:r>
            <a:r>
              <a:rPr lang="en-US" altLang="zh-CN" sz="2800" b="1" baseline="-25000">
                <a:latin typeface="Times New Roman" panose="02020603050405020304" charset="0"/>
              </a:rPr>
              <a:t>2</a:t>
            </a:r>
            <a:r>
              <a:rPr lang="zh-CN" altLang="en-US" sz="2800" b="1">
                <a:latin typeface="Times New Roman" panose="02020603050405020304" charset="0"/>
              </a:rPr>
              <a:t>充分反应，产物的分子数为</a:t>
            </a:r>
            <a:r>
              <a:rPr lang="en-US" altLang="zh-CN" sz="2800" b="1">
                <a:latin typeface="Times New Roman" panose="02020603050405020304" charset="0"/>
              </a:rPr>
              <a:t>N</a:t>
            </a:r>
            <a:r>
              <a:rPr lang="en-US" altLang="zh-CN" sz="2800" b="1" baseline="-25000">
                <a:latin typeface="Times New Roman" panose="02020603050405020304" charset="0"/>
              </a:rPr>
              <a:t>A</a:t>
            </a:r>
            <a:endParaRPr lang="zh-CN" altLang="en-US" sz="2800" b="1">
              <a:latin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800" b="1">
                <a:latin typeface="Times New Roman" panose="02020603050405020304" charset="0"/>
              </a:rPr>
              <a:t>(10)</a:t>
            </a:r>
            <a:r>
              <a:rPr lang="zh-CN" altLang="en-US" sz="2800" b="1" dirty="0">
                <a:latin typeface="Times New Roman" panose="02020603050405020304" charset="0"/>
              </a:rPr>
              <a:t>除去</a:t>
            </a:r>
            <a:r>
              <a:rPr lang="en-US" altLang="zh-CN" sz="2800" b="1">
                <a:latin typeface="Times New Roman" panose="02020603050405020304" charset="0"/>
              </a:rPr>
              <a:t>NO</a:t>
            </a:r>
            <a:r>
              <a:rPr lang="zh-CN" altLang="en-US" sz="2800" b="1" dirty="0">
                <a:latin typeface="Times New Roman" panose="02020603050405020304" charset="0"/>
              </a:rPr>
              <a:t>中的</a:t>
            </a:r>
            <a:r>
              <a:rPr lang="en-US" altLang="zh-CN" sz="2800" b="1">
                <a:latin typeface="Times New Roman" panose="02020603050405020304" charset="0"/>
              </a:rPr>
              <a:t>NO</a:t>
            </a:r>
            <a:r>
              <a:rPr lang="en-US" altLang="zh-CN" sz="2800" b="1" baseline="-25000">
                <a:latin typeface="Times New Roman" panose="02020603050405020304" charset="0"/>
              </a:rPr>
              <a:t>2</a:t>
            </a:r>
            <a:r>
              <a:rPr lang="zh-CN" altLang="en-US" sz="2800" b="1" dirty="0">
                <a:latin typeface="Times New Roman" panose="02020603050405020304" charset="0"/>
              </a:rPr>
              <a:t>气体的方法是将气体依次通入盛有水和浓</a:t>
            </a:r>
            <a:r>
              <a:rPr lang="en-US" altLang="zh-CN" sz="2800" b="1">
                <a:latin typeface="Times New Roman" panose="02020603050405020304" charset="0"/>
              </a:rPr>
              <a:t>H</a:t>
            </a:r>
            <a:r>
              <a:rPr lang="en-US" altLang="zh-CN" sz="2800" b="1" baseline="-25000">
                <a:latin typeface="Times New Roman" panose="02020603050405020304" charset="0"/>
              </a:rPr>
              <a:t>2</a:t>
            </a:r>
            <a:r>
              <a:rPr lang="en-US" altLang="zh-CN" sz="2800" b="1">
                <a:latin typeface="Times New Roman" panose="02020603050405020304" charset="0"/>
              </a:rPr>
              <a:t>SO</a:t>
            </a:r>
            <a:r>
              <a:rPr lang="en-US" altLang="zh-CN" sz="2800" b="1" baseline="-25000">
                <a:latin typeface="Times New Roman" panose="02020603050405020304" charset="0"/>
              </a:rPr>
              <a:t>4</a:t>
            </a:r>
            <a:r>
              <a:rPr lang="zh-CN" altLang="en-US" sz="2800" b="1" dirty="0">
                <a:latin typeface="Times New Roman" panose="02020603050405020304" charset="0"/>
              </a:rPr>
              <a:t>的洗气瓶中</a:t>
            </a:r>
            <a:endParaRPr lang="zh-CN" altLang="en-US" sz="2800" b="1" dirty="0">
              <a:latin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800" b="1">
                <a:latin typeface="Times New Roman" panose="02020603050405020304" charset="0"/>
              </a:rPr>
              <a:t>(11)NO</a:t>
            </a:r>
            <a:r>
              <a:rPr lang="en-US" altLang="zh-CN" sz="2800" b="1" baseline="-25000">
                <a:latin typeface="Times New Roman" panose="02020603050405020304" charset="0"/>
              </a:rPr>
              <a:t>2</a:t>
            </a:r>
            <a:r>
              <a:rPr lang="zh-CN" altLang="en-US" sz="2800" b="1" dirty="0">
                <a:latin typeface="Times New Roman" panose="02020603050405020304" charset="0"/>
              </a:rPr>
              <a:t>与</a:t>
            </a:r>
            <a:r>
              <a:rPr lang="en-US" altLang="zh-CN" sz="2800" b="1">
                <a:latin typeface="Times New Roman" panose="02020603050405020304" charset="0"/>
              </a:rPr>
              <a:t>H</a:t>
            </a:r>
            <a:r>
              <a:rPr lang="en-US" altLang="zh-CN" sz="2800" b="1" baseline="-25000">
                <a:latin typeface="Times New Roman" panose="02020603050405020304" charset="0"/>
              </a:rPr>
              <a:t>2</a:t>
            </a:r>
            <a:r>
              <a:rPr lang="en-US" altLang="zh-CN" sz="2800" b="1">
                <a:latin typeface="Times New Roman" panose="02020603050405020304" charset="0"/>
              </a:rPr>
              <a:t>O</a:t>
            </a:r>
            <a:r>
              <a:rPr lang="zh-CN" altLang="en-US" sz="2800" b="1" dirty="0">
                <a:latin typeface="Times New Roman" panose="02020603050405020304" charset="0"/>
              </a:rPr>
              <a:t>反应中氧化剂与还原剂的质量比为</a:t>
            </a:r>
            <a:r>
              <a:rPr lang="en-US" altLang="zh-CN" sz="2800" b="1">
                <a:latin typeface="Times New Roman" panose="02020603050405020304" charset="0"/>
              </a:rPr>
              <a:t>2∶1</a:t>
            </a:r>
            <a:endParaRPr lang="en-US" altLang="zh-CN" sz="2800" b="1" dirty="0">
              <a:latin typeface="Times New Roman" panose="02020603050405020304" charset="0"/>
            </a:endParaRPr>
          </a:p>
        </p:txBody>
      </p:sp>
      <p:sp>
        <p:nvSpPr>
          <p:cNvPr id="9219" name="矩形 9218"/>
          <p:cNvSpPr/>
          <p:nvPr/>
        </p:nvSpPr>
        <p:spPr>
          <a:xfrm>
            <a:off x="4595495" y="419100"/>
            <a:ext cx="24860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eaLnBrk="0" hangingPunct="0">
              <a:lnSpc>
                <a:spcPct val="100000"/>
              </a:lnSpc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</a:rPr>
              <a:t>(1)(4)(5)(8)(10) 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6" name="文本框 13315"/>
          <p:cNvSpPr txBox="1"/>
          <p:nvPr/>
        </p:nvSpPr>
        <p:spPr>
          <a:xfrm>
            <a:off x="528955" y="598805"/>
            <a:ext cx="11356975" cy="2330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defTabSz="685800"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【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例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】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在一定条件下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,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将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NO</a:t>
            </a:r>
            <a:r>
              <a:rPr lang="en-US" altLang="zh-CN" sz="2800" b="1" baseline="-25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和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O</a:t>
            </a:r>
            <a:r>
              <a:rPr lang="en-US" altLang="zh-CN" sz="2800" b="1" baseline="-25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的混合气体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12 </a:t>
            </a:r>
            <a:r>
              <a:rPr lang="en-US" altLang="zh-CN" sz="2800" b="1" err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mL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通入足量水中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,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充分反应后余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 </a:t>
            </a:r>
            <a:r>
              <a:rPr lang="en-US" altLang="zh-CN" sz="2800" b="1" err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mL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气体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同温同压下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),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则原混合气体中氧气的体积为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　   　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endParaRPr lang="en-US" altLang="zh-CN" sz="28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defTabSz="685800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①1.2 </a:t>
            </a:r>
            <a:r>
              <a:rPr lang="en-US" altLang="zh-CN" sz="2800" b="1" err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mL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　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②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2.4 </a:t>
            </a:r>
            <a:r>
              <a:rPr lang="en-US" altLang="zh-CN" sz="2800" b="1" err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mL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　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③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 </a:t>
            </a:r>
            <a:r>
              <a:rPr lang="en-US" altLang="zh-CN" sz="2800" b="1" err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mL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　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④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 </a:t>
            </a:r>
            <a:r>
              <a:rPr lang="en-US" altLang="zh-CN" sz="2800" b="1" err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mL</a:t>
            </a:r>
            <a:endParaRPr lang="en-US" altLang="zh-CN" sz="28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defTabSz="685800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A.①②	    B.②③	  C.③④	     D.①④</a:t>
            </a:r>
            <a:endParaRPr lang="en-US" altLang="zh-CN" sz="28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317" name="文本框 13316"/>
          <p:cNvSpPr txBox="1"/>
          <p:nvPr/>
        </p:nvSpPr>
        <p:spPr>
          <a:xfrm>
            <a:off x="10687050" y="1205865"/>
            <a:ext cx="1267460" cy="6508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defTabSz="685800">
              <a:lnSpc>
                <a:spcPct val="130000"/>
              </a:lnSpc>
            </a:pPr>
            <a:r>
              <a:rPr lang="en-US" altLang="en-US" sz="28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D</a:t>
            </a:r>
            <a:endParaRPr lang="en-US" altLang="en-US" sz="28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3742884" y="852653"/>
            <a:ext cx="4184261" cy="583686"/>
            <a:chOff x="4393209" y="2148657"/>
            <a:chExt cx="4184261" cy="583686"/>
          </a:xfrm>
        </p:grpSpPr>
        <p:sp>
          <p:nvSpPr>
            <p:cNvPr id="16" name="流程图: 终止 15"/>
            <p:cNvSpPr/>
            <p:nvPr/>
          </p:nvSpPr>
          <p:spPr>
            <a:xfrm>
              <a:off x="4393209" y="2148657"/>
              <a:ext cx="4184261" cy="583686"/>
            </a:xfrm>
            <a:prstGeom prst="flowChartTerminator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5225684" y="2178890"/>
              <a:ext cx="2667635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/>
              <a:r>
                <a:rPr lang="zh-CN" altLang="en-US" sz="2800" b="1" kern="100" spc="-20" dirty="0">
                  <a:solidFill>
                    <a:schemeClr val="bg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氮氧化物的危害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244" name="文本框 10243"/>
          <p:cNvSpPr txBox="1"/>
          <p:nvPr/>
        </p:nvSpPr>
        <p:spPr>
          <a:xfrm>
            <a:off x="387350" y="1688465"/>
            <a:ext cx="11417935" cy="28898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defTabSz="685800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charset="0"/>
              </a:rPr>
              <a:t>1.</a:t>
            </a:r>
            <a:r>
              <a:rPr lang="zh-CN" altLang="en-US" sz="2800" b="1">
                <a:latin typeface="Times New Roman" panose="02020603050405020304" charset="0"/>
              </a:rPr>
              <a:t>光化学烟雾</a:t>
            </a:r>
            <a:r>
              <a:rPr lang="en-US" altLang="zh-CN" sz="2800" b="1">
                <a:latin typeface="Times New Roman" panose="02020603050405020304" charset="0"/>
              </a:rPr>
              <a:t>:NO</a:t>
            </a:r>
            <a:r>
              <a:rPr lang="en-US" altLang="zh-CN" sz="2800" b="1" baseline="-25000">
                <a:latin typeface="Times New Roman" panose="02020603050405020304" charset="0"/>
              </a:rPr>
              <a:t>x</a:t>
            </a:r>
            <a:r>
              <a:rPr lang="zh-CN" altLang="en-US" sz="2800" b="1">
                <a:latin typeface="Times New Roman" panose="02020603050405020304" charset="0"/>
              </a:rPr>
              <a:t>在紫外线作用下</a:t>
            </a:r>
            <a:r>
              <a:rPr lang="en-US" altLang="zh-CN" sz="2800" b="1">
                <a:latin typeface="Times New Roman" panose="02020603050405020304" charset="0"/>
              </a:rPr>
              <a:t>,</a:t>
            </a:r>
            <a:r>
              <a:rPr lang="zh-CN" altLang="en-US" sz="2800" b="1">
                <a:latin typeface="Times New Roman" panose="02020603050405020304" charset="0"/>
              </a:rPr>
              <a:t>与碳氢化合物发生一系列光化学反应</a:t>
            </a:r>
            <a:r>
              <a:rPr lang="en-US" altLang="zh-CN" sz="2800" b="1">
                <a:latin typeface="Times New Roman" panose="02020603050405020304" charset="0"/>
              </a:rPr>
              <a:t>,</a:t>
            </a:r>
            <a:r>
              <a:rPr lang="zh-CN" altLang="en-US" sz="2800" b="1">
                <a:latin typeface="Times New Roman" panose="02020603050405020304" charset="0"/>
              </a:rPr>
              <a:t>产生了一种有毒的烟雾。</a:t>
            </a:r>
            <a:endParaRPr lang="zh-CN" altLang="en-US" sz="2800" b="1">
              <a:latin typeface="Times New Roman" panose="02020603050405020304" charset="0"/>
            </a:endParaRPr>
          </a:p>
          <a:p>
            <a:pPr defTabSz="685800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charset="0"/>
              </a:rPr>
              <a:t>2.</a:t>
            </a:r>
            <a:r>
              <a:rPr lang="zh-CN" altLang="en-US" sz="2800" b="1">
                <a:latin typeface="Times New Roman" panose="02020603050405020304" charset="0"/>
              </a:rPr>
              <a:t>酸雨</a:t>
            </a:r>
            <a:r>
              <a:rPr lang="en-US" altLang="zh-CN" sz="2800" b="1">
                <a:latin typeface="Times New Roman" panose="02020603050405020304" charset="0"/>
              </a:rPr>
              <a:t>:NO</a:t>
            </a:r>
            <a:r>
              <a:rPr lang="en-US" altLang="zh-CN" sz="2800" b="1" baseline="-25000">
                <a:latin typeface="Times New Roman" panose="02020603050405020304" charset="0"/>
              </a:rPr>
              <a:t>x</a:t>
            </a:r>
            <a:r>
              <a:rPr lang="zh-CN" altLang="en-US" sz="2800" b="1">
                <a:latin typeface="Times New Roman" panose="02020603050405020304" charset="0"/>
              </a:rPr>
              <a:t>排入大气中</a:t>
            </a:r>
            <a:r>
              <a:rPr lang="en-US" altLang="zh-CN" sz="2800" b="1">
                <a:latin typeface="Times New Roman" panose="02020603050405020304" charset="0"/>
              </a:rPr>
              <a:t>,</a:t>
            </a:r>
            <a:r>
              <a:rPr lang="zh-CN" altLang="en-US" sz="2800" b="1">
                <a:latin typeface="Times New Roman" panose="02020603050405020304" charset="0"/>
              </a:rPr>
              <a:t>与水反应生成</a:t>
            </a:r>
            <a:r>
              <a:rPr lang="en-US" altLang="zh-CN" sz="2800" b="1">
                <a:latin typeface="Times New Roman" panose="02020603050405020304" charset="0"/>
              </a:rPr>
              <a:t>HNO</a:t>
            </a:r>
            <a:r>
              <a:rPr lang="en-US" altLang="zh-CN" sz="2800" b="1" baseline="-25000">
                <a:latin typeface="Times New Roman" panose="02020603050405020304" charset="0"/>
              </a:rPr>
              <a:t>3</a:t>
            </a:r>
            <a:r>
              <a:rPr lang="zh-CN" altLang="en-US" sz="2800" b="1">
                <a:latin typeface="Times New Roman" panose="02020603050405020304" charset="0"/>
              </a:rPr>
              <a:t>和</a:t>
            </a:r>
            <a:r>
              <a:rPr lang="en-US" altLang="zh-CN" sz="2800" b="1">
                <a:latin typeface="Times New Roman" panose="02020603050405020304" charset="0"/>
              </a:rPr>
              <a:t>HNO</a:t>
            </a:r>
            <a:r>
              <a:rPr lang="en-US" altLang="zh-CN" sz="2800" b="1" baseline="-25000">
                <a:latin typeface="Times New Roman" panose="02020603050405020304" charset="0"/>
              </a:rPr>
              <a:t>2</a:t>
            </a:r>
            <a:r>
              <a:rPr lang="en-US" altLang="zh-CN" sz="2800" b="1">
                <a:latin typeface="Times New Roman" panose="02020603050405020304" charset="0"/>
              </a:rPr>
              <a:t>,</a:t>
            </a:r>
            <a:r>
              <a:rPr lang="zh-CN" altLang="en-US" sz="2800" b="1">
                <a:latin typeface="Times New Roman" panose="02020603050405020304" charset="0"/>
              </a:rPr>
              <a:t>随雨雪降到地面。</a:t>
            </a:r>
            <a:endParaRPr lang="zh-CN" altLang="en-US" sz="2800" b="1">
              <a:latin typeface="Times New Roman" panose="02020603050405020304" charset="0"/>
            </a:endParaRPr>
          </a:p>
          <a:p>
            <a:pPr defTabSz="685800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charset="0"/>
              </a:rPr>
              <a:t>3.</a:t>
            </a:r>
            <a:r>
              <a:rPr lang="zh-CN" altLang="en-US" sz="2800" b="1">
                <a:latin typeface="Times New Roman" panose="02020603050405020304" charset="0"/>
              </a:rPr>
              <a:t>破坏臭氧层</a:t>
            </a:r>
            <a:r>
              <a:rPr lang="en-US" altLang="zh-CN" sz="2800" b="1">
                <a:latin typeface="Times New Roman" panose="02020603050405020304" charset="0"/>
              </a:rPr>
              <a:t>:NO</a:t>
            </a:r>
            <a:r>
              <a:rPr lang="en-US" altLang="zh-CN" sz="2800" b="1" baseline="-25000">
                <a:latin typeface="Times New Roman" panose="02020603050405020304" charset="0"/>
              </a:rPr>
              <a:t>2</a:t>
            </a:r>
            <a:r>
              <a:rPr lang="zh-CN" altLang="en-US" sz="2800" b="1">
                <a:latin typeface="Times New Roman" panose="02020603050405020304" charset="0"/>
              </a:rPr>
              <a:t>可使平流层中的臭氧减少</a:t>
            </a:r>
            <a:r>
              <a:rPr lang="en-US" altLang="zh-CN" sz="2800" b="1">
                <a:latin typeface="Times New Roman" panose="02020603050405020304" charset="0"/>
              </a:rPr>
              <a:t>,</a:t>
            </a:r>
            <a:r>
              <a:rPr lang="zh-CN" altLang="en-US" sz="2800" b="1">
                <a:latin typeface="Times New Roman" panose="02020603050405020304" charset="0"/>
              </a:rPr>
              <a:t>导致地面紫外线辐射量增加。</a:t>
            </a:r>
            <a:endParaRPr lang="zh-CN" altLang="en-US" sz="2800" b="1">
              <a:latin typeface="Times New Roman" panose="02020603050405020304" charset="0"/>
            </a:endParaRPr>
          </a:p>
          <a:p>
            <a:pPr defTabSz="685800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charset="0"/>
              </a:rPr>
              <a:t>4.NO</a:t>
            </a:r>
            <a:r>
              <a:rPr lang="zh-CN" altLang="en-US" sz="2800" b="1">
                <a:latin typeface="Times New Roman" panose="02020603050405020304" charset="0"/>
              </a:rPr>
              <a:t>与血红蛋白结合使人中毒。</a:t>
            </a:r>
            <a:endParaRPr lang="zh-CN" altLang="en-US" sz="2800" b="1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8" name="文本框 11267"/>
          <p:cNvSpPr txBox="1"/>
          <p:nvPr/>
        </p:nvSpPr>
        <p:spPr>
          <a:xfrm>
            <a:off x="741045" y="2081530"/>
            <a:ext cx="1096581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2800" b="1">
                <a:latin typeface="Times New Roman" panose="02020603050405020304" charset="0"/>
              </a:rPr>
              <a:t>2NO</a:t>
            </a:r>
            <a:r>
              <a:rPr lang="en-US" altLang="zh-CN" sz="2800" b="1" baseline="-25000">
                <a:latin typeface="Times New Roman" panose="02020603050405020304" charset="0"/>
              </a:rPr>
              <a:t>2</a:t>
            </a:r>
            <a:r>
              <a:rPr lang="en-US" altLang="zh-CN" sz="2800" b="1">
                <a:latin typeface="Times New Roman" panose="02020603050405020304" charset="0"/>
              </a:rPr>
              <a:t>+2NaOH=NaNO</a:t>
            </a:r>
            <a:r>
              <a:rPr lang="en-US" altLang="zh-CN" sz="2800" b="1" baseline="-25000">
                <a:latin typeface="Times New Roman" panose="02020603050405020304" charset="0"/>
              </a:rPr>
              <a:t>3</a:t>
            </a:r>
            <a:r>
              <a:rPr lang="en-US" altLang="zh-CN" sz="2800" b="1">
                <a:latin typeface="Times New Roman" panose="02020603050405020304" charset="0"/>
              </a:rPr>
              <a:t>+NaNO</a:t>
            </a:r>
            <a:r>
              <a:rPr lang="en-US" altLang="zh-CN" sz="2800" b="1" baseline="-25000">
                <a:latin typeface="Times New Roman" panose="02020603050405020304" charset="0"/>
              </a:rPr>
              <a:t>2</a:t>
            </a:r>
            <a:r>
              <a:rPr lang="en-US" altLang="zh-CN" sz="2800" b="1">
                <a:latin typeface="Times New Roman" panose="02020603050405020304" charset="0"/>
              </a:rPr>
              <a:t>+H</a:t>
            </a:r>
            <a:r>
              <a:rPr lang="en-US" altLang="zh-CN" sz="2800" b="1" baseline="-25000">
                <a:latin typeface="Times New Roman" panose="02020603050405020304" charset="0"/>
              </a:rPr>
              <a:t>2</a:t>
            </a:r>
            <a:r>
              <a:rPr lang="en-US" altLang="zh-CN" sz="2800" b="1">
                <a:latin typeface="Times New Roman" panose="02020603050405020304" charset="0"/>
              </a:rPr>
              <a:t>O</a:t>
            </a:r>
            <a:endParaRPr lang="en-US" altLang="zh-CN" sz="2800" b="1">
              <a:latin typeface="Times New Roman" panose="02020603050405020304" charset="0"/>
            </a:endParaRPr>
          </a:p>
          <a:p>
            <a:r>
              <a:rPr lang="en-US" altLang="zh-CN" sz="2800" b="1">
                <a:latin typeface="Times New Roman" panose="02020603050405020304" charset="0"/>
              </a:rPr>
              <a:t>NO</a:t>
            </a:r>
            <a:r>
              <a:rPr lang="en-US" altLang="zh-CN" sz="2800" b="1" baseline="-25000">
                <a:latin typeface="Times New Roman" panose="02020603050405020304" charset="0"/>
              </a:rPr>
              <a:t>2</a:t>
            </a:r>
            <a:r>
              <a:rPr lang="en-US" altLang="zh-CN" sz="2800" b="1">
                <a:latin typeface="Times New Roman" panose="02020603050405020304" charset="0"/>
              </a:rPr>
              <a:t>+NO+2NaOH=2NaNO</a:t>
            </a:r>
            <a:r>
              <a:rPr lang="en-US" altLang="zh-CN" sz="2800" b="1" baseline="-25000">
                <a:latin typeface="Times New Roman" panose="02020603050405020304" charset="0"/>
              </a:rPr>
              <a:t>2</a:t>
            </a:r>
            <a:r>
              <a:rPr lang="en-US" altLang="zh-CN" sz="2800" b="1">
                <a:latin typeface="Times New Roman" panose="02020603050405020304" charset="0"/>
              </a:rPr>
              <a:t>+H</a:t>
            </a:r>
            <a:r>
              <a:rPr lang="en-US" altLang="zh-CN" sz="2800" b="1" baseline="-25000">
                <a:latin typeface="Times New Roman" panose="02020603050405020304" charset="0"/>
              </a:rPr>
              <a:t>2</a:t>
            </a:r>
            <a:r>
              <a:rPr lang="en-US" altLang="zh-CN" sz="2800" b="1">
                <a:latin typeface="Times New Roman" panose="02020603050405020304" charset="0"/>
              </a:rPr>
              <a:t>O</a:t>
            </a:r>
            <a:endParaRPr lang="en-US" altLang="zh-CN" sz="2800" b="1">
              <a:latin typeface="Times New Roman" panose="02020603050405020304" charset="0"/>
            </a:endParaRPr>
          </a:p>
          <a:p>
            <a:r>
              <a:rPr lang="en-US" altLang="zh-CN" sz="2800" b="1">
                <a:latin typeface="Times New Roman" panose="02020603050405020304" charset="0"/>
              </a:rPr>
              <a:t>NO</a:t>
            </a:r>
            <a:r>
              <a:rPr lang="en-US" altLang="zh-CN" sz="2800" b="1" baseline="-25000">
                <a:latin typeface="Times New Roman" panose="02020603050405020304" charset="0"/>
              </a:rPr>
              <a:t>2</a:t>
            </a:r>
            <a:r>
              <a:rPr lang="zh-CN" altLang="en-US" sz="2800" b="1" dirty="0">
                <a:latin typeface="Times New Roman" panose="02020603050405020304" charset="0"/>
              </a:rPr>
              <a:t>、</a:t>
            </a:r>
            <a:r>
              <a:rPr lang="en-US" altLang="zh-CN" sz="2800" b="1">
                <a:latin typeface="Times New Roman" panose="02020603050405020304" charset="0"/>
              </a:rPr>
              <a:t>NO</a:t>
            </a:r>
            <a:r>
              <a:rPr lang="zh-CN" altLang="en-US" sz="2800" b="1" dirty="0">
                <a:latin typeface="Times New Roman" panose="02020603050405020304" charset="0"/>
              </a:rPr>
              <a:t>的混合气体能被足量烧碱溶液完全吸收的条件是</a:t>
            </a:r>
            <a:r>
              <a:rPr lang="en-US" altLang="zh-CN" sz="2800" b="1">
                <a:latin typeface="Times New Roman" panose="02020603050405020304" charset="0"/>
              </a:rPr>
              <a:t>n(NO</a:t>
            </a:r>
            <a:r>
              <a:rPr lang="en-US" altLang="zh-CN" sz="2800" b="1" baseline="-25000">
                <a:latin typeface="Times New Roman" panose="02020603050405020304" charset="0"/>
              </a:rPr>
              <a:t>2</a:t>
            </a:r>
            <a:r>
              <a:rPr lang="en-US" altLang="zh-CN" sz="2800" b="1">
                <a:latin typeface="Times New Roman" panose="02020603050405020304" charset="0"/>
              </a:rPr>
              <a:t>)≥n(NO)</a:t>
            </a:r>
            <a:r>
              <a:rPr lang="zh-CN" altLang="en-US" sz="2800" b="1" dirty="0">
                <a:latin typeface="Times New Roman" panose="02020603050405020304" charset="0"/>
              </a:rPr>
              <a:t>。一般适合工业尾气中</a:t>
            </a:r>
            <a:r>
              <a:rPr lang="en-US" altLang="zh-CN" sz="2800" b="1" err="1">
                <a:latin typeface="Times New Roman" panose="02020603050405020304" charset="0"/>
              </a:rPr>
              <a:t>NO</a:t>
            </a:r>
            <a:r>
              <a:rPr lang="en-US" altLang="zh-CN" sz="2800" b="1" baseline="-25000" err="1">
                <a:latin typeface="Times New Roman" panose="02020603050405020304" charset="0"/>
              </a:rPr>
              <a:t>x</a:t>
            </a:r>
            <a:r>
              <a:rPr lang="zh-CN" altLang="en-US" sz="2800" b="1" dirty="0">
                <a:latin typeface="Times New Roman" panose="02020603050405020304" charset="0"/>
              </a:rPr>
              <a:t>的处理。</a:t>
            </a:r>
            <a:endParaRPr lang="zh-CN" altLang="en-US" sz="2800" b="1" dirty="0">
              <a:latin typeface="Times New Roman" panose="02020603050405020304" charset="0"/>
            </a:endParaRPr>
          </a:p>
        </p:txBody>
      </p:sp>
      <p:sp>
        <p:nvSpPr>
          <p:cNvPr id="11270" name="矩形 11269"/>
          <p:cNvSpPr/>
          <p:nvPr/>
        </p:nvSpPr>
        <p:spPr>
          <a:xfrm>
            <a:off x="761365" y="1431925"/>
            <a:ext cx="223710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>
                <a:latin typeface="Times New Roman" panose="02020603050405020304" charset="0"/>
              </a:rPr>
              <a:t>1.</a:t>
            </a:r>
            <a:r>
              <a:rPr lang="zh-CN" altLang="en-US" sz="2800" b="1" dirty="0">
                <a:latin typeface="Times New Roman" panose="02020603050405020304" charset="0"/>
              </a:rPr>
              <a:t>碱液吸收法</a:t>
            </a:r>
            <a:endParaRPr lang="zh-CN" altLang="en-US" sz="2800" b="1" dirty="0">
              <a:latin typeface="Times New Roman" panose="02020603050405020304" charset="0"/>
            </a:endParaRPr>
          </a:p>
        </p:txBody>
      </p:sp>
      <p:sp>
        <p:nvSpPr>
          <p:cNvPr id="11271" name="文本框 11270"/>
          <p:cNvSpPr txBox="1"/>
          <p:nvPr/>
        </p:nvSpPr>
        <p:spPr>
          <a:xfrm>
            <a:off x="617220" y="3952875"/>
            <a:ext cx="11294745" cy="2330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defTabSz="685800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charset="0"/>
              </a:rPr>
              <a:t>2.</a:t>
            </a:r>
            <a:r>
              <a:rPr lang="zh-CN" altLang="en-US" sz="2800" b="1" dirty="0">
                <a:latin typeface="Times New Roman" panose="02020603050405020304" charset="0"/>
              </a:rPr>
              <a:t>催化转化法</a:t>
            </a:r>
            <a:endParaRPr lang="zh-CN" altLang="en-US" sz="2800" b="1" dirty="0">
              <a:latin typeface="Times New Roman" panose="02020603050405020304" charset="0"/>
            </a:endParaRPr>
          </a:p>
          <a:p>
            <a:pPr defTabSz="685800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charset="0"/>
              </a:rPr>
              <a:t>在催化剂、加热条件下</a:t>
            </a:r>
            <a:r>
              <a:rPr lang="en-US" altLang="zh-CN" sz="2800" b="1">
                <a:latin typeface="Times New Roman" panose="02020603050405020304" charset="0"/>
              </a:rPr>
              <a:t>,</a:t>
            </a:r>
            <a:r>
              <a:rPr lang="zh-CN" altLang="en-US" sz="2800" b="1" dirty="0">
                <a:latin typeface="Times New Roman" panose="02020603050405020304" charset="0"/>
              </a:rPr>
              <a:t>氨可将氮氧化物转化为无毒气体</a:t>
            </a:r>
            <a:r>
              <a:rPr lang="en-US" altLang="zh-CN" sz="2800" b="1">
                <a:latin typeface="Times New Roman" panose="02020603050405020304" charset="0"/>
              </a:rPr>
              <a:t>(N</a:t>
            </a:r>
            <a:r>
              <a:rPr lang="en-US" altLang="zh-CN" sz="2800" b="1" baseline="-25000">
                <a:latin typeface="Times New Roman" panose="02020603050405020304" charset="0"/>
              </a:rPr>
              <a:t>2</a:t>
            </a:r>
            <a:r>
              <a:rPr lang="en-US" altLang="zh-CN" sz="2800" b="1">
                <a:latin typeface="Times New Roman" panose="02020603050405020304" charset="0"/>
              </a:rPr>
              <a:t>)</a:t>
            </a:r>
            <a:r>
              <a:rPr lang="zh-CN" altLang="en-US" sz="2800" b="1" dirty="0">
                <a:latin typeface="Times New Roman" panose="02020603050405020304" charset="0"/>
              </a:rPr>
              <a:t>或</a:t>
            </a:r>
            <a:r>
              <a:rPr lang="en-US" altLang="zh-CN" sz="2800" b="1" err="1">
                <a:latin typeface="Times New Roman" panose="02020603050405020304" charset="0"/>
              </a:rPr>
              <a:t>NO</a:t>
            </a:r>
            <a:r>
              <a:rPr lang="en-US" altLang="zh-CN" sz="2800" b="1" baseline="-25000" err="1">
                <a:latin typeface="Times New Roman" panose="02020603050405020304" charset="0"/>
              </a:rPr>
              <a:t>x</a:t>
            </a:r>
            <a:r>
              <a:rPr lang="zh-CN" altLang="en-US" sz="2800" b="1" dirty="0">
                <a:latin typeface="Times New Roman" panose="02020603050405020304" charset="0"/>
              </a:rPr>
              <a:t>与</a:t>
            </a:r>
            <a:r>
              <a:rPr lang="en-US" altLang="zh-CN" sz="2800" b="1">
                <a:latin typeface="Times New Roman" panose="02020603050405020304" charset="0"/>
              </a:rPr>
              <a:t>CO</a:t>
            </a:r>
            <a:r>
              <a:rPr lang="zh-CN" altLang="en-US" sz="2800" b="1" dirty="0">
                <a:latin typeface="Times New Roman" panose="02020603050405020304" charset="0"/>
              </a:rPr>
              <a:t>在一定温度下催化转化为无毒气体</a:t>
            </a:r>
            <a:r>
              <a:rPr lang="en-US" altLang="zh-CN" sz="2800" b="1">
                <a:latin typeface="Times New Roman" panose="02020603050405020304" charset="0"/>
              </a:rPr>
              <a:t>(N</a:t>
            </a:r>
            <a:r>
              <a:rPr lang="en-US" altLang="zh-CN" sz="2800" b="1" baseline="-25000">
                <a:latin typeface="Times New Roman" panose="02020603050405020304" charset="0"/>
              </a:rPr>
              <a:t>2</a:t>
            </a:r>
            <a:r>
              <a:rPr lang="zh-CN" altLang="en-US" sz="2800" b="1" dirty="0">
                <a:latin typeface="Times New Roman" panose="02020603050405020304" charset="0"/>
              </a:rPr>
              <a:t>和</a:t>
            </a:r>
            <a:r>
              <a:rPr lang="en-US" altLang="zh-CN" sz="2800" b="1">
                <a:latin typeface="Times New Roman" panose="02020603050405020304" charset="0"/>
              </a:rPr>
              <a:t>CO</a:t>
            </a:r>
            <a:r>
              <a:rPr lang="en-US" altLang="zh-CN" sz="2800" b="1" baseline="-25000">
                <a:latin typeface="Times New Roman" panose="02020603050405020304" charset="0"/>
              </a:rPr>
              <a:t>2</a:t>
            </a:r>
            <a:r>
              <a:rPr lang="en-US" altLang="zh-CN" sz="2800" b="1">
                <a:latin typeface="Times New Roman" panose="02020603050405020304" charset="0"/>
              </a:rPr>
              <a:t>)</a:t>
            </a:r>
            <a:r>
              <a:rPr lang="zh-CN" altLang="en-US" sz="2800" b="1" dirty="0">
                <a:latin typeface="Times New Roman" panose="02020603050405020304" charset="0"/>
              </a:rPr>
              <a:t>。一般适用于汽车尾气的处理。</a:t>
            </a:r>
            <a:endParaRPr lang="zh-CN" altLang="en-US" sz="2800" b="1" dirty="0">
              <a:latin typeface="Times New Roman" panose="0202060305040502030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663509" y="531978"/>
            <a:ext cx="4184261" cy="583686"/>
            <a:chOff x="4393209" y="2148657"/>
            <a:chExt cx="4184261" cy="583686"/>
          </a:xfrm>
        </p:grpSpPr>
        <p:sp>
          <p:nvSpPr>
            <p:cNvPr id="16" name="流程图: 终止 15"/>
            <p:cNvSpPr/>
            <p:nvPr/>
          </p:nvSpPr>
          <p:spPr>
            <a:xfrm>
              <a:off x="4393209" y="2148657"/>
              <a:ext cx="4184261" cy="583686"/>
            </a:xfrm>
            <a:prstGeom prst="flowChartTerminator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5225685" y="2178890"/>
              <a:ext cx="2667635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/>
              <a:r>
                <a:rPr lang="zh-CN" altLang="en-US" sz="2800" b="1" kern="100" spc="-20" dirty="0">
                  <a:solidFill>
                    <a:schemeClr val="bg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氮氧化物的处理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70" grpId="0"/>
      <p:bldP spid="1127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3930209" y="415138"/>
            <a:ext cx="4184261" cy="583686"/>
            <a:chOff x="4393209" y="2148657"/>
            <a:chExt cx="4184261" cy="583686"/>
          </a:xfrm>
        </p:grpSpPr>
        <p:sp>
          <p:nvSpPr>
            <p:cNvPr id="16" name="流程图: 终止 15"/>
            <p:cNvSpPr/>
            <p:nvPr/>
          </p:nvSpPr>
          <p:spPr>
            <a:xfrm>
              <a:off x="4393209" y="2148657"/>
              <a:ext cx="4184261" cy="583686"/>
            </a:xfrm>
            <a:prstGeom prst="flowChartTerminator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5571886" y="2178890"/>
              <a:ext cx="1975221" cy="523220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/>
              <a:r>
                <a:rPr lang="zh-CN" altLang="en-US" sz="2800" b="1" kern="100" spc="-20" dirty="0">
                  <a:solidFill>
                    <a:schemeClr val="bg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氮的氧化物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421343" y="2874514"/>
            <a:ext cx="848556" cy="52322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800" b="1" kern="100" spc="-2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</a:t>
            </a:r>
            <a:r>
              <a:rPr lang="en-US" altLang="zh-CN" sz="2800" b="1" kern="100" spc="-20" baseline="-25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en-US" altLang="zh-CN" sz="2800" b="1" kern="100" spc="-2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O</a:t>
            </a:r>
            <a:endParaRPr lang="zh-CN" altLang="en-US" sz="2800" dirty="0"/>
          </a:p>
        </p:txBody>
      </p:sp>
      <p:sp>
        <p:nvSpPr>
          <p:cNvPr id="25" name="矩形 24"/>
          <p:cNvSpPr/>
          <p:nvPr/>
        </p:nvSpPr>
        <p:spPr>
          <a:xfrm>
            <a:off x="583979" y="2593215"/>
            <a:ext cx="1731273" cy="2246769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b="1" kern="100" spc="-2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“笑气”，称氧化亚氮，曾作为麻醉药物使用</a:t>
            </a:r>
            <a:endParaRPr lang="zh-CN" altLang="en-US" sz="2800" dirty="0"/>
          </a:p>
        </p:txBody>
      </p:sp>
      <p:sp>
        <p:nvSpPr>
          <p:cNvPr id="26" name="矩形 25"/>
          <p:cNvSpPr/>
          <p:nvPr/>
        </p:nvSpPr>
        <p:spPr>
          <a:xfrm>
            <a:off x="3612976" y="2874514"/>
            <a:ext cx="848556" cy="52322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800" b="1" kern="100" spc="-2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NO</a:t>
            </a:r>
            <a:endParaRPr lang="zh-CN" altLang="en-US" sz="2800" dirty="0"/>
          </a:p>
        </p:txBody>
      </p:sp>
      <p:sp>
        <p:nvSpPr>
          <p:cNvPr id="27" name="矩形 26"/>
          <p:cNvSpPr/>
          <p:nvPr/>
        </p:nvSpPr>
        <p:spPr>
          <a:xfrm>
            <a:off x="4497975" y="2874514"/>
            <a:ext cx="1152188" cy="52322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800" b="1" kern="100" spc="-2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</a:t>
            </a:r>
            <a:r>
              <a:rPr lang="en-US" altLang="zh-CN" sz="2800" b="1" kern="100" spc="-20" baseline="-25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en-US" altLang="zh-CN" sz="2800" b="1" kern="100" spc="-2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O</a:t>
            </a:r>
            <a:r>
              <a:rPr lang="en-US" altLang="zh-CN" sz="2800" b="1" kern="100" spc="-20" baseline="-25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endParaRPr lang="zh-CN" altLang="en-US" sz="2800" baseline="-25000" dirty="0"/>
          </a:p>
        </p:txBody>
      </p:sp>
      <p:sp>
        <p:nvSpPr>
          <p:cNvPr id="28" name="矩形 27"/>
          <p:cNvSpPr/>
          <p:nvPr/>
        </p:nvSpPr>
        <p:spPr>
          <a:xfrm>
            <a:off x="5729709" y="2874514"/>
            <a:ext cx="937852" cy="52322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800" b="1" kern="100" spc="-2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NO</a:t>
            </a:r>
            <a:r>
              <a:rPr lang="en-US" altLang="zh-CN" sz="2800" b="1" kern="100" spc="-20" baseline="-25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endParaRPr lang="zh-CN" altLang="en-US" sz="2800" baseline="-25000" dirty="0"/>
          </a:p>
        </p:txBody>
      </p:sp>
      <p:sp>
        <p:nvSpPr>
          <p:cNvPr id="29" name="矩形 28"/>
          <p:cNvSpPr/>
          <p:nvPr/>
        </p:nvSpPr>
        <p:spPr>
          <a:xfrm>
            <a:off x="6667561" y="2874514"/>
            <a:ext cx="1152188" cy="52322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800" b="1" kern="100" spc="-2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</a:t>
            </a:r>
            <a:r>
              <a:rPr lang="en-US" altLang="zh-CN" sz="2800" b="1" kern="100" spc="-20" baseline="-25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en-US" altLang="zh-CN" sz="2800" b="1" kern="100" spc="-2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O</a:t>
            </a:r>
            <a:r>
              <a:rPr lang="en-US" altLang="zh-CN" sz="2800" b="1" kern="100" spc="-20" baseline="-25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</a:t>
            </a:r>
            <a:endParaRPr lang="zh-CN" altLang="en-US" sz="2800" baseline="-25000" dirty="0"/>
          </a:p>
        </p:txBody>
      </p:sp>
      <p:sp>
        <p:nvSpPr>
          <p:cNvPr id="30" name="矩形 29"/>
          <p:cNvSpPr/>
          <p:nvPr/>
        </p:nvSpPr>
        <p:spPr>
          <a:xfrm>
            <a:off x="7922690" y="2874514"/>
            <a:ext cx="1152188" cy="52322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800" b="1" kern="100" spc="-2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</a:t>
            </a:r>
            <a:r>
              <a:rPr lang="en-US" altLang="zh-CN" sz="2800" b="1" kern="100" spc="-20" baseline="-25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en-US" altLang="zh-CN" sz="2800" b="1" kern="100" spc="-2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O</a:t>
            </a:r>
            <a:r>
              <a:rPr lang="en-US" altLang="zh-CN" sz="2800" b="1" kern="100" spc="-20" baseline="-25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</a:t>
            </a:r>
            <a:endParaRPr lang="zh-CN" altLang="en-US" sz="2800" baseline="-25000" dirty="0"/>
          </a:p>
        </p:txBody>
      </p:sp>
      <p:grpSp>
        <p:nvGrpSpPr>
          <p:cNvPr id="5" name="组合 4"/>
          <p:cNvGrpSpPr/>
          <p:nvPr/>
        </p:nvGrpSpPr>
        <p:grpSpPr>
          <a:xfrm>
            <a:off x="2371217" y="2595126"/>
            <a:ext cx="6062013" cy="400110"/>
            <a:chOff x="2444877" y="4103251"/>
            <a:chExt cx="6062013" cy="400110"/>
          </a:xfrm>
        </p:grpSpPr>
        <p:sp>
          <p:nvSpPr>
            <p:cNvPr id="34" name="矩形 33"/>
            <p:cNvSpPr/>
            <p:nvPr/>
          </p:nvSpPr>
          <p:spPr>
            <a:xfrm>
              <a:off x="2444877" y="4103251"/>
              <a:ext cx="848556" cy="40011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en-US" sz="2000" b="1" kern="100" spc="-2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＋</a:t>
              </a:r>
              <a:r>
                <a:rPr lang="en-US" altLang="zh-CN" sz="2000" b="1" kern="100" spc="-2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1</a:t>
              </a:r>
              <a:endParaRPr lang="zh-CN" altLang="en-US" sz="20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3607960" y="4103251"/>
              <a:ext cx="603095" cy="40011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en-US" sz="2000" b="1" kern="100" spc="-2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＋</a:t>
              </a:r>
              <a:r>
                <a:rPr lang="en-US" altLang="zh-CN" sz="2000" b="1" kern="100" spc="-2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2</a:t>
              </a:r>
              <a:endParaRPr lang="zh-CN" altLang="en-US" sz="200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4525582" y="4103251"/>
              <a:ext cx="679234" cy="40011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en-US" sz="2000" b="1" kern="100" spc="-2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＋</a:t>
              </a:r>
              <a:r>
                <a:rPr lang="en-US" altLang="zh-CN" sz="2000" b="1" kern="100" spc="-2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3</a:t>
              </a:r>
              <a:endParaRPr lang="zh-CN" altLang="en-US" sz="2000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5743334" y="4103251"/>
              <a:ext cx="583573" cy="40011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en-US" sz="2000" b="1" kern="100" spc="-2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＋</a:t>
              </a:r>
              <a:r>
                <a:rPr lang="en-US" altLang="zh-CN" sz="2000" b="1" kern="100" spc="-2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4</a:t>
              </a:r>
              <a:endParaRPr lang="zh-CN" altLang="en-US" sz="2000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6699663" y="4103251"/>
              <a:ext cx="607519" cy="40011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en-US" sz="2000" b="1" kern="100" spc="-2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＋</a:t>
              </a:r>
              <a:r>
                <a:rPr lang="en-US" altLang="zh-CN" sz="2000" b="1" kern="100" spc="-2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4</a:t>
              </a:r>
              <a:endParaRPr lang="zh-CN" altLang="en-US" sz="2000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7899371" y="4103251"/>
              <a:ext cx="607519" cy="40011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en-US" sz="2000" b="1" kern="100" spc="-2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＋</a:t>
              </a:r>
              <a:r>
                <a:rPr lang="en-US" altLang="zh-CN" sz="2000" b="1" kern="100" spc="-2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5</a:t>
              </a:r>
              <a:endParaRPr lang="zh-CN" altLang="en-US" sz="2000" dirty="0"/>
            </a:p>
          </p:txBody>
        </p:sp>
      </p:grpSp>
      <p:sp>
        <p:nvSpPr>
          <p:cNvPr id="40" name="矩形 39"/>
          <p:cNvSpPr/>
          <p:nvPr/>
        </p:nvSpPr>
        <p:spPr>
          <a:xfrm>
            <a:off x="2825340" y="3454990"/>
            <a:ext cx="1731273" cy="52322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b="1" kern="100" spc="-2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信使分子</a:t>
            </a:r>
            <a:endParaRPr lang="zh-CN" altLang="en-US" sz="2800" dirty="0"/>
          </a:p>
        </p:txBody>
      </p:sp>
      <p:sp>
        <p:nvSpPr>
          <p:cNvPr id="41" name="矩形 40"/>
          <p:cNvSpPr/>
          <p:nvPr/>
        </p:nvSpPr>
        <p:spPr>
          <a:xfrm>
            <a:off x="4467363" y="3454990"/>
            <a:ext cx="1407192" cy="954107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b="1" kern="100" spc="-2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亚硝酸的酸酐</a:t>
            </a:r>
            <a:endParaRPr lang="zh-CN" altLang="en-US" sz="2800" dirty="0"/>
          </a:p>
        </p:txBody>
      </p:sp>
      <p:sp>
        <p:nvSpPr>
          <p:cNvPr id="42" name="矩形 41"/>
          <p:cNvSpPr/>
          <p:nvPr/>
        </p:nvSpPr>
        <p:spPr>
          <a:xfrm>
            <a:off x="5736273" y="3460943"/>
            <a:ext cx="2186417" cy="954107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b="1" kern="100" spc="-2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火箭燃料中用作氧化剂</a:t>
            </a:r>
            <a:endParaRPr lang="zh-CN" altLang="en-US" sz="2800" dirty="0"/>
          </a:p>
        </p:txBody>
      </p:sp>
      <p:sp>
        <p:nvSpPr>
          <p:cNvPr id="43" name="矩形 42"/>
          <p:cNvSpPr/>
          <p:nvPr/>
        </p:nvSpPr>
        <p:spPr>
          <a:xfrm>
            <a:off x="7904219" y="3454989"/>
            <a:ext cx="1287381" cy="954107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b="1" kern="100" spc="-2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硝酸的酸酐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584200" y="1236345"/>
            <a:ext cx="11287125" cy="95313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800" b="1" kern="100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NO</a:t>
            </a:r>
            <a:r>
              <a:rPr lang="en-US" altLang="zh-CN" sz="2800" b="1" i="1" kern="100" baseline="-25000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zh-CN" altLang="zh-CN" sz="2800" b="1" kern="100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（主要指</a:t>
            </a:r>
            <a:r>
              <a:rPr lang="en-US" altLang="zh-CN" sz="2800" b="1" kern="100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NO</a:t>
            </a:r>
            <a:r>
              <a:rPr lang="zh-CN" altLang="zh-CN" sz="2800" b="1" kern="100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800" b="1" kern="100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NO</a:t>
            </a:r>
            <a:r>
              <a:rPr lang="en-US" altLang="zh-CN" sz="2800" b="1" kern="100" baseline="-25000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2800" b="1" kern="100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）是大气主要污染物之一。有效去除大气中的</a:t>
            </a:r>
            <a:r>
              <a:rPr lang="en-US" altLang="zh-CN" sz="2800" b="1" kern="100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NO</a:t>
            </a:r>
            <a:r>
              <a:rPr lang="en-US" altLang="zh-CN" sz="2800" b="1" i="1" kern="100" baseline="-25000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zh-CN" altLang="zh-CN" sz="2800" b="1" kern="100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是环境保护的重要课题</a:t>
            </a:r>
            <a:r>
              <a:rPr lang="zh-CN" altLang="en-US" sz="2800" b="1" kern="100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，也是高考考查的背景之一。</a:t>
            </a:r>
            <a:endParaRPr lang="zh-CN" altLang="en-US" sz="28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844" y="2306690"/>
            <a:ext cx="1993792" cy="262260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260793" y="5017871"/>
            <a:ext cx="1865671" cy="1135774"/>
            <a:chOff x="1143696" y="3333413"/>
            <a:chExt cx="1865671" cy="113577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696" y="3333413"/>
              <a:ext cx="1865671" cy="1135774"/>
            </a:xfrm>
            <a:prstGeom prst="rect">
              <a:avLst/>
            </a:prstGeom>
          </p:spPr>
        </p:pic>
        <p:sp>
          <p:nvSpPr>
            <p:cNvPr id="31" name="副标题 2"/>
            <p:cNvSpPr txBox="1"/>
            <p:nvPr/>
          </p:nvSpPr>
          <p:spPr>
            <a:xfrm>
              <a:off x="1265308" y="3836245"/>
              <a:ext cx="1622446" cy="32605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>
                  <a:solidFill>
                    <a:srgbClr val="FF0000"/>
                  </a:solidFill>
                </a:rPr>
                <a:t>助力思考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2402840" y="5106670"/>
            <a:ext cx="6209665" cy="5219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vert="horz" wrap="square">
            <a:spAutoFit/>
          </a:bodyPr>
          <a:p>
            <a:pPr algn="just"/>
            <a:r>
              <a:rPr lang="zh-CN" altLang="en-US" sz="2800" b="1" spc="-3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氮的氧化物中属于酸性氧化物的有哪些？</a:t>
            </a:r>
            <a:endParaRPr lang="zh-CN" altLang="en-US" sz="2800" b="1" spc="-3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23160" y="5751830"/>
            <a:ext cx="6209665" cy="5219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vert="horz" wrap="square">
            <a:spAutoFit/>
          </a:bodyPr>
          <a:p>
            <a:pPr algn="just"/>
            <a:r>
              <a:rPr lang="zh-CN" altLang="en-US" sz="2800" b="1" spc="-3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氮的氧化物中能与碱反应的有哪些？</a:t>
            </a:r>
            <a:endParaRPr lang="zh-CN" altLang="en-US" sz="2800" b="1" spc="-3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0" grpId="0"/>
      <p:bldP spid="41" grpId="0"/>
      <p:bldP spid="42" grpId="0"/>
      <p:bldP spid="43" grpId="0"/>
      <p:bldP spid="2" grpId="0"/>
      <p:bldP spid="9" grpId="0" bldLvl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  <p:custDataLst>
              <p:tags r:id="rId1"/>
            </p:custDataLst>
          </p:nvPr>
        </p:nvSpPr>
        <p:spPr>
          <a:xfrm>
            <a:off x="484420" y="948928"/>
            <a:ext cx="10899233" cy="49973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ea typeface="宋体" panose="02010600030101010101" pitchFamily="2" charset="-122"/>
                <a:cs typeface="Times New Roman" panose="02020603050405020304" charset="0"/>
              </a:rPr>
              <a:t>一、</a:t>
            </a:r>
            <a:r>
              <a:rPr lang="en-US" altLang="zh-CN" sz="2400" b="1">
                <a:ea typeface="宋体" panose="02010600030101010101" pitchFamily="2" charset="-122"/>
                <a:cs typeface="Times New Roman" panose="02020603050405020304" charset="0"/>
              </a:rPr>
              <a:t>NO</a:t>
            </a:r>
            <a:r>
              <a:rPr lang="zh-CN" altLang="zh-CN" sz="2400" b="1">
                <a:ea typeface="宋体" panose="02010600030101010101" pitchFamily="2" charset="-122"/>
                <a:cs typeface="Times New Roman" panose="02020603050405020304" charset="0"/>
              </a:rPr>
              <a:t>的性质</a:t>
            </a:r>
            <a:endParaRPr lang="zh-CN" altLang="zh-CN" sz="2400" b="1"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ea typeface="宋体" panose="02010600030101010101" pitchFamily="2" charset="-122"/>
                <a:cs typeface="Times New Roman" panose="02020603050405020304" charset="0"/>
              </a:rPr>
              <a:t>1.</a:t>
            </a:r>
            <a:r>
              <a:rPr lang="zh-CN" altLang="en-US" sz="2400" b="1">
                <a:ea typeface="宋体" panose="02010600030101010101" pitchFamily="2" charset="-122"/>
                <a:cs typeface="Times New Roman" panose="02020603050405020304" charset="0"/>
              </a:rPr>
              <a:t>物理性质</a:t>
            </a:r>
            <a:endParaRPr lang="zh-CN" altLang="en-US" sz="2400" b="1"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zh-CN" sz="2400" b="1" kern="100">
                <a:effectLst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是一种无色、无味的有毒气体，不溶于水，密度比空气略小；</a:t>
            </a:r>
            <a:endParaRPr lang="zh-CN" sz="2400" b="1" kern="100">
              <a:effectLst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ea typeface="宋体" panose="02010600030101010101" pitchFamily="2" charset="-122"/>
                <a:cs typeface="Times New Roman" panose="02020603050405020304" charset="0"/>
              </a:rPr>
              <a:t>2.</a:t>
            </a:r>
            <a:r>
              <a:rPr lang="zh-CN" altLang="en-US" sz="2400" b="1">
                <a:ea typeface="宋体" panose="02010600030101010101" pitchFamily="2" charset="-122"/>
                <a:cs typeface="Times New Roman" panose="02020603050405020304" charset="0"/>
              </a:rPr>
              <a:t>化学性质</a:t>
            </a:r>
            <a:endParaRPr lang="zh-CN" altLang="en-US" sz="2400" b="1"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/>
            <a:r>
              <a:rPr lang="en-US" altLang="zh-CN" sz="2400" b="1"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2400" b="1"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属于不成盐氧化物（不与酸碱反应），常温下，</a:t>
            </a:r>
            <a:r>
              <a:rPr lang="zh-CN" altLang="en-US" sz="2400" b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极容易</a:t>
            </a:r>
            <a:r>
              <a:rPr lang="zh-CN" altLang="en-US" sz="2400" b="1"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与氧气反应。</a:t>
            </a:r>
            <a:endParaRPr lang="zh-CN" altLang="en-US" sz="2400" b="1"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44848" y="1081097"/>
            <a:ext cx="1391134" cy="234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组合 13"/>
          <p:cNvGrpSpPr/>
          <p:nvPr>
            <p:custDataLst>
              <p:tags r:id="rId4"/>
            </p:custDataLst>
          </p:nvPr>
        </p:nvGrpSpPr>
        <p:grpSpPr>
          <a:xfrm>
            <a:off x="881375" y="4225822"/>
            <a:ext cx="3415783" cy="481330"/>
            <a:chOff x="3031023" y="4503303"/>
            <a:chExt cx="3907659" cy="682196"/>
          </a:xfrm>
        </p:grpSpPr>
        <p:sp>
          <p:nvSpPr>
            <p:cNvPr id="6" name="Text Box 7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031023" y="4503303"/>
              <a:ext cx="3907659" cy="682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7E6E6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kumimoji="1" lang="en-US" altLang="zh-CN" sz="2540" b="1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pitchFamily="49" charset="-122"/>
                  <a:cs typeface="Times New Roman" panose="02020603050405020304" charset="0"/>
                </a:rPr>
                <a:t>2NO + O</a:t>
              </a:r>
              <a:r>
                <a:rPr kumimoji="1" lang="en-US" altLang="zh-CN" sz="2540" b="1" baseline="-2500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pitchFamily="49" charset="-122"/>
                  <a:cs typeface="Times New Roman" panose="02020603050405020304" charset="0"/>
                </a:rPr>
                <a:t>2</a:t>
              </a:r>
              <a:r>
                <a:rPr kumimoji="1" lang="en-US" altLang="zh-CN" sz="2540" b="1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pitchFamily="49" charset="-122"/>
                  <a:cs typeface="Times New Roman" panose="02020603050405020304" charset="0"/>
                </a:rPr>
                <a:t>          2 NO</a:t>
              </a:r>
              <a:r>
                <a:rPr kumimoji="1" lang="en-US" altLang="zh-CN" sz="2540" b="1" baseline="-2500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pitchFamily="49" charset="-122"/>
                  <a:cs typeface="Times New Roman" panose="02020603050405020304" charset="0"/>
                </a:rPr>
                <a:t>2</a:t>
              </a:r>
              <a:endParaRPr kumimoji="1" lang="en-US" altLang="zh-CN" sz="2540" b="1" baseline="-2500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endParaRPr>
            </a:p>
          </p:txBody>
        </p:sp>
        <p:grpSp>
          <p:nvGrpSpPr>
            <p:cNvPr id="17" name="组合 16"/>
            <p:cNvGrpSpPr/>
            <p:nvPr>
              <p:custDataLst>
                <p:tags r:id="rId6"/>
              </p:custDataLst>
            </p:nvPr>
          </p:nvGrpSpPr>
          <p:grpSpPr>
            <a:xfrm>
              <a:off x="5063055" y="4767152"/>
              <a:ext cx="378521" cy="66041"/>
              <a:chOff x="7587128" y="3033294"/>
              <a:chExt cx="378521" cy="66041"/>
            </a:xfrm>
          </p:grpSpPr>
          <p:cxnSp>
            <p:nvCxnSpPr>
              <p:cNvPr id="18" name="直接连接符 17"/>
              <p:cNvCxnSpPr/>
              <p:nvPr>
                <p:custDataLst>
                  <p:tags r:id="rId7"/>
                </p:custDataLst>
              </p:nvPr>
            </p:nvCxnSpPr>
            <p:spPr>
              <a:xfrm>
                <a:off x="7587128" y="3033294"/>
                <a:ext cx="37852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>
                <p:custDataLst>
                  <p:tags r:id="rId8"/>
                </p:custDataLst>
              </p:nvPr>
            </p:nvCxnSpPr>
            <p:spPr>
              <a:xfrm>
                <a:off x="7587128" y="3099335"/>
                <a:ext cx="37852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2" name="Picture 2" descr="c:\users\administrator\appdata\roaming\360se6\User Data\temp\14158598_2.jp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7" t="12527" r="6634" b="9670"/>
          <a:stretch>
            <a:fillRect/>
          </a:stretch>
        </p:blipFill>
        <p:spPr bwMode="auto">
          <a:xfrm>
            <a:off x="8801655" y="4226075"/>
            <a:ext cx="2976265" cy="2379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84505" y="4896485"/>
            <a:ext cx="51638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zh-CN" altLang="en-US" sz="2400" b="1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思考：实验室如何收集 </a:t>
            </a:r>
            <a:r>
              <a:rPr kumimoji="1" lang="en-US" altLang="zh-CN" sz="2400" b="1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NO ?</a:t>
            </a:r>
            <a:endParaRPr kumimoji="1" lang="en-US" altLang="zh-CN" sz="2400" b="1">
              <a:solidFill>
                <a:srgbClr val="3366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8160" y="5524500"/>
            <a:ext cx="26924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排水法收集</a:t>
            </a:r>
            <a:endParaRPr lang="zh-CN" altLang="en-US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930209" y="415138"/>
            <a:ext cx="4184261" cy="583686"/>
            <a:chOff x="4393209" y="2148657"/>
            <a:chExt cx="4184261" cy="583686"/>
          </a:xfrm>
        </p:grpSpPr>
        <p:sp>
          <p:nvSpPr>
            <p:cNvPr id="16" name="流程图: 终止 15"/>
            <p:cNvSpPr/>
            <p:nvPr>
              <p:custDataLst>
                <p:tags r:id="rId11"/>
              </p:custDataLst>
            </p:nvPr>
          </p:nvSpPr>
          <p:spPr>
            <a:xfrm>
              <a:off x="4393209" y="2148657"/>
              <a:ext cx="4184261" cy="583686"/>
            </a:xfrm>
            <a:prstGeom prst="flowChartTerminator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11" name="矩形 10"/>
            <p:cNvSpPr/>
            <p:nvPr>
              <p:custDataLst>
                <p:tags r:id="rId12"/>
              </p:custDataLst>
            </p:nvPr>
          </p:nvSpPr>
          <p:spPr>
            <a:xfrm>
              <a:off x="5758130" y="2178890"/>
              <a:ext cx="160274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/>
              <a:r>
                <a:rPr lang="zh-CN" altLang="en-US" sz="2800" b="1" kern="100" spc="-20" dirty="0">
                  <a:solidFill>
                    <a:schemeClr val="bg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一氧化氮</a:t>
              </a:r>
              <a:endParaRPr lang="zh-CN" altLang="en-US" sz="2800" b="1" kern="100" spc="-20" dirty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2" grpId="1"/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930209" y="415138"/>
            <a:ext cx="4184261" cy="583686"/>
            <a:chOff x="4393209" y="2148657"/>
            <a:chExt cx="4184261" cy="583686"/>
          </a:xfrm>
        </p:grpSpPr>
        <p:sp>
          <p:nvSpPr>
            <p:cNvPr id="16" name="流程图: 终止 15"/>
            <p:cNvSpPr/>
            <p:nvPr>
              <p:custDataLst>
                <p:tags r:id="rId1"/>
              </p:custDataLst>
            </p:nvPr>
          </p:nvSpPr>
          <p:spPr>
            <a:xfrm>
              <a:off x="4393209" y="2148657"/>
              <a:ext cx="4184261" cy="583686"/>
            </a:xfrm>
            <a:prstGeom prst="flowChartTerminator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11" name="矩形 10"/>
            <p:cNvSpPr/>
            <p:nvPr>
              <p:custDataLst>
                <p:tags r:id="rId2"/>
              </p:custDataLst>
            </p:nvPr>
          </p:nvSpPr>
          <p:spPr>
            <a:xfrm>
              <a:off x="5758131" y="2178890"/>
              <a:ext cx="160274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/>
              <a:r>
                <a:rPr lang="zh-CN" altLang="en-US" sz="2800" b="1" kern="100" spc="-20" dirty="0">
                  <a:solidFill>
                    <a:schemeClr val="bg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二氧化氮</a:t>
              </a:r>
              <a:endParaRPr lang="zh-CN" altLang="en-US" sz="2800" b="1" kern="100" spc="-20" dirty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362585" y="1136650"/>
            <a:ext cx="10836910" cy="28162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ea typeface="宋体" panose="02010600030101010101" pitchFamily="2" charset="-122"/>
                <a:cs typeface="Times New Roman" panose="02020603050405020304" charset="0"/>
              </a:rPr>
              <a:t>二、</a:t>
            </a:r>
            <a:r>
              <a:rPr lang="en-US" altLang="zh-CN" sz="2400" b="1">
                <a:ea typeface="宋体" panose="02010600030101010101" pitchFamily="2" charset="-122"/>
                <a:cs typeface="Times New Roman" panose="02020603050405020304" charset="0"/>
              </a:rPr>
              <a:t>NO</a:t>
            </a:r>
            <a:r>
              <a:rPr lang="en-US" altLang="zh-CN" sz="2400" b="1" baseline="-25000"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zh-CN" sz="2400" b="1">
                <a:ea typeface="宋体" panose="02010600030101010101" pitchFamily="2" charset="-122"/>
                <a:cs typeface="Times New Roman" panose="02020603050405020304" charset="0"/>
              </a:rPr>
              <a:t>的性质</a:t>
            </a:r>
            <a:endParaRPr lang="zh-CN" altLang="zh-CN" sz="2400" b="1"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ea typeface="宋体" panose="02010600030101010101" pitchFamily="2" charset="-122"/>
                <a:cs typeface="Times New Roman" panose="02020603050405020304" charset="0"/>
              </a:rPr>
              <a:t>1.</a:t>
            </a:r>
            <a:r>
              <a:rPr lang="zh-CN" altLang="en-US" sz="2400" b="1">
                <a:ea typeface="宋体" panose="02010600030101010101" pitchFamily="2" charset="-122"/>
                <a:cs typeface="Times New Roman" panose="02020603050405020304" charset="0"/>
              </a:rPr>
              <a:t>物理性质</a:t>
            </a:r>
            <a:endParaRPr lang="zh-CN" altLang="en-US" sz="2400" b="1"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ea typeface="宋体" panose="02010600030101010101" pitchFamily="2" charset="-122"/>
                <a:cs typeface="Times New Roman" panose="02020603050405020304" charset="0"/>
              </a:rPr>
              <a:t>常温下，</a:t>
            </a:r>
            <a:r>
              <a:rPr lang="zh-CN" sz="2400" b="1" kern="100">
                <a:effectLst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是一种</a:t>
            </a:r>
            <a:r>
              <a:rPr lang="zh-CN" sz="2400" b="1" kern="10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红棕色</a:t>
            </a:r>
            <a:r>
              <a:rPr lang="zh-CN" sz="2400" b="1" kern="100">
                <a:effectLst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、有刺激性气味的有毒气体，易液化</a:t>
            </a:r>
            <a:r>
              <a:rPr lang="zh-CN" altLang="en-US" sz="24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，</a:t>
            </a:r>
            <a:r>
              <a:rPr lang="zh-CN" sz="2400" b="1" kern="100">
                <a:effectLst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易溶于水，</a:t>
            </a:r>
            <a:endParaRPr lang="zh-CN" sz="2400" b="1" kern="100">
              <a:effectLst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sz="2400" b="1" kern="100">
                <a:effectLst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密度比空气大；</a:t>
            </a:r>
            <a:endParaRPr lang="zh-CN" sz="2400" b="1" kern="100">
              <a:effectLst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 b="1"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6083935" y="1616075"/>
            <a:ext cx="3784600" cy="953135"/>
          </a:xfrm>
          <a:prstGeom prst="rect">
            <a:avLst/>
          </a:prstGeom>
          <a:noFill/>
          <a:ln>
            <a:solidFill>
              <a:srgbClr val="44709D">
                <a:lumMod val="20000"/>
                <a:lumOff val="80000"/>
              </a:srgbClr>
            </a:solidFill>
          </a:ln>
          <a:effectLst>
            <a:glow rad="63500">
              <a:srgbClr val="44709D">
                <a:satMod val="175000"/>
                <a:alpha val="40000"/>
              </a:srgbClr>
            </a:glow>
          </a:effectLst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注意  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NO</a:t>
            </a:r>
            <a:r>
              <a:rPr kumimoji="0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2</a:t>
            </a:r>
            <a:r>
              <a:rPr kumimoji="0" lang="zh-CN" altLang="en-US" sz="2800" b="1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在标况下是液态；</a:t>
            </a:r>
            <a:endParaRPr kumimoji="0" lang="zh-CN" altLang="en-US" sz="2800" b="1" i="0" u="none" strike="noStrike" kern="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5"/>
            </p:custDataLst>
          </p:nvPr>
        </p:nvSpPr>
        <p:spPr>
          <a:xfrm>
            <a:off x="484505" y="4023360"/>
            <a:ext cx="51638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zh-CN" altLang="en-US" sz="2400" b="1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思考：实验室如何收集 </a:t>
            </a:r>
            <a:r>
              <a:rPr kumimoji="1" lang="en-US" altLang="zh-CN" sz="2400" b="1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NO</a:t>
            </a:r>
            <a:r>
              <a:rPr kumimoji="1" lang="en-US" altLang="zh-CN" sz="2400" b="1" baseline="-25000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kumimoji="1" lang="en-US" altLang="zh-CN" sz="2400" b="1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?</a:t>
            </a:r>
            <a:endParaRPr kumimoji="1" lang="en-US" altLang="zh-CN" sz="2400" b="1">
              <a:solidFill>
                <a:srgbClr val="3366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6"/>
            </p:custDataLst>
          </p:nvPr>
        </p:nvSpPr>
        <p:spPr>
          <a:xfrm>
            <a:off x="484505" y="4710430"/>
            <a:ext cx="26924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向上排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空气法收集</a:t>
            </a:r>
            <a:endParaRPr lang="zh-CN" altLang="en-US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0" grpId="0" bldLvl="0" animBg="1"/>
      <p:bldP spid="21" grpId="0"/>
      <p:bldP spid="21" grpId="1"/>
      <p:bldP spid="23" grpId="0"/>
      <p:bldP spid="2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77196" y="1209906"/>
          <a:ext cx="9868535" cy="1454785"/>
        </p:xfrm>
        <a:graphic>
          <a:graphicData uri="http://schemas.openxmlformats.org/drawingml/2006/table">
            <a:tbl>
              <a:tblPr/>
              <a:tblGrid>
                <a:gridCol w="1062990"/>
                <a:gridCol w="8805545"/>
              </a:tblGrid>
              <a:tr h="1454785"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9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实验</a:t>
                      </a:r>
                      <a:endParaRPr kumimoji="0" lang="zh-CN" altLang="en-US" sz="279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9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装置</a:t>
                      </a:r>
                      <a:endParaRPr kumimoji="0" lang="zh-CN" altLang="en-US" sz="279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9317" marR="109317" marT="54657" marB="54657" vert="horz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55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   </a:t>
                      </a:r>
                      <a:endParaRPr kumimoji="0" lang="en-US" altLang="zh-CN" sz="2655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9317" marR="109317" marT="54657" marB="54657" vert="horz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077196" y="2709467"/>
          <a:ext cx="9895840" cy="3896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50290"/>
                <a:gridCol w="8845550"/>
              </a:tblGrid>
              <a:tr h="2251710"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39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实验</a:t>
                      </a:r>
                      <a:endParaRPr kumimoji="0" lang="zh-CN" altLang="en-US" sz="2390" b="1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39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操作</a:t>
                      </a:r>
                      <a:endParaRPr kumimoji="0" lang="zh-CN" altLang="en-US" sz="2390" b="1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9317" marR="109317" marT="54657" marB="54657" vert="horz" anchor="ctr" horzOverflow="overflow"/>
                </a:tc>
                <a:tc>
                  <a:txBody>
                    <a:bodyPr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60" b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在一支</a:t>
                      </a:r>
                      <a:r>
                        <a:rPr kumimoji="0" lang="en-US" altLang="zh-CN" sz="2260" b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50 mL</a:t>
                      </a:r>
                      <a:r>
                        <a:rPr kumimoji="0" lang="zh-CN" altLang="en-US" sz="2260" b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的注射器里充入</a:t>
                      </a:r>
                      <a:r>
                        <a:rPr kumimoji="0" lang="en-US" altLang="zh-CN" sz="2260" b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20 mL NO</a:t>
                      </a:r>
                      <a:r>
                        <a:rPr kumimoji="0" lang="zh-CN" altLang="en-US" sz="2260" b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，观察颜色</a:t>
                      </a:r>
                      <a:r>
                        <a:rPr kumimoji="0" lang="zh-CN" altLang="en-US" sz="2260" b="1" u="sng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          </a:t>
                      </a:r>
                      <a:r>
                        <a:rPr kumimoji="0" lang="zh-CN" altLang="en-US" sz="2260" b="1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，</a:t>
                      </a:r>
                      <a:r>
                        <a:rPr kumimoji="0" lang="zh-CN" altLang="en-US" sz="2260" b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然后吸入</a:t>
                      </a:r>
                      <a:r>
                        <a:rPr kumimoji="0" lang="en-US" altLang="zh-CN" sz="2260" b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5mL</a:t>
                      </a:r>
                      <a:r>
                        <a:rPr kumimoji="0" lang="zh-CN" altLang="en-US" sz="2260" b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水，用乳胶管和弹簧夹封住管口，振荡注射器</a:t>
                      </a:r>
                      <a:endParaRPr kumimoji="0" lang="zh-CN" altLang="en-US" sz="2260" b="1" u="none" strike="noStrike" cap="none" normalizeH="0" baseline="0">
                        <a:ln>
                          <a:noFill/>
                        </a:ln>
                        <a:effectLst/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09317" marR="109317" marT="54657" marB="54657" vert="horz" anchor="ctr" horzOverflow="overflow"/>
                </a:tc>
              </a:tr>
              <a:tr h="822960"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39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现象</a:t>
                      </a:r>
                      <a:endParaRPr kumimoji="0" lang="zh-CN" altLang="en-US" sz="2390" b="1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9317" marR="109317" marT="54657" marB="54657" vert="horz" anchor="ctr" horzOverflow="overflow"/>
                </a:tc>
                <a:tc>
                  <a:txBody>
                    <a:bodyPr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390" b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                           </a:t>
                      </a:r>
                      <a:endParaRPr kumimoji="0" lang="en-US" altLang="zh-CN" sz="2390" b="1" u="none" strike="noStrike" cap="none" normalizeH="0" baseline="0">
                        <a:ln>
                          <a:noFill/>
                        </a:ln>
                        <a:effectLst/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09317" marR="109317" marT="54657" marB="54657" vert="horz" anchor="ctr" horzOverflow="overflow"/>
                </a:tc>
              </a:tr>
              <a:tr h="821690"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39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结论</a:t>
                      </a:r>
                      <a:endParaRPr kumimoji="0" lang="zh-CN" altLang="en-US" sz="2390" b="1" u="none" strike="noStrike" cap="none" normalizeH="0" baseline="0">
                        <a:ln>
                          <a:noFill/>
                        </a:ln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9317" marR="109317" marT="54657" marB="54657" vert="horz" anchor="ctr" horzOverflow="overflow"/>
                </a:tc>
                <a:tc>
                  <a:txBody>
                    <a:bodyPr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390" b="1" u="sng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      </a:t>
                      </a:r>
                      <a:endParaRPr kumimoji="0" lang="en-US" altLang="zh-CN" sz="2390" b="1" u="sng" strike="noStrike" cap="none" normalizeH="0" baseline="0">
                        <a:ln>
                          <a:noFill/>
                        </a:ln>
                        <a:effectLst/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09317" marR="109317" marT="54657" marB="54657" vert="horz" anchor="ctr" horzOverflow="overflow"/>
                </a:tc>
              </a:tr>
            </a:tbl>
          </a:graphicData>
        </a:graphic>
      </p:graphicFrame>
      <p:sp>
        <p:nvSpPr>
          <p:cNvPr id="7" name="Text Box 2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92155" y="3405763"/>
            <a:ext cx="1134413" cy="438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 anchorCtr="1">
            <a:spAutoFit/>
          </a:bodyPr>
          <a:lstStyle/>
          <a:p>
            <a:r>
              <a:rPr lang="zh-CN" altLang="en-US" sz="226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无色</a:t>
            </a:r>
            <a:endParaRPr lang="zh-CN" altLang="en-US" sz="226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5059676" y="5959398"/>
            <a:ext cx="1902460" cy="458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/>
            <a:r>
              <a:rPr lang="en-US" altLang="zh-CN" sz="2390" b="1" kern="1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NO</a:t>
            </a:r>
            <a:r>
              <a:rPr lang="zh-CN" altLang="zh-CN" sz="2390" b="1" kern="1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难溶于水</a:t>
            </a:r>
            <a:endParaRPr lang="zh-CN" altLang="en-US" sz="2390" b="1" kern="1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</p:txBody>
      </p:sp>
      <p:sp>
        <p:nvSpPr>
          <p:cNvPr id="11" name="Text Box 2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272270" y="5100102"/>
            <a:ext cx="3321302" cy="458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>
            <a:spAutoFit/>
          </a:bodyPr>
          <a:lstStyle/>
          <a:p>
            <a:r>
              <a:rPr lang="zh-CN" altLang="en-US" sz="239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无明显现象</a:t>
            </a:r>
            <a:endParaRPr lang="zh-CN" altLang="en-US" sz="239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44738" name="Picture 2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" t="14923" r="750" b="14976"/>
          <a:stretch>
            <a:fillRect/>
          </a:stretch>
        </p:blipFill>
        <p:spPr bwMode="auto">
          <a:xfrm>
            <a:off x="2845191" y="1251464"/>
            <a:ext cx="7302378" cy="1254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914089" y="96775"/>
            <a:ext cx="6870545" cy="664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105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【实验</a:t>
            </a:r>
            <a:r>
              <a:rPr lang="en-US" altLang="zh-CN" sz="3105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5-5</a:t>
            </a:r>
            <a:r>
              <a:rPr lang="zh-CN" altLang="en-US" sz="3105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】二氧化氮溶于水的实验</a:t>
            </a:r>
            <a:endParaRPr lang="zh-CN" altLang="en-US" sz="3105" b="1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0" grpId="0"/>
      <p:bldP spid="1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77196" y="771756"/>
          <a:ext cx="9868535" cy="1454785"/>
        </p:xfrm>
        <a:graphic>
          <a:graphicData uri="http://schemas.openxmlformats.org/drawingml/2006/table">
            <a:tbl>
              <a:tblPr/>
              <a:tblGrid>
                <a:gridCol w="1062990"/>
                <a:gridCol w="8805545"/>
              </a:tblGrid>
              <a:tr h="1454785"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9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实验</a:t>
                      </a:r>
                      <a:endParaRPr kumimoji="0" lang="zh-CN" altLang="en-US" sz="279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9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装置</a:t>
                      </a:r>
                      <a:endParaRPr kumimoji="0" lang="zh-CN" altLang="en-US" sz="279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9317" marR="109317" marT="54657" marB="54657" vert="horz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55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   </a:t>
                      </a:r>
                      <a:endParaRPr kumimoji="0" lang="en-US" altLang="zh-CN" sz="2655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9317" marR="109317" marT="54657" marB="54657" vert="horz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077196" y="2345454"/>
          <a:ext cx="9850120" cy="32696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63725"/>
                <a:gridCol w="7986395"/>
              </a:tblGrid>
              <a:tr h="1189990"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390" b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charset="0"/>
                          <a:ea typeface="微软雅黑" panose="020B0503020204020204" charset="-122"/>
                        </a:rPr>
                        <a:t>实验</a:t>
                      </a:r>
                      <a:endParaRPr kumimoji="0" lang="zh-CN" altLang="en-US" sz="2390" b="1" u="none" strike="noStrike" cap="none" normalizeH="0" baseline="0">
                        <a:ln>
                          <a:noFill/>
                        </a:ln>
                        <a:effectLst/>
                        <a:latin typeface="Times New Roman" panose="02020603050405020304" charset="0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390" b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charset="0"/>
                          <a:ea typeface="微软雅黑" panose="020B0503020204020204" charset="-122"/>
                        </a:rPr>
                        <a:t>操作</a:t>
                      </a:r>
                      <a:endParaRPr kumimoji="0" lang="zh-CN" altLang="en-US" sz="2390" b="1" u="none" strike="noStrike" cap="none" normalizeH="0" baseline="0">
                        <a:ln>
                          <a:noFill/>
                        </a:ln>
                        <a:effectLst/>
                        <a:latin typeface="Times New Roman" panose="02020603050405020304" charset="0"/>
                        <a:ea typeface="微软雅黑" panose="020B0503020204020204" charset="-122"/>
                      </a:endParaRPr>
                    </a:p>
                  </a:txBody>
                  <a:tcPr marL="109317" marR="109317" marT="54657" marB="54657" vert="horz" anchor="ctr" horzOverflow="overflow"/>
                </a:tc>
                <a:tc>
                  <a:txBody>
                    <a:bodyPr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60" b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打开弹簧夹快速吸入</a:t>
                      </a:r>
                      <a:r>
                        <a:rPr kumimoji="0" lang="en-US" altLang="zh-CN" sz="2260" b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10 mL</a:t>
                      </a:r>
                      <a:r>
                        <a:rPr kumimoji="0" lang="zh-CN" altLang="en-US" sz="2260" b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空气后夹上弹簧夹，观察现象，然后再振荡注射器</a:t>
                      </a:r>
                      <a:endParaRPr kumimoji="0" lang="zh-CN" altLang="en-US" sz="2260" b="1" u="none" strike="noStrike" cap="none" normalizeH="0" baseline="0">
                        <a:ln>
                          <a:noFill/>
                        </a:ln>
                        <a:effectLst/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09317" marR="109317" marT="54657" marB="54657" vert="horz" anchor="ctr" horzOverflow="overflow"/>
                </a:tc>
              </a:tr>
              <a:tr h="855345"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390" b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charset="0"/>
                          <a:ea typeface="微软雅黑" panose="020B0503020204020204" charset="-122"/>
                        </a:rPr>
                        <a:t>现象</a:t>
                      </a:r>
                      <a:endParaRPr kumimoji="0" lang="zh-CN" altLang="en-US" sz="2390" b="1" u="none" strike="noStrike" cap="none" normalizeH="0" baseline="0">
                        <a:ln>
                          <a:noFill/>
                        </a:ln>
                        <a:effectLst/>
                        <a:latin typeface="Times New Roman" panose="02020603050405020304" charset="0"/>
                        <a:ea typeface="微软雅黑" panose="020B0503020204020204" charset="-122"/>
                      </a:endParaRPr>
                    </a:p>
                  </a:txBody>
                  <a:tcPr marL="109317" marR="109317" marT="54657" marB="54657" vert="horz" anchor="ctr" horzOverflow="overflow"/>
                </a:tc>
                <a:tc>
                  <a:txBody>
                    <a:bodyPr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390" b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______________</a:t>
                      </a:r>
                      <a:r>
                        <a:rPr lang="en-US" altLang="zh-CN" sz="2390" b="1">
                          <a:ln>
                            <a:noFill/>
                          </a:ln>
                          <a:effectLst/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  <a:sym typeface="+mn-ea"/>
                        </a:rPr>
                        <a:t>_____</a:t>
                      </a:r>
                      <a:r>
                        <a:rPr kumimoji="0" lang="en-US" altLang="zh-CN" sz="2390" b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__, </a:t>
                      </a:r>
                      <a:r>
                        <a:rPr kumimoji="0" lang="zh-CN" altLang="en-US" sz="2390" b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振荡后</a:t>
                      </a:r>
                      <a:r>
                        <a:rPr kumimoji="0" lang="en-US" altLang="zh-CN" sz="2390" b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________________</a:t>
                      </a:r>
                      <a:endParaRPr kumimoji="0" lang="en-US" altLang="zh-CN" sz="2390" b="1" u="none" strike="noStrike" cap="none" normalizeH="0" baseline="0">
                        <a:ln>
                          <a:noFill/>
                        </a:ln>
                        <a:effectLst/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09317" marR="109317" marT="54657" marB="54657" vert="horz" anchor="ctr" horzOverflow="overflow"/>
                </a:tc>
              </a:tr>
              <a:tr h="1224280"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390" b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charset="0"/>
                          <a:ea typeface="微软雅黑" panose="020B0503020204020204" charset="-122"/>
                        </a:rPr>
                        <a:t>结论</a:t>
                      </a:r>
                      <a:endParaRPr kumimoji="0" lang="zh-CN" altLang="en-US" sz="2390" b="1" u="none" strike="noStrike" cap="none" normalizeH="0" baseline="0">
                        <a:ln>
                          <a:noFill/>
                        </a:ln>
                        <a:effectLst/>
                        <a:latin typeface="Times New Roman" panose="02020603050405020304" charset="0"/>
                        <a:ea typeface="微软雅黑" panose="020B0503020204020204" charset="-122"/>
                      </a:endParaRPr>
                    </a:p>
                  </a:txBody>
                  <a:tcPr marL="109317" marR="109317" marT="54657" marB="54657" vert="horz" anchor="ctr" horzOverflow="overflow"/>
                </a:tc>
                <a:tc>
                  <a:txBody>
                    <a:bodyPr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390" b="1" u="none" strike="noStrike" cap="none" normalizeH="0" baseline="0">
                        <a:ln>
                          <a:noFill/>
                        </a:ln>
                        <a:effectLst/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09317" marR="109317" marT="54657" marB="54657" vert="horz" anchor="ctr" horzOverflow="overflow"/>
                </a:tc>
              </a:tr>
            </a:tbl>
          </a:graphicData>
        </a:graphic>
      </p:graphicFrame>
      <p:sp>
        <p:nvSpPr>
          <p:cNvPr id="8" name="Text Box 2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58265" y="3724636"/>
            <a:ext cx="2937735" cy="458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 anchorCtr="1">
            <a:spAutoFit/>
          </a:bodyPr>
          <a:lstStyle/>
          <a:p>
            <a:r>
              <a:rPr lang="zh-CN" altLang="en-US" sz="239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无色气体变红棕色</a:t>
            </a:r>
            <a:endParaRPr lang="zh-CN" altLang="en-US" sz="239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 Box 2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251022" y="3724866"/>
            <a:ext cx="2552429" cy="458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 anchorCtr="1">
            <a:spAutoFit/>
          </a:bodyPr>
          <a:lstStyle/>
          <a:p>
            <a:r>
              <a:rPr lang="zh-CN" altLang="en-US" sz="239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红棕色变为无色</a:t>
            </a:r>
            <a:endParaRPr lang="zh-CN" altLang="en-US" sz="239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3271617" y="4477201"/>
            <a:ext cx="7736139" cy="458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390" b="1" kern="1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在一定条件下，</a:t>
            </a:r>
            <a:r>
              <a:rPr lang="en-US" altLang="zh-CN" sz="2390" b="1" kern="1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NO</a:t>
            </a:r>
            <a:r>
              <a:rPr lang="zh-CN" altLang="zh-CN" sz="2390" b="1" kern="1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和</a:t>
            </a:r>
            <a:r>
              <a:rPr lang="en-US" altLang="zh-CN" sz="2390" b="1" kern="1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NO</a:t>
            </a:r>
            <a:r>
              <a:rPr lang="en-US" altLang="zh-CN" sz="2390" b="1" kern="100" baseline="-250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2</a:t>
            </a:r>
            <a:r>
              <a:rPr lang="zh-CN" altLang="zh-CN" sz="2390" b="1" kern="1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可以相互转化</a:t>
            </a:r>
            <a:r>
              <a:rPr lang="zh-CN" altLang="zh-CN" sz="1790" b="1" kern="100">
                <a:solidFill>
                  <a:prstClr val="black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。</a:t>
            </a:r>
            <a:endParaRPr lang="zh-CN" altLang="en-US" sz="2540" b="1"/>
          </a:p>
        </p:txBody>
      </p:sp>
      <p:pic>
        <p:nvPicPr>
          <p:cNvPr id="244738" name="Picture 2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" t="14923" r="750" b="14976"/>
          <a:stretch>
            <a:fillRect/>
          </a:stretch>
        </p:blipFill>
        <p:spPr bwMode="auto">
          <a:xfrm>
            <a:off x="2845191" y="813314"/>
            <a:ext cx="7302378" cy="1254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占位符 5"/>
          <p:cNvSpPr txBox="1"/>
          <p:nvPr>
            <p:custDataLst>
              <p:tags r:id="rId8"/>
            </p:custDataLst>
          </p:nvPr>
        </p:nvSpPr>
        <p:spPr>
          <a:xfrm>
            <a:off x="3063731" y="5082317"/>
            <a:ext cx="3243291" cy="516131"/>
          </a:xfrm>
          <a:prstGeom prst="rect">
            <a:avLst/>
          </a:prstGeom>
        </p:spPr>
        <p:txBody>
          <a:bodyPr vert="horz" lIns="64516" tIns="32258" rIns="64516" bIns="32258" rtlCol="0"/>
          <a:lstStyle>
            <a:lvl1pPr marL="0" indent="0" algn="l" defTabSz="1296035" rtl="0" eaLnBrk="1" latinLnBrk="0" hangingPunct="1">
              <a:lnSpc>
                <a:spcPct val="90000"/>
              </a:lnSpc>
              <a:spcBef>
                <a:spcPts val="1415"/>
              </a:spcBef>
              <a:buFontTx/>
              <a:buNone/>
              <a:defRPr sz="32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647700" indent="0" algn="l" defTabSz="1296035" rtl="0" eaLnBrk="1" latinLnBrk="0" hangingPunct="1">
              <a:lnSpc>
                <a:spcPct val="90000"/>
              </a:lnSpc>
              <a:spcBef>
                <a:spcPts val="71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6035" indent="0" algn="l" defTabSz="1296035" rtl="0" eaLnBrk="1" latinLnBrk="0" hangingPunct="1">
              <a:lnSpc>
                <a:spcPct val="90000"/>
              </a:lnSpc>
              <a:spcBef>
                <a:spcPts val="71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3735" indent="0" algn="l" defTabSz="1296035" rtl="0" eaLnBrk="1" latinLnBrk="0" hangingPunct="1">
              <a:lnSpc>
                <a:spcPct val="90000"/>
              </a:lnSpc>
              <a:spcBef>
                <a:spcPts val="71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indent="0" algn="l" defTabSz="1296035" rtl="0" eaLnBrk="1" latinLnBrk="0" hangingPunct="1">
              <a:lnSpc>
                <a:spcPct val="90000"/>
              </a:lnSpc>
              <a:spcBef>
                <a:spcPts val="71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255" indent="-323850" algn="l" defTabSz="1296035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11955" indent="-323850" algn="l" defTabSz="1296035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60290" indent="-323850" algn="l" defTabSz="1296035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07990" indent="-323850" algn="l" defTabSz="1296035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60" b="1">
                <a:latin typeface="Times New Roman" panose="02020603050405020304" charset="0"/>
                <a:ea typeface="宋体" panose="02010600030101010101" pitchFamily="2" charset="-122"/>
              </a:rPr>
              <a:t>2NO + O</a:t>
            </a:r>
            <a:r>
              <a:rPr lang="en-US" altLang="zh-CN" sz="2260" b="1" baseline="-2500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sz="2260" b="1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sz="2260" b="1" spc="-100">
                <a:latin typeface="Times New Roman" panose="02020603050405020304" charset="0"/>
                <a:ea typeface="宋体" panose="02010600030101010101" pitchFamily="2" charset="-122"/>
              </a:rPr>
              <a:t>===</a:t>
            </a:r>
            <a:r>
              <a:rPr lang="en-US" altLang="zh-CN" sz="2260" b="1">
                <a:latin typeface="Times New Roman" panose="02020603050405020304" charset="0"/>
                <a:ea typeface="宋体" panose="02010600030101010101" pitchFamily="2" charset="-122"/>
              </a:rPr>
              <a:t> 2NO</a:t>
            </a:r>
            <a:r>
              <a:rPr lang="en-US" altLang="zh-CN" sz="2260" b="1" baseline="-2500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endParaRPr lang="en-US" altLang="zh-CN" sz="2260" b="1" baseline="-250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文本占位符 5"/>
          <p:cNvSpPr txBox="1"/>
          <p:nvPr>
            <p:custDataLst>
              <p:tags r:id="rId9"/>
            </p:custDataLst>
          </p:nvPr>
        </p:nvSpPr>
        <p:spPr>
          <a:xfrm>
            <a:off x="5873750" y="5082540"/>
            <a:ext cx="4058285" cy="496570"/>
          </a:xfrm>
          <a:prstGeom prst="rect">
            <a:avLst/>
          </a:prstGeom>
        </p:spPr>
        <p:txBody>
          <a:bodyPr vert="horz" lIns="64516" tIns="32258" rIns="64516" bIns="32258" rtlCol="0">
            <a:noAutofit/>
          </a:bodyPr>
          <a:lstStyle>
            <a:lvl1pPr marL="0" indent="0" algn="l" defTabSz="1296035" rtl="0" eaLnBrk="1" latinLnBrk="0" hangingPunct="1">
              <a:lnSpc>
                <a:spcPct val="90000"/>
              </a:lnSpc>
              <a:spcBef>
                <a:spcPts val="1415"/>
              </a:spcBef>
              <a:buFontTx/>
              <a:buNone/>
              <a:defRPr sz="32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647700" indent="0" algn="l" defTabSz="1296035" rtl="0" eaLnBrk="1" latinLnBrk="0" hangingPunct="1">
              <a:lnSpc>
                <a:spcPct val="90000"/>
              </a:lnSpc>
              <a:spcBef>
                <a:spcPts val="71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6035" indent="0" algn="l" defTabSz="1296035" rtl="0" eaLnBrk="1" latinLnBrk="0" hangingPunct="1">
              <a:lnSpc>
                <a:spcPct val="90000"/>
              </a:lnSpc>
              <a:spcBef>
                <a:spcPts val="71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3735" indent="0" algn="l" defTabSz="1296035" rtl="0" eaLnBrk="1" latinLnBrk="0" hangingPunct="1">
              <a:lnSpc>
                <a:spcPct val="90000"/>
              </a:lnSpc>
              <a:spcBef>
                <a:spcPts val="71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indent="0" algn="l" defTabSz="1296035" rtl="0" eaLnBrk="1" latinLnBrk="0" hangingPunct="1">
              <a:lnSpc>
                <a:spcPct val="90000"/>
              </a:lnSpc>
              <a:spcBef>
                <a:spcPts val="71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255" indent="-323850" algn="l" defTabSz="1296035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11955" indent="-323850" algn="l" defTabSz="1296035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60290" indent="-323850" algn="l" defTabSz="1296035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07990" indent="-323850" algn="l" defTabSz="1296035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60" b="1">
                <a:latin typeface="Times New Roman" panose="02020603050405020304" charset="0"/>
                <a:ea typeface="宋体" panose="02010600030101010101" pitchFamily="2" charset="-122"/>
              </a:rPr>
              <a:t> 3NO</a:t>
            </a:r>
            <a:r>
              <a:rPr lang="en-US" altLang="zh-CN" sz="2260" b="1" baseline="-2500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sz="2260" b="1">
                <a:latin typeface="Times New Roman" panose="02020603050405020304" charset="0"/>
                <a:ea typeface="宋体" panose="02010600030101010101" pitchFamily="2" charset="-122"/>
              </a:rPr>
              <a:t> + H</a:t>
            </a:r>
            <a:r>
              <a:rPr lang="en-US" altLang="zh-CN" sz="2260" b="1" baseline="-2500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sz="2260" b="1">
                <a:latin typeface="Times New Roman" panose="02020603050405020304" charset="0"/>
                <a:ea typeface="宋体" panose="02010600030101010101" pitchFamily="2" charset="-122"/>
              </a:rPr>
              <a:t>O </a:t>
            </a:r>
            <a:r>
              <a:rPr lang="en-US" altLang="zh-CN" sz="2260" b="1" spc="-100">
                <a:latin typeface="Times New Roman" panose="02020603050405020304" charset="0"/>
                <a:ea typeface="宋体" panose="02010600030101010101" pitchFamily="2" charset="-122"/>
              </a:rPr>
              <a:t>===</a:t>
            </a:r>
            <a:r>
              <a:rPr lang="en-US" altLang="zh-CN" sz="2260" b="1">
                <a:latin typeface="Times New Roman" panose="02020603050405020304" charset="0"/>
                <a:ea typeface="宋体" panose="02010600030101010101" pitchFamily="2" charset="-122"/>
              </a:rPr>
              <a:t> 2HNO</a:t>
            </a:r>
            <a:r>
              <a:rPr lang="en-US" altLang="zh-CN" sz="2260" b="1" baseline="-25000">
                <a:latin typeface="Times New Roman" panose="02020603050405020304" charset="0"/>
                <a:ea typeface="宋体" panose="02010600030101010101" pitchFamily="2" charset="-122"/>
              </a:rPr>
              <a:t>3</a:t>
            </a:r>
            <a:r>
              <a:rPr lang="en-US" altLang="zh-CN" sz="2260" b="1">
                <a:latin typeface="Times New Roman" panose="02020603050405020304" charset="0"/>
                <a:ea typeface="宋体" panose="02010600030101010101" pitchFamily="2" charset="-122"/>
              </a:rPr>
              <a:t> + NO</a:t>
            </a:r>
            <a:endParaRPr lang="en-US" altLang="zh-CN" sz="226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914089" y="96775"/>
            <a:ext cx="6870545" cy="664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sz="3105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【实验</a:t>
            </a:r>
            <a:r>
              <a:rPr lang="en-US" altLang="zh-CN" sz="3105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5-5</a:t>
            </a:r>
            <a:r>
              <a:rPr lang="zh-CN" altLang="en-US" sz="3105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】二氧化氮溶于水的实验</a:t>
            </a:r>
            <a:endParaRPr lang="zh-CN" altLang="en-US" sz="3105" b="1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3295" y="5723255"/>
            <a:ext cx="10691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思考</a:t>
            </a:r>
            <a:r>
              <a:rPr lang="en-US" altLang="zh-CN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1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：如果要将注射器中的</a:t>
            </a:r>
            <a:r>
              <a:rPr lang="en-US" altLang="zh-CN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NO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完全转化，需要吸入多少空气？</a:t>
            </a:r>
            <a:endParaRPr lang="zh-CN" altLang="en-US" sz="28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7" name="文本框 6"/>
          <p:cNvSpPr txBox="1"/>
          <p:nvPr>
            <p:custDataLst>
              <p:tags r:id="rId11"/>
            </p:custDataLst>
          </p:nvPr>
        </p:nvSpPr>
        <p:spPr>
          <a:xfrm>
            <a:off x="937895" y="6202680"/>
            <a:ext cx="10691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思考</a:t>
            </a:r>
            <a:r>
              <a:rPr lang="en-US" altLang="zh-CN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2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：忽略溶液体积的变化，所得硝酸的浓度是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多少？</a:t>
            </a:r>
            <a:endParaRPr lang="zh-CN" altLang="en-US" sz="28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</p:spTree>
    <p:custDataLst>
      <p:tags r:id="rId1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5" grpId="0"/>
      <p:bldP spid="5" grpId="0"/>
      <p:bldP spid="3" grpId="0"/>
      <p:bldP spid="3" grpId="1"/>
      <p:bldP spid="2" grpId="0"/>
      <p:bldP spid="2" grpId="1"/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  <p:custDataLst>
              <p:tags r:id="rId1"/>
            </p:custDataLst>
          </p:nvPr>
        </p:nvSpPr>
        <p:spPr>
          <a:xfrm>
            <a:off x="484420" y="948928"/>
            <a:ext cx="10899233" cy="37128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化学性质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）与水的反应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）与碱的反应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2400" b="1">
                <a:cs typeface="Times New Roman" panose="02020603050405020304" charset="0"/>
                <a:sym typeface="+mn-ea"/>
              </a:rPr>
              <a:t>2NO</a:t>
            </a:r>
            <a:r>
              <a:rPr lang="zh-CN" altLang="en-US" sz="2400" b="1" baseline="-25000">
                <a:cs typeface="Times New Roman" panose="02020603050405020304" charset="0"/>
                <a:sym typeface="+mn-ea"/>
              </a:rPr>
              <a:t>2</a:t>
            </a:r>
            <a:r>
              <a:rPr lang="zh-CN" altLang="en-US" sz="2400" b="1">
                <a:cs typeface="Times New Roman" panose="02020603050405020304" charset="0"/>
                <a:sym typeface="+mn-ea"/>
              </a:rPr>
              <a:t>＋2NaOH===NaNO</a:t>
            </a:r>
            <a:r>
              <a:rPr lang="zh-CN" altLang="en-US" sz="2400" b="1" baseline="-25000">
                <a:cs typeface="Times New Roman" panose="02020603050405020304" charset="0"/>
                <a:sym typeface="+mn-ea"/>
              </a:rPr>
              <a:t>3</a:t>
            </a:r>
            <a:r>
              <a:rPr lang="zh-CN" altLang="en-US" sz="2400" b="1">
                <a:cs typeface="Times New Roman" panose="02020603050405020304" charset="0"/>
                <a:sym typeface="+mn-ea"/>
              </a:rPr>
              <a:t>＋NaNO</a:t>
            </a:r>
            <a:r>
              <a:rPr lang="zh-CN" altLang="en-US" sz="2400" b="1" baseline="-25000">
                <a:cs typeface="Times New Roman" panose="02020603050405020304" charset="0"/>
                <a:sym typeface="+mn-ea"/>
              </a:rPr>
              <a:t>2</a:t>
            </a:r>
            <a:r>
              <a:rPr lang="zh-CN" altLang="en-US" sz="2400" b="1">
                <a:cs typeface="Times New Roman" panose="02020603050405020304" charset="0"/>
                <a:sym typeface="+mn-ea"/>
              </a:rPr>
              <a:t>＋H</a:t>
            </a:r>
            <a:r>
              <a:rPr lang="zh-CN" altLang="en-US" sz="2400" b="1" baseline="-25000">
                <a:cs typeface="Times New Roman" panose="02020603050405020304" charset="0"/>
                <a:sym typeface="+mn-ea"/>
              </a:rPr>
              <a:t>2</a:t>
            </a:r>
            <a:r>
              <a:rPr lang="zh-CN" altLang="en-US" sz="2400" b="1">
                <a:cs typeface="Times New Roman" panose="02020603050405020304" charset="0"/>
                <a:sym typeface="+mn-ea"/>
              </a:rPr>
              <a:t>O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400" b="1">
                <a:cs typeface="Times New Roman" panose="02020603050405020304" charset="0"/>
                <a:sym typeface="+mn-ea"/>
              </a:rPr>
              <a:t>NO＋NO</a:t>
            </a:r>
            <a:r>
              <a:rPr lang="zh-CN" altLang="en-US" sz="2400" b="1" baseline="-25000">
                <a:cs typeface="Times New Roman" panose="02020603050405020304" charset="0"/>
                <a:sym typeface="+mn-ea"/>
              </a:rPr>
              <a:t>2</a:t>
            </a:r>
            <a:r>
              <a:rPr lang="zh-CN" altLang="en-US" sz="2400" b="1">
                <a:cs typeface="Times New Roman" panose="02020603050405020304" charset="0"/>
                <a:sym typeface="+mn-ea"/>
              </a:rPr>
              <a:t>＋2NaOH===2NaNO</a:t>
            </a:r>
            <a:r>
              <a:rPr lang="zh-CN" altLang="en-US" sz="2400" b="1" baseline="-25000">
                <a:cs typeface="Times New Roman" panose="02020603050405020304" charset="0"/>
                <a:sym typeface="+mn-ea"/>
              </a:rPr>
              <a:t>2</a:t>
            </a:r>
            <a:r>
              <a:rPr lang="zh-CN" altLang="en-US" sz="2400" b="1">
                <a:cs typeface="Times New Roman" panose="02020603050405020304" charset="0"/>
                <a:sym typeface="+mn-ea"/>
              </a:rPr>
              <a:t>＋H</a:t>
            </a:r>
            <a:r>
              <a:rPr lang="zh-CN" altLang="en-US" sz="2400" b="1" baseline="-25000">
                <a:cs typeface="Times New Roman" panose="02020603050405020304" charset="0"/>
                <a:sym typeface="+mn-ea"/>
              </a:rPr>
              <a:t>2</a:t>
            </a:r>
            <a:r>
              <a:rPr lang="zh-CN" altLang="en-US" sz="2400" b="1">
                <a:cs typeface="Times New Roman" panose="02020603050405020304" charset="0"/>
                <a:sym typeface="+mn-ea"/>
              </a:rPr>
              <a:t>O</a:t>
            </a:r>
            <a:endParaRPr lang="zh-CN" altLang="en-US" sz="24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占位符 5"/>
          <p:cNvSpPr txBox="1"/>
          <p:nvPr>
            <p:custDataLst>
              <p:tags r:id="rId2"/>
            </p:custDataLst>
          </p:nvPr>
        </p:nvSpPr>
        <p:spPr>
          <a:xfrm>
            <a:off x="791321" y="2302876"/>
            <a:ext cx="5440880" cy="426973"/>
          </a:xfrm>
          <a:prstGeom prst="rect">
            <a:avLst/>
          </a:prstGeom>
        </p:spPr>
        <p:txBody>
          <a:bodyPr vert="horz" lIns="64516" tIns="32258" rIns="64516" bIns="32258" rtlCol="0">
            <a:noAutofit/>
          </a:bodyPr>
          <a:lstStyle>
            <a:lvl1pPr marL="0" indent="0" algn="l" defTabSz="1296035" rtl="0" eaLnBrk="1" latinLnBrk="0" hangingPunct="1">
              <a:lnSpc>
                <a:spcPct val="90000"/>
              </a:lnSpc>
              <a:spcBef>
                <a:spcPts val="1415"/>
              </a:spcBef>
              <a:buFontTx/>
              <a:buNone/>
              <a:defRPr sz="32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647700" indent="0" algn="l" defTabSz="1296035" rtl="0" eaLnBrk="1" latinLnBrk="0" hangingPunct="1">
              <a:lnSpc>
                <a:spcPct val="90000"/>
              </a:lnSpc>
              <a:spcBef>
                <a:spcPts val="71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6035" indent="0" algn="l" defTabSz="1296035" rtl="0" eaLnBrk="1" latinLnBrk="0" hangingPunct="1">
              <a:lnSpc>
                <a:spcPct val="90000"/>
              </a:lnSpc>
              <a:spcBef>
                <a:spcPts val="71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3735" indent="0" algn="l" defTabSz="1296035" rtl="0" eaLnBrk="1" latinLnBrk="0" hangingPunct="1">
              <a:lnSpc>
                <a:spcPct val="90000"/>
              </a:lnSpc>
              <a:spcBef>
                <a:spcPts val="71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070" indent="0" algn="l" defTabSz="1296035" rtl="0" eaLnBrk="1" latinLnBrk="0" hangingPunct="1">
              <a:lnSpc>
                <a:spcPct val="90000"/>
              </a:lnSpc>
              <a:spcBef>
                <a:spcPts val="71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255" indent="-323850" algn="l" defTabSz="1296035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11955" indent="-323850" algn="l" defTabSz="1296035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60290" indent="-323850" algn="l" defTabSz="1296035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07990" indent="-323850" algn="l" defTabSz="1296035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>
                <a:latin typeface="Times New Roman" panose="02020603050405020304" charset="0"/>
                <a:ea typeface="宋体" panose="02010600030101010101" pitchFamily="2" charset="-122"/>
              </a:rPr>
              <a:t> 3NO</a:t>
            </a:r>
            <a:r>
              <a:rPr lang="en-US" altLang="zh-CN" sz="2400" b="1" baseline="-2500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latin typeface="Times New Roman" panose="02020603050405020304" charset="0"/>
                <a:ea typeface="宋体" panose="02010600030101010101" pitchFamily="2" charset="-122"/>
              </a:rPr>
              <a:t> + H</a:t>
            </a:r>
            <a:r>
              <a:rPr lang="en-US" altLang="zh-CN" sz="2400" b="1" baseline="-2500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latin typeface="Times New Roman" panose="02020603050405020304" charset="0"/>
                <a:ea typeface="宋体" panose="02010600030101010101" pitchFamily="2" charset="-122"/>
              </a:rPr>
              <a:t>O </a:t>
            </a:r>
            <a:r>
              <a:rPr lang="en-US" altLang="zh-CN" sz="2400" b="1" spc="-100">
                <a:latin typeface="Times New Roman" panose="02020603050405020304" charset="0"/>
                <a:ea typeface="宋体" panose="02010600030101010101" pitchFamily="2" charset="-122"/>
              </a:rPr>
              <a:t>===</a:t>
            </a:r>
            <a:r>
              <a:rPr lang="en-US" altLang="zh-CN" sz="2400" b="1">
                <a:latin typeface="Times New Roman" panose="02020603050405020304" charset="0"/>
                <a:ea typeface="宋体" panose="02010600030101010101" pitchFamily="2" charset="-122"/>
              </a:rPr>
              <a:t> 2HNO</a:t>
            </a:r>
            <a:r>
              <a:rPr lang="en-US" altLang="zh-CN" sz="2400" b="1" baseline="-25000">
                <a:latin typeface="Times New Roman" panose="02020603050405020304" charset="0"/>
                <a:ea typeface="宋体" panose="02010600030101010101" pitchFamily="2" charset="-122"/>
              </a:rPr>
              <a:t>3</a:t>
            </a:r>
            <a:r>
              <a:rPr lang="en-US" altLang="zh-CN" sz="2400" b="1">
                <a:latin typeface="Times New Roman" panose="02020603050405020304" charset="0"/>
                <a:ea typeface="宋体" panose="02010600030101010101" pitchFamily="2" charset="-122"/>
              </a:rPr>
              <a:t> + NO</a:t>
            </a:r>
            <a:endParaRPr lang="en-US" altLang="zh-CN" sz="24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5926197" y="2263048"/>
            <a:ext cx="4424747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pt-BR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应用：</a:t>
            </a:r>
            <a:r>
              <a:rPr kumimoji="0" lang="zh-CN" altLang="pt-BR" sz="2400" b="1" i="0" u="none" strike="noStrike" kern="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工业制硝酸</a:t>
            </a:r>
            <a:endParaRPr kumimoji="0" lang="zh-CN" altLang="pt-BR" sz="2400" b="1" i="0" u="none" strike="noStrike" kern="0" cap="none" spc="0" normalizeH="0" baseline="0" noProof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5" name="文本框 24"/>
          <p:cNvSpPr txBox="1"/>
          <p:nvPr>
            <p:custDataLst>
              <p:tags r:id="rId4"/>
            </p:custDataLst>
          </p:nvPr>
        </p:nvSpPr>
        <p:spPr>
          <a:xfrm>
            <a:off x="5299402" y="1325722"/>
            <a:ext cx="505154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指出氧化剂、还原剂、氧化产物、还原产物</a:t>
            </a:r>
            <a:endParaRPr lang="zh-CN" altLang="en-US" sz="2400" b="1"/>
          </a:p>
        </p:txBody>
      </p:sp>
      <p:cxnSp>
        <p:nvCxnSpPr>
          <p:cNvPr id="26" name="直接箭头连接符 25"/>
          <p:cNvCxnSpPr/>
          <p:nvPr>
            <p:custDataLst>
              <p:tags r:id="rId5"/>
            </p:custDataLst>
          </p:nvPr>
        </p:nvCxnSpPr>
        <p:spPr>
          <a:xfrm flipH="1">
            <a:off x="4298950" y="1694003"/>
            <a:ext cx="858874" cy="608873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7059643" y="3797832"/>
            <a:ext cx="297760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pt-BR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应用：</a:t>
            </a:r>
            <a:r>
              <a:rPr kumimoji="0" lang="zh-CN" altLang="pt-BR" sz="2400" b="1" i="0" u="none" strike="noStrike" kern="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尾气处理</a:t>
            </a:r>
            <a:endParaRPr kumimoji="0" lang="zh-CN" altLang="pt-BR" sz="2400" b="1" i="0" u="none" strike="noStrike" kern="0" cap="none" spc="0" normalizeH="0" baseline="0" noProof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6231890" y="5150485"/>
            <a:ext cx="5612765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补：</a:t>
            </a:r>
            <a:r>
              <a:rPr lang="en-US" altLang="zh-CN" sz="24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NO</a:t>
            </a:r>
            <a:r>
              <a:rPr lang="zh-CN" altLang="en-US" sz="24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属于不成盐氧化物，尾气处理的方法：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收集法</a:t>
            </a:r>
            <a:r>
              <a:rPr lang="en-US" altLang="zh-CN" sz="24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——</a:t>
            </a:r>
            <a:r>
              <a:rPr lang="zh-CN" altLang="en-US" sz="24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在装置最后接个气球。</a:t>
            </a:r>
            <a:endParaRPr lang="zh-CN" altLang="en-US" sz="24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1214262" y="5222241"/>
            <a:ext cx="297760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NO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尾气如何处理？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930209" y="415138"/>
            <a:ext cx="4184261" cy="583686"/>
            <a:chOff x="4393209" y="2148657"/>
            <a:chExt cx="4184261" cy="583686"/>
          </a:xfrm>
        </p:grpSpPr>
        <p:sp>
          <p:nvSpPr>
            <p:cNvPr id="16" name="流程图: 终止 15"/>
            <p:cNvSpPr/>
            <p:nvPr>
              <p:custDataLst>
                <p:tags r:id="rId9"/>
              </p:custDataLst>
            </p:nvPr>
          </p:nvSpPr>
          <p:spPr>
            <a:xfrm>
              <a:off x="4393209" y="2148657"/>
              <a:ext cx="4184261" cy="583686"/>
            </a:xfrm>
            <a:prstGeom prst="flowChartTerminator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11" name="矩形 10"/>
            <p:cNvSpPr/>
            <p:nvPr>
              <p:custDataLst>
                <p:tags r:id="rId10"/>
              </p:custDataLst>
            </p:nvPr>
          </p:nvSpPr>
          <p:spPr>
            <a:xfrm>
              <a:off x="5758131" y="2178890"/>
              <a:ext cx="160274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/>
              <a:r>
                <a:rPr lang="zh-CN" altLang="en-US" sz="2800" b="1" kern="100" spc="-20" dirty="0">
                  <a:solidFill>
                    <a:schemeClr val="bg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二氧化氮</a:t>
              </a:r>
              <a:endParaRPr lang="zh-CN" altLang="en-US" sz="2800" b="1" kern="100" spc="-20" dirty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6" grpId="0"/>
      <p:bldP spid="5" grpId="0"/>
      <p:bldP spid="25" grpId="0"/>
      <p:bldP spid="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494665" y="1370965"/>
            <a:ext cx="11234420" cy="1791974"/>
            <a:chOff x="6120045" y="6377405"/>
            <a:chExt cx="14254273" cy="2876179"/>
          </a:xfrm>
        </p:grpSpPr>
        <p:pic>
          <p:nvPicPr>
            <p:cNvPr id="7" name="图形 72"/>
            <p:cNvPicPr/>
            <p:nvPr>
              <p:custDataLst>
                <p:tags r:id="rId2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20045" y="6377405"/>
              <a:ext cx="712441" cy="712441"/>
            </a:xfrm>
            <a:prstGeom prst="rect">
              <a:avLst/>
            </a:prstGeom>
          </p:spPr>
        </p:pic>
        <p:sp>
          <p:nvSpPr>
            <p:cNvPr id="8" name="矩形 8551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172200" y="7374185"/>
              <a:ext cx="14202118" cy="187939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4516" tIns="32258" rIns="64516" bIns="32258" numCol="1" anchor="t" anchorCtr="0" compatLnSpc="1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2400" b="1" kern="100">
                  <a:solidFill>
                    <a:srgbClr val="000000"/>
                  </a:solidFill>
                  <a:effectLst/>
                  <a:cs typeface="Times New Roman" panose="02020603050405020304" charset="0"/>
                </a:rPr>
                <a:t>NO </a:t>
              </a:r>
              <a:r>
                <a:rPr lang="zh-CN" altLang="zh-CN" sz="2400" b="1" kern="100">
                  <a:solidFill>
                    <a:srgbClr val="000000"/>
                  </a:solidFill>
                  <a:effectLst/>
                  <a:cs typeface="Times New Roman" panose="02020603050405020304" charset="0"/>
                </a:rPr>
                <a:t>氧化性较弱：</a:t>
              </a:r>
              <a:r>
                <a:rPr lang="en-US" altLang="zh-CN" sz="2400" b="1" kern="100">
                  <a:solidFill>
                    <a:srgbClr val="000000"/>
                  </a:solidFill>
                  <a:effectLst/>
                  <a:cs typeface="Times New Roman" panose="02020603050405020304" charset="0"/>
                </a:rPr>
                <a:t>6NO + 4NH</a:t>
              </a:r>
              <a:r>
                <a:rPr lang="en-US" altLang="zh-CN" sz="2400" b="1" kern="100" baseline="-25000">
                  <a:solidFill>
                    <a:srgbClr val="000000"/>
                  </a:solidFill>
                  <a:effectLst/>
                  <a:cs typeface="Times New Roman" panose="02020603050405020304" charset="0"/>
                </a:rPr>
                <a:t>3</a:t>
              </a:r>
              <a:r>
                <a:rPr lang="en-US" altLang="zh-CN" sz="2400" b="1" kern="100">
                  <a:solidFill>
                    <a:srgbClr val="000000"/>
                  </a:solidFill>
                  <a:effectLst/>
                  <a:cs typeface="Times New Roman" panose="02020603050405020304" charset="0"/>
                </a:rPr>
                <a:t>          5N</a:t>
              </a:r>
              <a:r>
                <a:rPr lang="en-US" altLang="zh-CN" sz="2400" b="1" kern="100" baseline="-25000">
                  <a:solidFill>
                    <a:srgbClr val="000000"/>
                  </a:solidFill>
                  <a:effectLst/>
                  <a:cs typeface="Times New Roman" panose="02020603050405020304" charset="0"/>
                </a:rPr>
                <a:t>2</a:t>
              </a:r>
              <a:r>
                <a:rPr lang="en-US" altLang="zh-CN" sz="2400" b="1" kern="100">
                  <a:solidFill>
                    <a:srgbClr val="000000"/>
                  </a:solidFill>
                  <a:effectLst/>
                  <a:cs typeface="Times New Roman" panose="02020603050405020304" charset="0"/>
                </a:rPr>
                <a:t> + 6H</a:t>
              </a:r>
              <a:r>
                <a:rPr lang="en-US" altLang="zh-CN" sz="2400" b="1" kern="100" baseline="-25000">
                  <a:solidFill>
                    <a:srgbClr val="000000"/>
                  </a:solidFill>
                  <a:effectLst/>
                  <a:cs typeface="Times New Roman" panose="02020603050405020304" charset="0"/>
                </a:rPr>
                <a:t>2</a:t>
              </a:r>
              <a:r>
                <a:rPr lang="en-US" altLang="zh-CN" sz="2400" b="1" kern="100">
                  <a:solidFill>
                    <a:srgbClr val="000000"/>
                  </a:solidFill>
                  <a:effectLst/>
                  <a:cs typeface="Times New Roman" panose="02020603050405020304" charset="0"/>
                </a:rPr>
                <a:t>O </a:t>
              </a:r>
              <a:r>
                <a:rPr lang="zh-CN" altLang="zh-CN" sz="2400" b="1" kern="100">
                  <a:solidFill>
                    <a:srgbClr val="000000"/>
                  </a:solidFill>
                  <a:effectLst/>
                  <a:cs typeface="Times New Roman" panose="02020603050405020304" charset="0"/>
                </a:rPr>
                <a:t>、</a:t>
              </a:r>
              <a:r>
                <a:rPr lang="en-US" altLang="zh-CN" sz="2400" b="1" kern="100">
                  <a:solidFill>
                    <a:srgbClr val="000000"/>
                  </a:solidFill>
                  <a:effectLst/>
                  <a:cs typeface="Times New Roman" panose="02020603050405020304" charset="0"/>
                </a:rPr>
                <a:t>2NO + 2CO </a:t>
              </a:r>
              <a:r>
                <a:rPr lang="pt-BR" altLang="zh-CN" sz="2400" b="1" kern="100">
                  <a:solidFill>
                    <a:srgbClr val="000000"/>
                  </a:solidFill>
                  <a:effectLst/>
                  <a:cs typeface="宋体-方正超大字符集" panose="03000509000000000000" pitchFamily="65" charset="-122"/>
                </a:rPr>
                <a:t>           </a:t>
              </a:r>
              <a:r>
                <a:rPr lang="en-US" altLang="zh-CN" sz="2400" b="1" kern="100">
                  <a:solidFill>
                    <a:srgbClr val="000000"/>
                  </a:solidFill>
                  <a:effectLst/>
                  <a:cs typeface="Times New Roman" panose="02020603050405020304" charset="0"/>
                </a:rPr>
                <a:t>N</a:t>
              </a:r>
              <a:r>
                <a:rPr lang="en-US" altLang="zh-CN" sz="2400" b="1" kern="100" baseline="-25000">
                  <a:solidFill>
                    <a:srgbClr val="000000"/>
                  </a:solidFill>
                  <a:effectLst/>
                  <a:cs typeface="Times New Roman" panose="02020603050405020304" charset="0"/>
                </a:rPr>
                <a:t>2</a:t>
              </a:r>
              <a:r>
                <a:rPr lang="en-US" altLang="zh-CN" sz="2400" b="1" kern="100">
                  <a:solidFill>
                    <a:srgbClr val="000000"/>
                  </a:solidFill>
                  <a:effectLst/>
                  <a:cs typeface="Times New Roman" panose="02020603050405020304" charset="0"/>
                </a:rPr>
                <a:t> + 2CO</a:t>
              </a:r>
              <a:r>
                <a:rPr lang="en-US" altLang="zh-CN" sz="2400" b="1" kern="100" baseline="-25000">
                  <a:solidFill>
                    <a:srgbClr val="000000"/>
                  </a:solidFill>
                  <a:effectLst/>
                  <a:cs typeface="Times New Roman" panose="02020603050405020304" charset="0"/>
                </a:rPr>
                <a:t>2</a:t>
              </a:r>
              <a:endParaRPr lang="zh-CN" altLang="zh-CN" sz="2400" b="1" kern="100">
                <a:effectLst/>
                <a:cs typeface="Times New Roman" panose="0202060305040502030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>
                  <a:solidFill>
                    <a:srgbClr val="000000"/>
                  </a:solidFill>
                  <a:effectLst/>
                </a:rPr>
                <a:t>NO</a:t>
              </a:r>
              <a:r>
                <a:rPr lang="en-US" altLang="zh-CN" sz="2400" b="1" baseline="-25000">
                  <a:solidFill>
                    <a:srgbClr val="000000"/>
                  </a:solidFill>
                  <a:effectLst/>
                </a:rPr>
                <a:t>2</a:t>
              </a:r>
              <a:r>
                <a:rPr lang="zh-TW" altLang="zh-CN" sz="2400" b="1">
                  <a:solidFill>
                    <a:srgbClr val="000000"/>
                  </a:solidFill>
                  <a:effectLst/>
                </a:rPr>
                <a:t>氧化性较强：</a:t>
              </a:r>
              <a:r>
                <a:rPr lang="en-US" altLang="zh-CN" sz="2400" b="1">
                  <a:solidFill>
                    <a:srgbClr val="000000"/>
                  </a:solidFill>
                  <a:effectLst/>
                </a:rPr>
                <a:t>NO</a:t>
              </a:r>
              <a:r>
                <a:rPr lang="en-US" altLang="zh-CN" sz="2400" b="1" baseline="-25000">
                  <a:solidFill>
                    <a:srgbClr val="000000"/>
                  </a:solidFill>
                  <a:effectLst/>
                </a:rPr>
                <a:t>2</a:t>
              </a:r>
              <a:r>
                <a:rPr lang="en-US" altLang="zh-CN" sz="2400" b="1">
                  <a:solidFill>
                    <a:srgbClr val="000000"/>
                  </a:solidFill>
                  <a:effectLst/>
                </a:rPr>
                <a:t> + SO</a:t>
              </a:r>
              <a:r>
                <a:rPr lang="en-US" altLang="zh-CN" sz="2400" b="1" baseline="-25000">
                  <a:solidFill>
                    <a:srgbClr val="000000"/>
                  </a:solidFill>
                  <a:effectLst/>
                </a:rPr>
                <a:t>2</a:t>
              </a:r>
              <a:r>
                <a:rPr lang="en-US" altLang="zh-CN" sz="2400" b="1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zh-CN" sz="2400" b="1" spc="-80">
                  <a:solidFill>
                    <a:srgbClr val="000000"/>
                  </a:solidFill>
                  <a:effectLst/>
                </a:rPr>
                <a:t>=</a:t>
              </a:r>
              <a:r>
                <a:rPr lang="en-US" altLang="zh-CN" sz="2400" b="1">
                  <a:solidFill>
                    <a:srgbClr val="000000"/>
                  </a:solidFill>
                  <a:effectLst/>
                  <a:cs typeface="Times New Roman" panose="02020603050405020304" charset="0"/>
                </a:rPr>
                <a:t> NO + SO</a:t>
              </a:r>
              <a:r>
                <a:rPr lang="en-US" altLang="zh-CN" sz="2400" b="1" baseline="-25000">
                  <a:solidFill>
                    <a:srgbClr val="000000"/>
                  </a:solidFill>
                  <a:effectLst/>
                  <a:cs typeface="Times New Roman" panose="02020603050405020304" charset="0"/>
                </a:rPr>
                <a:t>3</a:t>
              </a:r>
              <a:endParaRPr lang="zh-CN" altLang="zh-CN" sz="2400" b="1">
                <a:effectLst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832043" y="6458039"/>
              <a:ext cx="7101860" cy="694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4516" tIns="32258" rIns="64516" bIns="32258" numCol="1" anchor="ctr" anchorCtr="0" compatLnSpc="1">
              <a:spAutoFit/>
            </a:bodyPr>
            <a:lstStyle/>
            <a:p>
              <a:pPr marL="0" marR="0" lvl="0" indent="0" algn="l" defTabSz="914400" rtl="0" eaLnBrk="0" fontAlgn="ctr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charset="0"/>
                </a:rPr>
                <a:t> </a:t>
              </a:r>
              <a:r>
                <a:rPr kumimoji="0" lang="zh-CN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charset="0"/>
                </a:rPr>
                <a:t>资料卡片</a:t>
              </a:r>
              <a:r>
                <a:rPr kumimoji="0" lang="en-US" altLang="zh-CN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charset="0"/>
                </a:rPr>
                <a:t>——</a:t>
              </a:r>
              <a:r>
                <a:rPr lang="en-US" altLang="zh-CN" sz="2400" b="1">
                  <a:effectLst/>
                </a:rPr>
                <a:t>NO</a:t>
              </a:r>
              <a:r>
                <a:rPr lang="zh-CN" altLang="zh-CN" sz="2400" b="1">
                  <a:effectLst/>
                  <a:cs typeface="Times New Roman" panose="02020603050405020304" charset="0"/>
                </a:rPr>
                <a:t>、</a:t>
              </a:r>
              <a:r>
                <a:rPr lang="en-US" altLang="zh-CN" sz="2400" b="1">
                  <a:effectLst/>
                </a:rPr>
                <a:t>NO</a:t>
              </a:r>
              <a:r>
                <a:rPr lang="en-US" altLang="zh-CN" sz="2400" b="1" baseline="-25000">
                  <a:effectLst/>
                </a:rPr>
                <a:t>2</a:t>
              </a:r>
              <a:r>
                <a:rPr lang="zh-CN" altLang="zh-CN" sz="2400" b="1">
                  <a:effectLst/>
                  <a:cs typeface="Times New Roman" panose="02020603050405020304" charset="0"/>
                </a:rPr>
                <a:t>的氧化性</a:t>
              </a: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772876" y="2130237"/>
            <a:ext cx="745970" cy="43010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9348634" y="2130313"/>
            <a:ext cx="672045" cy="342743"/>
          </a:xfrm>
          <a:prstGeom prst="rect">
            <a:avLst/>
          </a:prstGeom>
        </p:spPr>
      </p:pic>
      <p:grpSp>
        <p:nvGrpSpPr>
          <p:cNvPr id="14" name="组合 13"/>
          <p:cNvGrpSpPr/>
          <p:nvPr>
            <p:custDataLst>
              <p:tags r:id="rId11"/>
            </p:custDataLst>
          </p:nvPr>
        </p:nvGrpSpPr>
        <p:grpSpPr>
          <a:xfrm flipH="1">
            <a:off x="494872" y="3527592"/>
            <a:ext cx="7907735" cy="1872973"/>
            <a:chOff x="5212732" y="1601296"/>
            <a:chExt cx="12084649" cy="2897596"/>
          </a:xfrm>
        </p:grpSpPr>
        <p:pic>
          <p:nvPicPr>
            <p:cNvPr id="15" name="图片 14" descr="图片包含 圆圈  描述已自动生成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212732" y="2363261"/>
              <a:ext cx="2135631" cy="2135631"/>
            </a:xfrm>
            <a:prstGeom prst="rect">
              <a:avLst/>
            </a:prstGeom>
          </p:spPr>
        </p:pic>
        <p:sp>
          <p:nvSpPr>
            <p:cNvPr id="16" name="对话气泡: 圆角矩形 2"/>
            <p:cNvSpPr/>
            <p:nvPr>
              <p:custDataLst>
                <p:tags r:id="rId14"/>
              </p:custDataLst>
            </p:nvPr>
          </p:nvSpPr>
          <p:spPr>
            <a:xfrm flipH="1">
              <a:off x="9751493" y="1601296"/>
              <a:ext cx="7545888" cy="2577744"/>
            </a:xfrm>
            <a:custGeom>
              <a:avLst/>
              <a:gdLst>
                <a:gd name="connsiteX0" fmla="*/ 0 w 3669835"/>
                <a:gd name="connsiteY0" fmla="*/ 192764 h 1384260"/>
                <a:gd name="connsiteX1" fmla="*/ 192764 w 3669835"/>
                <a:gd name="connsiteY1" fmla="*/ 0 h 1384260"/>
                <a:gd name="connsiteX2" fmla="*/ 611639 w 3669835"/>
                <a:gd name="connsiteY2" fmla="*/ 0 h 1384260"/>
                <a:gd name="connsiteX3" fmla="*/ 611639 w 3669835"/>
                <a:gd name="connsiteY3" fmla="*/ 0 h 1384260"/>
                <a:gd name="connsiteX4" fmla="*/ 1529098 w 3669835"/>
                <a:gd name="connsiteY4" fmla="*/ 0 h 1384260"/>
                <a:gd name="connsiteX5" fmla="*/ 3477071 w 3669835"/>
                <a:gd name="connsiteY5" fmla="*/ 0 h 1384260"/>
                <a:gd name="connsiteX6" fmla="*/ 3669835 w 3669835"/>
                <a:gd name="connsiteY6" fmla="*/ 192764 h 1384260"/>
                <a:gd name="connsiteX7" fmla="*/ 3669835 w 3669835"/>
                <a:gd name="connsiteY7" fmla="*/ 674662 h 1384260"/>
                <a:gd name="connsiteX8" fmla="*/ 3669835 w 3669835"/>
                <a:gd name="connsiteY8" fmla="*/ 674662 h 1384260"/>
                <a:gd name="connsiteX9" fmla="*/ 3669835 w 3669835"/>
                <a:gd name="connsiteY9" fmla="*/ 963803 h 1384260"/>
                <a:gd name="connsiteX10" fmla="*/ 3669835 w 3669835"/>
                <a:gd name="connsiteY10" fmla="*/ 963799 h 1384260"/>
                <a:gd name="connsiteX11" fmla="*/ 3477071 w 3669835"/>
                <a:gd name="connsiteY11" fmla="*/ 1156563 h 1384260"/>
                <a:gd name="connsiteX12" fmla="*/ 3187487 w 3669835"/>
                <a:gd name="connsiteY12" fmla="*/ 1169032 h 1384260"/>
                <a:gd name="connsiteX13" fmla="*/ 3273253 w 3669835"/>
                <a:gd name="connsiteY13" fmla="*/ 1384260 h 1384260"/>
                <a:gd name="connsiteX14" fmla="*/ 2838064 w 3669835"/>
                <a:gd name="connsiteY14" fmla="*/ 1174573 h 1384260"/>
                <a:gd name="connsiteX15" fmla="*/ 192764 w 3669835"/>
                <a:gd name="connsiteY15" fmla="*/ 1156563 h 1384260"/>
                <a:gd name="connsiteX16" fmla="*/ 0 w 3669835"/>
                <a:gd name="connsiteY16" fmla="*/ 963799 h 1384260"/>
                <a:gd name="connsiteX17" fmla="*/ 0 w 3669835"/>
                <a:gd name="connsiteY17" fmla="*/ 963803 h 1384260"/>
                <a:gd name="connsiteX18" fmla="*/ 0 w 3669835"/>
                <a:gd name="connsiteY18" fmla="*/ 674662 h 1384260"/>
                <a:gd name="connsiteX19" fmla="*/ 0 w 3669835"/>
                <a:gd name="connsiteY19" fmla="*/ 674662 h 1384260"/>
                <a:gd name="connsiteX20" fmla="*/ 0 w 3669835"/>
                <a:gd name="connsiteY20" fmla="*/ 192764 h 138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69834" h="1384260">
                  <a:moveTo>
                    <a:pt x="0" y="192764"/>
                  </a:moveTo>
                  <a:cubicBezTo>
                    <a:pt x="0" y="86303"/>
                    <a:pt x="86303" y="0"/>
                    <a:pt x="192764" y="0"/>
                  </a:cubicBezTo>
                  <a:lnTo>
                    <a:pt x="611639" y="0"/>
                  </a:lnTo>
                  <a:lnTo>
                    <a:pt x="611639" y="0"/>
                  </a:lnTo>
                  <a:lnTo>
                    <a:pt x="1529098" y="0"/>
                  </a:lnTo>
                  <a:lnTo>
                    <a:pt x="3477071" y="0"/>
                  </a:lnTo>
                  <a:cubicBezTo>
                    <a:pt x="3583532" y="0"/>
                    <a:pt x="3669835" y="86303"/>
                    <a:pt x="3669835" y="192764"/>
                  </a:cubicBezTo>
                  <a:lnTo>
                    <a:pt x="3669835" y="674662"/>
                  </a:lnTo>
                  <a:lnTo>
                    <a:pt x="3669835" y="674662"/>
                  </a:lnTo>
                  <a:lnTo>
                    <a:pt x="3669835" y="963803"/>
                  </a:lnTo>
                  <a:lnTo>
                    <a:pt x="3669835" y="963799"/>
                  </a:lnTo>
                  <a:cubicBezTo>
                    <a:pt x="3669835" y="1070260"/>
                    <a:pt x="3583532" y="1156563"/>
                    <a:pt x="3477071" y="1156563"/>
                  </a:cubicBezTo>
                  <a:lnTo>
                    <a:pt x="3187487" y="1169032"/>
                  </a:lnTo>
                  <a:lnTo>
                    <a:pt x="3273253" y="1384260"/>
                  </a:lnTo>
                  <a:lnTo>
                    <a:pt x="2838064" y="1174573"/>
                  </a:lnTo>
                  <a:lnTo>
                    <a:pt x="192764" y="1156563"/>
                  </a:lnTo>
                  <a:cubicBezTo>
                    <a:pt x="86303" y="1156563"/>
                    <a:pt x="0" y="1070260"/>
                    <a:pt x="0" y="963799"/>
                  </a:cubicBezTo>
                  <a:lnTo>
                    <a:pt x="0" y="963803"/>
                  </a:lnTo>
                  <a:lnTo>
                    <a:pt x="0" y="674662"/>
                  </a:lnTo>
                  <a:lnTo>
                    <a:pt x="0" y="674662"/>
                  </a:lnTo>
                  <a:lnTo>
                    <a:pt x="0" y="192764"/>
                  </a:lnTo>
                  <a:close/>
                </a:path>
              </a:pathLst>
            </a:custGeom>
            <a:noFill/>
            <a:ln w="28575">
              <a:solidFill>
                <a:srgbClr val="B979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6200" rtlCol="0" anchor="t" anchorCtr="0"/>
            <a:lstStyle/>
            <a:p>
              <a:pPr algn="ctr">
                <a:lnSpc>
                  <a:spcPct val="160000"/>
                </a:lnSpc>
              </a:pPr>
              <a:r>
                <a:rPr lang="zh-CN" altLang="en-US" sz="2260" b="1">
                  <a:solidFill>
                    <a:srgbClr val="000000"/>
                  </a:solidFill>
                  <a:latin typeface="+mj-ea"/>
                  <a:ea typeface="+mj-ea"/>
                  <a:cs typeface="Times New Roman" panose="02020603050405020304" charset="0"/>
                </a:rPr>
                <a:t>应用：生活中利用该反应进行</a:t>
              </a:r>
              <a:r>
                <a:rPr lang="zh-CN" altLang="en-US" sz="2260" b="1">
                  <a:solidFill>
                    <a:srgbClr val="FF0000"/>
                  </a:solidFill>
                  <a:latin typeface="+mj-ea"/>
                  <a:ea typeface="+mj-ea"/>
                  <a:cs typeface="Times New Roman" panose="02020603050405020304" charset="0"/>
                </a:rPr>
                <a:t>汽车尾气处理，转化为无污染的清洁气体</a:t>
              </a:r>
              <a:r>
                <a:rPr lang="en-US" altLang="zh-CN" sz="2260" b="1">
                  <a:solidFill>
                    <a:srgbClr val="FF0000"/>
                  </a:solidFill>
                  <a:latin typeface="+mj-ea"/>
                  <a:ea typeface="+mj-ea"/>
                  <a:cs typeface="Times New Roman" panose="02020603050405020304" charset="0"/>
                </a:rPr>
                <a:t>N</a:t>
              </a:r>
              <a:r>
                <a:rPr lang="en-US" altLang="zh-CN" sz="2260" b="1" baseline="-25000">
                  <a:solidFill>
                    <a:srgbClr val="FF0000"/>
                  </a:solidFill>
                  <a:latin typeface="+mj-ea"/>
                  <a:ea typeface="+mj-ea"/>
                  <a:cs typeface="Times New Roman" panose="02020603050405020304" charset="0"/>
                </a:rPr>
                <a:t>2</a:t>
              </a:r>
              <a:endParaRPr lang="en-US" altLang="zh-CN" sz="2260" b="1" baseline="-25000">
                <a:solidFill>
                  <a:srgbClr val="FF0000"/>
                </a:solidFill>
                <a:latin typeface="+mj-ea"/>
                <a:ea typeface="+mj-ea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28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0" y="685845"/>
          <a:ext cx="11913235" cy="6066155"/>
        </p:xfrm>
        <a:graphic>
          <a:graphicData uri="http://schemas.openxmlformats.org/drawingml/2006/table">
            <a:tbl>
              <a:tblPr/>
              <a:tblGrid>
                <a:gridCol w="1777365"/>
                <a:gridCol w="4520565"/>
                <a:gridCol w="5615305"/>
              </a:tblGrid>
              <a:tr h="549275"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性   质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21616" marR="121616" marT="45598" marB="45598" vert="horz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r"/>
                          <a:tab pos="2636520" algn="ctr"/>
                          <a:tab pos="5273675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NO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21616" marR="121616" marT="45598" marB="45598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NO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2</a:t>
                      </a:r>
                      <a:endParaRPr kumimoji="0" lang="en-US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21616" marR="121616" marT="45598" marB="45598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773430"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物理性质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616" marR="121616" marT="45598" marB="45598" vert="horz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r"/>
                          <a:tab pos="2636520" algn="ctr"/>
                          <a:tab pos="5273675" algn="r"/>
                        </a:tabLst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21616" marR="121616" marT="45598" marB="45598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21616" marR="121616" marT="45598" marB="45598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49275"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charset="0"/>
                        </a:rPr>
                        <a:t>毒  性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charset="0"/>
                      </a:endParaRPr>
                    </a:p>
                  </a:txBody>
                  <a:tcPr marL="121616" marR="121616" marT="45598" marB="45598" vert="horz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r"/>
                          <a:tab pos="2636520" algn="ctr"/>
                          <a:tab pos="5273675" algn="r"/>
                        </a:tabLst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21616" marR="121616" marT="45598" marB="45598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21616" marR="121616" marT="45598" marB="45598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74065"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charset="0"/>
                        </a:rPr>
                        <a:t>与水反应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charset="0"/>
                      </a:endParaRPr>
                    </a:p>
                  </a:txBody>
                  <a:tcPr marL="121616" marR="121616" marT="45598" marB="45598" vert="horz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r"/>
                          <a:tab pos="2636520" algn="ctr"/>
                          <a:tab pos="5273675" algn="r"/>
                        </a:tabLst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21616" marR="121616" marT="45598" marB="45598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21616" marR="121616" marT="45598" marB="45598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73430"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charset="0"/>
                        </a:rPr>
                        <a:t>与氧气反应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charset="0"/>
                      </a:endParaRPr>
                    </a:p>
                  </a:txBody>
                  <a:tcPr marL="121616" marR="121616" marT="45598" marB="45598" vert="horz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21616" marR="121616" marT="45598" marB="45598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r"/>
                          <a:tab pos="2636520" algn="ctr"/>
                          <a:tab pos="5273675" algn="r"/>
                        </a:tabLst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21616" marR="121616" marT="45598" marB="45598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74700"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charset="0"/>
                        </a:rPr>
                        <a:t>实验室制备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charset="0"/>
                      </a:endParaRPr>
                    </a:p>
                  </a:txBody>
                  <a:tcPr marL="121616" marR="121616" marT="45598" marB="45598" vert="horz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21616" marR="121616" marT="45598" marB="45598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21616" marR="121616" marT="45598" marB="45598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73430"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收集方法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616" marR="121616" marT="45598" marB="45598" vert="horz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21616" marR="121616" marT="45598" marB="45598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21616" marR="121616" marT="45598" marB="45598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49275"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其他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616" marR="121616" marT="45598" marB="45598" vert="horz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21616" marR="121616" marT="45598" marB="45598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21616" marR="121616" marT="45598" marB="45598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49275"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对环境影响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616" marR="121616" marT="45598" marB="45598" vert="horz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2">
                  <a:txBody>
                    <a:bodyPr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21616" marR="121616" marT="45598" marB="45598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8" name="Rectangle 22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46809" y="1292468"/>
            <a:ext cx="4703368" cy="65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1612" tIns="60805" rIns="121612" bIns="60805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95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无色、无味的有毒气体，难溶于水</a:t>
            </a:r>
            <a:endParaRPr lang="zh-CN" altLang="en-US" sz="2295" b="1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9" name="Rectangle 22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246137" y="1321241"/>
            <a:ext cx="6137567" cy="65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1612" tIns="60805" rIns="121612" bIns="60805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95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红棕色、有刺激性气味、易液化的有毒气体</a:t>
            </a:r>
            <a:endParaRPr lang="zh-CN" altLang="en-US" sz="2295" b="1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0" name="Rectangle 28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399771" y="1965163"/>
            <a:ext cx="3701084" cy="67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1612" tIns="60805" rIns="121612" bIns="60805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395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有毒（跟血红蛋白结合）</a:t>
            </a:r>
            <a:endParaRPr lang="zh-CN" altLang="en-US" sz="2395" b="1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1" name="Rectangle 28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966035" y="1970863"/>
            <a:ext cx="1141425" cy="67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1612" tIns="60805" rIns="121612" bIns="60805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395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有毒</a:t>
            </a:r>
            <a:endParaRPr lang="zh-CN" altLang="en-US" sz="2395" b="1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2" name="Rectangle 22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18090" y="2639757"/>
            <a:ext cx="2796557" cy="67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1612" tIns="60805" rIns="121612" bIns="60805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395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不反应</a:t>
            </a:r>
            <a:r>
              <a:rPr lang="en-US" altLang="zh-CN" sz="2395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(</a:t>
            </a:r>
            <a:r>
              <a:rPr lang="zh-CN" altLang="en-US" sz="2395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难溶于水</a:t>
            </a:r>
            <a:r>
              <a:rPr lang="en-US" altLang="zh-CN" sz="2395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)</a:t>
            </a:r>
            <a:endParaRPr lang="en-US" altLang="zh-CN" sz="2395" b="1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3" name="Rectangle 22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88317" y="2470915"/>
            <a:ext cx="4179951" cy="67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1612" tIns="60805" rIns="121612" bIns="60805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395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3NO</a:t>
            </a:r>
            <a:r>
              <a:rPr lang="en-US" altLang="zh-CN" sz="2395" b="1" baseline="-2500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2</a:t>
            </a:r>
            <a:r>
              <a:rPr lang="en-US" altLang="zh-CN" sz="2395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+H</a:t>
            </a:r>
            <a:r>
              <a:rPr lang="en-US" altLang="zh-CN" sz="2395" b="1" baseline="-2500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2</a:t>
            </a:r>
            <a:r>
              <a:rPr lang="en-US" altLang="zh-CN" sz="2395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O==2HNO</a:t>
            </a:r>
            <a:r>
              <a:rPr lang="en-US" altLang="zh-CN" sz="2395" b="1" baseline="-2500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3</a:t>
            </a:r>
            <a:r>
              <a:rPr lang="en-US" altLang="zh-CN" sz="2395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+NO</a:t>
            </a:r>
            <a:endParaRPr lang="en-US" altLang="zh-CN" sz="2395" b="1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Rectangle 23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693889" y="3314575"/>
            <a:ext cx="2939077" cy="67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612" tIns="60805" rIns="121612" bIns="60805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395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2NO+O</a:t>
            </a:r>
            <a:r>
              <a:rPr lang="en-US" altLang="zh-CN" sz="2395" b="1" baseline="-3000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2</a:t>
            </a:r>
            <a:r>
              <a:rPr lang="en-US" altLang="zh-CN" sz="2395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=2NO</a:t>
            </a:r>
            <a:r>
              <a:rPr lang="en-US" altLang="zh-CN" sz="2395" b="1" baseline="-3000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2</a:t>
            </a:r>
            <a:endParaRPr lang="en-US" altLang="zh-CN" sz="2395" b="1" baseline="-30000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Rectangle 23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283348" y="3314283"/>
            <a:ext cx="1824255" cy="67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612" tIns="60805" rIns="121612" bIns="60805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395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不反应</a:t>
            </a:r>
            <a:endParaRPr lang="zh-CN" altLang="en-US" sz="2395" b="1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6" name="Rectangle 24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218746" y="4105750"/>
            <a:ext cx="3264349" cy="67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1612" tIns="60805" rIns="121612" bIns="60805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395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铜与稀硝酸反应</a:t>
            </a:r>
            <a:endParaRPr lang="zh-CN" altLang="en-US" sz="2395" b="1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7" name="Rectangle 24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588924" y="4284603"/>
            <a:ext cx="2837729" cy="48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612" tIns="60805" rIns="121612" bIns="60805">
            <a:spAutoFit/>
          </a:bodyPr>
          <a:lstStyle/>
          <a:p>
            <a:pPr algn="ctr"/>
            <a:r>
              <a:rPr lang="zh-CN" altLang="en-US" sz="2395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铜与浓硝酸反应</a:t>
            </a:r>
            <a:endParaRPr lang="zh-CN" altLang="en-US" sz="2395" b="1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8" name="Rectangle 24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901202" y="5001967"/>
            <a:ext cx="2229644" cy="48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612" tIns="60805" rIns="121612" bIns="60805">
            <a:spAutoFit/>
          </a:bodyPr>
          <a:lstStyle/>
          <a:p>
            <a:r>
              <a:rPr lang="en-US" altLang="zh-CN" sz="2395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</a:rPr>
              <a:t>   </a:t>
            </a:r>
            <a:r>
              <a:rPr lang="zh-CN" altLang="en-US" sz="2395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</a:rPr>
              <a:t>排水法</a:t>
            </a:r>
            <a:endParaRPr lang="zh-CN" altLang="en-US" sz="2395" b="1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9" name="Rectangle 24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484786" y="5001949"/>
            <a:ext cx="3040425" cy="67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612" tIns="60805" rIns="121612" bIns="60805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395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</a:rPr>
              <a:t>常用向上排空气法</a:t>
            </a:r>
            <a:endParaRPr lang="zh-CN" altLang="en-US" sz="2395" b="1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20" name="Line 219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1856296" y="5713425"/>
            <a:ext cx="4356243" cy="43874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612" tIns="60805" rIns="121612" bIns="60805"/>
          <a:lstStyle/>
          <a:p>
            <a:endParaRPr lang="zh-CN" altLang="en-US" sz="1995"/>
          </a:p>
        </p:txBody>
      </p:sp>
      <p:grpSp>
        <p:nvGrpSpPr>
          <p:cNvPr id="21" name="Group 250"/>
          <p:cNvGrpSpPr/>
          <p:nvPr>
            <p:custDataLst>
              <p:tags r:id="rId15"/>
            </p:custDataLst>
          </p:nvPr>
        </p:nvGrpSpPr>
        <p:grpSpPr>
          <a:xfrm>
            <a:off x="8087874" y="5491340"/>
            <a:ext cx="2388154" cy="645757"/>
            <a:chOff x="3876" y="3249"/>
            <a:chExt cx="874" cy="409"/>
          </a:xfrm>
        </p:grpSpPr>
        <p:pic>
          <p:nvPicPr>
            <p:cNvPr id="22" name="Picture 37"/>
            <p:cNvPicPr>
              <a:picLocks noChangeAspect="1" noChangeArrowheads="1"/>
            </p:cNvPicPr>
            <p:nvPr>
              <p:custDataLst>
                <p:tags r:id="rId1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96" y="3282"/>
              <a:ext cx="23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249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876" y="3249"/>
              <a:ext cx="874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395" b="1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</a:rPr>
                <a:t>2NO</a:t>
              </a:r>
              <a:r>
                <a:rPr lang="en-US" altLang="zh-CN" sz="2395" b="1" baseline="-3000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</a:rPr>
                <a:t>2                 </a:t>
              </a:r>
              <a:r>
                <a:rPr lang="en-US" altLang="zh-CN" sz="2395" b="1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</a:rPr>
                <a:t>N</a:t>
              </a:r>
              <a:r>
                <a:rPr lang="en-US" altLang="zh-CN" sz="2395" b="1" baseline="-3000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</a:rPr>
                <a:t>2</a:t>
              </a:r>
              <a:r>
                <a:rPr lang="en-US" altLang="zh-CN" sz="2395" b="1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</a:rPr>
                <a:t>O</a:t>
              </a:r>
              <a:r>
                <a:rPr lang="en-US" altLang="zh-CN" sz="2395" b="1" baseline="-3000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</a:rPr>
                <a:t>4</a:t>
              </a:r>
              <a:endParaRPr lang="en-US" altLang="zh-CN" sz="2395" b="1" baseline="-3000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endParaRPr>
            </a:p>
          </p:txBody>
        </p:sp>
      </p:grpSp>
      <p:sp>
        <p:nvSpPr>
          <p:cNvPr id="24" name="Rectangle 264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048623" y="6146639"/>
            <a:ext cx="6080849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612" tIns="60805" rIns="121612" bIns="60805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395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导致光化学烟雾和酸雨，破坏臭氧层</a:t>
            </a:r>
            <a:endParaRPr lang="zh-CN" altLang="en-US" sz="2395" b="1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099754" y="68428"/>
            <a:ext cx="4184261" cy="583686"/>
            <a:chOff x="4393209" y="2148657"/>
            <a:chExt cx="4184261" cy="583686"/>
          </a:xfrm>
        </p:grpSpPr>
        <p:sp>
          <p:nvSpPr>
            <p:cNvPr id="2" name="流程图: 终止 1"/>
            <p:cNvSpPr/>
            <p:nvPr>
              <p:custDataLst>
                <p:tags r:id="rId20"/>
              </p:custDataLst>
            </p:nvPr>
          </p:nvSpPr>
          <p:spPr>
            <a:xfrm>
              <a:off x="4393209" y="2148657"/>
              <a:ext cx="4184261" cy="583686"/>
            </a:xfrm>
            <a:prstGeom prst="flowChartTerminator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3" name="矩形 2"/>
            <p:cNvSpPr/>
            <p:nvPr>
              <p:custDataLst>
                <p:tags r:id="rId21"/>
              </p:custDataLst>
            </p:nvPr>
          </p:nvSpPr>
          <p:spPr>
            <a:xfrm>
              <a:off x="5173294" y="2178890"/>
              <a:ext cx="27724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/>
              <a:r>
                <a:rPr lang="en-US" altLang="zh-CN" sz="2800" b="1" kern="100" spc="-20" dirty="0">
                  <a:solidFill>
                    <a:schemeClr val="bg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NO</a:t>
              </a:r>
              <a:r>
                <a:rPr lang="zh-CN" altLang="en-US" sz="2800" b="1" kern="100" spc="-20" dirty="0">
                  <a:solidFill>
                    <a:schemeClr val="bg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和</a:t>
              </a:r>
              <a:r>
                <a:rPr lang="en-US" altLang="zh-CN" sz="2800" b="1" kern="100" spc="-20" dirty="0">
                  <a:solidFill>
                    <a:schemeClr val="bg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NO</a:t>
              </a:r>
              <a:r>
                <a:rPr lang="en-US" altLang="zh-CN" sz="2800" b="1" kern="100" spc="-20" baseline="-25000" dirty="0">
                  <a:solidFill>
                    <a:schemeClr val="bg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2</a:t>
              </a:r>
              <a:r>
                <a:rPr lang="zh-CN" altLang="en-US" sz="2800" b="1" kern="100" spc="-20" dirty="0">
                  <a:solidFill>
                    <a:schemeClr val="bg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的比较</a:t>
              </a:r>
              <a:endParaRPr lang="zh-CN" altLang="en-US" sz="2800" b="1" kern="100" spc="-20" dirty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4" grpId="0" bldLvl="0" animBg="1"/>
    </p:bldLst>
  </p:timing>
</p:sld>
</file>

<file path=ppt/tags/tag1.xml><?xml version="1.0" encoding="utf-8"?>
<p:tagLst xmlns:p="http://schemas.openxmlformats.org/presentationml/2006/main">
  <p:tag name="AS_UNIQUEID" val="432"/>
</p:tagLst>
</file>

<file path=ppt/tags/tag10.xml><?xml version="1.0" encoding="utf-8"?>
<p:tagLst xmlns:p="http://schemas.openxmlformats.org/presentationml/2006/main">
  <p:tag name="AS_UNIQUEID" val="66"/>
</p:tagLst>
</file>

<file path=ppt/tags/tag11.xml><?xml version="1.0" encoding="utf-8"?>
<p:tagLst xmlns:p="http://schemas.openxmlformats.org/presentationml/2006/main">
  <p:tag name="AS_UNIQUEID" val="67"/>
</p:tagLst>
</file>

<file path=ppt/tags/tag12.xml><?xml version="1.0" encoding="utf-8"?>
<p:tagLst xmlns:p="http://schemas.openxmlformats.org/presentationml/2006/main">
  <p:tag name="AS_UNIQUEID" val="68"/>
</p:tagLst>
</file>

<file path=ppt/tags/tag13.xml><?xml version="1.0" encoding="utf-8"?>
<p:tagLst xmlns:p="http://schemas.openxmlformats.org/presentationml/2006/main">
  <p:tag name="AS_UNIQUEID" val="69"/>
</p:tagLst>
</file>

<file path=ppt/tags/tag14.xml><?xml version="1.0" encoding="utf-8"?>
<p:tagLst xmlns:p="http://schemas.openxmlformats.org/presentationml/2006/main">
  <p:tag name="AS_UNIQUEID" val="70"/>
</p:tagLst>
</file>

<file path=ppt/tags/tag15.xml><?xml version="1.0" encoding="utf-8"?>
<p:tagLst xmlns:p="http://schemas.openxmlformats.org/presentationml/2006/main">
  <p:tag name="AS_UNIQUEID" val="71"/>
</p:tagLst>
</file>

<file path=ppt/tags/tag16.xml><?xml version="1.0" encoding="utf-8"?>
<p:tagLst xmlns:p="http://schemas.openxmlformats.org/presentationml/2006/main">
  <p:tag name="AS_UNIQUEID" val="72"/>
</p:tagLst>
</file>

<file path=ppt/tags/tag17.xml><?xml version="1.0" encoding="utf-8"?>
<p:tagLst xmlns:p="http://schemas.openxmlformats.org/presentationml/2006/main">
  <p:tag name="AS_UNIQUEID" val="73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AS_UNIQUEID" val="200"/>
</p:tagLst>
</file>

<file path=ppt/tags/tag2.xml><?xml version="1.0" encoding="utf-8"?>
<p:tagLst xmlns:p="http://schemas.openxmlformats.org/presentationml/2006/main">
  <p:tag name="AS_UNIQUEID" val="58"/>
</p:tagLst>
</file>

<file path=ppt/tags/tag20.xml><?xml version="1.0" encoding="utf-8"?>
<p:tagLst xmlns:p="http://schemas.openxmlformats.org/presentationml/2006/main">
  <p:tag name="AS_UNIQUEID" val="19"/>
</p:tagLst>
</file>

<file path=ppt/tags/tag21.xml><?xml version="1.0" encoding="utf-8"?>
<p:tagLst xmlns:p="http://schemas.openxmlformats.org/presentationml/2006/main">
  <p:tag name="AS_UNIQUEID" val="7"/>
</p:tagLst>
</file>

<file path=ppt/tags/tag22.xml><?xml version="1.0" encoding="utf-8"?>
<p:tagLst xmlns:p="http://schemas.openxmlformats.org/presentationml/2006/main">
  <p:tag name="AS_UNIQUEID" val="8"/>
  <p:tag name="KSO_WM_BEAUTIFY_FLAG" val=""/>
</p:tagLst>
</file>

<file path=ppt/tags/tag23.xml><?xml version="1.0" encoding="utf-8"?>
<p:tagLst xmlns:p="http://schemas.openxmlformats.org/presentationml/2006/main">
  <p:tag name="AS_UNIQUEID" val="9"/>
</p:tagLst>
</file>

<file path=ppt/tags/tag24.xml><?xml version="1.0" encoding="utf-8"?>
<p:tagLst xmlns:p="http://schemas.openxmlformats.org/presentationml/2006/main">
  <p:tag name="AS_UNIQUEID" val="10"/>
  <p:tag name="KSO_WM_BEAUTIFY_FLAG" val=""/>
</p:tagLst>
</file>

<file path=ppt/tags/tag25.xml><?xml version="1.0" encoding="utf-8"?>
<p:tagLst xmlns:p="http://schemas.openxmlformats.org/presentationml/2006/main">
  <p:tag name="AS_UNIQUEID" val="11"/>
  <p:tag name="KSO_WM_BEAUTIFY_FLAG" val=""/>
</p:tagLst>
</file>

<file path=ppt/tags/tag26.xml><?xml version="1.0" encoding="utf-8"?>
<p:tagLst xmlns:p="http://schemas.openxmlformats.org/presentationml/2006/main">
  <p:tag name="AS_UNIQUEID" val="15"/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AS_UNIQUEID" val="59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AS_UNIQUEID" val="200"/>
  <p:tag name="KSO_WM_BEAUTIFY_FLAG" val=""/>
</p:tagLst>
</file>

<file path=ppt/tags/tag32.xml><?xml version="1.0" encoding="utf-8"?>
<p:tagLst xmlns:p="http://schemas.openxmlformats.org/presentationml/2006/main">
  <p:tag name="AS_UNIQUEID" val="2"/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AS_UNIQUEID" val="27"/>
</p:tagLst>
</file>

<file path=ppt/tags/tag36.xml><?xml version="1.0" encoding="utf-8"?>
<p:tagLst xmlns:p="http://schemas.openxmlformats.org/presentationml/2006/main">
  <p:tag name="AS_UNIQUEID" val="29"/>
  <p:tag name="KSO_WM_UNIT_TABLE_BEAUTIFY" val="smartTable{702c93cd-99a9-442e-b13e-45f0a72276f7}"/>
</p:tagLst>
</file>

<file path=ppt/tags/tag37.xml><?xml version="1.0" encoding="utf-8"?>
<p:tagLst xmlns:p="http://schemas.openxmlformats.org/presentationml/2006/main">
  <p:tag name="AS_UNIQUEID" val="30"/>
</p:tagLst>
</file>

<file path=ppt/tags/tag38.xml><?xml version="1.0" encoding="utf-8"?>
<p:tagLst xmlns:p="http://schemas.openxmlformats.org/presentationml/2006/main">
  <p:tag name="AS_UNIQUEID" val="805"/>
</p:tagLst>
</file>

<file path=ppt/tags/tag39.xml><?xml version="1.0" encoding="utf-8"?>
<p:tagLst xmlns:p="http://schemas.openxmlformats.org/presentationml/2006/main">
  <p:tag name="AS_UNIQUEID" val="30"/>
</p:tagLst>
</file>

<file path=ppt/tags/tag4.xml><?xml version="1.0" encoding="utf-8"?>
<p:tagLst xmlns:p="http://schemas.openxmlformats.org/presentationml/2006/main">
  <p:tag name="AS_UNIQUEID" val="60"/>
</p:tagLst>
</file>

<file path=ppt/tags/tag40.xml><?xml version="1.0" encoding="utf-8"?>
<p:tagLst xmlns:p="http://schemas.openxmlformats.org/presentationml/2006/main">
  <p:tag name="AS_UNIQUEID" val="93"/>
  <p:tag name="KSO_WM_BEAUTIFY_FLAG" val=""/>
</p:tagLst>
</file>

<file path=ppt/tags/tag41.xml><?xml version="1.0" encoding="utf-8"?>
<p:tagLst xmlns:p="http://schemas.openxmlformats.org/presentationml/2006/main">
  <p:tag name="AS_UNIQUEID" val="28"/>
  <p:tag name="KSO_WM_BEAUTIFY_FLAG" val=""/>
</p:tagLst>
</file>

<file path=ppt/tags/tag42.xml><?xml version="1.0" encoding="utf-8"?>
<p:tagLst xmlns:p="http://schemas.openxmlformats.org/presentationml/2006/main">
  <p:tag name="KSO_WM_SPECIAL_SOURCE" val="bdnull"/>
</p:tagLst>
</file>

<file path=ppt/tags/tag43.xml><?xml version="1.0" encoding="utf-8"?>
<p:tagLst xmlns:p="http://schemas.openxmlformats.org/presentationml/2006/main">
  <p:tag name="AS_UNIQUEID" val="801"/>
</p:tagLst>
</file>

<file path=ppt/tags/tag44.xml><?xml version="1.0" encoding="utf-8"?>
<p:tagLst xmlns:p="http://schemas.openxmlformats.org/presentationml/2006/main">
  <p:tag name="AS_UNIQUEID" val="802"/>
</p:tagLst>
</file>

<file path=ppt/tags/tag45.xml><?xml version="1.0" encoding="utf-8"?>
<p:tagLst xmlns:p="http://schemas.openxmlformats.org/presentationml/2006/main">
  <p:tag name="AS_UNIQUEID" val="803"/>
</p:tagLst>
</file>

<file path=ppt/tags/tag46.xml><?xml version="1.0" encoding="utf-8"?>
<p:tagLst xmlns:p="http://schemas.openxmlformats.org/presentationml/2006/main">
  <p:tag name="AS_UNIQUEID" val="27"/>
</p:tagLst>
</file>

<file path=ppt/tags/tag47.xml><?xml version="1.0" encoding="utf-8"?>
<p:tagLst xmlns:p="http://schemas.openxmlformats.org/presentationml/2006/main">
  <p:tag name="AS_UNIQUEID" val="29"/>
  <p:tag name="KSO_WM_UNIT_TABLE_BEAUTIFY" val="smartTable{85d5a257-f330-4b39-95a4-50311997a723}"/>
</p:tagLst>
</file>

<file path=ppt/tags/tag48.xml><?xml version="1.0" encoding="utf-8"?>
<p:tagLst xmlns:p="http://schemas.openxmlformats.org/presentationml/2006/main">
  <p:tag name="AS_UNIQUEID" val="31"/>
</p:tagLst>
</file>

<file path=ppt/tags/tag49.xml><?xml version="1.0" encoding="utf-8"?>
<p:tagLst xmlns:p="http://schemas.openxmlformats.org/presentationml/2006/main">
  <p:tag name="AS_UNIQUEID" val="32"/>
</p:tagLst>
</file>

<file path=ppt/tags/tag5.xml><?xml version="1.0" encoding="utf-8"?>
<p:tagLst xmlns:p="http://schemas.openxmlformats.org/presentationml/2006/main">
  <p:tag name="AS_UNIQUEID" val="61"/>
</p:tagLst>
</file>

<file path=ppt/tags/tag50.xml><?xml version="1.0" encoding="utf-8"?>
<p:tagLst xmlns:p="http://schemas.openxmlformats.org/presentationml/2006/main">
  <p:tag name="AS_UNIQUEID" val="822"/>
</p:tagLst>
</file>

<file path=ppt/tags/tag51.xml><?xml version="1.0" encoding="utf-8"?>
<p:tagLst xmlns:p="http://schemas.openxmlformats.org/presentationml/2006/main">
  <p:tag name="AS_UNIQUEID" val="93"/>
  <p:tag name="KSO_WM_BEAUTIFY_FLAG" val=""/>
</p:tagLst>
</file>

<file path=ppt/tags/tag52.xml><?xml version="1.0" encoding="utf-8"?>
<p:tagLst xmlns:p="http://schemas.openxmlformats.org/presentationml/2006/main">
  <p:tag name="AS_UNIQUEID" val="237"/>
</p:tagLst>
</file>

<file path=ppt/tags/tag53.xml><?xml version="1.0" encoding="utf-8"?>
<p:tagLst xmlns:p="http://schemas.openxmlformats.org/presentationml/2006/main">
  <p:tag name="AS_UNIQUEID" val="205"/>
  <p:tag name="KSO_WM_BEAUTIFY_FLAG" val=""/>
</p:tagLst>
</file>

<file path=ppt/tags/tag54.xml><?xml version="1.0" encoding="utf-8"?>
<p:tagLst xmlns:p="http://schemas.openxmlformats.org/presentationml/2006/main">
  <p:tag name="AS_UNIQUEID" val="28"/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SPECIAL_SOURCE" val="bdnull"/>
</p:tagLst>
</file>

<file path=ppt/tags/tag57.xml><?xml version="1.0" encoding="utf-8"?>
<p:tagLst xmlns:p="http://schemas.openxmlformats.org/presentationml/2006/main">
  <p:tag name="AS_UNIQUEID" val="818"/>
</p:tagLst>
</file>

<file path=ppt/tags/tag58.xml><?xml version="1.0" encoding="utf-8"?>
<p:tagLst xmlns:p="http://schemas.openxmlformats.org/presentationml/2006/main">
  <p:tag name="AS_UNIQUEID" val="819"/>
</p:tagLst>
</file>

<file path=ppt/tags/tag59.xml><?xml version="1.0" encoding="utf-8"?>
<p:tagLst xmlns:p="http://schemas.openxmlformats.org/presentationml/2006/main">
  <p:tag name="AS_UNIQUEID" val="820"/>
</p:tagLst>
</file>

<file path=ppt/tags/tag6.xml><?xml version="1.0" encoding="utf-8"?>
<p:tagLst xmlns:p="http://schemas.openxmlformats.org/presentationml/2006/main">
  <p:tag name="AS_UNIQUEID" val="62"/>
</p:tagLst>
</file>

<file path=ppt/tags/tag60.xml><?xml version="1.0" encoding="utf-8"?>
<p:tagLst xmlns:p="http://schemas.openxmlformats.org/presentationml/2006/main">
  <p:tag name="AS_UNIQUEID" val="200"/>
</p:tagLst>
</file>

<file path=ppt/tags/tag61.xml><?xml version="1.0" encoding="utf-8"?>
<p:tagLst xmlns:p="http://schemas.openxmlformats.org/presentationml/2006/main">
  <p:tag name="AS_UNIQUEID" val="205"/>
  <p:tag name="KSO_WM_BEAUTIFY_FLAG" val=""/>
</p:tagLst>
</file>

<file path=ppt/tags/tag62.xml><?xml version="1.0" encoding="utf-8"?>
<p:tagLst xmlns:p="http://schemas.openxmlformats.org/presentationml/2006/main">
  <p:tag name="AS_UNIQUEID" val="41"/>
  <p:tag name="KSO_WM_BEAUTIFY_FLAG" val=""/>
</p:tagLst>
</file>

<file path=ppt/tags/tag63.xml><?xml version="1.0" encoding="utf-8"?>
<p:tagLst xmlns:p="http://schemas.openxmlformats.org/presentationml/2006/main">
  <p:tag name="AS_UNIQUEID" val="4096"/>
</p:tagLst>
</file>

<file path=ppt/tags/tag64.xml><?xml version="1.0" encoding="utf-8"?>
<p:tagLst xmlns:p="http://schemas.openxmlformats.org/presentationml/2006/main">
  <p:tag name="AS_UNIQUEID" val="4097"/>
</p:tagLst>
</file>

<file path=ppt/tags/tag65.xml><?xml version="1.0" encoding="utf-8"?>
<p:tagLst xmlns:p="http://schemas.openxmlformats.org/presentationml/2006/main">
  <p:tag name="AS_UNIQUEID" val="41"/>
  <p:tag name="KSO_WM_BEAUTIFY_FLAG" val=""/>
</p:tagLst>
</file>

<file path=ppt/tags/tag66.xml><?xml version="1.0" encoding="utf-8"?>
<p:tagLst xmlns:p="http://schemas.openxmlformats.org/presentationml/2006/main">
  <p:tag name="AS_UNIQUEID" val="4098"/>
</p:tagLst>
</file>

<file path=ppt/tags/tag67.xml><?xml version="1.0" encoding="utf-8"?>
<p:tagLst xmlns:p="http://schemas.openxmlformats.org/presentationml/2006/main">
  <p:tag name="AS_UNIQUEID" val="41"/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AS_UNIQUEID" val="63"/>
</p:tagLst>
</file>

<file path=ppt/tags/tag70.xml><?xml version="1.0" encoding="utf-8"?>
<p:tagLst xmlns:p="http://schemas.openxmlformats.org/presentationml/2006/main">
  <p:tag name="AS_UNIQUEID" val="258"/>
</p:tagLst>
</file>

<file path=ppt/tags/tag71.xml><?xml version="1.0" encoding="utf-8"?>
<p:tagLst xmlns:p="http://schemas.openxmlformats.org/presentationml/2006/main">
  <p:tag name="AS_UNIQUEID" val="259"/>
</p:tagLst>
</file>

<file path=ppt/tags/tag72.xml><?xml version="1.0" encoding="utf-8"?>
<p:tagLst xmlns:p="http://schemas.openxmlformats.org/presentationml/2006/main">
  <p:tag name="AS_UNIQUEID" val="260"/>
</p:tagLst>
</file>

<file path=ppt/tags/tag73.xml><?xml version="1.0" encoding="utf-8"?>
<p:tagLst xmlns:p="http://schemas.openxmlformats.org/presentationml/2006/main">
  <p:tag name="AS_UNIQUEID" val="261"/>
</p:tagLst>
</file>

<file path=ppt/tags/tag74.xml><?xml version="1.0" encoding="utf-8"?>
<p:tagLst xmlns:p="http://schemas.openxmlformats.org/presentationml/2006/main">
  <p:tag name="AS_UNIQUEID" val="262"/>
</p:tagLst>
</file>

<file path=ppt/tags/tag75.xml><?xml version="1.0" encoding="utf-8"?>
<p:tagLst xmlns:p="http://schemas.openxmlformats.org/presentationml/2006/main">
  <p:tag name="AS_UNIQUEID" val="263"/>
</p:tagLst>
</file>

<file path=ppt/tags/tag76.xml><?xml version="1.0" encoding="utf-8"?>
<p:tagLst xmlns:p="http://schemas.openxmlformats.org/presentationml/2006/main">
  <p:tag name="AS_UNIQUEID" val="264"/>
</p:tagLst>
</file>

<file path=ppt/tags/tag77.xml><?xml version="1.0" encoding="utf-8"?>
<p:tagLst xmlns:p="http://schemas.openxmlformats.org/presentationml/2006/main">
  <p:tag name="AS_UNIQUEID" val="265"/>
</p:tagLst>
</file>

<file path=ppt/tags/tag78.xml><?xml version="1.0" encoding="utf-8"?>
<p:tagLst xmlns:p="http://schemas.openxmlformats.org/presentationml/2006/main">
  <p:tag name="AS_UNIQUEID" val="266"/>
</p:tagLst>
</file>

<file path=ppt/tags/tag79.xml><?xml version="1.0" encoding="utf-8"?>
<p:tagLst xmlns:p="http://schemas.openxmlformats.org/presentationml/2006/main">
  <p:tag name="AS_UNIQUEID" val="72"/>
  <p:tag name="KSO_WM_UNIT_TABLE_BEAUTIFY" val="smartTable{512b7321-d95c-4902-8191-77d394c43f44}"/>
</p:tagLst>
</file>

<file path=ppt/tags/tag8.xml><?xml version="1.0" encoding="utf-8"?>
<p:tagLst xmlns:p="http://schemas.openxmlformats.org/presentationml/2006/main">
  <p:tag name="AS_UNIQUEID" val="64"/>
</p:tagLst>
</file>

<file path=ppt/tags/tag80.xml><?xml version="1.0" encoding="utf-8"?>
<p:tagLst xmlns:p="http://schemas.openxmlformats.org/presentationml/2006/main">
  <p:tag name="AS_UNIQUEID" val="74"/>
</p:tagLst>
</file>

<file path=ppt/tags/tag81.xml><?xml version="1.0" encoding="utf-8"?>
<p:tagLst xmlns:p="http://schemas.openxmlformats.org/presentationml/2006/main">
  <p:tag name="AS_UNIQUEID" val="75"/>
</p:tagLst>
</file>

<file path=ppt/tags/tag82.xml><?xml version="1.0" encoding="utf-8"?>
<p:tagLst xmlns:p="http://schemas.openxmlformats.org/presentationml/2006/main">
  <p:tag name="AS_UNIQUEID" val="88"/>
</p:tagLst>
</file>

<file path=ppt/tags/tag83.xml><?xml version="1.0" encoding="utf-8"?>
<p:tagLst xmlns:p="http://schemas.openxmlformats.org/presentationml/2006/main">
  <p:tag name="AS_UNIQUEID" val="89"/>
</p:tagLst>
</file>

<file path=ppt/tags/tag84.xml><?xml version="1.0" encoding="utf-8"?>
<p:tagLst xmlns:p="http://schemas.openxmlformats.org/presentationml/2006/main">
  <p:tag name="AS_UNIQUEID" val="76"/>
</p:tagLst>
</file>

<file path=ppt/tags/tag85.xml><?xml version="1.0" encoding="utf-8"?>
<p:tagLst xmlns:p="http://schemas.openxmlformats.org/presentationml/2006/main">
  <p:tag name="AS_UNIQUEID" val="77"/>
</p:tagLst>
</file>

<file path=ppt/tags/tag86.xml><?xml version="1.0" encoding="utf-8"?>
<p:tagLst xmlns:p="http://schemas.openxmlformats.org/presentationml/2006/main">
  <p:tag name="AS_UNIQUEID" val="78"/>
</p:tagLst>
</file>

<file path=ppt/tags/tag87.xml><?xml version="1.0" encoding="utf-8"?>
<p:tagLst xmlns:p="http://schemas.openxmlformats.org/presentationml/2006/main">
  <p:tag name="AS_UNIQUEID" val="79"/>
</p:tagLst>
</file>

<file path=ppt/tags/tag88.xml><?xml version="1.0" encoding="utf-8"?>
<p:tagLst xmlns:p="http://schemas.openxmlformats.org/presentationml/2006/main">
  <p:tag name="AS_UNIQUEID" val="80"/>
</p:tagLst>
</file>

<file path=ppt/tags/tag89.xml><?xml version="1.0" encoding="utf-8"?>
<p:tagLst xmlns:p="http://schemas.openxmlformats.org/presentationml/2006/main">
  <p:tag name="AS_UNIQUEID" val="81"/>
</p:tagLst>
</file>

<file path=ppt/tags/tag9.xml><?xml version="1.0" encoding="utf-8"?>
<p:tagLst xmlns:p="http://schemas.openxmlformats.org/presentationml/2006/main">
  <p:tag name="AS_UNIQUEID" val="65"/>
</p:tagLst>
</file>

<file path=ppt/tags/tag90.xml><?xml version="1.0" encoding="utf-8"?>
<p:tagLst xmlns:p="http://schemas.openxmlformats.org/presentationml/2006/main">
  <p:tag name="AS_UNIQUEID" val="82"/>
</p:tagLst>
</file>

<file path=ppt/tags/tag91.xml><?xml version="1.0" encoding="utf-8"?>
<p:tagLst xmlns:p="http://schemas.openxmlformats.org/presentationml/2006/main">
  <p:tag name="AS_UNIQUEID" val="83"/>
</p:tagLst>
</file>

<file path=ppt/tags/tag92.xml><?xml version="1.0" encoding="utf-8"?>
<p:tagLst xmlns:p="http://schemas.openxmlformats.org/presentationml/2006/main">
  <p:tag name="AS_UNIQUEID" val="73"/>
</p:tagLst>
</file>

<file path=ppt/tags/tag93.xml><?xml version="1.0" encoding="utf-8"?>
<p:tagLst xmlns:p="http://schemas.openxmlformats.org/presentationml/2006/main">
  <p:tag name="AS_UNIQUEID" val="84"/>
</p:tagLst>
</file>

<file path=ppt/tags/tag94.xml><?xml version="1.0" encoding="utf-8"?>
<p:tagLst xmlns:p="http://schemas.openxmlformats.org/presentationml/2006/main">
  <p:tag name="AS_UNIQUEID" val="85"/>
</p:tagLst>
</file>

<file path=ppt/tags/tag95.xml><?xml version="1.0" encoding="utf-8"?>
<p:tagLst xmlns:p="http://schemas.openxmlformats.org/presentationml/2006/main">
  <p:tag name="AS_UNIQUEID" val="86"/>
</p:tagLst>
</file>

<file path=ppt/tags/tag96.xml><?xml version="1.0" encoding="utf-8"?>
<p:tagLst xmlns:p="http://schemas.openxmlformats.org/presentationml/2006/main">
  <p:tag name="AS_UNIQUEID" val="87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COMMONDATA" val="eyJoZGlkIjoiNGRkNTA3NWRiOTA3ZTk3ZmYwMDg0MGM3OTRiZDgxMzkifQ=="/>
  <p:tag name="KSO_WPP_MARK_KEY" val="05f4fe63-698a-4760-8cf5-237dd40cef5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2222</Words>
  <Application>WPS 演示</Application>
  <PresentationFormat>宽屏</PresentationFormat>
  <Paragraphs>257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微软雅黑</vt:lpstr>
      <vt:lpstr>Times New Roman</vt:lpstr>
      <vt:lpstr>楷体</vt:lpstr>
      <vt:lpstr>黑体</vt:lpstr>
      <vt:lpstr>Times New Roman</vt:lpstr>
      <vt:lpstr>Courier New</vt:lpstr>
      <vt:lpstr>宋体-方正超大字符集</vt:lpstr>
      <vt:lpstr>Arial Unicode MS</vt:lpstr>
      <vt:lpstr>等线 Light</vt:lpstr>
      <vt:lpstr>等线</vt:lpstr>
      <vt:lpstr>PMingLiU</vt:lpstr>
      <vt:lpstr>Segoe Print</vt:lpstr>
      <vt:lpstr>仿宋</vt:lpstr>
      <vt:lpstr>方正大标宋简体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DKH</cp:lastModifiedBy>
  <cp:revision>569</cp:revision>
  <dcterms:created xsi:type="dcterms:W3CDTF">2021-05-15T08:07:00Z</dcterms:created>
  <dcterms:modified xsi:type="dcterms:W3CDTF">2023-08-30T23:16:56Z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BE4C78C40EF34FE198AA4FE71C248177</vt:lpwstr>
  </property>
  <property fmtid="{D5CDD505-2E9C-101B-9397-08002B2CF9AE}" pid="3" name="KSOProductBuildVer">
    <vt:lpwstr>2052-11.1.0.14309</vt:lpwstr>
  </property>
  <property fmtid="{D5CDD505-2E9C-101B-9397-08002B2CF9AE}" pid="4" name="commondata">
    <vt:lpwstr>eyJoZGlkIjoiMTc3YjRmY2I4NjNlYjg4ZDU4ZjUzNDI3NDFlODg5MTgifQ==</vt:lpwstr>
  </property>
</Properties>
</file>