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docx" ContentType="application/vnd.openxmlformats-officedocument.wordprocessingml.document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tags/tag39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8" r:id="rId2"/>
    <p:sldId id="369" r:id="rId3"/>
    <p:sldId id="370" r:id="rId4"/>
    <p:sldId id="371" r:id="rId5"/>
    <p:sldId id="256" r:id="rId6"/>
    <p:sldId id="359" r:id="rId7"/>
    <p:sldId id="363" r:id="rId8"/>
    <p:sldId id="361" r:id="rId9"/>
    <p:sldId id="362" r:id="rId10"/>
    <p:sldId id="280" r:id="rId11"/>
    <p:sldId id="357" r:id="rId12"/>
    <p:sldId id="282" r:id="rId13"/>
    <p:sldId id="283" r:id="rId14"/>
    <p:sldId id="284" r:id="rId15"/>
    <p:sldId id="285" r:id="rId16"/>
    <p:sldId id="286" r:id="rId17"/>
    <p:sldId id="287" r:id="rId18"/>
    <p:sldId id="344" r:id="rId19"/>
    <p:sldId id="288" r:id="rId20"/>
    <p:sldId id="289" r:id="rId21"/>
  </p:sldIdLst>
  <p:sldSz cx="12192000" cy="6858000"/>
  <p:notesSz cx="6858000" cy="9144000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等线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等线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等线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等线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等线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等线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等线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等线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等线"/>
        <a:cs typeface="等线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08" y="-84"/>
      </p:cViewPr>
      <p:guideLst>
        <p:guide orient="horz" pos="21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E0A7C40-A9A9-4932-9CB0-48F94EC1A0C4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0AC217-E018-4BD7-86B1-16EAE2B17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" Target="../slides/slide6.xml"/><Relationship Id="rId4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" Target="../slides/slide7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微软雅黑" pitchFamily="34" charset="-122"/>
            </a:endParaRPr>
          </a:p>
        </p:txBody>
      </p:sp>
      <p:sp>
        <p:nvSpPr>
          <p:cNvPr id="87044" name="灯片编号占位符 3"/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altLang="zh-CN" sz="1200"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endParaRPr lang="zh-CN" altLang="en-US" sz="120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635F02-E88F-4DE6-8EC1-EE52A0C1552D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CA4115-812C-419A-9AD2-62FDCD4D19F8}" type="slidenum">
              <a:rPr lang="zh-CN" altLang="en-US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cs typeface="等线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2B8A-06A4-4CBD-83BF-E88576F29EAB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33BD9-DCCC-40DE-9E9B-8DA66EBCF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1C524-856E-4985-912E-6714FDDA05BC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63C78-77BB-4689-B2D8-C2FA8F841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E53C1-63E8-4FFA-9E68-D9D4B1340990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0A3DB-2BC5-4BCB-A2FB-677A2C39EC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811213"/>
            <a:ext cx="12192000" cy="5745162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KSO_Shape"/>
          <p:cNvSpPr/>
          <p:nvPr userDrawn="1">
            <p:custDataLst>
              <p:tags r:id="rId2"/>
            </p:custDataLst>
          </p:nvPr>
        </p:nvSpPr>
        <p:spPr bwMode="auto">
          <a:xfrm>
            <a:off x="11453813" y="92075"/>
            <a:ext cx="395287" cy="460375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8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 userDrawn="1">
            <p:custDataLst>
              <p:tags r:id="rId3"/>
            </p:custDataLst>
          </p:nvPr>
        </p:nvSpPr>
        <p:spPr>
          <a:xfrm>
            <a:off x="11347450" y="520700"/>
            <a:ext cx="6080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LOGO</a:t>
            </a:r>
            <a:endParaRPr lang="zh-CN" altLang="en-US" sz="1400">
              <a:solidFill>
                <a:schemeClr val="accent3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8C7C7-EA3E-4094-8FE2-7BD5C9B7EFE0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A78F6-AA9A-4A33-A4C5-F45D75AC33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B03A0-1876-442B-81E9-617BFBCDF471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BF3FA-3A27-4670-8DCA-1AB3671F72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2291A-7AC3-47DF-B8BE-CFE7F1E82E16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12B5-8279-4249-8B99-8650D5C278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62FA5-D2FE-45E1-A16E-3014F46625C1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1AA43-36D7-4643-B8C2-4D860F02FD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77431-95F5-43C6-8AD7-83B79B3ACE98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CE841-735C-49A5-8044-D4DC9856D3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2292A-5E09-493E-92EF-3E257082977C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A59D6-8497-410F-ABAA-119F4876F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845E5-1CDB-4F3F-8573-88DF52B7DC5B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5EA3B-608F-4071-A80D-47F15E6D61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5BC1D-95A4-4838-AADC-405C21A42FDD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8A0AB-8693-498F-9FA1-1C0AD61F67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/D:\qq&#25991;&#20214;\712321467\Image\C2C\Image2\%7b75232B38-A165-1FB7-499C-2E1C792CACB5%7d.pn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1194CC3-A723-41BE-AA89-C5B5363600D7}" type="datetimeFigureOut">
              <a:rPr lang="zh-CN" altLang="en-US"/>
              <a:pPr>
                <a:defRPr/>
              </a:pPr>
              <a:t>2023/9/6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937186-93E8-478C-A687-FB85A0BC14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1073743875" descr="学科网 zxxk.com"/>
          <p:cNvPicPr>
            <a:picLocks noChangeAspect="1"/>
          </p:cNvPicPr>
          <p:nvPr/>
        </p:nvPicPr>
        <p:blipFill>
          <a:blip r:embed="rId14" r:link="rId15"/>
          <a:srcRect/>
          <a:stretch>
            <a:fillRect/>
          </a:stretch>
        </p:blipFill>
        <p:spPr bwMode="auto">
          <a:xfrm>
            <a:off x="838200" y="365125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Office_Word___112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2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334.docx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jpe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44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__55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6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package" Target="../embeddings/Microsoft_Office_Word___778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__14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" Type="http://schemas.openxmlformats.org/officeDocument/2006/relationships/tags" Target="../tags/tag29.xml"/><Relationship Id="rId21" Type="http://schemas.openxmlformats.org/officeDocument/2006/relationships/image" Target="../media/image8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notesSlide" Target="../notesSlides/notesSlide3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slideLayout" Target="../slideLayouts/slideLayout12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371475" y="0"/>
          <a:ext cx="9794875" cy="3444875"/>
        </p:xfrm>
        <a:graphic>
          <a:graphicData uri="http://schemas.openxmlformats.org/presentationml/2006/ole">
            <p:oleObj spid="_x0000_s64514" name="Equation" r:id="rId3" imgW="4838400" imgH="170172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101"/>
          <p:cNvSpPr txBox="1">
            <a:spLocks noChangeArrowheads="1"/>
          </p:cNvSpPr>
          <p:nvPr/>
        </p:nvSpPr>
        <p:spPr bwMode="auto">
          <a:xfrm>
            <a:off x="160338" y="69850"/>
            <a:ext cx="109362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问题</a:t>
            </a:r>
            <a:r>
              <a:rPr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3】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货船进出港时间问题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海水受日月的引力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在一定的时候发生涨落的现象叫潮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一般地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早潮叫潮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晚潮叫汐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在通常情况下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船在涨潮时驶进航道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靠近码头；卸货后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在落潮时返回海洋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下面是某港口在某季节某天的时刻与水深关系的预报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4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19460" name="图片 12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3625" y="1323975"/>
            <a:ext cx="7908925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1" descr="rId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4488" y="3065463"/>
          <a:ext cx="10610850" cy="3506787"/>
        </p:xfrm>
        <a:graphic>
          <a:graphicData uri="http://schemas.openxmlformats.org/presentationml/2006/ole">
            <p:oleObj spid="_x0000_s19457" name="文档" r:id="rId4" imgW="5315108" imgH="208447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descr="rId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5138" y="3597275"/>
          <a:ext cx="11252200" cy="1323975"/>
        </p:xfrm>
        <a:graphic>
          <a:graphicData uri="http://schemas.openxmlformats.org/presentationml/2006/ole">
            <p:oleObj spid="_x0000_s20481" r:id="rId3" imgW="5286043" imgH="600869" progId="">
              <p:embed/>
            </p:oleObj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5138" y="4921250"/>
            <a:ext cx="8343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分析</a:t>
            </a:r>
            <a:r>
              <a:rPr lang="zh-CN" altLang="en-US" sz="2400">
                <a:latin typeface="黑体" pitchFamily="49" charset="-122"/>
                <a:ea typeface="黑体" pitchFamily="49" charset="-122"/>
                <a:sym typeface="+mn-ea"/>
              </a:rPr>
              <a:t>：本例是研究港口海水深度随时间呈周期性变化的问题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79425" y="5435600"/>
            <a:ext cx="103330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400">
                <a:latin typeface="黑体" pitchFamily="49" charset="-122"/>
                <a:ea typeface="黑体" pitchFamily="49" charset="-122"/>
              </a:rPr>
              <a:t>请同学们仔细观察表格中的数据，你能够从中得到一些什么信息？</a:t>
            </a:r>
            <a:endParaRPr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32575" y="3783013"/>
            <a:ext cx="2930525" cy="3143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486" name="文本框 101"/>
          <p:cNvSpPr txBox="1">
            <a:spLocks noChangeArrowheads="1"/>
          </p:cNvSpPr>
          <p:nvPr/>
        </p:nvSpPr>
        <p:spPr bwMode="auto">
          <a:xfrm>
            <a:off x="160338" y="69850"/>
            <a:ext cx="109362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【</a:t>
            </a:r>
            <a:r>
              <a:rPr lang="zh-CN" altLang="en-US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问题</a:t>
            </a:r>
            <a:r>
              <a:rPr lang="en-US" altLang="zh-CN" sz="2400" b="1">
                <a:latin typeface="Times New Roman" pitchFamily="18" charset="0"/>
                <a:ea typeface="宋体" charset="-122"/>
                <a:cs typeface="Times New Roman" pitchFamily="18" charset="0"/>
              </a:rPr>
              <a:t>3】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货船进出港时间问题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: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海水受日月的引力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在一定的时候发生涨落的现象叫潮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一般地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早潮叫潮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晚潮叫汐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在通常情况下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船在涨潮时驶进航道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靠近码头；卸货后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在落潮时返回海洋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r>
              <a:rPr 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下面是某港口在某季节某天的时刻与水深关系的预报</a:t>
            </a:r>
            <a:r>
              <a:rPr lang="en-US" altLang="zh-CN" sz="2400">
                <a:latin typeface="黑体" pitchFamily="49" charset="-122"/>
                <a:ea typeface="黑体" pitchFamily="49" charset="-122"/>
                <a:cs typeface="Times New Roman" pitchFamily="18" charset="0"/>
              </a:rPr>
              <a:t>.</a:t>
            </a:r>
            <a:endParaRPr lang="zh-CN" altLang="en-US" sz="240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0487" name="图片 1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3625" y="1323975"/>
            <a:ext cx="7908925" cy="165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>
            <a:spLocks noChangeArrowheads="1"/>
          </p:cNvSpPr>
          <p:nvPr/>
        </p:nvSpPr>
        <p:spPr bwMode="auto">
          <a:xfrm>
            <a:off x="1581150" y="1924050"/>
            <a:ext cx="82169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3200">
                <a:latin typeface="黑体" pitchFamily="49" charset="-122"/>
                <a:ea typeface="黑体" pitchFamily="49" charset="-122"/>
              </a:rPr>
              <a:t>如何直观地分析数据？</a:t>
            </a:r>
            <a:endParaRPr lang="zh-CN" altLang="en-US" sz="32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5779" name="图片 12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238" y="263525"/>
            <a:ext cx="79089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12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1150" y="2589213"/>
            <a:ext cx="3660775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97513" y="2674938"/>
            <a:ext cx="4611687" cy="214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930275" y="2038350"/>
            <a:ext cx="10709275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信息：</a:t>
            </a: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1）水深的最大值是7.5米，最小值是2.5米</a:t>
            </a: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2）水的深度开始由5.0米增加到7.5米后逐渐减少一直减少到2.5米</a:t>
            </a: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又开始逐渐变深增加到7.5米后，又开始减少</a:t>
            </a:r>
          </a:p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3）水深变化并不是杂乱无章而是呈现一种周期性变化规律。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" grpId="0"/>
      <p:bldP spid="1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descr="rId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4700" y="1268413"/>
          <a:ext cx="12595225" cy="2592387"/>
        </p:xfrm>
        <a:graphic>
          <a:graphicData uri="http://schemas.openxmlformats.org/presentationml/2006/ole">
            <p:oleObj spid="_x0000_s22530" r:id="rId3" imgW="5286043" imgH="1080270" progId="">
              <p:embed/>
            </p:oleObj>
          </a:graphicData>
        </a:graphic>
      </p:graphicFrame>
      <p:sp>
        <p:nvSpPr>
          <p:cNvPr id="22532" name="文本框 8"/>
          <p:cNvSpPr txBox="1">
            <a:spLocks noChangeArrowheads="1"/>
          </p:cNvSpPr>
          <p:nvPr/>
        </p:nvSpPr>
        <p:spPr bwMode="auto">
          <a:xfrm>
            <a:off x="0" y="744538"/>
            <a:ext cx="121920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latin typeface="黑体" pitchFamily="49" charset="-122"/>
                <a:ea typeface="黑体" pitchFamily="49" charset="-122"/>
              </a:rPr>
              <a:t>可以考虑用函数                 刻画水深与时间之间的对应关系。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11125" y="3686175"/>
            <a:ext cx="120808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>
                <a:solidFill>
                  <a:srgbClr val="2D2D8A"/>
                </a:solidFill>
                <a:latin typeface="黑体" pitchFamily="49" charset="-122"/>
                <a:ea typeface="黑体" pitchFamily="49" charset="-122"/>
              </a:rPr>
              <a:t>为了保证所选函数的精确性，通常还需要一个检验过程。由上述关系式得港口在整点时水深的近似值如下表</a:t>
            </a:r>
            <a:endParaRPr lang="zh-CN" altLang="en-US" sz="2800">
              <a:solidFill>
                <a:srgbClr val="2D2D8A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图片 13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75" y="4573588"/>
            <a:ext cx="91186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529" name="Object 1" descr="rId2"/>
          <p:cNvGraphicFramePr>
            <a:graphicFrameLocks noChangeAspect="1"/>
          </p:cNvGraphicFramePr>
          <p:nvPr/>
        </p:nvGraphicFramePr>
        <p:xfrm>
          <a:off x="2921000" y="782638"/>
          <a:ext cx="3367088" cy="508000"/>
        </p:xfrm>
        <a:graphic>
          <a:graphicData uri="http://schemas.openxmlformats.org/presentationml/2006/ole">
            <p:oleObj spid="_x0000_s22529" r:id="rId5" imgW="1321374" imgH="203288" progId="Equation.3">
              <p:embed/>
            </p:oleObj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74700" y="1268413"/>
            <a:ext cx="103282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</a:t>
            </a:r>
            <a:r>
              <a:rPr lang="zh-CN" altLang="en-US" sz="2800">
                <a:latin typeface="黑体" pitchFamily="49" charset="-122"/>
                <a:ea typeface="黑体" pitchFamily="49" charset="-122"/>
              </a:rPr>
              <a:t>：有了函数图像以及函数模型，只需要通过待定系数法求出解析式中的未知参数即可。</a:t>
            </a:r>
          </a:p>
        </p:txBody>
      </p:sp>
      <p:pic>
        <p:nvPicPr>
          <p:cNvPr id="6" name="图片 12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81263" y="3838575"/>
            <a:ext cx="619283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12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9950" y="1327150"/>
            <a:ext cx="11252200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1541463" y="3184525"/>
            <a:ext cx="2595562" cy="355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65850" y="4667250"/>
            <a:ext cx="660400" cy="94773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2127250"/>
            <a:ext cx="91440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文本框 102"/>
          <p:cNvSpPr txBox="1">
            <a:spLocks noChangeArrowheads="1"/>
          </p:cNvSpPr>
          <p:nvPr/>
        </p:nvSpPr>
        <p:spPr bwMode="auto">
          <a:xfrm>
            <a:off x="879475" y="506413"/>
            <a:ext cx="108712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320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>
                <a:latin typeface="黑体" pitchFamily="49" charset="-122"/>
                <a:ea typeface="黑体" pitchFamily="49" charset="-122"/>
                <a:sym typeface="+mn-ea"/>
              </a:rPr>
              <a:t>2</a:t>
            </a:r>
            <a:r>
              <a:rPr lang="zh-CN" sz="3200">
                <a:latin typeface="黑体" pitchFamily="49" charset="-122"/>
                <a:ea typeface="黑体" pitchFamily="49" charset="-122"/>
              </a:rPr>
              <a:t>）一艘货船的吃水深度（船底与水面的距离）为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4</a:t>
            </a:r>
            <a:r>
              <a:rPr lang="zh-CN" sz="3200">
                <a:latin typeface="黑体" pitchFamily="49" charset="-122"/>
                <a:ea typeface="黑体" pitchFamily="49" charset="-122"/>
              </a:rPr>
              <a:t>米，安全条例规定至少要有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1.5</a:t>
            </a:r>
            <a:r>
              <a:rPr lang="zh-CN" sz="3200">
                <a:latin typeface="黑体" pitchFamily="49" charset="-122"/>
                <a:ea typeface="黑体" pitchFamily="49" charset="-122"/>
              </a:rPr>
              <a:t>米的安全间隙（船底与洋底的距离），试问：该船何时能够进入港口？在港口能呆多久？</a:t>
            </a:r>
            <a:endParaRPr lang="zh-CN" altLang="en-US" sz="3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76250" y="415925"/>
            <a:ext cx="11285538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32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分析：</a:t>
            </a:r>
            <a:r>
              <a:rPr lang="zh-CN" sz="3200">
                <a:latin typeface="黑体" pitchFamily="49" charset="-122"/>
                <a:ea typeface="黑体" pitchFamily="49" charset="-122"/>
              </a:rPr>
              <a:t>用数学的眼光看，这里研究的是</a:t>
            </a:r>
            <a:r>
              <a:rPr lang="zh-CN" sz="3200">
                <a:latin typeface="黑体" pitchFamily="49" charset="-122"/>
                <a:ea typeface="黑体" pitchFamily="49" charset="-122"/>
                <a:sym typeface="+mn-ea"/>
              </a:rPr>
              <a:t>一个</a:t>
            </a:r>
            <a:r>
              <a:rPr lang="zh-CN" sz="3200">
                <a:latin typeface="黑体" pitchFamily="49" charset="-122"/>
                <a:ea typeface="黑体" pitchFamily="49" charset="-122"/>
              </a:rPr>
              <a:t>怎样的数学问题</a:t>
            </a:r>
          </a:p>
          <a:p>
            <a:r>
              <a:rPr lang="zh-CN" sz="3200">
                <a:latin typeface="黑体" pitchFamily="49" charset="-122"/>
                <a:ea typeface="黑体" pitchFamily="49" charset="-122"/>
                <a:sym typeface="+mn-ea"/>
              </a:rPr>
              <a:t>一条货船的吃水深度</a:t>
            </a:r>
            <a:r>
              <a:rPr lang="zh-CN" altLang="zh-CN" sz="3200">
                <a:latin typeface="黑体" pitchFamily="49" charset="-122"/>
                <a:ea typeface="黑体" pitchFamily="49" charset="-122"/>
                <a:sym typeface="+mn-ea"/>
              </a:rPr>
              <a:t>(</a:t>
            </a:r>
            <a:r>
              <a:rPr lang="zh-CN" sz="3200">
                <a:latin typeface="黑体" pitchFamily="49" charset="-122"/>
                <a:ea typeface="黑体" pitchFamily="49" charset="-122"/>
                <a:sym typeface="+mn-ea"/>
              </a:rPr>
              <a:t>船底与水面的距离</a:t>
            </a:r>
            <a:r>
              <a:rPr lang="zh-CN" altLang="zh-CN" sz="3200">
                <a:latin typeface="黑体" pitchFamily="49" charset="-122"/>
                <a:ea typeface="黑体" pitchFamily="49" charset="-122"/>
                <a:sym typeface="+mn-ea"/>
              </a:rPr>
              <a:t>)</a:t>
            </a:r>
            <a:r>
              <a:rPr lang="zh-CN" sz="3200">
                <a:latin typeface="黑体" pitchFamily="49" charset="-122"/>
                <a:ea typeface="黑体" pitchFamily="49" charset="-122"/>
                <a:sym typeface="+mn-ea"/>
              </a:rPr>
              <a:t>为</a:t>
            </a:r>
            <a:r>
              <a:rPr lang="zh-CN" altLang="zh-CN" sz="3200">
                <a:latin typeface="黑体" pitchFamily="49" charset="-122"/>
                <a:ea typeface="黑体" pitchFamily="49" charset="-122"/>
                <a:sym typeface="+mn-ea"/>
              </a:rPr>
              <a:t>4</a:t>
            </a:r>
            <a:r>
              <a:rPr lang="zh-CN" sz="3200">
                <a:latin typeface="黑体" pitchFamily="49" charset="-122"/>
                <a:ea typeface="黑体" pitchFamily="49" charset="-122"/>
                <a:sym typeface="+mn-ea"/>
              </a:rPr>
              <a:t>米</a:t>
            </a:r>
            <a:r>
              <a:rPr lang="zh-CN" altLang="zh-CN" sz="3200">
                <a:latin typeface="黑体" pitchFamily="49" charset="-122"/>
                <a:ea typeface="黑体" pitchFamily="49" charset="-122"/>
                <a:sym typeface="+mn-ea"/>
              </a:rPr>
              <a:t>,</a:t>
            </a:r>
            <a:r>
              <a:rPr lang="zh-CN" sz="3200">
                <a:latin typeface="黑体" pitchFamily="49" charset="-122"/>
                <a:ea typeface="黑体" pitchFamily="49" charset="-122"/>
                <a:sym typeface="+mn-ea"/>
              </a:rPr>
              <a:t>安全条例规定至少要有</a:t>
            </a:r>
            <a:r>
              <a:rPr lang="zh-CN" altLang="zh-CN" sz="3200">
                <a:latin typeface="黑体" pitchFamily="49" charset="-122"/>
                <a:ea typeface="黑体" pitchFamily="49" charset="-122"/>
                <a:sym typeface="+mn-ea"/>
              </a:rPr>
              <a:t>1.5</a:t>
            </a:r>
            <a:r>
              <a:rPr lang="zh-CN" sz="3200">
                <a:latin typeface="黑体" pitchFamily="49" charset="-122"/>
                <a:ea typeface="黑体" pitchFamily="49" charset="-122"/>
                <a:sym typeface="+mn-ea"/>
              </a:rPr>
              <a:t>米的安全间隙</a:t>
            </a:r>
            <a:r>
              <a:rPr lang="zh-CN" altLang="zh-CN" sz="3200">
                <a:latin typeface="黑体" pitchFamily="49" charset="-122"/>
                <a:ea typeface="黑体" pitchFamily="49" charset="-122"/>
                <a:sym typeface="+mn-ea"/>
              </a:rPr>
              <a:t>(</a:t>
            </a:r>
            <a:r>
              <a:rPr lang="zh-CN" sz="3200">
                <a:latin typeface="黑体" pitchFamily="49" charset="-122"/>
                <a:ea typeface="黑体" pitchFamily="49" charset="-122"/>
                <a:sym typeface="+mn-ea"/>
              </a:rPr>
              <a:t>船底与洋底的距离</a:t>
            </a:r>
            <a:r>
              <a:rPr lang="zh-CN" altLang="zh-CN" sz="3200">
                <a:latin typeface="黑体" pitchFamily="49" charset="-122"/>
                <a:ea typeface="黑体" pitchFamily="49" charset="-122"/>
                <a:sym typeface="+mn-ea"/>
              </a:rPr>
              <a:t>)</a:t>
            </a:r>
            <a:endParaRPr lang="en-US" altLang="zh-CN" sz="3200">
              <a:latin typeface="黑体" pitchFamily="49" charset="-122"/>
              <a:ea typeface="黑体" pitchFamily="49" charset="-122"/>
              <a:sym typeface="+mn-ea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84188" y="2041525"/>
            <a:ext cx="668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3200">
                <a:latin typeface="黑体" pitchFamily="49" charset="-122"/>
                <a:ea typeface="黑体" pitchFamily="49" charset="-122"/>
                <a:sym typeface="+mn-ea"/>
              </a:rPr>
              <a:t>实际水深≥</a:t>
            </a:r>
            <a:r>
              <a:rPr lang="zh-CN" altLang="en-US" sz="3200">
                <a:latin typeface="黑体" pitchFamily="49" charset="-122"/>
                <a:ea typeface="黑体" pitchFamily="49" charset="-122"/>
                <a:sym typeface="+mn-ea"/>
              </a:rPr>
              <a:t>安全水深</a:t>
            </a:r>
            <a:r>
              <a:rPr lang="en-US" altLang="zh-CN" sz="3200">
                <a:latin typeface="黑体" pitchFamily="49" charset="-122"/>
                <a:ea typeface="黑体" pitchFamily="49" charset="-122"/>
                <a:sym typeface="+mn-ea"/>
              </a:rPr>
              <a:t>=4+1.5=5.5</a:t>
            </a:r>
            <a:r>
              <a:rPr lang="zh-CN" altLang="en-US" sz="3200">
                <a:latin typeface="黑体" pitchFamily="49" charset="-122"/>
                <a:ea typeface="黑体" pitchFamily="49" charset="-122"/>
                <a:sym typeface="+mn-ea"/>
              </a:rPr>
              <a:t>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1">
              <a:srgbClr val="FFFFFF"/>
            </a:gs>
            <a:gs pos="75000">
              <a:srgbClr val="FFFFFF"/>
            </a:gs>
            <a:gs pos="100000">
              <a:srgbClr val="D3E2EB"/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rId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0075" y="579438"/>
          <a:ext cx="13220700" cy="1893887"/>
        </p:xfrm>
        <a:graphic>
          <a:graphicData uri="http://schemas.openxmlformats.org/presentationml/2006/ole">
            <p:oleObj spid="_x0000_s24578" r:id="rId3" imgW="5286043" imgH="699696" progId="">
              <p:embed/>
            </p:oleObj>
          </a:graphicData>
        </a:graphic>
      </p:graphicFrame>
      <p:graphicFrame>
        <p:nvGraphicFramePr>
          <p:cNvPr id="10" name="Object 1" descr="rId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66813" y="2155825"/>
          <a:ext cx="9283700" cy="4537075"/>
        </p:xfrm>
        <a:graphic>
          <a:graphicData uri="http://schemas.openxmlformats.org/presentationml/2006/ole">
            <p:oleObj spid="_x0000_s24577" r:id="rId4" imgW="5276880" imgH="2931076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" descr="rId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4388" y="269875"/>
          <a:ext cx="10233025" cy="2463800"/>
        </p:xfrm>
        <a:graphic>
          <a:graphicData uri="http://schemas.openxmlformats.org/presentationml/2006/ole">
            <p:oleObj spid="_x0000_s26625" r:id="rId3" imgW="5276880" imgH="1389464" progId="">
              <p:embed/>
            </p:oleObj>
          </a:graphicData>
        </a:graphic>
      </p:graphicFrame>
      <p:pic>
        <p:nvPicPr>
          <p:cNvPr id="6" name="图片 14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5463" y="2678113"/>
            <a:ext cx="5059362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文本框 103"/>
          <p:cNvSpPr txBox="1">
            <a:spLocks noChangeArrowheads="1"/>
          </p:cNvSpPr>
          <p:nvPr/>
        </p:nvSpPr>
        <p:spPr bwMode="auto">
          <a:xfrm>
            <a:off x="639763" y="5199063"/>
            <a:ext cx="9975850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6700"/>
            <a:r>
              <a:rPr lang="zh-CN" sz="2800">
                <a:latin typeface="黑体" pitchFamily="49" charset="-122"/>
                <a:ea typeface="黑体" pitchFamily="49" charset="-122"/>
              </a:rPr>
              <a:t>因此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货船可以在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0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时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30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分左右进港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早晨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5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时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45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分左右出港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;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或在下午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13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时左右进港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,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下午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18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时左右出港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.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每次可以在港口停留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5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小时左右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.</a:t>
            </a:r>
            <a:endParaRPr lang="en-US" altLang="en-US" sz="2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73500" y="269875"/>
            <a:ext cx="7173913" cy="6286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36975" y="2049463"/>
            <a:ext cx="7173913" cy="6286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 104"/>
          <p:cNvSpPr txBox="1">
            <a:spLocks noChangeArrowheads="1"/>
          </p:cNvSpPr>
          <p:nvPr/>
        </p:nvSpPr>
        <p:spPr bwMode="auto">
          <a:xfrm>
            <a:off x="1219200" y="690563"/>
            <a:ext cx="101552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黑体" pitchFamily="49" charset="-122"/>
                <a:ea typeface="黑体" pitchFamily="49" charset="-122"/>
              </a:rPr>
              <a:t>(3)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条件中，若该船在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2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00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开始卸货，吃水深度以每小时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0.3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米的速度减少，如果这条船停止卸货后需</a:t>
            </a:r>
            <a:r>
              <a:rPr lang="zh-CN" altLang="zh-CN" sz="2800">
                <a:latin typeface="黑体" pitchFamily="49" charset="-122"/>
                <a:ea typeface="黑体" pitchFamily="49" charset="-122"/>
              </a:rPr>
              <a:t>0.4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小时才能驶到深水域，那么该船在什么时间必须停止卸货，将船驶向较深的水域？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7652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95513"/>
            <a:ext cx="9144000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51A0E5"/>
              </a:clrFrom>
              <a:clrTo>
                <a:srgbClr val="51A0E5">
                  <a:alpha val="0"/>
                </a:srgbClr>
              </a:clrTo>
            </a:clrChange>
          </a:blip>
          <a:srcRect l="21507" t="31831" r="59875" b="17516"/>
          <a:stretch>
            <a:fillRect/>
          </a:stretch>
        </p:blipFill>
        <p:spPr bwMode="auto">
          <a:xfrm>
            <a:off x="3200400" y="3438525"/>
            <a:ext cx="1701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54050" y="403225"/>
            <a:ext cx="11285538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分析：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刚才整个过程，货船在进港，在港口停留，到后来离开港口，货船的吃水深度一直没有改变，也就是说货船的安全深度一直没有改变，但是实际情况往往是货船载满货物进港，在港口卸货，在卸货的过程中，由物理学的知识我们知道，随着船身自身重量的减小，船身会上浮，这样一来当两者都在改变的时候，我们又该如何选择进出港时间呢？</a:t>
            </a:r>
          </a:p>
        </p:txBody>
      </p:sp>
      <p:graphicFrame>
        <p:nvGraphicFramePr>
          <p:cNvPr id="17" name="Object 1" descr="rId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1600" y="1885950"/>
          <a:ext cx="12115800" cy="946150"/>
        </p:xfrm>
        <a:graphic>
          <a:graphicData uri="http://schemas.openxmlformats.org/presentationml/2006/ole">
            <p:oleObj spid="_x0000_s27649" r:id="rId4" imgW="5286043" imgH="403214" progId="Word.Document.8">
              <p:embed/>
            </p:oleObj>
          </a:graphicData>
        </a:graphic>
      </p:graphicFrame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596900" y="839788"/>
            <a:ext cx="112839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分析：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卸货的过程中，随着船身自身重量的减小，船身会上浮，吃水深度以每小时</a:t>
            </a:r>
            <a:r>
              <a:rPr lang="zh-CN" altLang="zh-CN" sz="2800">
                <a:latin typeface="黑体" pitchFamily="49" charset="-122"/>
                <a:ea typeface="黑体" pitchFamily="49" charset="-122"/>
              </a:rPr>
              <a:t>0.3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米的速度减少，因此安全水深应该是一次函数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3" grpId="0"/>
      <p:bldP spid="13" grpId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088" y="3213100"/>
            <a:ext cx="4379912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 descr="rId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1600" y="3263900"/>
          <a:ext cx="10939463" cy="1676400"/>
        </p:xfrm>
        <a:graphic>
          <a:graphicData uri="http://schemas.openxmlformats.org/presentationml/2006/ole">
            <p:oleObj spid="_x0000_s28675" r:id="rId4" imgW="5286043" imgH="699696" progId="">
              <p:embed/>
            </p:oleObj>
          </a:graphicData>
        </a:graphic>
      </p:graphicFrame>
      <p:graphicFrame>
        <p:nvGraphicFramePr>
          <p:cNvPr id="28674" name="Object 2" descr="rId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1600" y="1885950"/>
          <a:ext cx="12115800" cy="946150"/>
        </p:xfrm>
        <a:graphic>
          <a:graphicData uri="http://schemas.openxmlformats.org/presentationml/2006/ole">
            <p:oleObj spid="_x0000_s28674" r:id="rId5" imgW="5286043" imgH="403214" progId="Word.Document.8">
              <p:embed/>
            </p:oleObj>
          </a:graphicData>
        </a:graphic>
      </p:graphicFrame>
      <p:graphicFrame>
        <p:nvGraphicFramePr>
          <p:cNvPr id="6" name="Object 1" descr="rId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1600" y="4810125"/>
          <a:ext cx="12012613" cy="1384300"/>
        </p:xfrm>
        <a:graphic>
          <a:graphicData uri="http://schemas.openxmlformats.org/presentationml/2006/ole">
            <p:oleObj spid="_x0000_s28673" r:id="rId6" imgW="5286043" imgH="600869" progId="Word.Document.8">
              <p:embed/>
            </p:oleObj>
          </a:graphicData>
        </a:graphic>
      </p:graphicFrame>
      <p:sp>
        <p:nvSpPr>
          <p:cNvPr id="28678" name="文本框 12"/>
          <p:cNvSpPr txBox="1">
            <a:spLocks noChangeArrowheads="1"/>
          </p:cNvSpPr>
          <p:nvPr/>
        </p:nvSpPr>
        <p:spPr bwMode="auto">
          <a:xfrm>
            <a:off x="596900" y="839788"/>
            <a:ext cx="112839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分析：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在卸货的过程中，随着船身自身重量的减小，船身会上浮，吃水深度以每小时</a:t>
            </a:r>
            <a:r>
              <a:rPr lang="zh-CN" altLang="zh-CN" sz="2800">
                <a:latin typeface="黑体" pitchFamily="49" charset="-122"/>
                <a:ea typeface="黑体" pitchFamily="49" charset="-122"/>
              </a:rPr>
              <a:t>0.3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米的速度减少，因此安全水深应该是一次函数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96900" y="4978400"/>
            <a:ext cx="112839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分析：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这个不等式应该怎么解，用代数的方法还是从几何角度解决？</a:t>
            </a:r>
          </a:p>
        </p:txBody>
      </p:sp>
      <p:sp>
        <p:nvSpPr>
          <p:cNvPr id="8" name="矩形 7"/>
          <p:cNvSpPr/>
          <p:nvPr/>
        </p:nvSpPr>
        <p:spPr>
          <a:xfrm>
            <a:off x="6572250" y="1277938"/>
            <a:ext cx="3994150" cy="51593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文本框 1"/>
          <p:cNvSpPr txBox="1">
            <a:spLocks noChangeArrowheads="1"/>
          </p:cNvSpPr>
          <p:nvPr/>
        </p:nvSpPr>
        <p:spPr bwMode="auto">
          <a:xfrm>
            <a:off x="1127125" y="857250"/>
            <a:ext cx="103759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800">
                <a:latin typeface="黑体" pitchFamily="49" charset="-122"/>
                <a:ea typeface="黑体" pitchFamily="49" charset="-122"/>
              </a:rPr>
              <a:t>借助计算工具，用二分法可以求得点</a:t>
            </a:r>
            <a:r>
              <a:rPr lang="en-US" altLang="zh-CN" sz="2800" i="1">
                <a:latin typeface="黑体" pitchFamily="49" charset="-122"/>
                <a:ea typeface="黑体" pitchFamily="49" charset="-122"/>
              </a:rPr>
              <a:t>P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的坐标约为（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7.016,3.995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），故我们只需要算出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6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6.5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>
                <a:latin typeface="黑体" pitchFamily="49" charset="-122"/>
                <a:ea typeface="黑体" pitchFamily="49" charset="-122"/>
              </a:rPr>
              <a:t>7</a:t>
            </a:r>
            <a:r>
              <a:rPr lang="zh-CN" sz="2800">
                <a:latin typeface="黑体" pitchFamily="49" charset="-122"/>
                <a:ea typeface="黑体" pitchFamily="49" charset="-122"/>
              </a:rPr>
              <a:t>三个时刻的安全水深与实际水深的数值表就可以回答上面的问题。</a:t>
            </a:r>
            <a:endParaRPr lang="zh-CN" altLang="en-US" sz="280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70200" y="2376488"/>
          <a:ext cx="6188075" cy="2674937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026160"/>
                <a:gridCol w="1622425"/>
                <a:gridCol w="1769110"/>
                <a:gridCol w="1770380"/>
              </a:tblGrid>
              <a:tr h="10604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时间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实际水深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安全水深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是否安全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5.25米 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4.3米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安全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4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6.5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4.62米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4.1米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较安全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4.01米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4.0米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危险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文本框 105"/>
          <p:cNvSpPr txBox="1">
            <a:spLocks noChangeArrowheads="1"/>
          </p:cNvSpPr>
          <p:nvPr/>
        </p:nvSpPr>
        <p:spPr bwMode="auto">
          <a:xfrm>
            <a:off x="1358900" y="5165725"/>
            <a:ext cx="99663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3200" b="1">
                <a:solidFill>
                  <a:srgbClr val="2D2D8A"/>
                </a:solidFill>
                <a:latin typeface="黑体" pitchFamily="49" charset="-122"/>
                <a:ea typeface="黑体" pitchFamily="49" charset="-122"/>
              </a:rPr>
              <a:t>因此为了安全</a:t>
            </a:r>
            <a:r>
              <a:rPr lang="zh-CN" altLang="zh-CN" sz="3200" b="1">
                <a:solidFill>
                  <a:srgbClr val="2D2D8A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sz="3200" b="1">
                <a:solidFill>
                  <a:srgbClr val="2D2D8A"/>
                </a:solidFill>
                <a:latin typeface="黑体" pitchFamily="49" charset="-122"/>
                <a:ea typeface="黑体" pitchFamily="49" charset="-122"/>
              </a:rPr>
              <a:t>货船最好在</a:t>
            </a:r>
            <a:r>
              <a:rPr lang="en-US" altLang="zh-CN" sz="3200" b="1">
                <a:solidFill>
                  <a:srgbClr val="2D2D8A"/>
                </a:solidFill>
                <a:latin typeface="黑体" pitchFamily="49" charset="-122"/>
                <a:ea typeface="黑体" pitchFamily="49" charset="-122"/>
              </a:rPr>
              <a:t>6.6</a:t>
            </a:r>
            <a:r>
              <a:rPr lang="zh-CN" sz="3200" b="1">
                <a:solidFill>
                  <a:srgbClr val="2D2D8A"/>
                </a:solidFill>
                <a:latin typeface="黑体" pitchFamily="49" charset="-122"/>
                <a:ea typeface="黑体" pitchFamily="49" charset="-122"/>
              </a:rPr>
              <a:t>时之前停止卸货</a:t>
            </a:r>
            <a:r>
              <a:rPr lang="zh-CN" altLang="zh-CN" sz="3200" b="1">
                <a:solidFill>
                  <a:srgbClr val="2D2D8A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sz="3200" b="1">
                <a:solidFill>
                  <a:srgbClr val="2D2D8A"/>
                </a:solidFill>
                <a:latin typeface="黑体" pitchFamily="49" charset="-122"/>
                <a:ea typeface="黑体" pitchFamily="49" charset="-122"/>
              </a:rPr>
              <a:t>将船驶向较深的水域</a:t>
            </a:r>
            <a:r>
              <a:rPr lang="zh-CN" altLang="zh-CN" sz="3200" b="1">
                <a:solidFill>
                  <a:srgbClr val="2D2D8A"/>
                </a:solidFill>
                <a:latin typeface="黑体" pitchFamily="49" charset="-122"/>
                <a:ea typeface="黑体" pitchFamily="49" charset="-122"/>
              </a:rPr>
              <a:t>.</a:t>
            </a:r>
            <a:endParaRPr lang="zh-CN" altLang="en-US" sz="3200" b="1">
              <a:solidFill>
                <a:srgbClr val="2D2D8A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 descr="C:\Users\Administrator\AppData\Roaming\Tencent\Users\4880126\QQ\WinTemp\RichOle\`HZHDIHWFZE{UZALI%HZ(2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786313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 descr="C:\Users\Administrator\AppData\Roaming\Tencent\Users\4880126\QQ\WinTemp\RichOle\ZXVE7%4%AS_E)EERF`77C6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2050" y="14288"/>
            <a:ext cx="5729288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文本框 2"/>
          <p:cNvSpPr txBox="1">
            <a:spLocks noChangeArrowheads="1"/>
          </p:cNvSpPr>
          <p:nvPr/>
        </p:nvSpPr>
        <p:spPr bwMode="auto">
          <a:xfrm>
            <a:off x="1282700" y="495300"/>
            <a:ext cx="821213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  <p:sp>
        <p:nvSpPr>
          <p:cNvPr id="83971" name="文本框 1"/>
          <p:cNvSpPr txBox="1">
            <a:spLocks noChangeArrowheads="1"/>
          </p:cNvSpPr>
          <p:nvPr/>
        </p:nvSpPr>
        <p:spPr bwMode="auto">
          <a:xfrm>
            <a:off x="1385888" y="1077913"/>
            <a:ext cx="77882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黑体" pitchFamily="49" charset="-122"/>
                <a:ea typeface="黑体" pitchFamily="49" charset="-122"/>
              </a:rPr>
              <a:t>请同学们回顾归纳本类题型的一般解题步骤.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708150"/>
            <a:ext cx="10164763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44"/>
          <p:cNvSpPr>
            <a:spLocks noChangeArrowheads="1"/>
          </p:cNvSpPr>
          <p:nvPr/>
        </p:nvSpPr>
        <p:spPr bwMode="auto">
          <a:xfrm>
            <a:off x="5297488" y="-122238"/>
            <a:ext cx="1693862" cy="1692276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</p:spPr>
        <p:txBody>
          <a:bodyPr wrap="none" lIns="119924" tIns="59962" rIns="119924" bIns="59962" anchor="b" anchorCtr="1"/>
          <a:lstStyle/>
          <a:p>
            <a:pPr algn="ctr" defTabSz="1198563"/>
            <a:r>
              <a:rPr lang="zh-CN" altLang="en-US" sz="37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微软雅黑" pitchFamily="34" charset="-122"/>
              </a:rPr>
              <a:t> 目录 </a:t>
            </a:r>
          </a:p>
          <a:p>
            <a:pPr algn="ctr" defTabSz="1198563"/>
            <a:r>
              <a:rPr lang="zh-CN" altLang="en-US" sz="37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微软雅黑" pitchFamily="34" charset="-122"/>
              </a:rPr>
              <a:t> </a:t>
            </a:r>
            <a:r>
              <a:rPr lang="en-US" altLang="zh-CN" sz="2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charset="0"/>
                <a:sym typeface="微软雅黑" pitchFamily="34" charset="-122"/>
              </a:rPr>
              <a:t>CONTENT</a:t>
            </a:r>
          </a:p>
        </p:txBody>
      </p:sp>
      <p:graphicFrame>
        <p:nvGraphicFramePr>
          <p:cNvPr id="3" name="Object 3" descr="rId2"/>
          <p:cNvGraphicFramePr>
            <a:graphicFrameLocks noChangeAspect="1"/>
          </p:cNvGraphicFramePr>
          <p:nvPr/>
        </p:nvGraphicFramePr>
        <p:xfrm>
          <a:off x="334963" y="76200"/>
          <a:ext cx="11226800" cy="3230563"/>
        </p:xfrm>
        <a:graphic>
          <a:graphicData uri="http://schemas.openxmlformats.org/presentationml/2006/ole">
            <p:oleObj spid="_x0000_s86019" name="文档" r:id="rId4" imgW="5455256" imgH="1585853" progId="">
              <p:embed/>
            </p:oleObj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6"/>
          <p:cNvGraphicFramePr>
            <a:graphicFrameLocks noChangeAspect="1"/>
          </p:cNvGraphicFramePr>
          <p:nvPr/>
        </p:nvGraphicFramePr>
        <p:xfrm>
          <a:off x="565150" y="838200"/>
          <a:ext cx="11239500" cy="2895600"/>
        </p:xfrm>
        <a:graphic>
          <a:graphicData uri="http://schemas.openxmlformats.org/presentationml/2006/ole">
            <p:oleObj spid="_x0000_s88066" name="文档" r:id="rId3" imgW="11053821" imgH="3148117" progId="Word.Document.12">
              <p:embed/>
            </p:oleObj>
          </a:graphicData>
        </a:graphic>
      </p:graphicFrame>
      <p:sp>
        <p:nvSpPr>
          <p:cNvPr id="88067" name="TextBox 2"/>
          <p:cNvSpPr txBox="1">
            <a:spLocks noChangeArrowheads="1"/>
          </p:cNvSpPr>
          <p:nvPr/>
        </p:nvSpPr>
        <p:spPr bwMode="auto">
          <a:xfrm>
            <a:off x="544513" y="228600"/>
            <a:ext cx="7285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  <a:ea typeface="宋体" charset="-122"/>
              </a:rPr>
              <a:t>4.</a:t>
            </a:r>
            <a:r>
              <a:rPr lang="zh-CN" altLang="en-US" sz="3200">
                <a:solidFill>
                  <a:srgbClr val="FF0000"/>
                </a:solidFill>
                <a:ea typeface="宋体" charset="-122"/>
              </a:rPr>
              <a:t>与函数的综合性质有关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0E3EB"/>
            </a:gs>
            <a:gs pos="21000">
              <a:schemeClr val="bg1"/>
            </a:gs>
            <a:gs pos="75000">
              <a:schemeClr val="bg1"/>
            </a:gs>
            <a:gs pos="100000">
              <a:srgbClr val="D3E2E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内容占位符 4"/>
          <p:cNvSpPr txBox="1">
            <a:spLocks noChangeArrowheads="1"/>
          </p:cNvSpPr>
          <p:nvPr/>
        </p:nvSpPr>
        <p:spPr bwMode="auto">
          <a:xfrm>
            <a:off x="254000" y="1309688"/>
            <a:ext cx="11874500" cy="183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zh-CN" altLang="zh-CN" sz="5400"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altLang="zh-CN" sz="5400">
                <a:latin typeface="黑体" pitchFamily="49" charset="-122"/>
                <a:ea typeface="黑体" pitchFamily="49" charset="-122"/>
                <a:sym typeface="+mn-ea"/>
              </a:rPr>
              <a:t>5</a:t>
            </a:r>
            <a:r>
              <a:rPr lang="en-US" altLang="zh-CN" sz="5400" i="1">
                <a:latin typeface="黑体" pitchFamily="49" charset="-122"/>
                <a:ea typeface="黑体" pitchFamily="49" charset="-122"/>
                <a:sym typeface="+mn-ea"/>
              </a:rPr>
              <a:t>.</a:t>
            </a:r>
            <a:r>
              <a:rPr lang="en-US" altLang="zh-CN" sz="5400">
                <a:latin typeface="黑体" pitchFamily="49" charset="-122"/>
                <a:ea typeface="黑体" pitchFamily="49" charset="-122"/>
                <a:sym typeface="+mn-ea"/>
              </a:rPr>
              <a:t>7 </a:t>
            </a:r>
            <a:r>
              <a:rPr lang="zh-CN" sz="5400">
                <a:latin typeface="黑体" pitchFamily="49" charset="-122"/>
                <a:ea typeface="黑体" pitchFamily="49" charset="-122"/>
                <a:sym typeface="+mn-ea"/>
              </a:rPr>
              <a:t>三角函数的应用</a:t>
            </a:r>
            <a:endParaRPr lang="zh-CN" altLang="en-US" sz="5400">
              <a:latin typeface="黑体" pitchFamily="49" charset="-122"/>
              <a:ea typeface="黑体" pitchFamily="49" charset="-122"/>
              <a:sym typeface="Arial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zh-CN" altLang="en-US" sz="5400">
              <a:latin typeface="黑体" pitchFamily="49" charset="-122"/>
              <a:ea typeface="黑体" pitchFamily="49" charset="-122"/>
              <a:sym typeface="Arial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309563"/>
            <a:ext cx="1257300" cy="395287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586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84300" y="252413"/>
            <a:ext cx="2063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探究新知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575050" y="309563"/>
            <a:ext cx="3763963" cy="395287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0" y="6673850"/>
            <a:ext cx="7872413" cy="184150"/>
          </a:xfrm>
          <a:custGeom>
            <a:avLst/>
            <a:gdLst>
              <a:gd name="connsiteX0" fmla="*/ 0 w 7872036"/>
              <a:gd name="connsiteY0" fmla="*/ 0 h 184226"/>
              <a:gd name="connsiteX1" fmla="*/ 7872036 w 7872036"/>
              <a:gd name="connsiteY1" fmla="*/ 0 h 184226"/>
              <a:gd name="connsiteX2" fmla="*/ 7825979 w 7872036"/>
              <a:gd name="connsiteY2" fmla="*/ 184226 h 184226"/>
              <a:gd name="connsiteX3" fmla="*/ 0 w 7872036"/>
              <a:gd name="connsiteY3" fmla="*/ 184226 h 1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2036" h="184226">
                <a:moveTo>
                  <a:pt x="0" y="0"/>
                </a:moveTo>
                <a:lnTo>
                  <a:pt x="7872036" y="0"/>
                </a:lnTo>
                <a:lnTo>
                  <a:pt x="7825979" y="184226"/>
                </a:lnTo>
                <a:lnTo>
                  <a:pt x="0" y="184226"/>
                </a:lnTo>
                <a:close/>
              </a:path>
            </a:pathLst>
          </a:custGeom>
          <a:solidFill>
            <a:srgbClr val="9B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平行四边形 7"/>
          <p:cNvSpPr/>
          <p:nvPr>
            <p:custDataLst>
              <p:tags r:id="rId5"/>
            </p:custDataLst>
          </p:nvPr>
        </p:nvSpPr>
        <p:spPr>
          <a:xfrm>
            <a:off x="7954963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/>
          <p:cNvSpPr/>
          <p:nvPr>
            <p:custDataLst>
              <p:tags r:id="rId6"/>
            </p:custDataLst>
          </p:nvPr>
        </p:nvSpPr>
        <p:spPr>
          <a:xfrm>
            <a:off x="8281988" y="6673850"/>
            <a:ext cx="246062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平行四边形 10"/>
          <p:cNvSpPr/>
          <p:nvPr>
            <p:custDataLst>
              <p:tags r:id="rId7"/>
            </p:custDataLst>
          </p:nvPr>
        </p:nvSpPr>
        <p:spPr>
          <a:xfrm>
            <a:off x="8610600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平行四边形 11"/>
          <p:cNvSpPr/>
          <p:nvPr>
            <p:custDataLst>
              <p:tags r:id="rId8"/>
            </p:custDataLst>
          </p:nvPr>
        </p:nvSpPr>
        <p:spPr>
          <a:xfrm>
            <a:off x="8937625" y="6673850"/>
            <a:ext cx="246063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平行四边形 12"/>
          <p:cNvSpPr/>
          <p:nvPr>
            <p:custDataLst>
              <p:tags r:id="rId9"/>
            </p:custDataLst>
          </p:nvPr>
        </p:nvSpPr>
        <p:spPr>
          <a:xfrm>
            <a:off x="9266238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0"/>
            </p:custDataLst>
          </p:nvPr>
        </p:nvSpPr>
        <p:spPr>
          <a:xfrm>
            <a:off x="9593263" y="6673850"/>
            <a:ext cx="246062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平行四边形 14"/>
          <p:cNvSpPr/>
          <p:nvPr>
            <p:custDataLst>
              <p:tags r:id="rId11"/>
            </p:custDataLst>
          </p:nvPr>
        </p:nvSpPr>
        <p:spPr>
          <a:xfrm>
            <a:off x="9921875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平行四边形 15"/>
          <p:cNvSpPr/>
          <p:nvPr>
            <p:custDataLst>
              <p:tags r:id="rId12"/>
            </p:custDataLst>
          </p:nvPr>
        </p:nvSpPr>
        <p:spPr>
          <a:xfrm>
            <a:off x="10248900" y="6673850"/>
            <a:ext cx="246063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平行四边形 16"/>
          <p:cNvSpPr/>
          <p:nvPr>
            <p:custDataLst>
              <p:tags r:id="rId13"/>
            </p:custDataLst>
          </p:nvPr>
        </p:nvSpPr>
        <p:spPr>
          <a:xfrm>
            <a:off x="10577513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平行四边形 17"/>
          <p:cNvSpPr/>
          <p:nvPr>
            <p:custDataLst>
              <p:tags r:id="rId14"/>
            </p:custDataLst>
          </p:nvPr>
        </p:nvSpPr>
        <p:spPr>
          <a:xfrm>
            <a:off x="10904538" y="6673850"/>
            <a:ext cx="246062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平行四边形 18"/>
          <p:cNvSpPr/>
          <p:nvPr>
            <p:custDataLst>
              <p:tags r:id="rId15"/>
            </p:custDataLst>
          </p:nvPr>
        </p:nvSpPr>
        <p:spPr>
          <a:xfrm>
            <a:off x="11233150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平行四边形 19"/>
          <p:cNvSpPr/>
          <p:nvPr>
            <p:custDataLst>
              <p:tags r:id="rId16"/>
            </p:custDataLst>
          </p:nvPr>
        </p:nvSpPr>
        <p:spPr>
          <a:xfrm>
            <a:off x="11560175" y="6673850"/>
            <a:ext cx="246063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平行四边形 20"/>
          <p:cNvSpPr/>
          <p:nvPr>
            <p:custDataLst>
              <p:tags r:id="rId17"/>
            </p:custDataLst>
          </p:nvPr>
        </p:nvSpPr>
        <p:spPr>
          <a:xfrm>
            <a:off x="11888788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7602" name="文本框 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2225" y="796925"/>
            <a:ext cx="12111038" cy="525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问题</a:t>
            </a:r>
            <a:r>
              <a:rPr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1】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摩天轮是一种大型转轮状的机械建筑设施，游客坐在摩天轮的座舱里慢慢地往上转，可以从高处俯瞰四周景色．某摩天轮最高点距离地面高度为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120m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，转盘直径为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110m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，设置有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48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个座舱，开启后按逆时针方向匀速旋转，游客在座舱转到距离地面最近的位置进舱，转一周大约需要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30min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． </a:t>
            </a:r>
            <a:endParaRPr lang="en-US" altLang="zh-CN" sz="28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    (1)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游客甲坐上摩天轮的座舱，开始转动 </a:t>
            </a:r>
            <a:r>
              <a:rPr lang="en-US" altLang="zh-CN" sz="2800" i="1"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 min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后距离地面的高度为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m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，求在转动一周的过程中，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 关于 </a:t>
            </a:r>
            <a:r>
              <a:rPr lang="en-US" altLang="zh-CN" sz="2800" i="1">
                <a:latin typeface="Times New Roman" pitchFamily="18" charset="0"/>
                <a:ea typeface="宋体" charset="-122"/>
                <a:cs typeface="Times New Roman" pitchFamily="18" charset="0"/>
              </a:rPr>
              <a:t>t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的函数解析式； </a:t>
            </a:r>
            <a:endParaRPr lang="en-US" altLang="zh-CN" sz="28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    (2)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求游客甲在开始转动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5 min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后距离地面的高度； </a:t>
            </a:r>
            <a:endParaRPr lang="en-US" altLang="zh-CN" sz="280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    (3)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若甲、乙两人分别坐在两个相邻的座舱里，在运行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一周的过程中，求两人距离地 面的高度差  </a:t>
            </a:r>
            <a:r>
              <a:rPr lang="en-US" altLang="zh-CN" sz="2800" i="1">
                <a:latin typeface="Times New Roman" pitchFamily="18" charset="0"/>
                <a:ea typeface="宋体" charset="-122"/>
                <a:cs typeface="Times New Roman" pitchFamily="18" charset="0"/>
              </a:rPr>
              <a:t>h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单位：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m)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关于 </a:t>
            </a:r>
            <a:r>
              <a:rPr lang="en-US" altLang="zh-CN" sz="2800" i="1">
                <a:latin typeface="Times New Roman" pitchFamily="18" charset="0"/>
                <a:ea typeface="宋体" charset="-122"/>
                <a:cs typeface="Times New Roman" pitchFamily="18" charset="0"/>
              </a:rPr>
              <a:t>t 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的函数解析式，并求高度差的最大值 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800">
                <a:latin typeface="Times New Roman" pitchFamily="18" charset="0"/>
                <a:ea typeface="宋体" charset="-122"/>
                <a:cs typeface="Times New Roman" pitchFamily="18" charset="0"/>
              </a:rPr>
              <a:t>精确到</a:t>
            </a:r>
            <a:r>
              <a:rPr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0.1)</a:t>
            </a:r>
          </a:p>
        </p:txBody>
      </p:sp>
      <p:pic>
        <p:nvPicPr>
          <p:cNvPr id="67603" name="图片 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2"/>
          <a:srcRect l="2588" t="2502" r="6096"/>
          <a:stretch>
            <a:fillRect/>
          </a:stretch>
        </p:blipFill>
        <p:spPr bwMode="auto">
          <a:xfrm>
            <a:off x="9156700" y="3463925"/>
            <a:ext cx="3006725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309563"/>
            <a:ext cx="1257300" cy="395287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634" name="文本框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84300" y="252413"/>
            <a:ext cx="20637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探究新知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3575050" y="309563"/>
            <a:ext cx="3763963" cy="395287"/>
          </a:xfrm>
          <a:prstGeom prst="rect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0" y="6673850"/>
            <a:ext cx="7872413" cy="184150"/>
          </a:xfrm>
          <a:custGeom>
            <a:avLst/>
            <a:gdLst>
              <a:gd name="connsiteX0" fmla="*/ 0 w 7872036"/>
              <a:gd name="connsiteY0" fmla="*/ 0 h 184226"/>
              <a:gd name="connsiteX1" fmla="*/ 7872036 w 7872036"/>
              <a:gd name="connsiteY1" fmla="*/ 0 h 184226"/>
              <a:gd name="connsiteX2" fmla="*/ 7825979 w 7872036"/>
              <a:gd name="connsiteY2" fmla="*/ 184226 h 184226"/>
              <a:gd name="connsiteX3" fmla="*/ 0 w 7872036"/>
              <a:gd name="connsiteY3" fmla="*/ 184226 h 1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2036" h="184226">
                <a:moveTo>
                  <a:pt x="0" y="0"/>
                </a:moveTo>
                <a:lnTo>
                  <a:pt x="7872036" y="0"/>
                </a:lnTo>
                <a:lnTo>
                  <a:pt x="7825979" y="184226"/>
                </a:lnTo>
                <a:lnTo>
                  <a:pt x="0" y="184226"/>
                </a:lnTo>
                <a:close/>
              </a:path>
            </a:pathLst>
          </a:custGeom>
          <a:solidFill>
            <a:srgbClr val="9B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平行四边形 7"/>
          <p:cNvSpPr/>
          <p:nvPr>
            <p:custDataLst>
              <p:tags r:id="rId5"/>
            </p:custDataLst>
          </p:nvPr>
        </p:nvSpPr>
        <p:spPr>
          <a:xfrm>
            <a:off x="7954963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平行四边形 9"/>
          <p:cNvSpPr/>
          <p:nvPr>
            <p:custDataLst>
              <p:tags r:id="rId6"/>
            </p:custDataLst>
          </p:nvPr>
        </p:nvSpPr>
        <p:spPr>
          <a:xfrm>
            <a:off x="8281988" y="6673850"/>
            <a:ext cx="246062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平行四边形 10"/>
          <p:cNvSpPr/>
          <p:nvPr>
            <p:custDataLst>
              <p:tags r:id="rId7"/>
            </p:custDataLst>
          </p:nvPr>
        </p:nvSpPr>
        <p:spPr>
          <a:xfrm>
            <a:off x="8610600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平行四边形 11"/>
          <p:cNvSpPr/>
          <p:nvPr>
            <p:custDataLst>
              <p:tags r:id="rId8"/>
            </p:custDataLst>
          </p:nvPr>
        </p:nvSpPr>
        <p:spPr>
          <a:xfrm>
            <a:off x="8937625" y="6673850"/>
            <a:ext cx="246063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平行四边形 12"/>
          <p:cNvSpPr/>
          <p:nvPr>
            <p:custDataLst>
              <p:tags r:id="rId9"/>
            </p:custDataLst>
          </p:nvPr>
        </p:nvSpPr>
        <p:spPr>
          <a:xfrm>
            <a:off x="9266238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0"/>
            </p:custDataLst>
          </p:nvPr>
        </p:nvSpPr>
        <p:spPr>
          <a:xfrm>
            <a:off x="9593263" y="6673850"/>
            <a:ext cx="246062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平行四边形 14"/>
          <p:cNvSpPr/>
          <p:nvPr>
            <p:custDataLst>
              <p:tags r:id="rId11"/>
            </p:custDataLst>
          </p:nvPr>
        </p:nvSpPr>
        <p:spPr>
          <a:xfrm>
            <a:off x="9921875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平行四边形 15"/>
          <p:cNvSpPr/>
          <p:nvPr>
            <p:custDataLst>
              <p:tags r:id="rId12"/>
            </p:custDataLst>
          </p:nvPr>
        </p:nvSpPr>
        <p:spPr>
          <a:xfrm>
            <a:off x="10248900" y="6673850"/>
            <a:ext cx="246063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平行四边形 16"/>
          <p:cNvSpPr/>
          <p:nvPr>
            <p:custDataLst>
              <p:tags r:id="rId13"/>
            </p:custDataLst>
          </p:nvPr>
        </p:nvSpPr>
        <p:spPr>
          <a:xfrm>
            <a:off x="10577513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平行四边形 17"/>
          <p:cNvSpPr/>
          <p:nvPr>
            <p:custDataLst>
              <p:tags r:id="rId14"/>
            </p:custDataLst>
          </p:nvPr>
        </p:nvSpPr>
        <p:spPr>
          <a:xfrm>
            <a:off x="10904538" y="6673850"/>
            <a:ext cx="246062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平行四边形 18"/>
          <p:cNvSpPr/>
          <p:nvPr>
            <p:custDataLst>
              <p:tags r:id="rId15"/>
            </p:custDataLst>
          </p:nvPr>
        </p:nvSpPr>
        <p:spPr>
          <a:xfrm>
            <a:off x="11233150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平行四边形 19"/>
          <p:cNvSpPr/>
          <p:nvPr>
            <p:custDataLst>
              <p:tags r:id="rId16"/>
            </p:custDataLst>
          </p:nvPr>
        </p:nvSpPr>
        <p:spPr>
          <a:xfrm>
            <a:off x="11560175" y="6673850"/>
            <a:ext cx="246063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平行四边形 20"/>
          <p:cNvSpPr/>
          <p:nvPr>
            <p:custDataLst>
              <p:tags r:id="rId17"/>
            </p:custDataLst>
          </p:nvPr>
        </p:nvSpPr>
        <p:spPr>
          <a:xfrm>
            <a:off x="11888788" y="6673850"/>
            <a:ext cx="244475" cy="184150"/>
          </a:xfrm>
          <a:prstGeom prst="parallelogram">
            <a:avLst/>
          </a:prstGeom>
          <a:solidFill>
            <a:srgbClr val="9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9650" name="文本框 2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2225" y="796925"/>
            <a:ext cx="12111038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【</a:t>
            </a:r>
            <a:r>
              <a:rPr lang="zh-CN" altLang="en-US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问题</a:t>
            </a:r>
            <a:r>
              <a:rPr lang="en-US" altLang="zh-CN" sz="2800" b="1">
                <a:latin typeface="Times New Roman" pitchFamily="18" charset="0"/>
                <a:ea typeface="宋体" charset="-122"/>
                <a:cs typeface="Times New Roman" pitchFamily="18" charset="0"/>
              </a:rPr>
              <a:t>2】</a:t>
            </a:r>
            <a:r>
              <a:rPr lang="zh-CN" altLang="en-US" sz="2800">
                <a:latin typeface="等线"/>
                <a:ea typeface="宋体" charset="-122"/>
                <a:cs typeface="Times New Roman" pitchFamily="18" charset="0"/>
              </a:rPr>
              <a:t>某个弹簧振子（简称振子）在完成一</a:t>
            </a:r>
            <a:endParaRPr lang="en-US" altLang="zh-CN" sz="2800">
              <a:latin typeface="等线"/>
              <a:ea typeface="宋体" charset="-122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等线"/>
                <a:ea typeface="宋体" charset="-122"/>
                <a:cs typeface="Times New Roman" pitchFamily="18" charset="0"/>
              </a:rPr>
              <a:t>次全振动的过程中，时间</a:t>
            </a:r>
            <a:r>
              <a:rPr lang="en-US" altLang="zh-CN" sz="2800">
                <a:latin typeface="等线"/>
                <a:ea typeface="宋体" charset="-122"/>
                <a:cs typeface="Times New Roman" pitchFamily="18" charset="0"/>
              </a:rPr>
              <a:t>t(</a:t>
            </a:r>
            <a:r>
              <a:rPr lang="zh-CN" altLang="en-US" sz="2800">
                <a:latin typeface="等线"/>
                <a:ea typeface="宋体" charset="-122"/>
                <a:cs typeface="Times New Roman" pitchFamily="18" charset="0"/>
              </a:rPr>
              <a:t>单位：</a:t>
            </a:r>
            <a:r>
              <a:rPr lang="en-US" altLang="zh-CN" sz="2800">
                <a:latin typeface="等线"/>
                <a:ea typeface="宋体" charset="-122"/>
                <a:cs typeface="Times New Roman" pitchFamily="18" charset="0"/>
              </a:rPr>
              <a:t>s)</a:t>
            </a:r>
            <a:r>
              <a:rPr lang="zh-CN" altLang="en-US" sz="2800">
                <a:latin typeface="等线"/>
                <a:ea typeface="宋体" charset="-122"/>
                <a:cs typeface="Times New Roman" pitchFamily="18" charset="0"/>
              </a:rPr>
              <a:t>与位移</a:t>
            </a:r>
            <a:r>
              <a:rPr lang="en-US" altLang="zh-CN" sz="2800">
                <a:latin typeface="等线"/>
                <a:ea typeface="宋体" charset="-122"/>
                <a:cs typeface="Times New Roman" pitchFamily="18" charset="0"/>
              </a:rPr>
              <a:t>y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等线"/>
                <a:ea typeface="宋体" charset="-122"/>
                <a:cs typeface="Times New Roman" pitchFamily="18" charset="0"/>
              </a:rPr>
              <a:t>（单位：</a:t>
            </a:r>
            <a:r>
              <a:rPr lang="en-US" altLang="zh-CN" sz="2800">
                <a:latin typeface="等线"/>
                <a:ea typeface="宋体" charset="-122"/>
                <a:cs typeface="Times New Roman" pitchFamily="18" charset="0"/>
              </a:rPr>
              <a:t>mm)</a:t>
            </a:r>
            <a:r>
              <a:rPr lang="zh-CN" altLang="en-US" sz="2800">
                <a:latin typeface="等线"/>
                <a:ea typeface="宋体" charset="-122"/>
                <a:cs typeface="Times New Roman" pitchFamily="18" charset="0"/>
              </a:rPr>
              <a:t>之间的对应数据如表所示。试根</a:t>
            </a:r>
            <a:endParaRPr lang="en-US" altLang="zh-CN" sz="2800">
              <a:latin typeface="等线"/>
              <a:ea typeface="宋体" charset="-122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等线"/>
                <a:ea typeface="宋体" charset="-122"/>
                <a:cs typeface="Times New Roman" pitchFamily="18" charset="0"/>
              </a:rPr>
              <a:t>据这些数据确定这个振子的位移关于时间的函</a:t>
            </a:r>
            <a:endParaRPr lang="en-US" altLang="zh-CN" sz="2800">
              <a:latin typeface="等线"/>
              <a:ea typeface="宋体" charset="-122"/>
              <a:cs typeface="Times New Roman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latin typeface="等线"/>
                <a:ea typeface="宋体" charset="-122"/>
                <a:cs typeface="Times New Roman" pitchFamily="18" charset="0"/>
              </a:rPr>
              <a:t>数解析式。</a:t>
            </a:r>
          </a:p>
          <a:p>
            <a:pPr eaLnBrk="0" hangingPunct="0">
              <a:lnSpc>
                <a:spcPct val="120000"/>
              </a:lnSpc>
            </a:pPr>
            <a:endParaRPr lang="en-US" altLang="zh-CN" sz="2800" b="1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69651" name="图片 3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496300" y="720725"/>
            <a:ext cx="2487613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" name="Group 203"/>
          <p:cNvGraphicFramePr>
            <a:graphicFrameLocks noGrp="1"/>
          </p:cNvGraphicFramePr>
          <p:nvPr/>
        </p:nvGraphicFramePr>
        <p:xfrm>
          <a:off x="261938" y="3563938"/>
          <a:ext cx="8137525" cy="2111375"/>
        </p:xfrm>
        <a:graphic>
          <a:graphicData uri="http://schemas.openxmlformats.org/drawingml/2006/table">
            <a:tbl>
              <a:tblPr/>
              <a:tblGrid>
                <a:gridCol w="503767"/>
                <a:gridCol w="1080347"/>
                <a:gridCol w="1008380"/>
                <a:gridCol w="1079500"/>
                <a:gridCol w="1010073"/>
                <a:gridCol w="1295400"/>
                <a:gridCol w="1152313"/>
                <a:gridCol w="1007533"/>
              </a:tblGrid>
              <a:tr h="518160"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107"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-20.0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-17.8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-10.1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10.3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17.7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20.0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17.7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10.3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-10.1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-17.8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-20.0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3975" y="2243138"/>
            <a:ext cx="3960813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203"/>
          <p:cNvGraphicFramePr>
            <a:graphicFrameLocks noGrp="1"/>
          </p:cNvGraphicFramePr>
          <p:nvPr/>
        </p:nvGraphicFramePr>
        <p:xfrm>
          <a:off x="219075" y="149225"/>
          <a:ext cx="8782050" cy="2071688"/>
        </p:xfrm>
        <a:graphic>
          <a:graphicData uri="http://schemas.openxmlformats.org/drawingml/2006/table">
            <a:tbl>
              <a:tblPr/>
              <a:tblGrid>
                <a:gridCol w="543685"/>
                <a:gridCol w="1165953"/>
                <a:gridCol w="1088283"/>
                <a:gridCol w="1165038"/>
                <a:gridCol w="1090110"/>
                <a:gridCol w="1398046"/>
                <a:gridCol w="1243622"/>
                <a:gridCol w="1087368"/>
              </a:tblGrid>
              <a:tr h="362750"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750"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-20.0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-17.8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-10.1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10.3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17.7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20.0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750"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750"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17.7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10.3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-10.1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-17.8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-20.0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24384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24384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24384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2438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2438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2438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71438" y="42863"/>
            <a:ext cx="1616075" cy="490537"/>
          </a:xfrm>
          <a:prstGeom prst="rect">
            <a:avLst/>
          </a:prstGeom>
          <a:gradFill rotWithShape="0">
            <a:gsLst>
              <a:gs pos="0">
                <a:srgbClr val="FEE7F2"/>
              </a:gs>
              <a:gs pos="17999">
                <a:srgbClr val="FBD49C"/>
              </a:gs>
              <a:gs pos="39000">
                <a:srgbClr val="FBA97D"/>
              </a:gs>
              <a:gs pos="64000">
                <a:srgbClr val="FAC77D"/>
              </a:gs>
              <a:gs pos="82001">
                <a:srgbClr val="FEE7F2"/>
              </a:gs>
              <a:gs pos="100000">
                <a:srgbClr val="FBEAC7"/>
              </a:gs>
            </a:gsLst>
            <a:lin ang="54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lIns="121917" tIns="60958" rIns="121917" bIns="60958">
            <a:spAutoFit/>
          </a:bodyPr>
          <a:lstStyle/>
          <a:p>
            <a:pPr algn="ctr"/>
            <a:r>
              <a:rPr lang="zh-CN" altLang="en-US" sz="2400" b="1">
                <a:solidFill>
                  <a:srgbClr val="0C00F4"/>
                </a:solidFill>
                <a:latin typeface="Times New Roman" pitchFamily="18" charset="0"/>
              </a:rPr>
              <a:t>学习新知</a:t>
            </a:r>
          </a:p>
        </p:txBody>
      </p:sp>
      <p:graphicFrame>
        <p:nvGraphicFramePr>
          <p:cNvPr id="44034" name="Object 2" descr="rId1"/>
          <p:cNvGraphicFramePr>
            <a:graphicFrameLocks noChangeAspect="1"/>
          </p:cNvGraphicFramePr>
          <p:nvPr/>
        </p:nvGraphicFramePr>
        <p:xfrm>
          <a:off x="311150" y="695325"/>
          <a:ext cx="9032875" cy="5548313"/>
        </p:xfrm>
        <a:graphic>
          <a:graphicData uri="http://schemas.openxmlformats.org/presentationml/2006/ole">
            <p:oleObj spid="_x0000_s44034" name="文档" r:id="rId3" imgW="3818551" imgH="2343484" progId="Word.Document.8">
              <p:embed/>
            </p:oleObj>
          </a:graphicData>
        </a:graphic>
      </p:graphicFrame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2135188" y="6021388"/>
            <a:ext cx="477837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l-GR" altLang="zh-CN" sz="100" b="1" i="1">
                <a:latin typeface="Times New Roman" pitchFamily="18" charset="0"/>
              </a:rPr>
              <a:t>ω</a:t>
            </a:r>
            <a:r>
              <a:rPr lang="en-US" altLang="zh-CN" sz="100" b="1" i="1">
                <a:latin typeface="Times New Roman" pitchFamily="18" charset="0"/>
              </a:rPr>
              <a:t>x</a:t>
            </a:r>
            <a:r>
              <a:rPr lang="en-US" altLang="zh-CN" sz="100" b="1">
                <a:latin typeface="Times New Roman" pitchFamily="18" charset="0"/>
              </a:rPr>
              <a:t>+</a:t>
            </a:r>
            <a:r>
              <a:rPr lang="el-GR" altLang="zh-CN" sz="100" b="1" i="1">
                <a:latin typeface="Times New Roman" pitchFamily="18" charset="0"/>
              </a:rPr>
              <a:t>φ</a:t>
            </a:r>
            <a:r>
              <a:rPr lang="zh-CN" altLang="en-US" sz="100">
                <a:latin typeface="Times New Roman" pitchFamily="18" charset="0"/>
              </a:rPr>
              <a:t>称为</a:t>
            </a:r>
            <a:r>
              <a:rPr lang="zh-CN" altLang="en-US" sz="100">
                <a:solidFill>
                  <a:srgbClr val="FF0000"/>
                </a:solidFill>
                <a:latin typeface="Times New Roman" pitchFamily="18" charset="0"/>
              </a:rPr>
              <a:t>相位</a:t>
            </a:r>
            <a:r>
              <a:rPr lang="zh-CN" altLang="en-US" sz="100">
                <a:latin typeface="Times New Roman" pitchFamily="18" charset="0"/>
              </a:rPr>
              <a:t>；</a:t>
            </a:r>
            <a:r>
              <a:rPr lang="en-US" altLang="zh-CN" sz="100" b="1" i="1">
                <a:latin typeface="Times New Roman" pitchFamily="18" charset="0"/>
              </a:rPr>
              <a:t>x</a:t>
            </a:r>
            <a:r>
              <a:rPr lang="en-US" altLang="zh-CN" sz="100" b="1">
                <a:latin typeface="Times New Roman" pitchFamily="18" charset="0"/>
              </a:rPr>
              <a:t>=0</a:t>
            </a:r>
            <a:r>
              <a:rPr lang="zh-CN" altLang="en-US" sz="100">
                <a:latin typeface="Times New Roman" pitchFamily="18" charset="0"/>
              </a:rPr>
              <a:t>时的相位</a:t>
            </a:r>
            <a:r>
              <a:rPr lang="el-GR" altLang="zh-CN" sz="100" b="1" i="1">
                <a:latin typeface="Times New Roman" pitchFamily="18" charset="0"/>
              </a:rPr>
              <a:t>φ</a:t>
            </a:r>
            <a:r>
              <a:rPr lang="zh-CN" altLang="en-US" sz="100">
                <a:latin typeface="Times New Roman" pitchFamily="18" charset="0"/>
              </a:rPr>
              <a:t>称为</a:t>
            </a:r>
            <a:r>
              <a:rPr lang="zh-CN" altLang="en-US" sz="100">
                <a:solidFill>
                  <a:srgbClr val="FF0000"/>
                </a:solidFill>
                <a:latin typeface="Times New Roman" pitchFamily="18" charset="0"/>
              </a:rPr>
              <a:t>初相</a:t>
            </a:r>
            <a:r>
              <a:rPr lang="en-US" altLang="zh-CN" sz="1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COMMONDATA" val="eyJoZGlkIjoiMjAyYTk4MzcyNzQwNGY4ODkwMjQ2M2UzMDYzZTNjY2YifQ=="/>
  <p:tag name="KSO_WPP_MARK_KEY" val="bb537edc-b7f5-4ca5-9080-8a10c0de059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5dfc70e-1b8c-4e92-bd25-1533728498c1}"/>
  <p:tag name="TABLE_ENDDRAG_ORIGIN_RECT" val="487*210"/>
  <p:tag name="TABLE_ENDDRAG_RECT" val="100*240*487*2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1571</Words>
  <Application>Aspose.Slides for Java</Application>
  <PresentationFormat>自定义</PresentationFormat>
  <Paragraphs>126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等线</vt:lpstr>
      <vt:lpstr>等线 Light</vt:lpstr>
      <vt:lpstr>Calibri</vt:lpstr>
      <vt:lpstr>黑体</vt:lpstr>
      <vt:lpstr>+mn-ea</vt:lpstr>
      <vt:lpstr>Times New Roman</vt:lpstr>
      <vt:lpstr>楷体</vt:lpstr>
      <vt:lpstr>微软雅黑</vt:lpstr>
      <vt:lpstr>Office 主题​​</vt:lpstr>
      <vt:lpstr>Office 主题​​</vt:lpstr>
      <vt:lpstr>Equation</vt:lpstr>
      <vt:lpstr>文档</vt:lpstr>
      <vt:lpstr>Microsoft 公式 3.0</vt:lpstr>
      <vt:lpstr>Microsoft Word 文档</vt:lpstr>
      <vt:lpstr>Microsoft Office Word 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学科网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rbm.xkw.com</dc:creator>
  <cp:lastModifiedBy>Microsoft</cp:lastModifiedBy>
  <cp:revision>7</cp:revision>
  <cp:lastPrinted>2023-01-08T10:51:29Z</cp:lastPrinted>
  <dcterms:created xsi:type="dcterms:W3CDTF">2023-01-08T10:51:29Z</dcterms:created>
  <dcterms:modified xsi:type="dcterms:W3CDTF">2023-09-06T11:45:51Z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