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notesSlides/notesSlide13.xml" ContentType="application/vnd.openxmlformats-officedocument.presentationml.notesSlide+xml"/>
  <Override PartName="/ppt/tags/tag16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notesSlides/notesSlide9.xml" ContentType="application/vnd.openxmlformats-officedocument.presentationml.notesSlide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Default Extension="wav" ContentType="audio/wav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Default Extension="doc" ContentType="application/msword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2" r:id="rId7"/>
    <p:sldId id="264" r:id="rId8"/>
    <p:sldId id="267" r:id="rId9"/>
    <p:sldId id="283" r:id="rId10"/>
    <p:sldId id="282" r:id="rId11"/>
    <p:sldId id="268" r:id="rId12"/>
    <p:sldId id="269" r:id="rId13"/>
    <p:sldId id="263" r:id="rId14"/>
    <p:sldId id="270" r:id="rId15"/>
    <p:sldId id="284" r:id="rId16"/>
    <p:sldId id="272" r:id="rId17"/>
    <p:sldId id="285" r:id="rId18"/>
    <p:sldId id="278" r:id="rId19"/>
    <p:sldId id="277" r:id="rId20"/>
    <p:sldId id="281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 cstate="print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pPr/>
              <a:t>2023/9/7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4" r:link="rId15" cstate="print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oleObject" Target="../embeddings/oleObject15.bin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vmlDrawing" Target="../drawings/vmlDrawing4.v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oleObject" Target="../embeddings/oleObject14.bin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oleObject" Target="../embeddings/oleObject13.bin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image" Target="../media/image21.png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notesSlide" Target="../notesSlides/notesSlide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Microsoft_Office_Word_97_-_2003___1.doc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tags" Target="../tags/tag153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notesSlide" Target="../notesSlides/notesSlide12.xml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oleObject" Target="../embeddings/Microsoft_Office_Word_97_-_2003___3.doc"/><Relationship Id="rId2" Type="http://schemas.openxmlformats.org/officeDocument/2006/relationships/tags" Target="../tags/tag154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9.png"/><Relationship Id="rId2" Type="http://schemas.openxmlformats.org/officeDocument/2006/relationships/tags" Target="../tags/tag15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Word_97_-_2003___5.doc"/><Relationship Id="rId5" Type="http://schemas.openxmlformats.org/officeDocument/2006/relationships/oleObject" Target="../embeddings/Microsoft_Office_Word_97_-_2003___4.doc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3.jpe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" Type="http://schemas.openxmlformats.org/officeDocument/2006/relationships/tags" Target="../tags/tag160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image" Target="../media/image41.png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6.jpeg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oleObject" Target="../embeddings/oleObject3.bin"/><Relationship Id="rId3" Type="http://schemas.openxmlformats.org/officeDocument/2006/relationships/tags" Target="../tags/tag42.xml"/><Relationship Id="rId21" Type="http://schemas.openxmlformats.org/officeDocument/2006/relationships/oleObject" Target="../embeddings/oleObject6.bin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oleObject" Target="../embeddings/oleObject2.bin"/><Relationship Id="rId2" Type="http://schemas.openxmlformats.org/officeDocument/2006/relationships/tags" Target="../tags/tag41.xml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9.xml"/><Relationship Id="rId19" Type="http://schemas.openxmlformats.org/officeDocument/2006/relationships/oleObject" Target="../embeddings/oleObject4.bin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slideLayout" Target="../slideLayouts/slideLayout12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2.v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oleObject" Target="../embeddings/oleObject10.bin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oleObject" Target="../embeddings/oleObject9.bin"/><Relationship Id="rId2" Type="http://schemas.openxmlformats.org/officeDocument/2006/relationships/tags" Target="../tags/tag86.xml"/><Relationship Id="rId1" Type="http://schemas.openxmlformats.org/officeDocument/2006/relationships/vmlDrawing" Target="../drawings/vmlDrawing3.vml"/><Relationship Id="rId6" Type="http://schemas.openxmlformats.org/officeDocument/2006/relationships/tags" Target="../tags/tag90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9.xml"/><Relationship Id="rId15" Type="http://schemas.openxmlformats.org/officeDocument/2006/relationships/oleObject" Target="../embeddings/oleObject12.bin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784159" y="1245920"/>
            <a:ext cx="845375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5400" b="1" dirty="0">
                <a:solidFill>
                  <a:schemeClr val="tx1"/>
                </a:solidFill>
              </a:rPr>
              <a:t>第六章  平面向量及其应用</a:t>
            </a:r>
          </a:p>
          <a:p>
            <a:pPr algn="ctr"/>
            <a:endParaRPr lang="zh-CN" altLang="zh-CN" sz="5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100639" y="2663240"/>
            <a:ext cx="40398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6.1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平面向量的概念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algn="ctr"/>
            <a:endParaRPr lang="zh-CN" altLang="zh-C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/>
          <p:nvPr>
            <p:custDataLst>
              <p:tags r:id="rId2"/>
            </p:custDataLst>
          </p:nvPr>
        </p:nvSpPr>
        <p:spPr>
          <a:xfrm>
            <a:off x="250825" y="852488"/>
            <a:ext cx="5976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判断下列各组向量是否平行？</a:t>
            </a:r>
          </a:p>
        </p:txBody>
      </p:sp>
      <p:grpSp>
        <p:nvGrpSpPr>
          <p:cNvPr id="29700" name="Group 43"/>
          <p:cNvGrpSpPr/>
          <p:nvPr/>
        </p:nvGrpSpPr>
        <p:grpSpPr>
          <a:xfrm>
            <a:off x="2700338" y="1789113"/>
            <a:ext cx="1074737" cy="1365250"/>
            <a:chOff x="1701" y="1253"/>
            <a:chExt cx="677" cy="860"/>
          </a:xfrm>
        </p:grpSpPr>
        <p:sp>
          <p:nvSpPr>
            <p:cNvPr id="29719" name="Line 8"/>
            <p:cNvSpPr/>
            <p:nvPr>
              <p:custDataLst>
                <p:tags r:id="rId19"/>
              </p:custDataLst>
            </p:nvPr>
          </p:nvSpPr>
          <p:spPr>
            <a:xfrm flipH="1">
              <a:off x="1701" y="1298"/>
              <a:ext cx="363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0" name="Line 9"/>
            <p:cNvSpPr/>
            <p:nvPr>
              <p:custDataLst>
                <p:tags r:id="rId20"/>
              </p:custDataLst>
            </p:nvPr>
          </p:nvSpPr>
          <p:spPr>
            <a:xfrm flipH="1">
              <a:off x="1882" y="1434"/>
              <a:ext cx="453" cy="6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graphicFrame>
          <p:nvGraphicFramePr>
            <p:cNvPr id="29721" name="Object 14"/>
            <p:cNvGraphicFramePr>
              <a:graphicFrameLocks/>
            </p:cNvGraphicFramePr>
            <p:nvPr/>
          </p:nvGraphicFramePr>
          <p:xfrm>
            <a:off x="1701" y="1253"/>
            <a:ext cx="224" cy="318"/>
          </p:xfrm>
          <a:graphic>
            <a:graphicData uri="http://schemas.openxmlformats.org/presentationml/2006/ole">
              <p:oleObj spid="_x0000_s39939" r:id="rId23" imgW="152268" imgH="215713" progId="Equation.DSMT4">
                <p:embed/>
              </p:oleObj>
            </a:graphicData>
          </a:graphic>
        </p:graphicFrame>
        <p:graphicFrame>
          <p:nvGraphicFramePr>
            <p:cNvPr id="29722" name="Object 15"/>
            <p:cNvGraphicFramePr>
              <a:graphicFrameLocks/>
            </p:cNvGraphicFramePr>
            <p:nvPr/>
          </p:nvGraphicFramePr>
          <p:xfrm>
            <a:off x="2154" y="1661"/>
            <a:ext cx="224" cy="318"/>
          </p:xfrm>
          <a:graphic>
            <a:graphicData uri="http://schemas.openxmlformats.org/presentationml/2006/ole">
              <p:oleObj spid="_x0000_s39938" r:id="rId24" imgW="152268" imgH="215713" progId="Equation.DSMT4">
                <p:embed/>
              </p:oleObj>
            </a:graphicData>
          </a:graphic>
        </p:graphicFrame>
      </p:grpSp>
      <p:grpSp>
        <p:nvGrpSpPr>
          <p:cNvPr id="29701" name="Group 21"/>
          <p:cNvGrpSpPr/>
          <p:nvPr/>
        </p:nvGrpSpPr>
        <p:grpSpPr>
          <a:xfrm>
            <a:off x="6867525" y="1871663"/>
            <a:ext cx="2025650" cy="1138237"/>
            <a:chOff x="3412" y="1266"/>
            <a:chExt cx="1276" cy="717"/>
          </a:xfrm>
        </p:grpSpPr>
        <p:sp>
          <p:nvSpPr>
            <p:cNvPr id="29714" name="Line 11"/>
            <p:cNvSpPr/>
            <p:nvPr>
              <p:custDataLst>
                <p:tags r:id="rId14"/>
              </p:custDataLst>
            </p:nvPr>
          </p:nvSpPr>
          <p:spPr>
            <a:xfrm>
              <a:off x="3606" y="1389"/>
              <a:ext cx="862" cy="5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5" name="Line 10"/>
            <p:cNvSpPr/>
            <p:nvPr>
              <p:custDataLst>
                <p:tags r:id="rId15"/>
              </p:custDataLst>
            </p:nvPr>
          </p:nvSpPr>
          <p:spPr>
            <a:xfrm>
              <a:off x="3606" y="1389"/>
              <a:ext cx="545" cy="3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6" name="Text Box 16"/>
            <p:cNvSpPr txBox="1"/>
            <p:nvPr>
              <p:custDataLst>
                <p:tags r:id="rId16"/>
              </p:custDataLst>
            </p:nvPr>
          </p:nvSpPr>
          <p:spPr>
            <a:xfrm>
              <a:off x="3412" y="126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9717" name="Text Box 17"/>
            <p:cNvSpPr txBox="1"/>
            <p:nvPr>
              <p:custDataLst>
                <p:tags r:id="rId17"/>
              </p:custDataLst>
            </p:nvPr>
          </p:nvSpPr>
          <p:spPr>
            <a:xfrm>
              <a:off x="4105" y="1480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9718" name="Text Box 18"/>
            <p:cNvSpPr txBox="1"/>
            <p:nvPr>
              <p:custDataLst>
                <p:tags r:id="rId18"/>
              </p:custDataLst>
            </p:nvPr>
          </p:nvSpPr>
          <p:spPr>
            <a:xfrm>
              <a:off x="4468" y="1752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29702" name="Group 36"/>
          <p:cNvGrpSpPr/>
          <p:nvPr/>
        </p:nvGrpSpPr>
        <p:grpSpPr>
          <a:xfrm>
            <a:off x="4572000" y="1716088"/>
            <a:ext cx="1814513" cy="1584325"/>
            <a:chOff x="3107" y="2115"/>
            <a:chExt cx="1143" cy="998"/>
          </a:xfrm>
        </p:grpSpPr>
        <p:sp>
          <p:nvSpPr>
            <p:cNvPr id="29708" name="Line 29"/>
            <p:cNvSpPr/>
            <p:nvPr>
              <p:custDataLst>
                <p:tags r:id="rId9"/>
              </p:custDataLst>
            </p:nvPr>
          </p:nvSpPr>
          <p:spPr>
            <a:xfrm>
              <a:off x="3419" y="2352"/>
              <a:ext cx="611" cy="7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9" name="Line 30"/>
            <p:cNvSpPr/>
            <p:nvPr>
              <p:custDataLst>
                <p:tags r:id="rId10"/>
              </p:custDataLst>
            </p:nvPr>
          </p:nvSpPr>
          <p:spPr>
            <a:xfrm>
              <a:off x="3281" y="2179"/>
              <a:ext cx="387" cy="4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0" name="Text Box 31"/>
            <p:cNvSpPr txBox="1"/>
            <p:nvPr>
              <p:custDataLst>
                <p:tags r:id="rId11"/>
              </p:custDataLst>
            </p:nvPr>
          </p:nvSpPr>
          <p:spPr>
            <a:xfrm>
              <a:off x="3671" y="2434"/>
              <a:ext cx="22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9711" name="Text Box 32"/>
            <p:cNvSpPr txBox="1"/>
            <p:nvPr>
              <p:custDataLst>
                <p:tags r:id="rId12"/>
              </p:custDataLst>
            </p:nvPr>
          </p:nvSpPr>
          <p:spPr>
            <a:xfrm>
              <a:off x="3107" y="2115"/>
              <a:ext cx="21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9712" name="Text Box 33"/>
            <p:cNvSpPr txBox="1"/>
            <p:nvPr>
              <p:custDataLst>
                <p:tags r:id="rId13"/>
              </p:custDataLst>
            </p:nvPr>
          </p:nvSpPr>
          <p:spPr>
            <a:xfrm>
              <a:off x="4030" y="2865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C</a:t>
              </a:r>
            </a:p>
          </p:txBody>
        </p:sp>
        <p:graphicFrame>
          <p:nvGraphicFramePr>
            <p:cNvPr id="29713" name="Object 34"/>
            <p:cNvGraphicFramePr>
              <a:graphicFrameLocks/>
            </p:cNvGraphicFramePr>
            <p:nvPr/>
          </p:nvGraphicFramePr>
          <p:xfrm>
            <a:off x="3634" y="2608"/>
            <a:ext cx="49" cy="127"/>
          </p:xfrm>
          <a:graphic>
            <a:graphicData uri="http://schemas.openxmlformats.org/presentationml/2006/ole">
              <p:oleObj spid="_x0000_s39937" r:id="rId25" imgW="88669" imgH="114003" progId="Equation.DSMT4">
                <p:embed/>
              </p:oleObj>
            </a:graphicData>
          </a:graphic>
        </p:graphicFrame>
      </p:grpSp>
      <p:sp>
        <p:nvSpPr>
          <p:cNvPr id="29703" name="Text Box 37"/>
          <p:cNvSpPr txBox="1"/>
          <p:nvPr>
            <p:custDataLst>
              <p:tags r:id="rId3"/>
            </p:custDataLst>
          </p:nvPr>
        </p:nvSpPr>
        <p:spPr>
          <a:xfrm>
            <a:off x="2704783" y="340995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29705" name="Rectangle 39"/>
          <p:cNvSpPr/>
          <p:nvPr>
            <p:custDataLst>
              <p:tags r:id="rId4"/>
            </p:custDataLst>
          </p:nvPr>
        </p:nvSpPr>
        <p:spPr>
          <a:xfrm>
            <a:off x="7260908" y="340995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③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9706" name="Rectangle 40"/>
          <p:cNvSpPr/>
          <p:nvPr>
            <p:custDataLst>
              <p:tags r:id="rId5"/>
            </p:custDataLst>
          </p:nvPr>
        </p:nvSpPr>
        <p:spPr>
          <a:xfrm>
            <a:off x="5028883" y="340995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②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186" name="Text Box 66"/>
          <p:cNvSpPr txBox="1"/>
          <p:nvPr>
            <p:custDataLst>
              <p:tags r:id="rId6"/>
            </p:custDataLst>
          </p:nvPr>
        </p:nvSpPr>
        <p:spPr>
          <a:xfrm>
            <a:off x="468313" y="4193858"/>
            <a:ext cx="821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>
                <a:solidFill>
                  <a:srgbClr val="FF0000"/>
                </a:solidFill>
              </a:rPr>
              <a:t>思考：</a:t>
            </a:r>
            <a:r>
              <a:rPr lang="zh-CN" altLang="en-US" b="1">
                <a:solidFill>
                  <a:srgbClr val="000000"/>
                </a:solidFill>
              </a:rPr>
              <a:t>向量的平行与线段的平行有什么区别</a:t>
            </a:r>
            <a:r>
              <a:rPr lang="en-US" altLang="zh-CN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1" name="Text Box 4"/>
          <p:cNvSpPr txBox="1"/>
          <p:nvPr>
            <p:custDataLst>
              <p:tags r:id="rId7"/>
            </p:custDataLst>
          </p:nvPr>
        </p:nvSpPr>
        <p:spPr>
          <a:xfrm>
            <a:off x="675323" y="4961890"/>
            <a:ext cx="53292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平行向量也叫</a:t>
            </a:r>
            <a:r>
              <a:rPr lang="zh-CN" altLang="en-US" sz="2800" b="1" dirty="0">
                <a:solidFill>
                  <a:srgbClr val="FF0000"/>
                </a:solidFill>
              </a:rPr>
              <a:t>共线向量</a:t>
            </a:r>
          </a:p>
        </p:txBody>
      </p:sp>
      <p:sp>
        <p:nvSpPr>
          <p:cNvPr id="32" name="Text Box 5"/>
          <p:cNvSpPr txBox="1"/>
          <p:nvPr>
            <p:custDataLst>
              <p:tags r:id="rId8"/>
            </p:custDataLst>
          </p:nvPr>
        </p:nvSpPr>
        <p:spPr>
          <a:xfrm>
            <a:off x="674053" y="5647055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任</a:t>
            </a:r>
            <a:r>
              <a:rPr lang="zh-CN" altLang="en-US" sz="2800" b="1" dirty="0">
                <a:solidFill>
                  <a:srgbClr val="000000"/>
                </a:solidFill>
              </a:rPr>
              <a:t>一组平行向量都可以平移到同一直线上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6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>
            <p:custDataLst>
              <p:tags r:id="rId1"/>
            </p:custDataLst>
          </p:nvPr>
        </p:nvSpPr>
        <p:spPr>
          <a:xfrm>
            <a:off x="519113" y="915988"/>
            <a:ext cx="6429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相等向量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7171" name="Text Box 3"/>
          <p:cNvSpPr txBox="1"/>
          <p:nvPr>
            <p:custDataLst>
              <p:tags r:id="rId2"/>
            </p:custDataLst>
          </p:nvPr>
        </p:nvSpPr>
        <p:spPr>
          <a:xfrm>
            <a:off x="755650" y="1622425"/>
            <a:ext cx="720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长度</a:t>
            </a:r>
            <a:r>
              <a:rPr lang="zh-CN" altLang="en-US" sz="2800" b="1">
                <a:solidFill>
                  <a:srgbClr val="FF0000"/>
                </a:solidFill>
              </a:rPr>
              <a:t>相等</a:t>
            </a:r>
            <a:r>
              <a:rPr lang="zh-CN" altLang="en-US" sz="2800" b="1">
                <a:solidFill>
                  <a:srgbClr val="000000"/>
                </a:solidFill>
              </a:rPr>
              <a:t>且方向</a:t>
            </a:r>
            <a:r>
              <a:rPr lang="zh-CN" altLang="en-US" sz="2800" b="1">
                <a:solidFill>
                  <a:srgbClr val="FF0000"/>
                </a:solidFill>
              </a:rPr>
              <a:t>相同</a:t>
            </a:r>
            <a:r>
              <a:rPr lang="zh-CN" altLang="en-US" sz="2800" b="1">
                <a:solidFill>
                  <a:srgbClr val="000000"/>
                </a:solidFill>
              </a:rPr>
              <a:t>的向量叫</a:t>
            </a:r>
            <a:r>
              <a:rPr lang="zh-CN" altLang="en-US" sz="2800" b="1">
                <a:solidFill>
                  <a:srgbClr val="FF0000"/>
                </a:solidFill>
              </a:rPr>
              <a:t>相等向量</a:t>
            </a:r>
          </a:p>
        </p:txBody>
      </p:sp>
      <p:sp>
        <p:nvSpPr>
          <p:cNvPr id="7202" name="Line 34"/>
          <p:cNvSpPr/>
          <p:nvPr>
            <p:custDataLst>
              <p:tags r:id="rId3"/>
            </p:custDataLst>
          </p:nvPr>
        </p:nvSpPr>
        <p:spPr>
          <a:xfrm flipH="1">
            <a:off x="817563" y="2689225"/>
            <a:ext cx="0" cy="1676400"/>
          </a:xfrm>
          <a:prstGeom prst="line">
            <a:avLst/>
          </a:prstGeom>
          <a:ln w="57150" cap="flat" cmpd="sng">
            <a:solidFill>
              <a:srgbClr val="CC00CC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7203" name="Line 35"/>
          <p:cNvSpPr/>
          <p:nvPr>
            <p:custDataLst>
              <p:tags r:id="rId4"/>
            </p:custDataLst>
          </p:nvPr>
        </p:nvSpPr>
        <p:spPr>
          <a:xfrm flipH="1">
            <a:off x="2417763" y="2613025"/>
            <a:ext cx="0" cy="1752600"/>
          </a:xfrm>
          <a:prstGeom prst="line">
            <a:avLst/>
          </a:prstGeom>
          <a:ln w="57150" cap="flat" cmpd="sng">
            <a:solidFill>
              <a:srgbClr val="CC00CC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7204" name="Line 36"/>
          <p:cNvSpPr/>
          <p:nvPr>
            <p:custDataLst>
              <p:tags r:id="rId5"/>
            </p:custDataLst>
          </p:nvPr>
        </p:nvSpPr>
        <p:spPr>
          <a:xfrm flipH="1">
            <a:off x="3560763" y="2841625"/>
            <a:ext cx="1524000" cy="1295400"/>
          </a:xfrm>
          <a:prstGeom prst="line">
            <a:avLst/>
          </a:prstGeom>
          <a:ln w="38100" cap="flat" cmpd="sng">
            <a:solidFill>
              <a:srgbClr val="CC00CC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7205" name="Line 37"/>
          <p:cNvSpPr/>
          <p:nvPr>
            <p:custDataLst>
              <p:tags r:id="rId6"/>
            </p:custDataLst>
          </p:nvPr>
        </p:nvSpPr>
        <p:spPr>
          <a:xfrm flipH="1">
            <a:off x="5008563" y="3146425"/>
            <a:ext cx="1600200" cy="1371600"/>
          </a:xfrm>
          <a:prstGeom prst="line">
            <a:avLst/>
          </a:prstGeom>
          <a:ln w="38100" cap="flat" cmpd="sng">
            <a:solidFill>
              <a:srgbClr val="CC00CC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grpSp>
        <p:nvGrpSpPr>
          <p:cNvPr id="4" name="Group 51"/>
          <p:cNvGrpSpPr/>
          <p:nvPr/>
        </p:nvGrpSpPr>
        <p:grpSpPr>
          <a:xfrm>
            <a:off x="817563" y="2460625"/>
            <a:ext cx="1600200" cy="457200"/>
            <a:chOff x="576" y="528"/>
            <a:chExt cx="1008" cy="288"/>
          </a:xfrm>
        </p:grpSpPr>
        <p:sp>
          <p:nvSpPr>
            <p:cNvPr id="30770" name="Line 52"/>
            <p:cNvSpPr/>
            <p:nvPr>
              <p:custDataLst>
                <p:tags r:id="rId34"/>
              </p:custDataLst>
            </p:nvPr>
          </p:nvSpPr>
          <p:spPr>
            <a:xfrm>
              <a:off x="576" y="76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1" name="Text Box 53"/>
            <p:cNvSpPr txBox="1"/>
            <p:nvPr>
              <p:custDataLst>
                <p:tags r:id="rId35"/>
              </p:custDataLst>
            </p:nvPr>
          </p:nvSpPr>
          <p:spPr>
            <a:xfrm>
              <a:off x="864" y="52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0772" name="Line 54"/>
            <p:cNvSpPr/>
            <p:nvPr>
              <p:custDataLst>
                <p:tags r:id="rId36"/>
              </p:custDataLst>
            </p:nvPr>
          </p:nvSpPr>
          <p:spPr>
            <a:xfrm>
              <a:off x="864" y="62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5" name="Group 55"/>
          <p:cNvGrpSpPr/>
          <p:nvPr/>
        </p:nvGrpSpPr>
        <p:grpSpPr>
          <a:xfrm>
            <a:off x="817563" y="2917825"/>
            <a:ext cx="1600200" cy="457200"/>
            <a:chOff x="576" y="768"/>
            <a:chExt cx="1008" cy="288"/>
          </a:xfrm>
        </p:grpSpPr>
        <p:sp>
          <p:nvSpPr>
            <p:cNvPr id="30767" name="Line 56"/>
            <p:cNvSpPr/>
            <p:nvPr>
              <p:custDataLst>
                <p:tags r:id="rId31"/>
              </p:custDataLst>
            </p:nvPr>
          </p:nvSpPr>
          <p:spPr>
            <a:xfrm>
              <a:off x="576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8" name="Text Box 57"/>
            <p:cNvSpPr txBox="1"/>
            <p:nvPr>
              <p:custDataLst>
                <p:tags r:id="rId32"/>
              </p:custDataLst>
            </p:nvPr>
          </p:nvSpPr>
          <p:spPr>
            <a:xfrm>
              <a:off x="864" y="76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0769" name="Line 58"/>
            <p:cNvSpPr/>
            <p:nvPr>
              <p:custDataLst>
                <p:tags r:id="rId33"/>
              </p:custDataLst>
            </p:nvPr>
          </p:nvSpPr>
          <p:spPr>
            <a:xfrm>
              <a:off x="864" y="8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817563" y="3832225"/>
            <a:ext cx="1600200" cy="457200"/>
            <a:chOff x="576" y="1248"/>
            <a:chExt cx="1008" cy="288"/>
          </a:xfrm>
        </p:grpSpPr>
        <p:sp>
          <p:nvSpPr>
            <p:cNvPr id="30764" name="Line 60"/>
            <p:cNvSpPr/>
            <p:nvPr>
              <p:custDataLst>
                <p:tags r:id="rId28"/>
              </p:custDataLst>
            </p:nvPr>
          </p:nvSpPr>
          <p:spPr>
            <a:xfrm>
              <a:off x="576" y="129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5" name="Text Box 61"/>
            <p:cNvSpPr txBox="1"/>
            <p:nvPr>
              <p:custDataLst>
                <p:tags r:id="rId29"/>
              </p:custDataLst>
            </p:nvPr>
          </p:nvSpPr>
          <p:spPr>
            <a:xfrm>
              <a:off x="816" y="12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0766" name="Line 62"/>
            <p:cNvSpPr/>
            <p:nvPr>
              <p:custDataLst>
                <p:tags r:id="rId30"/>
              </p:custDataLst>
            </p:nvPr>
          </p:nvSpPr>
          <p:spPr>
            <a:xfrm flipV="1">
              <a:off x="816" y="134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8" name="Group 73"/>
          <p:cNvGrpSpPr/>
          <p:nvPr/>
        </p:nvGrpSpPr>
        <p:grpSpPr>
          <a:xfrm>
            <a:off x="3367088" y="4859338"/>
            <a:ext cx="4318000" cy="522288"/>
            <a:chOff x="2927" y="2659"/>
            <a:chExt cx="2720" cy="329"/>
          </a:xfrm>
        </p:grpSpPr>
        <p:sp>
          <p:nvSpPr>
            <p:cNvPr id="30755" name="Rectangle 68"/>
            <p:cNvSpPr/>
            <p:nvPr>
              <p:custDataLst>
                <p:tags r:id="rId23"/>
              </p:custDataLst>
            </p:nvPr>
          </p:nvSpPr>
          <p:spPr>
            <a:xfrm>
              <a:off x="2927" y="2659"/>
              <a:ext cx="27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</a:rPr>
                <a:t>=A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=A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800" b="1">
                  <a:solidFill>
                    <a:srgbClr val="FF0000"/>
                  </a:solidFill>
                </a:rPr>
                <a:t>=A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4</a:t>
              </a:r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0756" name="Line 69"/>
            <p:cNvSpPr/>
            <p:nvPr>
              <p:custDataLst>
                <p:tags r:id="rId24"/>
              </p:custDataLst>
            </p:nvPr>
          </p:nvSpPr>
          <p:spPr>
            <a:xfrm>
              <a:off x="3008" y="2696"/>
              <a:ext cx="3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7" name="Line 70"/>
            <p:cNvSpPr/>
            <p:nvPr>
              <p:custDataLst>
                <p:tags r:id="rId25"/>
              </p:custDataLst>
            </p:nvPr>
          </p:nvSpPr>
          <p:spPr>
            <a:xfrm>
              <a:off x="3622" y="2704"/>
              <a:ext cx="3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8" name="Line 71"/>
            <p:cNvSpPr/>
            <p:nvPr>
              <p:custDataLst>
                <p:tags r:id="rId26"/>
              </p:custDataLst>
            </p:nvPr>
          </p:nvSpPr>
          <p:spPr>
            <a:xfrm>
              <a:off x="4200" y="2704"/>
              <a:ext cx="3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9" name="Line 72"/>
            <p:cNvSpPr/>
            <p:nvPr>
              <p:custDataLst>
                <p:tags r:id="rId27"/>
              </p:custDataLst>
            </p:nvPr>
          </p:nvSpPr>
          <p:spPr>
            <a:xfrm>
              <a:off x="4825" y="2704"/>
              <a:ext cx="3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9" name="Group 78"/>
          <p:cNvGrpSpPr/>
          <p:nvPr/>
        </p:nvGrpSpPr>
        <p:grpSpPr>
          <a:xfrm>
            <a:off x="4475163" y="2536825"/>
            <a:ext cx="2117725" cy="1228725"/>
            <a:chOff x="3623" y="1166"/>
            <a:chExt cx="1334" cy="774"/>
          </a:xfrm>
        </p:grpSpPr>
        <p:grpSp>
          <p:nvGrpSpPr>
            <p:cNvPr id="30751" name="Group 38"/>
            <p:cNvGrpSpPr/>
            <p:nvPr/>
          </p:nvGrpSpPr>
          <p:grpSpPr>
            <a:xfrm>
              <a:off x="3623" y="1166"/>
              <a:ext cx="1056" cy="624"/>
              <a:chOff x="2448" y="480"/>
              <a:chExt cx="1056" cy="624"/>
            </a:xfrm>
          </p:grpSpPr>
          <p:sp>
            <p:nvSpPr>
              <p:cNvPr id="30753" name="Line 3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6" y="768"/>
                <a:ext cx="768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4" name="Text Box 4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2448" y="480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30752" name="Text Box 74"/>
            <p:cNvSpPr txBox="1"/>
            <p:nvPr>
              <p:custDataLst>
                <p:tags r:id="rId20"/>
              </p:custDataLst>
            </p:nvPr>
          </p:nvSpPr>
          <p:spPr>
            <a:xfrm>
              <a:off x="4649" y="165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10" name="Group 79"/>
          <p:cNvGrpSpPr/>
          <p:nvPr/>
        </p:nvGrpSpPr>
        <p:grpSpPr>
          <a:xfrm>
            <a:off x="4170363" y="2841625"/>
            <a:ext cx="2090737" cy="1182688"/>
            <a:chOff x="3431" y="1358"/>
            <a:chExt cx="1317" cy="745"/>
          </a:xfrm>
        </p:grpSpPr>
        <p:grpSp>
          <p:nvGrpSpPr>
            <p:cNvPr id="30747" name="Group 41"/>
            <p:cNvGrpSpPr/>
            <p:nvPr/>
          </p:nvGrpSpPr>
          <p:grpSpPr>
            <a:xfrm>
              <a:off x="3431" y="1358"/>
              <a:ext cx="1056" cy="576"/>
              <a:chOff x="2256" y="672"/>
              <a:chExt cx="1056" cy="576"/>
            </a:xfrm>
          </p:grpSpPr>
          <p:sp>
            <p:nvSpPr>
              <p:cNvPr id="30749" name="Line 42"/>
              <p:cNvSpPr/>
              <p:nvPr>
                <p:custDataLst>
                  <p:tags r:id="rId18"/>
                </p:custDataLst>
              </p:nvPr>
            </p:nvSpPr>
            <p:spPr>
              <a:xfrm>
                <a:off x="2544" y="912"/>
                <a:ext cx="768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0" name="Text Box 4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2256" y="672"/>
                <a:ext cx="9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30748" name="Text Box 75"/>
            <p:cNvSpPr txBox="1"/>
            <p:nvPr>
              <p:custDataLst>
                <p:tags r:id="rId17"/>
              </p:custDataLst>
            </p:nvPr>
          </p:nvSpPr>
          <p:spPr>
            <a:xfrm>
              <a:off x="4440" y="181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3865563" y="2994025"/>
            <a:ext cx="2151062" cy="1250950"/>
            <a:chOff x="3239" y="1454"/>
            <a:chExt cx="1355" cy="788"/>
          </a:xfrm>
        </p:grpSpPr>
        <p:grpSp>
          <p:nvGrpSpPr>
            <p:cNvPr id="30743" name="Group 44"/>
            <p:cNvGrpSpPr/>
            <p:nvPr/>
          </p:nvGrpSpPr>
          <p:grpSpPr>
            <a:xfrm>
              <a:off x="3239" y="1454"/>
              <a:ext cx="1104" cy="624"/>
              <a:chOff x="1968" y="864"/>
              <a:chExt cx="1104" cy="624"/>
            </a:xfrm>
          </p:grpSpPr>
          <p:sp>
            <p:nvSpPr>
              <p:cNvPr id="30745" name="Line 45"/>
              <p:cNvSpPr/>
              <p:nvPr>
                <p:custDataLst>
                  <p:tags r:id="rId15"/>
                </p:custDataLst>
              </p:nvPr>
            </p:nvSpPr>
            <p:spPr>
              <a:xfrm>
                <a:off x="2304" y="1152"/>
                <a:ext cx="768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6" name="Text Box 4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968" y="864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sp>
          <p:nvSpPr>
            <p:cNvPr id="30744" name="Text Box 76"/>
            <p:cNvSpPr txBox="1"/>
            <p:nvPr>
              <p:custDataLst>
                <p:tags r:id="rId14"/>
              </p:custDataLst>
            </p:nvPr>
          </p:nvSpPr>
          <p:spPr>
            <a:xfrm>
              <a:off x="4286" y="195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3408363" y="3375025"/>
            <a:ext cx="2349500" cy="1128713"/>
            <a:chOff x="2951" y="1694"/>
            <a:chExt cx="1480" cy="711"/>
          </a:xfrm>
        </p:grpSpPr>
        <p:grpSp>
          <p:nvGrpSpPr>
            <p:cNvPr id="30739" name="Group 47"/>
            <p:cNvGrpSpPr/>
            <p:nvPr/>
          </p:nvGrpSpPr>
          <p:grpSpPr>
            <a:xfrm>
              <a:off x="2951" y="1694"/>
              <a:ext cx="1200" cy="528"/>
              <a:chOff x="1680" y="1152"/>
              <a:chExt cx="1200" cy="528"/>
            </a:xfrm>
          </p:grpSpPr>
          <p:sp>
            <p:nvSpPr>
              <p:cNvPr id="30741" name="Line 48"/>
              <p:cNvSpPr/>
              <p:nvPr>
                <p:custDataLst>
                  <p:tags r:id="rId12"/>
                </p:custDataLst>
              </p:nvPr>
            </p:nvSpPr>
            <p:spPr>
              <a:xfrm>
                <a:off x="2112" y="1344"/>
                <a:ext cx="768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2" name="Text Box 4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680" y="1152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30740" name="Text Box 77"/>
            <p:cNvSpPr txBox="1"/>
            <p:nvPr>
              <p:custDataLst>
                <p:tags r:id="rId11"/>
              </p:custDataLst>
            </p:nvPr>
          </p:nvSpPr>
          <p:spPr>
            <a:xfrm>
              <a:off x="4123" y="211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11" name="Group 63"/>
          <p:cNvGrpSpPr/>
          <p:nvPr/>
        </p:nvGrpSpPr>
        <p:grpSpPr>
          <a:xfrm>
            <a:off x="674228" y="4788796"/>
            <a:ext cx="1611772" cy="982157"/>
            <a:chOff x="474" y="2858"/>
            <a:chExt cx="772" cy="635"/>
          </a:xfrm>
        </p:grpSpPr>
        <p:sp>
          <p:nvSpPr>
            <p:cNvPr id="13" name="Text Box 64"/>
            <p:cNvSpPr txBox="1"/>
            <p:nvPr>
              <p:custDataLst>
                <p:tags r:id="rId7"/>
              </p:custDataLst>
            </p:nvPr>
          </p:nvSpPr>
          <p:spPr>
            <a:xfrm>
              <a:off x="474" y="2858"/>
              <a:ext cx="772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solidFill>
                    <a:srgbClr val="000000"/>
                  </a:solidFill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a=b=c</a:t>
              </a:r>
            </a:p>
          </p:txBody>
        </p:sp>
        <p:sp>
          <p:nvSpPr>
            <p:cNvPr id="15" name="Line 65"/>
            <p:cNvSpPr/>
            <p:nvPr>
              <p:custDataLst>
                <p:tags r:id="rId8"/>
              </p:custDataLst>
            </p:nvPr>
          </p:nvSpPr>
          <p:spPr>
            <a:xfrm flipV="1">
              <a:off x="528" y="2927"/>
              <a:ext cx="157" cy="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Line 66"/>
            <p:cNvSpPr/>
            <p:nvPr>
              <p:custDataLst>
                <p:tags r:id="rId9"/>
              </p:custDataLst>
            </p:nvPr>
          </p:nvSpPr>
          <p:spPr>
            <a:xfrm>
              <a:off x="768" y="2928"/>
              <a:ext cx="14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Line 67"/>
            <p:cNvSpPr/>
            <p:nvPr>
              <p:custDataLst>
                <p:tags r:id="rId10"/>
              </p:custDataLst>
            </p:nvPr>
          </p:nvSpPr>
          <p:spPr>
            <a:xfrm>
              <a:off x="1014" y="2928"/>
              <a:ext cx="131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609080" y="2613025"/>
            <a:ext cx="5429250" cy="1528445"/>
          </a:xfrm>
          <a:prstGeom prst="rect">
            <a:avLst/>
          </a:prstGeom>
        </p:spPr>
      </p:pic>
      <p:sp>
        <p:nvSpPr>
          <p:cNvPr id="52" name="Rectangle 316"/>
          <p:cNvSpPr>
            <a:spLocks noChangeArrowheads="1"/>
          </p:cNvSpPr>
          <p:nvPr/>
        </p:nvSpPr>
        <p:spPr bwMode="auto">
          <a:xfrm>
            <a:off x="7715568" y="4866323"/>
            <a:ext cx="403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400" b="1">
                <a:latin typeface="Comic Sans MS" pitchFamily="66" charset="0"/>
              </a:rPr>
              <a:t>平行向量一定是相等向量吗</a:t>
            </a:r>
            <a:r>
              <a:rPr lang="en-US" altLang="zh-CN" sz="2400" b="1">
                <a:latin typeface="Comic Sans MS" pitchFamily="66" charset="0"/>
              </a:rPr>
              <a:t>?</a:t>
            </a:r>
          </a:p>
        </p:txBody>
      </p:sp>
      <p:grpSp>
        <p:nvGrpSpPr>
          <p:cNvPr id="53" name="Group 317"/>
          <p:cNvGrpSpPr>
            <a:grpSpLocks/>
          </p:cNvGrpSpPr>
          <p:nvPr/>
        </p:nvGrpSpPr>
        <p:grpSpPr bwMode="auto">
          <a:xfrm>
            <a:off x="6891655" y="4405948"/>
            <a:ext cx="5289550" cy="457200"/>
            <a:chOff x="204" y="2388"/>
            <a:chExt cx="3332" cy="288"/>
          </a:xfrm>
        </p:grpSpPr>
        <p:sp>
          <p:nvSpPr>
            <p:cNvPr id="54" name="WordArt 318"/>
            <p:cNvSpPr>
              <a:spLocks noChangeArrowheads="1" noChangeShapeType="1" noTextEdit="1"/>
            </p:cNvSpPr>
            <p:nvPr/>
          </p:nvSpPr>
          <p:spPr bwMode="auto">
            <a:xfrm>
              <a:off x="204" y="2432"/>
              <a:ext cx="438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noFill/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80000"/>
                      </a:srgbClr>
                    </a:outerShdw>
                  </a:effectLst>
                  <a:latin typeface="隶书"/>
                  <a:ea typeface="隶书"/>
                </a:rPr>
                <a:t>?</a:t>
              </a:r>
              <a:endParaRPr lang="zh-CN" altLang="en-US" sz="3600" b="1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隶书"/>
                <a:ea typeface="隶书"/>
              </a:endParaRPr>
            </a:p>
          </p:txBody>
        </p:sp>
        <p:sp>
          <p:nvSpPr>
            <p:cNvPr id="55" name="Rectangle 319"/>
            <p:cNvSpPr>
              <a:spLocks noChangeArrowheads="1"/>
            </p:cNvSpPr>
            <p:nvPr/>
          </p:nvSpPr>
          <p:spPr bwMode="auto">
            <a:xfrm>
              <a:off x="703" y="2388"/>
              <a:ext cx="28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400" b="1" dirty="0">
                  <a:latin typeface="Comic Sans MS" pitchFamily="66" charset="0"/>
                </a:rPr>
                <a:t>相等向量一定是平行向量吗</a:t>
              </a:r>
              <a:r>
                <a:rPr lang="en-US" altLang="zh-CN" sz="2400" b="1" dirty="0">
                  <a:latin typeface="Comic Sans MS" pitchFamily="66" charset="0"/>
                </a:rPr>
                <a:t>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>
            <p:custDataLst>
              <p:tags r:id="rId2"/>
            </p:custDataLst>
          </p:nvPr>
        </p:nvSpPr>
        <p:spPr>
          <a:xfrm>
            <a:off x="519113" y="915988"/>
            <a:ext cx="6429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6.</a:t>
            </a:r>
            <a:r>
              <a:rPr lang="zh-CN" altLang="en-US" sz="2800" b="1">
                <a:solidFill>
                  <a:srgbClr val="000000"/>
                </a:solidFill>
              </a:rPr>
              <a:t>什么是相反向量？</a:t>
            </a:r>
          </a:p>
        </p:txBody>
      </p:sp>
      <p:graphicFrame>
        <p:nvGraphicFramePr>
          <p:cNvPr id="26629" name="对象 26628"/>
          <p:cNvGraphicFramePr>
            <a:graphicFrameLocks/>
          </p:cNvGraphicFramePr>
          <p:nvPr/>
        </p:nvGraphicFramePr>
        <p:xfrm>
          <a:off x="683260" y="1515110"/>
          <a:ext cx="7620000" cy="1195388"/>
        </p:xfrm>
        <a:graphic>
          <a:graphicData uri="http://schemas.openxmlformats.org/presentationml/2006/ole">
            <p:oleObj spid="_x0000_s41987" name="Equation" r:id="rId6" imgW="3238200" imgH="507960" progId="Equation.DSMT4">
              <p:embed/>
            </p:oleObj>
          </a:graphicData>
        </a:graphic>
      </p:graphicFrame>
      <p:sp>
        <p:nvSpPr>
          <p:cNvPr id="26630" name="文本框 26629"/>
          <p:cNvSpPr txBox="1"/>
          <p:nvPr>
            <p:custDataLst>
              <p:tags r:id="rId3"/>
            </p:custDataLst>
          </p:nvPr>
        </p:nvSpPr>
        <p:spPr>
          <a:xfrm>
            <a:off x="914400" y="2950210"/>
            <a:ext cx="6400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>
                <a:solidFill>
                  <a:srgbClr val="FF0000"/>
                </a:solidFill>
              </a:rPr>
              <a:t>零向量的相反向量仍是零向量。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2289"/>
          <p:cNvSpPr txBox="1"/>
          <p:nvPr>
            <p:custDataLst>
              <p:tags r:id="rId2"/>
            </p:custDataLst>
          </p:nvPr>
        </p:nvSpPr>
        <p:spPr>
          <a:xfrm>
            <a:off x="422275" y="756285"/>
            <a:ext cx="10539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>
                <a:ea typeface="黑体" panose="02010609060101010101" pitchFamily="49" charset="-122"/>
              </a:rPr>
              <a:t>三、例题解析</a:t>
            </a:r>
          </a:p>
        </p:txBody>
      </p:sp>
      <p:graphicFrame>
        <p:nvGraphicFramePr>
          <p:cNvPr id="11270" name="对象 834579"/>
          <p:cNvGraphicFramePr>
            <a:graphicFrameLocks/>
          </p:cNvGraphicFramePr>
          <p:nvPr/>
        </p:nvGraphicFramePr>
        <p:xfrm>
          <a:off x="414338" y="1535113"/>
          <a:ext cx="10385425" cy="3192462"/>
        </p:xfrm>
        <a:graphic>
          <a:graphicData uri="http://schemas.openxmlformats.org/presentationml/2006/ole">
            <p:oleObj spid="_x0000_s46081" name="Document" r:id="rId5" imgW="10442190" imgH="322111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LE substitute image" descr="ppt/media/image40.emf"/>
          <p:cNvGraphicFramePr>
            <a:graphicFrameLocks/>
          </p:cNvGraphicFramePr>
          <p:nvPr/>
        </p:nvGraphicFramePr>
        <p:xfrm>
          <a:off x="52388" y="396875"/>
          <a:ext cx="9436100" cy="4537075"/>
        </p:xfrm>
        <a:graphic>
          <a:graphicData uri="http://schemas.openxmlformats.org/presentationml/2006/ole">
            <p:oleObj spid="_x0000_s61442" name="Document" r:id="rId3" imgW="10446154" imgH="5029716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07630" y="949960"/>
            <a:ext cx="2701925" cy="20332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255" y="1612265"/>
            <a:ext cx="4224655" cy="7734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935" y="1741170"/>
            <a:ext cx="2134870" cy="515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875" y="2486025"/>
            <a:ext cx="2644140" cy="3962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735" y="2997835"/>
            <a:ext cx="5982970" cy="611505"/>
          </a:xfrm>
          <a:prstGeom prst="rect">
            <a:avLst/>
          </a:prstGeom>
        </p:spPr>
      </p:pic>
      <p:sp>
        <p:nvSpPr>
          <p:cNvPr id="21" name="Text Box 54"/>
          <p:cNvSpPr txBox="1"/>
          <p:nvPr>
            <p:custDataLst>
              <p:tags r:id="rId3"/>
            </p:custDataLst>
          </p:nvPr>
        </p:nvSpPr>
        <p:spPr>
          <a:xfrm>
            <a:off x="6058535" y="307467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ea typeface="华文新魏" pitchFamily="2" charset="-122"/>
              </a:rPr>
              <a:t>11</a:t>
            </a:r>
            <a:r>
              <a:rPr lang="zh-CN" altLang="en-US" sz="2800" b="1">
                <a:solidFill>
                  <a:srgbClr val="FF0000"/>
                </a:solidFill>
                <a:ea typeface="华文新魏" pitchFamily="2" charset="-122"/>
              </a:rPr>
              <a:t>个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255" y="3670300"/>
            <a:ext cx="6897370" cy="965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1330" y="4255135"/>
            <a:ext cx="1465580" cy="4210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825" y="4752340"/>
            <a:ext cx="6171565" cy="5530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6090" y="5337175"/>
            <a:ext cx="2028190" cy="438785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31470" y="310832"/>
          <a:ext cx="7192166" cy="1106487"/>
        </p:xfrm>
        <a:graphic>
          <a:graphicData uri="http://schemas.openxmlformats.org/presentationml/2006/ole">
            <p:oleObj spid="_x0000_s50177" name="Equation" r:id="rId15" imgW="313668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8518" y="1216343"/>
            <a:ext cx="2905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198120"/>
            <a:ext cx="1031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4.</a:t>
            </a:r>
            <a:r>
              <a:rPr lang="zh-CN" altLang="en-US" sz="2800" dirty="0" smtClean="0"/>
              <a:t>已知矩形</a:t>
            </a:r>
            <a:r>
              <a:rPr lang="en-US" altLang="zh-CN" sz="2800" dirty="0" smtClean="0"/>
              <a:t>ABCD</a:t>
            </a:r>
            <a:r>
              <a:rPr lang="zh-CN" altLang="en-US" sz="2800" dirty="0" smtClean="0"/>
              <a:t>中，</a:t>
            </a:r>
            <a:r>
              <a:rPr lang="en-US" altLang="zh-CN" sz="2800" dirty="0" smtClean="0"/>
              <a:t>BC=1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AB=2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M,N</a:t>
            </a:r>
            <a:r>
              <a:rPr lang="zh-CN" altLang="en-US" sz="2800" dirty="0" smtClean="0"/>
              <a:t>分别是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CD</a:t>
            </a:r>
            <a:r>
              <a:rPr lang="zh-CN" altLang="en-US" sz="2800" dirty="0" smtClean="0"/>
              <a:t>的中点，在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为起点或终点的向量中，相等的非零向量有多少对？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/>
          <p:nvPr>
            <p:custDataLst>
              <p:tags r:id="rId2"/>
            </p:custDataLst>
          </p:nvPr>
        </p:nvSpPr>
        <p:spPr>
          <a:xfrm>
            <a:off x="2843213" y="5373688"/>
            <a:ext cx="30241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 Black" panose="020B0A04020102020204" pitchFamily="34" charset="0"/>
            </a:endParaRPr>
          </a:p>
        </p:txBody>
      </p:sp>
      <p:graphicFrame>
        <p:nvGraphicFramePr>
          <p:cNvPr id="875530" name="对象 875529"/>
          <p:cNvGraphicFramePr>
            <a:graphicFrameLocks/>
          </p:cNvGraphicFramePr>
          <p:nvPr/>
        </p:nvGraphicFramePr>
        <p:xfrm>
          <a:off x="0" y="1378903"/>
          <a:ext cx="11696700" cy="3001962"/>
        </p:xfrm>
        <a:graphic>
          <a:graphicData uri="http://schemas.openxmlformats.org/presentationml/2006/ole">
            <p:oleObj spid="_x0000_s54273" name="Document" r:id="rId7" imgW="10442190" imgH="2687811" progId="Word.Document.8">
              <p:embed/>
            </p:oleObj>
          </a:graphicData>
        </a:graphic>
      </p:graphicFrame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965065" y="1296035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文本框 1"/>
          <p:cNvSpPr txBox="1"/>
          <p:nvPr>
            <p:custDataLst>
              <p:tags r:id="rId4"/>
            </p:custDataLst>
          </p:nvPr>
        </p:nvSpPr>
        <p:spPr>
          <a:xfrm>
            <a:off x="189865" y="7588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练习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180" name="对象 818179"/>
          <p:cNvGraphicFramePr>
            <a:graphicFrameLocks/>
          </p:cNvGraphicFramePr>
          <p:nvPr/>
        </p:nvGraphicFramePr>
        <p:xfrm>
          <a:off x="555943" y="718820"/>
          <a:ext cx="10591800" cy="1311275"/>
        </p:xfrm>
        <a:graphic>
          <a:graphicData uri="http://schemas.openxmlformats.org/presentationml/2006/ole">
            <p:oleObj spid="_x0000_s56321" name="Document" r:id="rId5" imgW="10112460" imgH="1272052" progId="Word.Document.8">
              <p:embed/>
            </p:oleObj>
          </a:graphicData>
        </a:graphic>
      </p:graphicFrame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559290" y="699770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</a:t>
            </a:r>
          </a:p>
        </p:txBody>
      </p:sp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534988" y="2725738"/>
          <a:ext cx="10955337" cy="2622550"/>
        </p:xfrm>
        <a:graphic>
          <a:graphicData uri="http://schemas.openxmlformats.org/presentationml/2006/ole">
            <p:oleObj spid="_x0000_s56322" name="Document" r:id="rId6" imgW="10451920" imgH="2514136" progId="Word.Document.8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8590" y="4617720"/>
            <a:ext cx="1054735" cy="467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727075"/>
            <a:ext cx="11887835" cy="1334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777240"/>
            <a:ext cx="533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" y="670560"/>
            <a:ext cx="94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4.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1265"/>
          <p:cNvSpPr txBox="1"/>
          <p:nvPr>
            <p:custDataLst>
              <p:tags r:id="rId1"/>
            </p:custDataLst>
          </p:nvPr>
        </p:nvSpPr>
        <p:spPr>
          <a:xfrm>
            <a:off x="467995" y="777875"/>
            <a:ext cx="104933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引言：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/>
              <a:t>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在研究物体的受力分析时，其中的力都是有大小与方向的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1507" name="组合 11266"/>
          <p:cNvGrpSpPr/>
          <p:nvPr/>
        </p:nvGrpSpPr>
        <p:grpSpPr>
          <a:xfrm>
            <a:off x="1524000" y="2152650"/>
            <a:ext cx="1600200" cy="1066800"/>
            <a:chOff x="0" y="0"/>
            <a:chExt cx="1008" cy="672"/>
          </a:xfrm>
        </p:grpSpPr>
        <p:sp>
          <p:nvSpPr>
            <p:cNvPr id="21516" name="直接连接符 11267"/>
            <p:cNvSpPr/>
            <p:nvPr>
              <p:custDataLst>
                <p:tags r:id="rId9"/>
              </p:custDataLst>
            </p:nvPr>
          </p:nvSpPr>
          <p:spPr>
            <a:xfrm>
              <a:off x="0" y="240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7" name="矩形 11268"/>
            <p:cNvSpPr/>
            <p:nvPr>
              <p:custDataLst>
                <p:tags r:id="rId10"/>
              </p:custDataLst>
            </p:nvPr>
          </p:nvSpPr>
          <p:spPr>
            <a:xfrm>
              <a:off x="288" y="0"/>
              <a:ext cx="384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/>
            </a:p>
          </p:txBody>
        </p:sp>
        <p:sp>
          <p:nvSpPr>
            <p:cNvPr id="21518" name="直接连接符 11269"/>
            <p:cNvSpPr/>
            <p:nvPr>
              <p:custDataLst>
                <p:tags r:id="rId11"/>
              </p:custDataLst>
            </p:nvPr>
          </p:nvSpPr>
          <p:spPr>
            <a:xfrm flipH="1">
              <a:off x="480" y="9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9" name="直接连接符 11270"/>
            <p:cNvSpPr/>
            <p:nvPr>
              <p:custDataLst>
                <p:tags r:id="rId12"/>
              </p:custDataLst>
            </p:nvPr>
          </p:nvSpPr>
          <p:spPr>
            <a:xfrm flipH="1">
              <a:off x="48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0" name="直接连接符 11271"/>
            <p:cNvSpPr/>
            <p:nvPr>
              <p:custDataLst>
                <p:tags r:id="rId13"/>
              </p:custDataLst>
            </p:nvPr>
          </p:nvSpPr>
          <p:spPr>
            <a:xfrm flipH="1">
              <a:off x="144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1" name="直接连接符 11272"/>
            <p:cNvSpPr/>
            <p:nvPr>
              <p:custDataLst>
                <p:tags r:id="rId14"/>
              </p:custDataLst>
            </p:nvPr>
          </p:nvSpPr>
          <p:spPr>
            <a:xfrm flipH="1">
              <a:off x="240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2" name="直接连接符 11273"/>
            <p:cNvSpPr/>
            <p:nvPr>
              <p:custDataLst>
                <p:tags r:id="rId15"/>
              </p:custDataLst>
            </p:nvPr>
          </p:nvSpPr>
          <p:spPr>
            <a:xfrm flipH="1">
              <a:off x="336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3" name="直接连接符 11274"/>
            <p:cNvSpPr/>
            <p:nvPr>
              <p:custDataLst>
                <p:tags r:id="rId16"/>
              </p:custDataLst>
            </p:nvPr>
          </p:nvSpPr>
          <p:spPr>
            <a:xfrm flipH="1">
              <a:off x="816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4" name="直接连接符 11275"/>
            <p:cNvSpPr/>
            <p:nvPr>
              <p:custDataLst>
                <p:tags r:id="rId17"/>
              </p:custDataLst>
            </p:nvPr>
          </p:nvSpPr>
          <p:spPr>
            <a:xfrm flipH="1">
              <a:off x="432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5" name="直接连接符 11276"/>
            <p:cNvSpPr/>
            <p:nvPr>
              <p:custDataLst>
                <p:tags r:id="rId18"/>
              </p:custDataLst>
            </p:nvPr>
          </p:nvSpPr>
          <p:spPr>
            <a:xfrm flipH="1">
              <a:off x="528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6" name="直接连接符 11277"/>
            <p:cNvSpPr/>
            <p:nvPr>
              <p:custDataLst>
                <p:tags r:id="rId19"/>
              </p:custDataLst>
            </p:nvPr>
          </p:nvSpPr>
          <p:spPr>
            <a:xfrm flipH="1">
              <a:off x="624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7" name="直接连接符 11278"/>
            <p:cNvSpPr/>
            <p:nvPr>
              <p:custDataLst>
                <p:tags r:id="rId20"/>
              </p:custDataLst>
            </p:nvPr>
          </p:nvSpPr>
          <p:spPr>
            <a:xfrm flipH="1">
              <a:off x="720" y="24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8" name="文本框 11279"/>
            <p:cNvSpPr txBox="1"/>
            <p:nvPr>
              <p:custDataLst>
                <p:tags r:id="rId21"/>
              </p:custDataLst>
            </p:nvPr>
          </p:nvSpPr>
          <p:spPr>
            <a:xfrm>
              <a:off x="480" y="3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i="1">
                  <a:ea typeface="仿宋_GB2312" pitchFamily="1" charset="-122"/>
                </a:rPr>
                <a:t>G</a:t>
              </a:r>
            </a:p>
          </p:txBody>
        </p:sp>
      </p:grpSp>
      <p:sp>
        <p:nvSpPr>
          <p:cNvPr id="21508" name="文本框 11280"/>
          <p:cNvSpPr txBox="1"/>
          <p:nvPr>
            <p:custDataLst>
              <p:tags r:id="rId2"/>
            </p:custDataLst>
          </p:nvPr>
        </p:nvSpPr>
        <p:spPr>
          <a:xfrm>
            <a:off x="2057400" y="344805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/>
              <a:t>图</a:t>
            </a:r>
            <a:r>
              <a:rPr lang="en-US" altLang="zh-CN" sz="2400"/>
              <a:t>1</a:t>
            </a:r>
          </a:p>
        </p:txBody>
      </p:sp>
      <p:grpSp>
        <p:nvGrpSpPr>
          <p:cNvPr id="21509" name="组合 11281"/>
          <p:cNvGrpSpPr/>
          <p:nvPr/>
        </p:nvGrpSpPr>
        <p:grpSpPr>
          <a:xfrm>
            <a:off x="4876800" y="1924050"/>
            <a:ext cx="1447800" cy="1997075"/>
            <a:chOff x="0" y="0"/>
            <a:chExt cx="912" cy="1258"/>
          </a:xfrm>
        </p:grpSpPr>
        <p:pic>
          <p:nvPicPr>
            <p:cNvPr id="21511" name="图片 11282" descr="未命名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lum bright="6000" contrast="36000"/>
            </a:blip>
            <a:stretch>
              <a:fillRect/>
            </a:stretch>
          </p:blipFill>
          <p:spPr>
            <a:xfrm>
              <a:off x="0" y="288"/>
              <a:ext cx="768" cy="30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2" name="直接连接符 11283"/>
            <p:cNvSpPr/>
            <p:nvPr>
              <p:custDataLst>
                <p:tags r:id="rId5"/>
              </p:custDataLst>
            </p:nvPr>
          </p:nvSpPr>
          <p:spPr>
            <a:xfrm flipH="1">
              <a:off x="0" y="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3" name="直接连接符 11284"/>
            <p:cNvSpPr/>
            <p:nvPr>
              <p:custDataLst>
                <p:tags r:id="rId6"/>
              </p:custDataLst>
            </p:nvPr>
          </p:nvSpPr>
          <p:spPr>
            <a:xfrm>
              <a:off x="336" y="19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4" name="文本框 11285"/>
            <p:cNvSpPr txBox="1"/>
            <p:nvPr>
              <p:custDataLst>
                <p:tags r:id="rId7"/>
              </p:custDataLst>
            </p:nvPr>
          </p:nvSpPr>
          <p:spPr>
            <a:xfrm>
              <a:off x="480" y="0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i="1"/>
                <a:t>F</a:t>
              </a:r>
            </a:p>
          </p:txBody>
        </p:sp>
        <p:sp>
          <p:nvSpPr>
            <p:cNvPr id="21515" name="文本框 11286"/>
            <p:cNvSpPr txBox="1"/>
            <p:nvPr>
              <p:custDataLst>
                <p:tags r:id="rId8"/>
              </p:custDataLst>
            </p:nvPr>
          </p:nvSpPr>
          <p:spPr>
            <a:xfrm>
              <a:off x="144" y="1008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/>
                <a:t>图</a:t>
              </a:r>
              <a:r>
                <a:rPr lang="en-US" altLang="zh-CN" sz="2000"/>
                <a:t>2</a:t>
              </a:r>
            </a:p>
          </p:txBody>
        </p:sp>
      </p:grpSp>
      <p:sp>
        <p:nvSpPr>
          <p:cNvPr id="11288" name="文本框 11287"/>
          <p:cNvSpPr txBox="1"/>
          <p:nvPr>
            <p:custDataLst>
              <p:tags r:id="rId3"/>
            </p:custDataLst>
          </p:nvPr>
        </p:nvSpPr>
        <p:spPr>
          <a:xfrm>
            <a:off x="6560185" y="2381250"/>
            <a:ext cx="5257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中，物体所受重力方向竖直向下；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中，弹簧弹力水平向右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5800" y="4286250"/>
            <a:ext cx="10527030" cy="12744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TextEdit="1"/>
          </p:cNvSpPr>
          <p:nvPr>
            <p:custDataLst>
              <p:tags r:id="rId1"/>
            </p:custDataLst>
          </p:nvPr>
        </p:nvSpPr>
        <p:spPr>
          <a:xfrm>
            <a:off x="323850" y="715010"/>
            <a:ext cx="352742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方正舒体" charset="0"/>
                <a:ea typeface="方正舒体" charset="0"/>
              </a:rPr>
              <a:t>归纳小结</a:t>
            </a:r>
          </a:p>
        </p:txBody>
      </p:sp>
      <p:sp>
        <p:nvSpPr>
          <p:cNvPr id="15363" name="Text Box 5"/>
          <p:cNvSpPr txBox="1"/>
          <p:nvPr>
            <p:custDataLst>
              <p:tags r:id="rId2"/>
            </p:custDataLst>
          </p:nvPr>
        </p:nvSpPr>
        <p:spPr>
          <a:xfrm>
            <a:off x="2843213" y="5373688"/>
            <a:ext cx="30241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Arial Black" panose="020B0A04020102020204" pitchFamily="34" charset="0"/>
            </a:endParaRPr>
          </a:p>
        </p:txBody>
      </p:sp>
      <p:sp>
        <p:nvSpPr>
          <p:cNvPr id="50179" name="Text Box 3"/>
          <p:cNvSpPr txBox="1"/>
          <p:nvPr>
            <p:custDataLst>
              <p:tags r:id="rId3"/>
            </p:custDataLst>
          </p:nvPr>
        </p:nvSpPr>
        <p:spPr>
          <a:xfrm>
            <a:off x="3833813" y="1412875"/>
            <a:ext cx="1008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定义</a:t>
            </a:r>
          </a:p>
        </p:txBody>
      </p:sp>
      <p:sp>
        <p:nvSpPr>
          <p:cNvPr id="50180" name="Text Box 4"/>
          <p:cNvSpPr txBox="1"/>
          <p:nvPr>
            <p:custDataLst>
              <p:tags r:id="rId4"/>
            </p:custDataLst>
          </p:nvPr>
        </p:nvSpPr>
        <p:spPr>
          <a:xfrm>
            <a:off x="6786563" y="3213100"/>
            <a:ext cx="2520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长度（模）</a:t>
            </a:r>
          </a:p>
        </p:txBody>
      </p:sp>
      <p:sp>
        <p:nvSpPr>
          <p:cNvPr id="50181" name="Text Box 5"/>
          <p:cNvSpPr txBox="1"/>
          <p:nvPr>
            <p:custDataLst>
              <p:tags r:id="rId5"/>
            </p:custDataLst>
          </p:nvPr>
        </p:nvSpPr>
        <p:spPr>
          <a:xfrm>
            <a:off x="3835400" y="2349500"/>
            <a:ext cx="11223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表示</a:t>
            </a:r>
          </a:p>
        </p:txBody>
      </p:sp>
      <p:sp>
        <p:nvSpPr>
          <p:cNvPr id="50182" name="Text Box 6"/>
          <p:cNvSpPr txBox="1"/>
          <p:nvPr>
            <p:custDataLst>
              <p:tags r:id="rId6"/>
            </p:custDataLst>
          </p:nvPr>
        </p:nvSpPr>
        <p:spPr>
          <a:xfrm>
            <a:off x="4914900" y="1989138"/>
            <a:ext cx="25923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有向线段</a:t>
            </a:r>
          </a:p>
        </p:txBody>
      </p:sp>
      <p:sp>
        <p:nvSpPr>
          <p:cNvPr id="50183" name="Text Box 7"/>
          <p:cNvSpPr txBox="1"/>
          <p:nvPr>
            <p:custDataLst>
              <p:tags r:id="rId7"/>
            </p:custDataLst>
          </p:nvPr>
        </p:nvSpPr>
        <p:spPr>
          <a:xfrm>
            <a:off x="4914900" y="2636838"/>
            <a:ext cx="28082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字母表示</a:t>
            </a:r>
          </a:p>
        </p:txBody>
      </p:sp>
      <p:sp>
        <p:nvSpPr>
          <p:cNvPr id="50184" name="Text Box 8"/>
          <p:cNvSpPr txBox="1"/>
          <p:nvPr>
            <p:custDataLst>
              <p:tags r:id="rId8"/>
            </p:custDataLst>
          </p:nvPr>
        </p:nvSpPr>
        <p:spPr>
          <a:xfrm>
            <a:off x="8586788" y="3789363"/>
            <a:ext cx="14398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零向量</a:t>
            </a:r>
          </a:p>
        </p:txBody>
      </p:sp>
      <p:sp>
        <p:nvSpPr>
          <p:cNvPr id="50185" name="Text Box 9"/>
          <p:cNvSpPr txBox="1"/>
          <p:nvPr>
            <p:custDataLst>
              <p:tags r:id="rId9"/>
            </p:custDataLst>
          </p:nvPr>
        </p:nvSpPr>
        <p:spPr>
          <a:xfrm>
            <a:off x="8588375" y="4437063"/>
            <a:ext cx="172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单位向量</a:t>
            </a:r>
          </a:p>
        </p:txBody>
      </p:sp>
      <p:sp>
        <p:nvSpPr>
          <p:cNvPr id="50186" name="Text Box 10"/>
          <p:cNvSpPr txBox="1"/>
          <p:nvPr>
            <p:custDataLst>
              <p:tags r:id="rId10"/>
            </p:custDataLst>
          </p:nvPr>
        </p:nvSpPr>
        <p:spPr>
          <a:xfrm>
            <a:off x="6786563" y="5229225"/>
            <a:ext cx="2233612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向量间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的关系</a:t>
            </a:r>
          </a:p>
        </p:txBody>
      </p:sp>
      <p:sp>
        <p:nvSpPr>
          <p:cNvPr id="50187" name="AutoShape 11"/>
          <p:cNvSpPr/>
          <p:nvPr>
            <p:custDataLst>
              <p:tags r:id="rId11"/>
            </p:custDataLst>
          </p:nvPr>
        </p:nvSpPr>
        <p:spPr>
          <a:xfrm>
            <a:off x="8126095" y="5172444"/>
            <a:ext cx="144000" cy="1044000"/>
          </a:xfrm>
          <a:prstGeom prst="leftBrace">
            <a:avLst>
              <a:gd name="adj1" fmla="val 10074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0188" name="Text Box 12"/>
          <p:cNvSpPr txBox="1"/>
          <p:nvPr>
            <p:custDataLst>
              <p:tags r:id="rId12"/>
            </p:custDataLst>
          </p:nvPr>
        </p:nvSpPr>
        <p:spPr>
          <a:xfrm>
            <a:off x="8299450" y="5805488"/>
            <a:ext cx="1152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相等</a:t>
            </a:r>
          </a:p>
        </p:txBody>
      </p:sp>
      <p:sp>
        <p:nvSpPr>
          <p:cNvPr id="50189" name="Text Box 13"/>
          <p:cNvSpPr txBox="1"/>
          <p:nvPr>
            <p:custDataLst>
              <p:tags r:id="rId13"/>
            </p:custDataLst>
          </p:nvPr>
        </p:nvSpPr>
        <p:spPr>
          <a:xfrm>
            <a:off x="8228013" y="5013325"/>
            <a:ext cx="25193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平行（共线）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393951" y="1689328"/>
            <a:ext cx="1439862" cy="3096000"/>
            <a:chOff x="158" y="1832"/>
            <a:chExt cx="907" cy="457"/>
          </a:xfrm>
        </p:grpSpPr>
        <p:sp>
          <p:nvSpPr>
            <p:cNvPr id="81934" name="Text Box 2"/>
            <p:cNvSpPr txBox="1"/>
            <p:nvPr>
              <p:custDataLst>
                <p:tags r:id="rId19"/>
              </p:custDataLst>
            </p:nvPr>
          </p:nvSpPr>
          <p:spPr>
            <a:xfrm>
              <a:off x="158" y="2016"/>
              <a:ext cx="589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Comic Sans MS" panose="030F0702030302020204" pitchFamily="66" charset="0"/>
                </a:rPr>
                <a:t>向量</a:t>
              </a:r>
            </a:p>
          </p:txBody>
        </p:sp>
        <p:sp>
          <p:nvSpPr>
            <p:cNvPr id="81935" name="AutoShape 14"/>
            <p:cNvSpPr/>
            <p:nvPr>
              <p:custDataLst>
                <p:tags r:id="rId20"/>
              </p:custDataLst>
            </p:nvPr>
          </p:nvSpPr>
          <p:spPr>
            <a:xfrm>
              <a:off x="884" y="1832"/>
              <a:ext cx="181" cy="457"/>
            </a:xfrm>
            <a:prstGeom prst="leftBrace">
              <a:avLst>
                <a:gd name="adj1" fmla="val 12113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50191" name="AutoShape 15"/>
          <p:cNvSpPr/>
          <p:nvPr>
            <p:custDataLst>
              <p:tags r:id="rId14"/>
            </p:custDataLst>
          </p:nvPr>
        </p:nvSpPr>
        <p:spPr>
          <a:xfrm>
            <a:off x="4770438" y="2357507"/>
            <a:ext cx="144462" cy="557074"/>
          </a:xfrm>
          <a:prstGeom prst="leftBrace">
            <a:avLst>
              <a:gd name="adj1" fmla="val 4148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0192" name="Text Box 16"/>
          <p:cNvSpPr txBox="1"/>
          <p:nvPr>
            <p:custDataLst>
              <p:tags r:id="rId15"/>
            </p:custDataLst>
          </p:nvPr>
        </p:nvSpPr>
        <p:spPr>
          <a:xfrm>
            <a:off x="3835400" y="4364038"/>
            <a:ext cx="2913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向量的有关概念</a:t>
            </a:r>
          </a:p>
        </p:txBody>
      </p:sp>
      <p:sp>
        <p:nvSpPr>
          <p:cNvPr id="50193" name="AutoShape 17"/>
          <p:cNvSpPr/>
          <p:nvPr>
            <p:custDataLst>
              <p:tags r:id="rId16"/>
            </p:custDataLst>
          </p:nvPr>
        </p:nvSpPr>
        <p:spPr>
          <a:xfrm>
            <a:off x="6499225" y="3329380"/>
            <a:ext cx="142875" cy="2844000"/>
          </a:xfrm>
          <a:prstGeom prst="leftBrace">
            <a:avLst>
              <a:gd name="adj1" fmla="val 14277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0194" name="Text Box 18"/>
          <p:cNvSpPr txBox="1"/>
          <p:nvPr>
            <p:custDataLst>
              <p:tags r:id="rId17"/>
            </p:custDataLst>
          </p:nvPr>
        </p:nvSpPr>
        <p:spPr>
          <a:xfrm>
            <a:off x="6786563" y="4221163"/>
            <a:ext cx="18716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Comic Sans MS" panose="030F0702030302020204" pitchFamily="66" charset="0"/>
              </a:rPr>
              <a:t>特殊向量</a:t>
            </a:r>
          </a:p>
        </p:txBody>
      </p:sp>
      <p:sp>
        <p:nvSpPr>
          <p:cNvPr id="50195" name="AutoShape 19"/>
          <p:cNvSpPr/>
          <p:nvPr>
            <p:custDataLst>
              <p:tags r:id="rId18"/>
            </p:custDataLst>
          </p:nvPr>
        </p:nvSpPr>
        <p:spPr>
          <a:xfrm>
            <a:off x="8443913" y="4035823"/>
            <a:ext cx="72000" cy="864000"/>
          </a:xfrm>
          <a:prstGeom prst="leftBrace">
            <a:avLst>
              <a:gd name="adj1" fmla="val 10074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81936" name="New picture"/>
          <p:cNvPicPr/>
          <p:nvPr/>
        </p:nvPicPr>
        <p:blipFill>
          <a:blip r:embed="rId23"/>
          <a:stretch>
            <a:fillRect/>
          </a:stretch>
        </p:blipFill>
        <p:spPr>
          <a:xfrm>
            <a:off x="12407900" y="12598400"/>
            <a:ext cx="355600" cy="2540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1" grpId="0"/>
      <p:bldP spid="50182" grpId="0"/>
      <p:bldP spid="50183" grpId="0"/>
      <p:bldP spid="50184" grpId="0"/>
      <p:bldP spid="50185" grpId="0"/>
      <p:bldP spid="50186" grpId="0"/>
      <p:bldP spid="50187" grpId="0" animBg="1"/>
      <p:bldP spid="50188" grpId="0"/>
      <p:bldP spid="50189" grpId="0"/>
      <p:bldP spid="50191" grpId="0" animBg="1"/>
      <p:bldP spid="50192" grpId="0"/>
      <p:bldP spid="50193" grpId="0" animBg="1"/>
      <p:bldP spid="50194" grpId="0"/>
      <p:bldP spid="501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2289"/>
          <p:cNvSpPr txBox="1"/>
          <p:nvPr>
            <p:custDataLst>
              <p:tags r:id="rId1"/>
            </p:custDataLst>
          </p:nvPr>
        </p:nvSpPr>
        <p:spPr>
          <a:xfrm>
            <a:off x="685800" y="685165"/>
            <a:ext cx="105397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>
                <a:ea typeface="黑体" panose="02010609060101010101" pitchFamily="49" charset="-122"/>
              </a:rPr>
              <a:t>一、情景设置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如图，老鼠由</a:t>
            </a:r>
            <a:r>
              <a:rPr lang="en-US" altLang="zh-CN" sz="2400" i="1">
                <a:latin typeface="Times New Roman" panose="02020603050405020304" pitchFamily="18" charset="0"/>
                <a:ea typeface="仿宋_GB2312" pitchFamily="1" charset="-122"/>
              </a:rPr>
              <a:t>A</a:t>
            </a: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点向西北逃窜，猫在</a:t>
            </a:r>
            <a:r>
              <a:rPr lang="en-US" altLang="zh-CN" sz="2400" i="1">
                <a:latin typeface="Times New Roman" panose="02020603050405020304" pitchFamily="18" charset="0"/>
                <a:ea typeface="仿宋_GB2312" pitchFamily="1" charset="-122"/>
              </a:rPr>
              <a:t>B</a:t>
            </a: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点向东追去，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试问：</a:t>
            </a: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猫能否追到老鼠？</a:t>
            </a:r>
          </a:p>
        </p:txBody>
      </p:sp>
      <p:grpSp>
        <p:nvGrpSpPr>
          <p:cNvPr id="12291" name="组合 12290"/>
          <p:cNvGrpSpPr/>
          <p:nvPr/>
        </p:nvGrpSpPr>
        <p:grpSpPr>
          <a:xfrm>
            <a:off x="7814945" y="1434465"/>
            <a:ext cx="3352800" cy="2286000"/>
            <a:chOff x="0" y="0"/>
            <a:chExt cx="2208" cy="1584"/>
          </a:xfrm>
        </p:grpSpPr>
        <p:grpSp>
          <p:nvGrpSpPr>
            <p:cNvPr id="23558" name="组合 12291"/>
            <p:cNvGrpSpPr/>
            <p:nvPr/>
          </p:nvGrpSpPr>
          <p:grpSpPr>
            <a:xfrm>
              <a:off x="0" y="0"/>
              <a:ext cx="2208" cy="1584"/>
              <a:chOff x="0" y="0"/>
              <a:chExt cx="2208" cy="1584"/>
            </a:xfrm>
          </p:grpSpPr>
          <p:grpSp>
            <p:nvGrpSpPr>
              <p:cNvPr id="23560" name="组合 12292"/>
              <p:cNvGrpSpPr/>
              <p:nvPr/>
            </p:nvGrpSpPr>
            <p:grpSpPr>
              <a:xfrm>
                <a:off x="0" y="0"/>
                <a:ext cx="2016" cy="1176"/>
                <a:chOff x="0" y="0"/>
                <a:chExt cx="2160" cy="1225"/>
              </a:xfrm>
            </p:grpSpPr>
            <p:sp>
              <p:nvSpPr>
                <p:cNvPr id="23563" name="直接连接符 12293"/>
                <p:cNvSpPr/>
                <p:nvPr>
                  <p:custDataLst>
                    <p:tags r:id="rId7"/>
                  </p:custDataLst>
                </p:nvPr>
              </p:nvSpPr>
              <p:spPr>
                <a:xfrm flipH="1" flipV="1">
                  <a:off x="144" y="0"/>
                  <a:ext cx="720" cy="528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564" name="直接连接符 1229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08" y="960"/>
                  <a:ext cx="1152" cy="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565" name="文本框 12295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720" y="528"/>
                  <a:ext cx="336" cy="2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lvl="1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lvl="2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lvl="3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lvl="4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23566" name="文本框 12296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0" y="0"/>
                  <a:ext cx="288" cy="2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lvl="1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lvl="2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lvl="3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lvl="4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23567" name="文本框 1229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960" y="960"/>
                  <a:ext cx="336" cy="2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lvl="1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lvl="2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lvl="3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lvl="4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/>
                    <a:t>B</a:t>
                  </a:r>
                </a:p>
              </p:txBody>
            </p:sp>
          </p:grpSp>
          <p:sp>
            <p:nvSpPr>
              <p:cNvPr id="23561" name="文本框 1229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72" y="960"/>
                <a:ext cx="336" cy="2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/>
                  <a:t>D</a:t>
                </a:r>
              </a:p>
            </p:txBody>
          </p:sp>
          <p:pic>
            <p:nvPicPr>
              <p:cNvPr id="23562" name="图片 12299" descr="2008718108431877780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clrChange>
                  <a:clrFrom>
                    <a:srgbClr val="C4BDAD"/>
                  </a:clrFrom>
                  <a:clrTo>
                    <a:srgbClr val="C4BDAD">
                      <a:alpha val="0"/>
                    </a:srgbClr>
                  </a:clrTo>
                </a:clrChange>
                <a:lum bright="6000"/>
              </a:blip>
              <a:srcRect r="18750" b="18750"/>
              <a:stretch>
                <a:fillRect/>
              </a:stretch>
            </p:blipFill>
            <p:spPr>
              <a:xfrm>
                <a:off x="1152" y="960"/>
                <a:ext cx="624" cy="62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23559" name="图片 12300" descr="u=3671125484,3861631231&amp;fm=0&amp;gp=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96" y="384"/>
              <a:ext cx="560" cy="4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302" name="文本框 12301"/>
          <p:cNvSpPr txBox="1"/>
          <p:nvPr>
            <p:custDataLst>
              <p:tags r:id="rId2"/>
            </p:custDataLst>
          </p:nvPr>
        </p:nvSpPr>
        <p:spPr>
          <a:xfrm>
            <a:off x="762000" y="2871470"/>
            <a:ext cx="5791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分析：老鼠逃窜的路线</a:t>
            </a:r>
            <a:r>
              <a:rPr lang="en-US" altLang="zh-CN" sz="2400" i="1">
                <a:latin typeface="Times New Roman" panose="02020603050405020304" pitchFamily="18" charset="0"/>
              </a:rPr>
              <a:t>AC</a:t>
            </a:r>
            <a:r>
              <a:rPr lang="en-US" altLang="zh-CN" sz="2400"/>
              <a:t> </a:t>
            </a: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、猫追逐的路线</a:t>
            </a:r>
            <a:r>
              <a:rPr lang="en-US" altLang="zh-CN" sz="2400" i="1">
                <a:latin typeface="Times New Roman" panose="02020603050405020304" pitchFamily="18" charset="0"/>
              </a:rPr>
              <a:t>BD</a:t>
            </a:r>
            <a:r>
              <a:rPr lang="zh-CN" altLang="en-US" sz="2400">
                <a:latin typeface="仿宋_GB2312" pitchFamily="1" charset="-122"/>
                <a:ea typeface="仿宋_GB2312" pitchFamily="1" charset="-122"/>
              </a:rPr>
              <a:t>实际上都是有方向、有长度的量。</a:t>
            </a:r>
          </a:p>
        </p:txBody>
      </p:sp>
      <p:sp>
        <p:nvSpPr>
          <p:cNvPr id="12303" name="文本框 12302"/>
          <p:cNvSpPr txBox="1"/>
          <p:nvPr>
            <p:custDataLst>
              <p:tags r:id="rId3"/>
            </p:custDataLst>
          </p:nvPr>
        </p:nvSpPr>
        <p:spPr>
          <a:xfrm>
            <a:off x="762000" y="4263390"/>
            <a:ext cx="7385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ea typeface="仿宋_GB2312" pitchFamily="1" charset="-122"/>
              </a:rPr>
              <a:t>结论：</a:t>
            </a:r>
            <a:r>
              <a:rPr lang="zh-CN" altLang="en-US" sz="2400">
                <a:ea typeface="仿宋_GB2312" pitchFamily="1" charset="-122"/>
              </a:rPr>
              <a:t>不能，猫的速度再快也没用，因为方向错了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9"/>
          <p:cNvSpPr txBox="1"/>
          <p:nvPr>
            <p:custDataLst>
              <p:tags r:id="rId1"/>
            </p:custDataLst>
          </p:nvPr>
        </p:nvSpPr>
        <p:spPr>
          <a:xfrm>
            <a:off x="884873" y="1463040"/>
            <a:ext cx="988980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在数学中，既有大小又有方向的量叫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向量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，而把只有大小没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有数量的量叫做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61" name="Rectangle 65"/>
          <p:cNvSpPr/>
          <p:nvPr>
            <p:custDataLst>
              <p:tags r:id="rId2"/>
            </p:custDataLst>
          </p:nvPr>
        </p:nvSpPr>
        <p:spPr>
          <a:xfrm>
            <a:off x="822960" y="2934970"/>
            <a:ext cx="1026160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思考：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在质量、重力、速度、加速度、身高、面积、体积这些量中，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哪些是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数量？哪些是向量？</a:t>
            </a:r>
          </a:p>
        </p:txBody>
      </p:sp>
      <p:sp>
        <p:nvSpPr>
          <p:cNvPr id="24582" name="Text Box 66"/>
          <p:cNvSpPr txBox="1"/>
          <p:nvPr/>
        </p:nvSpPr>
        <p:spPr>
          <a:xfrm>
            <a:off x="2625408" y="466629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质量、身高、面积、体积</a:t>
            </a:r>
          </a:p>
        </p:txBody>
      </p:sp>
      <p:sp>
        <p:nvSpPr>
          <p:cNvPr id="4163" name="Text Box 67"/>
          <p:cNvSpPr txBox="1"/>
          <p:nvPr>
            <p:custDataLst>
              <p:tags r:id="rId3"/>
            </p:custDataLst>
          </p:nvPr>
        </p:nvSpPr>
        <p:spPr>
          <a:xfrm>
            <a:off x="2607628" y="5420043"/>
            <a:ext cx="647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重力、速度、加速度</a:t>
            </a:r>
          </a:p>
        </p:txBody>
      </p:sp>
      <p:sp>
        <p:nvSpPr>
          <p:cNvPr id="14" name="TextBox 13"/>
          <p:cNvSpPr txBox="1"/>
          <p:nvPr>
            <p:custDataLst>
              <p:tags r:id="rId4"/>
            </p:custDataLst>
          </p:nvPr>
        </p:nvSpPr>
        <p:spPr>
          <a:xfrm>
            <a:off x="879158" y="4622165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数量有：</a:t>
            </a: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879158" y="5373370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向量有：</a:t>
            </a:r>
          </a:p>
        </p:txBody>
      </p:sp>
      <p:sp>
        <p:nvSpPr>
          <p:cNvPr id="23554" name="文本框 12289"/>
          <p:cNvSpPr txBox="1"/>
          <p:nvPr>
            <p:custDataLst>
              <p:tags r:id="rId6"/>
            </p:custDataLst>
          </p:nvPr>
        </p:nvSpPr>
        <p:spPr>
          <a:xfrm>
            <a:off x="685800" y="685165"/>
            <a:ext cx="105397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>
                <a:ea typeface="黑体" panose="02010609060101010101" pitchFamily="49" charset="-122"/>
              </a:rPr>
              <a:t>二、新知探究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1" grpId="0"/>
      <p:bldP spid="24582" grpId="0"/>
      <p:bldP spid="416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/>
          <p:nvPr>
            <p:custDataLst>
              <p:tags r:id="rId2"/>
            </p:custDataLst>
          </p:nvPr>
        </p:nvSpPr>
        <p:spPr>
          <a:xfrm>
            <a:off x="179388" y="744538"/>
            <a:ext cx="3887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2.  </a:t>
            </a:r>
            <a:r>
              <a:rPr lang="zh-CN" altLang="en-US" sz="2800" b="1">
                <a:solidFill>
                  <a:srgbClr val="000000"/>
                </a:solidFill>
              </a:rPr>
              <a:t>向量如何表示？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4959350" y="2611438"/>
            <a:ext cx="2870200" cy="1158875"/>
            <a:chOff x="1465" y="2369"/>
            <a:chExt cx="1808" cy="730"/>
          </a:xfrm>
        </p:grpSpPr>
        <p:sp>
          <p:nvSpPr>
            <p:cNvPr id="25620" name="Line 9"/>
            <p:cNvSpPr/>
            <p:nvPr>
              <p:custDataLst>
                <p:tags r:id="rId11"/>
              </p:custDataLst>
            </p:nvPr>
          </p:nvSpPr>
          <p:spPr>
            <a:xfrm flipV="1">
              <a:off x="1655" y="2432"/>
              <a:ext cx="1406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1" name="Text Box 10"/>
            <p:cNvSpPr txBox="1"/>
            <p:nvPr>
              <p:custDataLst>
                <p:tags r:id="rId12"/>
              </p:custDataLst>
            </p:nvPr>
          </p:nvSpPr>
          <p:spPr>
            <a:xfrm>
              <a:off x="1465" y="286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22" name="Text Box 11"/>
            <p:cNvSpPr txBox="1"/>
            <p:nvPr>
              <p:custDataLst>
                <p:tags r:id="rId13"/>
              </p:custDataLst>
            </p:nvPr>
          </p:nvSpPr>
          <p:spPr>
            <a:xfrm>
              <a:off x="3061" y="2369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B</a:t>
              </a:r>
            </a:p>
          </p:txBody>
        </p:sp>
      </p:grpSp>
      <p:graphicFrame>
        <p:nvGraphicFramePr>
          <p:cNvPr id="19473" name="Object 17"/>
          <p:cNvGraphicFramePr>
            <a:graphicFrameLocks/>
          </p:cNvGraphicFramePr>
          <p:nvPr/>
        </p:nvGraphicFramePr>
        <p:xfrm>
          <a:off x="5722938" y="2770188"/>
          <a:ext cx="811212" cy="331787"/>
        </p:xfrm>
        <a:graphic>
          <a:graphicData uri="http://schemas.openxmlformats.org/presentationml/2006/ole">
            <p:oleObj spid="_x0000_s27654" r:id="rId16" imgW="558800" imgH="228600" progId="Equation.DSMT4">
              <p:embed/>
            </p:oleObj>
          </a:graphicData>
        </a:graphic>
      </p:graphicFrame>
      <p:sp>
        <p:nvSpPr>
          <p:cNvPr id="19475" name="Text Box 19"/>
          <p:cNvSpPr txBox="1"/>
          <p:nvPr>
            <p:custDataLst>
              <p:tags r:id="rId3"/>
            </p:custDataLst>
          </p:nvPr>
        </p:nvSpPr>
        <p:spPr>
          <a:xfrm>
            <a:off x="125413" y="1177925"/>
            <a:ext cx="8839200" cy="120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几何表示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常用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有向线段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表示：有向线段的长度表示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向量的大小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，箭头所指的方向表示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向量的方向。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0" y="3962083"/>
            <a:ext cx="8880475" cy="1403350"/>
            <a:chOff x="1004" y="1024"/>
            <a:chExt cx="5594" cy="884"/>
          </a:xfrm>
        </p:grpSpPr>
        <p:sp>
          <p:nvSpPr>
            <p:cNvPr id="25617" name="Text Box 13"/>
            <p:cNvSpPr txBox="1"/>
            <p:nvPr>
              <p:custDataLst>
                <p:tags r:id="rId10"/>
              </p:custDataLst>
            </p:nvPr>
          </p:nvSpPr>
          <p:spPr>
            <a:xfrm>
              <a:off x="1004" y="1024"/>
              <a:ext cx="5594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字母表示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宋体" panose="02010600030101010101" pitchFamily="2" charset="-122"/>
                </a:rPr>
                <a:t>——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以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为起点，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B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为终点的有向线段记为      </a:t>
              </a:r>
            </a:p>
            <a:p>
              <a:pPr marL="0" lvl="0" indent="0" eaLnBrk="1" hangingPunct="1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      ，线段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AB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的长度记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作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（读作向量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AB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模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）；</a:t>
              </a:r>
            </a:p>
          </p:txBody>
        </p:sp>
        <p:graphicFrame>
          <p:nvGraphicFramePr>
            <p:cNvPr id="25618" name="Object 14"/>
            <p:cNvGraphicFramePr>
              <a:graphicFrameLocks/>
            </p:cNvGraphicFramePr>
            <p:nvPr/>
          </p:nvGraphicFramePr>
          <p:xfrm>
            <a:off x="1134" y="1506"/>
            <a:ext cx="322" cy="246"/>
          </p:xfrm>
          <a:graphic>
            <a:graphicData uri="http://schemas.openxmlformats.org/presentationml/2006/ole">
              <p:oleObj spid="_x0000_s27653" r:id="rId17" imgW="266469" imgH="203024" progId="Equation.DSMT4">
                <p:embed/>
              </p:oleObj>
            </a:graphicData>
          </a:graphic>
        </p:graphicFrame>
        <p:graphicFrame>
          <p:nvGraphicFramePr>
            <p:cNvPr id="25619" name="Object 23"/>
            <p:cNvGraphicFramePr>
              <a:graphicFrameLocks/>
            </p:cNvGraphicFramePr>
            <p:nvPr/>
          </p:nvGraphicFramePr>
          <p:xfrm>
            <a:off x="3515" y="1441"/>
            <a:ext cx="413" cy="467"/>
          </p:xfrm>
          <a:graphic>
            <a:graphicData uri="http://schemas.openxmlformats.org/presentationml/2006/ole">
              <p:oleObj spid="_x0000_s27652" r:id="rId18" imgW="291960" imgH="330120" progId="Equation.3">
                <p:embed/>
              </p:oleObj>
            </a:graphicData>
          </a:graphic>
        </p:graphicFrame>
      </p:grpSp>
      <p:sp>
        <p:nvSpPr>
          <p:cNvPr id="19482" name="Text Box 26"/>
          <p:cNvSpPr txBox="1"/>
          <p:nvPr>
            <p:custDataLst>
              <p:tags r:id="rId4"/>
            </p:custDataLst>
          </p:nvPr>
        </p:nvSpPr>
        <p:spPr>
          <a:xfrm>
            <a:off x="124460" y="5322570"/>
            <a:ext cx="5616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也可以表示：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9488" name="Text Box 32"/>
          <p:cNvSpPr txBox="1"/>
          <p:nvPr>
            <p:custDataLst>
              <p:tags r:id="rId5"/>
            </p:custDataLst>
          </p:nvPr>
        </p:nvSpPr>
        <p:spPr>
          <a:xfrm>
            <a:off x="4288790" y="531971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大小记作</a:t>
            </a: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9490" name="Object 34"/>
          <p:cNvGraphicFramePr>
            <a:graphicFrameLocks/>
          </p:cNvGraphicFramePr>
          <p:nvPr/>
        </p:nvGraphicFramePr>
        <p:xfrm>
          <a:off x="5973128" y="5261610"/>
          <a:ext cx="2552700" cy="723900"/>
        </p:xfrm>
        <a:graphic>
          <a:graphicData uri="http://schemas.openxmlformats.org/presentationml/2006/ole">
            <p:oleObj spid="_x0000_s27651" r:id="rId19" imgW="698500" imgH="330200" progId="Equation.3">
              <p:embed/>
            </p:oleObj>
          </a:graphicData>
        </a:graphic>
      </p:graphicFrame>
      <p:grpSp>
        <p:nvGrpSpPr>
          <p:cNvPr id="17" name="Group 59"/>
          <p:cNvGrpSpPr/>
          <p:nvPr/>
        </p:nvGrpSpPr>
        <p:grpSpPr>
          <a:xfrm>
            <a:off x="0" y="2759075"/>
            <a:ext cx="1905000" cy="685800"/>
            <a:chOff x="1536" y="576"/>
            <a:chExt cx="1200" cy="432"/>
          </a:xfrm>
        </p:grpSpPr>
        <p:sp>
          <p:nvSpPr>
            <p:cNvPr id="25615" name="AutoShape 60"/>
            <p:cNvSpPr/>
            <p:nvPr>
              <p:custDataLst>
                <p:tags r:id="rId8"/>
              </p:custDataLst>
            </p:nvPr>
          </p:nvSpPr>
          <p:spPr>
            <a:xfrm flipV="1">
              <a:off x="1584" y="576"/>
              <a:ext cx="1104" cy="432"/>
            </a:xfrm>
            <a:prstGeom prst="wedgeRectCallout">
              <a:avLst>
                <a:gd name="adj1" fmla="val 72824"/>
                <a:gd name="adj2" fmla="val 11319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6" name="Text Box 61"/>
            <p:cNvSpPr txBox="1"/>
            <p:nvPr>
              <p:custDataLst>
                <p:tags r:id="rId9"/>
              </p:custDataLst>
            </p:nvPr>
          </p:nvSpPr>
          <p:spPr>
            <a:xfrm>
              <a:off x="1536" y="576"/>
              <a:ext cx="12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向量的</a:t>
              </a:r>
              <a:r>
                <a:rPr lang="zh-CN" altLang="en-US" b="1">
                  <a:solidFill>
                    <a:srgbClr val="FF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模</a:t>
              </a:r>
            </a:p>
          </p:txBody>
        </p:sp>
      </p:grpSp>
      <p:grpSp>
        <p:nvGrpSpPr>
          <p:cNvPr id="20" name="Group 62"/>
          <p:cNvGrpSpPr/>
          <p:nvPr/>
        </p:nvGrpSpPr>
        <p:grpSpPr>
          <a:xfrm>
            <a:off x="2251075" y="2686050"/>
            <a:ext cx="2286000" cy="685800"/>
            <a:chOff x="2928" y="528"/>
            <a:chExt cx="1440" cy="432"/>
          </a:xfrm>
        </p:grpSpPr>
        <p:sp>
          <p:nvSpPr>
            <p:cNvPr id="25613" name="AutoShape 63"/>
            <p:cNvSpPr/>
            <p:nvPr>
              <p:custDataLst>
                <p:tags r:id="rId6"/>
              </p:custDataLst>
            </p:nvPr>
          </p:nvSpPr>
          <p:spPr>
            <a:xfrm flipV="1">
              <a:off x="2928" y="576"/>
              <a:ext cx="1392" cy="384"/>
            </a:xfrm>
            <a:prstGeom prst="wedgeRectCallout">
              <a:avLst>
                <a:gd name="adj1" fmla="val -46556"/>
                <a:gd name="adj2" fmla="val 12239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4" name="Text Box 64"/>
            <p:cNvSpPr txBox="1"/>
            <p:nvPr>
              <p:custDataLst>
                <p:tags r:id="rId7"/>
              </p:custDataLst>
            </p:nvPr>
          </p:nvSpPr>
          <p:spPr>
            <a:xfrm>
              <a:off x="2928" y="528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向量的</a:t>
              </a:r>
              <a:r>
                <a:rPr lang="zh-CN" altLang="en-US" b="1">
                  <a:solidFill>
                    <a:srgbClr val="FF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长度</a:t>
              </a:r>
            </a:p>
          </p:txBody>
        </p:sp>
      </p:grpSp>
      <p:graphicFrame>
        <p:nvGraphicFramePr>
          <p:cNvPr id="19472" name="Object 16"/>
          <p:cNvGraphicFramePr>
            <a:graphicFrameLocks/>
          </p:cNvGraphicFramePr>
          <p:nvPr/>
        </p:nvGraphicFramePr>
        <p:xfrm>
          <a:off x="2252028" y="5228590"/>
          <a:ext cx="2016125" cy="684213"/>
        </p:xfrm>
        <a:graphic>
          <a:graphicData uri="http://schemas.openxmlformats.org/presentationml/2006/ole">
            <p:oleObj spid="_x0000_s27650" r:id="rId20" imgW="558558" imgH="241195" progId="Equation.DSMT4">
              <p:embed/>
            </p:oleObj>
          </a:graphicData>
        </a:graphic>
      </p:graphicFrame>
      <p:sp>
        <p:nvSpPr>
          <p:cNvPr id="20508" name="文本框 96283"/>
          <p:cNvSpPr/>
          <p:nvPr/>
        </p:nvSpPr>
        <p:spPr>
          <a:xfrm>
            <a:off x="8142605" y="3027045"/>
            <a:ext cx="3976370" cy="2677656"/>
          </a:xfrm>
          <a:prstGeom prst="rect">
            <a:avLst/>
          </a:prstGeom>
          <a:noFill/>
          <a:ln w="28575" cap="flat" cmpd="sng">
            <a:solidFill>
              <a:srgbClr val="99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注：用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小写字母表示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向量时，印刷用粗体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，书写用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书写向量时，字母上的箭头不能省略。</a:t>
            </a: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 </a:t>
            </a:r>
          </a:p>
        </p:txBody>
      </p:sp>
      <p:graphicFrame>
        <p:nvGraphicFramePr>
          <p:cNvPr id="20509" name="对象 96284"/>
          <p:cNvGraphicFramePr>
            <a:graphicFrameLocks/>
          </p:cNvGraphicFramePr>
          <p:nvPr/>
        </p:nvGraphicFramePr>
        <p:xfrm>
          <a:off x="9217025" y="4381500"/>
          <a:ext cx="475615" cy="625475"/>
        </p:xfrm>
        <a:graphic>
          <a:graphicData uri="http://schemas.openxmlformats.org/presentationml/2006/ole">
            <p:oleObj spid="_x0000_s27649" r:id="rId21" imgW="126725" imgH="228105" progId="Equation.3">
              <p:embed/>
            </p:oleObj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27740" y="3837940"/>
            <a:ext cx="311785" cy="434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75" grpId="0"/>
      <p:bldP spid="19482" grpId="0"/>
      <p:bldP spid="19488" grpId="0"/>
      <p:bldP spid="205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/>
          <p:nvPr>
            <p:custDataLst>
              <p:tags r:id="rId1"/>
            </p:custDataLst>
          </p:nvPr>
        </p:nvSpPr>
        <p:spPr>
          <a:xfrm>
            <a:off x="367665" y="778193"/>
            <a:ext cx="9180513" cy="17703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注：（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）我们所说的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，与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起点无关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，用有向线段表示向量时，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起点可以取任意位置。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所以数学中的向量也叫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自由向量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6392" name="Text Box 8"/>
          <p:cNvSpPr txBox="1"/>
          <p:nvPr>
            <p:custDataLst>
              <p:tags r:id="rId2"/>
            </p:custDataLst>
          </p:nvPr>
        </p:nvSpPr>
        <p:spPr>
          <a:xfrm>
            <a:off x="2153920" y="1898015"/>
            <a:ext cx="5114925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如图：他们都表示</a:t>
            </a:r>
            <a:r>
              <a:rPr lang="zh-CN" altLang="en-US" sz="2800" b="1">
                <a:solidFill>
                  <a:srgbClr val="FF0000"/>
                </a:solidFill>
              </a:rPr>
              <a:t>同一个向量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9529128" y="924243"/>
            <a:ext cx="1600200" cy="838200"/>
            <a:chOff x="2736" y="1440"/>
            <a:chExt cx="1008" cy="528"/>
          </a:xfrm>
        </p:grpSpPr>
        <p:sp>
          <p:nvSpPr>
            <p:cNvPr id="26633" name="Line 12"/>
            <p:cNvSpPr/>
            <p:nvPr>
              <p:custDataLst>
                <p:tags r:id="rId26"/>
              </p:custDataLst>
            </p:nvPr>
          </p:nvSpPr>
          <p:spPr>
            <a:xfrm flipV="1">
              <a:off x="2736" y="1440"/>
              <a:ext cx="1008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4" name="Text Box 13"/>
            <p:cNvSpPr txBox="1"/>
            <p:nvPr>
              <p:custDataLst>
                <p:tags r:id="rId27"/>
              </p:custDataLst>
            </p:nvPr>
          </p:nvSpPr>
          <p:spPr>
            <a:xfrm>
              <a:off x="2832" y="144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635" name="Line 14"/>
            <p:cNvSpPr/>
            <p:nvPr>
              <p:custDataLst>
                <p:tags r:id="rId28"/>
              </p:custDataLst>
            </p:nvPr>
          </p:nvSpPr>
          <p:spPr>
            <a:xfrm>
              <a:off x="2880" y="153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10226040" y="1124585"/>
            <a:ext cx="1600200" cy="914400"/>
            <a:chOff x="3888" y="1344"/>
            <a:chExt cx="1008" cy="576"/>
          </a:xfrm>
        </p:grpSpPr>
        <p:sp>
          <p:nvSpPr>
            <p:cNvPr id="26630" name="Line 16"/>
            <p:cNvSpPr/>
            <p:nvPr>
              <p:custDataLst>
                <p:tags r:id="rId23"/>
              </p:custDataLst>
            </p:nvPr>
          </p:nvSpPr>
          <p:spPr>
            <a:xfrm flipV="1">
              <a:off x="3888" y="1344"/>
              <a:ext cx="1008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1" name="Text Box 17"/>
            <p:cNvSpPr txBox="1"/>
            <p:nvPr>
              <p:custDataLst>
                <p:tags r:id="rId24"/>
              </p:custDataLst>
            </p:nvPr>
          </p:nvSpPr>
          <p:spPr>
            <a:xfrm>
              <a:off x="4128" y="139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632" name="Line 18"/>
            <p:cNvSpPr/>
            <p:nvPr>
              <p:custDataLst>
                <p:tags r:id="rId25"/>
              </p:custDataLst>
            </p:nvPr>
          </p:nvSpPr>
          <p:spPr>
            <a:xfrm>
              <a:off x="4176" y="148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0" name="Text Box 2"/>
          <p:cNvSpPr txBox="1"/>
          <p:nvPr/>
        </p:nvSpPr>
        <p:spPr>
          <a:xfrm>
            <a:off x="915670" y="2548890"/>
            <a:ext cx="4944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有向线段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的区别：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372110" y="2917508"/>
            <a:ext cx="2590800" cy="2057400"/>
            <a:chOff x="528" y="1584"/>
            <a:chExt cx="1632" cy="1296"/>
          </a:xfrm>
        </p:grpSpPr>
        <p:sp>
          <p:nvSpPr>
            <p:cNvPr id="12" name="Line 6"/>
            <p:cNvSpPr/>
            <p:nvPr>
              <p:custDataLst>
                <p:tags r:id="rId17"/>
              </p:custDataLst>
            </p:nvPr>
          </p:nvSpPr>
          <p:spPr>
            <a:xfrm flipV="1">
              <a:off x="672" y="1872"/>
              <a:ext cx="624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Line 7"/>
            <p:cNvSpPr/>
            <p:nvPr>
              <p:custDataLst>
                <p:tags r:id="rId18"/>
              </p:custDataLst>
            </p:nvPr>
          </p:nvSpPr>
          <p:spPr>
            <a:xfrm flipV="1">
              <a:off x="1296" y="1824"/>
              <a:ext cx="624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ext Box 8"/>
            <p:cNvSpPr txBox="1"/>
            <p:nvPr>
              <p:custDataLst>
                <p:tags r:id="rId19"/>
              </p:custDataLst>
            </p:nvPr>
          </p:nvSpPr>
          <p:spPr>
            <a:xfrm>
              <a:off x="528" y="259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" name="Text Box 9"/>
            <p:cNvSpPr txBox="1"/>
            <p:nvPr>
              <p:custDataLst>
                <p:tags r:id="rId20"/>
              </p:custDataLst>
            </p:nvPr>
          </p:nvSpPr>
          <p:spPr>
            <a:xfrm>
              <a:off x="1248" y="163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" name="Text Box 10"/>
            <p:cNvSpPr txBox="1"/>
            <p:nvPr>
              <p:custDataLst>
                <p:tags r:id="rId21"/>
              </p:custDataLst>
            </p:nvPr>
          </p:nvSpPr>
          <p:spPr>
            <a:xfrm>
              <a:off x="1104" y="259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7" name="Text Box 11"/>
            <p:cNvSpPr txBox="1"/>
            <p:nvPr>
              <p:custDataLst>
                <p:tags r:id="rId22"/>
              </p:custDataLst>
            </p:nvPr>
          </p:nvSpPr>
          <p:spPr>
            <a:xfrm>
              <a:off x="1920" y="15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3240405" y="3173095"/>
            <a:ext cx="3669030" cy="1698724"/>
            <a:chOff x="2496" y="1296"/>
            <a:chExt cx="2640" cy="1317"/>
          </a:xfrm>
        </p:grpSpPr>
        <p:sp>
          <p:nvSpPr>
            <p:cNvPr id="19" name="Line 13"/>
            <p:cNvSpPr/>
            <p:nvPr>
              <p:custDataLst>
                <p:tags r:id="rId11"/>
              </p:custDataLst>
            </p:nvPr>
          </p:nvSpPr>
          <p:spPr>
            <a:xfrm flipV="1">
              <a:off x="2880" y="1680"/>
              <a:ext cx="1008" cy="672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Line 14"/>
            <p:cNvSpPr/>
            <p:nvPr>
              <p:custDataLst>
                <p:tags r:id="rId12"/>
              </p:custDataLst>
            </p:nvPr>
          </p:nvSpPr>
          <p:spPr>
            <a:xfrm flipV="1">
              <a:off x="3840" y="1536"/>
              <a:ext cx="1008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ext Box 15"/>
            <p:cNvSpPr txBox="1"/>
            <p:nvPr>
              <p:custDataLst>
                <p:tags r:id="rId13"/>
              </p:custDataLst>
            </p:nvPr>
          </p:nvSpPr>
          <p:spPr>
            <a:xfrm>
              <a:off x="2496" y="2256"/>
              <a:ext cx="384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2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3840" y="1344"/>
              <a:ext cx="288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" name="Text Box 17"/>
            <p:cNvSpPr txBox="1"/>
            <p:nvPr>
              <p:custDataLst>
                <p:tags r:id="rId15"/>
              </p:custDataLst>
            </p:nvPr>
          </p:nvSpPr>
          <p:spPr>
            <a:xfrm>
              <a:off x="3552" y="2256"/>
              <a:ext cx="576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4" name="Text Box 18"/>
            <p:cNvSpPr txBox="1"/>
            <p:nvPr>
              <p:custDataLst>
                <p:tags r:id="rId16"/>
              </p:custDataLst>
            </p:nvPr>
          </p:nvSpPr>
          <p:spPr>
            <a:xfrm>
              <a:off x="4848" y="1296"/>
              <a:ext cx="288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367348" y="5267960"/>
            <a:ext cx="3030537" cy="946150"/>
            <a:chOff x="86" y="2859"/>
            <a:chExt cx="1909" cy="596"/>
          </a:xfrm>
        </p:grpSpPr>
        <p:sp>
          <p:nvSpPr>
            <p:cNvPr id="26" name="Text Box 21"/>
            <p:cNvSpPr txBox="1"/>
            <p:nvPr>
              <p:custDataLst>
                <p:tags r:id="rId8"/>
              </p:custDataLst>
            </p:nvPr>
          </p:nvSpPr>
          <p:spPr>
            <a:xfrm>
              <a:off x="86" y="2859"/>
              <a:ext cx="1909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有向线段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AB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CD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不同的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sp>
          <p:nvSpPr>
            <p:cNvPr id="27" name="Line 22"/>
            <p:cNvSpPr/>
            <p:nvPr>
              <p:custDataLst>
                <p:tags r:id="rId9"/>
              </p:custDataLst>
            </p:nvPr>
          </p:nvSpPr>
          <p:spPr>
            <a:xfrm>
              <a:off x="1121" y="2904"/>
              <a:ext cx="1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Line 23"/>
            <p:cNvSpPr/>
            <p:nvPr>
              <p:custDataLst>
                <p:tags r:id="rId10"/>
              </p:custDataLst>
            </p:nvPr>
          </p:nvSpPr>
          <p:spPr>
            <a:xfrm>
              <a:off x="1481" y="290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3397885" y="5269865"/>
            <a:ext cx="3790315" cy="952500"/>
            <a:chOff x="2655" y="1440"/>
            <a:chExt cx="2592" cy="600"/>
          </a:xfrm>
        </p:grpSpPr>
        <p:sp>
          <p:nvSpPr>
            <p:cNvPr id="30" name="Text Box 25"/>
            <p:cNvSpPr txBox="1"/>
            <p:nvPr>
              <p:custDataLst>
                <p:tags r:id="rId5"/>
              </p:custDataLst>
            </p:nvPr>
          </p:nvSpPr>
          <p:spPr>
            <a:xfrm>
              <a:off x="2655" y="1440"/>
              <a:ext cx="2592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向量 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AB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CD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同一个向量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  <p:sp>
          <p:nvSpPr>
            <p:cNvPr id="31" name="Line 26"/>
            <p:cNvSpPr/>
            <p:nvPr>
              <p:custDataLst>
                <p:tags r:id="rId6"/>
              </p:custDataLst>
            </p:nvPr>
          </p:nvSpPr>
          <p:spPr>
            <a:xfrm>
              <a:off x="3285" y="1485"/>
              <a:ext cx="1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Line 27"/>
            <p:cNvSpPr/>
            <p:nvPr>
              <p:custDataLst>
                <p:tags r:id="rId7"/>
              </p:custDataLst>
            </p:nvPr>
          </p:nvSpPr>
          <p:spPr>
            <a:xfrm>
              <a:off x="3735" y="1485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33" name="Text Box 3"/>
          <p:cNvSpPr txBox="1"/>
          <p:nvPr>
            <p:custDataLst>
              <p:tags r:id="rId3"/>
            </p:custDataLst>
          </p:nvPr>
        </p:nvSpPr>
        <p:spPr>
          <a:xfrm>
            <a:off x="7654290" y="2512695"/>
            <a:ext cx="4256405" cy="871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ts val="5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有向线段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有固定起点、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5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大小、方向</a:t>
            </a:r>
          </a:p>
        </p:txBody>
      </p:sp>
      <p:sp>
        <p:nvSpPr>
          <p:cNvPr id="34" name="Text Box 4"/>
          <p:cNvSpPr txBox="1"/>
          <p:nvPr>
            <p:custDataLst>
              <p:tags r:id="rId4"/>
            </p:custDataLst>
          </p:nvPr>
        </p:nvSpPr>
        <p:spPr>
          <a:xfrm>
            <a:off x="7759065" y="3633470"/>
            <a:ext cx="37064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向量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：可选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任意点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作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向量的起点、有大小、有方向。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10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>
            <p:custDataLst>
              <p:tags r:id="rId2"/>
            </p:custDataLst>
          </p:nvPr>
        </p:nvSpPr>
        <p:spPr>
          <a:xfrm>
            <a:off x="141605" y="780733"/>
            <a:ext cx="5851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零向量</a:t>
            </a:r>
            <a:r>
              <a:rPr lang="zh-CN" altLang="en-US" sz="2800" b="1" dirty="0">
                <a:solidFill>
                  <a:srgbClr val="000000"/>
                </a:solidFill>
              </a:rPr>
              <a:t>和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单位向量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 Box 3"/>
          <p:cNvSpPr txBox="1"/>
          <p:nvPr>
            <p:custDataLst>
              <p:tags r:id="rId3"/>
            </p:custDataLst>
          </p:nvPr>
        </p:nvSpPr>
        <p:spPr>
          <a:xfrm>
            <a:off x="1650365" y="1243965"/>
            <a:ext cx="7940675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3333CC"/>
                </a:solidFill>
              </a:rPr>
              <a:t>长度为</a:t>
            </a:r>
            <a:r>
              <a:rPr lang="en-US" altLang="zh-CN" sz="2800" b="1" dirty="0">
                <a:solidFill>
                  <a:srgbClr val="3333CC"/>
                </a:solidFill>
              </a:rPr>
              <a:t>0</a:t>
            </a:r>
            <a:r>
              <a:rPr lang="zh-CN" altLang="en-US" sz="2800" b="1" dirty="0">
                <a:solidFill>
                  <a:srgbClr val="3333CC"/>
                </a:solidFill>
              </a:rPr>
              <a:t>的向量，记为    ；</a:t>
            </a:r>
            <a:r>
              <a:rPr lang="en-US" altLang="zh-CN" sz="2800" b="1" dirty="0">
                <a:solidFill>
                  <a:srgbClr val="3333CC"/>
                </a:solidFill>
              </a:rPr>
              <a:t>(</a:t>
            </a:r>
            <a:r>
              <a:rPr lang="zh-CN" altLang="en-US" sz="2400" b="1" dirty="0">
                <a:solidFill>
                  <a:srgbClr val="3333CC"/>
                </a:solidFill>
              </a:rPr>
              <a:t>零向量方向是任意的</a:t>
            </a:r>
            <a:r>
              <a:rPr lang="en-US" altLang="zh-CN" sz="2400" b="1" dirty="0">
                <a:solidFill>
                  <a:srgbClr val="3333CC"/>
                </a:solidFill>
              </a:rPr>
              <a:t>)</a:t>
            </a:r>
          </a:p>
          <a:p>
            <a:pPr marL="0" lvl="0" indent="0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3333CC"/>
                </a:solidFill>
              </a:rPr>
              <a:t>  长度为</a:t>
            </a:r>
            <a:r>
              <a:rPr lang="en-US" altLang="zh-CN" sz="2800" b="1" dirty="0">
                <a:solidFill>
                  <a:srgbClr val="3333CC"/>
                </a:solidFill>
              </a:rPr>
              <a:t>1</a:t>
            </a:r>
            <a:r>
              <a:rPr lang="zh-CN" altLang="en-US" sz="2800" b="1" dirty="0">
                <a:solidFill>
                  <a:srgbClr val="3333CC"/>
                </a:solidFill>
              </a:rPr>
              <a:t>的向量</a:t>
            </a:r>
            <a:r>
              <a:rPr lang="en-US" altLang="zh-CN" sz="2800" b="1" dirty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" name="TextBox 15"/>
          <p:cNvSpPr txBox="1"/>
          <p:nvPr>
            <p:custDataLst>
              <p:tags r:id="rId4"/>
            </p:custDataLst>
          </p:nvPr>
        </p:nvSpPr>
        <p:spPr>
          <a:xfrm>
            <a:off x="246380" y="1307783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零向量：</a:t>
            </a:r>
          </a:p>
        </p:txBody>
      </p:sp>
      <p:sp>
        <p:nvSpPr>
          <p:cNvPr id="7" name="TextBox 16"/>
          <p:cNvSpPr txBox="1"/>
          <p:nvPr>
            <p:custDataLst>
              <p:tags r:id="rId5"/>
            </p:custDataLst>
          </p:nvPr>
        </p:nvSpPr>
        <p:spPr>
          <a:xfrm>
            <a:off x="174943" y="1879283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单位向量：</a:t>
            </a:r>
          </a:p>
        </p:txBody>
      </p:sp>
      <p:graphicFrame>
        <p:nvGraphicFramePr>
          <p:cNvPr id="8" name="Object 4"/>
          <p:cNvGraphicFramePr>
            <a:graphicFrameLocks/>
          </p:cNvGraphicFramePr>
          <p:nvPr/>
        </p:nvGraphicFramePr>
        <p:xfrm>
          <a:off x="5205095" y="1321753"/>
          <a:ext cx="322263" cy="547687"/>
        </p:xfrm>
        <a:graphic>
          <a:graphicData uri="http://schemas.openxmlformats.org/presentationml/2006/ole">
            <p:oleObj spid="_x0000_s35844" r:id="rId9" imgW="126780" imgH="215526" progId="Equation.DSMT4">
              <p:embed/>
            </p:oleObj>
          </a:graphicData>
        </a:graphic>
      </p:graphicFrame>
      <p:sp>
        <p:nvSpPr>
          <p:cNvPr id="10" name="Rectangle 6"/>
          <p:cNvSpPr/>
          <p:nvPr>
            <p:custDataLst>
              <p:tags r:id="rId6"/>
            </p:custDataLst>
          </p:nvPr>
        </p:nvSpPr>
        <p:spPr>
          <a:xfrm>
            <a:off x="225425" y="2450465"/>
            <a:ext cx="88566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</a:rPr>
              <a:t>零向量，单位向量都是只限制大小，不确定方向的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228600" y="3291840"/>
            <a:ext cx="8675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问：在平面上把所有单位向量的起点平移到同一点</a:t>
            </a:r>
            <a:r>
              <a:rPr lang="en-US" altLang="zh-CN" sz="2400" b="1"/>
              <a:t>P</a:t>
            </a:r>
            <a:r>
              <a:rPr lang="zh-CN" altLang="en-US" sz="2400" b="1"/>
              <a:t>，那么它们的终点的集合组成什么图形？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08001" y="2852738"/>
            <a:ext cx="5278967" cy="519112"/>
            <a:chOff x="476" y="2704"/>
            <a:chExt cx="2494" cy="327"/>
          </a:xfrm>
        </p:grpSpPr>
        <p:sp>
          <p:nvSpPr>
            <p:cNvPr id="70708" name="Text Box 52"/>
            <p:cNvSpPr txBox="1">
              <a:spLocks noChangeArrowheads="1"/>
            </p:cNvSpPr>
            <p:nvPr/>
          </p:nvSpPr>
          <p:spPr bwMode="auto">
            <a:xfrm>
              <a:off x="476" y="2704"/>
              <a:ext cx="24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3.</a:t>
              </a:r>
              <a:r>
                <a:rPr lang="zh-CN" altLang="en-US" sz="2800" b="1" dirty="0"/>
                <a:t>若</a:t>
              </a:r>
              <a:r>
                <a:rPr lang="en-US" altLang="zh-CN" sz="2800" b="1" dirty="0">
                  <a:sym typeface="Symbol" pitchFamily="18" charset="2"/>
                </a:rPr>
                <a:t>|a|&gt;|b| </a:t>
              </a:r>
              <a:r>
                <a:rPr lang="zh-CN" altLang="en-US" sz="2800" b="1" dirty="0">
                  <a:sym typeface="Symbol" pitchFamily="18" charset="2"/>
                </a:rPr>
                <a:t>，则</a:t>
              </a:r>
              <a:r>
                <a:rPr lang="en-US" altLang="zh-CN" sz="2800" b="1" dirty="0">
                  <a:sym typeface="Symbol" pitchFamily="18" charset="2"/>
                </a:rPr>
                <a:t>a &gt; b</a:t>
              </a:r>
            </a:p>
          </p:txBody>
        </p:sp>
        <p:sp>
          <p:nvSpPr>
            <p:cNvPr id="70709" name="Line 53"/>
            <p:cNvSpPr>
              <a:spLocks noChangeShapeType="1"/>
            </p:cNvSpPr>
            <p:nvPr/>
          </p:nvSpPr>
          <p:spPr bwMode="auto">
            <a:xfrm>
              <a:off x="902" y="27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10" name="Line 54"/>
            <p:cNvSpPr>
              <a:spLocks noChangeShapeType="1"/>
            </p:cNvSpPr>
            <p:nvPr/>
          </p:nvSpPr>
          <p:spPr bwMode="auto">
            <a:xfrm>
              <a:off x="1191" y="27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11" name="Line 55"/>
            <p:cNvSpPr>
              <a:spLocks noChangeShapeType="1"/>
            </p:cNvSpPr>
            <p:nvPr/>
          </p:nvSpPr>
          <p:spPr bwMode="auto">
            <a:xfrm>
              <a:off x="1724" y="27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12" name="Line 56"/>
            <p:cNvSpPr>
              <a:spLocks noChangeShapeType="1"/>
            </p:cNvSpPr>
            <p:nvPr/>
          </p:nvSpPr>
          <p:spPr bwMode="auto">
            <a:xfrm>
              <a:off x="2011" y="27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582084" y="1384301"/>
            <a:ext cx="85186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latin typeface="Comic Sans MS" pitchFamily="66" charset="0"/>
              </a:rPr>
              <a:t>1.</a:t>
            </a:r>
            <a:r>
              <a:rPr lang="zh-CN" altLang="en-US" sz="2800" b="1">
                <a:latin typeface="Comic Sans MS" pitchFamily="66" charset="0"/>
              </a:rPr>
              <a:t>温度含零上和零下温度，所以温度是向量（</a:t>
            </a:r>
            <a:r>
              <a:rPr lang="zh-CN" altLang="en-US" sz="2800" b="1">
                <a:solidFill>
                  <a:srgbClr val="FF0000"/>
                </a:solidFill>
                <a:latin typeface="Comic Sans MS" pitchFamily="66" charset="0"/>
              </a:rPr>
              <a:t>     </a:t>
            </a:r>
            <a:r>
              <a:rPr lang="zh-CN" altLang="en-US" sz="2800" b="1">
                <a:latin typeface="Comic Sans MS" pitchFamily="66" charset="0"/>
              </a:rPr>
              <a:t>）</a:t>
            </a: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5200227" y="2779713"/>
            <a:ext cx="806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latin typeface="Comic Sans MS" pitchFamily="66" charset="0"/>
              </a:rPr>
              <a:t>    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" y="260352"/>
            <a:ext cx="2400300" cy="1260476"/>
            <a:chOff x="158" y="1979"/>
            <a:chExt cx="1134" cy="794"/>
          </a:xfrm>
        </p:grpSpPr>
        <p:sp>
          <p:nvSpPr>
            <p:cNvPr id="70661" name="AutoShape 5"/>
            <p:cNvSpPr>
              <a:spLocks noChangeArrowheads="1"/>
            </p:cNvSpPr>
            <p:nvPr/>
          </p:nvSpPr>
          <p:spPr bwMode="auto">
            <a:xfrm>
              <a:off x="158" y="1979"/>
              <a:ext cx="1134" cy="408"/>
            </a:xfrm>
            <a:prstGeom prst="cloudCallout">
              <a:avLst>
                <a:gd name="adj1" fmla="val -47269"/>
                <a:gd name="adj2" fmla="val 700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zh-CN" altLang="en-US" sz="2400" b="1">
                  <a:solidFill>
                    <a:srgbClr val="FF0000"/>
                  </a:solidFill>
                </a:rPr>
                <a:t>判断题</a:t>
              </a:r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703" y="2443"/>
              <a:ext cx="8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457200" indent="-457200" eaLnBrk="1" hangingPunct="1"/>
              <a:endParaRPr lang="zh-CN" altLang="zh-CN" sz="2800" b="1"/>
            </a:p>
          </p:txBody>
        </p:sp>
      </p:grpSp>
      <p:sp>
        <p:nvSpPr>
          <p:cNvPr id="70676" name="WordArt 20"/>
          <p:cNvSpPr>
            <a:spLocks noChangeArrowheads="1" noChangeShapeType="1" noTextEdit="1"/>
          </p:cNvSpPr>
          <p:nvPr/>
        </p:nvSpPr>
        <p:spPr bwMode="auto">
          <a:xfrm>
            <a:off x="5497831" y="2852738"/>
            <a:ext cx="60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×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tx2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0677" name="WordArt 21"/>
          <p:cNvSpPr>
            <a:spLocks noChangeArrowheads="1" noChangeShapeType="1" noTextEdit="1"/>
          </p:cNvSpPr>
          <p:nvPr/>
        </p:nvSpPr>
        <p:spPr bwMode="auto">
          <a:xfrm>
            <a:off x="7794837" y="1390333"/>
            <a:ext cx="60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×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tx2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0704" name="Rectangle 48"/>
          <p:cNvSpPr>
            <a:spLocks noChangeArrowheads="1"/>
          </p:cNvSpPr>
          <p:nvPr/>
        </p:nvSpPr>
        <p:spPr bwMode="auto">
          <a:xfrm>
            <a:off x="605367" y="2116138"/>
            <a:ext cx="6101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Comic Sans MS" pitchFamily="66" charset="0"/>
              </a:rPr>
              <a:t>2.</a:t>
            </a:r>
            <a:r>
              <a:rPr lang="zh-CN" altLang="en-US" sz="2800" b="1">
                <a:latin typeface="Comic Sans MS" pitchFamily="66" charset="0"/>
              </a:rPr>
              <a:t>向量的模是一个正实数。（　　 ）</a:t>
            </a:r>
          </a:p>
        </p:txBody>
      </p:sp>
      <p:sp>
        <p:nvSpPr>
          <p:cNvPr id="70713" name="WordArt 57"/>
          <p:cNvSpPr>
            <a:spLocks noChangeArrowheads="1" noChangeShapeType="1" noTextEdit="1"/>
          </p:cNvSpPr>
          <p:nvPr/>
        </p:nvSpPr>
        <p:spPr bwMode="auto">
          <a:xfrm>
            <a:off x="5449147" y="2159318"/>
            <a:ext cx="60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×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chemeClr val="tx2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908551" y="2854325"/>
            <a:ext cx="3263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（       ）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nimBg="1"/>
      <p:bldP spid="70677" grpId="0" animBg="1"/>
      <p:bldP spid="70704" grpId="0"/>
      <p:bldP spid="70713" grpId="0" animBg="1"/>
      <p:bldP spid="70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/>
          <p:nvPr>
            <p:custDataLst>
              <p:tags r:id="rId2"/>
            </p:custDataLst>
          </p:nvPr>
        </p:nvSpPr>
        <p:spPr>
          <a:xfrm>
            <a:off x="298450" y="257493"/>
            <a:ext cx="4845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平行向量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Text Box 17"/>
          <p:cNvSpPr txBox="1"/>
          <p:nvPr>
            <p:custDataLst>
              <p:tags r:id="rId3"/>
            </p:custDataLst>
          </p:nvPr>
        </p:nvSpPr>
        <p:spPr>
          <a:xfrm>
            <a:off x="557848" y="882650"/>
            <a:ext cx="7004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方向</a:t>
            </a:r>
            <a:r>
              <a:rPr lang="zh-CN" altLang="en-US" sz="2800" b="1">
                <a:solidFill>
                  <a:srgbClr val="FF0000"/>
                </a:solidFill>
              </a:rPr>
              <a:t>相同</a:t>
            </a:r>
            <a:r>
              <a:rPr lang="zh-CN" altLang="en-US" sz="2800" b="1">
                <a:solidFill>
                  <a:srgbClr val="000000"/>
                </a:solidFill>
              </a:rPr>
              <a:t>或</a:t>
            </a:r>
            <a:r>
              <a:rPr lang="zh-CN" altLang="en-US" sz="2800" b="1">
                <a:solidFill>
                  <a:srgbClr val="FF0000"/>
                </a:solidFill>
              </a:rPr>
              <a:t>相反</a:t>
            </a:r>
            <a:r>
              <a:rPr lang="zh-CN" altLang="en-US" sz="2800" b="1">
                <a:solidFill>
                  <a:srgbClr val="000000"/>
                </a:solidFill>
              </a:rPr>
              <a:t>的非零向量叫</a:t>
            </a:r>
            <a:r>
              <a:rPr lang="zh-CN" altLang="en-US" sz="2800" b="1">
                <a:solidFill>
                  <a:srgbClr val="FF0000"/>
                </a:solidFill>
              </a:rPr>
              <a:t>平行向量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18"/>
          <p:cNvSpPr txBox="1"/>
          <p:nvPr>
            <p:custDataLst>
              <p:tags r:id="rId4"/>
            </p:custDataLst>
          </p:nvPr>
        </p:nvSpPr>
        <p:spPr>
          <a:xfrm>
            <a:off x="198438" y="150780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5" name="Rectangle 19"/>
          <p:cNvSpPr/>
          <p:nvPr>
            <p:custDataLst>
              <p:tags r:id="rId5"/>
            </p:custDataLst>
          </p:nvPr>
        </p:nvSpPr>
        <p:spPr>
          <a:xfrm>
            <a:off x="962025" y="1545590"/>
            <a:ext cx="6330950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）若是两个平行向量，则记为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/>
          <p:nvPr>
            <p:custDataLst>
              <p:tags r:id="rId6"/>
            </p:custDataLst>
          </p:nvPr>
        </p:nvSpPr>
        <p:spPr>
          <a:xfrm>
            <a:off x="862330" y="2145665"/>
            <a:ext cx="1042098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）我们规定，零向量与任一向量平行，即对任意向量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/>
          <p:nvPr>
            <p:custDataLst>
              <p:tags r:id="rId7"/>
            </p:custDataLst>
          </p:nvPr>
        </p:nvSpPr>
        <p:spPr>
          <a:xfrm>
            <a:off x="1667193" y="2794318"/>
            <a:ext cx="2657475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 都有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8" name="Object 20"/>
          <p:cNvGraphicFramePr>
            <a:graphicFrameLocks/>
          </p:cNvGraphicFramePr>
          <p:nvPr/>
        </p:nvGraphicFramePr>
        <p:xfrm>
          <a:off x="6342063" y="1398588"/>
          <a:ext cx="989012" cy="574675"/>
        </p:xfrm>
        <a:graphic>
          <a:graphicData uri="http://schemas.openxmlformats.org/presentationml/2006/ole">
            <p:oleObj spid="_x0000_s60418" r:id="rId11" imgW="393529" imgH="228501" progId="Equation.3">
              <p:embed/>
            </p:oleObj>
          </a:graphicData>
        </a:graphic>
      </p:graphicFrame>
      <p:graphicFrame>
        <p:nvGraphicFramePr>
          <p:cNvPr id="9" name="Object 22"/>
          <p:cNvGraphicFramePr>
            <a:graphicFrameLocks/>
          </p:cNvGraphicFramePr>
          <p:nvPr/>
        </p:nvGraphicFramePr>
        <p:xfrm>
          <a:off x="9732328" y="2031048"/>
          <a:ext cx="400050" cy="576262"/>
        </p:xfrm>
        <a:graphic>
          <a:graphicData uri="http://schemas.openxmlformats.org/presentationml/2006/ole">
            <p:oleObj spid="_x0000_s60419" r:id="rId12" imgW="126890" imgH="228402" progId="Equation.3">
              <p:embed/>
            </p:oleObj>
          </a:graphicData>
        </a:graphic>
      </p:graphicFrame>
      <p:graphicFrame>
        <p:nvGraphicFramePr>
          <p:cNvPr id="10" name="Object 24"/>
          <p:cNvGraphicFramePr>
            <a:graphicFrameLocks/>
          </p:cNvGraphicFramePr>
          <p:nvPr/>
        </p:nvGraphicFramePr>
        <p:xfrm>
          <a:off x="2664778" y="2727960"/>
          <a:ext cx="957262" cy="574675"/>
        </p:xfrm>
        <a:graphic>
          <a:graphicData uri="http://schemas.openxmlformats.org/presentationml/2006/ole">
            <p:oleObj spid="_x0000_s60420" r:id="rId13" imgW="381000" imgH="228600" progId="Equation.3">
              <p:embed/>
            </p:oleObj>
          </a:graphicData>
        </a:graphic>
      </p:graphicFrame>
      <p:grpSp>
        <p:nvGrpSpPr>
          <p:cNvPr id="11" name="Group 42"/>
          <p:cNvGrpSpPr/>
          <p:nvPr/>
        </p:nvGrpSpPr>
        <p:grpSpPr>
          <a:xfrm>
            <a:off x="9742170" y="3009265"/>
            <a:ext cx="1292225" cy="1150938"/>
            <a:chOff x="294" y="1253"/>
            <a:chExt cx="814" cy="725"/>
          </a:xfrm>
        </p:grpSpPr>
        <p:sp>
          <p:nvSpPr>
            <p:cNvPr id="12" name="Line 6"/>
            <p:cNvSpPr/>
            <p:nvPr>
              <p:custDataLst>
                <p:tags r:id="rId8"/>
              </p:custDataLst>
            </p:nvPr>
          </p:nvSpPr>
          <p:spPr>
            <a:xfrm flipH="1">
              <a:off x="294" y="1253"/>
              <a:ext cx="454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Line 7"/>
            <p:cNvSpPr/>
            <p:nvPr>
              <p:custDataLst>
                <p:tags r:id="rId9"/>
              </p:custDataLst>
            </p:nvPr>
          </p:nvSpPr>
          <p:spPr>
            <a:xfrm flipH="1">
              <a:off x="657" y="1434"/>
              <a:ext cx="363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/>
            </a:p>
          </p:txBody>
        </p:sp>
        <p:graphicFrame>
          <p:nvGraphicFramePr>
            <p:cNvPr id="14" name="Object 12"/>
            <p:cNvGraphicFramePr>
              <a:graphicFrameLocks/>
            </p:cNvGraphicFramePr>
            <p:nvPr/>
          </p:nvGraphicFramePr>
          <p:xfrm>
            <a:off x="385" y="1298"/>
            <a:ext cx="224" cy="318"/>
          </p:xfrm>
          <a:graphic>
            <a:graphicData uri="http://schemas.openxmlformats.org/presentationml/2006/ole">
              <p:oleObj spid="_x0000_s60421" r:id="rId14" imgW="152268" imgH="215713" progId="Equation.DSMT4">
                <p:embed/>
              </p:oleObj>
            </a:graphicData>
          </a:graphic>
        </p:graphicFrame>
        <p:graphicFrame>
          <p:nvGraphicFramePr>
            <p:cNvPr id="15" name="Object 13"/>
            <p:cNvGraphicFramePr>
              <a:graphicFrameLocks/>
            </p:cNvGraphicFramePr>
            <p:nvPr/>
          </p:nvGraphicFramePr>
          <p:xfrm>
            <a:off x="884" y="1570"/>
            <a:ext cx="224" cy="318"/>
          </p:xfrm>
          <a:graphic>
            <a:graphicData uri="http://schemas.openxmlformats.org/presentationml/2006/ole">
              <p:oleObj spid="_x0000_s60422" r:id="rId15" imgW="152268" imgH="215713" progId="Equation.DSMT4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9037320" y="4404360"/>
            <a:ext cx="278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这两个向量有何关系？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821</Words>
  <Application>WPS 演示</Application>
  <PresentationFormat>自定义</PresentationFormat>
  <Paragraphs>150</Paragraphs>
  <Slides>20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Office 主题​​</vt:lpstr>
      <vt:lpstr>1_Office 主题​​</vt:lpstr>
      <vt:lpstr>MathType 6.0 Equation</vt:lpstr>
      <vt:lpstr>Microsoft 公式 3.0</vt:lpstr>
      <vt:lpstr>Equation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xtc</cp:lastModifiedBy>
  <cp:revision>6</cp:revision>
  <cp:lastPrinted>2023-04-13T08:19:00Z</cp:lastPrinted>
  <dcterms:created xsi:type="dcterms:W3CDTF">2023-04-13T08:19:00Z</dcterms:created>
  <dcterms:modified xsi:type="dcterms:W3CDTF">2023-09-07T07:21:39Z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2052-11.8.2.8875</vt:lpwstr>
  </property>
</Properties>
</file>