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4" r:id="rId2"/>
    <p:sldId id="278" r:id="rId3"/>
    <p:sldId id="279" r:id="rId4"/>
    <p:sldId id="325" r:id="rId5"/>
    <p:sldId id="326" r:id="rId6"/>
    <p:sldId id="327" r:id="rId7"/>
    <p:sldId id="328" r:id="rId8"/>
    <p:sldId id="330" r:id="rId9"/>
    <p:sldId id="331" r:id="rId10"/>
    <p:sldId id="332" r:id="rId11"/>
    <p:sldId id="347" r:id="rId12"/>
    <p:sldId id="341" r:id="rId13"/>
    <p:sldId id="351" r:id="rId14"/>
    <p:sldId id="400" r:id="rId15"/>
    <p:sldId id="390" r:id="rId16"/>
    <p:sldId id="352" r:id="rId17"/>
    <p:sldId id="35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3259" autoAdjust="0"/>
  </p:normalViewPr>
  <p:slideViewPr>
    <p:cSldViewPr snapToGrid="0" showGuides="1">
      <p:cViewPr varScale="1">
        <p:scale>
          <a:sx n="89" d="100"/>
          <a:sy n="89" d="100"/>
        </p:scale>
        <p:origin x="2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3D333-CFF2-4E7C-98EA-21BD324E0AA3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A3DC8-0EF5-42A2-8D26-7F482E760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5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3770-D3DC-4D7F-BAEB-454A1A82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FB571-9F98-49F9-9F27-4232807D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5FD1-BCBD-435C-B205-183A4147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45C11-07F0-40B0-AC03-A3549B18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BABBD-9248-41CE-A60D-10CDC383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9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454A4-D7A8-49B1-8E8D-537C2DDA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96CB3-4D0F-43CF-9411-DCDD41214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FAB74-1AA9-437A-BD83-79D8CCD6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C2BF8-194E-4103-80F9-E0187858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162E4-F6D1-434E-A772-49D08C9C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EFDA6-261F-41F3-B759-9E0B3200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240D7-6381-46F0-B18A-48A32AE7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9038-78B8-410A-A756-7AE41041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3E19-CD92-44C2-B529-2ED3374D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54F2-CC9F-4931-80E7-76E5C39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CDC6-DB0E-4CD6-8FDF-43D032BC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38105-B111-4D8E-A7EA-FFB823A6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5D074-8646-4D54-921F-1676B728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D97C2-483A-4C09-BDCC-F296A935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278B2-6662-410C-AE0F-8D3A754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C928-ADF5-4BEC-B3CF-44607910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7E4A5-1FBC-4634-BF7D-FF20BAA9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CF774-6B54-4677-9EA0-D1584B2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C89BF-E440-42B5-A126-17E8BCFD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C550E-0E57-4BA2-8EB2-A943695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1962-AB54-42EB-81BF-9D2D70AC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6985-A874-4B19-A532-F3B49448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FDC0A-F0A7-4687-BFAA-2D1226EA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7D343-3D18-42BB-A9D4-4D7A4FEA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3A2C3-0F47-478E-BFE7-B099663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BD9C8-B5D4-416F-8EFB-21617ACB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293C-54AE-45BE-8358-567630E4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E19B6-3F7D-4AB9-BE6E-C38F937D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849DD-FA39-4692-B28C-6D804CCE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B710B-DE5F-4AE9-A205-06D6ED052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C628E-F623-4A61-B84A-74252C881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0BB58-73D0-429E-BEDB-2A8EA7C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5A2AA-5859-4270-9534-99F2FFD9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CCC4FE-C724-4EAA-A9D6-88EBA07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D8E6D-AE59-45EA-BD10-C9AD5CDD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E8D81-3B3D-4C5C-9561-0287141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CAE54-0C63-4461-B812-BFF2A259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3C33F-480D-4223-B49A-0C6E47AD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9CC39-1324-41B0-AAA1-35BCCE60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1D04CA-F309-4D06-A7C2-F9B670D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70E24-9854-496D-A80D-B2298B7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C2D4-229A-4D0F-8F5D-90A6C18D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3B8D0-2619-4247-8702-D34B60F7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D6158-D5BD-48F6-BB99-80ABC53E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6B218-050A-4C11-B863-6C88209F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0F651-AD60-4274-9CC8-EE31E611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29BE2-0CFD-4AF8-ABF2-A760191F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402F3-9F09-4B85-B38F-9078D451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7D982-6269-4D2A-9AD9-2AB1C750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B9B20-257F-45FF-A2AE-301DC92EB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B56EE-1D82-4703-82C1-3205EA0B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742A3-74F0-4B37-9C3F-CB8FC11E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F67BE-49A2-42EE-9CF3-22002961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8D6C7-A011-4C60-995B-9E0A8219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947CC-5247-47A0-BB40-455B20FB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5923D-7A33-4F83-8809-4A11F75E5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C1F0-7CC5-4CCB-B5AD-B6AD05DD6C15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23CD-FD3F-4CF3-89CF-105FC0E9A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9C0EF-FE38-4226-91E9-4394AE87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5356-569F-47D0-B3E6-91B6EEB0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2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3387" y="218971"/>
            <a:ext cx="786260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科学方法：演绎推理</a:t>
            </a:r>
            <a:r>
              <a:rPr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——</a:t>
            </a:r>
            <a:r>
              <a:rPr lang="zh-CN" altLang="en-US" sz="252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物理研究方法的运用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3" y="2031853"/>
            <a:ext cx="9966012" cy="46071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055A10-0752-44D4-A82D-551552932EF7}"/>
              </a:ext>
            </a:extLst>
          </p:cNvPr>
          <p:cNvSpPr txBox="1"/>
          <p:nvPr/>
        </p:nvSpPr>
        <p:spPr>
          <a:xfrm>
            <a:off x="787153" y="949979"/>
            <a:ext cx="10082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演绎推理是从一般性结论推出个别性结论的方法，即从已知的某些一般原理、定理、法则、公理或科学概念出发，推出新结论的一种思维活动。</a:t>
            </a:r>
          </a:p>
        </p:txBody>
      </p:sp>
    </p:spTree>
    <p:extLst>
      <p:ext uri="{BB962C8B-B14F-4D97-AF65-F5344CB8AC3E}">
        <p14:creationId xmlns:p14="http://schemas.microsoft.com/office/powerpoint/2010/main" val="13568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563407" y="357903"/>
            <a:ext cx="4886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物体动能的表达式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817199" y="3630357"/>
            <a:ext cx="2833212" cy="824081"/>
          </a:xfrm>
          <a:prstGeom prst="wedgeRoundRectCallout">
            <a:avLst>
              <a:gd name="adj1" fmla="val 77482"/>
              <a:gd name="adj2" fmla="val -14312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为物体的质量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803545" y="3962802"/>
            <a:ext cx="3281001" cy="518636"/>
          </a:xfrm>
          <a:prstGeom prst="wedgeRoundRectCallout">
            <a:avLst>
              <a:gd name="adj1" fmla="val -21546"/>
              <a:gd name="adj2" fmla="val -27170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为物体的瞬时速度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817199" y="1107824"/>
            <a:ext cx="4886354" cy="824081"/>
          </a:xfrm>
          <a:prstGeom prst="wedgeRoundRectCallout">
            <a:avLst>
              <a:gd name="adj1" fmla="val -8435"/>
              <a:gd name="adj2" fmla="val 13628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单位：焦耳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J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状态量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42240" y="1491615"/>
            <a:ext cx="1895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说明：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47955" y="2031684"/>
            <a:ext cx="6757987" cy="144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）动能是</a:t>
            </a:r>
            <a:r>
              <a:rPr lang="zh-CN" altLang="en-US" sz="252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标量</a:t>
            </a: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</a:t>
            </a:r>
            <a:endParaRPr lang="en-US" altLang="zh-CN" sz="252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</a:t>
            </a: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只有大小，</a:t>
            </a:r>
            <a:endParaRPr lang="en-US" altLang="zh-CN" sz="252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</a:t>
            </a: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没有方向。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3407" y="4968571"/>
            <a:ext cx="633222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52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）动能只有正值，没有负值。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36941C-718C-4CE8-A22C-D1888C1A9AE4}"/>
              </a:ext>
            </a:extLst>
          </p:cNvPr>
          <p:cNvSpPr txBox="1"/>
          <p:nvPr/>
        </p:nvSpPr>
        <p:spPr>
          <a:xfrm>
            <a:off x="563407" y="5563035"/>
            <a:ext cx="1011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）动能也具有相对性，对不同的参考系，物体的动能不同。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050502C-4DB8-43A6-864B-0F5420751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2881"/>
              </p:ext>
            </p:extLst>
          </p:nvPr>
        </p:nvGraphicFramePr>
        <p:xfrm>
          <a:off x="2747216" y="2057504"/>
          <a:ext cx="2327322" cy="128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7216" y="2057504"/>
                        <a:ext cx="2327322" cy="128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C06B2C2-6F30-4ABB-B4B9-062E33580019}"/>
              </a:ext>
            </a:extLst>
          </p:cNvPr>
          <p:cNvSpPr txBox="1"/>
          <p:nvPr/>
        </p:nvSpPr>
        <p:spPr>
          <a:xfrm>
            <a:off x="7237680" y="3565244"/>
            <a:ext cx="4487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做匀速圆周运动的物体的速度是否变化？动能是否变化？</a:t>
            </a:r>
          </a:p>
        </p:txBody>
      </p:sp>
    </p:spTree>
    <p:extLst>
      <p:ext uri="{BB962C8B-B14F-4D97-AF65-F5344CB8AC3E}">
        <p14:creationId xmlns:p14="http://schemas.microsoft.com/office/powerpoint/2010/main" val="19975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utoUpdateAnimBg="0"/>
      <p:bldP spid="8" grpId="0" autoUpdateAnimBg="0"/>
      <p:bldP spid="9" grpId="0" autoUpdateAnimBg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731045" y="104064"/>
            <a:ext cx="91907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二、动能定理</a:t>
            </a:r>
            <a:r>
              <a:rPr kumimoji="1" lang="en-US" altLang="zh-CN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(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合力做功与动能改变的关系</a:t>
            </a:r>
            <a:r>
              <a:rPr kumimoji="1" lang="en-US" altLang="zh-CN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)</a:t>
            </a:r>
            <a:endParaRPr kumimoji="1"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186000" y="943812"/>
            <a:ext cx="9453305" cy="5847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内容：外力对物体所做的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总功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等于物体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动能的变化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3627121" y="3429000"/>
          <a:ext cx="5314950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3" imgW="1269720" imgH="393480" progId="Equation.3">
                  <p:embed/>
                </p:oleObj>
              </mc:Choice>
              <mc:Fallback>
                <p:oleObj name="公式" r:id="rId3" imgW="1269720" imgH="393480" progId="Equation.3">
                  <p:embed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1" y="3429000"/>
                        <a:ext cx="5314950" cy="164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4194335" y="4814890"/>
            <a:ext cx="0" cy="518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6138863" y="4750595"/>
            <a:ext cx="0" cy="58293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8277702" y="4722021"/>
            <a:ext cx="0" cy="5843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285650" y="5254943"/>
            <a:ext cx="196738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外力的总功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5360194" y="5254943"/>
            <a:ext cx="190309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末状态动能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7197568" y="5242084"/>
            <a:ext cx="200882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初状态动能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3567114" y="3516157"/>
            <a:ext cx="5380673" cy="1557337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108204" y="1615091"/>
            <a:ext cx="3345919" cy="11264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E163E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合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外力做功。</a:t>
            </a:r>
          </a:p>
          <a:p>
            <a:pPr algn="l" eaLnBrk="1" hangingPunct="1">
              <a:spcBef>
                <a:spcPct val="1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、外力做功之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6097878" y="2279293"/>
            <a:ext cx="2121479" cy="584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变化</a:t>
            </a: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V="1">
            <a:off x="3957162" y="2973229"/>
            <a:ext cx="0" cy="908686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5188747" y="2973230"/>
            <a:ext cx="3889057" cy="2787491"/>
            <a:chOff x="2245" y="1524"/>
            <a:chExt cx="2722" cy="1951"/>
          </a:xfrm>
        </p:grpSpPr>
        <p:sp>
          <p:nvSpPr>
            <p:cNvPr id="126992" name="Line 16"/>
            <p:cNvSpPr>
              <a:spLocks noChangeShapeType="1"/>
            </p:cNvSpPr>
            <p:nvPr/>
          </p:nvSpPr>
          <p:spPr bwMode="auto">
            <a:xfrm flipV="1">
              <a:off x="3515" y="1524"/>
              <a:ext cx="0" cy="273"/>
            </a:xfrm>
            <a:prstGeom prst="line">
              <a:avLst/>
            </a:prstGeom>
            <a:noFill/>
            <a:ln w="1143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2245" y="1797"/>
              <a:ext cx="2722" cy="167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4" y="5880022"/>
            <a:ext cx="3356284" cy="7522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  <p:bldP spid="126981" grpId="0" animBg="1"/>
      <p:bldP spid="126982" grpId="0" animBg="1"/>
      <p:bldP spid="126983" grpId="0" animBg="1"/>
      <p:bldP spid="126984" grpId="0" autoUpdateAnimBg="0"/>
      <p:bldP spid="126985" grpId="0" autoUpdateAnimBg="0"/>
      <p:bldP spid="126986" grpId="0" autoUpdateAnimBg="0"/>
      <p:bldP spid="126987" grpId="0" animBg="1"/>
      <p:bldP spid="126988" grpId="0" animBg="1" autoUpdateAnimBg="0"/>
      <p:bldP spid="126989" grpId="0" animBg="1" autoUpdateAnimBg="0"/>
      <p:bldP spid="1269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2" name="Picture 6" descr="16_06_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5" y="2595020"/>
            <a:ext cx="5252086" cy="249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576695" y="4085206"/>
            <a:ext cx="130016" cy="130016"/>
          </a:xfrm>
          <a:prstGeom prst="ellipse">
            <a:avLst/>
          </a:prstGeom>
          <a:gradFill rotWithShape="1">
            <a:gsLst>
              <a:gs pos="0">
                <a:srgbClr val="A3FBAD"/>
              </a:gs>
              <a:gs pos="100000">
                <a:srgbClr val="A3FBA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65558" name="Group 22"/>
          <p:cNvGrpSpPr>
            <a:grpSpLocks/>
          </p:cNvGrpSpPr>
          <p:nvPr/>
        </p:nvGrpSpPr>
        <p:grpSpPr bwMode="auto">
          <a:xfrm>
            <a:off x="789203" y="2919352"/>
            <a:ext cx="1037273" cy="535782"/>
            <a:chOff x="521" y="2069"/>
            <a:chExt cx="726" cy="375"/>
          </a:xfrm>
        </p:grpSpPr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H="1">
              <a:off x="612" y="2432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521" y="2069"/>
              <a:ext cx="36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8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594893" y="3568000"/>
            <a:ext cx="3018948" cy="584358"/>
            <a:chOff x="385" y="2522"/>
            <a:chExt cx="2113" cy="409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385" y="2522"/>
              <a:ext cx="59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80" b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  <a:endParaRPr lang="en-US" altLang="zh-CN" sz="2880" b="1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H="1">
              <a:off x="612" y="2931"/>
              <a:ext cx="188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5557" name="Group 21"/>
          <p:cNvGrpSpPr>
            <a:grpSpLocks/>
          </p:cNvGrpSpPr>
          <p:nvPr/>
        </p:nvGrpSpPr>
        <p:grpSpPr bwMode="auto">
          <a:xfrm>
            <a:off x="3640987" y="3503702"/>
            <a:ext cx="1878806" cy="647225"/>
            <a:chOff x="2517" y="2568"/>
            <a:chExt cx="1315" cy="363"/>
          </a:xfrm>
        </p:grpSpPr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3288" y="2568"/>
              <a:ext cx="54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40" b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  <a:endParaRPr lang="en-US" altLang="zh-CN" sz="3240" b="1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517" y="2931"/>
              <a:ext cx="1089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78765" y="354527"/>
            <a:ext cx="1063388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8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CN" altLang="en-US" sz="288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8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8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一架喷气式飞机，质量 </a:t>
            </a:r>
            <a:r>
              <a:rPr lang="en-US" altLang="zh-CN" sz="288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=7.0×10</a:t>
            </a:r>
            <a:r>
              <a:rPr lang="en-US" altLang="zh-CN" sz="288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kg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，起飞过程中从静止开始滑跑，当位移达到</a:t>
            </a:r>
            <a:r>
              <a:rPr lang="en-US" altLang="zh-CN" sz="288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=2.5×10</a:t>
            </a:r>
            <a:r>
              <a:rPr lang="en-US" altLang="zh-CN" sz="288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时，达到起飞速度</a:t>
            </a:r>
            <a:r>
              <a:rPr lang="en-US" altLang="zh-CN" sz="288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=80m/s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。在此过程中飞机受到的平均阻力是飞机重量的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0.02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倍（</a:t>
            </a:r>
            <a:r>
              <a:rPr lang="en-US" altLang="zh-CN" sz="288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</a:t>
            </a:r>
            <a:r>
              <a:rPr lang="en-US" altLang="zh-CN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=0.02</a:t>
            </a:r>
            <a:r>
              <a:rPr lang="zh-CN" altLang="en-US" sz="288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）。求飞机受到的平均牵引力的大小。</a:t>
            </a:r>
          </a:p>
        </p:txBody>
      </p:sp>
      <p:grpSp>
        <p:nvGrpSpPr>
          <p:cNvPr id="65563" name="Group 27"/>
          <p:cNvGrpSpPr>
            <a:grpSpLocks/>
          </p:cNvGrpSpPr>
          <p:nvPr/>
        </p:nvGrpSpPr>
        <p:grpSpPr bwMode="auto">
          <a:xfrm>
            <a:off x="3610983" y="4146645"/>
            <a:ext cx="1303020" cy="1701642"/>
            <a:chOff x="2496" y="2928"/>
            <a:chExt cx="912" cy="1191"/>
          </a:xfrm>
        </p:grpSpPr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2496" y="2928"/>
              <a:ext cx="0" cy="960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562" name="Text Box 26"/>
            <p:cNvSpPr txBox="1">
              <a:spLocks noChangeArrowheads="1"/>
            </p:cNvSpPr>
            <p:nvPr/>
          </p:nvSpPr>
          <p:spPr bwMode="auto">
            <a:xfrm>
              <a:off x="2640" y="3744"/>
              <a:ext cx="76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80" b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65566" name="Group 30"/>
          <p:cNvGrpSpPr>
            <a:grpSpLocks/>
          </p:cNvGrpSpPr>
          <p:nvPr/>
        </p:nvGrpSpPr>
        <p:grpSpPr bwMode="auto">
          <a:xfrm>
            <a:off x="3610983" y="2706462"/>
            <a:ext cx="891540" cy="1440180"/>
            <a:chOff x="2496" y="1920"/>
            <a:chExt cx="624" cy="1008"/>
          </a:xfrm>
        </p:grpSpPr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V="1">
              <a:off x="2496" y="2016"/>
              <a:ext cx="0" cy="912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80" b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  <a:r>
                <a:rPr lang="en-US" altLang="zh-CN" sz="288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EA16954D-36BD-465C-896B-FE19D237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57" y="2410442"/>
            <a:ext cx="555498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24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动能定理的应用步骤：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35267D7-7EFB-4C61-AFA1-4B730984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57" y="2595020"/>
            <a:ext cx="555498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kumimoji="1" lang="en-US" altLang="zh-CN" sz="2880" b="1" dirty="0">
              <a:solidFill>
                <a:srgbClr val="191925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pPr algn="l"/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）对研究对象进行受力分析</a:t>
            </a:r>
          </a:p>
          <a:p>
            <a:pPr algn="l"/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）求出这些力的功</a:t>
            </a:r>
          </a:p>
          <a:p>
            <a:pPr algn="l"/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）确定始、末态的动能</a:t>
            </a:r>
          </a:p>
          <a:p>
            <a:pPr algn="l"/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）根据动能定理列出方程</a:t>
            </a:r>
          </a:p>
          <a:p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   W</a:t>
            </a:r>
            <a:r>
              <a:rPr kumimoji="1" lang="zh-CN" altLang="en-US" sz="2880" b="1" baseline="-25000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总</a:t>
            </a:r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＝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880" b="1" baseline="-25000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k2</a:t>
            </a:r>
            <a:r>
              <a:rPr kumimoji="1" lang="en-US" altLang="zh-CN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—E</a:t>
            </a:r>
            <a:r>
              <a:rPr kumimoji="1" lang="en-US" altLang="zh-CN" sz="2880" b="1" baseline="-25000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k1</a:t>
            </a:r>
          </a:p>
          <a:p>
            <a:pPr algn="l"/>
            <a:r>
              <a:rPr kumimoji="1" lang="zh-CN" altLang="en-US" sz="2880" b="1" dirty="0">
                <a:solidFill>
                  <a:srgbClr val="191925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求解方程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DEE1609-28E9-41B1-A61C-C57906A3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839" y="5948617"/>
            <a:ext cx="806738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24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不涉及加速度与时间，建议用动能定理解决。</a:t>
            </a:r>
          </a:p>
        </p:txBody>
      </p:sp>
    </p:spTree>
    <p:extLst>
      <p:ext uri="{BB962C8B-B14F-4D97-AF65-F5344CB8AC3E}">
        <p14:creationId xmlns:p14="http://schemas.microsoft.com/office/powerpoint/2010/main" val="122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  <p:bldP spid="2" grpId="0"/>
      <p:bldP spid="3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C0D157-EAF3-4022-967C-1270B07CBBFC}"/>
              </a:ext>
            </a:extLst>
          </p:cNvPr>
          <p:cNvSpPr txBox="1"/>
          <p:nvPr/>
        </p:nvSpPr>
        <p:spPr>
          <a:xfrm>
            <a:off x="346841" y="650227"/>
            <a:ext cx="62431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人们有时用“打夯”的方式把松散的地面夯实。设某次打夯符合以下模型：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两人同时通过绳子对重物各施加一个力，力的大小均为320 N，方向都与竖直方向成37°，重物离开地面30 cm后人停止施力，最后重物自由下落把地面砸深2 cm。已知重物的质量为50 kg，g取 10 m/s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，cos 37°=0.8。求：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（1）重物刚落地时的速度是多大？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（2）重物对地面的平均冲击力是多大？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9A019-FCB9-4002-86F5-FA63FC78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23" y="786992"/>
            <a:ext cx="5930053" cy="4127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A3C8F7E7-9500-4CC6-882D-C90F7882A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12" y="5188197"/>
            <a:ext cx="806738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24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把两个过程合为一个过程，处理更加方便。</a:t>
            </a:r>
          </a:p>
        </p:txBody>
      </p:sp>
    </p:spTree>
    <p:extLst>
      <p:ext uri="{BB962C8B-B14F-4D97-AF65-F5344CB8AC3E}">
        <p14:creationId xmlns:p14="http://schemas.microsoft.com/office/powerpoint/2010/main" val="30549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7689A3-2334-429D-B11D-ED32501315EC}"/>
              </a:ext>
            </a:extLst>
          </p:cNvPr>
          <p:cNvSpPr txBox="1"/>
          <p:nvPr/>
        </p:nvSpPr>
        <p:spPr>
          <a:xfrm>
            <a:off x="501867" y="1028861"/>
            <a:ext cx="55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如何合力是变力，那怎么处理？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16C5B0C8-CA20-4AF8-B349-A4DEA399B152}"/>
              </a:ext>
            </a:extLst>
          </p:cNvPr>
          <p:cNvSpPr/>
          <p:nvPr/>
        </p:nvSpPr>
        <p:spPr>
          <a:xfrm>
            <a:off x="2661224" y="1638259"/>
            <a:ext cx="561912" cy="60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259EE-EE37-4F6E-8D41-BB1E3D5A274D}"/>
              </a:ext>
            </a:extLst>
          </p:cNvPr>
          <p:cNvSpPr txBox="1"/>
          <p:nvPr/>
        </p:nvSpPr>
        <p:spPr>
          <a:xfrm>
            <a:off x="720061" y="2247657"/>
            <a:ext cx="501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微元法：细分到可看作恒力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E36A4-5372-43BE-968D-C64B7E64EBD2}"/>
              </a:ext>
            </a:extLst>
          </p:cNvPr>
          <p:cNvSpPr txBox="1"/>
          <p:nvPr/>
        </p:nvSpPr>
        <p:spPr>
          <a:xfrm>
            <a:off x="6320946" y="1028861"/>
            <a:ext cx="516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如何是曲线运动，那怎么处理？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C4ACEA6-4E9A-4F12-B125-86127C953D33}"/>
              </a:ext>
            </a:extLst>
          </p:cNvPr>
          <p:cNvSpPr/>
          <p:nvPr/>
        </p:nvSpPr>
        <p:spPr>
          <a:xfrm>
            <a:off x="8480302" y="1638259"/>
            <a:ext cx="454314" cy="60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9FC30-04D0-4D42-BB68-7D60CC9E62DB}"/>
              </a:ext>
            </a:extLst>
          </p:cNvPr>
          <p:cNvSpPr txBox="1"/>
          <p:nvPr/>
        </p:nvSpPr>
        <p:spPr>
          <a:xfrm>
            <a:off x="6539139" y="2247657"/>
            <a:ext cx="455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微元法：细分到可看作直线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BDB8B8D-D437-4A43-8EDF-FEAD7DE55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555711"/>
              </p:ext>
            </p:extLst>
          </p:nvPr>
        </p:nvGraphicFramePr>
        <p:xfrm>
          <a:off x="979910" y="3338238"/>
          <a:ext cx="7755541" cy="125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2831760" imgH="457200" progId="Equation.DSMT4">
                  <p:embed/>
                </p:oleObj>
              </mc:Choice>
              <mc:Fallback>
                <p:oleObj name="Equation" r:id="rId3" imgW="283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910" y="3338238"/>
                        <a:ext cx="7755541" cy="125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60" y="1373140"/>
            <a:ext cx="3628805" cy="24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5F43FC-29A7-40FA-A41E-89F2DAA4A7AE}"/>
              </a:ext>
            </a:extLst>
          </p:cNvPr>
          <p:cNvSpPr txBox="1"/>
          <p:nvPr/>
        </p:nvSpPr>
        <p:spPr>
          <a:xfrm>
            <a:off x="8572035" y="3796499"/>
            <a:ext cx="2495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ABD</a:t>
            </a:r>
            <a:endParaRPr lang="zh-CN" altLang="en-US" sz="8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273804-0CA1-4C3A-87A5-AEE9A2074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62" y="1068340"/>
            <a:ext cx="666067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  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多选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质量为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的小车在水平恒力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推动下，从山坡底部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处由静止起运动至高为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的坡顶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，获得速度为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的水平距离为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。下列说法正确的是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．小车克服重力所做的功是</a:t>
            </a:r>
            <a:r>
              <a:rPr kumimoji="0" lang="en-US" altLang="zh-CN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mgh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．合力对小车做的功是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1/2mv</a:t>
            </a:r>
            <a:r>
              <a:rPr kumimoji="0" lang="en-US" altLang="zh-CN" sz="28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8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．推力对小车做的功是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Fs-</a:t>
            </a:r>
            <a:r>
              <a:rPr kumimoji="0" lang="en-US" altLang="zh-CN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mgh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．阻力对小车做的功是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1/2mv</a:t>
            </a:r>
            <a:r>
              <a:rPr kumimoji="0" lang="en-US" altLang="zh-CN" sz="28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+mgh-Fs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395A5F3-0EAF-44BB-A28B-9A413F929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35" y="156770"/>
            <a:ext cx="11567334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24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动能定理的应用更加广泛：处理曲线运动、变力做功问题</a:t>
            </a:r>
          </a:p>
        </p:txBody>
      </p:sp>
    </p:spTree>
    <p:extLst>
      <p:ext uri="{BB962C8B-B14F-4D97-AF65-F5344CB8AC3E}">
        <p14:creationId xmlns:p14="http://schemas.microsoft.com/office/powerpoint/2010/main" val="20894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38200" y="450968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对动能定理的总结：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318260" y="1136767"/>
            <a:ext cx="4800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．合力对物体做的功的理解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592579" y="4146857"/>
            <a:ext cx="644652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8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式子左边的功与右边的动能都是标量</a:t>
            </a:r>
            <a:r>
              <a:rPr kumimoji="1" lang="zh-CN" altLang="en-US" sz="216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318260" y="3598217"/>
            <a:ext cx="203596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b.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标量性</a:t>
            </a:r>
            <a:endParaRPr kumimoji="1" lang="zh-CN" altLang="en-US" sz="2880" b="1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318259" y="4722644"/>
            <a:ext cx="603504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4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c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．对定理中“变化”一词的理解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729739" y="5339864"/>
            <a:ext cx="500634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①W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合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＞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0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k2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__ 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k1  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 </a:t>
            </a:r>
            <a:r>
              <a:rPr kumimoji="1" lang="zh-CN" altLang="en-US" sz="288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△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k——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0</a:t>
            </a:r>
            <a:endParaRPr kumimoji="1" lang="en-US" altLang="zh-CN" sz="2520" b="1" baseline="-2500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729739" y="6094244"/>
            <a:ext cx="54864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②W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合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＜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0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k2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__ 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k1  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， </a:t>
            </a:r>
            <a:r>
              <a:rPr kumimoji="1" lang="zh-CN" altLang="en-US" sz="288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△</a:t>
            </a:r>
            <a:r>
              <a:rPr kumimoji="1" lang="zh-CN" altLang="en-US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baseline="-250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k—— </a:t>
            </a: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0</a:t>
            </a:r>
            <a:endParaRPr kumimoji="1" lang="en-US" altLang="zh-CN" sz="2520" b="1" baseline="-2500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913119" y="5339863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＞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3924299" y="5271283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＞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844539" y="6094243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＜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855719" y="6094243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75BDD0-FB2F-481F-AAAD-EFCBAFD760DC}"/>
              </a:ext>
            </a:extLst>
          </p:cNvPr>
          <p:cNvGrpSpPr/>
          <p:nvPr/>
        </p:nvGrpSpPr>
        <p:grpSpPr>
          <a:xfrm>
            <a:off x="1577601" y="1838114"/>
            <a:ext cx="2776769" cy="563562"/>
            <a:chOff x="1577601" y="1838114"/>
            <a:chExt cx="2776769" cy="56356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27C78D-9093-4F5B-B79F-E3BF1AF57D3B}"/>
                </a:ext>
              </a:extLst>
            </p:cNvPr>
            <p:cNvSpPr txBox="1"/>
            <p:nvPr/>
          </p:nvSpPr>
          <p:spPr>
            <a:xfrm>
              <a:off x="1577601" y="1877968"/>
              <a:ext cx="9393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①</a:t>
              </a:r>
              <a:endParaRPr lang="zh-CN" altLang="en-US" sz="2800" dirty="0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C8545BDB-53B5-4042-8748-16614A54EC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213151"/>
                </p:ext>
              </p:extLst>
            </p:nvPr>
          </p:nvGraphicFramePr>
          <p:xfrm>
            <a:off x="2138220" y="1838114"/>
            <a:ext cx="221615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3" imgW="901440" imgH="228600" progId="Equation.DSMT4">
                    <p:embed/>
                  </p:oleObj>
                </mc:Choice>
                <mc:Fallback>
                  <p:oleObj name="Equation" r:id="rId3" imgW="901440" imgH="2286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52E69F96-3774-4B86-A3DC-B250D2BAB4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8220" y="1838114"/>
                          <a:ext cx="221615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A8B254-3726-4DBB-9960-35A4A54B8758}"/>
              </a:ext>
            </a:extLst>
          </p:cNvPr>
          <p:cNvGrpSpPr/>
          <p:nvPr/>
        </p:nvGrpSpPr>
        <p:grpSpPr>
          <a:xfrm>
            <a:off x="1577601" y="2444422"/>
            <a:ext cx="7524359" cy="1124192"/>
            <a:chOff x="1577601" y="2444422"/>
            <a:chExt cx="7524359" cy="1124192"/>
          </a:xfrm>
        </p:grpSpPr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52E69F96-3774-4B86-A3DC-B250D2BAB4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501793"/>
                </p:ext>
              </p:extLst>
            </p:nvPr>
          </p:nvGraphicFramePr>
          <p:xfrm>
            <a:off x="2138220" y="2444422"/>
            <a:ext cx="6963740" cy="1124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5" imgW="2831760" imgH="457200" progId="Equation.DSMT4">
                    <p:embed/>
                  </p:oleObj>
                </mc:Choice>
                <mc:Fallback>
                  <p:oleObj name="Equation" r:id="rId5" imgW="2831760" imgH="45720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7BDB8B8D-D437-4A43-8EDF-FEAD7DE553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8220" y="2444422"/>
                          <a:ext cx="6963740" cy="11241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7E4F92E-8E93-4CFE-9BA8-8444602FDFE9}"/>
                </a:ext>
              </a:extLst>
            </p:cNvPr>
            <p:cNvSpPr txBox="1"/>
            <p:nvPr/>
          </p:nvSpPr>
          <p:spPr>
            <a:xfrm>
              <a:off x="1577601" y="2452967"/>
              <a:ext cx="9393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②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4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53" grpId="0" autoUpdateAnimBg="0"/>
      <p:bldP spid="82954" grpId="0" autoUpdateAnimBg="0"/>
      <p:bldP spid="82955" grpId="0" autoUpdateAnimBg="0"/>
      <p:bldP spid="82956" grpId="0" autoUpdateAnimBg="0"/>
      <p:bldP spid="82957" grpId="0" autoUpdateAnimBg="0"/>
      <p:bldP spid="82958" grpId="0" autoUpdateAnimBg="0"/>
      <p:bldP spid="82959" grpId="0" autoUpdateAnimBg="0"/>
      <p:bldP spid="82960" grpId="0" autoUpdateAnimBg="0"/>
      <p:bldP spid="8296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097973" y="638003"/>
            <a:ext cx="38404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d.  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状态与过程的理解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78033" y="4684223"/>
            <a:ext cx="604075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既适用于</a:t>
            </a:r>
            <a:r>
              <a:rPr kumimoji="1" lang="zh-CN" altLang="en-US" sz="252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恒力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做功，也适合于</a:t>
            </a:r>
            <a:r>
              <a:rPr kumimoji="1" lang="zh-CN" altLang="en-US" sz="252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变力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做功。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440873" y="3929843"/>
            <a:ext cx="61036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既适合于</a:t>
            </a:r>
            <a:r>
              <a:rPr kumimoji="1" lang="zh-CN" altLang="en-US" sz="252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直线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运动，也适合于</a:t>
            </a:r>
            <a:r>
              <a:rPr kumimoji="1" lang="zh-CN" altLang="en-US" sz="252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曲线</a:t>
            </a:r>
            <a:r>
              <a:rPr kumimoji="1" lang="zh-CN" altLang="en-US" sz="252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运动。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1166553" y="3106883"/>
            <a:ext cx="329184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．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适用范围</a:t>
            </a:r>
            <a:endParaRPr kumimoji="1" lang="zh-CN" altLang="en-US" sz="2880" b="1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097973" y="5507183"/>
            <a:ext cx="38404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f.  </a:t>
            </a:r>
            <a:r>
              <a:rPr kumimoji="1"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是一种求功的方法</a:t>
            </a:r>
            <a:r>
              <a:rPr kumimoji="1" lang="en-US" altLang="zh-CN" sz="288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83982" name="AutoShape 14"/>
          <p:cNvSpPr>
            <a:spLocks/>
          </p:cNvSpPr>
          <p:nvPr/>
        </p:nvSpPr>
        <p:spPr bwMode="auto">
          <a:xfrm>
            <a:off x="1372293" y="1460962"/>
            <a:ext cx="205740" cy="1165860"/>
          </a:xfrm>
          <a:prstGeom prst="leftBrace">
            <a:avLst>
              <a:gd name="adj1" fmla="val 4722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1715193" y="1392383"/>
            <a:ext cx="25374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8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功是过程量 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1646613" y="2078183"/>
            <a:ext cx="2743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8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动能是状态量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5144193" y="1186642"/>
            <a:ext cx="3154680" cy="1421928"/>
          </a:xfrm>
          <a:prstGeom prst="rect">
            <a:avLst/>
          </a:prstGeom>
          <a:solidFill>
            <a:srgbClr val="E7F9EE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80" b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动能定理表示了过程量等于状态量的改变量的关系</a:t>
            </a:r>
          </a:p>
        </p:txBody>
      </p:sp>
      <p:sp>
        <p:nvSpPr>
          <p:cNvPr id="83986" name="AutoShape 18"/>
          <p:cNvSpPr>
            <a:spLocks noChangeArrowheads="1"/>
          </p:cNvSpPr>
          <p:nvPr/>
        </p:nvSpPr>
        <p:spPr bwMode="auto">
          <a:xfrm>
            <a:off x="4115493" y="1735282"/>
            <a:ext cx="822960" cy="27432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8" grpId="0" autoUpdateAnimBg="0"/>
      <p:bldP spid="83979" grpId="0" autoUpdateAnimBg="0"/>
      <p:bldP spid="83980" grpId="0" autoUpdateAnimBg="0"/>
      <p:bldP spid="83981" grpId="0" autoUpdateAnimBg="0"/>
      <p:bldP spid="83982" grpId="0" animBg="1"/>
      <p:bldP spid="83983" grpId="0" autoUpdateAnimBg="0"/>
      <p:bldP spid="83984" grpId="0" autoUpdateAnimBg="0"/>
      <p:bldP spid="83985" grpId="0" animBg="1" autoUpdateAnimBg="0"/>
      <p:bldP spid="839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031"/>
          <p:cNvPicPr>
            <a:picLocks noChangeAspect="1" noChangeArrowheads="1"/>
          </p:cNvPicPr>
          <p:nvPr/>
        </p:nvPicPr>
        <p:blipFill>
          <a:blip r:embed="rId2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54" y="1059691"/>
            <a:ext cx="3889057" cy="26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ic_127409"/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12" y="1158274"/>
            <a:ext cx="4011930" cy="255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1311" y="3902712"/>
            <a:ext cx="689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4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9955" y="3906416"/>
            <a:ext cx="37997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4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在过程中做功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24111" y="4193559"/>
            <a:ext cx="32123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做功伴随能量的转化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7602" y="4843875"/>
            <a:ext cx="228321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、弹性势能</a:t>
            </a:r>
          </a:p>
        </p:txBody>
      </p:sp>
      <p:sp>
        <p:nvSpPr>
          <p:cNvPr id="8" name="矩形 7"/>
          <p:cNvSpPr/>
          <p:nvPr/>
        </p:nvSpPr>
        <p:spPr>
          <a:xfrm>
            <a:off x="1775111" y="5541824"/>
            <a:ext cx="8710007" cy="105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发生</a:t>
            </a:r>
            <a:r>
              <a:rPr lang="zh-CN" altLang="en-US" sz="252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弹性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形变的物体的各部分之间，由于有</a:t>
            </a:r>
            <a:r>
              <a:rPr lang="zh-CN" altLang="en-US" sz="252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弹力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的相互作用，也具有势能，这种势能叫做弹性势能。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354834-A303-46E9-B62E-4105F70DAFCF}"/>
              </a:ext>
            </a:extLst>
          </p:cNvPr>
          <p:cNvSpPr txBox="1"/>
          <p:nvPr/>
        </p:nvSpPr>
        <p:spPr>
          <a:xfrm>
            <a:off x="268941" y="147918"/>
            <a:ext cx="403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一、弹性势能的表达式</a:t>
            </a:r>
          </a:p>
        </p:txBody>
      </p:sp>
    </p:spTree>
    <p:extLst>
      <p:ext uri="{BB962C8B-B14F-4D97-AF65-F5344CB8AC3E}">
        <p14:creationId xmlns:p14="http://schemas.microsoft.com/office/powerpoint/2010/main" val="40470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9964" y="314324"/>
            <a:ext cx="51190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、如何探究弹性势能的表达式？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2679" y="1248141"/>
            <a:ext cx="767354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）弹性势能可能 与哪些量有关？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383" y="1919116"/>
            <a:ext cx="767354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）弹性势能的表达式应该怎么探究？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496223" y="2469614"/>
            <a:ext cx="6415087" cy="48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52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类比重力势能   </a:t>
            </a:r>
            <a:r>
              <a:rPr kumimoji="1" lang="en-US" altLang="zh-CN" sz="252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W</a:t>
            </a:r>
            <a:r>
              <a:rPr kumimoji="1" lang="en-US" altLang="zh-CN" sz="252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G</a:t>
            </a:r>
            <a:r>
              <a:rPr kumimoji="1" lang="en-US" altLang="zh-CN" sz="252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=  </a:t>
            </a:r>
            <a:r>
              <a:rPr kumimoji="1" lang="zh-CN" altLang="en-US" sz="1264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－</a:t>
            </a:r>
            <a:r>
              <a:rPr kumimoji="1" lang="en-US" altLang="zh-CN" sz="252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</a:t>
            </a:r>
            <a:r>
              <a:rPr kumimoji="1" lang="en-US" altLang="zh-CN" sz="252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p</a:t>
            </a:r>
            <a:endParaRPr kumimoji="1" lang="en-US" altLang="zh-CN" sz="252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88807" y="2962652"/>
            <a:ext cx="6415087" cy="48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52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猜想弹性势能   </a:t>
            </a:r>
            <a:r>
              <a:rPr kumimoji="1" lang="en-US" altLang="zh-CN" sz="252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W</a:t>
            </a:r>
            <a:r>
              <a:rPr kumimoji="1" lang="zh-CN" altLang="en-US" sz="252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拉</a:t>
            </a:r>
            <a:r>
              <a:rPr kumimoji="1" lang="en-US" altLang="zh-CN" sz="252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=  </a:t>
            </a:r>
            <a:r>
              <a:rPr kumimoji="1" lang="en-US" altLang="zh-CN" sz="252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</a:t>
            </a:r>
            <a:r>
              <a:rPr kumimoji="1" lang="en-US" altLang="zh-CN" sz="252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52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p</a:t>
            </a:r>
            <a:endParaRPr kumimoji="1" lang="en-US" altLang="zh-CN" sz="252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967" y="3679958"/>
            <a:ext cx="767354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）弹性势能</a:t>
            </a:r>
            <a:endParaRPr lang="en-US" altLang="zh-CN" sz="252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   的大小与</a:t>
            </a:r>
            <a:endParaRPr lang="en-US" altLang="zh-CN" sz="252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      零势能面（点）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 rot="5400000">
            <a:off x="5554352" y="2569645"/>
            <a:ext cx="2860357" cy="4519136"/>
            <a:chOff x="0" y="0"/>
            <a:chExt cx="1848" cy="2256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48" cy="2256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69" y="2041"/>
              <a:ext cx="1710" cy="71"/>
              <a:chOff x="0" y="0"/>
              <a:chExt cx="1710" cy="71"/>
            </a:xfrm>
          </p:grpSpPr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710" cy="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H="1">
                <a:off x="57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H="1">
                <a:off x="224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H="1">
                <a:off x="392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H="1">
                <a:off x="559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H="1">
                <a:off x="725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 flipH="1">
                <a:off x="893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 flipH="1">
                <a:off x="1060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 flipH="1">
                <a:off x="1226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>
                <a:off x="1394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H="1">
                <a:off x="1561" y="2"/>
                <a:ext cx="77" cy="6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5180733" y="5062100"/>
            <a:ext cx="3363277" cy="424339"/>
            <a:chOff x="0" y="0"/>
            <a:chExt cx="1704" cy="297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 rot="10800000">
              <a:off x="0" y="101"/>
              <a:ext cx="680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rot="10800000">
              <a:off x="1024" y="101"/>
              <a:ext cx="680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16" y="0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l’</a:t>
              </a:r>
              <a:endParaRPr lang="en-US" altLang="zh-CN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rot="5400000">
              <a:off x="1574" y="153"/>
              <a:ext cx="260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6589480" y="3977678"/>
            <a:ext cx="1954530" cy="1231583"/>
            <a:chOff x="0" y="0"/>
            <a:chExt cx="1368" cy="862"/>
          </a:xfrm>
        </p:grpSpPr>
        <p:sp>
          <p:nvSpPr>
            <p:cNvPr id="42" name="Line 24"/>
            <p:cNvSpPr>
              <a:spLocks noChangeShapeType="1"/>
            </p:cNvSpPr>
            <p:nvPr/>
          </p:nvSpPr>
          <p:spPr bwMode="auto">
            <a:xfrm rot="10800000">
              <a:off x="0" y="212"/>
              <a:ext cx="485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rot="10800000">
              <a:off x="883" y="212"/>
              <a:ext cx="485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76" y="71"/>
              <a:ext cx="48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  <a:endPara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1368" y="0"/>
              <a:ext cx="0" cy="862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6" name="Group 28"/>
          <p:cNvGrpSpPr>
            <a:grpSpLocks/>
          </p:cNvGrpSpPr>
          <p:nvPr/>
        </p:nvGrpSpPr>
        <p:grpSpPr bwMode="auto">
          <a:xfrm>
            <a:off x="5165018" y="4107694"/>
            <a:ext cx="2018824" cy="688657"/>
            <a:chOff x="0" y="0"/>
            <a:chExt cx="1413" cy="482"/>
          </a:xfrm>
        </p:grpSpPr>
        <p:grpSp>
          <p:nvGrpSpPr>
            <p:cNvPr id="47" name="Group 29"/>
            <p:cNvGrpSpPr>
              <a:grpSpLocks/>
            </p:cNvGrpSpPr>
            <p:nvPr/>
          </p:nvGrpSpPr>
          <p:grpSpPr bwMode="auto">
            <a:xfrm>
              <a:off x="19" y="0"/>
              <a:ext cx="984" cy="303"/>
              <a:chOff x="0" y="0"/>
              <a:chExt cx="984" cy="303"/>
            </a:xfrm>
          </p:grpSpPr>
          <p:sp>
            <p:nvSpPr>
              <p:cNvPr id="52" name="Line 30"/>
              <p:cNvSpPr>
                <a:spLocks noChangeShapeType="1"/>
              </p:cNvSpPr>
              <p:nvPr/>
            </p:nvSpPr>
            <p:spPr bwMode="auto">
              <a:xfrm rot="10800000">
                <a:off x="0" y="121"/>
                <a:ext cx="340" cy="0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3" name="Line 31"/>
              <p:cNvSpPr>
                <a:spLocks noChangeShapeType="1"/>
              </p:cNvSpPr>
              <p:nvPr/>
            </p:nvSpPr>
            <p:spPr bwMode="auto">
              <a:xfrm rot="10800000">
                <a:off x="644" y="121"/>
                <a:ext cx="340" cy="0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 rot="5400000">
                <a:off x="854" y="173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" name="Text Box 33"/>
              <p:cNvSpPr txBox="1">
                <a:spLocks noChangeArrowheads="1"/>
              </p:cNvSpPr>
              <p:nvPr/>
            </p:nvSpPr>
            <p:spPr bwMode="auto">
              <a:xfrm>
                <a:off x="391" y="0"/>
                <a:ext cx="277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16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" panose="02010609060101010101" pitchFamily="49" charset="-122"/>
                    <a:sym typeface="Times New Roman" panose="02020603050405020304" pitchFamily="18" charset="0"/>
                  </a:rPr>
                  <a:t>l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" panose="02010609060101010101" pitchFamily="49" charset="-122"/>
                    <a:sym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48" name="Group 34"/>
            <p:cNvGrpSpPr>
              <a:grpSpLocks/>
            </p:cNvGrpSpPr>
            <p:nvPr/>
          </p:nvGrpSpPr>
          <p:grpSpPr bwMode="auto">
            <a:xfrm>
              <a:off x="909" y="181"/>
              <a:ext cx="504" cy="297"/>
              <a:chOff x="0" y="0"/>
              <a:chExt cx="465" cy="297"/>
            </a:xfrm>
          </p:grpSpPr>
          <p:sp>
            <p:nvSpPr>
              <p:cNvPr id="50" name="Text Box 35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303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16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仿宋" panose="02010609060101010101" pitchFamily="49" charset="-122"/>
                    <a:sym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1" name="Oval 36"/>
              <p:cNvSpPr>
                <a:spLocks noChangeAspect="1" noChangeArrowheads="1"/>
              </p:cNvSpPr>
              <p:nvPr/>
            </p:nvSpPr>
            <p:spPr bwMode="auto">
              <a:xfrm>
                <a:off x="0" y="96"/>
                <a:ext cx="175" cy="17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64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0" y="266"/>
              <a:ext cx="962" cy="216"/>
            </a:xfrm>
            <a:custGeom>
              <a:avLst/>
              <a:gdLst>
                <a:gd name="T0" fmla="*/ 1943 w 1943"/>
                <a:gd name="T1" fmla="*/ 105 h 218"/>
                <a:gd name="T2" fmla="*/ 1845 w 1943"/>
                <a:gd name="T3" fmla="*/ 105 h 218"/>
                <a:gd name="T4" fmla="*/ 1733 w 1943"/>
                <a:gd name="T5" fmla="*/ 218 h 218"/>
                <a:gd name="T6" fmla="*/ 1635 w 1943"/>
                <a:gd name="T7" fmla="*/ 8 h 218"/>
                <a:gd name="T8" fmla="*/ 1530 w 1943"/>
                <a:gd name="T9" fmla="*/ 218 h 218"/>
                <a:gd name="T10" fmla="*/ 1433 w 1943"/>
                <a:gd name="T11" fmla="*/ 8 h 218"/>
                <a:gd name="T12" fmla="*/ 1328 w 1943"/>
                <a:gd name="T13" fmla="*/ 210 h 218"/>
                <a:gd name="T14" fmla="*/ 1230 w 1943"/>
                <a:gd name="T15" fmla="*/ 0 h 218"/>
                <a:gd name="T16" fmla="*/ 1140 w 1943"/>
                <a:gd name="T17" fmla="*/ 210 h 218"/>
                <a:gd name="T18" fmla="*/ 1020 w 1943"/>
                <a:gd name="T19" fmla="*/ 0 h 218"/>
                <a:gd name="T20" fmla="*/ 915 w 1943"/>
                <a:gd name="T21" fmla="*/ 210 h 218"/>
                <a:gd name="T22" fmla="*/ 810 w 1943"/>
                <a:gd name="T23" fmla="*/ 0 h 218"/>
                <a:gd name="T24" fmla="*/ 720 w 1943"/>
                <a:gd name="T25" fmla="*/ 210 h 218"/>
                <a:gd name="T26" fmla="*/ 615 w 1943"/>
                <a:gd name="T27" fmla="*/ 0 h 218"/>
                <a:gd name="T28" fmla="*/ 510 w 1943"/>
                <a:gd name="T29" fmla="*/ 210 h 218"/>
                <a:gd name="T30" fmla="*/ 413 w 1943"/>
                <a:gd name="T31" fmla="*/ 8 h 218"/>
                <a:gd name="T32" fmla="*/ 308 w 1943"/>
                <a:gd name="T33" fmla="*/ 210 h 218"/>
                <a:gd name="T34" fmla="*/ 210 w 1943"/>
                <a:gd name="T35" fmla="*/ 0 h 218"/>
                <a:gd name="T36" fmla="*/ 105 w 1943"/>
                <a:gd name="T37" fmla="*/ 113 h 218"/>
                <a:gd name="T38" fmla="*/ 0 w 1943"/>
                <a:gd name="T39" fmla="*/ 11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3" h="218">
                  <a:moveTo>
                    <a:pt x="1943" y="105"/>
                  </a:moveTo>
                  <a:lnTo>
                    <a:pt x="1845" y="105"/>
                  </a:lnTo>
                  <a:lnTo>
                    <a:pt x="1733" y="218"/>
                  </a:lnTo>
                  <a:lnTo>
                    <a:pt x="1635" y="8"/>
                  </a:lnTo>
                  <a:lnTo>
                    <a:pt x="1530" y="218"/>
                  </a:lnTo>
                  <a:lnTo>
                    <a:pt x="1433" y="8"/>
                  </a:lnTo>
                  <a:lnTo>
                    <a:pt x="1328" y="210"/>
                  </a:lnTo>
                  <a:lnTo>
                    <a:pt x="1230" y="0"/>
                  </a:lnTo>
                  <a:lnTo>
                    <a:pt x="1140" y="210"/>
                  </a:lnTo>
                  <a:lnTo>
                    <a:pt x="1020" y="0"/>
                  </a:lnTo>
                  <a:lnTo>
                    <a:pt x="915" y="210"/>
                  </a:lnTo>
                  <a:lnTo>
                    <a:pt x="810" y="0"/>
                  </a:lnTo>
                  <a:lnTo>
                    <a:pt x="720" y="210"/>
                  </a:lnTo>
                  <a:lnTo>
                    <a:pt x="615" y="0"/>
                  </a:lnTo>
                  <a:lnTo>
                    <a:pt x="510" y="210"/>
                  </a:lnTo>
                  <a:lnTo>
                    <a:pt x="413" y="8"/>
                  </a:lnTo>
                  <a:lnTo>
                    <a:pt x="308" y="210"/>
                  </a:lnTo>
                  <a:lnTo>
                    <a:pt x="210" y="0"/>
                  </a:lnTo>
                  <a:lnTo>
                    <a:pt x="105" y="113"/>
                  </a:lnTo>
                  <a:lnTo>
                    <a:pt x="0" y="113"/>
                  </a:ln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6" name="Group 38"/>
          <p:cNvGrpSpPr>
            <a:grpSpLocks/>
          </p:cNvGrpSpPr>
          <p:nvPr/>
        </p:nvGrpSpPr>
        <p:grpSpPr bwMode="auto">
          <a:xfrm>
            <a:off x="5160731" y="5393569"/>
            <a:ext cx="4393406" cy="424341"/>
            <a:chOff x="0" y="0"/>
            <a:chExt cx="3075" cy="297"/>
          </a:xfrm>
        </p:grpSpPr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2773" y="0"/>
              <a:ext cx="30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8" name="Oval 40"/>
            <p:cNvSpPr>
              <a:spLocks noChangeAspect="1" noChangeArrowheads="1"/>
            </p:cNvSpPr>
            <p:nvPr/>
          </p:nvSpPr>
          <p:spPr bwMode="auto">
            <a:xfrm>
              <a:off x="2295" y="41"/>
              <a:ext cx="190" cy="175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31765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9" name="Line 41"/>
            <p:cNvSpPr>
              <a:spLocks noChangeShapeType="1"/>
            </p:cNvSpPr>
            <p:nvPr/>
          </p:nvSpPr>
          <p:spPr bwMode="auto">
            <a:xfrm>
              <a:off x="2456" y="136"/>
              <a:ext cx="318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0" y="23"/>
              <a:ext cx="2323" cy="216"/>
            </a:xfrm>
            <a:custGeom>
              <a:avLst/>
              <a:gdLst>
                <a:gd name="T0" fmla="*/ 1943 w 1943"/>
                <a:gd name="T1" fmla="*/ 105 h 218"/>
                <a:gd name="T2" fmla="*/ 1845 w 1943"/>
                <a:gd name="T3" fmla="*/ 105 h 218"/>
                <a:gd name="T4" fmla="*/ 1733 w 1943"/>
                <a:gd name="T5" fmla="*/ 218 h 218"/>
                <a:gd name="T6" fmla="*/ 1635 w 1943"/>
                <a:gd name="T7" fmla="*/ 8 h 218"/>
                <a:gd name="T8" fmla="*/ 1530 w 1943"/>
                <a:gd name="T9" fmla="*/ 218 h 218"/>
                <a:gd name="T10" fmla="*/ 1433 w 1943"/>
                <a:gd name="T11" fmla="*/ 8 h 218"/>
                <a:gd name="T12" fmla="*/ 1328 w 1943"/>
                <a:gd name="T13" fmla="*/ 210 h 218"/>
                <a:gd name="T14" fmla="*/ 1230 w 1943"/>
                <a:gd name="T15" fmla="*/ 0 h 218"/>
                <a:gd name="T16" fmla="*/ 1140 w 1943"/>
                <a:gd name="T17" fmla="*/ 210 h 218"/>
                <a:gd name="T18" fmla="*/ 1020 w 1943"/>
                <a:gd name="T19" fmla="*/ 0 h 218"/>
                <a:gd name="T20" fmla="*/ 915 w 1943"/>
                <a:gd name="T21" fmla="*/ 210 h 218"/>
                <a:gd name="T22" fmla="*/ 810 w 1943"/>
                <a:gd name="T23" fmla="*/ 0 h 218"/>
                <a:gd name="T24" fmla="*/ 720 w 1943"/>
                <a:gd name="T25" fmla="*/ 210 h 218"/>
                <a:gd name="T26" fmla="*/ 615 w 1943"/>
                <a:gd name="T27" fmla="*/ 0 h 218"/>
                <a:gd name="T28" fmla="*/ 510 w 1943"/>
                <a:gd name="T29" fmla="*/ 210 h 218"/>
                <a:gd name="T30" fmla="*/ 413 w 1943"/>
                <a:gd name="T31" fmla="*/ 8 h 218"/>
                <a:gd name="T32" fmla="*/ 308 w 1943"/>
                <a:gd name="T33" fmla="*/ 210 h 218"/>
                <a:gd name="T34" fmla="*/ 210 w 1943"/>
                <a:gd name="T35" fmla="*/ 0 h 218"/>
                <a:gd name="T36" fmla="*/ 105 w 1943"/>
                <a:gd name="T37" fmla="*/ 113 h 218"/>
                <a:gd name="T38" fmla="*/ 0 w 1943"/>
                <a:gd name="T39" fmla="*/ 11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3" h="218">
                  <a:moveTo>
                    <a:pt x="1943" y="105"/>
                  </a:moveTo>
                  <a:lnTo>
                    <a:pt x="1845" y="105"/>
                  </a:lnTo>
                  <a:lnTo>
                    <a:pt x="1733" y="218"/>
                  </a:lnTo>
                  <a:lnTo>
                    <a:pt x="1635" y="8"/>
                  </a:lnTo>
                  <a:lnTo>
                    <a:pt x="1530" y="218"/>
                  </a:lnTo>
                  <a:lnTo>
                    <a:pt x="1433" y="8"/>
                  </a:lnTo>
                  <a:lnTo>
                    <a:pt x="1328" y="210"/>
                  </a:lnTo>
                  <a:lnTo>
                    <a:pt x="1230" y="0"/>
                  </a:lnTo>
                  <a:lnTo>
                    <a:pt x="1140" y="210"/>
                  </a:lnTo>
                  <a:lnTo>
                    <a:pt x="1020" y="0"/>
                  </a:lnTo>
                  <a:lnTo>
                    <a:pt x="915" y="210"/>
                  </a:lnTo>
                  <a:lnTo>
                    <a:pt x="810" y="0"/>
                  </a:lnTo>
                  <a:lnTo>
                    <a:pt x="720" y="210"/>
                  </a:lnTo>
                  <a:lnTo>
                    <a:pt x="615" y="0"/>
                  </a:lnTo>
                  <a:lnTo>
                    <a:pt x="510" y="210"/>
                  </a:lnTo>
                  <a:lnTo>
                    <a:pt x="413" y="8"/>
                  </a:lnTo>
                  <a:lnTo>
                    <a:pt x="308" y="210"/>
                  </a:lnTo>
                  <a:lnTo>
                    <a:pt x="210" y="0"/>
                  </a:lnTo>
                  <a:lnTo>
                    <a:pt x="105" y="113"/>
                  </a:lnTo>
                  <a:lnTo>
                    <a:pt x="0" y="113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9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4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482" y="610161"/>
            <a:ext cx="51190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、拉力做功的计算</a:t>
            </a:r>
          </a:p>
        </p:txBody>
      </p:sp>
      <p:pic>
        <p:nvPicPr>
          <p:cNvPr id="44" name="Picture 3" descr="j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54" y="1309369"/>
            <a:ext cx="3709036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2557991" y="2319493"/>
            <a:ext cx="1154430" cy="50006"/>
            <a:chOff x="0" y="0"/>
            <a:chExt cx="1344" cy="48"/>
          </a:xfrm>
        </p:grpSpPr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0" y="48"/>
              <a:ext cx="1344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V="1">
              <a:off x="1344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V="1">
              <a:off x="134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268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403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537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672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V="1">
              <a:off x="806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940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1075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V="1">
              <a:off x="1209" y="0"/>
              <a:ext cx="0" cy="4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1030649" y="5002991"/>
            <a:ext cx="6982302" cy="51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rgbClr val="FFCC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520" b="1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在各个小段上，弹力可近似认为是</a:t>
            </a:r>
            <a:r>
              <a:rPr lang="zh-CN" altLang="en-US" sz="252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不变</a:t>
            </a:r>
            <a:r>
              <a:rPr lang="zh-CN" altLang="en-US" sz="2520" b="1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1030647" y="3477087"/>
            <a:ext cx="70580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把弹簧从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到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B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的过程分成很多</a:t>
            </a:r>
            <a:r>
              <a:rPr lang="zh-CN" altLang="en-US" sz="252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小段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1847894" y="4082877"/>
            <a:ext cx="482917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en-US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Δl</a:t>
            </a:r>
            <a:r>
              <a:rPr lang="en-GB" altLang="en-US" sz="2520" b="1" i="1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GB" altLang="en-US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,Δl</a:t>
            </a:r>
            <a:r>
              <a:rPr lang="en-GB" altLang="en-US" sz="2520" b="1" i="1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GB" altLang="en-US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,Δl</a:t>
            </a:r>
            <a:r>
              <a:rPr lang="en-GB" altLang="en-US" sz="2520" b="1" i="1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en-GB" altLang="en-US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…</a:t>
            </a:r>
            <a:r>
              <a:rPr lang="en-US" altLang="zh-CN" sz="2520" b="1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1790743" y="5655931"/>
            <a:ext cx="408622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GB" altLang="en-US" sz="2520" b="1" i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GB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GB" altLang="en-US" sz="2520" b="1" i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en-GB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GB" altLang="en-US" sz="2520" b="1" i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en-GB" altLang="en-US" sz="252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…</a:t>
            </a:r>
            <a:r>
              <a:rPr lang="en-US" altLang="zh-CN" sz="2520" b="1">
                <a:solidFill>
                  <a:srgbClr val="0000CC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4883995" y="1318231"/>
            <a:ext cx="58693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W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＝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52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l</a:t>
            </a:r>
            <a:r>
              <a:rPr lang="en-US" altLang="zh-CN" sz="252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＋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52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l</a:t>
            </a:r>
            <a:r>
              <a:rPr lang="en-US" altLang="zh-CN" sz="252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＋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sz="252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Δ</a:t>
            </a:r>
            <a:r>
              <a:rPr lang="en-US" altLang="zh-CN" sz="252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l</a:t>
            </a:r>
            <a:r>
              <a:rPr lang="en-US" altLang="zh-CN" sz="252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＋</a:t>
            </a:r>
            <a:r>
              <a:rPr lang="en-US" altLang="zh-CN" sz="252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…</a:t>
            </a:r>
            <a:endParaRPr lang="en-US" altLang="zh-CN" sz="2520" b="1" i="1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3" name="AutoShape 22"/>
          <p:cNvSpPr>
            <a:spLocks noChangeArrowheads="1"/>
          </p:cNvSpPr>
          <p:nvPr/>
        </p:nvSpPr>
        <p:spPr bwMode="auto">
          <a:xfrm>
            <a:off x="8989196" y="2146777"/>
            <a:ext cx="842963" cy="777240"/>
          </a:xfrm>
          <a:prstGeom prst="wedgeRoundRectCallout">
            <a:avLst>
              <a:gd name="adj1" fmla="val -42204"/>
              <a:gd name="adj2" fmla="val -104227"/>
              <a:gd name="adj3" fmla="val 16667"/>
            </a:avLst>
          </a:prstGeom>
          <a:solidFill>
            <a:srgbClr val="FFFFCC">
              <a:alpha val="79999"/>
            </a:srgb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16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积分</a:t>
            </a:r>
          </a:p>
          <a:p>
            <a:pPr>
              <a:lnSpc>
                <a:spcPct val="110000"/>
              </a:lnSpc>
            </a:pPr>
            <a:r>
              <a:rPr lang="zh-CN" altLang="en-US" sz="216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思想</a:t>
            </a:r>
          </a:p>
        </p:txBody>
      </p:sp>
      <p:sp>
        <p:nvSpPr>
          <p:cNvPr id="64" name="AutoShape 23"/>
          <p:cNvSpPr>
            <a:spLocks noChangeArrowheads="1"/>
          </p:cNvSpPr>
          <p:nvPr/>
        </p:nvSpPr>
        <p:spPr bwMode="auto">
          <a:xfrm>
            <a:off x="6677069" y="2710770"/>
            <a:ext cx="842963" cy="777240"/>
          </a:xfrm>
          <a:prstGeom prst="wedgeRoundRectCallout">
            <a:avLst>
              <a:gd name="adj1" fmla="val -95255"/>
              <a:gd name="adj2" fmla="val 78861"/>
              <a:gd name="adj3" fmla="val 16667"/>
            </a:avLst>
          </a:prstGeom>
          <a:solidFill>
            <a:srgbClr val="FFFFCC">
              <a:alpha val="79999"/>
            </a:srgb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16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微分</a:t>
            </a:r>
          </a:p>
          <a:p>
            <a:pPr>
              <a:lnSpc>
                <a:spcPct val="110000"/>
              </a:lnSpc>
            </a:pPr>
            <a:r>
              <a:rPr lang="zh-CN" altLang="en-US" sz="216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思想</a:t>
            </a:r>
          </a:p>
        </p:txBody>
      </p:sp>
    </p:spTree>
    <p:extLst>
      <p:ext uri="{BB962C8B-B14F-4D97-AF65-F5344CB8AC3E}">
        <p14:creationId xmlns:p14="http://schemas.microsoft.com/office/powerpoint/2010/main" val="30539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 bldLvl="0"/>
      <p:bldP spid="61" grpId="0"/>
      <p:bldP spid="62" grpId="0" bldLvl="0"/>
      <p:bldP spid="63" grpId="0" animBg="1" autoUpdateAnimBg="0"/>
      <p:bldP spid="6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2301240" y="1301592"/>
            <a:ext cx="1783080" cy="109728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264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929766" y="837247"/>
            <a:ext cx="2526030" cy="1784509"/>
            <a:chOff x="0" y="0"/>
            <a:chExt cx="1768" cy="1249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60" y="1088"/>
              <a:ext cx="1508" cy="0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60" y="37"/>
              <a:ext cx="0" cy="1056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4" y="952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325904" y="707232"/>
            <a:ext cx="2748916" cy="2001679"/>
            <a:chOff x="0" y="0"/>
            <a:chExt cx="1924" cy="1401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60" y="1152"/>
              <a:ext cx="1508" cy="0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60" y="96"/>
              <a:ext cx="0" cy="1056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60" y="384"/>
              <a:ext cx="1248" cy="768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1" y="1029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70" y="1104"/>
              <a:ext cx="45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91" y="1017"/>
              <a:ext cx="196" cy="135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81" y="903"/>
              <a:ext cx="197" cy="245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78" y="777"/>
              <a:ext cx="196" cy="375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65" y="651"/>
              <a:ext cx="196" cy="499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872614" y="2780347"/>
            <a:ext cx="2544605" cy="2023109"/>
            <a:chOff x="0" y="0"/>
            <a:chExt cx="1781" cy="1416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08" y="1152"/>
              <a:ext cx="1508" cy="0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208" y="96"/>
              <a:ext cx="0" cy="1056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08" y="384"/>
              <a:ext cx="1248" cy="768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9" y="1029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374" y="1119"/>
              <a:ext cx="40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12" y="1091"/>
              <a:ext cx="104" cy="61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16" y="1029"/>
              <a:ext cx="104" cy="123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20" y="969"/>
              <a:ext cx="104" cy="182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4" y="894"/>
              <a:ext cx="104" cy="258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28" y="832"/>
              <a:ext cx="104" cy="320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832" y="768"/>
              <a:ext cx="104" cy="384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936" y="705"/>
              <a:ext cx="104" cy="447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040" y="642"/>
              <a:ext cx="104" cy="510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44" y="576"/>
              <a:ext cx="104" cy="576"/>
            </a:xfrm>
            <a:prstGeom prst="rect">
              <a:avLst/>
            </a:prstGeom>
            <a:solidFill>
              <a:schemeClr val="accent1"/>
            </a:solidFill>
            <a:ln w="571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64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02569" y="4932046"/>
            <a:ext cx="7063740" cy="121206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16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每段拉力做的功就可用图中细窄的矩形面积表示，对这些矩形面积求和，就得到了有</a:t>
            </a:r>
            <a:r>
              <a:rPr lang="en-US" altLang="zh-CN" sz="216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zh-CN" altLang="en-US" sz="216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和</a:t>
            </a:r>
            <a:r>
              <a:rPr lang="en-US" altLang="zh-CN" sz="216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l</a:t>
            </a:r>
            <a:r>
              <a:rPr lang="zh-CN" altLang="en-US" sz="216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围成的三角形面积，这块三角形的面积就表示拉力在整个过程中所做的功。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065872" y="2846071"/>
            <a:ext cx="3196114" cy="2151697"/>
            <a:chOff x="0" y="0"/>
            <a:chExt cx="2237" cy="1506"/>
          </a:xfrm>
        </p:grpSpPr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313" y="0"/>
            <a:ext cx="1924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r:id="rId3" imgW="2419048" imgH="1914286" progId="Paint.Picture">
                    <p:embed/>
                  </p:oleObj>
                </mc:Choice>
                <mc:Fallback>
                  <p:oleObj r:id="rId3" imgW="2419048" imgH="1914286" progId="Paint.Picture">
                    <p:embed/>
                    <p:pic>
                      <p:nvPicPr>
                        <p:cNvPr id="3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0"/>
                          <a:ext cx="1924" cy="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372" y="1199"/>
              <a:ext cx="363" cy="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790" y="1209"/>
              <a:ext cx="363" cy="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0" y="383"/>
              <a:ext cx="545" cy="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k</a:t>
              </a:r>
              <a:r>
                <a:rPr lang="en-US" altLang="zh-CN" sz="216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965734" y="2391727"/>
            <a:ext cx="51863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l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8378429" y="2641125"/>
            <a:ext cx="2384719" cy="7017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96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lang="en-US" altLang="zh-CN" sz="396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zh-CN" altLang="en-US" sz="396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＝</a:t>
            </a:r>
            <a:r>
              <a:rPr lang="en-US" altLang="zh-CN" sz="396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kl</a:t>
            </a:r>
            <a:r>
              <a:rPr lang="en-US" altLang="zh-CN" sz="3960" b="1" i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396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/2</a:t>
            </a:r>
            <a:endParaRPr lang="en-US" altLang="zh-CN" sz="3960" b="1" i="1" baseline="30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bldLvl="0" animBg="1" autoUpdateAnimBg="0"/>
      <p:bldP spid="4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6482" y="610161"/>
            <a:ext cx="51190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252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、弹簧弹性势能的表达式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00869" y="1382761"/>
            <a:ext cx="5962174" cy="1006429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82296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594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E</a:t>
            </a:r>
            <a:r>
              <a:rPr lang="en-US" altLang="zh-CN" sz="594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zh-CN" altLang="en-US" sz="594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＝</a:t>
            </a:r>
            <a:r>
              <a:rPr lang="en-US" altLang="zh-CN" sz="594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kl</a:t>
            </a:r>
            <a:r>
              <a:rPr lang="en-US" altLang="zh-CN" sz="5940" b="1" i="1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sz="594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/2</a:t>
            </a:r>
            <a:endParaRPr lang="en-US" altLang="zh-CN" sz="5940" b="1" i="1" kern="0" baseline="30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4878" y="2733935"/>
            <a:ext cx="90378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注意：</a:t>
            </a:r>
            <a:endParaRPr lang="en-US" altLang="zh-CN" sz="2520" dirty="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r>
              <a:rPr lang="zh-CN" altLang="en-US" sz="252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从原长开始，无论压缩还是伸长弹簧，弹性势能均变大。</a:t>
            </a:r>
          </a:p>
        </p:txBody>
      </p:sp>
    </p:spTree>
    <p:extLst>
      <p:ext uri="{BB962C8B-B14F-4D97-AF65-F5344CB8AC3E}">
        <p14:creationId xmlns:p14="http://schemas.microsoft.com/office/powerpoint/2010/main" val="16753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8455" y="5924195"/>
            <a:ext cx="5679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sz="440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. </a:t>
            </a:r>
            <a:r>
              <a:rPr lang="zh-CN" altLang="en-US" sz="4400" b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动能和动能定理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15C7C-F269-4E19-840B-0861FDD3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" y="0"/>
            <a:ext cx="12192000" cy="581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2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15116" y="222263"/>
            <a:ext cx="7342346" cy="123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610" indent="-308610" defTabSz="822960"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一、动能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</a:t>
            </a:r>
          </a:p>
          <a:p>
            <a:pPr marL="308610" indent="-308610" defTabSz="822960">
              <a:buNone/>
              <a:defRPr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  <a:p>
            <a:pPr marL="308610" indent="-308610" defTabSz="822960">
              <a:buNone/>
              <a:defRPr/>
            </a:pPr>
            <a:r>
              <a:rPr lang="zh-CN" altLang="en-US" sz="252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 </a:t>
            </a:r>
            <a:endParaRPr lang="zh-CN" altLang="en-US" sz="252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4" name="Picture 4" descr="橄榄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3"/>
          <a:stretch>
            <a:fillRect/>
          </a:stretch>
        </p:blipFill>
        <p:spPr bwMode="auto">
          <a:xfrm>
            <a:off x="901175" y="2000378"/>
            <a:ext cx="4309243" cy="301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足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81" y="1996736"/>
            <a:ext cx="4264163" cy="30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15B67E-2BE2-485A-B5DF-F0D6639CE278}"/>
              </a:ext>
            </a:extLst>
          </p:cNvPr>
          <p:cNvSpPr txBox="1"/>
          <p:nvPr/>
        </p:nvSpPr>
        <p:spPr>
          <a:xfrm>
            <a:off x="796066" y="5495051"/>
            <a:ext cx="909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说一说：如何改变一个物体的动能？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0D862C-E042-4ED5-8FF9-B079D37A43E0}"/>
              </a:ext>
            </a:extLst>
          </p:cNvPr>
          <p:cNvSpPr txBox="1"/>
          <p:nvPr/>
        </p:nvSpPr>
        <p:spPr>
          <a:xfrm>
            <a:off x="901175" y="1200250"/>
            <a:ext cx="9090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8610" indent="-308610" defTabSz="822960"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在物理学中，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物体由于运动而具有的能叫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动能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。   </a:t>
            </a:r>
          </a:p>
        </p:txBody>
      </p:sp>
    </p:spTree>
    <p:extLst>
      <p:ext uri="{BB962C8B-B14F-4D97-AF65-F5344CB8AC3E}">
        <p14:creationId xmlns:p14="http://schemas.microsoft.com/office/powerpoint/2010/main" val="42169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9143" y="2191459"/>
            <a:ext cx="4990624" cy="452915"/>
            <a:chOff x="476" y="3385"/>
            <a:chExt cx="3493" cy="317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612" y="3385"/>
              <a:ext cx="3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V="1">
              <a:off x="566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748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928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110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1292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474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654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1836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2017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2199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2379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2561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2743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2925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3105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3287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3469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3651" y="3385"/>
              <a:ext cx="18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76" y="3475"/>
              <a:ext cx="3493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2883687" y="1155612"/>
            <a:ext cx="778668" cy="584359"/>
            <a:chOff x="1610" y="2568"/>
            <a:chExt cx="545" cy="409"/>
          </a:xfrm>
        </p:grpSpPr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610" y="2886"/>
              <a:ext cx="545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746" y="2568"/>
              <a:ext cx="25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2170739" y="2257171"/>
            <a:ext cx="3240406" cy="714375"/>
            <a:chOff x="1565" y="3430"/>
            <a:chExt cx="2268" cy="500"/>
          </a:xfrm>
        </p:grpSpPr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2971" y="3657"/>
              <a:ext cx="862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1565" y="3657"/>
              <a:ext cx="861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1565" y="3430"/>
              <a:ext cx="0" cy="31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33" y="3430"/>
              <a:ext cx="0" cy="31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2608" y="3521"/>
              <a:ext cx="28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2" name="Group 36"/>
          <p:cNvGrpSpPr>
            <a:grpSpLocks/>
          </p:cNvGrpSpPr>
          <p:nvPr/>
        </p:nvGrpSpPr>
        <p:grpSpPr bwMode="auto">
          <a:xfrm>
            <a:off x="4632477" y="1155612"/>
            <a:ext cx="778668" cy="584359"/>
            <a:chOff x="1610" y="2568"/>
            <a:chExt cx="545" cy="409"/>
          </a:xfrm>
        </p:grpSpPr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1610" y="2886"/>
              <a:ext cx="5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746" y="2568"/>
              <a:ext cx="36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v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1457796" y="1154183"/>
            <a:ext cx="778668" cy="584359"/>
            <a:chOff x="1610" y="2568"/>
            <a:chExt cx="545" cy="409"/>
          </a:xfrm>
        </p:grpSpPr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1610" y="2886"/>
              <a:ext cx="5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746" y="2568"/>
              <a:ext cx="36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v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2170742" y="1479938"/>
            <a:ext cx="778669" cy="584359"/>
            <a:chOff x="1610" y="2568"/>
            <a:chExt cx="545" cy="409"/>
          </a:xfrm>
        </p:grpSpPr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1610" y="2886"/>
              <a:ext cx="5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1746" y="2568"/>
              <a:ext cx="28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仿宋" panose="02010609060101010101" pitchFamily="49" charset="-122"/>
                  <a:sym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41" name="Rectangle 68" descr="深色木质"/>
          <p:cNvSpPr>
            <a:spLocks noChangeArrowheads="1"/>
          </p:cNvSpPr>
          <p:nvPr/>
        </p:nvSpPr>
        <p:spPr bwMode="auto">
          <a:xfrm>
            <a:off x="1457795" y="1738545"/>
            <a:ext cx="712946" cy="4529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2" name="Rectangle 78" descr="深色木质"/>
          <p:cNvSpPr>
            <a:spLocks noChangeArrowheads="1"/>
          </p:cNvSpPr>
          <p:nvPr/>
        </p:nvSpPr>
        <p:spPr bwMode="auto">
          <a:xfrm>
            <a:off x="1457795" y="1738545"/>
            <a:ext cx="712946" cy="4529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1003454" y="3491004"/>
            <a:ext cx="738663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 外力</a:t>
            </a:r>
            <a:r>
              <a:rPr kumimoji="1" lang="en-US" altLang="zh-CN" sz="320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kumimoji="1"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做功：</a:t>
            </a:r>
            <a:r>
              <a:rPr kumimoji="1" lang="en-US" altLang="zh-CN" sz="320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W</a:t>
            </a:r>
            <a:r>
              <a:rPr kumimoji="1" lang="zh-CN" altLang="en-US" sz="320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＝</a:t>
            </a:r>
            <a:r>
              <a:rPr kumimoji="1" lang="en-US" altLang="zh-CN" sz="320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Fs   F=ma</a:t>
            </a:r>
          </a:p>
        </p:txBody>
      </p:sp>
      <p:graphicFrame>
        <p:nvGraphicFramePr>
          <p:cNvPr id="4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61989"/>
              </p:ext>
            </p:extLst>
          </p:nvPr>
        </p:nvGraphicFramePr>
        <p:xfrm>
          <a:off x="1522089" y="4786880"/>
          <a:ext cx="6836568" cy="10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4" imgW="2743200" imgH="419040" progId="Equation.DSMT4">
                  <p:embed/>
                </p:oleObj>
              </mc:Choice>
              <mc:Fallback>
                <p:oleObj name="Equation" r:id="rId4" imgW="2743200" imgH="419040" progId="Equation.DSMT4">
                  <p:embed/>
                  <p:pic>
                    <p:nvPicPr>
                      <p:cNvPr id="44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089" y="4786880"/>
                        <a:ext cx="6836568" cy="104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8942"/>
              </p:ext>
            </p:extLst>
          </p:nvPr>
        </p:nvGraphicFramePr>
        <p:xfrm>
          <a:off x="2559361" y="3879624"/>
          <a:ext cx="4536281" cy="11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6" imgW="1676160" imgH="419040" progId="Equation.DSMT4">
                  <p:embed/>
                </p:oleObj>
              </mc:Choice>
              <mc:Fallback>
                <p:oleObj name="Equation" r:id="rId6" imgW="1676160" imgH="419040" progId="Equation.DSMT4">
                  <p:embed/>
                  <p:pic>
                    <p:nvPicPr>
                      <p:cNvPr id="4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61" y="3879624"/>
                        <a:ext cx="4536281" cy="113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62716"/>
              </p:ext>
            </p:extLst>
          </p:nvPr>
        </p:nvGraphicFramePr>
        <p:xfrm>
          <a:off x="2737954" y="5629842"/>
          <a:ext cx="2591753" cy="100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8" imgW="1015920" imgH="393480" progId="Equation.DSMT4">
                  <p:embed/>
                </p:oleObj>
              </mc:Choice>
              <mc:Fallback>
                <p:oleObj name="Equation" r:id="rId8" imgW="1015920" imgH="393480" progId="Equation.DSMT4">
                  <p:embed/>
                  <p:pic>
                    <p:nvPicPr>
                      <p:cNvPr id="46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954" y="5629842"/>
                        <a:ext cx="2591753" cy="1004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783093" y="1323046"/>
            <a:ext cx="429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如何研究动能的表达式？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901334" y="1934281"/>
            <a:ext cx="432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合力</a:t>
            </a:r>
            <a:r>
              <a:rPr lang="en-US" altLang="zh-CN" sz="3200" i="1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做功，动能增加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497680" y="5896599"/>
            <a:ext cx="232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=E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k2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-E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k1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014616-3CB7-46CA-AB7C-3C5FFBC440A9}"/>
              </a:ext>
            </a:extLst>
          </p:cNvPr>
          <p:cNvSpPr txBox="1"/>
          <p:nvPr/>
        </p:nvSpPr>
        <p:spPr>
          <a:xfrm>
            <a:off x="489188" y="94922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仿宋" panose="02010609060101010101" pitchFamily="49" charset="-122"/>
                <a:sym typeface="Times New Roman" panose="02020603050405020304" pitchFamily="18" charset="0"/>
              </a:rPr>
              <a:t>演绎推理</a:t>
            </a:r>
            <a:endParaRPr lang="zh-CN" altLang="en-US" sz="3200">
              <a:latin typeface="Times New Roman" panose="02020603050405020304" pitchFamily="18" charset="0"/>
              <a:ea typeface="仿宋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23372 0.00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20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26341 -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1059</Words>
  <Application>Microsoft Office PowerPoint</Application>
  <PresentationFormat>宽屏</PresentationFormat>
  <Paragraphs>136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仿宋</vt:lpstr>
      <vt:lpstr>Arial</vt:lpstr>
      <vt:lpstr>Times New Roman</vt:lpstr>
      <vt:lpstr>Office 主题​​</vt:lpstr>
      <vt:lpstr>Bitmap Image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天波 姚</dc:creator>
  <cp:lastModifiedBy>pop</cp:lastModifiedBy>
  <cp:revision>20</cp:revision>
  <dcterms:created xsi:type="dcterms:W3CDTF">2020-10-26T02:31:27Z</dcterms:created>
  <dcterms:modified xsi:type="dcterms:W3CDTF">2023-09-07T00:43:40Z</dcterms:modified>
</cp:coreProperties>
</file>