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1" r:id="rId3"/>
    <p:sldId id="411" r:id="rId4"/>
    <p:sldId id="348" r:id="rId5"/>
    <p:sldId id="350" r:id="rId6"/>
    <p:sldId id="343" r:id="rId8"/>
    <p:sldId id="346" r:id="rId9"/>
    <p:sldId id="402" r:id="rId10"/>
    <p:sldId id="344" r:id="rId11"/>
    <p:sldId id="403" r:id="rId12"/>
    <p:sldId id="392" r:id="rId13"/>
    <p:sldId id="407" r:id="rId14"/>
    <p:sldId id="410" r:id="rId15"/>
    <p:sldId id="408" r:id="rId16"/>
    <p:sldId id="354" r:id="rId17"/>
    <p:sldId id="4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7219B-35B5-4015-9FA5-58DD9DC58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69CB3-8FF5-418C-9DB7-996E9BC545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17.2J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A3DC8-0EF5-42A2-8D26-7F482E760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2F57E5-DBDE-4CE1-955F-0A6EAD899D5B}" type="slidenum">
              <a:rPr lang="en-US" altLang="zh-CN"/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400m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A3DC8-0EF5-42A2-8D26-7F482E7609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64680-D051-44C9-8A06-7901371A21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A3FEADE-39D6-424B-8E3B-87C26FE99A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936C-D27D-446A-8C89-3CE85846B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B92F-6839-4009-B224-A1DCB29D80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NULL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0603" y="2745736"/>
            <a:ext cx="43626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4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动能定理习题课</a:t>
            </a:r>
            <a:r>
              <a:rPr lang="en-US" altLang="zh-CN" sz="384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endParaRPr lang="zh-CN" altLang="en-US" sz="384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9164" y="919681"/>
            <a:ext cx="10202154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质量为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的小球被系在轻绳的一端，在竖直平面内做半径为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的圆周运动，运动过程中小球受到空气阻力的作用。设某一时刻小球通过轨道最低点，此时绳子的张力为7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，此后小球继续做运动，经过半个圆周恰能通过最高点，则在此过程中小球克服空气阻力做的功为：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285" y="3222142"/>
            <a:ext cx="7098040" cy="9388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20425" y="3137553"/>
            <a:ext cx="171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C</a:t>
            </a:r>
            <a:endParaRPr lang="zh-CN" altLang="en-US" sz="66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1024" y="1072638"/>
          <a:ext cx="10825981" cy="578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1" imgW="4357370" imgH="2142490" progId="Word.Document.8">
                  <p:embed/>
                </p:oleObj>
              </mc:Choice>
              <mc:Fallback>
                <p:oleObj name="Document" r:id="rId1" imgW="4357370" imgH="2142490" progId="Word.Document.8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024" y="1072638"/>
                        <a:ext cx="10825981" cy="578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6997" y="224832"/>
            <a:ext cx="600339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6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摩擦力曲面做功特点</a:t>
            </a:r>
            <a:endParaRPr lang="zh-CN" altLang="en-US" sz="336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69556" y="3355920"/>
            <a:ext cx="17186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6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D</a:t>
            </a:r>
            <a:endParaRPr lang="zh-C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" y="939165"/>
            <a:ext cx="716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0126" y="269426"/>
            <a:ext cx="11464645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9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如下图所示，水平轨道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与位于竖直面内半径为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=0.90 m的半圆形光滑轨道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相连，半圆形轨道的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连线与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垂直。质量为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=1.0kg可看作质点的小滑块在恒定外力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=17.5N作用下从水平轨道上的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点由静止开始向右运动，物体与水平地面间的动摩擦因数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=0.5，到达水平轨道的末端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点时撤去外力，已知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间的距离为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=1.8m，滑块进入圆形轨道后从 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点抛出，求滑块经过圆形轨道的 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点、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点、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点时对轨道的压力是多大？（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取10m/s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203" y="3429000"/>
            <a:ext cx="4432151" cy="24215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5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69" y="3916837"/>
            <a:ext cx="5177579" cy="282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406" y="396794"/>
            <a:ext cx="10787903" cy="437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如图所示，在竖直平面内固定一半径为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、圆心角为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120°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的光滑圆弧轨道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，其中点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是最低点。在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两端平滑、对称地连接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两段粗糙直轨道，直轨道上端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与最低点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之间的高度差均为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。现将质量为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0.01kg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的小物块由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点静止释放，物块与直轨道间的动摩擦因数均为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.25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。求：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51435" indent="381000" algn="just">
              <a:spcAft>
                <a:spcPts val="0"/>
              </a:spcAft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小物块从静止释放到第一次过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点时重力做的功；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1115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小物块第一次通过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点时的动能大小；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11150" algn="just">
              <a:spcAft>
                <a:spcPts val="3125"/>
              </a:spcAft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小物块在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点时受到支持力的最小值。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192" y="1084637"/>
            <a:ext cx="1103593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11 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汽车质量为</a:t>
            </a:r>
            <a:r>
              <a:rPr lang="en-US" altLang="zh-CN" sz="32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m=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2×10</a:t>
            </a:r>
            <a:r>
              <a:rPr lang="en-US" altLang="zh-CN" sz="32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kg,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沿平直的路面以恒定功率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20kW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由静止出发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经过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40s,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汽车达到最大速度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20m/s.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设汽车受到的阻力恒定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求这一过程汽车行驶的距离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92" y="334978"/>
            <a:ext cx="391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四、汽车恒功率启动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040" y="646516"/>
            <a:ext cx="11119919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 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电动机通过一绳吊起一质量为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8kg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的物体，绳子的拉力不能超过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120N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，电动机的功率不超过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1200W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，若将此物体由静止起用最快的方式吊高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90m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，所需时间为多少？（已知此物体被吊高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90m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之前已开始以最大速度匀速上升，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g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10m/s</a:t>
            </a:r>
            <a:r>
              <a:rPr lang="en-US" altLang="zh-CN" sz="32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650" y="1664898"/>
            <a:ext cx="81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、规范列式，不随意改变正负、顺序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87649" y="2623056"/>
            <a:ext cx="81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、知道克服摩擦力做功与摩擦力做功的区别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7648" y="3581214"/>
            <a:ext cx="811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、掌握竖直圆周运动最高点、最低点问题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25101" y="398352"/>
            <a:ext cx="2779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本课基本要求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469101" y="1140483"/>
            <a:ext cx="6248571" cy="40833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</a:ln>
          <a:effectLst/>
        </p:spPr>
        <p:txBody>
          <a:bodyPr/>
          <a:lstStyle>
            <a:lvl1pPr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  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足球运动员用力踢质量为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0.3kg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的静止足球，使足球以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10m/s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的速度飞出，假定脚踢足球时对足球的平均作用力为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400N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，球在水平面上运动了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20m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后停止，那么人对足球做的功为：</a:t>
            </a:r>
            <a:b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A.8000J     B.4000J</a:t>
            </a:r>
            <a:endParaRPr lang="en-US" altLang="zh-CN" sz="288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C.15J         D.</a:t>
            </a: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无法确定</a:t>
            </a:r>
            <a:endParaRPr lang="zh-CN" altLang="en-US" sz="288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r="34961"/>
          <a:stretch>
            <a:fillRect/>
          </a:stretch>
        </p:blipFill>
        <p:spPr bwMode="auto">
          <a:xfrm>
            <a:off x="7179398" y="0"/>
            <a:ext cx="50126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53085" y="391022"/>
            <a:ext cx="550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一、用动能定理计算功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3"/>
          <p:cNvSpPr txBox="1">
            <a:spLocks noChangeArrowheads="1"/>
          </p:cNvSpPr>
          <p:nvPr/>
        </p:nvSpPr>
        <p:spPr bwMode="auto">
          <a:xfrm>
            <a:off x="511855" y="1213631"/>
            <a:ext cx="7022135" cy="26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 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某人从距地面</a:t>
            </a:r>
            <a:r>
              <a:rPr kumimoji="1" lang="en-US" altLang="zh-CN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25m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高处斜上抛出一小球，小球质量</a:t>
            </a:r>
            <a:r>
              <a:rPr kumimoji="1" lang="en-US" altLang="zh-CN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100g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，出手时速度大小为</a:t>
            </a:r>
            <a:r>
              <a:rPr kumimoji="1" lang="en-US" altLang="zh-CN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10m/s,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落地时速度大小为</a:t>
            </a:r>
            <a:r>
              <a:rPr kumimoji="1" lang="en-US" altLang="zh-CN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16m/s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，取</a:t>
            </a:r>
            <a:r>
              <a:rPr kumimoji="1" lang="en-US" altLang="zh-CN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g=10m/s</a:t>
            </a:r>
            <a:r>
              <a:rPr kumimoji="1" lang="en-US" altLang="zh-CN" sz="288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，试求：</a:t>
            </a:r>
            <a:endParaRPr kumimoji="1" lang="zh-CN" altLang="en-US" sz="288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8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小球在空中运动时克服阻力做功多少？</a:t>
            </a:r>
            <a:endParaRPr kumimoji="1" lang="zh-CN" altLang="en-US" sz="288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52237" y="704902"/>
            <a:ext cx="2875296" cy="5205438"/>
            <a:chOff x="8052237" y="704902"/>
            <a:chExt cx="2253137" cy="4079081"/>
          </a:xfrm>
        </p:grpSpPr>
        <p:sp>
          <p:nvSpPr>
            <p:cNvPr id="140291" name="Line 6"/>
            <p:cNvSpPr>
              <a:spLocks noChangeShapeType="1"/>
            </p:cNvSpPr>
            <p:nvPr/>
          </p:nvSpPr>
          <p:spPr bwMode="auto">
            <a:xfrm flipH="1">
              <a:off x="8052237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2" name="Line 7"/>
            <p:cNvSpPr>
              <a:spLocks noChangeShapeType="1"/>
            </p:cNvSpPr>
            <p:nvPr/>
          </p:nvSpPr>
          <p:spPr bwMode="auto">
            <a:xfrm flipH="1">
              <a:off x="8112245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3" name="Line 8"/>
            <p:cNvSpPr>
              <a:spLocks noChangeShapeType="1"/>
            </p:cNvSpPr>
            <p:nvPr/>
          </p:nvSpPr>
          <p:spPr bwMode="auto">
            <a:xfrm flipH="1">
              <a:off x="8172252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4" name="Line 9"/>
            <p:cNvSpPr>
              <a:spLocks noChangeShapeType="1"/>
            </p:cNvSpPr>
            <p:nvPr/>
          </p:nvSpPr>
          <p:spPr bwMode="auto">
            <a:xfrm flipH="1">
              <a:off x="8232259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5" name="Line 10"/>
            <p:cNvSpPr>
              <a:spLocks noChangeShapeType="1"/>
            </p:cNvSpPr>
            <p:nvPr/>
          </p:nvSpPr>
          <p:spPr bwMode="auto">
            <a:xfrm flipH="1">
              <a:off x="8292267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6" name="Line 11"/>
            <p:cNvSpPr>
              <a:spLocks noChangeShapeType="1"/>
            </p:cNvSpPr>
            <p:nvPr/>
          </p:nvSpPr>
          <p:spPr bwMode="auto">
            <a:xfrm flipH="1">
              <a:off x="8352275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7" name="Line 12"/>
            <p:cNvSpPr>
              <a:spLocks noChangeShapeType="1"/>
            </p:cNvSpPr>
            <p:nvPr/>
          </p:nvSpPr>
          <p:spPr bwMode="auto">
            <a:xfrm flipH="1">
              <a:off x="8412282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8" name="Line 13"/>
            <p:cNvSpPr>
              <a:spLocks noChangeShapeType="1"/>
            </p:cNvSpPr>
            <p:nvPr/>
          </p:nvSpPr>
          <p:spPr bwMode="auto">
            <a:xfrm flipH="1">
              <a:off x="8472289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299" name="Line 14"/>
            <p:cNvSpPr>
              <a:spLocks noChangeShapeType="1"/>
            </p:cNvSpPr>
            <p:nvPr/>
          </p:nvSpPr>
          <p:spPr bwMode="auto">
            <a:xfrm flipH="1">
              <a:off x="8532297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0" name="Line 15"/>
            <p:cNvSpPr>
              <a:spLocks noChangeShapeType="1"/>
            </p:cNvSpPr>
            <p:nvPr/>
          </p:nvSpPr>
          <p:spPr bwMode="auto">
            <a:xfrm flipH="1">
              <a:off x="8592305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1" name="Line 16"/>
            <p:cNvSpPr>
              <a:spLocks noChangeShapeType="1"/>
            </p:cNvSpPr>
            <p:nvPr/>
          </p:nvSpPr>
          <p:spPr bwMode="auto">
            <a:xfrm flipH="1">
              <a:off x="8652312" y="1777894"/>
              <a:ext cx="60007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2" name="Line 17"/>
            <p:cNvSpPr>
              <a:spLocks noChangeShapeType="1"/>
            </p:cNvSpPr>
            <p:nvPr/>
          </p:nvSpPr>
          <p:spPr bwMode="auto">
            <a:xfrm>
              <a:off x="8063666" y="1769320"/>
              <a:ext cx="6557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3" name="Line 18"/>
            <p:cNvSpPr>
              <a:spLocks noChangeShapeType="1"/>
            </p:cNvSpPr>
            <p:nvPr/>
          </p:nvSpPr>
          <p:spPr bwMode="auto">
            <a:xfrm rot="-5400000" flipH="1" flipV="1">
              <a:off x="8604448" y="3411669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4" name="Line 19"/>
            <p:cNvSpPr>
              <a:spLocks noChangeShapeType="1"/>
            </p:cNvSpPr>
            <p:nvPr/>
          </p:nvSpPr>
          <p:spPr bwMode="auto">
            <a:xfrm rot="-5400000" flipH="1" flipV="1">
              <a:off x="8603733" y="3252363"/>
              <a:ext cx="158591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5" name="Line 20"/>
            <p:cNvSpPr>
              <a:spLocks noChangeShapeType="1"/>
            </p:cNvSpPr>
            <p:nvPr/>
          </p:nvSpPr>
          <p:spPr bwMode="auto">
            <a:xfrm rot="-5400000" flipH="1" flipV="1">
              <a:off x="8604448" y="3094487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6" name="Line 21"/>
            <p:cNvSpPr>
              <a:spLocks noChangeShapeType="1"/>
            </p:cNvSpPr>
            <p:nvPr/>
          </p:nvSpPr>
          <p:spPr bwMode="auto">
            <a:xfrm rot="-5400000" flipH="1" flipV="1">
              <a:off x="8604448" y="2937324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7" name="Line 22"/>
            <p:cNvSpPr>
              <a:spLocks noChangeShapeType="1"/>
            </p:cNvSpPr>
            <p:nvPr/>
          </p:nvSpPr>
          <p:spPr bwMode="auto">
            <a:xfrm rot="-5400000" flipH="1" flipV="1">
              <a:off x="8603734" y="2779447"/>
              <a:ext cx="158592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8" name="Line 23"/>
            <p:cNvSpPr>
              <a:spLocks noChangeShapeType="1"/>
            </p:cNvSpPr>
            <p:nvPr/>
          </p:nvSpPr>
          <p:spPr bwMode="auto">
            <a:xfrm rot="-5400000" flipH="1" flipV="1">
              <a:off x="8603018" y="2620140"/>
              <a:ext cx="160020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09" name="Line 24"/>
            <p:cNvSpPr>
              <a:spLocks noChangeShapeType="1"/>
            </p:cNvSpPr>
            <p:nvPr/>
          </p:nvSpPr>
          <p:spPr bwMode="auto">
            <a:xfrm rot="-5400000" flipH="1" flipV="1">
              <a:off x="8604448" y="2462979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0" name="Line 25"/>
            <p:cNvSpPr>
              <a:spLocks noChangeShapeType="1"/>
            </p:cNvSpPr>
            <p:nvPr/>
          </p:nvSpPr>
          <p:spPr bwMode="auto">
            <a:xfrm rot="-5400000" flipH="1" flipV="1">
              <a:off x="8604448" y="2305817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1" name="Line 26"/>
            <p:cNvSpPr>
              <a:spLocks noChangeShapeType="1"/>
            </p:cNvSpPr>
            <p:nvPr/>
          </p:nvSpPr>
          <p:spPr bwMode="auto">
            <a:xfrm rot="-5400000" flipH="1" flipV="1">
              <a:off x="8603734" y="2147939"/>
              <a:ext cx="158592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2" name="Line 27"/>
            <p:cNvSpPr>
              <a:spLocks noChangeShapeType="1"/>
            </p:cNvSpPr>
            <p:nvPr/>
          </p:nvSpPr>
          <p:spPr bwMode="auto">
            <a:xfrm rot="-5400000" flipH="1" flipV="1">
              <a:off x="8603734" y="1987919"/>
              <a:ext cx="158592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3" name="Line 28"/>
            <p:cNvSpPr>
              <a:spLocks noChangeShapeType="1"/>
            </p:cNvSpPr>
            <p:nvPr/>
          </p:nvSpPr>
          <p:spPr bwMode="auto">
            <a:xfrm rot="-5400000" flipH="1" flipV="1">
              <a:off x="8604448" y="1831471"/>
              <a:ext cx="157163" cy="58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4" name="Line 29"/>
            <p:cNvSpPr>
              <a:spLocks noChangeShapeType="1"/>
            </p:cNvSpPr>
            <p:nvPr/>
          </p:nvSpPr>
          <p:spPr bwMode="auto">
            <a:xfrm rot="16200000" flipV="1">
              <a:off x="7852924" y="2624428"/>
              <a:ext cx="17273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15" name="Line 30"/>
            <p:cNvSpPr>
              <a:spLocks noChangeShapeType="1"/>
            </p:cNvSpPr>
            <p:nvPr/>
          </p:nvSpPr>
          <p:spPr bwMode="auto">
            <a:xfrm rot="2031427" flipV="1">
              <a:off x="8843765" y="1023514"/>
              <a:ext cx="1428" cy="5057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140316" name="Group 31"/>
            <p:cNvGrpSpPr/>
            <p:nvPr/>
          </p:nvGrpSpPr>
          <p:grpSpPr bwMode="auto">
            <a:xfrm>
              <a:off x="8725177" y="3492393"/>
              <a:ext cx="1520190" cy="115729"/>
              <a:chOff x="4574" y="3907"/>
              <a:chExt cx="1361" cy="145"/>
            </a:xfrm>
          </p:grpSpPr>
          <p:grpSp>
            <p:nvGrpSpPr>
              <p:cNvPr id="140317" name="Group 32"/>
              <p:cNvGrpSpPr/>
              <p:nvPr/>
            </p:nvGrpSpPr>
            <p:grpSpPr bwMode="auto">
              <a:xfrm>
                <a:off x="4574" y="3921"/>
                <a:ext cx="745" cy="131"/>
                <a:chOff x="6510" y="2961"/>
                <a:chExt cx="745" cy="131"/>
              </a:xfrm>
            </p:grpSpPr>
            <p:sp>
              <p:nvSpPr>
                <p:cNvPr id="14031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63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1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5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87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999" y="2970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7120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3" name="Line 38"/>
                <p:cNvSpPr>
                  <a:spLocks noChangeShapeType="1"/>
                </p:cNvSpPr>
                <p:nvPr/>
              </p:nvSpPr>
              <p:spPr bwMode="auto">
                <a:xfrm>
                  <a:off x="6510" y="2961"/>
                  <a:ext cx="74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324" name="Group 39"/>
              <p:cNvGrpSpPr/>
              <p:nvPr/>
            </p:nvGrpSpPr>
            <p:grpSpPr bwMode="auto">
              <a:xfrm>
                <a:off x="5190" y="3907"/>
                <a:ext cx="745" cy="131"/>
                <a:chOff x="6510" y="2961"/>
                <a:chExt cx="745" cy="131"/>
              </a:xfrm>
            </p:grpSpPr>
            <p:sp>
              <p:nvSpPr>
                <p:cNvPr id="14032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663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675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879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6999" y="2970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2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7120" y="2970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40330" name="Line 45"/>
                <p:cNvSpPr>
                  <a:spLocks noChangeShapeType="1"/>
                </p:cNvSpPr>
                <p:nvPr/>
              </p:nvSpPr>
              <p:spPr bwMode="auto">
                <a:xfrm>
                  <a:off x="6510" y="2961"/>
                  <a:ext cx="74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0331" name="Rectangle 46"/>
            <p:cNvSpPr>
              <a:spLocks noChangeArrowheads="1"/>
            </p:cNvSpPr>
            <p:nvPr/>
          </p:nvSpPr>
          <p:spPr bwMode="auto">
            <a:xfrm>
              <a:off x="8806617" y="704902"/>
              <a:ext cx="374582" cy="33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zh-CN" sz="216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V</a:t>
              </a:r>
              <a:r>
                <a:rPr lang="en-US" altLang="zh-CN" sz="216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0</a:t>
              </a:r>
              <a:endParaRPr lang="en-US" altLang="zh-CN" sz="216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32" name="Rectangle 47"/>
            <p:cNvSpPr>
              <a:spLocks noChangeArrowheads="1"/>
            </p:cNvSpPr>
            <p:nvPr/>
          </p:nvSpPr>
          <p:spPr bwMode="auto">
            <a:xfrm>
              <a:off x="8669456" y="2350822"/>
              <a:ext cx="313031" cy="33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zh-CN" sz="216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H</a:t>
              </a:r>
              <a:endParaRPr lang="en-US" altLang="zh-CN" sz="216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33" name="Line 48"/>
            <p:cNvSpPr>
              <a:spLocks noChangeShapeType="1"/>
            </p:cNvSpPr>
            <p:nvPr/>
          </p:nvSpPr>
          <p:spPr bwMode="auto">
            <a:xfrm rot="968693">
              <a:off x="10016767" y="3460960"/>
              <a:ext cx="288607" cy="6229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34" name="Rectangle 49"/>
            <p:cNvSpPr>
              <a:spLocks noChangeArrowheads="1"/>
            </p:cNvSpPr>
            <p:nvPr/>
          </p:nvSpPr>
          <p:spPr bwMode="auto">
            <a:xfrm>
              <a:off x="9758163" y="3689560"/>
              <a:ext cx="289165" cy="33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zh-CN" sz="216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V</a:t>
              </a:r>
              <a:endParaRPr lang="en-US" altLang="zh-CN" sz="216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35" name="Arc 50"/>
            <p:cNvSpPr/>
            <p:nvPr/>
          </p:nvSpPr>
          <p:spPr bwMode="auto">
            <a:xfrm>
              <a:off x="8625163" y="1339267"/>
              <a:ext cx="1480186" cy="3444716"/>
            </a:xfrm>
            <a:custGeom>
              <a:avLst/>
              <a:gdLst>
                <a:gd name="T0" fmla="*/ 0 w 27369"/>
                <a:gd name="T1" fmla="*/ 238685 h 21600"/>
                <a:gd name="T2" fmla="*/ 1644650 w 27369"/>
                <a:gd name="T3" fmla="*/ 2321993 h 21600"/>
                <a:gd name="T4" fmla="*/ 451289 w 27369"/>
                <a:gd name="T5" fmla="*/ 3827462 h 21600"/>
                <a:gd name="T6" fmla="*/ 0 60000 65536"/>
                <a:gd name="T7" fmla="*/ 0 60000 65536"/>
                <a:gd name="T8" fmla="*/ 0 60000 65536"/>
                <a:gd name="T9" fmla="*/ 0 w 27369"/>
                <a:gd name="T10" fmla="*/ 0 h 21600"/>
                <a:gd name="T11" fmla="*/ 27369 w 27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9" h="21600" fill="none" extrusionOk="0">
                  <a:moveTo>
                    <a:pt x="0" y="1347"/>
                  </a:moveTo>
                  <a:cubicBezTo>
                    <a:pt x="2403" y="456"/>
                    <a:pt x="4946" y="-1"/>
                    <a:pt x="7510" y="0"/>
                  </a:cubicBezTo>
                  <a:cubicBezTo>
                    <a:pt x="16155" y="0"/>
                    <a:pt x="23968" y="5155"/>
                    <a:pt x="27368" y="13104"/>
                  </a:cubicBezTo>
                </a:path>
                <a:path w="27369" h="21600" stroke="0" extrusionOk="0">
                  <a:moveTo>
                    <a:pt x="0" y="1347"/>
                  </a:moveTo>
                  <a:cubicBezTo>
                    <a:pt x="2403" y="456"/>
                    <a:pt x="4946" y="-1"/>
                    <a:pt x="7510" y="0"/>
                  </a:cubicBezTo>
                  <a:cubicBezTo>
                    <a:pt x="16155" y="0"/>
                    <a:pt x="23968" y="5155"/>
                    <a:pt x="27368" y="13104"/>
                  </a:cubicBezTo>
                  <a:lnTo>
                    <a:pt x="75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8E163E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140336" name="xjhwt4"/>
            <p:cNvGrpSpPr>
              <a:grpSpLocks noChangeAspect="1"/>
            </p:cNvGrpSpPr>
            <p:nvPr/>
          </p:nvGrpSpPr>
          <p:grpSpPr bwMode="auto">
            <a:xfrm>
              <a:off x="8579445" y="1456424"/>
              <a:ext cx="271463" cy="274320"/>
              <a:chOff x="5199" y="7083"/>
              <a:chExt cx="898" cy="907"/>
            </a:xfrm>
          </p:grpSpPr>
          <p:sp>
            <p:nvSpPr>
              <p:cNvPr id="140337" name="Oval 52"/>
              <p:cNvSpPr>
                <a:spLocks noChangeAspect="1" noChangeArrowheads="1"/>
              </p:cNvSpPr>
              <p:nvPr/>
            </p:nvSpPr>
            <p:spPr bwMode="auto">
              <a:xfrm>
                <a:off x="5209" y="7085"/>
                <a:ext cx="888" cy="90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38" name="Freeform 53"/>
              <p:cNvSpPr>
                <a:spLocks noChangeAspect="1"/>
              </p:cNvSpPr>
              <p:nvPr/>
            </p:nvSpPr>
            <p:spPr bwMode="auto">
              <a:xfrm>
                <a:off x="5879" y="7175"/>
                <a:ext cx="195" cy="270"/>
              </a:xfrm>
              <a:custGeom>
                <a:avLst/>
                <a:gdLst>
                  <a:gd name="T0" fmla="*/ 93 w 195"/>
                  <a:gd name="T1" fmla="*/ 38 h 270"/>
                  <a:gd name="T2" fmla="*/ 150 w 195"/>
                  <a:gd name="T3" fmla="*/ 103 h 270"/>
                  <a:gd name="T4" fmla="*/ 188 w 195"/>
                  <a:gd name="T5" fmla="*/ 165 h 270"/>
                  <a:gd name="T6" fmla="*/ 195 w 195"/>
                  <a:gd name="T7" fmla="*/ 270 h 270"/>
                  <a:gd name="T8" fmla="*/ 50 w 195"/>
                  <a:gd name="T9" fmla="*/ 165 h 270"/>
                  <a:gd name="T10" fmla="*/ 0 w 195"/>
                  <a:gd name="T11" fmla="*/ 0 h 270"/>
                  <a:gd name="T12" fmla="*/ 93 w 195"/>
                  <a:gd name="T13" fmla="*/ 38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"/>
                  <a:gd name="T22" fmla="*/ 0 h 270"/>
                  <a:gd name="T23" fmla="*/ 195 w 195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" h="270">
                    <a:moveTo>
                      <a:pt x="93" y="38"/>
                    </a:moveTo>
                    <a:lnTo>
                      <a:pt x="150" y="103"/>
                    </a:lnTo>
                    <a:lnTo>
                      <a:pt x="188" y="165"/>
                    </a:lnTo>
                    <a:lnTo>
                      <a:pt x="195" y="270"/>
                    </a:lnTo>
                    <a:lnTo>
                      <a:pt x="50" y="165"/>
                    </a:lnTo>
                    <a:lnTo>
                      <a:pt x="0" y="0"/>
                    </a:lnTo>
                    <a:lnTo>
                      <a:pt x="93" y="38"/>
                    </a:lnTo>
                    <a:close/>
                  </a:path>
                </a:pathLst>
              </a:custGeom>
              <a:solidFill>
                <a:srgbClr val="404040"/>
              </a:solidFill>
              <a:ln w="12700">
                <a:solidFill>
                  <a:srgbClr val="60606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39" name="Freeform 54"/>
              <p:cNvSpPr>
                <a:spLocks noChangeAspect="1"/>
              </p:cNvSpPr>
              <p:nvPr/>
            </p:nvSpPr>
            <p:spPr bwMode="auto">
              <a:xfrm>
                <a:off x="5907" y="7608"/>
                <a:ext cx="185" cy="252"/>
              </a:xfrm>
              <a:custGeom>
                <a:avLst/>
                <a:gdLst>
                  <a:gd name="T0" fmla="*/ 165 w 185"/>
                  <a:gd name="T1" fmla="*/ 0 h 252"/>
                  <a:gd name="T2" fmla="*/ 185 w 185"/>
                  <a:gd name="T3" fmla="*/ 50 h 252"/>
                  <a:gd name="T4" fmla="*/ 147 w 185"/>
                  <a:gd name="T5" fmla="*/ 152 h 252"/>
                  <a:gd name="T6" fmla="*/ 65 w 185"/>
                  <a:gd name="T7" fmla="*/ 252 h 252"/>
                  <a:gd name="T8" fmla="*/ 0 w 185"/>
                  <a:gd name="T9" fmla="*/ 252 h 252"/>
                  <a:gd name="T10" fmla="*/ 40 w 185"/>
                  <a:gd name="T11" fmla="*/ 97 h 252"/>
                  <a:gd name="T12" fmla="*/ 165 w 185"/>
                  <a:gd name="T13" fmla="*/ 0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252"/>
                  <a:gd name="T23" fmla="*/ 185 w 185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252">
                    <a:moveTo>
                      <a:pt x="165" y="0"/>
                    </a:moveTo>
                    <a:lnTo>
                      <a:pt x="185" y="50"/>
                    </a:lnTo>
                    <a:lnTo>
                      <a:pt x="147" y="152"/>
                    </a:lnTo>
                    <a:lnTo>
                      <a:pt x="65" y="252"/>
                    </a:lnTo>
                    <a:lnTo>
                      <a:pt x="0" y="252"/>
                    </a:lnTo>
                    <a:lnTo>
                      <a:pt x="40" y="97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404040"/>
              </a:solidFill>
              <a:ln w="12700">
                <a:solidFill>
                  <a:srgbClr val="60606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0" name="Freeform 55"/>
              <p:cNvSpPr>
                <a:spLocks noChangeAspect="1"/>
              </p:cNvSpPr>
              <p:nvPr/>
            </p:nvSpPr>
            <p:spPr bwMode="auto">
              <a:xfrm>
                <a:off x="5399" y="7083"/>
                <a:ext cx="283" cy="130"/>
              </a:xfrm>
              <a:custGeom>
                <a:avLst/>
                <a:gdLst>
                  <a:gd name="T0" fmla="*/ 183 w 283"/>
                  <a:gd name="T1" fmla="*/ 0 h 130"/>
                  <a:gd name="T2" fmla="*/ 283 w 283"/>
                  <a:gd name="T3" fmla="*/ 17 h 130"/>
                  <a:gd name="T4" fmla="*/ 173 w 283"/>
                  <a:gd name="T5" fmla="*/ 130 h 130"/>
                  <a:gd name="T6" fmla="*/ 0 w 283"/>
                  <a:gd name="T7" fmla="*/ 130 h 130"/>
                  <a:gd name="T8" fmla="*/ 35 w 283"/>
                  <a:gd name="T9" fmla="*/ 57 h 130"/>
                  <a:gd name="T10" fmla="*/ 115 w 283"/>
                  <a:gd name="T11" fmla="*/ 17 h 130"/>
                  <a:gd name="T12" fmla="*/ 183 w 283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3"/>
                  <a:gd name="T22" fmla="*/ 0 h 130"/>
                  <a:gd name="T23" fmla="*/ 283 w 283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3" h="130">
                    <a:moveTo>
                      <a:pt x="183" y="0"/>
                    </a:moveTo>
                    <a:lnTo>
                      <a:pt x="283" y="17"/>
                    </a:lnTo>
                    <a:lnTo>
                      <a:pt x="173" y="130"/>
                    </a:lnTo>
                    <a:lnTo>
                      <a:pt x="0" y="130"/>
                    </a:lnTo>
                    <a:lnTo>
                      <a:pt x="35" y="57"/>
                    </a:lnTo>
                    <a:lnTo>
                      <a:pt x="115" y="17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404040"/>
              </a:solidFill>
              <a:ln w="12700">
                <a:solidFill>
                  <a:srgbClr val="60606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1" name="Freeform 56"/>
              <p:cNvSpPr>
                <a:spLocks noChangeAspect="1"/>
              </p:cNvSpPr>
              <p:nvPr/>
            </p:nvSpPr>
            <p:spPr bwMode="auto">
              <a:xfrm>
                <a:off x="5199" y="7375"/>
                <a:ext cx="155" cy="315"/>
              </a:xfrm>
              <a:custGeom>
                <a:avLst/>
                <a:gdLst>
                  <a:gd name="T0" fmla="*/ 83 w 155"/>
                  <a:gd name="T1" fmla="*/ 0 h 315"/>
                  <a:gd name="T2" fmla="*/ 155 w 155"/>
                  <a:gd name="T3" fmla="*/ 155 h 315"/>
                  <a:gd name="T4" fmla="*/ 105 w 155"/>
                  <a:gd name="T5" fmla="*/ 315 h 315"/>
                  <a:gd name="T6" fmla="*/ 13 w 155"/>
                  <a:gd name="T7" fmla="*/ 248 h 315"/>
                  <a:gd name="T8" fmla="*/ 0 w 155"/>
                  <a:gd name="T9" fmla="*/ 158 h 315"/>
                  <a:gd name="T10" fmla="*/ 13 w 155"/>
                  <a:gd name="T11" fmla="*/ 85 h 315"/>
                  <a:gd name="T12" fmla="*/ 83 w 155"/>
                  <a:gd name="T13" fmla="*/ 0 h 3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5"/>
                  <a:gd name="T22" fmla="*/ 0 h 315"/>
                  <a:gd name="T23" fmla="*/ 155 w 155"/>
                  <a:gd name="T24" fmla="*/ 315 h 3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5" h="315">
                    <a:moveTo>
                      <a:pt x="83" y="0"/>
                    </a:moveTo>
                    <a:lnTo>
                      <a:pt x="155" y="155"/>
                    </a:lnTo>
                    <a:lnTo>
                      <a:pt x="105" y="315"/>
                    </a:lnTo>
                    <a:lnTo>
                      <a:pt x="13" y="248"/>
                    </a:lnTo>
                    <a:lnTo>
                      <a:pt x="0" y="158"/>
                    </a:lnTo>
                    <a:lnTo>
                      <a:pt x="13" y="8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404040"/>
              </a:solidFill>
              <a:ln w="12700">
                <a:solidFill>
                  <a:srgbClr val="60606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2" name="Freeform 57"/>
              <p:cNvSpPr>
                <a:spLocks noChangeAspect="1"/>
              </p:cNvSpPr>
              <p:nvPr/>
            </p:nvSpPr>
            <p:spPr bwMode="auto">
              <a:xfrm>
                <a:off x="5429" y="7848"/>
                <a:ext cx="290" cy="142"/>
              </a:xfrm>
              <a:custGeom>
                <a:avLst/>
                <a:gdLst>
                  <a:gd name="T0" fmla="*/ 0 w 290"/>
                  <a:gd name="T1" fmla="*/ 12 h 142"/>
                  <a:gd name="T2" fmla="*/ 40 w 290"/>
                  <a:gd name="T3" fmla="*/ 105 h 142"/>
                  <a:gd name="T4" fmla="*/ 115 w 290"/>
                  <a:gd name="T5" fmla="*/ 127 h 142"/>
                  <a:gd name="T6" fmla="*/ 190 w 290"/>
                  <a:gd name="T7" fmla="*/ 142 h 142"/>
                  <a:gd name="T8" fmla="*/ 290 w 290"/>
                  <a:gd name="T9" fmla="*/ 80 h 142"/>
                  <a:gd name="T10" fmla="*/ 153 w 290"/>
                  <a:gd name="T11" fmla="*/ 0 h 142"/>
                  <a:gd name="T12" fmla="*/ 0 w 290"/>
                  <a:gd name="T13" fmla="*/ 12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42"/>
                  <a:gd name="T23" fmla="*/ 290 w 290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42">
                    <a:moveTo>
                      <a:pt x="0" y="12"/>
                    </a:moveTo>
                    <a:lnTo>
                      <a:pt x="40" y="105"/>
                    </a:lnTo>
                    <a:lnTo>
                      <a:pt x="115" y="127"/>
                    </a:lnTo>
                    <a:lnTo>
                      <a:pt x="190" y="142"/>
                    </a:lnTo>
                    <a:lnTo>
                      <a:pt x="290" y="80"/>
                    </a:lnTo>
                    <a:lnTo>
                      <a:pt x="15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04040"/>
              </a:solidFill>
              <a:ln w="12700">
                <a:solidFill>
                  <a:srgbClr val="60606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3" name="Freeform 58"/>
              <p:cNvSpPr>
                <a:spLocks noChangeAspect="1"/>
              </p:cNvSpPr>
              <p:nvPr/>
            </p:nvSpPr>
            <p:spPr bwMode="auto">
              <a:xfrm>
                <a:off x="5514" y="7385"/>
                <a:ext cx="305" cy="283"/>
              </a:xfrm>
              <a:custGeom>
                <a:avLst/>
                <a:gdLst>
                  <a:gd name="T0" fmla="*/ 108 w 305"/>
                  <a:gd name="T1" fmla="*/ 0 h 283"/>
                  <a:gd name="T2" fmla="*/ 300 w 305"/>
                  <a:gd name="T3" fmla="*/ 30 h 283"/>
                  <a:gd name="T4" fmla="*/ 305 w 305"/>
                  <a:gd name="T5" fmla="*/ 225 h 283"/>
                  <a:gd name="T6" fmla="*/ 115 w 305"/>
                  <a:gd name="T7" fmla="*/ 283 h 283"/>
                  <a:gd name="T8" fmla="*/ 0 w 305"/>
                  <a:gd name="T9" fmla="*/ 130 h 283"/>
                  <a:gd name="T10" fmla="*/ 108 w 305"/>
                  <a:gd name="T11" fmla="*/ 0 h 2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"/>
                  <a:gd name="T19" fmla="*/ 0 h 283"/>
                  <a:gd name="T20" fmla="*/ 305 w 305"/>
                  <a:gd name="T21" fmla="*/ 283 h 2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" h="283">
                    <a:moveTo>
                      <a:pt x="108" y="0"/>
                    </a:moveTo>
                    <a:lnTo>
                      <a:pt x="300" y="30"/>
                    </a:lnTo>
                    <a:lnTo>
                      <a:pt x="305" y="225"/>
                    </a:lnTo>
                    <a:lnTo>
                      <a:pt x="115" y="283"/>
                    </a:lnTo>
                    <a:lnTo>
                      <a:pt x="0" y="13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4" name="Freeform 59"/>
              <p:cNvSpPr>
                <a:spLocks noChangeAspect="1"/>
              </p:cNvSpPr>
              <p:nvPr/>
            </p:nvSpPr>
            <p:spPr bwMode="auto">
              <a:xfrm>
                <a:off x="5287" y="7108"/>
                <a:ext cx="787" cy="815"/>
              </a:xfrm>
              <a:custGeom>
                <a:avLst/>
                <a:gdLst>
                  <a:gd name="T0" fmla="*/ 402 w 787"/>
                  <a:gd name="T1" fmla="*/ 0 h 815"/>
                  <a:gd name="T2" fmla="*/ 597 w 787"/>
                  <a:gd name="T3" fmla="*/ 65 h 815"/>
                  <a:gd name="T4" fmla="*/ 642 w 787"/>
                  <a:gd name="T5" fmla="*/ 230 h 815"/>
                  <a:gd name="T6" fmla="*/ 787 w 787"/>
                  <a:gd name="T7" fmla="*/ 337 h 815"/>
                  <a:gd name="T8" fmla="*/ 787 w 787"/>
                  <a:gd name="T9" fmla="*/ 497 h 815"/>
                  <a:gd name="T10" fmla="*/ 657 w 787"/>
                  <a:gd name="T11" fmla="*/ 597 h 815"/>
                  <a:gd name="T12" fmla="*/ 615 w 787"/>
                  <a:gd name="T13" fmla="*/ 745 h 815"/>
                  <a:gd name="T14" fmla="*/ 432 w 787"/>
                  <a:gd name="T15" fmla="*/ 815 h 815"/>
                  <a:gd name="T16" fmla="*/ 300 w 787"/>
                  <a:gd name="T17" fmla="*/ 737 h 815"/>
                  <a:gd name="T18" fmla="*/ 135 w 787"/>
                  <a:gd name="T19" fmla="*/ 747 h 815"/>
                  <a:gd name="T20" fmla="*/ 15 w 787"/>
                  <a:gd name="T21" fmla="*/ 575 h 815"/>
                  <a:gd name="T22" fmla="*/ 67 w 787"/>
                  <a:gd name="T23" fmla="*/ 417 h 815"/>
                  <a:gd name="T24" fmla="*/ 0 w 787"/>
                  <a:gd name="T25" fmla="*/ 262 h 815"/>
                  <a:gd name="T26" fmla="*/ 107 w 787"/>
                  <a:gd name="T27" fmla="*/ 105 h 815"/>
                  <a:gd name="T28" fmla="*/ 285 w 787"/>
                  <a:gd name="T29" fmla="*/ 102 h 815"/>
                  <a:gd name="T30" fmla="*/ 402 w 787"/>
                  <a:gd name="T31" fmla="*/ 0 h 81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87"/>
                  <a:gd name="T49" fmla="*/ 0 h 815"/>
                  <a:gd name="T50" fmla="*/ 787 w 787"/>
                  <a:gd name="T51" fmla="*/ 815 h 81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87" h="815">
                    <a:moveTo>
                      <a:pt x="402" y="0"/>
                    </a:moveTo>
                    <a:lnTo>
                      <a:pt x="597" y="65"/>
                    </a:lnTo>
                    <a:lnTo>
                      <a:pt x="642" y="230"/>
                    </a:lnTo>
                    <a:lnTo>
                      <a:pt x="787" y="337"/>
                    </a:lnTo>
                    <a:lnTo>
                      <a:pt x="787" y="497"/>
                    </a:lnTo>
                    <a:lnTo>
                      <a:pt x="657" y="597"/>
                    </a:lnTo>
                    <a:lnTo>
                      <a:pt x="615" y="745"/>
                    </a:lnTo>
                    <a:lnTo>
                      <a:pt x="432" y="815"/>
                    </a:lnTo>
                    <a:lnTo>
                      <a:pt x="300" y="737"/>
                    </a:lnTo>
                    <a:lnTo>
                      <a:pt x="135" y="747"/>
                    </a:lnTo>
                    <a:lnTo>
                      <a:pt x="15" y="575"/>
                    </a:lnTo>
                    <a:lnTo>
                      <a:pt x="67" y="417"/>
                    </a:lnTo>
                    <a:lnTo>
                      <a:pt x="0" y="262"/>
                    </a:lnTo>
                    <a:lnTo>
                      <a:pt x="107" y="105"/>
                    </a:lnTo>
                    <a:lnTo>
                      <a:pt x="285" y="102"/>
                    </a:lnTo>
                    <a:lnTo>
                      <a:pt x="402" y="0"/>
                    </a:lnTo>
                  </a:path>
                </a:pathLst>
              </a:cu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5" name="Freeform 60"/>
              <p:cNvSpPr>
                <a:spLocks noChangeAspect="1"/>
              </p:cNvSpPr>
              <p:nvPr/>
            </p:nvSpPr>
            <p:spPr bwMode="auto">
              <a:xfrm>
                <a:off x="5572" y="7218"/>
                <a:ext cx="352" cy="195"/>
              </a:xfrm>
              <a:custGeom>
                <a:avLst/>
                <a:gdLst>
                  <a:gd name="T0" fmla="*/ 0 w 352"/>
                  <a:gd name="T1" fmla="*/ 0 h 195"/>
                  <a:gd name="T2" fmla="*/ 55 w 352"/>
                  <a:gd name="T3" fmla="*/ 167 h 195"/>
                  <a:gd name="T4" fmla="*/ 247 w 352"/>
                  <a:gd name="T5" fmla="*/ 195 h 195"/>
                  <a:gd name="T6" fmla="*/ 352 w 352"/>
                  <a:gd name="T7" fmla="*/ 122 h 1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2"/>
                  <a:gd name="T13" fmla="*/ 0 h 195"/>
                  <a:gd name="T14" fmla="*/ 352 w 352"/>
                  <a:gd name="T15" fmla="*/ 195 h 1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2" h="195">
                    <a:moveTo>
                      <a:pt x="0" y="0"/>
                    </a:moveTo>
                    <a:lnTo>
                      <a:pt x="55" y="167"/>
                    </a:lnTo>
                    <a:lnTo>
                      <a:pt x="247" y="195"/>
                    </a:lnTo>
                    <a:lnTo>
                      <a:pt x="352" y="122"/>
                    </a:lnTo>
                  </a:path>
                </a:pathLst>
              </a:cu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6" name="Freeform 61"/>
              <p:cNvSpPr>
                <a:spLocks noChangeAspect="1"/>
              </p:cNvSpPr>
              <p:nvPr/>
            </p:nvSpPr>
            <p:spPr bwMode="auto">
              <a:xfrm>
                <a:off x="5819" y="7420"/>
                <a:ext cx="128" cy="285"/>
              </a:xfrm>
              <a:custGeom>
                <a:avLst/>
                <a:gdLst>
                  <a:gd name="T0" fmla="*/ 0 w 128"/>
                  <a:gd name="T1" fmla="*/ 0 h 285"/>
                  <a:gd name="T2" fmla="*/ 8 w 128"/>
                  <a:gd name="T3" fmla="*/ 193 h 285"/>
                  <a:gd name="T4" fmla="*/ 128 w 128"/>
                  <a:gd name="T5" fmla="*/ 285 h 285"/>
                  <a:gd name="T6" fmla="*/ 0 60000 65536"/>
                  <a:gd name="T7" fmla="*/ 0 60000 65536"/>
                  <a:gd name="T8" fmla="*/ 0 60000 65536"/>
                  <a:gd name="T9" fmla="*/ 0 w 128"/>
                  <a:gd name="T10" fmla="*/ 0 h 285"/>
                  <a:gd name="T11" fmla="*/ 128 w 128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" h="285">
                    <a:moveTo>
                      <a:pt x="0" y="0"/>
                    </a:moveTo>
                    <a:lnTo>
                      <a:pt x="8" y="193"/>
                    </a:lnTo>
                    <a:lnTo>
                      <a:pt x="128" y="285"/>
                    </a:lnTo>
                  </a:path>
                </a:pathLst>
              </a:cu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7" name="Freeform 62"/>
              <p:cNvSpPr>
                <a:spLocks noChangeAspect="1"/>
              </p:cNvSpPr>
              <p:nvPr/>
            </p:nvSpPr>
            <p:spPr bwMode="auto">
              <a:xfrm>
                <a:off x="5582" y="7613"/>
                <a:ext cx="242" cy="232"/>
              </a:xfrm>
              <a:custGeom>
                <a:avLst/>
                <a:gdLst>
                  <a:gd name="T0" fmla="*/ 242 w 242"/>
                  <a:gd name="T1" fmla="*/ 0 h 232"/>
                  <a:gd name="T2" fmla="*/ 45 w 242"/>
                  <a:gd name="T3" fmla="*/ 60 h 232"/>
                  <a:gd name="T4" fmla="*/ 0 w 242"/>
                  <a:gd name="T5" fmla="*/ 232 h 232"/>
                  <a:gd name="T6" fmla="*/ 0 60000 65536"/>
                  <a:gd name="T7" fmla="*/ 0 60000 65536"/>
                  <a:gd name="T8" fmla="*/ 0 60000 65536"/>
                  <a:gd name="T9" fmla="*/ 0 w 242"/>
                  <a:gd name="T10" fmla="*/ 0 h 232"/>
                  <a:gd name="T11" fmla="*/ 242 w 242"/>
                  <a:gd name="T12" fmla="*/ 232 h 2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2" h="232">
                    <a:moveTo>
                      <a:pt x="242" y="0"/>
                    </a:moveTo>
                    <a:lnTo>
                      <a:pt x="45" y="60"/>
                    </a:lnTo>
                    <a:lnTo>
                      <a:pt x="0" y="232"/>
                    </a:lnTo>
                  </a:path>
                </a:pathLst>
              </a:cu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8" name="Freeform 63"/>
              <p:cNvSpPr>
                <a:spLocks noChangeAspect="1"/>
              </p:cNvSpPr>
              <p:nvPr/>
            </p:nvSpPr>
            <p:spPr bwMode="auto">
              <a:xfrm>
                <a:off x="5357" y="7393"/>
                <a:ext cx="260" cy="132"/>
              </a:xfrm>
              <a:custGeom>
                <a:avLst/>
                <a:gdLst>
                  <a:gd name="T0" fmla="*/ 260 w 260"/>
                  <a:gd name="T1" fmla="*/ 0 h 132"/>
                  <a:gd name="T2" fmla="*/ 157 w 260"/>
                  <a:gd name="T3" fmla="*/ 117 h 132"/>
                  <a:gd name="T4" fmla="*/ 0 w 260"/>
                  <a:gd name="T5" fmla="*/ 132 h 132"/>
                  <a:gd name="T6" fmla="*/ 0 60000 65536"/>
                  <a:gd name="T7" fmla="*/ 0 60000 65536"/>
                  <a:gd name="T8" fmla="*/ 0 60000 65536"/>
                  <a:gd name="T9" fmla="*/ 0 w 260"/>
                  <a:gd name="T10" fmla="*/ 0 h 132"/>
                  <a:gd name="T11" fmla="*/ 260 w 260"/>
                  <a:gd name="T12" fmla="*/ 132 h 1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" h="132">
                    <a:moveTo>
                      <a:pt x="260" y="0"/>
                    </a:moveTo>
                    <a:lnTo>
                      <a:pt x="157" y="117"/>
                    </a:lnTo>
                    <a:lnTo>
                      <a:pt x="0" y="132"/>
                    </a:lnTo>
                  </a:path>
                </a:pathLst>
              </a:cu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rgbClr val="8E163E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0349" name="Line 64"/>
              <p:cNvSpPr>
                <a:spLocks noChangeAspect="1" noChangeShapeType="1"/>
              </p:cNvSpPr>
              <p:nvPr/>
            </p:nvSpPr>
            <p:spPr bwMode="auto">
              <a:xfrm>
                <a:off x="5522" y="7530"/>
                <a:ext cx="120" cy="155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40350" name="Line 65"/>
            <p:cNvSpPr>
              <a:spLocks noChangeShapeType="1"/>
            </p:cNvSpPr>
            <p:nvPr/>
          </p:nvSpPr>
          <p:spPr bwMode="auto">
            <a:xfrm flipH="1" flipV="1">
              <a:off x="8809472" y="1765035"/>
              <a:ext cx="10001" cy="632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51" name="Line 66"/>
            <p:cNvSpPr>
              <a:spLocks noChangeShapeType="1"/>
            </p:cNvSpPr>
            <p:nvPr/>
          </p:nvSpPr>
          <p:spPr bwMode="auto">
            <a:xfrm>
              <a:off x="8829476" y="2718010"/>
              <a:ext cx="1428" cy="7329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52" name="Line 67"/>
            <p:cNvSpPr>
              <a:spLocks noChangeShapeType="1"/>
            </p:cNvSpPr>
            <p:nvPr/>
          </p:nvSpPr>
          <p:spPr bwMode="auto">
            <a:xfrm>
              <a:off x="8705173" y="1766462"/>
              <a:ext cx="177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40353" name="Line 68"/>
            <p:cNvSpPr>
              <a:spLocks noChangeShapeType="1"/>
            </p:cNvSpPr>
            <p:nvPr/>
          </p:nvSpPr>
          <p:spPr bwMode="auto">
            <a:xfrm>
              <a:off x="8743749" y="3470962"/>
              <a:ext cx="177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53085" y="391022"/>
            <a:ext cx="550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一、用动能定理计算功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695" y="4234754"/>
            <a:ext cx="60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注意：“克服阻力做功”的答题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10209" y="1349813"/>
            <a:ext cx="6676014" cy="4073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小球在水平拉力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作用下，从平衡位置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点很缓慢地移动到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点，如图所示，则拉力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所做的功为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A.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mgL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B.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mgL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－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C.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FL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D.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FL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450734" y="2613975"/>
            <a:ext cx="1537563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15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</a:t>
            </a:r>
            <a:endParaRPr lang="en-US" altLang="zh-CN" sz="115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91983" y="1051899"/>
            <a:ext cx="3263348" cy="3608810"/>
            <a:chOff x="7528383" y="1998226"/>
            <a:chExt cx="2448876" cy="2708117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7949987" y="2621872"/>
              <a:ext cx="985837" cy="81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52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θ</a:t>
              </a:r>
              <a:endParaRPr lang="en-US" altLang="zh-CN" sz="396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8373" name="Group 5"/>
            <p:cNvGrpSpPr/>
            <p:nvPr/>
          </p:nvGrpSpPr>
          <p:grpSpPr bwMode="auto">
            <a:xfrm>
              <a:off x="7528383" y="2314614"/>
              <a:ext cx="2214563" cy="2005966"/>
              <a:chOff x="9510" y="10332"/>
              <a:chExt cx="1347" cy="1285"/>
            </a:xfrm>
          </p:grpSpPr>
          <p:grpSp>
            <p:nvGrpSpPr>
              <p:cNvPr id="58374" name="Group 6"/>
              <p:cNvGrpSpPr/>
              <p:nvPr/>
            </p:nvGrpSpPr>
            <p:grpSpPr bwMode="auto">
              <a:xfrm rot="-10800000">
                <a:off x="9510" y="10332"/>
                <a:ext cx="570" cy="83"/>
                <a:chOff x="9690" y="11713"/>
                <a:chExt cx="570" cy="83"/>
              </a:xfrm>
            </p:grpSpPr>
            <p:sp>
              <p:nvSpPr>
                <p:cNvPr id="58375" name="Rectangle 7" descr="浅色上对角线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9939" y="11477"/>
                  <a:ext cx="83" cy="555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8376" name="Freeform 8"/>
                <p:cNvSpPr/>
                <p:nvPr/>
              </p:nvSpPr>
              <p:spPr bwMode="auto">
                <a:xfrm>
                  <a:off x="9690" y="11718"/>
                  <a:ext cx="570" cy="4"/>
                </a:xfrm>
                <a:custGeom>
                  <a:avLst/>
                  <a:gdLst>
                    <a:gd name="T0" fmla="*/ 0 w 570"/>
                    <a:gd name="T1" fmla="*/ 0 h 7"/>
                    <a:gd name="T2" fmla="*/ 570 w 570"/>
                    <a:gd name="T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70" h="7">
                      <a:moveTo>
                        <a:pt x="0" y="0"/>
                      </a:moveTo>
                      <a:lnTo>
                        <a:pt x="570" y="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65">
                    <a:latin typeface="Times New Roman" panose="02020603050405020304" pitchFamily="18" charset="0"/>
                    <a:ea typeface="仿宋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377" name="Line 9"/>
              <p:cNvSpPr>
                <a:spLocks noChangeShapeType="1"/>
              </p:cNvSpPr>
              <p:nvPr/>
            </p:nvSpPr>
            <p:spPr bwMode="auto">
              <a:xfrm rot="5400000" flipV="1">
                <a:off x="10701" y="11172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378" name="Line 10"/>
              <p:cNvSpPr>
                <a:spLocks noChangeShapeType="1"/>
              </p:cNvSpPr>
              <p:nvPr/>
            </p:nvSpPr>
            <p:spPr bwMode="auto">
              <a:xfrm>
                <a:off x="9780" y="10392"/>
                <a:ext cx="0" cy="10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379" name="Line 11"/>
              <p:cNvSpPr>
                <a:spLocks noChangeShapeType="1"/>
              </p:cNvSpPr>
              <p:nvPr/>
            </p:nvSpPr>
            <p:spPr bwMode="auto">
              <a:xfrm>
                <a:off x="9780" y="10392"/>
                <a:ext cx="720" cy="9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380" name="Oval 12"/>
              <p:cNvSpPr>
                <a:spLocks noChangeArrowheads="1"/>
              </p:cNvSpPr>
              <p:nvPr/>
            </p:nvSpPr>
            <p:spPr bwMode="auto">
              <a:xfrm>
                <a:off x="9720" y="11475"/>
                <a:ext cx="142" cy="1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381" name="Oval 13"/>
              <p:cNvSpPr>
                <a:spLocks noChangeArrowheads="1"/>
              </p:cNvSpPr>
              <p:nvPr/>
            </p:nvSpPr>
            <p:spPr bwMode="auto">
              <a:xfrm>
                <a:off x="10440" y="11268"/>
                <a:ext cx="142" cy="14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382" name="Arc 14"/>
              <p:cNvSpPr/>
              <p:nvPr/>
            </p:nvSpPr>
            <p:spPr bwMode="auto">
              <a:xfrm>
                <a:off x="9783" y="10431"/>
                <a:ext cx="102" cy="142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15435 w 15435"/>
                  <a:gd name="T1" fmla="*/ 15819 h 21600"/>
                  <a:gd name="T2" fmla="*/ 0 w 15435"/>
                  <a:gd name="T3" fmla="*/ 21588 h 21600"/>
                  <a:gd name="T4" fmla="*/ 728 w 154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35" h="21600" fill="none" extrusionOk="0">
                    <a:moveTo>
                      <a:pt x="15435" y="15819"/>
                    </a:moveTo>
                    <a:cubicBezTo>
                      <a:pt x="11439" y="19534"/>
                      <a:pt x="6184" y="21599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15435" h="21600" stroke="0" extrusionOk="0">
                    <a:moveTo>
                      <a:pt x="15435" y="15819"/>
                    </a:moveTo>
                    <a:cubicBezTo>
                      <a:pt x="11439" y="19534"/>
                      <a:pt x="6184" y="21599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65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9394329" y="3966250"/>
              <a:ext cx="582930" cy="51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52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  <a:endParaRPr lang="en-US" altLang="zh-CN" sz="396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7814235" y="1998226"/>
              <a:ext cx="985837" cy="81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80" i="1" dirty="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O</a:t>
              </a:r>
              <a:endParaRPr lang="en-US" altLang="zh-CN" sz="54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7571246" y="3894813"/>
              <a:ext cx="985837" cy="81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52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P</a:t>
              </a:r>
              <a:endParaRPr lang="en-US" altLang="zh-CN" sz="396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8687100" y="3569060"/>
              <a:ext cx="985837" cy="81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16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Q</a:t>
              </a:r>
              <a:endPara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8404207" y="2688947"/>
              <a:ext cx="985837" cy="81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810" i="1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  <a:endParaRPr lang="en-US" altLang="zh-CN" sz="144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H="1">
              <a:off x="7988438" y="3890526"/>
              <a:ext cx="1165860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91" name="AutoShape 23"/>
            <p:cNvSpPr/>
            <p:nvPr/>
          </p:nvSpPr>
          <p:spPr bwMode="auto">
            <a:xfrm>
              <a:off x="7851278" y="2450346"/>
              <a:ext cx="68580" cy="1440180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>
              <a:off x="7988438" y="4233426"/>
              <a:ext cx="1234440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7988438" y="3890526"/>
              <a:ext cx="0" cy="3429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5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53085" y="391022"/>
            <a:ext cx="550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一、用动能定理计算功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71990" y="693047"/>
            <a:ext cx="9648549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zh-CN" altLang="en-US" sz="2880" b="1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28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en-US" altLang="zh-CN" sz="28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如图所示，物体从高为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h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的斜面体的顶端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由静止开始滑下，滑到水平面上的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点静止，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到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的水平距离为</a:t>
            </a:r>
            <a:r>
              <a:rPr kumimoji="1" lang="en-US" altLang="zh-CN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，求：</a:t>
            </a:r>
            <a:endParaRPr kumimoji="1" lang="zh-CN" altLang="en-US" sz="2880" b="1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kumimoji="1" lang="zh-CN" altLang="en-US" sz="288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物体与接触面间的动摩擦因数（已知：斜面体和水平面都由同种材料制成）</a:t>
            </a:r>
            <a:endParaRPr kumimoji="1" lang="zh-CN" altLang="en-US" sz="2880" b="1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50179" name="Picture 3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26" y="3234426"/>
            <a:ext cx="6201856" cy="29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3334" y="193538"/>
            <a:ext cx="449488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6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二、摩擦力做功问题</a:t>
            </a:r>
            <a:endParaRPr lang="zh-CN" altLang="en-US" sz="336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4829" y="457260"/>
          <a:ext cx="11051451" cy="609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1" imgW="4364990" imgH="2331085" progId="Word.Document.8">
                  <p:embed/>
                </p:oleObj>
              </mc:Choice>
              <mc:Fallback>
                <p:oleObj name="Document" r:id="rId1" imgW="4364990" imgH="2331085" progId="Word.Document.8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829" y="457260"/>
                        <a:ext cx="11051451" cy="6093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6" name="Picture 2" descr="点612.t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45" y="2316750"/>
            <a:ext cx="3560513" cy="24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074308" y="4741656"/>
            <a:ext cx="17186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6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AB</a:t>
            </a:r>
            <a:endParaRPr lang="zh-C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130" y="457200"/>
            <a:ext cx="716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038" y="698500"/>
            <a:ext cx="11161712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雪橇从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过程中损失的机械能；若仅将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改成与曲线雪道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平滑连接的倾斜直轨道（如图中虚线所示），则雪橇从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过程中损失的机械能将变大还是变小，请简要说明理由。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4035" name="图片 1"/>
          <p:cNvPicPr>
            <a:picLocks noChangeAspect="1" noChangeArrowheads="1"/>
          </p:cNvPicPr>
          <p:nvPr/>
        </p:nvPicPr>
        <p:blipFill rotWithShape="1">
          <a:blip r:embed="rId1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/>
          <a:stretch>
            <a:fillRect/>
          </a:stretch>
        </p:blipFill>
        <p:spPr bwMode="auto">
          <a:xfrm>
            <a:off x="1062316" y="2084761"/>
            <a:ext cx="8121573" cy="40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HWOCRTEMP_ROC1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" y="4065508"/>
            <a:ext cx="3510868" cy="217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992986" y="132203"/>
            <a:ext cx="86460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8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三、圆周运动问题，注意向心力与动能间关系</a:t>
            </a:r>
            <a:endParaRPr lang="zh-CN" altLang="en-US" sz="288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8339" y="4065508"/>
            <a:ext cx="171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</a:t>
            </a:r>
            <a:endParaRPr lang="zh-CN" altLang="en-US" sz="8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446" y="1038202"/>
            <a:ext cx="9921786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如图所示，光滑水平面上，一小球在穿过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孔的绳子的拉力作用下沿一圆周匀速运动，当绳的拉力为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时，圆周半径为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，当绳的拉力增大到8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时，小球恰可沿半径为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/2的圆周做匀速圆周运动，在上述增大拉力的过程中，绳的拉力对小球做的功为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48" y="2897088"/>
            <a:ext cx="7187559" cy="882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</Words>
  <Application>WPS 演示</Application>
  <PresentationFormat>宽屏</PresentationFormat>
  <Paragraphs>91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仿宋</vt:lpstr>
      <vt:lpstr>微软雅黑</vt:lpstr>
      <vt:lpstr>Arial Unicode MS</vt:lpstr>
      <vt:lpstr>等线 Light</vt:lpstr>
      <vt:lpstr>等线</vt:lpstr>
      <vt:lpstr>Office 主题​​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天波 姚</dc:creator>
  <cp:lastModifiedBy>pop</cp:lastModifiedBy>
  <cp:revision>14</cp:revision>
  <dcterms:created xsi:type="dcterms:W3CDTF">2020-10-27T01:14:00Z</dcterms:created>
  <dcterms:modified xsi:type="dcterms:W3CDTF">2023-09-07T14:02:33Z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2BAB30CA0D27406EAB0DEDAE7435FC92</vt:lpwstr>
  </property>
  <property fmtid="{D5CDD505-2E9C-101B-9397-08002B2CF9AE}" pid="3" name="KSOProductBuildVer">
    <vt:lpwstr>2052-11.8.2.11718</vt:lpwstr>
  </property>
</Properties>
</file>