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1" r:id="rId2"/>
    <p:sldId id="2192" r:id="rId3"/>
    <p:sldId id="412" r:id="rId4"/>
    <p:sldId id="336" r:id="rId5"/>
    <p:sldId id="405" r:id="rId6"/>
    <p:sldId id="408" r:id="rId7"/>
    <p:sldId id="411" r:id="rId8"/>
    <p:sldId id="275" r:id="rId9"/>
    <p:sldId id="21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7219B-35B5-4015-9FA5-58DD9DC5812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69CB3-8FF5-418C-9DB7-996E9BC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72F7-CB52-4113-B805-359AA2E5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0C607D-852A-4AEF-BF87-C5409E149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C11F0-4A96-4B18-A765-D8BFB9D3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1549-45F3-4222-8735-0240556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C67B8-54FE-4306-B804-0B3F21B0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1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6F87-C7E1-45E5-ACA4-09300C07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1AAF-B207-49F4-B848-4505C909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244C1-0DEB-4A0F-A059-C853F956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6D458-38BD-48F6-9B18-B600E4C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092D4-3BE3-4A24-B3CE-BA4AA93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0B10E-1275-42C8-8938-D04E50D53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F1A31-273C-4E64-84DC-BBC96F11D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F9FDD-9C20-4AAC-BFB3-F991B41C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7B8C5-29CB-49C9-8913-EC0FF582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0BB1A-59B4-4D8A-96C0-6D3FD36F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D628F-DDC0-420B-A3ED-014F0CB9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89B68-707E-4709-95AE-C9FA847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47E16-DC17-4DB6-A336-05B3A2F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BDC89-1C32-4BBB-9D27-8D32E49A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19C46-5F5F-4AEB-97EC-E539F06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9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C7999-A706-4F3B-BE39-C3E06645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51BE1-AA30-4281-A2D9-690D708F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06118-6BD4-4AEF-AEB5-2FA278D3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72DE9-80C7-417B-A982-83729EFE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70633-3C76-4A95-875C-D844BD46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ECD2-E76A-40B6-9460-88BD0DE1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73B22-92F8-4EE8-9340-5D0009C7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1E0F6-521D-4A80-B79F-AD2FF740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11803-47EA-496F-AF32-50814EB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C27C3-80A8-4051-9AB0-ACFB8D9F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E078F-E2EC-404E-B4A6-FC4147C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8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5C23-BDD6-45DA-AA1C-3AED42D3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5ED6B-9B47-459C-95ED-53D70F19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89531-C8C9-4646-B947-7D4D7700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3DCC69-C49F-4B64-8944-371FDB18D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27CAA3-D1E7-4CDC-9235-4E5B8EB1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F9D484-78F9-4F3C-8DDC-EA1F9B4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A94A3-52BD-4329-BD52-FC7C4AA6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160D8-081A-4150-BFFA-C6AF27DD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0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A45CB-217B-43BF-ACC8-D2727493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0FEB5E-2C0C-410F-8C09-F9F170CA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74452-D3A8-4DD3-AFB9-B719C132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C276E-7B23-4195-B3A7-2B14E7C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1D991-E252-41D2-8E3F-88058FBC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D0F442-0BB3-4CA8-B008-6E83778E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0B04C-54A7-4FF4-9C22-1927A51D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FC6-A5F5-4777-BCD2-C42453A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1B793-1032-43D0-9EF5-23CBD663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6F435-9C3C-4EA1-A769-BF940FF5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9579B-27E7-4EDD-8E3E-66752040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87FA4-9D4A-44A5-94BF-E6F5F183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822EC-8AFF-411C-85F2-A527335A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8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AE45A-FD41-414B-91C9-39AC278F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ED6668-D7E3-4ED2-95CB-ACB9A4E0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3F50-AB7E-41B9-AA4F-91E22780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68B86-3AFA-4456-AA43-866C49AA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00DF1-5480-44D0-A66D-4B01BF72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25469-9CEC-43FD-8736-026FF0D6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B4A973-6490-481F-BEF9-29D80B4E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1BBC8-45E4-41BF-B280-D9857058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9B8C-F578-4CE8-B618-CCDDF0FB5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936C-D27D-446A-8C89-3CE85846BB9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6EA01-898A-4760-AC24-0CDA1D8F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1E3B7-4C05-40A3-833E-433A58BE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B92F-6839-4009-B224-A1DCB29D8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44533D-EB60-424A-9440-51F082F09DCF}"/>
              </a:ext>
            </a:extLst>
          </p:cNvPr>
          <p:cNvSpPr txBox="1"/>
          <p:nvPr/>
        </p:nvSpPr>
        <p:spPr>
          <a:xfrm>
            <a:off x="4350928" y="2921674"/>
            <a:ext cx="43626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4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动能定理习题课</a:t>
            </a:r>
            <a:r>
              <a:rPr lang="en-US" altLang="zh-CN" sz="384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endParaRPr lang="zh-CN" altLang="en-US" sz="384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54E59F-D6E4-4B82-B3B3-6BB2D3277B20}"/>
              </a:ext>
            </a:extLst>
          </p:cNvPr>
          <p:cNvSpPr txBox="1"/>
          <p:nvPr/>
        </p:nvSpPr>
        <p:spPr>
          <a:xfrm>
            <a:off x="579423" y="488886"/>
            <a:ext cx="38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一、能量曲线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C4419B-BD24-49E8-A932-F893E9D43534}"/>
              </a:ext>
            </a:extLst>
          </p:cNvPr>
          <p:cNvSpPr txBox="1"/>
          <p:nvPr/>
        </p:nvSpPr>
        <p:spPr>
          <a:xfrm>
            <a:off x="878185" y="1294646"/>
            <a:ext cx="344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已学过两个能量关系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836BE85-FD4D-48FB-9CFB-5C81F7C35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62704"/>
              </p:ext>
            </p:extLst>
          </p:nvPr>
        </p:nvGraphicFramePr>
        <p:xfrm>
          <a:off x="1720534" y="2038851"/>
          <a:ext cx="2276010" cy="75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534" y="2038851"/>
                        <a:ext cx="2276010" cy="758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F6E52A-FB27-4D64-BD3C-740470252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91908"/>
              </p:ext>
            </p:extLst>
          </p:nvPr>
        </p:nvGraphicFramePr>
        <p:xfrm>
          <a:off x="6908800" y="2057400"/>
          <a:ext cx="2035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836BE85-FD4D-48FB-9CFB-5C81F7C35D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8800" y="2057400"/>
                        <a:ext cx="20351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96A609-B4BA-4F3D-BEE9-FC9038D88628}"/>
              </a:ext>
            </a:extLst>
          </p:cNvPr>
          <p:cNvCxnSpPr/>
          <p:nvPr/>
        </p:nvCxnSpPr>
        <p:spPr>
          <a:xfrm flipV="1">
            <a:off x="1865014" y="3349782"/>
            <a:ext cx="0" cy="2100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04B9EE-C162-4BEC-AD8E-7A9AD33CABEF}"/>
              </a:ext>
            </a:extLst>
          </p:cNvPr>
          <p:cNvCxnSpPr/>
          <p:nvPr/>
        </p:nvCxnSpPr>
        <p:spPr>
          <a:xfrm>
            <a:off x="1868660" y="5450186"/>
            <a:ext cx="24625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032602-CA06-4CAD-8DE5-171633C0A704}"/>
              </a:ext>
            </a:extLst>
          </p:cNvPr>
          <p:cNvCxnSpPr/>
          <p:nvPr/>
        </p:nvCxnSpPr>
        <p:spPr>
          <a:xfrm flipV="1">
            <a:off x="6787534" y="3349782"/>
            <a:ext cx="0" cy="2100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EDD6501-8F39-4765-9CC6-A3A3467323CB}"/>
              </a:ext>
            </a:extLst>
          </p:cNvPr>
          <p:cNvCxnSpPr/>
          <p:nvPr/>
        </p:nvCxnSpPr>
        <p:spPr>
          <a:xfrm>
            <a:off x="6791180" y="5450186"/>
            <a:ext cx="24625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784BCB-6C19-4781-BD87-6492B8A0F641}"/>
              </a:ext>
            </a:extLst>
          </p:cNvPr>
          <p:cNvSpPr txBox="1"/>
          <p:nvPr/>
        </p:nvSpPr>
        <p:spPr>
          <a:xfrm>
            <a:off x="1456459" y="3174065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E</a:t>
            </a:r>
            <a:r>
              <a:rPr lang="en-US" altLang="zh-CN" baseline="-25000" dirty="0"/>
              <a:t>p</a:t>
            </a:r>
            <a:endParaRPr lang="zh-CN" altLang="en-US" baseline="-25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616DB4-4E73-4BF8-95F2-FE1843E31333}"/>
              </a:ext>
            </a:extLst>
          </p:cNvPr>
          <p:cNvSpPr txBox="1"/>
          <p:nvPr/>
        </p:nvSpPr>
        <p:spPr>
          <a:xfrm>
            <a:off x="4117365" y="5450186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x</a:t>
            </a:r>
            <a:endParaRPr lang="zh-CN" altLang="en-US" baseline="-25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0EFAC3-41BE-48F9-84D3-FDDFD14C2EA9}"/>
              </a:ext>
            </a:extLst>
          </p:cNvPr>
          <p:cNvSpPr txBox="1"/>
          <p:nvPr/>
        </p:nvSpPr>
        <p:spPr>
          <a:xfrm>
            <a:off x="6307474" y="3244334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endParaRPr lang="zh-CN" altLang="en-US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EACCE8-7569-4171-AC2D-97F356309A34}"/>
              </a:ext>
            </a:extLst>
          </p:cNvPr>
          <p:cNvSpPr txBox="1"/>
          <p:nvPr/>
        </p:nvSpPr>
        <p:spPr>
          <a:xfrm>
            <a:off x="9039884" y="5391485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x</a:t>
            </a:r>
            <a:endParaRPr lang="zh-CN" altLang="en-US" baseline="-25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C906A5A-B3D1-4FD4-BF05-07664E4609F4}"/>
              </a:ext>
            </a:extLst>
          </p:cNvPr>
          <p:cNvCxnSpPr/>
          <p:nvPr/>
        </p:nvCxnSpPr>
        <p:spPr>
          <a:xfrm>
            <a:off x="1865014" y="3870960"/>
            <a:ext cx="1365866" cy="15792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A026D8-4E8C-4D59-B07E-DCFA3BE74865}"/>
              </a:ext>
            </a:extLst>
          </p:cNvPr>
          <p:cNvCxnSpPr/>
          <p:nvPr/>
        </p:nvCxnSpPr>
        <p:spPr>
          <a:xfrm>
            <a:off x="6787533" y="3870960"/>
            <a:ext cx="1365866" cy="15792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81F995A-4556-45FB-A595-CA3D260E671C}"/>
              </a:ext>
            </a:extLst>
          </p:cNvPr>
          <p:cNvCxnSpPr>
            <a:cxnSpLocks/>
          </p:cNvCxnSpPr>
          <p:nvPr/>
        </p:nvCxnSpPr>
        <p:spPr>
          <a:xfrm>
            <a:off x="6787533" y="3870959"/>
            <a:ext cx="1998327" cy="15792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FC8262-DE60-4AA6-805A-044E64CC6C6C}"/>
              </a:ext>
            </a:extLst>
          </p:cNvPr>
          <p:cNvSpPr txBox="1"/>
          <p:nvPr/>
        </p:nvSpPr>
        <p:spPr>
          <a:xfrm>
            <a:off x="1549004" y="5412425"/>
            <a:ext cx="17186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6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C</a:t>
            </a:r>
            <a:endParaRPr lang="zh-C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2D927-1C2D-4EDF-887D-23712F7B0616}"/>
              </a:ext>
            </a:extLst>
          </p:cNvPr>
          <p:cNvSpPr txBox="1"/>
          <p:nvPr/>
        </p:nvSpPr>
        <p:spPr>
          <a:xfrm>
            <a:off x="403945" y="406445"/>
            <a:ext cx="107206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ct val="150000"/>
              </a:lnSpc>
              <a:tabLst>
                <a:tab pos="1548130" algn="l"/>
                <a:tab pos="3096260" algn="l"/>
                <a:tab pos="4644390" algn="l"/>
              </a:tabLst>
            </a:pPr>
            <a:r>
              <a:rPr lang="en-US" altLang="zh-CN" sz="2800"/>
              <a:t>4.</a:t>
            </a:r>
            <a:r>
              <a:rPr lang="zh-CN" altLang="en-US" sz="2800"/>
              <a:t>从地面竖直向上抛出一物体，物体在运动过程中除受到重力外，还受到一大小不变、方向始终与运动方向相反 外力作用。距地面高度</a:t>
            </a:r>
            <a:r>
              <a:rPr lang="en-US" altLang="zh-CN" sz="2800"/>
              <a:t>h</a:t>
            </a:r>
            <a:r>
              <a:rPr lang="zh-CN" altLang="en-US" sz="2800"/>
              <a:t>在</a:t>
            </a:r>
            <a:r>
              <a:rPr lang="en-US" altLang="zh-CN" sz="2800"/>
              <a:t>3m</a:t>
            </a:r>
            <a:r>
              <a:rPr lang="zh-CN" altLang="en-US" sz="2800"/>
              <a:t>以内时，物体上升、下落过程中动能</a:t>
            </a:r>
            <a:r>
              <a:rPr lang="en-US" altLang="zh-CN" sz="2800"/>
              <a:t>Ek</a:t>
            </a:r>
            <a:r>
              <a:rPr lang="zh-CN" altLang="en-US" sz="2800"/>
              <a:t>随</a:t>
            </a:r>
            <a:r>
              <a:rPr lang="en-US" altLang="zh-CN" sz="2800"/>
              <a:t>h</a:t>
            </a:r>
            <a:r>
              <a:rPr lang="zh-CN" altLang="en-US" sz="2800"/>
              <a:t>的变化如图所示。重力加速度取</a:t>
            </a:r>
            <a:r>
              <a:rPr lang="en-US" altLang="zh-CN" sz="2800"/>
              <a:t>10m/s2</a:t>
            </a:r>
            <a:r>
              <a:rPr lang="zh-CN" altLang="en-US" sz="2800"/>
              <a:t>。该物体的质量为</a:t>
            </a:r>
            <a:endParaRPr lang="en-US" altLang="zh-CN" sz="2800"/>
          </a:p>
          <a:p>
            <a:pPr algn="l" fontAlgn="ctr">
              <a:lnSpc>
                <a:spcPct val="150000"/>
              </a:lnSpc>
              <a:tabLst>
                <a:tab pos="1548130" algn="l"/>
                <a:tab pos="3096260" algn="l"/>
                <a:tab pos="4644390" algn="l"/>
              </a:tabLst>
            </a:pPr>
            <a:r>
              <a:rPr lang="en-US" altLang="zh-CN" sz="2800" kern="100">
                <a:solidFill>
                  <a:srgbClr val="000000"/>
                </a:solidFill>
                <a:effectLst/>
                <a:latin typeface="Time New Romans"/>
                <a:ea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2kg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 New Romans"/>
                <a:ea typeface="宋体" panose="02010600030101010101" pitchFamily="2" charset="-122"/>
                <a:cs typeface="宋体" panose="02010600030101010101" pitchFamily="2" charset="-122"/>
              </a:rPr>
              <a:t>	B. 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1.5kg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 New Romans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2800" kern="100">
              <a:effectLst/>
              <a:latin typeface="Time New Romans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ctr">
              <a:lnSpc>
                <a:spcPct val="150000"/>
              </a:lnSpc>
              <a:tabLst>
                <a:tab pos="1548130" algn="l"/>
                <a:tab pos="3096260" algn="l"/>
                <a:tab pos="4644390" algn="l"/>
              </a:tabLst>
            </a:pPr>
            <a:r>
              <a:rPr lang="en-US" altLang="zh-CN" sz="2800" kern="100">
                <a:solidFill>
                  <a:srgbClr val="000000"/>
                </a:solidFill>
                <a:effectLst/>
                <a:latin typeface="Time New Romans"/>
                <a:ea typeface="宋体" panose="02010600030101010101" pitchFamily="2" charset="-122"/>
                <a:cs typeface="宋体" panose="02010600030101010101" pitchFamily="2" charset="-122"/>
              </a:rPr>
              <a:t>C. 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1kg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 New Romans"/>
                <a:ea typeface="宋体" panose="02010600030101010101" pitchFamily="2" charset="-122"/>
                <a:cs typeface="宋体" panose="02010600030101010101" pitchFamily="2" charset="-122"/>
              </a:rPr>
              <a:t>	D. </a:t>
            </a:r>
            <a:r>
              <a:rPr lang="en-US" altLang="zh-CN" sz="2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0.5kg</a:t>
            </a:r>
            <a:endParaRPr lang="zh-CN" altLang="zh-CN" sz="2800" kern="100">
              <a:effectLst/>
              <a:latin typeface="Time New Romans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580B3-3D53-483B-9A58-F6A69F4DDF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15" y="2607047"/>
            <a:ext cx="3850453" cy="367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076" y="996504"/>
            <a:ext cx="1023022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质量为</a:t>
            </a:r>
            <a:r>
              <a:rPr lang="en-US" altLang="zh-CN" sz="288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m</a:t>
            </a:r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的物体以速度</a:t>
            </a:r>
            <a:r>
              <a:rPr lang="en-US" altLang="zh-CN" sz="288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v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从地面竖直向上抛出，物体落回地面时，速度大小为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3</a:t>
            </a:r>
            <a:r>
              <a:rPr lang="en-US" altLang="zh-CN" sz="288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v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/4</a:t>
            </a:r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，设物体在运动中所受空气阻力大小不变。求：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          </a:t>
            </a:r>
            <a:endParaRPr lang="zh-CN" altLang="zh-CN" sz="288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）物体在运动过程中所受空气阻力的大小；</a:t>
            </a:r>
          </a:p>
          <a:p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）物体上升的最大高度；</a:t>
            </a:r>
          </a:p>
          <a:p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）若物体与地面碰撞过程中无能量损失，从抛出到最终停止运动物体的总路程。</a:t>
            </a:r>
          </a:p>
          <a:p>
            <a:r>
              <a:rPr lang="en-US" altLang="zh-CN" sz="288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 </a:t>
            </a:r>
            <a:endParaRPr lang="zh-CN" altLang="zh-CN" sz="288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endParaRPr lang="zh-CN" altLang="en-US" sz="288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DAD6D3-5139-4FD0-9317-FD99B9A78C9B}"/>
              </a:ext>
            </a:extLst>
          </p:cNvPr>
          <p:cNvSpPr txBox="1"/>
          <p:nvPr/>
        </p:nvSpPr>
        <p:spPr>
          <a:xfrm>
            <a:off x="497686" y="236597"/>
            <a:ext cx="864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二、重复性运动问题，注意初末状态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5AC825C-C141-4A75-8618-27C0F9813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8082"/>
              </p:ext>
            </p:extLst>
          </p:nvPr>
        </p:nvGraphicFramePr>
        <p:xfrm>
          <a:off x="1254371" y="3819130"/>
          <a:ext cx="1666208" cy="114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647640" imgH="444240" progId="Equation.DSMT4">
                  <p:embed/>
                </p:oleObj>
              </mc:Choice>
              <mc:Fallback>
                <p:oleObj name="Equation" r:id="rId3" imgW="64764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5AC825C-C141-4A75-8618-27C0F9813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371" y="3819130"/>
                        <a:ext cx="1666208" cy="1143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F51C4A5-8A28-4858-ABFA-6B0979F8A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03314"/>
              </p:ext>
            </p:extLst>
          </p:nvPr>
        </p:nvGraphicFramePr>
        <p:xfrm>
          <a:off x="3792519" y="3883185"/>
          <a:ext cx="1796416" cy="101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F51C4A5-8A28-4858-ABFA-6B0979F8A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2519" y="3883185"/>
                        <a:ext cx="1796416" cy="1015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45B2AF4-D9AE-41FC-B2F5-A5A43FCED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93665"/>
              </p:ext>
            </p:extLst>
          </p:nvPr>
        </p:nvGraphicFramePr>
        <p:xfrm>
          <a:off x="6460875" y="3817700"/>
          <a:ext cx="1468756" cy="114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571320" imgH="444240" progId="Equation.DSMT4">
                  <p:embed/>
                </p:oleObj>
              </mc:Choice>
              <mc:Fallback>
                <p:oleObj name="Equation" r:id="rId7" imgW="5713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45B2AF4-D9AE-41FC-B2F5-A5A43FCED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0875" y="3817700"/>
                        <a:ext cx="1468756" cy="114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9ABC897-6282-4F83-816A-34CE837B7B19}"/>
              </a:ext>
            </a:extLst>
          </p:cNvPr>
          <p:cNvSpPr txBox="1"/>
          <p:nvPr/>
        </p:nvSpPr>
        <p:spPr>
          <a:xfrm>
            <a:off x="1183487" y="5429250"/>
            <a:ext cx="401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能求总的运动时间吗？</a:t>
            </a:r>
          </a:p>
        </p:txBody>
      </p:sp>
    </p:spTree>
    <p:extLst>
      <p:ext uri="{BB962C8B-B14F-4D97-AF65-F5344CB8AC3E}">
        <p14:creationId xmlns:p14="http://schemas.microsoft.com/office/powerpoint/2010/main" val="32993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B4A42FEC-44AA-4BCE-B5CD-77F29854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36" y="3787991"/>
            <a:ext cx="4740406" cy="27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1097DC-C011-492B-9F87-7CF5F49561A1}"/>
              </a:ext>
            </a:extLst>
          </p:cNvPr>
          <p:cNvSpPr txBox="1"/>
          <p:nvPr/>
        </p:nvSpPr>
        <p:spPr>
          <a:xfrm>
            <a:off x="857250" y="351909"/>
            <a:ext cx="1023657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如图所示，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是一个盆式容器，盆内侧壁与盆底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的连接处都是一段与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相切的圆弧，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为水平的，其距离为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 = 0.50m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，盆边缘的高度为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 = 0.30m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。在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处放一个质量为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的小物块并让其从静止出发下滑。已知盆内侧壁是光滑的，而盆底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面与小物块间的动摩擦因数为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 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0.10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。小物块在盆内来回滑动，最后停下来，则停下的地点到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的距离为（　　　）</a:t>
            </a:r>
          </a:p>
          <a:p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0.50m     B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0.25m     C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0.10m      D</a:t>
            </a:r>
            <a:r>
              <a:rPr lang="zh-CN" altLang="en-US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32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512">
            <a:extLst>
              <a:ext uri="{FF2B5EF4-FFF2-40B4-BE49-F238E27FC236}">
                <a16:creationId xmlns:a16="http://schemas.microsoft.com/office/drawing/2014/main" id="{91B29C48-0254-452E-947E-C5D8FC56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29" y="3509431"/>
            <a:ext cx="5177579" cy="282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B68C68-EE9B-43D5-9F08-FD51FB2CD257}"/>
              </a:ext>
            </a:extLst>
          </p:cNvPr>
          <p:cNvSpPr txBox="1"/>
          <p:nvPr/>
        </p:nvSpPr>
        <p:spPr>
          <a:xfrm>
            <a:off x="373155" y="315313"/>
            <a:ext cx="10787903" cy="436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algn="just"/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．如图所示，在竖直平面内固定一半径为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2m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、圆心角为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120°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的光滑圆弧轨道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BEC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，其中点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是最低点。在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两端平滑、对称地连接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两段粗糙直轨道，直轨道上端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与最低点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之间的高度差均为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2.5m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。现将质量为 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0.01kg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的小物块由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点静止释放，物块与直轨道间的动摩擦因数均为</a:t>
            </a:r>
            <a:r>
              <a:rPr lang="en-US" altLang="zh-CN" sz="2800" kern="1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.25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。求：</a:t>
            </a:r>
          </a:p>
          <a:p>
            <a:pPr marR="51435" indent="381000" algn="just">
              <a:spcAft>
                <a:spcPts val="0"/>
              </a:spcAf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小物块从静止释放到第一次过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点时重力做的功；</a:t>
            </a:r>
          </a:p>
          <a:p>
            <a:pPr marL="311150" algn="just"/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小物块第一次通过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点时的动能大小；</a:t>
            </a:r>
          </a:p>
          <a:p>
            <a:pPr marL="311150" algn="just">
              <a:spcAft>
                <a:spcPts val="3125"/>
              </a:spcAf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小物块在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点时受到支持力的最小值。</a:t>
            </a:r>
          </a:p>
          <a:p>
            <a:pPr algn="just"/>
            <a:r>
              <a:rPr lang="en-US" altLang="zh-CN" sz="28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800" kern="10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7">
            <a:extLst>
              <a:ext uri="{FF2B5EF4-FFF2-40B4-BE49-F238E27FC236}">
                <a16:creationId xmlns:a16="http://schemas.microsoft.com/office/drawing/2014/main" id="{13977140-214D-4FF6-910C-FBE0F872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5125" y="247332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179" name="Group 27">
            <a:extLst>
              <a:ext uri="{FF2B5EF4-FFF2-40B4-BE49-F238E27FC236}">
                <a16:creationId xmlns:a16="http://schemas.microsoft.com/office/drawing/2014/main" id="{DECCD7FB-D91F-4778-88CE-EF77C33CFF1C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313113"/>
            <a:ext cx="2879725" cy="2027237"/>
            <a:chOff x="3107" y="2478"/>
            <a:chExt cx="1814" cy="1277"/>
          </a:xfrm>
        </p:grpSpPr>
        <p:sp>
          <p:nvSpPr>
            <p:cNvPr id="50182" name="Line 16">
              <a:extLst>
                <a:ext uri="{FF2B5EF4-FFF2-40B4-BE49-F238E27FC236}">
                  <a16:creationId xmlns:a16="http://schemas.microsoft.com/office/drawing/2014/main" id="{F2648358-04E2-4235-9F32-BB67D84DA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3673"/>
              <a:ext cx="13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Line 15">
              <a:extLst>
                <a:ext uri="{FF2B5EF4-FFF2-40B4-BE49-F238E27FC236}">
                  <a16:creationId xmlns:a16="http://schemas.microsoft.com/office/drawing/2014/main" id="{784BB6E7-F334-4053-BC2C-7F3A229B1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733"/>
              <a:ext cx="1321" cy="9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14">
              <a:extLst>
                <a:ext uri="{FF2B5EF4-FFF2-40B4-BE49-F238E27FC236}">
                  <a16:creationId xmlns:a16="http://schemas.microsoft.com/office/drawing/2014/main" id="{8709428C-0DD3-4F53-B38B-D23449DF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0" y="2752"/>
              <a:ext cx="0" cy="9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13">
              <a:extLst>
                <a:ext uri="{FF2B5EF4-FFF2-40B4-BE49-F238E27FC236}">
                  <a16:creationId xmlns:a16="http://schemas.microsoft.com/office/drawing/2014/main" id="{EA512814-EC21-4346-B200-DEA1CB097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1" y="3443"/>
              <a:ext cx="188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Rectangle 12">
              <a:extLst>
                <a:ext uri="{FF2B5EF4-FFF2-40B4-BE49-F238E27FC236}">
                  <a16:creationId xmlns:a16="http://schemas.microsoft.com/office/drawing/2014/main" id="{FCCD3B1F-3DBA-4109-AEB8-FDB0325FA0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95068">
              <a:off x="4210" y="2831"/>
              <a:ext cx="189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8989228B-A03D-4FA7-837E-23C6AFF12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478"/>
              <a:ext cx="188" cy="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10">
              <a:extLst>
                <a:ext uri="{FF2B5EF4-FFF2-40B4-BE49-F238E27FC236}">
                  <a16:creationId xmlns:a16="http://schemas.microsoft.com/office/drawing/2014/main" id="{7CF1E4D9-E484-4A2A-8631-26CC9C61B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2478"/>
              <a:ext cx="37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9" name="Text Box 9">
              <a:extLst>
                <a:ext uri="{FF2B5EF4-FFF2-40B4-BE49-F238E27FC236}">
                  <a16:creationId xmlns:a16="http://schemas.microsoft.com/office/drawing/2014/main" id="{32B5FEB5-448D-4E15-A395-6FD8BC62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3074"/>
              <a:ext cx="3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0" name="Line 8">
              <a:extLst>
                <a:ext uri="{FF2B5EF4-FFF2-40B4-BE49-F238E27FC236}">
                  <a16:creationId xmlns:a16="http://schemas.microsoft.com/office/drawing/2014/main" id="{92970495-AC3A-42E3-94A9-7882C5B13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436257" flipV="1">
              <a:off x="3877" y="2945"/>
              <a:ext cx="326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7">
              <a:extLst>
                <a:ext uri="{FF2B5EF4-FFF2-40B4-BE49-F238E27FC236}">
                  <a16:creationId xmlns:a16="http://schemas.microsoft.com/office/drawing/2014/main" id="{F57B3971-C8A6-4EE8-A885-C756A97A26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15250" flipH="1">
              <a:off x="3423" y="3202"/>
              <a:ext cx="319" cy="3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Text Box 6">
              <a:extLst>
                <a:ext uri="{FF2B5EF4-FFF2-40B4-BE49-F238E27FC236}">
                  <a16:creationId xmlns:a16="http://schemas.microsoft.com/office/drawing/2014/main" id="{B3B95691-7D2F-487A-B656-135CF33E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410"/>
              <a:ext cx="37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3" name="Text Box 5">
              <a:extLst>
                <a:ext uri="{FF2B5EF4-FFF2-40B4-BE49-F238E27FC236}">
                  <a16:creationId xmlns:a16="http://schemas.microsoft.com/office/drawing/2014/main" id="{3747254D-438B-4244-8D27-91525C418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232"/>
              <a:ext cx="3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180" name="Rectangle 22">
            <a:extLst>
              <a:ext uri="{FF2B5EF4-FFF2-40B4-BE49-F238E27FC236}">
                <a16:creationId xmlns:a16="http://schemas.microsoft.com/office/drawing/2014/main" id="{48F0BBFB-693D-4A98-AB0F-DD06515C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622300"/>
            <a:ext cx="10009187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如图所示，斜面足够长，其倾角为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，质量为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的滑块，距挡板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aseline="-300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，以初速度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300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沿斜面上滑，滑块与斜面间的动摩擦因数为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，滑块所受摩擦力小于滑块沿斜面方向的重力分力，若滑块每次与挡板相碰均无机械能损失，求滑块在斜面上经过的总路程为多少？</a:t>
            </a:r>
          </a:p>
        </p:txBody>
      </p:sp>
      <p:sp>
        <p:nvSpPr>
          <p:cNvPr id="50181" name="Rectangle 26">
            <a:extLst>
              <a:ext uri="{FF2B5EF4-FFF2-40B4-BE49-F238E27FC236}">
                <a16:creationId xmlns:a16="http://schemas.microsoft.com/office/drawing/2014/main" id="{592764D2-4338-4B70-868F-5E092357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448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7">
            <a:extLst>
              <a:ext uri="{FF2B5EF4-FFF2-40B4-BE49-F238E27FC236}">
                <a16:creationId xmlns:a16="http://schemas.microsoft.com/office/drawing/2014/main" id="{13977140-214D-4FF6-910C-FBE0F872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5125" y="247332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179" name="Group 27">
            <a:extLst>
              <a:ext uri="{FF2B5EF4-FFF2-40B4-BE49-F238E27FC236}">
                <a16:creationId xmlns:a16="http://schemas.microsoft.com/office/drawing/2014/main" id="{DECCD7FB-D91F-4778-88CE-EF77C33CFF1C}"/>
              </a:ext>
            </a:extLst>
          </p:cNvPr>
          <p:cNvGrpSpPr>
            <a:grpSpLocks/>
          </p:cNvGrpSpPr>
          <p:nvPr/>
        </p:nvGrpSpPr>
        <p:grpSpPr bwMode="auto">
          <a:xfrm>
            <a:off x="7680326" y="3717926"/>
            <a:ext cx="2735263" cy="1622425"/>
            <a:chOff x="3107" y="2733"/>
            <a:chExt cx="1723" cy="1022"/>
          </a:xfrm>
        </p:grpSpPr>
        <p:sp>
          <p:nvSpPr>
            <p:cNvPr id="50182" name="Line 16">
              <a:extLst>
                <a:ext uri="{FF2B5EF4-FFF2-40B4-BE49-F238E27FC236}">
                  <a16:creationId xmlns:a16="http://schemas.microsoft.com/office/drawing/2014/main" id="{F2648358-04E2-4235-9F32-BB67D84DA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3673"/>
              <a:ext cx="13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Line 15">
              <a:extLst>
                <a:ext uri="{FF2B5EF4-FFF2-40B4-BE49-F238E27FC236}">
                  <a16:creationId xmlns:a16="http://schemas.microsoft.com/office/drawing/2014/main" id="{784BB6E7-F334-4053-BC2C-7F3A229B1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733"/>
              <a:ext cx="1321" cy="9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14">
              <a:extLst>
                <a:ext uri="{FF2B5EF4-FFF2-40B4-BE49-F238E27FC236}">
                  <a16:creationId xmlns:a16="http://schemas.microsoft.com/office/drawing/2014/main" id="{8709428C-0DD3-4F53-B38B-D23449DF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0" y="2752"/>
              <a:ext cx="0" cy="9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13">
              <a:extLst>
                <a:ext uri="{FF2B5EF4-FFF2-40B4-BE49-F238E27FC236}">
                  <a16:creationId xmlns:a16="http://schemas.microsoft.com/office/drawing/2014/main" id="{EA512814-EC21-4346-B200-DEA1CB097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1" y="3443"/>
              <a:ext cx="188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Rectangle 12">
              <a:extLst>
                <a:ext uri="{FF2B5EF4-FFF2-40B4-BE49-F238E27FC236}">
                  <a16:creationId xmlns:a16="http://schemas.microsoft.com/office/drawing/2014/main" id="{FCCD3B1F-3DBA-4109-AEB8-FDB0325FA0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95068">
              <a:off x="4210" y="2831"/>
              <a:ext cx="189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Text Box 6">
              <a:extLst>
                <a:ext uri="{FF2B5EF4-FFF2-40B4-BE49-F238E27FC236}">
                  <a16:creationId xmlns:a16="http://schemas.microsoft.com/office/drawing/2014/main" id="{B3B95691-7D2F-487A-B656-135CF33E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410"/>
              <a:ext cx="37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3" name="Text Box 5">
              <a:extLst>
                <a:ext uri="{FF2B5EF4-FFF2-40B4-BE49-F238E27FC236}">
                  <a16:creationId xmlns:a16="http://schemas.microsoft.com/office/drawing/2014/main" id="{3747254D-438B-4244-8D27-91525C418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232"/>
              <a:ext cx="3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180" name="Rectangle 22">
            <a:extLst>
              <a:ext uri="{FF2B5EF4-FFF2-40B4-BE49-F238E27FC236}">
                <a16:creationId xmlns:a16="http://schemas.microsoft.com/office/drawing/2014/main" id="{48F0BBFB-693D-4A98-AB0F-DD06515C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6" y="427603"/>
            <a:ext cx="10009187" cy="2246769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如图所示，斜面足够长，其倾角为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，质量为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的滑块，距挡板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aseline="-300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，无初速的释放，滑块与斜面间的动摩擦因数为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，滑块所受摩擦力小于滑块沿斜面方向的重力分力，若滑块每次与挡板相碰均有</a:t>
            </a:r>
            <a:r>
              <a:rPr kumimoji="1" lang="en-US" altLang="zh-CN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75%</a:t>
            </a:r>
            <a:r>
              <a:rPr kumimoji="1" lang="zh-CN" altLang="en-US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的机械能损失，求滑块在斜面上经过的总路程为多少？</a:t>
            </a:r>
          </a:p>
        </p:txBody>
      </p:sp>
      <p:sp>
        <p:nvSpPr>
          <p:cNvPr id="50181" name="Rectangle 26">
            <a:extLst>
              <a:ext uri="{FF2B5EF4-FFF2-40B4-BE49-F238E27FC236}">
                <a16:creationId xmlns:a16="http://schemas.microsoft.com/office/drawing/2014/main" id="{592764D2-4338-4B70-868F-5E092357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448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F18DF3C-24D1-4AC6-8384-1139EB58B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95" y="398835"/>
          <a:ext cx="887730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4009449" imgH="2769783" progId="Word.Document.12">
                  <p:embed/>
                </p:oleObj>
              </mc:Choice>
              <mc:Fallback>
                <p:oleObj name="Document" r:id="rId3" imgW="4009449" imgH="276978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F18DF3C-24D1-4AC6-8384-1139EB58B4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95" y="398835"/>
                        <a:ext cx="8877300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DF78B59-0F59-4200-8B15-44C3F6EB1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604" y="3905580"/>
            <a:ext cx="4920530" cy="26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665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Time New Romans</vt:lpstr>
      <vt:lpstr>等线</vt:lpstr>
      <vt:lpstr>等线 Light</vt:lpstr>
      <vt:lpstr>仿宋</vt:lpstr>
      <vt:lpstr>宋体</vt:lpstr>
      <vt:lpstr>Arial</vt:lpstr>
      <vt:lpstr>Times New Roman</vt:lpstr>
      <vt:lpstr>Office 主题​​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天波 姚</dc:creator>
  <cp:lastModifiedBy>pop</cp:lastModifiedBy>
  <cp:revision>12</cp:revision>
  <dcterms:created xsi:type="dcterms:W3CDTF">2020-10-27T01:14:01Z</dcterms:created>
  <dcterms:modified xsi:type="dcterms:W3CDTF">2023-09-08T23:16:00Z</dcterms:modified>
</cp:coreProperties>
</file>