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theme/themeOverride1.xml" ContentType="application/vnd.openxmlformats-officedocument.themeOverride+xml"/>
  <Override PartName="/ppt/charts/chart2.xml" ContentType="application/vnd.openxmlformats-officedocument.drawingml.chart+xml"/>
  <Override PartName="/ppt/theme/themeOverride2.xml" ContentType="application/vnd.openxmlformats-officedocument.themeOverride+xml"/>
  <Override PartName="/ppt/charts/chart3.xml" ContentType="application/vnd.openxmlformats-officedocument.drawingml.chart+xml"/>
  <Override PartName="/ppt/theme/themeOverride3.xml" ContentType="application/vnd.openxmlformats-officedocument.themeOverride+xml"/>
  <Override PartName="/ppt/charts/chart4.xml" ContentType="application/vnd.openxmlformats-officedocument.drawingml.chart+xml"/>
  <Override PartName="/ppt/notesSlides/notesSlide6.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7.xml" ContentType="application/vnd.openxmlformats-officedocument.presentationml.notesSlide+xml"/>
  <Override PartName="/ppt/charts/chart6.xml" ContentType="application/vnd.openxmlformats-officedocument.drawingml.char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7.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charts/chart8.xml" ContentType="application/vnd.openxmlformats-officedocument.drawingml.chart+xml"/>
  <Override PartName="/ppt/theme/themeOverride4.xml" ContentType="application/vnd.openxmlformats-officedocument.themeOverride+xml"/>
  <Override PartName="/ppt/charts/chart9.xml" ContentType="application/vnd.openxmlformats-officedocument.drawingml.chart+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rts/chart10.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37.xml" ContentType="application/vnd.openxmlformats-officedocument.presentationml.notesSlide+xml"/>
  <Override PartName="/ppt/charts/chart11.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8.xml" ContentType="application/vnd.openxmlformats-officedocument.presentationml.notesSlide+xml"/>
  <Override PartName="/ppt/charts/chart12.xml" ContentType="application/vnd.openxmlformats-officedocument.drawingml.chart+xml"/>
  <Override PartName="/ppt/theme/themeOverride5.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rts/chart13.xml" ContentType="application/vnd.openxmlformats-officedocument.drawingml.chart+xml"/>
  <Override PartName="/ppt/notesSlides/notesSlide43.xml" ContentType="application/vnd.openxmlformats-officedocument.presentationml.notesSlide+xml"/>
  <Override PartName="/ppt/charts/chart14.xml" ContentType="application/vnd.openxmlformats-officedocument.drawingml.chart+xml"/>
  <Override PartName="/ppt/notesSlides/notesSlide44.xml" ContentType="application/vnd.openxmlformats-officedocument.presentationml.notesSlide+xml"/>
  <Override PartName="/ppt/charts/chart15.xml" ContentType="application/vnd.openxmlformats-officedocument.drawingml.chart+xml"/>
  <Override PartName="/ppt/notesSlides/notesSlide45.xml" ContentType="application/vnd.openxmlformats-officedocument.presentationml.notesSlide+xml"/>
  <Override PartName="/ppt/charts/chart16.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46.xml" ContentType="application/vnd.openxmlformats-officedocument.presentationml.notesSlide+xml"/>
  <Override PartName="/ppt/charts/chart17.xml" ContentType="application/vnd.openxmlformats-officedocument.drawingml.chart+xml"/>
  <Override PartName="/ppt/notesSlides/notesSlide47.xml" ContentType="application/vnd.openxmlformats-officedocument.presentationml.notesSlide+xml"/>
  <Override PartName="/ppt/charts/chart18.xml" ContentType="application/vnd.openxmlformats-officedocument.drawingml.chart+xml"/>
  <Override PartName="/ppt/charts/chart19.xml" ContentType="application/vnd.openxmlformats-officedocument.drawingml.chart+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 id="2147483665" r:id="rId2"/>
  </p:sldMasterIdLst>
  <p:notesMasterIdLst>
    <p:notesMasterId r:id="rId52"/>
  </p:notesMasterIdLst>
  <p:sldIdLst>
    <p:sldId id="256" r:id="rId3"/>
    <p:sldId id="257" r:id="rId4"/>
    <p:sldId id="258" r:id="rId5"/>
    <p:sldId id="291" r:id="rId6"/>
    <p:sldId id="264" r:id="rId7"/>
    <p:sldId id="265" r:id="rId8"/>
    <p:sldId id="266" r:id="rId9"/>
    <p:sldId id="279" r:id="rId10"/>
    <p:sldId id="280" r:id="rId11"/>
    <p:sldId id="281" r:id="rId12"/>
    <p:sldId id="287" r:id="rId13"/>
    <p:sldId id="274" r:id="rId14"/>
    <p:sldId id="292" r:id="rId15"/>
    <p:sldId id="275" r:id="rId16"/>
    <p:sldId id="282" r:id="rId17"/>
    <p:sldId id="260" r:id="rId18"/>
    <p:sldId id="273" r:id="rId19"/>
    <p:sldId id="288" r:id="rId20"/>
    <p:sldId id="277" r:id="rId21"/>
    <p:sldId id="270" r:id="rId22"/>
    <p:sldId id="259" r:id="rId23"/>
    <p:sldId id="299" r:id="rId24"/>
    <p:sldId id="269" r:id="rId25"/>
    <p:sldId id="294" r:id="rId26"/>
    <p:sldId id="289" r:id="rId27"/>
    <p:sldId id="300" r:id="rId28"/>
    <p:sldId id="301" r:id="rId29"/>
    <p:sldId id="283" r:id="rId30"/>
    <p:sldId id="284" r:id="rId31"/>
    <p:sldId id="285" r:id="rId32"/>
    <p:sldId id="286" r:id="rId33"/>
    <p:sldId id="268" r:id="rId34"/>
    <p:sldId id="302" r:id="rId35"/>
    <p:sldId id="290" r:id="rId36"/>
    <p:sldId id="271" r:id="rId37"/>
    <p:sldId id="296" r:id="rId38"/>
    <p:sldId id="305" r:id="rId39"/>
    <p:sldId id="303" r:id="rId40"/>
    <p:sldId id="304" r:id="rId41"/>
    <p:sldId id="261" r:id="rId42"/>
    <p:sldId id="306" r:id="rId43"/>
    <p:sldId id="308" r:id="rId44"/>
    <p:sldId id="309" r:id="rId45"/>
    <p:sldId id="310" r:id="rId46"/>
    <p:sldId id="311" r:id="rId47"/>
    <p:sldId id="312" r:id="rId48"/>
    <p:sldId id="313" r:id="rId49"/>
    <p:sldId id="316" r:id="rId50"/>
    <p:sldId id="317" r:id="rId51"/>
  </p:sldIdLst>
  <p:sldSz cx="12192000" cy="6858000"/>
  <p:notesSz cx="6858000" cy="9144000"/>
  <p:custDataLst>
    <p:tags r:id="rId5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AAE2"/>
    <a:srgbClr val="9FB8D6"/>
    <a:srgbClr val="4F4D50"/>
    <a:srgbClr val="EFEFEF"/>
    <a:srgbClr val="FFFFFF"/>
    <a:srgbClr val="010101"/>
    <a:srgbClr val="D9D9D9"/>
    <a:srgbClr val="8C775D"/>
    <a:srgbClr val="E0C596"/>
    <a:srgbClr val="C1141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6314" autoAdjust="0"/>
  </p:normalViewPr>
  <p:slideViewPr>
    <p:cSldViewPr snapToGrid="0">
      <p:cViewPr varScale="1">
        <p:scale>
          <a:sx n="108" d="100"/>
          <a:sy n="108" d="100"/>
        </p:scale>
        <p:origin x="720" y="150"/>
      </p:cViewPr>
      <p:guideLst/>
    </p:cSldViewPr>
  </p:slideViewPr>
  <p:notesTextViewPr>
    <p:cViewPr>
      <p:scale>
        <a:sx n="1" d="1"/>
        <a:sy n="1" d="1"/>
      </p:scale>
      <p:origin x="0" y="0"/>
    </p:cViewPr>
  </p:notesTextViewPr>
  <p:sorterViewPr>
    <p:cViewPr>
      <p:scale>
        <a:sx n="174" d="100"/>
        <a:sy n="174"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ags" Target="tags/tag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___1.xlsx"/><Relationship Id="rId1" Type="http://schemas.openxmlformats.org/officeDocument/2006/relationships/themeOverride" Target="../theme/themeOverrid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___10.xlsx"/><Relationship Id="rId2" Type="http://schemas.microsoft.com/office/2011/relationships/chartColorStyle" Target="colors3.xml"/><Relationship Id="rId1" Type="http://schemas.microsoft.com/office/2011/relationships/chartStyle" Target="style3.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___11.xlsx"/><Relationship Id="rId2" Type="http://schemas.microsoft.com/office/2011/relationships/chartColorStyle" Target="colors4.xml"/><Relationship Id="rId1" Type="http://schemas.microsoft.com/office/2011/relationships/chartStyle" Target="style4.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___12.xlsx"/><Relationship Id="rId1" Type="http://schemas.openxmlformats.org/officeDocument/2006/relationships/themeOverride" Target="../theme/themeOverride5.xml"/></Relationships>
</file>

<file path=ppt/charts/_rels/chart13.xml.rels><?xml version="1.0" encoding="UTF-8" standalone="yes"?>
<Relationships xmlns="http://schemas.openxmlformats.org/package/2006/relationships"><Relationship Id="rId1" Type="http://schemas.openxmlformats.org/officeDocument/2006/relationships/oleObject" Target="../embeddings/oleObject1.bin"/></Relationships>
</file>

<file path=ppt/charts/_rels/chart14.xml.rels><?xml version="1.0" encoding="UTF-8" standalone="yes"?>
<Relationships xmlns="http://schemas.openxmlformats.org/package/2006/relationships"><Relationship Id="rId1" Type="http://schemas.openxmlformats.org/officeDocument/2006/relationships/oleObject" Target="../embeddings/oleObject2.bin"/></Relationships>
</file>

<file path=ppt/charts/_rels/chart15.xml.rels><?xml version="1.0" encoding="UTF-8" standalone="yes"?>
<Relationships xmlns="http://schemas.openxmlformats.org/package/2006/relationships"><Relationship Id="rId1" Type="http://schemas.openxmlformats.org/officeDocument/2006/relationships/oleObject" Target="../embeddings/oleObject3.bin"/></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___13.xlsx"/><Relationship Id="rId2" Type="http://schemas.microsoft.com/office/2011/relationships/chartColorStyle" Target="colors5.xml"/><Relationship Id="rId1" Type="http://schemas.microsoft.com/office/2011/relationships/chartStyle" Target="style5.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___14.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___15.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___16.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___2.xlsx"/><Relationship Id="rId1" Type="http://schemas.openxmlformats.org/officeDocument/2006/relationships/themeOverride" Target="../theme/themeOverride2.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___3.xlsx"/><Relationship Id="rId1" Type="http://schemas.openxmlformats.org/officeDocument/2006/relationships/themeOverride" Target="../theme/themeOverrid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___4.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___6.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___7.xlsx"/><Relationship Id="rId2" Type="http://schemas.microsoft.com/office/2011/relationships/chartColorStyle" Target="colors2.xml"/><Relationship Id="rId1" Type="http://schemas.microsoft.com/office/2011/relationships/chartStyle" Target="style2.xml"/></Relationships>
</file>

<file path=ppt/charts/_rels/chart8.xml.rels><?xml version="1.0" encoding="UTF-8" standalone="yes"?>
<Relationships xmlns="http://schemas.openxmlformats.org/package/2006/relationships"><Relationship Id="rId2" Type="http://schemas.openxmlformats.org/officeDocument/2006/relationships/package" Target="../embeddings/Microsoft_Excel____8.xlsx"/><Relationship Id="rId1" Type="http://schemas.openxmlformats.org/officeDocument/2006/relationships/themeOverride" Target="../theme/themeOverride4.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___9.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ysClr val="windowText" lastClr="000000">
                  <a:alpha val="20000"/>
                </a:sysClr>
              </a:outerShdw>
            </a:effectLst>
          </c:spPr>
          <c:dPt>
            <c:idx val="0"/>
            <c:bubble3D val="0"/>
            <c:spPr>
              <a:solidFill>
                <a:srgbClr val="4F4D50"/>
              </a:solidFill>
              <a:ln>
                <a:noFill/>
              </a:ln>
              <a:effectLst>
                <a:outerShdw blurRad="114300" dist="114300" dir="5400000" algn="t" rotWithShape="0">
                  <a:sysClr val="windowText" lastClr="000000">
                    <a:alpha val="20000"/>
                  </a:sysClr>
                </a:outerShdw>
              </a:effectLst>
            </c:spPr>
            <c:extLst xmlns:c16r2="http://schemas.microsoft.com/office/drawing/2015/06/chart">
              <c:ext xmlns:c16="http://schemas.microsoft.com/office/drawing/2014/chart" uri="{C3380CC4-5D6E-409C-BE32-E72D297353CC}">
                <c16:uniqueId val="{00000001-35D0-405A-A926-C3064F369A28}"/>
              </c:ext>
            </c:extLst>
          </c:dPt>
          <c:dPt>
            <c:idx val="1"/>
            <c:bubble3D val="0"/>
            <c:spPr>
              <a:solidFill>
                <a:srgbClr val="9FB8D6"/>
              </a:solidFill>
              <a:effectLst>
                <a:outerShdw blurRad="114300" dist="114300" dir="5400000" algn="t" rotWithShape="0">
                  <a:sysClr val="windowText" lastClr="000000">
                    <a:alpha val="20000"/>
                  </a:sysClr>
                </a:outerShdw>
              </a:effectLst>
            </c:spPr>
            <c:extLst xmlns:c16r2="http://schemas.microsoft.com/office/drawing/2015/06/chart">
              <c:ext xmlns:c16="http://schemas.microsoft.com/office/drawing/2014/chart" uri="{C3380CC4-5D6E-409C-BE32-E72D297353CC}">
                <c16:uniqueId val="{00000003-35D0-405A-A926-C3064F369A28}"/>
              </c:ext>
            </c:extLst>
          </c:dPt>
          <c:dLbls>
            <c:delete val="1"/>
          </c:dLbls>
          <c:cat>
            <c:numRef>
              <c:f>Sheet1!$A$2:$A$3</c:f>
              <c:numCache>
                <c:formatCode>General</c:formatCode>
                <c:ptCount val="2"/>
              </c:numCache>
            </c:numRef>
          </c:cat>
          <c:val>
            <c:numRef>
              <c:f>Sheet1!$B$2:$B$3</c:f>
              <c:numCache>
                <c:formatCode>General</c:formatCode>
                <c:ptCount val="2"/>
                <c:pt idx="0">
                  <c:v>82</c:v>
                </c:pt>
                <c:pt idx="1">
                  <c:v>18</c:v>
                </c:pt>
              </c:numCache>
            </c:numRef>
          </c:val>
          <c:extLst xmlns:c16r2="http://schemas.microsoft.com/office/drawing/2015/06/chart">
            <c:ext xmlns:c16="http://schemas.microsoft.com/office/drawing/2014/chart" uri="{C3380CC4-5D6E-409C-BE32-E72D297353CC}">
              <c16:uniqueId val="{00000004-35D0-405A-A926-C3064F369A28}"/>
            </c:ext>
          </c:extLst>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sz="1800">
          <a:latin typeface="Bebas" pitchFamily="2" charset="0"/>
          <a:ea typeface="微软雅黑" panose="020B0503020204020204" pitchFamily="34" charset="-122"/>
          <a:sym typeface="Bebas" pitchFamily="2" charset="0"/>
        </a:defRPr>
      </a:pPr>
      <a:endParaRPr lang="zh-CN"/>
    </a:p>
  </c:txPr>
  <c:externalData r:id="rId2">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dPt>
            <c:idx val="0"/>
            <c:bubble3D val="0"/>
            <c:spPr>
              <a:solidFill>
                <a:srgbClr val="D9D9D9"/>
              </a:solidFill>
              <a:ln w="19050">
                <a:solidFill>
                  <a:schemeClr val="lt1"/>
                </a:solidFill>
              </a:ln>
              <a:effectLst/>
            </c:spPr>
          </c:dPt>
          <c:dPt>
            <c:idx val="1"/>
            <c:bubble3D val="0"/>
            <c:spPr>
              <a:solidFill>
                <a:srgbClr val="4F4D50"/>
              </a:solidFill>
              <a:ln w="19050">
                <a:solidFill>
                  <a:schemeClr val="lt1"/>
                </a:solidFill>
              </a:ln>
              <a:effectLst/>
            </c:spPr>
          </c:dPt>
          <c:dPt>
            <c:idx val="2"/>
            <c:bubble3D val="0"/>
            <c:spPr>
              <a:solidFill>
                <a:srgbClr val="9FB8D6"/>
              </a:solidFill>
              <a:ln w="19050">
                <a:solidFill>
                  <a:schemeClr val="lt1"/>
                </a:solidFill>
              </a:ln>
              <a:effectLst/>
            </c:spPr>
          </c:dPt>
          <c:dPt>
            <c:idx val="3"/>
            <c:bubble3D val="0"/>
            <c:spPr>
              <a:solidFill>
                <a:schemeClr val="bg1">
                  <a:lumMod val="65000"/>
                </a:schemeClr>
              </a:solidFill>
              <a:ln w="19050">
                <a:solidFill>
                  <a:schemeClr val="lt1"/>
                </a:solidFill>
              </a:ln>
              <a:effectLst/>
            </c:spPr>
          </c:dPt>
          <c:cat>
            <c:strRef>
              <c:f>Sheet1!$A$2:$A$5</c:f>
              <c:strCache>
                <c:ptCount val="4"/>
                <c:pt idx="0">
                  <c:v>第一季度</c:v>
                </c:pt>
                <c:pt idx="1">
                  <c:v>第二季度</c:v>
                </c:pt>
                <c:pt idx="2">
                  <c:v>第三季度</c:v>
                </c:pt>
                <c:pt idx="3">
                  <c:v>第四季度</c:v>
                </c:pt>
              </c:strCache>
            </c:strRef>
          </c:cat>
          <c:val>
            <c:numRef>
              <c:f>Sheet1!$B$2:$B$5</c:f>
              <c:numCache>
                <c:formatCode>General</c:formatCode>
                <c:ptCount val="4"/>
                <c:pt idx="0">
                  <c:v>8.1999999999999993</c:v>
                </c:pt>
                <c:pt idx="1">
                  <c:v>3.2</c:v>
                </c:pt>
                <c:pt idx="2">
                  <c:v>1.4</c:v>
                </c:pt>
                <c:pt idx="3">
                  <c:v>1.2</c:v>
                </c:pt>
              </c:numCache>
            </c:numRef>
          </c:val>
        </c:ser>
        <c:dLbls>
          <c:showLegendKey val="0"/>
          <c:showVal val="0"/>
          <c:showCatName val="0"/>
          <c:showSerName val="0"/>
          <c:showPercent val="0"/>
          <c:showBubbleSize val="0"/>
          <c:showLeaderLines val="1"/>
        </c:dLbls>
        <c:firstSliceAng val="0"/>
        <c:holeSize val="75"/>
      </c:doughnut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方正黑体简体" panose="02010601030101010101" pitchFamily="2" charset="-122"/>
              <a:ea typeface="方正黑体简体" panose="02010601030101010101" pitchFamily="2" charset="-122"/>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列1</c:v>
                </c:pt>
              </c:strCache>
            </c:strRef>
          </c:tx>
          <c:spPr>
            <a:solidFill>
              <a:schemeClr val="lt1"/>
            </a:solidFill>
            <a:ln w="19050">
              <a:solidFill>
                <a:schemeClr val="bg1"/>
              </a:solidFill>
            </a:ln>
            <a:effectLst>
              <a:outerShdw blurRad="254000" dist="63500" dir="2700000" algn="tl" rotWithShape="0">
                <a:prstClr val="black">
                  <a:alpha val="30000"/>
                </a:prstClr>
              </a:outerShdw>
            </a:effectLst>
          </c:spPr>
          <c:dPt>
            <c:idx val="0"/>
            <c:bubble3D val="0"/>
            <c:spPr>
              <a:solidFill>
                <a:srgbClr val="D9D9D9"/>
              </a:solidFill>
              <a:ln w="19050">
                <a:solidFill>
                  <a:schemeClr val="bg1"/>
                </a:solidFill>
              </a:ln>
              <a:effectLst>
                <a:outerShdw blurRad="254000" dist="63500" dir="2700000" algn="tl" rotWithShape="0">
                  <a:prstClr val="black">
                    <a:alpha val="30000"/>
                  </a:prstClr>
                </a:outerShdw>
              </a:effectLst>
            </c:spPr>
          </c:dPt>
          <c:dPt>
            <c:idx val="1"/>
            <c:bubble3D val="0"/>
            <c:spPr>
              <a:solidFill>
                <a:srgbClr val="4F4D50"/>
              </a:solidFill>
              <a:ln w="19050">
                <a:solidFill>
                  <a:schemeClr val="bg1"/>
                </a:solidFill>
              </a:ln>
              <a:effectLst>
                <a:outerShdw blurRad="254000" dist="63500" dir="2700000" algn="tl" rotWithShape="0">
                  <a:prstClr val="black">
                    <a:alpha val="30000"/>
                  </a:prstClr>
                </a:outerShdw>
              </a:effectLst>
            </c:spPr>
          </c:dPt>
          <c:dPt>
            <c:idx val="2"/>
            <c:bubble3D val="0"/>
            <c:spPr>
              <a:solidFill>
                <a:srgbClr val="9FB8D6"/>
              </a:solidFill>
              <a:ln w="19050">
                <a:solidFill>
                  <a:schemeClr val="bg1"/>
                </a:solidFill>
              </a:ln>
              <a:effectLst>
                <a:outerShdw blurRad="254000" dist="63500" dir="2700000" algn="tl" rotWithShape="0">
                  <a:prstClr val="black">
                    <a:alpha val="30000"/>
                  </a:prstClr>
                </a:outerShdw>
              </a:effectLst>
            </c:spPr>
          </c:dPt>
          <c:dPt>
            <c:idx val="3"/>
            <c:bubble3D val="0"/>
            <c:spPr>
              <a:solidFill>
                <a:schemeClr val="bg1">
                  <a:lumMod val="65000"/>
                </a:schemeClr>
              </a:solidFill>
              <a:ln w="19050">
                <a:solidFill>
                  <a:schemeClr val="bg1"/>
                </a:solidFill>
              </a:ln>
              <a:effectLst>
                <a:outerShdw blurRad="254000" dist="63500" dir="2700000" algn="tl" rotWithShape="0">
                  <a:prstClr val="black">
                    <a:alpha val="30000"/>
                  </a:prstClr>
                </a:outerShdw>
              </a:effectLst>
            </c:spPr>
          </c:dPt>
          <c:dLbls>
            <c:dLbl>
              <c:idx val="0"/>
              <c:layout>
                <c:manualLayout>
                  <c:x val="-0.20762082026192771"/>
                  <c:y val="-7.3418391447034936E-2"/>
                </c:manualLayout>
              </c:layout>
              <c:spPr>
                <a:noFill/>
                <a:ln>
                  <a:noFill/>
                </a:ln>
                <a:effectLst/>
              </c:spPr>
              <c:txPr>
                <a:bodyPr rot="0" spcFirstLastPara="1" vertOverflow="ellipsis" vert="horz" wrap="square" anchor="ctr" anchorCtr="1"/>
                <a:lstStyle/>
                <a:p>
                  <a:pPr>
                    <a:defRPr sz="1197" b="1" i="0" u="none" strike="noStrike" kern="1200" baseline="0">
                      <a:solidFill>
                        <a:srgbClr val="4F4D50"/>
                      </a:solidFill>
                      <a:latin typeface="微软雅黑 Light" panose="020B0502040204020203" pitchFamily="34" charset="-122"/>
                      <a:ea typeface="微软雅黑 Light" panose="020B0502040204020203" pitchFamily="34" charset="-122"/>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ext>
              </c:extLst>
            </c:dLbl>
            <c:dLbl>
              <c:idx val="1"/>
              <c:layout>
                <c:manualLayout>
                  <c:x val="0.15512664909304399"/>
                  <c:y val="-9.4951168662869637E-2"/>
                </c:manualLayout>
              </c:layout>
              <c:spPr>
                <a:noFill/>
                <a:ln>
                  <a:noFill/>
                </a:ln>
                <a:effectLst/>
              </c:spPr>
              <c:txPr>
                <a:bodyPr rot="0" spcFirstLastPara="1" vertOverflow="ellipsis" vert="horz" wrap="square" anchor="ctr" anchorCtr="1"/>
                <a:lstStyle/>
                <a:p>
                  <a:pPr>
                    <a:defRPr sz="1197" b="1" i="0" u="none" strike="noStrike" kern="1200" baseline="0">
                      <a:solidFill>
                        <a:schemeClr val="bg1"/>
                      </a:solidFill>
                      <a:latin typeface="微软雅黑 Light" panose="020B0502040204020203" pitchFamily="34" charset="-122"/>
                      <a:ea typeface="微软雅黑 Light" panose="020B0502040204020203" pitchFamily="34" charset="-122"/>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ext>
              </c:extLst>
            </c:dLbl>
            <c:dLbl>
              <c:idx val="2"/>
              <c:layout>
                <c:manualLayout>
                  <c:x val="0.16667590157165235"/>
                  <c:y val="0.16511483834589252"/>
                </c:manualLayout>
              </c:layout>
              <c:spPr>
                <a:noFill/>
                <a:ln>
                  <a:noFill/>
                </a:ln>
                <a:effectLst/>
              </c:spPr>
              <c:txPr>
                <a:bodyPr rot="0" spcFirstLastPara="1" vertOverflow="ellipsis" vert="horz" wrap="square" anchor="ctr" anchorCtr="1"/>
                <a:lstStyle/>
                <a:p>
                  <a:pPr>
                    <a:defRPr sz="1197" b="1" i="0" u="none" strike="noStrike" kern="1200" baseline="0">
                      <a:solidFill>
                        <a:srgbClr val="4F4D50"/>
                      </a:solidFill>
                      <a:latin typeface="微软雅黑 Light" panose="020B0502040204020203" pitchFamily="34" charset="-122"/>
                      <a:ea typeface="微软雅黑 Light" panose="020B0502040204020203" pitchFamily="34" charset="-122"/>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manualLayout>
                      <c:w val="0.1649105089524775"/>
                      <c:h val="0.14058379971856133"/>
                    </c:manualLayout>
                  </c15:layout>
                </c:ext>
              </c:extLst>
            </c:dLbl>
            <c:dLbl>
              <c:idx val="3"/>
              <c:layout>
                <c:manualLayout>
                  <c:x val="0.1074608074647584"/>
                  <c:y val="9.3066914636046411E-2"/>
                </c:manualLayout>
              </c:layout>
              <c:spPr>
                <a:noFill/>
                <a:ln>
                  <a:noFill/>
                </a:ln>
                <a:effectLst/>
              </c:spPr>
              <c:txPr>
                <a:bodyPr rot="0" spcFirstLastPara="1" vertOverflow="ellipsis" vert="horz" wrap="square" anchor="ctr" anchorCtr="1"/>
                <a:lstStyle/>
                <a:p>
                  <a:pPr>
                    <a:defRPr sz="1197" b="1" i="0" u="none" strike="noStrike" kern="1200" baseline="0">
                      <a:solidFill>
                        <a:srgbClr val="4F4D50"/>
                      </a:solidFill>
                      <a:latin typeface="微软雅黑 Light" panose="020B0502040204020203" pitchFamily="34" charset="-122"/>
                      <a:ea typeface="微软雅黑 Light" panose="020B0502040204020203" pitchFamily="34" charset="-122"/>
                      <a:cs typeface="+mn-cs"/>
                    </a:defRPr>
                  </a:pPr>
                  <a:endParaRPr lang="zh-CN"/>
                </a:p>
              </c:txPr>
              <c:dLblPos val="bestFit"/>
              <c:showLegendKey val="0"/>
              <c:showVal val="0"/>
              <c:showCatName val="1"/>
              <c:showSerName val="0"/>
              <c:showPercent val="1"/>
              <c:showBubbleSize val="0"/>
              <c:extLst>
                <c:ext xmlns:c15="http://schemas.microsoft.com/office/drawing/2012/chart" uri="{CE6537A1-D6FC-4f65-9D91-7224C49458BB}">
                  <c15:layout/>
                </c:ext>
              </c:extLst>
            </c:dLbl>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accent1"/>
                    </a:solidFill>
                    <a:latin typeface="微软雅黑 Light" panose="020B0502040204020203" pitchFamily="34" charset="-122"/>
                    <a:ea typeface="微软雅黑 Light" panose="020B0502040204020203" pitchFamily="34" charset="-122"/>
                    <a:cs typeface="+mn-cs"/>
                  </a:defRPr>
                </a:pPr>
                <a:endParaRPr lang="zh-CN"/>
              </a:p>
            </c:txPr>
            <c:dLblPos val="inEnd"/>
            <c:showLegendKey val="0"/>
            <c:showVal val="0"/>
            <c:showCatName val="1"/>
            <c:showSerName val="0"/>
            <c:showPercent val="1"/>
            <c:showBubbleSize val="0"/>
            <c:showLeaderLines val="1"/>
            <c:leaderLines>
              <c:spPr>
                <a:ln w="9525">
                  <a:solidFill>
                    <a:schemeClr val="accent1">
                      <a:lumMod val="60000"/>
                      <a:lumOff val="40000"/>
                    </a:schemeClr>
                  </a:solidFill>
                </a:ln>
                <a:effectLst/>
              </c:spPr>
            </c:leaderLines>
            <c:extLst>
              <c:ext xmlns:c15="http://schemas.microsoft.com/office/drawing/2012/chart" uri="{CE6537A1-D6FC-4f65-9D91-7224C49458BB}"/>
            </c:extLst>
          </c:dLbls>
          <c:cat>
            <c:strRef>
              <c:f>Sheet1!$A$2:$A$5</c:f>
              <c:strCache>
                <c:ptCount val="4"/>
                <c:pt idx="0">
                  <c:v>平台建设</c:v>
                </c:pt>
                <c:pt idx="1">
                  <c:v>产品研发</c:v>
                </c:pt>
                <c:pt idx="2">
                  <c:v>推广运营</c:v>
                </c:pt>
                <c:pt idx="3">
                  <c:v>市场拓展</c:v>
                </c:pt>
              </c:strCache>
            </c:strRef>
          </c:cat>
          <c:val>
            <c:numRef>
              <c:f>Sheet1!$B$2:$B$5</c:f>
              <c:numCache>
                <c:formatCode>General</c:formatCode>
                <c:ptCount val="4"/>
                <c:pt idx="0">
                  <c:v>8.1999999999999993</c:v>
                </c:pt>
                <c:pt idx="1">
                  <c:v>3.2</c:v>
                </c:pt>
                <c:pt idx="2">
                  <c:v>1.4</c:v>
                </c:pt>
                <c:pt idx="3">
                  <c:v>1.2</c:v>
                </c:pt>
              </c:numCache>
            </c:numRef>
          </c:val>
        </c:ser>
        <c:dLbls>
          <c:dLblPos val="in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chart>
  <c:spPr>
    <a:noFill/>
    <a:ln w="9525" cap="flat" cmpd="sng" algn="ctr">
      <a:noFill/>
      <a:round/>
    </a:ln>
    <a:effectLst/>
  </c:spPr>
  <c:txPr>
    <a:bodyPr/>
    <a:lstStyle/>
    <a:p>
      <a:pPr>
        <a:defRPr>
          <a:latin typeface="微软雅黑 Light" panose="020B0502040204020203" pitchFamily="34" charset="-122"/>
          <a:ea typeface="微软雅黑 Light" panose="020B0502040204020203" pitchFamily="34" charset="-122"/>
        </a:defRPr>
      </a:pPr>
      <a:endParaRPr lang="zh-CN"/>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pieChart>
        <c:varyColors val="1"/>
        <c:ser>
          <c:idx val="0"/>
          <c:order val="0"/>
          <c:tx>
            <c:strRef>
              <c:f>Sheet1!$B$1</c:f>
              <c:strCache>
                <c:ptCount val="1"/>
                <c:pt idx="0">
                  <c:v>销售额</c:v>
                </c:pt>
              </c:strCache>
            </c:strRef>
          </c:tx>
          <c:spPr>
            <a:solidFill>
              <a:srgbClr val="27506E"/>
            </a:solidFill>
            <a:ln>
              <a:noFill/>
            </a:ln>
            <a:effectLst>
              <a:outerShdw blurRad="50800" dist="38100" dir="5400000" algn="t" rotWithShape="0">
                <a:prstClr val="black">
                  <a:alpha val="40000"/>
                </a:prstClr>
              </a:outerShdw>
            </a:effectLst>
          </c:spPr>
          <c:explosion val="13"/>
          <c:dPt>
            <c:idx val="0"/>
            <c:bubble3D val="0"/>
            <c:spPr>
              <a:solidFill>
                <a:sysClr val="window" lastClr="FFFFFF">
                  <a:lumMod val="85000"/>
                </a:sysClr>
              </a:solidFill>
              <a:ln w="18999">
                <a:noFill/>
              </a:ln>
              <a:effectLst>
                <a:outerShdw blurRad="50800" dist="38100" dir="5400000" algn="t" rotWithShape="0">
                  <a:prstClr val="black">
                    <a:alpha val="40000"/>
                  </a:prstClr>
                </a:outerShdw>
              </a:effectLst>
            </c:spPr>
          </c:dPt>
          <c:dPt>
            <c:idx val="1"/>
            <c:bubble3D val="0"/>
            <c:spPr>
              <a:solidFill>
                <a:srgbClr val="4F4D50"/>
              </a:solidFill>
              <a:ln w="18999">
                <a:noFill/>
              </a:ln>
              <a:effectLst>
                <a:outerShdw blurRad="50800" dist="38100" dir="5400000" algn="t" rotWithShape="0">
                  <a:prstClr val="black">
                    <a:alpha val="40000"/>
                  </a:prstClr>
                </a:outerShdw>
              </a:effectLst>
            </c:spPr>
          </c:dPt>
          <c:cat>
            <c:strRef>
              <c:f>Sheet1!$A$2:$A$3</c:f>
              <c:strCache>
                <c:ptCount val="2"/>
                <c:pt idx="0">
                  <c:v>第一季度</c:v>
                </c:pt>
                <c:pt idx="1">
                  <c:v>第二季度</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1"/>
        </c:dLbls>
        <c:firstSliceAng val="0"/>
      </c:pieChart>
      <c:spPr>
        <a:noFill/>
        <a:ln w="25331">
          <a:noFill/>
        </a:ln>
      </c:spPr>
    </c:plotArea>
    <c:plotVisOnly val="1"/>
    <c:dispBlanksAs val="gap"/>
    <c:showDLblsOverMax val="0"/>
  </c:chart>
  <c:spPr>
    <a:noFill/>
    <a:ln>
      <a:noFill/>
    </a:ln>
    <a:effectLst/>
  </c:spPr>
  <c:txPr>
    <a:bodyPr/>
    <a:lstStyle/>
    <a:p>
      <a:pPr>
        <a:defRPr lang="zh-CN">
          <a:latin typeface="Calibri" panose="020F0502020204030204" pitchFamily="34" charset="0"/>
          <a:sym typeface="Calibri" panose="020F0502020204030204" pitchFamily="34" charset="0"/>
        </a:defRPr>
      </a:pPr>
      <a:endParaRPr lang="zh-CN"/>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30"/>
      <c:rotY val="0"/>
      <c:rAngAx val="0"/>
    </c:view3D>
    <c:floor>
      <c:thickness val="0"/>
    </c:floor>
    <c:sideWall>
      <c:thickness val="0"/>
    </c:sideWall>
    <c:backWall>
      <c:thickness val="0"/>
    </c:backWall>
    <c:plotArea>
      <c:layout/>
      <c:pie3DChart>
        <c:varyColors val="1"/>
        <c:ser>
          <c:idx val="0"/>
          <c:order val="0"/>
          <c:tx>
            <c:strRef>
              <c:f>Sheet1!$B$1</c:f>
              <c:strCache>
                <c:ptCount val="1"/>
                <c:pt idx="0">
                  <c:v>销售额</c:v>
                </c:pt>
              </c:strCache>
            </c:strRef>
          </c:tx>
          <c:spPr>
            <a:solidFill>
              <a:srgbClr val="4F4D50"/>
            </a:solidFill>
          </c:spPr>
          <c:explosion val="10"/>
          <c:dPt>
            <c:idx val="0"/>
            <c:bubble3D val="0"/>
            <c:spPr>
              <a:solidFill>
                <a:srgbClr val="D9D9D9"/>
              </a:solidFill>
            </c:spPr>
            <c:extLst xmlns:c16r2="http://schemas.microsoft.com/office/drawing/2015/06/chart">
              <c:ext xmlns:c16="http://schemas.microsoft.com/office/drawing/2014/chart" uri="{C3380CC4-5D6E-409C-BE32-E72D297353CC}">
                <c16:uniqueId val="{00000001-EAB3-4712-BDE4-92D0B6B3BD05}"/>
              </c:ext>
            </c:extLst>
          </c:dPt>
          <c:dPt>
            <c:idx val="1"/>
            <c:bubble3D val="0"/>
            <c:extLst xmlns:c16r2="http://schemas.microsoft.com/office/drawing/2015/06/chart">
              <c:ext xmlns:c16="http://schemas.microsoft.com/office/drawing/2014/chart" uri="{C3380CC4-5D6E-409C-BE32-E72D297353CC}">
                <c16:uniqueId val="{00000003-EAB3-4712-BDE4-92D0B6B3BD05}"/>
              </c:ext>
            </c:extLst>
          </c:dPt>
          <c:dPt>
            <c:idx val="2"/>
            <c:bubble3D val="0"/>
            <c:spPr>
              <a:solidFill>
                <a:srgbClr val="9FB8D6"/>
              </a:solidFill>
            </c:spPr>
            <c:extLst xmlns:c16r2="http://schemas.microsoft.com/office/drawing/2015/06/chart">
              <c:ext xmlns:c16="http://schemas.microsoft.com/office/drawing/2014/chart" uri="{C3380CC4-5D6E-409C-BE32-E72D297353CC}">
                <c16:uniqueId val="{00000005-EAB3-4712-BDE4-92D0B6B3BD05}"/>
              </c:ext>
            </c:extLst>
          </c:dPt>
          <c:dPt>
            <c:idx val="3"/>
            <c:bubble3D val="0"/>
            <c:spPr>
              <a:solidFill>
                <a:srgbClr val="D9D9D9"/>
              </a:solidFill>
            </c:spPr>
            <c:extLst xmlns:c16r2="http://schemas.microsoft.com/office/drawing/2015/06/chart">
              <c:ext xmlns:c16="http://schemas.microsoft.com/office/drawing/2014/chart" uri="{C3380CC4-5D6E-409C-BE32-E72D297353CC}">
                <c16:uniqueId val="{00000007-EAB3-4712-BDE4-92D0B6B3BD05}"/>
              </c:ext>
            </c:extLst>
          </c:dPt>
          <c:dPt>
            <c:idx val="4"/>
            <c:bubble3D val="0"/>
            <c:spPr>
              <a:solidFill>
                <a:schemeClr val="bg1">
                  <a:lumMod val="65000"/>
                </a:schemeClr>
              </a:solidFill>
            </c:spPr>
            <c:extLst xmlns:c16r2="http://schemas.microsoft.com/office/drawing/2015/06/chart">
              <c:ext xmlns:c16="http://schemas.microsoft.com/office/drawing/2014/chart" uri="{C3380CC4-5D6E-409C-BE32-E72D297353CC}">
                <c16:uniqueId val="{00000009-EAB3-4712-BDE4-92D0B6B3BD05}"/>
              </c:ext>
            </c:extLst>
          </c:dPt>
          <c:cat>
            <c:strRef>
              <c:f>Sheet1!$A$2:$A$6</c:f>
              <c:strCache>
                <c:ptCount val="5"/>
                <c:pt idx="0">
                  <c:v>第一季度</c:v>
                </c:pt>
                <c:pt idx="1">
                  <c:v>第二季度</c:v>
                </c:pt>
                <c:pt idx="2">
                  <c:v>第三季度</c:v>
                </c:pt>
                <c:pt idx="3">
                  <c:v>第四季度</c:v>
                </c:pt>
                <c:pt idx="4">
                  <c:v>第五季度</c:v>
                </c:pt>
              </c:strCache>
            </c:strRef>
          </c:cat>
          <c:val>
            <c:numRef>
              <c:f>Sheet1!$B$2:$B$6</c:f>
              <c:numCache>
                <c:formatCode>General</c:formatCode>
                <c:ptCount val="5"/>
                <c:pt idx="0">
                  <c:v>8.1999999999999993</c:v>
                </c:pt>
                <c:pt idx="1">
                  <c:v>0.8</c:v>
                </c:pt>
                <c:pt idx="2">
                  <c:v>1.4</c:v>
                </c:pt>
                <c:pt idx="3">
                  <c:v>1.2</c:v>
                </c:pt>
                <c:pt idx="4">
                  <c:v>1.9</c:v>
                </c:pt>
              </c:numCache>
            </c:numRef>
          </c:val>
          <c:extLst xmlns:c16r2="http://schemas.microsoft.com/office/drawing/2015/06/chart">
            <c:ext xmlns:c16="http://schemas.microsoft.com/office/drawing/2014/chart" uri="{C3380CC4-5D6E-409C-BE32-E72D297353CC}">
              <c16:uniqueId val="{0000000A-EAB3-4712-BDE4-92D0B6B3BD05}"/>
            </c:ext>
          </c:extLst>
        </c:ser>
        <c:dLbls>
          <c:showLegendKey val="0"/>
          <c:showVal val="0"/>
          <c:showCatName val="0"/>
          <c:showSerName val="0"/>
          <c:showPercent val="0"/>
          <c:showBubbleSize val="0"/>
          <c:showLeaderLines val="1"/>
        </c:dLbls>
      </c:pie3DChart>
    </c:plotArea>
    <c:plotVisOnly val="1"/>
    <c:dispBlanksAs val="gap"/>
    <c:showDLblsOverMax val="0"/>
  </c:chart>
  <c:txPr>
    <a:bodyPr/>
    <a:lstStyle/>
    <a:p>
      <a:pPr>
        <a:defRPr sz="1800"/>
      </a:pPr>
      <a:endParaRPr lang="zh-CN"/>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view3D>
      <c:rotX val="15"/>
      <c:rotY val="20"/>
      <c:rAngAx val="0"/>
    </c:view3D>
    <c:floor>
      <c:thickness val="0"/>
    </c:floor>
    <c:sideWall>
      <c:thickness val="0"/>
    </c:sideWall>
    <c:backWall>
      <c:thickness val="0"/>
    </c:backWall>
    <c:plotArea>
      <c:layout/>
      <c:bar3DChart>
        <c:barDir val="col"/>
        <c:grouping val="standard"/>
        <c:varyColors val="0"/>
        <c:ser>
          <c:idx val="0"/>
          <c:order val="0"/>
          <c:tx>
            <c:strRef>
              <c:f>Sheet1!$B$1</c:f>
              <c:strCache>
                <c:ptCount val="1"/>
                <c:pt idx="0">
                  <c:v>系列 1</c:v>
                </c:pt>
              </c:strCache>
            </c:strRef>
          </c:tx>
          <c:spPr>
            <a:solidFill>
              <a:srgbClr val="4F4D50"/>
            </a:solidFill>
            <a:effectLst>
              <a:outerShdw blurRad="50800" dist="38100" algn="l" rotWithShape="0">
                <a:schemeClr val="tx1">
                  <a:lumMod val="50000"/>
                  <a:lumOff val="50000"/>
                  <a:alpha val="20000"/>
                </a:schemeClr>
              </a:outerShdw>
            </a:effectLst>
            <a:scene3d>
              <a:camera prst="orthographicFront"/>
              <a:lightRig rig="threePt" dir="t"/>
            </a:scene3d>
            <a:sp3d prstMaterial="softEdge"/>
          </c:spPr>
          <c:invertIfNegative val="0"/>
          <c:dPt>
            <c:idx val="0"/>
            <c:invertIfNegative val="0"/>
            <c:bubble3D val="0"/>
            <c:extLst xmlns:c16r2="http://schemas.microsoft.com/office/drawing/2015/06/chart">
              <c:ext xmlns:c16="http://schemas.microsoft.com/office/drawing/2014/chart" uri="{C3380CC4-5D6E-409C-BE32-E72D297353CC}">
                <c16:uniqueId val="{00000001-9B3B-42B8-B871-67D2F6D8564F}"/>
              </c:ext>
            </c:extLst>
          </c:dPt>
          <c:dPt>
            <c:idx val="1"/>
            <c:invertIfNegative val="0"/>
            <c:bubble3D val="0"/>
            <c:extLst xmlns:c16r2="http://schemas.microsoft.com/office/drawing/2015/06/chart">
              <c:ext xmlns:c16="http://schemas.microsoft.com/office/drawing/2014/chart" uri="{C3380CC4-5D6E-409C-BE32-E72D297353CC}">
                <c16:uniqueId val="{00000003-9B3B-42B8-B871-67D2F6D8564F}"/>
              </c:ext>
            </c:extLst>
          </c:dPt>
          <c:dPt>
            <c:idx val="2"/>
            <c:invertIfNegative val="0"/>
            <c:bubble3D val="0"/>
            <c:extLst xmlns:c16r2="http://schemas.microsoft.com/office/drawing/2015/06/chart">
              <c:ext xmlns:c16="http://schemas.microsoft.com/office/drawing/2014/chart" uri="{C3380CC4-5D6E-409C-BE32-E72D297353CC}">
                <c16:uniqueId val="{00000005-9B3B-42B8-B871-67D2F6D8564F}"/>
              </c:ext>
            </c:extLst>
          </c:dPt>
          <c:dPt>
            <c:idx val="3"/>
            <c:invertIfNegative val="0"/>
            <c:bubble3D val="0"/>
            <c:extLst xmlns:c16r2="http://schemas.microsoft.com/office/drawing/2015/06/chart">
              <c:ext xmlns:c16="http://schemas.microsoft.com/office/drawing/2014/chart" uri="{C3380CC4-5D6E-409C-BE32-E72D297353CC}">
                <c16:uniqueId val="{00000007-9B3B-42B8-B871-67D2F6D8564F}"/>
              </c:ext>
            </c:extLst>
          </c:dPt>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8-9B3B-42B8-B871-67D2F6D8564F}"/>
            </c:ext>
          </c:extLst>
        </c:ser>
        <c:ser>
          <c:idx val="1"/>
          <c:order val="1"/>
          <c:tx>
            <c:strRef>
              <c:f>Sheet1!$C$1</c:f>
              <c:strCache>
                <c:ptCount val="1"/>
                <c:pt idx="0">
                  <c:v>系列 2</c:v>
                </c:pt>
              </c:strCache>
            </c:strRef>
          </c:tx>
          <c:spPr>
            <a:solidFill>
              <a:srgbClr val="9FB8D6"/>
            </a:solidFill>
            <a:effectLst>
              <a:outerShdw blurRad="50800" dist="38100" algn="l" rotWithShape="0">
                <a:schemeClr val="tx1">
                  <a:lumMod val="50000"/>
                  <a:lumOff val="50000"/>
                  <a:alpha val="20000"/>
                </a:schemeClr>
              </a:outerShdw>
            </a:effectLst>
            <a:scene3d>
              <a:camera prst="orthographicFront"/>
              <a:lightRig rig="threePt" dir="t"/>
            </a:scene3d>
            <a:sp3d prstMaterial="metal"/>
          </c:spPr>
          <c:invertIfNegative val="0"/>
          <c:dPt>
            <c:idx val="0"/>
            <c:invertIfNegative val="0"/>
            <c:bubble3D val="0"/>
            <c:extLst xmlns:c16r2="http://schemas.microsoft.com/office/drawing/2015/06/chart">
              <c:ext xmlns:c16="http://schemas.microsoft.com/office/drawing/2014/chart" uri="{C3380CC4-5D6E-409C-BE32-E72D297353CC}">
                <c16:uniqueId val="{0000000A-9B3B-42B8-B871-67D2F6D8564F}"/>
              </c:ext>
            </c:extLst>
          </c:dPt>
          <c:dPt>
            <c:idx val="1"/>
            <c:invertIfNegative val="0"/>
            <c:bubble3D val="0"/>
            <c:extLst xmlns:c16r2="http://schemas.microsoft.com/office/drawing/2015/06/chart">
              <c:ext xmlns:c16="http://schemas.microsoft.com/office/drawing/2014/chart" uri="{C3380CC4-5D6E-409C-BE32-E72D297353CC}">
                <c16:uniqueId val="{0000000C-9B3B-42B8-B871-67D2F6D8564F}"/>
              </c:ext>
            </c:extLst>
          </c:dPt>
          <c:dPt>
            <c:idx val="2"/>
            <c:invertIfNegative val="0"/>
            <c:bubble3D val="0"/>
            <c:extLst xmlns:c16r2="http://schemas.microsoft.com/office/drawing/2015/06/chart">
              <c:ext xmlns:c16="http://schemas.microsoft.com/office/drawing/2014/chart" uri="{C3380CC4-5D6E-409C-BE32-E72D297353CC}">
                <c16:uniqueId val="{0000000E-9B3B-42B8-B871-67D2F6D8564F}"/>
              </c:ext>
            </c:extLst>
          </c:dPt>
          <c:dPt>
            <c:idx val="3"/>
            <c:invertIfNegative val="0"/>
            <c:bubble3D val="0"/>
            <c:extLst xmlns:c16r2="http://schemas.microsoft.com/office/drawing/2015/06/chart">
              <c:ext xmlns:c16="http://schemas.microsoft.com/office/drawing/2014/chart" uri="{C3380CC4-5D6E-409C-BE32-E72D297353CC}">
                <c16:uniqueId val="{00000010-9B3B-42B8-B871-67D2F6D8564F}"/>
              </c:ext>
            </c:extLst>
          </c:dPt>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11-9B3B-42B8-B871-67D2F6D8564F}"/>
            </c:ext>
          </c:extLst>
        </c:ser>
        <c:ser>
          <c:idx val="2"/>
          <c:order val="2"/>
          <c:tx>
            <c:strRef>
              <c:f>Sheet1!$D$1</c:f>
              <c:strCache>
                <c:ptCount val="1"/>
                <c:pt idx="0">
                  <c:v>系列 3</c:v>
                </c:pt>
              </c:strCache>
            </c:strRef>
          </c:tx>
          <c:spPr>
            <a:solidFill>
              <a:schemeClr val="accent3"/>
            </a:solidFill>
            <a:effectLst>
              <a:outerShdw blurRad="50800" dist="38100" algn="l" rotWithShape="0">
                <a:schemeClr val="tx1">
                  <a:lumMod val="50000"/>
                  <a:lumOff val="50000"/>
                  <a:alpha val="20000"/>
                </a:schemeClr>
              </a:outerShdw>
            </a:effectLst>
            <a:scene3d>
              <a:camera prst="orthographicFront"/>
              <a:lightRig rig="threePt" dir="t"/>
            </a:scene3d>
            <a:sp3d prstMaterial="metal"/>
          </c:spPr>
          <c:invertIfNegative val="0"/>
          <c:dPt>
            <c:idx val="0"/>
            <c:invertIfNegative val="0"/>
            <c:bubble3D val="0"/>
            <c:extLst xmlns:c16r2="http://schemas.microsoft.com/office/drawing/2015/06/chart">
              <c:ext xmlns:c16="http://schemas.microsoft.com/office/drawing/2014/chart" uri="{C3380CC4-5D6E-409C-BE32-E72D297353CC}">
                <c16:uniqueId val="{00000013-9B3B-42B8-B871-67D2F6D8564F}"/>
              </c:ext>
            </c:extLst>
          </c:dPt>
          <c:dPt>
            <c:idx val="1"/>
            <c:invertIfNegative val="0"/>
            <c:bubble3D val="0"/>
            <c:extLst xmlns:c16r2="http://schemas.microsoft.com/office/drawing/2015/06/chart">
              <c:ext xmlns:c16="http://schemas.microsoft.com/office/drawing/2014/chart" uri="{C3380CC4-5D6E-409C-BE32-E72D297353CC}">
                <c16:uniqueId val="{00000015-9B3B-42B8-B871-67D2F6D8564F}"/>
              </c:ext>
            </c:extLst>
          </c:dPt>
          <c:dPt>
            <c:idx val="2"/>
            <c:invertIfNegative val="0"/>
            <c:bubble3D val="0"/>
            <c:extLst xmlns:c16r2="http://schemas.microsoft.com/office/drawing/2015/06/chart">
              <c:ext xmlns:c16="http://schemas.microsoft.com/office/drawing/2014/chart" uri="{C3380CC4-5D6E-409C-BE32-E72D297353CC}">
                <c16:uniqueId val="{00000017-9B3B-42B8-B871-67D2F6D8564F}"/>
              </c:ext>
            </c:extLst>
          </c:dPt>
          <c:dPt>
            <c:idx val="3"/>
            <c:invertIfNegative val="0"/>
            <c:bubble3D val="0"/>
            <c:extLst xmlns:c16r2="http://schemas.microsoft.com/office/drawing/2015/06/chart">
              <c:ext xmlns:c16="http://schemas.microsoft.com/office/drawing/2014/chart" uri="{C3380CC4-5D6E-409C-BE32-E72D297353CC}">
                <c16:uniqueId val="{00000019-9B3B-42B8-B871-67D2F6D8564F}"/>
              </c:ext>
            </c:extLst>
          </c:dPt>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xmlns:c16r2="http://schemas.microsoft.com/office/drawing/2015/06/chart">
            <c:ext xmlns:c16="http://schemas.microsoft.com/office/drawing/2014/chart" uri="{C3380CC4-5D6E-409C-BE32-E72D297353CC}">
              <c16:uniqueId val="{0000001A-9B3B-42B8-B871-67D2F6D8564F}"/>
            </c:ext>
          </c:extLst>
        </c:ser>
        <c:dLbls>
          <c:showLegendKey val="0"/>
          <c:showVal val="0"/>
          <c:showCatName val="0"/>
          <c:showSerName val="0"/>
          <c:showPercent val="0"/>
          <c:showBubbleSize val="0"/>
        </c:dLbls>
        <c:gapWidth val="498"/>
        <c:gapDepth val="14"/>
        <c:shape val="box"/>
        <c:axId val="-1729114064"/>
        <c:axId val="-1729125488"/>
        <c:axId val="-1735129024"/>
      </c:bar3DChart>
      <c:catAx>
        <c:axId val="-1729114064"/>
        <c:scaling>
          <c:orientation val="minMax"/>
        </c:scaling>
        <c:delete val="0"/>
        <c:axPos val="b"/>
        <c:numFmt formatCode="General" sourceLinked="0"/>
        <c:majorTickMark val="out"/>
        <c:minorTickMark val="none"/>
        <c:tickLblPos val="nextTo"/>
        <c:txPr>
          <a:bodyPr/>
          <a:lstStyle/>
          <a:p>
            <a:pPr>
              <a:defRPr sz="1200">
                <a:solidFill>
                  <a:srgbClr val="4A4C4D"/>
                </a:solidFill>
              </a:defRPr>
            </a:pPr>
            <a:endParaRPr lang="zh-CN"/>
          </a:p>
        </c:txPr>
        <c:crossAx val="-1729125488"/>
        <c:crosses val="autoZero"/>
        <c:auto val="1"/>
        <c:lblAlgn val="ctr"/>
        <c:lblOffset val="100"/>
        <c:noMultiLvlLbl val="0"/>
      </c:catAx>
      <c:valAx>
        <c:axId val="-1729125488"/>
        <c:scaling>
          <c:orientation val="minMax"/>
        </c:scaling>
        <c:delete val="0"/>
        <c:axPos val="l"/>
        <c:majorGridlines/>
        <c:numFmt formatCode="General" sourceLinked="1"/>
        <c:majorTickMark val="out"/>
        <c:minorTickMark val="none"/>
        <c:tickLblPos val="nextTo"/>
        <c:txPr>
          <a:bodyPr/>
          <a:lstStyle/>
          <a:p>
            <a:pPr>
              <a:defRPr sz="1600">
                <a:solidFill>
                  <a:schemeClr val="tx1">
                    <a:lumMod val="75000"/>
                    <a:lumOff val="25000"/>
                  </a:schemeClr>
                </a:solidFill>
              </a:defRPr>
            </a:pPr>
            <a:endParaRPr lang="zh-CN"/>
          </a:p>
        </c:txPr>
        <c:crossAx val="-1729114064"/>
        <c:crosses val="autoZero"/>
        <c:crossBetween val="between"/>
      </c:valAx>
      <c:serAx>
        <c:axId val="-1735129024"/>
        <c:scaling>
          <c:orientation val="minMax"/>
        </c:scaling>
        <c:delete val="0"/>
        <c:axPos val="b"/>
        <c:majorTickMark val="out"/>
        <c:minorTickMark val="none"/>
        <c:tickLblPos val="nextTo"/>
        <c:txPr>
          <a:bodyPr/>
          <a:lstStyle/>
          <a:p>
            <a:pPr>
              <a:defRPr sz="1100">
                <a:solidFill>
                  <a:srgbClr val="4A4C4D"/>
                </a:solidFill>
              </a:defRPr>
            </a:pPr>
            <a:endParaRPr lang="zh-CN"/>
          </a:p>
        </c:txPr>
        <c:crossAx val="-1729125488"/>
        <c:crosses val="autoZero"/>
      </c:serAx>
    </c:plotArea>
    <c:plotVisOnly val="1"/>
    <c:dispBlanksAs val="gap"/>
    <c:showDLblsOverMax val="0"/>
  </c:chart>
  <c:txPr>
    <a:bodyPr/>
    <a:lstStyle/>
    <a:p>
      <a:pPr>
        <a:defRPr sz="1800"/>
      </a:pPr>
      <a:endParaRPr lang="zh-CN"/>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radarChart>
        <c:radarStyle val="marker"/>
        <c:varyColors val="0"/>
        <c:ser>
          <c:idx val="0"/>
          <c:order val="0"/>
          <c:tx>
            <c:strRef>
              <c:f>Sheet1!$B$1</c:f>
              <c:strCache>
                <c:ptCount val="1"/>
                <c:pt idx="0">
                  <c:v>系列 1</c:v>
                </c:pt>
              </c:strCache>
            </c:strRef>
          </c:tx>
          <c:spPr>
            <a:ln w="15875">
              <a:solidFill>
                <a:srgbClr val="4F4D50"/>
              </a:solidFill>
            </a:ln>
          </c:spPr>
          <c:marker>
            <c:symbol val="circle"/>
            <c:size val="2"/>
            <c:spPr>
              <a:ln>
                <a:solidFill>
                  <a:srgbClr val="4F4D50"/>
                </a:solidFill>
              </a:ln>
            </c:spPr>
          </c:marker>
          <c:cat>
            <c:strRef>
              <c:f>Sheet1!$A$2:$A$6</c:f>
              <c:strCache>
                <c:ptCount val="5"/>
                <c:pt idx="0">
                  <c:v>标题一</c:v>
                </c:pt>
                <c:pt idx="1">
                  <c:v>标题二</c:v>
                </c:pt>
                <c:pt idx="2">
                  <c:v>标题三</c:v>
                </c:pt>
                <c:pt idx="3">
                  <c:v>标题四</c:v>
                </c:pt>
                <c:pt idx="4">
                  <c:v>标题五</c:v>
                </c:pt>
              </c:strCache>
            </c:strRef>
          </c:cat>
          <c:val>
            <c:numRef>
              <c:f>Sheet1!$B$2:$B$6</c:f>
              <c:numCache>
                <c:formatCode>General</c:formatCode>
                <c:ptCount val="5"/>
                <c:pt idx="0">
                  <c:v>32</c:v>
                </c:pt>
                <c:pt idx="1">
                  <c:v>32</c:v>
                </c:pt>
                <c:pt idx="2">
                  <c:v>28</c:v>
                </c:pt>
                <c:pt idx="3">
                  <c:v>12</c:v>
                </c:pt>
                <c:pt idx="4">
                  <c:v>15</c:v>
                </c:pt>
              </c:numCache>
            </c:numRef>
          </c:val>
          <c:extLst xmlns:c16r2="http://schemas.microsoft.com/office/drawing/2015/06/chart">
            <c:ext xmlns:c16="http://schemas.microsoft.com/office/drawing/2014/chart" uri="{C3380CC4-5D6E-409C-BE32-E72D297353CC}">
              <c16:uniqueId val="{00000000-ABE6-4478-A0DD-01C4E685D1C2}"/>
            </c:ext>
          </c:extLst>
        </c:ser>
        <c:ser>
          <c:idx val="1"/>
          <c:order val="1"/>
          <c:tx>
            <c:strRef>
              <c:f>Sheet1!$C$1</c:f>
              <c:strCache>
                <c:ptCount val="1"/>
                <c:pt idx="0">
                  <c:v>系列 2</c:v>
                </c:pt>
              </c:strCache>
            </c:strRef>
          </c:tx>
          <c:spPr>
            <a:ln w="12700">
              <a:solidFill>
                <a:srgbClr val="9FB8D6"/>
              </a:solidFill>
            </a:ln>
          </c:spPr>
          <c:marker>
            <c:symbol val="circle"/>
            <c:size val="2"/>
            <c:spPr>
              <a:ln>
                <a:solidFill>
                  <a:srgbClr val="9FB8D6"/>
                </a:solidFill>
              </a:ln>
            </c:spPr>
          </c:marker>
          <c:cat>
            <c:strRef>
              <c:f>Sheet1!$A$2:$A$6</c:f>
              <c:strCache>
                <c:ptCount val="5"/>
                <c:pt idx="0">
                  <c:v>标题一</c:v>
                </c:pt>
                <c:pt idx="1">
                  <c:v>标题二</c:v>
                </c:pt>
                <c:pt idx="2">
                  <c:v>标题三</c:v>
                </c:pt>
                <c:pt idx="3">
                  <c:v>标题四</c:v>
                </c:pt>
                <c:pt idx="4">
                  <c:v>标题五</c:v>
                </c:pt>
              </c:strCache>
            </c:strRef>
          </c:cat>
          <c:val>
            <c:numRef>
              <c:f>Sheet1!$C$2:$C$6</c:f>
              <c:numCache>
                <c:formatCode>General</c:formatCode>
                <c:ptCount val="5"/>
                <c:pt idx="0">
                  <c:v>12</c:v>
                </c:pt>
                <c:pt idx="1">
                  <c:v>12</c:v>
                </c:pt>
                <c:pt idx="2">
                  <c:v>12</c:v>
                </c:pt>
                <c:pt idx="3">
                  <c:v>21</c:v>
                </c:pt>
                <c:pt idx="4">
                  <c:v>28</c:v>
                </c:pt>
              </c:numCache>
            </c:numRef>
          </c:val>
          <c:extLst xmlns:c16r2="http://schemas.microsoft.com/office/drawing/2015/06/chart">
            <c:ext xmlns:c16="http://schemas.microsoft.com/office/drawing/2014/chart" uri="{C3380CC4-5D6E-409C-BE32-E72D297353CC}">
              <c16:uniqueId val="{00000001-ABE6-4478-A0DD-01C4E685D1C2}"/>
            </c:ext>
          </c:extLst>
        </c:ser>
        <c:dLbls>
          <c:showLegendKey val="0"/>
          <c:showVal val="0"/>
          <c:showCatName val="0"/>
          <c:showSerName val="0"/>
          <c:showPercent val="0"/>
          <c:showBubbleSize val="0"/>
        </c:dLbls>
        <c:axId val="-1729113520"/>
        <c:axId val="-1729109712"/>
      </c:radarChart>
      <c:catAx>
        <c:axId val="-1729113520"/>
        <c:scaling>
          <c:orientation val="minMax"/>
        </c:scaling>
        <c:delete val="0"/>
        <c:axPos val="b"/>
        <c:majorGridlines/>
        <c:numFmt formatCode="General" sourceLinked="1"/>
        <c:majorTickMark val="out"/>
        <c:minorTickMark val="none"/>
        <c:tickLblPos val="nextTo"/>
        <c:txPr>
          <a:bodyPr/>
          <a:lstStyle/>
          <a:p>
            <a:pPr>
              <a:defRPr sz="800">
                <a:solidFill>
                  <a:schemeClr val="tx1">
                    <a:lumMod val="65000"/>
                    <a:lumOff val="35000"/>
                  </a:schemeClr>
                </a:solidFill>
                <a:latin typeface="方正黑体简体" panose="02010601030101010101" pitchFamily="2" charset="-122"/>
                <a:ea typeface="方正黑体简体" panose="02010601030101010101" pitchFamily="2" charset="-122"/>
              </a:defRPr>
            </a:pPr>
            <a:endParaRPr lang="zh-CN"/>
          </a:p>
        </c:txPr>
        <c:crossAx val="-1729109712"/>
        <c:crosses val="autoZero"/>
        <c:auto val="1"/>
        <c:lblAlgn val="ctr"/>
        <c:lblOffset val="100"/>
        <c:noMultiLvlLbl val="0"/>
      </c:catAx>
      <c:valAx>
        <c:axId val="-1729109712"/>
        <c:scaling>
          <c:orientation val="minMax"/>
        </c:scaling>
        <c:delete val="1"/>
        <c:axPos val="l"/>
        <c:majorGridlines>
          <c:spPr>
            <a:ln>
              <a:solidFill>
                <a:schemeClr val="bg1">
                  <a:lumMod val="50000"/>
                  <a:alpha val="64000"/>
                </a:schemeClr>
              </a:solidFill>
              <a:prstDash val="sysDot"/>
            </a:ln>
          </c:spPr>
        </c:majorGridlines>
        <c:numFmt formatCode="General" sourceLinked="1"/>
        <c:majorTickMark val="cross"/>
        <c:minorTickMark val="none"/>
        <c:tickLblPos val="nextTo"/>
        <c:crossAx val="-1729113520"/>
        <c:crosses val="autoZero"/>
        <c:crossBetween val="between"/>
      </c:valAx>
    </c:plotArea>
    <c:plotVisOnly val="1"/>
    <c:dispBlanksAs val="gap"/>
    <c:showDLblsOverMax val="0"/>
  </c:chart>
  <c:txPr>
    <a:bodyPr/>
    <a:lstStyle/>
    <a:p>
      <a:pPr>
        <a:defRPr sz="1800"/>
      </a:pPr>
      <a:endParaRPr lang="zh-CN"/>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spPr>
            <a:solidFill>
              <a:srgbClr val="4F4D50"/>
            </a:solidFill>
            <a:ln>
              <a:noFill/>
            </a:ln>
            <a:effectLst/>
            <a:sp3d/>
          </c:spPr>
          <c:invertIfNegative val="0"/>
          <c:dPt>
            <c:idx val="0"/>
            <c:invertIfNegative val="0"/>
            <c:bubble3D val="0"/>
            <c:extLst xmlns:c16r2="http://schemas.microsoft.com/office/drawing/2015/06/chart">
              <c:ext xmlns:c16="http://schemas.microsoft.com/office/drawing/2014/chart" uri="{C3380CC4-5D6E-409C-BE32-E72D297353CC}">
                <c16:uniqueId val="{00000000-5D0C-45C0-8BA4-31CA8ACFB38B}"/>
              </c:ext>
            </c:extLst>
          </c:dPt>
          <c:dPt>
            <c:idx val="1"/>
            <c:invertIfNegative val="0"/>
            <c:bubble3D val="0"/>
            <c:extLst xmlns:c16r2="http://schemas.microsoft.com/office/drawing/2015/06/chart">
              <c:ext xmlns:c16="http://schemas.microsoft.com/office/drawing/2014/chart" uri="{C3380CC4-5D6E-409C-BE32-E72D297353CC}">
                <c16:uniqueId val="{00000001-5D0C-45C0-8BA4-31CA8ACFB38B}"/>
              </c:ext>
            </c:extLst>
          </c:dPt>
          <c:dPt>
            <c:idx val="2"/>
            <c:invertIfNegative val="0"/>
            <c:bubble3D val="0"/>
            <c:extLst xmlns:c16r2="http://schemas.microsoft.com/office/drawing/2015/06/chart">
              <c:ext xmlns:c16="http://schemas.microsoft.com/office/drawing/2014/chart" uri="{C3380CC4-5D6E-409C-BE32-E72D297353CC}">
                <c16:uniqueId val="{00000002-5D0C-45C0-8BA4-31CA8ACFB38B}"/>
              </c:ext>
            </c:extLst>
          </c:dPt>
          <c:dPt>
            <c:idx val="3"/>
            <c:invertIfNegative val="0"/>
            <c:bubble3D val="0"/>
            <c:extLst xmlns:c16r2="http://schemas.microsoft.com/office/drawing/2015/06/chart">
              <c:ext xmlns:c16="http://schemas.microsoft.com/office/drawing/2014/chart" uri="{C3380CC4-5D6E-409C-BE32-E72D297353CC}">
                <c16:uniqueId val="{00000003-5D0C-45C0-8BA4-31CA8ACFB38B}"/>
              </c:ext>
            </c:extLst>
          </c:dPt>
          <c:dPt>
            <c:idx val="4"/>
            <c:invertIfNegative val="0"/>
            <c:bubble3D val="0"/>
            <c:extLst xmlns:c16r2="http://schemas.microsoft.com/office/drawing/2015/06/chart">
              <c:ext xmlns:c16="http://schemas.microsoft.com/office/drawing/2014/chart" uri="{C3380CC4-5D6E-409C-BE32-E72D297353CC}">
                <c16:uniqueId val="{00000004-5D0C-45C0-8BA4-31CA8ACFB38B}"/>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Sheet1!$B$2:$B$6</c:f>
              <c:numCache>
                <c:formatCode>General</c:formatCode>
                <c:ptCount val="5"/>
                <c:pt idx="0">
                  <c:v>4</c:v>
                </c:pt>
                <c:pt idx="1">
                  <c:v>3</c:v>
                </c:pt>
                <c:pt idx="2">
                  <c:v>2</c:v>
                </c:pt>
                <c:pt idx="3">
                  <c:v>1</c:v>
                </c:pt>
                <c:pt idx="4">
                  <c:v>0.5</c:v>
                </c:pt>
              </c:numCache>
            </c:numRef>
          </c:val>
          <c:shape val="pyramid"/>
          <c:extLst xmlns:c16r2="http://schemas.microsoft.com/office/drawing/2015/06/chart">
            <c:ext xmlns:c16="http://schemas.microsoft.com/office/drawing/2014/chart" uri="{C3380CC4-5D6E-409C-BE32-E72D297353CC}">
              <c16:uniqueId val="{00000005-5D0C-45C0-8BA4-31CA8ACFB38B}"/>
            </c:ext>
            <c:ext xmlns:c15="http://schemas.microsoft.com/office/drawing/2012/chart" uri="{02D57815-91ED-43cb-92C2-25804820EDAC}">
              <c15:filteredSeriesTitle>
                <c15:tx>
                  <c:strRef>
                    <c:extLst xmlns:c16="http://schemas.microsoft.com/office/drawing/2014/chart" xmlns:c16r2="http://schemas.microsoft.com/office/drawing/2015/06/chart">
                      <c:ext uri="{02D57815-91ED-43cb-92C2-25804820EDAC}">
                        <c15:formulaRef>
                          <c15:sqref>Sheet1!$B$1</c15:sqref>
                        </c15:formulaRef>
                      </c:ext>
                    </c:extLst>
                    <c:strCache>
                      <c:ptCount val="1"/>
                      <c:pt idx="0">
                        <c:v>Revenue</c:v>
                      </c:pt>
                    </c:strCache>
                  </c:strRef>
                </c15:tx>
              </c15:filteredSeriesTitle>
            </c:ext>
            <c:ext xmlns:c15="http://schemas.microsoft.com/office/drawing/2012/chart" uri="{02D57815-91ED-43cb-92C2-25804820EDAC}">
              <c15:filteredCategoryTitle>
                <c15:cat>
                  <c:strRef>
                    <c:extLst xmlns:c16r2="http://schemas.microsoft.com/office/drawing/2015/06/chart">
                      <c:ext uri="{02D57815-91ED-43cb-92C2-25804820EDAC}">
                        <c15:formulaRef>
                          <c15:sqref>Sheet1!$A$2:$A$6</c15:sqref>
                        </c15:formulaRef>
                      </c:ext>
                    </c:extLst>
                    <c:strCache>
                      <c:ptCount val="5"/>
                      <c:pt idx="0">
                        <c:v>Design</c:v>
                      </c:pt>
                      <c:pt idx="1">
                        <c:v>Video</c:v>
                      </c:pt>
                      <c:pt idx="2">
                        <c:v>Graphics</c:v>
                      </c:pt>
                      <c:pt idx="3">
                        <c:v>Web</c:v>
                      </c:pt>
                      <c:pt idx="4">
                        <c:v>3D Ocean</c:v>
                      </c:pt>
                    </c:strCache>
                  </c:strRef>
                </c15:cat>
              </c15:filteredCategoryTitle>
            </c:ext>
          </c:extLst>
        </c:ser>
        <c:ser>
          <c:idx val="1"/>
          <c:order val="1"/>
          <c:spPr>
            <a:solidFill>
              <a:srgbClr val="9FB8D6"/>
            </a:solidFill>
            <a:ln>
              <a:noFill/>
            </a:ln>
            <a:effectLst/>
            <a:sp3d/>
          </c:spPr>
          <c:invertIfNegative val="0"/>
          <c:dPt>
            <c:idx val="0"/>
            <c:invertIfNegative val="0"/>
            <c:bubble3D val="0"/>
            <c:extLst xmlns:c16r2="http://schemas.microsoft.com/office/drawing/2015/06/chart">
              <c:ext xmlns:c16="http://schemas.microsoft.com/office/drawing/2014/chart" uri="{C3380CC4-5D6E-409C-BE32-E72D297353CC}">
                <c16:uniqueId val="{00000006-5D0C-45C0-8BA4-31CA8ACFB38B}"/>
              </c:ext>
            </c:extLst>
          </c:dPt>
          <c:dPt>
            <c:idx val="1"/>
            <c:invertIfNegative val="0"/>
            <c:bubble3D val="0"/>
            <c:extLst xmlns:c16r2="http://schemas.microsoft.com/office/drawing/2015/06/chart">
              <c:ext xmlns:c16="http://schemas.microsoft.com/office/drawing/2014/chart" uri="{C3380CC4-5D6E-409C-BE32-E72D297353CC}">
                <c16:uniqueId val="{00000007-5D0C-45C0-8BA4-31CA8ACFB38B}"/>
              </c:ext>
            </c:extLst>
          </c:dPt>
          <c:dPt>
            <c:idx val="2"/>
            <c:invertIfNegative val="0"/>
            <c:bubble3D val="0"/>
            <c:extLst xmlns:c16r2="http://schemas.microsoft.com/office/drawing/2015/06/chart">
              <c:ext xmlns:c16="http://schemas.microsoft.com/office/drawing/2014/chart" uri="{C3380CC4-5D6E-409C-BE32-E72D297353CC}">
                <c16:uniqueId val="{00000008-5D0C-45C0-8BA4-31CA8ACFB38B}"/>
              </c:ext>
            </c:extLst>
          </c:dPt>
          <c:dPt>
            <c:idx val="3"/>
            <c:invertIfNegative val="0"/>
            <c:bubble3D val="0"/>
            <c:extLst xmlns:c16r2="http://schemas.microsoft.com/office/drawing/2015/06/chart">
              <c:ext xmlns:c16="http://schemas.microsoft.com/office/drawing/2014/chart" uri="{C3380CC4-5D6E-409C-BE32-E72D297353CC}">
                <c16:uniqueId val="{00000009-5D0C-45C0-8BA4-31CA8ACFB38B}"/>
              </c:ext>
            </c:extLst>
          </c:dPt>
          <c:dPt>
            <c:idx val="4"/>
            <c:invertIfNegative val="0"/>
            <c:bubble3D val="0"/>
            <c:extLst xmlns:c16r2="http://schemas.microsoft.com/office/drawing/2015/06/chart">
              <c:ext xmlns:c16="http://schemas.microsoft.com/office/drawing/2014/chart" uri="{C3380CC4-5D6E-409C-BE32-E72D297353CC}">
                <c16:uniqueId val="{0000000A-5D0C-45C0-8BA4-31CA8ACFB38B}"/>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Sheet1!$C$2:$C$6</c:f>
              <c:numCache>
                <c:formatCode>General</c:formatCode>
                <c:ptCount val="5"/>
                <c:pt idx="0">
                  <c:v>5</c:v>
                </c:pt>
                <c:pt idx="1">
                  <c:v>4</c:v>
                </c:pt>
                <c:pt idx="2">
                  <c:v>3</c:v>
                </c:pt>
                <c:pt idx="3">
                  <c:v>2</c:v>
                </c:pt>
                <c:pt idx="4">
                  <c:v>1</c:v>
                </c:pt>
              </c:numCache>
            </c:numRef>
          </c:val>
          <c:shape val="pyramid"/>
          <c:extLst xmlns:c16r2="http://schemas.microsoft.com/office/drawing/2015/06/chart">
            <c:ext xmlns:c16="http://schemas.microsoft.com/office/drawing/2014/chart" uri="{C3380CC4-5D6E-409C-BE32-E72D297353CC}">
              <c16:uniqueId val="{0000000B-5D0C-45C0-8BA4-31CA8ACFB38B}"/>
            </c:ext>
            <c:ext xmlns:c15="http://schemas.microsoft.com/office/drawing/2012/chart" uri="{02D57815-91ED-43cb-92C2-25804820EDAC}">
              <c15:filteredSeriesTitle>
                <c15:tx>
                  <c:strRef>
                    <c:extLst xmlns:c16="http://schemas.microsoft.com/office/drawing/2014/chart" xmlns:c16r2="http://schemas.microsoft.com/office/drawing/2015/06/chart">
                      <c:ext uri="{02D57815-91ED-43cb-92C2-25804820EDAC}">
                        <c15:formulaRef>
                          <c15:sqref>Sheet1!$C$1</c15:sqref>
                        </c15:formulaRef>
                      </c:ext>
                    </c:extLst>
                    <c:strCache>
                      <c:ptCount val="1"/>
                      <c:pt idx="0">
                        <c:v>Sales 1</c:v>
                      </c:pt>
                    </c:strCache>
                  </c:strRef>
                </c15:tx>
              </c15:filteredSeriesTitle>
            </c:ext>
            <c:ext xmlns:c15="http://schemas.microsoft.com/office/drawing/2012/chart" uri="{02D57815-91ED-43cb-92C2-25804820EDAC}">
              <c15:filteredCategoryTitle>
                <c15:cat>
                  <c:strRef>
                    <c:extLst xmlns:c16r2="http://schemas.microsoft.com/office/drawing/2015/06/chart">
                      <c:ext uri="{02D57815-91ED-43cb-92C2-25804820EDAC}">
                        <c15:formulaRef>
                          <c15:sqref>Sheet1!$A$2:$A$6</c15:sqref>
                        </c15:formulaRef>
                      </c:ext>
                    </c:extLst>
                    <c:strCache>
                      <c:ptCount val="5"/>
                      <c:pt idx="0">
                        <c:v>Design</c:v>
                      </c:pt>
                      <c:pt idx="1">
                        <c:v>Video</c:v>
                      </c:pt>
                      <c:pt idx="2">
                        <c:v>Graphics</c:v>
                      </c:pt>
                      <c:pt idx="3">
                        <c:v>Web</c:v>
                      </c:pt>
                      <c:pt idx="4">
                        <c:v>3D Ocean</c:v>
                      </c:pt>
                    </c:strCache>
                  </c:strRef>
                </c15:cat>
              </c15:filteredCategoryTitle>
            </c:ext>
          </c:extLst>
        </c:ser>
        <c:ser>
          <c:idx val="2"/>
          <c:order val="2"/>
          <c:spPr>
            <a:solidFill>
              <a:schemeClr val="accent3"/>
            </a:solidFill>
            <a:ln>
              <a:noFill/>
            </a:ln>
            <a:effectLst/>
            <a:sp3d/>
          </c:spPr>
          <c:invertIfNegative val="0"/>
          <c:dPt>
            <c:idx val="0"/>
            <c:invertIfNegative val="0"/>
            <c:bubble3D val="0"/>
            <c:extLst xmlns:c16r2="http://schemas.microsoft.com/office/drawing/2015/06/chart">
              <c:ext xmlns:c16="http://schemas.microsoft.com/office/drawing/2014/chart" uri="{C3380CC4-5D6E-409C-BE32-E72D297353CC}">
                <c16:uniqueId val="{0000000C-5D0C-45C0-8BA4-31CA8ACFB38B}"/>
              </c:ext>
            </c:extLst>
          </c:dPt>
          <c:dPt>
            <c:idx val="1"/>
            <c:invertIfNegative val="0"/>
            <c:bubble3D val="0"/>
            <c:extLst xmlns:c16r2="http://schemas.microsoft.com/office/drawing/2015/06/chart">
              <c:ext xmlns:c16="http://schemas.microsoft.com/office/drawing/2014/chart" uri="{C3380CC4-5D6E-409C-BE32-E72D297353CC}">
                <c16:uniqueId val="{0000000D-5D0C-45C0-8BA4-31CA8ACFB38B}"/>
              </c:ext>
            </c:extLst>
          </c:dPt>
          <c:dPt>
            <c:idx val="2"/>
            <c:invertIfNegative val="0"/>
            <c:bubble3D val="0"/>
            <c:extLst xmlns:c16r2="http://schemas.microsoft.com/office/drawing/2015/06/chart">
              <c:ext xmlns:c16="http://schemas.microsoft.com/office/drawing/2014/chart" uri="{C3380CC4-5D6E-409C-BE32-E72D297353CC}">
                <c16:uniqueId val="{0000000E-5D0C-45C0-8BA4-31CA8ACFB38B}"/>
              </c:ext>
            </c:extLst>
          </c:dPt>
          <c:dPt>
            <c:idx val="3"/>
            <c:invertIfNegative val="0"/>
            <c:bubble3D val="0"/>
            <c:extLst xmlns:c16r2="http://schemas.microsoft.com/office/drawing/2015/06/chart">
              <c:ext xmlns:c16="http://schemas.microsoft.com/office/drawing/2014/chart" uri="{C3380CC4-5D6E-409C-BE32-E72D297353CC}">
                <c16:uniqueId val="{0000000F-5D0C-45C0-8BA4-31CA8ACFB38B}"/>
              </c:ext>
            </c:extLst>
          </c:dPt>
          <c:dPt>
            <c:idx val="4"/>
            <c:invertIfNegative val="0"/>
            <c:bubble3D val="0"/>
            <c:extLst xmlns:c16r2="http://schemas.microsoft.com/office/drawing/2015/06/chart">
              <c:ext xmlns:c16="http://schemas.microsoft.com/office/drawing/2014/chart" uri="{C3380CC4-5D6E-409C-BE32-E72D297353CC}">
                <c16:uniqueId val="{00000010-5D0C-45C0-8BA4-31CA8ACFB38B}"/>
              </c:ext>
            </c:extLst>
          </c:dPt>
          <c:dLbls>
            <c:spPr>
              <a:noFill/>
              <a:ln>
                <a:noFill/>
              </a:ln>
              <a:effectLst/>
            </c:spPr>
            <c:txPr>
              <a:bodyPr rot="0" spcFirstLastPara="1" vertOverflow="ellipsis" vert="horz" wrap="square" anchor="ctr" anchorCtr="1"/>
              <a:lstStyle/>
              <a:p>
                <a:pPr>
                  <a:defRPr sz="1197" b="0" i="0" u="none" strike="noStrike" kern="1200" baseline="0">
                    <a:solidFill>
                      <a:schemeClr val="tx1">
                        <a:lumMod val="75000"/>
                        <a:lumOff val="2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1">
                          <a:lumMod val="35000"/>
                          <a:lumOff val="65000"/>
                        </a:schemeClr>
                      </a:solidFill>
                    </a:ln>
                    <a:effectLst/>
                  </c:spPr>
                </c15:leaderLines>
              </c:ext>
            </c:extLst>
          </c:dLbls>
          <c:val>
            <c:numRef>
              <c:f>Sheet1!$D$2:$D$6</c:f>
              <c:numCache>
                <c:formatCode>General</c:formatCode>
                <c:ptCount val="5"/>
                <c:pt idx="0">
                  <c:v>6</c:v>
                </c:pt>
                <c:pt idx="1">
                  <c:v>5</c:v>
                </c:pt>
                <c:pt idx="2">
                  <c:v>4</c:v>
                </c:pt>
                <c:pt idx="3">
                  <c:v>3</c:v>
                </c:pt>
                <c:pt idx="4">
                  <c:v>2</c:v>
                </c:pt>
              </c:numCache>
            </c:numRef>
          </c:val>
          <c:shape val="pyramid"/>
          <c:extLst xmlns:c16r2="http://schemas.microsoft.com/office/drawing/2015/06/chart">
            <c:ext xmlns:c16="http://schemas.microsoft.com/office/drawing/2014/chart" uri="{C3380CC4-5D6E-409C-BE32-E72D297353CC}">
              <c16:uniqueId val="{00000011-5D0C-45C0-8BA4-31CA8ACFB38B}"/>
            </c:ext>
            <c:ext xmlns:c15="http://schemas.microsoft.com/office/drawing/2012/chart" uri="{02D57815-91ED-43cb-92C2-25804820EDAC}">
              <c15:filteredSeriesTitle>
                <c15:tx>
                  <c:strRef>
                    <c:extLst xmlns:c16="http://schemas.microsoft.com/office/drawing/2014/chart" xmlns:c16r2="http://schemas.microsoft.com/office/drawing/2015/06/chart">
                      <c:ext uri="{02D57815-91ED-43cb-92C2-25804820EDAC}">
                        <c15:formulaRef>
                          <c15:sqref>Sheet1!$D$1</c15:sqref>
                        </c15:formulaRef>
                      </c:ext>
                    </c:extLst>
                    <c:strCache>
                      <c:ptCount val="1"/>
                      <c:pt idx="0">
                        <c:v>Sales 2</c:v>
                      </c:pt>
                    </c:strCache>
                  </c:strRef>
                </c15:tx>
              </c15:filteredSeriesTitle>
            </c:ext>
            <c:ext xmlns:c15="http://schemas.microsoft.com/office/drawing/2012/chart" uri="{02D57815-91ED-43cb-92C2-25804820EDAC}">
              <c15:filteredCategoryTitle>
                <c15:cat>
                  <c:strRef>
                    <c:extLst xmlns:c16r2="http://schemas.microsoft.com/office/drawing/2015/06/chart">
                      <c:ext uri="{02D57815-91ED-43cb-92C2-25804820EDAC}">
                        <c15:formulaRef>
                          <c15:sqref>Sheet1!$A$2:$A$6</c15:sqref>
                        </c15:formulaRef>
                      </c:ext>
                    </c:extLst>
                    <c:strCache>
                      <c:ptCount val="5"/>
                      <c:pt idx="0">
                        <c:v>Design</c:v>
                      </c:pt>
                      <c:pt idx="1">
                        <c:v>Video</c:v>
                      </c:pt>
                      <c:pt idx="2">
                        <c:v>Graphics</c:v>
                      </c:pt>
                      <c:pt idx="3">
                        <c:v>Web</c:v>
                      </c:pt>
                      <c:pt idx="4">
                        <c:v>3D Ocean</c:v>
                      </c:pt>
                    </c:strCache>
                  </c:strRef>
                </c15:cat>
              </c15:filteredCategoryTitle>
            </c:ext>
          </c:extLst>
        </c:ser>
        <c:dLbls>
          <c:showLegendKey val="0"/>
          <c:showVal val="1"/>
          <c:showCatName val="0"/>
          <c:showSerName val="0"/>
          <c:showPercent val="0"/>
          <c:showBubbleSize val="0"/>
        </c:dLbls>
        <c:gapWidth val="150"/>
        <c:shape val="box"/>
        <c:axId val="-1729096112"/>
        <c:axId val="-1729111344"/>
        <c:axId val="-1735127776"/>
      </c:bar3DChart>
      <c:catAx>
        <c:axId val="-1729096112"/>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cap="none" spc="0" normalizeH="0" baseline="0">
                <a:solidFill>
                  <a:schemeClr val="tx1">
                    <a:lumMod val="65000"/>
                    <a:lumOff val="3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crossAx val="-1729111344"/>
        <c:crosses val="autoZero"/>
        <c:auto val="1"/>
        <c:lblAlgn val="ctr"/>
        <c:lblOffset val="100"/>
        <c:noMultiLvlLbl val="0"/>
      </c:catAx>
      <c:valAx>
        <c:axId val="-1729111344"/>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crossAx val="-1729096112"/>
        <c:crosses val="autoZero"/>
        <c:crossBetween val="between"/>
      </c:valAx>
      <c:serAx>
        <c:axId val="-1735127776"/>
        <c:scaling>
          <c:orientation val="minMax"/>
        </c:scaling>
        <c:delete val="0"/>
        <c:axPos val="b"/>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微软雅黑 Light" panose="020B0502040204020203" pitchFamily="34" charset="-122"/>
                <a:ea typeface="微软雅黑" panose="020B0503020204020204" pitchFamily="34" charset="-122"/>
                <a:cs typeface="+mn-cs"/>
                <a:sym typeface="微软雅黑 Light" panose="020B0502040204020203" pitchFamily="34" charset="-122"/>
              </a:defRPr>
            </a:pPr>
            <a:endParaRPr lang="zh-CN"/>
          </a:p>
        </c:txPr>
        <c:crossAx val="-1729111344"/>
        <c:crosses val="autoZero"/>
      </c:serAx>
      <c:spPr>
        <a:noFill/>
        <a:ln>
          <a:noFill/>
        </a:ln>
        <a:effectLst/>
      </c:spPr>
    </c:plotArea>
    <c:plotVisOnly val="1"/>
    <c:dispBlanksAs val="gap"/>
    <c:showDLblsOverMax val="0"/>
  </c:chart>
  <c:spPr>
    <a:noFill/>
    <a:ln>
      <a:noFill/>
    </a:ln>
    <a:effectLst/>
  </c:spPr>
  <c:txPr>
    <a:bodyPr/>
    <a:lstStyle/>
    <a:p>
      <a:pPr>
        <a:defRPr>
          <a:latin typeface="微软雅黑 Light" panose="020B0502040204020203" pitchFamily="34" charset="-122"/>
          <a:ea typeface="微软雅黑" panose="020B0503020204020204" pitchFamily="34" charset="-122"/>
          <a:sym typeface="微软雅黑 Light" panose="020B0502040204020203" pitchFamily="34" charset="-122"/>
        </a:defRPr>
      </a:pPr>
      <a:endParaRPr lang="zh-CN"/>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clustered"/>
        <c:varyColors val="0"/>
        <c:ser>
          <c:idx val="0"/>
          <c:order val="0"/>
          <c:tx>
            <c:strRef>
              <c:f>Sheet1!$B$1</c:f>
              <c:strCache>
                <c:ptCount val="1"/>
                <c:pt idx="0">
                  <c:v>Total Sales</c:v>
                </c:pt>
              </c:strCache>
            </c:strRef>
          </c:tx>
          <c:spPr>
            <a:solidFill>
              <a:srgbClr val="4F4D50"/>
            </a:solidFill>
            <a:ln>
              <a:noFill/>
            </a:ln>
            <a:effectLst/>
            <a:sp3d/>
          </c:spPr>
          <c:invertIfNegative val="0"/>
          <c:cat>
            <c:numRef>
              <c:f>Sheet1!$A$2:$A$5</c:f>
              <c:numCache>
                <c:formatCode>General</c:formatCode>
                <c:ptCount val="4"/>
                <c:pt idx="0">
                  <c:v>2013</c:v>
                </c:pt>
                <c:pt idx="1">
                  <c:v>2014</c:v>
                </c:pt>
                <c:pt idx="2">
                  <c:v>2015</c:v>
                </c:pt>
                <c:pt idx="3">
                  <c:v>2016</c:v>
                </c:pt>
              </c:numCache>
            </c:num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3358-413C-8C4D-BC5D6777D5CC}"/>
            </c:ext>
          </c:extLst>
        </c:ser>
        <c:ser>
          <c:idx val="1"/>
          <c:order val="1"/>
          <c:tx>
            <c:strRef>
              <c:f>Sheet1!$C$1</c:f>
              <c:strCache>
                <c:ptCount val="1"/>
                <c:pt idx="0">
                  <c:v>Gross</c:v>
                </c:pt>
              </c:strCache>
            </c:strRef>
          </c:tx>
          <c:spPr>
            <a:solidFill>
              <a:srgbClr val="9FB8D6"/>
            </a:solidFill>
            <a:ln>
              <a:noFill/>
            </a:ln>
            <a:effectLst/>
            <a:sp3d/>
          </c:spPr>
          <c:invertIfNegative val="0"/>
          <c:cat>
            <c:numRef>
              <c:f>Sheet1!$A$2:$A$5</c:f>
              <c:numCache>
                <c:formatCode>General</c:formatCode>
                <c:ptCount val="4"/>
                <c:pt idx="0">
                  <c:v>2013</c:v>
                </c:pt>
                <c:pt idx="1">
                  <c:v>2014</c:v>
                </c:pt>
                <c:pt idx="2">
                  <c:v>2015</c:v>
                </c:pt>
                <c:pt idx="3">
                  <c:v>2016</c:v>
                </c:pt>
              </c:numCache>
            </c:numRef>
          </c:cat>
          <c:val>
            <c:numRef>
              <c:f>Sheet1!$C$2:$C$5</c:f>
              <c:numCache>
                <c:formatCode>General</c:formatCode>
                <c:ptCount val="4"/>
                <c:pt idx="0">
                  <c:v>3</c:v>
                </c:pt>
                <c:pt idx="1">
                  <c:v>1</c:v>
                </c:pt>
                <c:pt idx="2">
                  <c:v>2</c:v>
                </c:pt>
                <c:pt idx="3">
                  <c:v>3</c:v>
                </c:pt>
              </c:numCache>
            </c:numRef>
          </c:val>
          <c:extLst xmlns:c16r2="http://schemas.microsoft.com/office/drawing/2015/06/chart">
            <c:ext xmlns:c16="http://schemas.microsoft.com/office/drawing/2014/chart" uri="{C3380CC4-5D6E-409C-BE32-E72D297353CC}">
              <c16:uniqueId val="{00000001-3358-413C-8C4D-BC5D6777D5CC}"/>
            </c:ext>
          </c:extLst>
        </c:ser>
        <c:ser>
          <c:idx val="2"/>
          <c:order val="2"/>
          <c:tx>
            <c:strRef>
              <c:f>Sheet1!$D$1</c:f>
              <c:strCache>
                <c:ptCount val="1"/>
                <c:pt idx="0">
                  <c:v>Profit</c:v>
                </c:pt>
              </c:strCache>
            </c:strRef>
          </c:tx>
          <c:spPr>
            <a:solidFill>
              <a:schemeClr val="accent3"/>
            </a:solidFill>
            <a:ln>
              <a:noFill/>
            </a:ln>
            <a:effectLst/>
            <a:sp3d/>
          </c:spPr>
          <c:invertIfNegative val="0"/>
          <c:cat>
            <c:numRef>
              <c:f>Sheet1!$A$2:$A$5</c:f>
              <c:numCache>
                <c:formatCode>General</c:formatCode>
                <c:ptCount val="4"/>
                <c:pt idx="0">
                  <c:v>2013</c:v>
                </c:pt>
                <c:pt idx="1">
                  <c:v>2014</c:v>
                </c:pt>
                <c:pt idx="2">
                  <c:v>2015</c:v>
                </c:pt>
                <c:pt idx="3">
                  <c:v>2016</c:v>
                </c:pt>
              </c:numCache>
            </c:numRef>
          </c:cat>
          <c:val>
            <c:numRef>
              <c:f>Sheet1!$D$2:$D$5</c:f>
              <c:numCache>
                <c:formatCode>General</c:formatCode>
                <c:ptCount val="4"/>
                <c:pt idx="0">
                  <c:v>2</c:v>
                </c:pt>
                <c:pt idx="1">
                  <c:v>1</c:v>
                </c:pt>
                <c:pt idx="2">
                  <c:v>1.5</c:v>
                </c:pt>
                <c:pt idx="3">
                  <c:v>2.5</c:v>
                </c:pt>
              </c:numCache>
            </c:numRef>
          </c:val>
          <c:extLst xmlns:c16r2="http://schemas.microsoft.com/office/drawing/2015/06/chart">
            <c:ext xmlns:c16="http://schemas.microsoft.com/office/drawing/2014/chart" uri="{C3380CC4-5D6E-409C-BE32-E72D297353CC}">
              <c16:uniqueId val="{00000002-3358-413C-8C4D-BC5D6777D5CC}"/>
            </c:ext>
          </c:extLst>
        </c:ser>
        <c:dLbls>
          <c:showLegendKey val="0"/>
          <c:showVal val="0"/>
          <c:showCatName val="0"/>
          <c:showSerName val="0"/>
          <c:showPercent val="0"/>
          <c:showBubbleSize val="0"/>
        </c:dLbls>
        <c:gapWidth val="150"/>
        <c:shape val="box"/>
        <c:axId val="-1729101552"/>
        <c:axId val="-1729123856"/>
        <c:axId val="0"/>
      </c:bar3DChart>
      <c:catAx>
        <c:axId val="-1729101552"/>
        <c:scaling>
          <c:orientation val="minMax"/>
        </c:scaling>
        <c:delete val="0"/>
        <c:axPos val="l"/>
        <c:numFmt formatCode="General" sourceLinked="1"/>
        <c:majorTickMark val="none"/>
        <c:minorTickMark val="none"/>
        <c:tickLblPos val="nextTo"/>
        <c:spPr>
          <a:noFill/>
          <a:ln>
            <a:noFill/>
          </a:ln>
          <a:effectLst/>
        </c:spPr>
        <c:txPr>
          <a:bodyPr rot="-60000000" vert="horz"/>
          <a:lstStyle/>
          <a:p>
            <a:pPr>
              <a:defRPr/>
            </a:pPr>
            <a:endParaRPr lang="zh-CN"/>
          </a:p>
        </c:txPr>
        <c:crossAx val="-1729123856"/>
        <c:crosses val="autoZero"/>
        <c:auto val="1"/>
        <c:lblAlgn val="ctr"/>
        <c:lblOffset val="100"/>
        <c:noMultiLvlLbl val="0"/>
      </c:catAx>
      <c:valAx>
        <c:axId val="-1729123856"/>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1729101552"/>
        <c:crosses val="autoZero"/>
        <c:crossBetween val="between"/>
      </c:valAx>
      <c:spPr>
        <a:noFill/>
        <a:ln>
          <a:noFill/>
        </a:ln>
        <a:effectLst/>
      </c:spPr>
    </c:plotArea>
    <c:plotVisOnly val="1"/>
    <c:dispBlanksAs val="gap"/>
    <c:showDLblsOverMax val="0"/>
  </c:chart>
  <c:spPr>
    <a:noFill/>
    <a:ln>
      <a:noFill/>
    </a:ln>
    <a:effectLst/>
  </c:spPr>
  <c:txPr>
    <a:bodyPr/>
    <a:lstStyle/>
    <a:p>
      <a:pPr>
        <a:defRPr>
          <a:solidFill>
            <a:srgbClr val="4F4D50"/>
          </a:solidFill>
          <a:latin typeface="方正黑体简体" panose="02010601030101010101" pitchFamily="2" charset="-122"/>
          <a:ea typeface="方正黑体简体" panose="02010601030101010101" pitchFamily="2" charset="-122"/>
          <a:cs typeface="+mn-ea"/>
          <a:sym typeface="+mn-lt"/>
        </a:defRPr>
      </a:pPr>
      <a:endParaRPr lang="zh-CN"/>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D9D9D9"/>
            </a:solidFill>
            <a:ln>
              <a:noFill/>
            </a:ln>
            <a:effectLst/>
          </c:spPr>
          <c:invertIfNegative val="0"/>
          <c:cat>
            <c:strRef>
              <c:f>Sheet1!$A$2:$A$10</c:f>
              <c:strCache>
                <c:ptCount val="4"/>
                <c:pt idx="0">
                  <c:v>Category 1</c:v>
                </c:pt>
                <c:pt idx="1">
                  <c:v>Category 2</c:v>
                </c:pt>
                <c:pt idx="2">
                  <c:v>Category 3</c:v>
                </c:pt>
                <c:pt idx="3">
                  <c:v>Category 4</c:v>
                </c:pt>
              </c:strCache>
            </c:strRef>
          </c:cat>
          <c:val>
            <c:numRef>
              <c:f>Sheet1!$B$2:$B$10</c:f>
              <c:numCache>
                <c:formatCode>General</c:formatCode>
                <c:ptCount val="9"/>
                <c:pt idx="0">
                  <c:v>10</c:v>
                </c:pt>
                <c:pt idx="1">
                  <c:v>11</c:v>
                </c:pt>
                <c:pt idx="2">
                  <c:v>12</c:v>
                </c:pt>
                <c:pt idx="3">
                  <c:v>9</c:v>
                </c:pt>
                <c:pt idx="4">
                  <c:v>8</c:v>
                </c:pt>
                <c:pt idx="5">
                  <c:v>7</c:v>
                </c:pt>
                <c:pt idx="6">
                  <c:v>12</c:v>
                </c:pt>
                <c:pt idx="7">
                  <c:v>11</c:v>
                </c:pt>
                <c:pt idx="8">
                  <c:v>10</c:v>
                </c:pt>
              </c:numCache>
            </c:numRef>
          </c:val>
          <c:extLst xmlns:c16r2="http://schemas.microsoft.com/office/drawing/2015/06/chart">
            <c:ext xmlns:c16="http://schemas.microsoft.com/office/drawing/2014/chart" uri="{C3380CC4-5D6E-409C-BE32-E72D297353CC}">
              <c16:uniqueId val="{00000000-2D83-4E7E-9E3A-36BE9755DB2E}"/>
            </c:ext>
          </c:extLst>
        </c:ser>
        <c:ser>
          <c:idx val="1"/>
          <c:order val="1"/>
          <c:tx>
            <c:strRef>
              <c:f>Sheet1!$C$1</c:f>
              <c:strCache>
                <c:ptCount val="1"/>
                <c:pt idx="0">
                  <c:v>Series 2</c:v>
                </c:pt>
              </c:strCache>
            </c:strRef>
          </c:tx>
          <c:spPr>
            <a:solidFill>
              <a:srgbClr val="4F4D50"/>
            </a:solidFill>
            <a:ln>
              <a:noFill/>
            </a:ln>
            <a:effectLst/>
          </c:spPr>
          <c:invertIfNegative val="0"/>
          <c:cat>
            <c:strRef>
              <c:f>Sheet1!$A$2:$A$10</c:f>
              <c:strCache>
                <c:ptCount val="4"/>
                <c:pt idx="0">
                  <c:v>Category 1</c:v>
                </c:pt>
                <c:pt idx="1">
                  <c:v>Category 2</c:v>
                </c:pt>
                <c:pt idx="2">
                  <c:v>Category 3</c:v>
                </c:pt>
                <c:pt idx="3">
                  <c:v>Category 4</c:v>
                </c:pt>
              </c:strCache>
            </c:strRef>
          </c:cat>
          <c:val>
            <c:numRef>
              <c:f>Sheet1!$C$2:$C$10</c:f>
              <c:numCache>
                <c:formatCode>General</c:formatCode>
                <c:ptCount val="9"/>
                <c:pt idx="0">
                  <c:v>1</c:v>
                </c:pt>
                <c:pt idx="1">
                  <c:v>2</c:v>
                </c:pt>
                <c:pt idx="2">
                  <c:v>2</c:v>
                </c:pt>
                <c:pt idx="3">
                  <c:v>1</c:v>
                </c:pt>
                <c:pt idx="4">
                  <c:v>3</c:v>
                </c:pt>
                <c:pt idx="5">
                  <c:v>1.2</c:v>
                </c:pt>
                <c:pt idx="6">
                  <c:v>1.7</c:v>
                </c:pt>
                <c:pt idx="7">
                  <c:v>1.3</c:v>
                </c:pt>
                <c:pt idx="8">
                  <c:v>2</c:v>
                </c:pt>
              </c:numCache>
            </c:numRef>
          </c:val>
          <c:extLst xmlns:c16r2="http://schemas.microsoft.com/office/drawing/2015/06/chart">
            <c:ext xmlns:c16="http://schemas.microsoft.com/office/drawing/2014/chart" uri="{C3380CC4-5D6E-409C-BE32-E72D297353CC}">
              <c16:uniqueId val="{00000001-2D83-4E7E-9E3A-36BE9755DB2E}"/>
            </c:ext>
          </c:extLst>
        </c:ser>
        <c:dLbls>
          <c:showLegendKey val="0"/>
          <c:showVal val="0"/>
          <c:showCatName val="0"/>
          <c:showSerName val="0"/>
          <c:showPercent val="0"/>
          <c:showBubbleSize val="0"/>
        </c:dLbls>
        <c:gapWidth val="100"/>
        <c:overlap val="100"/>
        <c:axId val="-1729120048"/>
        <c:axId val="-1729103184"/>
      </c:barChart>
      <c:catAx>
        <c:axId val="-1729120048"/>
        <c:scaling>
          <c:orientation val="minMax"/>
        </c:scaling>
        <c:delete val="1"/>
        <c:axPos val="b"/>
        <c:numFmt formatCode="General" sourceLinked="1"/>
        <c:majorTickMark val="out"/>
        <c:minorTickMark val="none"/>
        <c:tickLblPos val="nextTo"/>
        <c:crossAx val="-1729103184"/>
        <c:crosses val="autoZero"/>
        <c:auto val="1"/>
        <c:lblAlgn val="ctr"/>
        <c:lblOffset val="100"/>
        <c:noMultiLvlLbl val="0"/>
      </c:catAx>
      <c:valAx>
        <c:axId val="-1729103184"/>
        <c:scaling>
          <c:orientation val="minMax"/>
        </c:scaling>
        <c:delete val="0"/>
        <c:axPos val="l"/>
        <c:majorGridlines>
          <c:spPr>
            <a:ln w="9525" cap="flat" cmpd="sng" algn="ctr">
              <a:solidFill>
                <a:schemeClr val="tx1">
                  <a:lumMod val="40000"/>
                  <a:lumOff val="60000"/>
                </a:schemeClr>
              </a:solidFill>
              <a:round/>
            </a:ln>
            <a:effectLst/>
          </c:spPr>
        </c:majorGridlines>
        <c:numFmt formatCode="General" sourceLinked="1"/>
        <c:majorTickMark val="out"/>
        <c:minorTickMark val="none"/>
        <c:tickLblPos val="nextTo"/>
        <c:spPr>
          <a:noFill/>
          <a:ln>
            <a:noFill/>
          </a:ln>
          <a:effectLst/>
        </c:spPr>
        <c:txPr>
          <a:bodyPr rot="-60000000" vert="horz"/>
          <a:lstStyle/>
          <a:p>
            <a:pPr>
              <a:defRPr/>
            </a:pPr>
            <a:endParaRPr lang="zh-CN"/>
          </a:p>
        </c:txPr>
        <c:crossAx val="-1729120048"/>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spPr>
            <a:solidFill>
              <a:srgbClr val="D9D9D9"/>
            </a:solidFill>
            <a:ln>
              <a:noFill/>
            </a:ln>
            <a:effectLst/>
          </c:spPr>
          <c:invertIfNegative val="0"/>
          <c:cat>
            <c:strRef>
              <c:f>Sheet1!$A$2:$A$10</c:f>
              <c:strCache>
                <c:ptCount val="4"/>
                <c:pt idx="0">
                  <c:v>Category 1</c:v>
                </c:pt>
                <c:pt idx="1">
                  <c:v>Category 2</c:v>
                </c:pt>
                <c:pt idx="2">
                  <c:v>Category 3</c:v>
                </c:pt>
                <c:pt idx="3">
                  <c:v>Category 4</c:v>
                </c:pt>
              </c:strCache>
            </c:strRef>
          </c:cat>
          <c:val>
            <c:numRef>
              <c:f>Sheet1!$B$2:$B$10</c:f>
              <c:numCache>
                <c:formatCode>General</c:formatCode>
                <c:ptCount val="9"/>
                <c:pt idx="0">
                  <c:v>11</c:v>
                </c:pt>
                <c:pt idx="1">
                  <c:v>9</c:v>
                </c:pt>
                <c:pt idx="2">
                  <c:v>11</c:v>
                </c:pt>
                <c:pt idx="3">
                  <c:v>9.5</c:v>
                </c:pt>
                <c:pt idx="4">
                  <c:v>8</c:v>
                </c:pt>
                <c:pt idx="5">
                  <c:v>8</c:v>
                </c:pt>
                <c:pt idx="6">
                  <c:v>12</c:v>
                </c:pt>
                <c:pt idx="7">
                  <c:v>11</c:v>
                </c:pt>
                <c:pt idx="8">
                  <c:v>10</c:v>
                </c:pt>
              </c:numCache>
            </c:numRef>
          </c:val>
          <c:extLst xmlns:c16r2="http://schemas.microsoft.com/office/drawing/2015/06/chart">
            <c:ext xmlns:c16="http://schemas.microsoft.com/office/drawing/2014/chart" uri="{C3380CC4-5D6E-409C-BE32-E72D297353CC}">
              <c16:uniqueId val="{00000000-3153-4C18-A9DE-5BD2C07F3CBE}"/>
            </c:ext>
          </c:extLst>
        </c:ser>
        <c:ser>
          <c:idx val="1"/>
          <c:order val="1"/>
          <c:tx>
            <c:strRef>
              <c:f>Sheet1!$C$1</c:f>
              <c:strCache>
                <c:ptCount val="1"/>
                <c:pt idx="0">
                  <c:v>Series 2</c:v>
                </c:pt>
              </c:strCache>
            </c:strRef>
          </c:tx>
          <c:spPr>
            <a:solidFill>
              <a:srgbClr val="9FB8D6"/>
            </a:solidFill>
            <a:ln>
              <a:noFill/>
            </a:ln>
            <a:effectLst/>
          </c:spPr>
          <c:invertIfNegative val="0"/>
          <c:cat>
            <c:strRef>
              <c:f>Sheet1!$A$2:$A$10</c:f>
              <c:strCache>
                <c:ptCount val="4"/>
                <c:pt idx="0">
                  <c:v>Category 1</c:v>
                </c:pt>
                <c:pt idx="1">
                  <c:v>Category 2</c:v>
                </c:pt>
                <c:pt idx="2">
                  <c:v>Category 3</c:v>
                </c:pt>
                <c:pt idx="3">
                  <c:v>Category 4</c:v>
                </c:pt>
              </c:strCache>
            </c:strRef>
          </c:cat>
          <c:val>
            <c:numRef>
              <c:f>Sheet1!$C$2:$C$10</c:f>
              <c:numCache>
                <c:formatCode>General</c:formatCode>
                <c:ptCount val="9"/>
                <c:pt idx="0">
                  <c:v>2</c:v>
                </c:pt>
                <c:pt idx="1">
                  <c:v>1.7</c:v>
                </c:pt>
                <c:pt idx="2">
                  <c:v>1.9</c:v>
                </c:pt>
                <c:pt idx="3">
                  <c:v>2</c:v>
                </c:pt>
                <c:pt idx="4">
                  <c:v>3</c:v>
                </c:pt>
                <c:pt idx="5">
                  <c:v>2.1</c:v>
                </c:pt>
                <c:pt idx="6">
                  <c:v>2</c:v>
                </c:pt>
                <c:pt idx="7">
                  <c:v>1.3</c:v>
                </c:pt>
                <c:pt idx="8">
                  <c:v>2</c:v>
                </c:pt>
              </c:numCache>
            </c:numRef>
          </c:val>
          <c:extLst xmlns:c16r2="http://schemas.microsoft.com/office/drawing/2015/06/chart">
            <c:ext xmlns:c16="http://schemas.microsoft.com/office/drawing/2014/chart" uri="{C3380CC4-5D6E-409C-BE32-E72D297353CC}">
              <c16:uniqueId val="{00000001-3153-4C18-A9DE-5BD2C07F3CBE}"/>
            </c:ext>
          </c:extLst>
        </c:ser>
        <c:dLbls>
          <c:showLegendKey val="0"/>
          <c:showVal val="0"/>
          <c:showCatName val="0"/>
          <c:showSerName val="0"/>
          <c:showPercent val="0"/>
          <c:showBubbleSize val="0"/>
        </c:dLbls>
        <c:gapWidth val="100"/>
        <c:overlap val="100"/>
        <c:axId val="-1729110800"/>
        <c:axId val="-1729099920"/>
      </c:barChart>
      <c:catAx>
        <c:axId val="-1729110800"/>
        <c:scaling>
          <c:orientation val="minMax"/>
        </c:scaling>
        <c:delete val="1"/>
        <c:axPos val="b"/>
        <c:numFmt formatCode="General" sourceLinked="1"/>
        <c:majorTickMark val="out"/>
        <c:minorTickMark val="none"/>
        <c:tickLblPos val="nextTo"/>
        <c:crossAx val="-1729099920"/>
        <c:crosses val="autoZero"/>
        <c:auto val="1"/>
        <c:lblAlgn val="ctr"/>
        <c:lblOffset val="100"/>
        <c:noMultiLvlLbl val="0"/>
      </c:catAx>
      <c:valAx>
        <c:axId val="-1729099920"/>
        <c:scaling>
          <c:orientation val="minMax"/>
        </c:scaling>
        <c:delete val="0"/>
        <c:axPos val="l"/>
        <c:majorGridlines>
          <c:spPr>
            <a:ln w="9525" cap="flat" cmpd="sng" algn="ctr">
              <a:solidFill>
                <a:schemeClr val="tx1">
                  <a:lumMod val="40000"/>
                  <a:lumOff val="60000"/>
                </a:schemeClr>
              </a:solidFill>
              <a:round/>
            </a:ln>
            <a:effectLst/>
          </c:spPr>
        </c:majorGridlines>
        <c:numFmt formatCode="General" sourceLinked="1"/>
        <c:majorTickMark val="out"/>
        <c:minorTickMark val="none"/>
        <c:tickLblPos val="nextTo"/>
        <c:spPr>
          <a:noFill/>
          <a:ln>
            <a:noFill/>
          </a:ln>
          <a:effectLst/>
        </c:spPr>
        <c:txPr>
          <a:bodyPr rot="-60000000" vert="horz"/>
          <a:lstStyle/>
          <a:p>
            <a:pPr>
              <a:defRPr/>
            </a:pPr>
            <a:endParaRPr lang="zh-CN"/>
          </a:p>
        </c:txPr>
        <c:crossAx val="-1729110800"/>
        <c:crosses val="autoZero"/>
        <c:crossBetween val="between"/>
      </c:valAx>
      <c:spPr>
        <a:noFill/>
        <a:ln>
          <a:noFill/>
        </a:ln>
        <a:effectLst/>
      </c:spPr>
    </c:plotArea>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ysClr val="windowText" lastClr="000000">
                  <a:alpha val="20000"/>
                </a:sysClr>
              </a:outerShdw>
            </a:effectLst>
          </c:spPr>
          <c:dPt>
            <c:idx val="0"/>
            <c:bubble3D val="0"/>
            <c:spPr>
              <a:solidFill>
                <a:srgbClr val="4F4D50"/>
              </a:solidFill>
              <a:ln>
                <a:noFill/>
              </a:ln>
              <a:effectLst>
                <a:outerShdw blurRad="114300" dist="114300" dir="5400000" algn="t" rotWithShape="0">
                  <a:sysClr val="windowText" lastClr="000000">
                    <a:alpha val="20000"/>
                  </a:sysClr>
                </a:outerShdw>
              </a:effectLst>
            </c:spPr>
            <c:extLst xmlns:c16r2="http://schemas.microsoft.com/office/drawing/2015/06/chart">
              <c:ext xmlns:c16="http://schemas.microsoft.com/office/drawing/2014/chart" uri="{C3380CC4-5D6E-409C-BE32-E72D297353CC}">
                <c16:uniqueId val="{00000001-D5AF-4F1A-852E-4AC7E231EDA0}"/>
              </c:ext>
            </c:extLst>
          </c:dPt>
          <c:dPt>
            <c:idx val="1"/>
            <c:bubble3D val="0"/>
            <c:spPr>
              <a:solidFill>
                <a:srgbClr val="9FB8D6"/>
              </a:solidFill>
              <a:effectLst>
                <a:outerShdw blurRad="114300" dist="114300" dir="5400000" algn="t" rotWithShape="0">
                  <a:sysClr val="windowText" lastClr="000000">
                    <a:alpha val="20000"/>
                  </a:sysClr>
                </a:outerShdw>
              </a:effectLst>
            </c:spPr>
            <c:extLst xmlns:c16r2="http://schemas.microsoft.com/office/drawing/2015/06/chart">
              <c:ext xmlns:c16="http://schemas.microsoft.com/office/drawing/2014/chart" uri="{C3380CC4-5D6E-409C-BE32-E72D297353CC}">
                <c16:uniqueId val="{00000003-D5AF-4F1A-852E-4AC7E231EDA0}"/>
              </c:ext>
            </c:extLst>
          </c:dPt>
          <c:dLbls>
            <c:delete val="1"/>
          </c:dLbls>
          <c:cat>
            <c:numRef>
              <c:f>Sheet1!$A$2:$A$3</c:f>
              <c:numCache>
                <c:formatCode>General</c:formatCode>
                <c:ptCount val="2"/>
              </c:numCache>
            </c:numRef>
          </c:cat>
          <c:val>
            <c:numRef>
              <c:f>Sheet1!$B$2:$B$3</c:f>
              <c:numCache>
                <c:formatCode>General</c:formatCode>
                <c:ptCount val="2"/>
                <c:pt idx="0">
                  <c:v>59</c:v>
                </c:pt>
                <c:pt idx="1">
                  <c:v>41</c:v>
                </c:pt>
              </c:numCache>
            </c:numRef>
          </c:val>
          <c:extLst xmlns:c16r2="http://schemas.microsoft.com/office/drawing/2015/06/chart">
            <c:ext xmlns:c16="http://schemas.microsoft.com/office/drawing/2014/chart" uri="{C3380CC4-5D6E-409C-BE32-E72D297353CC}">
              <c16:uniqueId val="{00000004-D5AF-4F1A-852E-4AC7E231EDA0}"/>
            </c:ext>
          </c:extLst>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sz="1800">
          <a:latin typeface="Bebas" pitchFamily="2" charset="0"/>
          <a:ea typeface="微软雅黑" panose="020B0503020204020204" pitchFamily="34" charset="-122"/>
          <a:sym typeface="Bebas" pitchFamily="2" charset="0"/>
        </a:defRPr>
      </a:pPr>
      <a:endParaRPr lang="zh-CN"/>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ysClr val="windowText" lastClr="000000">
                  <a:alpha val="20000"/>
                </a:sysClr>
              </a:outerShdw>
            </a:effectLst>
          </c:spPr>
          <c:dPt>
            <c:idx val="0"/>
            <c:bubble3D val="0"/>
            <c:spPr>
              <a:solidFill>
                <a:srgbClr val="9FB8D6"/>
              </a:solidFill>
              <a:ln>
                <a:noFill/>
              </a:ln>
              <a:effectLst>
                <a:outerShdw blurRad="114300" dist="114300" dir="5400000" algn="t" rotWithShape="0">
                  <a:sysClr val="windowText" lastClr="000000">
                    <a:alpha val="20000"/>
                  </a:sysClr>
                </a:outerShdw>
              </a:effectLst>
            </c:spPr>
            <c:extLst xmlns:c16r2="http://schemas.microsoft.com/office/drawing/2015/06/chart">
              <c:ext xmlns:c16="http://schemas.microsoft.com/office/drawing/2014/chart" uri="{C3380CC4-5D6E-409C-BE32-E72D297353CC}">
                <c16:uniqueId val="{00000001-D3E5-419E-A8C7-152DB7EB231B}"/>
              </c:ext>
            </c:extLst>
          </c:dPt>
          <c:dPt>
            <c:idx val="1"/>
            <c:bubble3D val="0"/>
            <c:spPr>
              <a:solidFill>
                <a:srgbClr val="4F4D50"/>
              </a:solidFill>
              <a:effectLst>
                <a:outerShdw blurRad="114300" dist="114300" dir="5400000" algn="t" rotWithShape="0">
                  <a:sysClr val="windowText" lastClr="000000">
                    <a:alpha val="20000"/>
                  </a:sysClr>
                </a:outerShdw>
              </a:effectLst>
            </c:spPr>
            <c:extLst xmlns:c16r2="http://schemas.microsoft.com/office/drawing/2015/06/chart">
              <c:ext xmlns:c16="http://schemas.microsoft.com/office/drawing/2014/chart" uri="{C3380CC4-5D6E-409C-BE32-E72D297353CC}">
                <c16:uniqueId val="{00000003-D3E5-419E-A8C7-152DB7EB231B}"/>
              </c:ext>
            </c:extLst>
          </c:dPt>
          <c:dLbls>
            <c:delete val="1"/>
          </c:dLbls>
          <c:cat>
            <c:numRef>
              <c:f>Sheet1!$A$2:$A$3</c:f>
              <c:numCache>
                <c:formatCode>General</c:formatCode>
                <c:ptCount val="2"/>
              </c:numCache>
            </c:numRef>
          </c:cat>
          <c:val>
            <c:numRef>
              <c:f>Sheet1!$B$2:$B$3</c:f>
              <c:numCache>
                <c:formatCode>General</c:formatCode>
                <c:ptCount val="2"/>
                <c:pt idx="0">
                  <c:v>23</c:v>
                </c:pt>
                <c:pt idx="1">
                  <c:v>77</c:v>
                </c:pt>
              </c:numCache>
            </c:numRef>
          </c:val>
          <c:extLst xmlns:c16r2="http://schemas.microsoft.com/office/drawing/2015/06/chart">
            <c:ext xmlns:c16="http://schemas.microsoft.com/office/drawing/2014/chart" uri="{C3380CC4-5D6E-409C-BE32-E72D297353CC}">
              <c16:uniqueId val="{00000004-D3E5-419E-A8C7-152DB7EB231B}"/>
            </c:ext>
          </c:extLst>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sz="1800">
          <a:latin typeface="Bebas" pitchFamily="2" charset="0"/>
          <a:ea typeface="微软雅黑" panose="020B0503020204020204" pitchFamily="34" charset="-122"/>
          <a:sym typeface="Bebas" pitchFamily="2" charset="0"/>
        </a:defRPr>
      </a:pPr>
      <a:endParaRPr lang="zh-CN"/>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chemeClr val="tx1">
                  <a:alpha val="20000"/>
                </a:schemeClr>
              </a:outerShdw>
            </a:effectLst>
          </c:spPr>
          <c:dPt>
            <c:idx val="0"/>
            <c:bubble3D val="0"/>
            <c:spPr>
              <a:solidFill>
                <a:srgbClr val="4F4D50"/>
              </a:solidFill>
              <a:ln>
                <a:noFill/>
              </a:ln>
              <a:effectLst>
                <a:outerShdw blurRad="114300" dist="114300" dir="5400000" algn="t" rotWithShape="0">
                  <a:schemeClr val="tx1">
                    <a:alpha val="20000"/>
                  </a:schemeClr>
                </a:outerShdw>
              </a:effectLst>
            </c:spPr>
            <c:extLst xmlns:c16r2="http://schemas.microsoft.com/office/drawing/2015/06/chart">
              <c:ext xmlns:c16="http://schemas.microsoft.com/office/drawing/2014/chart" uri="{C3380CC4-5D6E-409C-BE32-E72D297353CC}">
                <c16:uniqueId val="{00000001-EA86-4287-882A-8BAD2A518E1D}"/>
              </c:ext>
            </c:extLst>
          </c:dPt>
          <c:dPt>
            <c:idx val="1"/>
            <c:bubble3D val="0"/>
            <c:spPr>
              <a:solidFill>
                <a:srgbClr val="9FB8D6"/>
              </a:solidFill>
              <a:effectLst>
                <a:outerShdw blurRad="114300" dist="114300" dir="5400000" algn="t" rotWithShape="0">
                  <a:schemeClr val="tx1">
                    <a:alpha val="20000"/>
                  </a:schemeClr>
                </a:outerShdw>
              </a:effectLst>
            </c:spPr>
            <c:extLst xmlns:c16r2="http://schemas.microsoft.com/office/drawing/2015/06/chart">
              <c:ext xmlns:c16="http://schemas.microsoft.com/office/drawing/2014/chart" uri="{C3380CC4-5D6E-409C-BE32-E72D297353CC}">
                <c16:uniqueId val="{00000003-EA86-4287-882A-8BAD2A518E1D}"/>
              </c:ext>
            </c:extLst>
          </c:dPt>
          <c:dLbls>
            <c:delete val="1"/>
          </c:dLbls>
          <c:cat>
            <c:numRef>
              <c:f>Sheet1!$A$2:$A$3</c:f>
              <c:numCache>
                <c:formatCode>General</c:formatCode>
                <c:ptCount val="2"/>
              </c:numCache>
            </c:num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4-EA86-4287-882A-8BAD2A518E1D}"/>
            </c:ext>
          </c:extLst>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sz="1800">
          <a:latin typeface="Bebas" pitchFamily="2" charset="0"/>
          <a:ea typeface="微软雅黑" panose="020B0503020204020204" pitchFamily="34" charset="-122"/>
          <a:sym typeface="Bebas" pitchFamily="2" charset="0"/>
        </a:defRPr>
      </a:pPr>
      <a:endParaRPr lang="zh-CN"/>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28575" cap="rnd">
              <a:gradFill flip="none" rotWithShape="1">
                <a:gsLst>
                  <a:gs pos="0">
                    <a:srgbClr val="537285"/>
                  </a:gs>
                  <a:gs pos="100000">
                    <a:srgbClr val="124062"/>
                  </a:gs>
                </a:gsLst>
                <a:lin ang="5400000" scaled="1"/>
                <a:tileRect/>
              </a:gradFill>
              <a:round/>
            </a:ln>
            <a:effectLst>
              <a:outerShdw blurRad="127000" dist="127000" dir="5400000" algn="t" rotWithShape="0">
                <a:schemeClr val="tx1">
                  <a:alpha val="20000"/>
                </a:schemeClr>
              </a:outerShdw>
            </a:effectLst>
          </c:spPr>
          <c:marker>
            <c:symbol val="none"/>
          </c:marker>
          <c:dPt>
            <c:idx val="1"/>
            <c:marker>
              <c:symbol val="none"/>
            </c:marker>
            <c:bubble3D val="0"/>
            <c:spPr>
              <a:ln w="28575" cap="rnd">
                <a:solidFill>
                  <a:srgbClr val="4F4D50"/>
                </a:solidFill>
                <a:round/>
              </a:ln>
              <a:effectLst>
                <a:outerShdw blurRad="127000" dist="127000" dir="5400000" algn="t" rotWithShape="0">
                  <a:schemeClr val="tx1">
                    <a:alpha val="20000"/>
                  </a:schemeClr>
                </a:outerShdw>
              </a:effectLst>
            </c:spPr>
          </c:dPt>
          <c:dPt>
            <c:idx val="2"/>
            <c:marker>
              <c:symbol val="none"/>
            </c:marker>
            <c:bubble3D val="0"/>
            <c:spPr>
              <a:ln w="28575" cap="rnd">
                <a:solidFill>
                  <a:srgbClr val="9FB8D6"/>
                </a:solidFill>
                <a:round/>
              </a:ln>
              <a:effectLst>
                <a:outerShdw blurRad="127000" dist="127000" dir="5400000" algn="t" rotWithShape="0">
                  <a:schemeClr val="tx1">
                    <a:alpha val="20000"/>
                  </a:schemeClr>
                </a:outerShdw>
              </a:effectLst>
            </c:spPr>
            <c:extLst xmlns:c16r2="http://schemas.microsoft.com/office/drawing/2015/06/chart">
              <c:ext xmlns:c16="http://schemas.microsoft.com/office/drawing/2014/chart" uri="{C3380CC4-5D6E-409C-BE32-E72D297353CC}">
                <c16:uniqueId val="{00000000-6215-4923-BC01-650C97C3A678}"/>
              </c:ext>
            </c:extLst>
          </c:dPt>
          <c:dPt>
            <c:idx val="3"/>
            <c:marker>
              <c:symbol val="none"/>
            </c:marker>
            <c:bubble3D val="0"/>
            <c:spPr>
              <a:ln w="28575" cap="rnd">
                <a:solidFill>
                  <a:srgbClr val="4F4D50"/>
                </a:solidFill>
                <a:round/>
              </a:ln>
              <a:effectLst>
                <a:outerShdw blurRad="127000" dist="127000" dir="5400000" algn="t" rotWithShape="0">
                  <a:schemeClr val="tx1">
                    <a:alpha val="20000"/>
                  </a:schemeClr>
                </a:outerShdw>
              </a:effectLst>
            </c:spPr>
          </c:dPt>
          <c:dPt>
            <c:idx val="4"/>
            <c:marker>
              <c:symbol val="none"/>
            </c:marker>
            <c:bubble3D val="0"/>
            <c:spPr>
              <a:ln w="28575" cap="rnd">
                <a:solidFill>
                  <a:srgbClr val="9FB8D6"/>
                </a:solidFill>
                <a:round/>
              </a:ln>
              <a:effectLst>
                <a:outerShdw blurRad="127000" dist="127000" dir="5400000" algn="t" rotWithShape="0">
                  <a:schemeClr val="tx1">
                    <a:alpha val="20000"/>
                  </a:schemeClr>
                </a:outerShdw>
              </a:effectLst>
            </c:spPr>
          </c:dPt>
          <c:dPt>
            <c:idx val="5"/>
            <c:marker>
              <c:symbol val="none"/>
            </c:marker>
            <c:bubble3D val="0"/>
            <c:spPr>
              <a:ln w="28575" cap="rnd">
                <a:solidFill>
                  <a:srgbClr val="4F4D50"/>
                </a:solidFill>
                <a:round/>
              </a:ln>
              <a:effectLst>
                <a:outerShdw blurRad="127000" dist="127000" dir="5400000" algn="t" rotWithShape="0">
                  <a:schemeClr val="tx1">
                    <a:alpha val="20000"/>
                  </a:schemeClr>
                </a:outerShdw>
              </a:effectLst>
            </c:spPr>
          </c:dPt>
          <c:cat>
            <c:numRef>
              <c:f>Sheet1!$A$2:$A$7</c:f>
              <c:numCache>
                <c:formatCode>General</c:formatCode>
                <c:ptCount val="6"/>
                <c:pt idx="0">
                  <c:v>1</c:v>
                </c:pt>
                <c:pt idx="1">
                  <c:v>2</c:v>
                </c:pt>
                <c:pt idx="2">
                  <c:v>3</c:v>
                </c:pt>
                <c:pt idx="3">
                  <c:v>4</c:v>
                </c:pt>
                <c:pt idx="4">
                  <c:v>5</c:v>
                </c:pt>
                <c:pt idx="5">
                  <c:v>6</c:v>
                </c:pt>
              </c:numCache>
            </c:numRef>
          </c:cat>
          <c:val>
            <c:numRef>
              <c:f>Sheet1!$B$2:$B$7</c:f>
              <c:numCache>
                <c:formatCode>General</c:formatCode>
                <c:ptCount val="6"/>
                <c:pt idx="0">
                  <c:v>1895</c:v>
                </c:pt>
                <c:pt idx="1">
                  <c:v>926</c:v>
                </c:pt>
                <c:pt idx="2">
                  <c:v>2805</c:v>
                </c:pt>
                <c:pt idx="3">
                  <c:v>1290</c:v>
                </c:pt>
                <c:pt idx="4">
                  <c:v>1690</c:v>
                </c:pt>
                <c:pt idx="5">
                  <c:v>3590</c:v>
                </c:pt>
              </c:numCache>
            </c:numRef>
          </c:val>
          <c:smooth val="1"/>
          <c:extLst xmlns:c16r2="http://schemas.microsoft.com/office/drawing/2015/06/chart">
            <c:ext xmlns:c16="http://schemas.microsoft.com/office/drawing/2014/chart" uri="{C3380CC4-5D6E-409C-BE32-E72D297353CC}">
              <c16:uniqueId val="{00000001-6215-4923-BC01-650C97C3A678}"/>
            </c:ext>
          </c:extLst>
        </c:ser>
        <c:dLbls>
          <c:showLegendKey val="0"/>
          <c:showVal val="0"/>
          <c:showCatName val="0"/>
          <c:showSerName val="0"/>
          <c:showPercent val="0"/>
          <c:showBubbleSize val="0"/>
        </c:dLbls>
        <c:dropLines>
          <c:spPr>
            <a:ln w="9525" cap="flat" cmpd="sng" algn="ctr">
              <a:gradFill>
                <a:gsLst>
                  <a:gs pos="0">
                    <a:srgbClr val="124062"/>
                  </a:gs>
                  <a:gs pos="100000">
                    <a:srgbClr val="537285">
                      <a:alpha val="40000"/>
                    </a:srgbClr>
                  </a:gs>
                </a:gsLst>
                <a:lin ang="5400000" scaled="1"/>
              </a:gradFill>
              <a:round/>
            </a:ln>
            <a:effectLst/>
          </c:spPr>
        </c:dropLines>
        <c:smooth val="0"/>
        <c:axId val="-1729101008"/>
        <c:axId val="-1729130384"/>
      </c:lineChart>
      <c:catAx>
        <c:axId val="-1729101008"/>
        <c:scaling>
          <c:orientation val="minMax"/>
        </c:scaling>
        <c:delete val="0"/>
        <c:axPos val="b"/>
        <c:numFmt formatCode="General" sourceLinked="1"/>
        <c:majorTickMark val="none"/>
        <c:minorTickMark val="none"/>
        <c:tickLblPos val="nextTo"/>
        <c:spPr>
          <a:noFill/>
          <a:ln w="12700" cap="flat" cmpd="sng" algn="ctr">
            <a:solidFill>
              <a:schemeClr val="lt1"/>
            </a:solidFill>
            <a:round/>
          </a:ln>
          <a:effectLst/>
        </c:spPr>
        <c:txPr>
          <a:bodyPr rot="-60000000" spcFirstLastPara="1" vertOverflow="ellipsis" vert="horz" wrap="square" anchor="ctr" anchorCtr="1"/>
          <a:lstStyle/>
          <a:p>
            <a:pPr>
              <a:defRPr sz="1197" b="0" i="0" u="none" strike="noStrike" kern="1200" spc="100" baseline="0">
                <a:solidFill>
                  <a:srgbClr val="4F4D50"/>
                </a:solidFill>
                <a:latin typeface="Bebas" pitchFamily="2" charset="0"/>
                <a:ea typeface="微软雅黑" panose="020B0503020204020204" pitchFamily="34" charset="-122"/>
                <a:cs typeface="+mn-cs"/>
                <a:sym typeface="Bebas" pitchFamily="2" charset="0"/>
              </a:defRPr>
            </a:pPr>
            <a:endParaRPr lang="zh-CN"/>
          </a:p>
        </c:txPr>
        <c:crossAx val="-1729130384"/>
        <c:crosses val="autoZero"/>
        <c:auto val="1"/>
        <c:lblAlgn val="ctr"/>
        <c:lblOffset val="100"/>
        <c:noMultiLvlLbl val="0"/>
      </c:catAx>
      <c:valAx>
        <c:axId val="-17291303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rgbClr val="4F4D50"/>
                </a:solidFill>
                <a:latin typeface="Bebas" pitchFamily="2" charset="0"/>
                <a:ea typeface="微软雅黑" panose="020B0503020204020204" pitchFamily="34" charset="-122"/>
                <a:cs typeface="+mn-cs"/>
                <a:sym typeface="Bebas" pitchFamily="2" charset="0"/>
              </a:defRPr>
            </a:pPr>
            <a:endParaRPr lang="zh-CN"/>
          </a:p>
        </c:txPr>
        <c:crossAx val="-1729101008"/>
        <c:crosses val="autoZero"/>
        <c:crossBetween val="between"/>
      </c:valAx>
      <c:spPr>
        <a:noFill/>
        <a:ln>
          <a:noFill/>
        </a:ln>
        <a:effectLst/>
      </c:spPr>
    </c:plotArea>
    <c:plotVisOnly val="1"/>
    <c:dispBlanksAs val="gap"/>
    <c:showDLblsOverMax val="0"/>
  </c:chart>
  <c:spPr>
    <a:noFill/>
    <a:ln w="9525" cap="flat" cmpd="sng" algn="ctr">
      <a:noFill/>
      <a:round/>
    </a:ln>
    <a:effectLst/>
  </c:spPr>
  <c:txPr>
    <a:bodyPr/>
    <a:lstStyle/>
    <a:p>
      <a:pPr>
        <a:defRPr>
          <a:solidFill>
            <a:srgbClr val="4F4D50"/>
          </a:solidFill>
          <a:latin typeface="Bebas" pitchFamily="2" charset="0"/>
          <a:ea typeface="微软雅黑" panose="020B0503020204020204" pitchFamily="34" charset="-122"/>
          <a:sym typeface="Bebas" pitchFamily="2" charset="0"/>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chemeClr val="tx1">
                  <a:alpha val="20000"/>
                </a:schemeClr>
              </a:outerShdw>
            </a:effectLst>
          </c:spPr>
          <c:dPt>
            <c:idx val="0"/>
            <c:bubble3D val="0"/>
            <c:spPr>
              <a:solidFill>
                <a:srgbClr val="4F4D50"/>
              </a:solidFill>
              <a:ln>
                <a:noFill/>
              </a:ln>
              <a:effectLst>
                <a:outerShdw blurRad="114300" dist="114300" dir="5400000" algn="t" rotWithShape="0">
                  <a:schemeClr val="tx1">
                    <a:alpha val="20000"/>
                  </a:schemeClr>
                </a:outerShdw>
              </a:effectLst>
            </c:spPr>
            <c:extLst xmlns:c16r2="http://schemas.microsoft.com/office/drawing/2015/06/chart">
              <c:ext xmlns:c16="http://schemas.microsoft.com/office/drawing/2014/chart" uri="{C3380CC4-5D6E-409C-BE32-E72D297353CC}">
                <c16:uniqueId val="{00000001-EA86-4287-882A-8BAD2A518E1D}"/>
              </c:ext>
            </c:extLst>
          </c:dPt>
          <c:dPt>
            <c:idx val="1"/>
            <c:bubble3D val="0"/>
            <c:spPr>
              <a:solidFill>
                <a:srgbClr val="9FB8D6"/>
              </a:solidFill>
              <a:effectLst>
                <a:outerShdw blurRad="114300" dist="114300" dir="5400000" algn="t" rotWithShape="0">
                  <a:schemeClr val="tx1">
                    <a:alpha val="20000"/>
                  </a:schemeClr>
                </a:outerShdw>
              </a:effectLst>
            </c:spPr>
            <c:extLst xmlns:c16r2="http://schemas.microsoft.com/office/drawing/2015/06/chart">
              <c:ext xmlns:c16="http://schemas.microsoft.com/office/drawing/2014/chart" uri="{C3380CC4-5D6E-409C-BE32-E72D297353CC}">
                <c16:uniqueId val="{00000003-EA86-4287-882A-8BAD2A518E1D}"/>
              </c:ext>
            </c:extLst>
          </c:dPt>
          <c:dLbls>
            <c:delete val="1"/>
          </c:dLbls>
          <c:cat>
            <c:numRef>
              <c:f>Sheet1!$A$2:$A$3</c:f>
              <c:numCache>
                <c:formatCode>General</c:formatCode>
                <c:ptCount val="2"/>
              </c:numCache>
            </c:num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4-EA86-4287-882A-8BAD2A518E1D}"/>
            </c:ext>
          </c:extLst>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sz="1800">
          <a:latin typeface="Bebas" pitchFamily="2" charset="0"/>
          <a:ea typeface="微软雅黑" panose="020B0503020204020204" pitchFamily="34" charset="-122"/>
          <a:sym typeface="Bebas" pitchFamily="2" charset="0"/>
        </a:defRPr>
      </a:pPr>
      <a:endParaRPr lang="zh-CN"/>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Sheet1!$B$1</c:f>
              <c:strCache>
                <c:ptCount val="1"/>
                <c:pt idx="0">
                  <c:v>系列 1</c:v>
                </c:pt>
              </c:strCache>
            </c:strRef>
          </c:tx>
          <c:spPr>
            <a:solidFill>
              <a:srgbClr val="9FB8D6"/>
            </a:solidFill>
            <a:ln>
              <a:noFill/>
            </a:ln>
            <a:effectLst/>
          </c:spPr>
          <c:invertIfNegative val="0"/>
          <c:cat>
            <c:strRef>
              <c:f>Sheet1!$A$2:$A$4</c:f>
              <c:strCache>
                <c:ptCount val="3"/>
                <c:pt idx="0">
                  <c:v>类别 1</c:v>
                </c:pt>
                <c:pt idx="1">
                  <c:v>类别 2</c:v>
                </c:pt>
                <c:pt idx="2">
                  <c:v>类别 3</c:v>
                </c:pt>
              </c:strCache>
            </c:strRef>
          </c:cat>
          <c:val>
            <c:numRef>
              <c:f>Sheet1!$B$2:$B$4</c:f>
              <c:numCache>
                <c:formatCode>General</c:formatCode>
                <c:ptCount val="3"/>
                <c:pt idx="0">
                  <c:v>4.3</c:v>
                </c:pt>
                <c:pt idx="1">
                  <c:v>2.5</c:v>
                </c:pt>
                <c:pt idx="2">
                  <c:v>3.5</c:v>
                </c:pt>
              </c:numCache>
            </c:numRef>
          </c:val>
        </c:ser>
        <c:ser>
          <c:idx val="1"/>
          <c:order val="1"/>
          <c:tx>
            <c:strRef>
              <c:f>Sheet1!$C$1</c:f>
              <c:strCache>
                <c:ptCount val="1"/>
                <c:pt idx="0">
                  <c:v>系列 2</c:v>
                </c:pt>
              </c:strCache>
            </c:strRef>
          </c:tx>
          <c:spPr>
            <a:solidFill>
              <a:srgbClr val="4F4D50"/>
            </a:solidFill>
            <a:ln>
              <a:noFill/>
            </a:ln>
            <a:effectLst/>
          </c:spPr>
          <c:invertIfNegative val="0"/>
          <c:cat>
            <c:strRef>
              <c:f>Sheet1!$A$2:$A$4</c:f>
              <c:strCache>
                <c:ptCount val="3"/>
                <c:pt idx="0">
                  <c:v>类别 1</c:v>
                </c:pt>
                <c:pt idx="1">
                  <c:v>类别 2</c:v>
                </c:pt>
                <c:pt idx="2">
                  <c:v>类别 3</c:v>
                </c:pt>
              </c:strCache>
            </c:strRef>
          </c:cat>
          <c:val>
            <c:numRef>
              <c:f>Sheet1!$C$2:$C$4</c:f>
              <c:numCache>
                <c:formatCode>General</c:formatCode>
                <c:ptCount val="3"/>
                <c:pt idx="0">
                  <c:v>2.4</c:v>
                </c:pt>
                <c:pt idx="1">
                  <c:v>4.4000000000000004</c:v>
                </c:pt>
                <c:pt idx="2">
                  <c:v>1.8</c:v>
                </c:pt>
              </c:numCache>
            </c:numRef>
          </c:val>
        </c:ser>
        <c:dLbls>
          <c:showLegendKey val="0"/>
          <c:showVal val="0"/>
          <c:showCatName val="0"/>
          <c:showSerName val="0"/>
          <c:showPercent val="0"/>
          <c:showBubbleSize val="0"/>
        </c:dLbls>
        <c:gapWidth val="138"/>
        <c:axId val="-1729107536"/>
        <c:axId val="-1729096656"/>
      </c:barChart>
      <c:catAx>
        <c:axId val="-172910753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729096656"/>
        <c:crosses val="autoZero"/>
        <c:auto val="1"/>
        <c:lblAlgn val="ctr"/>
        <c:lblOffset val="100"/>
        <c:noMultiLvlLbl val="0"/>
      </c:catAx>
      <c:valAx>
        <c:axId val="-1729096656"/>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050" b="0" i="0" u="none" strike="noStrike" kern="1200" baseline="0">
                <a:solidFill>
                  <a:schemeClr val="tx1">
                    <a:lumMod val="65000"/>
                    <a:lumOff val="35000"/>
                  </a:schemeClr>
                </a:solidFill>
                <a:latin typeface="+mn-lt"/>
                <a:ea typeface="+mn-ea"/>
                <a:cs typeface="+mn-cs"/>
              </a:defRPr>
            </a:pPr>
            <a:endParaRPr lang="zh-CN"/>
          </a:p>
        </c:txPr>
        <c:crossAx val="-1729107536"/>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ysClr val="windowText" lastClr="000000">
                  <a:alpha val="20000"/>
                </a:sysClr>
              </a:outerShdw>
            </a:effectLst>
          </c:spPr>
          <c:dPt>
            <c:idx val="0"/>
            <c:bubble3D val="0"/>
            <c:spPr>
              <a:solidFill>
                <a:srgbClr val="4F4D50"/>
              </a:solidFill>
              <a:ln>
                <a:noFill/>
              </a:ln>
              <a:effectLst>
                <a:outerShdw blurRad="114300" dist="114300" dir="5400000" algn="t" rotWithShape="0">
                  <a:sysClr val="windowText" lastClr="000000">
                    <a:alpha val="20000"/>
                  </a:sysClr>
                </a:outerShdw>
              </a:effectLst>
            </c:spPr>
            <c:extLst xmlns:c16r2="http://schemas.microsoft.com/office/drawing/2015/06/chart">
              <c:ext xmlns:c16="http://schemas.microsoft.com/office/drawing/2014/chart" uri="{C3380CC4-5D6E-409C-BE32-E72D297353CC}">
                <c16:uniqueId val="{00000001-35D0-405A-A926-C3064F369A28}"/>
              </c:ext>
            </c:extLst>
          </c:dPt>
          <c:dPt>
            <c:idx val="1"/>
            <c:bubble3D val="0"/>
            <c:spPr>
              <a:solidFill>
                <a:srgbClr val="9FB8D6"/>
              </a:solidFill>
              <a:effectLst>
                <a:outerShdw blurRad="114300" dist="114300" dir="5400000" algn="t" rotWithShape="0">
                  <a:sysClr val="windowText" lastClr="000000">
                    <a:alpha val="20000"/>
                  </a:sysClr>
                </a:outerShdw>
              </a:effectLst>
            </c:spPr>
            <c:extLst xmlns:c16r2="http://schemas.microsoft.com/office/drawing/2015/06/chart">
              <c:ext xmlns:c16="http://schemas.microsoft.com/office/drawing/2014/chart" uri="{C3380CC4-5D6E-409C-BE32-E72D297353CC}">
                <c16:uniqueId val="{00000003-35D0-405A-A926-C3064F369A28}"/>
              </c:ext>
            </c:extLst>
          </c:dPt>
          <c:dLbls>
            <c:delete val="1"/>
          </c:dLbls>
          <c:cat>
            <c:numRef>
              <c:f>Sheet1!$A$2:$A$3</c:f>
              <c:numCache>
                <c:formatCode>General</c:formatCode>
                <c:ptCount val="2"/>
              </c:numCache>
            </c:numRef>
          </c:cat>
          <c:val>
            <c:numRef>
              <c:f>Sheet1!$B$2:$B$3</c:f>
              <c:numCache>
                <c:formatCode>General</c:formatCode>
                <c:ptCount val="2"/>
                <c:pt idx="0">
                  <c:v>82</c:v>
                </c:pt>
                <c:pt idx="1">
                  <c:v>18</c:v>
                </c:pt>
              </c:numCache>
            </c:numRef>
          </c:val>
          <c:extLst xmlns:c16r2="http://schemas.microsoft.com/office/drawing/2015/06/chart">
            <c:ext xmlns:c16="http://schemas.microsoft.com/office/drawing/2014/chart" uri="{C3380CC4-5D6E-409C-BE32-E72D297353CC}">
              <c16:uniqueId val="{00000004-35D0-405A-A926-C3064F369A28}"/>
            </c:ext>
          </c:extLst>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sz="1800">
          <a:latin typeface="Bebas" pitchFamily="2" charset="0"/>
          <a:ea typeface="微软雅黑" panose="020B0503020204020204" pitchFamily="34" charset="-122"/>
          <a:sym typeface="Bebas" pitchFamily="2" charset="0"/>
        </a:defRPr>
      </a:pPr>
      <a:endParaRPr lang="zh-CN"/>
    </a:p>
  </c:txPr>
  <c:externalData r:id="rId2">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百分比</c:v>
                </c:pt>
              </c:strCache>
            </c:strRef>
          </c:tx>
          <c:spPr>
            <a:effectLst>
              <a:outerShdw blurRad="114300" dist="114300" dir="5400000" algn="t" rotWithShape="0">
                <a:schemeClr val="tx1">
                  <a:alpha val="20000"/>
                </a:schemeClr>
              </a:outerShdw>
            </a:effectLst>
          </c:spPr>
          <c:dPt>
            <c:idx val="0"/>
            <c:bubble3D val="0"/>
            <c:spPr>
              <a:solidFill>
                <a:srgbClr val="4F4D50"/>
              </a:solidFill>
              <a:ln>
                <a:noFill/>
              </a:ln>
              <a:effectLst>
                <a:outerShdw blurRad="114300" dist="114300" dir="5400000" algn="t" rotWithShape="0">
                  <a:schemeClr val="tx1">
                    <a:alpha val="20000"/>
                  </a:schemeClr>
                </a:outerShdw>
              </a:effectLst>
            </c:spPr>
            <c:extLst xmlns:c16r2="http://schemas.microsoft.com/office/drawing/2015/06/chart">
              <c:ext xmlns:c16="http://schemas.microsoft.com/office/drawing/2014/chart" uri="{C3380CC4-5D6E-409C-BE32-E72D297353CC}">
                <c16:uniqueId val="{00000001-EA86-4287-882A-8BAD2A518E1D}"/>
              </c:ext>
            </c:extLst>
          </c:dPt>
          <c:dPt>
            <c:idx val="1"/>
            <c:bubble3D val="0"/>
            <c:spPr>
              <a:solidFill>
                <a:srgbClr val="9FB8D6"/>
              </a:solidFill>
              <a:effectLst>
                <a:outerShdw blurRad="114300" dist="114300" dir="5400000" algn="t" rotWithShape="0">
                  <a:schemeClr val="tx1">
                    <a:alpha val="20000"/>
                  </a:schemeClr>
                </a:outerShdw>
              </a:effectLst>
            </c:spPr>
            <c:extLst xmlns:c16r2="http://schemas.microsoft.com/office/drawing/2015/06/chart">
              <c:ext xmlns:c16="http://schemas.microsoft.com/office/drawing/2014/chart" uri="{C3380CC4-5D6E-409C-BE32-E72D297353CC}">
                <c16:uniqueId val="{00000003-EA86-4287-882A-8BAD2A518E1D}"/>
              </c:ext>
            </c:extLst>
          </c:dPt>
          <c:dLbls>
            <c:delete val="1"/>
          </c:dLbls>
          <c:cat>
            <c:numRef>
              <c:f>Sheet1!$A$2:$A$3</c:f>
              <c:numCache>
                <c:formatCode>General</c:formatCode>
                <c:ptCount val="2"/>
              </c:numCache>
            </c:numRef>
          </c:cat>
          <c:val>
            <c:numRef>
              <c:f>Sheet1!$B$2:$B$3</c:f>
              <c:numCache>
                <c:formatCode>General</c:formatCode>
                <c:ptCount val="2"/>
                <c:pt idx="0">
                  <c:v>75</c:v>
                </c:pt>
                <c:pt idx="1">
                  <c:v>25</c:v>
                </c:pt>
              </c:numCache>
            </c:numRef>
          </c:val>
          <c:extLst xmlns:c16r2="http://schemas.microsoft.com/office/drawing/2015/06/chart">
            <c:ext xmlns:c16="http://schemas.microsoft.com/office/drawing/2014/chart" uri="{C3380CC4-5D6E-409C-BE32-E72D297353CC}">
              <c16:uniqueId val="{00000004-EA86-4287-882A-8BAD2A518E1D}"/>
            </c:ext>
          </c:extLst>
        </c:ser>
        <c:dLbls>
          <c:showLegendKey val="0"/>
          <c:showVal val="1"/>
          <c:showCatName val="1"/>
          <c:showSerName val="0"/>
          <c:showPercent val="0"/>
          <c:showBubbleSize val="0"/>
          <c:showLeaderLines val="1"/>
        </c:dLbls>
        <c:firstSliceAng val="0"/>
        <c:holeSize val="84"/>
      </c:doughnutChart>
    </c:plotArea>
    <c:plotVisOnly val="1"/>
    <c:dispBlanksAs val="gap"/>
    <c:showDLblsOverMax val="0"/>
  </c:chart>
  <c:txPr>
    <a:bodyPr/>
    <a:lstStyle/>
    <a:p>
      <a:pPr>
        <a:defRPr sz="1800">
          <a:latin typeface="Bebas" pitchFamily="2" charset="0"/>
          <a:ea typeface="微软雅黑" panose="020B0503020204020204" pitchFamily="34" charset="-122"/>
          <a:sym typeface="Bebas" pitchFamily="2" charset="0"/>
        </a:defRPr>
      </a:pPr>
      <a:endParaRPr lang="zh-CN"/>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9">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12700" cap="flat" cmpd="sng" algn="ctr">
        <a:solidFill>
          <a:schemeClr val="lt1"/>
        </a:solidFill>
        <a:round/>
      </a:ln>
    </cs:spPr>
    <cs:defRPr sz="1197" kern="1200" spc="10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fillRef idx="0"/>
    <cs:effectRef idx="0"/>
    <cs:fontRef idx="minor">
      <a:schemeClr val="lt1"/>
    </cs:fontRef>
    <cs:defRPr sz="1197" b="1" kern="1200"/>
  </cs:dataLabel>
  <cs:dataLabelCallout>
    <cs:lnRef idx="0">
      <cs:styleClr val="auto"/>
    </cs:lnRef>
    <cs:fillRef idx="0"/>
    <cs:effectRef idx="0"/>
    <cs:fontRef idx="minor">
      <cs:styleClr val="auto"/>
    </cs:fontRef>
    <cs:spPr>
      <a:solidFill>
        <a:schemeClr val="lt1"/>
      </a:solidFill>
      <a:ln>
        <a:solidFill>
          <a:schemeClr val="ph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pattFill prst="ltUpDiag">
        <a:fgClr>
          <a:schemeClr val="phClr"/>
        </a:fgClr>
        <a:bgClr>
          <a:schemeClr val="lt1"/>
        </a:bgClr>
      </a:pattFill>
    </cs:spPr>
  </cs:dataPoint>
  <cs:dataPoint3D>
    <cs:lnRef idx="0"/>
    <cs:fillRef idx="0">
      <cs:styleClr val="auto"/>
    </cs:fillRef>
    <cs:effectRef idx="0"/>
    <cs:fontRef idx="minor">
      <a:schemeClr val="dk1"/>
    </cs:fontRef>
    <cs:spPr>
      <a:pattFill prst="ltUpDiag">
        <a:fgClr>
          <a:schemeClr val="phClr"/>
        </a:fgClr>
        <a:bgClr>
          <a:schemeClr val="lt1"/>
        </a:bgClr>
      </a:patt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fillRef idx="0"/>
    <cs:effectRef idx="0"/>
    <cs:fontRef idx="minor">
      <a:schemeClr val="dk1"/>
    </cs:fontRef>
    <cs:spPr>
      <a:ln w="9525" cap="flat" cmpd="sng" algn="ctr">
        <a:gradFill>
          <a:gsLst>
            <a:gs pos="0">
              <a:schemeClr val="lt1"/>
            </a:gs>
            <a:gs pos="100000">
              <a:schemeClr val="lt1">
                <a:alpha val="0"/>
              </a:schemeClr>
            </a:gs>
          </a:gsLst>
          <a:lin ang="5400000" scaled="0"/>
        </a:gradFill>
        <a:round/>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60">
  <cs:axisTitle>
    <cs:lnRef idx="0"/>
    <cs:fillRef idx="0"/>
    <cs:effectRef idx="0"/>
    <cs:fontRef idx="minor">
      <a:schemeClr val="lt1"/>
    </cs:fontRef>
    <cs:defRPr sz="1197" b="1" kern="1200"/>
  </cs:axisTitle>
  <cs:categoryAxis>
    <cs:lnRef idx="0">
      <cs:styleClr val="0"/>
    </cs:lnRef>
    <cs:fillRef idx="0"/>
    <cs:effectRef idx="0"/>
    <cs:fontRef idx="minor">
      <a:schemeClr val="lt1"/>
    </cs:fontRef>
    <cs:spPr>
      <a:ln w="3175" cap="flat" cmpd="sng" algn="ctr">
        <a:solidFill>
          <a:schemeClr val="phClr">
            <a:lumMod val="60000"/>
            <a:lumOff val="40000"/>
          </a:schemeClr>
        </a:solidFill>
        <a:round/>
      </a:ln>
    </cs:spPr>
    <cs:defRPr sz="1064" kern="1200" cap="all" spc="150" normalizeH="0" baseline="0"/>
  </cs:categoryAxis>
  <cs:chartArea>
    <cs:lnRef idx="0">
      <cs:styleClr val="0"/>
    </cs:lnRef>
    <cs:fillRef idx="0">
      <cs:styleClr val="0"/>
    </cs:fillRef>
    <cs:effectRef idx="0"/>
    <cs:fontRef idx="minor">
      <a:schemeClr val="dk1"/>
    </cs:fontRef>
    <cs:spPr>
      <a:solidFill>
        <a:schemeClr val="phClr"/>
      </a:solidFill>
      <a:ln w="9525" cap="flat" cmpd="sng" algn="ctr">
        <a:solidFill>
          <a:schemeClr val="phClr"/>
        </a:solidFill>
        <a:round/>
      </a:ln>
    </cs:spPr>
    <cs:defRPr sz="1330" kern="1200"/>
  </cs:chartArea>
  <cs:dataLabel>
    <cs:lnRef idx="0">
      <cs:styleClr val="0"/>
    </cs:lnRef>
    <cs:fillRef idx="0"/>
    <cs:effectRef idx="0"/>
    <cs:fontRef idx="minor">
      <cs:styleClr val="0"/>
    </cs:fontRef>
    <cs:defRPr sz="1197" b="1" kern="1200"/>
  </cs:dataLabel>
  <cs:dataLabelCallout>
    <cs:lnRef idx="0">
      <cs:styleClr val="0"/>
    </cs:lnRef>
    <cs:fillRef idx="0"/>
    <cs:effectRef idx="0"/>
    <cs:fontRef idx="minor">
      <cs:styleClr val="0"/>
    </cs:fontRef>
    <cs:spPr>
      <a:solidFill>
        <a:schemeClr val="lt1"/>
      </a:solidFill>
      <a:ln>
        <a:solidFill>
          <a:schemeClr val="phClr"/>
        </a:solidFill>
      </a:ln>
    </cs:spPr>
    <cs:defRPr sz="1197" b="1" kern="1200"/>
    <cs:bodyPr rot="0" spcFirstLastPara="1" vertOverflow="clip" horzOverflow="clip" vert="horz" wrap="square" lIns="36576" tIns="18288" rIns="36576" bIns="18288" anchor="ctr" anchorCtr="1">
      <a:spAutoFit/>
    </cs:bodyPr>
  </cs:dataLabelCallout>
  <cs:dataPoint>
    <cs:lnRef idx="0">
      <cs:styleClr val="0"/>
    </cs:lnRef>
    <cs:fillRef idx="0"/>
    <cs:effectRef idx="0"/>
    <cs:fontRef idx="minor">
      <a:schemeClr val="dk1"/>
    </cs:fontRef>
    <cs:spPr>
      <a:solidFill>
        <a:schemeClr val="lt1"/>
      </a:solidFill>
      <a:ln w="19050">
        <a:solidFill>
          <a:schemeClr val="phClr"/>
        </a:solidFill>
      </a:ln>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styleClr val="auto"/>
    </cs:effectRef>
    <cs:fontRef idx="minor">
      <a:schemeClr val="dk1"/>
    </cs:fontRef>
    <cs:spPr>
      <a:ln w="34925" cap="rnd">
        <a:solidFill>
          <a:schemeClr val="lt1"/>
        </a:solidFill>
        <a:round/>
      </a:ln>
      <a:effectLst>
        <a:outerShdw dist="25400" dir="2700000" algn="tl" rotWithShape="0">
          <a:schemeClr val="phClr"/>
        </a:outerShdw>
      </a:effectLst>
    </cs:spPr>
  </cs:dataPointLine>
  <cs:dataPointMarker>
    <cs:lnRef idx="0"/>
    <cs:fillRef idx="0">
      <cs:styleClr val="auto"/>
    </cs:fillRef>
    <cs:effectRef idx="0"/>
    <cs:fontRef idx="minor">
      <a:schemeClr val="dk1"/>
    </cs:fontRef>
    <cs:spPr>
      <a:solidFill>
        <a:schemeClr val="phClr"/>
      </a:solidFill>
      <a:ln w="22225">
        <a:solidFill>
          <a:schemeClr val="lt1"/>
        </a:solidFill>
        <a:round/>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styleClr val="0"/>
    </cs:lnRef>
    <cs:fillRef idx="0"/>
    <cs:effectRef idx="0"/>
    <cs:fontRef idx="minor">
      <a:schemeClr val="lt1"/>
    </cs:fontRef>
    <cs:spPr>
      <a:ln w="9525">
        <a:solidFill>
          <a:schemeClr val="phClr">
            <a:lumMod val="60000"/>
            <a:lumOff val="40000"/>
          </a:schemeClr>
        </a:solidFill>
      </a:ln>
    </cs:spPr>
    <cs:defRPr sz="1197" kern="1200"/>
  </cs:dataTable>
  <cs:downBar>
    <cs:lnRef idx="0">
      <cs:styleClr val="0"/>
    </cs:lnRef>
    <cs:fillRef idx="0"/>
    <cs:effectRef idx="0"/>
    <cs:fontRef idx="minor">
      <a:schemeClr val="dk1"/>
    </cs:fontRef>
    <cs:spPr>
      <a:solidFill>
        <a:schemeClr val="dk1">
          <a:lumMod val="35000"/>
          <a:lumOff val="65000"/>
        </a:schemeClr>
      </a:solidFill>
      <a:ln w="9525">
        <a:solidFill>
          <a:schemeClr val="phClr">
            <a:lumMod val="60000"/>
            <a:lumOff val="40000"/>
          </a:schemeClr>
        </a:solidFill>
      </a:ln>
    </cs:spPr>
  </cs:downBar>
  <cs:dropLine>
    <cs:lnRef idx="0">
      <cs:styleClr val="0"/>
    </cs:lnRef>
    <cs:fillRef idx="0"/>
    <cs:effectRef idx="0"/>
    <cs:fontRef idx="minor">
      <a:schemeClr val="dk1"/>
    </cs:fontRef>
    <cs:spPr>
      <a:ln w="9525">
        <a:solidFill>
          <a:schemeClr val="phClr">
            <a:lumMod val="60000"/>
            <a:lumOff val="40000"/>
          </a:schemeClr>
        </a:solidFill>
        <a:prstDash val="dash"/>
      </a:ln>
    </cs:spPr>
  </cs:dropLine>
  <cs:errorBar>
    <cs:lnRef idx="0">
      <cs:styleClr val="0"/>
    </cs:lnRef>
    <cs:fillRef idx="0"/>
    <cs:effectRef idx="0"/>
    <cs:fontRef idx="minor">
      <a:schemeClr val="dk1"/>
    </cs:fontRef>
    <cs:spPr>
      <a:ln w="9525">
        <a:solidFill>
          <a:schemeClr val="phClr">
            <a:lumMod val="60000"/>
            <a:lumOff val="40000"/>
          </a:schemeClr>
        </a:solidFill>
        <a:round/>
      </a:ln>
      <a:effectLst>
        <a:glow rad="25400">
          <a:schemeClr val="lt1"/>
        </a:glow>
      </a:effectLst>
    </cs:spPr>
  </cs:errorBar>
  <cs:floor>
    <cs:lnRef idx="0"/>
    <cs:fillRef idx="0"/>
    <cs:effectRef idx="0"/>
    <cs:fontRef idx="minor">
      <a:schemeClr val="dk1"/>
    </cs:fontRef>
  </cs:floor>
  <cs:gridlineMajor>
    <cs:lnRef idx="0">
      <cs:styleClr val="0"/>
    </cs:lnRef>
    <cs:fillRef idx="0"/>
    <cs:effectRef idx="0"/>
    <cs:fontRef idx="minor">
      <a:schemeClr val="dk1"/>
    </cs:fontRef>
    <cs:spPr>
      <a:ln w="9525" cap="flat" cmpd="sng" algn="ctr">
        <a:solidFill>
          <a:schemeClr val="lt1">
            <a:alpha val="25000"/>
          </a:schemeClr>
        </a:solidFill>
        <a:round/>
      </a:ln>
    </cs:spPr>
  </cs:gridlineMajor>
  <cs:gridlineMinor>
    <cs:lnRef idx="0">
      <cs:styleClr val="0"/>
    </cs:lnRef>
    <cs:fillRef idx="0"/>
    <cs:effectRef idx="0"/>
    <cs:fontRef idx="minor">
      <a:schemeClr val="dk1"/>
    </cs:fontRef>
    <cs:spPr>
      <a:ln>
        <a:solidFill>
          <a:schemeClr val="lt1">
            <a:alpha val="10000"/>
          </a:schemeClr>
        </a:solidFill>
      </a:ln>
    </cs:spPr>
  </cs:gridlineMinor>
  <cs:hiLoLine>
    <cs:lnRef idx="0">
      <cs:styleClr val="0"/>
    </cs:lnRef>
    <cs:fillRef idx="0"/>
    <cs:effectRef idx="0"/>
    <cs:fontRef idx="minor">
      <a:schemeClr val="dk1"/>
    </cs:fontRef>
    <cs:spPr>
      <a:ln w="9525">
        <a:solidFill>
          <a:schemeClr val="phClr">
            <a:lumMod val="60000"/>
            <a:lumOff val="40000"/>
          </a:schemeClr>
        </a:solidFill>
        <a:prstDash val="dash"/>
      </a:ln>
    </cs:spPr>
  </cs:hiLoLine>
  <cs:leaderLine>
    <cs:lnRef idx="0">
      <cs:styleClr val="0"/>
    </cs:lnRef>
    <cs:fillRef idx="0"/>
    <cs:effectRef idx="0"/>
    <cs:fontRef idx="minor">
      <a:schemeClr val="dk1"/>
    </cs:fontRef>
    <cs:spPr>
      <a:ln w="9525">
        <a:solidFill>
          <a:schemeClr val="phClr">
            <a:lumMod val="60000"/>
            <a:lumOff val="40000"/>
          </a:schemeClr>
        </a:solidFill>
      </a:ln>
    </cs:spPr>
  </cs:leaderLine>
  <cs:legend>
    <cs:lnRef idx="0"/>
    <cs:fillRef idx="0"/>
    <cs:effectRef idx="0"/>
    <cs:fontRef idx="minor">
      <a:schemeClr val="lt1"/>
    </cs:fontRef>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styleClr val="0"/>
    </cs:lnRef>
    <cs:fillRef idx="0"/>
    <cs:effectRef idx="0"/>
    <cs:fontRef idx="minor">
      <a:schemeClr val="lt1"/>
    </cs:fontRef>
    <cs:spPr>
      <a:ln w="3175" cap="flat" cmpd="sng" algn="ctr">
        <a:solidFill>
          <a:schemeClr val="phClr">
            <a:lumMod val="60000"/>
            <a:lumOff val="40000"/>
          </a:schemeClr>
        </a:solidFill>
        <a:round/>
      </a:ln>
    </cs:spPr>
    <cs:defRPr sz="1197" kern="1200"/>
  </cs:seriesAxis>
  <cs:seriesLine>
    <cs:lnRef idx="0">
      <cs:styleClr val="0"/>
    </cs:lnRef>
    <cs:fillRef idx="0"/>
    <cs:effectRef idx="0"/>
    <cs:fontRef idx="minor">
      <a:schemeClr val="dk1"/>
    </cs:fontRef>
    <cs:spPr>
      <a:ln w="9525">
        <a:solidFill>
          <a:schemeClr val="phClr">
            <a:lumMod val="60000"/>
            <a:lumOff val="40000"/>
            <a:tint val="50000"/>
          </a:schemeClr>
        </a:solidFill>
        <a:prstDash val="dash"/>
      </a:ln>
    </cs:spPr>
  </cs:seriesLine>
  <cs:title>
    <cs:lnRef idx="0"/>
    <cs:fillRef idx="0"/>
    <cs:effectRef idx="0"/>
    <cs:fontRef idx="minor">
      <a:schemeClr val="lt1"/>
    </cs:fontRef>
    <cs:defRPr sz="1995" b="1" kern="1200" cap="all" spc="100" normalizeH="0" baseline="0"/>
  </cs:title>
  <cs:trendline>
    <cs:lnRef idx="0"/>
    <cs:fillRef idx="0"/>
    <cs:effectRef idx="0"/>
    <cs:fontRef idx="minor">
      <a:schemeClr val="dk1"/>
    </cs:fontRef>
    <cs:spPr>
      <a:ln w="28575" cap="rnd">
        <a:solidFill>
          <a:schemeClr val="lt1">
            <a:alpha val="50000"/>
          </a:schemeClr>
        </a:solidFill>
        <a:round/>
      </a:ln>
    </cs:spPr>
  </cs:trendline>
  <cs:trendlineLabel>
    <cs:lnRef idx="0"/>
    <cs:fillRef idx="0"/>
    <cs:effectRef idx="0"/>
    <cs:fontRef idx="minor">
      <a:schemeClr val="lt1"/>
    </cs:fontRef>
    <cs:defRPr sz="1197" kern="1200"/>
  </cs:trendlineLabel>
  <cs:upBar>
    <cs:lnRef idx="0">
      <cs:styleClr val="0"/>
    </cs:lnRef>
    <cs:fillRef idx="0"/>
    <cs:effectRef idx="0"/>
    <cs:fontRef idx="minor">
      <a:schemeClr val="dk1"/>
    </cs:fontRef>
    <cs:spPr>
      <a:solidFill>
        <a:schemeClr val="lt1">
          <a:lumMod val="95000"/>
        </a:schemeClr>
      </a:solidFill>
      <a:ln w="9525">
        <a:solidFill>
          <a:schemeClr val="phClr">
            <a:lumMod val="60000"/>
            <a:lumOff val="40000"/>
          </a:schemeClr>
        </a:solidFill>
      </a:ln>
    </cs:spPr>
  </cs:upBar>
  <cs:valueAxis>
    <cs:lnRef idx="0"/>
    <cs:fillRef idx="0"/>
    <cs:effectRef idx="0"/>
    <cs:fontRef idx="minor">
      <a:schemeClr val="lt1"/>
    </cs:fontRef>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96">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BFC3AC-8095-4B59-B82D-271F0B4564AD}" type="datetimeFigureOut">
              <a:rPr lang="zh-CN" altLang="en-US" smtClean="0"/>
              <a:t>2020/7/6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8AEEFA-8A1D-43B1-A8B3-9A14753B7919}" type="slidenum">
              <a:rPr lang="zh-CN" altLang="en-US" smtClean="0"/>
              <a:t>‹#›</a:t>
            </a:fld>
            <a:endParaRPr lang="zh-CN" altLang="en-US"/>
          </a:p>
        </p:txBody>
      </p:sp>
    </p:spTree>
    <p:extLst>
      <p:ext uri="{BB962C8B-B14F-4D97-AF65-F5344CB8AC3E}">
        <p14:creationId xmlns:p14="http://schemas.microsoft.com/office/powerpoint/2010/main" val="7693238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a:t>
            </a:fld>
            <a:endParaRPr lang="zh-CN" altLang="en-US"/>
          </a:p>
        </p:txBody>
      </p:sp>
    </p:spTree>
    <p:extLst>
      <p:ext uri="{BB962C8B-B14F-4D97-AF65-F5344CB8AC3E}">
        <p14:creationId xmlns:p14="http://schemas.microsoft.com/office/powerpoint/2010/main" val="38591924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10</a:t>
            </a:fld>
            <a:endParaRPr lang="zh-CN" altLang="en-US"/>
          </a:p>
        </p:txBody>
      </p:sp>
    </p:spTree>
    <p:extLst>
      <p:ext uri="{BB962C8B-B14F-4D97-AF65-F5344CB8AC3E}">
        <p14:creationId xmlns:p14="http://schemas.microsoft.com/office/powerpoint/2010/main" val="28291771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8AEEFA-8A1D-43B1-A8B3-9A14753B7919}" type="slidenum">
              <a:rPr lang="zh-CN" altLang="en-US" smtClean="0"/>
              <a:t>11</a:t>
            </a:fld>
            <a:endParaRPr lang="zh-CN" altLang="en-US"/>
          </a:p>
        </p:txBody>
      </p:sp>
    </p:spTree>
    <p:extLst>
      <p:ext uri="{BB962C8B-B14F-4D97-AF65-F5344CB8AC3E}">
        <p14:creationId xmlns:p14="http://schemas.microsoft.com/office/powerpoint/2010/main" val="2843505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pPr/>
              <a:t>12</a:t>
            </a:fld>
            <a:endParaRPr lang="zh-CN" altLang="en-US"/>
          </a:p>
        </p:txBody>
      </p:sp>
    </p:spTree>
    <p:extLst>
      <p:ext uri="{BB962C8B-B14F-4D97-AF65-F5344CB8AC3E}">
        <p14:creationId xmlns:p14="http://schemas.microsoft.com/office/powerpoint/2010/main" val="2720462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13</a:t>
            </a:fld>
            <a:endParaRPr lang="zh-CN" altLang="en-US"/>
          </a:p>
        </p:txBody>
      </p:sp>
    </p:spTree>
    <p:extLst>
      <p:ext uri="{BB962C8B-B14F-4D97-AF65-F5344CB8AC3E}">
        <p14:creationId xmlns:p14="http://schemas.microsoft.com/office/powerpoint/2010/main" val="21467721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pPr/>
              <a:t>14</a:t>
            </a:fld>
            <a:endParaRPr lang="zh-CN" altLang="en-US"/>
          </a:p>
        </p:txBody>
      </p:sp>
    </p:spTree>
    <p:extLst>
      <p:ext uri="{BB962C8B-B14F-4D97-AF65-F5344CB8AC3E}">
        <p14:creationId xmlns:p14="http://schemas.microsoft.com/office/powerpoint/2010/main" val="2208604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0027EFA-29CC-A246-980C-45E8B3219095}" type="slidenum">
              <a:rPr lang="en-US" smtClean="0"/>
              <a:t>15</a:t>
            </a:fld>
            <a:endParaRPr lang="en-US"/>
          </a:p>
        </p:txBody>
      </p:sp>
    </p:spTree>
    <p:extLst>
      <p:ext uri="{BB962C8B-B14F-4D97-AF65-F5344CB8AC3E}">
        <p14:creationId xmlns:p14="http://schemas.microsoft.com/office/powerpoint/2010/main" val="2863774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16</a:t>
            </a:fld>
            <a:endParaRPr lang="zh-CN" altLang="en-US"/>
          </a:p>
        </p:txBody>
      </p:sp>
    </p:spTree>
    <p:extLst>
      <p:ext uri="{BB962C8B-B14F-4D97-AF65-F5344CB8AC3E}">
        <p14:creationId xmlns:p14="http://schemas.microsoft.com/office/powerpoint/2010/main" val="19679521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05C9D3E5-044F-4FFC-A55C-D5DA6200E60D}" type="slidenum">
              <a:rPr lang="zh-CN" altLang="en-US" smtClean="0"/>
              <a:pPr/>
              <a:t>17</a:t>
            </a:fld>
            <a:endParaRPr lang="zh-CN" altLang="en-US"/>
          </a:p>
        </p:txBody>
      </p:sp>
    </p:spTree>
    <p:extLst>
      <p:ext uri="{BB962C8B-B14F-4D97-AF65-F5344CB8AC3E}">
        <p14:creationId xmlns:p14="http://schemas.microsoft.com/office/powerpoint/2010/main" val="5429736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18</a:t>
            </a:fld>
            <a:endParaRPr lang="zh-CN" altLang="en-US"/>
          </a:p>
        </p:txBody>
      </p:sp>
    </p:spTree>
    <p:extLst>
      <p:ext uri="{BB962C8B-B14F-4D97-AF65-F5344CB8AC3E}">
        <p14:creationId xmlns:p14="http://schemas.microsoft.com/office/powerpoint/2010/main" val="36101503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5C9D3E5-044F-4FFC-A55C-D5DA6200E60D}" type="slidenum">
              <a:rPr lang="zh-CN" altLang="en-US" smtClean="0"/>
              <a:pPr/>
              <a:t>19</a:t>
            </a:fld>
            <a:endParaRPr lang="zh-CN" altLang="en-US"/>
          </a:p>
        </p:txBody>
      </p:sp>
    </p:spTree>
    <p:extLst>
      <p:ext uri="{BB962C8B-B14F-4D97-AF65-F5344CB8AC3E}">
        <p14:creationId xmlns:p14="http://schemas.microsoft.com/office/powerpoint/2010/main" val="771939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a:t>
            </a:fld>
            <a:endParaRPr lang="zh-CN" altLang="en-US"/>
          </a:p>
        </p:txBody>
      </p:sp>
    </p:spTree>
    <p:extLst>
      <p:ext uri="{BB962C8B-B14F-4D97-AF65-F5344CB8AC3E}">
        <p14:creationId xmlns:p14="http://schemas.microsoft.com/office/powerpoint/2010/main" val="41831585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20</a:t>
            </a:fld>
            <a:endParaRPr lang="zh-CN" altLang="en-US"/>
          </a:p>
        </p:txBody>
      </p:sp>
    </p:spTree>
    <p:extLst>
      <p:ext uri="{BB962C8B-B14F-4D97-AF65-F5344CB8AC3E}">
        <p14:creationId xmlns:p14="http://schemas.microsoft.com/office/powerpoint/2010/main" val="3388151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8AEEFA-8A1D-43B1-A8B3-9A14753B7919}" type="slidenum">
              <a:rPr lang="zh-CN" altLang="en-US" smtClean="0"/>
              <a:t>21</a:t>
            </a:fld>
            <a:endParaRPr lang="zh-CN" altLang="en-US"/>
          </a:p>
        </p:txBody>
      </p:sp>
    </p:spTree>
    <p:extLst>
      <p:ext uri="{BB962C8B-B14F-4D97-AF65-F5344CB8AC3E}">
        <p14:creationId xmlns:p14="http://schemas.microsoft.com/office/powerpoint/2010/main" val="12116671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22026321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23</a:t>
            </a:fld>
            <a:endParaRPr lang="zh-CN" altLang="en-US"/>
          </a:p>
        </p:txBody>
      </p:sp>
    </p:spTree>
    <p:extLst>
      <p:ext uri="{BB962C8B-B14F-4D97-AF65-F5344CB8AC3E}">
        <p14:creationId xmlns:p14="http://schemas.microsoft.com/office/powerpoint/2010/main" val="15887319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24</a:t>
            </a:fld>
            <a:endParaRPr lang="zh-CN" altLang="en-US"/>
          </a:p>
        </p:txBody>
      </p:sp>
    </p:spTree>
    <p:extLst>
      <p:ext uri="{BB962C8B-B14F-4D97-AF65-F5344CB8AC3E}">
        <p14:creationId xmlns:p14="http://schemas.microsoft.com/office/powerpoint/2010/main" val="41792753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25</a:t>
            </a:fld>
            <a:endParaRPr lang="zh-CN" altLang="en-US"/>
          </a:p>
        </p:txBody>
      </p:sp>
    </p:spTree>
    <p:extLst>
      <p:ext uri="{BB962C8B-B14F-4D97-AF65-F5344CB8AC3E}">
        <p14:creationId xmlns:p14="http://schemas.microsoft.com/office/powerpoint/2010/main" val="7080499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26</a:t>
            </a:fld>
            <a:endParaRPr lang="zh-CN" altLang="en-US"/>
          </a:p>
        </p:txBody>
      </p:sp>
    </p:spTree>
    <p:extLst>
      <p:ext uri="{BB962C8B-B14F-4D97-AF65-F5344CB8AC3E}">
        <p14:creationId xmlns:p14="http://schemas.microsoft.com/office/powerpoint/2010/main" val="39554008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27</a:t>
            </a:fld>
            <a:endParaRPr lang="zh-CN" altLang="en-US"/>
          </a:p>
        </p:txBody>
      </p:sp>
    </p:spTree>
    <p:extLst>
      <p:ext uri="{BB962C8B-B14F-4D97-AF65-F5344CB8AC3E}">
        <p14:creationId xmlns:p14="http://schemas.microsoft.com/office/powerpoint/2010/main" val="111623095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28</a:t>
            </a:fld>
            <a:endParaRPr lang="zh-CN" altLang="en-US"/>
          </a:p>
        </p:txBody>
      </p:sp>
    </p:spTree>
    <p:extLst>
      <p:ext uri="{BB962C8B-B14F-4D97-AF65-F5344CB8AC3E}">
        <p14:creationId xmlns:p14="http://schemas.microsoft.com/office/powerpoint/2010/main" val="21865848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29</a:t>
            </a:fld>
            <a:endParaRPr lang="zh-CN" altLang="en-US"/>
          </a:p>
        </p:txBody>
      </p:sp>
    </p:spTree>
    <p:extLst>
      <p:ext uri="{BB962C8B-B14F-4D97-AF65-F5344CB8AC3E}">
        <p14:creationId xmlns:p14="http://schemas.microsoft.com/office/powerpoint/2010/main" val="35731450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3</a:t>
            </a:fld>
            <a:endParaRPr lang="zh-CN" altLang="en-US"/>
          </a:p>
        </p:txBody>
      </p:sp>
    </p:spTree>
    <p:extLst>
      <p:ext uri="{BB962C8B-B14F-4D97-AF65-F5344CB8AC3E}">
        <p14:creationId xmlns:p14="http://schemas.microsoft.com/office/powerpoint/2010/main" val="154700555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30</a:t>
            </a:fld>
            <a:endParaRPr lang="zh-CN" altLang="en-US"/>
          </a:p>
        </p:txBody>
      </p:sp>
    </p:spTree>
    <p:extLst>
      <p:ext uri="{BB962C8B-B14F-4D97-AF65-F5344CB8AC3E}">
        <p14:creationId xmlns:p14="http://schemas.microsoft.com/office/powerpoint/2010/main" val="296848517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31</a:t>
            </a:fld>
            <a:endParaRPr lang="zh-CN" altLang="en-US"/>
          </a:p>
        </p:txBody>
      </p:sp>
    </p:spTree>
    <p:extLst>
      <p:ext uri="{BB962C8B-B14F-4D97-AF65-F5344CB8AC3E}">
        <p14:creationId xmlns:p14="http://schemas.microsoft.com/office/powerpoint/2010/main" val="6745567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32</a:t>
            </a:fld>
            <a:endParaRPr lang="zh-CN" altLang="en-US"/>
          </a:p>
        </p:txBody>
      </p:sp>
    </p:spTree>
    <p:extLst>
      <p:ext uri="{BB962C8B-B14F-4D97-AF65-F5344CB8AC3E}">
        <p14:creationId xmlns:p14="http://schemas.microsoft.com/office/powerpoint/2010/main" val="156121693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33</a:t>
            </a:fld>
            <a:endParaRPr lang="zh-CN" altLang="en-US"/>
          </a:p>
        </p:txBody>
      </p:sp>
    </p:spTree>
    <p:extLst>
      <p:ext uri="{BB962C8B-B14F-4D97-AF65-F5344CB8AC3E}">
        <p14:creationId xmlns:p14="http://schemas.microsoft.com/office/powerpoint/2010/main" val="1636826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34</a:t>
            </a:fld>
            <a:endParaRPr lang="zh-CN" altLang="en-US"/>
          </a:p>
        </p:txBody>
      </p:sp>
    </p:spTree>
    <p:extLst>
      <p:ext uri="{BB962C8B-B14F-4D97-AF65-F5344CB8AC3E}">
        <p14:creationId xmlns:p14="http://schemas.microsoft.com/office/powerpoint/2010/main" val="29755112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35</a:t>
            </a:fld>
            <a:endParaRPr lang="zh-CN" altLang="en-US"/>
          </a:p>
        </p:txBody>
      </p:sp>
    </p:spTree>
    <p:extLst>
      <p:ext uri="{BB962C8B-B14F-4D97-AF65-F5344CB8AC3E}">
        <p14:creationId xmlns:p14="http://schemas.microsoft.com/office/powerpoint/2010/main" val="33551355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36</a:t>
            </a:fld>
            <a:endParaRPr lang="zh-CN" altLang="en-US"/>
          </a:p>
        </p:txBody>
      </p:sp>
    </p:spTree>
    <p:extLst>
      <p:ext uri="{BB962C8B-B14F-4D97-AF65-F5344CB8AC3E}">
        <p14:creationId xmlns:p14="http://schemas.microsoft.com/office/powerpoint/2010/main" val="1376818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37</a:t>
            </a:fld>
            <a:endParaRPr lang="zh-CN" altLang="en-US"/>
          </a:p>
        </p:txBody>
      </p:sp>
    </p:spTree>
    <p:extLst>
      <p:ext uri="{BB962C8B-B14F-4D97-AF65-F5344CB8AC3E}">
        <p14:creationId xmlns:p14="http://schemas.microsoft.com/office/powerpoint/2010/main" val="14640588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38</a:t>
            </a:fld>
            <a:endParaRPr lang="zh-CN" altLang="en-US"/>
          </a:p>
        </p:txBody>
      </p:sp>
    </p:spTree>
    <p:extLst>
      <p:ext uri="{BB962C8B-B14F-4D97-AF65-F5344CB8AC3E}">
        <p14:creationId xmlns:p14="http://schemas.microsoft.com/office/powerpoint/2010/main" val="21724257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D64EC1F-4C1A-4575-A29E-535B091AA911}" type="slidenum">
              <a:rPr lang="zh-CN" altLang="en-US" smtClean="0"/>
              <a:t>39</a:t>
            </a:fld>
            <a:endParaRPr lang="zh-CN" altLang="en-US"/>
          </a:p>
        </p:txBody>
      </p:sp>
    </p:spTree>
    <p:extLst>
      <p:ext uri="{BB962C8B-B14F-4D97-AF65-F5344CB8AC3E}">
        <p14:creationId xmlns:p14="http://schemas.microsoft.com/office/powerpoint/2010/main" val="26008499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4</a:t>
            </a:fld>
            <a:endParaRPr lang="zh-CN" altLang="en-US"/>
          </a:p>
        </p:txBody>
      </p:sp>
    </p:spTree>
    <p:extLst>
      <p:ext uri="{BB962C8B-B14F-4D97-AF65-F5344CB8AC3E}">
        <p14:creationId xmlns:p14="http://schemas.microsoft.com/office/powerpoint/2010/main" val="25210916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40</a:t>
            </a:fld>
            <a:endParaRPr lang="zh-CN" altLang="en-US"/>
          </a:p>
        </p:txBody>
      </p:sp>
    </p:spTree>
    <p:extLst>
      <p:ext uri="{BB962C8B-B14F-4D97-AF65-F5344CB8AC3E}">
        <p14:creationId xmlns:p14="http://schemas.microsoft.com/office/powerpoint/2010/main" val="313939534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364573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4A9E6-078F-4903-A68F-25A0AC6F649D}" type="slidenum">
              <a:rPr lang="zh-CN" altLang="en-US" smtClean="0"/>
              <a:t>42</a:t>
            </a:fld>
            <a:endParaRPr lang="zh-CN" altLang="en-US"/>
          </a:p>
        </p:txBody>
      </p:sp>
    </p:spTree>
    <p:extLst>
      <p:ext uri="{BB962C8B-B14F-4D97-AF65-F5344CB8AC3E}">
        <p14:creationId xmlns:p14="http://schemas.microsoft.com/office/powerpoint/2010/main" val="26910199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E04A9E6-078F-4903-A68F-25A0AC6F649D}" type="slidenum">
              <a:rPr lang="zh-CN" altLang="en-US" smtClean="0"/>
              <a:t>43</a:t>
            </a:fld>
            <a:endParaRPr lang="zh-CN" altLang="en-US"/>
          </a:p>
        </p:txBody>
      </p:sp>
    </p:spTree>
    <p:extLst>
      <p:ext uri="{BB962C8B-B14F-4D97-AF65-F5344CB8AC3E}">
        <p14:creationId xmlns:p14="http://schemas.microsoft.com/office/powerpoint/2010/main" val="391616465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3795B3F-8FEE-47E6-8037-546F10A30189}" type="slidenum">
              <a:rPr lang="zh-CN" altLang="en-US" smtClean="0"/>
              <a:t>44</a:t>
            </a:fld>
            <a:endParaRPr lang="zh-CN" altLang="en-US"/>
          </a:p>
        </p:txBody>
      </p:sp>
    </p:spTree>
    <p:extLst>
      <p:ext uri="{BB962C8B-B14F-4D97-AF65-F5344CB8AC3E}">
        <p14:creationId xmlns:p14="http://schemas.microsoft.com/office/powerpoint/2010/main" val="16182588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CEBC9A7-5836-4567-AC87-9AE3C78506FF}" type="slidenum">
              <a:rPr lang="zh-CN" altLang="en-US" smtClean="0"/>
              <a:t>45</a:t>
            </a:fld>
            <a:endParaRPr lang="zh-CN" altLang="en-US"/>
          </a:p>
        </p:txBody>
      </p:sp>
    </p:spTree>
    <p:extLst>
      <p:ext uri="{BB962C8B-B14F-4D97-AF65-F5344CB8AC3E}">
        <p14:creationId xmlns:p14="http://schemas.microsoft.com/office/powerpoint/2010/main" val="184448718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82956029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7964506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48</a:t>
            </a:fld>
            <a:endParaRPr lang="zh-CN" altLang="en-US"/>
          </a:p>
        </p:txBody>
      </p:sp>
    </p:spTree>
    <p:extLst>
      <p:ext uri="{BB962C8B-B14F-4D97-AF65-F5344CB8AC3E}">
        <p14:creationId xmlns:p14="http://schemas.microsoft.com/office/powerpoint/2010/main" val="340456502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49</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06723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5</a:t>
            </a:fld>
            <a:endParaRPr lang="zh-CN" altLang="en-US"/>
          </a:p>
        </p:txBody>
      </p:sp>
    </p:spTree>
    <p:extLst>
      <p:ext uri="{BB962C8B-B14F-4D97-AF65-F5344CB8AC3E}">
        <p14:creationId xmlns:p14="http://schemas.microsoft.com/office/powerpoint/2010/main" val="22656709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6</a:t>
            </a:fld>
            <a:endParaRPr lang="zh-CN" altLang="en-US"/>
          </a:p>
        </p:txBody>
      </p:sp>
    </p:spTree>
    <p:extLst>
      <p:ext uri="{BB962C8B-B14F-4D97-AF65-F5344CB8AC3E}">
        <p14:creationId xmlns:p14="http://schemas.microsoft.com/office/powerpoint/2010/main" val="3620406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8AEEFA-8A1D-43B1-A8B3-9A14753B7919}" type="slidenum">
              <a:rPr lang="zh-CN" altLang="en-US" smtClean="0"/>
              <a:t>7</a:t>
            </a:fld>
            <a:endParaRPr lang="zh-CN" altLang="en-US"/>
          </a:p>
        </p:txBody>
      </p:sp>
    </p:spTree>
    <p:extLst>
      <p:ext uri="{BB962C8B-B14F-4D97-AF65-F5344CB8AC3E}">
        <p14:creationId xmlns:p14="http://schemas.microsoft.com/office/powerpoint/2010/main" val="2817165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8</a:t>
            </a:fld>
            <a:endParaRPr lang="zh-CN" altLang="en-US"/>
          </a:p>
        </p:txBody>
      </p:sp>
    </p:spTree>
    <p:extLst>
      <p:ext uri="{BB962C8B-B14F-4D97-AF65-F5344CB8AC3E}">
        <p14:creationId xmlns:p14="http://schemas.microsoft.com/office/powerpoint/2010/main" val="4199601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0237FDA-BEE9-452D-89F1-0B6E0B908AD8}" type="slidenum">
              <a:rPr lang="zh-CN" altLang="en-US" smtClean="0"/>
              <a:t>9</a:t>
            </a:fld>
            <a:endParaRPr lang="zh-CN" altLang="en-US"/>
          </a:p>
        </p:txBody>
      </p:sp>
    </p:spTree>
    <p:extLst>
      <p:ext uri="{BB962C8B-B14F-4D97-AF65-F5344CB8AC3E}">
        <p14:creationId xmlns:p14="http://schemas.microsoft.com/office/powerpoint/2010/main" val="3435633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686896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33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145311" y="801112"/>
            <a:ext cx="4528095" cy="5417344"/>
          </a:xfrm>
          <a:custGeom>
            <a:avLst/>
            <a:gdLst/>
            <a:ahLst/>
            <a:cxnLst/>
            <a:rect l="l" t="t" r="r" b="b"/>
            <a:pathLst>
              <a:path w="4528095" h="5417344">
                <a:moveTo>
                  <a:pt x="0" y="0"/>
                </a:moveTo>
                <a:lnTo>
                  <a:pt x="4528095" y="0"/>
                </a:lnTo>
                <a:lnTo>
                  <a:pt x="4528095" y="1008311"/>
                </a:lnTo>
                <a:lnTo>
                  <a:pt x="2902148" y="1008311"/>
                </a:lnTo>
                <a:lnTo>
                  <a:pt x="2902148" y="5417344"/>
                </a:lnTo>
                <a:lnTo>
                  <a:pt x="1596181" y="5417344"/>
                </a:lnTo>
                <a:lnTo>
                  <a:pt x="1596181" y="1008311"/>
                </a:lnTo>
                <a:lnTo>
                  <a:pt x="0" y="1008311"/>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3730576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3349444"/>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8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533109"/>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设计页面">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9251164"/>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Mr.Z">
    <p:spTree>
      <p:nvGrpSpPr>
        <p:cNvPr id="1" name=""/>
        <p:cNvGrpSpPr/>
        <p:nvPr/>
      </p:nvGrpSpPr>
      <p:grpSpPr>
        <a:xfrm>
          <a:off x="0" y="0"/>
          <a:ext cx="0" cy="0"/>
          <a:chOff x="0" y="0"/>
          <a:chExt cx="0" cy="0"/>
        </a:xfrm>
      </p:grpSpPr>
    </p:spTree>
    <p:extLst>
      <p:ext uri="{BB962C8B-B14F-4D97-AF65-F5344CB8AC3E}">
        <p14:creationId xmlns:p14="http://schemas.microsoft.com/office/powerpoint/2010/main" val="261714507"/>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238038370"/>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Big Landscape Bot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7563005"/>
      </p:ext>
    </p:extLst>
  </p:cSld>
  <p:clrMapOvr>
    <a:masterClrMapping/>
  </p:clrMapOvr>
  <mc:AlternateContent xmlns:mc="http://schemas.openxmlformats.org/markup-compatibility/2006" xmlns:p14="http://schemas.microsoft.com/office/powerpoint/2010/main">
    <mc:Choice Requires="p14">
      <p:transition spd="slow" p14:dur="1500" advTm="2000">
        <p:random/>
      </p:transition>
    </mc:Choice>
    <mc:Fallback xmlns="">
      <p:transition spd="slow" advTm="2000">
        <p:random/>
      </p:transition>
    </mc:Fallback>
  </mc:AlternateContent>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2829482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263280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816301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751512"/>
      </p:ext>
    </p:extLst>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593862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8152700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8848655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0344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872834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5459896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9264351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72614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2_Title Slide">
    <p:spTree>
      <p:nvGrpSpPr>
        <p:cNvPr id="1" name=""/>
        <p:cNvGrpSpPr/>
        <p:nvPr/>
      </p:nvGrpSpPr>
      <p:grpSpPr>
        <a:xfrm>
          <a:off x="0" y="0"/>
          <a:ext cx="0" cy="0"/>
          <a:chOff x="0" y="0"/>
          <a:chExt cx="0" cy="0"/>
        </a:xfrm>
      </p:grpSpPr>
      <p:sp>
        <p:nvSpPr>
          <p:cNvPr id="11" name="Slide Number Placeholder 5"/>
          <p:cNvSpPr txBox="1">
            <a:spLocks/>
          </p:cNvSpPr>
          <p:nvPr userDrawn="1"/>
        </p:nvSpPr>
        <p:spPr>
          <a:xfrm>
            <a:off x="510173" y="4221424"/>
            <a:ext cx="2607101"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13800" b="0" i="0" smtClean="0">
                <a:solidFill>
                  <a:schemeClr val="bg1"/>
                </a:solidFill>
                <a:latin typeface="Roboto Medium" charset="0"/>
                <a:ea typeface="Roboto Medium" charset="0"/>
                <a:cs typeface="Roboto Medium" charset="0"/>
              </a:rPr>
              <a:pPr algn="l"/>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8" name="Picture Placeholder 2"/>
          <p:cNvSpPr>
            <a:spLocks noGrp="1"/>
          </p:cNvSpPr>
          <p:nvPr>
            <p:ph type="pic" sz="quarter" idx="11" hasCustomPrompt="1"/>
          </p:nvPr>
        </p:nvSpPr>
        <p:spPr>
          <a:xfrm>
            <a:off x="5387685"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0" name="Picture Placeholder 2"/>
          <p:cNvSpPr>
            <a:spLocks noGrp="1"/>
          </p:cNvSpPr>
          <p:nvPr>
            <p:ph type="pic" sz="quarter" idx="12" hasCustomPrompt="1"/>
          </p:nvPr>
        </p:nvSpPr>
        <p:spPr>
          <a:xfrm>
            <a:off x="8331608" y="1366411"/>
            <a:ext cx="2589153" cy="2348970"/>
          </a:xfrm>
          <a:prstGeom prst="round2SameRect">
            <a:avLst>
              <a:gd name="adj1" fmla="val 1159"/>
              <a:gd name="adj2" fmla="val 0"/>
            </a:avLst>
          </a:prstGeom>
          <a:pattFill prst="pct5">
            <a:fgClr>
              <a:schemeClr val="tx1"/>
            </a:fgClr>
            <a:bgClr>
              <a:schemeClr val="bg1">
                <a:lumMod val="85000"/>
              </a:schemeClr>
            </a:bgClr>
          </a:pattFill>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77448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par>
                                <p:cTn id="8" presetID="10" presetClass="entr" presetSubtype="0" fill="hold" grpId="0" nodeType="withEffect">
                                  <p:stCondLst>
                                    <p:cond delay="200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3_Title Slide">
    <p:spTree>
      <p:nvGrpSpPr>
        <p:cNvPr id="1" name=""/>
        <p:cNvGrpSpPr/>
        <p:nvPr/>
      </p:nvGrpSpPr>
      <p:grpSpPr>
        <a:xfrm>
          <a:off x="0" y="0"/>
          <a:ext cx="0" cy="0"/>
          <a:chOff x="0" y="0"/>
          <a:chExt cx="0" cy="0"/>
        </a:xfrm>
      </p:grpSpPr>
      <p:sp>
        <p:nvSpPr>
          <p:cNvPr id="11" name="Slide Number Placeholder 5"/>
          <p:cNvSpPr txBox="1">
            <a:spLocks/>
          </p:cNvSpPr>
          <p:nvPr userDrawn="1"/>
        </p:nvSpPr>
        <p:spPr>
          <a:xfrm>
            <a:off x="4343563" y="356006"/>
            <a:ext cx="3504874"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3800" b="0" i="0" smtClean="0">
                <a:solidFill>
                  <a:schemeClr val="bg1"/>
                </a:solidFill>
                <a:latin typeface="Roboto Medium" charset="0"/>
                <a:ea typeface="Roboto Medium" charset="0"/>
                <a:cs typeface="Roboto Medium" charset="0"/>
              </a:rPr>
              <a:pPr algn="ctr"/>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4" name="Picture Placeholder 2"/>
          <p:cNvSpPr>
            <a:spLocks noGrp="1"/>
          </p:cNvSpPr>
          <p:nvPr>
            <p:ph type="pic" sz="quarter" idx="11" hasCustomPrompt="1"/>
          </p:nvPr>
        </p:nvSpPr>
        <p:spPr>
          <a:xfrm>
            <a:off x="147494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5" name="Picture Placeholder 2"/>
          <p:cNvSpPr>
            <a:spLocks noGrp="1"/>
          </p:cNvSpPr>
          <p:nvPr>
            <p:ph type="pic" sz="quarter" idx="12" hasCustomPrompt="1"/>
          </p:nvPr>
        </p:nvSpPr>
        <p:spPr>
          <a:xfrm>
            <a:off x="409176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6" name="Picture Placeholder 2"/>
          <p:cNvSpPr>
            <a:spLocks noGrp="1"/>
          </p:cNvSpPr>
          <p:nvPr>
            <p:ph type="pic" sz="quarter" idx="13" hasCustomPrompt="1"/>
          </p:nvPr>
        </p:nvSpPr>
        <p:spPr>
          <a:xfrm>
            <a:off x="6708584"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
        <p:nvSpPr>
          <p:cNvPr id="17" name="Picture Placeholder 2"/>
          <p:cNvSpPr>
            <a:spLocks noGrp="1"/>
          </p:cNvSpPr>
          <p:nvPr>
            <p:ph type="pic" sz="quarter" idx="14" hasCustomPrompt="1"/>
          </p:nvPr>
        </p:nvSpPr>
        <p:spPr>
          <a:xfrm>
            <a:off x="9325403" y="2405188"/>
            <a:ext cx="1367284" cy="1367284"/>
          </a:xfrm>
          <a:prstGeom prst="ellipse">
            <a:avLst/>
          </a:pr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anchor="ct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330198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1000"/>
                                        <p:tgtEl>
                                          <p:spTgt spid="14"/>
                                        </p:tgtEl>
                                      </p:cBhvr>
                                    </p:animEffect>
                                  </p:childTnLst>
                                </p:cTn>
                              </p:par>
                              <p:par>
                                <p:cTn id="8" presetID="10" presetClass="entr" presetSubtype="0" fill="hold" grpId="0" nodeType="withEffect">
                                  <p:stCondLst>
                                    <p:cond delay="150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1000"/>
                                        <p:tgtEl>
                                          <p:spTgt spid="15"/>
                                        </p:tgtEl>
                                      </p:cBhvr>
                                    </p:animEffect>
                                  </p:childTnLst>
                                </p:cTn>
                              </p:par>
                              <p:par>
                                <p:cTn id="11" presetID="10" presetClass="entr" presetSubtype="0" fill="hold" grpId="0" nodeType="withEffect">
                                  <p:stCondLst>
                                    <p:cond delay="200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grpId="0" nodeType="withEffect">
                                  <p:stCondLst>
                                    <p:cond delay="250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69_Title Slide">
    <p:spTree>
      <p:nvGrpSpPr>
        <p:cNvPr id="1" name=""/>
        <p:cNvGrpSpPr/>
        <p:nvPr/>
      </p:nvGrpSpPr>
      <p:grpSpPr>
        <a:xfrm>
          <a:off x="0" y="0"/>
          <a:ext cx="0" cy="0"/>
          <a:chOff x="0" y="0"/>
          <a:chExt cx="0" cy="0"/>
        </a:xfrm>
      </p:grpSpPr>
      <p:sp>
        <p:nvSpPr>
          <p:cNvPr id="11" name="Slide Number Placeholder 5"/>
          <p:cNvSpPr txBox="1">
            <a:spLocks/>
          </p:cNvSpPr>
          <p:nvPr userDrawn="1"/>
        </p:nvSpPr>
        <p:spPr>
          <a:xfrm>
            <a:off x="510173" y="4221424"/>
            <a:ext cx="2607101"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1A290D8D-6BA0-418D-AFED-C65293F70DA0}" type="slidenum">
              <a:rPr lang="en-US" sz="13800" b="0" i="0" smtClean="0">
                <a:solidFill>
                  <a:schemeClr val="bg1"/>
                </a:solidFill>
                <a:latin typeface="Roboto Medium" charset="0"/>
                <a:ea typeface="Roboto Medium" charset="0"/>
                <a:cs typeface="Roboto Medium" charset="0"/>
              </a:rPr>
              <a:pPr algn="l"/>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61947" y="4791307"/>
            <a:ext cx="3287752" cy="1325563"/>
          </a:xfrm>
          <a:prstGeom prst="rect">
            <a:avLst/>
          </a:prstGeom>
        </p:spPr>
        <p:txBody>
          <a:bodyPr/>
          <a:lstStyle>
            <a:lvl1pPr>
              <a:lnSpc>
                <a:spcPct val="70000"/>
              </a:lnSpc>
              <a:defRPr sz="3600" b="1" i="0">
                <a:latin typeface="Roboto Thin" charset="0"/>
                <a:ea typeface="Roboto Thin" charset="0"/>
                <a:cs typeface="Roboto Thin" charset="0"/>
              </a:defRPr>
            </a:lvl1pPr>
          </a:lstStyle>
          <a:p>
            <a:r>
              <a:rPr lang="en-US"/>
              <a:t>Click to edit Master title style</a:t>
            </a:r>
          </a:p>
        </p:txBody>
      </p:sp>
      <p:sp>
        <p:nvSpPr>
          <p:cNvPr id="6" name="Picture Placeholder 11"/>
          <p:cNvSpPr>
            <a:spLocks noGrp="1"/>
          </p:cNvSpPr>
          <p:nvPr>
            <p:ph type="pic" sz="quarter" idx="12" hasCustomPrompt="1"/>
          </p:nvPr>
        </p:nvSpPr>
        <p:spPr>
          <a:xfrm>
            <a:off x="4123308" y="1349450"/>
            <a:ext cx="4339048" cy="4339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190130474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68_Title Slide">
    <p:spTree>
      <p:nvGrpSpPr>
        <p:cNvPr id="1" name=""/>
        <p:cNvGrpSpPr/>
        <p:nvPr/>
      </p:nvGrpSpPr>
      <p:grpSpPr>
        <a:xfrm>
          <a:off x="0" y="0"/>
          <a:ext cx="0" cy="0"/>
          <a:chOff x="0" y="0"/>
          <a:chExt cx="0" cy="0"/>
        </a:xfrm>
      </p:grpSpPr>
      <p:sp>
        <p:nvSpPr>
          <p:cNvPr id="11" name="Slide Number Placeholder 5"/>
          <p:cNvSpPr txBox="1">
            <a:spLocks/>
          </p:cNvSpPr>
          <p:nvPr userDrawn="1"/>
        </p:nvSpPr>
        <p:spPr>
          <a:xfrm>
            <a:off x="4343563" y="356006"/>
            <a:ext cx="3504874" cy="1364728"/>
          </a:xfrm>
          <a:prstGeom prst="rect">
            <a:avLst/>
          </a:prstGeom>
        </p:spPr>
        <p:txBody>
          <a:bodyPr vert="horz" wrap="none" lIns="121920" tIns="60960" rIns="121920" bIns="60960" rtlCol="0" anchor="ctr">
            <a:noAutofit/>
          </a:bodyP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1A290D8D-6BA0-418D-AFED-C65293F70DA0}" type="slidenum">
              <a:rPr lang="en-US" sz="13800" b="0" i="0" smtClean="0">
                <a:solidFill>
                  <a:schemeClr val="bg1"/>
                </a:solidFill>
                <a:latin typeface="Roboto Medium" charset="0"/>
                <a:ea typeface="Roboto Medium" charset="0"/>
                <a:cs typeface="Roboto Medium" charset="0"/>
              </a:rPr>
              <a:pPr algn="ctr"/>
              <a:t>‹#›</a:t>
            </a:fld>
            <a:endParaRPr lang="en-US" sz="13800" b="0" i="0" dirty="0">
              <a:solidFill>
                <a:schemeClr val="bg1"/>
              </a:solidFill>
              <a:latin typeface="Roboto Medium" charset="0"/>
              <a:ea typeface="Roboto Medium" charset="0"/>
              <a:cs typeface="Roboto Medium" charset="0"/>
            </a:endParaRPr>
          </a:p>
        </p:txBody>
      </p:sp>
      <p:sp>
        <p:nvSpPr>
          <p:cNvPr id="9" name="Title 8"/>
          <p:cNvSpPr>
            <a:spLocks noGrp="1"/>
          </p:cNvSpPr>
          <p:nvPr>
            <p:ph type="title"/>
          </p:nvPr>
        </p:nvSpPr>
        <p:spPr>
          <a:xfrm>
            <a:off x="1246049" y="815516"/>
            <a:ext cx="9699902" cy="528838"/>
          </a:xfrm>
          <a:prstGeom prst="rect">
            <a:avLst/>
          </a:prstGeom>
        </p:spPr>
        <p:txBody>
          <a:bodyPr/>
          <a:lstStyle>
            <a:lvl1pPr algn="ctr">
              <a:lnSpc>
                <a:spcPct val="70000"/>
              </a:lnSpc>
              <a:defRPr sz="3600" b="1" i="0">
                <a:latin typeface="Roboto Thin" charset="0"/>
                <a:ea typeface="Roboto Thin" charset="0"/>
                <a:cs typeface="Roboto Thin" charset="0"/>
              </a:defRPr>
            </a:lvl1pPr>
          </a:lstStyle>
          <a:p>
            <a:r>
              <a:rPr lang="en-US" dirty="0"/>
              <a:t>Click to edit Master title style</a:t>
            </a:r>
          </a:p>
        </p:txBody>
      </p:sp>
      <p:sp>
        <p:nvSpPr>
          <p:cNvPr id="4" name="Content Placeholder 3"/>
          <p:cNvSpPr>
            <a:spLocks noGrp="1"/>
          </p:cNvSpPr>
          <p:nvPr>
            <p:ph sz="quarter" idx="10"/>
          </p:nvPr>
        </p:nvSpPr>
        <p:spPr>
          <a:xfrm>
            <a:off x="1246049" y="1277850"/>
            <a:ext cx="9699901" cy="310169"/>
          </a:xfrm>
          <a:prstGeom prst="rect">
            <a:avLst/>
          </a:prstGeom>
        </p:spPr>
        <p:txBody>
          <a:bodyPr/>
          <a:lstStyle>
            <a:lvl1pPr marL="0" indent="0" algn="ctr">
              <a:buNone/>
              <a:defRPr sz="1100" b="0" i="0" spc="300">
                <a:solidFill>
                  <a:schemeClr val="tx1">
                    <a:alpha val="50000"/>
                  </a:schemeClr>
                </a:solidFill>
                <a:latin typeface="Roboto Medium" charset="0"/>
                <a:ea typeface="Roboto Medium" charset="0"/>
                <a:cs typeface="Roboto Medium" charset="0"/>
              </a:defRPr>
            </a:lvl1pPr>
          </a:lstStyle>
          <a:p>
            <a:pPr lvl="0"/>
            <a:r>
              <a:rPr lang="en-US" dirty="0"/>
              <a:t>Click to edit Master </a:t>
            </a:r>
            <a:r>
              <a:rPr lang="en-US"/>
              <a:t>text styles</a:t>
            </a:r>
            <a:endParaRPr lang="en-US" dirty="0"/>
          </a:p>
        </p:txBody>
      </p:sp>
      <p:sp>
        <p:nvSpPr>
          <p:cNvPr id="12" name="Picture Placeholder 11"/>
          <p:cNvSpPr>
            <a:spLocks noGrp="1"/>
          </p:cNvSpPr>
          <p:nvPr>
            <p:ph type="pic" sz="quarter" idx="12" hasCustomPrompt="1"/>
          </p:nvPr>
        </p:nvSpPr>
        <p:spPr>
          <a:xfrm>
            <a:off x="4846975" y="2180244"/>
            <a:ext cx="2498048" cy="2498048"/>
          </a:xfrm>
          <a:custGeom>
            <a:avLst/>
            <a:gdLst>
              <a:gd name="connsiteX0" fmla="*/ 897241 w 4999205"/>
              <a:gd name="connsiteY0" fmla="*/ 349012 h 2498048"/>
              <a:gd name="connsiteX1" fmla="*/ 1794482 w 4999205"/>
              <a:gd name="connsiteY1" fmla="*/ 1246253 h 2498048"/>
              <a:gd name="connsiteX2" fmla="*/ 897241 w 4999205"/>
              <a:gd name="connsiteY2" fmla="*/ 2143494 h 2498048"/>
              <a:gd name="connsiteX3" fmla="*/ 0 w 4999205"/>
              <a:gd name="connsiteY3" fmla="*/ 1246253 h 2498048"/>
              <a:gd name="connsiteX4" fmla="*/ 897241 w 4999205"/>
              <a:gd name="connsiteY4" fmla="*/ 349012 h 2498048"/>
              <a:gd name="connsiteX5" fmla="*/ 3750181 w 4999205"/>
              <a:gd name="connsiteY5" fmla="*/ 0 h 2498048"/>
              <a:gd name="connsiteX6" fmla="*/ 4277993 w 4999205"/>
              <a:gd name="connsiteY6" fmla="*/ 218627 h 2498048"/>
              <a:gd name="connsiteX7" fmla="*/ 4780578 w 4999205"/>
              <a:gd name="connsiteY7" fmla="*/ 721212 h 2498048"/>
              <a:gd name="connsiteX8" fmla="*/ 4780578 w 4999205"/>
              <a:gd name="connsiteY8" fmla="*/ 1776836 h 2498048"/>
              <a:gd name="connsiteX9" fmla="*/ 4277993 w 4999205"/>
              <a:gd name="connsiteY9" fmla="*/ 2279421 h 2498048"/>
              <a:gd name="connsiteX10" fmla="*/ 3222369 w 4999205"/>
              <a:gd name="connsiteY10" fmla="*/ 2279421 h 2498048"/>
              <a:gd name="connsiteX11" fmla="*/ 2719785 w 4999205"/>
              <a:gd name="connsiteY11" fmla="*/ 1776836 h 2498048"/>
              <a:gd name="connsiteX12" fmla="*/ 2719785 w 4999205"/>
              <a:gd name="connsiteY12" fmla="*/ 721212 h 2498048"/>
              <a:gd name="connsiteX13" fmla="*/ 3222369 w 4999205"/>
              <a:gd name="connsiteY13" fmla="*/ 218627 h 2498048"/>
              <a:gd name="connsiteX14" fmla="*/ 3750181 w 4999205"/>
              <a:gd name="connsiteY14" fmla="*/ 0 h 2498048"/>
              <a:gd name="connsiteX0" fmla="*/ 24941 w 5024146"/>
              <a:gd name="connsiteY0" fmla="*/ 1246253 h 2498048"/>
              <a:gd name="connsiteX1" fmla="*/ 1819423 w 5024146"/>
              <a:gd name="connsiteY1" fmla="*/ 1246253 h 2498048"/>
              <a:gd name="connsiteX2" fmla="*/ 922182 w 5024146"/>
              <a:gd name="connsiteY2" fmla="*/ 2143494 h 2498048"/>
              <a:gd name="connsiteX3" fmla="*/ 24941 w 5024146"/>
              <a:gd name="connsiteY3" fmla="*/ 1246253 h 2498048"/>
              <a:gd name="connsiteX4" fmla="*/ 3775122 w 5024146"/>
              <a:gd name="connsiteY4" fmla="*/ 0 h 2498048"/>
              <a:gd name="connsiteX5" fmla="*/ 4302934 w 5024146"/>
              <a:gd name="connsiteY5" fmla="*/ 218627 h 2498048"/>
              <a:gd name="connsiteX6" fmla="*/ 4805519 w 5024146"/>
              <a:gd name="connsiteY6" fmla="*/ 721212 h 2498048"/>
              <a:gd name="connsiteX7" fmla="*/ 4805519 w 5024146"/>
              <a:gd name="connsiteY7" fmla="*/ 1776836 h 2498048"/>
              <a:gd name="connsiteX8" fmla="*/ 4302934 w 5024146"/>
              <a:gd name="connsiteY8" fmla="*/ 2279421 h 2498048"/>
              <a:gd name="connsiteX9" fmla="*/ 3247310 w 5024146"/>
              <a:gd name="connsiteY9" fmla="*/ 2279421 h 2498048"/>
              <a:gd name="connsiteX10" fmla="*/ 2744726 w 5024146"/>
              <a:gd name="connsiteY10" fmla="*/ 1776836 h 2498048"/>
              <a:gd name="connsiteX11" fmla="*/ 2744726 w 5024146"/>
              <a:gd name="connsiteY11" fmla="*/ 721212 h 2498048"/>
              <a:gd name="connsiteX12" fmla="*/ 3247310 w 5024146"/>
              <a:gd name="connsiteY12" fmla="*/ 218627 h 2498048"/>
              <a:gd name="connsiteX13" fmla="*/ 3775122 w 5024146"/>
              <a:gd name="connsiteY13" fmla="*/ 0 h 2498048"/>
              <a:gd name="connsiteX0" fmla="*/ 24941 w 5024146"/>
              <a:gd name="connsiteY0" fmla="*/ 1246253 h 2498048"/>
              <a:gd name="connsiteX1" fmla="*/ 922182 w 5024146"/>
              <a:gd name="connsiteY1" fmla="*/ 2143494 h 2498048"/>
              <a:gd name="connsiteX2" fmla="*/ 24941 w 5024146"/>
              <a:gd name="connsiteY2" fmla="*/ 1246253 h 2498048"/>
              <a:gd name="connsiteX3" fmla="*/ 3775122 w 5024146"/>
              <a:gd name="connsiteY3" fmla="*/ 0 h 2498048"/>
              <a:gd name="connsiteX4" fmla="*/ 4302934 w 5024146"/>
              <a:gd name="connsiteY4" fmla="*/ 218627 h 2498048"/>
              <a:gd name="connsiteX5" fmla="*/ 4805519 w 5024146"/>
              <a:gd name="connsiteY5" fmla="*/ 721212 h 2498048"/>
              <a:gd name="connsiteX6" fmla="*/ 4805519 w 5024146"/>
              <a:gd name="connsiteY6" fmla="*/ 1776836 h 2498048"/>
              <a:gd name="connsiteX7" fmla="*/ 4302934 w 5024146"/>
              <a:gd name="connsiteY7" fmla="*/ 2279421 h 2498048"/>
              <a:gd name="connsiteX8" fmla="*/ 3247310 w 5024146"/>
              <a:gd name="connsiteY8" fmla="*/ 2279421 h 2498048"/>
              <a:gd name="connsiteX9" fmla="*/ 2744726 w 5024146"/>
              <a:gd name="connsiteY9" fmla="*/ 1776836 h 2498048"/>
              <a:gd name="connsiteX10" fmla="*/ 2744726 w 5024146"/>
              <a:gd name="connsiteY10" fmla="*/ 721212 h 2498048"/>
              <a:gd name="connsiteX11" fmla="*/ 3247310 w 5024146"/>
              <a:gd name="connsiteY11" fmla="*/ 218627 h 2498048"/>
              <a:gd name="connsiteX12" fmla="*/ 3775122 w 5024146"/>
              <a:gd name="connsiteY12" fmla="*/ 0 h 2498048"/>
              <a:gd name="connsiteX0" fmla="*/ 1249024 w 2498048"/>
              <a:gd name="connsiteY0" fmla="*/ 0 h 2498048"/>
              <a:gd name="connsiteX1" fmla="*/ 1776836 w 2498048"/>
              <a:gd name="connsiteY1" fmla="*/ 218627 h 2498048"/>
              <a:gd name="connsiteX2" fmla="*/ 2279421 w 2498048"/>
              <a:gd name="connsiteY2" fmla="*/ 721212 h 2498048"/>
              <a:gd name="connsiteX3" fmla="*/ 2279421 w 2498048"/>
              <a:gd name="connsiteY3" fmla="*/ 1776836 h 2498048"/>
              <a:gd name="connsiteX4" fmla="*/ 1776836 w 2498048"/>
              <a:gd name="connsiteY4" fmla="*/ 2279421 h 2498048"/>
              <a:gd name="connsiteX5" fmla="*/ 721212 w 2498048"/>
              <a:gd name="connsiteY5" fmla="*/ 2279421 h 2498048"/>
              <a:gd name="connsiteX6" fmla="*/ 218628 w 2498048"/>
              <a:gd name="connsiteY6" fmla="*/ 1776836 h 2498048"/>
              <a:gd name="connsiteX7" fmla="*/ 218628 w 2498048"/>
              <a:gd name="connsiteY7" fmla="*/ 721212 h 2498048"/>
              <a:gd name="connsiteX8" fmla="*/ 721212 w 2498048"/>
              <a:gd name="connsiteY8" fmla="*/ 218627 h 2498048"/>
              <a:gd name="connsiteX9" fmla="*/ 1249024 w 2498048"/>
              <a:gd name="connsiteY9" fmla="*/ 0 h 24980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498048" h="2498048">
                <a:moveTo>
                  <a:pt x="1249024" y="0"/>
                </a:moveTo>
                <a:cubicBezTo>
                  <a:pt x="1440055" y="0"/>
                  <a:pt x="1631085" y="72876"/>
                  <a:pt x="1776836" y="218627"/>
                </a:cubicBezTo>
                <a:lnTo>
                  <a:pt x="2279421" y="721212"/>
                </a:lnTo>
                <a:cubicBezTo>
                  <a:pt x="2570924" y="1012715"/>
                  <a:pt x="2570924" y="1485334"/>
                  <a:pt x="2279421" y="1776836"/>
                </a:cubicBezTo>
                <a:lnTo>
                  <a:pt x="1776836" y="2279421"/>
                </a:lnTo>
                <a:cubicBezTo>
                  <a:pt x="1485334" y="2570924"/>
                  <a:pt x="1012715" y="2570924"/>
                  <a:pt x="721212" y="2279421"/>
                </a:cubicBezTo>
                <a:lnTo>
                  <a:pt x="218628" y="1776836"/>
                </a:lnTo>
                <a:cubicBezTo>
                  <a:pt x="-72875" y="1485334"/>
                  <a:pt x="-72875" y="1012715"/>
                  <a:pt x="218628" y="721212"/>
                </a:cubicBezTo>
                <a:lnTo>
                  <a:pt x="721212" y="218627"/>
                </a:lnTo>
                <a:cubicBezTo>
                  <a:pt x="866963" y="72876"/>
                  <a:pt x="1057994" y="0"/>
                  <a:pt x="1249024" y="0"/>
                </a:cubicBezTo>
                <a:close/>
              </a:path>
            </a:pathLst>
          </a:custGeom>
          <a:pattFill prst="pct5">
            <a:fgClr>
              <a:schemeClr val="tx1"/>
            </a:fgClr>
            <a:bgClr>
              <a:schemeClr val="bg1">
                <a:lumMod val="85000"/>
              </a:schemeClr>
            </a:bgClr>
          </a:pattFill>
          <a:effectLst>
            <a:outerShdw blurRad="50800" dist="25400" dir="5400000" algn="t" rotWithShape="0">
              <a:prstClr val="black">
                <a:alpha val="15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257278329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30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49490" y="726698"/>
            <a:ext cx="4271367" cy="5566172"/>
          </a:xfrm>
          <a:custGeom>
            <a:avLst/>
            <a:gdLst/>
            <a:ahLst/>
            <a:cxnLst/>
            <a:rect l="l" t="t" r="r" b="b"/>
            <a:pathLst>
              <a:path w="4271367" h="5566172">
                <a:moveTo>
                  <a:pt x="2247305" y="0"/>
                </a:moveTo>
                <a:cubicBezTo>
                  <a:pt x="2542480" y="0"/>
                  <a:pt x="2814092" y="39688"/>
                  <a:pt x="3062139" y="119063"/>
                </a:cubicBezTo>
                <a:cubicBezTo>
                  <a:pt x="3310186" y="198438"/>
                  <a:pt x="3523506" y="311299"/>
                  <a:pt x="3702100" y="457647"/>
                </a:cubicBezTo>
                <a:cubicBezTo>
                  <a:pt x="3880694" y="603995"/>
                  <a:pt x="4020220" y="780728"/>
                  <a:pt x="4120679" y="987847"/>
                </a:cubicBezTo>
                <a:cubicBezTo>
                  <a:pt x="4221138" y="1194966"/>
                  <a:pt x="4271367" y="1426270"/>
                  <a:pt x="4271367" y="1681758"/>
                </a:cubicBezTo>
                <a:lnTo>
                  <a:pt x="2969121" y="1681758"/>
                </a:lnTo>
                <a:cubicBezTo>
                  <a:pt x="2969121" y="1580059"/>
                  <a:pt x="2953618" y="1486421"/>
                  <a:pt x="2922612" y="1400845"/>
                </a:cubicBezTo>
                <a:cubicBezTo>
                  <a:pt x="2891607" y="1315269"/>
                  <a:pt x="2844478" y="1242095"/>
                  <a:pt x="2781226" y="1181323"/>
                </a:cubicBezTo>
                <a:cubicBezTo>
                  <a:pt x="2717974" y="1120552"/>
                  <a:pt x="2639839" y="1072803"/>
                  <a:pt x="2546821" y="1038076"/>
                </a:cubicBezTo>
                <a:cubicBezTo>
                  <a:pt x="2453804" y="1003350"/>
                  <a:pt x="2344043" y="985987"/>
                  <a:pt x="2217539" y="985987"/>
                </a:cubicBezTo>
                <a:cubicBezTo>
                  <a:pt x="2093516" y="985987"/>
                  <a:pt x="1984375" y="1000249"/>
                  <a:pt x="1890118" y="1028775"/>
                </a:cubicBezTo>
                <a:cubicBezTo>
                  <a:pt x="1795860" y="1057300"/>
                  <a:pt x="1717105" y="1096988"/>
                  <a:pt x="1653853" y="1147837"/>
                </a:cubicBezTo>
                <a:cubicBezTo>
                  <a:pt x="1590601" y="1198687"/>
                  <a:pt x="1542852" y="1256978"/>
                  <a:pt x="1510606" y="1322710"/>
                </a:cubicBezTo>
                <a:cubicBezTo>
                  <a:pt x="1478360" y="1388442"/>
                  <a:pt x="1462237" y="1458516"/>
                  <a:pt x="1462237" y="1532930"/>
                </a:cubicBezTo>
                <a:cubicBezTo>
                  <a:pt x="1462237" y="1614785"/>
                  <a:pt x="1485181" y="1688579"/>
                  <a:pt x="1531070" y="1754312"/>
                </a:cubicBezTo>
                <a:cubicBezTo>
                  <a:pt x="1576958" y="1820044"/>
                  <a:pt x="1642691" y="1882056"/>
                  <a:pt x="1728267" y="1940347"/>
                </a:cubicBezTo>
                <a:cubicBezTo>
                  <a:pt x="1813843" y="1998638"/>
                  <a:pt x="1918023" y="2053208"/>
                  <a:pt x="2040806" y="2104058"/>
                </a:cubicBezTo>
                <a:cubicBezTo>
                  <a:pt x="2163589" y="2154908"/>
                  <a:pt x="2301875" y="2205137"/>
                  <a:pt x="2455664" y="2254746"/>
                </a:cubicBezTo>
                <a:cubicBezTo>
                  <a:pt x="2743398" y="2346524"/>
                  <a:pt x="3000127" y="2448223"/>
                  <a:pt x="3225850" y="2559844"/>
                </a:cubicBezTo>
                <a:cubicBezTo>
                  <a:pt x="3451573" y="2671465"/>
                  <a:pt x="3641948" y="2799209"/>
                  <a:pt x="3796978" y="2943076"/>
                </a:cubicBezTo>
                <a:cubicBezTo>
                  <a:pt x="3952007" y="3086944"/>
                  <a:pt x="4069830" y="3249414"/>
                  <a:pt x="4150445" y="3430489"/>
                </a:cubicBezTo>
                <a:cubicBezTo>
                  <a:pt x="4231060" y="3611563"/>
                  <a:pt x="4271367" y="3816202"/>
                  <a:pt x="4271367" y="4044405"/>
                </a:cubicBezTo>
                <a:cubicBezTo>
                  <a:pt x="4271367" y="4287491"/>
                  <a:pt x="4223618" y="4503911"/>
                  <a:pt x="4128120" y="4693667"/>
                </a:cubicBezTo>
                <a:cubicBezTo>
                  <a:pt x="4032622" y="4883423"/>
                  <a:pt x="3897437" y="5042794"/>
                  <a:pt x="3722564" y="5171778"/>
                </a:cubicBezTo>
                <a:cubicBezTo>
                  <a:pt x="3547691" y="5300762"/>
                  <a:pt x="3336851" y="5398741"/>
                  <a:pt x="3090044" y="5465713"/>
                </a:cubicBezTo>
                <a:cubicBezTo>
                  <a:pt x="2843238" y="5532686"/>
                  <a:pt x="2568525" y="5566172"/>
                  <a:pt x="2265908" y="5566172"/>
                </a:cubicBezTo>
                <a:cubicBezTo>
                  <a:pt x="2079873" y="5566172"/>
                  <a:pt x="1895078" y="5550669"/>
                  <a:pt x="1711524" y="5519663"/>
                </a:cubicBezTo>
                <a:cubicBezTo>
                  <a:pt x="1527969" y="5488658"/>
                  <a:pt x="1352476" y="5440909"/>
                  <a:pt x="1185044" y="5376416"/>
                </a:cubicBezTo>
                <a:cubicBezTo>
                  <a:pt x="1017613" y="5311924"/>
                  <a:pt x="861343" y="5230689"/>
                  <a:pt x="716235" y="5132710"/>
                </a:cubicBezTo>
                <a:cubicBezTo>
                  <a:pt x="571128" y="5034732"/>
                  <a:pt x="445864" y="4917530"/>
                  <a:pt x="340444" y="4781104"/>
                </a:cubicBezTo>
                <a:cubicBezTo>
                  <a:pt x="235025" y="4644678"/>
                  <a:pt x="151929" y="4489649"/>
                  <a:pt x="91157" y="4316016"/>
                </a:cubicBezTo>
                <a:cubicBezTo>
                  <a:pt x="30386" y="4142384"/>
                  <a:pt x="0" y="3948907"/>
                  <a:pt x="0" y="3735586"/>
                </a:cubicBezTo>
                <a:lnTo>
                  <a:pt x="1309688" y="3735586"/>
                </a:lnTo>
                <a:cubicBezTo>
                  <a:pt x="1309688" y="3894336"/>
                  <a:pt x="1330772" y="4027661"/>
                  <a:pt x="1372940" y="4135562"/>
                </a:cubicBezTo>
                <a:cubicBezTo>
                  <a:pt x="1415108" y="4243462"/>
                  <a:pt x="1477120" y="4330899"/>
                  <a:pt x="1558975" y="4397871"/>
                </a:cubicBezTo>
                <a:cubicBezTo>
                  <a:pt x="1640830" y="4464844"/>
                  <a:pt x="1740669" y="4512593"/>
                  <a:pt x="1858491" y="4541118"/>
                </a:cubicBezTo>
                <a:cubicBezTo>
                  <a:pt x="1976314" y="4569644"/>
                  <a:pt x="2112120" y="4583907"/>
                  <a:pt x="2265908" y="4583907"/>
                </a:cubicBezTo>
                <a:cubicBezTo>
                  <a:pt x="2389932" y="4583907"/>
                  <a:pt x="2495972" y="4569644"/>
                  <a:pt x="2584029" y="4541118"/>
                </a:cubicBezTo>
                <a:cubicBezTo>
                  <a:pt x="2672085" y="4512593"/>
                  <a:pt x="2744639" y="4474146"/>
                  <a:pt x="2801690" y="4425777"/>
                </a:cubicBezTo>
                <a:cubicBezTo>
                  <a:pt x="2858740" y="4377408"/>
                  <a:pt x="2900288" y="4320977"/>
                  <a:pt x="2926333" y="4256485"/>
                </a:cubicBezTo>
                <a:cubicBezTo>
                  <a:pt x="2952378" y="4191993"/>
                  <a:pt x="2965401" y="4123780"/>
                  <a:pt x="2965401" y="4051846"/>
                </a:cubicBezTo>
                <a:cubicBezTo>
                  <a:pt x="2965401" y="3967510"/>
                  <a:pt x="2953618" y="3891236"/>
                  <a:pt x="2930054" y="3823023"/>
                </a:cubicBezTo>
                <a:cubicBezTo>
                  <a:pt x="2906490" y="3754810"/>
                  <a:pt x="2859981" y="3690318"/>
                  <a:pt x="2790528" y="3629546"/>
                </a:cubicBezTo>
                <a:cubicBezTo>
                  <a:pt x="2721074" y="3568775"/>
                  <a:pt x="2623716" y="3508623"/>
                  <a:pt x="2498452" y="3449092"/>
                </a:cubicBezTo>
                <a:cubicBezTo>
                  <a:pt x="2373188" y="3389561"/>
                  <a:pt x="2208858" y="3326309"/>
                  <a:pt x="2005459" y="3259336"/>
                </a:cubicBezTo>
                <a:cubicBezTo>
                  <a:pt x="1767334" y="3179961"/>
                  <a:pt x="1537891" y="3090665"/>
                  <a:pt x="1317129" y="2991446"/>
                </a:cubicBezTo>
                <a:cubicBezTo>
                  <a:pt x="1096367" y="2892227"/>
                  <a:pt x="900410" y="2774405"/>
                  <a:pt x="729258" y="2637979"/>
                </a:cubicBezTo>
                <a:cubicBezTo>
                  <a:pt x="558106" y="2501553"/>
                  <a:pt x="421060" y="2342183"/>
                  <a:pt x="318120" y="2159868"/>
                </a:cubicBezTo>
                <a:cubicBezTo>
                  <a:pt x="215181" y="1977554"/>
                  <a:pt x="163711" y="1764854"/>
                  <a:pt x="163711" y="1521768"/>
                </a:cubicBezTo>
                <a:cubicBezTo>
                  <a:pt x="163711" y="1288604"/>
                  <a:pt x="215801" y="1078384"/>
                  <a:pt x="319981" y="891109"/>
                </a:cubicBezTo>
                <a:cubicBezTo>
                  <a:pt x="424160" y="703833"/>
                  <a:pt x="569268" y="544464"/>
                  <a:pt x="755303" y="412998"/>
                </a:cubicBezTo>
                <a:cubicBezTo>
                  <a:pt x="941338" y="281533"/>
                  <a:pt x="1161480" y="179835"/>
                  <a:pt x="1415728" y="107901"/>
                </a:cubicBezTo>
                <a:cubicBezTo>
                  <a:pt x="1669976" y="35967"/>
                  <a:pt x="1947168" y="0"/>
                  <a:pt x="2247305"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282009801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31_Title Slide">
    <p:spTree>
      <p:nvGrpSpPr>
        <p:cNvPr id="1" name=""/>
        <p:cNvGrpSpPr/>
        <p:nvPr/>
      </p:nvGrpSpPr>
      <p:grpSpPr>
        <a:xfrm>
          <a:off x="0" y="0"/>
          <a:ext cx="0" cy="0"/>
          <a:chOff x="0" y="0"/>
          <a:chExt cx="0" cy="0"/>
        </a:xfrm>
      </p:grpSpPr>
      <p:sp>
        <p:nvSpPr>
          <p:cNvPr id="13" name="Picture Placeholder 12"/>
          <p:cNvSpPr>
            <a:spLocks noGrp="1"/>
          </p:cNvSpPr>
          <p:nvPr>
            <p:ph type="pic" sz="quarter" idx="11" hasCustomPrompt="1"/>
          </p:nvPr>
        </p:nvSpPr>
        <p:spPr>
          <a:xfrm>
            <a:off x="384204" y="801112"/>
            <a:ext cx="6444258" cy="5417344"/>
          </a:xfrm>
          <a:custGeom>
            <a:avLst/>
            <a:gdLst/>
            <a:ahLst/>
            <a:cxnLst/>
            <a:rect l="l" t="t" r="r" b="b"/>
            <a:pathLst>
              <a:path w="6444258" h="5417344">
                <a:moveTo>
                  <a:pt x="0" y="0"/>
                </a:moveTo>
                <a:lnTo>
                  <a:pt x="1298526" y="0"/>
                </a:lnTo>
                <a:lnTo>
                  <a:pt x="1919883" y="3397002"/>
                </a:lnTo>
                <a:lnTo>
                  <a:pt x="2664024" y="0"/>
                </a:lnTo>
                <a:lnTo>
                  <a:pt x="3772793" y="0"/>
                </a:lnTo>
                <a:lnTo>
                  <a:pt x="4528096" y="3397002"/>
                </a:lnTo>
                <a:lnTo>
                  <a:pt x="5149453" y="0"/>
                </a:lnTo>
                <a:lnTo>
                  <a:pt x="6444258" y="0"/>
                </a:lnTo>
                <a:lnTo>
                  <a:pt x="5294560" y="5417344"/>
                </a:lnTo>
                <a:lnTo>
                  <a:pt x="3940225" y="5417344"/>
                </a:lnTo>
                <a:lnTo>
                  <a:pt x="3214688" y="2329161"/>
                </a:lnTo>
                <a:lnTo>
                  <a:pt x="2504033" y="5417344"/>
                </a:lnTo>
                <a:lnTo>
                  <a:pt x="1153418" y="5417344"/>
                </a:ln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a:t>Drag &amp; Drop Image</a:t>
            </a:r>
          </a:p>
        </p:txBody>
      </p:sp>
    </p:spTree>
    <p:extLst>
      <p:ext uri="{BB962C8B-B14F-4D97-AF65-F5344CB8AC3E}">
        <p14:creationId xmlns:p14="http://schemas.microsoft.com/office/powerpoint/2010/main" val="8000732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32_Title Slide">
    <p:spTree>
      <p:nvGrpSpPr>
        <p:cNvPr id="1" name=""/>
        <p:cNvGrpSpPr/>
        <p:nvPr/>
      </p:nvGrpSpPr>
      <p:grpSpPr>
        <a:xfrm>
          <a:off x="0" y="0"/>
          <a:ext cx="0" cy="0"/>
          <a:chOff x="0" y="0"/>
          <a:chExt cx="0" cy="0"/>
        </a:xfrm>
      </p:grpSpPr>
      <p:sp>
        <p:nvSpPr>
          <p:cNvPr id="6" name="Picture Placeholder 5"/>
          <p:cNvSpPr>
            <a:spLocks noGrp="1"/>
          </p:cNvSpPr>
          <p:nvPr>
            <p:ph type="pic" sz="quarter" idx="11" hasCustomPrompt="1"/>
          </p:nvPr>
        </p:nvSpPr>
        <p:spPr>
          <a:xfrm>
            <a:off x="1268094" y="726698"/>
            <a:ext cx="4740175" cy="5566172"/>
          </a:xfrm>
          <a:custGeom>
            <a:avLst/>
            <a:gdLst/>
            <a:ahLst/>
            <a:cxnLst/>
            <a:rect l="l" t="t" r="r" b="b"/>
            <a:pathLst>
              <a:path w="4740175" h="5566172">
                <a:moveTo>
                  <a:pt x="2370088" y="1023194"/>
                </a:moveTo>
                <a:cubicBezTo>
                  <a:pt x="2020341" y="1023194"/>
                  <a:pt x="1759272" y="1162720"/>
                  <a:pt x="1586880" y="1441773"/>
                </a:cubicBezTo>
                <a:cubicBezTo>
                  <a:pt x="1414487" y="1720825"/>
                  <a:pt x="1328291" y="2129482"/>
                  <a:pt x="1328291" y="2667744"/>
                </a:cubicBezTo>
                <a:lnTo>
                  <a:pt x="1328291" y="2894707"/>
                </a:lnTo>
                <a:cubicBezTo>
                  <a:pt x="1328291" y="3425528"/>
                  <a:pt x="1416347" y="3833565"/>
                  <a:pt x="1592461" y="4118819"/>
                </a:cubicBezTo>
                <a:cubicBezTo>
                  <a:pt x="1768574" y="4404073"/>
                  <a:pt x="2030263" y="4546700"/>
                  <a:pt x="2377529" y="4546700"/>
                </a:cubicBezTo>
                <a:cubicBezTo>
                  <a:pt x="2709912" y="4546700"/>
                  <a:pt x="2965400" y="4404693"/>
                  <a:pt x="3143994" y="4120679"/>
                </a:cubicBezTo>
                <a:cubicBezTo>
                  <a:pt x="3322588" y="3836666"/>
                  <a:pt x="3411884" y="3428008"/>
                  <a:pt x="3411884" y="2894707"/>
                </a:cubicBezTo>
                <a:lnTo>
                  <a:pt x="3411884" y="2667744"/>
                </a:lnTo>
                <a:cubicBezTo>
                  <a:pt x="3411884" y="2129482"/>
                  <a:pt x="3321967" y="1720825"/>
                  <a:pt x="3142133" y="1441773"/>
                </a:cubicBezTo>
                <a:cubicBezTo>
                  <a:pt x="2962300" y="1162720"/>
                  <a:pt x="2704951" y="1023194"/>
                  <a:pt x="2370088" y="1023194"/>
                </a:cubicBezTo>
                <a:close/>
                <a:moveTo>
                  <a:pt x="2370088" y="0"/>
                </a:moveTo>
                <a:cubicBezTo>
                  <a:pt x="2714873" y="0"/>
                  <a:pt x="3032373" y="62012"/>
                  <a:pt x="3322588" y="186035"/>
                </a:cubicBezTo>
                <a:cubicBezTo>
                  <a:pt x="3612802" y="310059"/>
                  <a:pt x="3862710" y="487412"/>
                  <a:pt x="4072309" y="718096"/>
                </a:cubicBezTo>
                <a:cubicBezTo>
                  <a:pt x="4281909" y="948779"/>
                  <a:pt x="4445620" y="1229073"/>
                  <a:pt x="4563442" y="1558975"/>
                </a:cubicBezTo>
                <a:cubicBezTo>
                  <a:pt x="4681264" y="1888877"/>
                  <a:pt x="4740175" y="2260948"/>
                  <a:pt x="4740175" y="2675186"/>
                </a:cubicBezTo>
                <a:lnTo>
                  <a:pt x="4740175" y="2894707"/>
                </a:lnTo>
                <a:cubicBezTo>
                  <a:pt x="4740175" y="3308945"/>
                  <a:pt x="4681885" y="3681016"/>
                  <a:pt x="4565302" y="4010918"/>
                </a:cubicBezTo>
                <a:cubicBezTo>
                  <a:pt x="4448720" y="4340821"/>
                  <a:pt x="4285630" y="4621114"/>
                  <a:pt x="4076030" y="4851797"/>
                </a:cubicBezTo>
                <a:cubicBezTo>
                  <a:pt x="3866430" y="5082481"/>
                  <a:pt x="3617143" y="5259214"/>
                  <a:pt x="3328169" y="5381997"/>
                </a:cubicBezTo>
                <a:cubicBezTo>
                  <a:pt x="3039194" y="5504781"/>
                  <a:pt x="2722314" y="5566172"/>
                  <a:pt x="2377529" y="5566172"/>
                </a:cubicBezTo>
                <a:cubicBezTo>
                  <a:pt x="2027783" y="5566172"/>
                  <a:pt x="1707182" y="5504781"/>
                  <a:pt x="1415727" y="5381997"/>
                </a:cubicBezTo>
                <a:cubicBezTo>
                  <a:pt x="1124272" y="5259214"/>
                  <a:pt x="873745" y="5082481"/>
                  <a:pt x="664145" y="4851797"/>
                </a:cubicBezTo>
                <a:cubicBezTo>
                  <a:pt x="454546" y="4621114"/>
                  <a:pt x="291455" y="4340821"/>
                  <a:pt x="174873" y="4010918"/>
                </a:cubicBezTo>
                <a:cubicBezTo>
                  <a:pt x="58291" y="3681016"/>
                  <a:pt x="0" y="3308945"/>
                  <a:pt x="0" y="2894707"/>
                </a:cubicBezTo>
                <a:lnTo>
                  <a:pt x="0" y="2675186"/>
                </a:lnTo>
                <a:cubicBezTo>
                  <a:pt x="0" y="2260948"/>
                  <a:pt x="57671" y="1888877"/>
                  <a:pt x="173012" y="1558975"/>
                </a:cubicBezTo>
                <a:cubicBezTo>
                  <a:pt x="288354" y="1229073"/>
                  <a:pt x="450825" y="948779"/>
                  <a:pt x="660425" y="718096"/>
                </a:cubicBezTo>
                <a:cubicBezTo>
                  <a:pt x="870024" y="487412"/>
                  <a:pt x="1119931" y="310059"/>
                  <a:pt x="1410146" y="186035"/>
                </a:cubicBezTo>
                <a:cubicBezTo>
                  <a:pt x="1700361" y="62012"/>
                  <a:pt x="2020341" y="0"/>
                  <a:pt x="2370088" y="0"/>
                </a:cubicBezTo>
                <a:close/>
              </a:path>
            </a:pathLst>
          </a:custGeom>
          <a:pattFill prst="pct5">
            <a:fgClr>
              <a:schemeClr val="tx1"/>
            </a:fgClr>
            <a:bgClr>
              <a:schemeClr val="bg1">
                <a:lumMod val="85000"/>
              </a:schemeClr>
            </a:bgClr>
          </a:pattFill>
          <a:effectLst>
            <a:outerShdw blurRad="228600" dist="342900" dir="5400000" sx="89000" sy="89000" algn="t" rotWithShape="0">
              <a:prstClr val="black">
                <a:alpha val="14000"/>
              </a:prstClr>
            </a:outerShdw>
          </a:effectLst>
        </p:spPr>
        <p:txBody>
          <a:bodyPr wrap="square" anchor="ctr">
            <a:noAutofit/>
          </a:bodyPr>
          <a:lstStyle>
            <a:lvl1pPr marL="0" indent="0" algn="ctr">
              <a:buNone/>
              <a:defRPr sz="1600" b="0" i="0">
                <a:latin typeface="Source Sans Pro" charset="0"/>
                <a:ea typeface="Source Sans Pro" charset="0"/>
                <a:cs typeface="Source Sans Pro" charset="0"/>
              </a:defRPr>
            </a:lvl1pPr>
          </a:lstStyle>
          <a:p>
            <a:r>
              <a:rPr lang="en-US" dirty="0"/>
              <a:t>Drag &amp; Drop Image</a:t>
            </a:r>
          </a:p>
        </p:txBody>
      </p:sp>
    </p:spTree>
    <p:extLst>
      <p:ext uri="{BB962C8B-B14F-4D97-AF65-F5344CB8AC3E}">
        <p14:creationId xmlns:p14="http://schemas.microsoft.com/office/powerpoint/2010/main" val="251473591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450364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2020/7/6</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90404538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8.jpeg"/><Relationship Id="rId4" Type="http://schemas.openxmlformats.org/officeDocument/2006/relationships/image" Target="../media/image17.jpeg"/></Relationships>
</file>

<file path=ppt/slides/_rels/slide17.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pn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30.jpg"/><Relationship Id="rId5" Type="http://schemas.openxmlformats.org/officeDocument/2006/relationships/image" Target="../media/image29.jpeg"/><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33.jpeg"/><Relationship Id="rId4" Type="http://schemas.openxmlformats.org/officeDocument/2006/relationships/image" Target="../media/image32.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30.jp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30.xml"/><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2.xml"/><Relationship Id="rId1" Type="http://schemas.openxmlformats.org/officeDocument/2006/relationships/slideLayout" Target="../slideLayouts/slideLayout1.xml"/><Relationship Id="rId5" Type="http://schemas.openxmlformats.org/officeDocument/2006/relationships/chart" Target="../charts/chart9.xml"/><Relationship Id="rId4" Type="http://schemas.openxmlformats.org/officeDocument/2006/relationships/chart" Target="../charts/chart8.xml"/></Relationships>
</file>

<file path=ppt/slides/_rels/slide3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39.jpeg"/></Relationships>
</file>

<file path=ppt/slides/_rels/slide3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0.xml"/><Relationship Id="rId1" Type="http://schemas.openxmlformats.org/officeDocument/2006/relationships/slideLayout" Target="../slideLayouts/slideLayout1.xml"/><Relationship Id="rId4" Type="http://schemas.openxmlformats.org/officeDocument/2006/relationships/image" Target="../media/image41.jpg"/></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46.xml"/><Relationship Id="rId1" Type="http://schemas.openxmlformats.org/officeDocument/2006/relationships/slideLayout" Target="../slideLayouts/slideLayout16.xml"/></Relationships>
</file>

<file path=ppt/slides/_rels/slide47.xml.rels><?xml version="1.0" encoding="UTF-8" standalone="yes"?>
<Relationships xmlns="http://schemas.openxmlformats.org/package/2006/relationships"><Relationship Id="rId3" Type="http://schemas.openxmlformats.org/officeDocument/2006/relationships/chart" Target="../charts/chart18.xml"/><Relationship Id="rId2" Type="http://schemas.openxmlformats.org/officeDocument/2006/relationships/notesSlide" Target="../notesSlides/notesSlide47.xml"/><Relationship Id="rId1" Type="http://schemas.openxmlformats.org/officeDocument/2006/relationships/slideLayout" Target="../slideLayouts/slideLayout12.xml"/><Relationship Id="rId4" Type="http://schemas.openxmlformats.org/officeDocument/2006/relationships/chart" Target="../charts/chart19.xml"/></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49.xml"/><Relationship Id="rId1" Type="http://schemas.openxmlformats.org/officeDocument/2006/relationships/slideLayout" Target="../slideLayouts/slideLayout23.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7"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chart" Target="../charts/chart5.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chart" Target="../charts/char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188563"/>
            <a:ext cx="12192000" cy="3882453"/>
          </a:xfrm>
          <a:prstGeom prst="rect">
            <a:avLst/>
          </a:prstGeom>
          <a:solidFill>
            <a:srgbClr val="EFEF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8" name="文本框 7"/>
          <p:cNvSpPr txBox="1"/>
          <p:nvPr/>
        </p:nvSpPr>
        <p:spPr>
          <a:xfrm>
            <a:off x="5343120" y="3398108"/>
            <a:ext cx="4836967" cy="1092607"/>
          </a:xfrm>
          <a:prstGeom prst="rect">
            <a:avLst/>
          </a:prstGeom>
          <a:noFill/>
        </p:spPr>
        <p:txBody>
          <a:bodyPr wrap="square" rtlCol="0">
            <a:spAutoFit/>
          </a:bodyPr>
          <a:lstStyle/>
          <a:p>
            <a:pPr algn="dist">
              <a:lnSpc>
                <a:spcPct val="130000"/>
              </a:lnSpc>
            </a:pPr>
            <a:r>
              <a:rPr lang="zh-CN" altLang="en-US" sz="5000" dirty="0" smtClean="0">
                <a:solidFill>
                  <a:srgbClr val="010101"/>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简约商业计划书</a:t>
            </a:r>
            <a:endParaRPr lang="zh-CN" altLang="en-US" sz="5000" dirty="0">
              <a:solidFill>
                <a:srgbClr val="010101"/>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9" name="文本框 8"/>
          <p:cNvSpPr txBox="1"/>
          <p:nvPr/>
        </p:nvSpPr>
        <p:spPr>
          <a:xfrm>
            <a:off x="5401736" y="2891924"/>
            <a:ext cx="3836307" cy="744050"/>
          </a:xfrm>
          <a:prstGeom prst="rect">
            <a:avLst/>
          </a:prstGeom>
          <a:noFill/>
        </p:spPr>
        <p:txBody>
          <a:bodyPr wrap="none" rtlCol="0">
            <a:spAutoFit/>
          </a:bodyPr>
          <a:lstStyle/>
          <a:p>
            <a:pPr>
              <a:lnSpc>
                <a:spcPct val="130000"/>
              </a:lnSpc>
            </a:pPr>
            <a:r>
              <a:rPr lang="en-US" altLang="zh-CN" sz="3600" dirty="0" smtClean="0">
                <a:solidFill>
                  <a:srgbClr val="4F4D50"/>
                </a:solidFill>
                <a:latin typeface="方正黑体简体" panose="02010601030101010101" pitchFamily="2" charset="-122"/>
                <a:ea typeface="方正黑体简体" panose="02010601030101010101" pitchFamily="2" charset="-122"/>
                <a:cs typeface="+mn-ea"/>
                <a:sym typeface="+mn-lt"/>
              </a:rPr>
              <a:t>BUSINESS PLAN</a:t>
            </a:r>
            <a:endParaRPr lang="zh-CN" altLang="en-US" sz="36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3" name="矩形 12"/>
          <p:cNvSpPr/>
          <p:nvPr/>
        </p:nvSpPr>
        <p:spPr>
          <a:xfrm>
            <a:off x="5401395" y="4369479"/>
            <a:ext cx="6299538" cy="632481"/>
          </a:xfrm>
          <a:prstGeom prst="rect">
            <a:avLst/>
          </a:prstGeom>
        </p:spPr>
        <p:txBody>
          <a:bodyPr wrap="square">
            <a:spAutoFit/>
          </a:bodyPr>
          <a:lstStyle/>
          <a:p>
            <a:pPr>
              <a:lnSpc>
                <a:spcPct val="130000"/>
              </a:lnSpc>
            </a:pP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Lorem ipsum dolor sit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amet</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consectetur</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adipiscing</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elit</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Donec</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luctus</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nibh</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sit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amet</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sem</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vulputate</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v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amet</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consectetur</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adipiscin</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elit</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Donec</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luctus</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enenatisbibendum</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Business plan</a:t>
            </a:r>
          </a:p>
          <a:p>
            <a:pPr>
              <a:lnSpc>
                <a:spcPct val="130000"/>
              </a:lnSpc>
            </a:pPr>
            <a:endPar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 name="矩形 3"/>
          <p:cNvSpPr/>
          <p:nvPr/>
        </p:nvSpPr>
        <p:spPr>
          <a:xfrm>
            <a:off x="3540622" y="3445857"/>
            <a:ext cx="872599" cy="736400"/>
          </a:xfrm>
          <a:prstGeom prst="rect">
            <a:avLst/>
          </a:prstGeom>
          <a:noFill/>
          <a:ln w="28575">
            <a:solidFill>
              <a:srgbClr val="7FAAE2"/>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01395" y="5277320"/>
            <a:ext cx="2839239" cy="332399"/>
          </a:xfrm>
          <a:prstGeom prst="rect">
            <a:avLst/>
          </a:prstGeom>
          <a:noFill/>
        </p:spPr>
        <p:txBody>
          <a:bodyPr wrap="square" rtlCol="0">
            <a:spAutoFit/>
          </a:bodyPr>
          <a:lstStyle/>
          <a:p>
            <a:pPr>
              <a:lnSpc>
                <a:spcPct val="130000"/>
              </a:lnSpc>
            </a:pPr>
            <a:r>
              <a:rPr lang="zh-CN" altLang="en-US" sz="1200" dirty="0" smtClean="0">
                <a:solidFill>
                  <a:srgbClr val="4F4D50"/>
                </a:solidFill>
                <a:latin typeface="方正黑体简体" panose="02010601030101010101" pitchFamily="2" charset="-122"/>
                <a:ea typeface="方正黑体简体" panose="02010601030101010101" pitchFamily="2" charset="-122"/>
                <a:cs typeface="+mn-ea"/>
                <a:sym typeface="+mn-lt"/>
              </a:rPr>
              <a:t>汇报人：</a:t>
            </a:r>
            <a:r>
              <a:rPr lang="zh-CN" altLang="en-US" sz="1200" dirty="0">
                <a:solidFill>
                  <a:srgbClr val="4F4D50"/>
                </a:solidFill>
                <a:latin typeface="方正黑体简体" panose="02010601030101010101" pitchFamily="2" charset="-122"/>
                <a:ea typeface="方正黑体简体" panose="02010601030101010101" pitchFamily="2" charset="-122"/>
                <a:cs typeface="+mn-ea"/>
                <a:sym typeface="+mn-lt"/>
              </a:rPr>
              <a:t>优</a:t>
            </a:r>
            <a:r>
              <a:rPr lang="zh-CN" altLang="en-US" sz="1200" dirty="0" smtClean="0">
                <a:solidFill>
                  <a:srgbClr val="4F4D50"/>
                </a:solidFill>
                <a:latin typeface="方正黑体简体" panose="02010601030101010101" pitchFamily="2" charset="-122"/>
                <a:ea typeface="方正黑体简体" panose="02010601030101010101" pitchFamily="2" charset="-122"/>
                <a:cs typeface="+mn-ea"/>
                <a:sym typeface="+mn-lt"/>
              </a:rPr>
              <a:t>品</a:t>
            </a:r>
            <a:r>
              <a:rPr lang="en-US" altLang="zh-CN" sz="1200" dirty="0" smtClean="0">
                <a:solidFill>
                  <a:srgbClr val="4F4D50"/>
                </a:solidFill>
                <a:latin typeface="方正黑体简体" panose="02010601030101010101" pitchFamily="2" charset="-122"/>
                <a:ea typeface="方正黑体简体" panose="02010601030101010101" pitchFamily="2" charset="-122"/>
                <a:cs typeface="+mn-ea"/>
                <a:sym typeface="+mn-lt"/>
              </a:rPr>
              <a:t>PPT</a:t>
            </a:r>
            <a:endParaRPr lang="zh-CN" altLang="en-US" sz="12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 name="矩形 5"/>
          <p:cNvSpPr/>
          <p:nvPr/>
        </p:nvSpPr>
        <p:spPr>
          <a:xfrm>
            <a:off x="1500961" y="1"/>
            <a:ext cx="2484678" cy="3821438"/>
          </a:xfrm>
          <a:prstGeom prst="rect">
            <a:avLst/>
          </a:prstGeom>
          <a:blipFill dpi="0" rotWithShape="1">
            <a:blip r:embed="rId3" cstate="print">
              <a:extLst>
                <a:ext uri="{28A0092B-C50C-407E-A947-70E740481C1C}">
                  <a14:useLocalDpi xmlns:a14="http://schemas.microsoft.com/office/drawing/2010/main" val="0"/>
                </a:ext>
              </a:extLst>
            </a:blip>
            <a:srcRect/>
            <a:stretch>
              <a:fillRect l="-2747" r="-2747"/>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21" name="矩形 20"/>
          <p:cNvSpPr/>
          <p:nvPr/>
        </p:nvSpPr>
        <p:spPr>
          <a:xfrm>
            <a:off x="3205262" y="4395625"/>
            <a:ext cx="251889" cy="251889"/>
          </a:xfrm>
          <a:prstGeom prst="rect">
            <a:avLst/>
          </a:prstGeom>
          <a:solidFill>
            <a:srgbClr val="7FAAE2"/>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718068" y="4883255"/>
            <a:ext cx="125945" cy="125945"/>
          </a:xfrm>
          <a:prstGeom prst="rect">
            <a:avLst/>
          </a:prstGeom>
          <a:solidFill>
            <a:srgbClr val="7FAAE2">
              <a:alpha val="50000"/>
            </a:srgbClr>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1977813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8" fill="hold" grpId="0" nodeType="withEffect" p14:presetBounceEnd="40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40000">
                                          <p:cBhvr additive="base">
                                            <p:cTn id="10" dur="75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41" presetClass="entr" presetSubtype="0" fill="hold" grpId="0" nodeType="withEffect">
                                      <p:stCondLst>
                                        <p:cond delay="125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8"/>
                                            </p:tgtEl>
                                            <p:attrNameLst>
                                              <p:attrName>ppt_y</p:attrName>
                                            </p:attrNameLst>
                                          </p:cBhvr>
                                          <p:tavLst>
                                            <p:tav tm="0">
                                              <p:val>
                                                <p:strVal val="#ppt_y"/>
                                              </p:val>
                                            </p:tav>
                                            <p:tav tm="100000">
                                              <p:val>
                                                <p:strVal val="#ppt_y"/>
                                              </p:val>
                                            </p:tav>
                                          </p:tavLst>
                                        </p:anim>
                                        <p:anim calcmode="lin" valueType="num">
                                          <p:cBhvr>
                                            <p:cTn id="3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8"/>
                                            </p:tgtEl>
                                          </p:cBhvr>
                                        </p:animEffect>
                                      </p:childTnLst>
                                    </p:cTn>
                                  </p:par>
                                  <p:par>
                                    <p:cTn id="36" presetID="18" presetClass="entr" presetSubtype="6" fill="hold" grpId="0" nodeType="withEffect">
                                      <p:stCondLst>
                                        <p:cond delay="1500"/>
                                      </p:stCondLst>
                                      <p:childTnLst>
                                        <p:set>
                                          <p:cBhvr>
                                            <p:cTn id="37" dur="1" fill="hold">
                                              <p:stCondLst>
                                                <p:cond delay="0"/>
                                              </p:stCondLst>
                                            </p:cTn>
                                            <p:tgtEl>
                                              <p:spTgt spid="13"/>
                                            </p:tgtEl>
                                            <p:attrNameLst>
                                              <p:attrName>style.visibility</p:attrName>
                                            </p:attrNameLst>
                                          </p:cBhvr>
                                          <p:to>
                                            <p:strVal val="visible"/>
                                          </p:to>
                                        </p:set>
                                        <p:animEffect transition="in" filter="strips(downRight)">
                                          <p:cBhvr>
                                            <p:cTn id="38" dur="500"/>
                                            <p:tgtEl>
                                              <p:spTgt spid="13"/>
                                            </p:tgtEl>
                                          </p:cBhvr>
                                        </p:animEffect>
                                      </p:childTnLst>
                                    </p:cTn>
                                  </p:par>
                                  <p:par>
                                    <p:cTn id="39" presetID="2" presetClass="entr" presetSubtype="4" fill="hold" grpId="0" nodeType="withEffect">
                                      <p:stCondLst>
                                        <p:cond delay="175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3" grpId="0"/>
          <p:bldP spid="4" grpId="0" animBg="1"/>
          <p:bldP spid="11" grpId="0"/>
          <p:bldP spid="6" grpId="0" animBg="1"/>
          <p:bldP spid="21" grpId="0" animBg="1"/>
          <p:bldP spid="2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1"/>
                                            </p:tgtEl>
                                            <p:attrNameLst>
                                              <p:attrName>style.visibility</p:attrName>
                                            </p:attrNameLst>
                                          </p:cBhvr>
                                          <p:to>
                                            <p:strVal val="visible"/>
                                          </p:to>
                                        </p:set>
                                        <p:anim calcmode="lin" valueType="num">
                                          <p:cBhvr>
                                            <p:cTn id="18" dur="500" fill="hold"/>
                                            <p:tgtEl>
                                              <p:spTgt spid="21"/>
                                            </p:tgtEl>
                                            <p:attrNameLst>
                                              <p:attrName>ppt_w</p:attrName>
                                            </p:attrNameLst>
                                          </p:cBhvr>
                                          <p:tavLst>
                                            <p:tav tm="0">
                                              <p:val>
                                                <p:fltVal val="0"/>
                                              </p:val>
                                            </p:tav>
                                            <p:tav tm="100000">
                                              <p:val>
                                                <p:strVal val="#ppt_w"/>
                                              </p:val>
                                            </p:tav>
                                          </p:tavLst>
                                        </p:anim>
                                        <p:anim calcmode="lin" valueType="num">
                                          <p:cBhvr>
                                            <p:cTn id="19" dur="500" fill="hold"/>
                                            <p:tgtEl>
                                              <p:spTgt spid="21"/>
                                            </p:tgtEl>
                                            <p:attrNameLst>
                                              <p:attrName>ppt_h</p:attrName>
                                            </p:attrNameLst>
                                          </p:cBhvr>
                                          <p:tavLst>
                                            <p:tav tm="0">
                                              <p:val>
                                                <p:fltVal val="0"/>
                                              </p:val>
                                            </p:tav>
                                            <p:tav tm="100000">
                                              <p:val>
                                                <p:strVal val="#ppt_h"/>
                                              </p:val>
                                            </p:tav>
                                          </p:tavLst>
                                        </p:anim>
                                        <p:animEffect transition="in" filter="fade">
                                          <p:cBhvr>
                                            <p:cTn id="20" dur="500"/>
                                            <p:tgtEl>
                                              <p:spTgt spid="21"/>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p:cTn id="23" dur="500" fill="hold"/>
                                            <p:tgtEl>
                                              <p:spTgt spid="22"/>
                                            </p:tgtEl>
                                            <p:attrNameLst>
                                              <p:attrName>ppt_w</p:attrName>
                                            </p:attrNameLst>
                                          </p:cBhvr>
                                          <p:tavLst>
                                            <p:tav tm="0">
                                              <p:val>
                                                <p:fltVal val="0"/>
                                              </p:val>
                                            </p:tav>
                                            <p:tav tm="100000">
                                              <p:val>
                                                <p:strVal val="#ppt_w"/>
                                              </p:val>
                                            </p:tav>
                                          </p:tavLst>
                                        </p:anim>
                                        <p:anim calcmode="lin" valueType="num">
                                          <p:cBhvr>
                                            <p:cTn id="24" dur="500" fill="hold"/>
                                            <p:tgtEl>
                                              <p:spTgt spid="22"/>
                                            </p:tgtEl>
                                            <p:attrNameLst>
                                              <p:attrName>ppt_h</p:attrName>
                                            </p:attrNameLst>
                                          </p:cBhvr>
                                          <p:tavLst>
                                            <p:tav tm="0">
                                              <p:val>
                                                <p:fltVal val="0"/>
                                              </p:val>
                                            </p:tav>
                                            <p:tav tm="100000">
                                              <p:val>
                                                <p:strVal val="#ppt_h"/>
                                              </p:val>
                                            </p:tav>
                                          </p:tavLst>
                                        </p:anim>
                                        <p:animEffect transition="in" filter="fade">
                                          <p:cBhvr>
                                            <p:cTn id="25" dur="500"/>
                                            <p:tgtEl>
                                              <p:spTgt spid="22"/>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41" presetClass="entr" presetSubtype="0" fill="hold" grpId="0" nodeType="withEffect">
                                      <p:stCondLst>
                                        <p:cond delay="125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8"/>
                                            </p:tgtEl>
                                            <p:attrNameLst>
                                              <p:attrName>ppt_y</p:attrName>
                                            </p:attrNameLst>
                                          </p:cBhvr>
                                          <p:tavLst>
                                            <p:tav tm="0">
                                              <p:val>
                                                <p:strVal val="#ppt_y"/>
                                              </p:val>
                                            </p:tav>
                                            <p:tav tm="100000">
                                              <p:val>
                                                <p:strVal val="#ppt_y"/>
                                              </p:val>
                                            </p:tav>
                                          </p:tavLst>
                                        </p:anim>
                                        <p:anim calcmode="lin" valueType="num">
                                          <p:cBhvr>
                                            <p:cTn id="3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8"/>
                                            </p:tgtEl>
                                          </p:cBhvr>
                                        </p:animEffect>
                                      </p:childTnLst>
                                    </p:cTn>
                                  </p:par>
                                  <p:par>
                                    <p:cTn id="36" presetID="18" presetClass="entr" presetSubtype="6" fill="hold" grpId="0" nodeType="withEffect">
                                      <p:stCondLst>
                                        <p:cond delay="1500"/>
                                      </p:stCondLst>
                                      <p:childTnLst>
                                        <p:set>
                                          <p:cBhvr>
                                            <p:cTn id="37" dur="1" fill="hold">
                                              <p:stCondLst>
                                                <p:cond delay="0"/>
                                              </p:stCondLst>
                                            </p:cTn>
                                            <p:tgtEl>
                                              <p:spTgt spid="13"/>
                                            </p:tgtEl>
                                            <p:attrNameLst>
                                              <p:attrName>style.visibility</p:attrName>
                                            </p:attrNameLst>
                                          </p:cBhvr>
                                          <p:to>
                                            <p:strVal val="visible"/>
                                          </p:to>
                                        </p:set>
                                        <p:animEffect transition="in" filter="strips(downRight)">
                                          <p:cBhvr>
                                            <p:cTn id="38" dur="500"/>
                                            <p:tgtEl>
                                              <p:spTgt spid="13"/>
                                            </p:tgtEl>
                                          </p:cBhvr>
                                        </p:animEffect>
                                      </p:childTnLst>
                                    </p:cTn>
                                  </p:par>
                                  <p:par>
                                    <p:cTn id="39" presetID="2" presetClass="entr" presetSubtype="4" fill="hold" grpId="0" nodeType="withEffect">
                                      <p:stCondLst>
                                        <p:cond delay="175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3" grpId="0"/>
          <p:bldP spid="4" grpId="0" animBg="1"/>
          <p:bldP spid="11" grpId="0"/>
          <p:bldP spid="6" grpId="0" animBg="1"/>
          <p:bldP spid="21" grpId="0" animBg="1"/>
          <p:bldP spid="22" grpId="0" animBg="1"/>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占位符 10">
            <a:extLst>
              <a:ext uri="{FF2B5EF4-FFF2-40B4-BE49-F238E27FC236}">
                <a16:creationId xmlns="" xmlns:a16="http://schemas.microsoft.com/office/drawing/2014/main" id="{A3B294BD-FC5F-476F-B5EE-A1DCEBC6E23E}"/>
              </a:ext>
            </a:extLst>
          </p:cNvPr>
          <p:cNvPicPr>
            <a:picLocks noGrp="1" noChangeAspect="1"/>
          </p:cNvPicPr>
          <p:nvPr>
            <p:ph type="pic" sz="quarter" idx="12"/>
          </p:nvPr>
        </p:nvPicPr>
        <p:blipFill rotWithShape="1">
          <a:blip r:embed="rId3" cstate="print">
            <a:extLst>
              <a:ext uri="{28A0092B-C50C-407E-A947-70E740481C1C}">
                <a14:useLocalDpi xmlns:a14="http://schemas.microsoft.com/office/drawing/2010/main" val="0"/>
              </a:ext>
            </a:extLst>
          </a:blip>
          <a:srcRect/>
          <a:stretch/>
        </p:blipFill>
        <p:spPr>
          <a:xfrm>
            <a:off x="4123308" y="1313793"/>
            <a:ext cx="4339048" cy="4410362"/>
          </a:xfrm>
          <a:effectLst>
            <a:outerShdw blurRad="254000" dist="63500" dir="2700000" algn="tl" rotWithShape="0">
              <a:prstClr val="black">
                <a:alpha val="30000"/>
              </a:prstClr>
            </a:outerShdw>
          </a:effectLst>
        </p:spPr>
      </p:pic>
      <p:sp>
        <p:nvSpPr>
          <p:cNvPr id="2" name="Title 1"/>
          <p:cNvSpPr>
            <a:spLocks noGrp="1"/>
          </p:cNvSpPr>
          <p:nvPr>
            <p:ph type="title"/>
          </p:nvPr>
        </p:nvSpPr>
        <p:spPr>
          <a:xfrm>
            <a:off x="966827" y="4845666"/>
            <a:ext cx="3851474" cy="1325563"/>
          </a:xfrm>
        </p:spPr>
        <p:txBody>
          <a:bodyPr/>
          <a:lstStyle/>
          <a:p>
            <a:pPr>
              <a:lnSpc>
                <a:spcPct val="100000"/>
              </a:lnSpc>
            </a:pPr>
            <a:r>
              <a:rPr lang="zh-CN" altLang="en-US" sz="2800" dirty="0">
                <a:solidFill>
                  <a:srgbClr val="4F4D50"/>
                </a:solidFill>
                <a:latin typeface="方正黑体简体" panose="02010601030101010101" pitchFamily="2" charset="-122"/>
                <a:ea typeface="方正黑体简体" panose="02010601030101010101" pitchFamily="2" charset="-122"/>
                <a:cs typeface="+mn-ea"/>
                <a:sym typeface="+mn-lt"/>
              </a:rPr>
              <a:t>我们</a:t>
            </a:r>
            <a:r>
              <a:rPr lang="zh-CN" altLang="en-US" sz="2800" dirty="0" smtClean="0">
                <a:solidFill>
                  <a:srgbClr val="4F4D50"/>
                </a:solidFill>
                <a:latin typeface="方正黑体简体" panose="02010601030101010101" pitchFamily="2" charset="-122"/>
                <a:ea typeface="方正黑体简体" panose="02010601030101010101" pitchFamily="2" charset="-122"/>
                <a:cs typeface="+mn-ea"/>
                <a:sym typeface="+mn-lt"/>
              </a:rPr>
              <a:t>是怎样的</a:t>
            </a:r>
            <a:r>
              <a:rPr lang="en-US" altLang="zh-CN" sz="2800" dirty="0" smtClean="0">
                <a:solidFill>
                  <a:srgbClr val="4F4D50"/>
                </a:solidFill>
                <a:latin typeface="方正黑体简体" panose="02010601030101010101" pitchFamily="2" charset="-122"/>
                <a:ea typeface="方正黑体简体" panose="02010601030101010101" pitchFamily="2" charset="-122"/>
                <a:cs typeface="+mn-ea"/>
                <a:sym typeface="+mn-lt"/>
              </a:rPr>
              <a:t/>
            </a:r>
            <a:br>
              <a:rPr lang="en-US" altLang="zh-CN" sz="2800" dirty="0" smtClean="0">
                <a:solidFill>
                  <a:srgbClr val="4F4D50"/>
                </a:solidFill>
                <a:latin typeface="方正黑体简体" panose="02010601030101010101" pitchFamily="2" charset="-122"/>
                <a:ea typeface="方正黑体简体" panose="02010601030101010101" pitchFamily="2" charset="-122"/>
                <a:cs typeface="+mn-ea"/>
                <a:sym typeface="+mn-lt"/>
              </a:rPr>
            </a:br>
            <a:r>
              <a:rPr lang="zh-CN" altLang="en-US" sz="2800" dirty="0" smtClean="0">
                <a:solidFill>
                  <a:srgbClr val="4F4D50"/>
                </a:solidFill>
                <a:latin typeface="方正黑体简体" panose="02010601030101010101" pitchFamily="2" charset="-122"/>
                <a:ea typeface="方正黑体简体" panose="02010601030101010101" pitchFamily="2" charset="-122"/>
                <a:cs typeface="+mn-ea"/>
                <a:sym typeface="+mn-lt"/>
              </a:rPr>
              <a:t>一支团队</a:t>
            </a:r>
            <a:r>
              <a:rPr lang="en-US" altLang="zh-CN" sz="2800" dirty="0" smtClean="0">
                <a:solidFill>
                  <a:srgbClr val="4F4D50"/>
                </a:solidFill>
                <a:latin typeface="方正黑体简体" panose="02010601030101010101" pitchFamily="2" charset="-122"/>
                <a:ea typeface="方正黑体简体" panose="02010601030101010101" pitchFamily="2" charset="-122"/>
                <a:cs typeface="+mn-ea"/>
                <a:sym typeface="+mn-lt"/>
              </a:rPr>
              <a:t>?</a:t>
            </a:r>
            <a:endParaRPr lang="en-US" sz="28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cxnSp>
        <p:nvCxnSpPr>
          <p:cNvPr id="6" name="Straight Connector 5"/>
          <p:cNvCxnSpPr/>
          <p:nvPr/>
        </p:nvCxnSpPr>
        <p:spPr>
          <a:xfrm>
            <a:off x="1386590" y="0"/>
            <a:ext cx="0" cy="12102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grpSp>
        <p:nvGrpSpPr>
          <p:cNvPr id="31" name="Group 30"/>
          <p:cNvGrpSpPr/>
          <p:nvPr/>
        </p:nvGrpSpPr>
        <p:grpSpPr>
          <a:xfrm>
            <a:off x="5229605" y="2507827"/>
            <a:ext cx="2115811" cy="2115817"/>
            <a:chOff x="5234926" y="2507827"/>
            <a:chExt cx="2115811" cy="2115817"/>
          </a:xfrm>
          <a:solidFill>
            <a:srgbClr val="1C3C54"/>
          </a:solidFill>
          <a:effectLst>
            <a:outerShdw blurRad="254000" dist="63500" dir="2700000" algn="tl" rotWithShape="0">
              <a:prstClr val="black">
                <a:alpha val="30000"/>
              </a:prstClr>
            </a:outerShdw>
          </a:effectLst>
        </p:grpSpPr>
        <p:sp>
          <p:nvSpPr>
            <p:cNvPr id="8" name="Rounded Rectangle 7"/>
            <p:cNvSpPr/>
            <p:nvPr/>
          </p:nvSpPr>
          <p:spPr>
            <a:xfrm rot="2700000">
              <a:off x="5234923" y="2507830"/>
              <a:ext cx="2115817" cy="2115811"/>
            </a:xfrm>
            <a:prstGeom prst="roundRect">
              <a:avLst>
                <a:gd name="adj" fmla="val 34663"/>
              </a:avLst>
            </a:prstGeom>
            <a:solidFill>
              <a:srgbClr val="9FB8D6"/>
            </a:solidFill>
            <a:ln>
              <a:noFill/>
            </a:ln>
            <a:effectLst>
              <a:outerShdw blurRad="254000" dist="127000" dir="5400000" algn="t"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solidFill>
                  <a:srgbClr val="FFFFFF"/>
                </a:solidFill>
                <a:latin typeface="方正黑体简体" panose="02010601030101010101" pitchFamily="2" charset="-122"/>
                <a:ea typeface="方正黑体简体" panose="02010601030101010101" pitchFamily="2" charset="-122"/>
                <a:cs typeface="+mn-ea"/>
                <a:sym typeface="+mn-lt"/>
              </a:endParaRPr>
            </a:p>
          </p:txBody>
        </p:sp>
        <p:sp>
          <p:nvSpPr>
            <p:cNvPr id="13" name="Title 3"/>
            <p:cNvSpPr txBox="1">
              <a:spLocks/>
            </p:cNvSpPr>
            <p:nvPr/>
          </p:nvSpPr>
          <p:spPr>
            <a:xfrm>
              <a:off x="5387746" y="3443941"/>
              <a:ext cx="1810168" cy="274764"/>
            </a:xfrm>
            <a:prstGeom prst="rect">
              <a:avLst/>
            </a:prstGeom>
            <a:noFill/>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smtClean="0">
                  <a:solidFill>
                    <a:srgbClr val="FFFFFF"/>
                  </a:solidFill>
                  <a:latin typeface="方正黑体简体" panose="02010601030101010101" pitchFamily="2" charset="-122"/>
                  <a:ea typeface="方正黑体简体" panose="02010601030101010101" pitchFamily="2" charset="-122"/>
                  <a:cs typeface="+mn-ea"/>
                  <a:sym typeface="+mn-lt"/>
                </a:rPr>
                <a:t>团结</a:t>
              </a:r>
              <a:endParaRPr lang="en-US" sz="2000" b="0" dirty="0">
                <a:solidFill>
                  <a:srgbClr val="FFFFFF"/>
                </a:solidFill>
                <a:latin typeface="方正黑体简体" panose="02010601030101010101" pitchFamily="2" charset="-122"/>
                <a:ea typeface="方正黑体简体" panose="02010601030101010101" pitchFamily="2" charset="-122"/>
                <a:cs typeface="+mn-ea"/>
                <a:sym typeface="+mn-lt"/>
              </a:endParaRPr>
            </a:p>
          </p:txBody>
        </p:sp>
        <p:sp>
          <p:nvSpPr>
            <p:cNvPr id="15" name="Title 3"/>
            <p:cNvSpPr txBox="1">
              <a:spLocks/>
            </p:cNvSpPr>
            <p:nvPr/>
          </p:nvSpPr>
          <p:spPr>
            <a:xfrm>
              <a:off x="5387748" y="3865382"/>
              <a:ext cx="1810167" cy="501994"/>
            </a:xfrm>
            <a:prstGeom prst="rect">
              <a:avLst/>
            </a:prstGeom>
            <a:noFill/>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00000"/>
                </a:lnSpc>
                <a:spcBef>
                  <a:spcPts val="0"/>
                </a:spcBef>
                <a:buClr>
                  <a:schemeClr val="accent1"/>
                </a:buClr>
                <a:buSzPct val="150000"/>
              </a:pPr>
              <a:r>
                <a:rPr lang="zh-CN" altLang="en-US" sz="900" b="0" dirty="0">
                  <a:solidFill>
                    <a:srgbClr val="FFFFFF">
                      <a:alpha val="70000"/>
                    </a:srgbClr>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endParaRPr lang="en-US" sz="900" b="0" dirty="0">
                <a:solidFill>
                  <a:srgbClr val="FFFFFF">
                    <a:alpha val="70000"/>
                  </a:srgbClr>
                </a:solidFill>
                <a:latin typeface="方正黑体简体" panose="02010601030101010101" pitchFamily="2" charset="-122"/>
                <a:ea typeface="方正黑体简体" panose="02010601030101010101" pitchFamily="2" charset="-122"/>
                <a:cs typeface="+mn-ea"/>
                <a:sym typeface="+mn-lt"/>
              </a:endParaRPr>
            </a:p>
          </p:txBody>
        </p:sp>
        <p:sp>
          <p:nvSpPr>
            <p:cNvPr id="16" name="Title 3"/>
            <p:cNvSpPr txBox="1">
              <a:spLocks/>
            </p:cNvSpPr>
            <p:nvPr/>
          </p:nvSpPr>
          <p:spPr>
            <a:xfrm>
              <a:off x="5903434" y="2875767"/>
              <a:ext cx="778790" cy="562710"/>
            </a:xfrm>
            <a:prstGeom prst="rect">
              <a:avLst/>
            </a:prstGeom>
            <a:noFill/>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b="0" dirty="0">
                  <a:solidFill>
                    <a:srgbClr val="FFFFFF"/>
                  </a:solidFill>
                  <a:latin typeface="方正黑体简体" panose="02010601030101010101" pitchFamily="2" charset="-122"/>
                  <a:ea typeface="方正黑体简体" panose="02010601030101010101" pitchFamily="2" charset="-122"/>
                  <a:cs typeface="+mn-ea"/>
                  <a:sym typeface="+mn-lt"/>
                </a:rPr>
                <a:t>C</a:t>
              </a:r>
              <a:endParaRPr lang="en-US" sz="1400" b="0" dirty="0">
                <a:solidFill>
                  <a:srgbClr val="FFFFFF"/>
                </a:solidFill>
                <a:latin typeface="方正黑体简体" panose="02010601030101010101" pitchFamily="2" charset="-122"/>
                <a:ea typeface="方正黑体简体" panose="02010601030101010101" pitchFamily="2" charset="-122"/>
                <a:cs typeface="+mn-ea"/>
                <a:sym typeface="+mn-lt"/>
              </a:endParaRPr>
            </a:p>
          </p:txBody>
        </p:sp>
      </p:grpSp>
      <p:grpSp>
        <p:nvGrpSpPr>
          <p:cNvPr id="23" name="Group 22"/>
          <p:cNvGrpSpPr/>
          <p:nvPr/>
        </p:nvGrpSpPr>
        <p:grpSpPr>
          <a:xfrm>
            <a:off x="7190472" y="602894"/>
            <a:ext cx="2146275" cy="2146279"/>
            <a:chOff x="8618998" y="669109"/>
            <a:chExt cx="2360903" cy="2360907"/>
          </a:xfrm>
          <a:effectLst>
            <a:outerShdw blurRad="254000" dist="63500" dir="2700000" algn="tl" rotWithShape="0">
              <a:prstClr val="black">
                <a:alpha val="30000"/>
              </a:prstClr>
            </a:outerShdw>
          </a:effectLst>
        </p:grpSpPr>
        <p:sp>
          <p:nvSpPr>
            <p:cNvPr id="9" name="Rounded Rectangle 8"/>
            <p:cNvSpPr/>
            <p:nvPr/>
          </p:nvSpPr>
          <p:spPr>
            <a:xfrm rot="2700000">
              <a:off x="8618996" y="669111"/>
              <a:ext cx="2360907" cy="2360903"/>
            </a:xfrm>
            <a:prstGeom prst="roundRect">
              <a:avLst>
                <a:gd name="adj" fmla="val 34663"/>
              </a:avLst>
            </a:prstGeom>
            <a:solidFill>
              <a:schemeClr val="bg1"/>
            </a:solidFill>
            <a:ln>
              <a:noFill/>
            </a:ln>
            <a:effectLst>
              <a:outerShdw blurRad="1016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solidFill>
                  <a:schemeClr val="accent1"/>
                </a:solidFill>
                <a:latin typeface="方正黑体简体" panose="02010601030101010101" pitchFamily="2" charset="-122"/>
                <a:ea typeface="方正黑体简体" panose="02010601030101010101" pitchFamily="2" charset="-122"/>
                <a:cs typeface="+mn-ea"/>
                <a:sym typeface="+mn-lt"/>
              </a:endParaRPr>
            </a:p>
          </p:txBody>
        </p:sp>
        <p:sp>
          <p:nvSpPr>
            <p:cNvPr id="17" name="Title 3"/>
            <p:cNvSpPr txBox="1">
              <a:spLocks/>
            </p:cNvSpPr>
            <p:nvPr/>
          </p:nvSpPr>
          <p:spPr>
            <a:xfrm>
              <a:off x="8803856" y="1766552"/>
              <a:ext cx="1991185" cy="302240"/>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smtClean="0">
                  <a:solidFill>
                    <a:srgbClr val="4F4D50"/>
                  </a:solidFill>
                  <a:latin typeface="方正黑体简体" panose="02010601030101010101" pitchFamily="2" charset="-122"/>
                  <a:ea typeface="方正黑体简体" panose="02010601030101010101" pitchFamily="2" charset="-122"/>
                  <a:cs typeface="+mn-ea"/>
                  <a:sym typeface="+mn-lt"/>
                </a:rPr>
                <a:t>奋进</a:t>
              </a:r>
              <a:endParaRPr lang="en-US"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8" name="Title 3"/>
            <p:cNvSpPr txBox="1">
              <a:spLocks/>
            </p:cNvSpPr>
            <p:nvPr/>
          </p:nvSpPr>
          <p:spPr>
            <a:xfrm>
              <a:off x="8803857" y="2176632"/>
              <a:ext cx="1991184" cy="55219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spcBef>
                  <a:spcPts val="0"/>
                </a:spcBef>
                <a:buClr>
                  <a:schemeClr val="accent1"/>
                </a:buClr>
                <a:buSzPct val="150000"/>
              </a:pPr>
              <a:r>
                <a:rPr lang="zh-CN" altLang="en-US" sz="900" b="0" dirty="0">
                  <a:solidFill>
                    <a:schemeClr val="tx1">
                      <a:lumMod val="65000"/>
                      <a:lumOff val="35000"/>
                      <a:alpha val="70000"/>
                    </a:schemeClr>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endParaRPr lang="en-US" sz="900" b="0" dirty="0">
                <a:solidFill>
                  <a:schemeClr val="tx1">
                    <a:lumMod val="65000"/>
                    <a:lumOff val="35000"/>
                    <a:alpha val="70000"/>
                  </a:schemeClr>
                </a:solidFill>
                <a:latin typeface="方正黑体简体" panose="02010601030101010101" pitchFamily="2" charset="-122"/>
                <a:ea typeface="方正黑体简体" panose="02010601030101010101" pitchFamily="2" charset="-122"/>
                <a:cs typeface="+mn-ea"/>
                <a:sym typeface="+mn-lt"/>
              </a:endParaRPr>
            </a:p>
          </p:txBody>
        </p:sp>
        <p:sp>
          <p:nvSpPr>
            <p:cNvPr id="19" name="Title 3"/>
            <p:cNvSpPr txBox="1">
              <a:spLocks/>
            </p:cNvSpPr>
            <p:nvPr/>
          </p:nvSpPr>
          <p:spPr>
            <a:xfrm>
              <a:off x="9371113" y="1183981"/>
              <a:ext cx="856669" cy="618981"/>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b="0" dirty="0">
                  <a:solidFill>
                    <a:srgbClr val="4F4D50"/>
                  </a:solidFill>
                  <a:latin typeface="方正黑体简体" panose="02010601030101010101" pitchFamily="2" charset="-122"/>
                  <a:ea typeface="方正黑体简体" panose="02010601030101010101" pitchFamily="2" charset="-122"/>
                  <a:cs typeface="+mn-ea"/>
                  <a:sym typeface="+mn-lt"/>
                </a:rPr>
                <a:t>H</a:t>
              </a:r>
              <a:endParaRPr lang="en-US" sz="14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grpSp>
        <p:nvGrpSpPr>
          <p:cNvPr id="24" name="Group 23"/>
          <p:cNvGrpSpPr/>
          <p:nvPr/>
        </p:nvGrpSpPr>
        <p:grpSpPr>
          <a:xfrm>
            <a:off x="7150995" y="4298760"/>
            <a:ext cx="2225234" cy="2146279"/>
            <a:chOff x="8575570" y="3902930"/>
            <a:chExt cx="2447758" cy="2360907"/>
          </a:xfrm>
        </p:grpSpPr>
        <p:sp>
          <p:nvSpPr>
            <p:cNvPr id="10" name="Rounded Rectangle 9"/>
            <p:cNvSpPr/>
            <p:nvPr/>
          </p:nvSpPr>
          <p:spPr>
            <a:xfrm rot="2700000">
              <a:off x="8618995" y="3902932"/>
              <a:ext cx="2360907" cy="2360903"/>
            </a:xfrm>
            <a:prstGeom prst="roundRect">
              <a:avLst>
                <a:gd name="adj" fmla="val 34663"/>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solidFill>
                  <a:schemeClr val="accent1"/>
                </a:solidFill>
                <a:latin typeface="方正黑体简体" panose="02010601030101010101" pitchFamily="2" charset="-122"/>
                <a:ea typeface="方正黑体简体" panose="02010601030101010101" pitchFamily="2" charset="-122"/>
                <a:cs typeface="+mn-ea"/>
                <a:sym typeface="+mn-lt"/>
              </a:endParaRPr>
            </a:p>
          </p:txBody>
        </p:sp>
        <p:sp>
          <p:nvSpPr>
            <p:cNvPr id="20" name="Title 3"/>
            <p:cNvSpPr txBox="1">
              <a:spLocks/>
            </p:cNvSpPr>
            <p:nvPr/>
          </p:nvSpPr>
          <p:spPr>
            <a:xfrm>
              <a:off x="8575570" y="5000373"/>
              <a:ext cx="2447758" cy="302240"/>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smtClean="0">
                  <a:solidFill>
                    <a:srgbClr val="4F4D50"/>
                  </a:solidFill>
                  <a:latin typeface="方正黑体简体" panose="02010601030101010101" pitchFamily="2" charset="-122"/>
                  <a:ea typeface="方正黑体简体" panose="02010601030101010101" pitchFamily="2" charset="-122"/>
                  <a:cs typeface="+mn-ea"/>
                  <a:sym typeface="+mn-lt"/>
                </a:rPr>
                <a:t>创新</a:t>
              </a:r>
              <a:endParaRPr lang="en-US"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1" name="Title 3"/>
            <p:cNvSpPr txBox="1">
              <a:spLocks/>
            </p:cNvSpPr>
            <p:nvPr/>
          </p:nvSpPr>
          <p:spPr>
            <a:xfrm>
              <a:off x="8803857" y="5410453"/>
              <a:ext cx="1991184" cy="55219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spcBef>
                  <a:spcPts val="0"/>
                </a:spcBef>
                <a:buClr>
                  <a:schemeClr val="accent1"/>
                </a:buClr>
                <a:buSzPct val="150000"/>
              </a:pPr>
              <a:r>
                <a:rPr lang="zh-CN" altLang="en-US" sz="900" b="0" dirty="0">
                  <a:solidFill>
                    <a:schemeClr val="tx1">
                      <a:lumMod val="65000"/>
                      <a:lumOff val="35000"/>
                      <a:alpha val="70000"/>
                    </a:schemeClr>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endParaRPr lang="en-US" sz="900" b="0" dirty="0">
                <a:solidFill>
                  <a:schemeClr val="tx1">
                    <a:lumMod val="65000"/>
                    <a:lumOff val="35000"/>
                    <a:alpha val="70000"/>
                  </a:schemeClr>
                </a:solidFill>
                <a:latin typeface="方正黑体简体" panose="02010601030101010101" pitchFamily="2" charset="-122"/>
                <a:ea typeface="方正黑体简体" panose="02010601030101010101" pitchFamily="2" charset="-122"/>
                <a:cs typeface="+mn-ea"/>
                <a:sym typeface="+mn-lt"/>
              </a:endParaRPr>
            </a:p>
          </p:txBody>
        </p:sp>
        <p:sp>
          <p:nvSpPr>
            <p:cNvPr id="22" name="Title 3"/>
            <p:cNvSpPr txBox="1">
              <a:spLocks/>
            </p:cNvSpPr>
            <p:nvPr/>
          </p:nvSpPr>
          <p:spPr>
            <a:xfrm>
              <a:off x="9371113" y="4417802"/>
              <a:ext cx="856669" cy="618981"/>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b="0" dirty="0">
                  <a:solidFill>
                    <a:srgbClr val="4F4D50"/>
                  </a:solidFill>
                  <a:latin typeface="方正黑体简体" panose="02010601030101010101" pitchFamily="2" charset="-122"/>
                  <a:ea typeface="方正黑体简体" panose="02010601030101010101" pitchFamily="2" charset="-122"/>
                  <a:cs typeface="+mn-ea"/>
                  <a:sym typeface="+mn-lt"/>
                </a:rPr>
                <a:t>V</a:t>
              </a:r>
              <a:endParaRPr lang="en-US" sz="14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grpSp>
        <p:nvGrpSpPr>
          <p:cNvPr id="25" name="Group 24"/>
          <p:cNvGrpSpPr/>
          <p:nvPr/>
        </p:nvGrpSpPr>
        <p:grpSpPr>
          <a:xfrm>
            <a:off x="9124008" y="2450827"/>
            <a:ext cx="2146275" cy="2146279"/>
            <a:chOff x="8618997" y="3902930"/>
            <a:chExt cx="2360903" cy="2360907"/>
          </a:xfrm>
          <a:effectLst>
            <a:outerShdw blurRad="254000" dist="63500" dir="2700000" algn="tl" rotWithShape="0">
              <a:prstClr val="black">
                <a:alpha val="30000"/>
              </a:prstClr>
            </a:outerShdw>
          </a:effectLst>
        </p:grpSpPr>
        <p:sp>
          <p:nvSpPr>
            <p:cNvPr id="26" name="Rounded Rectangle 25"/>
            <p:cNvSpPr/>
            <p:nvPr/>
          </p:nvSpPr>
          <p:spPr>
            <a:xfrm rot="2700000">
              <a:off x="8618995" y="3902932"/>
              <a:ext cx="2360907" cy="2360903"/>
            </a:xfrm>
            <a:prstGeom prst="roundRect">
              <a:avLst>
                <a:gd name="adj" fmla="val 34663"/>
              </a:avLst>
            </a:prstGeom>
            <a:solidFill>
              <a:schemeClr val="bg1"/>
            </a:solidFill>
            <a:ln>
              <a:noFill/>
            </a:ln>
            <a:effectLst>
              <a:outerShdw blurRad="101600" dist="38100" dir="5400000" algn="t"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solidFill>
                  <a:schemeClr val="accent1"/>
                </a:solidFill>
                <a:latin typeface="方正黑体简体" panose="02010601030101010101" pitchFamily="2" charset="-122"/>
                <a:ea typeface="方正黑体简体" panose="02010601030101010101" pitchFamily="2" charset="-122"/>
                <a:cs typeface="+mn-ea"/>
                <a:sym typeface="+mn-lt"/>
              </a:endParaRPr>
            </a:p>
          </p:txBody>
        </p:sp>
        <p:sp>
          <p:nvSpPr>
            <p:cNvPr id="27" name="Title 3"/>
            <p:cNvSpPr txBox="1">
              <a:spLocks/>
            </p:cNvSpPr>
            <p:nvPr/>
          </p:nvSpPr>
          <p:spPr>
            <a:xfrm>
              <a:off x="8666829" y="5000373"/>
              <a:ext cx="2265239" cy="302240"/>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smtClean="0">
                  <a:solidFill>
                    <a:srgbClr val="4F4D50"/>
                  </a:solidFill>
                  <a:latin typeface="方正黑体简体" panose="02010601030101010101" pitchFamily="2" charset="-122"/>
                  <a:ea typeface="方正黑体简体" panose="02010601030101010101" pitchFamily="2" charset="-122"/>
                  <a:cs typeface="+mn-ea"/>
                  <a:sym typeface="+mn-lt"/>
                </a:rPr>
                <a:t>务实</a:t>
              </a:r>
              <a:endParaRPr lang="en-US"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8" name="Title 3"/>
            <p:cNvSpPr txBox="1">
              <a:spLocks/>
            </p:cNvSpPr>
            <p:nvPr/>
          </p:nvSpPr>
          <p:spPr>
            <a:xfrm>
              <a:off x="8803857" y="5410453"/>
              <a:ext cx="1991184" cy="55219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spcBef>
                  <a:spcPts val="0"/>
                </a:spcBef>
                <a:buClr>
                  <a:schemeClr val="accent1"/>
                </a:buClr>
                <a:buSzPct val="150000"/>
              </a:pPr>
              <a:r>
                <a:rPr lang="zh-CN" altLang="en-US" sz="900" b="0" dirty="0">
                  <a:solidFill>
                    <a:schemeClr val="tx1">
                      <a:lumMod val="65000"/>
                      <a:lumOff val="35000"/>
                      <a:alpha val="70000"/>
                    </a:schemeClr>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endParaRPr lang="en-US" sz="900" b="0" dirty="0">
                <a:solidFill>
                  <a:schemeClr val="tx1">
                    <a:lumMod val="65000"/>
                    <a:lumOff val="35000"/>
                    <a:alpha val="70000"/>
                  </a:schemeClr>
                </a:solidFill>
                <a:latin typeface="方正黑体简体" panose="02010601030101010101" pitchFamily="2" charset="-122"/>
                <a:ea typeface="方正黑体简体" panose="02010601030101010101" pitchFamily="2" charset="-122"/>
                <a:cs typeface="+mn-ea"/>
                <a:sym typeface="+mn-lt"/>
              </a:endParaRPr>
            </a:p>
          </p:txBody>
        </p:sp>
        <p:sp>
          <p:nvSpPr>
            <p:cNvPr id="29" name="Title 3"/>
            <p:cNvSpPr txBox="1">
              <a:spLocks/>
            </p:cNvSpPr>
            <p:nvPr/>
          </p:nvSpPr>
          <p:spPr>
            <a:xfrm>
              <a:off x="9371113" y="4417802"/>
              <a:ext cx="856669" cy="618981"/>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b="0" dirty="0">
                  <a:solidFill>
                    <a:srgbClr val="4F4D50"/>
                  </a:solidFill>
                  <a:latin typeface="方正黑体简体" panose="02010601030101010101" pitchFamily="2" charset="-122"/>
                  <a:ea typeface="方正黑体简体" panose="02010601030101010101" pitchFamily="2" charset="-122"/>
                  <a:cs typeface="+mn-ea"/>
                  <a:sym typeface="+mn-lt"/>
                </a:rPr>
                <a:t>U</a:t>
              </a:r>
              <a:endParaRPr lang="en-US" sz="14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grpSp>
        <p:nvGrpSpPr>
          <p:cNvPr id="30" name="组合 29"/>
          <p:cNvGrpSpPr/>
          <p:nvPr/>
        </p:nvGrpSpPr>
        <p:grpSpPr>
          <a:xfrm>
            <a:off x="481368" y="440281"/>
            <a:ext cx="2007509" cy="721887"/>
            <a:chOff x="481368" y="440281"/>
            <a:chExt cx="2007509" cy="721887"/>
          </a:xfrm>
        </p:grpSpPr>
        <p:sp>
          <p:nvSpPr>
            <p:cNvPr id="32"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01</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33"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企业理念</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4" name="矩形 33"/>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xmlns="" id="{503E0C68-DA60-417A-94AF-3E2A39D1D51A}"/>
              </a:ext>
            </a:extLst>
          </p:cNvPr>
          <p:cNvSpPr txBox="1"/>
          <p:nvPr/>
        </p:nvSpPr>
        <p:spPr>
          <a:xfrm>
            <a:off x="947549" y="2219111"/>
            <a:ext cx="2737142" cy="1292662"/>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36" name="TextBox 7">
            <a:extLst>
              <a:ext uri="{FF2B5EF4-FFF2-40B4-BE49-F238E27FC236}">
                <a16:creationId xmlns:a16="http://schemas.microsoft.com/office/drawing/2014/main" xmlns="" id="{8DE6CD62-A5CF-42EF-B6BB-0447C20B7252}"/>
              </a:ext>
            </a:extLst>
          </p:cNvPr>
          <p:cNvSpPr txBox="1"/>
          <p:nvPr/>
        </p:nvSpPr>
        <p:spPr>
          <a:xfrm>
            <a:off x="947547" y="1541814"/>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企业精神文化</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cxnSp>
        <p:nvCxnSpPr>
          <p:cNvPr id="7" name="直接连接符 6"/>
          <p:cNvCxnSpPr/>
          <p:nvPr/>
        </p:nvCxnSpPr>
        <p:spPr>
          <a:xfrm>
            <a:off x="1061546" y="1973369"/>
            <a:ext cx="44143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01056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par>
                                <p:cTn id="10" presetID="2" presetClass="entr" presetSubtype="2" decel="50000" fill="hold"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additive="base">
                                        <p:cTn id="12" dur="1500" fill="hold"/>
                                        <p:tgtEl>
                                          <p:spTgt spid="31"/>
                                        </p:tgtEl>
                                        <p:attrNameLst>
                                          <p:attrName>ppt_x</p:attrName>
                                        </p:attrNameLst>
                                      </p:cBhvr>
                                      <p:tavLst>
                                        <p:tav tm="0">
                                          <p:val>
                                            <p:strVal val="1+#ppt_w/2"/>
                                          </p:val>
                                        </p:tav>
                                        <p:tav tm="100000">
                                          <p:val>
                                            <p:strVal val="#ppt_x"/>
                                          </p:val>
                                        </p:tav>
                                      </p:tavLst>
                                    </p:anim>
                                    <p:anim calcmode="lin" valueType="num">
                                      <p:cBhvr additive="base">
                                        <p:cTn id="13" dur="1500" fill="hold"/>
                                        <p:tgtEl>
                                          <p:spTgt spid="31"/>
                                        </p:tgtEl>
                                        <p:attrNameLst>
                                          <p:attrName>ppt_y</p:attrName>
                                        </p:attrNameLst>
                                      </p:cBhvr>
                                      <p:tavLst>
                                        <p:tav tm="0">
                                          <p:val>
                                            <p:strVal val="#ppt_y"/>
                                          </p:val>
                                        </p:tav>
                                        <p:tav tm="100000">
                                          <p:val>
                                            <p:strVal val="#ppt_y"/>
                                          </p:val>
                                        </p:tav>
                                      </p:tavLst>
                                    </p:anim>
                                  </p:childTnLst>
                                </p:cTn>
                              </p:par>
                              <p:par>
                                <p:cTn id="14" presetID="2" presetClass="entr" presetSubtype="2" decel="50000" fill="hold" nodeType="withEffect">
                                  <p:stCondLst>
                                    <p:cond delay="50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1500" fill="hold"/>
                                        <p:tgtEl>
                                          <p:spTgt spid="23"/>
                                        </p:tgtEl>
                                        <p:attrNameLst>
                                          <p:attrName>ppt_x</p:attrName>
                                        </p:attrNameLst>
                                      </p:cBhvr>
                                      <p:tavLst>
                                        <p:tav tm="0">
                                          <p:val>
                                            <p:strVal val="1+#ppt_w/2"/>
                                          </p:val>
                                        </p:tav>
                                        <p:tav tm="100000">
                                          <p:val>
                                            <p:strVal val="#ppt_x"/>
                                          </p:val>
                                        </p:tav>
                                      </p:tavLst>
                                    </p:anim>
                                    <p:anim calcmode="lin" valueType="num">
                                      <p:cBhvr additive="base">
                                        <p:cTn id="17" dur="1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50000" fill="hold" nodeType="withEffect">
                                  <p:stCondLst>
                                    <p:cond delay="1000"/>
                                  </p:stCondLst>
                                  <p:childTnLst>
                                    <p:set>
                                      <p:cBhvr>
                                        <p:cTn id="19" dur="1" fill="hold">
                                          <p:stCondLst>
                                            <p:cond delay="0"/>
                                          </p:stCondLst>
                                        </p:cTn>
                                        <p:tgtEl>
                                          <p:spTgt spid="24"/>
                                        </p:tgtEl>
                                        <p:attrNameLst>
                                          <p:attrName>style.visibility</p:attrName>
                                        </p:attrNameLst>
                                      </p:cBhvr>
                                      <p:to>
                                        <p:strVal val="visible"/>
                                      </p:to>
                                    </p:set>
                                    <p:anim calcmode="lin" valueType="num">
                                      <p:cBhvr additive="base">
                                        <p:cTn id="20" dur="1500" fill="hold"/>
                                        <p:tgtEl>
                                          <p:spTgt spid="24"/>
                                        </p:tgtEl>
                                        <p:attrNameLst>
                                          <p:attrName>ppt_x</p:attrName>
                                        </p:attrNameLst>
                                      </p:cBhvr>
                                      <p:tavLst>
                                        <p:tav tm="0">
                                          <p:val>
                                            <p:strVal val="1+#ppt_w/2"/>
                                          </p:val>
                                        </p:tav>
                                        <p:tav tm="100000">
                                          <p:val>
                                            <p:strVal val="#ppt_x"/>
                                          </p:val>
                                        </p:tav>
                                      </p:tavLst>
                                    </p:anim>
                                    <p:anim calcmode="lin" valueType="num">
                                      <p:cBhvr additive="base">
                                        <p:cTn id="21" dur="1500" fill="hold"/>
                                        <p:tgtEl>
                                          <p:spTgt spid="24"/>
                                        </p:tgtEl>
                                        <p:attrNameLst>
                                          <p:attrName>ppt_y</p:attrName>
                                        </p:attrNameLst>
                                      </p:cBhvr>
                                      <p:tavLst>
                                        <p:tav tm="0">
                                          <p:val>
                                            <p:strVal val="#ppt_y"/>
                                          </p:val>
                                        </p:tav>
                                        <p:tav tm="100000">
                                          <p:val>
                                            <p:strVal val="#ppt_y"/>
                                          </p:val>
                                        </p:tav>
                                      </p:tavLst>
                                    </p:anim>
                                  </p:childTnLst>
                                </p:cTn>
                              </p:par>
                              <p:par>
                                <p:cTn id="22" presetID="2" presetClass="entr" presetSubtype="2" decel="50000" fill="hold" nodeType="withEffect">
                                  <p:stCondLst>
                                    <p:cond delay="1500"/>
                                  </p:stCondLst>
                                  <p:childTnLst>
                                    <p:set>
                                      <p:cBhvr>
                                        <p:cTn id="23" dur="1" fill="hold">
                                          <p:stCondLst>
                                            <p:cond delay="0"/>
                                          </p:stCondLst>
                                        </p:cTn>
                                        <p:tgtEl>
                                          <p:spTgt spid="25"/>
                                        </p:tgtEl>
                                        <p:attrNameLst>
                                          <p:attrName>style.visibility</p:attrName>
                                        </p:attrNameLst>
                                      </p:cBhvr>
                                      <p:to>
                                        <p:strVal val="visible"/>
                                      </p:to>
                                    </p:set>
                                    <p:anim calcmode="lin" valueType="num">
                                      <p:cBhvr additive="base">
                                        <p:cTn id="24" dur="1500" fill="hold"/>
                                        <p:tgtEl>
                                          <p:spTgt spid="25"/>
                                        </p:tgtEl>
                                        <p:attrNameLst>
                                          <p:attrName>ppt_x</p:attrName>
                                        </p:attrNameLst>
                                      </p:cBhvr>
                                      <p:tavLst>
                                        <p:tav tm="0">
                                          <p:val>
                                            <p:strVal val="1+#ppt_w/2"/>
                                          </p:val>
                                        </p:tav>
                                        <p:tav tm="100000">
                                          <p:val>
                                            <p:strVal val="#ppt_x"/>
                                          </p:val>
                                        </p:tav>
                                      </p:tavLst>
                                    </p:anim>
                                    <p:anim calcmode="lin" valueType="num">
                                      <p:cBhvr additive="base">
                                        <p:cTn id="25" dur="1500" fill="hold"/>
                                        <p:tgtEl>
                                          <p:spTgt spid="25"/>
                                        </p:tgtEl>
                                        <p:attrNameLst>
                                          <p:attrName>ppt_y</p:attrName>
                                        </p:attrNameLst>
                                      </p:cBhvr>
                                      <p:tavLst>
                                        <p:tav tm="0">
                                          <p:val>
                                            <p:strVal val="#ppt_y"/>
                                          </p:val>
                                        </p:tav>
                                        <p:tav tm="100000">
                                          <p:val>
                                            <p:strVal val="#ppt_y"/>
                                          </p:val>
                                        </p:tav>
                                      </p:tavLst>
                                    </p:anim>
                                  </p:childTnLst>
                                </p:cTn>
                              </p:par>
                            </p:childTnLst>
                          </p:cTn>
                        </p:par>
                        <p:par>
                          <p:cTn id="26" fill="hold">
                            <p:stCondLst>
                              <p:cond delay="3000"/>
                            </p:stCondLst>
                            <p:childTnLst>
                              <p:par>
                                <p:cTn id="27" presetID="2" presetClass="entr" presetSubtype="4" fill="hold" grpId="0" nodeType="afterEffect">
                                  <p:stCondLst>
                                    <p:cond delay="0"/>
                                  </p:stCondLst>
                                  <p:childTnLst>
                                    <p:set>
                                      <p:cBhvr>
                                        <p:cTn id="28" dur="1" fill="hold">
                                          <p:stCondLst>
                                            <p:cond delay="0"/>
                                          </p:stCondLst>
                                        </p:cTn>
                                        <p:tgtEl>
                                          <p:spTgt spid="2"/>
                                        </p:tgtEl>
                                        <p:attrNameLst>
                                          <p:attrName>style.visibility</p:attrName>
                                        </p:attrNameLst>
                                      </p:cBhvr>
                                      <p:to>
                                        <p:strVal val="visible"/>
                                      </p:to>
                                    </p:set>
                                    <p:anim calcmode="lin" valueType="num">
                                      <p:cBhvr additive="base">
                                        <p:cTn id="29" dur="500" fill="hold"/>
                                        <p:tgtEl>
                                          <p:spTgt spid="2"/>
                                        </p:tgtEl>
                                        <p:attrNameLst>
                                          <p:attrName>ppt_x</p:attrName>
                                        </p:attrNameLst>
                                      </p:cBhvr>
                                      <p:tavLst>
                                        <p:tav tm="0">
                                          <p:val>
                                            <p:strVal val="#ppt_x"/>
                                          </p:val>
                                        </p:tav>
                                        <p:tav tm="100000">
                                          <p:val>
                                            <p:strVal val="#ppt_x"/>
                                          </p:val>
                                        </p:tav>
                                      </p:tavLst>
                                    </p:anim>
                                    <p:anim calcmode="lin" valueType="num">
                                      <p:cBhvr additive="base">
                                        <p:cTn id="30" dur="500" fill="hold"/>
                                        <p:tgtEl>
                                          <p:spTgt spid="2"/>
                                        </p:tgtEl>
                                        <p:attrNameLst>
                                          <p:attrName>ppt_y</p:attrName>
                                        </p:attrNameLst>
                                      </p:cBhvr>
                                      <p:tavLst>
                                        <p:tav tm="0">
                                          <p:val>
                                            <p:strVal val="1+#ppt_h/2"/>
                                          </p:val>
                                        </p:tav>
                                        <p:tav tm="100000">
                                          <p:val>
                                            <p:strVal val="#ppt_y"/>
                                          </p:val>
                                        </p:tav>
                                      </p:tavLst>
                                    </p:anim>
                                  </p:childTnLst>
                                </p:cTn>
                              </p:par>
                            </p:childTnLst>
                          </p:cTn>
                        </p:par>
                        <p:par>
                          <p:cTn id="31" fill="hold">
                            <p:stCondLst>
                              <p:cond delay="3500"/>
                            </p:stCondLst>
                            <p:childTnLst>
                              <p:par>
                                <p:cTn id="32" presetID="2" presetClass="entr" presetSubtype="4"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ppt_x"/>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4"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ppt_x"/>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fill="hold"/>
                                        <p:tgtEl>
                                          <p:spTgt spid="7"/>
                                        </p:tgtEl>
                                        <p:attrNameLst>
                                          <p:attrName>ppt_x</p:attrName>
                                        </p:attrNameLst>
                                      </p:cBhvr>
                                      <p:tavLst>
                                        <p:tav tm="0">
                                          <p:val>
                                            <p:strVal val="#ppt_x"/>
                                          </p:val>
                                        </p:tav>
                                        <p:tav tm="100000">
                                          <p:val>
                                            <p:strVal val="#ppt_x"/>
                                          </p:val>
                                        </p:tav>
                                      </p:tavLst>
                                    </p:anim>
                                    <p:anim calcmode="lin" valueType="num">
                                      <p:cBhvr additive="base">
                                        <p:cTn id="4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5" grpId="0"/>
      <p:bldP spid="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020" y="-2244971"/>
            <a:ext cx="4630615" cy="4630615"/>
          </a:xfrm>
          <a:prstGeom prst="ellipse">
            <a:avLst/>
          </a:prstGeom>
          <a:blipFill dpi="0" rotWithShape="1">
            <a:blip r:embed="rId3">
              <a:extLst>
                <a:ext uri="{28A0092B-C50C-407E-A947-70E740481C1C}">
                  <a14:useLocalDpi xmlns:a14="http://schemas.microsoft.com/office/drawing/2010/main" val="0"/>
                </a:ext>
              </a:extLst>
            </a:blip>
            <a:srcRect/>
            <a:stretch>
              <a:fillRect l="-24963" r="-24963"/>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 name="椭圆 4"/>
          <p:cNvSpPr/>
          <p:nvPr/>
        </p:nvSpPr>
        <p:spPr>
          <a:xfrm>
            <a:off x="2910254" y="-3122737"/>
            <a:ext cx="6386147" cy="6386147"/>
          </a:xfrm>
          <a:prstGeom prst="ellipse">
            <a:avLst/>
          </a:prstGeom>
          <a:noFill/>
          <a:ln w="5715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5186136" y="2355832"/>
            <a:ext cx="1819729" cy="2174185"/>
          </a:xfrm>
          <a:prstGeom prst="rect">
            <a:avLst/>
          </a:prstGeom>
          <a:noFill/>
          <a:ln>
            <a:noFill/>
          </a:ln>
          <a:effectLst>
            <a:outerShdw blurRad="254000" dist="63500" dir="2700000" algn="tl" rotWithShape="0">
              <a:prstClr val="black">
                <a:alpha val="30000"/>
              </a:prstClr>
            </a:outerShdw>
          </a:effectLst>
        </p:spPr>
        <p:txBody>
          <a:bodyPr wrap="none" rtlCol="0">
            <a:spAutoFit/>
          </a:bodyPr>
          <a:lstStyle/>
          <a:p>
            <a:pPr algn="ctr">
              <a:lnSpc>
                <a:spcPct val="130000"/>
              </a:lnSpc>
            </a:pPr>
            <a:r>
              <a:rPr lang="en-US" altLang="zh-CN" sz="11500" dirty="0" smtClean="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02</a:t>
            </a:r>
            <a:endParaRPr lang="zh-CN" altLang="en-US"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2157116" y="2233244"/>
            <a:ext cx="890953" cy="890953"/>
          </a:xfrm>
          <a:prstGeom prst="ellipse">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8" name="椭圆 7"/>
          <p:cNvSpPr/>
          <p:nvPr/>
        </p:nvSpPr>
        <p:spPr>
          <a:xfrm>
            <a:off x="8886611" y="2799399"/>
            <a:ext cx="257320" cy="257320"/>
          </a:xfrm>
          <a:prstGeom prst="ellipse">
            <a:avLst/>
          </a:prstGeom>
          <a:solidFill>
            <a:srgbClr val="EFEFE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9" name="椭圆 8"/>
          <p:cNvSpPr/>
          <p:nvPr/>
        </p:nvSpPr>
        <p:spPr>
          <a:xfrm>
            <a:off x="9547433" y="1731138"/>
            <a:ext cx="502106" cy="502106"/>
          </a:xfrm>
          <a:prstGeom prst="ellipse">
            <a:avLst/>
          </a:prstGeom>
          <a:solidFill>
            <a:srgbClr val="9FB8D6">
              <a:alpha val="45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11" name="文本框 10"/>
          <p:cNvSpPr txBox="1"/>
          <p:nvPr/>
        </p:nvSpPr>
        <p:spPr>
          <a:xfrm>
            <a:off x="4462096" y="4186515"/>
            <a:ext cx="3267808" cy="671659"/>
          </a:xfrm>
          <a:prstGeom prst="rect">
            <a:avLst/>
          </a:prstGeom>
          <a:noFill/>
          <a:effectLst>
            <a:outerShdw blurRad="254000" dist="63500" dir="2700000" algn="tl" rotWithShape="0">
              <a:prstClr val="black">
                <a:alpha val="30000"/>
              </a:prstClr>
            </a:outerShdw>
          </a:effectLst>
        </p:spPr>
        <p:txBody>
          <a:bodyPr wrap="square" rtlCol="0">
            <a:spAutoFit/>
          </a:bodyPr>
          <a:lstStyle/>
          <a:p>
            <a:pPr algn="ctr">
              <a:lnSpc>
                <a:spcPct val="130000"/>
              </a:lnSpc>
            </a:pPr>
            <a:r>
              <a:rPr lang="zh-CN" altLang="en-US" sz="3200" b="1" spc="3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项目介绍</a:t>
            </a:r>
            <a:endParaRPr lang="zh-CN" altLang="en-US" sz="3200" b="1" spc="3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12" name="TextBox 11"/>
          <p:cNvSpPr txBox="1"/>
          <p:nvPr/>
        </p:nvSpPr>
        <p:spPr>
          <a:xfrm>
            <a:off x="3414186" y="4811813"/>
            <a:ext cx="5363628" cy="673454"/>
          </a:xfrm>
          <a:prstGeom prst="rect">
            <a:avLst/>
          </a:prstGeom>
          <a:noFill/>
        </p:spPr>
        <p:txBody>
          <a:bodyPr wrap="square" rtlCol="0">
            <a:spAutoFit/>
          </a:bodyPr>
          <a:lstStyle/>
          <a:p>
            <a:pPr algn="ctr">
              <a:lnSpc>
                <a:spcPct val="130000"/>
              </a:lnSpc>
            </a:pP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的内容打在这里，或者通过通过复制您的文本或者通过复制您的文本</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后</a:t>
            </a:r>
            <a:endParaRPr lang="en-US" altLang="zh-CN"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a:p>
            <a:pPr algn="ctr">
              <a:lnSpc>
                <a:spcPct val="130000"/>
              </a:lnSpc>
            </a:pP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在此</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框中选择</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粘贴保留</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文字您的内容打在</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这</a:t>
            </a:r>
            <a:endPar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1875516142"/>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14:presetBounceEnd="40000">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75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750" fill="hold"/>
                                            <p:tgtEl>
                                              <p:spTgt spid="6"/>
                                            </p:tgtEl>
                                            <p:attrNameLst>
                                              <p:attrName>ppt_x</p:attrName>
                                            </p:attrNameLst>
                                          </p:cBhvr>
                                          <p:tavLst>
                                            <p:tav tm="0">
                                              <p:val>
                                                <p:strVal val="#ppt_x"/>
                                              </p:val>
                                            </p:tav>
                                            <p:tav tm="100000">
                                              <p:val>
                                                <p:strVal val="#ppt_x"/>
                                              </p:val>
                                            </p:tav>
                                          </p:tavLst>
                                        </p:anim>
                                        <p:anim calcmode="lin" valueType="num">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矩形 22"/>
          <p:cNvSpPr/>
          <p:nvPr/>
        </p:nvSpPr>
        <p:spPr>
          <a:xfrm>
            <a:off x="0" y="4284324"/>
            <a:ext cx="12192000" cy="2573676"/>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16" name="文本框 15">
            <a:extLst>
              <a:ext uri="{FF2B5EF4-FFF2-40B4-BE49-F238E27FC236}">
                <a16:creationId xmlns:a16="http://schemas.microsoft.com/office/drawing/2014/main" xmlns="" id="{D7253455-99BE-4A79-9EB1-0B3D08BBB575}"/>
              </a:ext>
            </a:extLst>
          </p:cNvPr>
          <p:cNvSpPr txBox="1"/>
          <p:nvPr/>
        </p:nvSpPr>
        <p:spPr>
          <a:xfrm>
            <a:off x="2101520" y="1854813"/>
            <a:ext cx="7296811" cy="1012778"/>
          </a:xfrm>
          <a:prstGeom prst="rect">
            <a:avLst/>
          </a:prstGeom>
          <a:noFill/>
        </p:spPr>
        <p:txBody>
          <a:bodyPr wrap="square" rtlCol="0">
            <a:spAutoFit/>
          </a:bodyPr>
          <a:lstStyle/>
          <a:p>
            <a:pPr algn="ctr">
              <a:lnSpc>
                <a:spcPct val="130000"/>
              </a:lnSpc>
            </a:pPr>
            <a:r>
              <a:rPr lang="zh-CN" altLang="en-US" sz="1400" b="1" dirty="0" smtClean="0">
                <a:solidFill>
                  <a:srgbClr val="686769"/>
                </a:solidFill>
                <a:latin typeface="方正黑体简体" panose="02010601030101010101" pitchFamily="2" charset="-122"/>
                <a:ea typeface="方正黑体简体" panose="02010601030101010101" pitchFamily="2" charset="-122"/>
                <a:cs typeface="+mn-ea"/>
                <a:sym typeface="+mn-lt"/>
              </a:rPr>
              <a:t>项目综述</a:t>
            </a:r>
            <a:endParaRPr lang="en-US" altLang="zh-CN" sz="1400" b="1"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ctr">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解说所提炼的核心概念。点击输入简要文字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a:t>
            </a:r>
          </a:p>
          <a:p>
            <a:pPr algn="ctr">
              <a:lnSpc>
                <a:spcPct val="130000"/>
              </a:lnSpc>
            </a:pPr>
            <a:endParaRPr lang="zh-CN" altLang="en-US" sz="1067"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nvGrpSpPr>
          <p:cNvPr id="2" name="组合 1"/>
          <p:cNvGrpSpPr/>
          <p:nvPr/>
        </p:nvGrpSpPr>
        <p:grpSpPr>
          <a:xfrm>
            <a:off x="1019908" y="3221741"/>
            <a:ext cx="2123293" cy="2133145"/>
            <a:chOff x="1019908" y="3221741"/>
            <a:chExt cx="2123293" cy="2133145"/>
          </a:xfrm>
        </p:grpSpPr>
        <p:grpSp>
          <p:nvGrpSpPr>
            <p:cNvPr id="6" name="组合 5"/>
            <p:cNvGrpSpPr/>
            <p:nvPr/>
          </p:nvGrpSpPr>
          <p:grpSpPr>
            <a:xfrm>
              <a:off x="1019908" y="3221741"/>
              <a:ext cx="2123293" cy="2133145"/>
              <a:chOff x="1019908" y="2923795"/>
              <a:chExt cx="2123293" cy="2133145"/>
            </a:xfrm>
          </p:grpSpPr>
          <p:sp>
            <p:nvSpPr>
              <p:cNvPr id="5" name="矩形 4"/>
              <p:cNvSpPr/>
              <p:nvPr/>
            </p:nvSpPr>
            <p:spPr>
              <a:xfrm>
                <a:off x="1019908" y="2923795"/>
                <a:ext cx="1910861" cy="1870943"/>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517268" y="4533118"/>
                <a:ext cx="1625933" cy="523822"/>
              </a:xfrm>
              <a:prstGeom prst="rect">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9" name="TextBox 7">
              <a:extLst>
                <a:ext uri="{FF2B5EF4-FFF2-40B4-BE49-F238E27FC236}">
                  <a16:creationId xmlns:a16="http://schemas.microsoft.com/office/drawing/2014/main" xmlns="" id="{D560C46C-2D35-4D3B-AC62-10B674442350}"/>
                </a:ext>
              </a:extLst>
            </p:cNvPr>
            <p:cNvSpPr txBox="1"/>
            <p:nvPr/>
          </p:nvSpPr>
          <p:spPr>
            <a:xfrm>
              <a:off x="1517268" y="4898692"/>
              <a:ext cx="1605795" cy="345736"/>
            </a:xfrm>
            <a:prstGeom prst="rect">
              <a:avLst/>
            </a:prstGeom>
            <a:noFill/>
          </p:spPr>
          <p:txBody>
            <a:bodyPr wrap="square" rtlCol="0">
              <a:spAutoFit/>
            </a:bodyPr>
            <a:lstStyle/>
            <a:p>
              <a:pPr algn="ctr">
                <a:lnSpc>
                  <a:spcPct val="130000"/>
                </a:lnSpc>
              </a:pPr>
              <a:r>
                <a:rPr lang="zh-CN" altLang="en-US" sz="1400" dirty="0" smtClean="0">
                  <a:solidFill>
                    <a:schemeClr val="bg1"/>
                  </a:solidFill>
                  <a:latin typeface="方正黑体简体" panose="02010601030101010101" pitchFamily="2" charset="-122"/>
                  <a:ea typeface="方正黑体简体" panose="02010601030101010101" pitchFamily="2" charset="-122"/>
                  <a:cs typeface="+mn-ea"/>
                  <a:sym typeface="+mn-lt"/>
                </a:rPr>
                <a:t>项目来源一</a:t>
              </a:r>
              <a:endParaRPr lang="en-US" altLang="zh-CN" sz="14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40" name="文本框 39">
              <a:extLst>
                <a:ext uri="{FF2B5EF4-FFF2-40B4-BE49-F238E27FC236}">
                  <a16:creationId xmlns:a16="http://schemas.microsoft.com/office/drawing/2014/main" xmlns="" id="{72B5AEE0-D7CD-4D0A-99A1-942A27D36C2F}"/>
                </a:ext>
              </a:extLst>
            </p:cNvPr>
            <p:cNvSpPr txBox="1"/>
            <p:nvPr/>
          </p:nvSpPr>
          <p:spPr>
            <a:xfrm>
              <a:off x="1204538" y="3391019"/>
              <a:ext cx="1613369" cy="109260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多余的文字修饰，简洁精准的 解说所提炼的核心概念尽量概括。</a:t>
              </a:r>
            </a:p>
          </p:txBody>
        </p:sp>
      </p:grpSp>
      <p:grpSp>
        <p:nvGrpSpPr>
          <p:cNvPr id="4" name="组合 3"/>
          <p:cNvGrpSpPr/>
          <p:nvPr/>
        </p:nvGrpSpPr>
        <p:grpSpPr>
          <a:xfrm>
            <a:off x="6605524" y="3221741"/>
            <a:ext cx="2123293" cy="2133145"/>
            <a:chOff x="6605524" y="3221741"/>
            <a:chExt cx="2123293" cy="2133145"/>
          </a:xfrm>
        </p:grpSpPr>
        <p:grpSp>
          <p:nvGrpSpPr>
            <p:cNvPr id="37" name="组合 36"/>
            <p:cNvGrpSpPr/>
            <p:nvPr/>
          </p:nvGrpSpPr>
          <p:grpSpPr>
            <a:xfrm>
              <a:off x="6605524" y="3221741"/>
              <a:ext cx="2123293" cy="2133145"/>
              <a:chOff x="1019908" y="2923795"/>
              <a:chExt cx="2123293" cy="2133145"/>
            </a:xfrm>
          </p:grpSpPr>
          <p:sp>
            <p:nvSpPr>
              <p:cNvPr id="38" name="矩形 37"/>
              <p:cNvSpPr/>
              <p:nvPr/>
            </p:nvSpPr>
            <p:spPr>
              <a:xfrm>
                <a:off x="1019908" y="2923795"/>
                <a:ext cx="1910861" cy="1870943"/>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1517268" y="4533118"/>
                <a:ext cx="1625933" cy="523822"/>
              </a:xfrm>
              <a:prstGeom prst="rect">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TextBox 7">
              <a:extLst>
                <a:ext uri="{FF2B5EF4-FFF2-40B4-BE49-F238E27FC236}">
                  <a16:creationId xmlns:a16="http://schemas.microsoft.com/office/drawing/2014/main" xmlns="" id="{8D3DFAD3-9EA7-44A4-A79B-642536FC8D88}"/>
                </a:ext>
              </a:extLst>
            </p:cNvPr>
            <p:cNvSpPr txBox="1"/>
            <p:nvPr/>
          </p:nvSpPr>
          <p:spPr>
            <a:xfrm>
              <a:off x="7102884" y="4898692"/>
              <a:ext cx="1600200" cy="345736"/>
            </a:xfrm>
            <a:prstGeom prst="rect">
              <a:avLst/>
            </a:prstGeom>
            <a:noFill/>
          </p:spPr>
          <p:txBody>
            <a:bodyPr wrap="square" rtlCol="0">
              <a:spAutoFit/>
            </a:bodyPr>
            <a:lstStyle/>
            <a:p>
              <a:pPr algn="ctr">
                <a:lnSpc>
                  <a:spcPct val="130000"/>
                </a:lnSpc>
              </a:pPr>
              <a:r>
                <a:rPr lang="zh-CN" altLang="en-US" sz="1400" dirty="0">
                  <a:solidFill>
                    <a:schemeClr val="bg1"/>
                  </a:solidFill>
                  <a:latin typeface="方正黑体简体" panose="02010601030101010101" pitchFamily="2" charset="-122"/>
                  <a:ea typeface="方正黑体简体" panose="02010601030101010101" pitchFamily="2" charset="-122"/>
                  <a:cs typeface="+mn-ea"/>
                  <a:sym typeface="+mn-lt"/>
                </a:rPr>
                <a:t>项目</a:t>
              </a:r>
              <a:r>
                <a:rPr lang="zh-CN" altLang="en-US" sz="1400" dirty="0" smtClean="0">
                  <a:solidFill>
                    <a:schemeClr val="bg1"/>
                  </a:solidFill>
                  <a:latin typeface="方正黑体简体" panose="02010601030101010101" pitchFamily="2" charset="-122"/>
                  <a:ea typeface="方正黑体简体" panose="02010601030101010101" pitchFamily="2" charset="-122"/>
                  <a:cs typeface="+mn-ea"/>
                  <a:sym typeface="+mn-lt"/>
                </a:rPr>
                <a:t>来源三</a:t>
              </a:r>
              <a:endParaRPr lang="zh-CN" altLang="en-US" sz="14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32" name="文本框 31">
              <a:extLst>
                <a:ext uri="{FF2B5EF4-FFF2-40B4-BE49-F238E27FC236}">
                  <a16:creationId xmlns:a16="http://schemas.microsoft.com/office/drawing/2014/main" xmlns="" id="{B9F776A7-E295-4EA8-8D32-9BE7D8D75BDE}"/>
                </a:ext>
              </a:extLst>
            </p:cNvPr>
            <p:cNvSpPr txBox="1"/>
            <p:nvPr/>
          </p:nvSpPr>
          <p:spPr>
            <a:xfrm>
              <a:off x="6712625" y="3391019"/>
              <a:ext cx="1613369" cy="109260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多余的文字修饰，简洁精准的 解说所提炼的核心概念尽量概括。</a:t>
              </a:r>
            </a:p>
          </p:txBody>
        </p:sp>
      </p:grpSp>
      <p:grpSp>
        <p:nvGrpSpPr>
          <p:cNvPr id="3" name="组合 2"/>
          <p:cNvGrpSpPr/>
          <p:nvPr/>
        </p:nvGrpSpPr>
        <p:grpSpPr>
          <a:xfrm>
            <a:off x="3812716" y="3118806"/>
            <a:ext cx="2123294" cy="2052349"/>
            <a:chOff x="3812716" y="3118806"/>
            <a:chExt cx="2123294" cy="2052349"/>
          </a:xfrm>
        </p:grpSpPr>
        <p:grpSp>
          <p:nvGrpSpPr>
            <p:cNvPr id="25" name="组合 24"/>
            <p:cNvGrpSpPr/>
            <p:nvPr/>
          </p:nvGrpSpPr>
          <p:grpSpPr>
            <a:xfrm>
              <a:off x="3812716" y="3118806"/>
              <a:ext cx="2123293" cy="2052349"/>
              <a:chOff x="1019908" y="2860237"/>
              <a:chExt cx="2123293" cy="2052349"/>
            </a:xfrm>
          </p:grpSpPr>
          <p:sp>
            <p:nvSpPr>
              <p:cNvPr id="27" name="矩形 26"/>
              <p:cNvSpPr/>
              <p:nvPr/>
            </p:nvSpPr>
            <p:spPr>
              <a:xfrm>
                <a:off x="1019908" y="3041643"/>
                <a:ext cx="1910861" cy="1870943"/>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1517268" y="2860237"/>
                <a:ext cx="1625933" cy="523822"/>
              </a:xfrm>
              <a:prstGeom prst="rect">
                <a:avLst/>
              </a:prstGeom>
              <a:solidFill>
                <a:srgbClr val="4F4D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3" name="文本框 32">
              <a:extLst>
                <a:ext uri="{FF2B5EF4-FFF2-40B4-BE49-F238E27FC236}">
                  <a16:creationId xmlns:a16="http://schemas.microsoft.com/office/drawing/2014/main" xmlns="" id="{472C4169-6324-4E7B-8E96-1C36B5824CE3}"/>
                </a:ext>
              </a:extLst>
            </p:cNvPr>
            <p:cNvSpPr txBox="1"/>
            <p:nvPr/>
          </p:nvSpPr>
          <p:spPr>
            <a:xfrm>
              <a:off x="3991140" y="3726947"/>
              <a:ext cx="1613369" cy="109260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多余的文字修饰，尽量概括简洁精准的 解说所提炼的核心概念。</a:t>
              </a:r>
            </a:p>
          </p:txBody>
        </p:sp>
        <p:sp>
          <p:nvSpPr>
            <p:cNvPr id="34" name="TextBox 7">
              <a:extLst>
                <a:ext uri="{FF2B5EF4-FFF2-40B4-BE49-F238E27FC236}">
                  <a16:creationId xmlns:a16="http://schemas.microsoft.com/office/drawing/2014/main" xmlns="" id="{8CC1CC6C-1539-43BE-AE50-589324770CA5}"/>
                </a:ext>
              </a:extLst>
            </p:cNvPr>
            <p:cNvSpPr txBox="1"/>
            <p:nvPr/>
          </p:nvSpPr>
          <p:spPr>
            <a:xfrm>
              <a:off x="4310076" y="3198295"/>
              <a:ext cx="1625934" cy="345736"/>
            </a:xfrm>
            <a:prstGeom prst="rect">
              <a:avLst/>
            </a:prstGeom>
            <a:noFill/>
          </p:spPr>
          <p:txBody>
            <a:bodyPr wrap="square" rtlCol="0">
              <a:spAutoFit/>
            </a:bodyPr>
            <a:lstStyle/>
            <a:p>
              <a:pPr algn="ctr">
                <a:lnSpc>
                  <a:spcPct val="130000"/>
                </a:lnSpc>
              </a:pPr>
              <a:r>
                <a:rPr lang="zh-CN" altLang="en-US" sz="1400" dirty="0">
                  <a:solidFill>
                    <a:schemeClr val="bg1"/>
                  </a:solidFill>
                  <a:latin typeface="方正黑体简体" panose="02010601030101010101" pitchFamily="2" charset="-122"/>
                  <a:ea typeface="方正黑体简体" panose="02010601030101010101" pitchFamily="2" charset="-122"/>
                  <a:cs typeface="+mn-ea"/>
                  <a:sym typeface="+mn-lt"/>
                </a:rPr>
                <a:t>项目</a:t>
              </a:r>
              <a:r>
                <a:rPr lang="zh-CN" altLang="en-US" sz="1400" dirty="0" smtClean="0">
                  <a:solidFill>
                    <a:schemeClr val="bg1"/>
                  </a:solidFill>
                  <a:latin typeface="方正黑体简体" panose="02010601030101010101" pitchFamily="2" charset="-122"/>
                  <a:ea typeface="方正黑体简体" panose="02010601030101010101" pitchFamily="2" charset="-122"/>
                  <a:cs typeface="+mn-ea"/>
                  <a:sym typeface="+mn-lt"/>
                </a:rPr>
                <a:t>来源二</a:t>
              </a:r>
              <a:endParaRPr lang="zh-CN" altLang="en-US" sz="14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nvGrpSpPr>
          <p:cNvPr id="7" name="组合 6"/>
          <p:cNvGrpSpPr/>
          <p:nvPr/>
        </p:nvGrpSpPr>
        <p:grpSpPr>
          <a:xfrm>
            <a:off x="9398331" y="3118806"/>
            <a:ext cx="2123293" cy="2052349"/>
            <a:chOff x="9398331" y="3118806"/>
            <a:chExt cx="2123293" cy="2052349"/>
          </a:xfrm>
        </p:grpSpPr>
        <p:grpSp>
          <p:nvGrpSpPr>
            <p:cNvPr id="42" name="组合 41"/>
            <p:cNvGrpSpPr/>
            <p:nvPr/>
          </p:nvGrpSpPr>
          <p:grpSpPr>
            <a:xfrm>
              <a:off x="9398331" y="3118806"/>
              <a:ext cx="2123293" cy="2052349"/>
              <a:chOff x="1019908" y="2860237"/>
              <a:chExt cx="2123293" cy="2052349"/>
            </a:xfrm>
          </p:grpSpPr>
          <p:sp>
            <p:nvSpPr>
              <p:cNvPr id="44" name="矩形 43"/>
              <p:cNvSpPr/>
              <p:nvPr/>
            </p:nvSpPr>
            <p:spPr>
              <a:xfrm>
                <a:off x="1019908" y="3041643"/>
                <a:ext cx="1910861" cy="1870943"/>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1517268" y="2860237"/>
                <a:ext cx="1625933" cy="523822"/>
              </a:xfrm>
              <a:prstGeom prst="rect">
                <a:avLst/>
              </a:prstGeom>
              <a:solidFill>
                <a:srgbClr val="4F4D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xmlns="" id="{FA421797-3474-4333-84B4-D8A05134F4F5}"/>
                </a:ext>
              </a:extLst>
            </p:cNvPr>
            <p:cNvSpPr txBox="1"/>
            <p:nvPr/>
          </p:nvSpPr>
          <p:spPr>
            <a:xfrm>
              <a:off x="9550220" y="3726947"/>
              <a:ext cx="1613369" cy="109260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点击输入简要尽量概括文字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多余的文字修饰，简洁精准的 解说所提炼的核心概念。</a:t>
              </a:r>
            </a:p>
          </p:txBody>
        </p:sp>
        <p:sp>
          <p:nvSpPr>
            <p:cNvPr id="36" name="TextBox 7">
              <a:extLst>
                <a:ext uri="{FF2B5EF4-FFF2-40B4-BE49-F238E27FC236}">
                  <a16:creationId xmlns:a16="http://schemas.microsoft.com/office/drawing/2014/main" xmlns="" id="{992BC219-5702-45D9-BE09-15B647B233BB}"/>
                </a:ext>
              </a:extLst>
            </p:cNvPr>
            <p:cNvSpPr txBox="1"/>
            <p:nvPr/>
          </p:nvSpPr>
          <p:spPr>
            <a:xfrm>
              <a:off x="9895690" y="3198295"/>
              <a:ext cx="1625842" cy="345736"/>
            </a:xfrm>
            <a:prstGeom prst="rect">
              <a:avLst/>
            </a:prstGeom>
            <a:noFill/>
          </p:spPr>
          <p:txBody>
            <a:bodyPr wrap="square" rtlCol="0">
              <a:spAutoFit/>
            </a:bodyPr>
            <a:lstStyle/>
            <a:p>
              <a:pPr algn="ctr">
                <a:lnSpc>
                  <a:spcPct val="130000"/>
                </a:lnSpc>
              </a:pPr>
              <a:r>
                <a:rPr lang="zh-CN" altLang="en-US" sz="1400" dirty="0">
                  <a:solidFill>
                    <a:schemeClr val="bg1"/>
                  </a:solidFill>
                  <a:latin typeface="方正黑体简体" panose="02010601030101010101" pitchFamily="2" charset="-122"/>
                  <a:ea typeface="方正黑体简体" panose="02010601030101010101" pitchFamily="2" charset="-122"/>
                  <a:cs typeface="+mn-ea"/>
                  <a:sym typeface="+mn-lt"/>
                </a:rPr>
                <a:t>项目</a:t>
              </a:r>
              <a:r>
                <a:rPr lang="zh-CN" altLang="en-US" sz="1400" dirty="0" smtClean="0">
                  <a:solidFill>
                    <a:schemeClr val="bg1"/>
                  </a:solidFill>
                  <a:latin typeface="方正黑体简体" panose="02010601030101010101" pitchFamily="2" charset="-122"/>
                  <a:ea typeface="方正黑体简体" panose="02010601030101010101" pitchFamily="2" charset="-122"/>
                  <a:cs typeface="+mn-ea"/>
                  <a:sym typeface="+mn-lt"/>
                </a:rPr>
                <a:t>来源四</a:t>
              </a:r>
              <a:endParaRPr lang="zh-CN" altLang="en-US" sz="14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grpSp>
        <p:nvGrpSpPr>
          <p:cNvPr id="30" name="组合 29"/>
          <p:cNvGrpSpPr/>
          <p:nvPr/>
        </p:nvGrpSpPr>
        <p:grpSpPr>
          <a:xfrm>
            <a:off x="481368" y="440281"/>
            <a:ext cx="2007509" cy="721887"/>
            <a:chOff x="481368" y="440281"/>
            <a:chExt cx="2007509" cy="721887"/>
          </a:xfrm>
        </p:grpSpPr>
        <p:sp>
          <p:nvSpPr>
            <p:cNvPr id="46"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02</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47"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项目来源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8" name="矩形 47"/>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19527620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arn(inVertical)">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anim calcmode="lin" valueType="num">
                                      <p:cBhvr>
                                        <p:cTn id="13" dur="1000" fill="hold"/>
                                        <p:tgtEl>
                                          <p:spTgt spid="16"/>
                                        </p:tgtEl>
                                        <p:attrNameLst>
                                          <p:attrName>ppt_x</p:attrName>
                                        </p:attrNameLst>
                                      </p:cBhvr>
                                      <p:tavLst>
                                        <p:tav tm="0">
                                          <p:val>
                                            <p:strVal val="#ppt_x"/>
                                          </p:val>
                                        </p:tav>
                                        <p:tav tm="100000">
                                          <p:val>
                                            <p:strVal val="#ppt_x"/>
                                          </p:val>
                                        </p:tav>
                                      </p:tavLst>
                                    </p:anim>
                                    <p:anim calcmode="lin" valueType="num">
                                      <p:cBhvr>
                                        <p:cTn id="14"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0-#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0-#ppt_w/2"/>
                                          </p:val>
                                        </p:tav>
                                        <p:tav tm="100000">
                                          <p:val>
                                            <p:strVal val="#ppt_x"/>
                                          </p:val>
                                        </p:tav>
                                      </p:tavLst>
                                    </p:anim>
                                    <p:anim calcmode="lin" valueType="num">
                                      <p:cBhvr additive="base">
                                        <p:cTn id="24" dur="5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0-#ppt_w/2"/>
                                          </p:val>
                                        </p:tav>
                                        <p:tav tm="100000">
                                          <p:val>
                                            <p:strVal val="#ppt_x"/>
                                          </p:val>
                                        </p:tav>
                                      </p:tavLst>
                                    </p:anim>
                                    <p:anim calcmode="lin" valueType="num">
                                      <p:cBhvr additive="base">
                                        <p:cTn id="28" dur="500" fill="hold"/>
                                        <p:tgtEl>
                                          <p:spTgt spid="4"/>
                                        </p:tgtEl>
                                        <p:attrNameLst>
                                          <p:attrName>ppt_y</p:attrName>
                                        </p:attrNameLst>
                                      </p:cBhvr>
                                      <p:tavLst>
                                        <p:tav tm="0">
                                          <p:val>
                                            <p:strVal val="#ppt_y"/>
                                          </p:val>
                                        </p:tav>
                                        <p:tav tm="100000">
                                          <p:val>
                                            <p:strVal val="#ppt_y"/>
                                          </p:val>
                                        </p:tav>
                                      </p:tavLst>
                                    </p:anim>
                                  </p:childTnLst>
                                </p:cTn>
                              </p:par>
                              <p:par>
                                <p:cTn id="29" presetID="2" presetClass="entr" presetSubtype="8" fill="hold" nodeType="with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0-#ppt_w/2"/>
                                          </p:val>
                                        </p:tav>
                                        <p:tav tm="100000">
                                          <p:val>
                                            <p:strVal val="#ppt_x"/>
                                          </p:val>
                                        </p:tav>
                                      </p:tavLst>
                                    </p:anim>
                                    <p:anim calcmode="lin" valueType="num">
                                      <p:cBhvr additive="base">
                                        <p:cTn id="32"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p:cNvGraphicFramePr/>
          <p:nvPr>
            <p:extLst>
              <p:ext uri="{D42A27DB-BD31-4B8C-83A1-F6EECF244321}">
                <p14:modId xmlns:p14="http://schemas.microsoft.com/office/powerpoint/2010/main" val="3638521894"/>
              </p:ext>
            </p:extLst>
          </p:nvPr>
        </p:nvGraphicFramePr>
        <p:xfrm>
          <a:off x="770846" y="1591002"/>
          <a:ext cx="6894901" cy="4331885"/>
        </p:xfrm>
        <a:graphic>
          <a:graphicData uri="http://schemas.openxmlformats.org/drawingml/2006/chart">
            <c:chart xmlns:c="http://schemas.openxmlformats.org/drawingml/2006/chart" xmlns:r="http://schemas.openxmlformats.org/officeDocument/2006/relationships" r:id="rId3"/>
          </a:graphicData>
        </a:graphic>
      </p:graphicFrame>
      <p:grpSp>
        <p:nvGrpSpPr>
          <p:cNvPr id="3" name="组合 2"/>
          <p:cNvGrpSpPr/>
          <p:nvPr/>
        </p:nvGrpSpPr>
        <p:grpSpPr>
          <a:xfrm>
            <a:off x="7756968" y="3241994"/>
            <a:ext cx="686373" cy="686373"/>
            <a:chOff x="5563444" y="2431497"/>
            <a:chExt cx="514780" cy="514780"/>
          </a:xfrm>
        </p:grpSpPr>
        <p:grpSp>
          <p:nvGrpSpPr>
            <p:cNvPr id="45" name="组合 44"/>
            <p:cNvGrpSpPr/>
            <p:nvPr/>
          </p:nvGrpSpPr>
          <p:grpSpPr>
            <a:xfrm>
              <a:off x="5563444" y="2431497"/>
              <a:ext cx="514780" cy="514780"/>
              <a:chOff x="6357074" y="1008628"/>
              <a:chExt cx="1676757" cy="1676757"/>
            </a:xfrm>
          </p:grpSpPr>
          <p:sp>
            <p:nvSpPr>
              <p:cNvPr id="46" name="椭圆 45"/>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sp>
            <p:nvSpPr>
              <p:cNvPr id="47" name="椭圆 46"/>
              <p:cNvSpPr/>
              <p:nvPr/>
            </p:nvSpPr>
            <p:spPr>
              <a:xfrm>
                <a:off x="6552150" y="1193250"/>
                <a:ext cx="1307513" cy="1307513"/>
              </a:xfrm>
              <a:prstGeom prst="ellipse">
                <a:avLst/>
              </a:prstGeom>
              <a:solidFill>
                <a:srgbClr val="9FB8D6"/>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grpSp>
        <p:grpSp>
          <p:nvGrpSpPr>
            <p:cNvPr id="25" name="Group 35"/>
            <p:cNvGrpSpPr/>
            <p:nvPr/>
          </p:nvGrpSpPr>
          <p:grpSpPr>
            <a:xfrm>
              <a:off x="5726076" y="2598698"/>
              <a:ext cx="214349" cy="180377"/>
              <a:chOff x="4605338" y="3814763"/>
              <a:chExt cx="420688" cy="354013"/>
            </a:xfrm>
            <a:solidFill>
              <a:schemeClr val="bg1"/>
            </a:solidFill>
          </p:grpSpPr>
          <p:sp>
            <p:nvSpPr>
              <p:cNvPr id="26" name="Freeform 32"/>
              <p:cNvSpPr>
                <a:spLocks noEditPoints="1"/>
              </p:cNvSpPr>
              <p:nvPr/>
            </p:nvSpPr>
            <p:spPr bwMode="auto">
              <a:xfrm>
                <a:off x="4605338" y="3814763"/>
                <a:ext cx="420688" cy="354013"/>
              </a:xfrm>
              <a:custGeom>
                <a:avLst/>
                <a:gdLst>
                  <a:gd name="T0" fmla="*/ 507 w 548"/>
                  <a:gd name="T1" fmla="*/ 0 h 462"/>
                  <a:gd name="T2" fmla="*/ 41 w 548"/>
                  <a:gd name="T3" fmla="*/ 0 h 462"/>
                  <a:gd name="T4" fmla="*/ 0 w 548"/>
                  <a:gd name="T5" fmla="*/ 41 h 462"/>
                  <a:gd name="T6" fmla="*/ 0 w 548"/>
                  <a:gd name="T7" fmla="*/ 369 h 462"/>
                  <a:gd name="T8" fmla="*/ 41 w 548"/>
                  <a:gd name="T9" fmla="*/ 409 h 462"/>
                  <a:gd name="T10" fmla="*/ 226 w 548"/>
                  <a:gd name="T11" fmla="*/ 409 h 462"/>
                  <a:gd name="T12" fmla="*/ 226 w 548"/>
                  <a:gd name="T13" fmla="*/ 416 h 462"/>
                  <a:gd name="T14" fmla="*/ 223 w 548"/>
                  <a:gd name="T15" fmla="*/ 428 h 462"/>
                  <a:gd name="T16" fmla="*/ 177 w 548"/>
                  <a:gd name="T17" fmla="*/ 445 h 462"/>
                  <a:gd name="T18" fmla="*/ 160 w 548"/>
                  <a:gd name="T19" fmla="*/ 449 h 462"/>
                  <a:gd name="T20" fmla="*/ 151 w 548"/>
                  <a:gd name="T21" fmla="*/ 449 h 462"/>
                  <a:gd name="T22" fmla="*/ 142 w 548"/>
                  <a:gd name="T23" fmla="*/ 455 h 462"/>
                  <a:gd name="T24" fmla="*/ 142 w 548"/>
                  <a:gd name="T25" fmla="*/ 455 h 462"/>
                  <a:gd name="T26" fmla="*/ 151 w 548"/>
                  <a:gd name="T27" fmla="*/ 462 h 462"/>
                  <a:gd name="T28" fmla="*/ 397 w 548"/>
                  <a:gd name="T29" fmla="*/ 462 h 462"/>
                  <a:gd name="T30" fmla="*/ 406 w 548"/>
                  <a:gd name="T31" fmla="*/ 455 h 462"/>
                  <a:gd name="T32" fmla="*/ 406 w 548"/>
                  <a:gd name="T33" fmla="*/ 455 h 462"/>
                  <a:gd name="T34" fmla="*/ 402 w 548"/>
                  <a:gd name="T35" fmla="*/ 449 h 462"/>
                  <a:gd name="T36" fmla="*/ 389 w 548"/>
                  <a:gd name="T37" fmla="*/ 448 h 462"/>
                  <a:gd name="T38" fmla="*/ 329 w 548"/>
                  <a:gd name="T39" fmla="*/ 426 h 462"/>
                  <a:gd name="T40" fmla="*/ 322 w 548"/>
                  <a:gd name="T41" fmla="*/ 416 h 462"/>
                  <a:gd name="T42" fmla="*/ 322 w 548"/>
                  <a:gd name="T43" fmla="*/ 409 h 462"/>
                  <a:gd name="T44" fmla="*/ 507 w 548"/>
                  <a:gd name="T45" fmla="*/ 409 h 462"/>
                  <a:gd name="T46" fmla="*/ 548 w 548"/>
                  <a:gd name="T47" fmla="*/ 369 h 462"/>
                  <a:gd name="T48" fmla="*/ 548 w 548"/>
                  <a:gd name="T49" fmla="*/ 41 h 462"/>
                  <a:gd name="T50" fmla="*/ 507 w 548"/>
                  <a:gd name="T51" fmla="*/ 0 h 462"/>
                  <a:gd name="T52" fmla="*/ 510 w 548"/>
                  <a:gd name="T53" fmla="*/ 330 h 462"/>
                  <a:gd name="T54" fmla="*/ 497 w 548"/>
                  <a:gd name="T55" fmla="*/ 344 h 462"/>
                  <a:gd name="T56" fmla="*/ 51 w 548"/>
                  <a:gd name="T57" fmla="*/ 344 h 462"/>
                  <a:gd name="T58" fmla="*/ 38 w 548"/>
                  <a:gd name="T59" fmla="*/ 330 h 462"/>
                  <a:gd name="T60" fmla="*/ 38 w 548"/>
                  <a:gd name="T61" fmla="*/ 50 h 462"/>
                  <a:gd name="T62" fmla="*/ 51 w 548"/>
                  <a:gd name="T63" fmla="*/ 36 h 462"/>
                  <a:gd name="T64" fmla="*/ 497 w 548"/>
                  <a:gd name="T65" fmla="*/ 36 h 462"/>
                  <a:gd name="T66" fmla="*/ 510 w 548"/>
                  <a:gd name="T67" fmla="*/ 50 h 462"/>
                  <a:gd name="T68" fmla="*/ 510 w 548"/>
                  <a:gd name="T69" fmla="*/ 330 h 4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48" h="462">
                    <a:moveTo>
                      <a:pt x="507" y="0"/>
                    </a:moveTo>
                    <a:cubicBezTo>
                      <a:pt x="41" y="0"/>
                      <a:pt x="41" y="0"/>
                      <a:pt x="41" y="0"/>
                    </a:cubicBezTo>
                    <a:cubicBezTo>
                      <a:pt x="18" y="0"/>
                      <a:pt x="0" y="18"/>
                      <a:pt x="0" y="41"/>
                    </a:cubicBezTo>
                    <a:cubicBezTo>
                      <a:pt x="0" y="369"/>
                      <a:pt x="0" y="369"/>
                      <a:pt x="0" y="369"/>
                    </a:cubicBezTo>
                    <a:cubicBezTo>
                      <a:pt x="0" y="391"/>
                      <a:pt x="18" y="409"/>
                      <a:pt x="41" y="409"/>
                    </a:cubicBezTo>
                    <a:cubicBezTo>
                      <a:pt x="226" y="409"/>
                      <a:pt x="226" y="409"/>
                      <a:pt x="226" y="409"/>
                    </a:cubicBezTo>
                    <a:cubicBezTo>
                      <a:pt x="226" y="416"/>
                      <a:pt x="226" y="416"/>
                      <a:pt x="226" y="416"/>
                    </a:cubicBezTo>
                    <a:cubicBezTo>
                      <a:pt x="226" y="419"/>
                      <a:pt x="225" y="425"/>
                      <a:pt x="223" y="428"/>
                    </a:cubicBezTo>
                    <a:cubicBezTo>
                      <a:pt x="177" y="445"/>
                      <a:pt x="177" y="445"/>
                      <a:pt x="177" y="445"/>
                    </a:cubicBezTo>
                    <a:cubicBezTo>
                      <a:pt x="173" y="447"/>
                      <a:pt x="165" y="449"/>
                      <a:pt x="160" y="449"/>
                    </a:cubicBezTo>
                    <a:cubicBezTo>
                      <a:pt x="151" y="449"/>
                      <a:pt x="151" y="449"/>
                      <a:pt x="151" y="449"/>
                    </a:cubicBezTo>
                    <a:cubicBezTo>
                      <a:pt x="146" y="449"/>
                      <a:pt x="142" y="452"/>
                      <a:pt x="142" y="455"/>
                    </a:cubicBezTo>
                    <a:cubicBezTo>
                      <a:pt x="142" y="455"/>
                      <a:pt x="142" y="455"/>
                      <a:pt x="142" y="455"/>
                    </a:cubicBezTo>
                    <a:cubicBezTo>
                      <a:pt x="142" y="459"/>
                      <a:pt x="146" y="462"/>
                      <a:pt x="151" y="462"/>
                    </a:cubicBezTo>
                    <a:cubicBezTo>
                      <a:pt x="397" y="462"/>
                      <a:pt x="397" y="462"/>
                      <a:pt x="397" y="462"/>
                    </a:cubicBezTo>
                    <a:cubicBezTo>
                      <a:pt x="402" y="462"/>
                      <a:pt x="406" y="459"/>
                      <a:pt x="406" y="455"/>
                    </a:cubicBezTo>
                    <a:cubicBezTo>
                      <a:pt x="406" y="455"/>
                      <a:pt x="406" y="455"/>
                      <a:pt x="406" y="455"/>
                    </a:cubicBezTo>
                    <a:cubicBezTo>
                      <a:pt x="406" y="452"/>
                      <a:pt x="404" y="449"/>
                      <a:pt x="402" y="449"/>
                    </a:cubicBezTo>
                    <a:cubicBezTo>
                      <a:pt x="399" y="449"/>
                      <a:pt x="393" y="448"/>
                      <a:pt x="389" y="448"/>
                    </a:cubicBezTo>
                    <a:cubicBezTo>
                      <a:pt x="329" y="426"/>
                      <a:pt x="329" y="426"/>
                      <a:pt x="329" y="426"/>
                    </a:cubicBezTo>
                    <a:cubicBezTo>
                      <a:pt x="325" y="424"/>
                      <a:pt x="322" y="419"/>
                      <a:pt x="322" y="416"/>
                    </a:cubicBezTo>
                    <a:cubicBezTo>
                      <a:pt x="322" y="409"/>
                      <a:pt x="322" y="409"/>
                      <a:pt x="322" y="409"/>
                    </a:cubicBezTo>
                    <a:cubicBezTo>
                      <a:pt x="507" y="409"/>
                      <a:pt x="507" y="409"/>
                      <a:pt x="507" y="409"/>
                    </a:cubicBezTo>
                    <a:cubicBezTo>
                      <a:pt x="530" y="409"/>
                      <a:pt x="548" y="391"/>
                      <a:pt x="548" y="369"/>
                    </a:cubicBezTo>
                    <a:cubicBezTo>
                      <a:pt x="548" y="41"/>
                      <a:pt x="548" y="41"/>
                      <a:pt x="548" y="41"/>
                    </a:cubicBezTo>
                    <a:cubicBezTo>
                      <a:pt x="548" y="18"/>
                      <a:pt x="530" y="0"/>
                      <a:pt x="507" y="0"/>
                    </a:cubicBezTo>
                    <a:close/>
                    <a:moveTo>
                      <a:pt x="510" y="330"/>
                    </a:moveTo>
                    <a:cubicBezTo>
                      <a:pt x="510" y="337"/>
                      <a:pt x="504" y="343"/>
                      <a:pt x="497" y="344"/>
                    </a:cubicBezTo>
                    <a:cubicBezTo>
                      <a:pt x="51" y="344"/>
                      <a:pt x="51" y="344"/>
                      <a:pt x="51" y="344"/>
                    </a:cubicBezTo>
                    <a:cubicBezTo>
                      <a:pt x="44" y="343"/>
                      <a:pt x="38" y="337"/>
                      <a:pt x="38" y="330"/>
                    </a:cubicBezTo>
                    <a:cubicBezTo>
                      <a:pt x="38" y="50"/>
                      <a:pt x="38" y="50"/>
                      <a:pt x="38" y="50"/>
                    </a:cubicBezTo>
                    <a:cubicBezTo>
                      <a:pt x="38" y="42"/>
                      <a:pt x="44" y="36"/>
                      <a:pt x="51" y="36"/>
                    </a:cubicBezTo>
                    <a:cubicBezTo>
                      <a:pt x="497" y="36"/>
                      <a:pt x="497" y="36"/>
                      <a:pt x="497" y="36"/>
                    </a:cubicBezTo>
                    <a:cubicBezTo>
                      <a:pt x="504" y="36"/>
                      <a:pt x="510" y="42"/>
                      <a:pt x="510" y="50"/>
                    </a:cubicBezTo>
                    <a:lnTo>
                      <a:pt x="510" y="330"/>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7" name="Oval 33"/>
              <p:cNvSpPr>
                <a:spLocks noChangeArrowheads="1"/>
              </p:cNvSpPr>
              <p:nvPr/>
            </p:nvSpPr>
            <p:spPr bwMode="auto">
              <a:xfrm>
                <a:off x="4932363" y="4103688"/>
                <a:ext cx="6350" cy="4763"/>
              </a:xfrm>
              <a:prstGeom prst="ellipse">
                <a:avLst/>
              </a:pr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8" name="Freeform 34"/>
              <p:cNvSpPr/>
              <p:nvPr/>
            </p:nvSpPr>
            <p:spPr bwMode="auto">
              <a:xfrm>
                <a:off x="4943475" y="4100513"/>
                <a:ext cx="47625" cy="9525"/>
              </a:xfrm>
              <a:custGeom>
                <a:avLst/>
                <a:gdLst>
                  <a:gd name="T0" fmla="*/ 63 w 63"/>
                  <a:gd name="T1" fmla="*/ 6 h 13"/>
                  <a:gd name="T2" fmla="*/ 57 w 63"/>
                  <a:gd name="T3" fmla="*/ 13 h 13"/>
                  <a:gd name="T4" fmla="*/ 6 w 63"/>
                  <a:gd name="T5" fmla="*/ 13 h 13"/>
                  <a:gd name="T6" fmla="*/ 0 w 63"/>
                  <a:gd name="T7" fmla="*/ 6 h 13"/>
                  <a:gd name="T8" fmla="*/ 0 w 63"/>
                  <a:gd name="T9" fmla="*/ 6 h 13"/>
                  <a:gd name="T10" fmla="*/ 6 w 63"/>
                  <a:gd name="T11" fmla="*/ 0 h 13"/>
                  <a:gd name="T12" fmla="*/ 57 w 63"/>
                  <a:gd name="T13" fmla="*/ 0 h 13"/>
                  <a:gd name="T14" fmla="*/ 63 w 63"/>
                  <a:gd name="T15" fmla="*/ 6 h 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 h="13">
                    <a:moveTo>
                      <a:pt x="63" y="6"/>
                    </a:moveTo>
                    <a:cubicBezTo>
                      <a:pt x="63" y="10"/>
                      <a:pt x="60" y="13"/>
                      <a:pt x="57" y="13"/>
                    </a:cubicBezTo>
                    <a:cubicBezTo>
                      <a:pt x="6" y="13"/>
                      <a:pt x="6" y="13"/>
                      <a:pt x="6" y="13"/>
                    </a:cubicBezTo>
                    <a:cubicBezTo>
                      <a:pt x="3" y="13"/>
                      <a:pt x="0" y="10"/>
                      <a:pt x="0" y="6"/>
                    </a:cubicBezTo>
                    <a:cubicBezTo>
                      <a:pt x="0" y="6"/>
                      <a:pt x="0" y="6"/>
                      <a:pt x="0" y="6"/>
                    </a:cubicBezTo>
                    <a:cubicBezTo>
                      <a:pt x="0" y="3"/>
                      <a:pt x="3" y="0"/>
                      <a:pt x="6" y="0"/>
                    </a:cubicBezTo>
                    <a:cubicBezTo>
                      <a:pt x="57" y="0"/>
                      <a:pt x="57" y="0"/>
                      <a:pt x="57" y="0"/>
                    </a:cubicBezTo>
                    <a:cubicBezTo>
                      <a:pt x="60" y="0"/>
                      <a:pt x="63" y="3"/>
                      <a:pt x="63" y="6"/>
                    </a:cubicBez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29" name="Freeform 35"/>
              <p:cNvSpPr/>
              <p:nvPr/>
            </p:nvSpPr>
            <p:spPr bwMode="auto">
              <a:xfrm>
                <a:off x="4922838" y="3875088"/>
                <a:ext cx="34925" cy="166688"/>
              </a:xfrm>
              <a:custGeom>
                <a:avLst/>
                <a:gdLst>
                  <a:gd name="T0" fmla="*/ 45 w 45"/>
                  <a:gd name="T1" fmla="*/ 193 h 216"/>
                  <a:gd name="T2" fmla="*/ 22 w 45"/>
                  <a:gd name="T3" fmla="*/ 216 h 216"/>
                  <a:gd name="T4" fmla="*/ 22 w 45"/>
                  <a:gd name="T5" fmla="*/ 216 h 216"/>
                  <a:gd name="T6" fmla="*/ 0 w 45"/>
                  <a:gd name="T7" fmla="*/ 193 h 216"/>
                  <a:gd name="T8" fmla="*/ 0 w 45"/>
                  <a:gd name="T9" fmla="*/ 23 h 216"/>
                  <a:gd name="T10" fmla="*/ 22 w 45"/>
                  <a:gd name="T11" fmla="*/ 0 h 216"/>
                  <a:gd name="T12" fmla="*/ 22 w 45"/>
                  <a:gd name="T13" fmla="*/ 0 h 216"/>
                  <a:gd name="T14" fmla="*/ 45 w 45"/>
                  <a:gd name="T15" fmla="*/ 23 h 216"/>
                  <a:gd name="T16" fmla="*/ 45 w 45"/>
                  <a:gd name="T17" fmla="*/ 193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216">
                    <a:moveTo>
                      <a:pt x="45" y="193"/>
                    </a:moveTo>
                    <a:cubicBezTo>
                      <a:pt x="45" y="206"/>
                      <a:pt x="35" y="216"/>
                      <a:pt x="22" y="216"/>
                    </a:cubicBezTo>
                    <a:cubicBezTo>
                      <a:pt x="22" y="216"/>
                      <a:pt x="22" y="216"/>
                      <a:pt x="22" y="216"/>
                    </a:cubicBezTo>
                    <a:cubicBezTo>
                      <a:pt x="10" y="216"/>
                      <a:pt x="0" y="206"/>
                      <a:pt x="0" y="193"/>
                    </a:cubicBezTo>
                    <a:cubicBezTo>
                      <a:pt x="0" y="23"/>
                      <a:pt x="0" y="23"/>
                      <a:pt x="0" y="23"/>
                    </a:cubicBezTo>
                    <a:cubicBezTo>
                      <a:pt x="0" y="10"/>
                      <a:pt x="10" y="0"/>
                      <a:pt x="22" y="0"/>
                    </a:cubicBezTo>
                    <a:cubicBezTo>
                      <a:pt x="22" y="0"/>
                      <a:pt x="22" y="0"/>
                      <a:pt x="22" y="0"/>
                    </a:cubicBezTo>
                    <a:cubicBezTo>
                      <a:pt x="35" y="0"/>
                      <a:pt x="45" y="10"/>
                      <a:pt x="45" y="23"/>
                    </a:cubicBezTo>
                    <a:lnTo>
                      <a:pt x="45" y="193"/>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0" name="Freeform 36"/>
              <p:cNvSpPr/>
              <p:nvPr/>
            </p:nvSpPr>
            <p:spPr bwMode="auto">
              <a:xfrm>
                <a:off x="4860925" y="3903663"/>
                <a:ext cx="34925" cy="138113"/>
              </a:xfrm>
              <a:custGeom>
                <a:avLst/>
                <a:gdLst>
                  <a:gd name="T0" fmla="*/ 45 w 45"/>
                  <a:gd name="T1" fmla="*/ 157 h 180"/>
                  <a:gd name="T2" fmla="*/ 23 w 45"/>
                  <a:gd name="T3" fmla="*/ 180 h 180"/>
                  <a:gd name="T4" fmla="*/ 23 w 45"/>
                  <a:gd name="T5" fmla="*/ 180 h 180"/>
                  <a:gd name="T6" fmla="*/ 0 w 45"/>
                  <a:gd name="T7" fmla="*/ 157 h 180"/>
                  <a:gd name="T8" fmla="*/ 0 w 45"/>
                  <a:gd name="T9" fmla="*/ 23 h 180"/>
                  <a:gd name="T10" fmla="*/ 23 w 45"/>
                  <a:gd name="T11" fmla="*/ 0 h 180"/>
                  <a:gd name="T12" fmla="*/ 23 w 45"/>
                  <a:gd name="T13" fmla="*/ 0 h 180"/>
                  <a:gd name="T14" fmla="*/ 45 w 45"/>
                  <a:gd name="T15" fmla="*/ 23 h 180"/>
                  <a:gd name="T16" fmla="*/ 45 w 45"/>
                  <a:gd name="T17" fmla="*/ 157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80">
                    <a:moveTo>
                      <a:pt x="45" y="157"/>
                    </a:moveTo>
                    <a:cubicBezTo>
                      <a:pt x="45" y="170"/>
                      <a:pt x="35" y="180"/>
                      <a:pt x="23" y="180"/>
                    </a:cubicBezTo>
                    <a:cubicBezTo>
                      <a:pt x="23" y="180"/>
                      <a:pt x="23" y="180"/>
                      <a:pt x="23" y="180"/>
                    </a:cubicBezTo>
                    <a:cubicBezTo>
                      <a:pt x="10" y="180"/>
                      <a:pt x="0" y="170"/>
                      <a:pt x="0" y="157"/>
                    </a:cubicBezTo>
                    <a:cubicBezTo>
                      <a:pt x="0" y="23"/>
                      <a:pt x="0" y="23"/>
                      <a:pt x="0" y="23"/>
                    </a:cubicBezTo>
                    <a:cubicBezTo>
                      <a:pt x="0" y="10"/>
                      <a:pt x="10" y="0"/>
                      <a:pt x="23" y="0"/>
                    </a:cubicBezTo>
                    <a:cubicBezTo>
                      <a:pt x="23" y="0"/>
                      <a:pt x="23" y="0"/>
                      <a:pt x="23" y="0"/>
                    </a:cubicBezTo>
                    <a:cubicBezTo>
                      <a:pt x="35" y="0"/>
                      <a:pt x="45" y="10"/>
                      <a:pt x="45" y="23"/>
                    </a:cubicBezTo>
                    <a:lnTo>
                      <a:pt x="45" y="157"/>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1" name="Freeform 37"/>
              <p:cNvSpPr/>
              <p:nvPr/>
            </p:nvSpPr>
            <p:spPr bwMode="auto">
              <a:xfrm>
                <a:off x="4799013" y="3930650"/>
                <a:ext cx="33338" cy="111125"/>
              </a:xfrm>
              <a:custGeom>
                <a:avLst/>
                <a:gdLst>
                  <a:gd name="T0" fmla="*/ 44 w 44"/>
                  <a:gd name="T1" fmla="*/ 121 h 144"/>
                  <a:gd name="T2" fmla="*/ 22 w 44"/>
                  <a:gd name="T3" fmla="*/ 144 h 144"/>
                  <a:gd name="T4" fmla="*/ 22 w 44"/>
                  <a:gd name="T5" fmla="*/ 144 h 144"/>
                  <a:gd name="T6" fmla="*/ 0 w 44"/>
                  <a:gd name="T7" fmla="*/ 121 h 144"/>
                  <a:gd name="T8" fmla="*/ 0 w 44"/>
                  <a:gd name="T9" fmla="*/ 23 h 144"/>
                  <a:gd name="T10" fmla="*/ 22 w 44"/>
                  <a:gd name="T11" fmla="*/ 0 h 144"/>
                  <a:gd name="T12" fmla="*/ 22 w 44"/>
                  <a:gd name="T13" fmla="*/ 0 h 144"/>
                  <a:gd name="T14" fmla="*/ 44 w 44"/>
                  <a:gd name="T15" fmla="*/ 23 h 144"/>
                  <a:gd name="T16" fmla="*/ 44 w 44"/>
                  <a:gd name="T17" fmla="*/ 121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144">
                    <a:moveTo>
                      <a:pt x="44" y="121"/>
                    </a:moveTo>
                    <a:cubicBezTo>
                      <a:pt x="44" y="134"/>
                      <a:pt x="34" y="144"/>
                      <a:pt x="22" y="144"/>
                    </a:cubicBezTo>
                    <a:cubicBezTo>
                      <a:pt x="22" y="144"/>
                      <a:pt x="22" y="144"/>
                      <a:pt x="22" y="144"/>
                    </a:cubicBezTo>
                    <a:cubicBezTo>
                      <a:pt x="10" y="144"/>
                      <a:pt x="0" y="134"/>
                      <a:pt x="0" y="121"/>
                    </a:cubicBezTo>
                    <a:cubicBezTo>
                      <a:pt x="0" y="23"/>
                      <a:pt x="0" y="23"/>
                      <a:pt x="0" y="23"/>
                    </a:cubicBezTo>
                    <a:cubicBezTo>
                      <a:pt x="0" y="10"/>
                      <a:pt x="10" y="0"/>
                      <a:pt x="22" y="0"/>
                    </a:cubicBezTo>
                    <a:cubicBezTo>
                      <a:pt x="22" y="0"/>
                      <a:pt x="22" y="0"/>
                      <a:pt x="22" y="0"/>
                    </a:cubicBezTo>
                    <a:cubicBezTo>
                      <a:pt x="34" y="0"/>
                      <a:pt x="44" y="10"/>
                      <a:pt x="44" y="23"/>
                    </a:cubicBezTo>
                    <a:lnTo>
                      <a:pt x="44" y="121"/>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2" name="Freeform 38"/>
              <p:cNvSpPr/>
              <p:nvPr/>
            </p:nvSpPr>
            <p:spPr bwMode="auto">
              <a:xfrm>
                <a:off x="4737100" y="3959225"/>
                <a:ext cx="34925" cy="82550"/>
              </a:xfrm>
              <a:custGeom>
                <a:avLst/>
                <a:gdLst>
                  <a:gd name="T0" fmla="*/ 45 w 45"/>
                  <a:gd name="T1" fmla="*/ 85 h 108"/>
                  <a:gd name="T2" fmla="*/ 22 w 45"/>
                  <a:gd name="T3" fmla="*/ 108 h 108"/>
                  <a:gd name="T4" fmla="*/ 22 w 45"/>
                  <a:gd name="T5" fmla="*/ 108 h 108"/>
                  <a:gd name="T6" fmla="*/ 0 w 45"/>
                  <a:gd name="T7" fmla="*/ 85 h 108"/>
                  <a:gd name="T8" fmla="*/ 0 w 45"/>
                  <a:gd name="T9" fmla="*/ 23 h 108"/>
                  <a:gd name="T10" fmla="*/ 22 w 45"/>
                  <a:gd name="T11" fmla="*/ 0 h 108"/>
                  <a:gd name="T12" fmla="*/ 22 w 45"/>
                  <a:gd name="T13" fmla="*/ 0 h 108"/>
                  <a:gd name="T14" fmla="*/ 45 w 45"/>
                  <a:gd name="T15" fmla="*/ 23 h 108"/>
                  <a:gd name="T16" fmla="*/ 45 w 45"/>
                  <a:gd name="T17" fmla="*/ 85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108">
                    <a:moveTo>
                      <a:pt x="45" y="85"/>
                    </a:moveTo>
                    <a:cubicBezTo>
                      <a:pt x="45" y="98"/>
                      <a:pt x="35" y="108"/>
                      <a:pt x="22" y="108"/>
                    </a:cubicBezTo>
                    <a:cubicBezTo>
                      <a:pt x="22" y="108"/>
                      <a:pt x="22" y="108"/>
                      <a:pt x="22" y="108"/>
                    </a:cubicBezTo>
                    <a:cubicBezTo>
                      <a:pt x="10" y="108"/>
                      <a:pt x="0" y="98"/>
                      <a:pt x="0" y="85"/>
                    </a:cubicBezTo>
                    <a:cubicBezTo>
                      <a:pt x="0" y="23"/>
                      <a:pt x="0" y="23"/>
                      <a:pt x="0" y="23"/>
                    </a:cubicBezTo>
                    <a:cubicBezTo>
                      <a:pt x="0" y="10"/>
                      <a:pt x="10" y="0"/>
                      <a:pt x="22" y="0"/>
                    </a:cubicBezTo>
                    <a:cubicBezTo>
                      <a:pt x="22" y="0"/>
                      <a:pt x="22" y="0"/>
                      <a:pt x="22" y="0"/>
                    </a:cubicBezTo>
                    <a:cubicBezTo>
                      <a:pt x="35" y="0"/>
                      <a:pt x="45" y="10"/>
                      <a:pt x="45" y="23"/>
                    </a:cubicBezTo>
                    <a:lnTo>
                      <a:pt x="45" y="85"/>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33" name="Freeform 39"/>
              <p:cNvSpPr/>
              <p:nvPr/>
            </p:nvSpPr>
            <p:spPr bwMode="auto">
              <a:xfrm>
                <a:off x="4675188" y="3986213"/>
                <a:ext cx="33338" cy="55563"/>
              </a:xfrm>
              <a:custGeom>
                <a:avLst/>
                <a:gdLst>
                  <a:gd name="T0" fmla="*/ 45 w 45"/>
                  <a:gd name="T1" fmla="*/ 49 h 72"/>
                  <a:gd name="T2" fmla="*/ 23 w 45"/>
                  <a:gd name="T3" fmla="*/ 72 h 72"/>
                  <a:gd name="T4" fmla="*/ 23 w 45"/>
                  <a:gd name="T5" fmla="*/ 72 h 72"/>
                  <a:gd name="T6" fmla="*/ 0 w 45"/>
                  <a:gd name="T7" fmla="*/ 49 h 72"/>
                  <a:gd name="T8" fmla="*/ 0 w 45"/>
                  <a:gd name="T9" fmla="*/ 23 h 72"/>
                  <a:gd name="T10" fmla="*/ 23 w 45"/>
                  <a:gd name="T11" fmla="*/ 0 h 72"/>
                  <a:gd name="T12" fmla="*/ 23 w 45"/>
                  <a:gd name="T13" fmla="*/ 0 h 72"/>
                  <a:gd name="T14" fmla="*/ 45 w 45"/>
                  <a:gd name="T15" fmla="*/ 23 h 72"/>
                  <a:gd name="T16" fmla="*/ 45 w 45"/>
                  <a:gd name="T17" fmla="*/ 49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72">
                    <a:moveTo>
                      <a:pt x="45" y="49"/>
                    </a:moveTo>
                    <a:cubicBezTo>
                      <a:pt x="45" y="62"/>
                      <a:pt x="35" y="72"/>
                      <a:pt x="23" y="72"/>
                    </a:cubicBezTo>
                    <a:cubicBezTo>
                      <a:pt x="23" y="72"/>
                      <a:pt x="23" y="72"/>
                      <a:pt x="23" y="72"/>
                    </a:cubicBezTo>
                    <a:cubicBezTo>
                      <a:pt x="10" y="72"/>
                      <a:pt x="0" y="62"/>
                      <a:pt x="0" y="49"/>
                    </a:cubicBezTo>
                    <a:cubicBezTo>
                      <a:pt x="0" y="23"/>
                      <a:pt x="0" y="23"/>
                      <a:pt x="0" y="23"/>
                    </a:cubicBezTo>
                    <a:cubicBezTo>
                      <a:pt x="0" y="10"/>
                      <a:pt x="10" y="0"/>
                      <a:pt x="23" y="0"/>
                    </a:cubicBezTo>
                    <a:cubicBezTo>
                      <a:pt x="23" y="0"/>
                      <a:pt x="23" y="0"/>
                      <a:pt x="23" y="0"/>
                    </a:cubicBezTo>
                    <a:cubicBezTo>
                      <a:pt x="35" y="0"/>
                      <a:pt x="45" y="10"/>
                      <a:pt x="45" y="23"/>
                    </a:cubicBezTo>
                    <a:lnTo>
                      <a:pt x="45" y="49"/>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12" name="组合 11"/>
          <p:cNvGrpSpPr/>
          <p:nvPr/>
        </p:nvGrpSpPr>
        <p:grpSpPr>
          <a:xfrm>
            <a:off x="7756972" y="1901550"/>
            <a:ext cx="686373" cy="686373"/>
            <a:chOff x="6357074" y="1008628"/>
            <a:chExt cx="1676757" cy="1676757"/>
          </a:xfrm>
        </p:grpSpPr>
        <p:sp>
          <p:nvSpPr>
            <p:cNvPr id="39" name="椭圆 38"/>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sp>
          <p:nvSpPr>
            <p:cNvPr id="40" name="椭圆 39"/>
            <p:cNvSpPr/>
            <p:nvPr/>
          </p:nvSpPr>
          <p:spPr>
            <a:xfrm>
              <a:off x="6552150" y="1193250"/>
              <a:ext cx="1307513" cy="1307513"/>
            </a:xfrm>
            <a:prstGeom prst="ellipse">
              <a:avLst/>
            </a:prstGeom>
            <a:solidFill>
              <a:srgbClr val="4F4D5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grpSp>
      <p:grpSp>
        <p:nvGrpSpPr>
          <p:cNvPr id="76" name="Group 216"/>
          <p:cNvGrpSpPr/>
          <p:nvPr/>
        </p:nvGrpSpPr>
        <p:grpSpPr>
          <a:xfrm>
            <a:off x="7947553" y="2100917"/>
            <a:ext cx="305212" cy="246973"/>
            <a:chOff x="1209675" y="6354763"/>
            <a:chExt cx="449263" cy="363538"/>
          </a:xfrm>
          <a:solidFill>
            <a:schemeClr val="bg1"/>
          </a:solidFill>
        </p:grpSpPr>
        <p:sp>
          <p:nvSpPr>
            <p:cNvPr id="77" name="Freeform 205"/>
            <p:cNvSpPr/>
            <p:nvPr/>
          </p:nvSpPr>
          <p:spPr bwMode="auto">
            <a:xfrm>
              <a:off x="1560513" y="6529388"/>
              <a:ext cx="96838" cy="188913"/>
            </a:xfrm>
            <a:custGeom>
              <a:avLst/>
              <a:gdLst>
                <a:gd name="T0" fmla="*/ 31 w 126"/>
                <a:gd name="T1" fmla="*/ 0 h 245"/>
                <a:gd name="T2" fmla="*/ 0 w 126"/>
                <a:gd name="T3" fmla="*/ 39 h 245"/>
                <a:gd name="T4" fmla="*/ 0 w 126"/>
                <a:gd name="T5" fmla="*/ 245 h 245"/>
                <a:gd name="T6" fmla="*/ 126 w 126"/>
                <a:gd name="T7" fmla="*/ 245 h 245"/>
                <a:gd name="T8" fmla="*/ 125 w 126"/>
                <a:gd name="T9" fmla="*/ 74 h 245"/>
                <a:gd name="T10" fmla="*/ 31 w 126"/>
                <a:gd name="T11" fmla="*/ 0 h 245"/>
              </a:gdLst>
              <a:ahLst/>
              <a:cxnLst>
                <a:cxn ang="0">
                  <a:pos x="T0" y="T1"/>
                </a:cxn>
                <a:cxn ang="0">
                  <a:pos x="T2" y="T3"/>
                </a:cxn>
                <a:cxn ang="0">
                  <a:pos x="T4" y="T5"/>
                </a:cxn>
                <a:cxn ang="0">
                  <a:pos x="T6" y="T7"/>
                </a:cxn>
                <a:cxn ang="0">
                  <a:pos x="T8" y="T9"/>
                </a:cxn>
                <a:cxn ang="0">
                  <a:pos x="T10" y="T11"/>
                </a:cxn>
              </a:cxnLst>
              <a:rect l="0" t="0" r="r" b="b"/>
              <a:pathLst>
                <a:path w="126" h="245">
                  <a:moveTo>
                    <a:pt x="31" y="0"/>
                  </a:moveTo>
                  <a:cubicBezTo>
                    <a:pt x="0" y="39"/>
                    <a:pt x="0" y="39"/>
                    <a:pt x="0" y="39"/>
                  </a:cubicBezTo>
                  <a:cubicBezTo>
                    <a:pt x="0" y="245"/>
                    <a:pt x="0" y="245"/>
                    <a:pt x="0" y="245"/>
                  </a:cubicBezTo>
                  <a:cubicBezTo>
                    <a:pt x="126" y="245"/>
                    <a:pt x="126" y="245"/>
                    <a:pt x="126" y="245"/>
                  </a:cubicBezTo>
                  <a:cubicBezTo>
                    <a:pt x="125" y="74"/>
                    <a:pt x="125" y="74"/>
                    <a:pt x="125" y="74"/>
                  </a:cubicBezTo>
                  <a:cubicBezTo>
                    <a:pt x="99" y="52"/>
                    <a:pt x="31" y="0"/>
                    <a:pt x="31" y="0"/>
                  </a:cubicBez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78" name="Freeform 207"/>
            <p:cNvSpPr/>
            <p:nvPr/>
          </p:nvSpPr>
          <p:spPr bwMode="auto">
            <a:xfrm>
              <a:off x="1209675" y="6354763"/>
              <a:ext cx="449263" cy="339725"/>
            </a:xfrm>
            <a:custGeom>
              <a:avLst/>
              <a:gdLst>
                <a:gd name="T0" fmla="*/ 236 w 585"/>
                <a:gd name="T1" fmla="*/ 248 h 442"/>
                <a:gd name="T2" fmla="*/ 76 w 585"/>
                <a:gd name="T3" fmla="*/ 428 h 442"/>
                <a:gd name="T4" fmla="*/ 46 w 585"/>
                <a:gd name="T5" fmla="*/ 442 h 442"/>
                <a:gd name="T6" fmla="*/ 18 w 585"/>
                <a:gd name="T7" fmla="*/ 432 h 442"/>
                <a:gd name="T8" fmla="*/ 15 w 585"/>
                <a:gd name="T9" fmla="*/ 374 h 442"/>
                <a:gd name="T10" fmla="*/ 206 w 585"/>
                <a:gd name="T11" fmla="*/ 158 h 442"/>
                <a:gd name="T12" fmla="*/ 237 w 585"/>
                <a:gd name="T13" fmla="*/ 144 h 442"/>
                <a:gd name="T14" fmla="*/ 268 w 585"/>
                <a:gd name="T15" fmla="*/ 158 h 442"/>
                <a:gd name="T16" fmla="*/ 323 w 585"/>
                <a:gd name="T17" fmla="*/ 224 h 442"/>
                <a:gd name="T18" fmla="*/ 425 w 585"/>
                <a:gd name="T19" fmla="*/ 101 h 442"/>
                <a:gd name="T20" fmla="*/ 330 w 585"/>
                <a:gd name="T21" fmla="*/ 19 h 442"/>
                <a:gd name="T22" fmla="*/ 566 w 585"/>
                <a:gd name="T23" fmla="*/ 0 h 442"/>
                <a:gd name="T24" fmla="*/ 585 w 585"/>
                <a:gd name="T25" fmla="*/ 239 h 442"/>
                <a:gd name="T26" fmla="*/ 487 w 585"/>
                <a:gd name="T27" fmla="*/ 154 h 442"/>
                <a:gd name="T28" fmla="*/ 355 w 585"/>
                <a:gd name="T29" fmla="*/ 314 h 442"/>
                <a:gd name="T30" fmla="*/ 324 w 585"/>
                <a:gd name="T31" fmla="*/ 329 h 442"/>
                <a:gd name="T32" fmla="*/ 292 w 585"/>
                <a:gd name="T33" fmla="*/ 314 h 442"/>
                <a:gd name="T34" fmla="*/ 236 w 585"/>
                <a:gd name="T35" fmla="*/ 248 h 4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5" h="442">
                  <a:moveTo>
                    <a:pt x="236" y="248"/>
                  </a:moveTo>
                  <a:cubicBezTo>
                    <a:pt x="76" y="428"/>
                    <a:pt x="76" y="428"/>
                    <a:pt x="76" y="428"/>
                  </a:cubicBezTo>
                  <a:cubicBezTo>
                    <a:pt x="68" y="438"/>
                    <a:pt x="57" y="442"/>
                    <a:pt x="46" y="442"/>
                  </a:cubicBezTo>
                  <a:cubicBezTo>
                    <a:pt x="36" y="442"/>
                    <a:pt x="26" y="439"/>
                    <a:pt x="18" y="432"/>
                  </a:cubicBezTo>
                  <a:cubicBezTo>
                    <a:pt x="1" y="417"/>
                    <a:pt x="0" y="391"/>
                    <a:pt x="15" y="374"/>
                  </a:cubicBezTo>
                  <a:cubicBezTo>
                    <a:pt x="206" y="158"/>
                    <a:pt x="206" y="158"/>
                    <a:pt x="206" y="158"/>
                  </a:cubicBezTo>
                  <a:cubicBezTo>
                    <a:pt x="214" y="149"/>
                    <a:pt x="225" y="143"/>
                    <a:pt x="237" y="144"/>
                  </a:cubicBezTo>
                  <a:cubicBezTo>
                    <a:pt x="249" y="144"/>
                    <a:pt x="260" y="149"/>
                    <a:pt x="268" y="158"/>
                  </a:cubicBezTo>
                  <a:cubicBezTo>
                    <a:pt x="323" y="224"/>
                    <a:pt x="323" y="224"/>
                    <a:pt x="323" y="224"/>
                  </a:cubicBezTo>
                  <a:cubicBezTo>
                    <a:pt x="425" y="101"/>
                    <a:pt x="425" y="101"/>
                    <a:pt x="425" y="101"/>
                  </a:cubicBezTo>
                  <a:cubicBezTo>
                    <a:pt x="330" y="19"/>
                    <a:pt x="330" y="19"/>
                    <a:pt x="330" y="19"/>
                  </a:cubicBezTo>
                  <a:cubicBezTo>
                    <a:pt x="566" y="0"/>
                    <a:pt x="566" y="0"/>
                    <a:pt x="566" y="0"/>
                  </a:cubicBezTo>
                  <a:cubicBezTo>
                    <a:pt x="585" y="239"/>
                    <a:pt x="585" y="239"/>
                    <a:pt x="585" y="239"/>
                  </a:cubicBezTo>
                  <a:cubicBezTo>
                    <a:pt x="487" y="154"/>
                    <a:pt x="487" y="154"/>
                    <a:pt x="487" y="154"/>
                  </a:cubicBezTo>
                  <a:cubicBezTo>
                    <a:pt x="355" y="314"/>
                    <a:pt x="355" y="314"/>
                    <a:pt x="355" y="314"/>
                  </a:cubicBezTo>
                  <a:cubicBezTo>
                    <a:pt x="348" y="323"/>
                    <a:pt x="336" y="329"/>
                    <a:pt x="324" y="329"/>
                  </a:cubicBezTo>
                  <a:cubicBezTo>
                    <a:pt x="311" y="329"/>
                    <a:pt x="300" y="324"/>
                    <a:pt x="292" y="314"/>
                  </a:cubicBezTo>
                  <a:lnTo>
                    <a:pt x="236" y="248"/>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79" name="Freeform 208"/>
            <p:cNvSpPr/>
            <p:nvPr/>
          </p:nvSpPr>
          <p:spPr bwMode="auto">
            <a:xfrm>
              <a:off x="1417638" y="6589713"/>
              <a:ext cx="119063" cy="127000"/>
            </a:xfrm>
            <a:custGeom>
              <a:avLst/>
              <a:gdLst>
                <a:gd name="T0" fmla="*/ 98 w 153"/>
                <a:gd name="T1" fmla="*/ 64 h 167"/>
                <a:gd name="T2" fmla="*/ 62 w 153"/>
                <a:gd name="T3" fmla="*/ 83 h 167"/>
                <a:gd name="T4" fmla="*/ 1 w 153"/>
                <a:gd name="T5" fmla="*/ 56 h 167"/>
                <a:gd name="T6" fmla="*/ 0 w 153"/>
                <a:gd name="T7" fmla="*/ 167 h 167"/>
                <a:gd name="T8" fmla="*/ 150 w 153"/>
                <a:gd name="T9" fmla="*/ 167 h 167"/>
                <a:gd name="T10" fmla="*/ 153 w 153"/>
                <a:gd name="T11" fmla="*/ 0 h 167"/>
                <a:gd name="T12" fmla="*/ 98 w 153"/>
                <a:gd name="T13" fmla="*/ 64 h 167"/>
              </a:gdLst>
              <a:ahLst/>
              <a:cxnLst>
                <a:cxn ang="0">
                  <a:pos x="T0" y="T1"/>
                </a:cxn>
                <a:cxn ang="0">
                  <a:pos x="T2" y="T3"/>
                </a:cxn>
                <a:cxn ang="0">
                  <a:pos x="T4" y="T5"/>
                </a:cxn>
                <a:cxn ang="0">
                  <a:pos x="T6" y="T7"/>
                </a:cxn>
                <a:cxn ang="0">
                  <a:pos x="T8" y="T9"/>
                </a:cxn>
                <a:cxn ang="0">
                  <a:pos x="T10" y="T11"/>
                </a:cxn>
                <a:cxn ang="0">
                  <a:pos x="T12" y="T13"/>
                </a:cxn>
              </a:cxnLst>
              <a:rect l="0" t="0" r="r" b="b"/>
              <a:pathLst>
                <a:path w="153" h="167">
                  <a:moveTo>
                    <a:pt x="98" y="64"/>
                  </a:moveTo>
                  <a:cubicBezTo>
                    <a:pt x="76" y="83"/>
                    <a:pt x="62" y="83"/>
                    <a:pt x="62" y="83"/>
                  </a:cubicBezTo>
                  <a:cubicBezTo>
                    <a:pt x="43" y="86"/>
                    <a:pt x="15" y="67"/>
                    <a:pt x="1" y="56"/>
                  </a:cubicBezTo>
                  <a:cubicBezTo>
                    <a:pt x="0" y="167"/>
                    <a:pt x="0" y="167"/>
                    <a:pt x="0" y="167"/>
                  </a:cubicBezTo>
                  <a:cubicBezTo>
                    <a:pt x="150" y="167"/>
                    <a:pt x="150" y="167"/>
                    <a:pt x="150" y="167"/>
                  </a:cubicBezTo>
                  <a:cubicBezTo>
                    <a:pt x="153" y="0"/>
                    <a:pt x="153" y="0"/>
                    <a:pt x="153" y="0"/>
                  </a:cubicBezTo>
                  <a:cubicBezTo>
                    <a:pt x="132" y="24"/>
                    <a:pt x="116" y="47"/>
                    <a:pt x="98" y="64"/>
                  </a:cubicBez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80" name="Freeform 209"/>
            <p:cNvSpPr/>
            <p:nvPr/>
          </p:nvSpPr>
          <p:spPr bwMode="auto">
            <a:xfrm>
              <a:off x="1295400" y="6600825"/>
              <a:ext cx="96838" cy="115888"/>
            </a:xfrm>
            <a:custGeom>
              <a:avLst/>
              <a:gdLst>
                <a:gd name="T0" fmla="*/ 0 w 61"/>
                <a:gd name="T1" fmla="*/ 73 h 73"/>
                <a:gd name="T2" fmla="*/ 61 w 61"/>
                <a:gd name="T3" fmla="*/ 73 h 73"/>
                <a:gd name="T4" fmla="*/ 61 w 61"/>
                <a:gd name="T5" fmla="*/ 0 h 73"/>
                <a:gd name="T6" fmla="*/ 0 w 61"/>
                <a:gd name="T7" fmla="*/ 70 h 73"/>
                <a:gd name="T8" fmla="*/ 0 w 61"/>
                <a:gd name="T9" fmla="*/ 73 h 73"/>
              </a:gdLst>
              <a:ahLst/>
              <a:cxnLst>
                <a:cxn ang="0">
                  <a:pos x="T0" y="T1"/>
                </a:cxn>
                <a:cxn ang="0">
                  <a:pos x="T2" y="T3"/>
                </a:cxn>
                <a:cxn ang="0">
                  <a:pos x="T4" y="T5"/>
                </a:cxn>
                <a:cxn ang="0">
                  <a:pos x="T6" y="T7"/>
                </a:cxn>
                <a:cxn ang="0">
                  <a:pos x="T8" y="T9"/>
                </a:cxn>
              </a:cxnLst>
              <a:rect l="0" t="0" r="r" b="b"/>
              <a:pathLst>
                <a:path w="61" h="73">
                  <a:moveTo>
                    <a:pt x="0" y="73"/>
                  </a:moveTo>
                  <a:lnTo>
                    <a:pt x="61" y="73"/>
                  </a:lnTo>
                  <a:lnTo>
                    <a:pt x="61" y="0"/>
                  </a:lnTo>
                  <a:lnTo>
                    <a:pt x="0" y="70"/>
                  </a:lnTo>
                  <a:lnTo>
                    <a:pt x="0" y="73"/>
                  </a:ln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nvGrpSpPr>
          <p:cNvPr id="4" name="组合 3"/>
          <p:cNvGrpSpPr/>
          <p:nvPr/>
        </p:nvGrpSpPr>
        <p:grpSpPr>
          <a:xfrm>
            <a:off x="7756968" y="4582439"/>
            <a:ext cx="686373" cy="686373"/>
            <a:chOff x="5563444" y="3436831"/>
            <a:chExt cx="514780" cy="514780"/>
          </a:xfrm>
        </p:grpSpPr>
        <p:grpSp>
          <p:nvGrpSpPr>
            <p:cNvPr id="51" name="组合 50"/>
            <p:cNvGrpSpPr/>
            <p:nvPr/>
          </p:nvGrpSpPr>
          <p:grpSpPr>
            <a:xfrm>
              <a:off x="5563444" y="3436831"/>
              <a:ext cx="514780" cy="514780"/>
              <a:chOff x="6357074" y="1008628"/>
              <a:chExt cx="1676757" cy="1676757"/>
            </a:xfrm>
          </p:grpSpPr>
          <p:sp>
            <p:nvSpPr>
              <p:cNvPr id="52" name="椭圆 51"/>
              <p:cNvSpPr/>
              <p:nvPr/>
            </p:nvSpPr>
            <p:spPr>
              <a:xfrm>
                <a:off x="6357074" y="1008628"/>
                <a:ext cx="1676757" cy="1676757"/>
              </a:xfrm>
              <a:prstGeom prst="ellipse">
                <a:avLst/>
              </a:prstGeom>
              <a:no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sp>
            <p:nvSpPr>
              <p:cNvPr id="53" name="椭圆 52"/>
              <p:cNvSpPr/>
              <p:nvPr/>
            </p:nvSpPr>
            <p:spPr>
              <a:xfrm>
                <a:off x="6552150" y="1193250"/>
                <a:ext cx="1307513" cy="1307513"/>
              </a:xfrm>
              <a:prstGeom prst="ellipse">
                <a:avLst/>
              </a:prstGeom>
              <a:solidFill>
                <a:srgbClr val="4F4D5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grpSp>
        <p:grpSp>
          <p:nvGrpSpPr>
            <p:cNvPr id="81" name="Group 242"/>
            <p:cNvGrpSpPr/>
            <p:nvPr/>
          </p:nvGrpSpPr>
          <p:grpSpPr>
            <a:xfrm>
              <a:off x="5709339" y="3607268"/>
              <a:ext cx="228100" cy="173906"/>
              <a:chOff x="2908300" y="2946400"/>
              <a:chExt cx="447675" cy="341313"/>
            </a:xfrm>
            <a:solidFill>
              <a:schemeClr val="bg1"/>
            </a:solidFill>
          </p:grpSpPr>
          <p:sp>
            <p:nvSpPr>
              <p:cNvPr id="82" name="Freeform 227"/>
              <p:cNvSpPr/>
              <p:nvPr/>
            </p:nvSpPr>
            <p:spPr bwMode="auto">
              <a:xfrm>
                <a:off x="2957513" y="2946400"/>
                <a:ext cx="349250" cy="115888"/>
              </a:xfrm>
              <a:custGeom>
                <a:avLst/>
                <a:gdLst>
                  <a:gd name="T0" fmla="*/ 0 w 454"/>
                  <a:gd name="T1" fmla="*/ 136 h 152"/>
                  <a:gd name="T2" fmla="*/ 16 w 454"/>
                  <a:gd name="T3" fmla="*/ 119 h 152"/>
                  <a:gd name="T4" fmla="*/ 30 w 454"/>
                  <a:gd name="T5" fmla="*/ 127 h 152"/>
                  <a:gd name="T6" fmla="*/ 141 w 454"/>
                  <a:gd name="T7" fmla="*/ 79 h 152"/>
                  <a:gd name="T8" fmla="*/ 140 w 454"/>
                  <a:gd name="T9" fmla="*/ 75 h 152"/>
                  <a:gd name="T10" fmla="*/ 157 w 454"/>
                  <a:gd name="T11" fmla="*/ 58 h 152"/>
                  <a:gd name="T12" fmla="*/ 173 w 454"/>
                  <a:gd name="T13" fmla="*/ 75 h 152"/>
                  <a:gd name="T14" fmla="*/ 282 w 454"/>
                  <a:gd name="T15" fmla="*/ 97 h 152"/>
                  <a:gd name="T16" fmla="*/ 297 w 454"/>
                  <a:gd name="T17" fmla="*/ 86 h 152"/>
                  <a:gd name="T18" fmla="*/ 309 w 454"/>
                  <a:gd name="T19" fmla="*/ 92 h 152"/>
                  <a:gd name="T20" fmla="*/ 422 w 454"/>
                  <a:gd name="T21" fmla="*/ 22 h 152"/>
                  <a:gd name="T22" fmla="*/ 421 w 454"/>
                  <a:gd name="T23" fmla="*/ 17 h 152"/>
                  <a:gd name="T24" fmla="*/ 437 w 454"/>
                  <a:gd name="T25" fmla="*/ 0 h 152"/>
                  <a:gd name="T26" fmla="*/ 454 w 454"/>
                  <a:gd name="T27" fmla="*/ 17 h 152"/>
                  <a:gd name="T28" fmla="*/ 437 w 454"/>
                  <a:gd name="T29" fmla="*/ 33 h 152"/>
                  <a:gd name="T30" fmla="*/ 425 w 454"/>
                  <a:gd name="T31" fmla="*/ 27 h 152"/>
                  <a:gd name="T32" fmla="*/ 312 w 454"/>
                  <a:gd name="T33" fmla="*/ 97 h 152"/>
                  <a:gd name="T34" fmla="*/ 313 w 454"/>
                  <a:gd name="T35" fmla="*/ 103 h 152"/>
                  <a:gd name="T36" fmla="*/ 297 w 454"/>
                  <a:gd name="T37" fmla="*/ 119 h 152"/>
                  <a:gd name="T38" fmla="*/ 281 w 454"/>
                  <a:gd name="T39" fmla="*/ 103 h 152"/>
                  <a:gd name="T40" fmla="*/ 172 w 454"/>
                  <a:gd name="T41" fmla="*/ 81 h 152"/>
                  <a:gd name="T42" fmla="*/ 157 w 454"/>
                  <a:gd name="T43" fmla="*/ 91 h 152"/>
                  <a:gd name="T44" fmla="*/ 144 w 454"/>
                  <a:gd name="T45" fmla="*/ 84 h 152"/>
                  <a:gd name="T46" fmla="*/ 32 w 454"/>
                  <a:gd name="T47" fmla="*/ 132 h 152"/>
                  <a:gd name="T48" fmla="*/ 33 w 454"/>
                  <a:gd name="T49" fmla="*/ 136 h 152"/>
                  <a:gd name="T50" fmla="*/ 16 w 454"/>
                  <a:gd name="T51" fmla="*/ 152 h 152"/>
                  <a:gd name="T52" fmla="*/ 0 w 454"/>
                  <a:gd name="T53" fmla="*/ 13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54" h="152">
                    <a:moveTo>
                      <a:pt x="0" y="136"/>
                    </a:moveTo>
                    <a:cubicBezTo>
                      <a:pt x="0" y="127"/>
                      <a:pt x="7" y="119"/>
                      <a:pt x="16" y="119"/>
                    </a:cubicBezTo>
                    <a:cubicBezTo>
                      <a:pt x="22" y="119"/>
                      <a:pt x="27" y="122"/>
                      <a:pt x="30" y="127"/>
                    </a:cubicBezTo>
                    <a:cubicBezTo>
                      <a:pt x="141" y="79"/>
                      <a:pt x="141" y="79"/>
                      <a:pt x="141" y="79"/>
                    </a:cubicBezTo>
                    <a:cubicBezTo>
                      <a:pt x="141" y="77"/>
                      <a:pt x="140" y="76"/>
                      <a:pt x="140" y="75"/>
                    </a:cubicBezTo>
                    <a:cubicBezTo>
                      <a:pt x="140" y="66"/>
                      <a:pt x="148" y="58"/>
                      <a:pt x="157" y="58"/>
                    </a:cubicBezTo>
                    <a:cubicBezTo>
                      <a:pt x="166" y="58"/>
                      <a:pt x="173" y="66"/>
                      <a:pt x="173" y="75"/>
                    </a:cubicBezTo>
                    <a:cubicBezTo>
                      <a:pt x="282" y="97"/>
                      <a:pt x="282" y="97"/>
                      <a:pt x="282" y="97"/>
                    </a:cubicBezTo>
                    <a:cubicBezTo>
                      <a:pt x="284" y="91"/>
                      <a:pt x="290" y="86"/>
                      <a:pt x="297" y="86"/>
                    </a:cubicBezTo>
                    <a:cubicBezTo>
                      <a:pt x="302" y="86"/>
                      <a:pt x="306" y="88"/>
                      <a:pt x="309" y="92"/>
                    </a:cubicBezTo>
                    <a:cubicBezTo>
                      <a:pt x="422" y="22"/>
                      <a:pt x="422" y="22"/>
                      <a:pt x="422" y="22"/>
                    </a:cubicBezTo>
                    <a:cubicBezTo>
                      <a:pt x="421" y="20"/>
                      <a:pt x="421" y="18"/>
                      <a:pt x="421" y="17"/>
                    </a:cubicBezTo>
                    <a:cubicBezTo>
                      <a:pt x="421" y="8"/>
                      <a:pt x="428" y="0"/>
                      <a:pt x="437" y="0"/>
                    </a:cubicBezTo>
                    <a:cubicBezTo>
                      <a:pt x="446" y="0"/>
                      <a:pt x="454" y="8"/>
                      <a:pt x="454" y="17"/>
                    </a:cubicBezTo>
                    <a:cubicBezTo>
                      <a:pt x="454" y="26"/>
                      <a:pt x="446" y="33"/>
                      <a:pt x="437" y="33"/>
                    </a:cubicBezTo>
                    <a:cubicBezTo>
                      <a:pt x="432" y="33"/>
                      <a:pt x="428" y="31"/>
                      <a:pt x="425" y="27"/>
                    </a:cubicBezTo>
                    <a:cubicBezTo>
                      <a:pt x="312" y="97"/>
                      <a:pt x="312" y="97"/>
                      <a:pt x="312" y="97"/>
                    </a:cubicBezTo>
                    <a:cubicBezTo>
                      <a:pt x="313" y="99"/>
                      <a:pt x="313" y="101"/>
                      <a:pt x="313" y="103"/>
                    </a:cubicBezTo>
                    <a:cubicBezTo>
                      <a:pt x="313" y="112"/>
                      <a:pt x="306" y="119"/>
                      <a:pt x="297" y="119"/>
                    </a:cubicBezTo>
                    <a:cubicBezTo>
                      <a:pt x="288" y="119"/>
                      <a:pt x="281" y="112"/>
                      <a:pt x="281" y="103"/>
                    </a:cubicBezTo>
                    <a:cubicBezTo>
                      <a:pt x="172" y="81"/>
                      <a:pt x="172" y="81"/>
                      <a:pt x="172" y="81"/>
                    </a:cubicBezTo>
                    <a:cubicBezTo>
                      <a:pt x="170" y="87"/>
                      <a:pt x="164" y="91"/>
                      <a:pt x="157" y="91"/>
                    </a:cubicBezTo>
                    <a:cubicBezTo>
                      <a:pt x="151" y="91"/>
                      <a:pt x="147" y="88"/>
                      <a:pt x="144" y="84"/>
                    </a:cubicBezTo>
                    <a:cubicBezTo>
                      <a:pt x="32" y="132"/>
                      <a:pt x="32" y="132"/>
                      <a:pt x="32" y="132"/>
                    </a:cubicBezTo>
                    <a:cubicBezTo>
                      <a:pt x="33" y="134"/>
                      <a:pt x="33" y="134"/>
                      <a:pt x="33" y="136"/>
                    </a:cubicBezTo>
                    <a:cubicBezTo>
                      <a:pt x="33" y="145"/>
                      <a:pt x="26" y="152"/>
                      <a:pt x="16" y="152"/>
                    </a:cubicBezTo>
                    <a:cubicBezTo>
                      <a:pt x="7" y="152"/>
                      <a:pt x="0" y="145"/>
                      <a:pt x="0" y="136"/>
                    </a:cubicBez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sp>
            <p:nvSpPr>
              <p:cNvPr id="83" name="Freeform 228"/>
              <p:cNvSpPr/>
              <p:nvPr/>
            </p:nvSpPr>
            <p:spPr bwMode="auto">
              <a:xfrm>
                <a:off x="2908300" y="2987675"/>
                <a:ext cx="447675" cy="300038"/>
              </a:xfrm>
              <a:custGeom>
                <a:avLst/>
                <a:gdLst>
                  <a:gd name="T0" fmla="*/ 568 w 581"/>
                  <a:gd name="T1" fmla="*/ 367 h 392"/>
                  <a:gd name="T2" fmla="*/ 550 w 581"/>
                  <a:gd name="T3" fmla="*/ 367 h 392"/>
                  <a:gd name="T4" fmla="*/ 550 w 581"/>
                  <a:gd name="T5" fmla="*/ 32 h 392"/>
                  <a:gd name="T6" fmla="*/ 518 w 581"/>
                  <a:gd name="T7" fmla="*/ 0 h 392"/>
                  <a:gd name="T8" fmla="*/ 483 w 581"/>
                  <a:gd name="T9" fmla="*/ 0 h 392"/>
                  <a:gd name="T10" fmla="*/ 451 w 581"/>
                  <a:gd name="T11" fmla="*/ 32 h 392"/>
                  <a:gd name="T12" fmla="*/ 451 w 581"/>
                  <a:gd name="T13" fmla="*/ 367 h 392"/>
                  <a:gd name="T14" fmla="*/ 410 w 581"/>
                  <a:gd name="T15" fmla="*/ 367 h 392"/>
                  <a:gd name="T16" fmla="*/ 410 w 581"/>
                  <a:gd name="T17" fmla="*/ 120 h 392"/>
                  <a:gd name="T18" fmla="*/ 379 w 581"/>
                  <a:gd name="T19" fmla="*/ 88 h 392"/>
                  <a:gd name="T20" fmla="*/ 343 w 581"/>
                  <a:gd name="T21" fmla="*/ 88 h 392"/>
                  <a:gd name="T22" fmla="*/ 311 w 581"/>
                  <a:gd name="T23" fmla="*/ 120 h 392"/>
                  <a:gd name="T24" fmla="*/ 311 w 581"/>
                  <a:gd name="T25" fmla="*/ 367 h 392"/>
                  <a:gd name="T26" fmla="*/ 270 w 581"/>
                  <a:gd name="T27" fmla="*/ 367 h 392"/>
                  <a:gd name="T28" fmla="*/ 270 w 581"/>
                  <a:gd name="T29" fmla="*/ 92 h 392"/>
                  <a:gd name="T30" fmla="*/ 239 w 581"/>
                  <a:gd name="T31" fmla="*/ 61 h 392"/>
                  <a:gd name="T32" fmla="*/ 203 w 581"/>
                  <a:gd name="T33" fmla="*/ 61 h 392"/>
                  <a:gd name="T34" fmla="*/ 171 w 581"/>
                  <a:gd name="T35" fmla="*/ 92 h 392"/>
                  <a:gd name="T36" fmla="*/ 171 w 581"/>
                  <a:gd name="T37" fmla="*/ 367 h 392"/>
                  <a:gd name="T38" fmla="*/ 131 w 581"/>
                  <a:gd name="T39" fmla="*/ 367 h 392"/>
                  <a:gd name="T40" fmla="*/ 131 w 581"/>
                  <a:gd name="T41" fmla="*/ 160 h 392"/>
                  <a:gd name="T42" fmla="*/ 99 w 581"/>
                  <a:gd name="T43" fmla="*/ 128 h 392"/>
                  <a:gd name="T44" fmla="*/ 63 w 581"/>
                  <a:gd name="T45" fmla="*/ 128 h 392"/>
                  <a:gd name="T46" fmla="*/ 32 w 581"/>
                  <a:gd name="T47" fmla="*/ 160 h 392"/>
                  <a:gd name="T48" fmla="*/ 32 w 581"/>
                  <a:gd name="T49" fmla="*/ 367 h 392"/>
                  <a:gd name="T50" fmla="*/ 11 w 581"/>
                  <a:gd name="T51" fmla="*/ 367 h 392"/>
                  <a:gd name="T52" fmla="*/ 0 w 581"/>
                  <a:gd name="T53" fmla="*/ 378 h 392"/>
                  <a:gd name="T54" fmla="*/ 0 w 581"/>
                  <a:gd name="T55" fmla="*/ 381 h 392"/>
                  <a:gd name="T56" fmla="*/ 11 w 581"/>
                  <a:gd name="T57" fmla="*/ 392 h 392"/>
                  <a:gd name="T58" fmla="*/ 568 w 581"/>
                  <a:gd name="T59" fmla="*/ 392 h 392"/>
                  <a:gd name="T60" fmla="*/ 581 w 581"/>
                  <a:gd name="T61" fmla="*/ 381 h 392"/>
                  <a:gd name="T62" fmla="*/ 581 w 581"/>
                  <a:gd name="T63" fmla="*/ 378 h 392"/>
                  <a:gd name="T64" fmla="*/ 568 w 581"/>
                  <a:gd name="T65" fmla="*/ 367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581" h="392">
                    <a:moveTo>
                      <a:pt x="568" y="367"/>
                    </a:moveTo>
                    <a:cubicBezTo>
                      <a:pt x="550" y="367"/>
                      <a:pt x="550" y="367"/>
                      <a:pt x="550" y="367"/>
                    </a:cubicBezTo>
                    <a:cubicBezTo>
                      <a:pt x="550" y="32"/>
                      <a:pt x="550" y="32"/>
                      <a:pt x="550" y="32"/>
                    </a:cubicBezTo>
                    <a:cubicBezTo>
                      <a:pt x="550" y="14"/>
                      <a:pt x="536" y="0"/>
                      <a:pt x="518" y="0"/>
                    </a:cubicBezTo>
                    <a:cubicBezTo>
                      <a:pt x="483" y="0"/>
                      <a:pt x="483" y="0"/>
                      <a:pt x="483" y="0"/>
                    </a:cubicBezTo>
                    <a:cubicBezTo>
                      <a:pt x="465" y="0"/>
                      <a:pt x="451" y="14"/>
                      <a:pt x="451" y="32"/>
                    </a:cubicBezTo>
                    <a:cubicBezTo>
                      <a:pt x="451" y="367"/>
                      <a:pt x="451" y="367"/>
                      <a:pt x="451" y="367"/>
                    </a:cubicBezTo>
                    <a:cubicBezTo>
                      <a:pt x="410" y="367"/>
                      <a:pt x="410" y="367"/>
                      <a:pt x="410" y="367"/>
                    </a:cubicBezTo>
                    <a:cubicBezTo>
                      <a:pt x="410" y="120"/>
                      <a:pt x="410" y="120"/>
                      <a:pt x="410" y="120"/>
                    </a:cubicBezTo>
                    <a:cubicBezTo>
                      <a:pt x="410" y="102"/>
                      <a:pt x="396" y="88"/>
                      <a:pt x="379" y="88"/>
                    </a:cubicBezTo>
                    <a:cubicBezTo>
                      <a:pt x="343" y="88"/>
                      <a:pt x="343" y="88"/>
                      <a:pt x="343" y="88"/>
                    </a:cubicBezTo>
                    <a:cubicBezTo>
                      <a:pt x="325" y="88"/>
                      <a:pt x="311" y="102"/>
                      <a:pt x="311" y="120"/>
                    </a:cubicBezTo>
                    <a:cubicBezTo>
                      <a:pt x="311" y="367"/>
                      <a:pt x="311" y="367"/>
                      <a:pt x="311" y="367"/>
                    </a:cubicBezTo>
                    <a:cubicBezTo>
                      <a:pt x="270" y="367"/>
                      <a:pt x="270" y="367"/>
                      <a:pt x="270" y="367"/>
                    </a:cubicBezTo>
                    <a:cubicBezTo>
                      <a:pt x="270" y="92"/>
                      <a:pt x="270" y="92"/>
                      <a:pt x="270" y="92"/>
                    </a:cubicBezTo>
                    <a:cubicBezTo>
                      <a:pt x="270" y="75"/>
                      <a:pt x="256" y="61"/>
                      <a:pt x="239" y="61"/>
                    </a:cubicBezTo>
                    <a:cubicBezTo>
                      <a:pt x="203" y="61"/>
                      <a:pt x="203" y="61"/>
                      <a:pt x="203" y="61"/>
                    </a:cubicBezTo>
                    <a:cubicBezTo>
                      <a:pt x="186" y="61"/>
                      <a:pt x="171" y="75"/>
                      <a:pt x="171" y="92"/>
                    </a:cubicBezTo>
                    <a:cubicBezTo>
                      <a:pt x="171" y="367"/>
                      <a:pt x="171" y="367"/>
                      <a:pt x="171" y="367"/>
                    </a:cubicBezTo>
                    <a:cubicBezTo>
                      <a:pt x="131" y="367"/>
                      <a:pt x="131" y="367"/>
                      <a:pt x="131" y="367"/>
                    </a:cubicBezTo>
                    <a:cubicBezTo>
                      <a:pt x="131" y="160"/>
                      <a:pt x="131" y="160"/>
                      <a:pt x="131" y="160"/>
                    </a:cubicBezTo>
                    <a:cubicBezTo>
                      <a:pt x="131" y="143"/>
                      <a:pt x="117" y="128"/>
                      <a:pt x="99" y="128"/>
                    </a:cubicBezTo>
                    <a:cubicBezTo>
                      <a:pt x="63" y="128"/>
                      <a:pt x="63" y="128"/>
                      <a:pt x="63" y="128"/>
                    </a:cubicBezTo>
                    <a:cubicBezTo>
                      <a:pt x="46" y="128"/>
                      <a:pt x="32" y="143"/>
                      <a:pt x="32" y="160"/>
                    </a:cubicBezTo>
                    <a:cubicBezTo>
                      <a:pt x="32" y="367"/>
                      <a:pt x="32" y="367"/>
                      <a:pt x="32" y="367"/>
                    </a:cubicBezTo>
                    <a:cubicBezTo>
                      <a:pt x="11" y="367"/>
                      <a:pt x="11" y="367"/>
                      <a:pt x="11" y="367"/>
                    </a:cubicBezTo>
                    <a:cubicBezTo>
                      <a:pt x="4" y="367"/>
                      <a:pt x="0" y="372"/>
                      <a:pt x="0" y="378"/>
                    </a:cubicBezTo>
                    <a:cubicBezTo>
                      <a:pt x="0" y="381"/>
                      <a:pt x="0" y="381"/>
                      <a:pt x="0" y="381"/>
                    </a:cubicBezTo>
                    <a:cubicBezTo>
                      <a:pt x="0" y="387"/>
                      <a:pt x="4" y="392"/>
                      <a:pt x="11" y="392"/>
                    </a:cubicBezTo>
                    <a:cubicBezTo>
                      <a:pt x="568" y="392"/>
                      <a:pt x="568" y="392"/>
                      <a:pt x="568" y="392"/>
                    </a:cubicBezTo>
                    <a:cubicBezTo>
                      <a:pt x="575" y="392"/>
                      <a:pt x="581" y="387"/>
                      <a:pt x="581" y="381"/>
                    </a:cubicBezTo>
                    <a:cubicBezTo>
                      <a:pt x="581" y="378"/>
                      <a:pt x="581" y="378"/>
                      <a:pt x="581" y="378"/>
                    </a:cubicBezTo>
                    <a:cubicBezTo>
                      <a:pt x="581" y="372"/>
                      <a:pt x="575" y="367"/>
                      <a:pt x="568" y="367"/>
                    </a:cubicBezTo>
                    <a:close/>
                  </a:path>
                </a:pathLst>
              </a:custGeom>
              <a:grpFill/>
              <a:ln>
                <a:noFill/>
              </a:ln>
            </p:spPr>
            <p:txBody>
              <a:bodyPr/>
              <a:lstStyle/>
              <a:p>
                <a:pPr defTabSz="1219170">
                  <a:defRPr/>
                </a:pPr>
                <a:endParaRPr lang="en-AU" sz="2400" kern="0">
                  <a:solidFill>
                    <a:schemeClr val="tx1">
                      <a:lumMod val="50000"/>
                      <a:lumOff val="50000"/>
                    </a:schemeClr>
                  </a:solidFill>
                  <a:latin typeface="微软雅黑" panose="020B0503020204020204" pitchFamily="34" charset="-122"/>
                  <a:ea typeface="Microsoft YaHei UI" panose="020B0503020204020204" charset="-122"/>
                </a:endParaRPr>
              </a:p>
            </p:txBody>
          </p:sp>
        </p:grpSp>
      </p:grpSp>
      <p:grpSp>
        <p:nvGrpSpPr>
          <p:cNvPr id="60" name="组合 59"/>
          <p:cNvGrpSpPr/>
          <p:nvPr/>
        </p:nvGrpSpPr>
        <p:grpSpPr>
          <a:xfrm>
            <a:off x="481368" y="440281"/>
            <a:ext cx="2007509" cy="721887"/>
            <a:chOff x="481368" y="440281"/>
            <a:chExt cx="2007509" cy="721887"/>
          </a:xfrm>
        </p:grpSpPr>
        <p:sp>
          <p:nvSpPr>
            <p:cNvPr id="61"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02</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62"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需求分析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3" name="矩形 62"/>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p:cNvGrpSpPr/>
          <p:nvPr/>
        </p:nvGrpSpPr>
        <p:grpSpPr>
          <a:xfrm>
            <a:off x="8564970" y="1931262"/>
            <a:ext cx="2737142" cy="1340257"/>
            <a:chOff x="8143732" y="1931262"/>
            <a:chExt cx="2737142" cy="1340257"/>
          </a:xfrm>
        </p:grpSpPr>
        <p:cxnSp>
          <p:nvCxnSpPr>
            <p:cNvPr id="44" name="直接连接符 43"/>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xmlns="" id="{503E0C68-DA60-417A-94AF-3E2A39D1D51A}"/>
                </a:ext>
              </a:extLst>
            </p:cNvPr>
            <p:cNvSpPr txBox="1"/>
            <p:nvPr/>
          </p:nvSpPr>
          <p:spPr>
            <a:xfrm>
              <a:off x="8143732" y="2378967"/>
              <a:ext cx="2737142" cy="892552"/>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65" name="TextBox 7">
              <a:extLst>
                <a:ext uri="{FF2B5EF4-FFF2-40B4-BE49-F238E27FC236}">
                  <a16:creationId xmlns:a16="http://schemas.microsoft.com/office/drawing/2014/main" xmlns="" id="{8DE6CD62-A5CF-42EF-B6BB-0447C20B7252}"/>
                </a:ext>
              </a:extLst>
            </p:cNvPr>
            <p:cNvSpPr txBox="1"/>
            <p:nvPr/>
          </p:nvSpPr>
          <p:spPr>
            <a:xfrm>
              <a:off x="8143732" y="1931262"/>
              <a:ext cx="1323439" cy="372410"/>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需求类别一</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grpSp>
        <p:nvGrpSpPr>
          <p:cNvPr id="66" name="组合 65"/>
          <p:cNvGrpSpPr/>
          <p:nvPr/>
        </p:nvGrpSpPr>
        <p:grpSpPr>
          <a:xfrm>
            <a:off x="8564970" y="3182664"/>
            <a:ext cx="2737142" cy="1340257"/>
            <a:chOff x="8143732" y="1931262"/>
            <a:chExt cx="2737142" cy="1340257"/>
          </a:xfrm>
        </p:grpSpPr>
        <p:cxnSp>
          <p:nvCxnSpPr>
            <p:cNvPr id="67" name="直接连接符 66"/>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68" name="文本框 67">
              <a:extLst>
                <a:ext uri="{FF2B5EF4-FFF2-40B4-BE49-F238E27FC236}">
                  <a16:creationId xmlns:a16="http://schemas.microsoft.com/office/drawing/2014/main" xmlns="" id="{503E0C68-DA60-417A-94AF-3E2A39D1D51A}"/>
                </a:ext>
              </a:extLst>
            </p:cNvPr>
            <p:cNvSpPr txBox="1"/>
            <p:nvPr/>
          </p:nvSpPr>
          <p:spPr>
            <a:xfrm>
              <a:off x="8143732" y="2378967"/>
              <a:ext cx="2737142" cy="892552"/>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69" name="TextBox 7">
              <a:extLst>
                <a:ext uri="{FF2B5EF4-FFF2-40B4-BE49-F238E27FC236}">
                  <a16:creationId xmlns:a16="http://schemas.microsoft.com/office/drawing/2014/main" xmlns="" id="{8DE6CD62-A5CF-42EF-B6BB-0447C20B7252}"/>
                </a:ext>
              </a:extLst>
            </p:cNvPr>
            <p:cNvSpPr txBox="1"/>
            <p:nvPr/>
          </p:nvSpPr>
          <p:spPr>
            <a:xfrm>
              <a:off x="8143732" y="1931262"/>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需求</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类别二</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grpSp>
        <p:nvGrpSpPr>
          <p:cNvPr id="70" name="组合 69"/>
          <p:cNvGrpSpPr/>
          <p:nvPr/>
        </p:nvGrpSpPr>
        <p:grpSpPr>
          <a:xfrm>
            <a:off x="8564970" y="4523109"/>
            <a:ext cx="2737142" cy="1340257"/>
            <a:chOff x="8143732" y="1931262"/>
            <a:chExt cx="2737142" cy="1340257"/>
          </a:xfrm>
        </p:grpSpPr>
        <p:cxnSp>
          <p:nvCxnSpPr>
            <p:cNvPr id="71" name="直接连接符 70"/>
            <p:cNvCxnSpPr/>
            <p:nvPr/>
          </p:nvCxnSpPr>
          <p:spPr>
            <a:xfrm>
              <a:off x="8251006" y="2346456"/>
              <a:ext cx="312448" cy="0"/>
            </a:xfrm>
            <a:prstGeom prst="line">
              <a:avLst/>
            </a:prstGeom>
            <a:ln w="19050">
              <a:solidFill>
                <a:srgbClr val="9FB8D6"/>
              </a:solidFill>
            </a:ln>
          </p:spPr>
          <p:style>
            <a:lnRef idx="1">
              <a:schemeClr val="accent1"/>
            </a:lnRef>
            <a:fillRef idx="0">
              <a:schemeClr val="accent1"/>
            </a:fillRef>
            <a:effectRef idx="0">
              <a:schemeClr val="accent1"/>
            </a:effectRef>
            <a:fontRef idx="minor">
              <a:schemeClr val="tx1"/>
            </a:fontRef>
          </p:style>
        </p:cxnSp>
        <p:sp>
          <p:nvSpPr>
            <p:cNvPr id="72" name="文本框 71">
              <a:extLst>
                <a:ext uri="{FF2B5EF4-FFF2-40B4-BE49-F238E27FC236}">
                  <a16:creationId xmlns:a16="http://schemas.microsoft.com/office/drawing/2014/main" xmlns="" id="{503E0C68-DA60-417A-94AF-3E2A39D1D51A}"/>
                </a:ext>
              </a:extLst>
            </p:cNvPr>
            <p:cNvSpPr txBox="1"/>
            <p:nvPr/>
          </p:nvSpPr>
          <p:spPr>
            <a:xfrm>
              <a:off x="8143732" y="2378967"/>
              <a:ext cx="2737142" cy="892552"/>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73" name="TextBox 7">
              <a:extLst>
                <a:ext uri="{FF2B5EF4-FFF2-40B4-BE49-F238E27FC236}">
                  <a16:creationId xmlns:a16="http://schemas.microsoft.com/office/drawing/2014/main" xmlns="" id="{8DE6CD62-A5CF-42EF-B6BB-0447C20B7252}"/>
                </a:ext>
              </a:extLst>
            </p:cNvPr>
            <p:cNvSpPr txBox="1"/>
            <p:nvPr/>
          </p:nvSpPr>
          <p:spPr>
            <a:xfrm>
              <a:off x="8143732" y="1931262"/>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需求</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类别三</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spTree>
    <p:extLst>
      <p:ext uri="{BB962C8B-B14F-4D97-AF65-F5344CB8AC3E}">
        <p14:creationId xmlns:p14="http://schemas.microsoft.com/office/powerpoint/2010/main" val="152545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0-#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1+#ppt_w/2"/>
                                          </p:val>
                                        </p:tav>
                                        <p:tav tm="100000">
                                          <p:val>
                                            <p:strVal val="#ppt_x"/>
                                          </p:val>
                                        </p:tav>
                                      </p:tavLst>
                                    </p:anim>
                                    <p:anim calcmode="lin" valueType="num">
                                      <p:cBhvr additive="base">
                                        <p:cTn id="12"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additive="base">
                                        <p:cTn id="17" dur="500" fill="hold"/>
                                        <p:tgtEl>
                                          <p:spTgt spid="12"/>
                                        </p:tgtEl>
                                        <p:attrNameLst>
                                          <p:attrName>ppt_x</p:attrName>
                                        </p:attrNameLst>
                                      </p:cBhvr>
                                      <p:tavLst>
                                        <p:tav tm="0">
                                          <p:val>
                                            <p:strVal val="1+#ppt_w/2"/>
                                          </p:val>
                                        </p:tav>
                                        <p:tav tm="100000">
                                          <p:val>
                                            <p:strVal val="#ppt_x"/>
                                          </p:val>
                                        </p:tav>
                                      </p:tavLst>
                                    </p:anim>
                                    <p:anim calcmode="lin" valueType="num">
                                      <p:cBhvr additive="base">
                                        <p:cTn id="18" dur="500" fill="hold"/>
                                        <p:tgtEl>
                                          <p:spTgt spid="12"/>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50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1+#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1+#ppt_w/2"/>
                                          </p:val>
                                        </p:tav>
                                        <p:tav tm="100000">
                                          <p:val>
                                            <p:strVal val="#ppt_x"/>
                                          </p:val>
                                        </p:tav>
                                      </p:tavLst>
                                    </p:anim>
                                    <p:anim calcmode="lin" valueType="num">
                                      <p:cBhvr additive="base">
                                        <p:cTn id="28" dur="500" fill="hold"/>
                                        <p:tgtEl>
                                          <p:spTgt spid="5"/>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1+#ppt_w/2"/>
                                          </p:val>
                                        </p:tav>
                                        <p:tav tm="100000">
                                          <p:val>
                                            <p:strVal val="#ppt_x"/>
                                          </p:val>
                                        </p:tav>
                                      </p:tavLst>
                                    </p:anim>
                                    <p:anim calcmode="lin" valueType="num">
                                      <p:cBhvr additive="base">
                                        <p:cTn id="32" dur="500" fill="hold"/>
                                        <p:tgtEl>
                                          <p:spTgt spid="66"/>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70"/>
                                        </p:tgtEl>
                                        <p:attrNameLst>
                                          <p:attrName>style.visibility</p:attrName>
                                        </p:attrNameLst>
                                      </p:cBhvr>
                                      <p:to>
                                        <p:strVal val="visible"/>
                                      </p:to>
                                    </p:set>
                                    <p:anim calcmode="lin" valueType="num">
                                      <p:cBhvr additive="base">
                                        <p:cTn id="35" dur="500" fill="hold"/>
                                        <p:tgtEl>
                                          <p:spTgt spid="70"/>
                                        </p:tgtEl>
                                        <p:attrNameLst>
                                          <p:attrName>ppt_x</p:attrName>
                                        </p:attrNameLst>
                                      </p:cBhvr>
                                      <p:tavLst>
                                        <p:tav tm="0">
                                          <p:val>
                                            <p:strVal val="1+#ppt_w/2"/>
                                          </p:val>
                                        </p:tav>
                                        <p:tav tm="100000">
                                          <p:val>
                                            <p:strVal val="#ppt_x"/>
                                          </p:val>
                                        </p:tav>
                                      </p:tavLst>
                                    </p:anim>
                                    <p:anim calcmode="lin" valueType="num">
                                      <p:cBhvr additive="base">
                                        <p:cTn id="36" dur="500" fill="hold"/>
                                        <p:tgtEl>
                                          <p:spTgt spid="7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矩形 41"/>
          <p:cNvSpPr/>
          <p:nvPr/>
        </p:nvSpPr>
        <p:spPr>
          <a:xfrm>
            <a:off x="6433152" y="4032632"/>
            <a:ext cx="4140486" cy="1640854"/>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654139" y="4032632"/>
            <a:ext cx="4140486" cy="1640854"/>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6433152" y="1827642"/>
            <a:ext cx="4140486" cy="1640854"/>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1654139" y="1827642"/>
            <a:ext cx="4140486" cy="1640854"/>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xmlns="" id="{5F3E1CDD-C7DD-43F7-8934-4D9AEC3D50C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97823" y="2537845"/>
            <a:ext cx="2478783" cy="2500337"/>
          </a:xfrm>
          <a:prstGeom prst="rect">
            <a:avLst/>
          </a:prstGeom>
        </p:spPr>
      </p:pic>
      <p:grpSp>
        <p:nvGrpSpPr>
          <p:cNvPr id="2" name="组合 1"/>
          <p:cNvGrpSpPr/>
          <p:nvPr/>
        </p:nvGrpSpPr>
        <p:grpSpPr>
          <a:xfrm>
            <a:off x="2447595" y="2112335"/>
            <a:ext cx="2619991" cy="1074063"/>
            <a:chOff x="2447595" y="2112335"/>
            <a:chExt cx="2619991" cy="1074063"/>
          </a:xfrm>
        </p:grpSpPr>
        <p:sp>
          <p:nvSpPr>
            <p:cNvPr id="18" name="TextBox 7">
              <a:extLst>
                <a:ext uri="{FF2B5EF4-FFF2-40B4-BE49-F238E27FC236}">
                  <a16:creationId xmlns:a16="http://schemas.microsoft.com/office/drawing/2014/main" xmlns="" id="{8DE6CD62-A5CF-42EF-B6BB-0447C20B7252}"/>
                </a:ext>
              </a:extLst>
            </p:cNvPr>
            <p:cNvSpPr txBox="1"/>
            <p:nvPr/>
          </p:nvSpPr>
          <p:spPr>
            <a:xfrm>
              <a:off x="2447595" y="2112335"/>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项目分析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9" name="文本框 18">
              <a:extLst>
                <a:ext uri="{FF2B5EF4-FFF2-40B4-BE49-F238E27FC236}">
                  <a16:creationId xmlns:a16="http://schemas.microsoft.com/office/drawing/2014/main" xmlns="" id="{503E0C68-DA60-417A-94AF-3E2A39D1D51A}"/>
                </a:ext>
              </a:extLst>
            </p:cNvPr>
            <p:cNvSpPr txBox="1"/>
            <p:nvPr/>
          </p:nvSpPr>
          <p:spPr>
            <a:xfrm>
              <a:off x="2447595" y="2474023"/>
              <a:ext cx="2619991" cy="712375"/>
            </a:xfrm>
            <a:prstGeom prst="rect">
              <a:avLst/>
            </a:prstGeom>
            <a:noFill/>
          </p:spPr>
          <p:txBody>
            <a:bodyPr wrap="square" rtlCol="0">
              <a:spAutoFit/>
            </a:bodyPr>
            <a:lstStyle/>
            <a:p>
              <a:pP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p:txBody>
        </p:sp>
        <p:cxnSp>
          <p:nvCxnSpPr>
            <p:cNvPr id="43" name="直接连接符 42">
              <a:extLst>
                <a:ext uri="{FF2B5EF4-FFF2-40B4-BE49-F238E27FC236}">
                  <a16:creationId xmlns:a16="http://schemas.microsoft.com/office/drawing/2014/main" xmlns="" id="{B019FF47-DDC2-457A-8DCF-2CF80481F7B7}"/>
                </a:ext>
              </a:extLst>
            </p:cNvPr>
            <p:cNvCxnSpPr>
              <a:cxnSpLocks/>
            </p:cNvCxnSpPr>
            <p:nvPr/>
          </p:nvCxnSpPr>
          <p:spPr>
            <a:xfrm>
              <a:off x="2545662" y="2450889"/>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 name="组合 2"/>
          <p:cNvGrpSpPr/>
          <p:nvPr/>
        </p:nvGrpSpPr>
        <p:grpSpPr>
          <a:xfrm>
            <a:off x="2447595" y="4191196"/>
            <a:ext cx="2619991" cy="1054186"/>
            <a:chOff x="2447595" y="4191196"/>
            <a:chExt cx="2619991" cy="1054186"/>
          </a:xfrm>
        </p:grpSpPr>
        <p:sp>
          <p:nvSpPr>
            <p:cNvPr id="55" name="TextBox 7">
              <a:extLst>
                <a:ext uri="{FF2B5EF4-FFF2-40B4-BE49-F238E27FC236}">
                  <a16:creationId xmlns:a16="http://schemas.microsoft.com/office/drawing/2014/main" xmlns="" id="{1DB368AE-7436-41FB-B0F0-01F062A325A4}"/>
                </a:ext>
              </a:extLst>
            </p:cNvPr>
            <p:cNvSpPr txBox="1"/>
            <p:nvPr/>
          </p:nvSpPr>
          <p:spPr>
            <a:xfrm>
              <a:off x="2447595" y="4191196"/>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项目分析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6" name="文本框 55">
              <a:extLst>
                <a:ext uri="{FF2B5EF4-FFF2-40B4-BE49-F238E27FC236}">
                  <a16:creationId xmlns:a16="http://schemas.microsoft.com/office/drawing/2014/main" xmlns="" id="{0A2A686E-CC74-470D-B744-B97BE63F4889}"/>
                </a:ext>
              </a:extLst>
            </p:cNvPr>
            <p:cNvSpPr txBox="1"/>
            <p:nvPr/>
          </p:nvSpPr>
          <p:spPr>
            <a:xfrm>
              <a:off x="2447595" y="4552885"/>
              <a:ext cx="2619991" cy="692497"/>
            </a:xfrm>
            <a:prstGeom prst="rect">
              <a:avLst/>
            </a:prstGeom>
            <a:noFill/>
          </p:spPr>
          <p:txBody>
            <a:bodyPr wrap="square" rtlCol="0">
              <a:spAutoFit/>
            </a:bodyPr>
            <a:lstStyle/>
            <a:p>
              <a:pP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p:txBody>
        </p:sp>
        <p:cxnSp>
          <p:nvCxnSpPr>
            <p:cNvPr id="57" name="直接连接符 56">
              <a:extLst>
                <a:ext uri="{FF2B5EF4-FFF2-40B4-BE49-F238E27FC236}">
                  <a16:creationId xmlns:a16="http://schemas.microsoft.com/office/drawing/2014/main" xmlns="" id="{6D2CAFE0-BE6F-4974-8555-0AF47E51BF88}"/>
                </a:ext>
              </a:extLst>
            </p:cNvPr>
            <p:cNvCxnSpPr>
              <a:cxnSpLocks/>
            </p:cNvCxnSpPr>
            <p:nvPr/>
          </p:nvCxnSpPr>
          <p:spPr>
            <a:xfrm>
              <a:off x="2545662" y="4529751"/>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 name="组合 3"/>
          <p:cNvGrpSpPr/>
          <p:nvPr/>
        </p:nvGrpSpPr>
        <p:grpSpPr>
          <a:xfrm>
            <a:off x="7270333" y="4321484"/>
            <a:ext cx="2619991" cy="1035143"/>
            <a:chOff x="7270333" y="4321484"/>
            <a:chExt cx="2619991" cy="1035143"/>
          </a:xfrm>
        </p:grpSpPr>
        <p:sp>
          <p:nvSpPr>
            <p:cNvPr id="58" name="TextBox 7">
              <a:extLst>
                <a:ext uri="{FF2B5EF4-FFF2-40B4-BE49-F238E27FC236}">
                  <a16:creationId xmlns:a16="http://schemas.microsoft.com/office/drawing/2014/main" xmlns="" id="{314E482D-4B70-4F04-A3CD-5BEB60FD3003}"/>
                </a:ext>
              </a:extLst>
            </p:cNvPr>
            <p:cNvSpPr txBox="1"/>
            <p:nvPr/>
          </p:nvSpPr>
          <p:spPr>
            <a:xfrm>
              <a:off x="8566885" y="4321484"/>
              <a:ext cx="1323439" cy="345736"/>
            </a:xfrm>
            <a:prstGeom prst="rect">
              <a:avLst/>
            </a:prstGeom>
            <a:noFill/>
          </p:spPr>
          <p:txBody>
            <a:bodyPr wrap="square" rtlCol="0">
              <a:spAutoFit/>
            </a:bodyPr>
            <a:lstStyle/>
            <a:p>
              <a:pPr algn="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项目分析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9" name="文本框 58">
              <a:extLst>
                <a:ext uri="{FF2B5EF4-FFF2-40B4-BE49-F238E27FC236}">
                  <a16:creationId xmlns:a16="http://schemas.microsoft.com/office/drawing/2014/main" xmlns="" id="{CCEC28CF-7CAE-4E57-94D2-518AEA01353E}"/>
                </a:ext>
              </a:extLst>
            </p:cNvPr>
            <p:cNvSpPr txBox="1"/>
            <p:nvPr/>
          </p:nvSpPr>
          <p:spPr>
            <a:xfrm>
              <a:off x="7270333" y="4683173"/>
              <a:ext cx="2619991" cy="673454"/>
            </a:xfrm>
            <a:prstGeom prst="rect">
              <a:avLst/>
            </a:prstGeom>
            <a:noFill/>
          </p:spPr>
          <p:txBody>
            <a:bodyPr wrap="square" rtlCol="0">
              <a:spAutoFit/>
            </a:bodyPr>
            <a:lstStyle/>
            <a:p>
              <a:pPr algn="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点击输入简要文字解说，解说文字尽量概括精炼，不用多余的文字修饰，简洁精准点击输入简要文字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cxnSp>
          <p:nvCxnSpPr>
            <p:cNvPr id="60" name="直接连接符 59">
              <a:extLst>
                <a:ext uri="{FF2B5EF4-FFF2-40B4-BE49-F238E27FC236}">
                  <a16:creationId xmlns:a16="http://schemas.microsoft.com/office/drawing/2014/main" xmlns="" id="{91CC5675-9979-441A-B521-D714AFF32A41}"/>
                </a:ext>
              </a:extLst>
            </p:cNvPr>
            <p:cNvCxnSpPr>
              <a:cxnSpLocks/>
            </p:cNvCxnSpPr>
            <p:nvPr/>
          </p:nvCxnSpPr>
          <p:spPr>
            <a:xfrm>
              <a:off x="9360363" y="4660039"/>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6" name="组合 5"/>
          <p:cNvGrpSpPr/>
          <p:nvPr/>
        </p:nvGrpSpPr>
        <p:grpSpPr>
          <a:xfrm>
            <a:off x="7270333" y="2044183"/>
            <a:ext cx="2619991" cy="1054185"/>
            <a:chOff x="7270333" y="2044183"/>
            <a:chExt cx="2619991" cy="1054185"/>
          </a:xfrm>
        </p:grpSpPr>
        <p:sp>
          <p:nvSpPr>
            <p:cNvPr id="64" name="TextBox 7">
              <a:extLst>
                <a:ext uri="{FF2B5EF4-FFF2-40B4-BE49-F238E27FC236}">
                  <a16:creationId xmlns:a16="http://schemas.microsoft.com/office/drawing/2014/main" xmlns="" id="{7EDD08F6-A35B-435F-80F7-8B9C718A93F5}"/>
                </a:ext>
              </a:extLst>
            </p:cNvPr>
            <p:cNvSpPr txBox="1"/>
            <p:nvPr/>
          </p:nvSpPr>
          <p:spPr>
            <a:xfrm>
              <a:off x="8566885" y="2044183"/>
              <a:ext cx="1323439" cy="345736"/>
            </a:xfrm>
            <a:prstGeom prst="rect">
              <a:avLst/>
            </a:prstGeom>
            <a:noFill/>
          </p:spPr>
          <p:txBody>
            <a:bodyPr wrap="square" rtlCol="0">
              <a:spAutoFit/>
            </a:bodyPr>
            <a:lstStyle/>
            <a:p>
              <a:pPr algn="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项目分析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5" name="文本框 64">
              <a:extLst>
                <a:ext uri="{FF2B5EF4-FFF2-40B4-BE49-F238E27FC236}">
                  <a16:creationId xmlns:a16="http://schemas.microsoft.com/office/drawing/2014/main" xmlns="" id="{1861DAE6-B03A-420F-AF13-68B60159014D}"/>
                </a:ext>
              </a:extLst>
            </p:cNvPr>
            <p:cNvSpPr txBox="1"/>
            <p:nvPr/>
          </p:nvSpPr>
          <p:spPr>
            <a:xfrm>
              <a:off x="7270333" y="2405871"/>
              <a:ext cx="2619991" cy="692497"/>
            </a:xfrm>
            <a:prstGeom prst="rect">
              <a:avLst/>
            </a:prstGeom>
            <a:noFill/>
          </p:spPr>
          <p:txBody>
            <a:bodyPr wrap="square" rtlCol="0">
              <a:spAutoFit/>
            </a:bodyPr>
            <a:lstStyle/>
            <a:p>
              <a:pPr algn="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的解说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所提炼的核心</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概念</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cxnSp>
          <p:nvCxnSpPr>
            <p:cNvPr id="66" name="直接连接符 65">
              <a:extLst>
                <a:ext uri="{FF2B5EF4-FFF2-40B4-BE49-F238E27FC236}">
                  <a16:creationId xmlns:a16="http://schemas.microsoft.com/office/drawing/2014/main" xmlns="" id="{C7E79A2B-FE5F-4394-8BD4-0ADA1E32D424}"/>
                </a:ext>
              </a:extLst>
            </p:cNvPr>
            <p:cNvCxnSpPr>
              <a:cxnSpLocks/>
            </p:cNvCxnSpPr>
            <p:nvPr/>
          </p:nvCxnSpPr>
          <p:spPr>
            <a:xfrm>
              <a:off x="9360363" y="2382737"/>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67" name="TextBox 6">
            <a:extLst>
              <a:ext uri="{FF2B5EF4-FFF2-40B4-BE49-F238E27FC236}">
                <a16:creationId xmlns:a16="http://schemas.microsoft.com/office/drawing/2014/main" xmlns="" id="{7A5D9A90-EEED-4908-859A-061EE529C7DC}"/>
              </a:ext>
            </a:extLst>
          </p:cNvPr>
          <p:cNvSpPr txBox="1"/>
          <p:nvPr/>
        </p:nvSpPr>
        <p:spPr>
          <a:xfrm>
            <a:off x="5352049" y="2968531"/>
            <a:ext cx="562975" cy="575157"/>
          </a:xfrm>
          <a:prstGeom prst="rect">
            <a:avLst/>
          </a:prstGeom>
          <a:noFill/>
        </p:spPr>
        <p:txBody>
          <a:bodyPr wrap="none" rtlCol="0">
            <a:spAutoFit/>
          </a:bodyPr>
          <a:lstStyle/>
          <a:p>
            <a:pPr>
              <a:lnSpc>
                <a:spcPct val="130000"/>
              </a:lnSpc>
            </a:pPr>
            <a:r>
              <a:rPr lang="en-US" altLang="zh-CN" sz="2667" dirty="0">
                <a:solidFill>
                  <a:schemeClr val="bg1"/>
                </a:solidFill>
                <a:latin typeface="方正黑体简体" panose="02010601030101010101" pitchFamily="2" charset="-122"/>
                <a:ea typeface="方正黑体简体" panose="02010601030101010101" pitchFamily="2" charset="-122"/>
                <a:cs typeface="+mn-ea"/>
                <a:sym typeface="+mn-lt"/>
              </a:rPr>
              <a:t>01</a:t>
            </a:r>
          </a:p>
        </p:txBody>
      </p:sp>
      <p:sp>
        <p:nvSpPr>
          <p:cNvPr id="68" name="TextBox 6">
            <a:extLst>
              <a:ext uri="{FF2B5EF4-FFF2-40B4-BE49-F238E27FC236}">
                <a16:creationId xmlns:a16="http://schemas.microsoft.com/office/drawing/2014/main" xmlns="" id="{860790EB-4C45-4E9B-A6FC-5D01AAFE1D26}"/>
              </a:ext>
            </a:extLst>
          </p:cNvPr>
          <p:cNvSpPr txBox="1"/>
          <p:nvPr/>
        </p:nvSpPr>
        <p:spPr>
          <a:xfrm>
            <a:off x="6301604" y="2968531"/>
            <a:ext cx="562975" cy="575157"/>
          </a:xfrm>
          <a:prstGeom prst="rect">
            <a:avLst/>
          </a:prstGeom>
          <a:noFill/>
        </p:spPr>
        <p:txBody>
          <a:bodyPr wrap="none" rtlCol="0">
            <a:spAutoFit/>
          </a:bodyPr>
          <a:lstStyle/>
          <a:p>
            <a:pPr>
              <a:lnSpc>
                <a:spcPct val="130000"/>
              </a:lnSpc>
            </a:pPr>
            <a:r>
              <a:rPr lang="en-US" altLang="zh-CN" sz="2667" dirty="0">
                <a:solidFill>
                  <a:schemeClr val="bg1"/>
                </a:solidFill>
                <a:latin typeface="方正黑体简体" panose="02010601030101010101" pitchFamily="2" charset="-122"/>
                <a:ea typeface="方正黑体简体" panose="02010601030101010101" pitchFamily="2" charset="-122"/>
                <a:cs typeface="+mn-ea"/>
                <a:sym typeface="+mn-lt"/>
              </a:rPr>
              <a:t>02</a:t>
            </a:r>
          </a:p>
        </p:txBody>
      </p:sp>
      <p:sp>
        <p:nvSpPr>
          <p:cNvPr id="69" name="TextBox 6">
            <a:extLst>
              <a:ext uri="{FF2B5EF4-FFF2-40B4-BE49-F238E27FC236}">
                <a16:creationId xmlns:a16="http://schemas.microsoft.com/office/drawing/2014/main" xmlns="" id="{44E9CC78-D26A-4F88-B7F3-2EFA52D8664F}"/>
              </a:ext>
            </a:extLst>
          </p:cNvPr>
          <p:cNvSpPr txBox="1"/>
          <p:nvPr/>
        </p:nvSpPr>
        <p:spPr>
          <a:xfrm>
            <a:off x="5352050" y="3795039"/>
            <a:ext cx="562975" cy="575157"/>
          </a:xfrm>
          <a:prstGeom prst="rect">
            <a:avLst/>
          </a:prstGeom>
          <a:noFill/>
        </p:spPr>
        <p:txBody>
          <a:bodyPr wrap="none" rtlCol="0">
            <a:spAutoFit/>
          </a:bodyPr>
          <a:lstStyle/>
          <a:p>
            <a:pPr>
              <a:lnSpc>
                <a:spcPct val="130000"/>
              </a:lnSpc>
            </a:pPr>
            <a:r>
              <a:rPr lang="en-US" altLang="zh-CN" sz="2667" dirty="0">
                <a:solidFill>
                  <a:schemeClr val="bg1"/>
                </a:solidFill>
                <a:latin typeface="方正黑体简体" panose="02010601030101010101" pitchFamily="2" charset="-122"/>
                <a:ea typeface="方正黑体简体" panose="02010601030101010101" pitchFamily="2" charset="-122"/>
                <a:cs typeface="+mn-ea"/>
                <a:sym typeface="+mn-lt"/>
              </a:rPr>
              <a:t>03</a:t>
            </a:r>
          </a:p>
        </p:txBody>
      </p:sp>
      <p:sp>
        <p:nvSpPr>
          <p:cNvPr id="70" name="TextBox 6">
            <a:extLst>
              <a:ext uri="{FF2B5EF4-FFF2-40B4-BE49-F238E27FC236}">
                <a16:creationId xmlns:a16="http://schemas.microsoft.com/office/drawing/2014/main" xmlns="" id="{CFDCD096-EA3C-4EEC-9FD0-236F571B58A2}"/>
              </a:ext>
            </a:extLst>
          </p:cNvPr>
          <p:cNvSpPr txBox="1"/>
          <p:nvPr/>
        </p:nvSpPr>
        <p:spPr>
          <a:xfrm>
            <a:off x="6301604" y="3795039"/>
            <a:ext cx="562975" cy="575157"/>
          </a:xfrm>
          <a:prstGeom prst="rect">
            <a:avLst/>
          </a:prstGeom>
          <a:noFill/>
        </p:spPr>
        <p:txBody>
          <a:bodyPr wrap="none" rtlCol="0">
            <a:spAutoFit/>
          </a:bodyPr>
          <a:lstStyle/>
          <a:p>
            <a:pPr>
              <a:lnSpc>
                <a:spcPct val="130000"/>
              </a:lnSpc>
            </a:pPr>
            <a:r>
              <a:rPr lang="en-US" altLang="zh-CN" sz="2667" dirty="0">
                <a:solidFill>
                  <a:schemeClr val="bg1"/>
                </a:solidFill>
                <a:latin typeface="方正黑体简体" panose="02010601030101010101" pitchFamily="2" charset="-122"/>
                <a:ea typeface="方正黑体简体" panose="02010601030101010101" pitchFamily="2" charset="-122"/>
                <a:cs typeface="+mn-ea"/>
                <a:sym typeface="+mn-lt"/>
              </a:rPr>
              <a:t>04</a:t>
            </a:r>
          </a:p>
        </p:txBody>
      </p:sp>
      <p:sp>
        <p:nvSpPr>
          <p:cNvPr id="31" name="Freeform 5"/>
          <p:cNvSpPr>
            <a:spLocks noEditPoints="1"/>
          </p:cNvSpPr>
          <p:nvPr/>
        </p:nvSpPr>
        <p:spPr bwMode="auto">
          <a:xfrm>
            <a:off x="1908204" y="4705441"/>
            <a:ext cx="332118" cy="332741"/>
          </a:xfrm>
          <a:custGeom>
            <a:avLst/>
            <a:gdLst>
              <a:gd name="T0" fmla="*/ 136 w 226"/>
              <a:gd name="T1" fmla="*/ 0 h 226"/>
              <a:gd name="T2" fmla="*/ 226 w 226"/>
              <a:gd name="T3" fmla="*/ 90 h 226"/>
              <a:gd name="T4" fmla="*/ 196 w 226"/>
              <a:gd name="T5" fmla="*/ 100 h 226"/>
              <a:gd name="T6" fmla="*/ 126 w 226"/>
              <a:gd name="T7" fmla="*/ 30 h 226"/>
              <a:gd name="T8" fmla="*/ 136 w 226"/>
              <a:gd name="T9" fmla="*/ 0 h 226"/>
              <a:gd name="T10" fmla="*/ 179 w 226"/>
              <a:gd name="T11" fmla="*/ 116 h 226"/>
              <a:gd name="T12" fmla="*/ 110 w 226"/>
              <a:gd name="T13" fmla="*/ 46 h 226"/>
              <a:gd name="T14" fmla="*/ 40 w 226"/>
              <a:gd name="T15" fmla="*/ 76 h 226"/>
              <a:gd name="T16" fmla="*/ 0 w 226"/>
              <a:gd name="T17" fmla="*/ 196 h 226"/>
              <a:gd name="T18" fmla="*/ 30 w 226"/>
              <a:gd name="T19" fmla="*/ 226 h 226"/>
              <a:gd name="T20" fmla="*/ 150 w 226"/>
              <a:gd name="T21" fmla="*/ 186 h 226"/>
              <a:gd name="T22" fmla="*/ 179 w 226"/>
              <a:gd name="T23" fmla="*/ 116 h 226"/>
              <a:gd name="T24" fmla="*/ 34 w 226"/>
              <a:gd name="T25" fmla="*/ 210 h 226"/>
              <a:gd name="T26" fmla="*/ 30 w 226"/>
              <a:gd name="T27" fmla="*/ 206 h 226"/>
              <a:gd name="T28" fmla="*/ 92 w 226"/>
              <a:gd name="T29" fmla="*/ 144 h 226"/>
              <a:gd name="T30" fmla="*/ 116 w 226"/>
              <a:gd name="T31" fmla="*/ 140 h 226"/>
              <a:gd name="T32" fmla="*/ 116 w 226"/>
              <a:gd name="T33" fmla="*/ 110 h 226"/>
              <a:gd name="T34" fmla="*/ 86 w 226"/>
              <a:gd name="T35" fmla="*/ 110 h 226"/>
              <a:gd name="T36" fmla="*/ 82 w 226"/>
              <a:gd name="T37" fmla="*/ 134 h 226"/>
              <a:gd name="T38" fmla="*/ 20 w 226"/>
              <a:gd name="T39" fmla="*/ 196 h 226"/>
              <a:gd name="T40" fmla="*/ 16 w 226"/>
              <a:gd name="T41" fmla="*/ 192 h 226"/>
              <a:gd name="T42" fmla="*/ 51 w 226"/>
              <a:gd name="T43" fmla="*/ 87 h 226"/>
              <a:gd name="T44" fmla="*/ 106 w 226"/>
              <a:gd name="T45" fmla="*/ 63 h 226"/>
              <a:gd name="T46" fmla="*/ 163 w 226"/>
              <a:gd name="T47" fmla="*/ 119 h 226"/>
              <a:gd name="T48" fmla="*/ 139 w 226"/>
              <a:gd name="T49" fmla="*/ 174 h 226"/>
              <a:gd name="T50" fmla="*/ 34 w 226"/>
              <a:gd name="T51" fmla="*/ 210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26" h="226">
                <a:moveTo>
                  <a:pt x="136" y="0"/>
                </a:moveTo>
                <a:cubicBezTo>
                  <a:pt x="226" y="90"/>
                  <a:pt x="226" y="90"/>
                  <a:pt x="226" y="90"/>
                </a:cubicBezTo>
                <a:cubicBezTo>
                  <a:pt x="196" y="100"/>
                  <a:pt x="196" y="100"/>
                  <a:pt x="196" y="100"/>
                </a:cubicBezTo>
                <a:cubicBezTo>
                  <a:pt x="126" y="30"/>
                  <a:pt x="126" y="30"/>
                  <a:pt x="126" y="30"/>
                </a:cubicBezTo>
                <a:lnTo>
                  <a:pt x="136" y="0"/>
                </a:lnTo>
                <a:close/>
                <a:moveTo>
                  <a:pt x="179" y="116"/>
                </a:moveTo>
                <a:cubicBezTo>
                  <a:pt x="110" y="46"/>
                  <a:pt x="110" y="46"/>
                  <a:pt x="110" y="46"/>
                </a:cubicBezTo>
                <a:cubicBezTo>
                  <a:pt x="40" y="76"/>
                  <a:pt x="40" y="76"/>
                  <a:pt x="40" y="76"/>
                </a:cubicBezTo>
                <a:cubicBezTo>
                  <a:pt x="0" y="196"/>
                  <a:pt x="0" y="196"/>
                  <a:pt x="0" y="196"/>
                </a:cubicBezTo>
                <a:cubicBezTo>
                  <a:pt x="30" y="226"/>
                  <a:pt x="30" y="226"/>
                  <a:pt x="30" y="226"/>
                </a:cubicBezTo>
                <a:cubicBezTo>
                  <a:pt x="150" y="186"/>
                  <a:pt x="150" y="186"/>
                  <a:pt x="150" y="186"/>
                </a:cubicBezTo>
                <a:cubicBezTo>
                  <a:pt x="179" y="116"/>
                  <a:pt x="179" y="116"/>
                  <a:pt x="179" y="116"/>
                </a:cubicBezTo>
                <a:close/>
                <a:moveTo>
                  <a:pt x="34" y="210"/>
                </a:moveTo>
                <a:cubicBezTo>
                  <a:pt x="30" y="206"/>
                  <a:pt x="30" y="206"/>
                  <a:pt x="30" y="206"/>
                </a:cubicBezTo>
                <a:cubicBezTo>
                  <a:pt x="92" y="144"/>
                  <a:pt x="92" y="144"/>
                  <a:pt x="92" y="144"/>
                </a:cubicBezTo>
                <a:cubicBezTo>
                  <a:pt x="99" y="148"/>
                  <a:pt x="109" y="147"/>
                  <a:pt x="116" y="140"/>
                </a:cubicBezTo>
                <a:cubicBezTo>
                  <a:pt x="124" y="132"/>
                  <a:pt x="124" y="118"/>
                  <a:pt x="116" y="110"/>
                </a:cubicBezTo>
                <a:cubicBezTo>
                  <a:pt x="107" y="102"/>
                  <a:pt x="94" y="102"/>
                  <a:pt x="86" y="110"/>
                </a:cubicBezTo>
                <a:cubicBezTo>
                  <a:pt x="79" y="117"/>
                  <a:pt x="78" y="126"/>
                  <a:pt x="82" y="134"/>
                </a:cubicBezTo>
                <a:cubicBezTo>
                  <a:pt x="20" y="196"/>
                  <a:pt x="20" y="196"/>
                  <a:pt x="20" y="196"/>
                </a:cubicBezTo>
                <a:cubicBezTo>
                  <a:pt x="16" y="192"/>
                  <a:pt x="16" y="192"/>
                  <a:pt x="16" y="192"/>
                </a:cubicBezTo>
                <a:cubicBezTo>
                  <a:pt x="51" y="87"/>
                  <a:pt x="51" y="87"/>
                  <a:pt x="51" y="87"/>
                </a:cubicBezTo>
                <a:cubicBezTo>
                  <a:pt x="106" y="63"/>
                  <a:pt x="106" y="63"/>
                  <a:pt x="106" y="63"/>
                </a:cubicBezTo>
                <a:cubicBezTo>
                  <a:pt x="163" y="119"/>
                  <a:pt x="163" y="119"/>
                  <a:pt x="163" y="119"/>
                </a:cubicBezTo>
                <a:cubicBezTo>
                  <a:pt x="139" y="174"/>
                  <a:pt x="139" y="174"/>
                  <a:pt x="139" y="174"/>
                </a:cubicBezTo>
                <a:lnTo>
                  <a:pt x="34" y="210"/>
                </a:lnTo>
                <a:close/>
              </a:path>
            </a:pathLst>
          </a:cu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sp>
        <p:nvSpPr>
          <p:cNvPr id="32" name="Freeform 7"/>
          <p:cNvSpPr>
            <a:spLocks/>
          </p:cNvSpPr>
          <p:nvPr/>
        </p:nvSpPr>
        <p:spPr bwMode="auto">
          <a:xfrm>
            <a:off x="1903537" y="2522100"/>
            <a:ext cx="335229" cy="283607"/>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sp>
        <p:nvSpPr>
          <p:cNvPr id="33" name="Freeform 13"/>
          <p:cNvSpPr>
            <a:spLocks noEditPoints="1"/>
          </p:cNvSpPr>
          <p:nvPr/>
        </p:nvSpPr>
        <p:spPr bwMode="auto">
          <a:xfrm>
            <a:off x="10006689" y="4705441"/>
            <a:ext cx="336471" cy="317190"/>
          </a:xfrm>
          <a:custGeom>
            <a:avLst/>
            <a:gdLst>
              <a:gd name="T0" fmla="*/ 113 w 226"/>
              <a:gd name="T1" fmla="*/ 114 h 213"/>
              <a:gd name="T2" fmla="*/ 104 w 226"/>
              <a:gd name="T3" fmla="*/ 111 h 213"/>
              <a:gd name="T4" fmla="*/ 102 w 226"/>
              <a:gd name="T5" fmla="*/ 91 h 213"/>
              <a:gd name="T6" fmla="*/ 173 w 226"/>
              <a:gd name="T7" fmla="*/ 6 h 213"/>
              <a:gd name="T8" fmla="*/ 192 w 226"/>
              <a:gd name="T9" fmla="*/ 5 h 213"/>
              <a:gd name="T10" fmla="*/ 194 w 226"/>
              <a:gd name="T11" fmla="*/ 24 h 213"/>
              <a:gd name="T12" fmla="*/ 124 w 226"/>
              <a:gd name="T13" fmla="*/ 109 h 213"/>
              <a:gd name="T14" fmla="*/ 113 w 226"/>
              <a:gd name="T15" fmla="*/ 114 h 213"/>
              <a:gd name="T16" fmla="*/ 226 w 226"/>
              <a:gd name="T17" fmla="*/ 100 h 213"/>
              <a:gd name="T18" fmla="*/ 226 w 226"/>
              <a:gd name="T19" fmla="*/ 114 h 213"/>
              <a:gd name="T20" fmla="*/ 212 w 226"/>
              <a:gd name="T21" fmla="*/ 128 h 213"/>
              <a:gd name="T22" fmla="*/ 197 w 226"/>
              <a:gd name="T23" fmla="*/ 213 h 213"/>
              <a:gd name="T24" fmla="*/ 28 w 226"/>
              <a:gd name="T25" fmla="*/ 213 h 213"/>
              <a:gd name="T26" fmla="*/ 14 w 226"/>
              <a:gd name="T27" fmla="*/ 128 h 213"/>
              <a:gd name="T28" fmla="*/ 0 w 226"/>
              <a:gd name="T29" fmla="*/ 114 h 213"/>
              <a:gd name="T30" fmla="*/ 0 w 226"/>
              <a:gd name="T31" fmla="*/ 100 h 213"/>
              <a:gd name="T32" fmla="*/ 14 w 226"/>
              <a:gd name="T33" fmla="*/ 86 h 213"/>
              <a:gd name="T34" fmla="*/ 97 w 226"/>
              <a:gd name="T35" fmla="*/ 86 h 213"/>
              <a:gd name="T36" fmla="*/ 97 w 226"/>
              <a:gd name="T37" fmla="*/ 86 h 213"/>
              <a:gd name="T38" fmla="*/ 99 w 226"/>
              <a:gd name="T39" fmla="*/ 116 h 213"/>
              <a:gd name="T40" fmla="*/ 113 w 226"/>
              <a:gd name="T41" fmla="*/ 121 h 213"/>
              <a:gd name="T42" fmla="*/ 129 w 226"/>
              <a:gd name="T43" fmla="*/ 114 h 213"/>
              <a:gd name="T44" fmla="*/ 152 w 226"/>
              <a:gd name="T45" fmla="*/ 86 h 213"/>
              <a:gd name="T46" fmla="*/ 212 w 226"/>
              <a:gd name="T47" fmla="*/ 86 h 213"/>
              <a:gd name="T48" fmla="*/ 226 w 226"/>
              <a:gd name="T49" fmla="*/ 100 h 213"/>
              <a:gd name="T50" fmla="*/ 63 w 226"/>
              <a:gd name="T51" fmla="*/ 149 h 213"/>
              <a:gd name="T52" fmla="*/ 56 w 226"/>
              <a:gd name="T53" fmla="*/ 142 h 213"/>
              <a:gd name="T54" fmla="*/ 49 w 226"/>
              <a:gd name="T55" fmla="*/ 149 h 213"/>
              <a:gd name="T56" fmla="*/ 49 w 226"/>
              <a:gd name="T57" fmla="*/ 192 h 213"/>
              <a:gd name="T58" fmla="*/ 56 w 226"/>
              <a:gd name="T59" fmla="*/ 199 h 213"/>
              <a:gd name="T60" fmla="*/ 63 w 226"/>
              <a:gd name="T61" fmla="*/ 192 h 213"/>
              <a:gd name="T62" fmla="*/ 63 w 226"/>
              <a:gd name="T63" fmla="*/ 149 h 213"/>
              <a:gd name="T64" fmla="*/ 92 w 226"/>
              <a:gd name="T65" fmla="*/ 149 h 213"/>
              <a:gd name="T66" fmla="*/ 85 w 226"/>
              <a:gd name="T67" fmla="*/ 142 h 213"/>
              <a:gd name="T68" fmla="*/ 78 w 226"/>
              <a:gd name="T69" fmla="*/ 149 h 213"/>
              <a:gd name="T70" fmla="*/ 78 w 226"/>
              <a:gd name="T71" fmla="*/ 192 h 213"/>
              <a:gd name="T72" fmla="*/ 85 w 226"/>
              <a:gd name="T73" fmla="*/ 199 h 213"/>
              <a:gd name="T74" fmla="*/ 92 w 226"/>
              <a:gd name="T75" fmla="*/ 192 h 213"/>
              <a:gd name="T76" fmla="*/ 92 w 226"/>
              <a:gd name="T77" fmla="*/ 149 h 213"/>
              <a:gd name="T78" fmla="*/ 120 w 226"/>
              <a:gd name="T79" fmla="*/ 149 h 213"/>
              <a:gd name="T80" fmla="*/ 113 w 226"/>
              <a:gd name="T81" fmla="*/ 142 h 213"/>
              <a:gd name="T82" fmla="*/ 106 w 226"/>
              <a:gd name="T83" fmla="*/ 149 h 213"/>
              <a:gd name="T84" fmla="*/ 106 w 226"/>
              <a:gd name="T85" fmla="*/ 192 h 213"/>
              <a:gd name="T86" fmla="*/ 113 w 226"/>
              <a:gd name="T87" fmla="*/ 199 h 213"/>
              <a:gd name="T88" fmla="*/ 120 w 226"/>
              <a:gd name="T89" fmla="*/ 192 h 213"/>
              <a:gd name="T90" fmla="*/ 120 w 226"/>
              <a:gd name="T91" fmla="*/ 149 h 213"/>
              <a:gd name="T92" fmla="*/ 148 w 226"/>
              <a:gd name="T93" fmla="*/ 149 h 213"/>
              <a:gd name="T94" fmla="*/ 141 w 226"/>
              <a:gd name="T95" fmla="*/ 142 h 213"/>
              <a:gd name="T96" fmla="*/ 134 w 226"/>
              <a:gd name="T97" fmla="*/ 149 h 213"/>
              <a:gd name="T98" fmla="*/ 134 w 226"/>
              <a:gd name="T99" fmla="*/ 192 h 213"/>
              <a:gd name="T100" fmla="*/ 141 w 226"/>
              <a:gd name="T101" fmla="*/ 199 h 213"/>
              <a:gd name="T102" fmla="*/ 148 w 226"/>
              <a:gd name="T103" fmla="*/ 192 h 213"/>
              <a:gd name="T104" fmla="*/ 148 w 226"/>
              <a:gd name="T105" fmla="*/ 149 h 213"/>
              <a:gd name="T106" fmla="*/ 176 w 226"/>
              <a:gd name="T107" fmla="*/ 149 h 213"/>
              <a:gd name="T108" fmla="*/ 169 w 226"/>
              <a:gd name="T109" fmla="*/ 142 h 213"/>
              <a:gd name="T110" fmla="*/ 162 w 226"/>
              <a:gd name="T111" fmla="*/ 149 h 213"/>
              <a:gd name="T112" fmla="*/ 162 w 226"/>
              <a:gd name="T113" fmla="*/ 192 h 213"/>
              <a:gd name="T114" fmla="*/ 169 w 226"/>
              <a:gd name="T115" fmla="*/ 199 h 213"/>
              <a:gd name="T116" fmla="*/ 176 w 226"/>
              <a:gd name="T117" fmla="*/ 192 h 213"/>
              <a:gd name="T118" fmla="*/ 176 w 226"/>
              <a:gd name="T119" fmla="*/ 149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26" h="213">
                <a:moveTo>
                  <a:pt x="113" y="114"/>
                </a:moveTo>
                <a:cubicBezTo>
                  <a:pt x="110" y="114"/>
                  <a:pt x="106" y="113"/>
                  <a:pt x="104" y="111"/>
                </a:cubicBezTo>
                <a:cubicBezTo>
                  <a:pt x="98" y="106"/>
                  <a:pt x="97" y="97"/>
                  <a:pt x="102" y="91"/>
                </a:cubicBezTo>
                <a:cubicBezTo>
                  <a:pt x="173" y="6"/>
                  <a:pt x="173" y="6"/>
                  <a:pt x="173" y="6"/>
                </a:cubicBezTo>
                <a:cubicBezTo>
                  <a:pt x="177" y="0"/>
                  <a:pt x="186" y="0"/>
                  <a:pt x="192" y="5"/>
                </a:cubicBezTo>
                <a:cubicBezTo>
                  <a:pt x="198" y="10"/>
                  <a:pt x="199" y="18"/>
                  <a:pt x="194" y="24"/>
                </a:cubicBezTo>
                <a:cubicBezTo>
                  <a:pt x="124" y="109"/>
                  <a:pt x="124" y="109"/>
                  <a:pt x="124" y="109"/>
                </a:cubicBezTo>
                <a:cubicBezTo>
                  <a:pt x="121" y="112"/>
                  <a:pt x="117" y="114"/>
                  <a:pt x="113" y="114"/>
                </a:cubicBezTo>
                <a:moveTo>
                  <a:pt x="226" y="100"/>
                </a:moveTo>
                <a:cubicBezTo>
                  <a:pt x="226" y="114"/>
                  <a:pt x="226" y="114"/>
                  <a:pt x="226" y="114"/>
                </a:cubicBezTo>
                <a:cubicBezTo>
                  <a:pt x="226" y="122"/>
                  <a:pt x="219" y="128"/>
                  <a:pt x="212" y="128"/>
                </a:cubicBezTo>
                <a:cubicBezTo>
                  <a:pt x="197" y="213"/>
                  <a:pt x="197" y="213"/>
                  <a:pt x="197" y="213"/>
                </a:cubicBezTo>
                <a:cubicBezTo>
                  <a:pt x="28" y="213"/>
                  <a:pt x="28" y="213"/>
                  <a:pt x="28" y="213"/>
                </a:cubicBezTo>
                <a:cubicBezTo>
                  <a:pt x="14" y="128"/>
                  <a:pt x="14" y="128"/>
                  <a:pt x="14" y="128"/>
                </a:cubicBezTo>
                <a:cubicBezTo>
                  <a:pt x="6" y="128"/>
                  <a:pt x="0" y="122"/>
                  <a:pt x="0" y="114"/>
                </a:cubicBezTo>
                <a:cubicBezTo>
                  <a:pt x="0" y="100"/>
                  <a:pt x="0" y="100"/>
                  <a:pt x="0" y="100"/>
                </a:cubicBezTo>
                <a:cubicBezTo>
                  <a:pt x="0" y="92"/>
                  <a:pt x="6" y="86"/>
                  <a:pt x="14" y="86"/>
                </a:cubicBezTo>
                <a:cubicBezTo>
                  <a:pt x="97" y="86"/>
                  <a:pt x="97" y="86"/>
                  <a:pt x="97" y="86"/>
                </a:cubicBezTo>
                <a:cubicBezTo>
                  <a:pt x="97" y="86"/>
                  <a:pt x="97" y="86"/>
                  <a:pt x="97" y="86"/>
                </a:cubicBezTo>
                <a:cubicBezTo>
                  <a:pt x="89" y="95"/>
                  <a:pt x="90" y="109"/>
                  <a:pt x="99" y="116"/>
                </a:cubicBezTo>
                <a:cubicBezTo>
                  <a:pt x="103" y="119"/>
                  <a:pt x="108" y="121"/>
                  <a:pt x="113" y="121"/>
                </a:cubicBezTo>
                <a:cubicBezTo>
                  <a:pt x="119" y="121"/>
                  <a:pt x="125" y="118"/>
                  <a:pt x="129" y="114"/>
                </a:cubicBezTo>
                <a:cubicBezTo>
                  <a:pt x="152" y="86"/>
                  <a:pt x="152" y="86"/>
                  <a:pt x="152" y="86"/>
                </a:cubicBezTo>
                <a:cubicBezTo>
                  <a:pt x="212" y="86"/>
                  <a:pt x="212" y="86"/>
                  <a:pt x="212" y="86"/>
                </a:cubicBezTo>
                <a:cubicBezTo>
                  <a:pt x="219" y="86"/>
                  <a:pt x="226" y="92"/>
                  <a:pt x="226" y="100"/>
                </a:cubicBezTo>
                <a:close/>
                <a:moveTo>
                  <a:pt x="63" y="149"/>
                </a:moveTo>
                <a:cubicBezTo>
                  <a:pt x="63" y="145"/>
                  <a:pt x="60" y="142"/>
                  <a:pt x="56" y="142"/>
                </a:cubicBezTo>
                <a:cubicBezTo>
                  <a:pt x="53" y="142"/>
                  <a:pt x="49" y="145"/>
                  <a:pt x="49" y="149"/>
                </a:cubicBezTo>
                <a:cubicBezTo>
                  <a:pt x="49" y="192"/>
                  <a:pt x="49" y="192"/>
                  <a:pt x="49" y="192"/>
                </a:cubicBezTo>
                <a:cubicBezTo>
                  <a:pt x="49" y="196"/>
                  <a:pt x="53" y="199"/>
                  <a:pt x="56" y="199"/>
                </a:cubicBezTo>
                <a:cubicBezTo>
                  <a:pt x="60" y="199"/>
                  <a:pt x="63" y="196"/>
                  <a:pt x="63" y="192"/>
                </a:cubicBezTo>
                <a:lnTo>
                  <a:pt x="63" y="149"/>
                </a:lnTo>
                <a:close/>
                <a:moveTo>
                  <a:pt x="92" y="149"/>
                </a:moveTo>
                <a:cubicBezTo>
                  <a:pt x="92" y="145"/>
                  <a:pt x="89" y="142"/>
                  <a:pt x="85" y="142"/>
                </a:cubicBezTo>
                <a:cubicBezTo>
                  <a:pt x="81" y="142"/>
                  <a:pt x="78" y="145"/>
                  <a:pt x="78" y="149"/>
                </a:cubicBezTo>
                <a:cubicBezTo>
                  <a:pt x="78" y="192"/>
                  <a:pt x="78" y="192"/>
                  <a:pt x="78" y="192"/>
                </a:cubicBezTo>
                <a:cubicBezTo>
                  <a:pt x="78" y="196"/>
                  <a:pt x="81" y="199"/>
                  <a:pt x="85" y="199"/>
                </a:cubicBezTo>
                <a:cubicBezTo>
                  <a:pt x="89" y="199"/>
                  <a:pt x="92" y="196"/>
                  <a:pt x="92" y="192"/>
                </a:cubicBezTo>
                <a:lnTo>
                  <a:pt x="92" y="149"/>
                </a:lnTo>
                <a:close/>
                <a:moveTo>
                  <a:pt x="120" y="149"/>
                </a:moveTo>
                <a:cubicBezTo>
                  <a:pt x="120" y="145"/>
                  <a:pt x="117" y="142"/>
                  <a:pt x="113" y="142"/>
                </a:cubicBezTo>
                <a:cubicBezTo>
                  <a:pt x="109" y="142"/>
                  <a:pt x="106" y="145"/>
                  <a:pt x="106" y="149"/>
                </a:cubicBezTo>
                <a:cubicBezTo>
                  <a:pt x="106" y="192"/>
                  <a:pt x="106" y="192"/>
                  <a:pt x="106" y="192"/>
                </a:cubicBezTo>
                <a:cubicBezTo>
                  <a:pt x="106" y="196"/>
                  <a:pt x="109" y="199"/>
                  <a:pt x="113" y="199"/>
                </a:cubicBezTo>
                <a:cubicBezTo>
                  <a:pt x="117" y="199"/>
                  <a:pt x="120" y="196"/>
                  <a:pt x="120" y="192"/>
                </a:cubicBezTo>
                <a:lnTo>
                  <a:pt x="120" y="149"/>
                </a:lnTo>
                <a:close/>
                <a:moveTo>
                  <a:pt x="148" y="149"/>
                </a:moveTo>
                <a:cubicBezTo>
                  <a:pt x="148" y="145"/>
                  <a:pt x="145" y="142"/>
                  <a:pt x="141" y="142"/>
                </a:cubicBezTo>
                <a:cubicBezTo>
                  <a:pt x="137" y="142"/>
                  <a:pt x="134" y="145"/>
                  <a:pt x="134" y="149"/>
                </a:cubicBezTo>
                <a:cubicBezTo>
                  <a:pt x="134" y="192"/>
                  <a:pt x="134" y="192"/>
                  <a:pt x="134" y="192"/>
                </a:cubicBezTo>
                <a:cubicBezTo>
                  <a:pt x="134" y="196"/>
                  <a:pt x="137" y="199"/>
                  <a:pt x="141" y="199"/>
                </a:cubicBezTo>
                <a:cubicBezTo>
                  <a:pt x="145" y="199"/>
                  <a:pt x="148" y="196"/>
                  <a:pt x="148" y="192"/>
                </a:cubicBezTo>
                <a:lnTo>
                  <a:pt x="148" y="149"/>
                </a:lnTo>
                <a:close/>
                <a:moveTo>
                  <a:pt x="176" y="149"/>
                </a:moveTo>
                <a:cubicBezTo>
                  <a:pt x="176" y="145"/>
                  <a:pt x="173" y="142"/>
                  <a:pt x="169" y="142"/>
                </a:cubicBezTo>
                <a:cubicBezTo>
                  <a:pt x="165" y="142"/>
                  <a:pt x="162" y="145"/>
                  <a:pt x="162" y="149"/>
                </a:cubicBezTo>
                <a:cubicBezTo>
                  <a:pt x="162" y="192"/>
                  <a:pt x="162" y="192"/>
                  <a:pt x="162" y="192"/>
                </a:cubicBezTo>
                <a:cubicBezTo>
                  <a:pt x="162" y="196"/>
                  <a:pt x="165" y="199"/>
                  <a:pt x="169" y="199"/>
                </a:cubicBezTo>
                <a:cubicBezTo>
                  <a:pt x="173" y="199"/>
                  <a:pt x="176" y="196"/>
                  <a:pt x="176" y="192"/>
                </a:cubicBezTo>
                <a:lnTo>
                  <a:pt x="176" y="149"/>
                </a:lnTo>
                <a:close/>
              </a:path>
            </a:pathLst>
          </a:cu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sp>
        <p:nvSpPr>
          <p:cNvPr id="34" name="Freeform 9"/>
          <p:cNvSpPr>
            <a:spLocks/>
          </p:cNvSpPr>
          <p:nvPr/>
        </p:nvSpPr>
        <p:spPr bwMode="auto">
          <a:xfrm>
            <a:off x="10007353" y="2474023"/>
            <a:ext cx="330873" cy="229497"/>
          </a:xfrm>
          <a:custGeom>
            <a:avLst/>
            <a:gdLst>
              <a:gd name="T0" fmla="*/ 211 w 225"/>
              <a:gd name="T1" fmla="*/ 0 h 156"/>
              <a:gd name="T2" fmla="*/ 169 w 225"/>
              <a:gd name="T3" fmla="*/ 0 h 156"/>
              <a:gd name="T4" fmla="*/ 155 w 225"/>
              <a:gd name="T5" fmla="*/ 15 h 156"/>
              <a:gd name="T6" fmla="*/ 42 w 225"/>
              <a:gd name="T7" fmla="*/ 15 h 156"/>
              <a:gd name="T8" fmla="*/ 42 w 225"/>
              <a:gd name="T9" fmla="*/ 29 h 156"/>
              <a:gd name="T10" fmla="*/ 208 w 225"/>
              <a:gd name="T11" fmla="*/ 29 h 156"/>
              <a:gd name="T12" fmla="*/ 189 w 225"/>
              <a:gd name="T13" fmla="*/ 124 h 156"/>
              <a:gd name="T14" fmla="*/ 169 w 225"/>
              <a:gd name="T15" fmla="*/ 43 h 156"/>
              <a:gd name="T16" fmla="*/ 0 w 225"/>
              <a:gd name="T17" fmla="*/ 43 h 156"/>
              <a:gd name="T18" fmla="*/ 28 w 225"/>
              <a:gd name="T19" fmla="*/ 156 h 156"/>
              <a:gd name="T20" fmla="*/ 197 w 225"/>
              <a:gd name="T21" fmla="*/ 156 h 156"/>
              <a:gd name="T22" fmla="*/ 225 w 225"/>
              <a:gd name="T23" fmla="*/ 15 h 156"/>
              <a:gd name="T24" fmla="*/ 211 w 225"/>
              <a:gd name="T25" fmla="*/ 0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5" h="156">
                <a:moveTo>
                  <a:pt x="211" y="0"/>
                </a:moveTo>
                <a:cubicBezTo>
                  <a:pt x="169" y="0"/>
                  <a:pt x="169" y="0"/>
                  <a:pt x="169" y="0"/>
                </a:cubicBezTo>
                <a:cubicBezTo>
                  <a:pt x="161" y="0"/>
                  <a:pt x="155" y="7"/>
                  <a:pt x="155" y="15"/>
                </a:cubicBezTo>
                <a:cubicBezTo>
                  <a:pt x="42" y="15"/>
                  <a:pt x="42" y="15"/>
                  <a:pt x="42" y="15"/>
                </a:cubicBezTo>
                <a:cubicBezTo>
                  <a:pt x="42" y="29"/>
                  <a:pt x="42" y="29"/>
                  <a:pt x="42" y="29"/>
                </a:cubicBezTo>
                <a:cubicBezTo>
                  <a:pt x="208" y="29"/>
                  <a:pt x="208" y="29"/>
                  <a:pt x="208" y="29"/>
                </a:cubicBezTo>
                <a:cubicBezTo>
                  <a:pt x="189" y="124"/>
                  <a:pt x="189" y="124"/>
                  <a:pt x="189" y="124"/>
                </a:cubicBezTo>
                <a:cubicBezTo>
                  <a:pt x="169" y="43"/>
                  <a:pt x="169" y="43"/>
                  <a:pt x="169" y="43"/>
                </a:cubicBezTo>
                <a:cubicBezTo>
                  <a:pt x="0" y="43"/>
                  <a:pt x="0" y="43"/>
                  <a:pt x="0" y="43"/>
                </a:cubicBezTo>
                <a:cubicBezTo>
                  <a:pt x="28" y="156"/>
                  <a:pt x="28" y="156"/>
                  <a:pt x="28" y="156"/>
                </a:cubicBezTo>
                <a:cubicBezTo>
                  <a:pt x="197" y="156"/>
                  <a:pt x="197" y="156"/>
                  <a:pt x="197" y="156"/>
                </a:cubicBezTo>
                <a:cubicBezTo>
                  <a:pt x="225" y="15"/>
                  <a:pt x="225" y="15"/>
                  <a:pt x="225" y="15"/>
                </a:cubicBezTo>
                <a:cubicBezTo>
                  <a:pt x="225" y="7"/>
                  <a:pt x="219" y="0"/>
                  <a:pt x="211" y="0"/>
                </a:cubicBezTo>
                <a:close/>
              </a:path>
            </a:pathLst>
          </a:cu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grpSp>
        <p:nvGrpSpPr>
          <p:cNvPr id="30" name="组合 29"/>
          <p:cNvGrpSpPr/>
          <p:nvPr/>
        </p:nvGrpSpPr>
        <p:grpSpPr>
          <a:xfrm>
            <a:off x="481368" y="440281"/>
            <a:ext cx="2007509" cy="721887"/>
            <a:chOff x="481368" y="440281"/>
            <a:chExt cx="2007509" cy="721887"/>
          </a:xfrm>
        </p:grpSpPr>
        <p:sp>
          <p:nvSpPr>
            <p:cNvPr id="35"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02</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39"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项目分析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0" name="矩形 39"/>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2097406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500" fill="hold"/>
                                        <p:tgtEl>
                                          <p:spTgt spid="10"/>
                                        </p:tgtEl>
                                        <p:attrNameLst>
                                          <p:attrName>ppt_w</p:attrName>
                                        </p:attrNameLst>
                                      </p:cBhvr>
                                      <p:tavLst>
                                        <p:tav tm="0">
                                          <p:val>
                                            <p:fltVal val="0"/>
                                          </p:val>
                                        </p:tav>
                                        <p:tav tm="100000">
                                          <p:val>
                                            <p:strVal val="#ppt_w"/>
                                          </p:val>
                                        </p:tav>
                                      </p:tavLst>
                                    </p:anim>
                                    <p:anim calcmode="lin" valueType="num">
                                      <p:cBhvr>
                                        <p:cTn id="8" dur="500" fill="hold"/>
                                        <p:tgtEl>
                                          <p:spTgt spid="10"/>
                                        </p:tgtEl>
                                        <p:attrNameLst>
                                          <p:attrName>ppt_h</p:attrName>
                                        </p:attrNameLst>
                                      </p:cBhvr>
                                      <p:tavLst>
                                        <p:tav tm="0">
                                          <p:val>
                                            <p:fltVal val="0"/>
                                          </p:val>
                                        </p:tav>
                                        <p:tav tm="100000">
                                          <p:val>
                                            <p:strVal val="#ppt_h"/>
                                          </p:val>
                                        </p:tav>
                                      </p:tavLst>
                                    </p:anim>
                                    <p:animEffect transition="in" filter="fade">
                                      <p:cBhvr>
                                        <p:cTn id="9" dur="500"/>
                                        <p:tgtEl>
                                          <p:spTgt spid="10"/>
                                        </p:tgtEl>
                                      </p:cBhvr>
                                    </p:animEffect>
                                  </p:childTnLst>
                                </p:cTn>
                              </p:par>
                              <p:par>
                                <p:cTn id="10" presetID="2" presetClass="entr" presetSubtype="8"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41"/>
                                        </p:tgtEl>
                                        <p:attrNameLst>
                                          <p:attrName>style.visibility</p:attrName>
                                        </p:attrNameLst>
                                      </p:cBhvr>
                                      <p:to>
                                        <p:strVal val="visible"/>
                                      </p:to>
                                    </p:set>
                                    <p:anim calcmode="lin" valueType="num">
                                      <p:cBhvr additive="base">
                                        <p:cTn id="16" dur="500" fill="hold"/>
                                        <p:tgtEl>
                                          <p:spTgt spid="41"/>
                                        </p:tgtEl>
                                        <p:attrNameLst>
                                          <p:attrName>ppt_x</p:attrName>
                                        </p:attrNameLst>
                                      </p:cBhvr>
                                      <p:tavLst>
                                        <p:tav tm="0">
                                          <p:val>
                                            <p:strVal val="1+#ppt_w/2"/>
                                          </p:val>
                                        </p:tav>
                                        <p:tav tm="100000">
                                          <p:val>
                                            <p:strVal val="#ppt_x"/>
                                          </p:val>
                                        </p:tav>
                                      </p:tavLst>
                                    </p:anim>
                                    <p:anim calcmode="lin" valueType="num">
                                      <p:cBhvr additive="base">
                                        <p:cTn id="17" dur="500" fill="hold"/>
                                        <p:tgtEl>
                                          <p:spTgt spid="41"/>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42"/>
                                        </p:tgtEl>
                                        <p:attrNameLst>
                                          <p:attrName>style.visibility</p:attrName>
                                        </p:attrNameLst>
                                      </p:cBhvr>
                                      <p:to>
                                        <p:strVal val="visible"/>
                                      </p:to>
                                    </p:set>
                                    <p:anim calcmode="lin" valueType="num">
                                      <p:cBhvr additive="base">
                                        <p:cTn id="20" dur="500" fill="hold"/>
                                        <p:tgtEl>
                                          <p:spTgt spid="42"/>
                                        </p:tgtEl>
                                        <p:attrNameLst>
                                          <p:attrName>ppt_x</p:attrName>
                                        </p:attrNameLst>
                                      </p:cBhvr>
                                      <p:tavLst>
                                        <p:tav tm="0">
                                          <p:val>
                                            <p:strVal val="1+#ppt_w/2"/>
                                          </p:val>
                                        </p:tav>
                                        <p:tav tm="100000">
                                          <p:val>
                                            <p:strVal val="#ppt_x"/>
                                          </p:val>
                                        </p:tav>
                                      </p:tavLst>
                                    </p:anim>
                                    <p:anim calcmode="lin" valueType="num">
                                      <p:cBhvr additive="base">
                                        <p:cTn id="21" dur="500" fill="hold"/>
                                        <p:tgtEl>
                                          <p:spTgt spid="42"/>
                                        </p:tgtEl>
                                        <p:attrNameLst>
                                          <p:attrName>ppt_y</p:attrName>
                                        </p:attrNameLst>
                                      </p:cBhvr>
                                      <p:tavLst>
                                        <p:tav tm="0">
                                          <p:val>
                                            <p:strVal val="#ppt_y"/>
                                          </p:val>
                                        </p:tav>
                                        <p:tav tm="100000">
                                          <p:val>
                                            <p:strVal val="#ppt_y"/>
                                          </p:val>
                                        </p:tav>
                                      </p:tavLst>
                                    </p:anim>
                                  </p:childTnLst>
                                </p:cTn>
                              </p:par>
                              <p:par>
                                <p:cTn id="22" presetID="2" presetClass="entr" presetSubtype="8" fill="hold" grpId="0" nodeType="withEffect">
                                  <p:stCondLst>
                                    <p:cond delay="0"/>
                                  </p:stCondLst>
                                  <p:childTnLst>
                                    <p:set>
                                      <p:cBhvr>
                                        <p:cTn id="23" dur="1" fill="hold">
                                          <p:stCondLst>
                                            <p:cond delay="0"/>
                                          </p:stCondLst>
                                        </p:cTn>
                                        <p:tgtEl>
                                          <p:spTgt spid="44"/>
                                        </p:tgtEl>
                                        <p:attrNameLst>
                                          <p:attrName>style.visibility</p:attrName>
                                        </p:attrNameLst>
                                      </p:cBhvr>
                                      <p:to>
                                        <p:strVal val="visible"/>
                                      </p:to>
                                    </p:set>
                                    <p:anim calcmode="lin" valueType="num">
                                      <p:cBhvr additive="base">
                                        <p:cTn id="24" dur="500" fill="hold"/>
                                        <p:tgtEl>
                                          <p:spTgt spid="44"/>
                                        </p:tgtEl>
                                        <p:attrNameLst>
                                          <p:attrName>ppt_x</p:attrName>
                                        </p:attrNameLst>
                                      </p:cBhvr>
                                      <p:tavLst>
                                        <p:tav tm="0">
                                          <p:val>
                                            <p:strVal val="0-#ppt_w/2"/>
                                          </p:val>
                                        </p:tav>
                                        <p:tav tm="100000">
                                          <p:val>
                                            <p:strVal val="#ppt_x"/>
                                          </p:val>
                                        </p:tav>
                                      </p:tavLst>
                                    </p:anim>
                                    <p:anim calcmode="lin" valueType="num">
                                      <p:cBhvr additive="base">
                                        <p:cTn id="25" dur="500" fill="hold"/>
                                        <p:tgtEl>
                                          <p:spTgt spid="44"/>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8" fill="hold" nodeType="clickEffect">
                                  <p:stCondLst>
                                    <p:cond delay="0"/>
                                  </p:stCondLst>
                                  <p:childTnLst>
                                    <p:set>
                                      <p:cBhvr>
                                        <p:cTn id="29" dur="1" fill="hold">
                                          <p:stCondLst>
                                            <p:cond delay="0"/>
                                          </p:stCondLst>
                                        </p:cTn>
                                        <p:tgtEl>
                                          <p:spTgt spid="67"/>
                                        </p:tgtEl>
                                        <p:attrNameLst>
                                          <p:attrName>style.visibility</p:attrName>
                                        </p:attrNameLst>
                                      </p:cBhvr>
                                      <p:to>
                                        <p:strVal val="visible"/>
                                      </p:to>
                                    </p:set>
                                    <p:anim calcmode="lin" valueType="num">
                                      <p:cBhvr additive="base">
                                        <p:cTn id="30" dur="300" fill="hold"/>
                                        <p:tgtEl>
                                          <p:spTgt spid="67"/>
                                        </p:tgtEl>
                                        <p:attrNameLst>
                                          <p:attrName>ppt_x</p:attrName>
                                        </p:attrNameLst>
                                      </p:cBhvr>
                                      <p:tavLst>
                                        <p:tav tm="0">
                                          <p:val>
                                            <p:strVal val="0-#ppt_w/2"/>
                                          </p:val>
                                        </p:tav>
                                        <p:tav tm="100000">
                                          <p:val>
                                            <p:strVal val="#ppt_x"/>
                                          </p:val>
                                        </p:tav>
                                      </p:tavLst>
                                    </p:anim>
                                    <p:anim calcmode="lin" valueType="num">
                                      <p:cBhvr additive="base">
                                        <p:cTn id="31" dur="300" fill="hold"/>
                                        <p:tgtEl>
                                          <p:spTgt spid="67"/>
                                        </p:tgtEl>
                                        <p:attrNameLst>
                                          <p:attrName>ppt_y</p:attrName>
                                        </p:attrNameLst>
                                      </p:cBhvr>
                                      <p:tavLst>
                                        <p:tav tm="0">
                                          <p:val>
                                            <p:strVal val="#ppt_y"/>
                                          </p:val>
                                        </p:tav>
                                        <p:tav tm="100000">
                                          <p:val>
                                            <p:strVal val="#ppt_y"/>
                                          </p:val>
                                        </p:tav>
                                      </p:tavLst>
                                    </p:anim>
                                  </p:childTnLst>
                                </p:cTn>
                              </p:par>
                            </p:childTnLst>
                          </p:cTn>
                        </p:par>
                        <p:par>
                          <p:cTn id="32" fill="hold">
                            <p:stCondLst>
                              <p:cond delay="300"/>
                            </p:stCondLst>
                            <p:childTnLst>
                              <p:par>
                                <p:cTn id="33" presetID="2" presetClass="entr" presetSubtype="8" fill="hold" nodeType="afterEffect">
                                  <p:stCondLst>
                                    <p:cond delay="0"/>
                                  </p:stCondLst>
                                  <p:childTnLst>
                                    <p:set>
                                      <p:cBhvr>
                                        <p:cTn id="34" dur="1" fill="hold">
                                          <p:stCondLst>
                                            <p:cond delay="0"/>
                                          </p:stCondLst>
                                        </p:cTn>
                                        <p:tgtEl>
                                          <p:spTgt spid="68"/>
                                        </p:tgtEl>
                                        <p:attrNameLst>
                                          <p:attrName>style.visibility</p:attrName>
                                        </p:attrNameLst>
                                      </p:cBhvr>
                                      <p:to>
                                        <p:strVal val="visible"/>
                                      </p:to>
                                    </p:set>
                                    <p:anim calcmode="lin" valueType="num">
                                      <p:cBhvr additive="base">
                                        <p:cTn id="35" dur="300" fill="hold"/>
                                        <p:tgtEl>
                                          <p:spTgt spid="68"/>
                                        </p:tgtEl>
                                        <p:attrNameLst>
                                          <p:attrName>ppt_x</p:attrName>
                                        </p:attrNameLst>
                                      </p:cBhvr>
                                      <p:tavLst>
                                        <p:tav tm="0">
                                          <p:val>
                                            <p:strVal val="0-#ppt_w/2"/>
                                          </p:val>
                                        </p:tav>
                                        <p:tav tm="100000">
                                          <p:val>
                                            <p:strVal val="#ppt_x"/>
                                          </p:val>
                                        </p:tav>
                                      </p:tavLst>
                                    </p:anim>
                                    <p:anim calcmode="lin" valueType="num">
                                      <p:cBhvr additive="base">
                                        <p:cTn id="36" dur="300" fill="hold"/>
                                        <p:tgtEl>
                                          <p:spTgt spid="68"/>
                                        </p:tgtEl>
                                        <p:attrNameLst>
                                          <p:attrName>ppt_y</p:attrName>
                                        </p:attrNameLst>
                                      </p:cBhvr>
                                      <p:tavLst>
                                        <p:tav tm="0">
                                          <p:val>
                                            <p:strVal val="#ppt_y"/>
                                          </p:val>
                                        </p:tav>
                                        <p:tav tm="100000">
                                          <p:val>
                                            <p:strVal val="#ppt_y"/>
                                          </p:val>
                                        </p:tav>
                                      </p:tavLst>
                                    </p:anim>
                                  </p:childTnLst>
                                </p:cTn>
                              </p:par>
                            </p:childTnLst>
                          </p:cTn>
                        </p:par>
                        <p:par>
                          <p:cTn id="37" fill="hold">
                            <p:stCondLst>
                              <p:cond delay="600"/>
                            </p:stCondLst>
                            <p:childTnLst>
                              <p:par>
                                <p:cTn id="38" presetID="2" presetClass="entr" presetSubtype="8" fill="hold" nodeType="afterEffect">
                                  <p:stCondLst>
                                    <p:cond delay="0"/>
                                  </p:stCondLst>
                                  <p:childTnLst>
                                    <p:set>
                                      <p:cBhvr>
                                        <p:cTn id="39" dur="1" fill="hold">
                                          <p:stCondLst>
                                            <p:cond delay="0"/>
                                          </p:stCondLst>
                                        </p:cTn>
                                        <p:tgtEl>
                                          <p:spTgt spid="69"/>
                                        </p:tgtEl>
                                        <p:attrNameLst>
                                          <p:attrName>style.visibility</p:attrName>
                                        </p:attrNameLst>
                                      </p:cBhvr>
                                      <p:to>
                                        <p:strVal val="visible"/>
                                      </p:to>
                                    </p:set>
                                    <p:anim calcmode="lin" valueType="num">
                                      <p:cBhvr additive="base">
                                        <p:cTn id="40" dur="300" fill="hold"/>
                                        <p:tgtEl>
                                          <p:spTgt spid="69"/>
                                        </p:tgtEl>
                                        <p:attrNameLst>
                                          <p:attrName>ppt_x</p:attrName>
                                        </p:attrNameLst>
                                      </p:cBhvr>
                                      <p:tavLst>
                                        <p:tav tm="0">
                                          <p:val>
                                            <p:strVal val="0-#ppt_w/2"/>
                                          </p:val>
                                        </p:tav>
                                        <p:tav tm="100000">
                                          <p:val>
                                            <p:strVal val="#ppt_x"/>
                                          </p:val>
                                        </p:tav>
                                      </p:tavLst>
                                    </p:anim>
                                    <p:anim calcmode="lin" valueType="num">
                                      <p:cBhvr additive="base">
                                        <p:cTn id="41" dur="300" fill="hold"/>
                                        <p:tgtEl>
                                          <p:spTgt spid="69"/>
                                        </p:tgtEl>
                                        <p:attrNameLst>
                                          <p:attrName>ppt_y</p:attrName>
                                        </p:attrNameLst>
                                      </p:cBhvr>
                                      <p:tavLst>
                                        <p:tav tm="0">
                                          <p:val>
                                            <p:strVal val="#ppt_y"/>
                                          </p:val>
                                        </p:tav>
                                        <p:tav tm="100000">
                                          <p:val>
                                            <p:strVal val="#ppt_y"/>
                                          </p:val>
                                        </p:tav>
                                      </p:tavLst>
                                    </p:anim>
                                  </p:childTnLst>
                                </p:cTn>
                              </p:par>
                            </p:childTnLst>
                          </p:cTn>
                        </p:par>
                        <p:par>
                          <p:cTn id="42" fill="hold">
                            <p:stCondLst>
                              <p:cond delay="900"/>
                            </p:stCondLst>
                            <p:childTnLst>
                              <p:par>
                                <p:cTn id="43" presetID="2" presetClass="entr" presetSubtype="8" fill="hold" nodeType="afterEffect">
                                  <p:stCondLst>
                                    <p:cond delay="0"/>
                                  </p:stCondLst>
                                  <p:childTnLst>
                                    <p:set>
                                      <p:cBhvr>
                                        <p:cTn id="44" dur="1" fill="hold">
                                          <p:stCondLst>
                                            <p:cond delay="0"/>
                                          </p:stCondLst>
                                        </p:cTn>
                                        <p:tgtEl>
                                          <p:spTgt spid="70"/>
                                        </p:tgtEl>
                                        <p:attrNameLst>
                                          <p:attrName>style.visibility</p:attrName>
                                        </p:attrNameLst>
                                      </p:cBhvr>
                                      <p:to>
                                        <p:strVal val="visible"/>
                                      </p:to>
                                    </p:set>
                                    <p:anim calcmode="lin" valueType="num">
                                      <p:cBhvr additive="base">
                                        <p:cTn id="45" dur="300" fill="hold"/>
                                        <p:tgtEl>
                                          <p:spTgt spid="70"/>
                                        </p:tgtEl>
                                        <p:attrNameLst>
                                          <p:attrName>ppt_x</p:attrName>
                                        </p:attrNameLst>
                                      </p:cBhvr>
                                      <p:tavLst>
                                        <p:tav tm="0">
                                          <p:val>
                                            <p:strVal val="0-#ppt_w/2"/>
                                          </p:val>
                                        </p:tav>
                                        <p:tav tm="100000">
                                          <p:val>
                                            <p:strVal val="#ppt_x"/>
                                          </p:val>
                                        </p:tav>
                                      </p:tavLst>
                                    </p:anim>
                                    <p:anim calcmode="lin" valueType="num">
                                      <p:cBhvr additive="base">
                                        <p:cTn id="46" dur="300" fill="hold"/>
                                        <p:tgtEl>
                                          <p:spTgt spid="70"/>
                                        </p:tgtEl>
                                        <p:attrNameLst>
                                          <p:attrName>ppt_y</p:attrName>
                                        </p:attrNameLst>
                                      </p:cBhvr>
                                      <p:tavLst>
                                        <p:tav tm="0">
                                          <p:val>
                                            <p:strVal val="#ppt_y"/>
                                          </p:val>
                                        </p:tav>
                                        <p:tav tm="100000">
                                          <p:val>
                                            <p:strVal val="#ppt_y"/>
                                          </p:val>
                                        </p:tav>
                                      </p:tavLst>
                                    </p:anim>
                                  </p:childTnLst>
                                </p:cTn>
                              </p:par>
                              <p:par>
                                <p:cTn id="47" presetID="14" presetClass="entr" presetSubtype="5" fill="hold" grpId="0" nodeType="withEffect">
                                  <p:stCondLst>
                                    <p:cond delay="1000"/>
                                  </p:stCondLst>
                                  <p:childTnLst>
                                    <p:set>
                                      <p:cBhvr>
                                        <p:cTn id="48" dur="1" fill="hold">
                                          <p:stCondLst>
                                            <p:cond delay="0"/>
                                          </p:stCondLst>
                                        </p:cTn>
                                        <p:tgtEl>
                                          <p:spTgt spid="32"/>
                                        </p:tgtEl>
                                        <p:attrNameLst>
                                          <p:attrName>style.visibility</p:attrName>
                                        </p:attrNameLst>
                                      </p:cBhvr>
                                      <p:to>
                                        <p:strVal val="visible"/>
                                      </p:to>
                                    </p:set>
                                    <p:animEffect transition="in" filter="randombar(vertical)">
                                      <p:cBhvr>
                                        <p:cTn id="49" dur="500"/>
                                        <p:tgtEl>
                                          <p:spTgt spid="32"/>
                                        </p:tgtEl>
                                      </p:cBhvr>
                                    </p:animEffect>
                                  </p:childTnLst>
                                </p:cTn>
                              </p:par>
                              <p:par>
                                <p:cTn id="50" presetID="14" presetClass="entr" presetSubtype="5" fill="hold" grpId="0" nodeType="withEffect">
                                  <p:stCondLst>
                                    <p:cond delay="1000"/>
                                  </p:stCondLst>
                                  <p:childTnLst>
                                    <p:set>
                                      <p:cBhvr>
                                        <p:cTn id="51" dur="1" fill="hold">
                                          <p:stCondLst>
                                            <p:cond delay="0"/>
                                          </p:stCondLst>
                                        </p:cTn>
                                        <p:tgtEl>
                                          <p:spTgt spid="33"/>
                                        </p:tgtEl>
                                        <p:attrNameLst>
                                          <p:attrName>style.visibility</p:attrName>
                                        </p:attrNameLst>
                                      </p:cBhvr>
                                      <p:to>
                                        <p:strVal val="visible"/>
                                      </p:to>
                                    </p:set>
                                    <p:animEffect transition="in" filter="randombar(vertical)">
                                      <p:cBhvr>
                                        <p:cTn id="52" dur="500"/>
                                        <p:tgtEl>
                                          <p:spTgt spid="33"/>
                                        </p:tgtEl>
                                      </p:cBhvr>
                                    </p:animEffect>
                                  </p:childTnLst>
                                </p:cTn>
                              </p:par>
                              <p:par>
                                <p:cTn id="53" presetID="14" presetClass="entr" presetSubtype="5" fill="hold" grpId="0" nodeType="withEffect">
                                  <p:stCondLst>
                                    <p:cond delay="1000"/>
                                  </p:stCondLst>
                                  <p:childTnLst>
                                    <p:set>
                                      <p:cBhvr>
                                        <p:cTn id="54" dur="1" fill="hold">
                                          <p:stCondLst>
                                            <p:cond delay="0"/>
                                          </p:stCondLst>
                                        </p:cTn>
                                        <p:tgtEl>
                                          <p:spTgt spid="31"/>
                                        </p:tgtEl>
                                        <p:attrNameLst>
                                          <p:attrName>style.visibility</p:attrName>
                                        </p:attrNameLst>
                                      </p:cBhvr>
                                      <p:to>
                                        <p:strVal val="visible"/>
                                      </p:to>
                                    </p:set>
                                    <p:animEffect transition="in" filter="randombar(vertical)">
                                      <p:cBhvr>
                                        <p:cTn id="55" dur="500"/>
                                        <p:tgtEl>
                                          <p:spTgt spid="31"/>
                                        </p:tgtEl>
                                      </p:cBhvr>
                                    </p:animEffect>
                                  </p:childTnLst>
                                </p:cTn>
                              </p:par>
                              <p:par>
                                <p:cTn id="56" presetID="14" presetClass="entr" presetSubtype="5" fill="hold" grpId="0" nodeType="withEffect">
                                  <p:stCondLst>
                                    <p:cond delay="1000"/>
                                  </p:stCondLst>
                                  <p:childTnLst>
                                    <p:set>
                                      <p:cBhvr>
                                        <p:cTn id="57" dur="1" fill="hold">
                                          <p:stCondLst>
                                            <p:cond delay="0"/>
                                          </p:stCondLst>
                                        </p:cTn>
                                        <p:tgtEl>
                                          <p:spTgt spid="34"/>
                                        </p:tgtEl>
                                        <p:attrNameLst>
                                          <p:attrName>style.visibility</p:attrName>
                                        </p:attrNameLst>
                                      </p:cBhvr>
                                      <p:to>
                                        <p:strVal val="visible"/>
                                      </p:to>
                                    </p:set>
                                    <p:animEffect transition="in" filter="randombar(vertical)">
                                      <p:cBhvr>
                                        <p:cTn id="58" dur="500"/>
                                        <p:tgtEl>
                                          <p:spTgt spid="34"/>
                                        </p:tgtEl>
                                      </p:cBhvr>
                                    </p:animEffect>
                                  </p:childTnLst>
                                </p:cTn>
                              </p:par>
                            </p:childTnLst>
                          </p:cTn>
                        </p:par>
                      </p:childTnLst>
                    </p:cTn>
                  </p:par>
                  <p:par>
                    <p:cTn id="59" fill="hold">
                      <p:stCondLst>
                        <p:cond delay="indefinite"/>
                      </p:stCondLst>
                      <p:childTnLst>
                        <p:par>
                          <p:cTn id="60" fill="hold">
                            <p:stCondLst>
                              <p:cond delay="0"/>
                            </p:stCondLst>
                            <p:childTnLst>
                              <p:par>
                                <p:cTn id="61" presetID="53" presetClass="entr" presetSubtype="16"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 calcmode="lin" valueType="num">
                                      <p:cBhvr>
                                        <p:cTn id="63" dur="500" fill="hold"/>
                                        <p:tgtEl>
                                          <p:spTgt spid="6"/>
                                        </p:tgtEl>
                                        <p:attrNameLst>
                                          <p:attrName>ppt_w</p:attrName>
                                        </p:attrNameLst>
                                      </p:cBhvr>
                                      <p:tavLst>
                                        <p:tav tm="0">
                                          <p:val>
                                            <p:fltVal val="0"/>
                                          </p:val>
                                        </p:tav>
                                        <p:tav tm="100000">
                                          <p:val>
                                            <p:strVal val="#ppt_w"/>
                                          </p:val>
                                        </p:tav>
                                      </p:tavLst>
                                    </p:anim>
                                    <p:anim calcmode="lin" valueType="num">
                                      <p:cBhvr>
                                        <p:cTn id="64" dur="500" fill="hold"/>
                                        <p:tgtEl>
                                          <p:spTgt spid="6"/>
                                        </p:tgtEl>
                                        <p:attrNameLst>
                                          <p:attrName>ppt_h</p:attrName>
                                        </p:attrNameLst>
                                      </p:cBhvr>
                                      <p:tavLst>
                                        <p:tav tm="0">
                                          <p:val>
                                            <p:fltVal val="0"/>
                                          </p:val>
                                        </p:tav>
                                        <p:tav tm="100000">
                                          <p:val>
                                            <p:strVal val="#ppt_h"/>
                                          </p:val>
                                        </p:tav>
                                      </p:tavLst>
                                    </p:anim>
                                    <p:animEffect transition="in" filter="fade">
                                      <p:cBhvr>
                                        <p:cTn id="65" dur="500"/>
                                        <p:tgtEl>
                                          <p:spTgt spid="6"/>
                                        </p:tgtEl>
                                      </p:cBhvr>
                                    </p:animEffect>
                                  </p:childTnLst>
                                </p:cTn>
                              </p:par>
                              <p:par>
                                <p:cTn id="66" presetID="53" presetClass="entr" presetSubtype="16" fill="hold" nodeType="withEffect">
                                  <p:stCondLst>
                                    <p:cond delay="0"/>
                                  </p:stCondLst>
                                  <p:childTnLst>
                                    <p:set>
                                      <p:cBhvr>
                                        <p:cTn id="67" dur="1" fill="hold">
                                          <p:stCondLst>
                                            <p:cond delay="0"/>
                                          </p:stCondLst>
                                        </p:cTn>
                                        <p:tgtEl>
                                          <p:spTgt spid="4"/>
                                        </p:tgtEl>
                                        <p:attrNameLst>
                                          <p:attrName>style.visibility</p:attrName>
                                        </p:attrNameLst>
                                      </p:cBhvr>
                                      <p:to>
                                        <p:strVal val="visible"/>
                                      </p:to>
                                    </p:set>
                                    <p:anim calcmode="lin" valueType="num">
                                      <p:cBhvr>
                                        <p:cTn id="68" dur="500" fill="hold"/>
                                        <p:tgtEl>
                                          <p:spTgt spid="4"/>
                                        </p:tgtEl>
                                        <p:attrNameLst>
                                          <p:attrName>ppt_w</p:attrName>
                                        </p:attrNameLst>
                                      </p:cBhvr>
                                      <p:tavLst>
                                        <p:tav tm="0">
                                          <p:val>
                                            <p:fltVal val="0"/>
                                          </p:val>
                                        </p:tav>
                                        <p:tav tm="100000">
                                          <p:val>
                                            <p:strVal val="#ppt_w"/>
                                          </p:val>
                                        </p:tav>
                                      </p:tavLst>
                                    </p:anim>
                                    <p:anim calcmode="lin" valueType="num">
                                      <p:cBhvr>
                                        <p:cTn id="69" dur="500" fill="hold"/>
                                        <p:tgtEl>
                                          <p:spTgt spid="4"/>
                                        </p:tgtEl>
                                        <p:attrNameLst>
                                          <p:attrName>ppt_h</p:attrName>
                                        </p:attrNameLst>
                                      </p:cBhvr>
                                      <p:tavLst>
                                        <p:tav tm="0">
                                          <p:val>
                                            <p:fltVal val="0"/>
                                          </p:val>
                                        </p:tav>
                                        <p:tav tm="100000">
                                          <p:val>
                                            <p:strVal val="#ppt_h"/>
                                          </p:val>
                                        </p:tav>
                                      </p:tavLst>
                                    </p:anim>
                                    <p:animEffect transition="in" filter="fade">
                                      <p:cBhvr>
                                        <p:cTn id="70" dur="500"/>
                                        <p:tgtEl>
                                          <p:spTgt spid="4"/>
                                        </p:tgtEl>
                                      </p:cBhvr>
                                    </p:animEffect>
                                  </p:childTnLst>
                                </p:cTn>
                              </p:par>
                              <p:par>
                                <p:cTn id="71" presetID="53" presetClass="entr" presetSubtype="16" fill="hold" nodeType="withEffect">
                                  <p:stCondLst>
                                    <p:cond delay="0"/>
                                  </p:stCondLst>
                                  <p:childTnLst>
                                    <p:set>
                                      <p:cBhvr>
                                        <p:cTn id="72" dur="1" fill="hold">
                                          <p:stCondLst>
                                            <p:cond delay="0"/>
                                          </p:stCondLst>
                                        </p:cTn>
                                        <p:tgtEl>
                                          <p:spTgt spid="3"/>
                                        </p:tgtEl>
                                        <p:attrNameLst>
                                          <p:attrName>style.visibility</p:attrName>
                                        </p:attrNameLst>
                                      </p:cBhvr>
                                      <p:to>
                                        <p:strVal val="visible"/>
                                      </p:to>
                                    </p:set>
                                    <p:anim calcmode="lin" valueType="num">
                                      <p:cBhvr>
                                        <p:cTn id="73" dur="500" fill="hold"/>
                                        <p:tgtEl>
                                          <p:spTgt spid="3"/>
                                        </p:tgtEl>
                                        <p:attrNameLst>
                                          <p:attrName>ppt_w</p:attrName>
                                        </p:attrNameLst>
                                      </p:cBhvr>
                                      <p:tavLst>
                                        <p:tav tm="0">
                                          <p:val>
                                            <p:fltVal val="0"/>
                                          </p:val>
                                        </p:tav>
                                        <p:tav tm="100000">
                                          <p:val>
                                            <p:strVal val="#ppt_w"/>
                                          </p:val>
                                        </p:tav>
                                      </p:tavLst>
                                    </p:anim>
                                    <p:anim calcmode="lin" valueType="num">
                                      <p:cBhvr>
                                        <p:cTn id="74" dur="500" fill="hold"/>
                                        <p:tgtEl>
                                          <p:spTgt spid="3"/>
                                        </p:tgtEl>
                                        <p:attrNameLst>
                                          <p:attrName>ppt_h</p:attrName>
                                        </p:attrNameLst>
                                      </p:cBhvr>
                                      <p:tavLst>
                                        <p:tav tm="0">
                                          <p:val>
                                            <p:fltVal val="0"/>
                                          </p:val>
                                        </p:tav>
                                        <p:tav tm="100000">
                                          <p:val>
                                            <p:strVal val="#ppt_h"/>
                                          </p:val>
                                        </p:tav>
                                      </p:tavLst>
                                    </p:anim>
                                    <p:animEffect transition="in" filter="fade">
                                      <p:cBhvr>
                                        <p:cTn id="75" dur="500"/>
                                        <p:tgtEl>
                                          <p:spTgt spid="3"/>
                                        </p:tgtEl>
                                      </p:cBhvr>
                                    </p:animEffect>
                                  </p:childTnLst>
                                </p:cTn>
                              </p:par>
                              <p:par>
                                <p:cTn id="76" presetID="53" presetClass="entr" presetSubtype="16" fill="hold" nodeType="withEffect">
                                  <p:stCondLst>
                                    <p:cond delay="0"/>
                                  </p:stCondLst>
                                  <p:childTnLst>
                                    <p:set>
                                      <p:cBhvr>
                                        <p:cTn id="77" dur="1" fill="hold">
                                          <p:stCondLst>
                                            <p:cond delay="0"/>
                                          </p:stCondLst>
                                        </p:cTn>
                                        <p:tgtEl>
                                          <p:spTgt spid="2"/>
                                        </p:tgtEl>
                                        <p:attrNameLst>
                                          <p:attrName>style.visibility</p:attrName>
                                        </p:attrNameLst>
                                      </p:cBhvr>
                                      <p:to>
                                        <p:strVal val="visible"/>
                                      </p:to>
                                    </p:set>
                                    <p:anim calcmode="lin" valueType="num">
                                      <p:cBhvr>
                                        <p:cTn id="78" dur="500" fill="hold"/>
                                        <p:tgtEl>
                                          <p:spTgt spid="2"/>
                                        </p:tgtEl>
                                        <p:attrNameLst>
                                          <p:attrName>ppt_w</p:attrName>
                                        </p:attrNameLst>
                                      </p:cBhvr>
                                      <p:tavLst>
                                        <p:tav tm="0">
                                          <p:val>
                                            <p:fltVal val="0"/>
                                          </p:val>
                                        </p:tav>
                                        <p:tav tm="100000">
                                          <p:val>
                                            <p:strVal val="#ppt_w"/>
                                          </p:val>
                                        </p:tav>
                                      </p:tavLst>
                                    </p:anim>
                                    <p:anim calcmode="lin" valueType="num">
                                      <p:cBhvr>
                                        <p:cTn id="79" dur="500" fill="hold"/>
                                        <p:tgtEl>
                                          <p:spTgt spid="2"/>
                                        </p:tgtEl>
                                        <p:attrNameLst>
                                          <p:attrName>ppt_h</p:attrName>
                                        </p:attrNameLst>
                                      </p:cBhvr>
                                      <p:tavLst>
                                        <p:tav tm="0">
                                          <p:val>
                                            <p:fltVal val="0"/>
                                          </p:val>
                                        </p:tav>
                                        <p:tav tm="100000">
                                          <p:val>
                                            <p:strVal val="#ppt_h"/>
                                          </p:val>
                                        </p:tav>
                                      </p:tavLst>
                                    </p:anim>
                                    <p:animEffect transition="in" filter="fade">
                                      <p:cBhvr>
                                        <p:cTn id="8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4" grpId="0" animBg="1"/>
      <p:bldP spid="41" grpId="0" animBg="1"/>
      <p:bldP spid="5" grpId="0" animBg="1"/>
      <p:bldP spid="31" grpId="0" animBg="1"/>
      <p:bldP spid="32" grpId="0" animBg="1"/>
      <p:bldP spid="33" grpId="0" animBg="1"/>
      <p:bldP spid="3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占位符 8">
            <a:extLst>
              <a:ext uri="{FF2B5EF4-FFF2-40B4-BE49-F238E27FC236}">
                <a16:creationId xmlns="" xmlns:a16="http://schemas.microsoft.com/office/drawing/2014/main" id="{1D3EAE00-311C-410C-B387-290DD63E8456}"/>
              </a:ext>
            </a:extLst>
          </p:cNvPr>
          <p:cNvPicPr>
            <a:picLocks noGrp="1" noChangeAspect="1"/>
          </p:cNvPicPr>
          <p:nvPr>
            <p:ph type="pic" sz="quarter" idx="12"/>
          </p:nvPr>
        </p:nvPicPr>
        <p:blipFill rotWithShape="1">
          <a:blip r:embed="rId3" cstate="print">
            <a:extLst>
              <a:ext uri="{28A0092B-C50C-407E-A947-70E740481C1C}">
                <a14:useLocalDpi xmlns:a14="http://schemas.microsoft.com/office/drawing/2010/main" val="0"/>
              </a:ext>
            </a:extLst>
          </a:blip>
          <a:srcRect/>
          <a:stretch/>
        </p:blipFill>
        <p:spPr>
          <a:xfrm>
            <a:off x="4846975" y="2383604"/>
            <a:ext cx="2498048" cy="2317356"/>
          </a:xfrm>
          <a:effectLst>
            <a:outerShdw blurRad="254000" dist="63500" dir="2700000" algn="tl" rotWithShape="0">
              <a:prstClr val="black">
                <a:alpha val="30000"/>
              </a:prstClr>
            </a:outerShdw>
          </a:effectLst>
        </p:spPr>
      </p:pic>
      <p:cxnSp>
        <p:nvCxnSpPr>
          <p:cNvPr id="26" name="Straight Connector 25"/>
          <p:cNvCxnSpPr/>
          <p:nvPr/>
        </p:nvCxnSpPr>
        <p:spPr>
          <a:xfrm>
            <a:off x="3579228" y="3513605"/>
            <a:ext cx="5062401"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246049" y="1379551"/>
            <a:ext cx="9699902" cy="528838"/>
          </a:xfrm>
        </p:spPr>
        <p:txBody>
          <a:bodyPr/>
          <a:lstStyle/>
          <a:p>
            <a:pPr>
              <a:lnSpc>
                <a:spcPct val="130000"/>
              </a:lnSpc>
            </a:pPr>
            <a:r>
              <a:rPr lang="zh-CN" altLang="en-US" sz="3200" spc="300" dirty="0" smtClean="0">
                <a:solidFill>
                  <a:srgbClr val="4F4D50"/>
                </a:solidFill>
                <a:latin typeface="方正黑体简体" panose="02010601030101010101" pitchFamily="2" charset="-122"/>
                <a:ea typeface="方正黑体简体" panose="02010601030101010101" pitchFamily="2" charset="-122"/>
                <a:cs typeface="+mn-ea"/>
                <a:sym typeface="+mn-lt"/>
              </a:rPr>
              <a:t>我们的优势在哪里？</a:t>
            </a:r>
            <a:endParaRPr lang="en-US" sz="3200" spc="3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 name="Content Placeholder 2"/>
          <p:cNvSpPr>
            <a:spLocks noGrp="1"/>
          </p:cNvSpPr>
          <p:nvPr>
            <p:ph sz="quarter" idx="10"/>
          </p:nvPr>
        </p:nvSpPr>
        <p:spPr>
          <a:xfrm>
            <a:off x="1246049" y="1194821"/>
            <a:ext cx="9699901" cy="310169"/>
          </a:xfrm>
        </p:spPr>
        <p:txBody>
          <a:bodyPr/>
          <a:lstStyle/>
          <a:p>
            <a:pPr>
              <a:lnSpc>
                <a:spcPct val="130000"/>
              </a:lnSpc>
              <a:spcBef>
                <a:spcPts val="0"/>
              </a:spcBef>
            </a:pPr>
            <a:r>
              <a:rPr lang="en-US" sz="1800" dirty="0">
                <a:latin typeface="方正黑体简体" panose="02010601030101010101" pitchFamily="2" charset="-122"/>
                <a:ea typeface="方正黑体简体" panose="02010601030101010101" pitchFamily="2" charset="-122"/>
                <a:cs typeface="+mn-ea"/>
                <a:sym typeface="+mn-lt"/>
              </a:rPr>
              <a:t>BEST PRESENTATION TEMPLATE</a:t>
            </a:r>
          </a:p>
        </p:txBody>
      </p:sp>
      <p:sp>
        <p:nvSpPr>
          <p:cNvPr id="5" name="Rounded Rectangle 4"/>
          <p:cNvSpPr/>
          <p:nvPr/>
        </p:nvSpPr>
        <p:spPr>
          <a:xfrm rot="2700000">
            <a:off x="5417520" y="2861455"/>
            <a:ext cx="1356958" cy="1356954"/>
          </a:xfrm>
          <a:prstGeom prst="roundRect">
            <a:avLst>
              <a:gd name="adj" fmla="val 34663"/>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solidFill>
                <a:srgbClr val="FFFFFF"/>
              </a:solidFill>
              <a:latin typeface="方正黑体简体" panose="02010601030101010101" pitchFamily="2" charset="-122"/>
              <a:ea typeface="方正黑体简体" panose="02010601030101010101" pitchFamily="2" charset="-122"/>
              <a:cs typeface="+mn-ea"/>
              <a:sym typeface="+mn-lt"/>
            </a:endParaRPr>
          </a:p>
        </p:txBody>
      </p:sp>
      <p:sp>
        <p:nvSpPr>
          <p:cNvPr id="6" name="Rounded Rectangle 5"/>
          <p:cNvSpPr/>
          <p:nvPr/>
        </p:nvSpPr>
        <p:spPr>
          <a:xfrm rot="2700000">
            <a:off x="2597754" y="2998771"/>
            <a:ext cx="1022368" cy="1022366"/>
          </a:xfrm>
          <a:prstGeom prst="roundRect">
            <a:avLst>
              <a:gd name="adj" fmla="val 34663"/>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solidFill>
                <a:schemeClr val="accent1"/>
              </a:solidFill>
              <a:latin typeface="方正黑体简体" panose="02010601030101010101" pitchFamily="2" charset="-122"/>
              <a:ea typeface="方正黑体简体" panose="02010601030101010101" pitchFamily="2" charset="-122"/>
              <a:cs typeface="+mn-ea"/>
              <a:sym typeface="+mn-lt"/>
            </a:endParaRPr>
          </a:p>
        </p:txBody>
      </p:sp>
      <p:sp>
        <p:nvSpPr>
          <p:cNvPr id="7" name="Rounded Rectangle 6"/>
          <p:cNvSpPr/>
          <p:nvPr/>
        </p:nvSpPr>
        <p:spPr>
          <a:xfrm rot="2700000">
            <a:off x="8571876" y="2998770"/>
            <a:ext cx="1022368" cy="1022366"/>
          </a:xfrm>
          <a:prstGeom prst="roundRect">
            <a:avLst>
              <a:gd name="adj" fmla="val 34663"/>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sz="1050" dirty="0">
              <a:solidFill>
                <a:schemeClr val="accent1"/>
              </a:solidFill>
              <a:latin typeface="方正黑体简体" panose="02010601030101010101" pitchFamily="2" charset="-122"/>
              <a:ea typeface="方正黑体简体" panose="02010601030101010101" pitchFamily="2" charset="-122"/>
              <a:cs typeface="+mn-ea"/>
              <a:sym typeface="+mn-lt"/>
            </a:endParaRPr>
          </a:p>
        </p:txBody>
      </p:sp>
      <p:sp>
        <p:nvSpPr>
          <p:cNvPr id="11" name="Rectangle 10"/>
          <p:cNvSpPr/>
          <p:nvPr/>
        </p:nvSpPr>
        <p:spPr>
          <a:xfrm>
            <a:off x="5850580" y="3084047"/>
            <a:ext cx="490839" cy="744050"/>
          </a:xfrm>
          <a:prstGeom prst="rect">
            <a:avLst/>
          </a:prstGeom>
        </p:spPr>
        <p:txBody>
          <a:bodyPr wrap="none">
            <a:spAutoFit/>
          </a:bodyPr>
          <a:lstStyle/>
          <a:p>
            <a:pPr algn="ctr">
              <a:lnSpc>
                <a:spcPct val="130000"/>
              </a:lnSpc>
            </a:pPr>
            <a:r>
              <a:rPr lang="en-US" sz="3600" dirty="0" smtClean="0">
                <a:solidFill>
                  <a:srgbClr val="FFFFFF"/>
                </a:solidFill>
                <a:latin typeface="方正黑体简体" panose="02010601030101010101" pitchFamily="2" charset="-122"/>
                <a:ea typeface="方正黑体简体" panose="02010601030101010101" pitchFamily="2" charset="-122"/>
                <a:cs typeface="+mn-ea"/>
                <a:sym typeface="+mn-lt"/>
              </a:rPr>
              <a:t>B</a:t>
            </a:r>
            <a:endParaRPr lang="en-US" sz="1400" dirty="0">
              <a:solidFill>
                <a:srgbClr val="FFFFFF"/>
              </a:solidFill>
              <a:latin typeface="方正黑体简体" panose="02010601030101010101" pitchFamily="2" charset="-122"/>
              <a:ea typeface="方正黑体简体" panose="02010601030101010101" pitchFamily="2" charset="-122"/>
              <a:cs typeface="+mn-ea"/>
              <a:sym typeface="+mn-lt"/>
            </a:endParaRPr>
          </a:p>
        </p:txBody>
      </p:sp>
      <p:sp>
        <p:nvSpPr>
          <p:cNvPr id="12" name="Rectangle 11"/>
          <p:cNvSpPr/>
          <p:nvPr/>
        </p:nvSpPr>
        <p:spPr>
          <a:xfrm>
            <a:off x="2897180" y="3175582"/>
            <a:ext cx="423514" cy="599267"/>
          </a:xfrm>
          <a:prstGeom prst="rect">
            <a:avLst/>
          </a:prstGeom>
        </p:spPr>
        <p:txBody>
          <a:bodyPr wrap="none">
            <a:spAutoFit/>
          </a:bodyPr>
          <a:lstStyle/>
          <a:p>
            <a:pPr algn="ctr">
              <a:lnSpc>
                <a:spcPct val="130000"/>
              </a:lnSpc>
            </a:pPr>
            <a:r>
              <a:rPr lang="en-US" sz="2800" dirty="0" smtClean="0">
                <a:solidFill>
                  <a:srgbClr val="4F4D50"/>
                </a:solidFill>
                <a:latin typeface="方正黑体简体" panose="02010601030101010101" pitchFamily="2" charset="-122"/>
                <a:ea typeface="方正黑体简体" panose="02010601030101010101" pitchFamily="2" charset="-122"/>
                <a:cs typeface="+mn-ea"/>
                <a:sym typeface="+mn-lt"/>
              </a:rPr>
              <a:t>A</a:t>
            </a:r>
            <a:endParaRPr lang="en-US" sz="11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3" name="Rectangle 12"/>
          <p:cNvSpPr/>
          <p:nvPr/>
        </p:nvSpPr>
        <p:spPr>
          <a:xfrm>
            <a:off x="8861685" y="3175582"/>
            <a:ext cx="442750" cy="599267"/>
          </a:xfrm>
          <a:prstGeom prst="rect">
            <a:avLst/>
          </a:prstGeom>
        </p:spPr>
        <p:txBody>
          <a:bodyPr wrap="none">
            <a:spAutoFit/>
          </a:bodyPr>
          <a:lstStyle/>
          <a:p>
            <a:pPr algn="ctr">
              <a:lnSpc>
                <a:spcPct val="130000"/>
              </a:lnSpc>
            </a:pPr>
            <a:r>
              <a:rPr lang="en-US" sz="2800" dirty="0" smtClean="0">
                <a:solidFill>
                  <a:srgbClr val="4F4D50"/>
                </a:solidFill>
                <a:latin typeface="方正黑体简体" panose="02010601030101010101" pitchFamily="2" charset="-122"/>
                <a:ea typeface="方正黑体简体" panose="02010601030101010101" pitchFamily="2" charset="-122"/>
                <a:cs typeface="+mn-ea"/>
                <a:sym typeface="+mn-lt"/>
              </a:rPr>
              <a:t>C</a:t>
            </a:r>
            <a:endParaRPr lang="en-US" sz="11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nvGrpSpPr>
          <p:cNvPr id="21" name="组合 20"/>
          <p:cNvGrpSpPr/>
          <p:nvPr/>
        </p:nvGrpSpPr>
        <p:grpSpPr>
          <a:xfrm>
            <a:off x="481368" y="440281"/>
            <a:ext cx="2007509" cy="721887"/>
            <a:chOff x="481368" y="440281"/>
            <a:chExt cx="2007509" cy="721887"/>
          </a:xfrm>
        </p:grpSpPr>
        <p:sp>
          <p:nvSpPr>
            <p:cNvPr id="22"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02</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7"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优势分析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8" name="矩形 27"/>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 name="组合 3"/>
          <p:cNvGrpSpPr/>
          <p:nvPr/>
        </p:nvGrpSpPr>
        <p:grpSpPr>
          <a:xfrm>
            <a:off x="2107367" y="4499445"/>
            <a:ext cx="2125548" cy="1492292"/>
            <a:chOff x="2107367" y="4386431"/>
            <a:chExt cx="2125548" cy="1492292"/>
          </a:xfrm>
        </p:grpSpPr>
        <p:sp>
          <p:nvSpPr>
            <p:cNvPr id="29" name="文本框 28">
              <a:extLst>
                <a:ext uri="{FF2B5EF4-FFF2-40B4-BE49-F238E27FC236}">
                  <a16:creationId xmlns:a16="http://schemas.microsoft.com/office/drawing/2014/main" xmlns="" id="{503E0C68-DA60-417A-94AF-3E2A39D1D51A}"/>
                </a:ext>
              </a:extLst>
            </p:cNvPr>
            <p:cNvSpPr txBox="1"/>
            <p:nvPr/>
          </p:nvSpPr>
          <p:spPr>
            <a:xfrm>
              <a:off x="2107367" y="4786116"/>
              <a:ext cx="2125548" cy="1092607"/>
            </a:xfrm>
            <a:prstGeom prst="rect">
              <a:avLst/>
            </a:prstGeom>
            <a:noFill/>
          </p:spPr>
          <p:txBody>
            <a:bodyPr wrap="square" rtlCol="0">
              <a:spAutoFit/>
            </a:bodyPr>
            <a:lstStyle/>
            <a:p>
              <a:pPr algn="ct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ctr">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30" name="TextBox 7">
              <a:extLst>
                <a:ext uri="{FF2B5EF4-FFF2-40B4-BE49-F238E27FC236}">
                  <a16:creationId xmlns:a16="http://schemas.microsoft.com/office/drawing/2014/main" xmlns="" id="{8DE6CD62-A5CF-42EF-B6BB-0447C20B7252}"/>
                </a:ext>
              </a:extLst>
            </p:cNvPr>
            <p:cNvSpPr txBox="1"/>
            <p:nvPr/>
          </p:nvSpPr>
          <p:spPr>
            <a:xfrm>
              <a:off x="2508422" y="4386431"/>
              <a:ext cx="1323439" cy="345736"/>
            </a:xfrm>
            <a:prstGeom prst="rect">
              <a:avLst/>
            </a:prstGeom>
            <a:noFill/>
          </p:spPr>
          <p:txBody>
            <a:bodyPr wrap="square" rtlCol="0">
              <a:spAutoFit/>
            </a:bodyPr>
            <a:lstStyle/>
            <a:p>
              <a:pPr algn="ct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优势一</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grpSp>
        <p:nvGrpSpPr>
          <p:cNvPr id="31" name="组合 30"/>
          <p:cNvGrpSpPr/>
          <p:nvPr/>
        </p:nvGrpSpPr>
        <p:grpSpPr>
          <a:xfrm>
            <a:off x="5033225" y="4826263"/>
            <a:ext cx="2125548" cy="1492292"/>
            <a:chOff x="2107367" y="4386431"/>
            <a:chExt cx="2125548" cy="1492292"/>
          </a:xfrm>
        </p:grpSpPr>
        <p:sp>
          <p:nvSpPr>
            <p:cNvPr id="32" name="文本框 31">
              <a:extLst>
                <a:ext uri="{FF2B5EF4-FFF2-40B4-BE49-F238E27FC236}">
                  <a16:creationId xmlns:a16="http://schemas.microsoft.com/office/drawing/2014/main" xmlns="" id="{503E0C68-DA60-417A-94AF-3E2A39D1D51A}"/>
                </a:ext>
              </a:extLst>
            </p:cNvPr>
            <p:cNvSpPr txBox="1"/>
            <p:nvPr/>
          </p:nvSpPr>
          <p:spPr>
            <a:xfrm>
              <a:off x="2107367" y="4786116"/>
              <a:ext cx="2125548" cy="1092607"/>
            </a:xfrm>
            <a:prstGeom prst="rect">
              <a:avLst/>
            </a:prstGeom>
            <a:noFill/>
          </p:spPr>
          <p:txBody>
            <a:bodyPr wrap="square" rtlCol="0">
              <a:spAutoFit/>
            </a:bodyPr>
            <a:lstStyle/>
            <a:p>
              <a:pPr algn="ct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ctr">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33" name="TextBox 7">
              <a:extLst>
                <a:ext uri="{FF2B5EF4-FFF2-40B4-BE49-F238E27FC236}">
                  <a16:creationId xmlns:a16="http://schemas.microsoft.com/office/drawing/2014/main" xmlns="" id="{8DE6CD62-A5CF-42EF-B6BB-0447C20B7252}"/>
                </a:ext>
              </a:extLst>
            </p:cNvPr>
            <p:cNvSpPr txBox="1"/>
            <p:nvPr/>
          </p:nvSpPr>
          <p:spPr>
            <a:xfrm>
              <a:off x="2508422" y="4386431"/>
              <a:ext cx="1323439" cy="372410"/>
            </a:xfrm>
            <a:prstGeom prst="rect">
              <a:avLst/>
            </a:prstGeom>
            <a:noFill/>
          </p:spPr>
          <p:txBody>
            <a:bodyPr wrap="square" rtlCol="0">
              <a:spAutoFit/>
            </a:bodyPr>
            <a:lstStyle/>
            <a:p>
              <a:pPr algn="ct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重点</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优势二</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grpSp>
        <p:nvGrpSpPr>
          <p:cNvPr id="34" name="组合 33"/>
          <p:cNvGrpSpPr/>
          <p:nvPr/>
        </p:nvGrpSpPr>
        <p:grpSpPr>
          <a:xfrm>
            <a:off x="7959083" y="4499445"/>
            <a:ext cx="2125548" cy="1492292"/>
            <a:chOff x="2107367" y="4386431"/>
            <a:chExt cx="2125548" cy="1492292"/>
          </a:xfrm>
        </p:grpSpPr>
        <p:sp>
          <p:nvSpPr>
            <p:cNvPr id="35" name="文本框 34">
              <a:extLst>
                <a:ext uri="{FF2B5EF4-FFF2-40B4-BE49-F238E27FC236}">
                  <a16:creationId xmlns:a16="http://schemas.microsoft.com/office/drawing/2014/main" xmlns="" id="{503E0C68-DA60-417A-94AF-3E2A39D1D51A}"/>
                </a:ext>
              </a:extLst>
            </p:cNvPr>
            <p:cNvSpPr txBox="1"/>
            <p:nvPr/>
          </p:nvSpPr>
          <p:spPr>
            <a:xfrm>
              <a:off x="2107367" y="4786116"/>
              <a:ext cx="2125548" cy="1092607"/>
            </a:xfrm>
            <a:prstGeom prst="rect">
              <a:avLst/>
            </a:prstGeom>
            <a:noFill/>
          </p:spPr>
          <p:txBody>
            <a:bodyPr wrap="square" rtlCol="0">
              <a:spAutoFit/>
            </a:bodyPr>
            <a:lstStyle/>
            <a:p>
              <a:pPr algn="ct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ctr">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36" name="TextBox 7">
              <a:extLst>
                <a:ext uri="{FF2B5EF4-FFF2-40B4-BE49-F238E27FC236}">
                  <a16:creationId xmlns:a16="http://schemas.microsoft.com/office/drawing/2014/main" xmlns="" id="{8DE6CD62-A5CF-42EF-B6BB-0447C20B7252}"/>
                </a:ext>
              </a:extLst>
            </p:cNvPr>
            <p:cNvSpPr txBox="1"/>
            <p:nvPr/>
          </p:nvSpPr>
          <p:spPr>
            <a:xfrm>
              <a:off x="2508422" y="4386431"/>
              <a:ext cx="1323439" cy="345736"/>
            </a:xfrm>
            <a:prstGeom prst="rect">
              <a:avLst/>
            </a:prstGeom>
            <a:noFill/>
          </p:spPr>
          <p:txBody>
            <a:bodyPr wrap="square" rtlCol="0">
              <a:spAutoFit/>
            </a:bodyPr>
            <a:lstStyle/>
            <a:p>
              <a:pPr algn="ct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优势三</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spTree>
    <p:extLst>
      <p:ext uri="{BB962C8B-B14F-4D97-AF65-F5344CB8AC3E}">
        <p14:creationId xmlns:p14="http://schemas.microsoft.com/office/powerpoint/2010/main" val="337918600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5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1000"/>
                                        <p:tgtEl>
                                          <p:spTgt spid="2"/>
                                        </p:tgtEl>
                                      </p:cBhvr>
                                    </p:animEffect>
                                    <p:anim calcmode="lin" valueType="num">
                                      <p:cBhvr>
                                        <p:cTn id="13" dur="1000" fill="hold"/>
                                        <p:tgtEl>
                                          <p:spTgt spid="2"/>
                                        </p:tgtEl>
                                        <p:attrNameLst>
                                          <p:attrName>ppt_x</p:attrName>
                                        </p:attrNameLst>
                                      </p:cBhvr>
                                      <p:tavLst>
                                        <p:tav tm="0">
                                          <p:val>
                                            <p:strVal val="#ppt_x"/>
                                          </p:val>
                                        </p:tav>
                                        <p:tav tm="100000">
                                          <p:val>
                                            <p:strVal val="#ppt_x"/>
                                          </p:val>
                                        </p:tav>
                                      </p:tavLst>
                                    </p:anim>
                                    <p:anim calcmode="lin" valueType="num">
                                      <p:cBhvr>
                                        <p:cTn id="14"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animEffect transition="in" filter="barn(inVertical)">
                                      <p:cBhvr>
                                        <p:cTn id="19" dur="500"/>
                                        <p:tgtEl>
                                          <p:spTgt spid="2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6"/>
                                        </p:tgtEl>
                                        <p:attrNameLst>
                                          <p:attrName>style.visibility</p:attrName>
                                        </p:attrNameLst>
                                      </p:cBhvr>
                                      <p:to>
                                        <p:strVal val="visible"/>
                                      </p:to>
                                    </p:set>
                                    <p:anim calcmode="lin" valueType="num">
                                      <p:cBhvr>
                                        <p:cTn id="41" dur="500" fill="hold"/>
                                        <p:tgtEl>
                                          <p:spTgt spid="6"/>
                                        </p:tgtEl>
                                        <p:attrNameLst>
                                          <p:attrName>ppt_w</p:attrName>
                                        </p:attrNameLst>
                                      </p:cBhvr>
                                      <p:tavLst>
                                        <p:tav tm="0">
                                          <p:val>
                                            <p:fltVal val="0"/>
                                          </p:val>
                                        </p:tav>
                                        <p:tav tm="100000">
                                          <p:val>
                                            <p:strVal val="#ppt_w"/>
                                          </p:val>
                                        </p:tav>
                                      </p:tavLst>
                                    </p:anim>
                                    <p:anim calcmode="lin" valueType="num">
                                      <p:cBhvr>
                                        <p:cTn id="42" dur="500" fill="hold"/>
                                        <p:tgtEl>
                                          <p:spTgt spid="6"/>
                                        </p:tgtEl>
                                        <p:attrNameLst>
                                          <p:attrName>ppt_h</p:attrName>
                                        </p:attrNameLst>
                                      </p:cBhvr>
                                      <p:tavLst>
                                        <p:tav tm="0">
                                          <p:val>
                                            <p:fltVal val="0"/>
                                          </p:val>
                                        </p:tav>
                                        <p:tav tm="100000">
                                          <p:val>
                                            <p:strVal val="#ppt_h"/>
                                          </p:val>
                                        </p:tav>
                                      </p:tavLst>
                                    </p:anim>
                                    <p:animEffect transition="in" filter="fade">
                                      <p:cBhvr>
                                        <p:cTn id="43" dur="500"/>
                                        <p:tgtEl>
                                          <p:spTgt spid="6"/>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7"/>
                                        </p:tgtEl>
                                        <p:attrNameLst>
                                          <p:attrName>style.visibility</p:attrName>
                                        </p:attrNameLst>
                                      </p:cBhvr>
                                      <p:to>
                                        <p:strVal val="visible"/>
                                      </p:to>
                                    </p:set>
                                    <p:anim calcmode="lin" valueType="num">
                                      <p:cBhvr>
                                        <p:cTn id="51" dur="500" fill="hold"/>
                                        <p:tgtEl>
                                          <p:spTgt spid="7"/>
                                        </p:tgtEl>
                                        <p:attrNameLst>
                                          <p:attrName>ppt_w</p:attrName>
                                        </p:attrNameLst>
                                      </p:cBhvr>
                                      <p:tavLst>
                                        <p:tav tm="0">
                                          <p:val>
                                            <p:fltVal val="0"/>
                                          </p:val>
                                        </p:tav>
                                        <p:tav tm="100000">
                                          <p:val>
                                            <p:strVal val="#ppt_w"/>
                                          </p:val>
                                        </p:tav>
                                      </p:tavLst>
                                    </p:anim>
                                    <p:anim calcmode="lin" valueType="num">
                                      <p:cBhvr>
                                        <p:cTn id="52" dur="500" fill="hold"/>
                                        <p:tgtEl>
                                          <p:spTgt spid="7"/>
                                        </p:tgtEl>
                                        <p:attrNameLst>
                                          <p:attrName>ppt_h</p:attrName>
                                        </p:attrNameLst>
                                      </p:cBhvr>
                                      <p:tavLst>
                                        <p:tav tm="0">
                                          <p:val>
                                            <p:fltVal val="0"/>
                                          </p:val>
                                        </p:tav>
                                        <p:tav tm="100000">
                                          <p:val>
                                            <p:strVal val="#ppt_h"/>
                                          </p:val>
                                        </p:tav>
                                      </p:tavLst>
                                    </p:anim>
                                    <p:animEffect transition="in" filter="fade">
                                      <p:cBhvr>
                                        <p:cTn id="53" dur="500"/>
                                        <p:tgtEl>
                                          <p:spTgt spid="7"/>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 calcmode="lin" valueType="num">
                                      <p:cBhvr>
                                        <p:cTn id="56" dur="500" fill="hold"/>
                                        <p:tgtEl>
                                          <p:spTgt spid="13"/>
                                        </p:tgtEl>
                                        <p:attrNameLst>
                                          <p:attrName>ppt_w</p:attrName>
                                        </p:attrNameLst>
                                      </p:cBhvr>
                                      <p:tavLst>
                                        <p:tav tm="0">
                                          <p:val>
                                            <p:fltVal val="0"/>
                                          </p:val>
                                        </p:tav>
                                        <p:tav tm="100000">
                                          <p:val>
                                            <p:strVal val="#ppt_w"/>
                                          </p:val>
                                        </p:tav>
                                      </p:tavLst>
                                    </p:anim>
                                    <p:anim calcmode="lin" valueType="num">
                                      <p:cBhvr>
                                        <p:cTn id="57" dur="500" fill="hold"/>
                                        <p:tgtEl>
                                          <p:spTgt spid="13"/>
                                        </p:tgtEl>
                                        <p:attrNameLst>
                                          <p:attrName>ppt_h</p:attrName>
                                        </p:attrNameLst>
                                      </p:cBhvr>
                                      <p:tavLst>
                                        <p:tav tm="0">
                                          <p:val>
                                            <p:fltVal val="0"/>
                                          </p:val>
                                        </p:tav>
                                        <p:tav tm="100000">
                                          <p:val>
                                            <p:strVal val="#ppt_h"/>
                                          </p:val>
                                        </p:tav>
                                      </p:tavLst>
                                    </p:anim>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nodeType="clickEffect">
                                  <p:stCondLst>
                                    <p:cond delay="0"/>
                                  </p:stCondLst>
                                  <p:childTnLst>
                                    <p:set>
                                      <p:cBhvr>
                                        <p:cTn id="62" dur="1" fill="hold">
                                          <p:stCondLst>
                                            <p:cond delay="0"/>
                                          </p:stCondLst>
                                        </p:cTn>
                                        <p:tgtEl>
                                          <p:spTgt spid="4"/>
                                        </p:tgtEl>
                                        <p:attrNameLst>
                                          <p:attrName>style.visibility</p:attrName>
                                        </p:attrNameLst>
                                      </p:cBhvr>
                                      <p:to>
                                        <p:strVal val="visible"/>
                                      </p:to>
                                    </p:set>
                                    <p:animEffect transition="in" filter="fade">
                                      <p:cBhvr>
                                        <p:cTn id="63" dur="1000"/>
                                        <p:tgtEl>
                                          <p:spTgt spid="4"/>
                                        </p:tgtEl>
                                      </p:cBhvr>
                                    </p:animEffect>
                                    <p:anim calcmode="lin" valueType="num">
                                      <p:cBhvr>
                                        <p:cTn id="64" dur="1000" fill="hold"/>
                                        <p:tgtEl>
                                          <p:spTgt spid="4"/>
                                        </p:tgtEl>
                                        <p:attrNameLst>
                                          <p:attrName>ppt_x</p:attrName>
                                        </p:attrNameLst>
                                      </p:cBhvr>
                                      <p:tavLst>
                                        <p:tav tm="0">
                                          <p:val>
                                            <p:strVal val="#ppt_x"/>
                                          </p:val>
                                        </p:tav>
                                        <p:tav tm="100000">
                                          <p:val>
                                            <p:strVal val="#ppt_x"/>
                                          </p:val>
                                        </p:tav>
                                      </p:tavLst>
                                    </p:anim>
                                    <p:anim calcmode="lin" valueType="num">
                                      <p:cBhvr>
                                        <p:cTn id="65" dur="1000" fill="hold"/>
                                        <p:tgtEl>
                                          <p:spTgt spid="4"/>
                                        </p:tgtEl>
                                        <p:attrNameLst>
                                          <p:attrName>ppt_y</p:attrName>
                                        </p:attrNameLst>
                                      </p:cBhvr>
                                      <p:tavLst>
                                        <p:tav tm="0">
                                          <p:val>
                                            <p:strVal val="#ppt_y+.1"/>
                                          </p:val>
                                        </p:tav>
                                        <p:tav tm="100000">
                                          <p:val>
                                            <p:strVal val="#ppt_y"/>
                                          </p:val>
                                        </p:tav>
                                      </p:tavLst>
                                    </p:anim>
                                  </p:childTnLst>
                                </p:cTn>
                              </p:par>
                              <p:par>
                                <p:cTn id="66" presetID="42" presetClass="entr" presetSubtype="0" fill="hold" nodeType="withEffect">
                                  <p:stCondLst>
                                    <p:cond delay="0"/>
                                  </p:stCondLst>
                                  <p:childTnLst>
                                    <p:set>
                                      <p:cBhvr>
                                        <p:cTn id="67" dur="1" fill="hold">
                                          <p:stCondLst>
                                            <p:cond delay="0"/>
                                          </p:stCondLst>
                                        </p:cTn>
                                        <p:tgtEl>
                                          <p:spTgt spid="31"/>
                                        </p:tgtEl>
                                        <p:attrNameLst>
                                          <p:attrName>style.visibility</p:attrName>
                                        </p:attrNameLst>
                                      </p:cBhvr>
                                      <p:to>
                                        <p:strVal val="visible"/>
                                      </p:to>
                                    </p:set>
                                    <p:animEffect transition="in" filter="fade">
                                      <p:cBhvr>
                                        <p:cTn id="68" dur="1000"/>
                                        <p:tgtEl>
                                          <p:spTgt spid="31"/>
                                        </p:tgtEl>
                                      </p:cBhvr>
                                    </p:animEffect>
                                    <p:anim calcmode="lin" valueType="num">
                                      <p:cBhvr>
                                        <p:cTn id="69" dur="1000" fill="hold"/>
                                        <p:tgtEl>
                                          <p:spTgt spid="31"/>
                                        </p:tgtEl>
                                        <p:attrNameLst>
                                          <p:attrName>ppt_x</p:attrName>
                                        </p:attrNameLst>
                                      </p:cBhvr>
                                      <p:tavLst>
                                        <p:tav tm="0">
                                          <p:val>
                                            <p:strVal val="#ppt_x"/>
                                          </p:val>
                                        </p:tav>
                                        <p:tav tm="100000">
                                          <p:val>
                                            <p:strVal val="#ppt_x"/>
                                          </p:val>
                                        </p:tav>
                                      </p:tavLst>
                                    </p:anim>
                                    <p:anim calcmode="lin" valueType="num">
                                      <p:cBhvr>
                                        <p:cTn id="70" dur="1000" fill="hold"/>
                                        <p:tgtEl>
                                          <p:spTgt spid="31"/>
                                        </p:tgtEl>
                                        <p:attrNameLst>
                                          <p:attrName>ppt_y</p:attrName>
                                        </p:attrNameLst>
                                      </p:cBhvr>
                                      <p:tavLst>
                                        <p:tav tm="0">
                                          <p:val>
                                            <p:strVal val="#ppt_y+.1"/>
                                          </p:val>
                                        </p:tav>
                                        <p:tav tm="100000">
                                          <p:val>
                                            <p:strVal val="#ppt_y"/>
                                          </p:val>
                                        </p:tav>
                                      </p:tavLst>
                                    </p:anim>
                                  </p:childTnLst>
                                </p:cTn>
                              </p:par>
                              <p:par>
                                <p:cTn id="71" presetID="42" presetClass="entr" presetSubtype="0" fill="hold" nodeType="withEffect">
                                  <p:stCondLst>
                                    <p:cond delay="0"/>
                                  </p:stCondLst>
                                  <p:childTnLst>
                                    <p:set>
                                      <p:cBhvr>
                                        <p:cTn id="72" dur="1" fill="hold">
                                          <p:stCondLst>
                                            <p:cond delay="0"/>
                                          </p:stCondLst>
                                        </p:cTn>
                                        <p:tgtEl>
                                          <p:spTgt spid="34"/>
                                        </p:tgtEl>
                                        <p:attrNameLst>
                                          <p:attrName>style.visibility</p:attrName>
                                        </p:attrNameLst>
                                      </p:cBhvr>
                                      <p:to>
                                        <p:strVal val="visible"/>
                                      </p:to>
                                    </p:set>
                                    <p:animEffect transition="in" filter="fade">
                                      <p:cBhvr>
                                        <p:cTn id="73" dur="1000"/>
                                        <p:tgtEl>
                                          <p:spTgt spid="34"/>
                                        </p:tgtEl>
                                      </p:cBhvr>
                                    </p:animEffect>
                                    <p:anim calcmode="lin" valueType="num">
                                      <p:cBhvr>
                                        <p:cTn id="74" dur="1000" fill="hold"/>
                                        <p:tgtEl>
                                          <p:spTgt spid="34"/>
                                        </p:tgtEl>
                                        <p:attrNameLst>
                                          <p:attrName>ppt_x</p:attrName>
                                        </p:attrNameLst>
                                      </p:cBhvr>
                                      <p:tavLst>
                                        <p:tav tm="0">
                                          <p:val>
                                            <p:strVal val="#ppt_x"/>
                                          </p:val>
                                        </p:tav>
                                        <p:tav tm="100000">
                                          <p:val>
                                            <p:strVal val="#ppt_x"/>
                                          </p:val>
                                        </p:tav>
                                      </p:tavLst>
                                    </p:anim>
                                    <p:anim calcmode="lin" valueType="num">
                                      <p:cBhvr>
                                        <p:cTn id="75" dur="1000" fill="hold"/>
                                        <p:tgtEl>
                                          <p:spTgt spid="3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P spid="6" grpId="0" animBg="1"/>
      <p:bldP spid="7" grpId="0" animBg="1"/>
      <p:bldP spid="11" grpId="0"/>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六边形 2"/>
          <p:cNvSpPr/>
          <p:nvPr/>
        </p:nvSpPr>
        <p:spPr>
          <a:xfrm rot="5400000">
            <a:off x="1301722" y="1659196"/>
            <a:ext cx="1717050" cy="1458569"/>
          </a:xfrm>
          <a:prstGeom prst="hexagon">
            <a:avLst/>
          </a:prstGeom>
          <a:blipFill dpi="0" rotWithShape="0">
            <a:blip r:embed="rId3" cstate="print">
              <a:extLst>
                <a:ext uri="{28A0092B-C50C-407E-A947-70E740481C1C}">
                  <a14:useLocalDpi xmlns:a14="http://schemas.microsoft.com/office/drawing/2010/main" val="0"/>
                </a:ext>
              </a:extLst>
            </a:blip>
            <a:srcRect/>
            <a:stretch>
              <a:fillRect l="-38247" r="-38247"/>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六边形 3"/>
          <p:cNvSpPr/>
          <p:nvPr/>
        </p:nvSpPr>
        <p:spPr>
          <a:xfrm rot="5400000">
            <a:off x="2197309" y="3107846"/>
            <a:ext cx="1717049" cy="1458568"/>
          </a:xfrm>
          <a:prstGeom prst="hexagon">
            <a:avLst/>
          </a:prstGeom>
          <a:blipFill dpi="0" rotWithShape="0">
            <a:blip r:embed="rId4"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六边形 4"/>
          <p:cNvSpPr/>
          <p:nvPr/>
        </p:nvSpPr>
        <p:spPr>
          <a:xfrm rot="5400000">
            <a:off x="1301721" y="4556493"/>
            <a:ext cx="1717049" cy="1458568"/>
          </a:xfrm>
          <a:prstGeom prst="hexagon">
            <a:avLst/>
          </a:prstGeom>
          <a:blipFill dpi="0" rotWithShape="0">
            <a:blip r:embed="rId5"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3976009" y="1692872"/>
            <a:ext cx="2647329" cy="1012316"/>
            <a:chOff x="3272825" y="846410"/>
            <a:chExt cx="2647329" cy="1012316"/>
          </a:xfrm>
        </p:grpSpPr>
        <p:sp>
          <p:nvSpPr>
            <p:cNvPr id="6" name="TextBox 7">
              <a:extLst>
                <a:ext uri="{FF2B5EF4-FFF2-40B4-BE49-F238E27FC236}">
                  <a16:creationId xmlns:a16="http://schemas.microsoft.com/office/drawing/2014/main" xmlns="" id="{8DE6CD62-A5CF-42EF-B6BB-0447C20B7252}"/>
                </a:ext>
              </a:extLst>
            </p:cNvPr>
            <p:cNvSpPr txBox="1"/>
            <p:nvPr/>
          </p:nvSpPr>
          <p:spPr>
            <a:xfrm>
              <a:off x="3532630" y="846410"/>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行业调研一</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7" name="文本框 6">
              <a:extLst>
                <a:ext uri="{FF2B5EF4-FFF2-40B4-BE49-F238E27FC236}">
                  <a16:creationId xmlns:a16="http://schemas.microsoft.com/office/drawing/2014/main" xmlns="" id="{503E0C68-DA60-417A-94AF-3E2A39D1D51A}"/>
                </a:ext>
              </a:extLst>
            </p:cNvPr>
            <p:cNvSpPr txBox="1"/>
            <p:nvPr/>
          </p:nvSpPr>
          <p:spPr>
            <a:xfrm>
              <a:off x="3532631" y="1166229"/>
              <a:ext cx="2387523"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精准解说文字尽量概括精炼。</a:t>
              </a:r>
            </a:p>
          </p:txBody>
        </p:sp>
        <p:grpSp>
          <p:nvGrpSpPr>
            <p:cNvPr id="15" name="组合 14"/>
            <p:cNvGrpSpPr/>
            <p:nvPr/>
          </p:nvGrpSpPr>
          <p:grpSpPr>
            <a:xfrm>
              <a:off x="3272825" y="940875"/>
              <a:ext cx="212766" cy="213364"/>
              <a:chOff x="11280936" y="1742357"/>
              <a:chExt cx="438441" cy="439673"/>
            </a:xfrm>
          </p:grpSpPr>
          <p:sp>
            <p:nvSpPr>
              <p:cNvPr id="13" name="Oval 820"/>
              <p:cNvSpPr>
                <a:spLocks noChangeArrowheads="1"/>
              </p:cNvSpPr>
              <p:nvPr/>
            </p:nvSpPr>
            <p:spPr bwMode="auto">
              <a:xfrm>
                <a:off x="11280936" y="1742357"/>
                <a:ext cx="438441" cy="439673"/>
              </a:xfrm>
              <a:prstGeom prst="ellipse">
                <a:avLst/>
              </a:prstGeom>
              <a:solidFill>
                <a:srgbClr val="9FB8D6"/>
              </a:solidFill>
              <a:ln>
                <a:noFill/>
              </a:ln>
              <a:effectLst>
                <a:outerShdw blurRad="254000" dist="63500" dir="2700000" algn="t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 name="Freeform 821"/>
              <p:cNvSpPr>
                <a:spLocks/>
              </p:cNvSpPr>
              <p:nvPr/>
            </p:nvSpPr>
            <p:spPr bwMode="auto">
              <a:xfrm>
                <a:off x="11353598" y="1847041"/>
                <a:ext cx="290652" cy="264789"/>
              </a:xfrm>
              <a:custGeom>
                <a:avLst/>
                <a:gdLst>
                  <a:gd name="T0" fmla="*/ 69 w 100"/>
                  <a:gd name="T1" fmla="*/ 65 h 91"/>
                  <a:gd name="T2" fmla="*/ 73 w 100"/>
                  <a:gd name="T3" fmla="*/ 79 h 91"/>
                  <a:gd name="T4" fmla="*/ 72 w 100"/>
                  <a:gd name="T5" fmla="*/ 89 h 91"/>
                  <a:gd name="T6" fmla="*/ 68 w 100"/>
                  <a:gd name="T7" fmla="*/ 91 h 91"/>
                  <a:gd name="T8" fmla="*/ 60 w 100"/>
                  <a:gd name="T9" fmla="*/ 71 h 91"/>
                  <a:gd name="T10" fmla="*/ 54 w 100"/>
                  <a:gd name="T11" fmla="*/ 75 h 91"/>
                  <a:gd name="T12" fmla="*/ 52 w 100"/>
                  <a:gd name="T13" fmla="*/ 75 h 91"/>
                  <a:gd name="T14" fmla="*/ 52 w 100"/>
                  <a:gd name="T15" fmla="*/ 73 h 91"/>
                  <a:gd name="T16" fmla="*/ 59 w 100"/>
                  <a:gd name="T17" fmla="*/ 69 h 91"/>
                  <a:gd name="T18" fmla="*/ 52 w 100"/>
                  <a:gd name="T19" fmla="*/ 50 h 91"/>
                  <a:gd name="T20" fmla="*/ 22 w 100"/>
                  <a:gd name="T21" fmla="*/ 70 h 91"/>
                  <a:gd name="T22" fmla="*/ 25 w 100"/>
                  <a:gd name="T23" fmla="*/ 82 h 91"/>
                  <a:gd name="T24" fmla="*/ 24 w 100"/>
                  <a:gd name="T25" fmla="*/ 85 h 91"/>
                  <a:gd name="T26" fmla="*/ 13 w 100"/>
                  <a:gd name="T27" fmla="*/ 68 h 91"/>
                  <a:gd name="T28" fmla="*/ 9 w 100"/>
                  <a:gd name="T29" fmla="*/ 71 h 91"/>
                  <a:gd name="T30" fmla="*/ 6 w 100"/>
                  <a:gd name="T31" fmla="*/ 70 h 91"/>
                  <a:gd name="T32" fmla="*/ 7 w 100"/>
                  <a:gd name="T33" fmla="*/ 67 h 91"/>
                  <a:gd name="T34" fmla="*/ 11 w 100"/>
                  <a:gd name="T35" fmla="*/ 64 h 91"/>
                  <a:gd name="T36" fmla="*/ 0 w 100"/>
                  <a:gd name="T37" fmla="*/ 48 h 91"/>
                  <a:gd name="T38" fmla="*/ 3 w 100"/>
                  <a:gd name="T39" fmla="*/ 48 h 91"/>
                  <a:gd name="T40" fmla="*/ 13 w 100"/>
                  <a:gd name="T41" fmla="*/ 55 h 91"/>
                  <a:gd name="T42" fmla="*/ 43 w 100"/>
                  <a:gd name="T43" fmla="*/ 36 h 91"/>
                  <a:gd name="T44" fmla="*/ 28 w 100"/>
                  <a:gd name="T45" fmla="*/ 21 h 91"/>
                  <a:gd name="T46" fmla="*/ 21 w 100"/>
                  <a:gd name="T47" fmla="*/ 26 h 91"/>
                  <a:gd name="T48" fmla="*/ 20 w 100"/>
                  <a:gd name="T49" fmla="*/ 25 h 91"/>
                  <a:gd name="T50" fmla="*/ 20 w 100"/>
                  <a:gd name="T51" fmla="*/ 24 h 91"/>
                  <a:gd name="T52" fmla="*/ 26 w 100"/>
                  <a:gd name="T53" fmla="*/ 20 h 91"/>
                  <a:gd name="T54" fmla="*/ 12 w 100"/>
                  <a:gd name="T55" fmla="*/ 5 h 91"/>
                  <a:gd name="T56" fmla="*/ 15 w 100"/>
                  <a:gd name="T57" fmla="*/ 3 h 91"/>
                  <a:gd name="T58" fmla="*/ 25 w 100"/>
                  <a:gd name="T59" fmla="*/ 5 h 91"/>
                  <a:gd name="T60" fmla="*/ 35 w 100"/>
                  <a:gd name="T61" fmla="*/ 14 h 91"/>
                  <a:gd name="T62" fmla="*/ 40 w 100"/>
                  <a:gd name="T63" fmla="*/ 10 h 91"/>
                  <a:gd name="T64" fmla="*/ 41 w 100"/>
                  <a:gd name="T65" fmla="*/ 11 h 91"/>
                  <a:gd name="T66" fmla="*/ 41 w 100"/>
                  <a:gd name="T67" fmla="*/ 13 h 91"/>
                  <a:gd name="T68" fmla="*/ 37 w 100"/>
                  <a:gd name="T69" fmla="*/ 15 h 91"/>
                  <a:gd name="T70" fmla="*/ 54 w 100"/>
                  <a:gd name="T71" fmla="*/ 29 h 91"/>
                  <a:gd name="T72" fmla="*/ 76 w 100"/>
                  <a:gd name="T73" fmla="*/ 15 h 91"/>
                  <a:gd name="T74" fmla="*/ 98 w 100"/>
                  <a:gd name="T75" fmla="*/ 10 h 91"/>
                  <a:gd name="T76" fmla="*/ 85 w 100"/>
                  <a:gd name="T77" fmla="*/ 29 h 91"/>
                  <a:gd name="T78" fmla="*/ 63 w 100"/>
                  <a:gd name="T79" fmla="*/ 43 h 91"/>
                  <a:gd name="T80" fmla="*/ 69 w 100"/>
                  <a:gd name="T81" fmla="*/ 63 h 91"/>
                  <a:gd name="T82" fmla="*/ 73 w 100"/>
                  <a:gd name="T83" fmla="*/ 60 h 91"/>
                  <a:gd name="T84" fmla="*/ 74 w 100"/>
                  <a:gd name="T85" fmla="*/ 61 h 91"/>
                  <a:gd name="T86" fmla="*/ 74 w 100"/>
                  <a:gd name="T87" fmla="*/ 62 h 91"/>
                  <a:gd name="T88" fmla="*/ 69 w 100"/>
                  <a:gd name="T89" fmla="*/ 6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0" h="91">
                    <a:moveTo>
                      <a:pt x="69" y="65"/>
                    </a:moveTo>
                    <a:cubicBezTo>
                      <a:pt x="73" y="79"/>
                      <a:pt x="73" y="79"/>
                      <a:pt x="73" y="79"/>
                    </a:cubicBezTo>
                    <a:cubicBezTo>
                      <a:pt x="73" y="79"/>
                      <a:pt x="76" y="86"/>
                      <a:pt x="72" y="89"/>
                    </a:cubicBezTo>
                    <a:cubicBezTo>
                      <a:pt x="68" y="91"/>
                      <a:pt x="68" y="91"/>
                      <a:pt x="68" y="91"/>
                    </a:cubicBezTo>
                    <a:cubicBezTo>
                      <a:pt x="60" y="71"/>
                      <a:pt x="60" y="71"/>
                      <a:pt x="60" y="71"/>
                    </a:cubicBezTo>
                    <a:cubicBezTo>
                      <a:pt x="54" y="75"/>
                      <a:pt x="54" y="75"/>
                      <a:pt x="54" y="75"/>
                    </a:cubicBezTo>
                    <a:cubicBezTo>
                      <a:pt x="53" y="76"/>
                      <a:pt x="53" y="75"/>
                      <a:pt x="52" y="75"/>
                    </a:cubicBezTo>
                    <a:cubicBezTo>
                      <a:pt x="52" y="74"/>
                      <a:pt x="52" y="74"/>
                      <a:pt x="52" y="73"/>
                    </a:cubicBezTo>
                    <a:cubicBezTo>
                      <a:pt x="59" y="69"/>
                      <a:pt x="59" y="69"/>
                      <a:pt x="59" y="69"/>
                    </a:cubicBezTo>
                    <a:cubicBezTo>
                      <a:pt x="52" y="50"/>
                      <a:pt x="52" y="50"/>
                      <a:pt x="52" y="50"/>
                    </a:cubicBezTo>
                    <a:cubicBezTo>
                      <a:pt x="22" y="70"/>
                      <a:pt x="22" y="70"/>
                      <a:pt x="22" y="70"/>
                    </a:cubicBezTo>
                    <a:cubicBezTo>
                      <a:pt x="25" y="82"/>
                      <a:pt x="25" y="82"/>
                      <a:pt x="25" y="82"/>
                    </a:cubicBezTo>
                    <a:cubicBezTo>
                      <a:pt x="25" y="82"/>
                      <a:pt x="25" y="84"/>
                      <a:pt x="24" y="85"/>
                    </a:cubicBezTo>
                    <a:cubicBezTo>
                      <a:pt x="13" y="68"/>
                      <a:pt x="13" y="68"/>
                      <a:pt x="13" y="68"/>
                    </a:cubicBezTo>
                    <a:cubicBezTo>
                      <a:pt x="9" y="71"/>
                      <a:pt x="9" y="71"/>
                      <a:pt x="9" y="71"/>
                    </a:cubicBezTo>
                    <a:cubicBezTo>
                      <a:pt x="8" y="72"/>
                      <a:pt x="7" y="71"/>
                      <a:pt x="6" y="70"/>
                    </a:cubicBezTo>
                    <a:cubicBezTo>
                      <a:pt x="5" y="69"/>
                      <a:pt x="6" y="68"/>
                      <a:pt x="7" y="67"/>
                    </a:cubicBezTo>
                    <a:cubicBezTo>
                      <a:pt x="11" y="64"/>
                      <a:pt x="11" y="64"/>
                      <a:pt x="11" y="64"/>
                    </a:cubicBezTo>
                    <a:cubicBezTo>
                      <a:pt x="0" y="48"/>
                      <a:pt x="0" y="48"/>
                      <a:pt x="0" y="48"/>
                    </a:cubicBezTo>
                    <a:cubicBezTo>
                      <a:pt x="1" y="48"/>
                      <a:pt x="3" y="48"/>
                      <a:pt x="3" y="48"/>
                    </a:cubicBezTo>
                    <a:cubicBezTo>
                      <a:pt x="13" y="55"/>
                      <a:pt x="13" y="55"/>
                      <a:pt x="13" y="55"/>
                    </a:cubicBezTo>
                    <a:cubicBezTo>
                      <a:pt x="43" y="36"/>
                      <a:pt x="43" y="36"/>
                      <a:pt x="43" y="36"/>
                    </a:cubicBezTo>
                    <a:cubicBezTo>
                      <a:pt x="28" y="21"/>
                      <a:pt x="28" y="21"/>
                      <a:pt x="28" y="21"/>
                    </a:cubicBezTo>
                    <a:cubicBezTo>
                      <a:pt x="21" y="26"/>
                      <a:pt x="21" y="26"/>
                      <a:pt x="21" y="26"/>
                    </a:cubicBezTo>
                    <a:cubicBezTo>
                      <a:pt x="21" y="26"/>
                      <a:pt x="20" y="26"/>
                      <a:pt x="20" y="25"/>
                    </a:cubicBezTo>
                    <a:cubicBezTo>
                      <a:pt x="20" y="25"/>
                      <a:pt x="20" y="24"/>
                      <a:pt x="20" y="24"/>
                    </a:cubicBezTo>
                    <a:cubicBezTo>
                      <a:pt x="26" y="20"/>
                      <a:pt x="26" y="20"/>
                      <a:pt x="26" y="20"/>
                    </a:cubicBezTo>
                    <a:cubicBezTo>
                      <a:pt x="12" y="5"/>
                      <a:pt x="12" y="5"/>
                      <a:pt x="12" y="5"/>
                    </a:cubicBezTo>
                    <a:cubicBezTo>
                      <a:pt x="15" y="3"/>
                      <a:pt x="15" y="3"/>
                      <a:pt x="15" y="3"/>
                    </a:cubicBezTo>
                    <a:cubicBezTo>
                      <a:pt x="19" y="0"/>
                      <a:pt x="25" y="5"/>
                      <a:pt x="25" y="5"/>
                    </a:cubicBezTo>
                    <a:cubicBezTo>
                      <a:pt x="35" y="14"/>
                      <a:pt x="35" y="14"/>
                      <a:pt x="35" y="14"/>
                    </a:cubicBezTo>
                    <a:cubicBezTo>
                      <a:pt x="40" y="10"/>
                      <a:pt x="40" y="10"/>
                      <a:pt x="40" y="10"/>
                    </a:cubicBezTo>
                    <a:cubicBezTo>
                      <a:pt x="41" y="10"/>
                      <a:pt x="41" y="10"/>
                      <a:pt x="41" y="11"/>
                    </a:cubicBezTo>
                    <a:cubicBezTo>
                      <a:pt x="42" y="12"/>
                      <a:pt x="42" y="12"/>
                      <a:pt x="41" y="13"/>
                    </a:cubicBezTo>
                    <a:cubicBezTo>
                      <a:pt x="37" y="15"/>
                      <a:pt x="37" y="15"/>
                      <a:pt x="37" y="15"/>
                    </a:cubicBezTo>
                    <a:cubicBezTo>
                      <a:pt x="54" y="29"/>
                      <a:pt x="54" y="29"/>
                      <a:pt x="54" y="29"/>
                    </a:cubicBezTo>
                    <a:cubicBezTo>
                      <a:pt x="54" y="29"/>
                      <a:pt x="61" y="24"/>
                      <a:pt x="76" y="15"/>
                    </a:cubicBezTo>
                    <a:cubicBezTo>
                      <a:pt x="90" y="5"/>
                      <a:pt x="98" y="10"/>
                      <a:pt x="98" y="10"/>
                    </a:cubicBezTo>
                    <a:cubicBezTo>
                      <a:pt x="98" y="10"/>
                      <a:pt x="100" y="19"/>
                      <a:pt x="85" y="29"/>
                    </a:cubicBezTo>
                    <a:cubicBezTo>
                      <a:pt x="71" y="38"/>
                      <a:pt x="63" y="43"/>
                      <a:pt x="63" y="43"/>
                    </a:cubicBezTo>
                    <a:cubicBezTo>
                      <a:pt x="69" y="63"/>
                      <a:pt x="69" y="63"/>
                      <a:pt x="69" y="63"/>
                    </a:cubicBezTo>
                    <a:cubicBezTo>
                      <a:pt x="73" y="60"/>
                      <a:pt x="73" y="60"/>
                      <a:pt x="73" y="60"/>
                    </a:cubicBezTo>
                    <a:cubicBezTo>
                      <a:pt x="73" y="60"/>
                      <a:pt x="74" y="60"/>
                      <a:pt x="74" y="61"/>
                    </a:cubicBezTo>
                    <a:cubicBezTo>
                      <a:pt x="74" y="61"/>
                      <a:pt x="74" y="62"/>
                      <a:pt x="74" y="62"/>
                    </a:cubicBezTo>
                    <a:lnTo>
                      <a:pt x="69"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19" name="组合 18"/>
          <p:cNvGrpSpPr/>
          <p:nvPr/>
        </p:nvGrpSpPr>
        <p:grpSpPr>
          <a:xfrm>
            <a:off x="4762154" y="3272658"/>
            <a:ext cx="2647329" cy="1012316"/>
            <a:chOff x="3272825" y="846410"/>
            <a:chExt cx="2647329" cy="1012316"/>
          </a:xfrm>
        </p:grpSpPr>
        <p:sp>
          <p:nvSpPr>
            <p:cNvPr id="20" name="TextBox 7">
              <a:extLst>
                <a:ext uri="{FF2B5EF4-FFF2-40B4-BE49-F238E27FC236}">
                  <a16:creationId xmlns:a16="http://schemas.microsoft.com/office/drawing/2014/main" xmlns="" id="{8DE6CD62-A5CF-42EF-B6BB-0447C20B7252}"/>
                </a:ext>
              </a:extLst>
            </p:cNvPr>
            <p:cNvSpPr txBox="1"/>
            <p:nvPr/>
          </p:nvSpPr>
          <p:spPr>
            <a:xfrm>
              <a:off x="3532630" y="846410"/>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行业</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调研二</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1" name="文本框 20">
              <a:extLst>
                <a:ext uri="{FF2B5EF4-FFF2-40B4-BE49-F238E27FC236}">
                  <a16:creationId xmlns:a16="http://schemas.microsoft.com/office/drawing/2014/main" xmlns="" id="{503E0C68-DA60-417A-94AF-3E2A39D1D51A}"/>
                </a:ext>
              </a:extLst>
            </p:cNvPr>
            <p:cNvSpPr txBox="1"/>
            <p:nvPr/>
          </p:nvSpPr>
          <p:spPr>
            <a:xfrm>
              <a:off x="3532631" y="1166229"/>
              <a:ext cx="2387523"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精准解说文字尽量概括精炼。</a:t>
              </a:r>
            </a:p>
          </p:txBody>
        </p:sp>
        <p:grpSp>
          <p:nvGrpSpPr>
            <p:cNvPr id="22" name="组合 21"/>
            <p:cNvGrpSpPr/>
            <p:nvPr/>
          </p:nvGrpSpPr>
          <p:grpSpPr>
            <a:xfrm>
              <a:off x="3272825" y="940875"/>
              <a:ext cx="212766" cy="213364"/>
              <a:chOff x="11280936" y="1742357"/>
              <a:chExt cx="438441" cy="439673"/>
            </a:xfrm>
          </p:grpSpPr>
          <p:sp>
            <p:nvSpPr>
              <p:cNvPr id="23" name="Oval 820"/>
              <p:cNvSpPr>
                <a:spLocks noChangeArrowheads="1"/>
              </p:cNvSpPr>
              <p:nvPr/>
            </p:nvSpPr>
            <p:spPr bwMode="auto">
              <a:xfrm>
                <a:off x="11280936" y="1742357"/>
                <a:ext cx="438441" cy="439673"/>
              </a:xfrm>
              <a:prstGeom prst="ellipse">
                <a:avLst/>
              </a:prstGeom>
              <a:solidFill>
                <a:srgbClr val="9FB8D6"/>
              </a:solidFill>
              <a:ln>
                <a:noFill/>
              </a:ln>
              <a:effectLst>
                <a:outerShdw blurRad="254000" dist="63500" dir="2700000" algn="t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821"/>
              <p:cNvSpPr>
                <a:spLocks/>
              </p:cNvSpPr>
              <p:nvPr/>
            </p:nvSpPr>
            <p:spPr bwMode="auto">
              <a:xfrm>
                <a:off x="11353598" y="1847041"/>
                <a:ext cx="290652" cy="264789"/>
              </a:xfrm>
              <a:custGeom>
                <a:avLst/>
                <a:gdLst>
                  <a:gd name="T0" fmla="*/ 69 w 100"/>
                  <a:gd name="T1" fmla="*/ 65 h 91"/>
                  <a:gd name="T2" fmla="*/ 73 w 100"/>
                  <a:gd name="T3" fmla="*/ 79 h 91"/>
                  <a:gd name="T4" fmla="*/ 72 w 100"/>
                  <a:gd name="T5" fmla="*/ 89 h 91"/>
                  <a:gd name="T6" fmla="*/ 68 w 100"/>
                  <a:gd name="T7" fmla="*/ 91 h 91"/>
                  <a:gd name="T8" fmla="*/ 60 w 100"/>
                  <a:gd name="T9" fmla="*/ 71 h 91"/>
                  <a:gd name="T10" fmla="*/ 54 w 100"/>
                  <a:gd name="T11" fmla="*/ 75 h 91"/>
                  <a:gd name="T12" fmla="*/ 52 w 100"/>
                  <a:gd name="T13" fmla="*/ 75 h 91"/>
                  <a:gd name="T14" fmla="*/ 52 w 100"/>
                  <a:gd name="T15" fmla="*/ 73 h 91"/>
                  <a:gd name="T16" fmla="*/ 59 w 100"/>
                  <a:gd name="T17" fmla="*/ 69 h 91"/>
                  <a:gd name="T18" fmla="*/ 52 w 100"/>
                  <a:gd name="T19" fmla="*/ 50 h 91"/>
                  <a:gd name="T20" fmla="*/ 22 w 100"/>
                  <a:gd name="T21" fmla="*/ 70 h 91"/>
                  <a:gd name="T22" fmla="*/ 25 w 100"/>
                  <a:gd name="T23" fmla="*/ 82 h 91"/>
                  <a:gd name="T24" fmla="*/ 24 w 100"/>
                  <a:gd name="T25" fmla="*/ 85 h 91"/>
                  <a:gd name="T26" fmla="*/ 13 w 100"/>
                  <a:gd name="T27" fmla="*/ 68 h 91"/>
                  <a:gd name="T28" fmla="*/ 9 w 100"/>
                  <a:gd name="T29" fmla="*/ 71 h 91"/>
                  <a:gd name="T30" fmla="*/ 6 w 100"/>
                  <a:gd name="T31" fmla="*/ 70 h 91"/>
                  <a:gd name="T32" fmla="*/ 7 w 100"/>
                  <a:gd name="T33" fmla="*/ 67 h 91"/>
                  <a:gd name="T34" fmla="*/ 11 w 100"/>
                  <a:gd name="T35" fmla="*/ 64 h 91"/>
                  <a:gd name="T36" fmla="*/ 0 w 100"/>
                  <a:gd name="T37" fmla="*/ 48 h 91"/>
                  <a:gd name="T38" fmla="*/ 3 w 100"/>
                  <a:gd name="T39" fmla="*/ 48 h 91"/>
                  <a:gd name="T40" fmla="*/ 13 w 100"/>
                  <a:gd name="T41" fmla="*/ 55 h 91"/>
                  <a:gd name="T42" fmla="*/ 43 w 100"/>
                  <a:gd name="T43" fmla="*/ 36 h 91"/>
                  <a:gd name="T44" fmla="*/ 28 w 100"/>
                  <a:gd name="T45" fmla="*/ 21 h 91"/>
                  <a:gd name="T46" fmla="*/ 21 w 100"/>
                  <a:gd name="T47" fmla="*/ 26 h 91"/>
                  <a:gd name="T48" fmla="*/ 20 w 100"/>
                  <a:gd name="T49" fmla="*/ 25 h 91"/>
                  <a:gd name="T50" fmla="*/ 20 w 100"/>
                  <a:gd name="T51" fmla="*/ 24 h 91"/>
                  <a:gd name="T52" fmla="*/ 26 w 100"/>
                  <a:gd name="T53" fmla="*/ 20 h 91"/>
                  <a:gd name="T54" fmla="*/ 12 w 100"/>
                  <a:gd name="T55" fmla="*/ 5 h 91"/>
                  <a:gd name="T56" fmla="*/ 15 w 100"/>
                  <a:gd name="T57" fmla="*/ 3 h 91"/>
                  <a:gd name="T58" fmla="*/ 25 w 100"/>
                  <a:gd name="T59" fmla="*/ 5 h 91"/>
                  <a:gd name="T60" fmla="*/ 35 w 100"/>
                  <a:gd name="T61" fmla="*/ 14 h 91"/>
                  <a:gd name="T62" fmla="*/ 40 w 100"/>
                  <a:gd name="T63" fmla="*/ 10 h 91"/>
                  <a:gd name="T64" fmla="*/ 41 w 100"/>
                  <a:gd name="T65" fmla="*/ 11 h 91"/>
                  <a:gd name="T66" fmla="*/ 41 w 100"/>
                  <a:gd name="T67" fmla="*/ 13 h 91"/>
                  <a:gd name="T68" fmla="*/ 37 w 100"/>
                  <a:gd name="T69" fmla="*/ 15 h 91"/>
                  <a:gd name="T70" fmla="*/ 54 w 100"/>
                  <a:gd name="T71" fmla="*/ 29 h 91"/>
                  <a:gd name="T72" fmla="*/ 76 w 100"/>
                  <a:gd name="T73" fmla="*/ 15 h 91"/>
                  <a:gd name="T74" fmla="*/ 98 w 100"/>
                  <a:gd name="T75" fmla="*/ 10 h 91"/>
                  <a:gd name="T76" fmla="*/ 85 w 100"/>
                  <a:gd name="T77" fmla="*/ 29 h 91"/>
                  <a:gd name="T78" fmla="*/ 63 w 100"/>
                  <a:gd name="T79" fmla="*/ 43 h 91"/>
                  <a:gd name="T80" fmla="*/ 69 w 100"/>
                  <a:gd name="T81" fmla="*/ 63 h 91"/>
                  <a:gd name="T82" fmla="*/ 73 w 100"/>
                  <a:gd name="T83" fmla="*/ 60 h 91"/>
                  <a:gd name="T84" fmla="*/ 74 w 100"/>
                  <a:gd name="T85" fmla="*/ 61 h 91"/>
                  <a:gd name="T86" fmla="*/ 74 w 100"/>
                  <a:gd name="T87" fmla="*/ 62 h 91"/>
                  <a:gd name="T88" fmla="*/ 69 w 100"/>
                  <a:gd name="T89" fmla="*/ 6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0" h="91">
                    <a:moveTo>
                      <a:pt x="69" y="65"/>
                    </a:moveTo>
                    <a:cubicBezTo>
                      <a:pt x="73" y="79"/>
                      <a:pt x="73" y="79"/>
                      <a:pt x="73" y="79"/>
                    </a:cubicBezTo>
                    <a:cubicBezTo>
                      <a:pt x="73" y="79"/>
                      <a:pt x="76" y="86"/>
                      <a:pt x="72" y="89"/>
                    </a:cubicBezTo>
                    <a:cubicBezTo>
                      <a:pt x="68" y="91"/>
                      <a:pt x="68" y="91"/>
                      <a:pt x="68" y="91"/>
                    </a:cubicBezTo>
                    <a:cubicBezTo>
                      <a:pt x="60" y="71"/>
                      <a:pt x="60" y="71"/>
                      <a:pt x="60" y="71"/>
                    </a:cubicBezTo>
                    <a:cubicBezTo>
                      <a:pt x="54" y="75"/>
                      <a:pt x="54" y="75"/>
                      <a:pt x="54" y="75"/>
                    </a:cubicBezTo>
                    <a:cubicBezTo>
                      <a:pt x="53" y="76"/>
                      <a:pt x="53" y="75"/>
                      <a:pt x="52" y="75"/>
                    </a:cubicBezTo>
                    <a:cubicBezTo>
                      <a:pt x="52" y="74"/>
                      <a:pt x="52" y="74"/>
                      <a:pt x="52" y="73"/>
                    </a:cubicBezTo>
                    <a:cubicBezTo>
                      <a:pt x="59" y="69"/>
                      <a:pt x="59" y="69"/>
                      <a:pt x="59" y="69"/>
                    </a:cubicBezTo>
                    <a:cubicBezTo>
                      <a:pt x="52" y="50"/>
                      <a:pt x="52" y="50"/>
                      <a:pt x="52" y="50"/>
                    </a:cubicBezTo>
                    <a:cubicBezTo>
                      <a:pt x="22" y="70"/>
                      <a:pt x="22" y="70"/>
                      <a:pt x="22" y="70"/>
                    </a:cubicBezTo>
                    <a:cubicBezTo>
                      <a:pt x="25" y="82"/>
                      <a:pt x="25" y="82"/>
                      <a:pt x="25" y="82"/>
                    </a:cubicBezTo>
                    <a:cubicBezTo>
                      <a:pt x="25" y="82"/>
                      <a:pt x="25" y="84"/>
                      <a:pt x="24" y="85"/>
                    </a:cubicBezTo>
                    <a:cubicBezTo>
                      <a:pt x="13" y="68"/>
                      <a:pt x="13" y="68"/>
                      <a:pt x="13" y="68"/>
                    </a:cubicBezTo>
                    <a:cubicBezTo>
                      <a:pt x="9" y="71"/>
                      <a:pt x="9" y="71"/>
                      <a:pt x="9" y="71"/>
                    </a:cubicBezTo>
                    <a:cubicBezTo>
                      <a:pt x="8" y="72"/>
                      <a:pt x="7" y="71"/>
                      <a:pt x="6" y="70"/>
                    </a:cubicBezTo>
                    <a:cubicBezTo>
                      <a:pt x="5" y="69"/>
                      <a:pt x="6" y="68"/>
                      <a:pt x="7" y="67"/>
                    </a:cubicBezTo>
                    <a:cubicBezTo>
                      <a:pt x="11" y="64"/>
                      <a:pt x="11" y="64"/>
                      <a:pt x="11" y="64"/>
                    </a:cubicBezTo>
                    <a:cubicBezTo>
                      <a:pt x="0" y="48"/>
                      <a:pt x="0" y="48"/>
                      <a:pt x="0" y="48"/>
                    </a:cubicBezTo>
                    <a:cubicBezTo>
                      <a:pt x="1" y="48"/>
                      <a:pt x="3" y="48"/>
                      <a:pt x="3" y="48"/>
                    </a:cubicBezTo>
                    <a:cubicBezTo>
                      <a:pt x="13" y="55"/>
                      <a:pt x="13" y="55"/>
                      <a:pt x="13" y="55"/>
                    </a:cubicBezTo>
                    <a:cubicBezTo>
                      <a:pt x="43" y="36"/>
                      <a:pt x="43" y="36"/>
                      <a:pt x="43" y="36"/>
                    </a:cubicBezTo>
                    <a:cubicBezTo>
                      <a:pt x="28" y="21"/>
                      <a:pt x="28" y="21"/>
                      <a:pt x="28" y="21"/>
                    </a:cubicBezTo>
                    <a:cubicBezTo>
                      <a:pt x="21" y="26"/>
                      <a:pt x="21" y="26"/>
                      <a:pt x="21" y="26"/>
                    </a:cubicBezTo>
                    <a:cubicBezTo>
                      <a:pt x="21" y="26"/>
                      <a:pt x="20" y="26"/>
                      <a:pt x="20" y="25"/>
                    </a:cubicBezTo>
                    <a:cubicBezTo>
                      <a:pt x="20" y="25"/>
                      <a:pt x="20" y="24"/>
                      <a:pt x="20" y="24"/>
                    </a:cubicBezTo>
                    <a:cubicBezTo>
                      <a:pt x="26" y="20"/>
                      <a:pt x="26" y="20"/>
                      <a:pt x="26" y="20"/>
                    </a:cubicBezTo>
                    <a:cubicBezTo>
                      <a:pt x="12" y="5"/>
                      <a:pt x="12" y="5"/>
                      <a:pt x="12" y="5"/>
                    </a:cubicBezTo>
                    <a:cubicBezTo>
                      <a:pt x="15" y="3"/>
                      <a:pt x="15" y="3"/>
                      <a:pt x="15" y="3"/>
                    </a:cubicBezTo>
                    <a:cubicBezTo>
                      <a:pt x="19" y="0"/>
                      <a:pt x="25" y="5"/>
                      <a:pt x="25" y="5"/>
                    </a:cubicBezTo>
                    <a:cubicBezTo>
                      <a:pt x="35" y="14"/>
                      <a:pt x="35" y="14"/>
                      <a:pt x="35" y="14"/>
                    </a:cubicBezTo>
                    <a:cubicBezTo>
                      <a:pt x="40" y="10"/>
                      <a:pt x="40" y="10"/>
                      <a:pt x="40" y="10"/>
                    </a:cubicBezTo>
                    <a:cubicBezTo>
                      <a:pt x="41" y="10"/>
                      <a:pt x="41" y="10"/>
                      <a:pt x="41" y="11"/>
                    </a:cubicBezTo>
                    <a:cubicBezTo>
                      <a:pt x="42" y="12"/>
                      <a:pt x="42" y="12"/>
                      <a:pt x="41" y="13"/>
                    </a:cubicBezTo>
                    <a:cubicBezTo>
                      <a:pt x="37" y="15"/>
                      <a:pt x="37" y="15"/>
                      <a:pt x="37" y="15"/>
                    </a:cubicBezTo>
                    <a:cubicBezTo>
                      <a:pt x="54" y="29"/>
                      <a:pt x="54" y="29"/>
                      <a:pt x="54" y="29"/>
                    </a:cubicBezTo>
                    <a:cubicBezTo>
                      <a:pt x="54" y="29"/>
                      <a:pt x="61" y="24"/>
                      <a:pt x="76" y="15"/>
                    </a:cubicBezTo>
                    <a:cubicBezTo>
                      <a:pt x="90" y="5"/>
                      <a:pt x="98" y="10"/>
                      <a:pt x="98" y="10"/>
                    </a:cubicBezTo>
                    <a:cubicBezTo>
                      <a:pt x="98" y="10"/>
                      <a:pt x="100" y="19"/>
                      <a:pt x="85" y="29"/>
                    </a:cubicBezTo>
                    <a:cubicBezTo>
                      <a:pt x="71" y="38"/>
                      <a:pt x="63" y="43"/>
                      <a:pt x="63" y="43"/>
                    </a:cubicBezTo>
                    <a:cubicBezTo>
                      <a:pt x="69" y="63"/>
                      <a:pt x="69" y="63"/>
                      <a:pt x="69" y="63"/>
                    </a:cubicBezTo>
                    <a:cubicBezTo>
                      <a:pt x="73" y="60"/>
                      <a:pt x="73" y="60"/>
                      <a:pt x="73" y="60"/>
                    </a:cubicBezTo>
                    <a:cubicBezTo>
                      <a:pt x="73" y="60"/>
                      <a:pt x="74" y="60"/>
                      <a:pt x="74" y="61"/>
                    </a:cubicBezTo>
                    <a:cubicBezTo>
                      <a:pt x="74" y="61"/>
                      <a:pt x="74" y="62"/>
                      <a:pt x="74" y="62"/>
                    </a:cubicBezTo>
                    <a:lnTo>
                      <a:pt x="69"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25" name="组合 24"/>
          <p:cNvGrpSpPr/>
          <p:nvPr/>
        </p:nvGrpSpPr>
        <p:grpSpPr>
          <a:xfrm>
            <a:off x="3976009" y="4852444"/>
            <a:ext cx="2647329" cy="1012316"/>
            <a:chOff x="3272825" y="846410"/>
            <a:chExt cx="2647329" cy="1012316"/>
          </a:xfrm>
        </p:grpSpPr>
        <p:sp>
          <p:nvSpPr>
            <p:cNvPr id="26" name="TextBox 7">
              <a:extLst>
                <a:ext uri="{FF2B5EF4-FFF2-40B4-BE49-F238E27FC236}">
                  <a16:creationId xmlns:a16="http://schemas.microsoft.com/office/drawing/2014/main" xmlns="" id="{8DE6CD62-A5CF-42EF-B6BB-0447C20B7252}"/>
                </a:ext>
              </a:extLst>
            </p:cNvPr>
            <p:cNvSpPr txBox="1"/>
            <p:nvPr/>
          </p:nvSpPr>
          <p:spPr>
            <a:xfrm>
              <a:off x="3532630" y="846410"/>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行业</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调研三</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7" name="文本框 26">
              <a:extLst>
                <a:ext uri="{FF2B5EF4-FFF2-40B4-BE49-F238E27FC236}">
                  <a16:creationId xmlns:a16="http://schemas.microsoft.com/office/drawing/2014/main" xmlns="" id="{503E0C68-DA60-417A-94AF-3E2A39D1D51A}"/>
                </a:ext>
              </a:extLst>
            </p:cNvPr>
            <p:cNvSpPr txBox="1"/>
            <p:nvPr/>
          </p:nvSpPr>
          <p:spPr>
            <a:xfrm>
              <a:off x="3532631" y="1166229"/>
              <a:ext cx="2387523"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精准解说文字尽量概括精炼。</a:t>
              </a:r>
            </a:p>
          </p:txBody>
        </p:sp>
        <p:grpSp>
          <p:nvGrpSpPr>
            <p:cNvPr id="28" name="组合 27"/>
            <p:cNvGrpSpPr/>
            <p:nvPr/>
          </p:nvGrpSpPr>
          <p:grpSpPr>
            <a:xfrm>
              <a:off x="3272825" y="940875"/>
              <a:ext cx="212766" cy="213364"/>
              <a:chOff x="11280936" y="1742357"/>
              <a:chExt cx="438441" cy="439673"/>
            </a:xfrm>
          </p:grpSpPr>
          <p:sp>
            <p:nvSpPr>
              <p:cNvPr id="29" name="Oval 820"/>
              <p:cNvSpPr>
                <a:spLocks noChangeArrowheads="1"/>
              </p:cNvSpPr>
              <p:nvPr/>
            </p:nvSpPr>
            <p:spPr bwMode="auto">
              <a:xfrm>
                <a:off x="11280936" y="1742357"/>
                <a:ext cx="438441" cy="439673"/>
              </a:xfrm>
              <a:prstGeom prst="ellipse">
                <a:avLst/>
              </a:prstGeom>
              <a:solidFill>
                <a:srgbClr val="9FB8D6"/>
              </a:solidFill>
              <a:ln>
                <a:noFill/>
              </a:ln>
              <a:effectLst>
                <a:outerShdw blurRad="254000" dist="63500" dir="2700000" algn="tl" rotWithShape="0">
                  <a:prstClr val="black">
                    <a:alpha val="3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821"/>
              <p:cNvSpPr>
                <a:spLocks/>
              </p:cNvSpPr>
              <p:nvPr/>
            </p:nvSpPr>
            <p:spPr bwMode="auto">
              <a:xfrm>
                <a:off x="11353598" y="1847041"/>
                <a:ext cx="290652" cy="264789"/>
              </a:xfrm>
              <a:custGeom>
                <a:avLst/>
                <a:gdLst>
                  <a:gd name="T0" fmla="*/ 69 w 100"/>
                  <a:gd name="T1" fmla="*/ 65 h 91"/>
                  <a:gd name="T2" fmla="*/ 73 w 100"/>
                  <a:gd name="T3" fmla="*/ 79 h 91"/>
                  <a:gd name="T4" fmla="*/ 72 w 100"/>
                  <a:gd name="T5" fmla="*/ 89 h 91"/>
                  <a:gd name="T6" fmla="*/ 68 w 100"/>
                  <a:gd name="T7" fmla="*/ 91 h 91"/>
                  <a:gd name="T8" fmla="*/ 60 w 100"/>
                  <a:gd name="T9" fmla="*/ 71 h 91"/>
                  <a:gd name="T10" fmla="*/ 54 w 100"/>
                  <a:gd name="T11" fmla="*/ 75 h 91"/>
                  <a:gd name="T12" fmla="*/ 52 w 100"/>
                  <a:gd name="T13" fmla="*/ 75 h 91"/>
                  <a:gd name="T14" fmla="*/ 52 w 100"/>
                  <a:gd name="T15" fmla="*/ 73 h 91"/>
                  <a:gd name="T16" fmla="*/ 59 w 100"/>
                  <a:gd name="T17" fmla="*/ 69 h 91"/>
                  <a:gd name="T18" fmla="*/ 52 w 100"/>
                  <a:gd name="T19" fmla="*/ 50 h 91"/>
                  <a:gd name="T20" fmla="*/ 22 w 100"/>
                  <a:gd name="T21" fmla="*/ 70 h 91"/>
                  <a:gd name="T22" fmla="*/ 25 w 100"/>
                  <a:gd name="T23" fmla="*/ 82 h 91"/>
                  <a:gd name="T24" fmla="*/ 24 w 100"/>
                  <a:gd name="T25" fmla="*/ 85 h 91"/>
                  <a:gd name="T26" fmla="*/ 13 w 100"/>
                  <a:gd name="T27" fmla="*/ 68 h 91"/>
                  <a:gd name="T28" fmla="*/ 9 w 100"/>
                  <a:gd name="T29" fmla="*/ 71 h 91"/>
                  <a:gd name="T30" fmla="*/ 6 w 100"/>
                  <a:gd name="T31" fmla="*/ 70 h 91"/>
                  <a:gd name="T32" fmla="*/ 7 w 100"/>
                  <a:gd name="T33" fmla="*/ 67 h 91"/>
                  <a:gd name="T34" fmla="*/ 11 w 100"/>
                  <a:gd name="T35" fmla="*/ 64 h 91"/>
                  <a:gd name="T36" fmla="*/ 0 w 100"/>
                  <a:gd name="T37" fmla="*/ 48 h 91"/>
                  <a:gd name="T38" fmla="*/ 3 w 100"/>
                  <a:gd name="T39" fmla="*/ 48 h 91"/>
                  <a:gd name="T40" fmla="*/ 13 w 100"/>
                  <a:gd name="T41" fmla="*/ 55 h 91"/>
                  <a:gd name="T42" fmla="*/ 43 w 100"/>
                  <a:gd name="T43" fmla="*/ 36 h 91"/>
                  <a:gd name="T44" fmla="*/ 28 w 100"/>
                  <a:gd name="T45" fmla="*/ 21 h 91"/>
                  <a:gd name="T46" fmla="*/ 21 w 100"/>
                  <a:gd name="T47" fmla="*/ 26 h 91"/>
                  <a:gd name="T48" fmla="*/ 20 w 100"/>
                  <a:gd name="T49" fmla="*/ 25 h 91"/>
                  <a:gd name="T50" fmla="*/ 20 w 100"/>
                  <a:gd name="T51" fmla="*/ 24 h 91"/>
                  <a:gd name="T52" fmla="*/ 26 w 100"/>
                  <a:gd name="T53" fmla="*/ 20 h 91"/>
                  <a:gd name="T54" fmla="*/ 12 w 100"/>
                  <a:gd name="T55" fmla="*/ 5 h 91"/>
                  <a:gd name="T56" fmla="*/ 15 w 100"/>
                  <a:gd name="T57" fmla="*/ 3 h 91"/>
                  <a:gd name="T58" fmla="*/ 25 w 100"/>
                  <a:gd name="T59" fmla="*/ 5 h 91"/>
                  <a:gd name="T60" fmla="*/ 35 w 100"/>
                  <a:gd name="T61" fmla="*/ 14 h 91"/>
                  <a:gd name="T62" fmla="*/ 40 w 100"/>
                  <a:gd name="T63" fmla="*/ 10 h 91"/>
                  <a:gd name="T64" fmla="*/ 41 w 100"/>
                  <a:gd name="T65" fmla="*/ 11 h 91"/>
                  <a:gd name="T66" fmla="*/ 41 w 100"/>
                  <a:gd name="T67" fmla="*/ 13 h 91"/>
                  <a:gd name="T68" fmla="*/ 37 w 100"/>
                  <a:gd name="T69" fmla="*/ 15 h 91"/>
                  <a:gd name="T70" fmla="*/ 54 w 100"/>
                  <a:gd name="T71" fmla="*/ 29 h 91"/>
                  <a:gd name="T72" fmla="*/ 76 w 100"/>
                  <a:gd name="T73" fmla="*/ 15 h 91"/>
                  <a:gd name="T74" fmla="*/ 98 w 100"/>
                  <a:gd name="T75" fmla="*/ 10 h 91"/>
                  <a:gd name="T76" fmla="*/ 85 w 100"/>
                  <a:gd name="T77" fmla="*/ 29 h 91"/>
                  <a:gd name="T78" fmla="*/ 63 w 100"/>
                  <a:gd name="T79" fmla="*/ 43 h 91"/>
                  <a:gd name="T80" fmla="*/ 69 w 100"/>
                  <a:gd name="T81" fmla="*/ 63 h 91"/>
                  <a:gd name="T82" fmla="*/ 73 w 100"/>
                  <a:gd name="T83" fmla="*/ 60 h 91"/>
                  <a:gd name="T84" fmla="*/ 74 w 100"/>
                  <a:gd name="T85" fmla="*/ 61 h 91"/>
                  <a:gd name="T86" fmla="*/ 74 w 100"/>
                  <a:gd name="T87" fmla="*/ 62 h 91"/>
                  <a:gd name="T88" fmla="*/ 69 w 100"/>
                  <a:gd name="T89" fmla="*/ 65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00" h="91">
                    <a:moveTo>
                      <a:pt x="69" y="65"/>
                    </a:moveTo>
                    <a:cubicBezTo>
                      <a:pt x="73" y="79"/>
                      <a:pt x="73" y="79"/>
                      <a:pt x="73" y="79"/>
                    </a:cubicBezTo>
                    <a:cubicBezTo>
                      <a:pt x="73" y="79"/>
                      <a:pt x="76" y="86"/>
                      <a:pt x="72" y="89"/>
                    </a:cubicBezTo>
                    <a:cubicBezTo>
                      <a:pt x="68" y="91"/>
                      <a:pt x="68" y="91"/>
                      <a:pt x="68" y="91"/>
                    </a:cubicBezTo>
                    <a:cubicBezTo>
                      <a:pt x="60" y="71"/>
                      <a:pt x="60" y="71"/>
                      <a:pt x="60" y="71"/>
                    </a:cubicBezTo>
                    <a:cubicBezTo>
                      <a:pt x="54" y="75"/>
                      <a:pt x="54" y="75"/>
                      <a:pt x="54" y="75"/>
                    </a:cubicBezTo>
                    <a:cubicBezTo>
                      <a:pt x="53" y="76"/>
                      <a:pt x="53" y="75"/>
                      <a:pt x="52" y="75"/>
                    </a:cubicBezTo>
                    <a:cubicBezTo>
                      <a:pt x="52" y="74"/>
                      <a:pt x="52" y="74"/>
                      <a:pt x="52" y="73"/>
                    </a:cubicBezTo>
                    <a:cubicBezTo>
                      <a:pt x="59" y="69"/>
                      <a:pt x="59" y="69"/>
                      <a:pt x="59" y="69"/>
                    </a:cubicBezTo>
                    <a:cubicBezTo>
                      <a:pt x="52" y="50"/>
                      <a:pt x="52" y="50"/>
                      <a:pt x="52" y="50"/>
                    </a:cubicBezTo>
                    <a:cubicBezTo>
                      <a:pt x="22" y="70"/>
                      <a:pt x="22" y="70"/>
                      <a:pt x="22" y="70"/>
                    </a:cubicBezTo>
                    <a:cubicBezTo>
                      <a:pt x="25" y="82"/>
                      <a:pt x="25" y="82"/>
                      <a:pt x="25" y="82"/>
                    </a:cubicBezTo>
                    <a:cubicBezTo>
                      <a:pt x="25" y="82"/>
                      <a:pt x="25" y="84"/>
                      <a:pt x="24" y="85"/>
                    </a:cubicBezTo>
                    <a:cubicBezTo>
                      <a:pt x="13" y="68"/>
                      <a:pt x="13" y="68"/>
                      <a:pt x="13" y="68"/>
                    </a:cubicBezTo>
                    <a:cubicBezTo>
                      <a:pt x="9" y="71"/>
                      <a:pt x="9" y="71"/>
                      <a:pt x="9" y="71"/>
                    </a:cubicBezTo>
                    <a:cubicBezTo>
                      <a:pt x="8" y="72"/>
                      <a:pt x="7" y="71"/>
                      <a:pt x="6" y="70"/>
                    </a:cubicBezTo>
                    <a:cubicBezTo>
                      <a:pt x="5" y="69"/>
                      <a:pt x="6" y="68"/>
                      <a:pt x="7" y="67"/>
                    </a:cubicBezTo>
                    <a:cubicBezTo>
                      <a:pt x="11" y="64"/>
                      <a:pt x="11" y="64"/>
                      <a:pt x="11" y="64"/>
                    </a:cubicBezTo>
                    <a:cubicBezTo>
                      <a:pt x="0" y="48"/>
                      <a:pt x="0" y="48"/>
                      <a:pt x="0" y="48"/>
                    </a:cubicBezTo>
                    <a:cubicBezTo>
                      <a:pt x="1" y="48"/>
                      <a:pt x="3" y="48"/>
                      <a:pt x="3" y="48"/>
                    </a:cubicBezTo>
                    <a:cubicBezTo>
                      <a:pt x="13" y="55"/>
                      <a:pt x="13" y="55"/>
                      <a:pt x="13" y="55"/>
                    </a:cubicBezTo>
                    <a:cubicBezTo>
                      <a:pt x="43" y="36"/>
                      <a:pt x="43" y="36"/>
                      <a:pt x="43" y="36"/>
                    </a:cubicBezTo>
                    <a:cubicBezTo>
                      <a:pt x="28" y="21"/>
                      <a:pt x="28" y="21"/>
                      <a:pt x="28" y="21"/>
                    </a:cubicBezTo>
                    <a:cubicBezTo>
                      <a:pt x="21" y="26"/>
                      <a:pt x="21" y="26"/>
                      <a:pt x="21" y="26"/>
                    </a:cubicBezTo>
                    <a:cubicBezTo>
                      <a:pt x="21" y="26"/>
                      <a:pt x="20" y="26"/>
                      <a:pt x="20" y="25"/>
                    </a:cubicBezTo>
                    <a:cubicBezTo>
                      <a:pt x="20" y="25"/>
                      <a:pt x="20" y="24"/>
                      <a:pt x="20" y="24"/>
                    </a:cubicBezTo>
                    <a:cubicBezTo>
                      <a:pt x="26" y="20"/>
                      <a:pt x="26" y="20"/>
                      <a:pt x="26" y="20"/>
                    </a:cubicBezTo>
                    <a:cubicBezTo>
                      <a:pt x="12" y="5"/>
                      <a:pt x="12" y="5"/>
                      <a:pt x="12" y="5"/>
                    </a:cubicBezTo>
                    <a:cubicBezTo>
                      <a:pt x="15" y="3"/>
                      <a:pt x="15" y="3"/>
                      <a:pt x="15" y="3"/>
                    </a:cubicBezTo>
                    <a:cubicBezTo>
                      <a:pt x="19" y="0"/>
                      <a:pt x="25" y="5"/>
                      <a:pt x="25" y="5"/>
                    </a:cubicBezTo>
                    <a:cubicBezTo>
                      <a:pt x="35" y="14"/>
                      <a:pt x="35" y="14"/>
                      <a:pt x="35" y="14"/>
                    </a:cubicBezTo>
                    <a:cubicBezTo>
                      <a:pt x="40" y="10"/>
                      <a:pt x="40" y="10"/>
                      <a:pt x="40" y="10"/>
                    </a:cubicBezTo>
                    <a:cubicBezTo>
                      <a:pt x="41" y="10"/>
                      <a:pt x="41" y="10"/>
                      <a:pt x="41" y="11"/>
                    </a:cubicBezTo>
                    <a:cubicBezTo>
                      <a:pt x="42" y="12"/>
                      <a:pt x="42" y="12"/>
                      <a:pt x="41" y="13"/>
                    </a:cubicBezTo>
                    <a:cubicBezTo>
                      <a:pt x="37" y="15"/>
                      <a:pt x="37" y="15"/>
                      <a:pt x="37" y="15"/>
                    </a:cubicBezTo>
                    <a:cubicBezTo>
                      <a:pt x="54" y="29"/>
                      <a:pt x="54" y="29"/>
                      <a:pt x="54" y="29"/>
                    </a:cubicBezTo>
                    <a:cubicBezTo>
                      <a:pt x="54" y="29"/>
                      <a:pt x="61" y="24"/>
                      <a:pt x="76" y="15"/>
                    </a:cubicBezTo>
                    <a:cubicBezTo>
                      <a:pt x="90" y="5"/>
                      <a:pt x="98" y="10"/>
                      <a:pt x="98" y="10"/>
                    </a:cubicBezTo>
                    <a:cubicBezTo>
                      <a:pt x="98" y="10"/>
                      <a:pt x="100" y="19"/>
                      <a:pt x="85" y="29"/>
                    </a:cubicBezTo>
                    <a:cubicBezTo>
                      <a:pt x="71" y="38"/>
                      <a:pt x="63" y="43"/>
                      <a:pt x="63" y="43"/>
                    </a:cubicBezTo>
                    <a:cubicBezTo>
                      <a:pt x="69" y="63"/>
                      <a:pt x="69" y="63"/>
                      <a:pt x="69" y="63"/>
                    </a:cubicBezTo>
                    <a:cubicBezTo>
                      <a:pt x="73" y="60"/>
                      <a:pt x="73" y="60"/>
                      <a:pt x="73" y="60"/>
                    </a:cubicBezTo>
                    <a:cubicBezTo>
                      <a:pt x="73" y="60"/>
                      <a:pt x="74" y="60"/>
                      <a:pt x="74" y="61"/>
                    </a:cubicBezTo>
                    <a:cubicBezTo>
                      <a:pt x="74" y="61"/>
                      <a:pt x="74" y="62"/>
                      <a:pt x="74" y="62"/>
                    </a:cubicBezTo>
                    <a:lnTo>
                      <a:pt x="69" y="6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grpSp>
      <p:grpSp>
        <p:nvGrpSpPr>
          <p:cNvPr id="31" name="组合 30"/>
          <p:cNvGrpSpPr/>
          <p:nvPr/>
        </p:nvGrpSpPr>
        <p:grpSpPr>
          <a:xfrm>
            <a:off x="481368" y="440281"/>
            <a:ext cx="2007509" cy="721887"/>
            <a:chOff x="481368" y="440281"/>
            <a:chExt cx="2007509" cy="721887"/>
          </a:xfrm>
        </p:grpSpPr>
        <p:sp>
          <p:nvSpPr>
            <p:cNvPr id="32"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02</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33"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行业调研</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4" name="矩形 33"/>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a:extLst>
              <a:ext uri="{FF2B5EF4-FFF2-40B4-BE49-F238E27FC236}">
                <a16:creationId xmlns:a16="http://schemas.microsoft.com/office/drawing/2014/main" xmlns="" id="{503E0C68-DA60-417A-94AF-3E2A39D1D51A}"/>
              </a:ext>
            </a:extLst>
          </p:cNvPr>
          <p:cNvSpPr txBox="1"/>
          <p:nvPr/>
        </p:nvSpPr>
        <p:spPr>
          <a:xfrm>
            <a:off x="8149731" y="2209876"/>
            <a:ext cx="2737142" cy="2292935"/>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输入简要文字解说，解说文字尽量概括精炼，不用多余的文字修饰简洁精准。点击输入简要文字解说，解说文字尽量概括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a:t>
            </a:r>
            <a:endParaRPr lang="en-US" altLang="zh-CN"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36" name="TextBox 7">
            <a:extLst>
              <a:ext uri="{FF2B5EF4-FFF2-40B4-BE49-F238E27FC236}">
                <a16:creationId xmlns:a16="http://schemas.microsoft.com/office/drawing/2014/main" xmlns="" id="{8DE6CD62-A5CF-42EF-B6BB-0447C20B7252}"/>
              </a:ext>
            </a:extLst>
          </p:cNvPr>
          <p:cNvSpPr txBox="1"/>
          <p:nvPr/>
        </p:nvSpPr>
        <p:spPr>
          <a:xfrm>
            <a:off x="8149729" y="1532579"/>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调研分析结果</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cxnSp>
        <p:nvCxnSpPr>
          <p:cNvPr id="37" name="直接连接符 36"/>
          <p:cNvCxnSpPr/>
          <p:nvPr/>
        </p:nvCxnSpPr>
        <p:spPr>
          <a:xfrm>
            <a:off x="8263728" y="1964134"/>
            <a:ext cx="441434"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149730" y="4572972"/>
            <a:ext cx="2685329" cy="1291788"/>
            <a:chOff x="8149730" y="4608430"/>
            <a:chExt cx="2685329" cy="1291788"/>
          </a:xfrm>
        </p:grpSpPr>
        <p:sp>
          <p:nvSpPr>
            <p:cNvPr id="39" name="TextBox 48"/>
            <p:cNvSpPr txBox="1"/>
            <p:nvPr/>
          </p:nvSpPr>
          <p:spPr>
            <a:xfrm>
              <a:off x="8149730" y="4608430"/>
              <a:ext cx="533694" cy="230832"/>
            </a:xfrm>
            <a:prstGeom prst="rect">
              <a:avLst/>
            </a:prstGeom>
            <a:noFill/>
          </p:spPr>
          <p:txBody>
            <a:bodyPr wrap="square" rtlCol="0">
              <a:spAutoFit/>
            </a:bodyPr>
            <a:lstStyle/>
            <a:p>
              <a:r>
                <a:rPr lang="zh-CN" altLang="en-US"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数据</a:t>
              </a:r>
              <a:r>
                <a:rPr lang="en-US" altLang="zh-CN"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1</a:t>
              </a:r>
              <a:endParaRPr lang="en-US" sz="9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cxnSp>
          <p:nvCxnSpPr>
            <p:cNvPr id="40" name="Straight Connector 49"/>
            <p:cNvCxnSpPr/>
            <p:nvPr/>
          </p:nvCxnSpPr>
          <p:spPr>
            <a:xfrm>
              <a:off x="8781589" y="4710215"/>
              <a:ext cx="15045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1" name="Rounded Rectangle 50"/>
            <p:cNvSpPr/>
            <p:nvPr/>
          </p:nvSpPr>
          <p:spPr bwMode="auto">
            <a:xfrm>
              <a:off x="8722507" y="4677989"/>
              <a:ext cx="1504570" cy="59080"/>
            </a:xfrm>
            <a:prstGeom prst="roundRect">
              <a:avLst/>
            </a:prstGeom>
            <a:solidFill>
              <a:srgbClr val="9FB8D6"/>
            </a:solidFill>
            <a:ln/>
            <a:extLst/>
          </p:spPr>
          <p:style>
            <a:lnRef idx="0">
              <a:schemeClr val="accent1"/>
            </a:lnRef>
            <a:fillRef idx="3">
              <a:schemeClr val="accent1"/>
            </a:fillRef>
            <a:effectRef idx="3">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90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sp>
          <p:nvSpPr>
            <p:cNvPr id="42" name="TextBox 51"/>
            <p:cNvSpPr txBox="1"/>
            <p:nvPr/>
          </p:nvSpPr>
          <p:spPr>
            <a:xfrm>
              <a:off x="10351815" y="4622910"/>
              <a:ext cx="449004" cy="200055"/>
            </a:xfrm>
            <a:prstGeom prst="rect">
              <a:avLst/>
            </a:prstGeom>
            <a:noFill/>
          </p:spPr>
          <p:txBody>
            <a:bodyPr wrap="square" rtlCol="0">
              <a:spAutoFit/>
            </a:bodyPr>
            <a:lstStyle/>
            <a:p>
              <a:r>
                <a:rPr lang="en-US" sz="7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89%</a:t>
              </a:r>
              <a:endParaRPr lang="en-US" sz="7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sp>
          <p:nvSpPr>
            <p:cNvPr id="44" name="TextBox 53"/>
            <p:cNvSpPr txBox="1"/>
            <p:nvPr/>
          </p:nvSpPr>
          <p:spPr>
            <a:xfrm>
              <a:off x="8149730" y="4873669"/>
              <a:ext cx="533694" cy="230831"/>
            </a:xfrm>
            <a:prstGeom prst="rect">
              <a:avLst/>
            </a:prstGeom>
            <a:noFill/>
          </p:spPr>
          <p:txBody>
            <a:bodyPr wrap="square" rtlCol="0">
              <a:spAutoFit/>
            </a:bodyPr>
            <a:lstStyle/>
            <a:p>
              <a:r>
                <a:rPr lang="zh-CN" altLang="en-US"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数据</a:t>
              </a:r>
              <a:r>
                <a:rPr lang="en-US" altLang="zh-CN"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2</a:t>
              </a:r>
              <a:endParaRPr lang="en-US" altLang="zh-CN" sz="9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cxnSp>
          <p:nvCxnSpPr>
            <p:cNvPr id="45" name="Straight Connector 54"/>
            <p:cNvCxnSpPr/>
            <p:nvPr/>
          </p:nvCxnSpPr>
          <p:spPr>
            <a:xfrm>
              <a:off x="8781589" y="4975411"/>
              <a:ext cx="15045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6" name="Rounded Rectangle 55"/>
            <p:cNvSpPr/>
            <p:nvPr/>
          </p:nvSpPr>
          <p:spPr bwMode="auto">
            <a:xfrm>
              <a:off x="8722507" y="4943186"/>
              <a:ext cx="1170872" cy="59080"/>
            </a:xfrm>
            <a:prstGeom prst="roundRect">
              <a:avLst/>
            </a:prstGeom>
            <a:solidFill>
              <a:srgbClr val="4F4D50"/>
            </a:solidFill>
            <a:ln/>
            <a:extLst/>
          </p:spPr>
          <p:style>
            <a:lnRef idx="0">
              <a:schemeClr val="accent2"/>
            </a:lnRef>
            <a:fillRef idx="3">
              <a:schemeClr val="accent2"/>
            </a:fillRef>
            <a:effectRef idx="3">
              <a:schemeClr val="accent2"/>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90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sp>
          <p:nvSpPr>
            <p:cNvPr id="47" name="TextBox 56"/>
            <p:cNvSpPr txBox="1"/>
            <p:nvPr/>
          </p:nvSpPr>
          <p:spPr>
            <a:xfrm>
              <a:off x="10351815" y="4888209"/>
              <a:ext cx="449004" cy="200055"/>
            </a:xfrm>
            <a:prstGeom prst="rect">
              <a:avLst/>
            </a:prstGeom>
            <a:noFill/>
          </p:spPr>
          <p:txBody>
            <a:bodyPr wrap="square" rtlCol="0">
              <a:spAutoFit/>
            </a:bodyPr>
            <a:lstStyle/>
            <a:p>
              <a:r>
                <a:rPr lang="en-US" sz="7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74%</a:t>
              </a:r>
              <a:endParaRPr lang="en-US" sz="7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sp>
          <p:nvSpPr>
            <p:cNvPr id="49" name="TextBox 58"/>
            <p:cNvSpPr txBox="1"/>
            <p:nvPr/>
          </p:nvSpPr>
          <p:spPr>
            <a:xfrm>
              <a:off x="8149730" y="5138907"/>
              <a:ext cx="533694" cy="230832"/>
            </a:xfrm>
            <a:prstGeom prst="rect">
              <a:avLst/>
            </a:prstGeom>
            <a:noFill/>
          </p:spPr>
          <p:txBody>
            <a:bodyPr wrap="square" rtlCol="0">
              <a:spAutoFit/>
            </a:bodyPr>
            <a:lstStyle/>
            <a:p>
              <a:r>
                <a:rPr lang="zh-CN" altLang="en-US"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数据</a:t>
              </a:r>
              <a:r>
                <a:rPr lang="en-US" altLang="zh-CN"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3</a:t>
              </a:r>
              <a:endParaRPr lang="en-US" altLang="zh-CN" sz="9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cxnSp>
          <p:nvCxnSpPr>
            <p:cNvPr id="50" name="Straight Connector 59"/>
            <p:cNvCxnSpPr/>
            <p:nvPr/>
          </p:nvCxnSpPr>
          <p:spPr>
            <a:xfrm>
              <a:off x="8773417" y="5245979"/>
              <a:ext cx="15045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Rounded Rectangle 60"/>
            <p:cNvSpPr/>
            <p:nvPr/>
          </p:nvSpPr>
          <p:spPr bwMode="auto">
            <a:xfrm>
              <a:off x="8714335" y="5213754"/>
              <a:ext cx="878154" cy="59080"/>
            </a:xfrm>
            <a:prstGeom prst="roundRect">
              <a:avLst/>
            </a:prstGeom>
            <a:solidFill>
              <a:srgbClr val="9FB8D6"/>
            </a:solidFill>
            <a:ln/>
            <a:extLst/>
          </p:spPr>
          <p:style>
            <a:lnRef idx="0">
              <a:schemeClr val="accent3"/>
            </a:lnRef>
            <a:fillRef idx="3">
              <a:schemeClr val="accent3"/>
            </a:fillRef>
            <a:effectRef idx="3">
              <a:schemeClr val="accent3"/>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90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sp>
          <p:nvSpPr>
            <p:cNvPr id="52" name="TextBox 61"/>
            <p:cNvSpPr txBox="1"/>
            <p:nvPr/>
          </p:nvSpPr>
          <p:spPr>
            <a:xfrm>
              <a:off x="10351815" y="5153508"/>
              <a:ext cx="449004" cy="200055"/>
            </a:xfrm>
            <a:prstGeom prst="rect">
              <a:avLst/>
            </a:prstGeom>
            <a:noFill/>
          </p:spPr>
          <p:txBody>
            <a:bodyPr wrap="square" rtlCol="0">
              <a:spAutoFit/>
            </a:bodyPr>
            <a:lstStyle/>
            <a:p>
              <a:r>
                <a:rPr lang="en-US" sz="7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65%</a:t>
              </a:r>
              <a:endParaRPr lang="en-US" sz="7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sp>
          <p:nvSpPr>
            <p:cNvPr id="54" name="TextBox 63"/>
            <p:cNvSpPr txBox="1"/>
            <p:nvPr/>
          </p:nvSpPr>
          <p:spPr>
            <a:xfrm>
              <a:off x="8149730" y="5404146"/>
              <a:ext cx="533694" cy="230832"/>
            </a:xfrm>
            <a:prstGeom prst="rect">
              <a:avLst/>
            </a:prstGeom>
            <a:noFill/>
          </p:spPr>
          <p:txBody>
            <a:bodyPr wrap="square" rtlCol="0">
              <a:spAutoFit/>
            </a:bodyPr>
            <a:lstStyle/>
            <a:p>
              <a:r>
                <a:rPr lang="zh-CN" altLang="en-US"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数据</a:t>
              </a:r>
              <a:r>
                <a:rPr lang="en-US" altLang="zh-CN"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4</a:t>
              </a:r>
              <a:endParaRPr lang="en-US" altLang="zh-CN" sz="9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cxnSp>
          <p:nvCxnSpPr>
            <p:cNvPr id="55" name="Straight Connector 64"/>
            <p:cNvCxnSpPr/>
            <p:nvPr/>
          </p:nvCxnSpPr>
          <p:spPr>
            <a:xfrm>
              <a:off x="8781589" y="5504695"/>
              <a:ext cx="15045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ounded Rectangle 65"/>
            <p:cNvSpPr/>
            <p:nvPr/>
          </p:nvSpPr>
          <p:spPr bwMode="auto">
            <a:xfrm>
              <a:off x="8722507" y="5472470"/>
              <a:ext cx="585436" cy="59080"/>
            </a:xfrm>
            <a:prstGeom prst="roundRect">
              <a:avLst/>
            </a:prstGeom>
            <a:solidFill>
              <a:srgbClr val="4F4D50"/>
            </a:solidFill>
            <a:ln/>
            <a:extLst/>
          </p:spPr>
          <p:style>
            <a:lnRef idx="0">
              <a:schemeClr val="accent4"/>
            </a:lnRef>
            <a:fillRef idx="3">
              <a:schemeClr val="accent4"/>
            </a:fillRef>
            <a:effectRef idx="3">
              <a:schemeClr val="accent4"/>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90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sp>
          <p:nvSpPr>
            <p:cNvPr id="57" name="TextBox 66"/>
            <p:cNvSpPr txBox="1"/>
            <p:nvPr/>
          </p:nvSpPr>
          <p:spPr>
            <a:xfrm>
              <a:off x="10351815" y="5418807"/>
              <a:ext cx="425206" cy="200055"/>
            </a:xfrm>
            <a:prstGeom prst="rect">
              <a:avLst/>
            </a:prstGeom>
            <a:noFill/>
          </p:spPr>
          <p:txBody>
            <a:bodyPr wrap="square" rtlCol="0">
              <a:spAutoFit/>
            </a:bodyPr>
            <a:lstStyle/>
            <a:p>
              <a:r>
                <a:rPr lang="en-US" sz="7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55%</a:t>
              </a:r>
              <a:endParaRPr lang="en-US" sz="7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sp>
          <p:nvSpPr>
            <p:cNvPr id="59" name="TextBox 68"/>
            <p:cNvSpPr txBox="1"/>
            <p:nvPr/>
          </p:nvSpPr>
          <p:spPr>
            <a:xfrm>
              <a:off x="8149730" y="5669386"/>
              <a:ext cx="533694" cy="230832"/>
            </a:xfrm>
            <a:prstGeom prst="rect">
              <a:avLst/>
            </a:prstGeom>
            <a:noFill/>
          </p:spPr>
          <p:txBody>
            <a:bodyPr wrap="square" rtlCol="0">
              <a:spAutoFit/>
            </a:bodyPr>
            <a:lstStyle/>
            <a:p>
              <a:r>
                <a:rPr lang="zh-CN" altLang="en-US"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数据</a:t>
              </a:r>
              <a:r>
                <a:rPr lang="en-US" altLang="zh-CN" sz="9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5</a:t>
              </a:r>
              <a:endParaRPr lang="en-US" altLang="zh-CN" sz="9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cxnSp>
          <p:nvCxnSpPr>
            <p:cNvPr id="60" name="Straight Connector 69"/>
            <p:cNvCxnSpPr/>
            <p:nvPr/>
          </p:nvCxnSpPr>
          <p:spPr>
            <a:xfrm>
              <a:off x="8781589" y="5780371"/>
              <a:ext cx="150457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1" name="Rounded Rectangle 70"/>
            <p:cNvSpPr/>
            <p:nvPr/>
          </p:nvSpPr>
          <p:spPr bwMode="auto">
            <a:xfrm>
              <a:off x="8722507" y="5748146"/>
              <a:ext cx="819610" cy="59080"/>
            </a:xfrm>
            <a:prstGeom prst="roundRect">
              <a:avLst/>
            </a:prstGeom>
            <a:solidFill>
              <a:srgbClr val="9FB8D6"/>
            </a:solidFill>
            <a:ln/>
            <a:extLst/>
          </p:spPr>
          <p:style>
            <a:lnRef idx="0">
              <a:schemeClr val="accent5"/>
            </a:lnRef>
            <a:fillRef idx="3">
              <a:schemeClr val="accent5"/>
            </a:fillRef>
            <a:effectRef idx="3">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algn="ctr"/>
              <a:endParaRPr lang="en-US" sz="90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sp>
          <p:nvSpPr>
            <p:cNvPr id="62" name="TextBox 71"/>
            <p:cNvSpPr txBox="1"/>
            <p:nvPr/>
          </p:nvSpPr>
          <p:spPr>
            <a:xfrm>
              <a:off x="10351815" y="5684105"/>
              <a:ext cx="483244" cy="200055"/>
            </a:xfrm>
            <a:prstGeom prst="rect">
              <a:avLst/>
            </a:prstGeom>
            <a:noFill/>
          </p:spPr>
          <p:txBody>
            <a:bodyPr wrap="square" rtlCol="0">
              <a:spAutoFit/>
            </a:bodyPr>
            <a:lstStyle/>
            <a:p>
              <a:r>
                <a:rPr lang="en-US" sz="700" dirty="0" smtClean="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rPr>
                <a:t>62%</a:t>
              </a:r>
              <a:endParaRPr lang="en-US" sz="700" dirty="0">
                <a:solidFill>
                  <a:schemeClr val="bg1">
                    <a:lumMod val="65000"/>
                  </a:schemeClr>
                </a:solidFill>
                <a:latin typeface="方正黑体简体" panose="02010601030101010101" pitchFamily="2" charset="-122"/>
                <a:ea typeface="方正黑体简体" panose="02010601030101010101" pitchFamily="2" charset="-122"/>
                <a:cs typeface="Roboto Black" panose="02000000000000000000" pitchFamily="2" charset="0"/>
              </a:endParaRPr>
            </a:p>
          </p:txBody>
        </p:sp>
      </p:grpSp>
      <p:sp>
        <p:nvSpPr>
          <p:cNvPr id="63" name="TextBox 7">
            <a:extLst>
              <a:ext uri="{FF2B5EF4-FFF2-40B4-BE49-F238E27FC236}">
                <a16:creationId xmlns:a16="http://schemas.microsoft.com/office/drawing/2014/main" xmlns="" id="{8DE6CD62-A5CF-42EF-B6BB-0447C20B7252}"/>
              </a:ext>
            </a:extLst>
          </p:cNvPr>
          <p:cNvSpPr txBox="1"/>
          <p:nvPr/>
        </p:nvSpPr>
        <p:spPr>
          <a:xfrm>
            <a:off x="8156756" y="4194004"/>
            <a:ext cx="1323439" cy="292388"/>
          </a:xfrm>
          <a:prstGeom prst="rect">
            <a:avLst/>
          </a:prstGeom>
          <a:noFill/>
        </p:spPr>
        <p:txBody>
          <a:bodyPr wrap="square" rtlCol="0">
            <a:spAutoFit/>
          </a:bodyPr>
          <a:lstStyle/>
          <a:p>
            <a:pPr>
              <a:lnSpc>
                <a:spcPct val="130000"/>
              </a:lnSpc>
            </a:pPr>
            <a:r>
              <a:rPr lang="zh-CN" altLang="en-US" sz="1000" dirty="0" smtClean="0">
                <a:solidFill>
                  <a:srgbClr val="4F4D50"/>
                </a:solidFill>
                <a:latin typeface="方正黑体简体" panose="02010601030101010101" pitchFamily="2" charset="-122"/>
                <a:ea typeface="方正黑体简体" panose="02010601030101010101" pitchFamily="2" charset="-122"/>
                <a:cs typeface="+mn-ea"/>
                <a:sym typeface="+mn-lt"/>
              </a:rPr>
              <a:t>数据显示：</a:t>
            </a:r>
            <a:endParaRPr lang="en-US" altLang="zh-CN" sz="1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34566673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nodeType="clickEffect">
                                  <p:stCondLst>
                                    <p:cond delay="0"/>
                                  </p:stCondLst>
                                  <p:childTnLst>
                                    <p:set>
                                      <p:cBhvr>
                                        <p:cTn id="23" dur="1" fill="hold">
                                          <p:stCondLst>
                                            <p:cond delay="0"/>
                                          </p:stCondLst>
                                        </p:cTn>
                                        <p:tgtEl>
                                          <p:spTgt spid="18"/>
                                        </p:tgtEl>
                                        <p:attrNameLst>
                                          <p:attrName>style.visibility</p:attrName>
                                        </p:attrNameLst>
                                      </p:cBhvr>
                                      <p:to>
                                        <p:strVal val="visible"/>
                                      </p:to>
                                    </p:set>
                                    <p:anim calcmode="lin" valueType="num">
                                      <p:cBhvr additive="base">
                                        <p:cTn id="24" dur="500" fill="hold"/>
                                        <p:tgtEl>
                                          <p:spTgt spid="18"/>
                                        </p:tgtEl>
                                        <p:attrNameLst>
                                          <p:attrName>ppt_x</p:attrName>
                                        </p:attrNameLst>
                                      </p:cBhvr>
                                      <p:tavLst>
                                        <p:tav tm="0">
                                          <p:val>
                                            <p:strVal val="0-#ppt_w/2"/>
                                          </p:val>
                                        </p:tav>
                                        <p:tav tm="100000">
                                          <p:val>
                                            <p:strVal val="#ppt_x"/>
                                          </p:val>
                                        </p:tav>
                                      </p:tavLst>
                                    </p:anim>
                                    <p:anim calcmode="lin" valueType="num">
                                      <p:cBhvr additive="base">
                                        <p:cTn id="25" dur="500" fill="hold"/>
                                        <p:tgtEl>
                                          <p:spTgt spid="18"/>
                                        </p:tgtEl>
                                        <p:attrNameLst>
                                          <p:attrName>ppt_y</p:attrName>
                                        </p:attrNameLst>
                                      </p:cBhvr>
                                      <p:tavLst>
                                        <p:tav tm="0">
                                          <p:val>
                                            <p:strVal val="#ppt_y"/>
                                          </p:val>
                                        </p:tav>
                                        <p:tav tm="100000">
                                          <p:val>
                                            <p:strVal val="#ppt_y"/>
                                          </p:val>
                                        </p:tav>
                                      </p:tavLst>
                                    </p:anim>
                                  </p:childTnLst>
                                </p:cTn>
                              </p:par>
                              <p:par>
                                <p:cTn id="26" presetID="2" presetClass="entr" presetSubtype="8" fill="hold" nodeType="withEffect">
                                  <p:stCondLst>
                                    <p:cond delay="0"/>
                                  </p:stCondLst>
                                  <p:childTnLst>
                                    <p:set>
                                      <p:cBhvr>
                                        <p:cTn id="27" dur="1" fill="hold">
                                          <p:stCondLst>
                                            <p:cond delay="0"/>
                                          </p:stCondLst>
                                        </p:cTn>
                                        <p:tgtEl>
                                          <p:spTgt spid="19"/>
                                        </p:tgtEl>
                                        <p:attrNameLst>
                                          <p:attrName>style.visibility</p:attrName>
                                        </p:attrNameLst>
                                      </p:cBhvr>
                                      <p:to>
                                        <p:strVal val="visible"/>
                                      </p:to>
                                    </p:set>
                                    <p:anim calcmode="lin" valueType="num">
                                      <p:cBhvr additive="base">
                                        <p:cTn id="28" dur="500" fill="hold"/>
                                        <p:tgtEl>
                                          <p:spTgt spid="19"/>
                                        </p:tgtEl>
                                        <p:attrNameLst>
                                          <p:attrName>ppt_x</p:attrName>
                                        </p:attrNameLst>
                                      </p:cBhvr>
                                      <p:tavLst>
                                        <p:tav tm="0">
                                          <p:val>
                                            <p:strVal val="0-#ppt_w/2"/>
                                          </p:val>
                                        </p:tav>
                                        <p:tav tm="100000">
                                          <p:val>
                                            <p:strVal val="#ppt_x"/>
                                          </p:val>
                                        </p:tav>
                                      </p:tavLst>
                                    </p:anim>
                                    <p:anim calcmode="lin" valueType="num">
                                      <p:cBhvr additive="base">
                                        <p:cTn id="29" dur="500" fill="hold"/>
                                        <p:tgtEl>
                                          <p:spTgt spid="19"/>
                                        </p:tgtEl>
                                        <p:attrNameLst>
                                          <p:attrName>ppt_y</p:attrName>
                                        </p:attrNameLst>
                                      </p:cBhvr>
                                      <p:tavLst>
                                        <p:tav tm="0">
                                          <p:val>
                                            <p:strVal val="#ppt_y"/>
                                          </p:val>
                                        </p:tav>
                                        <p:tav tm="100000">
                                          <p:val>
                                            <p:strVal val="#ppt_y"/>
                                          </p:val>
                                        </p:tav>
                                      </p:tavLst>
                                    </p:anim>
                                  </p:childTnLst>
                                </p:cTn>
                              </p:par>
                              <p:par>
                                <p:cTn id="30" presetID="2" presetClass="entr" presetSubtype="8" fill="hold" nodeType="withEffect">
                                  <p:stCondLst>
                                    <p:cond delay="0"/>
                                  </p:stCondLst>
                                  <p:childTnLst>
                                    <p:set>
                                      <p:cBhvr>
                                        <p:cTn id="31" dur="1" fill="hold">
                                          <p:stCondLst>
                                            <p:cond delay="0"/>
                                          </p:stCondLst>
                                        </p:cTn>
                                        <p:tgtEl>
                                          <p:spTgt spid="25"/>
                                        </p:tgtEl>
                                        <p:attrNameLst>
                                          <p:attrName>style.visibility</p:attrName>
                                        </p:attrNameLst>
                                      </p:cBhvr>
                                      <p:to>
                                        <p:strVal val="visible"/>
                                      </p:to>
                                    </p:set>
                                    <p:anim calcmode="lin" valueType="num">
                                      <p:cBhvr additive="base">
                                        <p:cTn id="32" dur="500" fill="hold"/>
                                        <p:tgtEl>
                                          <p:spTgt spid="25"/>
                                        </p:tgtEl>
                                        <p:attrNameLst>
                                          <p:attrName>ppt_x</p:attrName>
                                        </p:attrNameLst>
                                      </p:cBhvr>
                                      <p:tavLst>
                                        <p:tav tm="0">
                                          <p:val>
                                            <p:strVal val="0-#ppt_w/2"/>
                                          </p:val>
                                        </p:tav>
                                        <p:tav tm="100000">
                                          <p:val>
                                            <p:strVal val="#ppt_x"/>
                                          </p:val>
                                        </p:tav>
                                      </p:tavLst>
                                    </p:anim>
                                    <p:anim calcmode="lin" valueType="num">
                                      <p:cBhvr additive="base">
                                        <p:cTn id="33" dur="500" fill="hold"/>
                                        <p:tgtEl>
                                          <p:spTgt spid="25"/>
                                        </p:tgtEl>
                                        <p:attrNameLst>
                                          <p:attrName>ppt_y</p:attrName>
                                        </p:attrNameLst>
                                      </p:cBhvr>
                                      <p:tavLst>
                                        <p:tav tm="0">
                                          <p:val>
                                            <p:strVal val="#ppt_y"/>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5"/>
                                        </p:tgtEl>
                                        <p:attrNameLst>
                                          <p:attrName>style.visibility</p:attrName>
                                        </p:attrNameLst>
                                      </p:cBhvr>
                                      <p:to>
                                        <p:strVal val="visible"/>
                                      </p:to>
                                    </p:set>
                                    <p:anim calcmode="lin" valueType="num">
                                      <p:cBhvr additive="base">
                                        <p:cTn id="38" dur="500" fill="hold"/>
                                        <p:tgtEl>
                                          <p:spTgt spid="35"/>
                                        </p:tgtEl>
                                        <p:attrNameLst>
                                          <p:attrName>ppt_x</p:attrName>
                                        </p:attrNameLst>
                                      </p:cBhvr>
                                      <p:tavLst>
                                        <p:tav tm="0">
                                          <p:val>
                                            <p:strVal val="#ppt_x"/>
                                          </p:val>
                                        </p:tav>
                                        <p:tav tm="100000">
                                          <p:val>
                                            <p:strVal val="#ppt_x"/>
                                          </p:val>
                                        </p:tav>
                                      </p:tavLst>
                                    </p:anim>
                                    <p:anim calcmode="lin" valueType="num">
                                      <p:cBhvr additive="base">
                                        <p:cTn id="39" dur="500" fill="hold"/>
                                        <p:tgtEl>
                                          <p:spTgt spid="35"/>
                                        </p:tgtEl>
                                        <p:attrNameLst>
                                          <p:attrName>ppt_y</p:attrName>
                                        </p:attrNameLst>
                                      </p:cBhvr>
                                      <p:tavLst>
                                        <p:tav tm="0">
                                          <p:val>
                                            <p:strVal val="1+#ppt_h/2"/>
                                          </p:val>
                                        </p:tav>
                                        <p:tav tm="100000">
                                          <p:val>
                                            <p:strVal val="#ppt_y"/>
                                          </p:val>
                                        </p:tav>
                                      </p:tavLst>
                                    </p:anim>
                                  </p:childTnLst>
                                </p:cTn>
                              </p:par>
                              <p:par>
                                <p:cTn id="40" presetID="2" presetClass="entr" presetSubtype="4" fill="hold" grpId="0" nodeType="withEffect">
                                  <p:stCondLst>
                                    <p:cond delay="0"/>
                                  </p:stCondLst>
                                  <p:childTnLst>
                                    <p:set>
                                      <p:cBhvr>
                                        <p:cTn id="41" dur="1" fill="hold">
                                          <p:stCondLst>
                                            <p:cond delay="0"/>
                                          </p:stCondLst>
                                        </p:cTn>
                                        <p:tgtEl>
                                          <p:spTgt spid="36"/>
                                        </p:tgtEl>
                                        <p:attrNameLst>
                                          <p:attrName>style.visibility</p:attrName>
                                        </p:attrNameLst>
                                      </p:cBhvr>
                                      <p:to>
                                        <p:strVal val="visible"/>
                                      </p:to>
                                    </p:set>
                                    <p:anim calcmode="lin" valueType="num">
                                      <p:cBhvr additive="base">
                                        <p:cTn id="42" dur="500" fill="hold"/>
                                        <p:tgtEl>
                                          <p:spTgt spid="36"/>
                                        </p:tgtEl>
                                        <p:attrNameLst>
                                          <p:attrName>ppt_x</p:attrName>
                                        </p:attrNameLst>
                                      </p:cBhvr>
                                      <p:tavLst>
                                        <p:tav tm="0">
                                          <p:val>
                                            <p:strVal val="#ppt_x"/>
                                          </p:val>
                                        </p:tav>
                                        <p:tav tm="100000">
                                          <p:val>
                                            <p:strVal val="#ppt_x"/>
                                          </p:val>
                                        </p:tav>
                                      </p:tavLst>
                                    </p:anim>
                                    <p:anim calcmode="lin" valueType="num">
                                      <p:cBhvr additive="base">
                                        <p:cTn id="43" dur="500" fill="hold"/>
                                        <p:tgtEl>
                                          <p:spTgt spid="3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7"/>
                                        </p:tgtEl>
                                        <p:attrNameLst>
                                          <p:attrName>style.visibility</p:attrName>
                                        </p:attrNameLst>
                                      </p:cBhvr>
                                      <p:to>
                                        <p:strVal val="visible"/>
                                      </p:to>
                                    </p:set>
                                    <p:anim calcmode="lin" valueType="num">
                                      <p:cBhvr additive="base">
                                        <p:cTn id="46" dur="500" fill="hold"/>
                                        <p:tgtEl>
                                          <p:spTgt spid="37"/>
                                        </p:tgtEl>
                                        <p:attrNameLst>
                                          <p:attrName>ppt_x</p:attrName>
                                        </p:attrNameLst>
                                      </p:cBhvr>
                                      <p:tavLst>
                                        <p:tav tm="0">
                                          <p:val>
                                            <p:strVal val="#ppt_x"/>
                                          </p:val>
                                        </p:tav>
                                        <p:tav tm="100000">
                                          <p:val>
                                            <p:strVal val="#ppt_x"/>
                                          </p:val>
                                        </p:tav>
                                      </p:tavLst>
                                    </p:anim>
                                    <p:anim calcmode="lin" valueType="num">
                                      <p:cBhvr additive="base">
                                        <p:cTn id="47" dur="500" fill="hold"/>
                                        <p:tgtEl>
                                          <p:spTgt spid="37"/>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9"/>
                                        </p:tgtEl>
                                        <p:attrNameLst>
                                          <p:attrName>style.visibility</p:attrName>
                                        </p:attrNameLst>
                                      </p:cBhvr>
                                      <p:to>
                                        <p:strVal val="visible"/>
                                      </p:to>
                                    </p:set>
                                    <p:anim calcmode="lin" valueType="num">
                                      <p:cBhvr additive="base">
                                        <p:cTn id="50" dur="500" fill="hold"/>
                                        <p:tgtEl>
                                          <p:spTgt spid="9"/>
                                        </p:tgtEl>
                                        <p:attrNameLst>
                                          <p:attrName>ppt_x</p:attrName>
                                        </p:attrNameLst>
                                      </p:cBhvr>
                                      <p:tavLst>
                                        <p:tav tm="0">
                                          <p:val>
                                            <p:strVal val="#ppt_x"/>
                                          </p:val>
                                        </p:tav>
                                        <p:tav tm="100000">
                                          <p:val>
                                            <p:strVal val="#ppt_x"/>
                                          </p:val>
                                        </p:tav>
                                      </p:tavLst>
                                    </p:anim>
                                    <p:anim calcmode="lin" valueType="num">
                                      <p:cBhvr additive="base">
                                        <p:cTn id="51" dur="500" fill="hold"/>
                                        <p:tgtEl>
                                          <p:spTgt spid="9"/>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63"/>
                                        </p:tgtEl>
                                        <p:attrNameLst>
                                          <p:attrName>style.visibility</p:attrName>
                                        </p:attrNameLst>
                                      </p:cBhvr>
                                      <p:to>
                                        <p:strVal val="visible"/>
                                      </p:to>
                                    </p:set>
                                    <p:anim calcmode="lin" valueType="num">
                                      <p:cBhvr additive="base">
                                        <p:cTn id="54" dur="500" fill="hold"/>
                                        <p:tgtEl>
                                          <p:spTgt spid="63"/>
                                        </p:tgtEl>
                                        <p:attrNameLst>
                                          <p:attrName>ppt_x</p:attrName>
                                        </p:attrNameLst>
                                      </p:cBhvr>
                                      <p:tavLst>
                                        <p:tav tm="0">
                                          <p:val>
                                            <p:strVal val="#ppt_x"/>
                                          </p:val>
                                        </p:tav>
                                        <p:tav tm="100000">
                                          <p:val>
                                            <p:strVal val="#ppt_x"/>
                                          </p:val>
                                        </p:tav>
                                      </p:tavLst>
                                    </p:anim>
                                    <p:anim calcmode="lin" valueType="num">
                                      <p:cBhvr additive="base">
                                        <p:cTn id="55" dur="500" fill="hold"/>
                                        <p:tgtEl>
                                          <p:spTgt spid="6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35" grpId="0"/>
      <p:bldP spid="36" grpId="0"/>
      <p:bldP spid="63"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7535969" y="2012467"/>
            <a:ext cx="3332441" cy="4103704"/>
          </a:xfrm>
          <a:prstGeom prst="rect">
            <a:avLst/>
          </a:prstGeom>
          <a:noFill/>
          <a:ln w="76200">
            <a:solidFill>
              <a:srgbClr val="EFEFEF"/>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pic>
        <p:nvPicPr>
          <p:cNvPr id="15" name="图片 14">
            <a:extLst>
              <a:ext uri="{FF2B5EF4-FFF2-40B4-BE49-F238E27FC236}">
                <a16:creationId xmlns:a16="http://schemas.microsoft.com/office/drawing/2014/main" xmlns="" id="{766A61E0-837D-4E70-8204-DA34C6D9F07F}"/>
              </a:ext>
            </a:extLst>
          </p:cNvPr>
          <p:cNvPicPr>
            <a:picLocks noChangeAspect="1"/>
          </p:cNvPicPr>
          <p:nvPr/>
        </p:nvPicPr>
        <p:blipFill rotWithShape="1">
          <a:blip r:embed="rId3">
            <a:extLst>
              <a:ext uri="{28A0092B-C50C-407E-A947-70E740481C1C}">
                <a14:useLocalDpi xmlns:a14="http://schemas.microsoft.com/office/drawing/2010/main" val="0"/>
              </a:ext>
            </a:extLst>
          </a:blip>
          <a:srcRect l="25879" r="25879"/>
          <a:stretch/>
        </p:blipFill>
        <p:spPr>
          <a:xfrm>
            <a:off x="7187221" y="1564106"/>
            <a:ext cx="3343517" cy="4283242"/>
          </a:xfrm>
          <a:prstGeom prst="rect">
            <a:avLst/>
          </a:prstGeom>
          <a:effectLst>
            <a:outerShdw blurRad="254000" dist="63500" dir="2700000" algn="tl" rotWithShape="0">
              <a:prstClr val="black">
                <a:alpha val="30000"/>
              </a:prstClr>
            </a:outerShdw>
          </a:effectLst>
        </p:spPr>
      </p:pic>
      <p:grpSp>
        <p:nvGrpSpPr>
          <p:cNvPr id="2" name="组合 1"/>
          <p:cNvGrpSpPr/>
          <p:nvPr/>
        </p:nvGrpSpPr>
        <p:grpSpPr>
          <a:xfrm>
            <a:off x="481368" y="440281"/>
            <a:ext cx="2007509" cy="721887"/>
            <a:chOff x="481368" y="440281"/>
            <a:chExt cx="2007509" cy="721887"/>
          </a:xfrm>
        </p:grpSpPr>
        <p:sp>
          <p:nvSpPr>
            <p:cNvPr id="3"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01</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4" name="TextBox 7">
              <a:extLst>
                <a:ext uri="{FF2B5EF4-FFF2-40B4-BE49-F238E27FC236}">
                  <a16:creationId xmlns:a16="http://schemas.microsoft.com/office/drawing/2014/main" xmlns="" id="{E85550B3-3070-4D72-8FA2-A190686442CB}"/>
                </a:ext>
              </a:extLst>
            </p:cNvPr>
            <p:cNvSpPr txBox="1"/>
            <p:nvPr/>
          </p:nvSpPr>
          <p:spPr>
            <a:xfrm>
              <a:off x="539983" y="440281"/>
              <a:ext cx="1723549"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可行性分析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 name="矩形 5"/>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8" name="组合 7"/>
          <p:cNvGrpSpPr/>
          <p:nvPr/>
        </p:nvGrpSpPr>
        <p:grpSpPr>
          <a:xfrm>
            <a:off x="1628035" y="2080120"/>
            <a:ext cx="4467965" cy="783342"/>
            <a:chOff x="1628035" y="2080120"/>
            <a:chExt cx="4467965" cy="783342"/>
          </a:xfrm>
        </p:grpSpPr>
        <p:sp>
          <p:nvSpPr>
            <p:cNvPr id="39" name="TextBox 7">
              <a:extLst>
                <a:ext uri="{FF2B5EF4-FFF2-40B4-BE49-F238E27FC236}">
                  <a16:creationId xmlns:a16="http://schemas.microsoft.com/office/drawing/2014/main" xmlns="" id="{D560C46C-2D35-4D3B-AC62-10B674442350}"/>
                </a:ext>
              </a:extLst>
            </p:cNvPr>
            <p:cNvSpPr txBox="1"/>
            <p:nvPr/>
          </p:nvSpPr>
          <p:spPr>
            <a:xfrm>
              <a:off x="2276256" y="2080120"/>
              <a:ext cx="1515488"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可行性分析一</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0" name="文本框 39">
              <a:extLst>
                <a:ext uri="{FF2B5EF4-FFF2-40B4-BE49-F238E27FC236}">
                  <a16:creationId xmlns:a16="http://schemas.microsoft.com/office/drawing/2014/main" xmlns="" id="{72B5AEE0-D7CD-4D0A-99A1-942A27D36C2F}"/>
                </a:ext>
              </a:extLst>
            </p:cNvPr>
            <p:cNvSpPr txBox="1"/>
            <p:nvPr/>
          </p:nvSpPr>
          <p:spPr>
            <a:xfrm>
              <a:off x="2276256" y="2364543"/>
              <a:ext cx="3819744" cy="498919"/>
            </a:xfrm>
            <a:prstGeom prst="rect">
              <a:avLst/>
            </a:prstGeom>
            <a:noFill/>
          </p:spPr>
          <p:txBody>
            <a:bodyPr wrap="square" rtlCol="0">
              <a:spAutoFit/>
            </a:bodyPr>
            <a:lstStyle/>
            <a:p>
              <a:pP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p:txBody>
        </p:sp>
        <p:grpSp>
          <p:nvGrpSpPr>
            <p:cNvPr id="11" name="组合 10"/>
            <p:cNvGrpSpPr/>
            <p:nvPr/>
          </p:nvGrpSpPr>
          <p:grpSpPr>
            <a:xfrm>
              <a:off x="1628035" y="2151028"/>
              <a:ext cx="473847" cy="549662"/>
              <a:chOff x="1628035" y="2151028"/>
              <a:chExt cx="473847" cy="549662"/>
            </a:xfrm>
          </p:grpSpPr>
          <p:sp>
            <p:nvSpPr>
              <p:cNvPr id="7" name="六边形 6"/>
              <p:cNvSpPr/>
              <p:nvPr/>
            </p:nvSpPr>
            <p:spPr>
              <a:xfrm rot="5400000">
                <a:off x="1590128" y="2188935"/>
                <a:ext cx="549662" cy="473847"/>
              </a:xfrm>
              <a:prstGeom prst="hexagon">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Freeform 7"/>
              <p:cNvSpPr>
                <a:spLocks/>
              </p:cNvSpPr>
              <p:nvPr/>
            </p:nvSpPr>
            <p:spPr bwMode="auto">
              <a:xfrm>
                <a:off x="1735754" y="2316550"/>
                <a:ext cx="258410" cy="218617"/>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grpSp>
      </p:grpSp>
      <p:grpSp>
        <p:nvGrpSpPr>
          <p:cNvPr id="10" name="组合 9"/>
          <p:cNvGrpSpPr/>
          <p:nvPr/>
        </p:nvGrpSpPr>
        <p:grpSpPr>
          <a:xfrm>
            <a:off x="1628035" y="4709932"/>
            <a:ext cx="4467965" cy="783342"/>
            <a:chOff x="1628035" y="4709932"/>
            <a:chExt cx="4467965" cy="783342"/>
          </a:xfrm>
        </p:grpSpPr>
        <p:sp>
          <p:nvSpPr>
            <p:cNvPr id="45" name="TextBox 7">
              <a:extLst>
                <a:ext uri="{FF2B5EF4-FFF2-40B4-BE49-F238E27FC236}">
                  <a16:creationId xmlns:a16="http://schemas.microsoft.com/office/drawing/2014/main" xmlns="" id="{2B8071E0-611B-4D8E-8606-66801086D86F}"/>
                </a:ext>
              </a:extLst>
            </p:cNvPr>
            <p:cNvSpPr txBox="1"/>
            <p:nvPr/>
          </p:nvSpPr>
          <p:spPr>
            <a:xfrm>
              <a:off x="2276256" y="4709932"/>
              <a:ext cx="1515488"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可行性分析三</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6" name="文本框 45">
              <a:extLst>
                <a:ext uri="{FF2B5EF4-FFF2-40B4-BE49-F238E27FC236}">
                  <a16:creationId xmlns:a16="http://schemas.microsoft.com/office/drawing/2014/main" xmlns="" id="{5F93D238-E7B4-4793-86E7-F141E25064A7}"/>
                </a:ext>
              </a:extLst>
            </p:cNvPr>
            <p:cNvSpPr txBox="1"/>
            <p:nvPr/>
          </p:nvSpPr>
          <p:spPr>
            <a:xfrm>
              <a:off x="2276256" y="4994355"/>
              <a:ext cx="3819744" cy="498919"/>
            </a:xfrm>
            <a:prstGeom prst="rect">
              <a:avLst/>
            </a:prstGeom>
            <a:noFill/>
          </p:spPr>
          <p:txBody>
            <a:bodyPr wrap="square" rtlCol="0">
              <a:spAutoFit/>
            </a:bodyPr>
            <a:lstStyle/>
            <a:p>
              <a:pP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p:txBody>
        </p:sp>
        <p:grpSp>
          <p:nvGrpSpPr>
            <p:cNvPr id="14" name="组合 13"/>
            <p:cNvGrpSpPr/>
            <p:nvPr/>
          </p:nvGrpSpPr>
          <p:grpSpPr>
            <a:xfrm>
              <a:off x="1628035" y="4872932"/>
              <a:ext cx="473847" cy="549662"/>
              <a:chOff x="1628035" y="4872932"/>
              <a:chExt cx="473847" cy="549662"/>
            </a:xfrm>
          </p:grpSpPr>
          <p:sp>
            <p:nvSpPr>
              <p:cNvPr id="26" name="六边形 25"/>
              <p:cNvSpPr/>
              <p:nvPr/>
            </p:nvSpPr>
            <p:spPr>
              <a:xfrm rot="5400000">
                <a:off x="1590128" y="4910839"/>
                <a:ext cx="549662" cy="473847"/>
              </a:xfrm>
              <a:prstGeom prst="hexagon">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Freeform 6"/>
              <p:cNvSpPr>
                <a:spLocks noEditPoints="1"/>
              </p:cNvSpPr>
              <p:nvPr/>
            </p:nvSpPr>
            <p:spPr bwMode="auto">
              <a:xfrm>
                <a:off x="1737433" y="5019757"/>
                <a:ext cx="255052" cy="256011"/>
              </a:xfrm>
              <a:custGeom>
                <a:avLst/>
                <a:gdLst>
                  <a:gd name="T0" fmla="*/ 107 w 225"/>
                  <a:gd name="T1" fmla="*/ 116 h 226"/>
                  <a:gd name="T2" fmla="*/ 163 w 225"/>
                  <a:gd name="T3" fmla="*/ 214 h 226"/>
                  <a:gd name="T4" fmla="*/ 113 w 225"/>
                  <a:gd name="T5" fmla="*/ 226 h 226"/>
                  <a:gd name="T6" fmla="*/ 0 w 225"/>
                  <a:gd name="T7" fmla="*/ 113 h 226"/>
                  <a:gd name="T8" fmla="*/ 106 w 225"/>
                  <a:gd name="T9" fmla="*/ 0 h 226"/>
                  <a:gd name="T10" fmla="*/ 106 w 225"/>
                  <a:gd name="T11" fmla="*/ 113 h 226"/>
                  <a:gd name="T12" fmla="*/ 107 w 225"/>
                  <a:gd name="T13" fmla="*/ 116 h 226"/>
                  <a:gd name="T14" fmla="*/ 225 w 225"/>
                  <a:gd name="T15" fmla="*/ 106 h 226"/>
                  <a:gd name="T16" fmla="*/ 120 w 225"/>
                  <a:gd name="T17" fmla="*/ 106 h 226"/>
                  <a:gd name="T18" fmla="*/ 120 w 225"/>
                  <a:gd name="T19" fmla="*/ 0 h 226"/>
                  <a:gd name="T20" fmla="*/ 225 w 225"/>
                  <a:gd name="T21" fmla="*/ 106 h 226"/>
                  <a:gd name="T22" fmla="*/ 134 w 225"/>
                  <a:gd name="T23" fmla="*/ 92 h 226"/>
                  <a:gd name="T24" fmla="*/ 209 w 225"/>
                  <a:gd name="T25" fmla="*/ 92 h 226"/>
                  <a:gd name="T26" fmla="*/ 134 w 225"/>
                  <a:gd name="T27" fmla="*/ 16 h 226"/>
                  <a:gd name="T28" fmla="*/ 134 w 225"/>
                  <a:gd name="T29" fmla="*/ 92 h 226"/>
                  <a:gd name="T30" fmla="*/ 175 w 225"/>
                  <a:gd name="T31" fmla="*/ 207 h 226"/>
                  <a:gd name="T32" fmla="*/ 225 w 225"/>
                  <a:gd name="T33" fmla="*/ 120 h 226"/>
                  <a:gd name="T34" fmla="*/ 125 w 225"/>
                  <a:gd name="T35" fmla="*/ 120 h 226"/>
                  <a:gd name="T36" fmla="*/ 175 w 225"/>
                  <a:gd name="T37" fmla="*/ 207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 h="226">
                    <a:moveTo>
                      <a:pt x="107" y="116"/>
                    </a:moveTo>
                    <a:cubicBezTo>
                      <a:pt x="163" y="214"/>
                      <a:pt x="163" y="214"/>
                      <a:pt x="163" y="214"/>
                    </a:cubicBezTo>
                    <a:cubicBezTo>
                      <a:pt x="148" y="221"/>
                      <a:pt x="131" y="226"/>
                      <a:pt x="113" y="226"/>
                    </a:cubicBezTo>
                    <a:cubicBezTo>
                      <a:pt x="51" y="226"/>
                      <a:pt x="0" y="175"/>
                      <a:pt x="0" y="113"/>
                    </a:cubicBezTo>
                    <a:cubicBezTo>
                      <a:pt x="0" y="53"/>
                      <a:pt x="47" y="4"/>
                      <a:pt x="106" y="0"/>
                    </a:cubicBezTo>
                    <a:cubicBezTo>
                      <a:pt x="106" y="113"/>
                      <a:pt x="106" y="113"/>
                      <a:pt x="106" y="113"/>
                    </a:cubicBezTo>
                    <a:cubicBezTo>
                      <a:pt x="106" y="114"/>
                      <a:pt x="106" y="115"/>
                      <a:pt x="107" y="116"/>
                    </a:cubicBezTo>
                    <a:close/>
                    <a:moveTo>
                      <a:pt x="225" y="106"/>
                    </a:moveTo>
                    <a:cubicBezTo>
                      <a:pt x="120" y="106"/>
                      <a:pt x="120" y="106"/>
                      <a:pt x="120" y="106"/>
                    </a:cubicBezTo>
                    <a:cubicBezTo>
                      <a:pt x="120" y="0"/>
                      <a:pt x="120" y="0"/>
                      <a:pt x="120" y="0"/>
                    </a:cubicBezTo>
                    <a:cubicBezTo>
                      <a:pt x="177" y="4"/>
                      <a:pt x="222" y="49"/>
                      <a:pt x="225" y="106"/>
                    </a:cubicBezTo>
                    <a:moveTo>
                      <a:pt x="134" y="92"/>
                    </a:moveTo>
                    <a:cubicBezTo>
                      <a:pt x="209" y="92"/>
                      <a:pt x="209" y="92"/>
                      <a:pt x="209" y="92"/>
                    </a:cubicBezTo>
                    <a:cubicBezTo>
                      <a:pt x="201" y="54"/>
                      <a:pt x="172" y="25"/>
                      <a:pt x="134" y="16"/>
                    </a:cubicBezTo>
                    <a:lnTo>
                      <a:pt x="134" y="92"/>
                    </a:lnTo>
                    <a:close/>
                    <a:moveTo>
                      <a:pt x="175" y="207"/>
                    </a:moveTo>
                    <a:cubicBezTo>
                      <a:pt x="204" y="188"/>
                      <a:pt x="223" y="156"/>
                      <a:pt x="225" y="120"/>
                    </a:cubicBezTo>
                    <a:cubicBezTo>
                      <a:pt x="125" y="120"/>
                      <a:pt x="125" y="120"/>
                      <a:pt x="125" y="120"/>
                    </a:cubicBezTo>
                    <a:lnTo>
                      <a:pt x="175" y="20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grpSp>
      </p:grpSp>
      <p:grpSp>
        <p:nvGrpSpPr>
          <p:cNvPr id="9" name="组合 8"/>
          <p:cNvGrpSpPr/>
          <p:nvPr/>
        </p:nvGrpSpPr>
        <p:grpSpPr>
          <a:xfrm>
            <a:off x="1628035" y="3397169"/>
            <a:ext cx="4469506" cy="783343"/>
            <a:chOff x="1628035" y="3397169"/>
            <a:chExt cx="4469506" cy="783343"/>
          </a:xfrm>
        </p:grpSpPr>
        <p:sp>
          <p:nvSpPr>
            <p:cNvPr id="41" name="TextBox 7">
              <a:extLst>
                <a:ext uri="{FF2B5EF4-FFF2-40B4-BE49-F238E27FC236}">
                  <a16:creationId xmlns:a16="http://schemas.microsoft.com/office/drawing/2014/main" xmlns="" id="{1F485C3D-5993-4F53-A3B5-3BD616D604B2}"/>
                </a:ext>
              </a:extLst>
            </p:cNvPr>
            <p:cNvSpPr txBox="1"/>
            <p:nvPr/>
          </p:nvSpPr>
          <p:spPr>
            <a:xfrm>
              <a:off x="2277797" y="3397169"/>
              <a:ext cx="1515488"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可行性分析二</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2" name="文本框 41">
              <a:extLst>
                <a:ext uri="{FF2B5EF4-FFF2-40B4-BE49-F238E27FC236}">
                  <a16:creationId xmlns:a16="http://schemas.microsoft.com/office/drawing/2014/main" xmlns="" id="{E2DDD70C-339E-4CA4-B746-3D2CEEA32933}"/>
                </a:ext>
              </a:extLst>
            </p:cNvPr>
            <p:cNvSpPr txBox="1"/>
            <p:nvPr/>
          </p:nvSpPr>
          <p:spPr>
            <a:xfrm>
              <a:off x="2277797" y="3681593"/>
              <a:ext cx="3819744" cy="498919"/>
            </a:xfrm>
            <a:prstGeom prst="rect">
              <a:avLst/>
            </a:prstGeom>
            <a:noFill/>
          </p:spPr>
          <p:txBody>
            <a:bodyPr wrap="square" rtlCol="0">
              <a:spAutoFit/>
            </a:bodyPr>
            <a:lstStyle/>
            <a:p>
              <a:pP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p:txBody>
        </p:sp>
        <p:grpSp>
          <p:nvGrpSpPr>
            <p:cNvPr id="12" name="组合 11"/>
            <p:cNvGrpSpPr/>
            <p:nvPr/>
          </p:nvGrpSpPr>
          <p:grpSpPr>
            <a:xfrm>
              <a:off x="1628035" y="3511980"/>
              <a:ext cx="473847" cy="549662"/>
              <a:chOff x="1628035" y="3511980"/>
              <a:chExt cx="473847" cy="549662"/>
            </a:xfrm>
          </p:grpSpPr>
          <p:sp>
            <p:nvSpPr>
              <p:cNvPr id="23" name="六边形 22"/>
              <p:cNvSpPr/>
              <p:nvPr/>
            </p:nvSpPr>
            <p:spPr>
              <a:xfrm rot="5400000">
                <a:off x="1590128" y="3549887"/>
                <a:ext cx="549662" cy="473847"/>
              </a:xfrm>
              <a:prstGeom prst="hexagon">
                <a:avLst/>
              </a:pr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Freeform 8"/>
              <p:cNvSpPr>
                <a:spLocks/>
              </p:cNvSpPr>
              <p:nvPr/>
            </p:nvSpPr>
            <p:spPr bwMode="auto">
              <a:xfrm>
                <a:off x="1749898" y="3684214"/>
                <a:ext cx="230122" cy="205193"/>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Bebas" pitchFamily="2" charset="0"/>
                  <a:ea typeface="微软雅黑" panose="020B0503020204020204" pitchFamily="34" charset="-122"/>
                  <a:sym typeface="Bebas" pitchFamily="2" charset="0"/>
                </a:endParaRPr>
              </a:p>
            </p:txBody>
          </p:sp>
        </p:grpSp>
      </p:grpSp>
    </p:spTree>
    <p:extLst>
      <p:ext uri="{BB962C8B-B14F-4D97-AF65-F5344CB8AC3E}">
        <p14:creationId xmlns:p14="http://schemas.microsoft.com/office/powerpoint/2010/main" val="829496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randombar(horizontal)">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0-#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0-#ppt_w/2"/>
                                          </p:val>
                                        </p:tav>
                                        <p:tav tm="100000">
                                          <p:val>
                                            <p:strVal val="#ppt_x"/>
                                          </p:val>
                                        </p:tav>
                                      </p:tavLst>
                                    </p:anim>
                                    <p:anim calcmode="lin" valueType="num">
                                      <p:cBhvr additive="base">
                                        <p:cTn id="22" dur="500" fill="hold"/>
                                        <p:tgtEl>
                                          <p:spTgt spid="9"/>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020" y="-2244971"/>
            <a:ext cx="4630615" cy="4630615"/>
          </a:xfrm>
          <a:prstGeom prst="ellipse">
            <a:avLst/>
          </a:prstGeom>
          <a:blipFill dpi="0" rotWithShape="1">
            <a:blip r:embed="rId3">
              <a:extLst>
                <a:ext uri="{28A0092B-C50C-407E-A947-70E740481C1C}">
                  <a14:useLocalDpi xmlns:a14="http://schemas.microsoft.com/office/drawing/2010/main" val="0"/>
                </a:ext>
              </a:extLst>
            </a:blip>
            <a:srcRect/>
            <a:stretch>
              <a:fillRect l="-24963" r="-24963"/>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 name="椭圆 4"/>
          <p:cNvSpPr/>
          <p:nvPr/>
        </p:nvSpPr>
        <p:spPr>
          <a:xfrm>
            <a:off x="2910254" y="-3122737"/>
            <a:ext cx="6386147" cy="6386147"/>
          </a:xfrm>
          <a:prstGeom prst="ellipse">
            <a:avLst/>
          </a:prstGeom>
          <a:noFill/>
          <a:ln w="5715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5186136" y="2355832"/>
            <a:ext cx="1819729" cy="2174185"/>
          </a:xfrm>
          <a:prstGeom prst="rect">
            <a:avLst/>
          </a:prstGeom>
          <a:noFill/>
          <a:ln>
            <a:noFill/>
          </a:ln>
          <a:effectLst>
            <a:outerShdw blurRad="254000" dist="63500" dir="2700000" algn="tl" rotWithShape="0">
              <a:prstClr val="black">
                <a:alpha val="30000"/>
              </a:prstClr>
            </a:outerShdw>
          </a:effectLst>
        </p:spPr>
        <p:txBody>
          <a:bodyPr wrap="none" rtlCol="0">
            <a:spAutoFit/>
          </a:bodyPr>
          <a:lstStyle/>
          <a:p>
            <a:pPr algn="ctr">
              <a:lnSpc>
                <a:spcPct val="130000"/>
              </a:lnSpc>
            </a:pPr>
            <a:r>
              <a:rPr lang="en-US" altLang="zh-CN" sz="11500" dirty="0" smtClean="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03</a:t>
            </a:r>
            <a:endParaRPr lang="zh-CN" altLang="en-US"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2157116" y="2233244"/>
            <a:ext cx="890953" cy="890953"/>
          </a:xfrm>
          <a:prstGeom prst="ellipse">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8" name="椭圆 7"/>
          <p:cNvSpPr/>
          <p:nvPr/>
        </p:nvSpPr>
        <p:spPr>
          <a:xfrm>
            <a:off x="8886611" y="2799399"/>
            <a:ext cx="257320" cy="257320"/>
          </a:xfrm>
          <a:prstGeom prst="ellipse">
            <a:avLst/>
          </a:prstGeom>
          <a:solidFill>
            <a:srgbClr val="EFEFE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9" name="椭圆 8"/>
          <p:cNvSpPr/>
          <p:nvPr/>
        </p:nvSpPr>
        <p:spPr>
          <a:xfrm>
            <a:off x="9547433" y="1731138"/>
            <a:ext cx="502106" cy="502106"/>
          </a:xfrm>
          <a:prstGeom prst="ellipse">
            <a:avLst/>
          </a:prstGeom>
          <a:solidFill>
            <a:srgbClr val="9FB8D6">
              <a:alpha val="45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11" name="文本框 10"/>
          <p:cNvSpPr txBox="1"/>
          <p:nvPr/>
        </p:nvSpPr>
        <p:spPr>
          <a:xfrm>
            <a:off x="4462096" y="4186515"/>
            <a:ext cx="3267808" cy="671659"/>
          </a:xfrm>
          <a:prstGeom prst="rect">
            <a:avLst/>
          </a:prstGeom>
          <a:noFill/>
          <a:effectLst>
            <a:outerShdw blurRad="254000" dist="63500" dir="2700000" algn="tl" rotWithShape="0">
              <a:prstClr val="black">
                <a:alpha val="30000"/>
              </a:prstClr>
            </a:outerShdw>
          </a:effectLst>
        </p:spPr>
        <p:txBody>
          <a:bodyPr wrap="square" rtlCol="0">
            <a:spAutoFit/>
          </a:bodyPr>
          <a:lstStyle/>
          <a:p>
            <a:pPr algn="ctr">
              <a:lnSpc>
                <a:spcPct val="130000"/>
              </a:lnSpc>
            </a:pPr>
            <a:r>
              <a:rPr lang="zh-CN" altLang="en-US" sz="3200" b="1" spc="3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产品运营</a:t>
            </a:r>
            <a:endParaRPr lang="zh-CN" altLang="en-US" sz="3200" b="1" spc="3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12" name="TextBox 11"/>
          <p:cNvSpPr txBox="1"/>
          <p:nvPr/>
        </p:nvSpPr>
        <p:spPr>
          <a:xfrm>
            <a:off x="3414186" y="4811813"/>
            <a:ext cx="5363628" cy="673454"/>
          </a:xfrm>
          <a:prstGeom prst="rect">
            <a:avLst/>
          </a:prstGeom>
          <a:noFill/>
        </p:spPr>
        <p:txBody>
          <a:bodyPr wrap="square" rtlCol="0">
            <a:spAutoFit/>
          </a:bodyPr>
          <a:lstStyle/>
          <a:p>
            <a:pPr algn="ctr">
              <a:lnSpc>
                <a:spcPct val="130000"/>
              </a:lnSpc>
            </a:pP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的内容打在这里，或者通过通过复制您的文本或者通过复制您的文本</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后</a:t>
            </a:r>
            <a:endParaRPr lang="en-US" altLang="zh-CN"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a:p>
            <a:pPr algn="ctr">
              <a:lnSpc>
                <a:spcPct val="130000"/>
              </a:lnSpc>
            </a:pP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在此</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框中选择</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粘贴保留</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文字您的内容打在</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这</a:t>
            </a:r>
            <a:endPar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1621455120"/>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14:presetBounceEnd="40000">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75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750" fill="hold"/>
                                            <p:tgtEl>
                                              <p:spTgt spid="6"/>
                                            </p:tgtEl>
                                            <p:attrNameLst>
                                              <p:attrName>ppt_x</p:attrName>
                                            </p:attrNameLst>
                                          </p:cBhvr>
                                          <p:tavLst>
                                            <p:tav tm="0">
                                              <p:val>
                                                <p:strVal val="#ppt_x"/>
                                              </p:val>
                                            </p:tav>
                                            <p:tav tm="100000">
                                              <p:val>
                                                <p:strVal val="#ppt_x"/>
                                              </p:val>
                                            </p:tav>
                                          </p:tavLst>
                                        </p:anim>
                                        <p:anim calcmode="lin" valueType="num">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矩形 20"/>
          <p:cNvSpPr/>
          <p:nvPr/>
        </p:nvSpPr>
        <p:spPr>
          <a:xfrm>
            <a:off x="-15498" y="3609750"/>
            <a:ext cx="12207498" cy="3248249"/>
          </a:xfrm>
          <a:custGeom>
            <a:avLst/>
            <a:gdLst>
              <a:gd name="connsiteX0" fmla="*/ 0 w 12192000"/>
              <a:gd name="connsiteY0" fmla="*/ 0 h 3248249"/>
              <a:gd name="connsiteX1" fmla="*/ 12192000 w 12192000"/>
              <a:gd name="connsiteY1" fmla="*/ 0 h 3248249"/>
              <a:gd name="connsiteX2" fmla="*/ 12192000 w 12192000"/>
              <a:gd name="connsiteY2" fmla="*/ 3248249 h 3248249"/>
              <a:gd name="connsiteX3" fmla="*/ 0 w 12192000"/>
              <a:gd name="connsiteY3" fmla="*/ 3248249 h 3248249"/>
              <a:gd name="connsiteX4" fmla="*/ 0 w 12192000"/>
              <a:gd name="connsiteY4" fmla="*/ 0 h 3248249"/>
              <a:gd name="connsiteX0" fmla="*/ 15498 w 12207498"/>
              <a:gd name="connsiteY0" fmla="*/ 0 h 3248249"/>
              <a:gd name="connsiteX1" fmla="*/ 12207498 w 12207498"/>
              <a:gd name="connsiteY1" fmla="*/ 0 h 3248249"/>
              <a:gd name="connsiteX2" fmla="*/ 12207498 w 12207498"/>
              <a:gd name="connsiteY2" fmla="*/ 3248249 h 3248249"/>
              <a:gd name="connsiteX3" fmla="*/ 15498 w 12207498"/>
              <a:gd name="connsiteY3" fmla="*/ 3248249 h 3248249"/>
              <a:gd name="connsiteX4" fmla="*/ 0 w 12207498"/>
              <a:gd name="connsiteY4" fmla="*/ 1659674 h 3248249"/>
              <a:gd name="connsiteX5" fmla="*/ 15498 w 12207498"/>
              <a:gd name="connsiteY5" fmla="*/ 0 h 3248249"/>
              <a:gd name="connsiteX0" fmla="*/ 0 w 12207498"/>
              <a:gd name="connsiteY0" fmla="*/ 1659674 h 3248249"/>
              <a:gd name="connsiteX1" fmla="*/ 12207498 w 12207498"/>
              <a:gd name="connsiteY1" fmla="*/ 0 h 3248249"/>
              <a:gd name="connsiteX2" fmla="*/ 12207498 w 12207498"/>
              <a:gd name="connsiteY2" fmla="*/ 3248249 h 3248249"/>
              <a:gd name="connsiteX3" fmla="*/ 15498 w 12207498"/>
              <a:gd name="connsiteY3" fmla="*/ 3248249 h 3248249"/>
              <a:gd name="connsiteX4" fmla="*/ 0 w 12207498"/>
              <a:gd name="connsiteY4" fmla="*/ 1659674 h 32482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07498" h="3248249">
                <a:moveTo>
                  <a:pt x="0" y="1659674"/>
                </a:moveTo>
                <a:lnTo>
                  <a:pt x="12207498" y="0"/>
                </a:lnTo>
                <a:lnTo>
                  <a:pt x="12207498" y="3248249"/>
                </a:lnTo>
                <a:lnTo>
                  <a:pt x="15498" y="3248249"/>
                </a:lnTo>
                <a:lnTo>
                  <a:pt x="0" y="1659674"/>
                </a:lnTo>
                <a:close/>
              </a:path>
            </a:pathLst>
          </a:cu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grpSp>
        <p:nvGrpSpPr>
          <p:cNvPr id="2" name="组合 1"/>
          <p:cNvGrpSpPr/>
          <p:nvPr/>
        </p:nvGrpSpPr>
        <p:grpSpPr>
          <a:xfrm>
            <a:off x="7866419" y="2435756"/>
            <a:ext cx="3030115" cy="997969"/>
            <a:chOff x="7866419" y="2435756"/>
            <a:chExt cx="3030115" cy="997969"/>
          </a:xfrm>
        </p:grpSpPr>
        <p:sp>
          <p:nvSpPr>
            <p:cNvPr id="18" name="TextBox 7">
              <a:extLst>
                <a:ext uri="{FF2B5EF4-FFF2-40B4-BE49-F238E27FC236}">
                  <a16:creationId xmlns:a16="http://schemas.microsoft.com/office/drawing/2014/main" xmlns="" id="{8DE6CD62-A5CF-42EF-B6BB-0447C20B7252}"/>
                </a:ext>
              </a:extLst>
            </p:cNvPr>
            <p:cNvSpPr txBox="1"/>
            <p:nvPr/>
          </p:nvSpPr>
          <p:spPr>
            <a:xfrm>
              <a:off x="7866419" y="2435756"/>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产品卖点一</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9" name="文本框 18">
              <a:extLst>
                <a:ext uri="{FF2B5EF4-FFF2-40B4-BE49-F238E27FC236}">
                  <a16:creationId xmlns:a16="http://schemas.microsoft.com/office/drawing/2014/main" xmlns="" id="{503E0C68-DA60-417A-94AF-3E2A39D1D51A}"/>
                </a:ext>
              </a:extLst>
            </p:cNvPr>
            <p:cNvSpPr txBox="1"/>
            <p:nvPr/>
          </p:nvSpPr>
          <p:spPr>
            <a:xfrm>
              <a:off x="7866419" y="2721350"/>
              <a:ext cx="3030115" cy="712375"/>
            </a:xfrm>
            <a:prstGeom prst="rect">
              <a:avLst/>
            </a:prstGeom>
            <a:noFill/>
          </p:spPr>
          <p:txBody>
            <a:bodyPr wrap="square" rtlCol="0">
              <a:spAutoFit/>
            </a:bodyPr>
            <a:lstStyle/>
            <a:p>
              <a:pP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p:txBody>
        </p:sp>
      </p:grpSp>
      <p:pic>
        <p:nvPicPr>
          <p:cNvPr id="14" name="图片 13">
            <a:extLst>
              <a:ext uri="{FF2B5EF4-FFF2-40B4-BE49-F238E27FC236}">
                <a16:creationId xmlns:a16="http://schemas.microsoft.com/office/drawing/2014/main" xmlns="" id="{1D9EC29F-1944-4860-8659-19B8A0F5B5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01744" y="2102800"/>
            <a:ext cx="4690267" cy="4484235"/>
          </a:xfrm>
          <a:prstGeom prst="rect">
            <a:avLst/>
          </a:prstGeom>
        </p:spPr>
      </p:pic>
      <p:grpSp>
        <p:nvGrpSpPr>
          <p:cNvPr id="4" name="组合 3"/>
          <p:cNvGrpSpPr/>
          <p:nvPr/>
        </p:nvGrpSpPr>
        <p:grpSpPr>
          <a:xfrm>
            <a:off x="7866419" y="4703615"/>
            <a:ext cx="3030115" cy="959048"/>
            <a:chOff x="7866419" y="4703615"/>
            <a:chExt cx="3030115" cy="959048"/>
          </a:xfrm>
        </p:grpSpPr>
        <p:sp>
          <p:nvSpPr>
            <p:cNvPr id="31" name="TextBox 7">
              <a:extLst>
                <a:ext uri="{FF2B5EF4-FFF2-40B4-BE49-F238E27FC236}">
                  <a16:creationId xmlns:a16="http://schemas.microsoft.com/office/drawing/2014/main" xmlns="" id="{27D9584A-AEF6-47C9-BB38-0D9773E21270}"/>
                </a:ext>
              </a:extLst>
            </p:cNvPr>
            <p:cNvSpPr txBox="1"/>
            <p:nvPr/>
          </p:nvSpPr>
          <p:spPr>
            <a:xfrm>
              <a:off x="7866419" y="4703615"/>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产品</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卖点二</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2" name="文本框 31">
              <a:extLst>
                <a:ext uri="{FF2B5EF4-FFF2-40B4-BE49-F238E27FC236}">
                  <a16:creationId xmlns:a16="http://schemas.microsoft.com/office/drawing/2014/main" xmlns="" id="{2731787A-8C97-47CC-B592-AE49902F7271}"/>
                </a:ext>
              </a:extLst>
            </p:cNvPr>
            <p:cNvSpPr txBox="1"/>
            <p:nvPr/>
          </p:nvSpPr>
          <p:spPr>
            <a:xfrm>
              <a:off x="7866419" y="4989209"/>
              <a:ext cx="3030115" cy="673454"/>
            </a:xfrm>
            <a:prstGeom prst="rect">
              <a:avLst/>
            </a:prstGeom>
            <a:noFill/>
          </p:spPr>
          <p:txBody>
            <a:bodyPr wrap="square" rtlCol="0">
              <a:spAutoFit/>
            </a:bodyPr>
            <a:lstStyle/>
            <a:p>
              <a:pPr>
                <a:lnSpc>
                  <a:spcPct val="130000"/>
                </a:lnSpc>
              </a:pPr>
              <a:r>
                <a:rPr lang="zh-CN" altLang="en-US" sz="1000" dirty="0">
                  <a:solidFill>
                    <a:srgbClr val="4F4D50"/>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p:txBody>
        </p:sp>
      </p:grpSp>
      <p:sp>
        <p:nvSpPr>
          <p:cNvPr id="34" name="文本框 33">
            <a:extLst>
              <a:ext uri="{FF2B5EF4-FFF2-40B4-BE49-F238E27FC236}">
                <a16:creationId xmlns:a16="http://schemas.microsoft.com/office/drawing/2014/main" xmlns="" id="{194A4BDC-7C07-488A-A9E2-D3084D0EDA4E}"/>
              </a:ext>
            </a:extLst>
          </p:cNvPr>
          <p:cNvSpPr txBox="1"/>
          <p:nvPr/>
        </p:nvSpPr>
        <p:spPr>
          <a:xfrm>
            <a:off x="1618476" y="1386271"/>
            <a:ext cx="9278058" cy="732701"/>
          </a:xfrm>
          <a:prstGeom prst="rect">
            <a:avLst/>
          </a:prstGeom>
          <a:noFill/>
        </p:spPr>
        <p:txBody>
          <a:bodyPr wrap="square" rtlCol="0">
            <a:spAutoFit/>
          </a:bodyPr>
          <a:lstStyle/>
          <a:p>
            <a:pPr>
              <a:lnSpc>
                <a:spcPct val="130000"/>
              </a:lnSpc>
            </a:pPr>
            <a:r>
              <a:rPr lang="zh-CN" altLang="en-US" sz="1067"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解说所提炼的核心概念。点击输入简要文字解说，解说文字尽量概括精炼，不用多余的文字修饰，简洁精准的 解说所提炼的核心概念。</a:t>
            </a:r>
          </a:p>
          <a:p>
            <a:pPr>
              <a:lnSpc>
                <a:spcPct val="130000"/>
              </a:lnSpc>
            </a:pPr>
            <a:endParaRPr lang="zh-CN" altLang="en-US" sz="1067"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3" name="矩形 2"/>
          <p:cNvSpPr/>
          <p:nvPr/>
        </p:nvSpPr>
        <p:spPr>
          <a:xfrm>
            <a:off x="1793632" y="2262554"/>
            <a:ext cx="4079630" cy="2274277"/>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a:extLst>
              <a:ext uri="{FF2B5EF4-FFF2-40B4-BE49-F238E27FC236}">
                <a16:creationId xmlns:a16="http://schemas.microsoft.com/office/drawing/2014/main" xmlns="" id="{36C0F669-170C-4C9E-BB2D-AD54BE10AD2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486149" y="3302746"/>
            <a:ext cx="2468161" cy="3152404"/>
          </a:xfrm>
          <a:prstGeom prst="rect">
            <a:avLst/>
          </a:prstGeom>
        </p:spPr>
      </p:pic>
      <p:sp>
        <p:nvSpPr>
          <p:cNvPr id="5" name="矩形 4"/>
          <p:cNvSpPr/>
          <p:nvPr/>
        </p:nvSpPr>
        <p:spPr>
          <a:xfrm>
            <a:off x="4900688" y="3559834"/>
            <a:ext cx="1560207" cy="2141750"/>
          </a:xfrm>
          <a:prstGeom prst="rect">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a:extLst>
              <a:ext uri="{FF2B5EF4-FFF2-40B4-BE49-F238E27FC236}">
                <a16:creationId xmlns:a16="http://schemas.microsoft.com/office/drawing/2014/main" xmlns="" id="{E979F31D-EEDC-4310-8792-978030FFD046}"/>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079776" y="4097570"/>
            <a:ext cx="1047043" cy="2729532"/>
          </a:xfrm>
          <a:prstGeom prst="rect">
            <a:avLst/>
          </a:prstGeom>
        </p:spPr>
      </p:pic>
      <p:sp>
        <p:nvSpPr>
          <p:cNvPr id="6" name="矩形 5"/>
          <p:cNvSpPr/>
          <p:nvPr/>
        </p:nvSpPr>
        <p:spPr>
          <a:xfrm>
            <a:off x="4192438" y="4238445"/>
            <a:ext cx="822385" cy="1714476"/>
          </a:xfrm>
          <a:prstGeom prst="rect">
            <a:avLst/>
          </a:prstGeom>
          <a:blipFill dpi="0" rotWithShape="1">
            <a:blip r:embed="rId8" cstate="print">
              <a:extLst>
                <a:ext uri="{28A0092B-C50C-407E-A947-70E740481C1C}">
                  <a14:useLocalDpi xmlns:a14="http://schemas.microsoft.com/office/drawing/2010/main" val="0"/>
                </a:ext>
              </a:extLst>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481368" y="440281"/>
            <a:ext cx="2007509" cy="671167"/>
            <a:chOff x="481368" y="440281"/>
            <a:chExt cx="2007509" cy="671167"/>
          </a:xfrm>
        </p:grpSpPr>
        <p:sp>
          <p:nvSpPr>
            <p:cNvPr id="22" name="TextBox 6">
              <a:extLst>
                <a:ext uri="{FF2B5EF4-FFF2-40B4-BE49-F238E27FC236}">
                  <a16:creationId xmlns:a16="http://schemas.microsoft.com/office/drawing/2014/main" xmlns="" id="{A7E18EC8-5BD1-4C84-BBA5-E835145B4F37}"/>
                </a:ext>
              </a:extLst>
            </p:cNvPr>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3"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产品概述</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4" name="矩形 23"/>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8016114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1000"/>
                                        <p:tgtEl>
                                          <p:spTgt spid="3"/>
                                        </p:tgtEl>
                                      </p:cBhvr>
                                    </p:animEffect>
                                    <p:anim calcmode="lin" valueType="num">
                                      <p:cBhvr>
                                        <p:cTn id="18" dur="1000" fill="hold"/>
                                        <p:tgtEl>
                                          <p:spTgt spid="3"/>
                                        </p:tgtEl>
                                        <p:attrNameLst>
                                          <p:attrName>ppt_x</p:attrName>
                                        </p:attrNameLst>
                                      </p:cBhvr>
                                      <p:tavLst>
                                        <p:tav tm="0">
                                          <p:val>
                                            <p:strVal val="#ppt_x"/>
                                          </p:val>
                                        </p:tav>
                                        <p:tav tm="100000">
                                          <p:val>
                                            <p:strVal val="#ppt_x"/>
                                          </p:val>
                                        </p:tav>
                                      </p:tavLst>
                                    </p:anim>
                                    <p:anim calcmode="lin" valueType="num">
                                      <p:cBhvr>
                                        <p:cTn id="19" dur="1000" fill="hold"/>
                                        <p:tgtEl>
                                          <p:spTgt spid="3"/>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anim calcmode="lin" valueType="num">
                                      <p:cBhvr>
                                        <p:cTn id="28" dur="1000" fill="hold"/>
                                        <p:tgtEl>
                                          <p:spTgt spid="5"/>
                                        </p:tgtEl>
                                        <p:attrNameLst>
                                          <p:attrName>ppt_x</p:attrName>
                                        </p:attrNameLst>
                                      </p:cBhvr>
                                      <p:tavLst>
                                        <p:tav tm="0">
                                          <p:val>
                                            <p:strVal val="#ppt_x"/>
                                          </p:val>
                                        </p:tav>
                                        <p:tav tm="100000">
                                          <p:val>
                                            <p:strVal val="#ppt_x"/>
                                          </p:val>
                                        </p:tav>
                                      </p:tavLst>
                                    </p:anim>
                                    <p:anim calcmode="lin" valueType="num">
                                      <p:cBhvr>
                                        <p:cTn id="29" dur="1000" fill="hold"/>
                                        <p:tgtEl>
                                          <p:spTgt spid="5"/>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1000"/>
                                        <p:tgtEl>
                                          <p:spTgt spid="6"/>
                                        </p:tgtEl>
                                      </p:cBhvr>
                                    </p:animEffect>
                                    <p:anim calcmode="lin" valueType="num">
                                      <p:cBhvr>
                                        <p:cTn id="38" dur="1000" fill="hold"/>
                                        <p:tgtEl>
                                          <p:spTgt spid="6"/>
                                        </p:tgtEl>
                                        <p:attrNameLst>
                                          <p:attrName>ppt_x</p:attrName>
                                        </p:attrNameLst>
                                      </p:cBhvr>
                                      <p:tavLst>
                                        <p:tav tm="0">
                                          <p:val>
                                            <p:strVal val="#ppt_x"/>
                                          </p:val>
                                        </p:tav>
                                        <p:tav tm="100000">
                                          <p:val>
                                            <p:strVal val="#ppt_x"/>
                                          </p:val>
                                        </p:tav>
                                      </p:tavLst>
                                    </p:anim>
                                    <p:anim calcmode="lin" valueType="num">
                                      <p:cBhvr>
                                        <p:cTn id="3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1" fill="hold" grpId="0" nodeType="click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up)">
                                      <p:cBhvr>
                                        <p:cTn id="44" dur="500"/>
                                        <p:tgtEl>
                                          <p:spTgt spid="34"/>
                                        </p:tgtEl>
                                      </p:cBhvr>
                                    </p:animEffect>
                                  </p:childTnLst>
                                </p:cTn>
                              </p:par>
                            </p:childTnLst>
                          </p:cTn>
                        </p:par>
                      </p:childTnLst>
                    </p:cTn>
                  </p:par>
                  <p:par>
                    <p:cTn id="45" fill="hold">
                      <p:stCondLst>
                        <p:cond delay="indefinite"/>
                      </p:stCondLst>
                      <p:childTnLst>
                        <p:par>
                          <p:cTn id="46" fill="hold">
                            <p:stCondLst>
                              <p:cond delay="0"/>
                            </p:stCondLst>
                            <p:childTnLst>
                              <p:par>
                                <p:cTn id="47" presetID="2" presetClass="entr" presetSubtype="2" fill="hold" nodeType="clickEffect">
                                  <p:stCondLst>
                                    <p:cond delay="0"/>
                                  </p:stCondLst>
                                  <p:childTnLst>
                                    <p:set>
                                      <p:cBhvr>
                                        <p:cTn id="48" dur="1" fill="hold">
                                          <p:stCondLst>
                                            <p:cond delay="0"/>
                                          </p:stCondLst>
                                        </p:cTn>
                                        <p:tgtEl>
                                          <p:spTgt spid="4"/>
                                        </p:tgtEl>
                                        <p:attrNameLst>
                                          <p:attrName>style.visibility</p:attrName>
                                        </p:attrNameLst>
                                      </p:cBhvr>
                                      <p:to>
                                        <p:strVal val="visible"/>
                                      </p:to>
                                    </p:set>
                                    <p:anim calcmode="lin" valueType="num">
                                      <p:cBhvr additive="base">
                                        <p:cTn id="49" dur="500" fill="hold"/>
                                        <p:tgtEl>
                                          <p:spTgt spid="4"/>
                                        </p:tgtEl>
                                        <p:attrNameLst>
                                          <p:attrName>ppt_x</p:attrName>
                                        </p:attrNameLst>
                                      </p:cBhvr>
                                      <p:tavLst>
                                        <p:tav tm="0">
                                          <p:val>
                                            <p:strVal val="1+#ppt_w/2"/>
                                          </p:val>
                                        </p:tav>
                                        <p:tav tm="100000">
                                          <p:val>
                                            <p:strVal val="#ppt_x"/>
                                          </p:val>
                                        </p:tav>
                                      </p:tavLst>
                                    </p:anim>
                                    <p:anim calcmode="lin" valueType="num">
                                      <p:cBhvr additive="base">
                                        <p:cTn id="50" dur="500" fill="hold"/>
                                        <p:tgtEl>
                                          <p:spTgt spid="4"/>
                                        </p:tgtEl>
                                        <p:attrNameLst>
                                          <p:attrName>ppt_y</p:attrName>
                                        </p:attrNameLst>
                                      </p:cBhvr>
                                      <p:tavLst>
                                        <p:tav tm="0">
                                          <p:val>
                                            <p:strVal val="#ppt_y"/>
                                          </p:val>
                                        </p:tav>
                                        <p:tav tm="100000">
                                          <p:val>
                                            <p:strVal val="#ppt_y"/>
                                          </p:val>
                                        </p:tav>
                                      </p:tavLst>
                                    </p:anim>
                                  </p:childTnLst>
                                </p:cTn>
                              </p:par>
                              <p:par>
                                <p:cTn id="51" presetID="2" presetClass="entr" presetSubtype="2" fill="hold" nodeType="withEffect">
                                  <p:stCondLst>
                                    <p:cond delay="0"/>
                                  </p:stCondLst>
                                  <p:childTnLst>
                                    <p:set>
                                      <p:cBhvr>
                                        <p:cTn id="52" dur="1" fill="hold">
                                          <p:stCondLst>
                                            <p:cond delay="0"/>
                                          </p:stCondLst>
                                        </p:cTn>
                                        <p:tgtEl>
                                          <p:spTgt spid="2"/>
                                        </p:tgtEl>
                                        <p:attrNameLst>
                                          <p:attrName>style.visibility</p:attrName>
                                        </p:attrNameLst>
                                      </p:cBhvr>
                                      <p:to>
                                        <p:strVal val="visible"/>
                                      </p:to>
                                    </p:set>
                                    <p:anim calcmode="lin" valueType="num">
                                      <p:cBhvr additive="base">
                                        <p:cTn id="53" dur="500" fill="hold"/>
                                        <p:tgtEl>
                                          <p:spTgt spid="2"/>
                                        </p:tgtEl>
                                        <p:attrNameLst>
                                          <p:attrName>ppt_x</p:attrName>
                                        </p:attrNameLst>
                                      </p:cBhvr>
                                      <p:tavLst>
                                        <p:tav tm="0">
                                          <p:val>
                                            <p:strVal val="1+#ppt_w/2"/>
                                          </p:val>
                                        </p:tav>
                                        <p:tav tm="100000">
                                          <p:val>
                                            <p:strVal val="#ppt_x"/>
                                          </p:val>
                                        </p:tav>
                                      </p:tavLst>
                                    </p:anim>
                                    <p:anim calcmode="lin" valueType="num">
                                      <p:cBhvr additive="base">
                                        <p:cTn id="54"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34" grpId="0"/>
      <p:bldP spid="3" grpId="0"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43090" y="597778"/>
            <a:ext cx="3459296" cy="5677762"/>
          </a:xfrm>
          <a:prstGeom prst="rect">
            <a:avLst/>
          </a:prstGeom>
          <a:blipFill dpi="0" rotWithShape="1">
            <a:blip r:embed="rId3">
              <a:extLst>
                <a:ext uri="{BEBA8EAE-BF5A-486C-A8C5-ECC9F3942E4B}">
                  <a14:imgProps xmlns:a14="http://schemas.microsoft.com/office/drawing/2010/main">
                    <a14:imgLayer>
                      <a14:imgEffect>
                        <a14:saturation sat="66000"/>
                      </a14:imgEffect>
                    </a14:imgLayer>
                  </a14:imgProps>
                </a:ext>
                <a:ext uri="{28A0092B-C50C-407E-A947-70E740481C1C}">
                  <a14:useLocalDpi xmlns:a14="http://schemas.microsoft.com/office/drawing/2010/main" val="0"/>
                </a:ext>
              </a:extLst>
            </a:blip>
            <a:srcRect/>
            <a:stretch>
              <a:fillRect l="-83939" r="-107589"/>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4" name="文本框 3"/>
          <p:cNvSpPr txBox="1"/>
          <p:nvPr/>
        </p:nvSpPr>
        <p:spPr>
          <a:xfrm>
            <a:off x="4467616" y="560200"/>
            <a:ext cx="4557312" cy="961289"/>
          </a:xfrm>
          <a:prstGeom prst="rect">
            <a:avLst/>
          </a:prstGeom>
          <a:noFill/>
        </p:spPr>
        <p:txBody>
          <a:bodyPr wrap="square" rtlCol="0">
            <a:spAutoFit/>
          </a:bodyPr>
          <a:lstStyle/>
          <a:p>
            <a:pPr>
              <a:lnSpc>
                <a:spcPct val="130000"/>
              </a:lnSpc>
            </a:pPr>
            <a:r>
              <a:rPr lang="en-US" altLang="zh-CN" sz="4800" dirty="0" smtClean="0">
                <a:solidFill>
                  <a:srgbClr val="010101"/>
                </a:solidFill>
                <a:latin typeface="方正黑体简体" panose="02010601030101010101" pitchFamily="2" charset="-122"/>
                <a:ea typeface="方正黑体简体" panose="02010601030101010101" pitchFamily="2" charset="-122"/>
                <a:cs typeface="+mn-ea"/>
                <a:sym typeface="+mn-lt"/>
              </a:rPr>
              <a:t>C</a:t>
            </a:r>
            <a:r>
              <a:rPr lang="en-US" altLang="zh-CN" sz="3200" dirty="0" smtClean="0">
                <a:solidFill>
                  <a:schemeClr val="tx1">
                    <a:lumMod val="50000"/>
                    <a:lumOff val="50000"/>
                  </a:schemeClr>
                </a:solidFill>
                <a:latin typeface="方正黑体简体" panose="02010601030101010101" pitchFamily="2" charset="-122"/>
                <a:ea typeface="方正黑体简体" panose="02010601030101010101" pitchFamily="2" charset="-122"/>
                <a:cs typeface="+mn-ea"/>
                <a:sym typeface="+mn-lt"/>
              </a:rPr>
              <a:t>ONTENTS</a:t>
            </a:r>
            <a:endParaRPr lang="zh-CN" altLang="en-US" sz="4800" dirty="0">
              <a:solidFill>
                <a:schemeClr val="tx1">
                  <a:lumMod val="50000"/>
                  <a:lumOff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4607214" y="3474949"/>
            <a:ext cx="2268267" cy="526811"/>
          </a:xfrm>
          <a:prstGeom prst="rect">
            <a:avLst/>
          </a:prstGeom>
          <a:noFill/>
        </p:spPr>
        <p:txBody>
          <a:bodyPr wrap="square" rtlCol="0">
            <a:spAutoFit/>
          </a:bodyPr>
          <a:lstStyle/>
          <a:p>
            <a:pPr>
              <a:lnSpc>
                <a:spcPct val="130000"/>
              </a:lnSpc>
            </a:pPr>
            <a:r>
              <a:rPr lang="en-US" altLang="zh-CN"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01  </a:t>
            </a:r>
            <a:r>
              <a:rPr lang="zh-CN" altLang="en-US"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企业介绍</a:t>
            </a:r>
            <a:endParaRPr lang="zh-CN" altLang="en-US"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cxnSp>
        <p:nvCxnSpPr>
          <p:cNvPr id="8" name="直接连接符 7"/>
          <p:cNvCxnSpPr/>
          <p:nvPr/>
        </p:nvCxnSpPr>
        <p:spPr>
          <a:xfrm>
            <a:off x="4672208" y="4086926"/>
            <a:ext cx="57356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4607214" y="4276614"/>
            <a:ext cx="2268267" cy="526811"/>
          </a:xfrm>
          <a:prstGeom prst="rect">
            <a:avLst/>
          </a:prstGeom>
          <a:noFill/>
        </p:spPr>
        <p:txBody>
          <a:bodyPr wrap="square" rtlCol="0">
            <a:spAutoFit/>
          </a:bodyPr>
          <a:lstStyle/>
          <a:p>
            <a:pPr>
              <a:lnSpc>
                <a:spcPct val="130000"/>
              </a:lnSpc>
            </a:pPr>
            <a:r>
              <a:rPr lang="en-US" altLang="zh-CN"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03  </a:t>
            </a:r>
            <a:r>
              <a:rPr lang="zh-CN" altLang="en-US"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产品运营</a:t>
            </a:r>
            <a:endParaRPr lang="zh-CN" altLang="en-US"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12" name="文本框 11"/>
          <p:cNvSpPr txBox="1"/>
          <p:nvPr/>
        </p:nvSpPr>
        <p:spPr>
          <a:xfrm>
            <a:off x="4607214" y="5078279"/>
            <a:ext cx="2268267" cy="526811"/>
          </a:xfrm>
          <a:prstGeom prst="rect">
            <a:avLst/>
          </a:prstGeom>
          <a:noFill/>
        </p:spPr>
        <p:txBody>
          <a:bodyPr wrap="square" rtlCol="0">
            <a:spAutoFit/>
          </a:bodyPr>
          <a:lstStyle/>
          <a:p>
            <a:pPr>
              <a:lnSpc>
                <a:spcPct val="130000"/>
              </a:lnSpc>
            </a:pPr>
            <a:r>
              <a:rPr lang="en-US" altLang="zh-CN"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05  </a:t>
            </a:r>
            <a:r>
              <a:rPr lang="zh-CN" altLang="en-US"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财务融资</a:t>
            </a:r>
            <a:endParaRPr lang="zh-CN" altLang="en-US"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13" name="文本框 12"/>
          <p:cNvSpPr txBox="1"/>
          <p:nvPr/>
        </p:nvSpPr>
        <p:spPr>
          <a:xfrm>
            <a:off x="8139554" y="3474949"/>
            <a:ext cx="2268267" cy="526811"/>
          </a:xfrm>
          <a:prstGeom prst="rect">
            <a:avLst/>
          </a:prstGeom>
          <a:noFill/>
        </p:spPr>
        <p:txBody>
          <a:bodyPr wrap="square" rtlCol="0">
            <a:spAutoFit/>
          </a:bodyPr>
          <a:lstStyle/>
          <a:p>
            <a:pPr>
              <a:lnSpc>
                <a:spcPct val="130000"/>
              </a:lnSpc>
            </a:pPr>
            <a:r>
              <a:rPr lang="en-US" altLang="zh-CN"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02  </a:t>
            </a:r>
            <a:r>
              <a:rPr lang="zh-CN" altLang="en-US"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项目介绍</a:t>
            </a:r>
            <a:endParaRPr lang="zh-CN" altLang="en-US"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14" name="文本框 13"/>
          <p:cNvSpPr txBox="1"/>
          <p:nvPr/>
        </p:nvSpPr>
        <p:spPr>
          <a:xfrm>
            <a:off x="8139554" y="4276614"/>
            <a:ext cx="2268267" cy="526811"/>
          </a:xfrm>
          <a:prstGeom prst="rect">
            <a:avLst/>
          </a:prstGeom>
          <a:noFill/>
        </p:spPr>
        <p:txBody>
          <a:bodyPr wrap="square" rtlCol="0">
            <a:spAutoFit/>
          </a:bodyPr>
          <a:lstStyle/>
          <a:p>
            <a:pPr>
              <a:lnSpc>
                <a:spcPct val="130000"/>
              </a:lnSpc>
            </a:pPr>
            <a:r>
              <a:rPr lang="en-US" altLang="zh-CN"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04  </a:t>
            </a:r>
            <a:r>
              <a:rPr lang="zh-CN" altLang="en-US" sz="24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市场分析</a:t>
            </a:r>
            <a:endParaRPr lang="zh-CN" altLang="en-US" sz="24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cxnSp>
        <p:nvCxnSpPr>
          <p:cNvPr id="19" name="直接连接符 18"/>
          <p:cNvCxnSpPr/>
          <p:nvPr/>
        </p:nvCxnSpPr>
        <p:spPr>
          <a:xfrm>
            <a:off x="4672208" y="4901118"/>
            <a:ext cx="57356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672208" y="5715310"/>
            <a:ext cx="5735613"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647156" y="1513807"/>
            <a:ext cx="826718" cy="0"/>
          </a:xfrm>
          <a:prstGeom prst="lin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632124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down)">
                                      <p:cBhvr>
                                        <p:cTn id="13" dur="500"/>
                                        <p:tgtEl>
                                          <p:spTgt spid="4"/>
                                        </p:tgtEl>
                                      </p:cBhvr>
                                    </p:animEffect>
                                  </p:childTnLst>
                                </p:cTn>
                              </p:par>
                              <p:par>
                                <p:cTn id="14" presetID="22" presetClass="entr" presetSubtype="4" fill="hold" nodeType="with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down)">
                                      <p:cBhvr>
                                        <p:cTn id="16" dur="500"/>
                                        <p:tgtEl>
                                          <p:spTgt spid="22"/>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arn(inVertical)">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 presetClass="entr" presetSubtype="2"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1+#ppt_w/2"/>
                                          </p:val>
                                        </p:tav>
                                        <p:tav tm="100000">
                                          <p:val>
                                            <p:strVal val="#ppt_x"/>
                                          </p:val>
                                        </p:tav>
                                      </p:tavLst>
                                    </p:anim>
                                    <p:anim calcmode="lin" valueType="num">
                                      <p:cBhvr additive="base">
                                        <p:cTn id="27" dur="500" fill="hold"/>
                                        <p:tgtEl>
                                          <p:spTgt spid="6"/>
                                        </p:tgtEl>
                                        <p:attrNameLst>
                                          <p:attrName>ppt_y</p:attrName>
                                        </p:attrNameLst>
                                      </p:cBhvr>
                                      <p:tavLst>
                                        <p:tav tm="0">
                                          <p:val>
                                            <p:strVal val="#ppt_y"/>
                                          </p:val>
                                        </p:tav>
                                        <p:tav tm="100000">
                                          <p:val>
                                            <p:strVal val="#ppt_y"/>
                                          </p:val>
                                        </p:tav>
                                      </p:tavLst>
                                    </p:anim>
                                  </p:childTnLst>
                                </p:cTn>
                              </p:par>
                              <p:par>
                                <p:cTn id="28" presetID="2" presetClass="entr" presetSubtype="2"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 calcmode="lin" valueType="num">
                                      <p:cBhvr additive="base">
                                        <p:cTn id="30" dur="500" fill="hold"/>
                                        <p:tgtEl>
                                          <p:spTgt spid="13"/>
                                        </p:tgtEl>
                                        <p:attrNameLst>
                                          <p:attrName>ppt_x</p:attrName>
                                        </p:attrNameLst>
                                      </p:cBhvr>
                                      <p:tavLst>
                                        <p:tav tm="0">
                                          <p:val>
                                            <p:strVal val="1+#ppt_w/2"/>
                                          </p:val>
                                        </p:tav>
                                        <p:tav tm="100000">
                                          <p:val>
                                            <p:strVal val="#ppt_x"/>
                                          </p:val>
                                        </p:tav>
                                      </p:tavLst>
                                    </p:anim>
                                    <p:anim calcmode="lin" valueType="num">
                                      <p:cBhvr additive="base">
                                        <p:cTn id="31" dur="500" fill="hold"/>
                                        <p:tgtEl>
                                          <p:spTgt spid="13"/>
                                        </p:tgtEl>
                                        <p:attrNameLst>
                                          <p:attrName>ppt_y</p:attrName>
                                        </p:attrNameLst>
                                      </p:cBhvr>
                                      <p:tavLst>
                                        <p:tav tm="0">
                                          <p:val>
                                            <p:strVal val="#ppt_y"/>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barn(inVertical)">
                                      <p:cBhvr>
                                        <p:cTn id="36" dur="500"/>
                                        <p:tgtEl>
                                          <p:spTgt spid="19"/>
                                        </p:tgtEl>
                                      </p:cBhvr>
                                    </p:animEffect>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1+#ppt_w/2"/>
                                          </p:val>
                                        </p:tav>
                                        <p:tav tm="100000">
                                          <p:val>
                                            <p:strVal val="#ppt_x"/>
                                          </p:val>
                                        </p:tav>
                                      </p:tavLst>
                                    </p:anim>
                                    <p:anim calcmode="lin" valueType="num">
                                      <p:cBhvr additive="base">
                                        <p:cTn id="42" dur="500" fill="hold"/>
                                        <p:tgtEl>
                                          <p:spTgt spid="11"/>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14"/>
                                        </p:tgtEl>
                                        <p:attrNameLst>
                                          <p:attrName>style.visibility</p:attrName>
                                        </p:attrNameLst>
                                      </p:cBhvr>
                                      <p:to>
                                        <p:strVal val="visible"/>
                                      </p:to>
                                    </p:set>
                                    <p:anim calcmode="lin" valueType="num">
                                      <p:cBhvr additive="base">
                                        <p:cTn id="45" dur="500" fill="hold"/>
                                        <p:tgtEl>
                                          <p:spTgt spid="14"/>
                                        </p:tgtEl>
                                        <p:attrNameLst>
                                          <p:attrName>ppt_x</p:attrName>
                                        </p:attrNameLst>
                                      </p:cBhvr>
                                      <p:tavLst>
                                        <p:tav tm="0">
                                          <p:val>
                                            <p:strVal val="1+#ppt_w/2"/>
                                          </p:val>
                                        </p:tav>
                                        <p:tav tm="100000">
                                          <p:val>
                                            <p:strVal val="#ppt_x"/>
                                          </p:val>
                                        </p:tav>
                                      </p:tavLst>
                                    </p:anim>
                                    <p:anim calcmode="lin" valueType="num">
                                      <p:cBhvr additive="base">
                                        <p:cTn id="46"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16" presetClass="entr" presetSubtype="21" fill="hold" nodeType="click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barn(inVertical)">
                                      <p:cBhvr>
                                        <p:cTn id="51" dur="500"/>
                                        <p:tgtEl>
                                          <p:spTgt spid="20"/>
                                        </p:tgtEl>
                                      </p:cBhvr>
                                    </p:animEffect>
                                  </p:childTnLst>
                                </p:cTn>
                              </p:par>
                            </p:childTnLst>
                          </p:cTn>
                        </p:par>
                      </p:childTnLst>
                    </p:cTn>
                  </p:par>
                  <p:par>
                    <p:cTn id="52" fill="hold">
                      <p:stCondLst>
                        <p:cond delay="indefinite"/>
                      </p:stCondLst>
                      <p:childTnLst>
                        <p:par>
                          <p:cTn id="53" fill="hold">
                            <p:stCondLst>
                              <p:cond delay="0"/>
                            </p:stCondLst>
                            <p:childTnLst>
                              <p:par>
                                <p:cTn id="54" presetID="2" presetClass="entr" presetSubtype="2" fill="hold" grpId="0" nodeType="click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additive="base">
                                        <p:cTn id="56" dur="500" fill="hold"/>
                                        <p:tgtEl>
                                          <p:spTgt spid="12"/>
                                        </p:tgtEl>
                                        <p:attrNameLst>
                                          <p:attrName>ppt_x</p:attrName>
                                        </p:attrNameLst>
                                      </p:cBhvr>
                                      <p:tavLst>
                                        <p:tav tm="0">
                                          <p:val>
                                            <p:strVal val="1+#ppt_w/2"/>
                                          </p:val>
                                        </p:tav>
                                        <p:tav tm="100000">
                                          <p:val>
                                            <p:strVal val="#ppt_x"/>
                                          </p:val>
                                        </p:tav>
                                      </p:tavLst>
                                    </p:anim>
                                    <p:anim calcmode="lin" valueType="num">
                                      <p:cBhvr additive="base">
                                        <p:cTn id="57"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6" grpId="0"/>
      <p:bldP spid="11" grpId="0"/>
      <p:bldP spid="12" grpId="0"/>
      <p:bldP spid="13" grpId="0"/>
      <p:bldP spid="1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6454947" y="1936569"/>
            <a:ext cx="3446391" cy="3446391"/>
            <a:chOff x="6050212" y="1217228"/>
            <a:chExt cx="4285654" cy="4285654"/>
          </a:xfrm>
        </p:grpSpPr>
        <p:sp>
          <p:nvSpPr>
            <p:cNvPr id="3" name="矩形 2"/>
            <p:cNvSpPr/>
            <p:nvPr/>
          </p:nvSpPr>
          <p:spPr>
            <a:xfrm rot="2700000">
              <a:off x="6050212" y="1217228"/>
              <a:ext cx="4285654" cy="4285654"/>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7123274" y="2290289"/>
              <a:ext cx="2139532" cy="2139532"/>
            </a:xfrm>
            <a:prstGeom prst="rect">
              <a:avLst/>
            </a:prstGeom>
            <a:solidFill>
              <a:srgbClr val="4F4D50">
                <a:alpha val="90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文本框 4">
            <a:extLst>
              <a:ext uri="{FF2B5EF4-FFF2-40B4-BE49-F238E27FC236}">
                <a16:creationId xmlns:a16="http://schemas.microsoft.com/office/drawing/2014/main" xmlns="" id="{503E0C68-DA60-417A-94AF-3E2A39D1D51A}"/>
              </a:ext>
            </a:extLst>
          </p:cNvPr>
          <p:cNvSpPr txBox="1"/>
          <p:nvPr/>
        </p:nvSpPr>
        <p:spPr>
          <a:xfrm>
            <a:off x="1299271" y="2443155"/>
            <a:ext cx="2956237" cy="2492990"/>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输入简要文字解说，解说文字尽量概括精炼，不用多余的文字修饰简洁精准</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6" name="TextBox 7">
            <a:extLst>
              <a:ext uri="{FF2B5EF4-FFF2-40B4-BE49-F238E27FC236}">
                <a16:creationId xmlns:a16="http://schemas.microsoft.com/office/drawing/2014/main" xmlns="" id="{8DE6CD62-A5CF-42EF-B6BB-0447C20B7252}"/>
              </a:ext>
            </a:extLst>
          </p:cNvPr>
          <p:cNvSpPr txBox="1"/>
          <p:nvPr/>
        </p:nvSpPr>
        <p:spPr>
          <a:xfrm>
            <a:off x="1299270" y="1934792"/>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产品功能描述</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nvGrpSpPr>
          <p:cNvPr id="7" name="组合 6"/>
          <p:cNvGrpSpPr/>
          <p:nvPr/>
        </p:nvGrpSpPr>
        <p:grpSpPr>
          <a:xfrm>
            <a:off x="481368" y="440281"/>
            <a:ext cx="2007509" cy="671167"/>
            <a:chOff x="481368" y="440281"/>
            <a:chExt cx="2007509" cy="671167"/>
          </a:xfrm>
        </p:grpSpPr>
        <p:sp>
          <p:nvSpPr>
            <p:cNvPr id="8" name="TextBox 6">
              <a:extLst>
                <a:ext uri="{FF2B5EF4-FFF2-40B4-BE49-F238E27FC236}">
                  <a16:creationId xmlns:a16="http://schemas.microsoft.com/office/drawing/2014/main" xmlns="" id="{A7E18EC8-5BD1-4C84-BBA5-E835145B4F37}"/>
                </a:ext>
              </a:extLst>
            </p:cNvPr>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9"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产品功能</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0" name="矩形 9"/>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2" name="Freeform 5"/>
          <p:cNvSpPr>
            <a:spLocks noEditPoints="1"/>
          </p:cNvSpPr>
          <p:nvPr/>
        </p:nvSpPr>
        <p:spPr bwMode="auto">
          <a:xfrm>
            <a:off x="7998564" y="3014414"/>
            <a:ext cx="391524" cy="391410"/>
          </a:xfrm>
          <a:custGeom>
            <a:avLst/>
            <a:gdLst>
              <a:gd name="T0" fmla="*/ 1243 w 1456"/>
              <a:gd name="T1" fmla="*/ 213 h 1456"/>
              <a:gd name="T2" fmla="*/ 1243 w 1456"/>
              <a:gd name="T3" fmla="*/ 1243 h 1456"/>
              <a:gd name="T4" fmla="*/ 213 w 1456"/>
              <a:gd name="T5" fmla="*/ 1243 h 1456"/>
              <a:gd name="T6" fmla="*/ 213 w 1456"/>
              <a:gd name="T7" fmla="*/ 213 h 1456"/>
              <a:gd name="T8" fmla="*/ 1200 w 1456"/>
              <a:gd name="T9" fmla="*/ 256 h 1456"/>
              <a:gd name="T10" fmla="*/ 1020 w 1456"/>
              <a:gd name="T11" fmla="*/ 220 h 1456"/>
              <a:gd name="T12" fmla="*/ 1318 w 1456"/>
              <a:gd name="T13" fmla="*/ 414 h 1456"/>
              <a:gd name="T14" fmla="*/ 1395 w 1456"/>
              <a:gd name="T15" fmla="*/ 698 h 1456"/>
              <a:gd name="T16" fmla="*/ 1109 w 1456"/>
              <a:gd name="T17" fmla="*/ 475 h 1456"/>
              <a:gd name="T18" fmla="*/ 1395 w 1456"/>
              <a:gd name="T19" fmla="*/ 698 h 1456"/>
              <a:gd name="T20" fmla="*/ 1319 w 1456"/>
              <a:gd name="T21" fmla="*/ 1039 h 1456"/>
              <a:gd name="T22" fmla="*/ 1020 w 1456"/>
              <a:gd name="T23" fmla="*/ 1236 h 1456"/>
              <a:gd name="T24" fmla="*/ 1200 w 1456"/>
              <a:gd name="T25" fmla="*/ 1200 h 1456"/>
              <a:gd name="T26" fmla="*/ 1395 w 1456"/>
              <a:gd name="T27" fmla="*/ 758 h 1456"/>
              <a:gd name="T28" fmla="*/ 1109 w 1456"/>
              <a:gd name="T29" fmla="*/ 979 h 1456"/>
              <a:gd name="T30" fmla="*/ 256 w 1456"/>
              <a:gd name="T31" fmla="*/ 1200 h 1456"/>
              <a:gd name="T32" fmla="*/ 436 w 1456"/>
              <a:gd name="T33" fmla="*/ 1236 h 1456"/>
              <a:gd name="T34" fmla="*/ 137 w 1456"/>
              <a:gd name="T35" fmla="*/ 1039 h 1456"/>
              <a:gd name="T36" fmla="*/ 61 w 1456"/>
              <a:gd name="T37" fmla="*/ 758 h 1456"/>
              <a:gd name="T38" fmla="*/ 347 w 1456"/>
              <a:gd name="T39" fmla="*/ 979 h 1456"/>
              <a:gd name="T40" fmla="*/ 61 w 1456"/>
              <a:gd name="T41" fmla="*/ 758 h 1456"/>
              <a:gd name="T42" fmla="*/ 138 w 1456"/>
              <a:gd name="T43" fmla="*/ 414 h 1456"/>
              <a:gd name="T44" fmla="*/ 436 w 1456"/>
              <a:gd name="T45" fmla="*/ 220 h 1456"/>
              <a:gd name="T46" fmla="*/ 256 w 1456"/>
              <a:gd name="T47" fmla="*/ 256 h 1456"/>
              <a:gd name="T48" fmla="*/ 61 w 1456"/>
              <a:gd name="T49" fmla="*/ 698 h 1456"/>
              <a:gd name="T50" fmla="*/ 347 w 1456"/>
              <a:gd name="T51" fmla="*/ 475 h 1456"/>
              <a:gd name="T52" fmla="*/ 383 w 1456"/>
              <a:gd name="T53" fmla="*/ 698 h 1456"/>
              <a:gd name="T54" fmla="*/ 698 w 1456"/>
              <a:gd name="T55" fmla="*/ 475 h 1456"/>
              <a:gd name="T56" fmla="*/ 383 w 1456"/>
              <a:gd name="T57" fmla="*/ 698 h 1456"/>
              <a:gd name="T58" fmla="*/ 1073 w 1456"/>
              <a:gd name="T59" fmla="*/ 698 h 1456"/>
              <a:gd name="T60" fmla="*/ 758 w 1456"/>
              <a:gd name="T61" fmla="*/ 475 h 1456"/>
              <a:gd name="T62" fmla="*/ 1073 w 1456"/>
              <a:gd name="T63" fmla="*/ 758 h 1456"/>
              <a:gd name="T64" fmla="*/ 758 w 1456"/>
              <a:gd name="T65" fmla="*/ 979 h 1456"/>
              <a:gd name="T66" fmla="*/ 1073 w 1456"/>
              <a:gd name="T67" fmla="*/ 758 h 1456"/>
              <a:gd name="T68" fmla="*/ 383 w 1456"/>
              <a:gd name="T69" fmla="*/ 758 h 1456"/>
              <a:gd name="T70" fmla="*/ 698 w 1456"/>
              <a:gd name="T71" fmla="*/ 979 h 1456"/>
              <a:gd name="T72" fmla="*/ 967 w 1456"/>
              <a:gd name="T73" fmla="*/ 249 h 1456"/>
              <a:gd name="T74" fmla="*/ 758 w 1456"/>
              <a:gd name="T75" fmla="*/ 414 h 1456"/>
              <a:gd name="T76" fmla="*/ 967 w 1456"/>
              <a:gd name="T77" fmla="*/ 249 h 1456"/>
              <a:gd name="T78" fmla="*/ 1033 w 1456"/>
              <a:gd name="T79" fmla="*/ 1039 h 1456"/>
              <a:gd name="T80" fmla="*/ 758 w 1456"/>
              <a:gd name="T81" fmla="*/ 1393 h 1456"/>
              <a:gd name="T82" fmla="*/ 489 w 1456"/>
              <a:gd name="T83" fmla="*/ 1207 h 1456"/>
              <a:gd name="T84" fmla="*/ 698 w 1456"/>
              <a:gd name="T85" fmla="*/ 1039 h 1456"/>
              <a:gd name="T86" fmla="*/ 489 w 1456"/>
              <a:gd name="T87" fmla="*/ 1207 h 1456"/>
              <a:gd name="T88" fmla="*/ 423 w 1456"/>
              <a:gd name="T89" fmla="*/ 414 h 1456"/>
              <a:gd name="T90" fmla="*/ 698 w 1456"/>
              <a:gd name="T91" fmla="*/ 63 h 1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456" h="1456">
                <a:moveTo>
                  <a:pt x="728" y="0"/>
                </a:moveTo>
                <a:cubicBezTo>
                  <a:pt x="929" y="0"/>
                  <a:pt x="1111" y="81"/>
                  <a:pt x="1243" y="213"/>
                </a:cubicBezTo>
                <a:cubicBezTo>
                  <a:pt x="1375" y="345"/>
                  <a:pt x="1456" y="527"/>
                  <a:pt x="1456" y="728"/>
                </a:cubicBezTo>
                <a:cubicBezTo>
                  <a:pt x="1456" y="929"/>
                  <a:pt x="1375" y="1111"/>
                  <a:pt x="1243" y="1243"/>
                </a:cubicBezTo>
                <a:cubicBezTo>
                  <a:pt x="1111" y="1375"/>
                  <a:pt x="929" y="1456"/>
                  <a:pt x="728" y="1456"/>
                </a:cubicBezTo>
                <a:cubicBezTo>
                  <a:pt x="527" y="1456"/>
                  <a:pt x="345" y="1375"/>
                  <a:pt x="213" y="1243"/>
                </a:cubicBezTo>
                <a:cubicBezTo>
                  <a:pt x="81" y="1111"/>
                  <a:pt x="0" y="929"/>
                  <a:pt x="0" y="728"/>
                </a:cubicBezTo>
                <a:cubicBezTo>
                  <a:pt x="0" y="527"/>
                  <a:pt x="81" y="345"/>
                  <a:pt x="213" y="213"/>
                </a:cubicBezTo>
                <a:cubicBezTo>
                  <a:pt x="345" y="81"/>
                  <a:pt x="527" y="0"/>
                  <a:pt x="728" y="0"/>
                </a:cubicBezTo>
                <a:close/>
                <a:moveTo>
                  <a:pt x="1200" y="256"/>
                </a:moveTo>
                <a:cubicBezTo>
                  <a:pt x="1124" y="180"/>
                  <a:pt x="1030" y="122"/>
                  <a:pt x="925" y="89"/>
                </a:cubicBezTo>
                <a:cubicBezTo>
                  <a:pt x="960" y="124"/>
                  <a:pt x="992" y="169"/>
                  <a:pt x="1020" y="220"/>
                </a:cubicBezTo>
                <a:cubicBezTo>
                  <a:pt x="1050" y="277"/>
                  <a:pt x="1076" y="342"/>
                  <a:pt x="1095" y="414"/>
                </a:cubicBezTo>
                <a:cubicBezTo>
                  <a:pt x="1318" y="414"/>
                  <a:pt x="1318" y="414"/>
                  <a:pt x="1318" y="414"/>
                </a:cubicBezTo>
                <a:cubicBezTo>
                  <a:pt x="1287" y="356"/>
                  <a:pt x="1247" y="302"/>
                  <a:pt x="1200" y="256"/>
                </a:cubicBezTo>
                <a:close/>
                <a:moveTo>
                  <a:pt x="1395" y="698"/>
                </a:moveTo>
                <a:cubicBezTo>
                  <a:pt x="1392" y="619"/>
                  <a:pt x="1375" y="544"/>
                  <a:pt x="1346" y="475"/>
                </a:cubicBezTo>
                <a:cubicBezTo>
                  <a:pt x="1109" y="475"/>
                  <a:pt x="1109" y="475"/>
                  <a:pt x="1109" y="475"/>
                </a:cubicBezTo>
                <a:cubicBezTo>
                  <a:pt x="1123" y="545"/>
                  <a:pt x="1131" y="620"/>
                  <a:pt x="1133" y="698"/>
                </a:cubicBezTo>
                <a:cubicBezTo>
                  <a:pt x="1395" y="698"/>
                  <a:pt x="1395" y="698"/>
                  <a:pt x="1395" y="698"/>
                </a:cubicBezTo>
                <a:close/>
                <a:moveTo>
                  <a:pt x="1200" y="1200"/>
                </a:moveTo>
                <a:cubicBezTo>
                  <a:pt x="1248" y="1153"/>
                  <a:pt x="1288" y="1099"/>
                  <a:pt x="1319" y="1039"/>
                </a:cubicBezTo>
                <a:cubicBezTo>
                  <a:pt x="1095" y="1039"/>
                  <a:pt x="1095" y="1039"/>
                  <a:pt x="1095" y="1039"/>
                </a:cubicBezTo>
                <a:cubicBezTo>
                  <a:pt x="1076" y="1112"/>
                  <a:pt x="1051" y="1179"/>
                  <a:pt x="1020" y="1236"/>
                </a:cubicBezTo>
                <a:cubicBezTo>
                  <a:pt x="992" y="1287"/>
                  <a:pt x="960" y="1332"/>
                  <a:pt x="925" y="1367"/>
                </a:cubicBezTo>
                <a:cubicBezTo>
                  <a:pt x="1030" y="1334"/>
                  <a:pt x="1124" y="1276"/>
                  <a:pt x="1200" y="1200"/>
                </a:cubicBezTo>
                <a:close/>
                <a:moveTo>
                  <a:pt x="1347" y="979"/>
                </a:moveTo>
                <a:cubicBezTo>
                  <a:pt x="1375" y="910"/>
                  <a:pt x="1392" y="836"/>
                  <a:pt x="1395" y="758"/>
                </a:cubicBezTo>
                <a:cubicBezTo>
                  <a:pt x="1133" y="758"/>
                  <a:pt x="1133" y="758"/>
                  <a:pt x="1133" y="758"/>
                </a:cubicBezTo>
                <a:cubicBezTo>
                  <a:pt x="1131" y="835"/>
                  <a:pt x="1123" y="909"/>
                  <a:pt x="1109" y="979"/>
                </a:cubicBezTo>
                <a:cubicBezTo>
                  <a:pt x="1347" y="979"/>
                  <a:pt x="1347" y="979"/>
                  <a:pt x="1347" y="979"/>
                </a:cubicBezTo>
                <a:close/>
                <a:moveTo>
                  <a:pt x="256" y="1200"/>
                </a:moveTo>
                <a:cubicBezTo>
                  <a:pt x="332" y="1276"/>
                  <a:pt x="426" y="1334"/>
                  <a:pt x="531" y="1367"/>
                </a:cubicBezTo>
                <a:cubicBezTo>
                  <a:pt x="496" y="1332"/>
                  <a:pt x="464" y="1287"/>
                  <a:pt x="436" y="1236"/>
                </a:cubicBezTo>
                <a:cubicBezTo>
                  <a:pt x="405" y="1179"/>
                  <a:pt x="380" y="1112"/>
                  <a:pt x="361" y="1039"/>
                </a:cubicBezTo>
                <a:cubicBezTo>
                  <a:pt x="137" y="1039"/>
                  <a:pt x="137" y="1039"/>
                  <a:pt x="137" y="1039"/>
                </a:cubicBezTo>
                <a:cubicBezTo>
                  <a:pt x="168" y="1099"/>
                  <a:pt x="208" y="1153"/>
                  <a:pt x="256" y="1200"/>
                </a:cubicBezTo>
                <a:close/>
                <a:moveTo>
                  <a:pt x="61" y="758"/>
                </a:moveTo>
                <a:cubicBezTo>
                  <a:pt x="64" y="836"/>
                  <a:pt x="81" y="910"/>
                  <a:pt x="109" y="979"/>
                </a:cubicBezTo>
                <a:cubicBezTo>
                  <a:pt x="347" y="979"/>
                  <a:pt x="347" y="979"/>
                  <a:pt x="347" y="979"/>
                </a:cubicBezTo>
                <a:cubicBezTo>
                  <a:pt x="333" y="909"/>
                  <a:pt x="324" y="835"/>
                  <a:pt x="323" y="758"/>
                </a:cubicBezTo>
                <a:cubicBezTo>
                  <a:pt x="61" y="758"/>
                  <a:pt x="61" y="758"/>
                  <a:pt x="61" y="758"/>
                </a:cubicBezTo>
                <a:close/>
                <a:moveTo>
                  <a:pt x="256" y="256"/>
                </a:moveTo>
                <a:cubicBezTo>
                  <a:pt x="209" y="302"/>
                  <a:pt x="169" y="356"/>
                  <a:pt x="138" y="414"/>
                </a:cubicBezTo>
                <a:cubicBezTo>
                  <a:pt x="361" y="414"/>
                  <a:pt x="361" y="414"/>
                  <a:pt x="361" y="414"/>
                </a:cubicBezTo>
                <a:cubicBezTo>
                  <a:pt x="380" y="342"/>
                  <a:pt x="406" y="277"/>
                  <a:pt x="436" y="220"/>
                </a:cubicBezTo>
                <a:cubicBezTo>
                  <a:pt x="464" y="169"/>
                  <a:pt x="496" y="124"/>
                  <a:pt x="531" y="89"/>
                </a:cubicBezTo>
                <a:cubicBezTo>
                  <a:pt x="426" y="122"/>
                  <a:pt x="332" y="180"/>
                  <a:pt x="256" y="256"/>
                </a:cubicBezTo>
                <a:close/>
                <a:moveTo>
                  <a:pt x="110" y="475"/>
                </a:moveTo>
                <a:cubicBezTo>
                  <a:pt x="81" y="544"/>
                  <a:pt x="64" y="619"/>
                  <a:pt x="61" y="698"/>
                </a:cubicBezTo>
                <a:cubicBezTo>
                  <a:pt x="323" y="698"/>
                  <a:pt x="323" y="698"/>
                  <a:pt x="323" y="698"/>
                </a:cubicBezTo>
                <a:cubicBezTo>
                  <a:pt x="324" y="620"/>
                  <a:pt x="333" y="545"/>
                  <a:pt x="347" y="475"/>
                </a:cubicBezTo>
                <a:cubicBezTo>
                  <a:pt x="110" y="475"/>
                  <a:pt x="110" y="475"/>
                  <a:pt x="110" y="475"/>
                </a:cubicBezTo>
                <a:close/>
                <a:moveTo>
                  <a:pt x="383" y="698"/>
                </a:moveTo>
                <a:cubicBezTo>
                  <a:pt x="698" y="698"/>
                  <a:pt x="698" y="698"/>
                  <a:pt x="698" y="698"/>
                </a:cubicBezTo>
                <a:cubicBezTo>
                  <a:pt x="698" y="475"/>
                  <a:pt x="698" y="475"/>
                  <a:pt x="698" y="475"/>
                </a:cubicBezTo>
                <a:cubicBezTo>
                  <a:pt x="409" y="475"/>
                  <a:pt x="409" y="475"/>
                  <a:pt x="409" y="475"/>
                </a:cubicBezTo>
                <a:cubicBezTo>
                  <a:pt x="394" y="544"/>
                  <a:pt x="385" y="619"/>
                  <a:pt x="383" y="698"/>
                </a:cubicBezTo>
                <a:close/>
                <a:moveTo>
                  <a:pt x="758" y="698"/>
                </a:moveTo>
                <a:cubicBezTo>
                  <a:pt x="1073" y="698"/>
                  <a:pt x="1073" y="698"/>
                  <a:pt x="1073" y="698"/>
                </a:cubicBezTo>
                <a:cubicBezTo>
                  <a:pt x="1071" y="619"/>
                  <a:pt x="1062" y="544"/>
                  <a:pt x="1047" y="475"/>
                </a:cubicBezTo>
                <a:cubicBezTo>
                  <a:pt x="758" y="475"/>
                  <a:pt x="758" y="475"/>
                  <a:pt x="758" y="475"/>
                </a:cubicBezTo>
                <a:cubicBezTo>
                  <a:pt x="758" y="698"/>
                  <a:pt x="758" y="698"/>
                  <a:pt x="758" y="698"/>
                </a:cubicBezTo>
                <a:close/>
                <a:moveTo>
                  <a:pt x="1073" y="758"/>
                </a:moveTo>
                <a:cubicBezTo>
                  <a:pt x="758" y="758"/>
                  <a:pt x="758" y="758"/>
                  <a:pt x="758" y="758"/>
                </a:cubicBezTo>
                <a:cubicBezTo>
                  <a:pt x="758" y="979"/>
                  <a:pt x="758" y="979"/>
                  <a:pt x="758" y="979"/>
                </a:cubicBezTo>
                <a:cubicBezTo>
                  <a:pt x="1048" y="979"/>
                  <a:pt x="1048" y="979"/>
                  <a:pt x="1048" y="979"/>
                </a:cubicBezTo>
                <a:cubicBezTo>
                  <a:pt x="1063" y="910"/>
                  <a:pt x="1071" y="836"/>
                  <a:pt x="1073" y="758"/>
                </a:cubicBezTo>
                <a:close/>
                <a:moveTo>
                  <a:pt x="698" y="758"/>
                </a:moveTo>
                <a:cubicBezTo>
                  <a:pt x="383" y="758"/>
                  <a:pt x="383" y="758"/>
                  <a:pt x="383" y="758"/>
                </a:cubicBezTo>
                <a:cubicBezTo>
                  <a:pt x="385" y="836"/>
                  <a:pt x="393" y="910"/>
                  <a:pt x="408" y="979"/>
                </a:cubicBezTo>
                <a:cubicBezTo>
                  <a:pt x="698" y="979"/>
                  <a:pt x="698" y="979"/>
                  <a:pt x="698" y="979"/>
                </a:cubicBezTo>
                <a:cubicBezTo>
                  <a:pt x="698" y="758"/>
                  <a:pt x="698" y="758"/>
                  <a:pt x="698" y="758"/>
                </a:cubicBezTo>
                <a:close/>
                <a:moveTo>
                  <a:pt x="967" y="249"/>
                </a:moveTo>
                <a:cubicBezTo>
                  <a:pt x="911" y="145"/>
                  <a:pt x="838" y="76"/>
                  <a:pt x="758" y="63"/>
                </a:cubicBezTo>
                <a:cubicBezTo>
                  <a:pt x="758" y="414"/>
                  <a:pt x="758" y="414"/>
                  <a:pt x="758" y="414"/>
                </a:cubicBezTo>
                <a:cubicBezTo>
                  <a:pt x="1032" y="414"/>
                  <a:pt x="1032" y="414"/>
                  <a:pt x="1032" y="414"/>
                </a:cubicBezTo>
                <a:cubicBezTo>
                  <a:pt x="1015" y="353"/>
                  <a:pt x="993" y="297"/>
                  <a:pt x="967" y="249"/>
                </a:cubicBezTo>
                <a:close/>
                <a:moveTo>
                  <a:pt x="967" y="1207"/>
                </a:moveTo>
                <a:cubicBezTo>
                  <a:pt x="994" y="1158"/>
                  <a:pt x="1016" y="1101"/>
                  <a:pt x="1033" y="1039"/>
                </a:cubicBezTo>
                <a:cubicBezTo>
                  <a:pt x="758" y="1039"/>
                  <a:pt x="758" y="1039"/>
                  <a:pt x="758" y="1039"/>
                </a:cubicBezTo>
                <a:cubicBezTo>
                  <a:pt x="758" y="1393"/>
                  <a:pt x="758" y="1393"/>
                  <a:pt x="758" y="1393"/>
                </a:cubicBezTo>
                <a:cubicBezTo>
                  <a:pt x="838" y="1380"/>
                  <a:pt x="911" y="1311"/>
                  <a:pt x="967" y="1207"/>
                </a:cubicBezTo>
                <a:close/>
                <a:moveTo>
                  <a:pt x="489" y="1207"/>
                </a:moveTo>
                <a:cubicBezTo>
                  <a:pt x="545" y="1311"/>
                  <a:pt x="618" y="1380"/>
                  <a:pt x="698" y="1393"/>
                </a:cubicBezTo>
                <a:cubicBezTo>
                  <a:pt x="698" y="1039"/>
                  <a:pt x="698" y="1039"/>
                  <a:pt x="698" y="1039"/>
                </a:cubicBezTo>
                <a:cubicBezTo>
                  <a:pt x="423" y="1039"/>
                  <a:pt x="423" y="1039"/>
                  <a:pt x="423" y="1039"/>
                </a:cubicBezTo>
                <a:cubicBezTo>
                  <a:pt x="440" y="1101"/>
                  <a:pt x="462" y="1158"/>
                  <a:pt x="489" y="1207"/>
                </a:cubicBezTo>
                <a:close/>
                <a:moveTo>
                  <a:pt x="489" y="249"/>
                </a:moveTo>
                <a:cubicBezTo>
                  <a:pt x="463" y="297"/>
                  <a:pt x="441" y="353"/>
                  <a:pt x="423" y="414"/>
                </a:cubicBezTo>
                <a:cubicBezTo>
                  <a:pt x="698" y="414"/>
                  <a:pt x="698" y="414"/>
                  <a:pt x="698" y="414"/>
                </a:cubicBezTo>
                <a:cubicBezTo>
                  <a:pt x="698" y="63"/>
                  <a:pt x="698" y="63"/>
                  <a:pt x="698" y="63"/>
                </a:cubicBezTo>
                <a:cubicBezTo>
                  <a:pt x="618" y="76"/>
                  <a:pt x="545" y="145"/>
                  <a:pt x="489" y="249"/>
                </a:cubicBezTo>
                <a:close/>
              </a:path>
            </a:pathLst>
          </a:custGeom>
          <a:solidFill>
            <a:schemeClr val="bg1"/>
          </a:solidFill>
          <a:ln>
            <a:noFill/>
          </a:ln>
          <a:effectLst>
            <a:reflection blurRad="152400" stA="70000" endPos="54000" dist="88900" dir="5400000" sy="-100000" algn="bl" rotWithShape="0"/>
          </a:effectLst>
        </p:spPr>
        <p:txBody>
          <a:bodyPr vert="horz" wrap="square" lIns="68580" tIns="34290" rIns="68580" bIns="34290" numCol="1" anchor="t" anchorCtr="0" compatLnSpc="1">
            <a:prstTxWarp prst="textNoShape">
              <a:avLst/>
            </a:prstTxWarp>
          </a:bodyPr>
          <a:lstStyle/>
          <a:p>
            <a:endParaRPr lang="zh-CN" altLang="en-US">
              <a:solidFill>
                <a:prstClr val="black"/>
              </a:solidFill>
              <a:latin typeface="Bebas" pitchFamily="2" charset="0"/>
              <a:ea typeface="微软雅黑" panose="020B0503020204020204" pitchFamily="34" charset="-122"/>
              <a:sym typeface="Bebas" pitchFamily="2" charset="0"/>
            </a:endParaRPr>
          </a:p>
        </p:txBody>
      </p:sp>
      <p:sp>
        <p:nvSpPr>
          <p:cNvPr id="13" name="文本框 12">
            <a:extLst>
              <a:ext uri="{FF2B5EF4-FFF2-40B4-BE49-F238E27FC236}">
                <a16:creationId xmlns:a16="http://schemas.microsoft.com/office/drawing/2014/main" xmlns="" id="{503E0C68-DA60-417A-94AF-3E2A39D1D51A}"/>
              </a:ext>
            </a:extLst>
          </p:cNvPr>
          <p:cNvSpPr txBox="1"/>
          <p:nvPr/>
        </p:nvSpPr>
        <p:spPr>
          <a:xfrm>
            <a:off x="7255316" y="3573265"/>
            <a:ext cx="1878020" cy="615361"/>
          </a:xfrm>
          <a:prstGeom prst="rect">
            <a:avLst/>
          </a:prstGeom>
          <a:noFill/>
        </p:spPr>
        <p:txBody>
          <a:bodyPr wrap="square" rtlCol="0">
            <a:spAutoFit/>
          </a:bodyPr>
          <a:lstStyle/>
          <a:p>
            <a:pPr algn="ctr">
              <a:lnSpc>
                <a:spcPct val="130000"/>
              </a:lnSpc>
            </a:pPr>
            <a:r>
              <a:rPr lang="zh-CN" altLang="en-US" sz="900" dirty="0">
                <a:solidFill>
                  <a:schemeClr val="bg1"/>
                </a:solidFill>
                <a:latin typeface="方正黑体简体" panose="02010601030101010101" pitchFamily="2" charset="-122"/>
                <a:ea typeface="方正黑体简体" panose="02010601030101010101" pitchFamily="2" charset="-122"/>
                <a:cs typeface="+mn-ea"/>
                <a:sym typeface="+mn-lt"/>
              </a:rPr>
              <a:t>点击输入简要文字</a:t>
            </a:r>
            <a:r>
              <a:rPr lang="zh-CN" altLang="en-US" sz="900" dirty="0" smtClean="0">
                <a:solidFill>
                  <a:schemeClr val="bg1"/>
                </a:solidFill>
                <a:latin typeface="方正黑体简体" panose="02010601030101010101" pitchFamily="2" charset="-122"/>
                <a:ea typeface="方正黑体简体" panose="02010601030101010101" pitchFamily="2" charset="-122"/>
                <a:cs typeface="+mn-ea"/>
                <a:sym typeface="+mn-lt"/>
              </a:rPr>
              <a:t>解说解说</a:t>
            </a:r>
            <a:r>
              <a:rPr lang="zh-CN" altLang="en-US" sz="900" dirty="0">
                <a:solidFill>
                  <a:schemeClr val="bg1"/>
                </a:solidFill>
                <a:latin typeface="方正黑体简体" panose="02010601030101010101" pitchFamily="2" charset="-122"/>
                <a:ea typeface="方正黑体简体" panose="02010601030101010101" pitchFamily="2" charset="-122"/>
                <a:cs typeface="+mn-ea"/>
                <a:sym typeface="+mn-lt"/>
              </a:rPr>
              <a:t>文字尽量概括</a:t>
            </a:r>
            <a:r>
              <a:rPr lang="zh-CN" altLang="en-US" sz="900" dirty="0" smtClean="0">
                <a:solidFill>
                  <a:schemeClr val="bg1"/>
                </a:solidFill>
                <a:latin typeface="方正黑体简体" panose="02010601030101010101" pitchFamily="2" charset="-122"/>
                <a:ea typeface="方正黑体简体" panose="02010601030101010101" pitchFamily="2" charset="-122"/>
                <a:cs typeface="+mn-ea"/>
                <a:sym typeface="+mn-lt"/>
              </a:rPr>
              <a:t>精炼不用</a:t>
            </a:r>
            <a:r>
              <a:rPr lang="zh-CN" altLang="en-US" sz="900" dirty="0">
                <a:solidFill>
                  <a:schemeClr val="bg1"/>
                </a:solidFill>
                <a:latin typeface="方正黑体简体" panose="02010601030101010101" pitchFamily="2" charset="-122"/>
                <a:ea typeface="方正黑体简体" panose="02010601030101010101" pitchFamily="2" charset="-122"/>
                <a:cs typeface="+mn-ea"/>
                <a:sym typeface="+mn-lt"/>
              </a:rPr>
              <a:t>多余的文字</a:t>
            </a:r>
            <a:r>
              <a:rPr lang="zh-CN" altLang="en-US" sz="900" dirty="0" smtClean="0">
                <a:solidFill>
                  <a:schemeClr val="bg1"/>
                </a:solidFill>
                <a:latin typeface="方正黑体简体" panose="02010601030101010101" pitchFamily="2" charset="-122"/>
                <a:ea typeface="方正黑体简体" panose="02010601030101010101" pitchFamily="2" charset="-122"/>
                <a:cs typeface="+mn-ea"/>
                <a:sym typeface="+mn-lt"/>
              </a:rPr>
              <a:t>修饰简洁</a:t>
            </a:r>
            <a:r>
              <a:rPr lang="zh-CN" altLang="en-US" sz="900" dirty="0">
                <a:solidFill>
                  <a:schemeClr val="bg1"/>
                </a:solidFill>
                <a:latin typeface="方正黑体简体" panose="02010601030101010101" pitchFamily="2" charset="-122"/>
                <a:ea typeface="方正黑体简体" panose="02010601030101010101" pitchFamily="2" charset="-122"/>
                <a:cs typeface="+mn-ea"/>
                <a:sym typeface="+mn-lt"/>
              </a:rPr>
              <a:t>精</a:t>
            </a:r>
            <a:r>
              <a:rPr lang="zh-CN" altLang="en-US" sz="900" dirty="0" smtClean="0">
                <a:solidFill>
                  <a:schemeClr val="bg1"/>
                </a:solidFill>
                <a:latin typeface="方正黑体简体" panose="02010601030101010101" pitchFamily="2" charset="-122"/>
                <a:ea typeface="方正黑体简体" panose="02010601030101010101" pitchFamily="2" charset="-122"/>
                <a:cs typeface="+mn-ea"/>
                <a:sym typeface="+mn-lt"/>
              </a:rPr>
              <a:t>准</a:t>
            </a:r>
            <a:endParaRPr lang="en-US" altLang="zh-CN" sz="900" dirty="0" smtClean="0">
              <a:solidFill>
                <a:schemeClr val="bg1"/>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309188715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par>
                                <p:cTn id="10" presetID="53" presetClass="entr" presetSubtype="16" fill="hold" nodeType="with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00"/>
                                        <p:tgtEl>
                                          <p:spTgt spid="5"/>
                                        </p:tgtEl>
                                      </p:cBhvr>
                                    </p:animEffect>
                                    <p:anim calcmode="lin" valueType="num">
                                      <p:cBhvr>
                                        <p:cTn id="25" dur="1000" fill="hold"/>
                                        <p:tgtEl>
                                          <p:spTgt spid="5"/>
                                        </p:tgtEl>
                                        <p:attrNameLst>
                                          <p:attrName>ppt_x</p:attrName>
                                        </p:attrNameLst>
                                      </p:cBhvr>
                                      <p:tavLst>
                                        <p:tav tm="0">
                                          <p:val>
                                            <p:strVal val="#ppt_x"/>
                                          </p:val>
                                        </p:tav>
                                        <p:tav tm="100000">
                                          <p:val>
                                            <p:strVal val="#ppt_x"/>
                                          </p:val>
                                        </p:tav>
                                      </p:tavLst>
                                    </p:anim>
                                    <p:anim calcmode="lin" valueType="num">
                                      <p:cBhvr>
                                        <p:cTn id="26" dur="1000" fill="hold"/>
                                        <p:tgtEl>
                                          <p:spTgt spid="5"/>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animEffect transition="in" filter="fade">
                                      <p:cBhvr>
                                        <p:cTn id="29" dur="1000"/>
                                        <p:tgtEl>
                                          <p:spTgt spid="6"/>
                                        </p:tgtEl>
                                      </p:cBhvr>
                                    </p:animEffect>
                                    <p:anim calcmode="lin" valueType="num">
                                      <p:cBhvr>
                                        <p:cTn id="30" dur="1000" fill="hold"/>
                                        <p:tgtEl>
                                          <p:spTgt spid="6"/>
                                        </p:tgtEl>
                                        <p:attrNameLst>
                                          <p:attrName>ppt_x</p:attrName>
                                        </p:attrNameLst>
                                      </p:cBhvr>
                                      <p:tavLst>
                                        <p:tav tm="0">
                                          <p:val>
                                            <p:strVal val="#ppt_x"/>
                                          </p:val>
                                        </p:tav>
                                        <p:tav tm="100000">
                                          <p:val>
                                            <p:strVal val="#ppt_x"/>
                                          </p:val>
                                        </p:tav>
                                      </p:tavLst>
                                    </p:anim>
                                    <p:anim calcmode="lin" valueType="num">
                                      <p:cBhvr>
                                        <p:cTn id="3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2338630"/>
            <a:ext cx="12192000" cy="4519371"/>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grpSp>
        <p:nvGrpSpPr>
          <p:cNvPr id="22" name="组合 21"/>
          <p:cNvGrpSpPr/>
          <p:nvPr/>
        </p:nvGrpSpPr>
        <p:grpSpPr>
          <a:xfrm>
            <a:off x="997703" y="3044770"/>
            <a:ext cx="3254644" cy="1379349"/>
            <a:chOff x="883403" y="3006670"/>
            <a:chExt cx="3254644" cy="1379349"/>
          </a:xfrm>
        </p:grpSpPr>
        <p:sp>
          <p:nvSpPr>
            <p:cNvPr id="4" name="圆角矩形 3"/>
            <p:cNvSpPr/>
            <p:nvPr/>
          </p:nvSpPr>
          <p:spPr>
            <a:xfrm>
              <a:off x="883403" y="3006670"/>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1122937" y="3408309"/>
              <a:ext cx="643364" cy="643364"/>
            </a:xfrm>
            <a:prstGeom prst="ellipse">
              <a:avLst/>
            </a:prstGeom>
            <a:solidFill>
              <a:srgbClr val="4F4D50"/>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12" name="Freeform 207"/>
            <p:cNvSpPr>
              <a:spLocks noEditPoints="1"/>
            </p:cNvSpPr>
            <p:nvPr/>
          </p:nvSpPr>
          <p:spPr bwMode="auto">
            <a:xfrm>
              <a:off x="1294786" y="3600837"/>
              <a:ext cx="295350" cy="258308"/>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F6F6F6"/>
            </a:solidFill>
            <a:ln>
              <a:noFill/>
            </a:ln>
          </p:spPr>
          <p:txBody>
            <a:bodyPr vert="horz" wrap="square" lIns="68580" tIns="34290" rIns="68580" bIns="34290" numCol="1" anchor="t" anchorCtr="0" compatLnSpc="1">
              <a:prstTxWarp prst="textNoShape">
                <a:avLst/>
              </a:prstTxWarp>
            </a:bodyPr>
            <a:lstStyle/>
            <a:p>
              <a:pPr>
                <a:lnSpc>
                  <a:spcPct val="130000"/>
                </a:lnSpc>
              </a:pPr>
              <a:endParaRPr lang="zh-CN" altLang="en-US" dirty="0">
                <a:solidFill>
                  <a:prstClr val="black">
                    <a:lumMod val="75000"/>
                    <a:lumOff val="25000"/>
                  </a:prstClr>
                </a:solidFill>
                <a:latin typeface="方正黑体简体" panose="02010601030101010101" pitchFamily="2" charset="-122"/>
                <a:ea typeface="方正黑体简体" panose="02010601030101010101" pitchFamily="2" charset="-122"/>
                <a:cs typeface="+mn-ea"/>
                <a:sym typeface="+mn-lt"/>
              </a:endParaRPr>
            </a:p>
          </p:txBody>
        </p:sp>
        <p:sp>
          <p:nvSpPr>
            <p:cNvPr id="19" name="TextBox 7">
              <a:extLst>
                <a:ext uri="{FF2B5EF4-FFF2-40B4-BE49-F238E27FC236}">
                  <a16:creationId xmlns:a16="http://schemas.microsoft.com/office/drawing/2014/main" xmlns="" id="{8DE6CD62-A5CF-42EF-B6BB-0447C20B7252}"/>
                </a:ext>
              </a:extLst>
            </p:cNvPr>
            <p:cNvSpPr txBox="1"/>
            <p:nvPr/>
          </p:nvSpPr>
          <p:spPr>
            <a:xfrm>
              <a:off x="1993832" y="3193200"/>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产品功能一</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0" name="文本框 19">
              <a:extLst>
                <a:ext uri="{FF2B5EF4-FFF2-40B4-BE49-F238E27FC236}">
                  <a16:creationId xmlns:a16="http://schemas.microsoft.com/office/drawing/2014/main" xmlns="" id="{503E0C68-DA60-417A-94AF-3E2A39D1D51A}"/>
                </a:ext>
              </a:extLst>
            </p:cNvPr>
            <p:cNvSpPr txBox="1"/>
            <p:nvPr/>
          </p:nvSpPr>
          <p:spPr>
            <a:xfrm>
              <a:off x="1993833" y="3524742"/>
              <a:ext cx="1929671"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grpSp>
        <p:nvGrpSpPr>
          <p:cNvPr id="23" name="组合 22"/>
          <p:cNvGrpSpPr/>
          <p:nvPr/>
        </p:nvGrpSpPr>
        <p:grpSpPr>
          <a:xfrm>
            <a:off x="4438731" y="3044770"/>
            <a:ext cx="3254644" cy="1379349"/>
            <a:chOff x="883403" y="3006670"/>
            <a:chExt cx="3254644" cy="1379349"/>
          </a:xfrm>
        </p:grpSpPr>
        <p:sp>
          <p:nvSpPr>
            <p:cNvPr id="24" name="圆角矩形 23"/>
            <p:cNvSpPr/>
            <p:nvPr/>
          </p:nvSpPr>
          <p:spPr>
            <a:xfrm>
              <a:off x="883403" y="3006670"/>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25" name="椭圆 24"/>
            <p:cNvSpPr/>
            <p:nvPr/>
          </p:nvSpPr>
          <p:spPr>
            <a:xfrm>
              <a:off x="1122937" y="3408309"/>
              <a:ext cx="643364" cy="643364"/>
            </a:xfrm>
            <a:prstGeom prst="ellipse">
              <a:avLst/>
            </a:prstGeom>
            <a:solidFill>
              <a:srgbClr val="9FB8D6"/>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27" name="TextBox 7">
              <a:extLst>
                <a:ext uri="{FF2B5EF4-FFF2-40B4-BE49-F238E27FC236}">
                  <a16:creationId xmlns:a16="http://schemas.microsoft.com/office/drawing/2014/main" xmlns="" id="{8DE6CD62-A5CF-42EF-B6BB-0447C20B7252}"/>
                </a:ext>
              </a:extLst>
            </p:cNvPr>
            <p:cNvSpPr txBox="1"/>
            <p:nvPr/>
          </p:nvSpPr>
          <p:spPr>
            <a:xfrm>
              <a:off x="1993832" y="3193200"/>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产品</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功能二</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8" name="文本框 27">
              <a:extLst>
                <a:ext uri="{FF2B5EF4-FFF2-40B4-BE49-F238E27FC236}">
                  <a16:creationId xmlns:a16="http://schemas.microsoft.com/office/drawing/2014/main" xmlns="" id="{503E0C68-DA60-417A-94AF-3E2A39D1D51A}"/>
                </a:ext>
              </a:extLst>
            </p:cNvPr>
            <p:cNvSpPr txBox="1"/>
            <p:nvPr/>
          </p:nvSpPr>
          <p:spPr>
            <a:xfrm>
              <a:off x="1993833" y="3524742"/>
              <a:ext cx="1929671"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grpSp>
        <p:nvGrpSpPr>
          <p:cNvPr id="29" name="组合 28"/>
          <p:cNvGrpSpPr/>
          <p:nvPr/>
        </p:nvGrpSpPr>
        <p:grpSpPr>
          <a:xfrm>
            <a:off x="7879759" y="3044770"/>
            <a:ext cx="3254644" cy="1379349"/>
            <a:chOff x="883403" y="3006670"/>
            <a:chExt cx="3254644" cy="1379349"/>
          </a:xfrm>
        </p:grpSpPr>
        <p:sp>
          <p:nvSpPr>
            <p:cNvPr id="30" name="圆角矩形 29"/>
            <p:cNvSpPr/>
            <p:nvPr/>
          </p:nvSpPr>
          <p:spPr>
            <a:xfrm>
              <a:off x="883403" y="3006670"/>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31" name="椭圆 30"/>
            <p:cNvSpPr/>
            <p:nvPr/>
          </p:nvSpPr>
          <p:spPr>
            <a:xfrm>
              <a:off x="1122937" y="3408309"/>
              <a:ext cx="643364" cy="643364"/>
            </a:xfrm>
            <a:prstGeom prst="ellipse">
              <a:avLst/>
            </a:prstGeom>
            <a:solidFill>
              <a:srgbClr val="4F4D50"/>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33" name="TextBox 7">
              <a:extLst>
                <a:ext uri="{FF2B5EF4-FFF2-40B4-BE49-F238E27FC236}">
                  <a16:creationId xmlns:a16="http://schemas.microsoft.com/office/drawing/2014/main" xmlns="" id="{8DE6CD62-A5CF-42EF-B6BB-0447C20B7252}"/>
                </a:ext>
              </a:extLst>
            </p:cNvPr>
            <p:cNvSpPr txBox="1"/>
            <p:nvPr/>
          </p:nvSpPr>
          <p:spPr>
            <a:xfrm>
              <a:off x="1993832" y="3193200"/>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产品</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功能三</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4" name="文本框 33">
              <a:extLst>
                <a:ext uri="{FF2B5EF4-FFF2-40B4-BE49-F238E27FC236}">
                  <a16:creationId xmlns:a16="http://schemas.microsoft.com/office/drawing/2014/main" xmlns="" id="{503E0C68-DA60-417A-94AF-3E2A39D1D51A}"/>
                </a:ext>
              </a:extLst>
            </p:cNvPr>
            <p:cNvSpPr txBox="1"/>
            <p:nvPr/>
          </p:nvSpPr>
          <p:spPr>
            <a:xfrm>
              <a:off x="1993833" y="3524742"/>
              <a:ext cx="1929671"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grpSp>
        <p:nvGrpSpPr>
          <p:cNvPr id="35" name="组合 34"/>
          <p:cNvGrpSpPr/>
          <p:nvPr/>
        </p:nvGrpSpPr>
        <p:grpSpPr>
          <a:xfrm>
            <a:off x="997703" y="4641010"/>
            <a:ext cx="3254644" cy="1379349"/>
            <a:chOff x="883403" y="3006670"/>
            <a:chExt cx="3254644" cy="1379349"/>
          </a:xfrm>
        </p:grpSpPr>
        <p:sp>
          <p:nvSpPr>
            <p:cNvPr id="36" name="圆角矩形 35"/>
            <p:cNvSpPr/>
            <p:nvPr/>
          </p:nvSpPr>
          <p:spPr>
            <a:xfrm>
              <a:off x="883403" y="3006670"/>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37" name="椭圆 36"/>
            <p:cNvSpPr/>
            <p:nvPr/>
          </p:nvSpPr>
          <p:spPr>
            <a:xfrm>
              <a:off x="1122937" y="3408309"/>
              <a:ext cx="643364" cy="643364"/>
            </a:xfrm>
            <a:prstGeom prst="ellipse">
              <a:avLst/>
            </a:prstGeom>
            <a:solidFill>
              <a:srgbClr val="9FB8D6"/>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39" name="TextBox 7">
              <a:extLst>
                <a:ext uri="{FF2B5EF4-FFF2-40B4-BE49-F238E27FC236}">
                  <a16:creationId xmlns:a16="http://schemas.microsoft.com/office/drawing/2014/main" xmlns="" id="{8DE6CD62-A5CF-42EF-B6BB-0447C20B7252}"/>
                </a:ext>
              </a:extLst>
            </p:cNvPr>
            <p:cNvSpPr txBox="1"/>
            <p:nvPr/>
          </p:nvSpPr>
          <p:spPr>
            <a:xfrm>
              <a:off x="1993832" y="3193200"/>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产品</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功能四</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0" name="文本框 39">
              <a:extLst>
                <a:ext uri="{FF2B5EF4-FFF2-40B4-BE49-F238E27FC236}">
                  <a16:creationId xmlns:a16="http://schemas.microsoft.com/office/drawing/2014/main" xmlns="" id="{503E0C68-DA60-417A-94AF-3E2A39D1D51A}"/>
                </a:ext>
              </a:extLst>
            </p:cNvPr>
            <p:cNvSpPr txBox="1"/>
            <p:nvPr/>
          </p:nvSpPr>
          <p:spPr>
            <a:xfrm>
              <a:off x="1993833" y="3524742"/>
              <a:ext cx="1929671"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grpSp>
        <p:nvGrpSpPr>
          <p:cNvPr id="41" name="组合 40"/>
          <p:cNvGrpSpPr/>
          <p:nvPr/>
        </p:nvGrpSpPr>
        <p:grpSpPr>
          <a:xfrm>
            <a:off x="4438731" y="4641010"/>
            <a:ext cx="3254644" cy="1379349"/>
            <a:chOff x="883403" y="3006670"/>
            <a:chExt cx="3254644" cy="1379349"/>
          </a:xfrm>
        </p:grpSpPr>
        <p:sp>
          <p:nvSpPr>
            <p:cNvPr id="42" name="圆角矩形 41"/>
            <p:cNvSpPr/>
            <p:nvPr/>
          </p:nvSpPr>
          <p:spPr>
            <a:xfrm>
              <a:off x="883403" y="3006670"/>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43" name="椭圆 42"/>
            <p:cNvSpPr/>
            <p:nvPr/>
          </p:nvSpPr>
          <p:spPr>
            <a:xfrm>
              <a:off x="1122937" y="3408309"/>
              <a:ext cx="643364" cy="643364"/>
            </a:xfrm>
            <a:prstGeom prst="ellipse">
              <a:avLst/>
            </a:prstGeom>
            <a:solidFill>
              <a:srgbClr val="4F4D50"/>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45" name="TextBox 7">
              <a:extLst>
                <a:ext uri="{FF2B5EF4-FFF2-40B4-BE49-F238E27FC236}">
                  <a16:creationId xmlns:a16="http://schemas.microsoft.com/office/drawing/2014/main" xmlns="" id="{8DE6CD62-A5CF-42EF-B6BB-0447C20B7252}"/>
                </a:ext>
              </a:extLst>
            </p:cNvPr>
            <p:cNvSpPr txBox="1"/>
            <p:nvPr/>
          </p:nvSpPr>
          <p:spPr>
            <a:xfrm>
              <a:off x="1993832" y="3193200"/>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产品</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功能五</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6" name="文本框 45">
              <a:extLst>
                <a:ext uri="{FF2B5EF4-FFF2-40B4-BE49-F238E27FC236}">
                  <a16:creationId xmlns:a16="http://schemas.microsoft.com/office/drawing/2014/main" xmlns="" id="{503E0C68-DA60-417A-94AF-3E2A39D1D51A}"/>
                </a:ext>
              </a:extLst>
            </p:cNvPr>
            <p:cNvSpPr txBox="1"/>
            <p:nvPr/>
          </p:nvSpPr>
          <p:spPr>
            <a:xfrm>
              <a:off x="1993833" y="3524742"/>
              <a:ext cx="1929671"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grpSp>
        <p:nvGrpSpPr>
          <p:cNvPr id="47" name="组合 46"/>
          <p:cNvGrpSpPr/>
          <p:nvPr/>
        </p:nvGrpSpPr>
        <p:grpSpPr>
          <a:xfrm>
            <a:off x="7879759" y="4641010"/>
            <a:ext cx="3254644" cy="1379349"/>
            <a:chOff x="883403" y="3006670"/>
            <a:chExt cx="3254644" cy="1379349"/>
          </a:xfrm>
        </p:grpSpPr>
        <p:sp>
          <p:nvSpPr>
            <p:cNvPr id="48" name="圆角矩形 47"/>
            <p:cNvSpPr/>
            <p:nvPr/>
          </p:nvSpPr>
          <p:spPr>
            <a:xfrm>
              <a:off x="883403" y="3006670"/>
              <a:ext cx="3254644" cy="1379349"/>
            </a:xfrm>
            <a:prstGeom prst="roundRect">
              <a:avLst>
                <a:gd name="adj" fmla="val 833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49" name="椭圆 48"/>
            <p:cNvSpPr/>
            <p:nvPr/>
          </p:nvSpPr>
          <p:spPr>
            <a:xfrm>
              <a:off x="1122937" y="3408309"/>
              <a:ext cx="643364" cy="643364"/>
            </a:xfrm>
            <a:prstGeom prst="ellipse">
              <a:avLst/>
            </a:prstGeom>
            <a:solidFill>
              <a:srgbClr val="9FB8D6"/>
            </a:solidFill>
            <a:ln w="25400">
              <a:noFill/>
            </a:ln>
            <a:effectLst>
              <a:outerShdw blurRad="177800" dist="38100" dir="5400000" sx="90000" sy="-19000" rotWithShape="0">
                <a:schemeClr val="tx1">
                  <a:alpha val="1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lnSpc>
                  <a:spcPct val="130000"/>
                </a:lnSpc>
              </a:pPr>
              <a:endParaRPr lang="zh-CN" altLang="en-US" sz="3300" dirty="0">
                <a:solidFill>
                  <a:srgbClr val="FEFABC"/>
                </a:solidFill>
                <a:latin typeface="方正黑体简体" panose="02010601030101010101" pitchFamily="2" charset="-122"/>
                <a:ea typeface="方正黑体简体" panose="02010601030101010101" pitchFamily="2" charset="-122"/>
                <a:cs typeface="+mn-ea"/>
                <a:sym typeface="+mn-lt"/>
              </a:endParaRPr>
            </a:p>
          </p:txBody>
        </p:sp>
        <p:sp>
          <p:nvSpPr>
            <p:cNvPr id="51" name="TextBox 7">
              <a:extLst>
                <a:ext uri="{FF2B5EF4-FFF2-40B4-BE49-F238E27FC236}">
                  <a16:creationId xmlns:a16="http://schemas.microsoft.com/office/drawing/2014/main" xmlns="" id="{8DE6CD62-A5CF-42EF-B6BB-0447C20B7252}"/>
                </a:ext>
              </a:extLst>
            </p:cNvPr>
            <p:cNvSpPr txBox="1"/>
            <p:nvPr/>
          </p:nvSpPr>
          <p:spPr>
            <a:xfrm>
              <a:off x="1993832" y="3193200"/>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产品</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功能六</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2" name="文本框 51">
              <a:extLst>
                <a:ext uri="{FF2B5EF4-FFF2-40B4-BE49-F238E27FC236}">
                  <a16:creationId xmlns:a16="http://schemas.microsoft.com/office/drawing/2014/main" xmlns="" id="{503E0C68-DA60-417A-94AF-3E2A39D1D51A}"/>
                </a:ext>
              </a:extLst>
            </p:cNvPr>
            <p:cNvSpPr txBox="1"/>
            <p:nvPr/>
          </p:nvSpPr>
          <p:spPr>
            <a:xfrm>
              <a:off x="1993833" y="3524742"/>
              <a:ext cx="1929671"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sp>
        <p:nvSpPr>
          <p:cNvPr id="10" name="Freeform 158"/>
          <p:cNvSpPr>
            <a:spLocks noEditPoints="1"/>
          </p:cNvSpPr>
          <p:nvPr/>
        </p:nvSpPr>
        <p:spPr bwMode="auto">
          <a:xfrm>
            <a:off x="4875179" y="3655541"/>
            <a:ext cx="249536" cy="258308"/>
          </a:xfrm>
          <a:custGeom>
            <a:avLst/>
            <a:gdLst>
              <a:gd name="T0" fmla="*/ 107 w 108"/>
              <a:gd name="T1" fmla="*/ 7 h 112"/>
              <a:gd name="T2" fmla="*/ 108 w 108"/>
              <a:gd name="T3" fmla="*/ 4 h 112"/>
              <a:gd name="T4" fmla="*/ 105 w 108"/>
              <a:gd name="T5" fmla="*/ 0 h 112"/>
              <a:gd name="T6" fmla="*/ 104 w 108"/>
              <a:gd name="T7" fmla="*/ 0 h 112"/>
              <a:gd name="T8" fmla="*/ 4 w 108"/>
              <a:gd name="T9" fmla="*/ 0 h 112"/>
              <a:gd name="T10" fmla="*/ 1 w 108"/>
              <a:gd name="T11" fmla="*/ 1 h 112"/>
              <a:gd name="T12" fmla="*/ 1 w 108"/>
              <a:gd name="T13" fmla="*/ 7 h 112"/>
              <a:gd name="T14" fmla="*/ 52 w 108"/>
              <a:gd name="T15" fmla="*/ 70 h 112"/>
              <a:gd name="T16" fmla="*/ 52 w 108"/>
              <a:gd name="T17" fmla="*/ 104 h 112"/>
              <a:gd name="T18" fmla="*/ 36 w 108"/>
              <a:gd name="T19" fmla="*/ 104 h 112"/>
              <a:gd name="T20" fmla="*/ 32 w 108"/>
              <a:gd name="T21" fmla="*/ 108 h 112"/>
              <a:gd name="T22" fmla="*/ 36 w 108"/>
              <a:gd name="T23" fmla="*/ 112 h 112"/>
              <a:gd name="T24" fmla="*/ 76 w 108"/>
              <a:gd name="T25" fmla="*/ 112 h 112"/>
              <a:gd name="T26" fmla="*/ 80 w 108"/>
              <a:gd name="T27" fmla="*/ 108 h 112"/>
              <a:gd name="T28" fmla="*/ 76 w 108"/>
              <a:gd name="T29" fmla="*/ 104 h 112"/>
              <a:gd name="T30" fmla="*/ 60 w 108"/>
              <a:gd name="T31" fmla="*/ 104 h 112"/>
              <a:gd name="T32" fmla="*/ 60 w 108"/>
              <a:gd name="T33" fmla="*/ 69 h 112"/>
              <a:gd name="T34" fmla="*/ 107 w 108"/>
              <a:gd name="T35" fmla="*/ 7 h 112"/>
              <a:gd name="T36" fmla="*/ 56 w 108"/>
              <a:gd name="T37" fmla="*/ 62 h 112"/>
              <a:gd name="T38" fmla="*/ 12 w 108"/>
              <a:gd name="T39" fmla="*/ 8 h 112"/>
              <a:gd name="T40" fmla="*/ 96 w 108"/>
              <a:gd name="T41" fmla="*/ 8 h 112"/>
              <a:gd name="T42" fmla="*/ 56 w 108"/>
              <a:gd name="T43" fmla="*/ 62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8" h="112">
                <a:moveTo>
                  <a:pt x="107" y="7"/>
                </a:moveTo>
                <a:cubicBezTo>
                  <a:pt x="107" y="6"/>
                  <a:pt x="108" y="5"/>
                  <a:pt x="108" y="4"/>
                </a:cubicBezTo>
                <a:cubicBezTo>
                  <a:pt x="108" y="2"/>
                  <a:pt x="107" y="1"/>
                  <a:pt x="105" y="0"/>
                </a:cubicBezTo>
                <a:cubicBezTo>
                  <a:pt x="105" y="0"/>
                  <a:pt x="104" y="0"/>
                  <a:pt x="104" y="0"/>
                </a:cubicBezTo>
                <a:cubicBezTo>
                  <a:pt x="4" y="0"/>
                  <a:pt x="4" y="0"/>
                  <a:pt x="4" y="0"/>
                </a:cubicBezTo>
                <a:cubicBezTo>
                  <a:pt x="3" y="0"/>
                  <a:pt x="2" y="0"/>
                  <a:pt x="1" y="1"/>
                </a:cubicBezTo>
                <a:cubicBezTo>
                  <a:pt x="0" y="3"/>
                  <a:pt x="0" y="5"/>
                  <a:pt x="1" y="7"/>
                </a:cubicBezTo>
                <a:cubicBezTo>
                  <a:pt x="52" y="70"/>
                  <a:pt x="52" y="70"/>
                  <a:pt x="52" y="70"/>
                </a:cubicBezTo>
                <a:cubicBezTo>
                  <a:pt x="52" y="104"/>
                  <a:pt x="52" y="104"/>
                  <a:pt x="52" y="104"/>
                </a:cubicBezTo>
                <a:cubicBezTo>
                  <a:pt x="36" y="104"/>
                  <a:pt x="36" y="104"/>
                  <a:pt x="36" y="104"/>
                </a:cubicBezTo>
                <a:cubicBezTo>
                  <a:pt x="34" y="104"/>
                  <a:pt x="32" y="106"/>
                  <a:pt x="32" y="108"/>
                </a:cubicBezTo>
                <a:cubicBezTo>
                  <a:pt x="32" y="110"/>
                  <a:pt x="34" y="112"/>
                  <a:pt x="36" y="112"/>
                </a:cubicBezTo>
                <a:cubicBezTo>
                  <a:pt x="76" y="112"/>
                  <a:pt x="76" y="112"/>
                  <a:pt x="76" y="112"/>
                </a:cubicBezTo>
                <a:cubicBezTo>
                  <a:pt x="78" y="112"/>
                  <a:pt x="80" y="110"/>
                  <a:pt x="80" y="108"/>
                </a:cubicBezTo>
                <a:cubicBezTo>
                  <a:pt x="80" y="106"/>
                  <a:pt x="78" y="104"/>
                  <a:pt x="76" y="104"/>
                </a:cubicBezTo>
                <a:cubicBezTo>
                  <a:pt x="60" y="104"/>
                  <a:pt x="60" y="104"/>
                  <a:pt x="60" y="104"/>
                </a:cubicBezTo>
                <a:cubicBezTo>
                  <a:pt x="60" y="69"/>
                  <a:pt x="60" y="69"/>
                  <a:pt x="60" y="69"/>
                </a:cubicBezTo>
                <a:lnTo>
                  <a:pt x="107" y="7"/>
                </a:lnTo>
                <a:close/>
                <a:moveTo>
                  <a:pt x="56" y="62"/>
                </a:moveTo>
                <a:cubicBezTo>
                  <a:pt x="12" y="8"/>
                  <a:pt x="12" y="8"/>
                  <a:pt x="12" y="8"/>
                </a:cubicBezTo>
                <a:cubicBezTo>
                  <a:pt x="96" y="8"/>
                  <a:pt x="96" y="8"/>
                  <a:pt x="96" y="8"/>
                </a:cubicBezTo>
                <a:lnTo>
                  <a:pt x="56" y="62"/>
                </a:lnTo>
                <a:close/>
              </a:path>
            </a:pathLst>
          </a:custGeom>
          <a:solidFill>
            <a:srgbClr val="F6F6F6"/>
          </a:solidFill>
          <a:ln>
            <a:noFill/>
          </a:ln>
        </p:spPr>
        <p:txBody>
          <a:bodyPr vert="horz" wrap="square" lIns="68580" tIns="34290" rIns="68580" bIns="34290" numCol="1" anchor="t" anchorCtr="0" compatLnSpc="1">
            <a:prstTxWarp prst="textNoShape">
              <a:avLst/>
            </a:prstTxWarp>
          </a:bodyPr>
          <a:lstStyle/>
          <a:p>
            <a:pPr>
              <a:lnSpc>
                <a:spcPct val="130000"/>
              </a:lnSpc>
            </a:pPr>
            <a:endParaRPr lang="zh-CN" altLang="en-US" dirty="0">
              <a:solidFill>
                <a:prstClr val="black">
                  <a:lumMod val="75000"/>
                  <a:lumOff val="25000"/>
                </a:prstClr>
              </a:solidFill>
              <a:latin typeface="方正黑体简体" panose="02010601030101010101" pitchFamily="2" charset="-122"/>
              <a:ea typeface="方正黑体简体" panose="02010601030101010101" pitchFamily="2" charset="-122"/>
              <a:cs typeface="+mn-ea"/>
              <a:sym typeface="+mn-lt"/>
            </a:endParaRPr>
          </a:p>
        </p:txBody>
      </p:sp>
      <p:sp>
        <p:nvSpPr>
          <p:cNvPr id="11" name="Freeform 204"/>
          <p:cNvSpPr>
            <a:spLocks noEditPoints="1"/>
          </p:cNvSpPr>
          <p:nvPr/>
        </p:nvSpPr>
        <p:spPr bwMode="auto">
          <a:xfrm>
            <a:off x="1409086" y="5232952"/>
            <a:ext cx="295350" cy="276828"/>
          </a:xfrm>
          <a:custGeom>
            <a:avLst/>
            <a:gdLst>
              <a:gd name="T0" fmla="*/ 112 w 128"/>
              <a:gd name="T1" fmla="*/ 16 h 120"/>
              <a:gd name="T2" fmla="*/ 88 w 128"/>
              <a:gd name="T3" fmla="*/ 16 h 120"/>
              <a:gd name="T4" fmla="*/ 88 w 128"/>
              <a:gd name="T5" fmla="*/ 8 h 120"/>
              <a:gd name="T6" fmla="*/ 80 w 128"/>
              <a:gd name="T7" fmla="*/ 0 h 120"/>
              <a:gd name="T8" fmla="*/ 48 w 128"/>
              <a:gd name="T9" fmla="*/ 0 h 120"/>
              <a:gd name="T10" fmla="*/ 40 w 128"/>
              <a:gd name="T11" fmla="*/ 8 h 120"/>
              <a:gd name="T12" fmla="*/ 40 w 128"/>
              <a:gd name="T13" fmla="*/ 16 h 120"/>
              <a:gd name="T14" fmla="*/ 16 w 128"/>
              <a:gd name="T15" fmla="*/ 16 h 120"/>
              <a:gd name="T16" fmla="*/ 0 w 128"/>
              <a:gd name="T17" fmla="*/ 32 h 120"/>
              <a:gd name="T18" fmla="*/ 0 w 128"/>
              <a:gd name="T19" fmla="*/ 104 h 120"/>
              <a:gd name="T20" fmla="*/ 16 w 128"/>
              <a:gd name="T21" fmla="*/ 120 h 120"/>
              <a:gd name="T22" fmla="*/ 112 w 128"/>
              <a:gd name="T23" fmla="*/ 120 h 120"/>
              <a:gd name="T24" fmla="*/ 128 w 128"/>
              <a:gd name="T25" fmla="*/ 104 h 120"/>
              <a:gd name="T26" fmla="*/ 128 w 128"/>
              <a:gd name="T27" fmla="*/ 32 h 120"/>
              <a:gd name="T28" fmla="*/ 112 w 128"/>
              <a:gd name="T29" fmla="*/ 16 h 120"/>
              <a:gd name="T30" fmla="*/ 48 w 128"/>
              <a:gd name="T31" fmla="*/ 12 h 120"/>
              <a:gd name="T32" fmla="*/ 52 w 128"/>
              <a:gd name="T33" fmla="*/ 8 h 120"/>
              <a:gd name="T34" fmla="*/ 76 w 128"/>
              <a:gd name="T35" fmla="*/ 8 h 120"/>
              <a:gd name="T36" fmla="*/ 80 w 128"/>
              <a:gd name="T37" fmla="*/ 12 h 120"/>
              <a:gd name="T38" fmla="*/ 80 w 128"/>
              <a:gd name="T39" fmla="*/ 16 h 120"/>
              <a:gd name="T40" fmla="*/ 76 w 128"/>
              <a:gd name="T41" fmla="*/ 16 h 120"/>
              <a:gd name="T42" fmla="*/ 52 w 128"/>
              <a:gd name="T43" fmla="*/ 16 h 120"/>
              <a:gd name="T44" fmla="*/ 48 w 128"/>
              <a:gd name="T45" fmla="*/ 16 h 120"/>
              <a:gd name="T46" fmla="*/ 48 w 128"/>
              <a:gd name="T47" fmla="*/ 12 h 120"/>
              <a:gd name="T48" fmla="*/ 120 w 128"/>
              <a:gd name="T49" fmla="*/ 104 h 120"/>
              <a:gd name="T50" fmla="*/ 112 w 128"/>
              <a:gd name="T51" fmla="*/ 112 h 120"/>
              <a:gd name="T52" fmla="*/ 16 w 128"/>
              <a:gd name="T53" fmla="*/ 112 h 120"/>
              <a:gd name="T54" fmla="*/ 8 w 128"/>
              <a:gd name="T55" fmla="*/ 104 h 120"/>
              <a:gd name="T56" fmla="*/ 8 w 128"/>
              <a:gd name="T57" fmla="*/ 60 h 120"/>
              <a:gd name="T58" fmla="*/ 49 w 128"/>
              <a:gd name="T59" fmla="*/ 60 h 120"/>
              <a:gd name="T60" fmla="*/ 48 w 128"/>
              <a:gd name="T61" fmla="*/ 64 h 120"/>
              <a:gd name="T62" fmla="*/ 64 w 128"/>
              <a:gd name="T63" fmla="*/ 80 h 120"/>
              <a:gd name="T64" fmla="*/ 80 w 128"/>
              <a:gd name="T65" fmla="*/ 64 h 120"/>
              <a:gd name="T66" fmla="*/ 79 w 128"/>
              <a:gd name="T67" fmla="*/ 60 h 120"/>
              <a:gd name="T68" fmla="*/ 120 w 128"/>
              <a:gd name="T69" fmla="*/ 60 h 120"/>
              <a:gd name="T70" fmla="*/ 120 w 128"/>
              <a:gd name="T71" fmla="*/ 104 h 120"/>
              <a:gd name="T72" fmla="*/ 56 w 128"/>
              <a:gd name="T73" fmla="*/ 64 h 120"/>
              <a:gd name="T74" fmla="*/ 57 w 128"/>
              <a:gd name="T75" fmla="*/ 60 h 120"/>
              <a:gd name="T76" fmla="*/ 71 w 128"/>
              <a:gd name="T77" fmla="*/ 60 h 120"/>
              <a:gd name="T78" fmla="*/ 72 w 128"/>
              <a:gd name="T79" fmla="*/ 64 h 120"/>
              <a:gd name="T80" fmla="*/ 64 w 128"/>
              <a:gd name="T81" fmla="*/ 72 h 120"/>
              <a:gd name="T82" fmla="*/ 56 w 128"/>
              <a:gd name="T83" fmla="*/ 64 h 120"/>
              <a:gd name="T84" fmla="*/ 120 w 128"/>
              <a:gd name="T85" fmla="*/ 52 h 120"/>
              <a:gd name="T86" fmla="*/ 8 w 128"/>
              <a:gd name="T87" fmla="*/ 52 h 120"/>
              <a:gd name="T88" fmla="*/ 8 w 128"/>
              <a:gd name="T89" fmla="*/ 32 h 120"/>
              <a:gd name="T90" fmla="*/ 16 w 128"/>
              <a:gd name="T91" fmla="*/ 24 h 120"/>
              <a:gd name="T92" fmla="*/ 112 w 128"/>
              <a:gd name="T93" fmla="*/ 24 h 120"/>
              <a:gd name="T94" fmla="*/ 120 w 128"/>
              <a:gd name="T95" fmla="*/ 32 h 120"/>
              <a:gd name="T96" fmla="*/ 120 w 128"/>
              <a:gd name="T9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112" y="16"/>
                </a:moveTo>
                <a:cubicBezTo>
                  <a:pt x="88" y="16"/>
                  <a:pt x="88" y="16"/>
                  <a:pt x="88" y="16"/>
                </a:cubicBezTo>
                <a:cubicBezTo>
                  <a:pt x="88" y="8"/>
                  <a:pt x="88" y="8"/>
                  <a:pt x="88" y="8"/>
                </a:cubicBezTo>
                <a:cubicBezTo>
                  <a:pt x="88" y="4"/>
                  <a:pt x="84" y="0"/>
                  <a:pt x="80" y="0"/>
                </a:cubicBezTo>
                <a:cubicBezTo>
                  <a:pt x="48" y="0"/>
                  <a:pt x="48" y="0"/>
                  <a:pt x="48" y="0"/>
                </a:cubicBezTo>
                <a:cubicBezTo>
                  <a:pt x="44" y="0"/>
                  <a:pt x="40" y="4"/>
                  <a:pt x="40" y="8"/>
                </a:cubicBezTo>
                <a:cubicBezTo>
                  <a:pt x="40" y="16"/>
                  <a:pt x="40" y="16"/>
                  <a:pt x="40" y="16"/>
                </a:cubicBezTo>
                <a:cubicBezTo>
                  <a:pt x="16" y="16"/>
                  <a:pt x="16" y="16"/>
                  <a:pt x="16" y="16"/>
                </a:cubicBezTo>
                <a:cubicBezTo>
                  <a:pt x="7" y="16"/>
                  <a:pt x="0" y="23"/>
                  <a:pt x="0" y="32"/>
                </a:cubicBezTo>
                <a:cubicBezTo>
                  <a:pt x="0" y="104"/>
                  <a:pt x="0" y="104"/>
                  <a:pt x="0" y="104"/>
                </a:cubicBezTo>
                <a:cubicBezTo>
                  <a:pt x="0" y="113"/>
                  <a:pt x="7" y="120"/>
                  <a:pt x="16" y="120"/>
                </a:cubicBezTo>
                <a:cubicBezTo>
                  <a:pt x="112" y="120"/>
                  <a:pt x="112" y="120"/>
                  <a:pt x="112" y="120"/>
                </a:cubicBezTo>
                <a:cubicBezTo>
                  <a:pt x="121" y="120"/>
                  <a:pt x="128" y="113"/>
                  <a:pt x="128" y="104"/>
                </a:cubicBezTo>
                <a:cubicBezTo>
                  <a:pt x="128" y="32"/>
                  <a:pt x="128" y="32"/>
                  <a:pt x="128" y="32"/>
                </a:cubicBezTo>
                <a:cubicBezTo>
                  <a:pt x="128" y="23"/>
                  <a:pt x="121" y="16"/>
                  <a:pt x="112" y="16"/>
                </a:cubicBezTo>
                <a:close/>
                <a:moveTo>
                  <a:pt x="48" y="12"/>
                </a:moveTo>
                <a:cubicBezTo>
                  <a:pt x="48" y="10"/>
                  <a:pt x="50" y="8"/>
                  <a:pt x="52" y="8"/>
                </a:cubicBezTo>
                <a:cubicBezTo>
                  <a:pt x="76" y="8"/>
                  <a:pt x="76" y="8"/>
                  <a:pt x="76" y="8"/>
                </a:cubicBezTo>
                <a:cubicBezTo>
                  <a:pt x="78" y="8"/>
                  <a:pt x="80" y="10"/>
                  <a:pt x="80" y="12"/>
                </a:cubicBezTo>
                <a:cubicBezTo>
                  <a:pt x="80" y="16"/>
                  <a:pt x="80" y="16"/>
                  <a:pt x="80" y="16"/>
                </a:cubicBezTo>
                <a:cubicBezTo>
                  <a:pt x="78" y="16"/>
                  <a:pt x="78" y="16"/>
                  <a:pt x="76" y="16"/>
                </a:cubicBezTo>
                <a:cubicBezTo>
                  <a:pt x="52" y="16"/>
                  <a:pt x="52" y="16"/>
                  <a:pt x="52" y="16"/>
                </a:cubicBezTo>
                <a:cubicBezTo>
                  <a:pt x="50" y="16"/>
                  <a:pt x="50" y="16"/>
                  <a:pt x="48" y="16"/>
                </a:cubicBezTo>
                <a:lnTo>
                  <a:pt x="48" y="12"/>
                </a:lnTo>
                <a:close/>
                <a:moveTo>
                  <a:pt x="120" y="104"/>
                </a:moveTo>
                <a:cubicBezTo>
                  <a:pt x="120" y="108"/>
                  <a:pt x="116" y="112"/>
                  <a:pt x="112" y="112"/>
                </a:cubicBezTo>
                <a:cubicBezTo>
                  <a:pt x="16" y="112"/>
                  <a:pt x="16" y="112"/>
                  <a:pt x="16" y="112"/>
                </a:cubicBezTo>
                <a:cubicBezTo>
                  <a:pt x="12" y="112"/>
                  <a:pt x="8" y="108"/>
                  <a:pt x="8" y="104"/>
                </a:cubicBezTo>
                <a:cubicBezTo>
                  <a:pt x="8" y="60"/>
                  <a:pt x="8" y="60"/>
                  <a:pt x="8" y="60"/>
                </a:cubicBezTo>
                <a:cubicBezTo>
                  <a:pt x="49" y="60"/>
                  <a:pt x="49" y="60"/>
                  <a:pt x="49" y="60"/>
                </a:cubicBezTo>
                <a:cubicBezTo>
                  <a:pt x="48" y="61"/>
                  <a:pt x="48" y="63"/>
                  <a:pt x="48" y="64"/>
                </a:cubicBezTo>
                <a:cubicBezTo>
                  <a:pt x="48" y="73"/>
                  <a:pt x="55" y="80"/>
                  <a:pt x="64" y="80"/>
                </a:cubicBezTo>
                <a:cubicBezTo>
                  <a:pt x="73" y="80"/>
                  <a:pt x="80" y="73"/>
                  <a:pt x="80" y="64"/>
                </a:cubicBezTo>
                <a:cubicBezTo>
                  <a:pt x="80" y="63"/>
                  <a:pt x="80" y="61"/>
                  <a:pt x="79" y="60"/>
                </a:cubicBezTo>
                <a:cubicBezTo>
                  <a:pt x="120" y="60"/>
                  <a:pt x="120" y="60"/>
                  <a:pt x="120" y="60"/>
                </a:cubicBezTo>
                <a:lnTo>
                  <a:pt x="120" y="104"/>
                </a:lnTo>
                <a:close/>
                <a:moveTo>
                  <a:pt x="56" y="64"/>
                </a:moveTo>
                <a:cubicBezTo>
                  <a:pt x="56" y="63"/>
                  <a:pt x="56" y="61"/>
                  <a:pt x="57" y="60"/>
                </a:cubicBezTo>
                <a:cubicBezTo>
                  <a:pt x="71" y="60"/>
                  <a:pt x="71" y="60"/>
                  <a:pt x="71" y="60"/>
                </a:cubicBezTo>
                <a:cubicBezTo>
                  <a:pt x="72" y="61"/>
                  <a:pt x="72" y="63"/>
                  <a:pt x="72" y="64"/>
                </a:cubicBezTo>
                <a:cubicBezTo>
                  <a:pt x="72" y="68"/>
                  <a:pt x="68" y="72"/>
                  <a:pt x="64" y="72"/>
                </a:cubicBezTo>
                <a:cubicBezTo>
                  <a:pt x="60" y="72"/>
                  <a:pt x="56" y="68"/>
                  <a:pt x="56" y="64"/>
                </a:cubicBezTo>
                <a:close/>
                <a:moveTo>
                  <a:pt x="120" y="52"/>
                </a:moveTo>
                <a:cubicBezTo>
                  <a:pt x="8" y="52"/>
                  <a:pt x="8" y="52"/>
                  <a:pt x="8" y="52"/>
                </a:cubicBezTo>
                <a:cubicBezTo>
                  <a:pt x="8" y="32"/>
                  <a:pt x="8" y="32"/>
                  <a:pt x="8" y="32"/>
                </a:cubicBezTo>
                <a:cubicBezTo>
                  <a:pt x="8" y="28"/>
                  <a:pt x="12" y="24"/>
                  <a:pt x="16" y="24"/>
                </a:cubicBezTo>
                <a:cubicBezTo>
                  <a:pt x="112" y="24"/>
                  <a:pt x="112" y="24"/>
                  <a:pt x="112" y="24"/>
                </a:cubicBezTo>
                <a:cubicBezTo>
                  <a:pt x="116" y="24"/>
                  <a:pt x="120" y="28"/>
                  <a:pt x="120" y="32"/>
                </a:cubicBezTo>
                <a:lnTo>
                  <a:pt x="120" y="52"/>
                </a:lnTo>
                <a:close/>
              </a:path>
            </a:pathLst>
          </a:custGeom>
          <a:solidFill>
            <a:srgbClr val="F6F6F6"/>
          </a:solidFill>
          <a:ln>
            <a:noFill/>
          </a:ln>
        </p:spPr>
        <p:txBody>
          <a:bodyPr vert="horz" wrap="square" lIns="68580" tIns="34290" rIns="68580" bIns="34290" numCol="1" anchor="t" anchorCtr="0" compatLnSpc="1">
            <a:prstTxWarp prst="textNoShape">
              <a:avLst/>
            </a:prstTxWarp>
          </a:bodyPr>
          <a:lstStyle/>
          <a:p>
            <a:pPr>
              <a:lnSpc>
                <a:spcPct val="130000"/>
              </a:lnSpc>
            </a:pPr>
            <a:endParaRPr lang="zh-CN" altLang="en-US" dirty="0">
              <a:solidFill>
                <a:prstClr val="black">
                  <a:lumMod val="75000"/>
                  <a:lumOff val="25000"/>
                </a:prstClr>
              </a:solidFill>
              <a:latin typeface="方正黑体简体" panose="02010601030101010101" pitchFamily="2" charset="-122"/>
              <a:ea typeface="方正黑体简体" panose="02010601030101010101" pitchFamily="2" charset="-122"/>
              <a:cs typeface="+mn-ea"/>
              <a:sym typeface="+mn-lt"/>
            </a:endParaRPr>
          </a:p>
        </p:txBody>
      </p:sp>
      <p:sp>
        <p:nvSpPr>
          <p:cNvPr id="14" name="AutoShape 126"/>
          <p:cNvSpPr/>
          <p:nvPr/>
        </p:nvSpPr>
        <p:spPr bwMode="auto">
          <a:xfrm>
            <a:off x="8310251" y="5235880"/>
            <a:ext cx="267994" cy="26799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3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方正黑体简体" panose="02010601030101010101" pitchFamily="2" charset="-122"/>
              <a:ea typeface="方正黑体简体" panose="02010601030101010101" pitchFamily="2" charset="-122"/>
              <a:cs typeface="+mn-ea"/>
              <a:sym typeface="+mn-lt"/>
            </a:endParaRPr>
          </a:p>
        </p:txBody>
      </p:sp>
      <p:sp>
        <p:nvSpPr>
          <p:cNvPr id="16" name="AutoShape 59"/>
          <p:cNvSpPr/>
          <p:nvPr/>
        </p:nvSpPr>
        <p:spPr bwMode="auto">
          <a:xfrm>
            <a:off x="4842128" y="5225109"/>
            <a:ext cx="268890" cy="267705"/>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3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方正黑体简体" panose="02010601030101010101" pitchFamily="2" charset="-122"/>
              <a:ea typeface="方正黑体简体" panose="02010601030101010101" pitchFamily="2" charset="-122"/>
              <a:cs typeface="+mn-ea"/>
              <a:sym typeface="+mn-lt"/>
            </a:endParaRPr>
          </a:p>
        </p:txBody>
      </p:sp>
      <p:sp>
        <p:nvSpPr>
          <p:cNvPr id="18" name="AutoShape 112"/>
          <p:cNvSpPr/>
          <p:nvPr/>
        </p:nvSpPr>
        <p:spPr bwMode="auto">
          <a:xfrm>
            <a:off x="8310251" y="3637783"/>
            <a:ext cx="268890" cy="267705"/>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30000"/>
              </a:lnSpc>
              <a:spcBef>
                <a:spcPct val="0"/>
              </a:spcBef>
              <a:spcAft>
                <a:spcPct val="0"/>
              </a:spcAft>
              <a:buClrTx/>
              <a:buSzTx/>
              <a:buFontTx/>
              <a:buNone/>
              <a:defRPr/>
            </a:pPr>
            <a:endParaRPr kumimoji="0" lang="en-US" sz="1500" b="0" i="0" u="none" strike="noStrike" kern="0" cap="none" spc="0" normalizeH="0" baseline="0" noProof="0" dirty="0">
              <a:ln>
                <a:noFill/>
              </a:ln>
              <a:solidFill>
                <a:srgbClr val="FFFFFF"/>
              </a:solidFill>
              <a:effectLst>
                <a:outerShdw blurRad="38100" dist="38100" dir="2700000" algn="tl">
                  <a:srgbClr val="000000"/>
                </a:outerShdw>
              </a:effectLst>
              <a:uLnTx/>
              <a:uFillTx/>
              <a:latin typeface="方正黑体简体" panose="02010601030101010101" pitchFamily="2" charset="-122"/>
              <a:ea typeface="方正黑体简体" panose="02010601030101010101" pitchFamily="2" charset="-122"/>
              <a:cs typeface="+mn-ea"/>
              <a:sym typeface="+mn-lt"/>
            </a:endParaRPr>
          </a:p>
        </p:txBody>
      </p:sp>
      <p:sp>
        <p:nvSpPr>
          <p:cNvPr id="53" name="TextBox 7">
            <a:extLst>
              <a:ext uri="{FF2B5EF4-FFF2-40B4-BE49-F238E27FC236}">
                <a16:creationId xmlns:a16="http://schemas.microsoft.com/office/drawing/2014/main" xmlns="" id="{D560C46C-2D35-4D3B-AC62-10B674442350}"/>
              </a:ext>
            </a:extLst>
          </p:cNvPr>
          <p:cNvSpPr txBox="1"/>
          <p:nvPr/>
        </p:nvSpPr>
        <p:spPr>
          <a:xfrm>
            <a:off x="9618915" y="1312934"/>
            <a:ext cx="1515488" cy="372410"/>
          </a:xfrm>
          <a:prstGeom prst="rect">
            <a:avLst/>
          </a:prstGeom>
          <a:noFill/>
        </p:spPr>
        <p:txBody>
          <a:bodyPr wrap="square" rtlCol="0">
            <a:spAutoFit/>
          </a:bodyPr>
          <a:lstStyle/>
          <a:p>
            <a:pPr algn="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点击添加标题</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4" name="文本框 53">
            <a:extLst>
              <a:ext uri="{FF2B5EF4-FFF2-40B4-BE49-F238E27FC236}">
                <a16:creationId xmlns:a16="http://schemas.microsoft.com/office/drawing/2014/main" xmlns="" id="{72B5AEE0-D7CD-4D0A-99A1-942A27D36C2F}"/>
              </a:ext>
            </a:extLst>
          </p:cNvPr>
          <p:cNvSpPr txBox="1"/>
          <p:nvPr/>
        </p:nvSpPr>
        <p:spPr>
          <a:xfrm>
            <a:off x="7314659" y="1694477"/>
            <a:ext cx="3819744" cy="492443"/>
          </a:xfrm>
          <a:prstGeom prst="rect">
            <a:avLst/>
          </a:prstGeom>
          <a:noFill/>
        </p:spPr>
        <p:txBody>
          <a:bodyPr wrap="square" rtlCol="0">
            <a:spAutoFit/>
          </a:bodyPr>
          <a:lstStyle/>
          <a:p>
            <a:pPr algn="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概念</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nvGrpSpPr>
          <p:cNvPr id="44" name="组合 43"/>
          <p:cNvGrpSpPr/>
          <p:nvPr/>
        </p:nvGrpSpPr>
        <p:grpSpPr>
          <a:xfrm>
            <a:off x="481368" y="440281"/>
            <a:ext cx="2007509" cy="671167"/>
            <a:chOff x="481368" y="440281"/>
            <a:chExt cx="2007509" cy="671167"/>
          </a:xfrm>
        </p:grpSpPr>
        <p:sp>
          <p:nvSpPr>
            <p:cNvPr id="50" name="TextBox 6">
              <a:extLst>
                <a:ext uri="{FF2B5EF4-FFF2-40B4-BE49-F238E27FC236}">
                  <a16:creationId xmlns:a16="http://schemas.microsoft.com/office/drawing/2014/main" xmlns="" id="{A7E18EC8-5BD1-4C84-BBA5-E835145B4F37}"/>
                </a:ext>
              </a:extLst>
            </p:cNvPr>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55"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产品功能</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7" name="矩形 5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29574649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1500"/>
                                  </p:stCondLst>
                                  <p:childTnLst>
                                    <p:set>
                                      <p:cBhvr>
                                        <p:cTn id="6" dur="1" fill="hold">
                                          <p:stCondLst>
                                            <p:cond delay="0"/>
                                          </p:stCondLst>
                                        </p:cTn>
                                        <p:tgtEl>
                                          <p:spTgt spid="10"/>
                                        </p:tgtEl>
                                        <p:attrNameLst>
                                          <p:attrName>style.visibility</p:attrName>
                                        </p:attrNameLst>
                                      </p:cBhvr>
                                      <p:to>
                                        <p:strVal val="visible"/>
                                      </p:to>
                                    </p:set>
                                    <p:anim calcmode="lin" valueType="num">
                                      <p:cBhvr>
                                        <p:cTn id="7" dur="750" fill="hold"/>
                                        <p:tgtEl>
                                          <p:spTgt spid="10"/>
                                        </p:tgtEl>
                                        <p:attrNameLst>
                                          <p:attrName>ppt_w</p:attrName>
                                        </p:attrNameLst>
                                      </p:cBhvr>
                                      <p:tavLst>
                                        <p:tav tm="0">
                                          <p:val>
                                            <p:fltVal val="0"/>
                                          </p:val>
                                        </p:tav>
                                        <p:tav tm="100000">
                                          <p:val>
                                            <p:strVal val="#ppt_w"/>
                                          </p:val>
                                        </p:tav>
                                      </p:tavLst>
                                    </p:anim>
                                    <p:anim calcmode="lin" valueType="num">
                                      <p:cBhvr>
                                        <p:cTn id="8" dur="750" fill="hold"/>
                                        <p:tgtEl>
                                          <p:spTgt spid="10"/>
                                        </p:tgtEl>
                                        <p:attrNameLst>
                                          <p:attrName>ppt_h</p:attrName>
                                        </p:attrNameLst>
                                      </p:cBhvr>
                                      <p:tavLst>
                                        <p:tav tm="0">
                                          <p:val>
                                            <p:fltVal val="0"/>
                                          </p:val>
                                        </p:tav>
                                        <p:tav tm="100000">
                                          <p:val>
                                            <p:strVal val="#ppt_h"/>
                                          </p:val>
                                        </p:tav>
                                      </p:tavLst>
                                    </p:anim>
                                    <p:animEffect transition="in" filter="fade">
                                      <p:cBhvr>
                                        <p:cTn id="9" dur="750"/>
                                        <p:tgtEl>
                                          <p:spTgt spid="10"/>
                                        </p:tgtEl>
                                      </p:cBhvr>
                                    </p:animEffect>
                                  </p:childTnLst>
                                </p:cTn>
                              </p:par>
                              <p:par>
                                <p:cTn id="10" presetID="53" presetClass="entr" presetSubtype="16" fill="hold" grpId="0" nodeType="withEffect">
                                  <p:stCondLst>
                                    <p:cond delay="1500"/>
                                  </p:stCondLst>
                                  <p:childTnLst>
                                    <p:set>
                                      <p:cBhvr>
                                        <p:cTn id="11" dur="1" fill="hold">
                                          <p:stCondLst>
                                            <p:cond delay="0"/>
                                          </p:stCondLst>
                                        </p:cTn>
                                        <p:tgtEl>
                                          <p:spTgt spid="11"/>
                                        </p:tgtEl>
                                        <p:attrNameLst>
                                          <p:attrName>style.visibility</p:attrName>
                                        </p:attrNameLst>
                                      </p:cBhvr>
                                      <p:to>
                                        <p:strVal val="visible"/>
                                      </p:to>
                                    </p:set>
                                    <p:anim calcmode="lin" valueType="num">
                                      <p:cBhvr>
                                        <p:cTn id="12" dur="750" fill="hold"/>
                                        <p:tgtEl>
                                          <p:spTgt spid="11"/>
                                        </p:tgtEl>
                                        <p:attrNameLst>
                                          <p:attrName>ppt_w</p:attrName>
                                        </p:attrNameLst>
                                      </p:cBhvr>
                                      <p:tavLst>
                                        <p:tav tm="0">
                                          <p:val>
                                            <p:fltVal val="0"/>
                                          </p:val>
                                        </p:tav>
                                        <p:tav tm="100000">
                                          <p:val>
                                            <p:strVal val="#ppt_w"/>
                                          </p:val>
                                        </p:tav>
                                      </p:tavLst>
                                    </p:anim>
                                    <p:anim calcmode="lin" valueType="num">
                                      <p:cBhvr>
                                        <p:cTn id="13" dur="750" fill="hold"/>
                                        <p:tgtEl>
                                          <p:spTgt spid="11"/>
                                        </p:tgtEl>
                                        <p:attrNameLst>
                                          <p:attrName>ppt_h</p:attrName>
                                        </p:attrNameLst>
                                      </p:cBhvr>
                                      <p:tavLst>
                                        <p:tav tm="0">
                                          <p:val>
                                            <p:fltVal val="0"/>
                                          </p:val>
                                        </p:tav>
                                        <p:tav tm="100000">
                                          <p:val>
                                            <p:strVal val="#ppt_h"/>
                                          </p:val>
                                        </p:tav>
                                      </p:tavLst>
                                    </p:anim>
                                    <p:animEffect transition="in" filter="fade">
                                      <p:cBhvr>
                                        <p:cTn id="14" dur="75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53"/>
                                        </p:tgtEl>
                                        <p:attrNameLst>
                                          <p:attrName>style.visibility</p:attrName>
                                        </p:attrNameLst>
                                      </p:cBhvr>
                                      <p:to>
                                        <p:strVal val="visible"/>
                                      </p:to>
                                    </p:set>
                                    <p:anim calcmode="lin" valueType="num">
                                      <p:cBhvr additive="base">
                                        <p:cTn id="24" dur="500" fill="hold"/>
                                        <p:tgtEl>
                                          <p:spTgt spid="53"/>
                                        </p:tgtEl>
                                        <p:attrNameLst>
                                          <p:attrName>ppt_x</p:attrName>
                                        </p:attrNameLst>
                                      </p:cBhvr>
                                      <p:tavLst>
                                        <p:tav tm="0">
                                          <p:val>
                                            <p:strVal val="1+#ppt_w/2"/>
                                          </p:val>
                                        </p:tav>
                                        <p:tav tm="100000">
                                          <p:val>
                                            <p:strVal val="#ppt_x"/>
                                          </p:val>
                                        </p:tav>
                                      </p:tavLst>
                                    </p:anim>
                                    <p:anim calcmode="lin" valueType="num">
                                      <p:cBhvr additive="base">
                                        <p:cTn id="25" dur="500" fill="hold"/>
                                        <p:tgtEl>
                                          <p:spTgt spid="53"/>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additive="base">
                                        <p:cTn id="28" dur="500" fill="hold"/>
                                        <p:tgtEl>
                                          <p:spTgt spid="54"/>
                                        </p:tgtEl>
                                        <p:attrNameLst>
                                          <p:attrName>ppt_x</p:attrName>
                                        </p:attrNameLst>
                                      </p:cBhvr>
                                      <p:tavLst>
                                        <p:tav tm="0">
                                          <p:val>
                                            <p:strVal val="1+#ppt_w/2"/>
                                          </p:val>
                                        </p:tav>
                                        <p:tav tm="100000">
                                          <p:val>
                                            <p:strVal val="#ppt_x"/>
                                          </p:val>
                                        </p:tav>
                                      </p:tavLst>
                                    </p:anim>
                                    <p:anim calcmode="lin" valueType="num">
                                      <p:cBhvr additive="base">
                                        <p:cTn id="29" dur="500" fill="hold"/>
                                        <p:tgtEl>
                                          <p:spTgt spid="54"/>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 calcmode="lin" valueType="num">
                                      <p:cBhvr additive="base">
                                        <p:cTn id="34" dur="500" fill="hold"/>
                                        <p:tgtEl>
                                          <p:spTgt spid="29"/>
                                        </p:tgtEl>
                                        <p:attrNameLst>
                                          <p:attrName>ppt_x</p:attrName>
                                        </p:attrNameLst>
                                      </p:cBhvr>
                                      <p:tavLst>
                                        <p:tav tm="0">
                                          <p:val>
                                            <p:strVal val="#ppt_x"/>
                                          </p:val>
                                        </p:tav>
                                        <p:tav tm="100000">
                                          <p:val>
                                            <p:strVal val="#ppt_x"/>
                                          </p:val>
                                        </p:tav>
                                      </p:tavLst>
                                    </p:anim>
                                    <p:anim calcmode="lin" valueType="num">
                                      <p:cBhvr additive="base">
                                        <p:cTn id="35" dur="500" fill="hold"/>
                                        <p:tgtEl>
                                          <p:spTgt spid="29"/>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35"/>
                                        </p:tgtEl>
                                        <p:attrNameLst>
                                          <p:attrName>style.visibility</p:attrName>
                                        </p:attrNameLst>
                                      </p:cBhvr>
                                      <p:to>
                                        <p:strVal val="visible"/>
                                      </p:to>
                                    </p:set>
                                    <p:anim calcmode="lin" valueType="num">
                                      <p:cBhvr additive="base">
                                        <p:cTn id="46" dur="500" fill="hold"/>
                                        <p:tgtEl>
                                          <p:spTgt spid="35"/>
                                        </p:tgtEl>
                                        <p:attrNameLst>
                                          <p:attrName>ppt_x</p:attrName>
                                        </p:attrNameLst>
                                      </p:cBhvr>
                                      <p:tavLst>
                                        <p:tav tm="0">
                                          <p:val>
                                            <p:strVal val="#ppt_x"/>
                                          </p:val>
                                        </p:tav>
                                        <p:tav tm="100000">
                                          <p:val>
                                            <p:strVal val="#ppt_x"/>
                                          </p:val>
                                        </p:tav>
                                      </p:tavLst>
                                    </p:anim>
                                    <p:anim calcmode="lin" valueType="num">
                                      <p:cBhvr additive="base">
                                        <p:cTn id="47" dur="500" fill="hold"/>
                                        <p:tgtEl>
                                          <p:spTgt spid="35"/>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41"/>
                                        </p:tgtEl>
                                        <p:attrNameLst>
                                          <p:attrName>style.visibility</p:attrName>
                                        </p:attrNameLst>
                                      </p:cBhvr>
                                      <p:to>
                                        <p:strVal val="visible"/>
                                      </p:to>
                                    </p:set>
                                    <p:anim calcmode="lin" valueType="num">
                                      <p:cBhvr additive="base">
                                        <p:cTn id="50" dur="500" fill="hold"/>
                                        <p:tgtEl>
                                          <p:spTgt spid="41"/>
                                        </p:tgtEl>
                                        <p:attrNameLst>
                                          <p:attrName>ppt_x</p:attrName>
                                        </p:attrNameLst>
                                      </p:cBhvr>
                                      <p:tavLst>
                                        <p:tav tm="0">
                                          <p:val>
                                            <p:strVal val="#ppt_x"/>
                                          </p:val>
                                        </p:tav>
                                        <p:tav tm="100000">
                                          <p:val>
                                            <p:strVal val="#ppt_x"/>
                                          </p:val>
                                        </p:tav>
                                      </p:tavLst>
                                    </p:anim>
                                    <p:anim calcmode="lin" valueType="num">
                                      <p:cBhvr additive="base">
                                        <p:cTn id="51" dur="500" fill="hold"/>
                                        <p:tgtEl>
                                          <p:spTgt spid="41"/>
                                        </p:tgtEl>
                                        <p:attrNameLst>
                                          <p:attrName>ppt_y</p:attrName>
                                        </p:attrNameLst>
                                      </p:cBhvr>
                                      <p:tavLst>
                                        <p:tav tm="0">
                                          <p:val>
                                            <p:strVal val="1+#ppt_h/2"/>
                                          </p:val>
                                        </p:tav>
                                        <p:tav tm="100000">
                                          <p:val>
                                            <p:strVal val="#ppt_y"/>
                                          </p:val>
                                        </p:tav>
                                      </p:tavLst>
                                    </p:anim>
                                  </p:childTnLst>
                                </p:cTn>
                              </p:par>
                              <p:par>
                                <p:cTn id="52" presetID="2" presetClass="entr" presetSubtype="4" fill="hold" nodeType="withEffect">
                                  <p:stCondLst>
                                    <p:cond delay="0"/>
                                  </p:stCondLst>
                                  <p:childTnLst>
                                    <p:set>
                                      <p:cBhvr>
                                        <p:cTn id="53" dur="1" fill="hold">
                                          <p:stCondLst>
                                            <p:cond delay="0"/>
                                          </p:stCondLst>
                                        </p:cTn>
                                        <p:tgtEl>
                                          <p:spTgt spid="47"/>
                                        </p:tgtEl>
                                        <p:attrNameLst>
                                          <p:attrName>style.visibility</p:attrName>
                                        </p:attrNameLst>
                                      </p:cBhvr>
                                      <p:to>
                                        <p:strVal val="visible"/>
                                      </p:to>
                                    </p:set>
                                    <p:anim calcmode="lin" valueType="num">
                                      <p:cBhvr additive="base">
                                        <p:cTn id="54" dur="500" fill="hold"/>
                                        <p:tgtEl>
                                          <p:spTgt spid="47"/>
                                        </p:tgtEl>
                                        <p:attrNameLst>
                                          <p:attrName>ppt_x</p:attrName>
                                        </p:attrNameLst>
                                      </p:cBhvr>
                                      <p:tavLst>
                                        <p:tav tm="0">
                                          <p:val>
                                            <p:strVal val="#ppt_x"/>
                                          </p:val>
                                        </p:tav>
                                        <p:tav tm="100000">
                                          <p:val>
                                            <p:strVal val="#ppt_x"/>
                                          </p:val>
                                        </p:tav>
                                      </p:tavLst>
                                    </p:anim>
                                    <p:anim calcmode="lin" valueType="num">
                                      <p:cBhvr additive="base">
                                        <p:cTn id="55" dur="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11" grpId="0" animBg="1"/>
      <p:bldP spid="53" grpId="0"/>
      <p:bldP spid="5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6112042"/>
            <a:ext cx="12192000" cy="745958"/>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3057966" y="1691739"/>
            <a:ext cx="2101366" cy="4312337"/>
            <a:chOff x="2841758" y="1831573"/>
            <a:chExt cx="1449372" cy="2974340"/>
          </a:xfrm>
          <a:effectLst>
            <a:outerShdw blurRad="254000" dist="63500" dir="2700000" algn="tl" rotWithShape="0">
              <a:prstClr val="black">
                <a:alpha val="30000"/>
              </a:prstClr>
            </a:outerShdw>
          </a:effectLst>
        </p:grpSpPr>
        <p:pic>
          <p:nvPicPr>
            <p:cNvPr id="8" name="Picture 6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1758" y="1831573"/>
              <a:ext cx="1449372" cy="2974340"/>
            </a:xfrm>
            <a:prstGeom prst="rect">
              <a:avLst/>
            </a:prstGeom>
          </p:spPr>
        </p:pic>
        <p:pic>
          <p:nvPicPr>
            <p:cNvPr id="13" name="图片占位符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922293" y="2158465"/>
              <a:ext cx="1254213" cy="1875465"/>
            </a:xfrm>
            <a:custGeom>
              <a:avLst/>
              <a:gdLst>
                <a:gd name="connsiteX0" fmla="*/ 0 w 1672284"/>
                <a:gd name="connsiteY0" fmla="*/ 0 h 2967716"/>
                <a:gd name="connsiteX1" fmla="*/ 1672284 w 1672284"/>
                <a:gd name="connsiteY1" fmla="*/ 0 h 2967716"/>
                <a:gd name="connsiteX2" fmla="*/ 1672284 w 1672284"/>
                <a:gd name="connsiteY2" fmla="*/ 2967716 h 2967716"/>
                <a:gd name="connsiteX3" fmla="*/ 0 w 1672284"/>
                <a:gd name="connsiteY3" fmla="*/ 2967716 h 2967716"/>
              </a:gdLst>
              <a:ahLst/>
              <a:cxnLst>
                <a:cxn ang="0">
                  <a:pos x="connsiteX0" y="connsiteY0"/>
                </a:cxn>
                <a:cxn ang="0">
                  <a:pos x="connsiteX1" y="connsiteY1"/>
                </a:cxn>
                <a:cxn ang="0">
                  <a:pos x="connsiteX2" y="connsiteY2"/>
                </a:cxn>
                <a:cxn ang="0">
                  <a:pos x="connsiteX3" y="connsiteY3"/>
                </a:cxn>
              </a:cxnLst>
              <a:rect l="l" t="t" r="r" b="b"/>
              <a:pathLst>
                <a:path w="1672284" h="2967716">
                  <a:moveTo>
                    <a:pt x="0" y="0"/>
                  </a:moveTo>
                  <a:lnTo>
                    <a:pt x="1672284" y="0"/>
                  </a:lnTo>
                  <a:lnTo>
                    <a:pt x="1672284" y="2967716"/>
                  </a:lnTo>
                  <a:lnTo>
                    <a:pt x="0" y="2967716"/>
                  </a:lnTo>
                  <a:close/>
                </a:path>
              </a:pathLst>
            </a:custGeom>
          </p:spPr>
        </p:pic>
      </p:grpSp>
      <p:grpSp>
        <p:nvGrpSpPr>
          <p:cNvPr id="7" name="组合 6"/>
          <p:cNvGrpSpPr/>
          <p:nvPr/>
        </p:nvGrpSpPr>
        <p:grpSpPr>
          <a:xfrm>
            <a:off x="7190818" y="1691739"/>
            <a:ext cx="2101366" cy="4312337"/>
            <a:chOff x="4852869" y="1831573"/>
            <a:chExt cx="1449372" cy="2974340"/>
          </a:xfrm>
          <a:effectLst>
            <a:outerShdw blurRad="254000" dist="63500" dir="2700000" algn="tl" rotWithShape="0">
              <a:prstClr val="black">
                <a:alpha val="30000"/>
              </a:prstClr>
            </a:outerShdw>
          </a:effectLst>
        </p:grpSpPr>
        <p:pic>
          <p:nvPicPr>
            <p:cNvPr id="9" name="Picture 7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852869" y="1831573"/>
              <a:ext cx="1449372" cy="2974340"/>
            </a:xfrm>
            <a:prstGeom prst="rect">
              <a:avLst/>
            </a:prstGeom>
          </p:spPr>
        </p:pic>
        <p:pic>
          <p:nvPicPr>
            <p:cNvPr id="14" name="图片占位符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958535" y="2158464"/>
              <a:ext cx="1254213" cy="1867884"/>
            </a:xfrm>
            <a:custGeom>
              <a:avLst/>
              <a:gdLst>
                <a:gd name="connsiteX0" fmla="*/ 0 w 1672284"/>
                <a:gd name="connsiteY0" fmla="*/ 0 h 2967716"/>
                <a:gd name="connsiteX1" fmla="*/ 1672284 w 1672284"/>
                <a:gd name="connsiteY1" fmla="*/ 0 h 2967716"/>
                <a:gd name="connsiteX2" fmla="*/ 1672284 w 1672284"/>
                <a:gd name="connsiteY2" fmla="*/ 2967716 h 2967716"/>
                <a:gd name="connsiteX3" fmla="*/ 0 w 1672284"/>
                <a:gd name="connsiteY3" fmla="*/ 2967716 h 2967716"/>
              </a:gdLst>
              <a:ahLst/>
              <a:cxnLst>
                <a:cxn ang="0">
                  <a:pos x="connsiteX0" y="connsiteY0"/>
                </a:cxn>
                <a:cxn ang="0">
                  <a:pos x="connsiteX1" y="connsiteY1"/>
                </a:cxn>
                <a:cxn ang="0">
                  <a:pos x="connsiteX2" y="connsiteY2"/>
                </a:cxn>
                <a:cxn ang="0">
                  <a:pos x="connsiteX3" y="connsiteY3"/>
                </a:cxn>
              </a:cxnLst>
              <a:rect l="l" t="t" r="r" b="b"/>
              <a:pathLst>
                <a:path w="1672284" h="2967716">
                  <a:moveTo>
                    <a:pt x="0" y="0"/>
                  </a:moveTo>
                  <a:lnTo>
                    <a:pt x="1672284" y="0"/>
                  </a:lnTo>
                  <a:lnTo>
                    <a:pt x="1672284" y="2967716"/>
                  </a:lnTo>
                  <a:lnTo>
                    <a:pt x="0" y="2967716"/>
                  </a:lnTo>
                  <a:close/>
                </a:path>
              </a:pathLst>
            </a:custGeom>
          </p:spPr>
        </p:pic>
      </p:grpSp>
      <p:grpSp>
        <p:nvGrpSpPr>
          <p:cNvPr id="5" name="组合 4"/>
          <p:cNvGrpSpPr/>
          <p:nvPr/>
        </p:nvGrpSpPr>
        <p:grpSpPr>
          <a:xfrm>
            <a:off x="4966476" y="1232344"/>
            <a:ext cx="2417199" cy="4960476"/>
            <a:chOff x="3738395" y="1514715"/>
            <a:chExt cx="1667211" cy="3421380"/>
          </a:xfrm>
          <a:effectLst>
            <a:outerShdw blurRad="254000" dist="63500" dir="2700000" algn="tl" rotWithShape="0">
              <a:prstClr val="black">
                <a:alpha val="30000"/>
              </a:prstClr>
            </a:outerShdw>
          </a:effectLst>
        </p:grpSpPr>
        <p:pic>
          <p:nvPicPr>
            <p:cNvPr id="15" name="Picture 7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38395" y="1514715"/>
              <a:ext cx="1667211" cy="3421380"/>
            </a:xfrm>
            <a:prstGeom prst="rect">
              <a:avLst/>
            </a:prstGeom>
          </p:spPr>
        </p:pic>
        <p:pic>
          <p:nvPicPr>
            <p:cNvPr id="16" name="图片占位符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37093" y="1892914"/>
              <a:ext cx="1498754" cy="2141016"/>
            </a:xfrm>
            <a:custGeom>
              <a:avLst/>
              <a:gdLst>
                <a:gd name="connsiteX0" fmla="*/ 0 w 1923627"/>
                <a:gd name="connsiteY0" fmla="*/ 0 h 3413760"/>
                <a:gd name="connsiteX1" fmla="*/ 1923627 w 1923627"/>
                <a:gd name="connsiteY1" fmla="*/ 0 h 3413760"/>
                <a:gd name="connsiteX2" fmla="*/ 1923627 w 1923627"/>
                <a:gd name="connsiteY2" fmla="*/ 3413760 h 3413760"/>
                <a:gd name="connsiteX3" fmla="*/ 0 w 1923627"/>
                <a:gd name="connsiteY3" fmla="*/ 3413760 h 3413760"/>
              </a:gdLst>
              <a:ahLst/>
              <a:cxnLst>
                <a:cxn ang="0">
                  <a:pos x="connsiteX0" y="connsiteY0"/>
                </a:cxn>
                <a:cxn ang="0">
                  <a:pos x="connsiteX1" y="connsiteY1"/>
                </a:cxn>
                <a:cxn ang="0">
                  <a:pos x="connsiteX2" y="connsiteY2"/>
                </a:cxn>
                <a:cxn ang="0">
                  <a:pos x="connsiteX3" y="connsiteY3"/>
                </a:cxn>
              </a:cxnLst>
              <a:rect l="l" t="t" r="r" b="b"/>
              <a:pathLst>
                <a:path w="1923627" h="3413760">
                  <a:moveTo>
                    <a:pt x="0" y="0"/>
                  </a:moveTo>
                  <a:lnTo>
                    <a:pt x="1923627" y="0"/>
                  </a:lnTo>
                  <a:lnTo>
                    <a:pt x="1923627" y="3413760"/>
                  </a:lnTo>
                  <a:lnTo>
                    <a:pt x="0" y="3413760"/>
                  </a:lnTo>
                  <a:close/>
                </a:path>
              </a:pathLst>
            </a:custGeom>
          </p:spPr>
        </p:pic>
      </p:grpSp>
      <p:sp>
        <p:nvSpPr>
          <p:cNvPr id="4" name="矩形 3"/>
          <p:cNvSpPr/>
          <p:nvPr/>
        </p:nvSpPr>
        <p:spPr>
          <a:xfrm>
            <a:off x="2466475" y="4884821"/>
            <a:ext cx="7303168" cy="1973179"/>
          </a:xfrm>
          <a:prstGeom prst="rect">
            <a:avLst/>
          </a:prstGeom>
          <a:solidFill>
            <a:srgbClr val="4F4D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726768" y="2035522"/>
            <a:ext cx="2189751" cy="1249633"/>
            <a:chOff x="726768" y="2035522"/>
            <a:chExt cx="2189751" cy="1249633"/>
          </a:xfrm>
        </p:grpSpPr>
        <p:sp>
          <p:nvSpPr>
            <p:cNvPr id="18" name="TextBox 21"/>
            <p:cNvSpPr txBox="1"/>
            <p:nvPr/>
          </p:nvSpPr>
          <p:spPr>
            <a:xfrm>
              <a:off x="726768" y="2484936"/>
              <a:ext cx="2082980" cy="800219"/>
            </a:xfrm>
            <a:prstGeom prst="rect">
              <a:avLst/>
            </a:prstGeom>
            <a:noFill/>
          </p:spPr>
          <p:txBody>
            <a:bodyPr wrap="square" lIns="0" tIns="0" rIns="0" bIns="0" rtlCol="0">
              <a:spAutoFit/>
            </a:bodyPr>
            <a:lstStyle/>
            <a:p>
              <a:pPr algn="r">
                <a:lnSpc>
                  <a:spcPct val="13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粘贴并</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选择只保留文字。您的内容打在</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这里您</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的内容打在或者</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通过</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9" name="Subtitle 2">
              <a:extLst>
                <a:ext uri="{FF2B5EF4-FFF2-40B4-BE49-F238E27FC236}">
                  <a16:creationId xmlns="" xmlns:a16="http://schemas.microsoft.com/office/drawing/2014/main" id="{360062CF-4239-4286-B703-132EC1F0E32B}"/>
                </a:ext>
              </a:extLst>
            </p:cNvPr>
            <p:cNvSpPr txBox="1">
              <a:spLocks/>
            </p:cNvSpPr>
            <p:nvPr/>
          </p:nvSpPr>
          <p:spPr>
            <a:xfrm>
              <a:off x="1199266" y="2035522"/>
              <a:ext cx="1717253" cy="414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30000"/>
                </a:lnSpc>
                <a:spcBef>
                  <a:spcPts val="0"/>
                </a:spcBef>
                <a:defRPr/>
              </a:pPr>
              <a:r>
                <a:rPr lang="zh-CN" altLang="en-US" sz="1400" dirty="0" smtClean="0">
                  <a:solidFill>
                    <a:srgbClr val="4F4D50"/>
                  </a:solidFill>
                  <a:latin typeface="微软雅黑" panose="020B0503020204020204" pitchFamily="34" charset="-122"/>
                  <a:ea typeface="微软雅黑" panose="020B0503020204020204" pitchFamily="34" charset="-122"/>
                  <a:cs typeface="Lato" panose="020F0502020204030203" pitchFamily="34" charset="0"/>
                </a:rPr>
                <a:t>互联网营销</a:t>
              </a:r>
              <a:endParaRPr lang="id-ID" sz="1400" dirty="0">
                <a:solidFill>
                  <a:srgbClr val="4F4D50"/>
                </a:solidFill>
                <a:latin typeface="微软雅黑" panose="020B0503020204020204" pitchFamily="34" charset="-122"/>
                <a:ea typeface="微软雅黑" panose="020B0503020204020204" pitchFamily="34" charset="-122"/>
                <a:cs typeface="Lato" panose="020F0502020204030203" pitchFamily="34" charset="0"/>
              </a:endParaRPr>
            </a:p>
          </p:txBody>
        </p:sp>
      </p:grpSp>
      <p:grpSp>
        <p:nvGrpSpPr>
          <p:cNvPr id="21" name="组合 20"/>
          <p:cNvGrpSpPr/>
          <p:nvPr/>
        </p:nvGrpSpPr>
        <p:grpSpPr>
          <a:xfrm>
            <a:off x="9493820" y="2035522"/>
            <a:ext cx="2183202" cy="1249633"/>
            <a:chOff x="626546" y="2035522"/>
            <a:chExt cx="2183202" cy="1249633"/>
          </a:xfrm>
        </p:grpSpPr>
        <p:sp>
          <p:nvSpPr>
            <p:cNvPr id="22" name="TextBox 21"/>
            <p:cNvSpPr txBox="1"/>
            <p:nvPr/>
          </p:nvSpPr>
          <p:spPr>
            <a:xfrm>
              <a:off x="726768" y="2484936"/>
              <a:ext cx="2082980" cy="800219"/>
            </a:xfrm>
            <a:prstGeom prst="rect">
              <a:avLst/>
            </a:prstGeom>
            <a:noFill/>
          </p:spPr>
          <p:txBody>
            <a:bodyPr wrap="square" lIns="0" tIns="0" rIns="0" bIns="0" rtlCol="0">
              <a:spAutoFit/>
            </a:bodyPr>
            <a:lstStyle/>
            <a:p>
              <a:pPr>
                <a:lnSpc>
                  <a:spcPct val="13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粘贴并</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选择只保留文字。您的内容打在</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这里您</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的内容打在或者</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通过</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3" name="Subtitle 2">
              <a:extLst>
                <a:ext uri="{FF2B5EF4-FFF2-40B4-BE49-F238E27FC236}">
                  <a16:creationId xmlns="" xmlns:a16="http://schemas.microsoft.com/office/drawing/2014/main" id="{360062CF-4239-4286-B703-132EC1F0E32B}"/>
                </a:ext>
              </a:extLst>
            </p:cNvPr>
            <p:cNvSpPr txBox="1">
              <a:spLocks/>
            </p:cNvSpPr>
            <p:nvPr/>
          </p:nvSpPr>
          <p:spPr>
            <a:xfrm>
              <a:off x="626546" y="2035522"/>
              <a:ext cx="1717253" cy="414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defRPr/>
              </a:pPr>
              <a:r>
                <a:rPr lang="zh-CN" altLang="en-US" sz="1400" dirty="0">
                  <a:solidFill>
                    <a:srgbClr val="4F4D50"/>
                  </a:solidFill>
                  <a:latin typeface="微软雅黑" panose="020B0503020204020204" pitchFamily="34" charset="-122"/>
                  <a:ea typeface="微软雅黑" panose="020B0503020204020204" pitchFamily="34" charset="-122"/>
                  <a:cs typeface="Lato" panose="020F0502020204030203" pitchFamily="34" charset="0"/>
                </a:rPr>
                <a:t>互联网营销</a:t>
              </a:r>
              <a:endParaRPr lang="id-ID" altLang="zh-CN" sz="1400" dirty="0">
                <a:solidFill>
                  <a:srgbClr val="4F4D50"/>
                </a:solidFill>
                <a:latin typeface="微软雅黑" panose="020B0503020204020204" pitchFamily="34" charset="-122"/>
                <a:ea typeface="微软雅黑" panose="020B0503020204020204" pitchFamily="34" charset="-122"/>
                <a:cs typeface="Lato" panose="020F0502020204030203" pitchFamily="34" charset="0"/>
              </a:endParaRPr>
            </a:p>
          </p:txBody>
        </p:sp>
      </p:grpSp>
      <p:sp>
        <p:nvSpPr>
          <p:cNvPr id="24" name="Subtitle 2">
            <a:extLst>
              <a:ext uri="{FF2B5EF4-FFF2-40B4-BE49-F238E27FC236}">
                <a16:creationId xmlns="" xmlns:a16="http://schemas.microsoft.com/office/drawing/2014/main" id="{360062CF-4239-4286-B703-132EC1F0E32B}"/>
              </a:ext>
            </a:extLst>
          </p:cNvPr>
          <p:cNvSpPr txBox="1">
            <a:spLocks/>
          </p:cNvSpPr>
          <p:nvPr/>
        </p:nvSpPr>
        <p:spPr>
          <a:xfrm>
            <a:off x="3793958" y="5374266"/>
            <a:ext cx="4604084" cy="48928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spcBef>
                <a:spcPts val="0"/>
              </a:spcBef>
              <a:defRPr/>
            </a:pPr>
            <a:r>
              <a:rPr lang="zh-CN" altLang="en-US" dirty="0" smtClean="0">
                <a:solidFill>
                  <a:schemeClr val="bg1"/>
                </a:solidFill>
                <a:latin typeface="微软雅黑" panose="020B0503020204020204" pitchFamily="34" charset="-122"/>
                <a:ea typeface="微软雅黑" panose="020B0503020204020204" pitchFamily="34" charset="-122"/>
                <a:cs typeface="Lato" panose="020F0502020204030203" pitchFamily="34" charset="0"/>
              </a:rPr>
              <a:t>互联网 营销方案策划</a:t>
            </a:r>
            <a:endParaRPr lang="id-ID" dirty="0">
              <a:solidFill>
                <a:schemeClr val="bg1"/>
              </a:solidFill>
              <a:latin typeface="微软雅黑" panose="020B0503020204020204" pitchFamily="34" charset="-122"/>
              <a:ea typeface="微软雅黑" panose="020B0503020204020204" pitchFamily="34" charset="-122"/>
              <a:cs typeface="Lato" panose="020F0502020204030203" pitchFamily="34" charset="0"/>
            </a:endParaRPr>
          </a:p>
        </p:txBody>
      </p:sp>
      <p:sp>
        <p:nvSpPr>
          <p:cNvPr id="25" name="Subtitle 2">
            <a:extLst>
              <a:ext uri="{FF2B5EF4-FFF2-40B4-BE49-F238E27FC236}">
                <a16:creationId xmlns="" xmlns:a16="http://schemas.microsoft.com/office/drawing/2014/main" id="{06331D2D-8D73-4B13-9708-0E24F960723A}"/>
              </a:ext>
            </a:extLst>
          </p:cNvPr>
          <p:cNvSpPr txBox="1">
            <a:spLocks/>
          </p:cNvSpPr>
          <p:nvPr/>
        </p:nvSpPr>
        <p:spPr>
          <a:xfrm>
            <a:off x="3926305" y="5851518"/>
            <a:ext cx="4339390" cy="35229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spcBef>
                <a:spcPts val="0"/>
              </a:spcBef>
              <a:defRPr/>
            </a:pPr>
            <a:r>
              <a:rPr lang="en-US" altLang="zh-CN" sz="1800" dirty="0" smtClean="0">
                <a:solidFill>
                  <a:schemeClr val="bg1"/>
                </a:solidFill>
                <a:latin typeface="微软雅黑" panose="020B0503020204020204" pitchFamily="34" charset="-122"/>
                <a:ea typeface="微软雅黑" panose="020B0503020204020204" pitchFamily="34" charset="-122"/>
                <a:cs typeface="Lato Light" panose="020F0502020204030203" pitchFamily="34" charset="0"/>
              </a:rPr>
              <a:t>YOUR TECHNOLOGY PRODUCTS</a:t>
            </a:r>
            <a:endParaRPr lang="id-ID" sz="1800" dirty="0">
              <a:solidFill>
                <a:schemeClr val="bg1"/>
              </a:solidFill>
              <a:latin typeface="微软雅黑" panose="020B0503020204020204" pitchFamily="34" charset="-122"/>
              <a:ea typeface="微软雅黑" panose="020B0503020204020204" pitchFamily="34" charset="-122"/>
              <a:cs typeface="Lato Light" panose="020F0502020204030203" pitchFamily="34" charset="0"/>
            </a:endParaRPr>
          </a:p>
        </p:txBody>
      </p:sp>
      <p:grpSp>
        <p:nvGrpSpPr>
          <p:cNvPr id="26" name="组合 25"/>
          <p:cNvGrpSpPr/>
          <p:nvPr/>
        </p:nvGrpSpPr>
        <p:grpSpPr>
          <a:xfrm>
            <a:off x="481368" y="440281"/>
            <a:ext cx="2007509" cy="671167"/>
            <a:chOff x="481368" y="440281"/>
            <a:chExt cx="2007509" cy="671167"/>
          </a:xfrm>
        </p:grpSpPr>
        <p:sp>
          <p:nvSpPr>
            <p:cNvPr id="27" name="TextBox 6">
              <a:extLst>
                <a:ext uri="{FF2B5EF4-FFF2-40B4-BE49-F238E27FC236}">
                  <a16:creationId xmlns:a16="http://schemas.microsoft.com/office/drawing/2014/main" xmlns="" id="{A7E18EC8-5BD1-4C84-BBA5-E835145B4F37}"/>
                </a:ext>
              </a:extLst>
            </p:cNvPr>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8"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营销方案</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9" name="矩形 28"/>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149088457"/>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 presetClass="entr" presetSubtype="4" fill="hold" grpId="0" nodeType="withEffect" p14:presetBounceEnd="40000">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14:bounceEnd="40000">
                                          <p:cBhvr additive="base">
                                            <p:cTn id="10" dur="500" fill="hold"/>
                                            <p:tgtEl>
                                              <p:spTgt spid="4"/>
                                            </p:tgtEl>
                                            <p:attrNameLst>
                                              <p:attrName>ppt_x</p:attrName>
                                            </p:attrNameLst>
                                          </p:cBhvr>
                                          <p:tavLst>
                                            <p:tav tm="0">
                                              <p:val>
                                                <p:strVal val="#ppt_x"/>
                                              </p:val>
                                            </p:tav>
                                            <p:tav tm="100000">
                                              <p:val>
                                                <p:strVal val="#ppt_x"/>
                                              </p:val>
                                            </p:tav>
                                          </p:tavLst>
                                        </p:anim>
                                        <p:anim calcmode="lin" valueType="num" p14:bounceEnd="40000">
                                          <p:cBhvr additive="base">
                                            <p:cTn id="11" dur="500" fill="hold"/>
                                            <p:tgtEl>
                                              <p:spTgt spid="4"/>
                                            </p:tgtEl>
                                            <p:attrNameLst>
                                              <p:attrName>ppt_y</p:attrName>
                                            </p:attrNameLst>
                                          </p:cBhvr>
                                          <p:tavLst>
                                            <p:tav tm="0">
                                              <p:val>
                                                <p:strVal val="1+#ppt_h/2"/>
                                              </p:val>
                                            </p:tav>
                                            <p:tav tm="100000">
                                              <p:val>
                                                <p:strVal val="#ppt_y"/>
                                              </p:val>
                                            </p:tav>
                                          </p:tavLst>
                                        </p:anim>
                                      </p:childTnLst>
                                    </p:cTn>
                                  </p:par>
                                  <p:par>
                                    <p:cTn id="12" presetID="16" presetClass="entr" presetSubtype="21"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arn(inVertical)">
                                          <p:cBhvr>
                                            <p:cTn id="14" dur="500"/>
                                            <p:tgtEl>
                                              <p:spTgt spid="24"/>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outVertical)">
                                          <p:cBhvr>
                                            <p:cTn id="17" dur="500"/>
                                            <p:tgtEl>
                                              <p:spTgt spid="25"/>
                                            </p:tgtEl>
                                          </p:cBhvr>
                                        </p:animEffect>
                                      </p:childTnLst>
                                    </p:cTn>
                                  </p:par>
                                  <p:par>
                                    <p:cTn id="18" presetID="2" presetClass="entr" presetSubtype="4" fill="hold"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4" grpId="0"/>
          <p:bldP spid="25"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2" presetClass="entr" presetSubtype="4"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 calcmode="lin" valueType="num">
                                          <p:cBhvr additive="base">
                                            <p:cTn id="10" dur="500" fill="hold"/>
                                            <p:tgtEl>
                                              <p:spTgt spid="4"/>
                                            </p:tgtEl>
                                            <p:attrNameLst>
                                              <p:attrName>ppt_x</p:attrName>
                                            </p:attrNameLst>
                                          </p:cBhvr>
                                          <p:tavLst>
                                            <p:tav tm="0">
                                              <p:val>
                                                <p:strVal val="#ppt_x"/>
                                              </p:val>
                                            </p:tav>
                                            <p:tav tm="100000">
                                              <p:val>
                                                <p:strVal val="#ppt_x"/>
                                              </p:val>
                                            </p:tav>
                                          </p:tavLst>
                                        </p:anim>
                                        <p:anim calcmode="lin" valueType="num">
                                          <p:cBhvr additive="base">
                                            <p:cTn id="11" dur="500" fill="hold"/>
                                            <p:tgtEl>
                                              <p:spTgt spid="4"/>
                                            </p:tgtEl>
                                            <p:attrNameLst>
                                              <p:attrName>ppt_y</p:attrName>
                                            </p:attrNameLst>
                                          </p:cBhvr>
                                          <p:tavLst>
                                            <p:tav tm="0">
                                              <p:val>
                                                <p:strVal val="1+#ppt_h/2"/>
                                              </p:val>
                                            </p:tav>
                                            <p:tav tm="100000">
                                              <p:val>
                                                <p:strVal val="#ppt_y"/>
                                              </p:val>
                                            </p:tav>
                                          </p:tavLst>
                                        </p:anim>
                                      </p:childTnLst>
                                    </p:cTn>
                                  </p:par>
                                  <p:par>
                                    <p:cTn id="12" presetID="16" presetClass="entr" presetSubtype="21" fill="hold" grpId="0" nodeType="withEffect">
                                      <p:stCondLst>
                                        <p:cond delay="0"/>
                                      </p:stCondLst>
                                      <p:childTnLst>
                                        <p:set>
                                          <p:cBhvr>
                                            <p:cTn id="13" dur="1" fill="hold">
                                              <p:stCondLst>
                                                <p:cond delay="0"/>
                                              </p:stCondLst>
                                            </p:cTn>
                                            <p:tgtEl>
                                              <p:spTgt spid="24"/>
                                            </p:tgtEl>
                                            <p:attrNameLst>
                                              <p:attrName>style.visibility</p:attrName>
                                            </p:attrNameLst>
                                          </p:cBhvr>
                                          <p:to>
                                            <p:strVal val="visible"/>
                                          </p:to>
                                        </p:set>
                                        <p:animEffect transition="in" filter="barn(inVertical)">
                                          <p:cBhvr>
                                            <p:cTn id="14" dur="500"/>
                                            <p:tgtEl>
                                              <p:spTgt spid="24"/>
                                            </p:tgtEl>
                                          </p:cBhvr>
                                        </p:animEffect>
                                      </p:childTnLst>
                                    </p:cTn>
                                  </p:par>
                                  <p:par>
                                    <p:cTn id="15" presetID="16" presetClass="entr" presetSubtype="37"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barn(outVertical)">
                                          <p:cBhvr>
                                            <p:cTn id="17" dur="500"/>
                                            <p:tgtEl>
                                              <p:spTgt spid="25"/>
                                            </p:tgtEl>
                                          </p:cBhvr>
                                        </p:animEffect>
                                      </p:childTnLst>
                                    </p:cTn>
                                  </p:par>
                                  <p:par>
                                    <p:cTn id="18" presetID="2" presetClass="entr" presetSubtype="4" fill="hold" nodeType="withEffect">
                                      <p:stCondLst>
                                        <p:cond delay="25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500" fill="hold"/>
                                            <p:tgtEl>
                                              <p:spTgt spid="5"/>
                                            </p:tgtEl>
                                            <p:attrNameLst>
                                              <p:attrName>ppt_x</p:attrName>
                                            </p:attrNameLst>
                                          </p:cBhvr>
                                          <p:tavLst>
                                            <p:tav tm="0">
                                              <p:val>
                                                <p:strVal val="#ppt_x"/>
                                              </p:val>
                                            </p:tav>
                                            <p:tav tm="100000">
                                              <p:val>
                                                <p:strVal val="#ppt_x"/>
                                              </p:val>
                                            </p:tav>
                                          </p:tavLst>
                                        </p:anim>
                                        <p:anim calcmode="lin" valueType="num">
                                          <p:cBhvr additive="base">
                                            <p:cTn id="25" dur="500" fill="hold"/>
                                            <p:tgtEl>
                                              <p:spTgt spid="5"/>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7"/>
                                            </p:tgtEl>
                                            <p:attrNameLst>
                                              <p:attrName>style.visibility</p:attrName>
                                            </p:attrNameLst>
                                          </p:cBhvr>
                                          <p:to>
                                            <p:strVal val="visible"/>
                                          </p:to>
                                        </p:set>
                                        <p:anim calcmode="lin" valueType="num">
                                          <p:cBhvr additive="base">
                                            <p:cTn id="28" dur="500" fill="hold"/>
                                            <p:tgtEl>
                                              <p:spTgt spid="7"/>
                                            </p:tgtEl>
                                            <p:attrNameLst>
                                              <p:attrName>ppt_x</p:attrName>
                                            </p:attrNameLst>
                                          </p:cBhvr>
                                          <p:tavLst>
                                            <p:tav tm="0">
                                              <p:val>
                                                <p:strVal val="#ppt_x"/>
                                              </p:val>
                                            </p:tav>
                                            <p:tav tm="100000">
                                              <p:val>
                                                <p:strVal val="#ppt_x"/>
                                              </p:val>
                                            </p:tav>
                                          </p:tavLst>
                                        </p:anim>
                                        <p:anim calcmode="lin" valueType="num">
                                          <p:cBhvr additive="base">
                                            <p:cTn id="29" dur="500" fill="hold"/>
                                            <p:tgtEl>
                                              <p:spTgt spid="7"/>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 presetClass="entr" presetSubtype="8"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additive="base">
                                            <p:cTn id="33" dur="500" fill="hold"/>
                                            <p:tgtEl>
                                              <p:spTgt spid="20"/>
                                            </p:tgtEl>
                                            <p:attrNameLst>
                                              <p:attrName>ppt_x</p:attrName>
                                            </p:attrNameLst>
                                          </p:cBhvr>
                                          <p:tavLst>
                                            <p:tav tm="0">
                                              <p:val>
                                                <p:strVal val="0-#ppt_w/2"/>
                                              </p:val>
                                            </p:tav>
                                            <p:tav tm="100000">
                                              <p:val>
                                                <p:strVal val="#ppt_x"/>
                                              </p:val>
                                            </p:tav>
                                          </p:tavLst>
                                        </p:anim>
                                        <p:anim calcmode="lin" valueType="num">
                                          <p:cBhvr additive="base">
                                            <p:cTn id="34" dur="500" fill="hold"/>
                                            <p:tgtEl>
                                              <p:spTgt spid="20"/>
                                            </p:tgtEl>
                                            <p:attrNameLst>
                                              <p:attrName>ppt_y</p:attrName>
                                            </p:attrNameLst>
                                          </p:cBhvr>
                                          <p:tavLst>
                                            <p:tav tm="0">
                                              <p:val>
                                                <p:strVal val="#ppt_y"/>
                                              </p:val>
                                            </p:tav>
                                            <p:tav tm="100000">
                                              <p:val>
                                                <p:strVal val="#ppt_y"/>
                                              </p:val>
                                            </p:tav>
                                          </p:tavLst>
                                        </p:anim>
                                      </p:childTnLst>
                                    </p:cTn>
                                  </p:par>
                                  <p:par>
                                    <p:cTn id="35" presetID="2" presetClass="entr" presetSubtype="2" fill="hold" nodeType="withEffect">
                                      <p:stCondLst>
                                        <p:cond delay="0"/>
                                      </p:stCondLst>
                                      <p:childTnLst>
                                        <p:set>
                                          <p:cBhvr>
                                            <p:cTn id="36" dur="1" fill="hold">
                                              <p:stCondLst>
                                                <p:cond delay="0"/>
                                              </p:stCondLst>
                                            </p:cTn>
                                            <p:tgtEl>
                                              <p:spTgt spid="21"/>
                                            </p:tgtEl>
                                            <p:attrNameLst>
                                              <p:attrName>style.visibility</p:attrName>
                                            </p:attrNameLst>
                                          </p:cBhvr>
                                          <p:to>
                                            <p:strVal val="visible"/>
                                          </p:to>
                                        </p:set>
                                        <p:anim calcmode="lin" valueType="num">
                                          <p:cBhvr additive="base">
                                            <p:cTn id="37" dur="500" fill="hold"/>
                                            <p:tgtEl>
                                              <p:spTgt spid="21"/>
                                            </p:tgtEl>
                                            <p:attrNameLst>
                                              <p:attrName>ppt_x</p:attrName>
                                            </p:attrNameLst>
                                          </p:cBhvr>
                                          <p:tavLst>
                                            <p:tav tm="0">
                                              <p:val>
                                                <p:strVal val="1+#ppt_w/2"/>
                                              </p:val>
                                            </p:tav>
                                            <p:tav tm="100000">
                                              <p:val>
                                                <p:strVal val="#ppt_x"/>
                                              </p:val>
                                            </p:tav>
                                          </p:tavLst>
                                        </p:anim>
                                        <p:anim calcmode="lin" valueType="num">
                                          <p:cBhvr additive="base">
                                            <p:cTn id="38" dur="5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24" grpId="0"/>
          <p:bldP spid="25"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xmlns="" id="{503E0C68-DA60-417A-94AF-3E2A39D1D51A}"/>
              </a:ext>
            </a:extLst>
          </p:cNvPr>
          <p:cNvSpPr txBox="1"/>
          <p:nvPr/>
        </p:nvSpPr>
        <p:spPr>
          <a:xfrm>
            <a:off x="891498" y="3226238"/>
            <a:ext cx="2956237" cy="2693045"/>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输入简要文字解说，解说文字尽量概括精炼，不用多余的文字修饰简洁精准。点击输入简要文字解说，解说文字尽量概括精炼，不用多余的文字修饰，简洁精准的 解说所提炼的核心概念。</a:t>
            </a: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7" name="TextBox 7">
            <a:extLst>
              <a:ext uri="{FF2B5EF4-FFF2-40B4-BE49-F238E27FC236}">
                <a16:creationId xmlns:a16="http://schemas.microsoft.com/office/drawing/2014/main" xmlns="" id="{8DE6CD62-A5CF-42EF-B6BB-0447C20B7252}"/>
              </a:ext>
            </a:extLst>
          </p:cNvPr>
          <p:cNvSpPr txBox="1"/>
          <p:nvPr/>
        </p:nvSpPr>
        <p:spPr>
          <a:xfrm>
            <a:off x="891497" y="2456623"/>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推广计划一</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8" name="文本框 7">
            <a:extLst>
              <a:ext uri="{FF2B5EF4-FFF2-40B4-BE49-F238E27FC236}">
                <a16:creationId xmlns:a16="http://schemas.microsoft.com/office/drawing/2014/main" xmlns="" id="{503E0C68-DA60-417A-94AF-3E2A39D1D51A}"/>
              </a:ext>
            </a:extLst>
          </p:cNvPr>
          <p:cNvSpPr txBox="1"/>
          <p:nvPr/>
        </p:nvSpPr>
        <p:spPr>
          <a:xfrm>
            <a:off x="8402375" y="3226238"/>
            <a:ext cx="2956237" cy="2693045"/>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输入简要文字解说，解说文字尽量概括精炼，不用多余的文字修饰简洁精准。点击输入简要文字解说，解说文字尽量概括精炼，不用多余的文字修饰，简洁精准的 解说所提炼的核心概念。</a:t>
            </a: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9" name="TextBox 7">
            <a:extLst>
              <a:ext uri="{FF2B5EF4-FFF2-40B4-BE49-F238E27FC236}">
                <a16:creationId xmlns:a16="http://schemas.microsoft.com/office/drawing/2014/main" xmlns="" id="{8DE6CD62-A5CF-42EF-B6BB-0447C20B7252}"/>
              </a:ext>
            </a:extLst>
          </p:cNvPr>
          <p:cNvSpPr txBox="1"/>
          <p:nvPr/>
        </p:nvSpPr>
        <p:spPr>
          <a:xfrm>
            <a:off x="8402374" y="2456623"/>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推广</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计划二</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nvGrpSpPr>
          <p:cNvPr id="14" name="组合 13"/>
          <p:cNvGrpSpPr/>
          <p:nvPr/>
        </p:nvGrpSpPr>
        <p:grpSpPr>
          <a:xfrm>
            <a:off x="481368" y="440281"/>
            <a:ext cx="2007509" cy="671167"/>
            <a:chOff x="481368" y="440281"/>
            <a:chExt cx="2007509" cy="671167"/>
          </a:xfrm>
        </p:grpSpPr>
        <p:sp>
          <p:nvSpPr>
            <p:cNvPr id="15" name="TextBox 6">
              <a:extLst>
                <a:ext uri="{FF2B5EF4-FFF2-40B4-BE49-F238E27FC236}">
                  <a16:creationId xmlns:a16="http://schemas.microsoft.com/office/drawing/2014/main" xmlns="" id="{A7E18EC8-5BD1-4C84-BBA5-E835145B4F37}"/>
                </a:ext>
              </a:extLst>
            </p:cNvPr>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16"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推广计划</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7" name="矩形 1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4696146" y="2082443"/>
            <a:ext cx="2826708" cy="3406892"/>
            <a:chOff x="4696146" y="2082443"/>
            <a:chExt cx="2826708" cy="3406892"/>
          </a:xfrm>
        </p:grpSpPr>
        <p:sp>
          <p:nvSpPr>
            <p:cNvPr id="3" name="矩形 2"/>
            <p:cNvSpPr/>
            <p:nvPr/>
          </p:nvSpPr>
          <p:spPr>
            <a:xfrm rot="2700000">
              <a:off x="4696146" y="2372536"/>
              <a:ext cx="2826708" cy="2826708"/>
            </a:xfrm>
            <a:prstGeom prst="rect">
              <a:avLst/>
            </a:prstGeom>
            <a:blipFill dpi="0" rotWithShape="0">
              <a:blip r:embed="rId3">
                <a:extLst>
                  <a:ext uri="{28A0092B-C50C-407E-A947-70E740481C1C}">
                    <a14:useLocalDpi xmlns:a14="http://schemas.microsoft.com/office/drawing/2010/main" val="0"/>
                  </a:ext>
                </a:extLst>
              </a:blip>
              <a:srcRect/>
              <a:stretch>
                <a:fillRect l="-24962" r="-24962"/>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2700000">
              <a:off x="5403908" y="2082443"/>
              <a:ext cx="1411181" cy="1411181"/>
            </a:xfrm>
            <a:prstGeom prst="rect">
              <a:avLst/>
            </a:prstGeom>
            <a:solidFill>
              <a:srgbClr val="4F4D50">
                <a:alpha val="90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rot="2700000">
              <a:off x="5403908" y="4078154"/>
              <a:ext cx="1411181" cy="1411181"/>
            </a:xfrm>
            <a:prstGeom prst="rect">
              <a:avLst/>
            </a:prstGeom>
            <a:solidFill>
              <a:srgbClr val="4F4D50">
                <a:alpha val="90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8" name="组合 17"/>
            <p:cNvGrpSpPr/>
            <p:nvPr/>
          </p:nvGrpSpPr>
          <p:grpSpPr>
            <a:xfrm>
              <a:off x="5936268" y="2270022"/>
              <a:ext cx="308804" cy="310171"/>
              <a:chOff x="5394325" y="3578225"/>
              <a:chExt cx="358775" cy="360363"/>
            </a:xfrm>
            <a:solidFill>
              <a:schemeClr val="bg1"/>
            </a:solidFill>
          </p:grpSpPr>
          <p:sp>
            <p:nvSpPr>
              <p:cNvPr id="19"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0"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1"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2"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3"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4"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5"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6"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7"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28"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9" name="Group 85"/>
            <p:cNvGrpSpPr/>
            <p:nvPr/>
          </p:nvGrpSpPr>
          <p:grpSpPr>
            <a:xfrm>
              <a:off x="5918964" y="4492239"/>
              <a:ext cx="343412" cy="343412"/>
              <a:chOff x="1200150" y="3768725"/>
              <a:chExt cx="446088" cy="446088"/>
            </a:xfrm>
            <a:solidFill>
              <a:schemeClr val="bg1"/>
            </a:solidFill>
          </p:grpSpPr>
          <p:sp>
            <p:nvSpPr>
              <p:cNvPr id="30" name="Freeform 78"/>
              <p:cNvSpPr/>
              <p:nvPr/>
            </p:nvSpPr>
            <p:spPr bwMode="auto">
              <a:xfrm>
                <a:off x="1200150" y="3768725"/>
                <a:ext cx="446088" cy="446088"/>
              </a:xfrm>
              <a:custGeom>
                <a:avLst/>
                <a:gdLst>
                  <a:gd name="T0" fmla="*/ 539 w 580"/>
                  <a:gd name="T1" fmla="*/ 141 h 580"/>
                  <a:gd name="T2" fmla="*/ 509 w 580"/>
                  <a:gd name="T3" fmla="*/ 171 h 580"/>
                  <a:gd name="T4" fmla="*/ 489 w 580"/>
                  <a:gd name="T5" fmla="*/ 181 h 580"/>
                  <a:gd name="T6" fmla="*/ 517 w 580"/>
                  <a:gd name="T7" fmla="*/ 290 h 580"/>
                  <a:gd name="T8" fmla="*/ 290 w 580"/>
                  <a:gd name="T9" fmla="*/ 517 h 580"/>
                  <a:gd name="T10" fmla="*/ 63 w 580"/>
                  <a:gd name="T11" fmla="*/ 290 h 580"/>
                  <a:gd name="T12" fmla="*/ 290 w 580"/>
                  <a:gd name="T13" fmla="*/ 63 h 580"/>
                  <a:gd name="T14" fmla="*/ 401 w 580"/>
                  <a:gd name="T15" fmla="*/ 92 h 580"/>
                  <a:gd name="T16" fmla="*/ 411 w 580"/>
                  <a:gd name="T17" fmla="*/ 72 h 580"/>
                  <a:gd name="T18" fmla="*/ 441 w 580"/>
                  <a:gd name="T19" fmla="*/ 42 h 580"/>
                  <a:gd name="T20" fmla="*/ 290 w 580"/>
                  <a:gd name="T21" fmla="*/ 0 h 580"/>
                  <a:gd name="T22" fmla="*/ 0 w 580"/>
                  <a:gd name="T23" fmla="*/ 290 h 580"/>
                  <a:gd name="T24" fmla="*/ 290 w 580"/>
                  <a:gd name="T25" fmla="*/ 580 h 580"/>
                  <a:gd name="T26" fmla="*/ 580 w 580"/>
                  <a:gd name="T27" fmla="*/ 290 h 580"/>
                  <a:gd name="T28" fmla="*/ 539 w 580"/>
                  <a:gd name="T29" fmla="*/ 141 h 5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80" h="580">
                    <a:moveTo>
                      <a:pt x="539" y="141"/>
                    </a:moveTo>
                    <a:cubicBezTo>
                      <a:pt x="509" y="171"/>
                      <a:pt x="509" y="171"/>
                      <a:pt x="509" y="171"/>
                    </a:cubicBezTo>
                    <a:cubicBezTo>
                      <a:pt x="504" y="176"/>
                      <a:pt x="496" y="179"/>
                      <a:pt x="489" y="181"/>
                    </a:cubicBezTo>
                    <a:cubicBezTo>
                      <a:pt x="506" y="213"/>
                      <a:pt x="517" y="250"/>
                      <a:pt x="517" y="290"/>
                    </a:cubicBezTo>
                    <a:cubicBezTo>
                      <a:pt x="517" y="415"/>
                      <a:pt x="415" y="517"/>
                      <a:pt x="290" y="517"/>
                    </a:cubicBezTo>
                    <a:cubicBezTo>
                      <a:pt x="165" y="517"/>
                      <a:pt x="63" y="415"/>
                      <a:pt x="63" y="290"/>
                    </a:cubicBezTo>
                    <a:cubicBezTo>
                      <a:pt x="63" y="165"/>
                      <a:pt x="165" y="63"/>
                      <a:pt x="290" y="63"/>
                    </a:cubicBezTo>
                    <a:cubicBezTo>
                      <a:pt x="330" y="63"/>
                      <a:pt x="368" y="74"/>
                      <a:pt x="401" y="92"/>
                    </a:cubicBezTo>
                    <a:cubicBezTo>
                      <a:pt x="402" y="85"/>
                      <a:pt x="406" y="78"/>
                      <a:pt x="411" y="72"/>
                    </a:cubicBezTo>
                    <a:cubicBezTo>
                      <a:pt x="441" y="42"/>
                      <a:pt x="441" y="42"/>
                      <a:pt x="441" y="42"/>
                    </a:cubicBezTo>
                    <a:cubicBezTo>
                      <a:pt x="397" y="15"/>
                      <a:pt x="345" y="0"/>
                      <a:pt x="290" y="0"/>
                    </a:cubicBezTo>
                    <a:cubicBezTo>
                      <a:pt x="130" y="0"/>
                      <a:pt x="0" y="130"/>
                      <a:pt x="0" y="290"/>
                    </a:cubicBezTo>
                    <a:cubicBezTo>
                      <a:pt x="0" y="450"/>
                      <a:pt x="130" y="580"/>
                      <a:pt x="290" y="580"/>
                    </a:cubicBezTo>
                    <a:cubicBezTo>
                      <a:pt x="450" y="580"/>
                      <a:pt x="580" y="450"/>
                      <a:pt x="580" y="290"/>
                    </a:cubicBezTo>
                    <a:cubicBezTo>
                      <a:pt x="580" y="235"/>
                      <a:pt x="565" y="184"/>
                      <a:pt x="539" y="141"/>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1" name="Freeform 79"/>
              <p:cNvSpPr/>
              <p:nvPr/>
            </p:nvSpPr>
            <p:spPr bwMode="auto">
              <a:xfrm>
                <a:off x="1381125" y="3781425"/>
                <a:ext cx="252413" cy="252413"/>
              </a:xfrm>
              <a:custGeom>
                <a:avLst/>
                <a:gdLst>
                  <a:gd name="T0" fmla="*/ 186 w 329"/>
                  <a:gd name="T1" fmla="*/ 67 h 328"/>
                  <a:gd name="T2" fmla="*/ 249 w 329"/>
                  <a:gd name="T3" fmla="*/ 4 h 328"/>
                  <a:gd name="T4" fmla="*/ 257 w 329"/>
                  <a:gd name="T5" fmla="*/ 7 h 328"/>
                  <a:gd name="T6" fmla="*/ 263 w 329"/>
                  <a:gd name="T7" fmla="*/ 66 h 328"/>
                  <a:gd name="T8" fmla="*/ 322 w 329"/>
                  <a:gd name="T9" fmla="*/ 71 h 328"/>
                  <a:gd name="T10" fmla="*/ 325 w 329"/>
                  <a:gd name="T11" fmla="*/ 80 h 328"/>
                  <a:gd name="T12" fmla="*/ 262 w 329"/>
                  <a:gd name="T13" fmla="*/ 142 h 328"/>
                  <a:gd name="T14" fmla="*/ 245 w 329"/>
                  <a:gd name="T15" fmla="*/ 149 h 328"/>
                  <a:gd name="T16" fmla="*/ 207 w 329"/>
                  <a:gd name="T17" fmla="*/ 145 h 328"/>
                  <a:gd name="T18" fmla="*/ 99 w 329"/>
                  <a:gd name="T19" fmla="*/ 253 h 328"/>
                  <a:gd name="T20" fmla="*/ 89 w 329"/>
                  <a:gd name="T21" fmla="*/ 309 h 328"/>
                  <a:gd name="T22" fmla="*/ 19 w 329"/>
                  <a:gd name="T23" fmla="*/ 309 h 328"/>
                  <a:gd name="T24" fmla="*/ 19 w 329"/>
                  <a:gd name="T25" fmla="*/ 239 h 328"/>
                  <a:gd name="T26" fmla="*/ 75 w 329"/>
                  <a:gd name="T27" fmla="*/ 230 h 328"/>
                  <a:gd name="T28" fmla="*/ 184 w 329"/>
                  <a:gd name="T29" fmla="*/ 121 h 328"/>
                  <a:gd name="T30" fmla="*/ 180 w 329"/>
                  <a:gd name="T31" fmla="*/ 84 h 328"/>
                  <a:gd name="T32" fmla="*/ 186 w 329"/>
                  <a:gd name="T33" fmla="*/ 67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29" h="328">
                    <a:moveTo>
                      <a:pt x="186" y="67"/>
                    </a:moveTo>
                    <a:cubicBezTo>
                      <a:pt x="249" y="4"/>
                      <a:pt x="249" y="4"/>
                      <a:pt x="249" y="4"/>
                    </a:cubicBezTo>
                    <a:cubicBezTo>
                      <a:pt x="253" y="0"/>
                      <a:pt x="256" y="1"/>
                      <a:pt x="257" y="7"/>
                    </a:cubicBezTo>
                    <a:cubicBezTo>
                      <a:pt x="263" y="66"/>
                      <a:pt x="263" y="66"/>
                      <a:pt x="263" y="66"/>
                    </a:cubicBezTo>
                    <a:cubicBezTo>
                      <a:pt x="322" y="71"/>
                      <a:pt x="322" y="71"/>
                      <a:pt x="322" y="71"/>
                    </a:cubicBezTo>
                    <a:cubicBezTo>
                      <a:pt x="327" y="72"/>
                      <a:pt x="329" y="76"/>
                      <a:pt x="325" y="80"/>
                    </a:cubicBezTo>
                    <a:cubicBezTo>
                      <a:pt x="262" y="142"/>
                      <a:pt x="262" y="142"/>
                      <a:pt x="262" y="142"/>
                    </a:cubicBezTo>
                    <a:cubicBezTo>
                      <a:pt x="258" y="146"/>
                      <a:pt x="250" y="149"/>
                      <a:pt x="245" y="149"/>
                    </a:cubicBezTo>
                    <a:cubicBezTo>
                      <a:pt x="207" y="145"/>
                      <a:pt x="207" y="145"/>
                      <a:pt x="207" y="145"/>
                    </a:cubicBezTo>
                    <a:cubicBezTo>
                      <a:pt x="99" y="253"/>
                      <a:pt x="99" y="253"/>
                      <a:pt x="99" y="253"/>
                    </a:cubicBezTo>
                    <a:cubicBezTo>
                      <a:pt x="107" y="272"/>
                      <a:pt x="104" y="294"/>
                      <a:pt x="89" y="309"/>
                    </a:cubicBezTo>
                    <a:cubicBezTo>
                      <a:pt x="70" y="328"/>
                      <a:pt x="39" y="328"/>
                      <a:pt x="19" y="309"/>
                    </a:cubicBezTo>
                    <a:cubicBezTo>
                      <a:pt x="0" y="290"/>
                      <a:pt x="0" y="259"/>
                      <a:pt x="19" y="239"/>
                    </a:cubicBezTo>
                    <a:cubicBezTo>
                      <a:pt x="34" y="224"/>
                      <a:pt x="57" y="221"/>
                      <a:pt x="75" y="230"/>
                    </a:cubicBezTo>
                    <a:cubicBezTo>
                      <a:pt x="184" y="121"/>
                      <a:pt x="184" y="121"/>
                      <a:pt x="184" y="121"/>
                    </a:cubicBezTo>
                    <a:cubicBezTo>
                      <a:pt x="180" y="84"/>
                      <a:pt x="180" y="84"/>
                      <a:pt x="180" y="84"/>
                    </a:cubicBezTo>
                    <a:cubicBezTo>
                      <a:pt x="179" y="78"/>
                      <a:pt x="182" y="71"/>
                      <a:pt x="186" y="67"/>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sp>
            <p:nvSpPr>
              <p:cNvPr id="32" name="Freeform 80"/>
              <p:cNvSpPr/>
              <p:nvPr/>
            </p:nvSpPr>
            <p:spPr bwMode="auto">
              <a:xfrm>
                <a:off x="1292225" y="3860800"/>
                <a:ext cx="261938" cy="261938"/>
              </a:xfrm>
              <a:custGeom>
                <a:avLst/>
                <a:gdLst>
                  <a:gd name="T0" fmla="*/ 170 w 340"/>
                  <a:gd name="T1" fmla="*/ 73 h 340"/>
                  <a:gd name="T2" fmla="*/ 212 w 340"/>
                  <a:gd name="T3" fmla="*/ 83 h 340"/>
                  <a:gd name="T4" fmla="*/ 266 w 340"/>
                  <a:gd name="T5" fmla="*/ 30 h 340"/>
                  <a:gd name="T6" fmla="*/ 170 w 340"/>
                  <a:gd name="T7" fmla="*/ 0 h 340"/>
                  <a:gd name="T8" fmla="*/ 0 w 340"/>
                  <a:gd name="T9" fmla="*/ 170 h 340"/>
                  <a:gd name="T10" fmla="*/ 170 w 340"/>
                  <a:gd name="T11" fmla="*/ 340 h 340"/>
                  <a:gd name="T12" fmla="*/ 340 w 340"/>
                  <a:gd name="T13" fmla="*/ 170 h 340"/>
                  <a:gd name="T14" fmla="*/ 311 w 340"/>
                  <a:gd name="T15" fmla="*/ 76 h 340"/>
                  <a:gd name="T16" fmla="*/ 258 w 340"/>
                  <a:gd name="T17" fmla="*/ 130 h 340"/>
                  <a:gd name="T18" fmla="*/ 267 w 340"/>
                  <a:gd name="T19" fmla="*/ 170 h 340"/>
                  <a:gd name="T20" fmla="*/ 170 w 340"/>
                  <a:gd name="T21" fmla="*/ 267 h 340"/>
                  <a:gd name="T22" fmla="*/ 73 w 340"/>
                  <a:gd name="T23" fmla="*/ 170 h 340"/>
                  <a:gd name="T24" fmla="*/ 170 w 340"/>
                  <a:gd name="T25" fmla="*/ 73 h 3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0" h="340">
                    <a:moveTo>
                      <a:pt x="170" y="73"/>
                    </a:moveTo>
                    <a:cubicBezTo>
                      <a:pt x="185" y="73"/>
                      <a:pt x="199" y="77"/>
                      <a:pt x="212" y="83"/>
                    </a:cubicBezTo>
                    <a:cubicBezTo>
                      <a:pt x="266" y="30"/>
                      <a:pt x="266" y="30"/>
                      <a:pt x="266" y="30"/>
                    </a:cubicBezTo>
                    <a:cubicBezTo>
                      <a:pt x="238" y="11"/>
                      <a:pt x="205" y="0"/>
                      <a:pt x="170" y="0"/>
                    </a:cubicBezTo>
                    <a:cubicBezTo>
                      <a:pt x="76" y="0"/>
                      <a:pt x="0" y="76"/>
                      <a:pt x="0" y="170"/>
                    </a:cubicBezTo>
                    <a:cubicBezTo>
                      <a:pt x="0" y="264"/>
                      <a:pt x="76" y="340"/>
                      <a:pt x="170" y="340"/>
                    </a:cubicBezTo>
                    <a:cubicBezTo>
                      <a:pt x="264" y="340"/>
                      <a:pt x="340" y="264"/>
                      <a:pt x="340" y="170"/>
                    </a:cubicBezTo>
                    <a:cubicBezTo>
                      <a:pt x="340" y="135"/>
                      <a:pt x="329" y="103"/>
                      <a:pt x="311" y="76"/>
                    </a:cubicBezTo>
                    <a:cubicBezTo>
                      <a:pt x="258" y="130"/>
                      <a:pt x="258" y="130"/>
                      <a:pt x="258" y="130"/>
                    </a:cubicBezTo>
                    <a:cubicBezTo>
                      <a:pt x="264" y="142"/>
                      <a:pt x="267" y="156"/>
                      <a:pt x="267" y="170"/>
                    </a:cubicBezTo>
                    <a:cubicBezTo>
                      <a:pt x="267" y="223"/>
                      <a:pt x="223" y="267"/>
                      <a:pt x="170" y="267"/>
                    </a:cubicBezTo>
                    <a:cubicBezTo>
                      <a:pt x="117" y="267"/>
                      <a:pt x="73" y="223"/>
                      <a:pt x="73" y="170"/>
                    </a:cubicBezTo>
                    <a:cubicBezTo>
                      <a:pt x="73" y="117"/>
                      <a:pt x="117" y="73"/>
                      <a:pt x="170" y="73"/>
                    </a:cubicBezTo>
                    <a:close/>
                  </a:path>
                </a:pathLst>
              </a:custGeom>
              <a:grpFill/>
              <a:ln>
                <a:noFill/>
              </a:ln>
            </p:spPr>
            <p:txBody>
              <a:bodyPr/>
              <a:lstStyle/>
              <a:p>
                <a:pPr defTabSz="914400">
                  <a:defRPr/>
                </a:pPr>
                <a:endParaRPr lang="en-AU" sz="1800" kern="0">
                  <a:solidFill>
                    <a:srgbClr val="000000"/>
                  </a:solidFill>
                  <a:latin typeface="微软雅黑" panose="020B0503020204020204" pitchFamily="34" charset="-122"/>
                  <a:ea typeface="Microsoft YaHei UI" panose="020B0503020204020204" charset="-122"/>
                </a:endParaRPr>
              </a:p>
            </p:txBody>
          </p:sp>
        </p:grpSp>
        <p:sp>
          <p:nvSpPr>
            <p:cNvPr id="33" name="TextBox 7">
              <a:extLst>
                <a:ext uri="{FF2B5EF4-FFF2-40B4-BE49-F238E27FC236}">
                  <a16:creationId xmlns:a16="http://schemas.microsoft.com/office/drawing/2014/main" xmlns="" id="{8DE6CD62-A5CF-42EF-B6BB-0447C20B7252}"/>
                </a:ext>
              </a:extLst>
            </p:cNvPr>
            <p:cNvSpPr txBox="1"/>
            <p:nvPr/>
          </p:nvSpPr>
          <p:spPr>
            <a:xfrm>
              <a:off x="5428951" y="2742820"/>
              <a:ext cx="1323439" cy="273345"/>
            </a:xfrm>
            <a:prstGeom prst="rect">
              <a:avLst/>
            </a:prstGeom>
            <a:noFill/>
          </p:spPr>
          <p:txBody>
            <a:bodyPr wrap="square" rtlCol="0">
              <a:spAutoFit/>
            </a:bodyPr>
            <a:lstStyle/>
            <a:p>
              <a:pPr algn="ctr">
                <a:lnSpc>
                  <a:spcPct val="130000"/>
                </a:lnSpc>
              </a:pPr>
              <a:r>
                <a:rPr lang="zh-CN" altLang="en-US" sz="1000" dirty="0" smtClean="0">
                  <a:solidFill>
                    <a:schemeClr val="bg1"/>
                  </a:solidFill>
                  <a:latin typeface="方正黑体简体" panose="02010601030101010101" pitchFamily="2" charset="-122"/>
                  <a:ea typeface="方正黑体简体" panose="02010601030101010101" pitchFamily="2" charset="-122"/>
                  <a:cs typeface="+mn-ea"/>
                  <a:sym typeface="+mn-lt"/>
                </a:rPr>
                <a:t>推广方案计划</a:t>
              </a:r>
              <a:endParaRPr lang="en-US" altLang="zh-CN" sz="1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34" name="TextBox 7">
              <a:extLst>
                <a:ext uri="{FF2B5EF4-FFF2-40B4-BE49-F238E27FC236}">
                  <a16:creationId xmlns:a16="http://schemas.microsoft.com/office/drawing/2014/main" xmlns="" id="{8DE6CD62-A5CF-42EF-B6BB-0447C20B7252}"/>
                </a:ext>
              </a:extLst>
            </p:cNvPr>
            <p:cNvSpPr txBox="1"/>
            <p:nvPr/>
          </p:nvSpPr>
          <p:spPr>
            <a:xfrm>
              <a:off x="5428951" y="4906533"/>
              <a:ext cx="1323439" cy="273345"/>
            </a:xfrm>
            <a:prstGeom prst="rect">
              <a:avLst/>
            </a:prstGeom>
            <a:noFill/>
          </p:spPr>
          <p:txBody>
            <a:bodyPr wrap="square" rtlCol="0">
              <a:spAutoFit/>
            </a:bodyPr>
            <a:lstStyle/>
            <a:p>
              <a:pPr algn="ctr">
                <a:lnSpc>
                  <a:spcPct val="130000"/>
                </a:lnSpc>
              </a:pPr>
              <a:r>
                <a:rPr lang="zh-CN" altLang="en-US" sz="1000" dirty="0" smtClean="0">
                  <a:solidFill>
                    <a:schemeClr val="bg1"/>
                  </a:solidFill>
                  <a:latin typeface="方正黑体简体" panose="02010601030101010101" pitchFamily="2" charset="-122"/>
                  <a:ea typeface="方正黑体简体" panose="02010601030101010101" pitchFamily="2" charset="-122"/>
                  <a:cs typeface="+mn-ea"/>
                  <a:sym typeface="+mn-lt"/>
                </a:rPr>
                <a:t>推广方案计划</a:t>
              </a:r>
              <a:endParaRPr lang="en-US" altLang="zh-CN" sz="1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cxnSp>
        <p:nvCxnSpPr>
          <p:cNvPr id="36" name="直接连接符 35"/>
          <p:cNvCxnSpPr/>
          <p:nvPr/>
        </p:nvCxnSpPr>
        <p:spPr>
          <a:xfrm>
            <a:off x="1000897" y="2929666"/>
            <a:ext cx="395416" cy="0"/>
          </a:xfrm>
          <a:prstGeom prst="line">
            <a:avLst/>
          </a:prstGeom>
          <a:ln w="12700">
            <a:solidFill>
              <a:srgbClr val="4F4D50"/>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8501448" y="2929666"/>
            <a:ext cx="395416" cy="0"/>
          </a:xfrm>
          <a:prstGeom prst="line">
            <a:avLst/>
          </a:prstGeom>
          <a:ln w="12700">
            <a:solidFill>
              <a:srgbClr val="4F4D5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971425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additive="base">
                                        <p:cTn id="14" dur="500" fill="hold"/>
                                        <p:tgtEl>
                                          <p:spTgt spid="6"/>
                                        </p:tgtEl>
                                        <p:attrNameLst>
                                          <p:attrName>ppt_x</p:attrName>
                                        </p:attrNameLst>
                                      </p:cBhvr>
                                      <p:tavLst>
                                        <p:tav tm="0">
                                          <p:val>
                                            <p:strVal val="#ppt_x"/>
                                          </p:val>
                                        </p:tav>
                                        <p:tav tm="100000">
                                          <p:val>
                                            <p:strVal val="#ppt_x"/>
                                          </p:val>
                                        </p:tav>
                                      </p:tavLst>
                                    </p:anim>
                                    <p:anim calcmode="lin" valueType="num">
                                      <p:cBhvr additive="base">
                                        <p:cTn id="15" dur="500" fill="hold"/>
                                        <p:tgtEl>
                                          <p:spTgt spid="6"/>
                                        </p:tgtEl>
                                        <p:attrNameLst>
                                          <p:attrName>ppt_y</p:attrName>
                                        </p:attrNameLst>
                                      </p:cBhvr>
                                      <p:tavLst>
                                        <p:tav tm="0">
                                          <p:val>
                                            <p:strVal val="1+#ppt_h/2"/>
                                          </p:val>
                                        </p:tav>
                                        <p:tav tm="100000">
                                          <p:val>
                                            <p:strVal val="#ppt_y"/>
                                          </p:val>
                                        </p:tav>
                                      </p:tavLst>
                                    </p:anim>
                                  </p:childTnLst>
                                </p:cTn>
                              </p:par>
                              <p:par>
                                <p:cTn id="16" presetID="2" presetClass="entr" presetSubtype="4"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 calcmode="lin" valueType="num">
                                      <p:cBhvr additive="base">
                                        <p:cTn id="18" dur="500" fill="hold"/>
                                        <p:tgtEl>
                                          <p:spTgt spid="7"/>
                                        </p:tgtEl>
                                        <p:attrNameLst>
                                          <p:attrName>ppt_x</p:attrName>
                                        </p:attrNameLst>
                                      </p:cBhvr>
                                      <p:tavLst>
                                        <p:tav tm="0">
                                          <p:val>
                                            <p:strVal val="#ppt_x"/>
                                          </p:val>
                                        </p:tav>
                                        <p:tav tm="100000">
                                          <p:val>
                                            <p:strVal val="#ppt_x"/>
                                          </p:val>
                                        </p:tav>
                                      </p:tavLst>
                                    </p:anim>
                                    <p:anim calcmode="lin" valueType="num">
                                      <p:cBhvr additive="base">
                                        <p:cTn id="19" dur="500" fill="hold"/>
                                        <p:tgtEl>
                                          <p:spTgt spid="7"/>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0"/>
                                  </p:stCondLst>
                                  <p:childTnLst>
                                    <p:set>
                                      <p:cBhvr>
                                        <p:cTn id="21" dur="1" fill="hold">
                                          <p:stCondLst>
                                            <p:cond delay="0"/>
                                          </p:stCondLst>
                                        </p:cTn>
                                        <p:tgtEl>
                                          <p:spTgt spid="36"/>
                                        </p:tgtEl>
                                        <p:attrNameLst>
                                          <p:attrName>style.visibility</p:attrName>
                                        </p:attrNameLst>
                                      </p:cBhvr>
                                      <p:to>
                                        <p:strVal val="visible"/>
                                      </p:to>
                                    </p:set>
                                    <p:anim calcmode="lin" valueType="num">
                                      <p:cBhvr additive="base">
                                        <p:cTn id="22" dur="500" fill="hold"/>
                                        <p:tgtEl>
                                          <p:spTgt spid="36"/>
                                        </p:tgtEl>
                                        <p:attrNameLst>
                                          <p:attrName>ppt_x</p:attrName>
                                        </p:attrNameLst>
                                      </p:cBhvr>
                                      <p:tavLst>
                                        <p:tav tm="0">
                                          <p:val>
                                            <p:strVal val="#ppt_x"/>
                                          </p:val>
                                        </p:tav>
                                        <p:tav tm="100000">
                                          <p:val>
                                            <p:strVal val="#ppt_x"/>
                                          </p:val>
                                        </p:tav>
                                      </p:tavLst>
                                    </p:anim>
                                    <p:anim calcmode="lin" valueType="num">
                                      <p:cBhvr additive="base">
                                        <p:cTn id="23" dur="500" fill="hold"/>
                                        <p:tgtEl>
                                          <p:spTgt spid="36"/>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 calcmode="lin" valueType="num">
                                      <p:cBhvr additive="base">
                                        <p:cTn id="26" dur="500" fill="hold"/>
                                        <p:tgtEl>
                                          <p:spTgt spid="8"/>
                                        </p:tgtEl>
                                        <p:attrNameLst>
                                          <p:attrName>ppt_x</p:attrName>
                                        </p:attrNameLst>
                                      </p:cBhvr>
                                      <p:tavLst>
                                        <p:tav tm="0">
                                          <p:val>
                                            <p:strVal val="#ppt_x"/>
                                          </p:val>
                                        </p:tav>
                                        <p:tav tm="100000">
                                          <p:val>
                                            <p:strVal val="#ppt_x"/>
                                          </p:val>
                                        </p:tav>
                                      </p:tavLst>
                                    </p:anim>
                                    <p:anim calcmode="lin" valueType="num">
                                      <p:cBhvr additive="base">
                                        <p:cTn id="27" dur="500" fill="hold"/>
                                        <p:tgtEl>
                                          <p:spTgt spid="8"/>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par>
                                <p:cTn id="32" presetID="2" presetClass="entr" presetSubtype="4" fill="hold" nodeType="withEffect">
                                  <p:stCondLst>
                                    <p:cond delay="0"/>
                                  </p:stCondLst>
                                  <p:childTnLst>
                                    <p:set>
                                      <p:cBhvr>
                                        <p:cTn id="33" dur="1" fill="hold">
                                          <p:stCondLst>
                                            <p:cond delay="0"/>
                                          </p:stCondLst>
                                        </p:cTn>
                                        <p:tgtEl>
                                          <p:spTgt spid="37"/>
                                        </p:tgtEl>
                                        <p:attrNameLst>
                                          <p:attrName>style.visibility</p:attrName>
                                        </p:attrNameLst>
                                      </p:cBhvr>
                                      <p:to>
                                        <p:strVal val="visible"/>
                                      </p:to>
                                    </p:set>
                                    <p:anim calcmode="lin" valueType="num">
                                      <p:cBhvr additive="base">
                                        <p:cTn id="34" dur="500" fill="hold"/>
                                        <p:tgtEl>
                                          <p:spTgt spid="37"/>
                                        </p:tgtEl>
                                        <p:attrNameLst>
                                          <p:attrName>ppt_x</p:attrName>
                                        </p:attrNameLst>
                                      </p:cBhvr>
                                      <p:tavLst>
                                        <p:tav tm="0">
                                          <p:val>
                                            <p:strVal val="#ppt_x"/>
                                          </p:val>
                                        </p:tav>
                                        <p:tav tm="100000">
                                          <p:val>
                                            <p:strVal val="#ppt_x"/>
                                          </p:val>
                                        </p:tav>
                                      </p:tavLst>
                                    </p:anim>
                                    <p:anim calcmode="lin" valueType="num">
                                      <p:cBhvr additive="base">
                                        <p:cTn id="35"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组合 36"/>
          <p:cNvGrpSpPr/>
          <p:nvPr/>
        </p:nvGrpSpPr>
        <p:grpSpPr>
          <a:xfrm>
            <a:off x="481368" y="440281"/>
            <a:ext cx="2007509" cy="671167"/>
            <a:chOff x="481368" y="440281"/>
            <a:chExt cx="2007509" cy="671167"/>
          </a:xfrm>
        </p:grpSpPr>
        <p:sp>
          <p:nvSpPr>
            <p:cNvPr id="41" name="TextBox 6">
              <a:extLst>
                <a:ext uri="{FF2B5EF4-FFF2-40B4-BE49-F238E27FC236}">
                  <a16:creationId xmlns:a16="http://schemas.microsoft.com/office/drawing/2014/main" xmlns="" id="{A7E18EC8-5BD1-4C84-BBA5-E835145B4F37}"/>
                </a:ext>
              </a:extLst>
            </p:cNvPr>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03</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42"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执行方式</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3" name="矩形 42"/>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44" name="组合 43"/>
          <p:cNvGrpSpPr/>
          <p:nvPr/>
        </p:nvGrpSpPr>
        <p:grpSpPr>
          <a:xfrm>
            <a:off x="4592131" y="1593668"/>
            <a:ext cx="3157857" cy="4402183"/>
            <a:chOff x="4496977" y="1528353"/>
            <a:chExt cx="3157857" cy="4402183"/>
          </a:xfrm>
        </p:grpSpPr>
        <p:sp>
          <p:nvSpPr>
            <p:cNvPr id="45" name="矩形 44"/>
            <p:cNvSpPr/>
            <p:nvPr/>
          </p:nvSpPr>
          <p:spPr>
            <a:xfrm>
              <a:off x="4496977" y="1528353"/>
              <a:ext cx="3157857" cy="4402183"/>
            </a:xfrm>
            <a:prstGeom prst="rect">
              <a:avLst/>
            </a:prstGeom>
            <a:solidFill>
              <a:schemeClr val="bg1"/>
            </a:solidFill>
            <a:ln>
              <a:noFill/>
            </a:ln>
            <a:effectLst>
              <a:outerShdw blurRad="254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矩形 45"/>
            <p:cNvSpPr/>
            <p:nvPr/>
          </p:nvSpPr>
          <p:spPr>
            <a:xfrm>
              <a:off x="4496977" y="1528353"/>
              <a:ext cx="3157857" cy="2194562"/>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TextBox 21"/>
            <p:cNvSpPr txBox="1"/>
            <p:nvPr/>
          </p:nvSpPr>
          <p:spPr>
            <a:xfrm>
              <a:off x="5021527" y="4327471"/>
              <a:ext cx="2206076" cy="800219"/>
            </a:xfrm>
            <a:prstGeom prst="rect">
              <a:avLst/>
            </a:prstGeom>
            <a:noFill/>
          </p:spPr>
          <p:txBody>
            <a:bodyPr wrap="square" lIns="0" tIns="0" rIns="0" bIns="0" rtlCol="0">
              <a:spAutoFit/>
            </a:bodyPr>
            <a:lstStyle/>
            <a:p>
              <a:pPr algn="ctr">
                <a:lnSpc>
                  <a:spcPct val="13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粘贴并</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选择只保留文字。您的内容打在这里中选择粘贴并选择只保留</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文字</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48" name="Subtitle 2">
              <a:extLst>
                <a:ext uri="{FF2B5EF4-FFF2-40B4-BE49-F238E27FC236}">
                  <a16:creationId xmlns="" xmlns:a16="http://schemas.microsoft.com/office/drawing/2014/main" id="{360062CF-4239-4286-B703-132EC1F0E32B}"/>
                </a:ext>
              </a:extLst>
            </p:cNvPr>
            <p:cNvSpPr txBox="1">
              <a:spLocks/>
            </p:cNvSpPr>
            <p:nvPr/>
          </p:nvSpPr>
          <p:spPr>
            <a:xfrm>
              <a:off x="5215197" y="3886954"/>
              <a:ext cx="1818736" cy="414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spcBef>
                  <a:spcPts val="0"/>
                </a:spcBef>
                <a:defRPr/>
              </a:pPr>
              <a:r>
                <a:rPr lang="zh-CN" altLang="en-US" sz="1400" dirty="0">
                  <a:solidFill>
                    <a:srgbClr val="4F4D50"/>
                  </a:solidFill>
                  <a:latin typeface="微软雅黑" panose="020B0503020204020204" pitchFamily="34" charset="-122"/>
                  <a:ea typeface="微软雅黑" panose="020B0503020204020204" pitchFamily="34" charset="-122"/>
                  <a:cs typeface="Lato" panose="020F0502020204030203" pitchFamily="34" charset="0"/>
                </a:rPr>
                <a:t>执行</a:t>
              </a:r>
              <a:r>
                <a:rPr lang="zh-CN" altLang="en-US" sz="1400" dirty="0" smtClean="0">
                  <a:solidFill>
                    <a:srgbClr val="4F4D50"/>
                  </a:solidFill>
                  <a:latin typeface="微软雅黑" panose="020B0503020204020204" pitchFamily="34" charset="-122"/>
                  <a:ea typeface="微软雅黑" panose="020B0503020204020204" pitchFamily="34" charset="-122"/>
                  <a:cs typeface="Lato" panose="020F0502020204030203" pitchFamily="34" charset="0"/>
                </a:rPr>
                <a:t>方式</a:t>
              </a:r>
              <a:r>
                <a:rPr lang="zh-CN" altLang="en-US" sz="1400" dirty="0">
                  <a:solidFill>
                    <a:srgbClr val="4F4D50"/>
                  </a:solidFill>
                  <a:latin typeface="微软雅黑" panose="020B0503020204020204" pitchFamily="34" charset="-122"/>
                  <a:ea typeface="微软雅黑" panose="020B0503020204020204" pitchFamily="34" charset="-122"/>
                  <a:cs typeface="Lato" panose="020F0502020204030203" pitchFamily="34" charset="0"/>
                </a:rPr>
                <a:t>二</a:t>
              </a:r>
              <a:endParaRPr lang="id-ID" altLang="zh-CN" sz="1400" dirty="0">
                <a:solidFill>
                  <a:srgbClr val="4F4D50"/>
                </a:solidFill>
                <a:latin typeface="微软雅黑" panose="020B0503020204020204" pitchFamily="34" charset="-122"/>
                <a:ea typeface="微软雅黑" panose="020B0503020204020204" pitchFamily="34" charset="-122"/>
                <a:cs typeface="Lato" panose="020F0502020204030203" pitchFamily="34" charset="0"/>
              </a:endParaRPr>
            </a:p>
          </p:txBody>
        </p:sp>
        <p:cxnSp>
          <p:nvCxnSpPr>
            <p:cNvPr id="49" name="直接连接符 48"/>
            <p:cNvCxnSpPr/>
            <p:nvPr/>
          </p:nvCxnSpPr>
          <p:spPr>
            <a:xfrm>
              <a:off x="5799909" y="5499463"/>
              <a:ext cx="535577" cy="0"/>
            </a:xfrm>
            <a:prstGeom prst="line">
              <a:avLst/>
            </a:prstGeom>
            <a:ln w="38100">
              <a:solidFill>
                <a:srgbClr val="4F4D50"/>
              </a:solidFill>
            </a:ln>
          </p:spPr>
          <p:style>
            <a:lnRef idx="1">
              <a:schemeClr val="accent1"/>
            </a:lnRef>
            <a:fillRef idx="0">
              <a:schemeClr val="accent1"/>
            </a:fillRef>
            <a:effectRef idx="0">
              <a:schemeClr val="accent1"/>
            </a:effectRef>
            <a:fontRef idx="minor">
              <a:schemeClr val="tx1"/>
            </a:fontRef>
          </p:style>
        </p:cxnSp>
      </p:grpSp>
      <p:grpSp>
        <p:nvGrpSpPr>
          <p:cNvPr id="50" name="组合 49"/>
          <p:cNvGrpSpPr/>
          <p:nvPr/>
        </p:nvGrpSpPr>
        <p:grpSpPr>
          <a:xfrm>
            <a:off x="1335767" y="1951490"/>
            <a:ext cx="2870473" cy="4001558"/>
            <a:chOff x="4496977" y="1528353"/>
            <a:chExt cx="3157857" cy="4402183"/>
          </a:xfrm>
          <a:scene3d>
            <a:camera prst="perspectiveRight"/>
            <a:lightRig rig="threePt" dir="t"/>
          </a:scene3d>
        </p:grpSpPr>
        <p:sp>
          <p:nvSpPr>
            <p:cNvPr id="51" name="矩形 50"/>
            <p:cNvSpPr/>
            <p:nvPr/>
          </p:nvSpPr>
          <p:spPr>
            <a:xfrm>
              <a:off x="4496977" y="1528353"/>
              <a:ext cx="3157857" cy="4402183"/>
            </a:xfrm>
            <a:prstGeom prst="rect">
              <a:avLst/>
            </a:prstGeom>
            <a:solidFill>
              <a:schemeClr val="bg1"/>
            </a:solidFill>
            <a:ln>
              <a:noFill/>
            </a:ln>
            <a:effectLst>
              <a:outerShdw blurRad="254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4496977" y="1528353"/>
              <a:ext cx="3157857" cy="2194562"/>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TextBox 21"/>
            <p:cNvSpPr txBox="1"/>
            <p:nvPr/>
          </p:nvSpPr>
          <p:spPr>
            <a:xfrm>
              <a:off x="5021527" y="4327471"/>
              <a:ext cx="2206076" cy="800219"/>
            </a:xfrm>
            <a:prstGeom prst="rect">
              <a:avLst/>
            </a:prstGeom>
            <a:noFill/>
          </p:spPr>
          <p:txBody>
            <a:bodyPr wrap="square" lIns="0" tIns="0" rIns="0" bIns="0" rtlCol="0">
              <a:spAutoFit/>
            </a:bodyPr>
            <a:lstStyle/>
            <a:p>
              <a:pPr algn="ctr">
                <a:lnSpc>
                  <a:spcPct val="13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粘贴并</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选择只保留文字。您的内容打在这里中选择粘贴并选择只保留</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文字</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54" name="Subtitle 2">
              <a:extLst>
                <a:ext uri="{FF2B5EF4-FFF2-40B4-BE49-F238E27FC236}">
                  <a16:creationId xmlns="" xmlns:a16="http://schemas.microsoft.com/office/drawing/2014/main" id="{360062CF-4239-4286-B703-132EC1F0E32B}"/>
                </a:ext>
              </a:extLst>
            </p:cNvPr>
            <p:cNvSpPr txBox="1">
              <a:spLocks/>
            </p:cNvSpPr>
            <p:nvPr/>
          </p:nvSpPr>
          <p:spPr>
            <a:xfrm>
              <a:off x="5215197" y="3886954"/>
              <a:ext cx="1818736" cy="414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spcBef>
                  <a:spcPts val="0"/>
                </a:spcBef>
                <a:defRPr/>
              </a:pPr>
              <a:r>
                <a:rPr lang="zh-CN" altLang="en-US" sz="1400" dirty="0" smtClean="0">
                  <a:solidFill>
                    <a:srgbClr val="4F4D50"/>
                  </a:solidFill>
                  <a:latin typeface="微软雅黑" panose="020B0503020204020204" pitchFamily="34" charset="-122"/>
                  <a:ea typeface="微软雅黑" panose="020B0503020204020204" pitchFamily="34" charset="-122"/>
                  <a:cs typeface="Lato" panose="020F0502020204030203" pitchFamily="34" charset="0"/>
                </a:rPr>
                <a:t>执行方式一</a:t>
              </a:r>
              <a:endParaRPr lang="id-ID" sz="1400" dirty="0">
                <a:solidFill>
                  <a:srgbClr val="4F4D50"/>
                </a:solidFill>
                <a:latin typeface="微软雅黑" panose="020B0503020204020204" pitchFamily="34" charset="-122"/>
                <a:ea typeface="微软雅黑" panose="020B0503020204020204" pitchFamily="34" charset="-122"/>
                <a:cs typeface="Lato" panose="020F0502020204030203" pitchFamily="34" charset="0"/>
              </a:endParaRPr>
            </a:p>
          </p:txBody>
        </p:sp>
        <p:cxnSp>
          <p:nvCxnSpPr>
            <p:cNvPr id="55" name="直接连接符 54"/>
            <p:cNvCxnSpPr/>
            <p:nvPr/>
          </p:nvCxnSpPr>
          <p:spPr>
            <a:xfrm>
              <a:off x="5799909" y="5499463"/>
              <a:ext cx="535577" cy="0"/>
            </a:xfrm>
            <a:prstGeom prst="line">
              <a:avLst/>
            </a:prstGeom>
            <a:ln w="38100">
              <a:solidFill>
                <a:srgbClr val="4F4D50"/>
              </a:solidFill>
            </a:ln>
          </p:spPr>
          <p:style>
            <a:lnRef idx="1">
              <a:schemeClr val="accent1"/>
            </a:lnRef>
            <a:fillRef idx="0">
              <a:schemeClr val="accent1"/>
            </a:fillRef>
            <a:effectRef idx="0">
              <a:schemeClr val="accent1"/>
            </a:effectRef>
            <a:fontRef idx="minor">
              <a:schemeClr val="tx1"/>
            </a:fontRef>
          </p:style>
        </p:cxnSp>
      </p:grpSp>
      <p:grpSp>
        <p:nvGrpSpPr>
          <p:cNvPr id="56" name="组合 55"/>
          <p:cNvGrpSpPr/>
          <p:nvPr/>
        </p:nvGrpSpPr>
        <p:grpSpPr>
          <a:xfrm>
            <a:off x="8135878" y="1951490"/>
            <a:ext cx="2870473" cy="4001558"/>
            <a:chOff x="4496977" y="1528353"/>
            <a:chExt cx="3157857" cy="4402183"/>
          </a:xfrm>
          <a:scene3d>
            <a:camera prst="perspectiveLeft"/>
            <a:lightRig rig="threePt" dir="t"/>
          </a:scene3d>
        </p:grpSpPr>
        <p:sp>
          <p:nvSpPr>
            <p:cNvPr id="57" name="矩形 56"/>
            <p:cNvSpPr/>
            <p:nvPr/>
          </p:nvSpPr>
          <p:spPr>
            <a:xfrm>
              <a:off x="4496977" y="1528353"/>
              <a:ext cx="3157857" cy="4402183"/>
            </a:xfrm>
            <a:prstGeom prst="rect">
              <a:avLst/>
            </a:prstGeom>
            <a:solidFill>
              <a:schemeClr val="bg1"/>
            </a:solidFill>
            <a:ln>
              <a:noFill/>
            </a:ln>
            <a:effectLst>
              <a:outerShdw blurRad="254000" sx="102000" sy="102000" algn="ctr"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矩形 57"/>
            <p:cNvSpPr/>
            <p:nvPr/>
          </p:nvSpPr>
          <p:spPr>
            <a:xfrm>
              <a:off x="4496977" y="1528353"/>
              <a:ext cx="3157857" cy="2194562"/>
            </a:xfrm>
            <a:prstGeom prst="rect">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TextBox 21"/>
            <p:cNvSpPr txBox="1"/>
            <p:nvPr/>
          </p:nvSpPr>
          <p:spPr>
            <a:xfrm>
              <a:off x="5021527" y="4327471"/>
              <a:ext cx="2206076" cy="800219"/>
            </a:xfrm>
            <a:prstGeom prst="rect">
              <a:avLst/>
            </a:prstGeom>
            <a:noFill/>
          </p:spPr>
          <p:txBody>
            <a:bodyPr wrap="square" lIns="0" tIns="0" rIns="0" bIns="0" rtlCol="0">
              <a:spAutoFit/>
            </a:bodyPr>
            <a:lstStyle/>
            <a:p>
              <a:pPr algn="ctr">
                <a:lnSpc>
                  <a:spcPct val="13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粘贴并</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选择只保留文字。您的内容打在这里中选择粘贴并选择只保留</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文字</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0" name="Subtitle 2">
              <a:extLst>
                <a:ext uri="{FF2B5EF4-FFF2-40B4-BE49-F238E27FC236}">
                  <a16:creationId xmlns="" xmlns:a16="http://schemas.microsoft.com/office/drawing/2014/main" id="{360062CF-4239-4286-B703-132EC1F0E32B}"/>
                </a:ext>
              </a:extLst>
            </p:cNvPr>
            <p:cNvSpPr txBox="1">
              <a:spLocks/>
            </p:cNvSpPr>
            <p:nvPr/>
          </p:nvSpPr>
          <p:spPr>
            <a:xfrm>
              <a:off x="5215197" y="3886954"/>
              <a:ext cx="1818736" cy="414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30000"/>
                </a:lnSpc>
                <a:spcBef>
                  <a:spcPts val="0"/>
                </a:spcBef>
                <a:defRPr/>
              </a:pPr>
              <a:r>
                <a:rPr lang="zh-CN" altLang="en-US" sz="1400" dirty="0">
                  <a:solidFill>
                    <a:srgbClr val="4F4D50"/>
                  </a:solidFill>
                  <a:latin typeface="微软雅黑" panose="020B0503020204020204" pitchFamily="34" charset="-122"/>
                  <a:ea typeface="微软雅黑" panose="020B0503020204020204" pitchFamily="34" charset="-122"/>
                  <a:cs typeface="Lato" panose="020F0502020204030203" pitchFamily="34" charset="0"/>
                </a:rPr>
                <a:t>执行</a:t>
              </a:r>
              <a:r>
                <a:rPr lang="zh-CN" altLang="en-US" sz="1400" dirty="0" smtClean="0">
                  <a:solidFill>
                    <a:srgbClr val="4F4D50"/>
                  </a:solidFill>
                  <a:latin typeface="微软雅黑" panose="020B0503020204020204" pitchFamily="34" charset="-122"/>
                  <a:ea typeface="微软雅黑" panose="020B0503020204020204" pitchFamily="34" charset="-122"/>
                  <a:cs typeface="Lato" panose="020F0502020204030203" pitchFamily="34" charset="0"/>
                </a:rPr>
                <a:t>方式三</a:t>
              </a:r>
              <a:endParaRPr lang="id-ID" altLang="zh-CN" sz="1400" dirty="0">
                <a:solidFill>
                  <a:srgbClr val="4F4D50"/>
                </a:solidFill>
                <a:latin typeface="微软雅黑" panose="020B0503020204020204" pitchFamily="34" charset="-122"/>
                <a:ea typeface="微软雅黑" panose="020B0503020204020204" pitchFamily="34" charset="-122"/>
                <a:cs typeface="Lato" panose="020F0502020204030203" pitchFamily="34" charset="0"/>
              </a:endParaRPr>
            </a:p>
          </p:txBody>
        </p:sp>
        <p:cxnSp>
          <p:nvCxnSpPr>
            <p:cNvPr id="61" name="直接连接符 60"/>
            <p:cNvCxnSpPr/>
            <p:nvPr/>
          </p:nvCxnSpPr>
          <p:spPr>
            <a:xfrm>
              <a:off x="5799909" y="5499463"/>
              <a:ext cx="535577" cy="0"/>
            </a:xfrm>
            <a:prstGeom prst="line">
              <a:avLst/>
            </a:prstGeom>
            <a:ln w="38100">
              <a:solidFill>
                <a:srgbClr val="4F4D5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2168632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 calcmode="lin" valueType="num">
                                      <p:cBhvr additive="base">
                                        <p:cTn id="7" dur="500" fill="hold"/>
                                        <p:tgtEl>
                                          <p:spTgt spid="50"/>
                                        </p:tgtEl>
                                        <p:attrNameLst>
                                          <p:attrName>ppt_x</p:attrName>
                                        </p:attrNameLst>
                                      </p:cBhvr>
                                      <p:tavLst>
                                        <p:tav tm="0">
                                          <p:val>
                                            <p:strVal val="0-#ppt_w/2"/>
                                          </p:val>
                                        </p:tav>
                                        <p:tav tm="100000">
                                          <p:val>
                                            <p:strVal val="#ppt_x"/>
                                          </p:val>
                                        </p:tav>
                                      </p:tavLst>
                                    </p:anim>
                                    <p:anim calcmode="lin" valueType="num">
                                      <p:cBhvr additive="base">
                                        <p:cTn id="8" dur="500" fill="hold"/>
                                        <p:tgtEl>
                                          <p:spTgt spid="50"/>
                                        </p:tgtEl>
                                        <p:attrNameLst>
                                          <p:attrName>ppt_y</p:attrName>
                                        </p:attrNameLst>
                                      </p:cBhvr>
                                      <p:tavLst>
                                        <p:tav tm="0">
                                          <p:val>
                                            <p:strVal val="#ppt_y"/>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4"/>
                                        </p:tgtEl>
                                        <p:attrNameLst>
                                          <p:attrName>style.visibility</p:attrName>
                                        </p:attrNameLst>
                                      </p:cBhvr>
                                      <p:to>
                                        <p:strVal val="visible"/>
                                      </p:to>
                                    </p:set>
                                    <p:anim calcmode="lin" valueType="num">
                                      <p:cBhvr additive="base">
                                        <p:cTn id="11" dur="500" fill="hold"/>
                                        <p:tgtEl>
                                          <p:spTgt spid="44"/>
                                        </p:tgtEl>
                                        <p:attrNameLst>
                                          <p:attrName>ppt_x</p:attrName>
                                        </p:attrNameLst>
                                      </p:cBhvr>
                                      <p:tavLst>
                                        <p:tav tm="0">
                                          <p:val>
                                            <p:strVal val="#ppt_x"/>
                                          </p:val>
                                        </p:tav>
                                        <p:tav tm="100000">
                                          <p:val>
                                            <p:strVal val="#ppt_x"/>
                                          </p:val>
                                        </p:tav>
                                      </p:tavLst>
                                    </p:anim>
                                    <p:anim calcmode="lin" valueType="num">
                                      <p:cBhvr additive="base">
                                        <p:cTn id="12" dur="500" fill="hold"/>
                                        <p:tgtEl>
                                          <p:spTgt spid="44"/>
                                        </p:tgtEl>
                                        <p:attrNameLst>
                                          <p:attrName>ppt_y</p:attrName>
                                        </p:attrNameLst>
                                      </p:cBhvr>
                                      <p:tavLst>
                                        <p:tav tm="0">
                                          <p:val>
                                            <p:strVal val="1+#ppt_h/2"/>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56"/>
                                        </p:tgtEl>
                                        <p:attrNameLst>
                                          <p:attrName>style.visibility</p:attrName>
                                        </p:attrNameLst>
                                      </p:cBhvr>
                                      <p:to>
                                        <p:strVal val="visible"/>
                                      </p:to>
                                    </p:set>
                                    <p:anim calcmode="lin" valueType="num">
                                      <p:cBhvr additive="base">
                                        <p:cTn id="15" dur="500" fill="hold"/>
                                        <p:tgtEl>
                                          <p:spTgt spid="56"/>
                                        </p:tgtEl>
                                        <p:attrNameLst>
                                          <p:attrName>ppt_x</p:attrName>
                                        </p:attrNameLst>
                                      </p:cBhvr>
                                      <p:tavLst>
                                        <p:tav tm="0">
                                          <p:val>
                                            <p:strVal val="1+#ppt_w/2"/>
                                          </p:val>
                                        </p:tav>
                                        <p:tav tm="100000">
                                          <p:val>
                                            <p:strVal val="#ppt_x"/>
                                          </p:val>
                                        </p:tav>
                                      </p:tavLst>
                                    </p:anim>
                                    <p:anim calcmode="lin" valueType="num">
                                      <p:cBhvr additive="base">
                                        <p:cTn id="16" dur="500" fill="hold"/>
                                        <p:tgtEl>
                                          <p:spTgt spid="5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020" y="-2244971"/>
            <a:ext cx="4630615" cy="4630615"/>
          </a:xfrm>
          <a:prstGeom prst="ellipse">
            <a:avLst/>
          </a:prstGeom>
          <a:blipFill dpi="0" rotWithShape="1">
            <a:blip r:embed="rId3">
              <a:extLst>
                <a:ext uri="{28A0092B-C50C-407E-A947-70E740481C1C}">
                  <a14:useLocalDpi xmlns:a14="http://schemas.microsoft.com/office/drawing/2010/main" val="0"/>
                </a:ext>
              </a:extLst>
            </a:blip>
            <a:srcRect/>
            <a:stretch>
              <a:fillRect l="-24963" r="-24963"/>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 name="椭圆 4"/>
          <p:cNvSpPr/>
          <p:nvPr/>
        </p:nvSpPr>
        <p:spPr>
          <a:xfrm>
            <a:off x="2910254" y="-3122737"/>
            <a:ext cx="6386147" cy="6386147"/>
          </a:xfrm>
          <a:prstGeom prst="ellipse">
            <a:avLst/>
          </a:prstGeom>
          <a:noFill/>
          <a:ln w="5715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5186136" y="2355832"/>
            <a:ext cx="1819729" cy="2174185"/>
          </a:xfrm>
          <a:prstGeom prst="rect">
            <a:avLst/>
          </a:prstGeom>
          <a:noFill/>
          <a:ln>
            <a:noFill/>
          </a:ln>
          <a:effectLst>
            <a:outerShdw blurRad="254000" dist="63500" dir="2700000" algn="tl" rotWithShape="0">
              <a:prstClr val="black">
                <a:alpha val="30000"/>
              </a:prstClr>
            </a:outerShdw>
          </a:effectLst>
        </p:spPr>
        <p:txBody>
          <a:bodyPr wrap="none" rtlCol="0">
            <a:spAutoFit/>
          </a:bodyPr>
          <a:lstStyle/>
          <a:p>
            <a:pPr algn="ctr">
              <a:lnSpc>
                <a:spcPct val="130000"/>
              </a:lnSpc>
            </a:pPr>
            <a:r>
              <a:rPr lang="en-US" altLang="zh-CN" sz="11500" dirty="0" smtClean="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04</a:t>
            </a:r>
            <a:endParaRPr lang="zh-CN" altLang="en-US"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2157116" y="2233244"/>
            <a:ext cx="890953" cy="890953"/>
          </a:xfrm>
          <a:prstGeom prst="ellipse">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8" name="椭圆 7"/>
          <p:cNvSpPr/>
          <p:nvPr/>
        </p:nvSpPr>
        <p:spPr>
          <a:xfrm>
            <a:off x="8886611" y="2799399"/>
            <a:ext cx="257320" cy="257320"/>
          </a:xfrm>
          <a:prstGeom prst="ellipse">
            <a:avLst/>
          </a:prstGeom>
          <a:solidFill>
            <a:srgbClr val="EFEFE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9" name="椭圆 8"/>
          <p:cNvSpPr/>
          <p:nvPr/>
        </p:nvSpPr>
        <p:spPr>
          <a:xfrm>
            <a:off x="9547433" y="1731138"/>
            <a:ext cx="502106" cy="502106"/>
          </a:xfrm>
          <a:prstGeom prst="ellipse">
            <a:avLst/>
          </a:prstGeom>
          <a:solidFill>
            <a:srgbClr val="9FB8D6">
              <a:alpha val="45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11" name="文本框 10"/>
          <p:cNvSpPr txBox="1"/>
          <p:nvPr/>
        </p:nvSpPr>
        <p:spPr>
          <a:xfrm>
            <a:off x="4462096" y="4186515"/>
            <a:ext cx="3267808" cy="671659"/>
          </a:xfrm>
          <a:prstGeom prst="rect">
            <a:avLst/>
          </a:prstGeom>
          <a:noFill/>
          <a:effectLst>
            <a:outerShdw blurRad="254000" dist="63500" dir="2700000" algn="tl" rotWithShape="0">
              <a:prstClr val="black">
                <a:alpha val="30000"/>
              </a:prstClr>
            </a:outerShdw>
          </a:effectLst>
        </p:spPr>
        <p:txBody>
          <a:bodyPr wrap="square" rtlCol="0">
            <a:spAutoFit/>
          </a:bodyPr>
          <a:lstStyle/>
          <a:p>
            <a:pPr algn="ctr">
              <a:lnSpc>
                <a:spcPct val="130000"/>
              </a:lnSpc>
            </a:pPr>
            <a:r>
              <a:rPr lang="zh-CN" altLang="en-US" sz="3200" b="1" spc="3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市场分析</a:t>
            </a:r>
            <a:endParaRPr lang="zh-CN" altLang="en-US" sz="3200" b="1" spc="3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12" name="TextBox 11"/>
          <p:cNvSpPr txBox="1"/>
          <p:nvPr/>
        </p:nvSpPr>
        <p:spPr>
          <a:xfrm>
            <a:off x="3414186" y="4811813"/>
            <a:ext cx="5363628" cy="673454"/>
          </a:xfrm>
          <a:prstGeom prst="rect">
            <a:avLst/>
          </a:prstGeom>
          <a:noFill/>
        </p:spPr>
        <p:txBody>
          <a:bodyPr wrap="square" rtlCol="0">
            <a:spAutoFit/>
          </a:bodyPr>
          <a:lstStyle/>
          <a:p>
            <a:pPr algn="ctr">
              <a:lnSpc>
                <a:spcPct val="130000"/>
              </a:lnSpc>
            </a:pP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的内容打在这里，或者通过通过复制您的文本或者通过复制您的文本</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后</a:t>
            </a:r>
            <a:endParaRPr lang="en-US" altLang="zh-CN"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a:p>
            <a:pPr algn="ctr">
              <a:lnSpc>
                <a:spcPct val="130000"/>
              </a:lnSpc>
            </a:pP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在此</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框中选择</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粘贴保留</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文字您的内容打在</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这</a:t>
            </a:r>
            <a:endPar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377521444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14:presetBounceEnd="40000">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75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750" fill="hold"/>
                                            <p:tgtEl>
                                              <p:spTgt spid="6"/>
                                            </p:tgtEl>
                                            <p:attrNameLst>
                                              <p:attrName>ppt_x</p:attrName>
                                            </p:attrNameLst>
                                          </p:cBhvr>
                                          <p:tavLst>
                                            <p:tav tm="0">
                                              <p:val>
                                                <p:strVal val="#ppt_x"/>
                                              </p:val>
                                            </p:tav>
                                            <p:tav tm="100000">
                                              <p:val>
                                                <p:strVal val="#ppt_x"/>
                                              </p:val>
                                            </p:tav>
                                          </p:tavLst>
                                        </p:anim>
                                        <p:anim calcmode="lin" valueType="num">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矩形 37"/>
          <p:cNvSpPr/>
          <p:nvPr/>
        </p:nvSpPr>
        <p:spPr>
          <a:xfrm>
            <a:off x="0" y="3449034"/>
            <a:ext cx="12192000" cy="3429082"/>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a:latin typeface="方正黑体简体" panose="02010601030101010101" pitchFamily="2" charset="-122"/>
              <a:ea typeface="方正黑体简体" panose="02010601030101010101" pitchFamily="2" charset="-122"/>
            </a:endParaRPr>
          </a:p>
        </p:txBody>
      </p:sp>
      <p:grpSp>
        <p:nvGrpSpPr>
          <p:cNvPr id="46" name="组合 45"/>
          <p:cNvGrpSpPr/>
          <p:nvPr/>
        </p:nvGrpSpPr>
        <p:grpSpPr>
          <a:xfrm>
            <a:off x="1724561" y="1691790"/>
            <a:ext cx="9090212" cy="4047565"/>
            <a:chOff x="1724561" y="1358153"/>
            <a:chExt cx="9090212" cy="4047565"/>
          </a:xfrm>
        </p:grpSpPr>
        <p:grpSp>
          <p:nvGrpSpPr>
            <p:cNvPr id="47" name="组合 46"/>
            <p:cNvGrpSpPr/>
            <p:nvPr/>
          </p:nvGrpSpPr>
          <p:grpSpPr>
            <a:xfrm>
              <a:off x="1724561" y="1358153"/>
              <a:ext cx="9090212" cy="4047565"/>
              <a:chOff x="1724561" y="1358153"/>
              <a:chExt cx="9090212" cy="4047565"/>
            </a:xfrm>
            <a:effectLst>
              <a:outerShdw blurRad="254000" dist="63500" dir="2700000" algn="tl" rotWithShape="0">
                <a:prstClr val="black">
                  <a:alpha val="30000"/>
                </a:prstClr>
              </a:outerShdw>
            </a:effectLst>
          </p:grpSpPr>
          <p:sp>
            <p:nvSpPr>
              <p:cNvPr id="52" name="矩形 51"/>
              <p:cNvSpPr/>
              <p:nvPr/>
            </p:nvSpPr>
            <p:spPr>
              <a:xfrm>
                <a:off x="1724561" y="1358153"/>
                <a:ext cx="4545106" cy="4047565"/>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黑体简体" panose="02010601030101010101" pitchFamily="2" charset="-122"/>
                  <a:ea typeface="方正黑体简体" panose="02010601030101010101" pitchFamily="2" charset="-122"/>
                </a:endParaRPr>
              </a:p>
            </p:txBody>
          </p:sp>
          <p:sp>
            <p:nvSpPr>
              <p:cNvPr id="53" name="矩形 52"/>
              <p:cNvSpPr/>
              <p:nvPr/>
            </p:nvSpPr>
            <p:spPr>
              <a:xfrm>
                <a:off x="6269667" y="1358153"/>
                <a:ext cx="4545106" cy="40475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黑体简体" panose="02010601030101010101" pitchFamily="2" charset="-122"/>
                  <a:ea typeface="方正黑体简体" panose="02010601030101010101" pitchFamily="2" charset="-122"/>
                </a:endParaRPr>
              </a:p>
            </p:txBody>
          </p:sp>
        </p:grpSp>
        <p:sp>
          <p:nvSpPr>
            <p:cNvPr id="48" name="TextBox 21"/>
            <p:cNvSpPr txBox="1"/>
            <p:nvPr/>
          </p:nvSpPr>
          <p:spPr>
            <a:xfrm>
              <a:off x="6585110" y="2673784"/>
              <a:ext cx="3836361" cy="1615827"/>
            </a:xfrm>
            <a:prstGeom prst="rect">
              <a:avLst/>
            </a:prstGeom>
            <a:noFill/>
          </p:spPr>
          <p:txBody>
            <a:bodyPr wrap="square" lIns="0" tIns="0" rIns="0" bIns="0" rtlCol="0">
              <a:spAutoFit/>
            </a:bodyPr>
            <a:lstStyle/>
            <a:p>
              <a:pPr algn="just">
                <a:lnSpc>
                  <a:spcPct val="150000"/>
                </a:lnSpc>
              </a:pP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您的内容打在这里，或者通过复制您的文本后，在此框中选择</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粘贴并</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选择只保留</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文字您</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的内容，您的内容打在这里，或者通过复制您的文本后，在此框中选择粘贴并选择只</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保此</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框中选择粘贴并选择只保留文字您的</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内容</a:t>
              </a:r>
              <a:endParaRPr lang="en-US" altLang="zh-CN" sz="1000" dirty="0" smtClean="0">
                <a:solidFill>
                  <a:schemeClr val="tx1">
                    <a:lumMod val="50000"/>
                    <a:lumOff val="50000"/>
                  </a:schemeClr>
                </a:solidFill>
                <a:latin typeface="方正黑体简体" panose="02010601030101010101" pitchFamily="2" charset="-122"/>
                <a:ea typeface="方正黑体简体" panose="02010601030101010101" pitchFamily="2" charset="-122"/>
              </a:endParaRPr>
            </a:p>
            <a:p>
              <a:pPr algn="just">
                <a:lnSpc>
                  <a:spcPct val="150000"/>
                </a:lnSpc>
              </a:pP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您的内容打在这里，或者通过复制您的文本后，在此框中选择粘贴并选择只保留文字您的</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内容</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的文本</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后在此。</a:t>
              </a:r>
              <a:endParaRPr lang="en-US" altLang="zh-CN" sz="1000" dirty="0" smtClean="0">
                <a:solidFill>
                  <a:schemeClr val="tx1">
                    <a:lumMod val="50000"/>
                    <a:lumOff val="50000"/>
                  </a:schemeClr>
                </a:solidFill>
                <a:latin typeface="方正黑体简体" panose="02010601030101010101" pitchFamily="2" charset="-122"/>
                <a:ea typeface="方正黑体简体" panose="02010601030101010101" pitchFamily="2" charset="-122"/>
              </a:endParaRPr>
            </a:p>
            <a:p>
              <a:pPr algn="just">
                <a:lnSpc>
                  <a:spcPct val="150000"/>
                </a:lnSpc>
              </a:pP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您的内容打在这里，或者通过复制您的文本</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后在此</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框</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中。</a:t>
              </a:r>
              <a:endParaRPr lang="en-US" altLang="zh-CN" sz="1000" dirty="0">
                <a:solidFill>
                  <a:schemeClr val="tx1">
                    <a:lumMod val="50000"/>
                    <a:lumOff val="50000"/>
                  </a:schemeClr>
                </a:solidFill>
                <a:latin typeface="方正黑体简体" panose="02010601030101010101" pitchFamily="2" charset="-122"/>
                <a:ea typeface="方正黑体简体" panose="02010601030101010101" pitchFamily="2" charset="-122"/>
              </a:endParaRPr>
            </a:p>
          </p:txBody>
        </p:sp>
        <p:sp>
          <p:nvSpPr>
            <p:cNvPr id="49" name="Subtitle 2">
              <a:extLst>
                <a:ext uri="{FF2B5EF4-FFF2-40B4-BE49-F238E27FC236}">
                  <a16:creationId xmlns="" xmlns:a16="http://schemas.microsoft.com/office/drawing/2014/main" id="{360062CF-4239-4286-B703-132EC1F0E32B}"/>
                </a:ext>
              </a:extLst>
            </p:cNvPr>
            <p:cNvSpPr txBox="1">
              <a:spLocks/>
            </p:cNvSpPr>
            <p:nvPr/>
          </p:nvSpPr>
          <p:spPr>
            <a:xfrm>
              <a:off x="6489271" y="1956672"/>
              <a:ext cx="1717253" cy="414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defRPr/>
              </a:pPr>
              <a:r>
                <a:rPr lang="zh-CN" altLang="en-US" sz="1400" dirty="0" smtClean="0">
                  <a:solidFill>
                    <a:srgbClr val="4F4D50"/>
                  </a:solidFill>
                  <a:latin typeface="方正黑体简体" panose="02010601030101010101" pitchFamily="2" charset="-122"/>
                  <a:ea typeface="方正黑体简体" panose="02010601030101010101" pitchFamily="2" charset="-122"/>
                  <a:cs typeface="Lato" panose="020F0502020204030203" pitchFamily="34" charset="0"/>
                </a:rPr>
                <a:t>市场</a:t>
              </a:r>
              <a:r>
                <a:rPr lang="zh-CN" altLang="en-US" sz="1400" dirty="0">
                  <a:solidFill>
                    <a:srgbClr val="4F4D50"/>
                  </a:solidFill>
                  <a:latin typeface="方正黑体简体" panose="02010601030101010101" pitchFamily="2" charset="-122"/>
                  <a:ea typeface="方正黑体简体" panose="02010601030101010101" pitchFamily="2" charset="-122"/>
                  <a:cs typeface="Lato" panose="020F0502020204030203" pitchFamily="34" charset="0"/>
                </a:rPr>
                <a:t>概述</a:t>
              </a:r>
              <a:endParaRPr lang="id-ID" sz="1400" dirty="0">
                <a:solidFill>
                  <a:srgbClr val="4F4D50"/>
                </a:solidFill>
                <a:latin typeface="方正黑体简体" panose="02010601030101010101" pitchFamily="2" charset="-122"/>
                <a:ea typeface="方正黑体简体" panose="02010601030101010101" pitchFamily="2" charset="-122"/>
                <a:cs typeface="Lato" panose="020F0502020204030203" pitchFamily="34" charset="0"/>
              </a:endParaRPr>
            </a:p>
          </p:txBody>
        </p:sp>
        <p:cxnSp>
          <p:nvCxnSpPr>
            <p:cNvPr id="50" name="直接连接符 49"/>
            <p:cNvCxnSpPr/>
            <p:nvPr/>
          </p:nvCxnSpPr>
          <p:spPr>
            <a:xfrm>
              <a:off x="6585110" y="2476395"/>
              <a:ext cx="555278"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1" name="圆角矩形 50"/>
            <p:cNvSpPr/>
            <p:nvPr/>
          </p:nvSpPr>
          <p:spPr>
            <a:xfrm>
              <a:off x="6585110" y="4648201"/>
              <a:ext cx="972137" cy="233082"/>
            </a:xfrm>
            <a:prstGeom prst="roundRect">
              <a:avLst>
                <a:gd name="adj" fmla="val 50000"/>
              </a:avLst>
            </a:prstGeom>
            <a:solidFill>
              <a:srgbClr val="4F4D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00" dirty="0" smtClean="0">
                  <a:solidFill>
                    <a:schemeClr val="bg1"/>
                  </a:solidFill>
                  <a:latin typeface="方正黑体简体" panose="02010601030101010101" pitchFamily="2" charset="-122"/>
                  <a:ea typeface="方正黑体简体" panose="02010601030101010101" pitchFamily="2" charset="-122"/>
                </a:rPr>
                <a:t>添加标题</a:t>
              </a:r>
              <a:endParaRPr lang="zh-CN" altLang="en-US" sz="1000" dirty="0">
                <a:solidFill>
                  <a:schemeClr val="bg1"/>
                </a:solidFill>
                <a:latin typeface="方正黑体简体" panose="02010601030101010101" pitchFamily="2" charset="-122"/>
                <a:ea typeface="方正黑体简体" panose="02010601030101010101" pitchFamily="2" charset="-122"/>
              </a:endParaRPr>
            </a:p>
          </p:txBody>
        </p:sp>
      </p:grpSp>
      <p:grpSp>
        <p:nvGrpSpPr>
          <p:cNvPr id="54" name="组合 53"/>
          <p:cNvGrpSpPr/>
          <p:nvPr/>
        </p:nvGrpSpPr>
        <p:grpSpPr>
          <a:xfrm>
            <a:off x="481368" y="440281"/>
            <a:ext cx="2007509" cy="671167"/>
            <a:chOff x="481368" y="440281"/>
            <a:chExt cx="2007509" cy="671167"/>
          </a:xfrm>
        </p:grpSpPr>
        <p:sp>
          <p:nvSpPr>
            <p:cNvPr id="55" name="TextBox 6">
              <a:extLst>
                <a:ext uri="{FF2B5EF4-FFF2-40B4-BE49-F238E27FC236}">
                  <a16:creationId xmlns:a16="http://schemas.microsoft.com/office/drawing/2014/main" xmlns="" id="{A7E18EC8-5BD1-4C84-BBA5-E835145B4F37}"/>
                </a:ext>
              </a:extLst>
            </p:cNvPr>
            <p:cNvSpPr txBox="1"/>
            <p:nvPr/>
          </p:nvSpPr>
          <p:spPr>
            <a:xfrm>
              <a:off x="924025" y="536291"/>
              <a:ext cx="1564852" cy="57515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04</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56"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市场分析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7" name="矩形 5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0250093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randombar(horizontal)">
                                      <p:cBhvr>
                                        <p:cTn id="7" dur="500"/>
                                        <p:tgtEl>
                                          <p:spTgt spid="38"/>
                                        </p:tgtEl>
                                      </p:cBhvr>
                                    </p:animEffect>
                                  </p:childTnLst>
                                </p:cTn>
                              </p:par>
                              <p:par>
                                <p:cTn id="8" presetID="2" presetClass="entr" presetSubtype="4" fill="hold" nodeType="withEffect">
                                  <p:stCondLst>
                                    <p:cond delay="0"/>
                                  </p:stCondLst>
                                  <p:childTnLst>
                                    <p:set>
                                      <p:cBhvr>
                                        <p:cTn id="9" dur="1" fill="hold">
                                          <p:stCondLst>
                                            <p:cond delay="0"/>
                                          </p:stCondLst>
                                        </p:cTn>
                                        <p:tgtEl>
                                          <p:spTgt spid="46"/>
                                        </p:tgtEl>
                                        <p:attrNameLst>
                                          <p:attrName>style.visibility</p:attrName>
                                        </p:attrNameLst>
                                      </p:cBhvr>
                                      <p:to>
                                        <p:strVal val="visible"/>
                                      </p:to>
                                    </p:set>
                                    <p:anim calcmode="lin" valueType="num">
                                      <p:cBhvr additive="base">
                                        <p:cTn id="10" dur="500" fill="hold"/>
                                        <p:tgtEl>
                                          <p:spTgt spid="46"/>
                                        </p:tgtEl>
                                        <p:attrNameLst>
                                          <p:attrName>ppt_x</p:attrName>
                                        </p:attrNameLst>
                                      </p:cBhvr>
                                      <p:tavLst>
                                        <p:tav tm="0">
                                          <p:val>
                                            <p:strVal val="#ppt_x"/>
                                          </p:val>
                                        </p:tav>
                                        <p:tav tm="100000">
                                          <p:val>
                                            <p:strVal val="#ppt_x"/>
                                          </p:val>
                                        </p:tav>
                                      </p:tavLst>
                                    </p:anim>
                                    <p:anim calcmode="lin" valueType="num">
                                      <p:cBhvr additive="base">
                                        <p:cTn id="11"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空心弧 4"/>
          <p:cNvSpPr/>
          <p:nvPr/>
        </p:nvSpPr>
        <p:spPr>
          <a:xfrm>
            <a:off x="4498889" y="2384293"/>
            <a:ext cx="3194219" cy="3194219"/>
          </a:xfrm>
          <a:prstGeom prst="blockArc">
            <a:avLst>
              <a:gd name="adj1" fmla="val 10800000"/>
              <a:gd name="adj2" fmla="val 16200000"/>
              <a:gd name="adj3" fmla="val 4642"/>
            </a:avLst>
          </a:prstGeom>
          <a:solidFill>
            <a:schemeClr val="bg1">
              <a:lumMod val="8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6" name="空心弧 5"/>
          <p:cNvSpPr/>
          <p:nvPr/>
        </p:nvSpPr>
        <p:spPr>
          <a:xfrm>
            <a:off x="4498889" y="2384293"/>
            <a:ext cx="3194219" cy="3194219"/>
          </a:xfrm>
          <a:prstGeom prst="blockArc">
            <a:avLst>
              <a:gd name="adj1" fmla="val 5400000"/>
              <a:gd name="adj2" fmla="val 10800000"/>
              <a:gd name="adj3" fmla="val 4642"/>
            </a:avLst>
          </a:prstGeom>
          <a:solidFill>
            <a:schemeClr val="bg1">
              <a:lumMod val="8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7" name="空心弧 6"/>
          <p:cNvSpPr/>
          <p:nvPr/>
        </p:nvSpPr>
        <p:spPr>
          <a:xfrm>
            <a:off x="4498889" y="2384293"/>
            <a:ext cx="3194219" cy="3194219"/>
          </a:xfrm>
          <a:prstGeom prst="blockArc">
            <a:avLst>
              <a:gd name="adj1" fmla="val 0"/>
              <a:gd name="adj2" fmla="val 5400000"/>
              <a:gd name="adj3" fmla="val 4642"/>
            </a:avLst>
          </a:prstGeom>
          <a:solidFill>
            <a:schemeClr val="bg1">
              <a:lumMod val="8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8" name="空心弧 7"/>
          <p:cNvSpPr/>
          <p:nvPr/>
        </p:nvSpPr>
        <p:spPr>
          <a:xfrm>
            <a:off x="4498889" y="2384293"/>
            <a:ext cx="3194219" cy="3194219"/>
          </a:xfrm>
          <a:prstGeom prst="blockArc">
            <a:avLst>
              <a:gd name="adj1" fmla="val 16200000"/>
              <a:gd name="adj2" fmla="val 0"/>
              <a:gd name="adj3" fmla="val 4642"/>
            </a:avLst>
          </a:prstGeom>
          <a:solidFill>
            <a:schemeClr val="bg1">
              <a:lumMod val="85000"/>
            </a:schemeClr>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9" name="任意多边形 8"/>
          <p:cNvSpPr/>
          <p:nvPr/>
        </p:nvSpPr>
        <p:spPr>
          <a:xfrm>
            <a:off x="5360577" y="3245981"/>
            <a:ext cx="1470843" cy="1470843"/>
          </a:xfrm>
          <a:custGeom>
            <a:avLst/>
            <a:gdLst>
              <a:gd name="connsiteX0" fmla="*/ 0 w 1439167"/>
              <a:gd name="connsiteY0" fmla="*/ 719584 h 1439167"/>
              <a:gd name="connsiteX1" fmla="*/ 719584 w 1439167"/>
              <a:gd name="connsiteY1" fmla="*/ 0 h 1439167"/>
              <a:gd name="connsiteX2" fmla="*/ 1439168 w 1439167"/>
              <a:gd name="connsiteY2" fmla="*/ 719584 h 1439167"/>
              <a:gd name="connsiteX3" fmla="*/ 719584 w 1439167"/>
              <a:gd name="connsiteY3" fmla="*/ 1439168 h 1439167"/>
              <a:gd name="connsiteX4" fmla="*/ 0 w 1439167"/>
              <a:gd name="connsiteY4" fmla="*/ 719584 h 14391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9167" h="1439167">
                <a:moveTo>
                  <a:pt x="0" y="719584"/>
                </a:moveTo>
                <a:cubicBezTo>
                  <a:pt x="0" y="322169"/>
                  <a:pt x="322169" y="0"/>
                  <a:pt x="719584" y="0"/>
                </a:cubicBezTo>
                <a:cubicBezTo>
                  <a:pt x="1116999" y="0"/>
                  <a:pt x="1439168" y="322169"/>
                  <a:pt x="1439168" y="719584"/>
                </a:cubicBezTo>
                <a:cubicBezTo>
                  <a:pt x="1439168" y="1116999"/>
                  <a:pt x="1116999" y="1439168"/>
                  <a:pt x="719584" y="1439168"/>
                </a:cubicBezTo>
                <a:cubicBezTo>
                  <a:pt x="322169" y="1439168"/>
                  <a:pt x="0" y="1116999"/>
                  <a:pt x="0" y="719584"/>
                </a:cubicBezTo>
                <a:close/>
              </a:path>
            </a:pathLst>
          </a:custGeom>
          <a:solidFill>
            <a:srgbClr val="9FB8D6"/>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prstClr val="white"/>
              </a:solidFill>
            </a:endParaRPr>
          </a:p>
        </p:txBody>
      </p:sp>
      <p:sp>
        <p:nvSpPr>
          <p:cNvPr id="12" name="任意多边形 11"/>
          <p:cNvSpPr/>
          <p:nvPr/>
        </p:nvSpPr>
        <p:spPr>
          <a:xfrm>
            <a:off x="5581205" y="1906563"/>
            <a:ext cx="1029591"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4F4D5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white"/>
                </a:solidFill>
              </a:rPr>
              <a:t>S</a:t>
            </a:r>
            <a:endParaRPr lang="zh-CN" altLang="en-US" sz="2400" dirty="0">
              <a:solidFill>
                <a:prstClr val="white"/>
              </a:solidFill>
            </a:endParaRPr>
          </a:p>
        </p:txBody>
      </p:sp>
      <p:sp>
        <p:nvSpPr>
          <p:cNvPr id="14" name="任意多边形 13"/>
          <p:cNvSpPr/>
          <p:nvPr/>
        </p:nvSpPr>
        <p:spPr>
          <a:xfrm>
            <a:off x="7141247" y="3466609"/>
            <a:ext cx="1029591"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4F4D5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white"/>
                </a:solidFill>
              </a:rPr>
              <a:t>W</a:t>
            </a:r>
            <a:endParaRPr lang="zh-CN" altLang="en-US" sz="2400" dirty="0">
              <a:solidFill>
                <a:prstClr val="white"/>
              </a:solidFill>
            </a:endParaRPr>
          </a:p>
        </p:txBody>
      </p:sp>
      <p:sp>
        <p:nvSpPr>
          <p:cNvPr id="15" name="任意多边形 14"/>
          <p:cNvSpPr/>
          <p:nvPr/>
        </p:nvSpPr>
        <p:spPr>
          <a:xfrm>
            <a:off x="5581205" y="5026651"/>
            <a:ext cx="1029591"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4F4D5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white"/>
                </a:solidFill>
              </a:rPr>
              <a:t>O</a:t>
            </a:r>
            <a:endParaRPr lang="zh-CN" altLang="en-US" sz="2400" dirty="0">
              <a:solidFill>
                <a:prstClr val="white"/>
              </a:solidFill>
            </a:endParaRPr>
          </a:p>
        </p:txBody>
      </p:sp>
      <p:sp>
        <p:nvSpPr>
          <p:cNvPr id="16" name="任意多边形 15"/>
          <p:cNvSpPr/>
          <p:nvPr/>
        </p:nvSpPr>
        <p:spPr>
          <a:xfrm>
            <a:off x="4021159" y="3466609"/>
            <a:ext cx="1029591" cy="1029591"/>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4F4D50"/>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solidFill>
                  <a:prstClr val="white"/>
                </a:solidFill>
              </a:rPr>
              <a:t>T</a:t>
            </a:r>
            <a:endParaRPr lang="zh-CN" altLang="en-US" sz="2400" dirty="0">
              <a:solidFill>
                <a:prstClr val="white"/>
              </a:solidFill>
            </a:endParaRPr>
          </a:p>
        </p:txBody>
      </p:sp>
      <p:sp>
        <p:nvSpPr>
          <p:cNvPr id="89" name="任意多边形 88"/>
          <p:cNvSpPr/>
          <p:nvPr/>
        </p:nvSpPr>
        <p:spPr>
          <a:xfrm>
            <a:off x="3952036" y="2108026"/>
            <a:ext cx="334835" cy="334834"/>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9FB8D6"/>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sp>
        <p:nvSpPr>
          <p:cNvPr id="90" name="任意多边形 89"/>
          <p:cNvSpPr/>
          <p:nvPr/>
        </p:nvSpPr>
        <p:spPr>
          <a:xfrm>
            <a:off x="7854949" y="2089118"/>
            <a:ext cx="334835" cy="334834"/>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9FB8D6"/>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sp>
        <p:nvSpPr>
          <p:cNvPr id="91" name="任意多边形 90"/>
          <p:cNvSpPr/>
          <p:nvPr/>
        </p:nvSpPr>
        <p:spPr>
          <a:xfrm>
            <a:off x="7864417" y="4844503"/>
            <a:ext cx="334835" cy="334834"/>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9FB8D6"/>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sp>
        <p:nvSpPr>
          <p:cNvPr id="110" name="任意多边形 109"/>
          <p:cNvSpPr/>
          <p:nvPr/>
        </p:nvSpPr>
        <p:spPr>
          <a:xfrm>
            <a:off x="4002228" y="4790700"/>
            <a:ext cx="334835" cy="334835"/>
          </a:xfrm>
          <a:custGeom>
            <a:avLst/>
            <a:gdLst>
              <a:gd name="connsiteX0" fmla="*/ 0 w 1007417"/>
              <a:gd name="connsiteY0" fmla="*/ 503709 h 1007417"/>
              <a:gd name="connsiteX1" fmla="*/ 503709 w 1007417"/>
              <a:gd name="connsiteY1" fmla="*/ 0 h 1007417"/>
              <a:gd name="connsiteX2" fmla="*/ 1007418 w 1007417"/>
              <a:gd name="connsiteY2" fmla="*/ 503709 h 1007417"/>
              <a:gd name="connsiteX3" fmla="*/ 503709 w 1007417"/>
              <a:gd name="connsiteY3" fmla="*/ 1007418 h 1007417"/>
              <a:gd name="connsiteX4" fmla="*/ 0 w 1007417"/>
              <a:gd name="connsiteY4" fmla="*/ 503709 h 10074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7417" h="1007417">
                <a:moveTo>
                  <a:pt x="0" y="503709"/>
                </a:moveTo>
                <a:cubicBezTo>
                  <a:pt x="0" y="225518"/>
                  <a:pt x="225518" y="0"/>
                  <a:pt x="503709" y="0"/>
                </a:cubicBezTo>
                <a:cubicBezTo>
                  <a:pt x="781900" y="0"/>
                  <a:pt x="1007418" y="225518"/>
                  <a:pt x="1007418" y="503709"/>
                </a:cubicBezTo>
                <a:cubicBezTo>
                  <a:pt x="1007418" y="781900"/>
                  <a:pt x="781900" y="1007418"/>
                  <a:pt x="503709" y="1007418"/>
                </a:cubicBezTo>
                <a:cubicBezTo>
                  <a:pt x="225518" y="1007418"/>
                  <a:pt x="0" y="781900"/>
                  <a:pt x="0" y="503709"/>
                </a:cubicBezTo>
                <a:close/>
              </a:path>
            </a:pathLst>
          </a:custGeom>
          <a:solidFill>
            <a:srgbClr val="9FB8D6"/>
          </a:solidFill>
          <a:ln>
            <a:noFill/>
          </a:ln>
          <a:effectLst>
            <a:outerShdw blurRad="139700" dist="1016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solidFill>
                <a:schemeClr val="tx1">
                  <a:lumMod val="50000"/>
                  <a:lumOff val="50000"/>
                </a:schemeClr>
              </a:solidFill>
            </a:endParaRPr>
          </a:p>
        </p:txBody>
      </p:sp>
      <p:grpSp>
        <p:nvGrpSpPr>
          <p:cNvPr id="31" name="组合 30"/>
          <p:cNvGrpSpPr/>
          <p:nvPr/>
        </p:nvGrpSpPr>
        <p:grpSpPr>
          <a:xfrm>
            <a:off x="5748357" y="3633761"/>
            <a:ext cx="695283" cy="695283"/>
            <a:chOff x="2473104" y="2145028"/>
            <a:chExt cx="359165" cy="359165"/>
          </a:xfrm>
          <a:solidFill>
            <a:schemeClr val="bg1"/>
          </a:solidFill>
        </p:grpSpPr>
        <p:sp>
          <p:nvSpPr>
            <p:cNvPr id="32" name="AutoShape 126"/>
            <p:cNvSpPr/>
            <p:nvPr/>
          </p:nvSpPr>
          <p:spPr bwMode="auto">
            <a:xfrm>
              <a:off x="247310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sp>
          <p:nvSpPr>
            <p:cNvPr id="33" name="AutoShape 127"/>
            <p:cNvSpPr/>
            <p:nvPr/>
          </p:nvSpPr>
          <p:spPr bwMode="auto">
            <a:xfrm>
              <a:off x="2618611" y="2200897"/>
              <a:ext cx="84727" cy="8411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p:spPr>
          <p:txBody>
            <a:bodyPr lIns="25400" tIns="25400" rIns="25400" bIns="25400" anchor="ctr"/>
            <a:lstStyle/>
            <a:p>
              <a:pPr algn="ctr" defTabSz="304792" fontAlgn="base" hangingPunct="0">
                <a:spcBef>
                  <a:spcPct val="0"/>
                </a:spcBef>
                <a:spcAft>
                  <a:spcPct val="0"/>
                </a:spcAft>
                <a:defRPr/>
              </a:pPr>
              <a:endParaRPr lang="en-US" sz="2000" kern="0">
                <a:solidFill>
                  <a:srgbClr val="FFFFFF"/>
                </a:solidFill>
                <a:effectLst>
                  <a:outerShdw blurRad="38100" dist="38100" dir="2700000" algn="tl">
                    <a:srgbClr val="000000"/>
                  </a:outerShdw>
                </a:effectLst>
                <a:latin typeface="Gill Sans" charset="0"/>
                <a:sym typeface="Gill Sans" charset="0"/>
              </a:endParaRPr>
            </a:p>
          </p:txBody>
        </p:sp>
      </p:grpSp>
      <p:grpSp>
        <p:nvGrpSpPr>
          <p:cNvPr id="37" name="组合 36"/>
          <p:cNvGrpSpPr/>
          <p:nvPr/>
        </p:nvGrpSpPr>
        <p:grpSpPr>
          <a:xfrm>
            <a:off x="481368" y="440281"/>
            <a:ext cx="2007509" cy="721887"/>
            <a:chOff x="481368" y="440281"/>
            <a:chExt cx="2007509" cy="721887"/>
          </a:xfrm>
        </p:grpSpPr>
        <p:sp>
          <p:nvSpPr>
            <p:cNvPr id="41"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04</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42"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市场分析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3" name="矩形 42"/>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1" name="组合 10"/>
          <p:cNvGrpSpPr/>
          <p:nvPr/>
        </p:nvGrpSpPr>
        <p:grpSpPr>
          <a:xfrm>
            <a:off x="8351625" y="1941894"/>
            <a:ext cx="2619991" cy="1074063"/>
            <a:chOff x="2447595" y="6261353"/>
            <a:chExt cx="2619991" cy="1074063"/>
          </a:xfrm>
        </p:grpSpPr>
        <p:sp>
          <p:nvSpPr>
            <p:cNvPr id="39" name="TextBox 7">
              <a:extLst>
                <a:ext uri="{FF2B5EF4-FFF2-40B4-BE49-F238E27FC236}">
                  <a16:creationId xmlns:a16="http://schemas.microsoft.com/office/drawing/2014/main" xmlns="" id="{8DE6CD62-A5CF-42EF-B6BB-0447C20B7252}"/>
                </a:ext>
              </a:extLst>
            </p:cNvPr>
            <p:cNvSpPr txBox="1"/>
            <p:nvPr/>
          </p:nvSpPr>
          <p:spPr>
            <a:xfrm>
              <a:off x="2447595" y="6261353"/>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市场分析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0" name="文本框 39">
              <a:extLst>
                <a:ext uri="{FF2B5EF4-FFF2-40B4-BE49-F238E27FC236}">
                  <a16:creationId xmlns:a16="http://schemas.microsoft.com/office/drawing/2014/main" xmlns="" id="{503E0C68-DA60-417A-94AF-3E2A39D1D51A}"/>
                </a:ext>
              </a:extLst>
            </p:cNvPr>
            <p:cNvSpPr txBox="1"/>
            <p:nvPr/>
          </p:nvSpPr>
          <p:spPr>
            <a:xfrm>
              <a:off x="2447595" y="6623041"/>
              <a:ext cx="2619991" cy="712375"/>
            </a:xfrm>
            <a:prstGeom prst="rect">
              <a:avLst/>
            </a:prstGeom>
            <a:noFill/>
          </p:spPr>
          <p:txBody>
            <a:bodyPr wrap="square" rtlCol="0">
              <a:spAutoFit/>
            </a:bodyPr>
            <a:lstStyle/>
            <a:p>
              <a:pP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p:txBody>
        </p:sp>
        <p:cxnSp>
          <p:nvCxnSpPr>
            <p:cNvPr id="44" name="直接连接符 43">
              <a:extLst>
                <a:ext uri="{FF2B5EF4-FFF2-40B4-BE49-F238E27FC236}">
                  <a16:creationId xmlns:a16="http://schemas.microsoft.com/office/drawing/2014/main" xmlns="" id="{B019FF47-DDC2-457A-8DCF-2CF80481F7B7}"/>
                </a:ext>
              </a:extLst>
            </p:cNvPr>
            <p:cNvCxnSpPr>
              <a:cxnSpLocks/>
            </p:cNvCxnSpPr>
            <p:nvPr/>
          </p:nvCxnSpPr>
          <p:spPr>
            <a:xfrm>
              <a:off x="2545662" y="6599907"/>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 name="组合 12"/>
          <p:cNvGrpSpPr/>
          <p:nvPr/>
        </p:nvGrpSpPr>
        <p:grpSpPr>
          <a:xfrm>
            <a:off x="1189017" y="1941894"/>
            <a:ext cx="2619991" cy="1054185"/>
            <a:chOff x="1029142" y="1981311"/>
            <a:chExt cx="2619991" cy="1054185"/>
          </a:xfrm>
        </p:grpSpPr>
        <p:sp>
          <p:nvSpPr>
            <p:cNvPr id="45" name="TextBox 7">
              <a:extLst>
                <a:ext uri="{FF2B5EF4-FFF2-40B4-BE49-F238E27FC236}">
                  <a16:creationId xmlns:a16="http://schemas.microsoft.com/office/drawing/2014/main" xmlns="" id="{7EDD08F6-A35B-435F-80F7-8B9C718A93F5}"/>
                </a:ext>
              </a:extLst>
            </p:cNvPr>
            <p:cNvSpPr txBox="1"/>
            <p:nvPr/>
          </p:nvSpPr>
          <p:spPr>
            <a:xfrm>
              <a:off x="2325694" y="1981311"/>
              <a:ext cx="1323439" cy="345736"/>
            </a:xfrm>
            <a:prstGeom prst="rect">
              <a:avLst/>
            </a:prstGeom>
            <a:noFill/>
          </p:spPr>
          <p:txBody>
            <a:bodyPr wrap="square" rtlCol="0">
              <a:spAutoFit/>
            </a:bodyPr>
            <a:lstStyle/>
            <a:p>
              <a:pPr algn="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市场分析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6" name="文本框 45">
              <a:extLst>
                <a:ext uri="{FF2B5EF4-FFF2-40B4-BE49-F238E27FC236}">
                  <a16:creationId xmlns:a16="http://schemas.microsoft.com/office/drawing/2014/main" xmlns="" id="{1861DAE6-B03A-420F-AF13-68B60159014D}"/>
                </a:ext>
              </a:extLst>
            </p:cNvPr>
            <p:cNvSpPr txBox="1"/>
            <p:nvPr/>
          </p:nvSpPr>
          <p:spPr>
            <a:xfrm>
              <a:off x="1029142" y="2342999"/>
              <a:ext cx="2619991" cy="692497"/>
            </a:xfrm>
            <a:prstGeom prst="rect">
              <a:avLst/>
            </a:prstGeom>
            <a:noFill/>
          </p:spPr>
          <p:txBody>
            <a:bodyPr wrap="square" rtlCol="0">
              <a:spAutoFit/>
            </a:bodyPr>
            <a:lstStyle/>
            <a:p>
              <a:pPr algn="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的解说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所提炼的核心</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概念</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cxnSp>
          <p:nvCxnSpPr>
            <p:cNvPr id="47" name="直接连接符 46">
              <a:extLst>
                <a:ext uri="{FF2B5EF4-FFF2-40B4-BE49-F238E27FC236}">
                  <a16:creationId xmlns:a16="http://schemas.microsoft.com/office/drawing/2014/main" xmlns="" id="{C7E79A2B-FE5F-4394-8BD4-0ADA1E32D424}"/>
                </a:ext>
              </a:extLst>
            </p:cNvPr>
            <p:cNvCxnSpPr>
              <a:cxnSpLocks/>
            </p:cNvCxnSpPr>
            <p:nvPr/>
          </p:nvCxnSpPr>
          <p:spPr>
            <a:xfrm>
              <a:off x="3119172" y="2319865"/>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8" name="组合 47"/>
          <p:cNvGrpSpPr/>
          <p:nvPr/>
        </p:nvGrpSpPr>
        <p:grpSpPr>
          <a:xfrm>
            <a:off x="8351625" y="4725077"/>
            <a:ext cx="2619991" cy="1074063"/>
            <a:chOff x="2447595" y="6261353"/>
            <a:chExt cx="2619991" cy="1074063"/>
          </a:xfrm>
        </p:grpSpPr>
        <p:sp>
          <p:nvSpPr>
            <p:cNvPr id="49" name="TextBox 7">
              <a:extLst>
                <a:ext uri="{FF2B5EF4-FFF2-40B4-BE49-F238E27FC236}">
                  <a16:creationId xmlns:a16="http://schemas.microsoft.com/office/drawing/2014/main" xmlns="" id="{8DE6CD62-A5CF-42EF-B6BB-0447C20B7252}"/>
                </a:ext>
              </a:extLst>
            </p:cNvPr>
            <p:cNvSpPr txBox="1"/>
            <p:nvPr/>
          </p:nvSpPr>
          <p:spPr>
            <a:xfrm>
              <a:off x="2447595" y="6261353"/>
              <a:ext cx="1323439" cy="345736"/>
            </a:xfrm>
            <a:prstGeom prst="rect">
              <a:avLst/>
            </a:prstGeom>
            <a:noFill/>
          </p:spPr>
          <p:txBody>
            <a:bodyPr wrap="square" rtlCol="0">
              <a:spAutoFit/>
            </a:bodyPr>
            <a:lstStyle/>
            <a:p>
              <a:pP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市场分析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0" name="文本框 49">
              <a:extLst>
                <a:ext uri="{FF2B5EF4-FFF2-40B4-BE49-F238E27FC236}">
                  <a16:creationId xmlns:a16="http://schemas.microsoft.com/office/drawing/2014/main" xmlns="" id="{503E0C68-DA60-417A-94AF-3E2A39D1D51A}"/>
                </a:ext>
              </a:extLst>
            </p:cNvPr>
            <p:cNvSpPr txBox="1"/>
            <p:nvPr/>
          </p:nvSpPr>
          <p:spPr>
            <a:xfrm>
              <a:off x="2447595" y="6623041"/>
              <a:ext cx="2619991" cy="712375"/>
            </a:xfrm>
            <a:prstGeom prst="rect">
              <a:avLst/>
            </a:prstGeom>
            <a:noFill/>
          </p:spPr>
          <p:txBody>
            <a:bodyPr wrap="square" rtlCol="0">
              <a:spAutoFit/>
            </a:bodyPr>
            <a:lstStyle/>
            <a:p>
              <a:pP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p:txBody>
        </p:sp>
        <p:cxnSp>
          <p:nvCxnSpPr>
            <p:cNvPr id="51" name="直接连接符 50">
              <a:extLst>
                <a:ext uri="{FF2B5EF4-FFF2-40B4-BE49-F238E27FC236}">
                  <a16:creationId xmlns:a16="http://schemas.microsoft.com/office/drawing/2014/main" xmlns="" id="{B019FF47-DDC2-457A-8DCF-2CF80481F7B7}"/>
                </a:ext>
              </a:extLst>
            </p:cNvPr>
            <p:cNvCxnSpPr>
              <a:cxnSpLocks/>
            </p:cNvCxnSpPr>
            <p:nvPr/>
          </p:nvCxnSpPr>
          <p:spPr>
            <a:xfrm>
              <a:off x="2545662" y="6599907"/>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52" name="组合 51"/>
          <p:cNvGrpSpPr/>
          <p:nvPr/>
        </p:nvGrpSpPr>
        <p:grpSpPr>
          <a:xfrm>
            <a:off x="1189017" y="4725077"/>
            <a:ext cx="2619991" cy="1054185"/>
            <a:chOff x="1029142" y="1981311"/>
            <a:chExt cx="2619991" cy="1054185"/>
          </a:xfrm>
        </p:grpSpPr>
        <p:sp>
          <p:nvSpPr>
            <p:cNvPr id="53" name="TextBox 7">
              <a:extLst>
                <a:ext uri="{FF2B5EF4-FFF2-40B4-BE49-F238E27FC236}">
                  <a16:creationId xmlns:a16="http://schemas.microsoft.com/office/drawing/2014/main" xmlns="" id="{7EDD08F6-A35B-435F-80F7-8B9C718A93F5}"/>
                </a:ext>
              </a:extLst>
            </p:cNvPr>
            <p:cNvSpPr txBox="1"/>
            <p:nvPr/>
          </p:nvSpPr>
          <p:spPr>
            <a:xfrm>
              <a:off x="2325694" y="1981311"/>
              <a:ext cx="1323439" cy="345736"/>
            </a:xfrm>
            <a:prstGeom prst="rect">
              <a:avLst/>
            </a:prstGeom>
            <a:noFill/>
          </p:spPr>
          <p:txBody>
            <a:bodyPr wrap="square" rtlCol="0">
              <a:spAutoFit/>
            </a:bodyPr>
            <a:lstStyle/>
            <a:p>
              <a:pPr algn="r">
                <a:lnSpc>
                  <a:spcPct val="130000"/>
                </a:lnSpc>
              </a:pPr>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市场分析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4" name="文本框 53">
              <a:extLst>
                <a:ext uri="{FF2B5EF4-FFF2-40B4-BE49-F238E27FC236}">
                  <a16:creationId xmlns:a16="http://schemas.microsoft.com/office/drawing/2014/main" xmlns="" id="{1861DAE6-B03A-420F-AF13-68B60159014D}"/>
                </a:ext>
              </a:extLst>
            </p:cNvPr>
            <p:cNvSpPr txBox="1"/>
            <p:nvPr/>
          </p:nvSpPr>
          <p:spPr>
            <a:xfrm>
              <a:off x="1029142" y="2342999"/>
              <a:ext cx="2619991" cy="692497"/>
            </a:xfrm>
            <a:prstGeom prst="rect">
              <a:avLst/>
            </a:prstGeom>
            <a:noFill/>
          </p:spPr>
          <p:txBody>
            <a:bodyPr wrap="square" rtlCol="0">
              <a:spAutoFit/>
            </a:bodyPr>
            <a:lstStyle/>
            <a:p>
              <a:pPr algn="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的解说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所提炼的核心</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概念</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cxnSp>
          <p:nvCxnSpPr>
            <p:cNvPr id="55" name="直接连接符 54">
              <a:extLst>
                <a:ext uri="{FF2B5EF4-FFF2-40B4-BE49-F238E27FC236}">
                  <a16:creationId xmlns:a16="http://schemas.microsoft.com/office/drawing/2014/main" xmlns="" id="{C7E79A2B-FE5F-4394-8BD4-0ADA1E32D424}"/>
                </a:ext>
              </a:extLst>
            </p:cNvPr>
            <p:cNvCxnSpPr>
              <a:cxnSpLocks/>
            </p:cNvCxnSpPr>
            <p:nvPr/>
          </p:nvCxnSpPr>
          <p:spPr>
            <a:xfrm>
              <a:off x="3119172" y="2319865"/>
              <a:ext cx="373701"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5749594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p:cTn id="47" dur="500" fill="hold"/>
                                        <p:tgtEl>
                                          <p:spTgt spid="16"/>
                                        </p:tgtEl>
                                        <p:attrNameLst>
                                          <p:attrName>ppt_w</p:attrName>
                                        </p:attrNameLst>
                                      </p:cBhvr>
                                      <p:tavLst>
                                        <p:tav tm="0">
                                          <p:val>
                                            <p:fltVal val="0"/>
                                          </p:val>
                                        </p:tav>
                                        <p:tav tm="100000">
                                          <p:val>
                                            <p:strVal val="#ppt_w"/>
                                          </p:val>
                                        </p:tav>
                                      </p:tavLst>
                                    </p:anim>
                                    <p:anim calcmode="lin" valueType="num">
                                      <p:cBhvr>
                                        <p:cTn id="48" dur="500" fill="hold"/>
                                        <p:tgtEl>
                                          <p:spTgt spid="16"/>
                                        </p:tgtEl>
                                        <p:attrNameLst>
                                          <p:attrName>ppt_h</p:attrName>
                                        </p:attrNameLst>
                                      </p:cBhvr>
                                      <p:tavLst>
                                        <p:tav tm="0">
                                          <p:val>
                                            <p:fltVal val="0"/>
                                          </p:val>
                                        </p:tav>
                                        <p:tav tm="100000">
                                          <p:val>
                                            <p:strVal val="#ppt_h"/>
                                          </p:val>
                                        </p:tav>
                                      </p:tavLst>
                                    </p:anim>
                                    <p:animEffect transition="in" filter="fade">
                                      <p:cBhvr>
                                        <p:cTn id="49" dur="500"/>
                                        <p:tgtEl>
                                          <p:spTgt spid="16"/>
                                        </p:tgtEl>
                                      </p:cBhvr>
                                    </p:animEffect>
                                  </p:childTnLst>
                                </p:cTn>
                              </p:par>
                              <p:par>
                                <p:cTn id="50" presetID="53" presetClass="entr" presetSubtype="16"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 calcmode="lin" valueType="num">
                                      <p:cBhvr>
                                        <p:cTn id="52" dur="500" fill="hold"/>
                                        <p:tgtEl>
                                          <p:spTgt spid="31"/>
                                        </p:tgtEl>
                                        <p:attrNameLst>
                                          <p:attrName>ppt_w</p:attrName>
                                        </p:attrNameLst>
                                      </p:cBhvr>
                                      <p:tavLst>
                                        <p:tav tm="0">
                                          <p:val>
                                            <p:fltVal val="0"/>
                                          </p:val>
                                        </p:tav>
                                        <p:tav tm="100000">
                                          <p:val>
                                            <p:strVal val="#ppt_w"/>
                                          </p:val>
                                        </p:tav>
                                      </p:tavLst>
                                    </p:anim>
                                    <p:anim calcmode="lin" valueType="num">
                                      <p:cBhvr>
                                        <p:cTn id="53" dur="500" fill="hold"/>
                                        <p:tgtEl>
                                          <p:spTgt spid="31"/>
                                        </p:tgtEl>
                                        <p:attrNameLst>
                                          <p:attrName>ppt_h</p:attrName>
                                        </p:attrNameLst>
                                      </p:cBhvr>
                                      <p:tavLst>
                                        <p:tav tm="0">
                                          <p:val>
                                            <p:fltVal val="0"/>
                                          </p:val>
                                        </p:tav>
                                        <p:tav tm="100000">
                                          <p:val>
                                            <p:strVal val="#ppt_h"/>
                                          </p:val>
                                        </p:tav>
                                      </p:tavLst>
                                    </p:anim>
                                    <p:animEffect transition="in" filter="fade">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89"/>
                                        </p:tgtEl>
                                        <p:attrNameLst>
                                          <p:attrName>style.visibility</p:attrName>
                                        </p:attrNameLst>
                                      </p:cBhvr>
                                      <p:to>
                                        <p:strVal val="visible"/>
                                      </p:to>
                                    </p:set>
                                    <p:anim calcmode="lin" valueType="num">
                                      <p:cBhvr>
                                        <p:cTn id="59" dur="500" fill="hold"/>
                                        <p:tgtEl>
                                          <p:spTgt spid="89"/>
                                        </p:tgtEl>
                                        <p:attrNameLst>
                                          <p:attrName>ppt_w</p:attrName>
                                        </p:attrNameLst>
                                      </p:cBhvr>
                                      <p:tavLst>
                                        <p:tav tm="0">
                                          <p:val>
                                            <p:fltVal val="0"/>
                                          </p:val>
                                        </p:tav>
                                        <p:tav tm="100000">
                                          <p:val>
                                            <p:strVal val="#ppt_w"/>
                                          </p:val>
                                        </p:tav>
                                      </p:tavLst>
                                    </p:anim>
                                    <p:anim calcmode="lin" valueType="num">
                                      <p:cBhvr>
                                        <p:cTn id="60" dur="500" fill="hold"/>
                                        <p:tgtEl>
                                          <p:spTgt spid="89"/>
                                        </p:tgtEl>
                                        <p:attrNameLst>
                                          <p:attrName>ppt_h</p:attrName>
                                        </p:attrNameLst>
                                      </p:cBhvr>
                                      <p:tavLst>
                                        <p:tav tm="0">
                                          <p:val>
                                            <p:fltVal val="0"/>
                                          </p:val>
                                        </p:tav>
                                        <p:tav tm="100000">
                                          <p:val>
                                            <p:strVal val="#ppt_h"/>
                                          </p:val>
                                        </p:tav>
                                      </p:tavLst>
                                    </p:anim>
                                    <p:animEffect transition="in" filter="fade">
                                      <p:cBhvr>
                                        <p:cTn id="61" dur="500"/>
                                        <p:tgtEl>
                                          <p:spTgt spid="89"/>
                                        </p:tgtEl>
                                      </p:cBhvr>
                                    </p:animEffect>
                                  </p:childTnLst>
                                </p:cTn>
                              </p:par>
                              <p:par>
                                <p:cTn id="62" presetID="53" presetClass="entr" presetSubtype="16" fill="hold" grpId="0" nodeType="withEffect">
                                  <p:stCondLst>
                                    <p:cond delay="0"/>
                                  </p:stCondLst>
                                  <p:childTnLst>
                                    <p:set>
                                      <p:cBhvr>
                                        <p:cTn id="63" dur="1" fill="hold">
                                          <p:stCondLst>
                                            <p:cond delay="0"/>
                                          </p:stCondLst>
                                        </p:cTn>
                                        <p:tgtEl>
                                          <p:spTgt spid="90"/>
                                        </p:tgtEl>
                                        <p:attrNameLst>
                                          <p:attrName>style.visibility</p:attrName>
                                        </p:attrNameLst>
                                      </p:cBhvr>
                                      <p:to>
                                        <p:strVal val="visible"/>
                                      </p:to>
                                    </p:set>
                                    <p:anim calcmode="lin" valueType="num">
                                      <p:cBhvr>
                                        <p:cTn id="64" dur="500" fill="hold"/>
                                        <p:tgtEl>
                                          <p:spTgt spid="90"/>
                                        </p:tgtEl>
                                        <p:attrNameLst>
                                          <p:attrName>ppt_w</p:attrName>
                                        </p:attrNameLst>
                                      </p:cBhvr>
                                      <p:tavLst>
                                        <p:tav tm="0">
                                          <p:val>
                                            <p:fltVal val="0"/>
                                          </p:val>
                                        </p:tav>
                                        <p:tav tm="100000">
                                          <p:val>
                                            <p:strVal val="#ppt_w"/>
                                          </p:val>
                                        </p:tav>
                                      </p:tavLst>
                                    </p:anim>
                                    <p:anim calcmode="lin" valueType="num">
                                      <p:cBhvr>
                                        <p:cTn id="65" dur="500" fill="hold"/>
                                        <p:tgtEl>
                                          <p:spTgt spid="90"/>
                                        </p:tgtEl>
                                        <p:attrNameLst>
                                          <p:attrName>ppt_h</p:attrName>
                                        </p:attrNameLst>
                                      </p:cBhvr>
                                      <p:tavLst>
                                        <p:tav tm="0">
                                          <p:val>
                                            <p:fltVal val="0"/>
                                          </p:val>
                                        </p:tav>
                                        <p:tav tm="100000">
                                          <p:val>
                                            <p:strVal val="#ppt_h"/>
                                          </p:val>
                                        </p:tav>
                                      </p:tavLst>
                                    </p:anim>
                                    <p:animEffect transition="in" filter="fade">
                                      <p:cBhvr>
                                        <p:cTn id="66" dur="500"/>
                                        <p:tgtEl>
                                          <p:spTgt spid="90"/>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91"/>
                                        </p:tgtEl>
                                        <p:attrNameLst>
                                          <p:attrName>style.visibility</p:attrName>
                                        </p:attrNameLst>
                                      </p:cBhvr>
                                      <p:to>
                                        <p:strVal val="visible"/>
                                      </p:to>
                                    </p:set>
                                    <p:anim calcmode="lin" valueType="num">
                                      <p:cBhvr>
                                        <p:cTn id="69" dur="500" fill="hold"/>
                                        <p:tgtEl>
                                          <p:spTgt spid="91"/>
                                        </p:tgtEl>
                                        <p:attrNameLst>
                                          <p:attrName>ppt_w</p:attrName>
                                        </p:attrNameLst>
                                      </p:cBhvr>
                                      <p:tavLst>
                                        <p:tav tm="0">
                                          <p:val>
                                            <p:fltVal val="0"/>
                                          </p:val>
                                        </p:tav>
                                        <p:tav tm="100000">
                                          <p:val>
                                            <p:strVal val="#ppt_w"/>
                                          </p:val>
                                        </p:tav>
                                      </p:tavLst>
                                    </p:anim>
                                    <p:anim calcmode="lin" valueType="num">
                                      <p:cBhvr>
                                        <p:cTn id="70" dur="500" fill="hold"/>
                                        <p:tgtEl>
                                          <p:spTgt spid="91"/>
                                        </p:tgtEl>
                                        <p:attrNameLst>
                                          <p:attrName>ppt_h</p:attrName>
                                        </p:attrNameLst>
                                      </p:cBhvr>
                                      <p:tavLst>
                                        <p:tav tm="0">
                                          <p:val>
                                            <p:fltVal val="0"/>
                                          </p:val>
                                        </p:tav>
                                        <p:tav tm="100000">
                                          <p:val>
                                            <p:strVal val="#ppt_h"/>
                                          </p:val>
                                        </p:tav>
                                      </p:tavLst>
                                    </p:anim>
                                    <p:animEffect transition="in" filter="fade">
                                      <p:cBhvr>
                                        <p:cTn id="71" dur="500"/>
                                        <p:tgtEl>
                                          <p:spTgt spid="91"/>
                                        </p:tgtEl>
                                      </p:cBhvr>
                                    </p:animEffect>
                                  </p:childTnLst>
                                </p:cTn>
                              </p:par>
                              <p:par>
                                <p:cTn id="72" presetID="53" presetClass="entr" presetSubtype="16" fill="hold" grpId="0" nodeType="withEffect">
                                  <p:stCondLst>
                                    <p:cond delay="0"/>
                                  </p:stCondLst>
                                  <p:childTnLst>
                                    <p:set>
                                      <p:cBhvr>
                                        <p:cTn id="73" dur="1" fill="hold">
                                          <p:stCondLst>
                                            <p:cond delay="0"/>
                                          </p:stCondLst>
                                        </p:cTn>
                                        <p:tgtEl>
                                          <p:spTgt spid="110"/>
                                        </p:tgtEl>
                                        <p:attrNameLst>
                                          <p:attrName>style.visibility</p:attrName>
                                        </p:attrNameLst>
                                      </p:cBhvr>
                                      <p:to>
                                        <p:strVal val="visible"/>
                                      </p:to>
                                    </p:set>
                                    <p:anim calcmode="lin" valueType="num">
                                      <p:cBhvr>
                                        <p:cTn id="74" dur="500" fill="hold"/>
                                        <p:tgtEl>
                                          <p:spTgt spid="110"/>
                                        </p:tgtEl>
                                        <p:attrNameLst>
                                          <p:attrName>ppt_w</p:attrName>
                                        </p:attrNameLst>
                                      </p:cBhvr>
                                      <p:tavLst>
                                        <p:tav tm="0">
                                          <p:val>
                                            <p:fltVal val="0"/>
                                          </p:val>
                                        </p:tav>
                                        <p:tav tm="100000">
                                          <p:val>
                                            <p:strVal val="#ppt_w"/>
                                          </p:val>
                                        </p:tav>
                                      </p:tavLst>
                                    </p:anim>
                                    <p:anim calcmode="lin" valueType="num">
                                      <p:cBhvr>
                                        <p:cTn id="75" dur="500" fill="hold"/>
                                        <p:tgtEl>
                                          <p:spTgt spid="110"/>
                                        </p:tgtEl>
                                        <p:attrNameLst>
                                          <p:attrName>ppt_h</p:attrName>
                                        </p:attrNameLst>
                                      </p:cBhvr>
                                      <p:tavLst>
                                        <p:tav tm="0">
                                          <p:val>
                                            <p:fltVal val="0"/>
                                          </p:val>
                                        </p:tav>
                                        <p:tav tm="100000">
                                          <p:val>
                                            <p:strVal val="#ppt_h"/>
                                          </p:val>
                                        </p:tav>
                                      </p:tavLst>
                                    </p:anim>
                                    <p:animEffect transition="in" filter="fade">
                                      <p:cBhvr>
                                        <p:cTn id="76" dur="500"/>
                                        <p:tgtEl>
                                          <p:spTgt spid="110"/>
                                        </p:tgtEl>
                                      </p:cBhvr>
                                    </p:animEffect>
                                  </p:childTnLst>
                                </p:cTn>
                              </p:par>
                            </p:childTnLst>
                          </p:cTn>
                        </p:par>
                      </p:childTnLst>
                    </p:cTn>
                  </p:par>
                  <p:par>
                    <p:cTn id="77" fill="hold">
                      <p:stCondLst>
                        <p:cond delay="indefinite"/>
                      </p:stCondLst>
                      <p:childTnLst>
                        <p:par>
                          <p:cTn id="78" fill="hold">
                            <p:stCondLst>
                              <p:cond delay="0"/>
                            </p:stCondLst>
                            <p:childTnLst>
                              <p:par>
                                <p:cTn id="79" presetID="2" presetClass="entr" presetSubtype="2" fill="hold" nodeType="clickEffect">
                                  <p:stCondLst>
                                    <p:cond delay="0"/>
                                  </p:stCondLst>
                                  <p:childTnLst>
                                    <p:set>
                                      <p:cBhvr>
                                        <p:cTn id="80" dur="1" fill="hold">
                                          <p:stCondLst>
                                            <p:cond delay="0"/>
                                          </p:stCondLst>
                                        </p:cTn>
                                        <p:tgtEl>
                                          <p:spTgt spid="11"/>
                                        </p:tgtEl>
                                        <p:attrNameLst>
                                          <p:attrName>style.visibility</p:attrName>
                                        </p:attrNameLst>
                                      </p:cBhvr>
                                      <p:to>
                                        <p:strVal val="visible"/>
                                      </p:to>
                                    </p:set>
                                    <p:anim calcmode="lin" valueType="num">
                                      <p:cBhvr additive="base">
                                        <p:cTn id="81" dur="500" fill="hold"/>
                                        <p:tgtEl>
                                          <p:spTgt spid="11"/>
                                        </p:tgtEl>
                                        <p:attrNameLst>
                                          <p:attrName>ppt_x</p:attrName>
                                        </p:attrNameLst>
                                      </p:cBhvr>
                                      <p:tavLst>
                                        <p:tav tm="0">
                                          <p:val>
                                            <p:strVal val="1+#ppt_w/2"/>
                                          </p:val>
                                        </p:tav>
                                        <p:tav tm="100000">
                                          <p:val>
                                            <p:strVal val="#ppt_x"/>
                                          </p:val>
                                        </p:tav>
                                      </p:tavLst>
                                    </p:anim>
                                    <p:anim calcmode="lin" valueType="num">
                                      <p:cBhvr additive="base">
                                        <p:cTn id="82" dur="500" fill="hold"/>
                                        <p:tgtEl>
                                          <p:spTgt spid="11"/>
                                        </p:tgtEl>
                                        <p:attrNameLst>
                                          <p:attrName>ppt_y</p:attrName>
                                        </p:attrNameLst>
                                      </p:cBhvr>
                                      <p:tavLst>
                                        <p:tav tm="0">
                                          <p:val>
                                            <p:strVal val="#ppt_y"/>
                                          </p:val>
                                        </p:tav>
                                        <p:tav tm="100000">
                                          <p:val>
                                            <p:strVal val="#ppt_y"/>
                                          </p:val>
                                        </p:tav>
                                      </p:tavLst>
                                    </p:anim>
                                  </p:childTnLst>
                                </p:cTn>
                              </p:par>
                              <p:par>
                                <p:cTn id="83" presetID="2" presetClass="entr" presetSubtype="2" fill="hold" nodeType="withEffect">
                                  <p:stCondLst>
                                    <p:cond delay="0"/>
                                  </p:stCondLst>
                                  <p:childTnLst>
                                    <p:set>
                                      <p:cBhvr>
                                        <p:cTn id="84" dur="1" fill="hold">
                                          <p:stCondLst>
                                            <p:cond delay="0"/>
                                          </p:stCondLst>
                                        </p:cTn>
                                        <p:tgtEl>
                                          <p:spTgt spid="48"/>
                                        </p:tgtEl>
                                        <p:attrNameLst>
                                          <p:attrName>style.visibility</p:attrName>
                                        </p:attrNameLst>
                                      </p:cBhvr>
                                      <p:to>
                                        <p:strVal val="visible"/>
                                      </p:to>
                                    </p:set>
                                    <p:anim calcmode="lin" valueType="num">
                                      <p:cBhvr additive="base">
                                        <p:cTn id="85" dur="500" fill="hold"/>
                                        <p:tgtEl>
                                          <p:spTgt spid="48"/>
                                        </p:tgtEl>
                                        <p:attrNameLst>
                                          <p:attrName>ppt_x</p:attrName>
                                        </p:attrNameLst>
                                      </p:cBhvr>
                                      <p:tavLst>
                                        <p:tav tm="0">
                                          <p:val>
                                            <p:strVal val="1+#ppt_w/2"/>
                                          </p:val>
                                        </p:tav>
                                        <p:tav tm="100000">
                                          <p:val>
                                            <p:strVal val="#ppt_x"/>
                                          </p:val>
                                        </p:tav>
                                      </p:tavLst>
                                    </p:anim>
                                    <p:anim calcmode="lin" valueType="num">
                                      <p:cBhvr additive="base">
                                        <p:cTn id="86" dur="500" fill="hold"/>
                                        <p:tgtEl>
                                          <p:spTgt spid="48"/>
                                        </p:tgtEl>
                                        <p:attrNameLst>
                                          <p:attrName>ppt_y</p:attrName>
                                        </p:attrNameLst>
                                      </p:cBhvr>
                                      <p:tavLst>
                                        <p:tav tm="0">
                                          <p:val>
                                            <p:strVal val="#ppt_y"/>
                                          </p:val>
                                        </p:tav>
                                        <p:tav tm="100000">
                                          <p:val>
                                            <p:strVal val="#ppt_y"/>
                                          </p:val>
                                        </p:tav>
                                      </p:tavLst>
                                    </p:anim>
                                  </p:childTnLst>
                                </p:cTn>
                              </p:par>
                              <p:par>
                                <p:cTn id="87" presetID="2" presetClass="entr" presetSubtype="8" fill="hold" nodeType="withEffect">
                                  <p:stCondLst>
                                    <p:cond delay="0"/>
                                  </p:stCondLst>
                                  <p:childTnLst>
                                    <p:set>
                                      <p:cBhvr>
                                        <p:cTn id="88" dur="1" fill="hold">
                                          <p:stCondLst>
                                            <p:cond delay="0"/>
                                          </p:stCondLst>
                                        </p:cTn>
                                        <p:tgtEl>
                                          <p:spTgt spid="52"/>
                                        </p:tgtEl>
                                        <p:attrNameLst>
                                          <p:attrName>style.visibility</p:attrName>
                                        </p:attrNameLst>
                                      </p:cBhvr>
                                      <p:to>
                                        <p:strVal val="visible"/>
                                      </p:to>
                                    </p:set>
                                    <p:anim calcmode="lin" valueType="num">
                                      <p:cBhvr additive="base">
                                        <p:cTn id="89" dur="500" fill="hold"/>
                                        <p:tgtEl>
                                          <p:spTgt spid="52"/>
                                        </p:tgtEl>
                                        <p:attrNameLst>
                                          <p:attrName>ppt_x</p:attrName>
                                        </p:attrNameLst>
                                      </p:cBhvr>
                                      <p:tavLst>
                                        <p:tav tm="0">
                                          <p:val>
                                            <p:strVal val="0-#ppt_w/2"/>
                                          </p:val>
                                        </p:tav>
                                        <p:tav tm="100000">
                                          <p:val>
                                            <p:strVal val="#ppt_x"/>
                                          </p:val>
                                        </p:tav>
                                      </p:tavLst>
                                    </p:anim>
                                    <p:anim calcmode="lin" valueType="num">
                                      <p:cBhvr additive="base">
                                        <p:cTn id="90" dur="500" fill="hold"/>
                                        <p:tgtEl>
                                          <p:spTgt spid="52"/>
                                        </p:tgtEl>
                                        <p:attrNameLst>
                                          <p:attrName>ppt_y</p:attrName>
                                        </p:attrNameLst>
                                      </p:cBhvr>
                                      <p:tavLst>
                                        <p:tav tm="0">
                                          <p:val>
                                            <p:strVal val="#ppt_y"/>
                                          </p:val>
                                        </p:tav>
                                        <p:tav tm="100000">
                                          <p:val>
                                            <p:strVal val="#ppt_y"/>
                                          </p:val>
                                        </p:tav>
                                      </p:tavLst>
                                    </p:anim>
                                  </p:childTnLst>
                                </p:cTn>
                              </p:par>
                              <p:par>
                                <p:cTn id="91" presetID="2" presetClass="entr" presetSubtype="8" fill="hold" nodeType="withEffect">
                                  <p:stCondLst>
                                    <p:cond delay="0"/>
                                  </p:stCondLst>
                                  <p:childTnLst>
                                    <p:set>
                                      <p:cBhvr>
                                        <p:cTn id="92" dur="1" fill="hold">
                                          <p:stCondLst>
                                            <p:cond delay="0"/>
                                          </p:stCondLst>
                                        </p:cTn>
                                        <p:tgtEl>
                                          <p:spTgt spid="13"/>
                                        </p:tgtEl>
                                        <p:attrNameLst>
                                          <p:attrName>style.visibility</p:attrName>
                                        </p:attrNameLst>
                                      </p:cBhvr>
                                      <p:to>
                                        <p:strVal val="visible"/>
                                      </p:to>
                                    </p:set>
                                    <p:anim calcmode="lin" valueType="num">
                                      <p:cBhvr additive="base">
                                        <p:cTn id="93" dur="500" fill="hold"/>
                                        <p:tgtEl>
                                          <p:spTgt spid="13"/>
                                        </p:tgtEl>
                                        <p:attrNameLst>
                                          <p:attrName>ppt_x</p:attrName>
                                        </p:attrNameLst>
                                      </p:cBhvr>
                                      <p:tavLst>
                                        <p:tav tm="0">
                                          <p:val>
                                            <p:strVal val="0-#ppt_w/2"/>
                                          </p:val>
                                        </p:tav>
                                        <p:tav tm="100000">
                                          <p:val>
                                            <p:strVal val="#ppt_x"/>
                                          </p:val>
                                        </p:tav>
                                      </p:tavLst>
                                    </p:anim>
                                    <p:anim calcmode="lin" valueType="num">
                                      <p:cBhvr additive="base">
                                        <p:cTn id="9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4" grpId="0" animBg="1"/>
      <p:bldP spid="15" grpId="0" animBg="1"/>
      <p:bldP spid="16" grpId="0" animBg="1"/>
      <p:bldP spid="89" grpId="0" animBg="1"/>
      <p:bldP spid="90" grpId="0" animBg="1"/>
      <p:bldP spid="91" grpId="0" animBg="1"/>
      <p:bldP spid="11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982979" y="1217873"/>
            <a:ext cx="8946866" cy="4646849"/>
            <a:chOff x="982979" y="1217873"/>
            <a:chExt cx="8946866" cy="4646849"/>
          </a:xfrm>
          <a:effectLst>
            <a:outerShdw blurRad="254000" dist="63500" dir="2700000" algn="tl" rotWithShape="0">
              <a:prstClr val="black">
                <a:alpha val="30000"/>
              </a:prstClr>
            </a:outerShdw>
          </a:effectLst>
        </p:grpSpPr>
        <p:sp>
          <p:nvSpPr>
            <p:cNvPr id="14" name="Freeform 13"/>
            <p:cNvSpPr/>
            <p:nvPr/>
          </p:nvSpPr>
          <p:spPr>
            <a:xfrm>
              <a:off x="982979" y="1217873"/>
              <a:ext cx="8946866" cy="4646849"/>
            </a:xfrm>
            <a:custGeom>
              <a:avLst/>
              <a:gdLst>
                <a:gd name="connsiteX0" fmla="*/ 57203 w 8946866"/>
                <a:gd name="connsiteY0" fmla="*/ 0 h 4646849"/>
                <a:gd name="connsiteX1" fmla="*/ 8742674 w 8946866"/>
                <a:gd name="connsiteY1" fmla="*/ 0 h 4646849"/>
                <a:gd name="connsiteX2" fmla="*/ 8799877 w 8946866"/>
                <a:gd name="connsiteY2" fmla="*/ 57203 h 4646849"/>
                <a:gd name="connsiteX3" fmla="*/ 8799877 w 8946866"/>
                <a:gd name="connsiteY3" fmla="*/ 728281 h 4646849"/>
                <a:gd name="connsiteX4" fmla="*/ 8946866 w 8946866"/>
                <a:gd name="connsiteY4" fmla="*/ 875270 h 4646849"/>
                <a:gd name="connsiteX5" fmla="*/ 8799877 w 8946866"/>
                <a:gd name="connsiteY5" fmla="*/ 1022259 h 4646849"/>
                <a:gd name="connsiteX6" fmla="*/ 8799877 w 8946866"/>
                <a:gd name="connsiteY6" fmla="*/ 4589646 h 4646849"/>
                <a:gd name="connsiteX7" fmla="*/ 8742674 w 8946866"/>
                <a:gd name="connsiteY7" fmla="*/ 4646849 h 4646849"/>
                <a:gd name="connsiteX8" fmla="*/ 57203 w 8946866"/>
                <a:gd name="connsiteY8" fmla="*/ 4646849 h 4646849"/>
                <a:gd name="connsiteX9" fmla="*/ 0 w 8946866"/>
                <a:gd name="connsiteY9" fmla="*/ 4589646 h 4646849"/>
                <a:gd name="connsiteX10" fmla="*/ 0 w 8946866"/>
                <a:gd name="connsiteY10" fmla="*/ 57203 h 4646849"/>
                <a:gd name="connsiteX11" fmla="*/ 57203 w 8946866"/>
                <a:gd name="connsiteY11" fmla="*/ 0 h 464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6866" h="4646849">
                  <a:moveTo>
                    <a:pt x="57203" y="0"/>
                  </a:moveTo>
                  <a:lnTo>
                    <a:pt x="8742674" y="0"/>
                  </a:lnTo>
                  <a:cubicBezTo>
                    <a:pt x="8774266" y="0"/>
                    <a:pt x="8799877" y="25611"/>
                    <a:pt x="8799877" y="57203"/>
                  </a:cubicBezTo>
                  <a:lnTo>
                    <a:pt x="8799877" y="728281"/>
                  </a:lnTo>
                  <a:lnTo>
                    <a:pt x="8946866" y="875270"/>
                  </a:lnTo>
                  <a:lnTo>
                    <a:pt x="8799877" y="1022259"/>
                  </a:lnTo>
                  <a:lnTo>
                    <a:pt x="8799877" y="4589646"/>
                  </a:lnTo>
                  <a:cubicBezTo>
                    <a:pt x="8799877" y="4621238"/>
                    <a:pt x="8774266" y="4646849"/>
                    <a:pt x="8742674" y="4646849"/>
                  </a:cubicBezTo>
                  <a:lnTo>
                    <a:pt x="57203" y="4646849"/>
                  </a:lnTo>
                  <a:cubicBezTo>
                    <a:pt x="25611" y="4646849"/>
                    <a:pt x="0" y="4621238"/>
                    <a:pt x="0" y="4589646"/>
                  </a:cubicBezTo>
                  <a:lnTo>
                    <a:pt x="0" y="57203"/>
                  </a:lnTo>
                  <a:cubicBezTo>
                    <a:pt x="0" y="25611"/>
                    <a:pt x="25611" y="0"/>
                    <a:pt x="57203" y="0"/>
                  </a:cubicBezTo>
                  <a:close/>
                </a:path>
              </a:pathLst>
            </a:cu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5" name="Title 3"/>
            <p:cNvSpPr txBox="1">
              <a:spLocks/>
            </p:cNvSpPr>
            <p:nvPr/>
          </p:nvSpPr>
          <p:spPr>
            <a:xfrm>
              <a:off x="6001253" y="1863647"/>
              <a:ext cx="3288555"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pPr>
              <a:r>
                <a:rPr lang="zh-CN" altLang="en-US" sz="2000" b="0" dirty="0" smtClean="0">
                  <a:solidFill>
                    <a:srgbClr val="4F4D50"/>
                  </a:solidFill>
                  <a:latin typeface="方正黑体简体" panose="02010601030101010101" pitchFamily="2" charset="-122"/>
                  <a:ea typeface="方正黑体简体" panose="02010601030101010101" pitchFamily="2" charset="-122"/>
                  <a:cs typeface="+mn-ea"/>
                  <a:sym typeface="+mn-lt"/>
                </a:rPr>
                <a:t>市场分析数据</a:t>
              </a:r>
              <a:endParaRPr lang="en-US"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 name="Title 3"/>
            <p:cNvSpPr txBox="1">
              <a:spLocks/>
            </p:cNvSpPr>
            <p:nvPr/>
          </p:nvSpPr>
          <p:spPr>
            <a:xfrm>
              <a:off x="6038324" y="2252404"/>
              <a:ext cx="3288555"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pPr>
              <a:r>
                <a:rPr lang="en-US" sz="11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Sample text here</a:t>
              </a:r>
              <a:endParaRPr lang="en-US" sz="5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7" name="Title 3"/>
            <p:cNvSpPr txBox="1">
              <a:spLocks/>
            </p:cNvSpPr>
            <p:nvPr/>
          </p:nvSpPr>
          <p:spPr>
            <a:xfrm>
              <a:off x="6038325" y="2736477"/>
              <a:ext cx="3288555" cy="2908214"/>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文字您的内容，您的内容打在这里，或者通过复制您的文本后，在此框中选择粘贴并选择只保此框中选择粘贴并选择只保留文字您的内容</a:t>
              </a:r>
            </a:p>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您的内容打在这里，或者通过复制您的文本后，在此框中选择粘贴并选择只保留文字您的内容的文本后在此。</a:t>
              </a:r>
            </a:p>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a:t>
              </a:r>
            </a:p>
          </p:txBody>
        </p:sp>
        <p:cxnSp>
          <p:nvCxnSpPr>
            <p:cNvPr id="8" name="Straight Connector 7"/>
            <p:cNvCxnSpPr/>
            <p:nvPr/>
          </p:nvCxnSpPr>
          <p:spPr>
            <a:xfrm>
              <a:off x="6178931" y="1217873"/>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10147835" y="2087545"/>
            <a:ext cx="0" cy="4770455"/>
          </a:xfrm>
          <a:prstGeom prst="line">
            <a:avLst/>
          </a:prstGeom>
          <a:ln w="952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Oval 15"/>
          <p:cNvSpPr>
            <a:spLocks noChangeAspect="1"/>
          </p:cNvSpPr>
          <p:nvPr/>
        </p:nvSpPr>
        <p:spPr>
          <a:xfrm>
            <a:off x="10099313" y="2039023"/>
            <a:ext cx="97043" cy="97043"/>
          </a:xfrm>
          <a:prstGeom prst="ellipse">
            <a:avLst/>
          </a:prstGeom>
          <a:solidFill>
            <a:schemeClr val="bg1"/>
          </a:solidFill>
          <a:ln w="12700">
            <a:solidFill>
              <a:srgbClr val="9FB8D6"/>
            </a:solidFill>
          </a:ln>
          <a:effectLst>
            <a:outerShdw blurRad="88900" dist="38100" dir="5400000" algn="t" rotWithShape="0">
              <a:prstClr val="black">
                <a:alpha val="11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lang="en-US" sz="2400" dirty="0">
              <a:latin typeface="方正黑体简体" panose="02010601030101010101" pitchFamily="2" charset="-122"/>
              <a:ea typeface="方正黑体简体" panose="02010601030101010101" pitchFamily="2" charset="-122"/>
              <a:cs typeface="+mn-ea"/>
              <a:sym typeface="+mn-lt"/>
            </a:endParaRPr>
          </a:p>
        </p:txBody>
      </p:sp>
      <p:pic>
        <p:nvPicPr>
          <p:cNvPr id="4" name="图片占位符 3"/>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4402" r="24402"/>
          <a:stretch>
            <a:fillRect/>
          </a:stretch>
        </p:blipFill>
        <p:spPr/>
      </p:pic>
    </p:spTree>
    <p:extLst>
      <p:ext uri="{BB962C8B-B14F-4D97-AF65-F5344CB8AC3E}">
        <p14:creationId xmlns:p14="http://schemas.microsoft.com/office/powerpoint/2010/main" val="371364513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0000"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2000" fill="hold"/>
                                        <p:tgtEl>
                                          <p:spTgt spid="19"/>
                                        </p:tgtEl>
                                        <p:attrNameLst>
                                          <p:attrName>ppt_x</p:attrName>
                                        </p:attrNameLst>
                                      </p:cBhvr>
                                      <p:tavLst>
                                        <p:tav tm="0">
                                          <p:val>
                                            <p:strVal val="0-#ppt_w/2"/>
                                          </p:val>
                                        </p:tav>
                                        <p:tav tm="100000">
                                          <p:val>
                                            <p:strVal val="#ppt_x"/>
                                          </p:val>
                                        </p:tav>
                                      </p:tavLst>
                                    </p:anim>
                                    <p:anim calcmode="lin" valueType="num">
                                      <p:cBhvr additive="base">
                                        <p:cTn id="8" dur="2000" fill="hold"/>
                                        <p:tgtEl>
                                          <p:spTgt spid="19"/>
                                        </p:tgtEl>
                                        <p:attrNameLst>
                                          <p:attrName>ppt_y</p:attrName>
                                        </p:attrNameLst>
                                      </p:cBhvr>
                                      <p:tavLst>
                                        <p:tav tm="0">
                                          <p:val>
                                            <p:strVal val="#ppt_y"/>
                                          </p:val>
                                        </p:tav>
                                        <p:tav tm="100000">
                                          <p:val>
                                            <p:strVal val="#ppt_y"/>
                                          </p:val>
                                        </p:tav>
                                      </p:tavLst>
                                    </p:anim>
                                  </p:childTnLst>
                                </p:cTn>
                              </p:par>
                              <p:par>
                                <p:cTn id="9" presetID="14" presetClass="entr" presetSubtype="1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randombar(horizontal)">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p:cTn id="16" dur="500" fill="hold"/>
                                        <p:tgtEl>
                                          <p:spTgt spid="16"/>
                                        </p:tgtEl>
                                        <p:attrNameLst>
                                          <p:attrName>ppt_w</p:attrName>
                                        </p:attrNameLst>
                                      </p:cBhvr>
                                      <p:tavLst>
                                        <p:tav tm="0">
                                          <p:val>
                                            <p:fltVal val="0"/>
                                          </p:val>
                                        </p:tav>
                                        <p:tav tm="100000">
                                          <p:val>
                                            <p:strVal val="#ppt_w"/>
                                          </p:val>
                                        </p:tav>
                                      </p:tavLst>
                                    </p:anim>
                                    <p:anim calcmode="lin" valueType="num">
                                      <p:cBhvr>
                                        <p:cTn id="17" dur="500" fill="hold"/>
                                        <p:tgtEl>
                                          <p:spTgt spid="16"/>
                                        </p:tgtEl>
                                        <p:attrNameLst>
                                          <p:attrName>ppt_h</p:attrName>
                                        </p:attrNameLst>
                                      </p:cBhvr>
                                      <p:tavLst>
                                        <p:tav tm="0">
                                          <p:val>
                                            <p:fltVal val="0"/>
                                          </p:val>
                                        </p:tav>
                                        <p:tav tm="100000">
                                          <p:val>
                                            <p:strVal val="#ppt_h"/>
                                          </p:val>
                                        </p:tav>
                                      </p:tavLst>
                                    </p:anim>
                                    <p:animEffect transition="in" filter="fade">
                                      <p:cBhvr>
                                        <p:cTn id="18" dur="500"/>
                                        <p:tgtEl>
                                          <p:spTgt spid="1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wipe(up)">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0147835" y="0"/>
            <a:ext cx="0" cy="6858000"/>
          </a:xfrm>
          <a:prstGeom prst="line">
            <a:avLst/>
          </a:prstGeom>
          <a:ln w="952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Oval 15"/>
          <p:cNvSpPr>
            <a:spLocks noChangeAspect="1"/>
          </p:cNvSpPr>
          <p:nvPr/>
        </p:nvSpPr>
        <p:spPr>
          <a:xfrm>
            <a:off x="10099313" y="2039023"/>
            <a:ext cx="97043" cy="97043"/>
          </a:xfrm>
          <a:prstGeom prst="ellipse">
            <a:avLst/>
          </a:prstGeom>
          <a:solidFill>
            <a:schemeClr val="bg1"/>
          </a:solidFill>
          <a:ln w="12700">
            <a:solidFill>
              <a:srgbClr val="9FB8D6"/>
            </a:solidFill>
          </a:ln>
          <a:effectLst>
            <a:outerShdw blurRad="88900" dist="38100" dir="5400000" algn="t" rotWithShape="0">
              <a:prstClr val="black">
                <a:alpha val="11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lang="en-US" sz="2400" dirty="0">
              <a:latin typeface="方正黑体简体" panose="02010601030101010101" pitchFamily="2" charset="-122"/>
              <a:ea typeface="方正黑体简体" panose="02010601030101010101" pitchFamily="2" charset="-122"/>
              <a:cs typeface="+mn-ea"/>
              <a:sym typeface="+mn-lt"/>
            </a:endParaRPr>
          </a:p>
        </p:txBody>
      </p:sp>
      <p:grpSp>
        <p:nvGrpSpPr>
          <p:cNvPr id="9" name="Group 8"/>
          <p:cNvGrpSpPr/>
          <p:nvPr/>
        </p:nvGrpSpPr>
        <p:grpSpPr>
          <a:xfrm>
            <a:off x="982979" y="1217873"/>
            <a:ext cx="8946866" cy="4646849"/>
            <a:chOff x="982979" y="1217873"/>
            <a:chExt cx="8946866" cy="4646849"/>
          </a:xfrm>
          <a:effectLst>
            <a:outerShdw blurRad="254000" dist="63500" dir="2700000" algn="tl" rotWithShape="0">
              <a:prstClr val="black">
                <a:alpha val="30000"/>
              </a:prstClr>
            </a:outerShdw>
          </a:effectLst>
        </p:grpSpPr>
        <p:sp>
          <p:nvSpPr>
            <p:cNvPr id="14" name="Freeform 13"/>
            <p:cNvSpPr/>
            <p:nvPr/>
          </p:nvSpPr>
          <p:spPr>
            <a:xfrm>
              <a:off x="982979" y="1217873"/>
              <a:ext cx="8946866" cy="4646849"/>
            </a:xfrm>
            <a:custGeom>
              <a:avLst/>
              <a:gdLst>
                <a:gd name="connsiteX0" fmla="*/ 57203 w 8946866"/>
                <a:gd name="connsiteY0" fmla="*/ 0 h 4646849"/>
                <a:gd name="connsiteX1" fmla="*/ 8742674 w 8946866"/>
                <a:gd name="connsiteY1" fmla="*/ 0 h 4646849"/>
                <a:gd name="connsiteX2" fmla="*/ 8799877 w 8946866"/>
                <a:gd name="connsiteY2" fmla="*/ 57203 h 4646849"/>
                <a:gd name="connsiteX3" fmla="*/ 8799877 w 8946866"/>
                <a:gd name="connsiteY3" fmla="*/ 728281 h 4646849"/>
                <a:gd name="connsiteX4" fmla="*/ 8946866 w 8946866"/>
                <a:gd name="connsiteY4" fmla="*/ 875270 h 4646849"/>
                <a:gd name="connsiteX5" fmla="*/ 8799877 w 8946866"/>
                <a:gd name="connsiteY5" fmla="*/ 1022259 h 4646849"/>
                <a:gd name="connsiteX6" fmla="*/ 8799877 w 8946866"/>
                <a:gd name="connsiteY6" fmla="*/ 4589646 h 4646849"/>
                <a:gd name="connsiteX7" fmla="*/ 8742674 w 8946866"/>
                <a:gd name="connsiteY7" fmla="*/ 4646849 h 4646849"/>
                <a:gd name="connsiteX8" fmla="*/ 57203 w 8946866"/>
                <a:gd name="connsiteY8" fmla="*/ 4646849 h 4646849"/>
                <a:gd name="connsiteX9" fmla="*/ 0 w 8946866"/>
                <a:gd name="connsiteY9" fmla="*/ 4589646 h 4646849"/>
                <a:gd name="connsiteX10" fmla="*/ 0 w 8946866"/>
                <a:gd name="connsiteY10" fmla="*/ 57203 h 4646849"/>
                <a:gd name="connsiteX11" fmla="*/ 57203 w 8946866"/>
                <a:gd name="connsiteY11" fmla="*/ 0 h 464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6866" h="4646849">
                  <a:moveTo>
                    <a:pt x="57203" y="0"/>
                  </a:moveTo>
                  <a:lnTo>
                    <a:pt x="8742674" y="0"/>
                  </a:lnTo>
                  <a:cubicBezTo>
                    <a:pt x="8774266" y="0"/>
                    <a:pt x="8799877" y="25611"/>
                    <a:pt x="8799877" y="57203"/>
                  </a:cubicBezTo>
                  <a:lnTo>
                    <a:pt x="8799877" y="728281"/>
                  </a:lnTo>
                  <a:lnTo>
                    <a:pt x="8946866" y="875270"/>
                  </a:lnTo>
                  <a:lnTo>
                    <a:pt x="8799877" y="1022259"/>
                  </a:lnTo>
                  <a:lnTo>
                    <a:pt x="8799877" y="4589646"/>
                  </a:lnTo>
                  <a:cubicBezTo>
                    <a:pt x="8799877" y="4621238"/>
                    <a:pt x="8774266" y="4646849"/>
                    <a:pt x="8742674" y="4646849"/>
                  </a:cubicBezTo>
                  <a:lnTo>
                    <a:pt x="57203" y="4646849"/>
                  </a:lnTo>
                  <a:cubicBezTo>
                    <a:pt x="25611" y="4646849"/>
                    <a:pt x="0" y="4621238"/>
                    <a:pt x="0" y="4589646"/>
                  </a:cubicBezTo>
                  <a:lnTo>
                    <a:pt x="0" y="57203"/>
                  </a:lnTo>
                  <a:cubicBezTo>
                    <a:pt x="0" y="25611"/>
                    <a:pt x="25611" y="0"/>
                    <a:pt x="57203" y="0"/>
                  </a:cubicBezTo>
                  <a:close/>
                </a:path>
              </a:pathLst>
            </a:cu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cxnSp>
          <p:nvCxnSpPr>
            <p:cNvPr id="8" name="Straight Connector 7"/>
            <p:cNvCxnSpPr/>
            <p:nvPr/>
          </p:nvCxnSpPr>
          <p:spPr>
            <a:xfrm>
              <a:off x="6178931" y="1217873"/>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sp>
          <p:nvSpPr>
            <p:cNvPr id="5" name="Title 3"/>
            <p:cNvSpPr txBox="1">
              <a:spLocks/>
            </p:cNvSpPr>
            <p:nvPr/>
          </p:nvSpPr>
          <p:spPr>
            <a:xfrm>
              <a:off x="6703141" y="1900718"/>
              <a:ext cx="2623738"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pPr>
              <a:r>
                <a:rPr lang="zh-CN" altLang="en-US" sz="2000" b="0" dirty="0">
                  <a:solidFill>
                    <a:srgbClr val="4F4D50"/>
                  </a:solidFill>
                  <a:latin typeface="方正黑体简体" panose="02010601030101010101" pitchFamily="2" charset="-122"/>
                  <a:ea typeface="方正黑体简体" panose="02010601030101010101" pitchFamily="2" charset="-122"/>
                  <a:cs typeface="+mn-ea"/>
                  <a:sym typeface="+mn-lt"/>
                </a:rPr>
                <a:t>市场分析数据</a:t>
              </a:r>
              <a:endParaRPr lang="en-US" altLang="zh-CN"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 name="Title 3"/>
            <p:cNvSpPr txBox="1">
              <a:spLocks/>
            </p:cNvSpPr>
            <p:nvPr/>
          </p:nvSpPr>
          <p:spPr>
            <a:xfrm>
              <a:off x="6751663" y="2264055"/>
              <a:ext cx="2623738"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pPr>
              <a:r>
                <a:rPr lang="en-US" sz="11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Sample text here</a:t>
              </a:r>
              <a:endParaRPr lang="en-US" sz="5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7" name="Title 3"/>
            <p:cNvSpPr txBox="1">
              <a:spLocks/>
            </p:cNvSpPr>
            <p:nvPr/>
          </p:nvSpPr>
          <p:spPr>
            <a:xfrm>
              <a:off x="6703142" y="2736477"/>
              <a:ext cx="2623738" cy="2908214"/>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文字您的内容，您的内容打在这里，或者通过复制您的文本后，在此框中选择粘贴并选择只保此框中选择粘贴并选择只保留文字您的内容</a:t>
              </a:r>
            </a:p>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您的内容打在这里，或者通过复制您的文本后，在此框中选择粘贴并选择只保留文字您的内容的文本后在此。</a:t>
              </a:r>
            </a:p>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a:t>
              </a:r>
            </a:p>
          </p:txBody>
        </p:sp>
      </p:grpSp>
      <p:pic>
        <p:nvPicPr>
          <p:cNvPr id="3" name="图片占位符 2"/>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a:stretch>
            <a:fillRect/>
          </a:stretch>
        </p:blipFill>
        <p:spPr/>
      </p:pic>
    </p:spTree>
    <p:extLst>
      <p:ext uri="{BB962C8B-B14F-4D97-AF65-F5344CB8AC3E}">
        <p14:creationId xmlns:p14="http://schemas.microsoft.com/office/powerpoint/2010/main" val="421212011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2" presetClass="entr" presetSubtype="8" decel="50000"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additive="base">
                                        <p:cTn id="22" dur="2000" fill="hold"/>
                                        <p:tgtEl>
                                          <p:spTgt spid="9"/>
                                        </p:tgtEl>
                                        <p:attrNameLst>
                                          <p:attrName>ppt_x</p:attrName>
                                        </p:attrNameLst>
                                      </p:cBhvr>
                                      <p:tavLst>
                                        <p:tav tm="0">
                                          <p:val>
                                            <p:strVal val="0-#ppt_w/2"/>
                                          </p:val>
                                        </p:tav>
                                        <p:tav tm="100000">
                                          <p:val>
                                            <p:strVal val="#ppt_x"/>
                                          </p:val>
                                        </p:tav>
                                      </p:tavLst>
                                    </p:anim>
                                    <p:anim calcmode="lin" valueType="num">
                                      <p:cBhvr additive="base">
                                        <p:cTn id="23" dur="20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020" y="-2244971"/>
            <a:ext cx="4630615" cy="4630615"/>
          </a:xfrm>
          <a:prstGeom prst="ellipse">
            <a:avLst/>
          </a:prstGeom>
          <a:blipFill dpi="0" rotWithShape="1">
            <a:blip r:embed="rId3">
              <a:extLst>
                <a:ext uri="{28A0092B-C50C-407E-A947-70E740481C1C}">
                  <a14:useLocalDpi xmlns:a14="http://schemas.microsoft.com/office/drawing/2010/main" val="0"/>
                </a:ext>
              </a:extLst>
            </a:blip>
            <a:srcRect/>
            <a:stretch>
              <a:fillRect l="-24963" r="-24963"/>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 name="椭圆 4"/>
          <p:cNvSpPr/>
          <p:nvPr/>
        </p:nvSpPr>
        <p:spPr>
          <a:xfrm>
            <a:off x="2910254" y="-3122737"/>
            <a:ext cx="6386147" cy="6386147"/>
          </a:xfrm>
          <a:prstGeom prst="ellipse">
            <a:avLst/>
          </a:prstGeom>
          <a:noFill/>
          <a:ln w="5715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5186136" y="2355832"/>
            <a:ext cx="1819729" cy="2174185"/>
          </a:xfrm>
          <a:prstGeom prst="rect">
            <a:avLst/>
          </a:prstGeom>
          <a:noFill/>
          <a:ln>
            <a:noFill/>
          </a:ln>
          <a:effectLst>
            <a:outerShdw blurRad="254000" dist="63500" dir="2700000" algn="tl" rotWithShape="0">
              <a:prstClr val="black">
                <a:alpha val="30000"/>
              </a:prstClr>
            </a:outerShdw>
          </a:effectLst>
        </p:spPr>
        <p:txBody>
          <a:bodyPr wrap="none" rtlCol="0">
            <a:spAutoFit/>
          </a:bodyPr>
          <a:lstStyle/>
          <a:p>
            <a:pPr algn="ctr">
              <a:lnSpc>
                <a:spcPct val="130000"/>
              </a:lnSpc>
            </a:pPr>
            <a:r>
              <a:rPr lang="en-US" altLang="zh-CN" sz="11500" dirty="0" smtClean="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01</a:t>
            </a:r>
            <a:endParaRPr lang="zh-CN" altLang="en-US"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2157116" y="2233244"/>
            <a:ext cx="890953" cy="890953"/>
          </a:xfrm>
          <a:prstGeom prst="ellipse">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8" name="椭圆 7"/>
          <p:cNvSpPr/>
          <p:nvPr/>
        </p:nvSpPr>
        <p:spPr>
          <a:xfrm>
            <a:off x="8886611" y="2799399"/>
            <a:ext cx="257320" cy="257320"/>
          </a:xfrm>
          <a:prstGeom prst="ellipse">
            <a:avLst/>
          </a:prstGeom>
          <a:solidFill>
            <a:srgbClr val="EFEFE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9" name="椭圆 8"/>
          <p:cNvSpPr/>
          <p:nvPr/>
        </p:nvSpPr>
        <p:spPr>
          <a:xfrm>
            <a:off x="9547433" y="1731138"/>
            <a:ext cx="502106" cy="502106"/>
          </a:xfrm>
          <a:prstGeom prst="ellipse">
            <a:avLst/>
          </a:prstGeom>
          <a:solidFill>
            <a:srgbClr val="9FB8D6">
              <a:alpha val="45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11" name="文本框 10"/>
          <p:cNvSpPr txBox="1"/>
          <p:nvPr/>
        </p:nvSpPr>
        <p:spPr>
          <a:xfrm>
            <a:off x="4462096" y="4186515"/>
            <a:ext cx="3267808" cy="671659"/>
          </a:xfrm>
          <a:prstGeom prst="rect">
            <a:avLst/>
          </a:prstGeom>
          <a:noFill/>
          <a:effectLst>
            <a:outerShdw blurRad="254000" dist="63500" dir="2700000" algn="tl" rotWithShape="0">
              <a:prstClr val="black">
                <a:alpha val="30000"/>
              </a:prstClr>
            </a:outerShdw>
          </a:effectLst>
        </p:spPr>
        <p:txBody>
          <a:bodyPr wrap="square" rtlCol="0">
            <a:spAutoFit/>
          </a:bodyPr>
          <a:lstStyle/>
          <a:p>
            <a:pPr algn="ctr">
              <a:lnSpc>
                <a:spcPct val="130000"/>
              </a:lnSpc>
            </a:pPr>
            <a:r>
              <a:rPr lang="zh-CN" altLang="en-US" sz="3200" b="1" spc="3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企业介绍</a:t>
            </a:r>
            <a:endParaRPr lang="zh-CN" altLang="en-US" sz="3200" b="1" spc="3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12" name="TextBox 11"/>
          <p:cNvSpPr txBox="1"/>
          <p:nvPr/>
        </p:nvSpPr>
        <p:spPr>
          <a:xfrm>
            <a:off x="3414186" y="4811813"/>
            <a:ext cx="5363628" cy="673454"/>
          </a:xfrm>
          <a:prstGeom prst="rect">
            <a:avLst/>
          </a:prstGeom>
          <a:noFill/>
        </p:spPr>
        <p:txBody>
          <a:bodyPr wrap="square" rtlCol="0">
            <a:spAutoFit/>
          </a:bodyPr>
          <a:lstStyle/>
          <a:p>
            <a:pPr algn="ctr">
              <a:lnSpc>
                <a:spcPct val="130000"/>
              </a:lnSpc>
            </a:pP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的内容打在这里，或者通过通过复制您的文本或者通过复制您的文本</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后</a:t>
            </a:r>
            <a:endParaRPr lang="en-US" altLang="zh-CN"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a:p>
            <a:pPr algn="ctr">
              <a:lnSpc>
                <a:spcPct val="130000"/>
              </a:lnSpc>
            </a:pP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在此</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框中选择</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粘贴保留</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文字您的内容打在</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这</a:t>
            </a:r>
            <a:endPar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1502421318"/>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14:presetBounceEnd="40000">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75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750" fill="hold"/>
                                            <p:tgtEl>
                                              <p:spTgt spid="6"/>
                                            </p:tgtEl>
                                            <p:attrNameLst>
                                              <p:attrName>ppt_x</p:attrName>
                                            </p:attrNameLst>
                                          </p:cBhvr>
                                          <p:tavLst>
                                            <p:tav tm="0">
                                              <p:val>
                                                <p:strVal val="#ppt_x"/>
                                              </p:val>
                                            </p:tav>
                                            <p:tav tm="100000">
                                              <p:val>
                                                <p:strVal val="#ppt_x"/>
                                              </p:val>
                                            </p:tav>
                                          </p:tavLst>
                                        </p:anim>
                                        <p:anim calcmode="lin" valueType="num">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p:cNvGrpSpPr/>
          <p:nvPr/>
        </p:nvGrpSpPr>
        <p:grpSpPr>
          <a:xfrm>
            <a:off x="982979" y="1217873"/>
            <a:ext cx="8946866" cy="4646849"/>
            <a:chOff x="982979" y="1217873"/>
            <a:chExt cx="8946866" cy="4646849"/>
          </a:xfrm>
          <a:effectLst>
            <a:outerShdw blurRad="254000" dist="63500" dir="2700000" algn="tl" rotWithShape="0">
              <a:prstClr val="black">
                <a:alpha val="30000"/>
              </a:prstClr>
            </a:outerShdw>
          </a:effectLst>
        </p:grpSpPr>
        <p:sp>
          <p:nvSpPr>
            <p:cNvPr id="14" name="Freeform 13"/>
            <p:cNvSpPr/>
            <p:nvPr/>
          </p:nvSpPr>
          <p:spPr>
            <a:xfrm>
              <a:off x="982979" y="1217873"/>
              <a:ext cx="8946866" cy="4646849"/>
            </a:xfrm>
            <a:custGeom>
              <a:avLst/>
              <a:gdLst>
                <a:gd name="connsiteX0" fmla="*/ 57203 w 8946866"/>
                <a:gd name="connsiteY0" fmla="*/ 0 h 4646849"/>
                <a:gd name="connsiteX1" fmla="*/ 8742674 w 8946866"/>
                <a:gd name="connsiteY1" fmla="*/ 0 h 4646849"/>
                <a:gd name="connsiteX2" fmla="*/ 8799877 w 8946866"/>
                <a:gd name="connsiteY2" fmla="*/ 57203 h 4646849"/>
                <a:gd name="connsiteX3" fmla="*/ 8799877 w 8946866"/>
                <a:gd name="connsiteY3" fmla="*/ 728281 h 4646849"/>
                <a:gd name="connsiteX4" fmla="*/ 8946866 w 8946866"/>
                <a:gd name="connsiteY4" fmla="*/ 875270 h 4646849"/>
                <a:gd name="connsiteX5" fmla="*/ 8799877 w 8946866"/>
                <a:gd name="connsiteY5" fmla="*/ 1022259 h 4646849"/>
                <a:gd name="connsiteX6" fmla="*/ 8799877 w 8946866"/>
                <a:gd name="connsiteY6" fmla="*/ 4589646 h 4646849"/>
                <a:gd name="connsiteX7" fmla="*/ 8742674 w 8946866"/>
                <a:gd name="connsiteY7" fmla="*/ 4646849 h 4646849"/>
                <a:gd name="connsiteX8" fmla="*/ 57203 w 8946866"/>
                <a:gd name="connsiteY8" fmla="*/ 4646849 h 4646849"/>
                <a:gd name="connsiteX9" fmla="*/ 0 w 8946866"/>
                <a:gd name="connsiteY9" fmla="*/ 4589646 h 4646849"/>
                <a:gd name="connsiteX10" fmla="*/ 0 w 8946866"/>
                <a:gd name="connsiteY10" fmla="*/ 57203 h 4646849"/>
                <a:gd name="connsiteX11" fmla="*/ 57203 w 8946866"/>
                <a:gd name="connsiteY11" fmla="*/ 0 h 464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6866" h="4646849">
                  <a:moveTo>
                    <a:pt x="57203" y="0"/>
                  </a:moveTo>
                  <a:lnTo>
                    <a:pt x="8742674" y="0"/>
                  </a:lnTo>
                  <a:cubicBezTo>
                    <a:pt x="8774266" y="0"/>
                    <a:pt x="8799877" y="25611"/>
                    <a:pt x="8799877" y="57203"/>
                  </a:cubicBezTo>
                  <a:lnTo>
                    <a:pt x="8799877" y="728281"/>
                  </a:lnTo>
                  <a:lnTo>
                    <a:pt x="8946866" y="875270"/>
                  </a:lnTo>
                  <a:lnTo>
                    <a:pt x="8799877" y="1022259"/>
                  </a:lnTo>
                  <a:lnTo>
                    <a:pt x="8799877" y="4589646"/>
                  </a:lnTo>
                  <a:cubicBezTo>
                    <a:pt x="8799877" y="4621238"/>
                    <a:pt x="8774266" y="4646849"/>
                    <a:pt x="8742674" y="4646849"/>
                  </a:cubicBezTo>
                  <a:lnTo>
                    <a:pt x="57203" y="4646849"/>
                  </a:lnTo>
                  <a:cubicBezTo>
                    <a:pt x="25611" y="4646849"/>
                    <a:pt x="0" y="4621238"/>
                    <a:pt x="0" y="4589646"/>
                  </a:cubicBezTo>
                  <a:lnTo>
                    <a:pt x="0" y="57203"/>
                  </a:lnTo>
                  <a:cubicBezTo>
                    <a:pt x="0" y="25611"/>
                    <a:pt x="25611" y="0"/>
                    <a:pt x="57203" y="0"/>
                  </a:cubicBezTo>
                  <a:close/>
                </a:path>
              </a:pathLst>
            </a:cu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5" name="Title 3"/>
            <p:cNvSpPr txBox="1">
              <a:spLocks/>
            </p:cNvSpPr>
            <p:nvPr/>
          </p:nvSpPr>
          <p:spPr>
            <a:xfrm>
              <a:off x="6025967" y="1876004"/>
              <a:ext cx="3288555"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pPr>
              <a:r>
                <a:rPr lang="zh-CN" altLang="en-US" sz="2000" b="0" dirty="0">
                  <a:solidFill>
                    <a:srgbClr val="4F4D50"/>
                  </a:solidFill>
                  <a:latin typeface="方正黑体简体" panose="02010601030101010101" pitchFamily="2" charset="-122"/>
                  <a:ea typeface="方正黑体简体" panose="02010601030101010101" pitchFamily="2" charset="-122"/>
                  <a:cs typeface="+mn-ea"/>
                  <a:sym typeface="+mn-lt"/>
                </a:rPr>
                <a:t>市场分析数据</a:t>
              </a:r>
              <a:endParaRPr lang="en-US" altLang="zh-CN"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 name="Title 3"/>
            <p:cNvSpPr txBox="1">
              <a:spLocks/>
            </p:cNvSpPr>
            <p:nvPr/>
          </p:nvSpPr>
          <p:spPr>
            <a:xfrm>
              <a:off x="6063038" y="2252404"/>
              <a:ext cx="3288555"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pPr>
              <a:r>
                <a:rPr lang="en-US" sz="11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Sample text here</a:t>
              </a:r>
              <a:endParaRPr lang="en-US" sz="5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7" name="Title 3"/>
            <p:cNvSpPr txBox="1">
              <a:spLocks/>
            </p:cNvSpPr>
            <p:nvPr/>
          </p:nvSpPr>
          <p:spPr>
            <a:xfrm>
              <a:off x="6038325" y="2736477"/>
              <a:ext cx="3288555" cy="2908214"/>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文字您的内容，您的内容打在这里，或者通过复制您的文本后，在此框中选择粘贴并选择只保此框中选择粘贴并选择只保留文字您的内容</a:t>
              </a:r>
            </a:p>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您的内容打在这里，或者通过复制您的文本后，在此框中选择粘贴并选择只保留文字您的内容的文本后在此。</a:t>
              </a:r>
            </a:p>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a:t>
              </a:r>
            </a:p>
          </p:txBody>
        </p:sp>
        <p:cxnSp>
          <p:nvCxnSpPr>
            <p:cNvPr id="8" name="Straight Connector 7"/>
            <p:cNvCxnSpPr/>
            <p:nvPr/>
          </p:nvCxnSpPr>
          <p:spPr>
            <a:xfrm>
              <a:off x="6178931" y="1217873"/>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10147835" y="0"/>
            <a:ext cx="0" cy="6858000"/>
          </a:xfrm>
          <a:prstGeom prst="line">
            <a:avLst/>
          </a:prstGeom>
          <a:ln w="952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Oval 15"/>
          <p:cNvSpPr>
            <a:spLocks noChangeAspect="1"/>
          </p:cNvSpPr>
          <p:nvPr/>
        </p:nvSpPr>
        <p:spPr>
          <a:xfrm>
            <a:off x="10099313" y="2039023"/>
            <a:ext cx="97043" cy="97043"/>
          </a:xfrm>
          <a:prstGeom prst="ellipse">
            <a:avLst/>
          </a:prstGeom>
          <a:solidFill>
            <a:schemeClr val="bg1"/>
          </a:solidFill>
          <a:ln w="12700">
            <a:solidFill>
              <a:srgbClr val="9FB8D6"/>
            </a:solidFill>
          </a:ln>
          <a:effectLst>
            <a:outerShdw blurRad="88900" dist="38100" dir="5400000" algn="t" rotWithShape="0">
              <a:prstClr val="black">
                <a:alpha val="11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lang="en-US" sz="2400" dirty="0">
              <a:latin typeface="方正黑体简体" panose="02010601030101010101" pitchFamily="2" charset="-122"/>
              <a:ea typeface="方正黑体简体" panose="02010601030101010101" pitchFamily="2" charset="-122"/>
              <a:cs typeface="+mn-ea"/>
              <a:sym typeface="+mn-lt"/>
            </a:endParaRPr>
          </a:p>
        </p:txBody>
      </p:sp>
      <p:pic>
        <p:nvPicPr>
          <p:cNvPr id="4" name="图片占位符 3"/>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1596" r="21596"/>
          <a:stretch>
            <a:fillRect/>
          </a:stretch>
        </p:blipFill>
        <p:spPr/>
      </p:pic>
    </p:spTree>
    <p:extLst>
      <p:ext uri="{BB962C8B-B14F-4D97-AF65-F5344CB8AC3E}">
        <p14:creationId xmlns:p14="http://schemas.microsoft.com/office/powerpoint/2010/main" val="315170710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up)">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randombar(horizontal)">
                                      <p:cBhvr>
                                        <p:cTn id="19" dur="500"/>
                                        <p:tgtEl>
                                          <p:spTgt spid="4"/>
                                        </p:tgtEl>
                                      </p:cBhvr>
                                    </p:animEffect>
                                  </p:childTnLst>
                                </p:cTn>
                              </p:par>
                              <p:par>
                                <p:cTn id="20" presetID="2" presetClass="entr" presetSubtype="8" decel="50000"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2000" fill="hold"/>
                                        <p:tgtEl>
                                          <p:spTgt spid="10"/>
                                        </p:tgtEl>
                                        <p:attrNameLst>
                                          <p:attrName>ppt_x</p:attrName>
                                        </p:attrNameLst>
                                      </p:cBhvr>
                                      <p:tavLst>
                                        <p:tav tm="0">
                                          <p:val>
                                            <p:strVal val="0-#ppt_w/2"/>
                                          </p:val>
                                        </p:tav>
                                        <p:tav tm="100000">
                                          <p:val>
                                            <p:strVal val="#ppt_x"/>
                                          </p:val>
                                        </p:tav>
                                      </p:tavLst>
                                    </p:anim>
                                    <p:anim calcmode="lin" valueType="num">
                                      <p:cBhvr additive="base">
                                        <p:cTn id="23" dur="20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p:cNvGrpSpPr/>
          <p:nvPr/>
        </p:nvGrpSpPr>
        <p:grpSpPr>
          <a:xfrm>
            <a:off x="982979" y="1217873"/>
            <a:ext cx="8946866" cy="4646849"/>
            <a:chOff x="982979" y="1217873"/>
            <a:chExt cx="8946866" cy="4646849"/>
          </a:xfrm>
          <a:effectLst>
            <a:outerShdw blurRad="254000" dist="63500" dir="2700000" algn="tl" rotWithShape="0">
              <a:prstClr val="black">
                <a:alpha val="30000"/>
              </a:prstClr>
            </a:outerShdw>
          </a:effectLst>
        </p:grpSpPr>
        <p:sp>
          <p:nvSpPr>
            <p:cNvPr id="14" name="Freeform 13"/>
            <p:cNvSpPr/>
            <p:nvPr/>
          </p:nvSpPr>
          <p:spPr>
            <a:xfrm>
              <a:off x="982979" y="1217873"/>
              <a:ext cx="8946866" cy="4646849"/>
            </a:xfrm>
            <a:custGeom>
              <a:avLst/>
              <a:gdLst>
                <a:gd name="connsiteX0" fmla="*/ 57203 w 8946866"/>
                <a:gd name="connsiteY0" fmla="*/ 0 h 4646849"/>
                <a:gd name="connsiteX1" fmla="*/ 8742674 w 8946866"/>
                <a:gd name="connsiteY1" fmla="*/ 0 h 4646849"/>
                <a:gd name="connsiteX2" fmla="*/ 8799877 w 8946866"/>
                <a:gd name="connsiteY2" fmla="*/ 57203 h 4646849"/>
                <a:gd name="connsiteX3" fmla="*/ 8799877 w 8946866"/>
                <a:gd name="connsiteY3" fmla="*/ 728281 h 4646849"/>
                <a:gd name="connsiteX4" fmla="*/ 8946866 w 8946866"/>
                <a:gd name="connsiteY4" fmla="*/ 875270 h 4646849"/>
                <a:gd name="connsiteX5" fmla="*/ 8799877 w 8946866"/>
                <a:gd name="connsiteY5" fmla="*/ 1022259 h 4646849"/>
                <a:gd name="connsiteX6" fmla="*/ 8799877 w 8946866"/>
                <a:gd name="connsiteY6" fmla="*/ 4589646 h 4646849"/>
                <a:gd name="connsiteX7" fmla="*/ 8742674 w 8946866"/>
                <a:gd name="connsiteY7" fmla="*/ 4646849 h 4646849"/>
                <a:gd name="connsiteX8" fmla="*/ 57203 w 8946866"/>
                <a:gd name="connsiteY8" fmla="*/ 4646849 h 4646849"/>
                <a:gd name="connsiteX9" fmla="*/ 0 w 8946866"/>
                <a:gd name="connsiteY9" fmla="*/ 4589646 h 4646849"/>
                <a:gd name="connsiteX10" fmla="*/ 0 w 8946866"/>
                <a:gd name="connsiteY10" fmla="*/ 57203 h 4646849"/>
                <a:gd name="connsiteX11" fmla="*/ 57203 w 8946866"/>
                <a:gd name="connsiteY11" fmla="*/ 0 h 4646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46866" h="4646849">
                  <a:moveTo>
                    <a:pt x="57203" y="0"/>
                  </a:moveTo>
                  <a:lnTo>
                    <a:pt x="8742674" y="0"/>
                  </a:lnTo>
                  <a:cubicBezTo>
                    <a:pt x="8774266" y="0"/>
                    <a:pt x="8799877" y="25611"/>
                    <a:pt x="8799877" y="57203"/>
                  </a:cubicBezTo>
                  <a:lnTo>
                    <a:pt x="8799877" y="728281"/>
                  </a:lnTo>
                  <a:lnTo>
                    <a:pt x="8946866" y="875270"/>
                  </a:lnTo>
                  <a:lnTo>
                    <a:pt x="8799877" y="1022259"/>
                  </a:lnTo>
                  <a:lnTo>
                    <a:pt x="8799877" y="4589646"/>
                  </a:lnTo>
                  <a:cubicBezTo>
                    <a:pt x="8799877" y="4621238"/>
                    <a:pt x="8774266" y="4646849"/>
                    <a:pt x="8742674" y="4646849"/>
                  </a:cubicBezTo>
                  <a:lnTo>
                    <a:pt x="57203" y="4646849"/>
                  </a:lnTo>
                  <a:cubicBezTo>
                    <a:pt x="25611" y="4646849"/>
                    <a:pt x="0" y="4621238"/>
                    <a:pt x="0" y="4589646"/>
                  </a:cubicBezTo>
                  <a:lnTo>
                    <a:pt x="0" y="57203"/>
                  </a:lnTo>
                  <a:cubicBezTo>
                    <a:pt x="0" y="25611"/>
                    <a:pt x="25611" y="0"/>
                    <a:pt x="57203" y="0"/>
                  </a:cubicBezTo>
                  <a:close/>
                </a:path>
              </a:pathLst>
            </a:cu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5" name="Title 3"/>
            <p:cNvSpPr txBox="1">
              <a:spLocks/>
            </p:cNvSpPr>
            <p:nvPr/>
          </p:nvSpPr>
          <p:spPr>
            <a:xfrm>
              <a:off x="6025967" y="1876004"/>
              <a:ext cx="3288555" cy="582563"/>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pPr>
              <a:r>
                <a:rPr lang="zh-CN" altLang="en-US" sz="2000" b="0" dirty="0">
                  <a:solidFill>
                    <a:srgbClr val="4F4D50"/>
                  </a:solidFill>
                  <a:latin typeface="方正黑体简体" panose="02010601030101010101" pitchFamily="2" charset="-122"/>
                  <a:ea typeface="方正黑体简体" panose="02010601030101010101" pitchFamily="2" charset="-122"/>
                  <a:cs typeface="+mn-ea"/>
                  <a:sym typeface="+mn-lt"/>
                </a:rPr>
                <a:t>市场分析数据</a:t>
              </a:r>
              <a:endParaRPr lang="en-US" altLang="zh-CN"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 name="Title 3"/>
            <p:cNvSpPr txBox="1">
              <a:spLocks/>
            </p:cNvSpPr>
            <p:nvPr/>
          </p:nvSpPr>
          <p:spPr>
            <a:xfrm>
              <a:off x="6038324" y="2252404"/>
              <a:ext cx="3288555"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pPr>
              <a:r>
                <a:rPr lang="en-US" sz="11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Sample text here</a:t>
              </a:r>
              <a:endParaRPr lang="en-US" sz="5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7" name="Title 3"/>
            <p:cNvSpPr txBox="1">
              <a:spLocks/>
            </p:cNvSpPr>
            <p:nvPr/>
          </p:nvSpPr>
          <p:spPr>
            <a:xfrm>
              <a:off x="6038325" y="2736477"/>
              <a:ext cx="3288555" cy="2908214"/>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文字您的内容，您的内容打在这里，或者通过复制您的文本后，在此框中选择粘贴并选择只保此框中选择粘贴并选择只保留文字您的内容</a:t>
              </a:r>
            </a:p>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您的内容打在这里，或者通过复制您的文本后，在此框中选择粘贴并选择只保留文字您的内容的文本后在此。</a:t>
              </a:r>
            </a:p>
            <a:p>
              <a:pPr marL="171450" indent="-171450">
                <a:lnSpc>
                  <a:spcPct val="130000"/>
                </a:lnSpc>
                <a:spcBef>
                  <a:spcPts val="0"/>
                </a:spcBef>
                <a:spcAft>
                  <a:spcPts val="600"/>
                </a:spcAft>
                <a:buClr>
                  <a:schemeClr val="accent1"/>
                </a:buClr>
                <a:buSzPct val="150000"/>
                <a:buFont typeface="Courier New" charset="0"/>
                <a:buChar char="o"/>
              </a:pPr>
              <a:r>
                <a:rPr lang="zh-CN" altLang="en-US" sz="1000" b="0" dirty="0">
                  <a:solidFill>
                    <a:srgbClr val="4F4D50">
                      <a:alpha val="70000"/>
                    </a:srgb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a:t>
              </a:r>
            </a:p>
          </p:txBody>
        </p:sp>
        <p:cxnSp>
          <p:nvCxnSpPr>
            <p:cNvPr id="8" name="Straight Connector 7"/>
            <p:cNvCxnSpPr/>
            <p:nvPr/>
          </p:nvCxnSpPr>
          <p:spPr>
            <a:xfrm>
              <a:off x="6178931" y="1217873"/>
              <a:ext cx="0" cy="435999"/>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cxnSp>
        <p:nvCxnSpPr>
          <p:cNvPr id="15" name="Straight Connector 14"/>
          <p:cNvCxnSpPr/>
          <p:nvPr/>
        </p:nvCxnSpPr>
        <p:spPr>
          <a:xfrm>
            <a:off x="10147835" y="-73742"/>
            <a:ext cx="0" cy="2209808"/>
          </a:xfrm>
          <a:prstGeom prst="line">
            <a:avLst/>
          </a:prstGeom>
          <a:ln w="9525">
            <a:solidFill>
              <a:schemeClr val="bg1">
                <a:lumMod val="85000"/>
              </a:schemeClr>
            </a:solidFill>
          </a:ln>
          <a:effectLst/>
        </p:spPr>
        <p:style>
          <a:lnRef idx="2">
            <a:schemeClr val="accent1"/>
          </a:lnRef>
          <a:fillRef idx="0">
            <a:schemeClr val="accent1"/>
          </a:fillRef>
          <a:effectRef idx="1">
            <a:schemeClr val="accent1"/>
          </a:effectRef>
          <a:fontRef idx="minor">
            <a:schemeClr val="tx1"/>
          </a:fontRef>
        </p:style>
      </p:cxnSp>
      <p:sp>
        <p:nvSpPr>
          <p:cNvPr id="16" name="Oval 15"/>
          <p:cNvSpPr>
            <a:spLocks noChangeAspect="1"/>
          </p:cNvSpPr>
          <p:nvPr/>
        </p:nvSpPr>
        <p:spPr>
          <a:xfrm>
            <a:off x="10099313" y="2039023"/>
            <a:ext cx="97043" cy="97043"/>
          </a:xfrm>
          <a:prstGeom prst="ellipse">
            <a:avLst/>
          </a:prstGeom>
          <a:solidFill>
            <a:schemeClr val="bg1"/>
          </a:solidFill>
          <a:ln w="12700">
            <a:solidFill>
              <a:srgbClr val="9FB8D6"/>
            </a:solidFill>
          </a:ln>
          <a:effectLst>
            <a:outerShdw blurRad="88900" dist="38100" dir="5400000" algn="t" rotWithShape="0">
              <a:prstClr val="black">
                <a:alpha val="11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lnSpc>
                <a:spcPct val="130000"/>
              </a:lnSpc>
            </a:pPr>
            <a:endParaRPr lang="en-US" sz="2400" dirty="0">
              <a:latin typeface="方正黑体简体" panose="02010601030101010101" pitchFamily="2" charset="-122"/>
              <a:ea typeface="方正黑体简体" panose="02010601030101010101" pitchFamily="2" charset="-122"/>
              <a:cs typeface="+mn-ea"/>
              <a:sym typeface="+mn-lt"/>
            </a:endParaRPr>
          </a:p>
        </p:txBody>
      </p:sp>
      <p:pic>
        <p:nvPicPr>
          <p:cNvPr id="3" name="图片占位符 2"/>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24162" r="24162"/>
          <a:stretch>
            <a:fillRect/>
          </a:stretch>
        </p:blipFill>
        <p:spPr/>
      </p:pic>
    </p:spTree>
    <p:extLst>
      <p:ext uri="{BB962C8B-B14F-4D97-AF65-F5344CB8AC3E}">
        <p14:creationId xmlns:p14="http://schemas.microsoft.com/office/powerpoint/2010/main" val="342542966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down)">
                                      <p:cBhvr>
                                        <p:cTn id="7" dur="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p:cTn id="12" dur="500" fill="hold"/>
                                        <p:tgtEl>
                                          <p:spTgt spid="16"/>
                                        </p:tgtEl>
                                        <p:attrNameLst>
                                          <p:attrName>ppt_w</p:attrName>
                                        </p:attrNameLst>
                                      </p:cBhvr>
                                      <p:tavLst>
                                        <p:tav tm="0">
                                          <p:val>
                                            <p:fltVal val="0"/>
                                          </p:val>
                                        </p:tav>
                                        <p:tav tm="100000">
                                          <p:val>
                                            <p:strVal val="#ppt_w"/>
                                          </p:val>
                                        </p:tav>
                                      </p:tavLst>
                                    </p:anim>
                                    <p:anim calcmode="lin" valueType="num">
                                      <p:cBhvr>
                                        <p:cTn id="13" dur="500" fill="hold"/>
                                        <p:tgtEl>
                                          <p:spTgt spid="16"/>
                                        </p:tgtEl>
                                        <p:attrNameLst>
                                          <p:attrName>ppt_h</p:attrName>
                                        </p:attrNameLst>
                                      </p:cBhvr>
                                      <p:tavLst>
                                        <p:tav tm="0">
                                          <p:val>
                                            <p:fltVal val="0"/>
                                          </p:val>
                                        </p:tav>
                                        <p:tav tm="100000">
                                          <p:val>
                                            <p:strVal val="#ppt_h"/>
                                          </p:val>
                                        </p:tav>
                                      </p:tavLst>
                                    </p:anim>
                                    <p:animEffect transition="in" filter="fade">
                                      <p:cBhvr>
                                        <p:cTn id="14" dur="500"/>
                                        <p:tgtEl>
                                          <p:spTgt spid="16"/>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randombar(horizontal)">
                                      <p:cBhvr>
                                        <p:cTn id="19" dur="500"/>
                                        <p:tgtEl>
                                          <p:spTgt spid="3"/>
                                        </p:tgtEl>
                                      </p:cBhvr>
                                    </p:animEffect>
                                  </p:childTnLst>
                                </p:cTn>
                              </p:par>
                              <p:par>
                                <p:cTn id="20" presetID="2" presetClass="entr" presetSubtype="8" decel="50000" fill="hold" nodeType="withEffect">
                                  <p:stCondLst>
                                    <p:cond delay="0"/>
                                  </p:stCondLst>
                                  <p:childTnLst>
                                    <p:set>
                                      <p:cBhvr>
                                        <p:cTn id="21" dur="1" fill="hold">
                                          <p:stCondLst>
                                            <p:cond delay="0"/>
                                          </p:stCondLst>
                                        </p:cTn>
                                        <p:tgtEl>
                                          <p:spTgt spid="21"/>
                                        </p:tgtEl>
                                        <p:attrNameLst>
                                          <p:attrName>style.visibility</p:attrName>
                                        </p:attrNameLst>
                                      </p:cBhvr>
                                      <p:to>
                                        <p:strVal val="visible"/>
                                      </p:to>
                                    </p:set>
                                    <p:anim calcmode="lin" valueType="num">
                                      <p:cBhvr additive="base">
                                        <p:cTn id="22" dur="2000" fill="hold"/>
                                        <p:tgtEl>
                                          <p:spTgt spid="21"/>
                                        </p:tgtEl>
                                        <p:attrNameLst>
                                          <p:attrName>ppt_x</p:attrName>
                                        </p:attrNameLst>
                                      </p:cBhvr>
                                      <p:tavLst>
                                        <p:tav tm="0">
                                          <p:val>
                                            <p:strVal val="0-#ppt_w/2"/>
                                          </p:val>
                                        </p:tav>
                                        <p:tav tm="100000">
                                          <p:val>
                                            <p:strVal val="#ppt_x"/>
                                          </p:val>
                                        </p:tav>
                                      </p:tavLst>
                                    </p:anim>
                                    <p:anim calcmode="lin" valueType="num">
                                      <p:cBhvr additive="base">
                                        <p:cTn id="23" dur="2000" fill="hold"/>
                                        <p:tgtEl>
                                          <p:spTgt spid="2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等腰三角形 3"/>
          <p:cNvSpPr/>
          <p:nvPr/>
        </p:nvSpPr>
        <p:spPr>
          <a:xfrm flipV="1">
            <a:off x="5943600" y="1677138"/>
            <a:ext cx="4489938" cy="3819115"/>
          </a:xfrm>
          <a:prstGeom prst="triangle">
            <a:avLst/>
          </a:prstGeom>
          <a:blipFill dpi="0" rotWithShape="0">
            <a:blip r:embed="rId3">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xmlns="" id="{503E0C68-DA60-417A-94AF-3E2A39D1D51A}"/>
              </a:ext>
            </a:extLst>
          </p:cNvPr>
          <p:cNvSpPr txBox="1"/>
          <p:nvPr/>
        </p:nvSpPr>
        <p:spPr>
          <a:xfrm>
            <a:off x="1261485" y="2419469"/>
            <a:ext cx="2956237" cy="2492990"/>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输入简要文字解说，解说文字尽量概括精炼，不用多余的文字修饰简洁精准。点击输入简要文字解说，解说文字尽量概括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6" name="TextBox 7">
            <a:extLst>
              <a:ext uri="{FF2B5EF4-FFF2-40B4-BE49-F238E27FC236}">
                <a16:creationId xmlns:a16="http://schemas.microsoft.com/office/drawing/2014/main" xmlns="" id="{8DE6CD62-A5CF-42EF-B6BB-0447C20B7252}"/>
              </a:ext>
            </a:extLst>
          </p:cNvPr>
          <p:cNvSpPr txBox="1"/>
          <p:nvPr/>
        </p:nvSpPr>
        <p:spPr>
          <a:xfrm>
            <a:off x="1261484" y="1627110"/>
            <a:ext cx="1911269" cy="372410"/>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企业业务的定位</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nvGrpSpPr>
          <p:cNvPr id="7" name="组合 6"/>
          <p:cNvGrpSpPr/>
          <p:nvPr/>
        </p:nvGrpSpPr>
        <p:grpSpPr>
          <a:xfrm>
            <a:off x="481368" y="440281"/>
            <a:ext cx="2007509" cy="721887"/>
            <a:chOff x="481368" y="440281"/>
            <a:chExt cx="2007509" cy="721887"/>
          </a:xfrm>
        </p:grpSpPr>
        <p:sp>
          <p:nvSpPr>
            <p:cNvPr id="8"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04</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9"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市场定位</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0" name="矩形 9"/>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7303475" y="2570260"/>
            <a:ext cx="3001109" cy="2552726"/>
            <a:chOff x="7303475" y="2570260"/>
            <a:chExt cx="3001109" cy="2552726"/>
          </a:xfrm>
        </p:grpSpPr>
        <p:sp>
          <p:nvSpPr>
            <p:cNvPr id="3" name="等腰三角形 2"/>
            <p:cNvSpPr/>
            <p:nvPr/>
          </p:nvSpPr>
          <p:spPr>
            <a:xfrm>
              <a:off x="7303475" y="2570260"/>
              <a:ext cx="3001109" cy="2552726"/>
            </a:xfrm>
            <a:prstGeom prst="triangle">
              <a:avLst/>
            </a:pr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AutoShape 59"/>
            <p:cNvSpPr/>
            <p:nvPr/>
          </p:nvSpPr>
          <p:spPr bwMode="auto">
            <a:xfrm>
              <a:off x="8617772" y="3559922"/>
              <a:ext cx="372839" cy="37119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12" name="TextBox 7">
              <a:extLst>
                <a:ext uri="{FF2B5EF4-FFF2-40B4-BE49-F238E27FC236}">
                  <a16:creationId xmlns:a16="http://schemas.microsoft.com/office/drawing/2014/main" xmlns="" id="{8DE6CD62-A5CF-42EF-B6BB-0447C20B7252}"/>
                </a:ext>
              </a:extLst>
            </p:cNvPr>
            <p:cNvSpPr txBox="1"/>
            <p:nvPr/>
          </p:nvSpPr>
          <p:spPr>
            <a:xfrm>
              <a:off x="8142472" y="4062179"/>
              <a:ext cx="1323439" cy="273345"/>
            </a:xfrm>
            <a:prstGeom prst="rect">
              <a:avLst/>
            </a:prstGeom>
            <a:noFill/>
          </p:spPr>
          <p:txBody>
            <a:bodyPr wrap="square" rtlCol="0">
              <a:spAutoFit/>
            </a:bodyPr>
            <a:lstStyle/>
            <a:p>
              <a:pPr algn="ctr">
                <a:lnSpc>
                  <a:spcPct val="130000"/>
                </a:lnSpc>
              </a:pPr>
              <a:r>
                <a:rPr lang="zh-CN" altLang="en-US" sz="1000" dirty="0" smtClean="0">
                  <a:solidFill>
                    <a:schemeClr val="bg1"/>
                  </a:solidFill>
                  <a:latin typeface="方正黑体简体" panose="02010601030101010101" pitchFamily="2" charset="-122"/>
                  <a:ea typeface="方正黑体简体" panose="02010601030101010101" pitchFamily="2" charset="-122"/>
                  <a:cs typeface="+mn-ea"/>
                  <a:sym typeface="+mn-lt"/>
                </a:rPr>
                <a:t>推广方案计划</a:t>
              </a:r>
              <a:endParaRPr lang="en-US" altLang="zh-CN" sz="10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sp>
          <p:nvSpPr>
            <p:cNvPr id="13" name="TextBox 7">
              <a:extLst>
                <a:ext uri="{FF2B5EF4-FFF2-40B4-BE49-F238E27FC236}">
                  <a16:creationId xmlns:a16="http://schemas.microsoft.com/office/drawing/2014/main" xmlns="" id="{8DE6CD62-A5CF-42EF-B6BB-0447C20B7252}"/>
                </a:ext>
              </a:extLst>
            </p:cNvPr>
            <p:cNvSpPr txBox="1"/>
            <p:nvPr/>
          </p:nvSpPr>
          <p:spPr>
            <a:xfrm>
              <a:off x="7846543" y="4352770"/>
              <a:ext cx="1915297" cy="632481"/>
            </a:xfrm>
            <a:prstGeom prst="rect">
              <a:avLst/>
            </a:prstGeom>
            <a:noFill/>
          </p:spPr>
          <p:txBody>
            <a:bodyPr wrap="square" rtlCol="0">
              <a:spAutoFit/>
            </a:bodyPr>
            <a:lstStyle/>
            <a:p>
              <a:pPr algn="ctr">
                <a:lnSpc>
                  <a:spcPct val="130000"/>
                </a:lnSpc>
              </a:pPr>
              <a:r>
                <a:rPr lang="zh-CN" altLang="en-US" sz="900" dirty="0">
                  <a:solidFill>
                    <a:schemeClr val="bg1"/>
                  </a:solidFill>
                  <a:latin typeface="方正黑体简体" panose="02010601030101010101" pitchFamily="2" charset="-122"/>
                  <a:ea typeface="方正黑体简体" panose="02010601030101010101" pitchFamily="2" charset="-122"/>
                  <a:cs typeface="+mn-ea"/>
                  <a:sym typeface="+mn-lt"/>
                </a:rPr>
                <a:t>点击输入简要文字</a:t>
              </a:r>
              <a:r>
                <a:rPr lang="zh-CN" altLang="en-US" sz="900" dirty="0" smtClean="0">
                  <a:solidFill>
                    <a:schemeClr val="bg1"/>
                  </a:solidFill>
                  <a:latin typeface="方正黑体简体" panose="02010601030101010101" pitchFamily="2" charset="-122"/>
                  <a:ea typeface="方正黑体简体" panose="02010601030101010101" pitchFamily="2" charset="-122"/>
                  <a:cs typeface="+mn-ea"/>
                  <a:sym typeface="+mn-lt"/>
                </a:rPr>
                <a:t>解说解说</a:t>
              </a:r>
              <a:r>
                <a:rPr lang="zh-CN" altLang="en-US" sz="900" dirty="0">
                  <a:solidFill>
                    <a:schemeClr val="bg1"/>
                  </a:solidFill>
                  <a:latin typeface="方正黑体简体" panose="02010601030101010101" pitchFamily="2" charset="-122"/>
                  <a:ea typeface="方正黑体简体" panose="02010601030101010101" pitchFamily="2" charset="-122"/>
                  <a:cs typeface="+mn-ea"/>
                  <a:sym typeface="+mn-lt"/>
                </a:rPr>
                <a:t>文字尽量概括</a:t>
              </a:r>
              <a:r>
                <a:rPr lang="zh-CN" altLang="en-US" sz="900" dirty="0" smtClean="0">
                  <a:solidFill>
                    <a:schemeClr val="bg1"/>
                  </a:solidFill>
                  <a:latin typeface="方正黑体简体" panose="02010601030101010101" pitchFamily="2" charset="-122"/>
                  <a:ea typeface="方正黑体简体" panose="02010601030101010101" pitchFamily="2" charset="-122"/>
                  <a:cs typeface="+mn-ea"/>
                  <a:sym typeface="+mn-lt"/>
                </a:rPr>
                <a:t>精炼不用</a:t>
              </a:r>
              <a:r>
                <a:rPr lang="zh-CN" altLang="en-US" sz="900" dirty="0">
                  <a:solidFill>
                    <a:schemeClr val="bg1"/>
                  </a:solidFill>
                  <a:latin typeface="方正黑体简体" panose="02010601030101010101" pitchFamily="2" charset="-122"/>
                  <a:ea typeface="方正黑体简体" panose="02010601030101010101" pitchFamily="2" charset="-122"/>
                  <a:cs typeface="+mn-ea"/>
                  <a:sym typeface="+mn-lt"/>
                </a:rPr>
                <a:t>多余的文字修饰简洁精</a:t>
              </a:r>
              <a:r>
                <a:rPr lang="zh-CN" altLang="en-US" sz="900" dirty="0" smtClean="0">
                  <a:solidFill>
                    <a:schemeClr val="bg1"/>
                  </a:solidFill>
                  <a:latin typeface="方正黑体简体" panose="02010601030101010101" pitchFamily="2" charset="-122"/>
                  <a:ea typeface="方正黑体简体" panose="02010601030101010101" pitchFamily="2" charset="-122"/>
                  <a:cs typeface="+mn-ea"/>
                  <a:sym typeface="+mn-lt"/>
                </a:rPr>
                <a:t>准点击输入</a:t>
              </a:r>
              <a:endParaRPr lang="en-US" altLang="zh-CN" sz="900" dirty="0">
                <a:solidFill>
                  <a:schemeClr val="bg1"/>
                </a:solidFill>
                <a:latin typeface="方正黑体简体" panose="02010601030101010101" pitchFamily="2" charset="-122"/>
                <a:ea typeface="方正黑体简体" panose="02010601030101010101" pitchFamily="2" charset="-122"/>
                <a:cs typeface="+mn-ea"/>
                <a:sym typeface="+mn-lt"/>
              </a:endParaRPr>
            </a:p>
          </p:txBody>
        </p:sp>
      </p:grpSp>
      <p:cxnSp>
        <p:nvCxnSpPr>
          <p:cNvPr id="14" name="直接连接符 13"/>
          <p:cNvCxnSpPr/>
          <p:nvPr/>
        </p:nvCxnSpPr>
        <p:spPr>
          <a:xfrm>
            <a:off x="1368666" y="2111874"/>
            <a:ext cx="395416" cy="0"/>
          </a:xfrm>
          <a:prstGeom prst="line">
            <a:avLst/>
          </a:prstGeom>
          <a:ln w="12700">
            <a:solidFill>
              <a:srgbClr val="4F4D50"/>
            </a:solidFill>
          </a:ln>
        </p:spPr>
        <p:style>
          <a:lnRef idx="1">
            <a:schemeClr val="accent1"/>
          </a:lnRef>
          <a:fillRef idx="0">
            <a:schemeClr val="accent1"/>
          </a:fillRef>
          <a:effectRef idx="0">
            <a:schemeClr val="accent1"/>
          </a:effectRef>
          <a:fontRef idx="minor">
            <a:schemeClr val="tx1"/>
          </a:fontRef>
        </p:style>
      </p:cxnSp>
      <p:grpSp>
        <p:nvGrpSpPr>
          <p:cNvPr id="15" name="组合 14"/>
          <p:cNvGrpSpPr/>
          <p:nvPr/>
        </p:nvGrpSpPr>
        <p:grpSpPr>
          <a:xfrm>
            <a:off x="2351759" y="4520455"/>
            <a:ext cx="1039318" cy="1071914"/>
            <a:chOff x="2933518" y="2584938"/>
            <a:chExt cx="1438646" cy="1483766"/>
          </a:xfrm>
        </p:grpSpPr>
        <p:graphicFrame>
          <p:nvGraphicFramePr>
            <p:cNvPr id="16" name="图表 15"/>
            <p:cNvGraphicFramePr/>
            <p:nvPr>
              <p:extLst>
                <p:ext uri="{D42A27DB-BD31-4B8C-83A1-F6EECF244321}">
                  <p14:modId xmlns:p14="http://schemas.microsoft.com/office/powerpoint/2010/main" val="3232021984"/>
                </p:ext>
              </p:extLst>
            </p:nvPr>
          </p:nvGraphicFramePr>
          <p:xfrm>
            <a:off x="2933518" y="2584938"/>
            <a:ext cx="1438646" cy="1483766"/>
          </p:xfrm>
          <a:graphic>
            <a:graphicData uri="http://schemas.openxmlformats.org/drawingml/2006/chart">
              <c:chart xmlns:c="http://schemas.openxmlformats.org/drawingml/2006/chart" xmlns:r="http://schemas.openxmlformats.org/officeDocument/2006/relationships" r:id="rId4"/>
            </a:graphicData>
          </a:graphic>
        </p:graphicFrame>
        <p:sp>
          <p:nvSpPr>
            <p:cNvPr id="17" name="TextBox 17"/>
            <p:cNvSpPr txBox="1"/>
            <p:nvPr/>
          </p:nvSpPr>
          <p:spPr>
            <a:xfrm>
              <a:off x="3313128" y="3135108"/>
              <a:ext cx="679430" cy="383428"/>
            </a:xfrm>
            <a:prstGeom prst="rect">
              <a:avLst/>
            </a:prstGeom>
            <a:noFill/>
          </p:spPr>
          <p:txBody>
            <a:bodyPr wrap="none" rtlCol="0" anchor="ctr">
              <a:spAutoFit/>
            </a:bodyPr>
            <a:lstStyle/>
            <a:p>
              <a:pPr algn="ctr"/>
              <a:r>
                <a:rPr lang="en-US" altLang="zh-CN" sz="1200" dirty="0">
                  <a:solidFill>
                    <a:srgbClr val="124062"/>
                  </a:solidFill>
                  <a:latin typeface="方正黑体简体" panose="02010601030101010101" pitchFamily="2" charset="-122"/>
                  <a:ea typeface="方正黑体简体" panose="02010601030101010101" pitchFamily="2" charset="-122"/>
                  <a:sym typeface="Bebas" pitchFamily="2" charset="0"/>
                </a:rPr>
                <a:t>82%</a:t>
              </a:r>
            </a:p>
          </p:txBody>
        </p:sp>
      </p:grpSp>
      <p:grpSp>
        <p:nvGrpSpPr>
          <p:cNvPr id="24" name="组合 23"/>
          <p:cNvGrpSpPr/>
          <p:nvPr/>
        </p:nvGrpSpPr>
        <p:grpSpPr>
          <a:xfrm>
            <a:off x="1199638" y="4520455"/>
            <a:ext cx="1039318" cy="1071914"/>
            <a:chOff x="1086911" y="1827484"/>
            <a:chExt cx="1438646" cy="1483766"/>
          </a:xfrm>
        </p:grpSpPr>
        <p:graphicFrame>
          <p:nvGraphicFramePr>
            <p:cNvPr id="25" name="图表 24"/>
            <p:cNvGraphicFramePr/>
            <p:nvPr>
              <p:extLst>
                <p:ext uri="{D42A27DB-BD31-4B8C-83A1-F6EECF244321}">
                  <p14:modId xmlns:p14="http://schemas.microsoft.com/office/powerpoint/2010/main" val="1836762676"/>
                </p:ext>
              </p:extLst>
            </p:nvPr>
          </p:nvGraphicFramePr>
          <p:xfrm>
            <a:off x="1086911" y="1827484"/>
            <a:ext cx="1438646" cy="1483766"/>
          </p:xfrm>
          <a:graphic>
            <a:graphicData uri="http://schemas.openxmlformats.org/drawingml/2006/chart">
              <c:chart xmlns:c="http://schemas.openxmlformats.org/drawingml/2006/chart" xmlns:r="http://schemas.openxmlformats.org/officeDocument/2006/relationships" r:id="rId5"/>
            </a:graphicData>
          </a:graphic>
        </p:graphicFrame>
        <p:sp>
          <p:nvSpPr>
            <p:cNvPr id="26" name="TextBox 16"/>
            <p:cNvSpPr txBox="1"/>
            <p:nvPr/>
          </p:nvSpPr>
          <p:spPr>
            <a:xfrm>
              <a:off x="1466520" y="2377654"/>
              <a:ext cx="679430" cy="383428"/>
            </a:xfrm>
            <a:prstGeom prst="rect">
              <a:avLst/>
            </a:prstGeom>
            <a:noFill/>
          </p:spPr>
          <p:txBody>
            <a:bodyPr wrap="none" rtlCol="0" anchor="ctr">
              <a:spAutoFit/>
            </a:bodyPr>
            <a:lstStyle/>
            <a:p>
              <a:pPr algn="ctr"/>
              <a:r>
                <a:rPr lang="en-US" altLang="zh-CN" sz="1200" dirty="0">
                  <a:solidFill>
                    <a:srgbClr val="124062"/>
                  </a:solidFill>
                  <a:latin typeface="方正黑体简体" panose="02010601030101010101" pitchFamily="2" charset="-122"/>
                  <a:ea typeface="方正黑体简体" panose="02010601030101010101" pitchFamily="2" charset="-122"/>
                  <a:sym typeface="Bebas" pitchFamily="2" charset="0"/>
                </a:rPr>
                <a:t>75%</a:t>
              </a:r>
            </a:p>
          </p:txBody>
        </p:sp>
      </p:grpSp>
      <p:sp>
        <p:nvSpPr>
          <p:cNvPr id="27" name="TextBox 7">
            <a:extLst>
              <a:ext uri="{FF2B5EF4-FFF2-40B4-BE49-F238E27FC236}">
                <a16:creationId xmlns:a16="http://schemas.microsoft.com/office/drawing/2014/main" xmlns="" id="{8DE6CD62-A5CF-42EF-B6BB-0447C20B7252}"/>
              </a:ext>
            </a:extLst>
          </p:cNvPr>
          <p:cNvSpPr txBox="1"/>
          <p:nvPr/>
        </p:nvSpPr>
        <p:spPr>
          <a:xfrm>
            <a:off x="1303062" y="5592369"/>
            <a:ext cx="843738" cy="292388"/>
          </a:xfrm>
          <a:prstGeom prst="rect">
            <a:avLst/>
          </a:prstGeom>
          <a:noFill/>
        </p:spPr>
        <p:txBody>
          <a:bodyPr wrap="square" rtlCol="0">
            <a:spAutoFit/>
          </a:bodyPr>
          <a:lstStyle/>
          <a:p>
            <a:pPr algn="ctr">
              <a:lnSpc>
                <a:spcPct val="130000"/>
              </a:lnSpc>
            </a:pPr>
            <a:r>
              <a:rPr lang="zh-CN" altLang="en-US" sz="1000" dirty="0" smtClean="0">
                <a:solidFill>
                  <a:srgbClr val="4F4D50"/>
                </a:solidFill>
                <a:latin typeface="方正黑体简体" panose="02010601030101010101" pitchFamily="2" charset="-122"/>
                <a:ea typeface="方正黑体简体" panose="02010601030101010101" pitchFamily="2" charset="-122"/>
                <a:cs typeface="+mn-ea"/>
                <a:sym typeface="+mn-lt"/>
              </a:rPr>
              <a:t>添加</a:t>
            </a:r>
            <a:r>
              <a:rPr lang="zh-CN" altLang="en-US" sz="1000" dirty="0">
                <a:solidFill>
                  <a:srgbClr val="4F4D50"/>
                </a:solidFill>
                <a:latin typeface="方正黑体简体" panose="02010601030101010101" pitchFamily="2" charset="-122"/>
                <a:ea typeface="方正黑体简体" panose="02010601030101010101" pitchFamily="2" charset="-122"/>
                <a:cs typeface="+mn-ea"/>
                <a:sym typeface="+mn-lt"/>
              </a:rPr>
              <a:t>标题</a:t>
            </a:r>
            <a:endParaRPr lang="en-US" altLang="zh-CN" sz="1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8" name="TextBox 7">
            <a:extLst>
              <a:ext uri="{FF2B5EF4-FFF2-40B4-BE49-F238E27FC236}">
                <a16:creationId xmlns:a16="http://schemas.microsoft.com/office/drawing/2014/main" xmlns="" id="{8DE6CD62-A5CF-42EF-B6BB-0447C20B7252}"/>
              </a:ext>
            </a:extLst>
          </p:cNvPr>
          <p:cNvSpPr txBox="1"/>
          <p:nvPr/>
        </p:nvSpPr>
        <p:spPr>
          <a:xfrm>
            <a:off x="2437353" y="5592369"/>
            <a:ext cx="843738" cy="292388"/>
          </a:xfrm>
          <a:prstGeom prst="rect">
            <a:avLst/>
          </a:prstGeom>
          <a:noFill/>
        </p:spPr>
        <p:txBody>
          <a:bodyPr wrap="square" rtlCol="0">
            <a:spAutoFit/>
          </a:bodyPr>
          <a:lstStyle/>
          <a:p>
            <a:pPr algn="ctr">
              <a:lnSpc>
                <a:spcPct val="130000"/>
              </a:lnSpc>
            </a:pPr>
            <a:r>
              <a:rPr lang="zh-CN" altLang="en-US" sz="1000" dirty="0" smtClean="0">
                <a:solidFill>
                  <a:srgbClr val="4F4D50"/>
                </a:solidFill>
                <a:latin typeface="方正黑体简体" panose="02010601030101010101" pitchFamily="2" charset="-122"/>
                <a:ea typeface="方正黑体简体" panose="02010601030101010101" pitchFamily="2" charset="-122"/>
                <a:cs typeface="+mn-ea"/>
                <a:sym typeface="+mn-lt"/>
              </a:rPr>
              <a:t>添加</a:t>
            </a:r>
            <a:r>
              <a:rPr lang="zh-CN" altLang="en-US" sz="1000" dirty="0">
                <a:solidFill>
                  <a:srgbClr val="4F4D50"/>
                </a:solidFill>
                <a:latin typeface="方正黑体简体" panose="02010601030101010101" pitchFamily="2" charset="-122"/>
                <a:ea typeface="方正黑体简体" panose="02010601030101010101" pitchFamily="2" charset="-122"/>
                <a:cs typeface="+mn-ea"/>
                <a:sym typeface="+mn-lt"/>
              </a:rPr>
              <a:t>标题</a:t>
            </a:r>
            <a:endParaRPr lang="en-US" altLang="zh-CN" sz="1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191386964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fill="hold"/>
                                        <p:tgtEl>
                                          <p:spTgt spid="5"/>
                                        </p:tgtEl>
                                        <p:attrNameLst>
                                          <p:attrName>ppt_x</p:attrName>
                                        </p:attrNameLst>
                                      </p:cBhvr>
                                      <p:tavLst>
                                        <p:tav tm="0">
                                          <p:val>
                                            <p:strVal val="#ppt_x"/>
                                          </p:val>
                                        </p:tav>
                                        <p:tav tm="100000">
                                          <p:val>
                                            <p:strVal val="#ppt_x"/>
                                          </p:val>
                                        </p:tav>
                                      </p:tavLst>
                                    </p:anim>
                                    <p:anim calcmode="lin" valueType="num">
                                      <p:cBhvr additive="base">
                                        <p:cTn id="18" dur="500" fill="hold"/>
                                        <p:tgtEl>
                                          <p:spTgt spid="5"/>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4"/>
                                        </p:tgtEl>
                                        <p:attrNameLst>
                                          <p:attrName>style.visibility</p:attrName>
                                        </p:attrNameLst>
                                      </p:cBhvr>
                                      <p:to>
                                        <p:strVal val="visible"/>
                                      </p:to>
                                    </p:set>
                                    <p:anim calcmode="lin" valueType="num">
                                      <p:cBhvr additive="base">
                                        <p:cTn id="33" dur="500" fill="hold"/>
                                        <p:tgtEl>
                                          <p:spTgt spid="24"/>
                                        </p:tgtEl>
                                        <p:attrNameLst>
                                          <p:attrName>ppt_x</p:attrName>
                                        </p:attrNameLst>
                                      </p:cBhvr>
                                      <p:tavLst>
                                        <p:tav tm="0">
                                          <p:val>
                                            <p:strVal val="#ppt_x"/>
                                          </p:val>
                                        </p:tav>
                                        <p:tav tm="100000">
                                          <p:val>
                                            <p:strVal val="#ppt_x"/>
                                          </p:val>
                                        </p:tav>
                                      </p:tavLst>
                                    </p:anim>
                                    <p:anim calcmode="lin" valueType="num">
                                      <p:cBhvr additive="base">
                                        <p:cTn id="34" dur="500" fill="hold"/>
                                        <p:tgtEl>
                                          <p:spTgt spid="24"/>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anim calcmode="lin" valueType="num">
                                      <p:cBhvr additive="base">
                                        <p:cTn id="37" dur="500" fill="hold"/>
                                        <p:tgtEl>
                                          <p:spTgt spid="27"/>
                                        </p:tgtEl>
                                        <p:attrNameLst>
                                          <p:attrName>ppt_x</p:attrName>
                                        </p:attrNameLst>
                                      </p:cBhvr>
                                      <p:tavLst>
                                        <p:tav tm="0">
                                          <p:val>
                                            <p:strVal val="#ppt_x"/>
                                          </p:val>
                                        </p:tav>
                                        <p:tav tm="100000">
                                          <p:val>
                                            <p:strVal val="#ppt_x"/>
                                          </p:val>
                                        </p:tav>
                                      </p:tavLst>
                                    </p:anim>
                                    <p:anim calcmode="lin" valueType="num">
                                      <p:cBhvr additive="base">
                                        <p:cTn id="38" dur="500" fill="hold"/>
                                        <p:tgtEl>
                                          <p:spTgt spid="27"/>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500" fill="hold"/>
                                        <p:tgtEl>
                                          <p:spTgt spid="28"/>
                                        </p:tgtEl>
                                        <p:attrNameLst>
                                          <p:attrName>ppt_x</p:attrName>
                                        </p:attrNameLst>
                                      </p:cBhvr>
                                      <p:tavLst>
                                        <p:tav tm="0">
                                          <p:val>
                                            <p:strVal val="#ppt_x"/>
                                          </p:val>
                                        </p:tav>
                                        <p:tav tm="100000">
                                          <p:val>
                                            <p:strVal val="#ppt_x"/>
                                          </p:val>
                                        </p:tav>
                                      </p:tavLst>
                                    </p:anim>
                                    <p:anim calcmode="lin" valueType="num">
                                      <p:cBhvr additive="base">
                                        <p:cTn id="42"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27" grpId="0"/>
      <p:bldP spid="2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481368" y="440281"/>
            <a:ext cx="2007509" cy="721887"/>
            <a:chOff x="481368" y="440281"/>
            <a:chExt cx="2007509" cy="721887"/>
          </a:xfrm>
        </p:grpSpPr>
        <p:sp>
          <p:nvSpPr>
            <p:cNvPr id="8"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04</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9"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市场定位</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0" name="矩形 9"/>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8851102" y="1881491"/>
            <a:ext cx="2676870" cy="3585611"/>
            <a:chOff x="8851102" y="1881491"/>
            <a:chExt cx="2676870" cy="3585611"/>
          </a:xfrm>
        </p:grpSpPr>
        <p:sp>
          <p:nvSpPr>
            <p:cNvPr id="23" name="TextBox 21"/>
            <p:cNvSpPr txBox="1"/>
            <p:nvPr/>
          </p:nvSpPr>
          <p:spPr>
            <a:xfrm>
              <a:off x="8946942" y="2598604"/>
              <a:ext cx="2581030" cy="1846659"/>
            </a:xfrm>
            <a:prstGeom prst="rect">
              <a:avLst/>
            </a:prstGeom>
            <a:noFill/>
          </p:spPr>
          <p:txBody>
            <a:bodyPr wrap="square" lIns="0" tIns="0" rIns="0" bIns="0" rtlCol="0">
              <a:spAutoFit/>
            </a:bodyPr>
            <a:lstStyle/>
            <a:p>
              <a:pPr algn="just">
                <a:lnSpc>
                  <a:spcPct val="150000"/>
                </a:lnSpc>
              </a:pP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您的内容打在这里，或者通过复制您的</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文本在此</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框中选择</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粘贴并</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选择只保留</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文字您的您</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的内容打在这里，或者通过复制您的文本后，在此框中选择粘贴并选择只</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保此您</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的</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内容</a:t>
              </a:r>
              <a:endParaRPr lang="en-US" altLang="zh-CN" sz="1000" dirty="0" smtClean="0">
                <a:solidFill>
                  <a:schemeClr val="tx1">
                    <a:lumMod val="50000"/>
                    <a:lumOff val="50000"/>
                  </a:schemeClr>
                </a:solidFill>
                <a:latin typeface="方正黑体简体" panose="02010601030101010101" pitchFamily="2" charset="-122"/>
                <a:ea typeface="方正黑体简体" panose="02010601030101010101" pitchFamily="2" charset="-122"/>
              </a:endParaRPr>
            </a:p>
            <a:p>
              <a:pPr algn="just">
                <a:lnSpc>
                  <a:spcPct val="150000"/>
                </a:lnSpc>
              </a:pP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在此</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框中选择粘贴并选择只保留文字您的</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内容</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的文本</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后在此。</a:t>
              </a:r>
              <a:endParaRPr lang="en-US" altLang="zh-CN" sz="1000" dirty="0" smtClean="0">
                <a:solidFill>
                  <a:schemeClr val="tx1">
                    <a:lumMod val="50000"/>
                    <a:lumOff val="50000"/>
                  </a:schemeClr>
                </a:solidFill>
                <a:latin typeface="方正黑体简体" panose="02010601030101010101" pitchFamily="2" charset="-122"/>
                <a:ea typeface="方正黑体简体" panose="02010601030101010101" pitchFamily="2" charset="-122"/>
              </a:endParaRPr>
            </a:p>
            <a:p>
              <a:pPr algn="just">
                <a:lnSpc>
                  <a:spcPct val="150000"/>
                </a:lnSpc>
              </a:pP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您的内容打在这里，或者通过复制您的文本</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后在此</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框</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中。</a:t>
              </a:r>
              <a:endParaRPr lang="en-US" altLang="zh-CN" sz="1000" dirty="0">
                <a:solidFill>
                  <a:schemeClr val="tx1">
                    <a:lumMod val="50000"/>
                    <a:lumOff val="50000"/>
                  </a:schemeClr>
                </a:solidFill>
                <a:latin typeface="方正黑体简体" panose="02010601030101010101" pitchFamily="2" charset="-122"/>
                <a:ea typeface="方正黑体简体" panose="02010601030101010101" pitchFamily="2" charset="-122"/>
              </a:endParaRPr>
            </a:p>
          </p:txBody>
        </p:sp>
        <p:sp>
          <p:nvSpPr>
            <p:cNvPr id="29" name="Subtitle 2">
              <a:extLst>
                <a:ext uri="{FF2B5EF4-FFF2-40B4-BE49-F238E27FC236}">
                  <a16:creationId xmlns="" xmlns:a16="http://schemas.microsoft.com/office/drawing/2014/main" id="{360062CF-4239-4286-B703-132EC1F0E32B}"/>
                </a:ext>
              </a:extLst>
            </p:cNvPr>
            <p:cNvSpPr txBox="1">
              <a:spLocks/>
            </p:cNvSpPr>
            <p:nvPr/>
          </p:nvSpPr>
          <p:spPr>
            <a:xfrm>
              <a:off x="8851102" y="1881491"/>
              <a:ext cx="1717253" cy="414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defRPr/>
              </a:pPr>
              <a:r>
                <a:rPr lang="zh-CN" altLang="en-US" sz="1400" dirty="0" smtClean="0">
                  <a:solidFill>
                    <a:srgbClr val="4F4D50"/>
                  </a:solidFill>
                  <a:latin typeface="方正黑体简体" panose="02010601030101010101" pitchFamily="2" charset="-122"/>
                  <a:ea typeface="方正黑体简体" panose="02010601030101010101" pitchFamily="2" charset="-122"/>
                  <a:cs typeface="Lato" panose="020F0502020204030203" pitchFamily="34" charset="0"/>
                </a:rPr>
                <a:t>企业定位</a:t>
              </a:r>
              <a:endParaRPr lang="id-ID" sz="1400" dirty="0">
                <a:solidFill>
                  <a:srgbClr val="4F4D50"/>
                </a:solidFill>
                <a:latin typeface="方正黑体简体" panose="02010601030101010101" pitchFamily="2" charset="-122"/>
                <a:ea typeface="方正黑体简体" panose="02010601030101010101" pitchFamily="2" charset="-122"/>
                <a:cs typeface="Lato" panose="020F0502020204030203" pitchFamily="34" charset="0"/>
              </a:endParaRPr>
            </a:p>
          </p:txBody>
        </p:sp>
        <p:cxnSp>
          <p:nvCxnSpPr>
            <p:cNvPr id="30" name="直接连接符 29"/>
            <p:cNvCxnSpPr/>
            <p:nvPr/>
          </p:nvCxnSpPr>
          <p:spPr>
            <a:xfrm>
              <a:off x="8946941" y="2433872"/>
              <a:ext cx="670587"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1" name="圆角矩形 30"/>
            <p:cNvSpPr/>
            <p:nvPr/>
          </p:nvSpPr>
          <p:spPr>
            <a:xfrm>
              <a:off x="8946941" y="5234020"/>
              <a:ext cx="972137" cy="233082"/>
            </a:xfrm>
            <a:prstGeom prst="roundRect">
              <a:avLst>
                <a:gd name="adj" fmla="val 50000"/>
              </a:avLst>
            </a:prstGeom>
            <a:solidFill>
              <a:srgbClr val="4F4D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000" dirty="0" smtClean="0">
                  <a:solidFill>
                    <a:schemeClr val="bg1"/>
                  </a:solidFill>
                  <a:latin typeface="方正黑体简体" panose="02010601030101010101" pitchFamily="2" charset="-122"/>
                  <a:ea typeface="方正黑体简体" panose="02010601030101010101" pitchFamily="2" charset="-122"/>
                </a:rPr>
                <a:t>添加标题</a:t>
              </a:r>
              <a:endParaRPr lang="zh-CN" altLang="en-US" sz="1000" dirty="0">
                <a:solidFill>
                  <a:schemeClr val="bg1"/>
                </a:solidFill>
                <a:latin typeface="方正黑体简体" panose="02010601030101010101" pitchFamily="2" charset="-122"/>
                <a:ea typeface="方正黑体简体" panose="02010601030101010101" pitchFamily="2" charset="-122"/>
              </a:endParaRPr>
            </a:p>
          </p:txBody>
        </p:sp>
      </p:grpSp>
      <p:sp>
        <p:nvSpPr>
          <p:cNvPr id="32" name="矩形 31"/>
          <p:cNvSpPr/>
          <p:nvPr/>
        </p:nvSpPr>
        <p:spPr>
          <a:xfrm>
            <a:off x="2106384" y="1518559"/>
            <a:ext cx="2367643" cy="4229100"/>
          </a:xfrm>
          <a:prstGeom prst="rect">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黑体简体" panose="02010601030101010101" pitchFamily="2" charset="-122"/>
              <a:ea typeface="方正黑体简体" panose="02010601030101010101" pitchFamily="2" charset="-122"/>
            </a:endParaRPr>
          </a:p>
        </p:txBody>
      </p:sp>
      <p:grpSp>
        <p:nvGrpSpPr>
          <p:cNvPr id="33" name="组合 32"/>
          <p:cNvGrpSpPr/>
          <p:nvPr/>
        </p:nvGrpSpPr>
        <p:grpSpPr>
          <a:xfrm>
            <a:off x="718455" y="2841174"/>
            <a:ext cx="2334986" cy="3282042"/>
            <a:chOff x="816428" y="2759529"/>
            <a:chExt cx="2334986" cy="3282042"/>
          </a:xfrm>
        </p:grpSpPr>
        <p:sp>
          <p:nvSpPr>
            <p:cNvPr id="34" name="矩形 33"/>
            <p:cNvSpPr/>
            <p:nvPr/>
          </p:nvSpPr>
          <p:spPr>
            <a:xfrm>
              <a:off x="816428" y="2759529"/>
              <a:ext cx="2334986" cy="3282042"/>
            </a:xfrm>
            <a:prstGeom prst="rect">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黑体简体" panose="02010601030101010101" pitchFamily="2" charset="-122"/>
                <a:ea typeface="方正黑体简体" panose="02010601030101010101" pitchFamily="2" charset="-122"/>
              </a:endParaRPr>
            </a:p>
          </p:txBody>
        </p:sp>
        <p:sp>
          <p:nvSpPr>
            <p:cNvPr id="35" name="TextBox 21"/>
            <p:cNvSpPr txBox="1"/>
            <p:nvPr/>
          </p:nvSpPr>
          <p:spPr>
            <a:xfrm>
              <a:off x="1059646" y="3800387"/>
              <a:ext cx="1797854" cy="2077492"/>
            </a:xfrm>
            <a:prstGeom prst="rect">
              <a:avLst/>
            </a:prstGeom>
            <a:noFill/>
          </p:spPr>
          <p:txBody>
            <a:bodyPr wrap="square" lIns="0" tIns="0" rIns="0" bIns="0" rtlCol="0">
              <a:spAutoFit/>
            </a:bodyPr>
            <a:lstStyle/>
            <a:p>
              <a:pPr>
                <a:lnSpc>
                  <a:spcPct val="150000"/>
                </a:lnSpc>
              </a:pP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您的内容打在</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这里或者</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通过复制您的文本</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后在此</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框中选择</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粘贴并</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选择您的内容打在这里或者通过复制您</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的中选粘贴</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并</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选择</a:t>
              </a:r>
              <a:endParaRPr lang="en-US" altLang="zh-CN" sz="1000" dirty="0" smtClean="0">
                <a:solidFill>
                  <a:schemeClr val="tx1">
                    <a:lumMod val="50000"/>
                    <a:lumOff val="50000"/>
                  </a:schemeClr>
                </a:solidFill>
                <a:latin typeface="方正黑体简体" panose="02010601030101010101" pitchFamily="2" charset="-122"/>
                <a:ea typeface="方正黑体简体" panose="02010601030101010101" pitchFamily="2" charset="-122"/>
              </a:endParaRPr>
            </a:p>
            <a:p>
              <a:pPr>
                <a:lnSpc>
                  <a:spcPct val="150000"/>
                </a:lnSpc>
              </a:pPr>
              <a:endParaRPr lang="en-US" altLang="zh-CN" sz="1000" dirty="0" smtClean="0">
                <a:solidFill>
                  <a:schemeClr val="tx1">
                    <a:lumMod val="50000"/>
                    <a:lumOff val="50000"/>
                  </a:schemeClr>
                </a:solidFill>
                <a:latin typeface="方正黑体简体" panose="02010601030101010101" pitchFamily="2" charset="-122"/>
                <a:ea typeface="方正黑体简体" panose="02010601030101010101" pitchFamily="2" charset="-122"/>
              </a:endParaRPr>
            </a:p>
            <a:p>
              <a:pPr>
                <a:lnSpc>
                  <a:spcPct val="150000"/>
                </a:lnSpc>
              </a:pPr>
              <a:endParaRPr lang="en-US" altLang="zh-CN" sz="1000" dirty="0">
                <a:solidFill>
                  <a:schemeClr val="tx1">
                    <a:lumMod val="50000"/>
                    <a:lumOff val="50000"/>
                  </a:schemeClr>
                </a:solidFill>
                <a:latin typeface="方正黑体简体" panose="02010601030101010101" pitchFamily="2" charset="-122"/>
                <a:ea typeface="方正黑体简体" panose="02010601030101010101" pitchFamily="2" charset="-122"/>
              </a:endParaRPr>
            </a:p>
            <a:p>
              <a:pPr>
                <a:lnSpc>
                  <a:spcPct val="150000"/>
                </a:lnSpc>
              </a:pPr>
              <a:endParaRPr lang="en-US" altLang="zh-CN" sz="1000" dirty="0" smtClean="0">
                <a:solidFill>
                  <a:schemeClr val="tx1">
                    <a:lumMod val="50000"/>
                    <a:lumOff val="50000"/>
                  </a:schemeClr>
                </a:solidFill>
                <a:latin typeface="方正黑体简体" panose="02010601030101010101" pitchFamily="2" charset="-122"/>
                <a:ea typeface="方正黑体简体" panose="02010601030101010101" pitchFamily="2" charset="-122"/>
              </a:endParaRPr>
            </a:p>
            <a:p>
              <a:pPr>
                <a:lnSpc>
                  <a:spcPct val="150000"/>
                </a:lnSpc>
              </a:pP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后</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在此框</a:t>
              </a:r>
              <a:endParaRPr lang="en-US" altLang="zh-CN" sz="1000" dirty="0" smtClean="0">
                <a:solidFill>
                  <a:schemeClr val="tx1">
                    <a:lumMod val="50000"/>
                    <a:lumOff val="50000"/>
                  </a:schemeClr>
                </a:solidFill>
                <a:latin typeface="方正黑体简体" panose="02010601030101010101" pitchFamily="2" charset="-122"/>
                <a:ea typeface="方正黑体简体" panose="02010601030101010101" pitchFamily="2" charset="-122"/>
              </a:endParaRPr>
            </a:p>
            <a:p>
              <a:pPr>
                <a:lnSpc>
                  <a:spcPct val="150000"/>
                </a:lnSpc>
              </a:pP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中选择</a:t>
              </a:r>
              <a:r>
                <a:rPr lang="zh-CN" altLang="en-US" sz="1000" dirty="0">
                  <a:solidFill>
                    <a:schemeClr val="tx1">
                      <a:lumMod val="50000"/>
                      <a:lumOff val="50000"/>
                    </a:schemeClr>
                  </a:solidFill>
                  <a:latin typeface="方正黑体简体" panose="02010601030101010101" pitchFamily="2" charset="-122"/>
                  <a:ea typeface="方正黑体简体" panose="02010601030101010101" pitchFamily="2" charset="-122"/>
                </a:rPr>
                <a:t>粘贴并</a:t>
              </a:r>
              <a:r>
                <a:rPr lang="zh-CN" altLang="en-US" sz="1000" dirty="0" smtClean="0">
                  <a:solidFill>
                    <a:schemeClr val="tx1">
                      <a:lumMod val="50000"/>
                      <a:lumOff val="50000"/>
                    </a:schemeClr>
                  </a:solidFill>
                  <a:latin typeface="方正黑体简体" panose="02010601030101010101" pitchFamily="2" charset="-122"/>
                  <a:ea typeface="方正黑体简体" panose="02010601030101010101" pitchFamily="2" charset="-122"/>
                </a:rPr>
                <a:t>选择</a:t>
              </a:r>
              <a:endParaRPr lang="en-US" altLang="zh-CN" sz="1000" dirty="0">
                <a:solidFill>
                  <a:schemeClr val="tx1">
                    <a:lumMod val="50000"/>
                    <a:lumOff val="50000"/>
                  </a:schemeClr>
                </a:solidFill>
                <a:latin typeface="方正黑体简体" panose="02010601030101010101" pitchFamily="2" charset="-122"/>
                <a:ea typeface="方正黑体简体" panose="02010601030101010101" pitchFamily="2" charset="-122"/>
              </a:endParaRPr>
            </a:p>
          </p:txBody>
        </p:sp>
        <p:sp>
          <p:nvSpPr>
            <p:cNvPr id="36" name="Subtitle 2">
              <a:extLst>
                <a:ext uri="{FF2B5EF4-FFF2-40B4-BE49-F238E27FC236}">
                  <a16:creationId xmlns="" xmlns:a16="http://schemas.microsoft.com/office/drawing/2014/main" id="{360062CF-4239-4286-B703-132EC1F0E32B}"/>
                </a:ext>
              </a:extLst>
            </p:cNvPr>
            <p:cNvSpPr txBox="1">
              <a:spLocks/>
            </p:cNvSpPr>
            <p:nvPr/>
          </p:nvSpPr>
          <p:spPr>
            <a:xfrm>
              <a:off x="979149" y="3260126"/>
              <a:ext cx="1717253" cy="414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defRPr/>
              </a:pPr>
              <a:r>
                <a:rPr lang="en-US" altLang="zh-CN" sz="1800" b="1" dirty="0" smtClean="0">
                  <a:solidFill>
                    <a:srgbClr val="4F4D50"/>
                  </a:solidFill>
                  <a:latin typeface="方正黑体简体" panose="02010601030101010101" pitchFamily="2" charset="-122"/>
                  <a:ea typeface="方正黑体简体" panose="02010601030101010101" pitchFamily="2" charset="-122"/>
                  <a:cs typeface="Lato" panose="020F0502020204030203" pitchFamily="34" charset="0"/>
                </a:rPr>
                <a:t>1280,000</a:t>
              </a:r>
              <a:endParaRPr lang="id-ID" sz="1800" b="1" dirty="0">
                <a:solidFill>
                  <a:srgbClr val="4F4D50"/>
                </a:solidFill>
                <a:latin typeface="方正黑体简体" panose="02010601030101010101" pitchFamily="2" charset="-122"/>
                <a:ea typeface="方正黑体简体" panose="02010601030101010101" pitchFamily="2" charset="-122"/>
                <a:cs typeface="Lato" panose="020F0502020204030203" pitchFamily="34" charset="0"/>
              </a:endParaRPr>
            </a:p>
          </p:txBody>
        </p:sp>
      </p:grpSp>
      <p:sp>
        <p:nvSpPr>
          <p:cNvPr id="37" name="矩形 36"/>
          <p:cNvSpPr/>
          <p:nvPr/>
        </p:nvSpPr>
        <p:spPr>
          <a:xfrm>
            <a:off x="6130835" y="1518559"/>
            <a:ext cx="2367643" cy="4229100"/>
          </a:xfrm>
          <a:prstGeom prst="rect">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黑体简体" panose="02010601030101010101" pitchFamily="2" charset="-122"/>
              <a:ea typeface="方正黑体简体" panose="02010601030101010101" pitchFamily="2" charset="-122"/>
            </a:endParaRPr>
          </a:p>
        </p:txBody>
      </p:sp>
      <p:grpSp>
        <p:nvGrpSpPr>
          <p:cNvPr id="38" name="组合 37"/>
          <p:cNvGrpSpPr/>
          <p:nvPr/>
        </p:nvGrpSpPr>
        <p:grpSpPr>
          <a:xfrm>
            <a:off x="4742906" y="2841174"/>
            <a:ext cx="2334986" cy="3282042"/>
            <a:chOff x="816428" y="2759529"/>
            <a:chExt cx="2334986" cy="3282042"/>
          </a:xfrm>
        </p:grpSpPr>
        <p:sp>
          <p:nvSpPr>
            <p:cNvPr id="39" name="矩形 38"/>
            <p:cNvSpPr/>
            <p:nvPr/>
          </p:nvSpPr>
          <p:spPr>
            <a:xfrm>
              <a:off x="816428" y="2759529"/>
              <a:ext cx="2334986" cy="3282042"/>
            </a:xfrm>
            <a:prstGeom prst="rect">
              <a:avLst/>
            </a:prstGeom>
            <a:solidFill>
              <a:srgbClr val="4F4D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方正黑体简体" panose="02010601030101010101" pitchFamily="2" charset="-122"/>
                <a:ea typeface="方正黑体简体" panose="02010601030101010101" pitchFamily="2" charset="-122"/>
              </a:endParaRPr>
            </a:p>
          </p:txBody>
        </p:sp>
        <p:sp>
          <p:nvSpPr>
            <p:cNvPr id="40" name="TextBox 21"/>
            <p:cNvSpPr txBox="1"/>
            <p:nvPr/>
          </p:nvSpPr>
          <p:spPr>
            <a:xfrm>
              <a:off x="1059646" y="3800387"/>
              <a:ext cx="1797854" cy="2077492"/>
            </a:xfrm>
            <a:prstGeom prst="rect">
              <a:avLst/>
            </a:prstGeom>
            <a:noFill/>
          </p:spPr>
          <p:txBody>
            <a:bodyPr wrap="square" lIns="0" tIns="0" rIns="0" bIns="0" rtlCol="0">
              <a:spAutoFit/>
            </a:bodyPr>
            <a:lstStyle/>
            <a:p>
              <a:pPr>
                <a:lnSpc>
                  <a:spcPct val="150000"/>
                </a:lnSpc>
              </a:pPr>
              <a:r>
                <a:rPr lang="zh-CN" altLang="en-US" sz="1000" dirty="0">
                  <a:solidFill>
                    <a:schemeClr val="bg1"/>
                  </a:solidFill>
                  <a:latin typeface="方正黑体简体" panose="02010601030101010101" pitchFamily="2" charset="-122"/>
                  <a:ea typeface="方正黑体简体" panose="02010601030101010101" pitchFamily="2" charset="-122"/>
                </a:rPr>
                <a:t>您的内容打在</a:t>
              </a:r>
              <a:r>
                <a:rPr lang="zh-CN" altLang="en-US" sz="1000" dirty="0" smtClean="0">
                  <a:solidFill>
                    <a:schemeClr val="bg1"/>
                  </a:solidFill>
                  <a:latin typeface="方正黑体简体" panose="02010601030101010101" pitchFamily="2" charset="-122"/>
                  <a:ea typeface="方正黑体简体" panose="02010601030101010101" pitchFamily="2" charset="-122"/>
                </a:rPr>
                <a:t>这里或者</a:t>
              </a:r>
              <a:r>
                <a:rPr lang="zh-CN" altLang="en-US" sz="1000" dirty="0">
                  <a:solidFill>
                    <a:schemeClr val="bg1"/>
                  </a:solidFill>
                  <a:latin typeface="方正黑体简体" panose="02010601030101010101" pitchFamily="2" charset="-122"/>
                  <a:ea typeface="方正黑体简体" panose="02010601030101010101" pitchFamily="2" charset="-122"/>
                </a:rPr>
                <a:t>通过复制您的文本</a:t>
              </a:r>
              <a:r>
                <a:rPr lang="zh-CN" altLang="en-US" sz="1000" dirty="0" smtClean="0">
                  <a:solidFill>
                    <a:schemeClr val="bg1"/>
                  </a:solidFill>
                  <a:latin typeface="方正黑体简体" panose="02010601030101010101" pitchFamily="2" charset="-122"/>
                  <a:ea typeface="方正黑体简体" panose="02010601030101010101" pitchFamily="2" charset="-122"/>
                </a:rPr>
                <a:t>后在此</a:t>
              </a:r>
              <a:r>
                <a:rPr lang="zh-CN" altLang="en-US" sz="1000" dirty="0">
                  <a:solidFill>
                    <a:schemeClr val="bg1"/>
                  </a:solidFill>
                  <a:latin typeface="方正黑体简体" panose="02010601030101010101" pitchFamily="2" charset="-122"/>
                  <a:ea typeface="方正黑体简体" panose="02010601030101010101" pitchFamily="2" charset="-122"/>
                </a:rPr>
                <a:t>框中选择</a:t>
              </a:r>
              <a:r>
                <a:rPr lang="zh-CN" altLang="en-US" sz="1000" dirty="0" smtClean="0">
                  <a:solidFill>
                    <a:schemeClr val="bg1"/>
                  </a:solidFill>
                  <a:latin typeface="方正黑体简体" panose="02010601030101010101" pitchFamily="2" charset="-122"/>
                  <a:ea typeface="方正黑体简体" panose="02010601030101010101" pitchFamily="2" charset="-122"/>
                </a:rPr>
                <a:t>粘贴并</a:t>
              </a:r>
              <a:r>
                <a:rPr lang="zh-CN" altLang="en-US" sz="1000" dirty="0">
                  <a:solidFill>
                    <a:schemeClr val="bg1"/>
                  </a:solidFill>
                  <a:latin typeface="方正黑体简体" panose="02010601030101010101" pitchFamily="2" charset="-122"/>
                  <a:ea typeface="方正黑体简体" panose="02010601030101010101" pitchFamily="2" charset="-122"/>
                </a:rPr>
                <a:t>选择您的内容打在这里或者通过复制您</a:t>
              </a:r>
              <a:r>
                <a:rPr lang="zh-CN" altLang="en-US" sz="1000" dirty="0" smtClean="0">
                  <a:solidFill>
                    <a:schemeClr val="bg1"/>
                  </a:solidFill>
                  <a:latin typeface="方正黑体简体" panose="02010601030101010101" pitchFamily="2" charset="-122"/>
                  <a:ea typeface="方正黑体简体" panose="02010601030101010101" pitchFamily="2" charset="-122"/>
                </a:rPr>
                <a:t>的中选粘贴</a:t>
              </a:r>
              <a:r>
                <a:rPr lang="zh-CN" altLang="en-US" sz="1000" dirty="0">
                  <a:solidFill>
                    <a:schemeClr val="bg1"/>
                  </a:solidFill>
                  <a:latin typeface="方正黑体简体" panose="02010601030101010101" pitchFamily="2" charset="-122"/>
                  <a:ea typeface="方正黑体简体" panose="02010601030101010101" pitchFamily="2" charset="-122"/>
                </a:rPr>
                <a:t>并</a:t>
              </a:r>
              <a:r>
                <a:rPr lang="zh-CN" altLang="en-US" sz="1000" dirty="0" smtClean="0">
                  <a:solidFill>
                    <a:schemeClr val="bg1"/>
                  </a:solidFill>
                  <a:latin typeface="方正黑体简体" panose="02010601030101010101" pitchFamily="2" charset="-122"/>
                  <a:ea typeface="方正黑体简体" panose="02010601030101010101" pitchFamily="2" charset="-122"/>
                </a:rPr>
                <a:t>选择</a:t>
              </a:r>
              <a:endParaRPr lang="en-US" altLang="zh-CN" sz="1000" dirty="0" smtClean="0">
                <a:solidFill>
                  <a:schemeClr val="bg1"/>
                </a:solidFill>
                <a:latin typeface="方正黑体简体" panose="02010601030101010101" pitchFamily="2" charset="-122"/>
                <a:ea typeface="方正黑体简体" panose="02010601030101010101" pitchFamily="2" charset="-122"/>
              </a:endParaRPr>
            </a:p>
            <a:p>
              <a:pPr>
                <a:lnSpc>
                  <a:spcPct val="150000"/>
                </a:lnSpc>
              </a:pPr>
              <a:endParaRPr lang="en-US" altLang="zh-CN" sz="1000" dirty="0" smtClean="0">
                <a:solidFill>
                  <a:schemeClr val="bg1"/>
                </a:solidFill>
                <a:latin typeface="方正黑体简体" panose="02010601030101010101" pitchFamily="2" charset="-122"/>
                <a:ea typeface="方正黑体简体" panose="02010601030101010101" pitchFamily="2" charset="-122"/>
              </a:endParaRPr>
            </a:p>
            <a:p>
              <a:pPr>
                <a:lnSpc>
                  <a:spcPct val="150000"/>
                </a:lnSpc>
              </a:pPr>
              <a:endParaRPr lang="en-US" altLang="zh-CN" sz="1000" dirty="0">
                <a:solidFill>
                  <a:schemeClr val="bg1"/>
                </a:solidFill>
                <a:latin typeface="方正黑体简体" panose="02010601030101010101" pitchFamily="2" charset="-122"/>
                <a:ea typeface="方正黑体简体" panose="02010601030101010101" pitchFamily="2" charset="-122"/>
              </a:endParaRPr>
            </a:p>
            <a:p>
              <a:pPr>
                <a:lnSpc>
                  <a:spcPct val="150000"/>
                </a:lnSpc>
              </a:pPr>
              <a:endParaRPr lang="en-US" altLang="zh-CN" sz="1000" dirty="0" smtClean="0">
                <a:solidFill>
                  <a:schemeClr val="bg1"/>
                </a:solidFill>
                <a:latin typeface="方正黑体简体" panose="02010601030101010101" pitchFamily="2" charset="-122"/>
                <a:ea typeface="方正黑体简体" panose="02010601030101010101" pitchFamily="2" charset="-122"/>
              </a:endParaRPr>
            </a:p>
            <a:p>
              <a:pPr>
                <a:lnSpc>
                  <a:spcPct val="150000"/>
                </a:lnSpc>
              </a:pPr>
              <a:r>
                <a:rPr lang="zh-CN" altLang="en-US" sz="1000" dirty="0">
                  <a:solidFill>
                    <a:schemeClr val="bg1"/>
                  </a:solidFill>
                  <a:latin typeface="方正黑体简体" panose="02010601030101010101" pitchFamily="2" charset="-122"/>
                  <a:ea typeface="方正黑体简体" panose="02010601030101010101" pitchFamily="2" charset="-122"/>
                </a:rPr>
                <a:t>后</a:t>
              </a:r>
              <a:r>
                <a:rPr lang="zh-CN" altLang="en-US" sz="1000" dirty="0" smtClean="0">
                  <a:solidFill>
                    <a:schemeClr val="bg1"/>
                  </a:solidFill>
                  <a:latin typeface="方正黑体简体" panose="02010601030101010101" pitchFamily="2" charset="-122"/>
                  <a:ea typeface="方正黑体简体" panose="02010601030101010101" pitchFamily="2" charset="-122"/>
                </a:rPr>
                <a:t>在此框</a:t>
              </a:r>
              <a:endParaRPr lang="en-US" altLang="zh-CN" sz="1000" dirty="0" smtClean="0">
                <a:solidFill>
                  <a:schemeClr val="bg1"/>
                </a:solidFill>
                <a:latin typeface="方正黑体简体" panose="02010601030101010101" pitchFamily="2" charset="-122"/>
                <a:ea typeface="方正黑体简体" panose="02010601030101010101" pitchFamily="2" charset="-122"/>
              </a:endParaRPr>
            </a:p>
            <a:p>
              <a:pPr>
                <a:lnSpc>
                  <a:spcPct val="150000"/>
                </a:lnSpc>
              </a:pPr>
              <a:r>
                <a:rPr lang="zh-CN" altLang="en-US" sz="1000" dirty="0" smtClean="0">
                  <a:solidFill>
                    <a:schemeClr val="bg1"/>
                  </a:solidFill>
                  <a:latin typeface="方正黑体简体" panose="02010601030101010101" pitchFamily="2" charset="-122"/>
                  <a:ea typeface="方正黑体简体" panose="02010601030101010101" pitchFamily="2" charset="-122"/>
                </a:rPr>
                <a:t>中选择</a:t>
              </a:r>
              <a:r>
                <a:rPr lang="zh-CN" altLang="en-US" sz="1000" dirty="0">
                  <a:solidFill>
                    <a:schemeClr val="bg1"/>
                  </a:solidFill>
                  <a:latin typeface="方正黑体简体" panose="02010601030101010101" pitchFamily="2" charset="-122"/>
                  <a:ea typeface="方正黑体简体" panose="02010601030101010101" pitchFamily="2" charset="-122"/>
                </a:rPr>
                <a:t>粘贴并</a:t>
              </a:r>
              <a:r>
                <a:rPr lang="zh-CN" altLang="en-US" sz="1000" dirty="0" smtClean="0">
                  <a:solidFill>
                    <a:schemeClr val="bg1"/>
                  </a:solidFill>
                  <a:latin typeface="方正黑体简体" panose="02010601030101010101" pitchFamily="2" charset="-122"/>
                  <a:ea typeface="方正黑体简体" panose="02010601030101010101" pitchFamily="2" charset="-122"/>
                </a:rPr>
                <a:t>选择</a:t>
              </a:r>
              <a:endParaRPr lang="en-US" altLang="zh-CN" sz="1000" dirty="0">
                <a:solidFill>
                  <a:schemeClr val="bg1"/>
                </a:solidFill>
                <a:latin typeface="方正黑体简体" panose="02010601030101010101" pitchFamily="2" charset="-122"/>
                <a:ea typeface="方正黑体简体" panose="02010601030101010101" pitchFamily="2" charset="-122"/>
              </a:endParaRPr>
            </a:p>
          </p:txBody>
        </p:sp>
        <p:sp>
          <p:nvSpPr>
            <p:cNvPr id="41" name="Subtitle 2">
              <a:extLst>
                <a:ext uri="{FF2B5EF4-FFF2-40B4-BE49-F238E27FC236}">
                  <a16:creationId xmlns="" xmlns:a16="http://schemas.microsoft.com/office/drawing/2014/main" id="{360062CF-4239-4286-B703-132EC1F0E32B}"/>
                </a:ext>
              </a:extLst>
            </p:cNvPr>
            <p:cNvSpPr txBox="1">
              <a:spLocks/>
            </p:cNvSpPr>
            <p:nvPr/>
          </p:nvSpPr>
          <p:spPr>
            <a:xfrm>
              <a:off x="979149" y="3260126"/>
              <a:ext cx="1717253" cy="414007"/>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30000"/>
                </a:lnSpc>
                <a:spcBef>
                  <a:spcPts val="0"/>
                </a:spcBef>
                <a:defRPr/>
              </a:pPr>
              <a:r>
                <a:rPr lang="en-US" altLang="zh-CN" sz="1800" b="1" dirty="0" smtClean="0">
                  <a:solidFill>
                    <a:schemeClr val="bg1"/>
                  </a:solidFill>
                  <a:latin typeface="方正黑体简体" panose="02010601030101010101" pitchFamily="2" charset="-122"/>
                  <a:ea typeface="方正黑体简体" panose="02010601030101010101" pitchFamily="2" charset="-122"/>
                  <a:cs typeface="Lato" panose="020F0502020204030203" pitchFamily="34" charset="0"/>
                </a:rPr>
                <a:t>5</a:t>
              </a:r>
              <a:r>
                <a:rPr lang="en-US" altLang="zh-CN" sz="1800" b="1" dirty="0">
                  <a:solidFill>
                    <a:schemeClr val="bg1"/>
                  </a:solidFill>
                  <a:latin typeface="方正黑体简体" panose="02010601030101010101" pitchFamily="2" charset="-122"/>
                  <a:ea typeface="方正黑体简体" panose="02010601030101010101" pitchFamily="2" charset="-122"/>
                  <a:cs typeface="Lato" panose="020F0502020204030203" pitchFamily="34" charset="0"/>
                </a:rPr>
                <a:t>1</a:t>
              </a:r>
              <a:r>
                <a:rPr lang="en-US" altLang="zh-CN" sz="1800" b="1" dirty="0" smtClean="0">
                  <a:solidFill>
                    <a:schemeClr val="bg1"/>
                  </a:solidFill>
                  <a:latin typeface="方正黑体简体" panose="02010601030101010101" pitchFamily="2" charset="-122"/>
                  <a:ea typeface="方正黑体简体" panose="02010601030101010101" pitchFamily="2" charset="-122"/>
                  <a:cs typeface="Lato" panose="020F0502020204030203" pitchFamily="34" charset="0"/>
                </a:rPr>
                <a:t>80,000</a:t>
              </a:r>
              <a:endParaRPr lang="id-ID" sz="1800" b="1" dirty="0">
                <a:solidFill>
                  <a:schemeClr val="bg1"/>
                </a:solidFill>
                <a:latin typeface="方正黑体简体" panose="02010601030101010101" pitchFamily="2" charset="-122"/>
                <a:ea typeface="方正黑体简体" panose="02010601030101010101" pitchFamily="2" charset="-122"/>
                <a:cs typeface="Lato" panose="020F0502020204030203" pitchFamily="34" charset="0"/>
              </a:endParaRPr>
            </a:p>
          </p:txBody>
        </p:sp>
      </p:grpSp>
    </p:spTree>
    <p:extLst>
      <p:ext uri="{BB962C8B-B14F-4D97-AF65-F5344CB8AC3E}">
        <p14:creationId xmlns:p14="http://schemas.microsoft.com/office/powerpoint/2010/main" val="22566743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p:cTn id="7" dur="500" fill="hold"/>
                                        <p:tgtEl>
                                          <p:spTgt spid="32"/>
                                        </p:tgtEl>
                                        <p:attrNameLst>
                                          <p:attrName>ppt_w</p:attrName>
                                        </p:attrNameLst>
                                      </p:cBhvr>
                                      <p:tavLst>
                                        <p:tav tm="0">
                                          <p:val>
                                            <p:fltVal val="0"/>
                                          </p:val>
                                        </p:tav>
                                        <p:tav tm="100000">
                                          <p:val>
                                            <p:strVal val="#ppt_w"/>
                                          </p:val>
                                        </p:tav>
                                      </p:tavLst>
                                    </p:anim>
                                    <p:anim calcmode="lin" valueType="num">
                                      <p:cBhvr>
                                        <p:cTn id="8" dur="500" fill="hold"/>
                                        <p:tgtEl>
                                          <p:spTgt spid="32"/>
                                        </p:tgtEl>
                                        <p:attrNameLst>
                                          <p:attrName>ppt_h</p:attrName>
                                        </p:attrNameLst>
                                      </p:cBhvr>
                                      <p:tavLst>
                                        <p:tav tm="0">
                                          <p:val>
                                            <p:fltVal val="0"/>
                                          </p:val>
                                        </p:tav>
                                        <p:tav tm="100000">
                                          <p:val>
                                            <p:strVal val="#ppt_h"/>
                                          </p:val>
                                        </p:tav>
                                      </p:tavLst>
                                    </p:anim>
                                    <p:animEffect transition="in" filter="fade">
                                      <p:cBhvr>
                                        <p:cTn id="9" dur="500"/>
                                        <p:tgtEl>
                                          <p:spTgt spid="3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7"/>
                                        </p:tgtEl>
                                        <p:attrNameLst>
                                          <p:attrName>style.visibility</p:attrName>
                                        </p:attrNameLst>
                                      </p:cBhvr>
                                      <p:to>
                                        <p:strVal val="visible"/>
                                      </p:to>
                                    </p:set>
                                    <p:anim calcmode="lin" valueType="num">
                                      <p:cBhvr>
                                        <p:cTn id="12" dur="500" fill="hold"/>
                                        <p:tgtEl>
                                          <p:spTgt spid="37"/>
                                        </p:tgtEl>
                                        <p:attrNameLst>
                                          <p:attrName>ppt_w</p:attrName>
                                        </p:attrNameLst>
                                      </p:cBhvr>
                                      <p:tavLst>
                                        <p:tav tm="0">
                                          <p:val>
                                            <p:fltVal val="0"/>
                                          </p:val>
                                        </p:tav>
                                        <p:tav tm="100000">
                                          <p:val>
                                            <p:strVal val="#ppt_w"/>
                                          </p:val>
                                        </p:tav>
                                      </p:tavLst>
                                    </p:anim>
                                    <p:anim calcmode="lin" valueType="num">
                                      <p:cBhvr>
                                        <p:cTn id="13" dur="500" fill="hold"/>
                                        <p:tgtEl>
                                          <p:spTgt spid="37"/>
                                        </p:tgtEl>
                                        <p:attrNameLst>
                                          <p:attrName>ppt_h</p:attrName>
                                        </p:attrNameLst>
                                      </p:cBhvr>
                                      <p:tavLst>
                                        <p:tav tm="0">
                                          <p:val>
                                            <p:fltVal val="0"/>
                                          </p:val>
                                        </p:tav>
                                        <p:tav tm="100000">
                                          <p:val>
                                            <p:strVal val="#ppt_h"/>
                                          </p:val>
                                        </p:tav>
                                      </p:tavLst>
                                    </p:anim>
                                    <p:animEffect transition="in" filter="fade">
                                      <p:cBhvr>
                                        <p:cTn id="14" dur="500"/>
                                        <p:tgtEl>
                                          <p:spTgt spid="37"/>
                                        </p:tgtEl>
                                      </p:cBhvr>
                                    </p:animEffect>
                                  </p:childTnLst>
                                </p:cTn>
                              </p:par>
                            </p:childTnLst>
                          </p:cTn>
                        </p:par>
                        <p:par>
                          <p:cTn id="15" fill="hold">
                            <p:stCondLst>
                              <p:cond delay="500"/>
                            </p:stCondLst>
                            <p:childTnLst>
                              <p:par>
                                <p:cTn id="16" presetID="2" presetClass="entr" presetSubtype="4" fill="hold" nodeType="afterEffect">
                                  <p:stCondLst>
                                    <p:cond delay="0"/>
                                  </p:stCondLst>
                                  <p:childTnLst>
                                    <p:set>
                                      <p:cBhvr>
                                        <p:cTn id="17" dur="1" fill="hold">
                                          <p:stCondLst>
                                            <p:cond delay="0"/>
                                          </p:stCondLst>
                                        </p:cTn>
                                        <p:tgtEl>
                                          <p:spTgt spid="33"/>
                                        </p:tgtEl>
                                        <p:attrNameLst>
                                          <p:attrName>style.visibility</p:attrName>
                                        </p:attrNameLst>
                                      </p:cBhvr>
                                      <p:to>
                                        <p:strVal val="visible"/>
                                      </p:to>
                                    </p:set>
                                    <p:anim calcmode="lin" valueType="num">
                                      <p:cBhvr additive="base">
                                        <p:cTn id="18" dur="500" fill="hold"/>
                                        <p:tgtEl>
                                          <p:spTgt spid="33"/>
                                        </p:tgtEl>
                                        <p:attrNameLst>
                                          <p:attrName>ppt_x</p:attrName>
                                        </p:attrNameLst>
                                      </p:cBhvr>
                                      <p:tavLst>
                                        <p:tav tm="0">
                                          <p:val>
                                            <p:strVal val="#ppt_x"/>
                                          </p:val>
                                        </p:tav>
                                        <p:tav tm="100000">
                                          <p:val>
                                            <p:strVal val="#ppt_x"/>
                                          </p:val>
                                        </p:tav>
                                      </p:tavLst>
                                    </p:anim>
                                    <p:anim calcmode="lin" valueType="num">
                                      <p:cBhvr additive="base">
                                        <p:cTn id="19" dur="500" fill="hold"/>
                                        <p:tgtEl>
                                          <p:spTgt spid="33"/>
                                        </p:tgtEl>
                                        <p:attrNameLst>
                                          <p:attrName>ppt_y</p:attrName>
                                        </p:attrNameLst>
                                      </p:cBhvr>
                                      <p:tavLst>
                                        <p:tav tm="0">
                                          <p:val>
                                            <p:strVal val="1+#ppt_h/2"/>
                                          </p:val>
                                        </p:tav>
                                        <p:tav tm="100000">
                                          <p:val>
                                            <p:strVal val="#ppt_y"/>
                                          </p:val>
                                        </p:tav>
                                      </p:tavLst>
                                    </p:anim>
                                  </p:childTnLst>
                                </p:cTn>
                              </p:par>
                              <p:par>
                                <p:cTn id="20" presetID="2" presetClass="entr" presetSubtype="4" fill="hold" nodeType="withEffect">
                                  <p:stCondLst>
                                    <p:cond delay="25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ppt_x"/>
                                          </p:val>
                                        </p:tav>
                                        <p:tav tm="100000">
                                          <p:val>
                                            <p:strVal val="#ppt_x"/>
                                          </p:val>
                                        </p:tav>
                                      </p:tavLst>
                                    </p:anim>
                                    <p:anim calcmode="lin" valueType="num">
                                      <p:cBhvr additive="base">
                                        <p:cTn id="23" dur="500" fill="hold"/>
                                        <p:tgtEl>
                                          <p:spTgt spid="38"/>
                                        </p:tgtEl>
                                        <p:attrNameLst>
                                          <p:attrName>ppt_y</p:attrName>
                                        </p:attrNameLst>
                                      </p:cBhvr>
                                      <p:tavLst>
                                        <p:tav tm="0">
                                          <p:val>
                                            <p:strVal val="1+#ppt_h/2"/>
                                          </p:val>
                                        </p:tav>
                                        <p:tav tm="100000">
                                          <p:val>
                                            <p:strVal val="#ppt_y"/>
                                          </p:val>
                                        </p:tav>
                                      </p:tavLst>
                                    </p:anim>
                                  </p:childTnLst>
                                </p:cTn>
                              </p:par>
                            </p:childTnLst>
                          </p:cTn>
                        </p:par>
                        <p:par>
                          <p:cTn id="24" fill="hold">
                            <p:stCondLst>
                              <p:cond delay="1250"/>
                            </p:stCondLst>
                            <p:childTnLst>
                              <p:par>
                                <p:cTn id="25" presetID="2" presetClass="entr" presetSubtype="2"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p:cNvSpPr/>
          <p:nvPr/>
        </p:nvSpPr>
        <p:spPr>
          <a:xfrm>
            <a:off x="3788020" y="-2244971"/>
            <a:ext cx="4630615" cy="4630615"/>
          </a:xfrm>
          <a:prstGeom prst="ellipse">
            <a:avLst/>
          </a:prstGeom>
          <a:blipFill dpi="0" rotWithShape="1">
            <a:blip r:embed="rId3">
              <a:extLst>
                <a:ext uri="{28A0092B-C50C-407E-A947-70E740481C1C}">
                  <a14:useLocalDpi xmlns:a14="http://schemas.microsoft.com/office/drawing/2010/main" val="0"/>
                </a:ext>
              </a:extLst>
            </a:blip>
            <a:srcRect/>
            <a:stretch>
              <a:fillRect l="-24963" r="-24963"/>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5" name="椭圆 4"/>
          <p:cNvSpPr/>
          <p:nvPr/>
        </p:nvSpPr>
        <p:spPr>
          <a:xfrm>
            <a:off x="2910254" y="-3122737"/>
            <a:ext cx="6386147" cy="6386147"/>
          </a:xfrm>
          <a:prstGeom prst="ellipse">
            <a:avLst/>
          </a:prstGeom>
          <a:noFill/>
          <a:ln w="5715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6" name="文本框 5"/>
          <p:cNvSpPr txBox="1"/>
          <p:nvPr/>
        </p:nvSpPr>
        <p:spPr>
          <a:xfrm>
            <a:off x="5186136" y="2355832"/>
            <a:ext cx="1819729" cy="2174185"/>
          </a:xfrm>
          <a:prstGeom prst="rect">
            <a:avLst/>
          </a:prstGeom>
          <a:noFill/>
          <a:ln>
            <a:noFill/>
          </a:ln>
          <a:effectLst>
            <a:outerShdw blurRad="254000" dist="63500" dir="2700000" algn="tl" rotWithShape="0">
              <a:prstClr val="black">
                <a:alpha val="30000"/>
              </a:prstClr>
            </a:outerShdw>
          </a:effectLst>
        </p:spPr>
        <p:txBody>
          <a:bodyPr wrap="none" rtlCol="0">
            <a:spAutoFit/>
          </a:bodyPr>
          <a:lstStyle/>
          <a:p>
            <a:pPr algn="ctr">
              <a:lnSpc>
                <a:spcPct val="130000"/>
              </a:lnSpc>
            </a:pPr>
            <a:r>
              <a:rPr lang="en-US" altLang="zh-CN" sz="11500" dirty="0" smtClean="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05</a:t>
            </a:r>
            <a:endParaRPr lang="zh-CN" altLang="en-US" sz="11500" dirty="0">
              <a:solidFill>
                <a:schemeClr val="tx1">
                  <a:lumMod val="75000"/>
                  <a:lumOff val="25000"/>
                </a:schemeClr>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7" name="椭圆 6"/>
          <p:cNvSpPr/>
          <p:nvPr/>
        </p:nvSpPr>
        <p:spPr>
          <a:xfrm>
            <a:off x="2157116" y="2233244"/>
            <a:ext cx="890953" cy="890953"/>
          </a:xfrm>
          <a:prstGeom prst="ellipse">
            <a:avLst/>
          </a:prstGeom>
          <a:solidFill>
            <a:srgbClr val="9FB8D6"/>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8" name="椭圆 7"/>
          <p:cNvSpPr/>
          <p:nvPr/>
        </p:nvSpPr>
        <p:spPr>
          <a:xfrm>
            <a:off x="8886611" y="2799399"/>
            <a:ext cx="257320" cy="257320"/>
          </a:xfrm>
          <a:prstGeom prst="ellipse">
            <a:avLst/>
          </a:prstGeom>
          <a:solidFill>
            <a:srgbClr val="EFEFEF"/>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9" name="椭圆 8"/>
          <p:cNvSpPr/>
          <p:nvPr/>
        </p:nvSpPr>
        <p:spPr>
          <a:xfrm>
            <a:off x="9547433" y="1731138"/>
            <a:ext cx="502106" cy="502106"/>
          </a:xfrm>
          <a:prstGeom prst="ellipse">
            <a:avLst/>
          </a:prstGeom>
          <a:solidFill>
            <a:srgbClr val="9FB8D6">
              <a:alpha val="45000"/>
            </a:srgbClr>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11" name="文本框 10"/>
          <p:cNvSpPr txBox="1"/>
          <p:nvPr/>
        </p:nvSpPr>
        <p:spPr>
          <a:xfrm>
            <a:off x="4462096" y="4186515"/>
            <a:ext cx="3267808" cy="671659"/>
          </a:xfrm>
          <a:prstGeom prst="rect">
            <a:avLst/>
          </a:prstGeom>
          <a:noFill/>
          <a:effectLst>
            <a:outerShdw blurRad="254000" dist="63500" dir="2700000" algn="tl" rotWithShape="0">
              <a:prstClr val="black">
                <a:alpha val="30000"/>
              </a:prstClr>
            </a:outerShdw>
          </a:effectLst>
        </p:spPr>
        <p:txBody>
          <a:bodyPr wrap="square" rtlCol="0">
            <a:spAutoFit/>
          </a:bodyPr>
          <a:lstStyle/>
          <a:p>
            <a:pPr algn="ctr">
              <a:lnSpc>
                <a:spcPct val="130000"/>
              </a:lnSpc>
            </a:pPr>
            <a:r>
              <a:rPr lang="zh-CN" altLang="en-US" sz="3200" b="1" spc="300" dirty="0" smtClean="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rPr>
              <a:t>财务融资</a:t>
            </a:r>
            <a:endParaRPr lang="zh-CN" altLang="en-US" sz="3200" b="1" spc="300" dirty="0">
              <a:solidFill>
                <a:schemeClr val="tx1">
                  <a:lumMod val="75000"/>
                  <a:lumOff val="25000"/>
                </a:schemeClr>
              </a:solidFill>
              <a:latin typeface="方正黑体简体" panose="02010601030101010101" pitchFamily="2" charset="-122"/>
              <a:ea typeface="方正黑体简体" panose="02010601030101010101" pitchFamily="2" charset="-122"/>
              <a:cs typeface="+mn-ea"/>
              <a:sym typeface="+mn-lt"/>
            </a:endParaRPr>
          </a:p>
        </p:txBody>
      </p:sp>
      <p:sp>
        <p:nvSpPr>
          <p:cNvPr id="12" name="TextBox 11"/>
          <p:cNvSpPr txBox="1"/>
          <p:nvPr/>
        </p:nvSpPr>
        <p:spPr>
          <a:xfrm>
            <a:off x="3414186" y="4811813"/>
            <a:ext cx="5363628" cy="673454"/>
          </a:xfrm>
          <a:prstGeom prst="rect">
            <a:avLst/>
          </a:prstGeom>
          <a:noFill/>
        </p:spPr>
        <p:txBody>
          <a:bodyPr wrap="square" rtlCol="0">
            <a:spAutoFit/>
          </a:bodyPr>
          <a:lstStyle/>
          <a:p>
            <a:pPr algn="ctr">
              <a:lnSpc>
                <a:spcPct val="130000"/>
              </a:lnSpc>
            </a:pP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您的内容打在这里，或者通过复制您的文本后，在此框中选择粘贴，并选择只保留</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的内容打在这里，或者通过通过复制您的文本或者通过复制您的文本</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后</a:t>
            </a:r>
            <a:endParaRPr lang="en-US" altLang="zh-CN"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a:p>
            <a:pPr algn="ctr">
              <a:lnSpc>
                <a:spcPct val="130000"/>
              </a:lnSpc>
            </a:pP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在此</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框中选择</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粘贴保留</a:t>
            </a:r>
            <a:r>
              <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文字您的内容打在</a:t>
            </a:r>
            <a:r>
              <a:rPr lang="zh-CN" altLang="en-US" sz="1000" dirty="0" smtClean="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rPr>
              <a:t>这</a:t>
            </a:r>
            <a:endParaRPr lang="zh-CN" altLang="en-US" sz="1000" dirty="0">
              <a:solidFill>
                <a:prstClr val="black">
                  <a:lumMod val="50000"/>
                  <a:lumOff val="50000"/>
                </a:prstClr>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1214632761"/>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14:presetBounceEnd="40000">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14:bounceEnd="40000">
                                          <p:cBhvr additive="base">
                                            <p:cTn id="30" dur="750" fill="hold"/>
                                            <p:tgtEl>
                                              <p:spTgt spid="6"/>
                                            </p:tgtEl>
                                            <p:attrNameLst>
                                              <p:attrName>ppt_x</p:attrName>
                                            </p:attrNameLst>
                                          </p:cBhvr>
                                          <p:tavLst>
                                            <p:tav tm="0">
                                              <p:val>
                                                <p:strVal val="#ppt_x"/>
                                              </p:val>
                                            </p:tav>
                                            <p:tav tm="100000">
                                              <p:val>
                                                <p:strVal val="#ppt_x"/>
                                              </p:val>
                                            </p:tav>
                                          </p:tavLst>
                                        </p:anim>
                                        <p:anim calcmode="lin" valueType="num" p14:bounceEnd="40000">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par>
                                    <p:cTn id="10" presetID="21" presetClass="entr" presetSubtype="1" fill="hold" grpId="0" nodeType="with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1000"/>
                                            <p:tgtEl>
                                              <p:spTgt spid="5"/>
                                            </p:tgtEl>
                                          </p:cBhvr>
                                        </p:animEffect>
                                      </p:childTnLst>
                                    </p:cTn>
                                  </p:par>
                                  <p:par>
                                    <p:cTn id="13" presetID="53" presetClass="entr" presetSubtype="16"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par>
                                    <p:cTn id="18" presetID="53" presetClass="entr" presetSubtype="16" fill="hold" grpId="0" nodeType="withEffect">
                                      <p:stCondLst>
                                        <p:cond delay="25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par>
                                    <p:cTn id="23" presetID="53" presetClass="entr" presetSubtype="16" fill="hold" grpId="0" nodeType="withEffect">
                                      <p:stCondLst>
                                        <p:cond delay="250"/>
                                      </p:stCondLst>
                                      <p:childTnLst>
                                        <p:set>
                                          <p:cBhvr>
                                            <p:cTn id="24" dur="1" fill="hold">
                                              <p:stCondLst>
                                                <p:cond delay="0"/>
                                              </p:stCondLst>
                                            </p:cTn>
                                            <p:tgtEl>
                                              <p:spTgt spid="9"/>
                                            </p:tgtEl>
                                            <p:attrNameLst>
                                              <p:attrName>style.visibility</p:attrName>
                                            </p:attrNameLst>
                                          </p:cBhvr>
                                          <p:to>
                                            <p:strVal val="visible"/>
                                          </p:to>
                                        </p:set>
                                        <p:anim calcmode="lin" valueType="num">
                                          <p:cBhvr>
                                            <p:cTn id="25" dur="500" fill="hold"/>
                                            <p:tgtEl>
                                              <p:spTgt spid="9"/>
                                            </p:tgtEl>
                                            <p:attrNameLst>
                                              <p:attrName>ppt_w</p:attrName>
                                            </p:attrNameLst>
                                          </p:cBhvr>
                                          <p:tavLst>
                                            <p:tav tm="0">
                                              <p:val>
                                                <p:fltVal val="0"/>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animEffect transition="in" filter="fade">
                                          <p:cBhvr>
                                            <p:cTn id="27" dur="500"/>
                                            <p:tgtEl>
                                              <p:spTgt spid="9"/>
                                            </p:tgtEl>
                                          </p:cBhvr>
                                        </p:animEffect>
                                      </p:childTnLst>
                                    </p:cTn>
                                  </p:par>
                                  <p:par>
                                    <p:cTn id="28" presetID="2" presetClass="entr" presetSubtype="1" fill="hold" grpId="0" nodeType="withEffect">
                                      <p:stCondLst>
                                        <p:cond delay="500"/>
                                      </p:stCondLst>
                                      <p:childTnLst>
                                        <p:set>
                                          <p:cBhvr>
                                            <p:cTn id="29" dur="1" fill="hold">
                                              <p:stCondLst>
                                                <p:cond delay="0"/>
                                              </p:stCondLst>
                                            </p:cTn>
                                            <p:tgtEl>
                                              <p:spTgt spid="6"/>
                                            </p:tgtEl>
                                            <p:attrNameLst>
                                              <p:attrName>style.visibility</p:attrName>
                                            </p:attrNameLst>
                                          </p:cBhvr>
                                          <p:to>
                                            <p:strVal val="visible"/>
                                          </p:to>
                                        </p:set>
                                        <p:anim calcmode="lin" valueType="num">
                                          <p:cBhvr additive="base">
                                            <p:cTn id="30" dur="750" fill="hold"/>
                                            <p:tgtEl>
                                              <p:spTgt spid="6"/>
                                            </p:tgtEl>
                                            <p:attrNameLst>
                                              <p:attrName>ppt_x</p:attrName>
                                            </p:attrNameLst>
                                          </p:cBhvr>
                                          <p:tavLst>
                                            <p:tav tm="0">
                                              <p:val>
                                                <p:strVal val="#ppt_x"/>
                                              </p:val>
                                            </p:tav>
                                            <p:tav tm="100000">
                                              <p:val>
                                                <p:strVal val="#ppt_x"/>
                                              </p:val>
                                            </p:tav>
                                          </p:tavLst>
                                        </p:anim>
                                        <p:anim calcmode="lin" valueType="num">
                                          <p:cBhvr additive="base">
                                            <p:cTn id="31" dur="750" fill="hold"/>
                                            <p:tgtEl>
                                              <p:spTgt spid="6"/>
                                            </p:tgtEl>
                                            <p:attrNameLst>
                                              <p:attrName>ppt_y</p:attrName>
                                            </p:attrNameLst>
                                          </p:cBhvr>
                                          <p:tavLst>
                                            <p:tav tm="0">
                                              <p:val>
                                                <p:strVal val="0-#ppt_h/2"/>
                                              </p:val>
                                            </p:tav>
                                            <p:tav tm="100000">
                                              <p:val>
                                                <p:strVal val="#ppt_y"/>
                                              </p:val>
                                            </p:tav>
                                          </p:tavLst>
                                        </p:anim>
                                      </p:childTnLst>
                                    </p:cTn>
                                  </p:par>
                                </p:childTnLst>
                              </p:cTn>
                            </p:par>
                            <p:par>
                              <p:cTn id="32" fill="hold">
                                <p:stCondLst>
                                  <p:cond delay="1250"/>
                                </p:stCondLst>
                                <p:childTnLst>
                                  <p:par>
                                    <p:cTn id="33" presetID="41" presetClass="entr" presetSubtype="0" fill="hold" grpId="0" nodeType="afterEffect">
                                      <p:stCondLst>
                                        <p:cond delay="0"/>
                                      </p:stCondLst>
                                      <p:iterate type="lt">
                                        <p:tmPct val="10000"/>
                                      </p:iterate>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ppt_x</p:attrName>
                                            </p:attrNameLst>
                                          </p:cBhvr>
                                          <p:tavLst>
                                            <p:tav tm="0">
                                              <p:val>
                                                <p:strVal val="#ppt_x"/>
                                              </p:val>
                                            </p:tav>
                                            <p:tav tm="50000">
                                              <p:val>
                                                <p:strVal val="#ppt_x+.1"/>
                                              </p:val>
                                            </p:tav>
                                            <p:tav tm="100000">
                                              <p:val>
                                                <p:strVal val="#ppt_x"/>
                                              </p:val>
                                            </p:tav>
                                          </p:tavLst>
                                        </p:anim>
                                        <p:anim calcmode="lin" valueType="num">
                                          <p:cBhvr>
                                            <p:cTn id="36" dur="500" fill="hold"/>
                                            <p:tgtEl>
                                              <p:spTgt spid="11"/>
                                            </p:tgtEl>
                                            <p:attrNameLst>
                                              <p:attrName>ppt_y</p:attrName>
                                            </p:attrNameLst>
                                          </p:cBhvr>
                                          <p:tavLst>
                                            <p:tav tm="0">
                                              <p:val>
                                                <p:strVal val="#ppt_y"/>
                                              </p:val>
                                            </p:tav>
                                            <p:tav tm="100000">
                                              <p:val>
                                                <p:strVal val="#ppt_y"/>
                                              </p:val>
                                            </p:tav>
                                          </p:tavLst>
                                        </p:anim>
                                        <p:anim calcmode="lin" valueType="num">
                                          <p:cBhvr>
                                            <p:cTn id="37" dur="500" fill="hold"/>
                                            <p:tgtEl>
                                              <p:spTgt spid="11"/>
                                            </p:tgtEl>
                                            <p:attrNameLst>
                                              <p:attrName>ppt_h</p:attrName>
                                            </p:attrNameLst>
                                          </p:cBhvr>
                                          <p:tavLst>
                                            <p:tav tm="0">
                                              <p:val>
                                                <p:strVal val="#ppt_h/10"/>
                                              </p:val>
                                            </p:tav>
                                            <p:tav tm="50000">
                                              <p:val>
                                                <p:strVal val="#ppt_h+.01"/>
                                              </p:val>
                                            </p:tav>
                                            <p:tav tm="100000">
                                              <p:val>
                                                <p:strVal val="#ppt_h"/>
                                              </p:val>
                                            </p:tav>
                                          </p:tavLst>
                                        </p:anim>
                                        <p:anim calcmode="lin" valueType="num">
                                          <p:cBhvr>
                                            <p:cTn id="38" dur="500" fill="hold"/>
                                            <p:tgtEl>
                                              <p:spTgt spid="11"/>
                                            </p:tgtEl>
                                            <p:attrNameLst>
                                              <p:attrName>ppt_w</p:attrName>
                                            </p:attrNameLst>
                                          </p:cBhvr>
                                          <p:tavLst>
                                            <p:tav tm="0">
                                              <p:val>
                                                <p:strVal val="#ppt_w/10"/>
                                              </p:val>
                                            </p:tav>
                                            <p:tav tm="50000">
                                              <p:val>
                                                <p:strVal val="#ppt_w+.01"/>
                                              </p:val>
                                            </p:tav>
                                            <p:tav tm="100000">
                                              <p:val>
                                                <p:strVal val="#ppt_w"/>
                                              </p:val>
                                            </p:tav>
                                          </p:tavLst>
                                        </p:anim>
                                        <p:animEffect transition="in" filter="fade">
                                          <p:cBhvr>
                                            <p:cTn id="39" dur="500" tmFilter="0,0; .5, 1; 1, 1"/>
                                            <p:tgtEl>
                                              <p:spTgt spid="11"/>
                                            </p:tgtEl>
                                          </p:cBhvr>
                                        </p:animEffect>
                                      </p:childTnLst>
                                    </p:cTn>
                                  </p:par>
                                </p:childTnLst>
                              </p:cTn>
                            </p:par>
                            <p:par>
                              <p:cTn id="40" fill="hold">
                                <p:stCondLst>
                                  <p:cond delay="1900"/>
                                </p:stCondLst>
                                <p:childTnLst>
                                  <p:par>
                                    <p:cTn id="41" presetID="16" presetClass="entr" presetSubtype="37" fill="hold" grpId="0" nodeType="after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barn(outVertical)">
                                          <p:cBhvr>
                                            <p:cTn id="4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animBg="1"/>
          <p:bldP spid="8" grpId="0" animBg="1"/>
          <p:bldP spid="9" grpId="0" animBg="1"/>
          <p:bldP spid="11" grpId="0"/>
          <p:bldP spid="12" grpId="0"/>
        </p:bld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0" y="-91440"/>
            <a:ext cx="6893169" cy="6858000"/>
          </a:xfrm>
          <a:prstGeom prst="rect">
            <a:avLst/>
          </a:prstGeom>
          <a:solidFill>
            <a:srgbClr val="EFEFE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 4"/>
          <p:cNvSpPr/>
          <p:nvPr/>
        </p:nvSpPr>
        <p:spPr>
          <a:xfrm>
            <a:off x="5709137" y="715108"/>
            <a:ext cx="5603631" cy="5451230"/>
          </a:xfrm>
          <a:prstGeom prst="roundRect">
            <a:avLst>
              <a:gd name="adj" fmla="val 1282"/>
            </a:avLst>
          </a:prstGeom>
          <a:blipFill dpi="0" rotWithShape="1">
            <a:blip r:embed="rId3">
              <a:extLst>
                <a:ext uri="{28A0092B-C50C-407E-A947-70E740481C1C}">
                  <a14:useLocalDpi xmlns:a14="http://schemas.microsoft.com/office/drawing/2010/main" val="0"/>
                </a:ext>
              </a:extLst>
            </a:blip>
            <a:srcRect/>
            <a:stretch>
              <a:fillRect l="-22924" r="-22924"/>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2726316" y="2616364"/>
            <a:ext cx="1883313" cy="1392477"/>
            <a:chOff x="2726316" y="2616364"/>
            <a:chExt cx="1883313" cy="1392477"/>
          </a:xfrm>
        </p:grpSpPr>
        <p:grpSp>
          <p:nvGrpSpPr>
            <p:cNvPr id="18" name="组合 17"/>
            <p:cNvGrpSpPr/>
            <p:nvPr/>
          </p:nvGrpSpPr>
          <p:grpSpPr>
            <a:xfrm>
              <a:off x="2726316" y="2954656"/>
              <a:ext cx="1883313" cy="1054185"/>
              <a:chOff x="2447595" y="6261353"/>
              <a:chExt cx="1883313" cy="1054185"/>
            </a:xfrm>
          </p:grpSpPr>
          <p:sp>
            <p:nvSpPr>
              <p:cNvPr id="19" name="TextBox 7">
                <a:extLst>
                  <a:ext uri="{FF2B5EF4-FFF2-40B4-BE49-F238E27FC236}">
                    <a16:creationId xmlns:a16="http://schemas.microsoft.com/office/drawing/2014/main" xmlns="" id="{8DE6CD62-A5CF-42EF-B6BB-0447C20B7252}"/>
                  </a:ext>
                </a:extLst>
              </p:cNvPr>
              <p:cNvSpPr txBox="1"/>
              <p:nvPr/>
            </p:nvSpPr>
            <p:spPr>
              <a:xfrm>
                <a:off x="2447595" y="6261353"/>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财务分析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0" name="文本框 19">
                <a:extLst>
                  <a:ext uri="{FF2B5EF4-FFF2-40B4-BE49-F238E27FC236}">
                    <a16:creationId xmlns:a16="http://schemas.microsoft.com/office/drawing/2014/main" xmlns="" id="{503E0C68-DA60-417A-94AF-3E2A39D1D51A}"/>
                  </a:ext>
                </a:extLst>
              </p:cNvPr>
              <p:cNvSpPr txBox="1"/>
              <p:nvPr/>
            </p:nvSpPr>
            <p:spPr>
              <a:xfrm>
                <a:off x="2447596" y="6623041"/>
                <a:ext cx="1883312"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精炼不用多余的文字修饰简洁精准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cxnSp>
            <p:nvCxnSpPr>
              <p:cNvPr id="21" name="直接连接符 20">
                <a:extLst>
                  <a:ext uri="{FF2B5EF4-FFF2-40B4-BE49-F238E27FC236}">
                    <a16:creationId xmlns:a16="http://schemas.microsoft.com/office/drawing/2014/main" xmlns="" id="{B019FF47-DDC2-457A-8DCF-2CF80481F7B7}"/>
                  </a:ext>
                </a:extLst>
              </p:cNvPr>
              <p:cNvCxnSpPr>
                <a:cxnSpLocks/>
              </p:cNvCxnSpPr>
              <p:nvPr/>
            </p:nvCxnSpPr>
            <p:spPr>
              <a:xfrm>
                <a:off x="2545662" y="6599907"/>
                <a:ext cx="373701"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0" name="Freeform 204"/>
            <p:cNvSpPr>
              <a:spLocks noEditPoints="1"/>
            </p:cNvSpPr>
            <p:nvPr/>
          </p:nvSpPr>
          <p:spPr bwMode="auto">
            <a:xfrm>
              <a:off x="2845312" y="2616364"/>
              <a:ext cx="295350" cy="276828"/>
            </a:xfrm>
            <a:custGeom>
              <a:avLst/>
              <a:gdLst>
                <a:gd name="T0" fmla="*/ 112 w 128"/>
                <a:gd name="T1" fmla="*/ 16 h 120"/>
                <a:gd name="T2" fmla="*/ 88 w 128"/>
                <a:gd name="T3" fmla="*/ 16 h 120"/>
                <a:gd name="T4" fmla="*/ 88 w 128"/>
                <a:gd name="T5" fmla="*/ 8 h 120"/>
                <a:gd name="T6" fmla="*/ 80 w 128"/>
                <a:gd name="T7" fmla="*/ 0 h 120"/>
                <a:gd name="T8" fmla="*/ 48 w 128"/>
                <a:gd name="T9" fmla="*/ 0 h 120"/>
                <a:gd name="T10" fmla="*/ 40 w 128"/>
                <a:gd name="T11" fmla="*/ 8 h 120"/>
                <a:gd name="T12" fmla="*/ 40 w 128"/>
                <a:gd name="T13" fmla="*/ 16 h 120"/>
                <a:gd name="T14" fmla="*/ 16 w 128"/>
                <a:gd name="T15" fmla="*/ 16 h 120"/>
                <a:gd name="T16" fmla="*/ 0 w 128"/>
                <a:gd name="T17" fmla="*/ 32 h 120"/>
                <a:gd name="T18" fmla="*/ 0 w 128"/>
                <a:gd name="T19" fmla="*/ 104 h 120"/>
                <a:gd name="T20" fmla="*/ 16 w 128"/>
                <a:gd name="T21" fmla="*/ 120 h 120"/>
                <a:gd name="T22" fmla="*/ 112 w 128"/>
                <a:gd name="T23" fmla="*/ 120 h 120"/>
                <a:gd name="T24" fmla="*/ 128 w 128"/>
                <a:gd name="T25" fmla="*/ 104 h 120"/>
                <a:gd name="T26" fmla="*/ 128 w 128"/>
                <a:gd name="T27" fmla="*/ 32 h 120"/>
                <a:gd name="T28" fmla="*/ 112 w 128"/>
                <a:gd name="T29" fmla="*/ 16 h 120"/>
                <a:gd name="T30" fmla="*/ 48 w 128"/>
                <a:gd name="T31" fmla="*/ 12 h 120"/>
                <a:gd name="T32" fmla="*/ 52 w 128"/>
                <a:gd name="T33" fmla="*/ 8 h 120"/>
                <a:gd name="T34" fmla="*/ 76 w 128"/>
                <a:gd name="T35" fmla="*/ 8 h 120"/>
                <a:gd name="T36" fmla="*/ 80 w 128"/>
                <a:gd name="T37" fmla="*/ 12 h 120"/>
                <a:gd name="T38" fmla="*/ 80 w 128"/>
                <a:gd name="T39" fmla="*/ 16 h 120"/>
                <a:gd name="T40" fmla="*/ 76 w 128"/>
                <a:gd name="T41" fmla="*/ 16 h 120"/>
                <a:gd name="T42" fmla="*/ 52 w 128"/>
                <a:gd name="T43" fmla="*/ 16 h 120"/>
                <a:gd name="T44" fmla="*/ 48 w 128"/>
                <a:gd name="T45" fmla="*/ 16 h 120"/>
                <a:gd name="T46" fmla="*/ 48 w 128"/>
                <a:gd name="T47" fmla="*/ 12 h 120"/>
                <a:gd name="T48" fmla="*/ 120 w 128"/>
                <a:gd name="T49" fmla="*/ 104 h 120"/>
                <a:gd name="T50" fmla="*/ 112 w 128"/>
                <a:gd name="T51" fmla="*/ 112 h 120"/>
                <a:gd name="T52" fmla="*/ 16 w 128"/>
                <a:gd name="T53" fmla="*/ 112 h 120"/>
                <a:gd name="T54" fmla="*/ 8 w 128"/>
                <a:gd name="T55" fmla="*/ 104 h 120"/>
                <a:gd name="T56" fmla="*/ 8 w 128"/>
                <a:gd name="T57" fmla="*/ 60 h 120"/>
                <a:gd name="T58" fmla="*/ 49 w 128"/>
                <a:gd name="T59" fmla="*/ 60 h 120"/>
                <a:gd name="T60" fmla="*/ 48 w 128"/>
                <a:gd name="T61" fmla="*/ 64 h 120"/>
                <a:gd name="T62" fmla="*/ 64 w 128"/>
                <a:gd name="T63" fmla="*/ 80 h 120"/>
                <a:gd name="T64" fmla="*/ 80 w 128"/>
                <a:gd name="T65" fmla="*/ 64 h 120"/>
                <a:gd name="T66" fmla="*/ 79 w 128"/>
                <a:gd name="T67" fmla="*/ 60 h 120"/>
                <a:gd name="T68" fmla="*/ 120 w 128"/>
                <a:gd name="T69" fmla="*/ 60 h 120"/>
                <a:gd name="T70" fmla="*/ 120 w 128"/>
                <a:gd name="T71" fmla="*/ 104 h 120"/>
                <a:gd name="T72" fmla="*/ 56 w 128"/>
                <a:gd name="T73" fmla="*/ 64 h 120"/>
                <a:gd name="T74" fmla="*/ 57 w 128"/>
                <a:gd name="T75" fmla="*/ 60 h 120"/>
                <a:gd name="T76" fmla="*/ 71 w 128"/>
                <a:gd name="T77" fmla="*/ 60 h 120"/>
                <a:gd name="T78" fmla="*/ 72 w 128"/>
                <a:gd name="T79" fmla="*/ 64 h 120"/>
                <a:gd name="T80" fmla="*/ 64 w 128"/>
                <a:gd name="T81" fmla="*/ 72 h 120"/>
                <a:gd name="T82" fmla="*/ 56 w 128"/>
                <a:gd name="T83" fmla="*/ 64 h 120"/>
                <a:gd name="T84" fmla="*/ 120 w 128"/>
                <a:gd name="T85" fmla="*/ 52 h 120"/>
                <a:gd name="T86" fmla="*/ 8 w 128"/>
                <a:gd name="T87" fmla="*/ 52 h 120"/>
                <a:gd name="T88" fmla="*/ 8 w 128"/>
                <a:gd name="T89" fmla="*/ 32 h 120"/>
                <a:gd name="T90" fmla="*/ 16 w 128"/>
                <a:gd name="T91" fmla="*/ 24 h 120"/>
                <a:gd name="T92" fmla="*/ 112 w 128"/>
                <a:gd name="T93" fmla="*/ 24 h 120"/>
                <a:gd name="T94" fmla="*/ 120 w 128"/>
                <a:gd name="T95" fmla="*/ 32 h 120"/>
                <a:gd name="T96" fmla="*/ 120 w 128"/>
                <a:gd name="T97" fmla="*/ 5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20">
                  <a:moveTo>
                    <a:pt x="112" y="16"/>
                  </a:moveTo>
                  <a:cubicBezTo>
                    <a:pt x="88" y="16"/>
                    <a:pt x="88" y="16"/>
                    <a:pt x="88" y="16"/>
                  </a:cubicBezTo>
                  <a:cubicBezTo>
                    <a:pt x="88" y="8"/>
                    <a:pt x="88" y="8"/>
                    <a:pt x="88" y="8"/>
                  </a:cubicBezTo>
                  <a:cubicBezTo>
                    <a:pt x="88" y="4"/>
                    <a:pt x="84" y="0"/>
                    <a:pt x="80" y="0"/>
                  </a:cubicBezTo>
                  <a:cubicBezTo>
                    <a:pt x="48" y="0"/>
                    <a:pt x="48" y="0"/>
                    <a:pt x="48" y="0"/>
                  </a:cubicBezTo>
                  <a:cubicBezTo>
                    <a:pt x="44" y="0"/>
                    <a:pt x="40" y="4"/>
                    <a:pt x="40" y="8"/>
                  </a:cubicBezTo>
                  <a:cubicBezTo>
                    <a:pt x="40" y="16"/>
                    <a:pt x="40" y="16"/>
                    <a:pt x="40" y="16"/>
                  </a:cubicBezTo>
                  <a:cubicBezTo>
                    <a:pt x="16" y="16"/>
                    <a:pt x="16" y="16"/>
                    <a:pt x="16" y="16"/>
                  </a:cubicBezTo>
                  <a:cubicBezTo>
                    <a:pt x="7" y="16"/>
                    <a:pt x="0" y="23"/>
                    <a:pt x="0" y="32"/>
                  </a:cubicBezTo>
                  <a:cubicBezTo>
                    <a:pt x="0" y="104"/>
                    <a:pt x="0" y="104"/>
                    <a:pt x="0" y="104"/>
                  </a:cubicBezTo>
                  <a:cubicBezTo>
                    <a:pt x="0" y="113"/>
                    <a:pt x="7" y="120"/>
                    <a:pt x="16" y="120"/>
                  </a:cubicBezTo>
                  <a:cubicBezTo>
                    <a:pt x="112" y="120"/>
                    <a:pt x="112" y="120"/>
                    <a:pt x="112" y="120"/>
                  </a:cubicBezTo>
                  <a:cubicBezTo>
                    <a:pt x="121" y="120"/>
                    <a:pt x="128" y="113"/>
                    <a:pt x="128" y="104"/>
                  </a:cubicBezTo>
                  <a:cubicBezTo>
                    <a:pt x="128" y="32"/>
                    <a:pt x="128" y="32"/>
                    <a:pt x="128" y="32"/>
                  </a:cubicBezTo>
                  <a:cubicBezTo>
                    <a:pt x="128" y="23"/>
                    <a:pt x="121" y="16"/>
                    <a:pt x="112" y="16"/>
                  </a:cubicBezTo>
                  <a:close/>
                  <a:moveTo>
                    <a:pt x="48" y="12"/>
                  </a:moveTo>
                  <a:cubicBezTo>
                    <a:pt x="48" y="10"/>
                    <a:pt x="50" y="8"/>
                    <a:pt x="52" y="8"/>
                  </a:cubicBezTo>
                  <a:cubicBezTo>
                    <a:pt x="76" y="8"/>
                    <a:pt x="76" y="8"/>
                    <a:pt x="76" y="8"/>
                  </a:cubicBezTo>
                  <a:cubicBezTo>
                    <a:pt x="78" y="8"/>
                    <a:pt x="80" y="10"/>
                    <a:pt x="80" y="12"/>
                  </a:cubicBezTo>
                  <a:cubicBezTo>
                    <a:pt x="80" y="16"/>
                    <a:pt x="80" y="16"/>
                    <a:pt x="80" y="16"/>
                  </a:cubicBezTo>
                  <a:cubicBezTo>
                    <a:pt x="78" y="16"/>
                    <a:pt x="78" y="16"/>
                    <a:pt x="76" y="16"/>
                  </a:cubicBezTo>
                  <a:cubicBezTo>
                    <a:pt x="52" y="16"/>
                    <a:pt x="52" y="16"/>
                    <a:pt x="52" y="16"/>
                  </a:cubicBezTo>
                  <a:cubicBezTo>
                    <a:pt x="50" y="16"/>
                    <a:pt x="50" y="16"/>
                    <a:pt x="48" y="16"/>
                  </a:cubicBezTo>
                  <a:lnTo>
                    <a:pt x="48" y="12"/>
                  </a:lnTo>
                  <a:close/>
                  <a:moveTo>
                    <a:pt x="120" y="104"/>
                  </a:moveTo>
                  <a:cubicBezTo>
                    <a:pt x="120" y="108"/>
                    <a:pt x="116" y="112"/>
                    <a:pt x="112" y="112"/>
                  </a:cubicBezTo>
                  <a:cubicBezTo>
                    <a:pt x="16" y="112"/>
                    <a:pt x="16" y="112"/>
                    <a:pt x="16" y="112"/>
                  </a:cubicBezTo>
                  <a:cubicBezTo>
                    <a:pt x="12" y="112"/>
                    <a:pt x="8" y="108"/>
                    <a:pt x="8" y="104"/>
                  </a:cubicBezTo>
                  <a:cubicBezTo>
                    <a:pt x="8" y="60"/>
                    <a:pt x="8" y="60"/>
                    <a:pt x="8" y="60"/>
                  </a:cubicBezTo>
                  <a:cubicBezTo>
                    <a:pt x="49" y="60"/>
                    <a:pt x="49" y="60"/>
                    <a:pt x="49" y="60"/>
                  </a:cubicBezTo>
                  <a:cubicBezTo>
                    <a:pt x="48" y="61"/>
                    <a:pt x="48" y="63"/>
                    <a:pt x="48" y="64"/>
                  </a:cubicBezTo>
                  <a:cubicBezTo>
                    <a:pt x="48" y="73"/>
                    <a:pt x="55" y="80"/>
                    <a:pt x="64" y="80"/>
                  </a:cubicBezTo>
                  <a:cubicBezTo>
                    <a:pt x="73" y="80"/>
                    <a:pt x="80" y="73"/>
                    <a:pt x="80" y="64"/>
                  </a:cubicBezTo>
                  <a:cubicBezTo>
                    <a:pt x="80" y="63"/>
                    <a:pt x="80" y="61"/>
                    <a:pt x="79" y="60"/>
                  </a:cubicBezTo>
                  <a:cubicBezTo>
                    <a:pt x="120" y="60"/>
                    <a:pt x="120" y="60"/>
                    <a:pt x="120" y="60"/>
                  </a:cubicBezTo>
                  <a:lnTo>
                    <a:pt x="120" y="104"/>
                  </a:lnTo>
                  <a:close/>
                  <a:moveTo>
                    <a:pt x="56" y="64"/>
                  </a:moveTo>
                  <a:cubicBezTo>
                    <a:pt x="56" y="63"/>
                    <a:pt x="56" y="61"/>
                    <a:pt x="57" y="60"/>
                  </a:cubicBezTo>
                  <a:cubicBezTo>
                    <a:pt x="71" y="60"/>
                    <a:pt x="71" y="60"/>
                    <a:pt x="71" y="60"/>
                  </a:cubicBezTo>
                  <a:cubicBezTo>
                    <a:pt x="72" y="61"/>
                    <a:pt x="72" y="63"/>
                    <a:pt x="72" y="64"/>
                  </a:cubicBezTo>
                  <a:cubicBezTo>
                    <a:pt x="72" y="68"/>
                    <a:pt x="68" y="72"/>
                    <a:pt x="64" y="72"/>
                  </a:cubicBezTo>
                  <a:cubicBezTo>
                    <a:pt x="60" y="72"/>
                    <a:pt x="56" y="68"/>
                    <a:pt x="56" y="64"/>
                  </a:cubicBezTo>
                  <a:close/>
                  <a:moveTo>
                    <a:pt x="120" y="52"/>
                  </a:moveTo>
                  <a:cubicBezTo>
                    <a:pt x="8" y="52"/>
                    <a:pt x="8" y="52"/>
                    <a:pt x="8" y="52"/>
                  </a:cubicBezTo>
                  <a:cubicBezTo>
                    <a:pt x="8" y="32"/>
                    <a:pt x="8" y="32"/>
                    <a:pt x="8" y="32"/>
                  </a:cubicBezTo>
                  <a:cubicBezTo>
                    <a:pt x="8" y="28"/>
                    <a:pt x="12" y="24"/>
                    <a:pt x="16" y="24"/>
                  </a:cubicBezTo>
                  <a:cubicBezTo>
                    <a:pt x="112" y="24"/>
                    <a:pt x="112" y="24"/>
                    <a:pt x="112" y="24"/>
                  </a:cubicBezTo>
                  <a:cubicBezTo>
                    <a:pt x="116" y="24"/>
                    <a:pt x="120" y="28"/>
                    <a:pt x="120" y="32"/>
                  </a:cubicBezTo>
                  <a:lnTo>
                    <a:pt x="120" y="52"/>
                  </a:lnTo>
                  <a:close/>
                </a:path>
              </a:pathLst>
            </a:custGeom>
            <a:solidFill>
              <a:srgbClr val="4F4D50"/>
            </a:solidFill>
            <a:ln>
              <a:noFill/>
            </a:ln>
          </p:spPr>
          <p:txBody>
            <a:bodyPr vert="horz" wrap="square" lIns="68580" tIns="34290" rIns="68580" bIns="34290" numCol="1" anchor="t" anchorCtr="0" compatLnSpc="1">
              <a:prstTxWarp prst="textNoShape">
                <a:avLst/>
              </a:prstTxWarp>
            </a:bodyPr>
            <a:lstStyle/>
            <a:p>
              <a:endParaRPr lang="zh-CN" altLang="en-US">
                <a:solidFill>
                  <a:prstClr val="black">
                    <a:lumMod val="75000"/>
                    <a:lumOff val="25000"/>
                  </a:prstClr>
                </a:solidFill>
                <a:latin typeface="Bebas" pitchFamily="2" charset="0"/>
                <a:ea typeface="微软雅黑" panose="020B0503020204020204" pitchFamily="34" charset="-122"/>
                <a:sym typeface="Bebas" pitchFamily="2" charset="0"/>
              </a:endParaRPr>
            </a:p>
          </p:txBody>
        </p:sp>
      </p:grpSp>
      <p:grpSp>
        <p:nvGrpSpPr>
          <p:cNvPr id="2" name="组合 1"/>
          <p:cNvGrpSpPr/>
          <p:nvPr/>
        </p:nvGrpSpPr>
        <p:grpSpPr>
          <a:xfrm>
            <a:off x="562708" y="2625624"/>
            <a:ext cx="1883313" cy="1383217"/>
            <a:chOff x="562708" y="2625624"/>
            <a:chExt cx="1883313" cy="1383217"/>
          </a:xfrm>
        </p:grpSpPr>
        <p:grpSp>
          <p:nvGrpSpPr>
            <p:cNvPr id="14" name="组合 13"/>
            <p:cNvGrpSpPr/>
            <p:nvPr/>
          </p:nvGrpSpPr>
          <p:grpSpPr>
            <a:xfrm>
              <a:off x="562708" y="2954656"/>
              <a:ext cx="1883313" cy="1054185"/>
              <a:chOff x="2447595" y="6261353"/>
              <a:chExt cx="1883313" cy="1054185"/>
            </a:xfrm>
          </p:grpSpPr>
          <p:sp>
            <p:nvSpPr>
              <p:cNvPr id="15" name="TextBox 7">
                <a:extLst>
                  <a:ext uri="{FF2B5EF4-FFF2-40B4-BE49-F238E27FC236}">
                    <a16:creationId xmlns:a16="http://schemas.microsoft.com/office/drawing/2014/main" xmlns="" id="{8DE6CD62-A5CF-42EF-B6BB-0447C20B7252}"/>
                  </a:ext>
                </a:extLst>
              </p:cNvPr>
              <p:cNvSpPr txBox="1"/>
              <p:nvPr/>
            </p:nvSpPr>
            <p:spPr>
              <a:xfrm>
                <a:off x="2447595" y="6261353"/>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财务分析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6" name="文本框 15">
                <a:extLst>
                  <a:ext uri="{FF2B5EF4-FFF2-40B4-BE49-F238E27FC236}">
                    <a16:creationId xmlns:a16="http://schemas.microsoft.com/office/drawing/2014/main" xmlns="" id="{503E0C68-DA60-417A-94AF-3E2A39D1D51A}"/>
                  </a:ext>
                </a:extLst>
              </p:cNvPr>
              <p:cNvSpPr txBox="1"/>
              <p:nvPr/>
            </p:nvSpPr>
            <p:spPr>
              <a:xfrm>
                <a:off x="2447596" y="6623041"/>
                <a:ext cx="1883312"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精炼不用多余的文字修饰简洁精准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cxnSp>
            <p:nvCxnSpPr>
              <p:cNvPr id="17" name="直接连接符 16">
                <a:extLst>
                  <a:ext uri="{FF2B5EF4-FFF2-40B4-BE49-F238E27FC236}">
                    <a16:creationId xmlns:a16="http://schemas.microsoft.com/office/drawing/2014/main" xmlns="" id="{B019FF47-DDC2-457A-8DCF-2CF80481F7B7}"/>
                  </a:ext>
                </a:extLst>
              </p:cNvPr>
              <p:cNvCxnSpPr>
                <a:cxnSpLocks/>
              </p:cNvCxnSpPr>
              <p:nvPr/>
            </p:nvCxnSpPr>
            <p:spPr>
              <a:xfrm>
                <a:off x="2545662" y="6599907"/>
                <a:ext cx="373701"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sp>
          <p:nvSpPr>
            <p:cNvPr id="31" name="Freeform 207"/>
            <p:cNvSpPr>
              <a:spLocks noEditPoints="1"/>
            </p:cNvSpPr>
            <p:nvPr/>
          </p:nvSpPr>
          <p:spPr bwMode="auto">
            <a:xfrm>
              <a:off x="675033" y="2625624"/>
              <a:ext cx="295350" cy="258308"/>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rgbClr val="4F4D50"/>
            </a:solidFill>
            <a:ln>
              <a:noFill/>
            </a:ln>
          </p:spPr>
          <p:txBody>
            <a:bodyPr vert="horz" wrap="square" lIns="68580" tIns="34290" rIns="68580" bIns="34290" numCol="1" anchor="t" anchorCtr="0" compatLnSpc="1">
              <a:prstTxWarp prst="textNoShape">
                <a:avLst/>
              </a:prstTxWarp>
            </a:bodyPr>
            <a:lstStyle/>
            <a:p>
              <a:endParaRPr lang="zh-CN" altLang="en-US">
                <a:solidFill>
                  <a:prstClr val="black">
                    <a:lumMod val="75000"/>
                    <a:lumOff val="25000"/>
                  </a:prstClr>
                </a:solidFill>
                <a:latin typeface="Bebas" pitchFamily="2" charset="0"/>
                <a:ea typeface="微软雅黑" panose="020B0503020204020204" pitchFamily="34" charset="-122"/>
                <a:sym typeface="Bebas" pitchFamily="2" charset="0"/>
              </a:endParaRPr>
            </a:p>
          </p:txBody>
        </p:sp>
      </p:grpSp>
      <p:grpSp>
        <p:nvGrpSpPr>
          <p:cNvPr id="4" name="组合 3"/>
          <p:cNvGrpSpPr/>
          <p:nvPr/>
        </p:nvGrpSpPr>
        <p:grpSpPr>
          <a:xfrm>
            <a:off x="562708" y="4507006"/>
            <a:ext cx="1883313" cy="1423544"/>
            <a:chOff x="562708" y="4507006"/>
            <a:chExt cx="1883313" cy="1423544"/>
          </a:xfrm>
        </p:grpSpPr>
        <p:grpSp>
          <p:nvGrpSpPr>
            <p:cNvPr id="22" name="组合 21"/>
            <p:cNvGrpSpPr/>
            <p:nvPr/>
          </p:nvGrpSpPr>
          <p:grpSpPr>
            <a:xfrm>
              <a:off x="562708" y="4876365"/>
              <a:ext cx="1883313" cy="1054185"/>
              <a:chOff x="2447595" y="6261353"/>
              <a:chExt cx="1883313" cy="1054185"/>
            </a:xfrm>
          </p:grpSpPr>
          <p:sp>
            <p:nvSpPr>
              <p:cNvPr id="23" name="TextBox 7">
                <a:extLst>
                  <a:ext uri="{FF2B5EF4-FFF2-40B4-BE49-F238E27FC236}">
                    <a16:creationId xmlns:a16="http://schemas.microsoft.com/office/drawing/2014/main" xmlns="" id="{8DE6CD62-A5CF-42EF-B6BB-0447C20B7252}"/>
                  </a:ext>
                </a:extLst>
              </p:cNvPr>
              <p:cNvSpPr txBox="1"/>
              <p:nvPr/>
            </p:nvSpPr>
            <p:spPr>
              <a:xfrm>
                <a:off x="2447595" y="6261353"/>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财务分析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4" name="文本框 23">
                <a:extLst>
                  <a:ext uri="{FF2B5EF4-FFF2-40B4-BE49-F238E27FC236}">
                    <a16:creationId xmlns:a16="http://schemas.microsoft.com/office/drawing/2014/main" xmlns="" id="{503E0C68-DA60-417A-94AF-3E2A39D1D51A}"/>
                  </a:ext>
                </a:extLst>
              </p:cNvPr>
              <p:cNvSpPr txBox="1"/>
              <p:nvPr/>
            </p:nvSpPr>
            <p:spPr>
              <a:xfrm>
                <a:off x="2447596" y="6623041"/>
                <a:ext cx="1883312"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精炼不用多余的文字修饰简洁精准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cxnSp>
            <p:nvCxnSpPr>
              <p:cNvPr id="25" name="直接连接符 24">
                <a:extLst>
                  <a:ext uri="{FF2B5EF4-FFF2-40B4-BE49-F238E27FC236}">
                    <a16:creationId xmlns:a16="http://schemas.microsoft.com/office/drawing/2014/main" xmlns="" id="{B019FF47-DDC2-457A-8DCF-2CF80481F7B7}"/>
                  </a:ext>
                </a:extLst>
              </p:cNvPr>
              <p:cNvCxnSpPr>
                <a:cxnSpLocks/>
              </p:cNvCxnSpPr>
              <p:nvPr/>
            </p:nvCxnSpPr>
            <p:spPr>
              <a:xfrm>
                <a:off x="2545662" y="6599907"/>
                <a:ext cx="373701"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681812" y="4507006"/>
              <a:ext cx="281793" cy="283040"/>
              <a:chOff x="5394325" y="3578225"/>
              <a:chExt cx="358775" cy="360363"/>
            </a:xfrm>
            <a:solidFill>
              <a:srgbClr val="4F4D50"/>
            </a:solidFill>
          </p:grpSpPr>
          <p:sp>
            <p:nvSpPr>
              <p:cNvPr id="33" name="AutoShape 18"/>
              <p:cNvSpPr/>
              <p:nvPr/>
            </p:nvSpPr>
            <p:spPr bwMode="auto">
              <a:xfrm>
                <a:off x="5394325" y="3578225"/>
                <a:ext cx="358775" cy="3603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799"/>
                    </a:moveTo>
                    <a:cubicBezTo>
                      <a:pt x="20249" y="20048"/>
                      <a:pt x="20048" y="20249"/>
                      <a:pt x="19799" y="20249"/>
                    </a:cubicBezTo>
                    <a:lnTo>
                      <a:pt x="1800" y="20249"/>
                    </a:lnTo>
                    <a:cubicBezTo>
                      <a:pt x="1551" y="20249"/>
                      <a:pt x="1349" y="20048"/>
                      <a:pt x="1349" y="19799"/>
                    </a:cubicBezTo>
                    <a:lnTo>
                      <a:pt x="1349" y="3824"/>
                    </a:lnTo>
                    <a:cubicBezTo>
                      <a:pt x="1349" y="3576"/>
                      <a:pt x="1551" y="3375"/>
                      <a:pt x="1800" y="3375"/>
                    </a:cubicBezTo>
                    <a:lnTo>
                      <a:pt x="4724" y="3375"/>
                    </a:lnTo>
                    <a:lnTo>
                      <a:pt x="4724" y="4725"/>
                    </a:lnTo>
                    <a:cubicBezTo>
                      <a:pt x="4724" y="5098"/>
                      <a:pt x="5027" y="5400"/>
                      <a:pt x="5399" y="5400"/>
                    </a:cubicBezTo>
                    <a:cubicBezTo>
                      <a:pt x="5772" y="5400"/>
                      <a:pt x="6074" y="5098"/>
                      <a:pt x="6074" y="4725"/>
                    </a:cubicBezTo>
                    <a:lnTo>
                      <a:pt x="6074" y="3375"/>
                    </a:lnTo>
                    <a:lnTo>
                      <a:pt x="10124" y="3375"/>
                    </a:lnTo>
                    <a:lnTo>
                      <a:pt x="10124" y="4725"/>
                    </a:lnTo>
                    <a:cubicBezTo>
                      <a:pt x="10124" y="5098"/>
                      <a:pt x="10427" y="5400"/>
                      <a:pt x="10800" y="5400"/>
                    </a:cubicBezTo>
                    <a:cubicBezTo>
                      <a:pt x="11172" y="5400"/>
                      <a:pt x="11474" y="5098"/>
                      <a:pt x="11474" y="4725"/>
                    </a:cubicBezTo>
                    <a:lnTo>
                      <a:pt x="11474" y="3375"/>
                    </a:lnTo>
                    <a:lnTo>
                      <a:pt x="15524" y="3375"/>
                    </a:lnTo>
                    <a:lnTo>
                      <a:pt x="15524" y="4725"/>
                    </a:lnTo>
                    <a:cubicBezTo>
                      <a:pt x="15524" y="5098"/>
                      <a:pt x="15827" y="5400"/>
                      <a:pt x="16199" y="5400"/>
                    </a:cubicBezTo>
                    <a:cubicBezTo>
                      <a:pt x="16572" y="5400"/>
                      <a:pt x="16874" y="5098"/>
                      <a:pt x="16874" y="4725"/>
                    </a:cubicBezTo>
                    <a:lnTo>
                      <a:pt x="16874" y="3375"/>
                    </a:lnTo>
                    <a:lnTo>
                      <a:pt x="19799" y="3375"/>
                    </a:lnTo>
                    <a:cubicBezTo>
                      <a:pt x="20048" y="3375"/>
                      <a:pt x="20249" y="3576"/>
                      <a:pt x="20249" y="3824"/>
                    </a:cubicBezTo>
                    <a:cubicBezTo>
                      <a:pt x="20249" y="3824"/>
                      <a:pt x="20249" y="19799"/>
                      <a:pt x="20249" y="19799"/>
                    </a:cubicBezTo>
                    <a:close/>
                    <a:moveTo>
                      <a:pt x="19799" y="2025"/>
                    </a:moveTo>
                    <a:lnTo>
                      <a:pt x="16874" y="2025"/>
                    </a:lnTo>
                    <a:lnTo>
                      <a:pt x="16874" y="675"/>
                    </a:lnTo>
                    <a:cubicBezTo>
                      <a:pt x="16874" y="301"/>
                      <a:pt x="16572" y="0"/>
                      <a:pt x="16199" y="0"/>
                    </a:cubicBezTo>
                    <a:cubicBezTo>
                      <a:pt x="15827" y="0"/>
                      <a:pt x="15524" y="301"/>
                      <a:pt x="15524" y="675"/>
                    </a:cubicBezTo>
                    <a:lnTo>
                      <a:pt x="15524" y="2025"/>
                    </a:lnTo>
                    <a:lnTo>
                      <a:pt x="11474" y="2025"/>
                    </a:lnTo>
                    <a:lnTo>
                      <a:pt x="11474" y="675"/>
                    </a:lnTo>
                    <a:cubicBezTo>
                      <a:pt x="11474" y="301"/>
                      <a:pt x="11172" y="0"/>
                      <a:pt x="10800" y="0"/>
                    </a:cubicBezTo>
                    <a:cubicBezTo>
                      <a:pt x="10427" y="0"/>
                      <a:pt x="10124" y="301"/>
                      <a:pt x="10124" y="675"/>
                    </a:cubicBezTo>
                    <a:lnTo>
                      <a:pt x="10124" y="2025"/>
                    </a:lnTo>
                    <a:lnTo>
                      <a:pt x="6074" y="2025"/>
                    </a:lnTo>
                    <a:lnTo>
                      <a:pt x="6074" y="675"/>
                    </a:lnTo>
                    <a:cubicBezTo>
                      <a:pt x="6074" y="301"/>
                      <a:pt x="5772" y="0"/>
                      <a:pt x="5399" y="0"/>
                    </a:cubicBezTo>
                    <a:cubicBezTo>
                      <a:pt x="5027" y="0"/>
                      <a:pt x="4724" y="301"/>
                      <a:pt x="4724" y="675"/>
                    </a:cubicBezTo>
                    <a:lnTo>
                      <a:pt x="4724" y="2025"/>
                    </a:lnTo>
                    <a:lnTo>
                      <a:pt x="1800" y="2025"/>
                    </a:lnTo>
                    <a:cubicBezTo>
                      <a:pt x="805" y="2025"/>
                      <a:pt x="0" y="2830"/>
                      <a:pt x="0" y="3824"/>
                    </a:cubicBezTo>
                    <a:lnTo>
                      <a:pt x="0" y="19799"/>
                    </a:lnTo>
                    <a:cubicBezTo>
                      <a:pt x="0" y="20793"/>
                      <a:pt x="805" y="21599"/>
                      <a:pt x="1800" y="21599"/>
                    </a:cubicBezTo>
                    <a:lnTo>
                      <a:pt x="19799" y="21599"/>
                    </a:lnTo>
                    <a:cubicBezTo>
                      <a:pt x="20794" y="21599"/>
                      <a:pt x="21600" y="20793"/>
                      <a:pt x="21600" y="19799"/>
                    </a:cubicBezTo>
                    <a:lnTo>
                      <a:pt x="21600" y="3824"/>
                    </a:lnTo>
                    <a:cubicBezTo>
                      <a:pt x="21600" y="2830"/>
                      <a:pt x="20794" y="2025"/>
                      <a:pt x="19799" y="2025"/>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4" name="AutoShape 19"/>
              <p:cNvSpPr/>
              <p:nvPr/>
            </p:nvSpPr>
            <p:spPr bwMode="auto">
              <a:xfrm>
                <a:off x="5472113" y="3713163"/>
                <a:ext cx="46037"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5" name="AutoShape 20"/>
              <p:cNvSpPr/>
              <p:nvPr/>
            </p:nvSpPr>
            <p:spPr bwMode="auto">
              <a:xfrm>
                <a:off x="5472113" y="3770313"/>
                <a:ext cx="46037"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6" name="AutoShape 21"/>
              <p:cNvSpPr/>
              <p:nvPr/>
            </p:nvSpPr>
            <p:spPr bwMode="auto">
              <a:xfrm>
                <a:off x="5472113" y="3825875"/>
                <a:ext cx="46037"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7" name="AutoShape 22"/>
              <p:cNvSpPr/>
              <p:nvPr/>
            </p:nvSpPr>
            <p:spPr bwMode="auto">
              <a:xfrm>
                <a:off x="5551488"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8" name="AutoShape 23"/>
              <p:cNvSpPr/>
              <p:nvPr/>
            </p:nvSpPr>
            <p:spPr bwMode="auto">
              <a:xfrm>
                <a:off x="5551488"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39" name="AutoShape 24"/>
              <p:cNvSpPr/>
              <p:nvPr/>
            </p:nvSpPr>
            <p:spPr bwMode="auto">
              <a:xfrm>
                <a:off x="5551488"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0" name="AutoShape 25"/>
              <p:cNvSpPr/>
              <p:nvPr/>
            </p:nvSpPr>
            <p:spPr bwMode="auto">
              <a:xfrm>
                <a:off x="5630863" y="3825875"/>
                <a:ext cx="44450" cy="333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1" name="AutoShape 26"/>
              <p:cNvSpPr/>
              <p:nvPr/>
            </p:nvSpPr>
            <p:spPr bwMode="auto">
              <a:xfrm>
                <a:off x="5630863" y="3770313"/>
                <a:ext cx="44450" cy="333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2" name="AutoShape 27"/>
              <p:cNvSpPr/>
              <p:nvPr/>
            </p:nvSpPr>
            <p:spPr bwMode="auto">
              <a:xfrm>
                <a:off x="5630863" y="3713163"/>
                <a:ext cx="44450" cy="349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21599"/>
                    </a:moveTo>
                    <a:lnTo>
                      <a:pt x="21600" y="21599"/>
                    </a:lnTo>
                    <a:lnTo>
                      <a:pt x="21600" y="0"/>
                    </a:lnTo>
                    <a:lnTo>
                      <a:pt x="0" y="0"/>
                    </a:lnTo>
                    <a:cubicBezTo>
                      <a:pt x="0" y="0"/>
                      <a:pt x="0" y="21599"/>
                      <a:pt x="0" y="21599"/>
                    </a:cubicBezTo>
                    <a:close/>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grpSp>
        <p:nvGrpSpPr>
          <p:cNvPr id="6" name="组合 5"/>
          <p:cNvGrpSpPr/>
          <p:nvPr/>
        </p:nvGrpSpPr>
        <p:grpSpPr>
          <a:xfrm>
            <a:off x="2726316" y="4485251"/>
            <a:ext cx="1883313" cy="1445299"/>
            <a:chOff x="2726316" y="4485251"/>
            <a:chExt cx="1883313" cy="1445299"/>
          </a:xfrm>
        </p:grpSpPr>
        <p:grpSp>
          <p:nvGrpSpPr>
            <p:cNvPr id="26" name="组合 25"/>
            <p:cNvGrpSpPr/>
            <p:nvPr/>
          </p:nvGrpSpPr>
          <p:grpSpPr>
            <a:xfrm>
              <a:off x="2726316" y="4876365"/>
              <a:ext cx="1883313" cy="1054185"/>
              <a:chOff x="2447595" y="6261353"/>
              <a:chExt cx="1883313" cy="1054185"/>
            </a:xfrm>
          </p:grpSpPr>
          <p:sp>
            <p:nvSpPr>
              <p:cNvPr id="27" name="TextBox 7">
                <a:extLst>
                  <a:ext uri="{FF2B5EF4-FFF2-40B4-BE49-F238E27FC236}">
                    <a16:creationId xmlns:a16="http://schemas.microsoft.com/office/drawing/2014/main" xmlns="" id="{8DE6CD62-A5CF-42EF-B6BB-0447C20B7252}"/>
                  </a:ext>
                </a:extLst>
              </p:cNvPr>
              <p:cNvSpPr txBox="1"/>
              <p:nvPr/>
            </p:nvSpPr>
            <p:spPr>
              <a:xfrm>
                <a:off x="2447595" y="6261353"/>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财务分析</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8" name="文本框 27">
                <a:extLst>
                  <a:ext uri="{FF2B5EF4-FFF2-40B4-BE49-F238E27FC236}">
                    <a16:creationId xmlns:a16="http://schemas.microsoft.com/office/drawing/2014/main" xmlns="" id="{503E0C68-DA60-417A-94AF-3E2A39D1D51A}"/>
                  </a:ext>
                </a:extLst>
              </p:cNvPr>
              <p:cNvSpPr txBox="1"/>
              <p:nvPr/>
            </p:nvSpPr>
            <p:spPr>
              <a:xfrm>
                <a:off x="2447596" y="6623041"/>
                <a:ext cx="1883312"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精炼不用多余的文字修饰简洁精准</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cxnSp>
            <p:nvCxnSpPr>
              <p:cNvPr id="29" name="直接连接符 28">
                <a:extLst>
                  <a:ext uri="{FF2B5EF4-FFF2-40B4-BE49-F238E27FC236}">
                    <a16:creationId xmlns:a16="http://schemas.microsoft.com/office/drawing/2014/main" xmlns="" id="{B019FF47-DDC2-457A-8DCF-2CF80481F7B7}"/>
                  </a:ext>
                </a:extLst>
              </p:cNvPr>
              <p:cNvCxnSpPr>
                <a:cxnSpLocks/>
              </p:cNvCxnSpPr>
              <p:nvPr/>
            </p:nvCxnSpPr>
            <p:spPr>
              <a:xfrm>
                <a:off x="2545662" y="6599907"/>
                <a:ext cx="373701"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43" name="组合 42"/>
            <p:cNvGrpSpPr/>
            <p:nvPr/>
          </p:nvGrpSpPr>
          <p:grpSpPr>
            <a:xfrm>
              <a:off x="2829712" y="4485251"/>
              <a:ext cx="326550" cy="326550"/>
              <a:chOff x="3191434" y="2145028"/>
              <a:chExt cx="359165" cy="359165"/>
            </a:xfrm>
            <a:solidFill>
              <a:srgbClr val="4F4D50"/>
            </a:solidFill>
          </p:grpSpPr>
          <p:sp>
            <p:nvSpPr>
              <p:cNvPr id="44" name="AutoShape 123"/>
              <p:cNvSpPr/>
              <p:nvPr/>
            </p:nvSpPr>
            <p:spPr bwMode="auto">
              <a:xfrm>
                <a:off x="3191434" y="2145028"/>
                <a:ext cx="359165" cy="35916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180" y="12132"/>
                    </a:moveTo>
                    <a:cubicBezTo>
                      <a:pt x="17710" y="12226"/>
                      <a:pt x="17327" y="12561"/>
                      <a:pt x="17170" y="13012"/>
                    </a:cubicBezTo>
                    <a:cubicBezTo>
                      <a:pt x="17083" y="13261"/>
                      <a:pt x="16981" y="13503"/>
                      <a:pt x="16868" y="13738"/>
                    </a:cubicBezTo>
                    <a:cubicBezTo>
                      <a:pt x="16658" y="14169"/>
                      <a:pt x="16694" y="14677"/>
                      <a:pt x="16959" y="15075"/>
                    </a:cubicBezTo>
                    <a:lnTo>
                      <a:pt x="18131" y="16833"/>
                    </a:lnTo>
                    <a:lnTo>
                      <a:pt x="16832" y="18132"/>
                    </a:lnTo>
                    <a:lnTo>
                      <a:pt x="15075" y="16960"/>
                    </a:lnTo>
                    <a:cubicBezTo>
                      <a:pt x="14850" y="16810"/>
                      <a:pt x="14589" y="16733"/>
                      <a:pt x="14326" y="16733"/>
                    </a:cubicBezTo>
                    <a:cubicBezTo>
                      <a:pt x="14126" y="16733"/>
                      <a:pt x="13924" y="16778"/>
                      <a:pt x="13738" y="16868"/>
                    </a:cubicBezTo>
                    <a:cubicBezTo>
                      <a:pt x="13504" y="16981"/>
                      <a:pt x="13262" y="17083"/>
                      <a:pt x="13012" y="17170"/>
                    </a:cubicBezTo>
                    <a:cubicBezTo>
                      <a:pt x="12561" y="17327"/>
                      <a:pt x="12226" y="17712"/>
                      <a:pt x="12133" y="18180"/>
                    </a:cubicBezTo>
                    <a:lnTo>
                      <a:pt x="11717" y="20249"/>
                    </a:lnTo>
                    <a:lnTo>
                      <a:pt x="9881" y="20249"/>
                    </a:lnTo>
                    <a:lnTo>
                      <a:pt x="9467" y="18180"/>
                    </a:lnTo>
                    <a:cubicBezTo>
                      <a:pt x="9373" y="17712"/>
                      <a:pt x="9039" y="17327"/>
                      <a:pt x="8588" y="17170"/>
                    </a:cubicBezTo>
                    <a:cubicBezTo>
                      <a:pt x="8339" y="17083"/>
                      <a:pt x="8096" y="16983"/>
                      <a:pt x="7861" y="16869"/>
                    </a:cubicBezTo>
                    <a:cubicBezTo>
                      <a:pt x="7675" y="16778"/>
                      <a:pt x="7474" y="16733"/>
                      <a:pt x="7273" y="16733"/>
                    </a:cubicBezTo>
                    <a:cubicBezTo>
                      <a:pt x="7011" y="16733"/>
                      <a:pt x="6750" y="16810"/>
                      <a:pt x="6525" y="16960"/>
                    </a:cubicBezTo>
                    <a:lnTo>
                      <a:pt x="4767" y="18132"/>
                    </a:lnTo>
                    <a:lnTo>
                      <a:pt x="3468" y="16833"/>
                    </a:lnTo>
                    <a:lnTo>
                      <a:pt x="4639" y="15075"/>
                    </a:lnTo>
                    <a:cubicBezTo>
                      <a:pt x="4904" y="14677"/>
                      <a:pt x="4939" y="14169"/>
                      <a:pt x="4732" y="13738"/>
                    </a:cubicBezTo>
                    <a:cubicBezTo>
                      <a:pt x="4618" y="13504"/>
                      <a:pt x="4516" y="13263"/>
                      <a:pt x="4429" y="13013"/>
                    </a:cubicBezTo>
                    <a:cubicBezTo>
                      <a:pt x="4273" y="12561"/>
                      <a:pt x="3888" y="12227"/>
                      <a:pt x="3419" y="12133"/>
                    </a:cubicBezTo>
                    <a:lnTo>
                      <a:pt x="1350" y="11718"/>
                    </a:lnTo>
                    <a:lnTo>
                      <a:pt x="1349" y="9882"/>
                    </a:lnTo>
                    <a:lnTo>
                      <a:pt x="3419" y="9468"/>
                    </a:lnTo>
                    <a:cubicBezTo>
                      <a:pt x="3888" y="9374"/>
                      <a:pt x="4273" y="9039"/>
                      <a:pt x="4429" y="8588"/>
                    </a:cubicBezTo>
                    <a:cubicBezTo>
                      <a:pt x="4516" y="8338"/>
                      <a:pt x="4617" y="8096"/>
                      <a:pt x="4731" y="7862"/>
                    </a:cubicBezTo>
                    <a:cubicBezTo>
                      <a:pt x="4940" y="7431"/>
                      <a:pt x="4905" y="6923"/>
                      <a:pt x="4639" y="6524"/>
                    </a:cubicBezTo>
                    <a:lnTo>
                      <a:pt x="3468" y="4767"/>
                    </a:lnTo>
                    <a:lnTo>
                      <a:pt x="4767" y="3468"/>
                    </a:lnTo>
                    <a:lnTo>
                      <a:pt x="6525" y="4639"/>
                    </a:lnTo>
                    <a:cubicBezTo>
                      <a:pt x="6750" y="4790"/>
                      <a:pt x="7011" y="4866"/>
                      <a:pt x="7273" y="4866"/>
                    </a:cubicBezTo>
                    <a:cubicBezTo>
                      <a:pt x="7474" y="4866"/>
                      <a:pt x="7674" y="4822"/>
                      <a:pt x="7861" y="4732"/>
                    </a:cubicBezTo>
                    <a:cubicBezTo>
                      <a:pt x="8095" y="4619"/>
                      <a:pt x="8337" y="4517"/>
                      <a:pt x="8586" y="4430"/>
                    </a:cubicBezTo>
                    <a:cubicBezTo>
                      <a:pt x="9039" y="4272"/>
                      <a:pt x="9373" y="3888"/>
                      <a:pt x="9467" y="3420"/>
                    </a:cubicBezTo>
                    <a:lnTo>
                      <a:pt x="9881" y="1350"/>
                    </a:lnTo>
                    <a:lnTo>
                      <a:pt x="11717" y="1350"/>
                    </a:lnTo>
                    <a:lnTo>
                      <a:pt x="12131" y="3420"/>
                    </a:lnTo>
                    <a:cubicBezTo>
                      <a:pt x="12225" y="3888"/>
                      <a:pt x="12560" y="4272"/>
                      <a:pt x="13012" y="4430"/>
                    </a:cubicBezTo>
                    <a:cubicBezTo>
                      <a:pt x="13261" y="4517"/>
                      <a:pt x="13502" y="4617"/>
                      <a:pt x="13737" y="4731"/>
                    </a:cubicBezTo>
                    <a:cubicBezTo>
                      <a:pt x="13924" y="4822"/>
                      <a:pt x="14125" y="4866"/>
                      <a:pt x="14326" y="4866"/>
                    </a:cubicBezTo>
                    <a:cubicBezTo>
                      <a:pt x="14589" y="4866"/>
                      <a:pt x="14850" y="4790"/>
                      <a:pt x="15075" y="4639"/>
                    </a:cubicBezTo>
                    <a:lnTo>
                      <a:pt x="16832" y="3468"/>
                    </a:lnTo>
                    <a:lnTo>
                      <a:pt x="18131" y="4767"/>
                    </a:lnTo>
                    <a:lnTo>
                      <a:pt x="16959" y="6524"/>
                    </a:lnTo>
                    <a:cubicBezTo>
                      <a:pt x="16694" y="6923"/>
                      <a:pt x="16660" y="7431"/>
                      <a:pt x="16867" y="7861"/>
                    </a:cubicBezTo>
                    <a:cubicBezTo>
                      <a:pt x="16980" y="8096"/>
                      <a:pt x="17083" y="8337"/>
                      <a:pt x="17170" y="8587"/>
                    </a:cubicBezTo>
                    <a:cubicBezTo>
                      <a:pt x="17327" y="9039"/>
                      <a:pt x="17710" y="9373"/>
                      <a:pt x="18180" y="9467"/>
                    </a:cubicBezTo>
                    <a:lnTo>
                      <a:pt x="20248" y="9882"/>
                    </a:lnTo>
                    <a:lnTo>
                      <a:pt x="20250" y="11718"/>
                    </a:lnTo>
                    <a:cubicBezTo>
                      <a:pt x="20250" y="11718"/>
                      <a:pt x="18180" y="12132"/>
                      <a:pt x="18180" y="12132"/>
                    </a:cubicBezTo>
                    <a:close/>
                    <a:moveTo>
                      <a:pt x="20513" y="8558"/>
                    </a:moveTo>
                    <a:lnTo>
                      <a:pt x="18445" y="8143"/>
                    </a:lnTo>
                    <a:cubicBezTo>
                      <a:pt x="18341" y="7844"/>
                      <a:pt x="18218" y="7554"/>
                      <a:pt x="18082" y="7273"/>
                    </a:cubicBezTo>
                    <a:lnTo>
                      <a:pt x="19254" y="5516"/>
                    </a:lnTo>
                    <a:cubicBezTo>
                      <a:pt x="19611" y="4980"/>
                      <a:pt x="19540" y="4268"/>
                      <a:pt x="19085" y="3813"/>
                    </a:cubicBezTo>
                    <a:lnTo>
                      <a:pt x="17787" y="2514"/>
                    </a:lnTo>
                    <a:cubicBezTo>
                      <a:pt x="17526" y="2253"/>
                      <a:pt x="17181" y="2118"/>
                      <a:pt x="16831" y="2118"/>
                    </a:cubicBezTo>
                    <a:cubicBezTo>
                      <a:pt x="16573" y="2118"/>
                      <a:pt x="16312" y="2193"/>
                      <a:pt x="16084" y="2345"/>
                    </a:cubicBezTo>
                    <a:lnTo>
                      <a:pt x="14326" y="3516"/>
                    </a:lnTo>
                    <a:cubicBezTo>
                      <a:pt x="14044" y="3380"/>
                      <a:pt x="13754" y="3258"/>
                      <a:pt x="13455" y="3155"/>
                    </a:cubicBezTo>
                    <a:lnTo>
                      <a:pt x="13041" y="1085"/>
                    </a:lnTo>
                    <a:cubicBezTo>
                      <a:pt x="12916" y="454"/>
                      <a:pt x="12361" y="0"/>
                      <a:pt x="11717" y="0"/>
                    </a:cubicBezTo>
                    <a:lnTo>
                      <a:pt x="9881" y="0"/>
                    </a:lnTo>
                    <a:cubicBezTo>
                      <a:pt x="9238" y="0"/>
                      <a:pt x="8684" y="454"/>
                      <a:pt x="8557" y="1085"/>
                    </a:cubicBezTo>
                    <a:lnTo>
                      <a:pt x="8143" y="3155"/>
                    </a:lnTo>
                    <a:cubicBezTo>
                      <a:pt x="7843" y="3258"/>
                      <a:pt x="7554" y="3381"/>
                      <a:pt x="7273" y="3516"/>
                    </a:cubicBezTo>
                    <a:lnTo>
                      <a:pt x="5516" y="2345"/>
                    </a:lnTo>
                    <a:cubicBezTo>
                      <a:pt x="5287" y="2193"/>
                      <a:pt x="5026" y="2118"/>
                      <a:pt x="4767" y="2118"/>
                    </a:cubicBezTo>
                    <a:cubicBezTo>
                      <a:pt x="4419" y="2118"/>
                      <a:pt x="4073" y="2253"/>
                      <a:pt x="3812" y="2514"/>
                    </a:cubicBezTo>
                    <a:lnTo>
                      <a:pt x="2514" y="3813"/>
                    </a:lnTo>
                    <a:cubicBezTo>
                      <a:pt x="2059" y="4268"/>
                      <a:pt x="1988" y="4980"/>
                      <a:pt x="2345" y="5516"/>
                    </a:cubicBezTo>
                    <a:lnTo>
                      <a:pt x="3516" y="7273"/>
                    </a:lnTo>
                    <a:cubicBezTo>
                      <a:pt x="3380" y="7555"/>
                      <a:pt x="3258" y="7844"/>
                      <a:pt x="3154" y="8144"/>
                    </a:cubicBezTo>
                    <a:lnTo>
                      <a:pt x="1085" y="8558"/>
                    </a:lnTo>
                    <a:cubicBezTo>
                      <a:pt x="454" y="8684"/>
                      <a:pt x="0" y="9238"/>
                      <a:pt x="0" y="9882"/>
                    </a:cubicBezTo>
                    <a:lnTo>
                      <a:pt x="0" y="11718"/>
                    </a:lnTo>
                    <a:cubicBezTo>
                      <a:pt x="0" y="12361"/>
                      <a:pt x="454" y="12916"/>
                      <a:pt x="1085" y="13042"/>
                    </a:cubicBezTo>
                    <a:lnTo>
                      <a:pt x="3154" y="13456"/>
                    </a:lnTo>
                    <a:cubicBezTo>
                      <a:pt x="3258" y="13755"/>
                      <a:pt x="3380" y="14046"/>
                      <a:pt x="3516" y="14326"/>
                    </a:cubicBezTo>
                    <a:lnTo>
                      <a:pt x="2345" y="16083"/>
                    </a:lnTo>
                    <a:cubicBezTo>
                      <a:pt x="1988" y="16619"/>
                      <a:pt x="2059" y="17332"/>
                      <a:pt x="2514" y="17787"/>
                    </a:cubicBezTo>
                    <a:lnTo>
                      <a:pt x="3812" y="19086"/>
                    </a:lnTo>
                    <a:cubicBezTo>
                      <a:pt x="4073" y="19346"/>
                      <a:pt x="4419" y="19482"/>
                      <a:pt x="4767" y="19482"/>
                    </a:cubicBezTo>
                    <a:cubicBezTo>
                      <a:pt x="5026" y="19482"/>
                      <a:pt x="5287" y="19406"/>
                      <a:pt x="5516" y="19254"/>
                    </a:cubicBezTo>
                    <a:lnTo>
                      <a:pt x="7273" y="18083"/>
                    </a:lnTo>
                    <a:cubicBezTo>
                      <a:pt x="7554" y="18220"/>
                      <a:pt x="7843" y="18341"/>
                      <a:pt x="8143" y="18445"/>
                    </a:cubicBezTo>
                    <a:lnTo>
                      <a:pt x="8557" y="20514"/>
                    </a:lnTo>
                    <a:cubicBezTo>
                      <a:pt x="8684" y="21146"/>
                      <a:pt x="9238" y="21599"/>
                      <a:pt x="9881" y="21599"/>
                    </a:cubicBezTo>
                    <a:lnTo>
                      <a:pt x="11717" y="21599"/>
                    </a:lnTo>
                    <a:cubicBezTo>
                      <a:pt x="12361" y="21599"/>
                      <a:pt x="12916" y="21146"/>
                      <a:pt x="13041" y="20514"/>
                    </a:cubicBezTo>
                    <a:lnTo>
                      <a:pt x="13456" y="18445"/>
                    </a:lnTo>
                    <a:cubicBezTo>
                      <a:pt x="13755" y="18341"/>
                      <a:pt x="14046" y="18219"/>
                      <a:pt x="14326" y="18083"/>
                    </a:cubicBezTo>
                    <a:lnTo>
                      <a:pt x="16084" y="19254"/>
                    </a:lnTo>
                    <a:cubicBezTo>
                      <a:pt x="16312" y="19406"/>
                      <a:pt x="16573" y="19482"/>
                      <a:pt x="16831" y="19482"/>
                    </a:cubicBezTo>
                    <a:cubicBezTo>
                      <a:pt x="17181" y="19482"/>
                      <a:pt x="17526" y="19346"/>
                      <a:pt x="17787" y="19086"/>
                    </a:cubicBezTo>
                    <a:lnTo>
                      <a:pt x="19085" y="17787"/>
                    </a:lnTo>
                    <a:cubicBezTo>
                      <a:pt x="19540" y="17332"/>
                      <a:pt x="19611" y="16619"/>
                      <a:pt x="19254" y="16083"/>
                    </a:cubicBezTo>
                    <a:lnTo>
                      <a:pt x="18082" y="14326"/>
                    </a:lnTo>
                    <a:cubicBezTo>
                      <a:pt x="18219" y="14045"/>
                      <a:pt x="18341" y="13755"/>
                      <a:pt x="18445" y="13456"/>
                    </a:cubicBezTo>
                    <a:lnTo>
                      <a:pt x="20513" y="13042"/>
                    </a:lnTo>
                    <a:cubicBezTo>
                      <a:pt x="21145" y="12916"/>
                      <a:pt x="21599" y="12361"/>
                      <a:pt x="21599" y="11718"/>
                    </a:cubicBezTo>
                    <a:lnTo>
                      <a:pt x="21599" y="9882"/>
                    </a:lnTo>
                    <a:cubicBezTo>
                      <a:pt x="21599" y="9238"/>
                      <a:pt x="21145" y="8684"/>
                      <a:pt x="20513" y="8558"/>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5" name="AutoShape 124"/>
              <p:cNvSpPr/>
              <p:nvPr/>
            </p:nvSpPr>
            <p:spPr bwMode="auto">
              <a:xfrm>
                <a:off x="3292736" y="2245717"/>
                <a:ext cx="157173" cy="15717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20250"/>
                    </a:moveTo>
                    <a:cubicBezTo>
                      <a:pt x="5580" y="20250"/>
                      <a:pt x="1350" y="16017"/>
                      <a:pt x="1350" y="10800"/>
                    </a:cubicBezTo>
                    <a:cubicBezTo>
                      <a:pt x="1350" y="5582"/>
                      <a:pt x="5580" y="1349"/>
                      <a:pt x="10800" y="1349"/>
                    </a:cubicBezTo>
                    <a:cubicBezTo>
                      <a:pt x="16016" y="1349"/>
                      <a:pt x="20250" y="5582"/>
                      <a:pt x="20250" y="10800"/>
                    </a:cubicBezTo>
                    <a:cubicBezTo>
                      <a:pt x="20250" y="16017"/>
                      <a:pt x="16016" y="20250"/>
                      <a:pt x="10800" y="20250"/>
                    </a:cubicBezTo>
                    <a:moveTo>
                      <a:pt x="10800" y="0"/>
                    </a:moveTo>
                    <a:cubicBezTo>
                      <a:pt x="4836" y="0"/>
                      <a:pt x="0" y="4836"/>
                      <a:pt x="0" y="10800"/>
                    </a:cubicBezTo>
                    <a:cubicBezTo>
                      <a:pt x="0" y="16763"/>
                      <a:pt x="4836" y="21600"/>
                      <a:pt x="10800" y="21600"/>
                    </a:cubicBezTo>
                    <a:cubicBezTo>
                      <a:pt x="16763" y="21600"/>
                      <a:pt x="21599" y="16763"/>
                      <a:pt x="21599" y="10800"/>
                    </a:cubicBezTo>
                    <a:cubicBezTo>
                      <a:pt x="21599" y="4836"/>
                      <a:pt x="16763"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sp>
            <p:nvSpPr>
              <p:cNvPr id="46" name="AutoShape 125"/>
              <p:cNvSpPr/>
              <p:nvPr/>
            </p:nvSpPr>
            <p:spPr bwMode="auto">
              <a:xfrm>
                <a:off x="3325891" y="2279484"/>
                <a:ext cx="90253" cy="902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18900"/>
                    </a:moveTo>
                    <a:cubicBezTo>
                      <a:pt x="6328" y="18900"/>
                      <a:pt x="2699" y="15271"/>
                      <a:pt x="2699" y="10800"/>
                    </a:cubicBezTo>
                    <a:cubicBezTo>
                      <a:pt x="2699" y="6329"/>
                      <a:pt x="6328" y="2700"/>
                      <a:pt x="10800" y="2700"/>
                    </a:cubicBezTo>
                    <a:cubicBezTo>
                      <a:pt x="15271" y="2700"/>
                      <a:pt x="18899" y="6329"/>
                      <a:pt x="18899" y="10800"/>
                    </a:cubicBezTo>
                    <a:cubicBezTo>
                      <a:pt x="18899" y="15271"/>
                      <a:pt x="15271" y="18900"/>
                      <a:pt x="10800" y="18900"/>
                    </a:cubicBezTo>
                    <a:moveTo>
                      <a:pt x="10800" y="0"/>
                    </a:moveTo>
                    <a:cubicBezTo>
                      <a:pt x="4830" y="0"/>
                      <a:pt x="0" y="4833"/>
                      <a:pt x="0" y="10800"/>
                    </a:cubicBezTo>
                    <a:cubicBezTo>
                      <a:pt x="0" y="16766"/>
                      <a:pt x="4830" y="21599"/>
                      <a:pt x="10800" y="21599"/>
                    </a:cubicBezTo>
                    <a:cubicBezTo>
                      <a:pt x="16764" y="21599"/>
                      <a:pt x="21600" y="16766"/>
                      <a:pt x="21600" y="10800"/>
                    </a:cubicBezTo>
                    <a:cubicBezTo>
                      <a:pt x="21600" y="4833"/>
                      <a:pt x="16764" y="0"/>
                      <a:pt x="10800" y="0"/>
                    </a:cubicBezTo>
                  </a:path>
                </a:pathLst>
              </a:custGeom>
              <a:grp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sp>
        <p:nvSpPr>
          <p:cNvPr id="47" name="文本框 46">
            <a:extLst>
              <a:ext uri="{FF2B5EF4-FFF2-40B4-BE49-F238E27FC236}">
                <a16:creationId xmlns:a16="http://schemas.microsoft.com/office/drawing/2014/main" xmlns="" id="{503E0C68-DA60-417A-94AF-3E2A39D1D51A}"/>
              </a:ext>
            </a:extLst>
          </p:cNvPr>
          <p:cNvSpPr txBox="1"/>
          <p:nvPr/>
        </p:nvSpPr>
        <p:spPr>
          <a:xfrm>
            <a:off x="562709" y="1360361"/>
            <a:ext cx="4046920" cy="692497"/>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nvGrpSpPr>
          <p:cNvPr id="49" name="组合 48"/>
          <p:cNvGrpSpPr/>
          <p:nvPr/>
        </p:nvGrpSpPr>
        <p:grpSpPr>
          <a:xfrm>
            <a:off x="481368" y="440281"/>
            <a:ext cx="2007509" cy="721887"/>
            <a:chOff x="481368" y="440281"/>
            <a:chExt cx="2007509" cy="721887"/>
          </a:xfrm>
        </p:grpSpPr>
        <p:sp>
          <p:nvSpPr>
            <p:cNvPr id="50"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51"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成本分析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2" name="矩形 51"/>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830957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left)">
                                      <p:cBhvr>
                                        <p:cTn id="15" dur="500"/>
                                        <p:tgtEl>
                                          <p:spTgt spid="4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ppt_x"/>
                                          </p:val>
                                        </p:tav>
                                        <p:tav tm="100000">
                                          <p:val>
                                            <p:strVal val="#ppt_x"/>
                                          </p:val>
                                        </p:tav>
                                      </p:tavLst>
                                    </p:anim>
                                    <p:anim calcmode="lin" valueType="num">
                                      <p:cBhvr additive="base">
                                        <p:cTn id="21" dur="500" fill="hold"/>
                                        <p:tgtEl>
                                          <p:spTgt spid="7"/>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fill="hold"/>
                                        <p:tgtEl>
                                          <p:spTgt spid="2"/>
                                        </p:tgtEl>
                                        <p:attrNameLst>
                                          <p:attrName>ppt_x</p:attrName>
                                        </p:attrNameLst>
                                      </p:cBhvr>
                                      <p:tavLst>
                                        <p:tav tm="0">
                                          <p:val>
                                            <p:strVal val="#ppt_x"/>
                                          </p:val>
                                        </p:tav>
                                        <p:tav tm="100000">
                                          <p:val>
                                            <p:strVal val="#ppt_x"/>
                                          </p:val>
                                        </p:tav>
                                      </p:tavLst>
                                    </p:anim>
                                    <p:anim calcmode="lin" valueType="num">
                                      <p:cBhvr additive="base">
                                        <p:cTn id="25" dur="500" fill="hold"/>
                                        <p:tgtEl>
                                          <p:spTgt spid="2"/>
                                        </p:tgtEl>
                                        <p:attrNameLst>
                                          <p:attrName>ppt_y</p:attrName>
                                        </p:attrNameLst>
                                      </p:cBhvr>
                                      <p:tavLst>
                                        <p:tav tm="0">
                                          <p:val>
                                            <p:strVal val="1+#ppt_h/2"/>
                                          </p:val>
                                        </p:tav>
                                        <p:tav tm="100000">
                                          <p:val>
                                            <p:strVal val="#ppt_y"/>
                                          </p:val>
                                        </p:tav>
                                      </p:tavLst>
                                    </p:anim>
                                  </p:childTnLst>
                                </p:cTn>
                              </p:par>
                              <p:par>
                                <p:cTn id="26" presetID="2" presetClass="entr" presetSubtype="4" fill="hold" nodeType="withEffect">
                                  <p:stCondLst>
                                    <p:cond delay="0"/>
                                  </p:stCondLst>
                                  <p:childTnLst>
                                    <p:set>
                                      <p:cBhvr>
                                        <p:cTn id="27" dur="1" fill="hold">
                                          <p:stCondLst>
                                            <p:cond delay="0"/>
                                          </p:stCondLst>
                                        </p:cTn>
                                        <p:tgtEl>
                                          <p:spTgt spid="4"/>
                                        </p:tgtEl>
                                        <p:attrNameLst>
                                          <p:attrName>style.visibility</p:attrName>
                                        </p:attrNameLst>
                                      </p:cBhvr>
                                      <p:to>
                                        <p:strVal val="visible"/>
                                      </p:to>
                                    </p:set>
                                    <p:anim calcmode="lin" valueType="num">
                                      <p:cBhvr additive="base">
                                        <p:cTn id="28" dur="500" fill="hold"/>
                                        <p:tgtEl>
                                          <p:spTgt spid="4"/>
                                        </p:tgtEl>
                                        <p:attrNameLst>
                                          <p:attrName>ppt_x</p:attrName>
                                        </p:attrNameLst>
                                      </p:cBhvr>
                                      <p:tavLst>
                                        <p:tav tm="0">
                                          <p:val>
                                            <p:strVal val="#ppt_x"/>
                                          </p:val>
                                        </p:tav>
                                        <p:tav tm="100000">
                                          <p:val>
                                            <p:strVal val="#ppt_x"/>
                                          </p:val>
                                        </p:tav>
                                      </p:tavLst>
                                    </p:anim>
                                    <p:anim calcmode="lin" valueType="num">
                                      <p:cBhvr additive="base">
                                        <p:cTn id="29" dur="500" fill="hold"/>
                                        <p:tgtEl>
                                          <p:spTgt spid="4"/>
                                        </p:tgtEl>
                                        <p:attrNameLst>
                                          <p:attrName>ppt_y</p:attrName>
                                        </p:attrNameLst>
                                      </p:cBhvr>
                                      <p:tavLst>
                                        <p:tav tm="0">
                                          <p:val>
                                            <p:strVal val="1+#ppt_h/2"/>
                                          </p:val>
                                        </p:tav>
                                        <p:tav tm="100000">
                                          <p:val>
                                            <p:strVal val="#ppt_y"/>
                                          </p:val>
                                        </p:tav>
                                      </p:tavLst>
                                    </p:anim>
                                  </p:childTnLst>
                                </p:cTn>
                              </p:par>
                              <p:par>
                                <p:cTn id="30" presetID="2" presetClass="entr" presetSubtype="4" fill="hold"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additive="base">
                                        <p:cTn id="32" dur="500" fill="hold"/>
                                        <p:tgtEl>
                                          <p:spTgt spid="6"/>
                                        </p:tgtEl>
                                        <p:attrNameLst>
                                          <p:attrName>ppt_x</p:attrName>
                                        </p:attrNameLst>
                                      </p:cBhvr>
                                      <p:tavLst>
                                        <p:tav tm="0">
                                          <p:val>
                                            <p:strVal val="#ppt_x"/>
                                          </p:val>
                                        </p:tav>
                                        <p:tav tm="100000">
                                          <p:val>
                                            <p:strVal val="#ppt_x"/>
                                          </p:val>
                                        </p:tav>
                                      </p:tavLst>
                                    </p:anim>
                                    <p:anim calcmode="lin" valueType="num">
                                      <p:cBhvr additive="base">
                                        <p:cTn id="3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4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81368" y="440281"/>
            <a:ext cx="2007509" cy="721887"/>
            <a:chOff x="481368" y="440281"/>
            <a:chExt cx="2007509" cy="721887"/>
          </a:xfrm>
        </p:grpSpPr>
        <p:sp>
          <p:nvSpPr>
            <p:cNvPr id="13"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0"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成本分析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1" name="矩形 20"/>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aphicFrame>
        <p:nvGraphicFramePr>
          <p:cNvPr id="36" name="图表 35"/>
          <p:cNvGraphicFramePr/>
          <p:nvPr>
            <p:extLst>
              <p:ext uri="{D42A27DB-BD31-4B8C-83A1-F6EECF244321}">
                <p14:modId xmlns:p14="http://schemas.microsoft.com/office/powerpoint/2010/main" val="2113515952"/>
              </p:ext>
            </p:extLst>
          </p:nvPr>
        </p:nvGraphicFramePr>
        <p:xfrm>
          <a:off x="7321272" y="1837968"/>
          <a:ext cx="3664039" cy="3878683"/>
        </p:xfrm>
        <a:graphic>
          <a:graphicData uri="http://schemas.openxmlformats.org/drawingml/2006/chart">
            <c:chart xmlns:c="http://schemas.openxmlformats.org/drawingml/2006/chart" xmlns:r="http://schemas.openxmlformats.org/officeDocument/2006/relationships" r:id="rId3"/>
          </a:graphicData>
        </a:graphic>
      </p:graphicFrame>
      <p:sp>
        <p:nvSpPr>
          <p:cNvPr id="37" name="矩形 36"/>
          <p:cNvSpPr/>
          <p:nvPr/>
        </p:nvSpPr>
        <p:spPr>
          <a:xfrm>
            <a:off x="1777394" y="2499316"/>
            <a:ext cx="397704" cy="215444"/>
          </a:xfrm>
          <a:prstGeom prst="rect">
            <a:avLst/>
          </a:prstGeom>
        </p:spPr>
        <p:txBody>
          <a:bodyPr wrap="square" lIns="0" tIns="0" rIns="0" bIns="0">
            <a:spAutoFit/>
          </a:bodyPr>
          <a:lstStyle/>
          <a:p>
            <a:pPr algn="ctr"/>
            <a:r>
              <a:rPr lang="en-US" altLang="zh-CN" sz="1400" spc="300" dirty="0" smtClean="0">
                <a:solidFill>
                  <a:srgbClr val="4F4D50"/>
                </a:solidFill>
                <a:latin typeface="方正黑体简体" panose="02010601030101010101" pitchFamily="2" charset="-122"/>
                <a:ea typeface="方正黑体简体" panose="02010601030101010101" pitchFamily="2" charset="-122"/>
              </a:rPr>
              <a:t>A.</a:t>
            </a:r>
            <a:endParaRPr lang="zh-CN" altLang="en-US" sz="1400" spc="300" dirty="0">
              <a:solidFill>
                <a:srgbClr val="4F4D50"/>
              </a:solidFill>
              <a:latin typeface="方正黑体简体" panose="02010601030101010101" pitchFamily="2" charset="-122"/>
              <a:ea typeface="方正黑体简体" panose="02010601030101010101" pitchFamily="2" charset="-122"/>
            </a:endParaRPr>
          </a:p>
        </p:txBody>
      </p:sp>
      <p:sp>
        <p:nvSpPr>
          <p:cNvPr id="38" name="TextBox 5"/>
          <p:cNvSpPr txBox="1"/>
          <p:nvPr/>
        </p:nvSpPr>
        <p:spPr>
          <a:xfrm>
            <a:off x="1834544" y="2736140"/>
            <a:ext cx="1885192" cy="769441"/>
          </a:xfrm>
          <a:prstGeom prst="rect">
            <a:avLst/>
          </a:prstGeom>
          <a:noFill/>
        </p:spPr>
        <p:txBody>
          <a:bodyPr wrap="square" lIns="0" tIns="0" rIns="0" bIns="0" rtlCol="0">
            <a:spAutoFit/>
          </a:bodyPr>
          <a:lstStyle>
            <a:defPPr>
              <a:defRPr lang="zh-CN"/>
            </a:defPPr>
            <a:lvl1pPr algn="just">
              <a:lnSpc>
                <a:spcPts val="1800"/>
              </a:lnSpc>
              <a:defRPr sz="1200">
                <a:solidFill>
                  <a:schemeClr val="bg1"/>
                </a:solidFill>
                <a:latin typeface="微软雅黑 Light" panose="020B0502040204020203" pitchFamily="34" charset="-122"/>
                <a:ea typeface="微软雅黑 Light" panose="020B0502040204020203" pitchFamily="34" charset="-122"/>
              </a:defRPr>
            </a:lvl1pPr>
          </a:lstStyle>
          <a:p>
            <a:pPr>
              <a:lnSpc>
                <a:spcPts val="2000"/>
              </a:lnSpc>
            </a:pPr>
            <a:r>
              <a:rPr lang="zh-CN" altLang="en-US" sz="1000" dirty="0">
                <a:solidFill>
                  <a:srgbClr val="4F4D50"/>
                </a:solidFill>
                <a:latin typeface="方正黑体简体" panose="02010601030101010101" pitchFamily="2" charset="-122"/>
                <a:ea typeface="方正黑体简体" panose="02010601030101010101" pitchFamily="2" charset="-122"/>
              </a:rPr>
              <a:t>点击输入简要文字内容，文字内容需概括精炼，不用多余的文字修饰，言简意赅的说明该项内容</a:t>
            </a:r>
            <a:r>
              <a:rPr lang="zh-CN" altLang="en-US" sz="1000" dirty="0" smtClean="0">
                <a:solidFill>
                  <a:srgbClr val="4F4D50"/>
                </a:solidFill>
                <a:latin typeface="方正黑体简体" panose="02010601030101010101" pitchFamily="2" charset="-122"/>
                <a:ea typeface="方正黑体简体" panose="02010601030101010101" pitchFamily="2" charset="-122"/>
              </a:rPr>
              <a:t>。</a:t>
            </a:r>
            <a:endParaRPr lang="en-US" altLang="zh-CN" sz="1000" dirty="0">
              <a:solidFill>
                <a:srgbClr val="4F4D50"/>
              </a:solidFill>
              <a:latin typeface="方正黑体简体" panose="02010601030101010101" pitchFamily="2" charset="-122"/>
              <a:ea typeface="方正黑体简体" panose="02010601030101010101" pitchFamily="2" charset="-122"/>
            </a:endParaRPr>
          </a:p>
        </p:txBody>
      </p:sp>
      <p:sp>
        <p:nvSpPr>
          <p:cNvPr id="39" name="TextBox 6"/>
          <p:cNvSpPr txBox="1"/>
          <p:nvPr/>
        </p:nvSpPr>
        <p:spPr>
          <a:xfrm>
            <a:off x="2184004" y="2499316"/>
            <a:ext cx="1473025" cy="215444"/>
          </a:xfrm>
          <a:prstGeom prst="rect">
            <a:avLst/>
          </a:prstGeom>
          <a:noFill/>
        </p:spPr>
        <p:txBody>
          <a:bodyPr wrap="square" lIns="0" tIns="0" rIns="0" bIns="0" rtlCol="0">
            <a:spAutoFit/>
          </a:bodyPr>
          <a:lstStyle/>
          <a:p>
            <a:r>
              <a:rPr lang="zh-CN" altLang="en-US" sz="1400" dirty="0">
                <a:solidFill>
                  <a:srgbClr val="4F4D50"/>
                </a:solidFill>
                <a:latin typeface="方正黑体简体" panose="02010601030101010101" pitchFamily="2" charset="-122"/>
                <a:ea typeface="方正黑体简体" panose="02010601030101010101" pitchFamily="2" charset="-122"/>
              </a:rPr>
              <a:t>标题关键字</a:t>
            </a:r>
          </a:p>
        </p:txBody>
      </p:sp>
      <p:sp>
        <p:nvSpPr>
          <p:cNvPr id="40" name="任意多边形 39"/>
          <p:cNvSpPr/>
          <p:nvPr/>
        </p:nvSpPr>
        <p:spPr>
          <a:xfrm>
            <a:off x="825351" y="2291732"/>
            <a:ext cx="778714" cy="864350"/>
          </a:xfrm>
          <a:custGeom>
            <a:avLst/>
            <a:gdLst>
              <a:gd name="connsiteX0" fmla="*/ 1460180 w 2920360"/>
              <a:gd name="connsiteY0" fmla="*/ 0 h 3241526"/>
              <a:gd name="connsiteX1" fmla="*/ 1620290 w 2920360"/>
              <a:gd name="connsiteY1" fmla="*/ 42589 h 3241526"/>
              <a:gd name="connsiteX2" fmla="*/ 2760176 w 2920360"/>
              <a:gd name="connsiteY2" fmla="*/ 694444 h 3241526"/>
              <a:gd name="connsiteX3" fmla="*/ 2877272 w 2920360"/>
              <a:gd name="connsiteY3" fmla="*/ 810381 h 3241526"/>
              <a:gd name="connsiteX4" fmla="*/ 2920286 w 2920360"/>
              <a:gd name="connsiteY4" fmla="*/ 958261 h 3241526"/>
              <a:gd name="connsiteX5" fmla="*/ 2920286 w 2920360"/>
              <a:gd name="connsiteY5" fmla="*/ 2266702 h 3241526"/>
              <a:gd name="connsiteX6" fmla="*/ 2877272 w 2920360"/>
              <a:gd name="connsiteY6" fmla="*/ 2431145 h 3241526"/>
              <a:gd name="connsiteX7" fmla="*/ 2763761 w 2920360"/>
              <a:gd name="connsiteY7" fmla="*/ 2544716 h 3241526"/>
              <a:gd name="connsiteX8" fmla="*/ 1623875 w 2920360"/>
              <a:gd name="connsiteY8" fmla="*/ 3196571 h 3241526"/>
              <a:gd name="connsiteX9" fmla="*/ 1460180 w 2920360"/>
              <a:gd name="connsiteY9" fmla="*/ 3241526 h 3241526"/>
              <a:gd name="connsiteX10" fmla="*/ 1295291 w 2920360"/>
              <a:gd name="connsiteY10" fmla="*/ 3195388 h 3241526"/>
              <a:gd name="connsiteX11" fmla="*/ 155404 w 2920360"/>
              <a:gd name="connsiteY11" fmla="*/ 2544716 h 3241526"/>
              <a:gd name="connsiteX12" fmla="*/ 41893 w 2920360"/>
              <a:gd name="connsiteY12" fmla="*/ 2431145 h 3241526"/>
              <a:gd name="connsiteX13" fmla="*/ 74 w 2920360"/>
              <a:gd name="connsiteY13" fmla="*/ 2269068 h 3241526"/>
              <a:gd name="connsiteX14" fmla="*/ 74 w 2920360"/>
              <a:gd name="connsiteY14" fmla="*/ 965359 h 3241526"/>
              <a:gd name="connsiteX15" fmla="*/ 41893 w 2920360"/>
              <a:gd name="connsiteY15" fmla="*/ 810381 h 3241526"/>
              <a:gd name="connsiteX16" fmla="*/ 156599 w 2920360"/>
              <a:gd name="connsiteY16" fmla="*/ 696810 h 3241526"/>
              <a:gd name="connsiteX17" fmla="*/ 1301265 w 2920360"/>
              <a:gd name="connsiteY17" fmla="*/ 42589 h 3241526"/>
              <a:gd name="connsiteX18" fmla="*/ 1460180 w 2920360"/>
              <a:gd name="connsiteY18" fmla="*/ 0 h 324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0360" h="3241526">
                <a:moveTo>
                  <a:pt x="1460180" y="0"/>
                </a:moveTo>
                <a:cubicBezTo>
                  <a:pt x="1518728" y="0"/>
                  <a:pt x="1572496" y="15379"/>
                  <a:pt x="1620290" y="42589"/>
                </a:cubicBezTo>
                <a:lnTo>
                  <a:pt x="2760176" y="694444"/>
                </a:lnTo>
                <a:cubicBezTo>
                  <a:pt x="2806776" y="721653"/>
                  <a:pt x="2848595" y="760694"/>
                  <a:pt x="2877272" y="810381"/>
                </a:cubicBezTo>
                <a:cubicBezTo>
                  <a:pt x="2904753" y="856520"/>
                  <a:pt x="2919091" y="907391"/>
                  <a:pt x="2920286" y="958261"/>
                </a:cubicBezTo>
                <a:lnTo>
                  <a:pt x="2920286" y="2266702"/>
                </a:lnTo>
                <a:cubicBezTo>
                  <a:pt x="2921481" y="2322305"/>
                  <a:pt x="2908338" y="2379091"/>
                  <a:pt x="2877272" y="2431145"/>
                </a:cubicBezTo>
                <a:cubicBezTo>
                  <a:pt x="2849790" y="2479649"/>
                  <a:pt x="2810360" y="2518689"/>
                  <a:pt x="2763761" y="2544716"/>
                </a:cubicBezTo>
                <a:lnTo>
                  <a:pt x="1623875" y="3196571"/>
                </a:lnTo>
                <a:cubicBezTo>
                  <a:pt x="1576081" y="3224964"/>
                  <a:pt x="1519923" y="3241526"/>
                  <a:pt x="1460180" y="3241526"/>
                </a:cubicBezTo>
                <a:cubicBezTo>
                  <a:pt x="1399243" y="3241526"/>
                  <a:pt x="1343085" y="3224964"/>
                  <a:pt x="1295291" y="3195388"/>
                </a:cubicBezTo>
                <a:lnTo>
                  <a:pt x="155404" y="2544716"/>
                </a:lnTo>
                <a:cubicBezTo>
                  <a:pt x="110000" y="2517506"/>
                  <a:pt x="70570" y="2479649"/>
                  <a:pt x="41893" y="2431145"/>
                </a:cubicBezTo>
                <a:cubicBezTo>
                  <a:pt x="12022" y="2380274"/>
                  <a:pt x="-1121" y="2324671"/>
                  <a:pt x="74" y="2269068"/>
                </a:cubicBezTo>
                <a:lnTo>
                  <a:pt x="74" y="965359"/>
                </a:lnTo>
                <a:cubicBezTo>
                  <a:pt x="74" y="913306"/>
                  <a:pt x="13217" y="858886"/>
                  <a:pt x="41893" y="810381"/>
                </a:cubicBezTo>
                <a:cubicBezTo>
                  <a:pt x="70570" y="761877"/>
                  <a:pt x="110000" y="722836"/>
                  <a:pt x="156599" y="696810"/>
                </a:cubicBezTo>
                <a:lnTo>
                  <a:pt x="1301265" y="42589"/>
                </a:lnTo>
                <a:cubicBezTo>
                  <a:pt x="1347864" y="15379"/>
                  <a:pt x="1401633" y="0"/>
                  <a:pt x="1460180" y="0"/>
                </a:cubicBezTo>
                <a:close/>
              </a:path>
            </a:pathLst>
          </a:custGeom>
          <a:noFill/>
          <a:ln w="9525">
            <a:solidFill>
              <a:srgbClr val="4F4D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F4D50"/>
              </a:solidFill>
              <a:latin typeface="方正黑体简体" panose="02010601030101010101" pitchFamily="2" charset="-122"/>
              <a:ea typeface="方正黑体简体" panose="02010601030101010101" pitchFamily="2" charset="-122"/>
            </a:endParaRPr>
          </a:p>
        </p:txBody>
      </p:sp>
      <p:sp>
        <p:nvSpPr>
          <p:cNvPr id="41" name="TextBox 27"/>
          <p:cNvSpPr txBox="1"/>
          <p:nvPr/>
        </p:nvSpPr>
        <p:spPr>
          <a:xfrm>
            <a:off x="1004794" y="2596093"/>
            <a:ext cx="461665" cy="276999"/>
          </a:xfrm>
          <a:prstGeom prst="rect">
            <a:avLst/>
          </a:prstGeom>
          <a:noFill/>
        </p:spPr>
        <p:txBody>
          <a:bodyPr wrap="none" lIns="0" tIns="0" rIns="0" bIns="0" rtlCol="0">
            <a:spAutoFit/>
          </a:bodyPr>
          <a:lstStyle/>
          <a:p>
            <a:r>
              <a:rPr lang="en-US" altLang="zh-CN" dirty="0" smtClean="0">
                <a:solidFill>
                  <a:srgbClr val="4F4D50"/>
                </a:solidFill>
                <a:latin typeface="方正黑体简体" panose="02010601030101010101" pitchFamily="2" charset="-122"/>
                <a:ea typeface="方正黑体简体" panose="02010601030101010101" pitchFamily="2" charset="-122"/>
              </a:rPr>
              <a:t>10%</a:t>
            </a:r>
            <a:endParaRPr lang="zh-CN" altLang="en-US" dirty="0">
              <a:solidFill>
                <a:srgbClr val="4F4D50"/>
              </a:solidFill>
              <a:latin typeface="方正黑体简体" panose="02010601030101010101" pitchFamily="2" charset="-122"/>
              <a:ea typeface="方正黑体简体" panose="02010601030101010101" pitchFamily="2" charset="-122"/>
            </a:endParaRPr>
          </a:p>
        </p:txBody>
      </p:sp>
      <p:sp>
        <p:nvSpPr>
          <p:cNvPr id="42" name="矩形 41"/>
          <p:cNvSpPr/>
          <p:nvPr/>
        </p:nvSpPr>
        <p:spPr>
          <a:xfrm>
            <a:off x="5057011" y="2499316"/>
            <a:ext cx="397704" cy="215444"/>
          </a:xfrm>
          <a:prstGeom prst="rect">
            <a:avLst/>
          </a:prstGeom>
        </p:spPr>
        <p:txBody>
          <a:bodyPr wrap="square" lIns="0" tIns="0" rIns="0" bIns="0">
            <a:spAutoFit/>
          </a:bodyPr>
          <a:lstStyle/>
          <a:p>
            <a:pPr algn="ctr"/>
            <a:r>
              <a:rPr lang="en-US" altLang="zh-CN" sz="1400" spc="300" dirty="0" smtClean="0">
                <a:solidFill>
                  <a:srgbClr val="4F4D50"/>
                </a:solidFill>
                <a:latin typeface="方正黑体简体" panose="02010601030101010101" pitchFamily="2" charset="-122"/>
                <a:ea typeface="方正黑体简体" panose="02010601030101010101" pitchFamily="2" charset="-122"/>
              </a:rPr>
              <a:t>B.</a:t>
            </a:r>
            <a:endParaRPr lang="zh-CN" altLang="en-US" sz="1400" spc="300" dirty="0">
              <a:solidFill>
                <a:srgbClr val="4F4D50"/>
              </a:solidFill>
              <a:latin typeface="方正黑体简体" panose="02010601030101010101" pitchFamily="2" charset="-122"/>
              <a:ea typeface="方正黑体简体" panose="02010601030101010101" pitchFamily="2" charset="-122"/>
            </a:endParaRPr>
          </a:p>
        </p:txBody>
      </p:sp>
      <p:sp>
        <p:nvSpPr>
          <p:cNvPr id="43" name="TextBox 5"/>
          <p:cNvSpPr txBox="1"/>
          <p:nvPr/>
        </p:nvSpPr>
        <p:spPr>
          <a:xfrm>
            <a:off x="5114161" y="2736140"/>
            <a:ext cx="1885192" cy="769441"/>
          </a:xfrm>
          <a:prstGeom prst="rect">
            <a:avLst/>
          </a:prstGeom>
          <a:noFill/>
        </p:spPr>
        <p:txBody>
          <a:bodyPr wrap="square" lIns="0" tIns="0" rIns="0" bIns="0" rtlCol="0">
            <a:spAutoFit/>
          </a:bodyPr>
          <a:lstStyle>
            <a:defPPr>
              <a:defRPr lang="zh-CN"/>
            </a:defPPr>
            <a:lvl1pPr algn="just">
              <a:lnSpc>
                <a:spcPts val="1800"/>
              </a:lnSpc>
              <a:defRPr sz="1200">
                <a:solidFill>
                  <a:schemeClr val="bg1"/>
                </a:solidFill>
                <a:latin typeface="微软雅黑 Light" panose="020B0502040204020203" pitchFamily="34" charset="-122"/>
                <a:ea typeface="微软雅黑 Light" panose="020B0502040204020203" pitchFamily="34" charset="-122"/>
              </a:defRPr>
            </a:lvl1pPr>
          </a:lstStyle>
          <a:p>
            <a:pPr>
              <a:lnSpc>
                <a:spcPts val="2000"/>
              </a:lnSpc>
            </a:pPr>
            <a:r>
              <a:rPr lang="zh-CN" altLang="en-US" sz="1000" dirty="0">
                <a:solidFill>
                  <a:srgbClr val="4F4D50"/>
                </a:solidFill>
                <a:latin typeface="方正黑体简体" panose="02010601030101010101" pitchFamily="2" charset="-122"/>
                <a:ea typeface="方正黑体简体" panose="02010601030101010101" pitchFamily="2" charset="-122"/>
              </a:rPr>
              <a:t>点击输入简要文字内容，文字内容需概括精炼，不用多余的文字修饰，言简意赅的说明该项内容</a:t>
            </a:r>
            <a:r>
              <a:rPr lang="zh-CN" altLang="en-US" sz="1000" dirty="0" smtClean="0">
                <a:solidFill>
                  <a:srgbClr val="4F4D50"/>
                </a:solidFill>
                <a:latin typeface="方正黑体简体" panose="02010601030101010101" pitchFamily="2" charset="-122"/>
                <a:ea typeface="方正黑体简体" panose="02010601030101010101" pitchFamily="2" charset="-122"/>
              </a:rPr>
              <a:t>。</a:t>
            </a:r>
            <a:endParaRPr lang="en-US" altLang="zh-CN" sz="1000" dirty="0">
              <a:solidFill>
                <a:srgbClr val="4F4D50"/>
              </a:solidFill>
              <a:latin typeface="方正黑体简体" panose="02010601030101010101" pitchFamily="2" charset="-122"/>
              <a:ea typeface="方正黑体简体" panose="02010601030101010101" pitchFamily="2" charset="-122"/>
            </a:endParaRPr>
          </a:p>
        </p:txBody>
      </p:sp>
      <p:sp>
        <p:nvSpPr>
          <p:cNvPr id="44" name="TextBox 6"/>
          <p:cNvSpPr txBox="1"/>
          <p:nvPr/>
        </p:nvSpPr>
        <p:spPr>
          <a:xfrm>
            <a:off x="5463621" y="2499316"/>
            <a:ext cx="1473025" cy="215444"/>
          </a:xfrm>
          <a:prstGeom prst="rect">
            <a:avLst/>
          </a:prstGeom>
          <a:noFill/>
        </p:spPr>
        <p:txBody>
          <a:bodyPr wrap="square" lIns="0" tIns="0" rIns="0" bIns="0" rtlCol="0">
            <a:spAutoFit/>
          </a:bodyPr>
          <a:lstStyle/>
          <a:p>
            <a:r>
              <a:rPr lang="zh-CN" altLang="en-US" sz="1400" dirty="0">
                <a:solidFill>
                  <a:srgbClr val="4F4D50"/>
                </a:solidFill>
                <a:latin typeface="方正黑体简体" panose="02010601030101010101" pitchFamily="2" charset="-122"/>
                <a:ea typeface="方正黑体简体" panose="02010601030101010101" pitchFamily="2" charset="-122"/>
              </a:rPr>
              <a:t>标题关键字</a:t>
            </a:r>
          </a:p>
        </p:txBody>
      </p:sp>
      <p:sp>
        <p:nvSpPr>
          <p:cNvPr id="45" name="任意多边形 44"/>
          <p:cNvSpPr/>
          <p:nvPr/>
        </p:nvSpPr>
        <p:spPr>
          <a:xfrm>
            <a:off x="4104968" y="2291732"/>
            <a:ext cx="778714" cy="864350"/>
          </a:xfrm>
          <a:custGeom>
            <a:avLst/>
            <a:gdLst>
              <a:gd name="connsiteX0" fmla="*/ 1460180 w 2920360"/>
              <a:gd name="connsiteY0" fmla="*/ 0 h 3241526"/>
              <a:gd name="connsiteX1" fmla="*/ 1620290 w 2920360"/>
              <a:gd name="connsiteY1" fmla="*/ 42589 h 3241526"/>
              <a:gd name="connsiteX2" fmla="*/ 2760176 w 2920360"/>
              <a:gd name="connsiteY2" fmla="*/ 694444 h 3241526"/>
              <a:gd name="connsiteX3" fmla="*/ 2877272 w 2920360"/>
              <a:gd name="connsiteY3" fmla="*/ 810381 h 3241526"/>
              <a:gd name="connsiteX4" fmla="*/ 2920286 w 2920360"/>
              <a:gd name="connsiteY4" fmla="*/ 958261 h 3241526"/>
              <a:gd name="connsiteX5" fmla="*/ 2920286 w 2920360"/>
              <a:gd name="connsiteY5" fmla="*/ 2266702 h 3241526"/>
              <a:gd name="connsiteX6" fmla="*/ 2877272 w 2920360"/>
              <a:gd name="connsiteY6" fmla="*/ 2431145 h 3241526"/>
              <a:gd name="connsiteX7" fmla="*/ 2763761 w 2920360"/>
              <a:gd name="connsiteY7" fmla="*/ 2544716 h 3241526"/>
              <a:gd name="connsiteX8" fmla="*/ 1623875 w 2920360"/>
              <a:gd name="connsiteY8" fmla="*/ 3196571 h 3241526"/>
              <a:gd name="connsiteX9" fmla="*/ 1460180 w 2920360"/>
              <a:gd name="connsiteY9" fmla="*/ 3241526 h 3241526"/>
              <a:gd name="connsiteX10" fmla="*/ 1295291 w 2920360"/>
              <a:gd name="connsiteY10" fmla="*/ 3195388 h 3241526"/>
              <a:gd name="connsiteX11" fmla="*/ 155404 w 2920360"/>
              <a:gd name="connsiteY11" fmla="*/ 2544716 h 3241526"/>
              <a:gd name="connsiteX12" fmla="*/ 41893 w 2920360"/>
              <a:gd name="connsiteY12" fmla="*/ 2431145 h 3241526"/>
              <a:gd name="connsiteX13" fmla="*/ 74 w 2920360"/>
              <a:gd name="connsiteY13" fmla="*/ 2269068 h 3241526"/>
              <a:gd name="connsiteX14" fmla="*/ 74 w 2920360"/>
              <a:gd name="connsiteY14" fmla="*/ 965359 h 3241526"/>
              <a:gd name="connsiteX15" fmla="*/ 41893 w 2920360"/>
              <a:gd name="connsiteY15" fmla="*/ 810381 h 3241526"/>
              <a:gd name="connsiteX16" fmla="*/ 156599 w 2920360"/>
              <a:gd name="connsiteY16" fmla="*/ 696810 h 3241526"/>
              <a:gd name="connsiteX17" fmla="*/ 1301265 w 2920360"/>
              <a:gd name="connsiteY17" fmla="*/ 42589 h 3241526"/>
              <a:gd name="connsiteX18" fmla="*/ 1460180 w 2920360"/>
              <a:gd name="connsiteY18" fmla="*/ 0 h 324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0360" h="3241526">
                <a:moveTo>
                  <a:pt x="1460180" y="0"/>
                </a:moveTo>
                <a:cubicBezTo>
                  <a:pt x="1518728" y="0"/>
                  <a:pt x="1572496" y="15379"/>
                  <a:pt x="1620290" y="42589"/>
                </a:cubicBezTo>
                <a:lnTo>
                  <a:pt x="2760176" y="694444"/>
                </a:lnTo>
                <a:cubicBezTo>
                  <a:pt x="2806776" y="721653"/>
                  <a:pt x="2848595" y="760694"/>
                  <a:pt x="2877272" y="810381"/>
                </a:cubicBezTo>
                <a:cubicBezTo>
                  <a:pt x="2904753" y="856520"/>
                  <a:pt x="2919091" y="907391"/>
                  <a:pt x="2920286" y="958261"/>
                </a:cubicBezTo>
                <a:lnTo>
                  <a:pt x="2920286" y="2266702"/>
                </a:lnTo>
                <a:cubicBezTo>
                  <a:pt x="2921481" y="2322305"/>
                  <a:pt x="2908338" y="2379091"/>
                  <a:pt x="2877272" y="2431145"/>
                </a:cubicBezTo>
                <a:cubicBezTo>
                  <a:pt x="2849790" y="2479649"/>
                  <a:pt x="2810360" y="2518689"/>
                  <a:pt x="2763761" y="2544716"/>
                </a:cubicBezTo>
                <a:lnTo>
                  <a:pt x="1623875" y="3196571"/>
                </a:lnTo>
                <a:cubicBezTo>
                  <a:pt x="1576081" y="3224964"/>
                  <a:pt x="1519923" y="3241526"/>
                  <a:pt x="1460180" y="3241526"/>
                </a:cubicBezTo>
                <a:cubicBezTo>
                  <a:pt x="1399243" y="3241526"/>
                  <a:pt x="1343085" y="3224964"/>
                  <a:pt x="1295291" y="3195388"/>
                </a:cubicBezTo>
                <a:lnTo>
                  <a:pt x="155404" y="2544716"/>
                </a:lnTo>
                <a:cubicBezTo>
                  <a:pt x="110000" y="2517506"/>
                  <a:pt x="70570" y="2479649"/>
                  <a:pt x="41893" y="2431145"/>
                </a:cubicBezTo>
                <a:cubicBezTo>
                  <a:pt x="12022" y="2380274"/>
                  <a:pt x="-1121" y="2324671"/>
                  <a:pt x="74" y="2269068"/>
                </a:cubicBezTo>
                <a:lnTo>
                  <a:pt x="74" y="965359"/>
                </a:lnTo>
                <a:cubicBezTo>
                  <a:pt x="74" y="913306"/>
                  <a:pt x="13217" y="858886"/>
                  <a:pt x="41893" y="810381"/>
                </a:cubicBezTo>
                <a:cubicBezTo>
                  <a:pt x="70570" y="761877"/>
                  <a:pt x="110000" y="722836"/>
                  <a:pt x="156599" y="696810"/>
                </a:cubicBezTo>
                <a:lnTo>
                  <a:pt x="1301265" y="42589"/>
                </a:lnTo>
                <a:cubicBezTo>
                  <a:pt x="1347864" y="15379"/>
                  <a:pt x="1401633" y="0"/>
                  <a:pt x="1460180" y="0"/>
                </a:cubicBezTo>
                <a:close/>
              </a:path>
            </a:pathLst>
          </a:custGeom>
          <a:noFill/>
          <a:ln w="9525">
            <a:solidFill>
              <a:srgbClr val="4F4D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F4D50"/>
              </a:solidFill>
              <a:latin typeface="方正黑体简体" panose="02010601030101010101" pitchFamily="2" charset="-122"/>
              <a:ea typeface="方正黑体简体" panose="02010601030101010101" pitchFamily="2" charset="-122"/>
            </a:endParaRPr>
          </a:p>
        </p:txBody>
      </p:sp>
      <p:sp>
        <p:nvSpPr>
          <p:cNvPr id="46" name="TextBox 27"/>
          <p:cNvSpPr txBox="1"/>
          <p:nvPr/>
        </p:nvSpPr>
        <p:spPr>
          <a:xfrm>
            <a:off x="4284411" y="2596093"/>
            <a:ext cx="461665" cy="276999"/>
          </a:xfrm>
          <a:prstGeom prst="rect">
            <a:avLst/>
          </a:prstGeom>
          <a:noFill/>
        </p:spPr>
        <p:txBody>
          <a:bodyPr wrap="none" lIns="0" tIns="0" rIns="0" bIns="0" rtlCol="0">
            <a:spAutoFit/>
          </a:bodyPr>
          <a:lstStyle/>
          <a:p>
            <a:r>
              <a:rPr lang="en-US" altLang="zh-CN" dirty="0" smtClean="0">
                <a:solidFill>
                  <a:srgbClr val="4F4D50"/>
                </a:solidFill>
                <a:latin typeface="方正黑体简体" panose="02010601030101010101" pitchFamily="2" charset="-122"/>
                <a:ea typeface="方正黑体简体" panose="02010601030101010101" pitchFamily="2" charset="-122"/>
              </a:rPr>
              <a:t>15%</a:t>
            </a:r>
            <a:endParaRPr lang="zh-CN" altLang="en-US" dirty="0">
              <a:solidFill>
                <a:srgbClr val="4F4D50"/>
              </a:solidFill>
              <a:latin typeface="方正黑体简体" panose="02010601030101010101" pitchFamily="2" charset="-122"/>
              <a:ea typeface="方正黑体简体" panose="02010601030101010101" pitchFamily="2" charset="-122"/>
            </a:endParaRPr>
          </a:p>
        </p:txBody>
      </p:sp>
      <p:sp>
        <p:nvSpPr>
          <p:cNvPr id="47" name="矩形 46"/>
          <p:cNvSpPr/>
          <p:nvPr/>
        </p:nvSpPr>
        <p:spPr>
          <a:xfrm>
            <a:off x="1788824" y="4608631"/>
            <a:ext cx="397704" cy="215444"/>
          </a:xfrm>
          <a:prstGeom prst="rect">
            <a:avLst/>
          </a:prstGeom>
        </p:spPr>
        <p:txBody>
          <a:bodyPr wrap="square" lIns="0" tIns="0" rIns="0" bIns="0">
            <a:spAutoFit/>
          </a:bodyPr>
          <a:lstStyle/>
          <a:p>
            <a:pPr algn="ctr"/>
            <a:r>
              <a:rPr lang="en-US" altLang="zh-CN" sz="1400" spc="300" dirty="0" smtClean="0">
                <a:solidFill>
                  <a:srgbClr val="4F4D50"/>
                </a:solidFill>
                <a:latin typeface="方正黑体简体" panose="02010601030101010101" pitchFamily="2" charset="-122"/>
                <a:ea typeface="方正黑体简体" panose="02010601030101010101" pitchFamily="2" charset="-122"/>
              </a:rPr>
              <a:t>C.</a:t>
            </a:r>
            <a:endParaRPr lang="zh-CN" altLang="en-US" sz="1400" spc="300" dirty="0">
              <a:solidFill>
                <a:srgbClr val="4F4D50"/>
              </a:solidFill>
              <a:latin typeface="方正黑体简体" panose="02010601030101010101" pitchFamily="2" charset="-122"/>
              <a:ea typeface="方正黑体简体" panose="02010601030101010101" pitchFamily="2" charset="-122"/>
            </a:endParaRPr>
          </a:p>
        </p:txBody>
      </p:sp>
      <p:sp>
        <p:nvSpPr>
          <p:cNvPr id="48" name="TextBox 5"/>
          <p:cNvSpPr txBox="1"/>
          <p:nvPr/>
        </p:nvSpPr>
        <p:spPr>
          <a:xfrm>
            <a:off x="1834544" y="4867200"/>
            <a:ext cx="1885192" cy="769441"/>
          </a:xfrm>
          <a:prstGeom prst="rect">
            <a:avLst/>
          </a:prstGeom>
          <a:noFill/>
        </p:spPr>
        <p:txBody>
          <a:bodyPr wrap="square" lIns="0" tIns="0" rIns="0" bIns="0" rtlCol="0">
            <a:spAutoFit/>
          </a:bodyPr>
          <a:lstStyle>
            <a:defPPr>
              <a:defRPr lang="zh-CN"/>
            </a:defPPr>
            <a:lvl1pPr algn="just">
              <a:lnSpc>
                <a:spcPts val="1800"/>
              </a:lnSpc>
              <a:defRPr sz="1200">
                <a:solidFill>
                  <a:schemeClr val="bg1"/>
                </a:solidFill>
                <a:latin typeface="微软雅黑 Light" panose="020B0502040204020203" pitchFamily="34" charset="-122"/>
                <a:ea typeface="微软雅黑 Light" panose="020B0502040204020203" pitchFamily="34" charset="-122"/>
              </a:defRPr>
            </a:lvl1pPr>
          </a:lstStyle>
          <a:p>
            <a:pPr>
              <a:lnSpc>
                <a:spcPts val="2000"/>
              </a:lnSpc>
            </a:pPr>
            <a:r>
              <a:rPr lang="zh-CN" altLang="en-US" sz="1000" dirty="0">
                <a:solidFill>
                  <a:srgbClr val="4F4D50"/>
                </a:solidFill>
                <a:latin typeface="方正黑体简体" panose="02010601030101010101" pitchFamily="2" charset="-122"/>
                <a:ea typeface="方正黑体简体" panose="02010601030101010101" pitchFamily="2" charset="-122"/>
              </a:rPr>
              <a:t>点击输入简要文字内容，文字内容需概括精炼，不用多余的文字修饰，言简意赅的说明该项内容</a:t>
            </a:r>
            <a:r>
              <a:rPr lang="zh-CN" altLang="en-US" sz="1000" dirty="0" smtClean="0">
                <a:solidFill>
                  <a:srgbClr val="4F4D50"/>
                </a:solidFill>
                <a:latin typeface="方正黑体简体" panose="02010601030101010101" pitchFamily="2" charset="-122"/>
                <a:ea typeface="方正黑体简体" panose="02010601030101010101" pitchFamily="2" charset="-122"/>
              </a:rPr>
              <a:t>。</a:t>
            </a:r>
            <a:endParaRPr lang="en-US" altLang="zh-CN" sz="1000" dirty="0">
              <a:solidFill>
                <a:srgbClr val="4F4D50"/>
              </a:solidFill>
              <a:latin typeface="方正黑体简体" panose="02010601030101010101" pitchFamily="2" charset="-122"/>
              <a:ea typeface="方正黑体简体" panose="02010601030101010101" pitchFamily="2" charset="-122"/>
            </a:endParaRPr>
          </a:p>
        </p:txBody>
      </p:sp>
      <p:sp>
        <p:nvSpPr>
          <p:cNvPr id="49" name="TextBox 6"/>
          <p:cNvSpPr txBox="1"/>
          <p:nvPr/>
        </p:nvSpPr>
        <p:spPr>
          <a:xfrm>
            <a:off x="2195434" y="4608631"/>
            <a:ext cx="1473025" cy="215444"/>
          </a:xfrm>
          <a:prstGeom prst="rect">
            <a:avLst/>
          </a:prstGeom>
          <a:noFill/>
        </p:spPr>
        <p:txBody>
          <a:bodyPr wrap="square" lIns="0" tIns="0" rIns="0" bIns="0" rtlCol="0">
            <a:spAutoFit/>
          </a:bodyPr>
          <a:lstStyle/>
          <a:p>
            <a:r>
              <a:rPr lang="zh-CN" altLang="en-US" sz="1400" dirty="0">
                <a:solidFill>
                  <a:srgbClr val="4F4D50"/>
                </a:solidFill>
                <a:latin typeface="方正黑体简体" panose="02010601030101010101" pitchFamily="2" charset="-122"/>
                <a:ea typeface="方正黑体简体" panose="02010601030101010101" pitchFamily="2" charset="-122"/>
              </a:rPr>
              <a:t>标题关键字</a:t>
            </a:r>
          </a:p>
        </p:txBody>
      </p:sp>
      <p:sp>
        <p:nvSpPr>
          <p:cNvPr id="50" name="任意多边形 49"/>
          <p:cNvSpPr/>
          <p:nvPr/>
        </p:nvSpPr>
        <p:spPr>
          <a:xfrm>
            <a:off x="825351" y="4422792"/>
            <a:ext cx="778714" cy="864350"/>
          </a:xfrm>
          <a:custGeom>
            <a:avLst/>
            <a:gdLst>
              <a:gd name="connsiteX0" fmla="*/ 1460180 w 2920360"/>
              <a:gd name="connsiteY0" fmla="*/ 0 h 3241526"/>
              <a:gd name="connsiteX1" fmla="*/ 1620290 w 2920360"/>
              <a:gd name="connsiteY1" fmla="*/ 42589 h 3241526"/>
              <a:gd name="connsiteX2" fmla="*/ 2760176 w 2920360"/>
              <a:gd name="connsiteY2" fmla="*/ 694444 h 3241526"/>
              <a:gd name="connsiteX3" fmla="*/ 2877272 w 2920360"/>
              <a:gd name="connsiteY3" fmla="*/ 810381 h 3241526"/>
              <a:gd name="connsiteX4" fmla="*/ 2920286 w 2920360"/>
              <a:gd name="connsiteY4" fmla="*/ 958261 h 3241526"/>
              <a:gd name="connsiteX5" fmla="*/ 2920286 w 2920360"/>
              <a:gd name="connsiteY5" fmla="*/ 2266702 h 3241526"/>
              <a:gd name="connsiteX6" fmla="*/ 2877272 w 2920360"/>
              <a:gd name="connsiteY6" fmla="*/ 2431145 h 3241526"/>
              <a:gd name="connsiteX7" fmla="*/ 2763761 w 2920360"/>
              <a:gd name="connsiteY7" fmla="*/ 2544716 h 3241526"/>
              <a:gd name="connsiteX8" fmla="*/ 1623875 w 2920360"/>
              <a:gd name="connsiteY8" fmla="*/ 3196571 h 3241526"/>
              <a:gd name="connsiteX9" fmla="*/ 1460180 w 2920360"/>
              <a:gd name="connsiteY9" fmla="*/ 3241526 h 3241526"/>
              <a:gd name="connsiteX10" fmla="*/ 1295291 w 2920360"/>
              <a:gd name="connsiteY10" fmla="*/ 3195388 h 3241526"/>
              <a:gd name="connsiteX11" fmla="*/ 155404 w 2920360"/>
              <a:gd name="connsiteY11" fmla="*/ 2544716 h 3241526"/>
              <a:gd name="connsiteX12" fmla="*/ 41893 w 2920360"/>
              <a:gd name="connsiteY12" fmla="*/ 2431145 h 3241526"/>
              <a:gd name="connsiteX13" fmla="*/ 74 w 2920360"/>
              <a:gd name="connsiteY13" fmla="*/ 2269068 h 3241526"/>
              <a:gd name="connsiteX14" fmla="*/ 74 w 2920360"/>
              <a:gd name="connsiteY14" fmla="*/ 965359 h 3241526"/>
              <a:gd name="connsiteX15" fmla="*/ 41893 w 2920360"/>
              <a:gd name="connsiteY15" fmla="*/ 810381 h 3241526"/>
              <a:gd name="connsiteX16" fmla="*/ 156599 w 2920360"/>
              <a:gd name="connsiteY16" fmla="*/ 696810 h 3241526"/>
              <a:gd name="connsiteX17" fmla="*/ 1301265 w 2920360"/>
              <a:gd name="connsiteY17" fmla="*/ 42589 h 3241526"/>
              <a:gd name="connsiteX18" fmla="*/ 1460180 w 2920360"/>
              <a:gd name="connsiteY18" fmla="*/ 0 h 324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0360" h="3241526">
                <a:moveTo>
                  <a:pt x="1460180" y="0"/>
                </a:moveTo>
                <a:cubicBezTo>
                  <a:pt x="1518728" y="0"/>
                  <a:pt x="1572496" y="15379"/>
                  <a:pt x="1620290" y="42589"/>
                </a:cubicBezTo>
                <a:lnTo>
                  <a:pt x="2760176" y="694444"/>
                </a:lnTo>
                <a:cubicBezTo>
                  <a:pt x="2806776" y="721653"/>
                  <a:pt x="2848595" y="760694"/>
                  <a:pt x="2877272" y="810381"/>
                </a:cubicBezTo>
                <a:cubicBezTo>
                  <a:pt x="2904753" y="856520"/>
                  <a:pt x="2919091" y="907391"/>
                  <a:pt x="2920286" y="958261"/>
                </a:cubicBezTo>
                <a:lnTo>
                  <a:pt x="2920286" y="2266702"/>
                </a:lnTo>
                <a:cubicBezTo>
                  <a:pt x="2921481" y="2322305"/>
                  <a:pt x="2908338" y="2379091"/>
                  <a:pt x="2877272" y="2431145"/>
                </a:cubicBezTo>
                <a:cubicBezTo>
                  <a:pt x="2849790" y="2479649"/>
                  <a:pt x="2810360" y="2518689"/>
                  <a:pt x="2763761" y="2544716"/>
                </a:cubicBezTo>
                <a:lnTo>
                  <a:pt x="1623875" y="3196571"/>
                </a:lnTo>
                <a:cubicBezTo>
                  <a:pt x="1576081" y="3224964"/>
                  <a:pt x="1519923" y="3241526"/>
                  <a:pt x="1460180" y="3241526"/>
                </a:cubicBezTo>
                <a:cubicBezTo>
                  <a:pt x="1399243" y="3241526"/>
                  <a:pt x="1343085" y="3224964"/>
                  <a:pt x="1295291" y="3195388"/>
                </a:cubicBezTo>
                <a:lnTo>
                  <a:pt x="155404" y="2544716"/>
                </a:lnTo>
                <a:cubicBezTo>
                  <a:pt x="110000" y="2517506"/>
                  <a:pt x="70570" y="2479649"/>
                  <a:pt x="41893" y="2431145"/>
                </a:cubicBezTo>
                <a:cubicBezTo>
                  <a:pt x="12022" y="2380274"/>
                  <a:pt x="-1121" y="2324671"/>
                  <a:pt x="74" y="2269068"/>
                </a:cubicBezTo>
                <a:lnTo>
                  <a:pt x="74" y="965359"/>
                </a:lnTo>
                <a:cubicBezTo>
                  <a:pt x="74" y="913306"/>
                  <a:pt x="13217" y="858886"/>
                  <a:pt x="41893" y="810381"/>
                </a:cubicBezTo>
                <a:cubicBezTo>
                  <a:pt x="70570" y="761877"/>
                  <a:pt x="110000" y="722836"/>
                  <a:pt x="156599" y="696810"/>
                </a:cubicBezTo>
                <a:lnTo>
                  <a:pt x="1301265" y="42589"/>
                </a:lnTo>
                <a:cubicBezTo>
                  <a:pt x="1347864" y="15379"/>
                  <a:pt x="1401633" y="0"/>
                  <a:pt x="1460180" y="0"/>
                </a:cubicBezTo>
                <a:close/>
              </a:path>
            </a:pathLst>
          </a:custGeom>
          <a:noFill/>
          <a:ln w="9525">
            <a:solidFill>
              <a:srgbClr val="4F4D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F4D50"/>
              </a:solidFill>
              <a:latin typeface="方正黑体简体" panose="02010601030101010101" pitchFamily="2" charset="-122"/>
              <a:ea typeface="方正黑体简体" panose="02010601030101010101" pitchFamily="2" charset="-122"/>
            </a:endParaRPr>
          </a:p>
        </p:txBody>
      </p:sp>
      <p:sp>
        <p:nvSpPr>
          <p:cNvPr id="51" name="TextBox 27"/>
          <p:cNvSpPr txBox="1"/>
          <p:nvPr/>
        </p:nvSpPr>
        <p:spPr>
          <a:xfrm>
            <a:off x="1004794" y="4727153"/>
            <a:ext cx="461665" cy="276999"/>
          </a:xfrm>
          <a:prstGeom prst="rect">
            <a:avLst/>
          </a:prstGeom>
          <a:noFill/>
        </p:spPr>
        <p:txBody>
          <a:bodyPr wrap="none" lIns="0" tIns="0" rIns="0" bIns="0" rtlCol="0">
            <a:spAutoFit/>
          </a:bodyPr>
          <a:lstStyle/>
          <a:p>
            <a:r>
              <a:rPr lang="en-US" altLang="zh-CN" dirty="0" smtClean="0">
                <a:solidFill>
                  <a:srgbClr val="4F4D50"/>
                </a:solidFill>
                <a:latin typeface="方正黑体简体" panose="02010601030101010101" pitchFamily="2" charset="-122"/>
                <a:ea typeface="方正黑体简体" panose="02010601030101010101" pitchFamily="2" charset="-122"/>
              </a:rPr>
              <a:t>30%</a:t>
            </a:r>
            <a:endParaRPr lang="zh-CN" altLang="en-US" dirty="0">
              <a:solidFill>
                <a:srgbClr val="4F4D50"/>
              </a:solidFill>
              <a:latin typeface="方正黑体简体" panose="02010601030101010101" pitchFamily="2" charset="-122"/>
              <a:ea typeface="方正黑体简体" panose="02010601030101010101" pitchFamily="2" charset="-122"/>
            </a:endParaRPr>
          </a:p>
        </p:txBody>
      </p:sp>
      <p:sp>
        <p:nvSpPr>
          <p:cNvPr id="52" name="矩形 51"/>
          <p:cNvSpPr/>
          <p:nvPr/>
        </p:nvSpPr>
        <p:spPr>
          <a:xfrm>
            <a:off x="5068441" y="4608631"/>
            <a:ext cx="397704" cy="215444"/>
          </a:xfrm>
          <a:prstGeom prst="rect">
            <a:avLst/>
          </a:prstGeom>
        </p:spPr>
        <p:txBody>
          <a:bodyPr wrap="square" lIns="0" tIns="0" rIns="0" bIns="0">
            <a:spAutoFit/>
          </a:bodyPr>
          <a:lstStyle/>
          <a:p>
            <a:pPr algn="ctr"/>
            <a:r>
              <a:rPr lang="en-US" altLang="zh-CN" sz="1400" b="1" spc="300" dirty="0" smtClean="0">
                <a:solidFill>
                  <a:srgbClr val="4F4D50"/>
                </a:solidFill>
                <a:latin typeface="方正黑体简体" panose="02010601030101010101" pitchFamily="2" charset="-122"/>
                <a:ea typeface="方正黑体简体" panose="02010601030101010101" pitchFamily="2" charset="-122"/>
              </a:rPr>
              <a:t>D.</a:t>
            </a:r>
            <a:endParaRPr lang="zh-CN" altLang="en-US" sz="1400" b="1" spc="300" dirty="0">
              <a:solidFill>
                <a:srgbClr val="4F4D50"/>
              </a:solidFill>
              <a:latin typeface="方正黑体简体" panose="02010601030101010101" pitchFamily="2" charset="-122"/>
              <a:ea typeface="方正黑体简体" panose="02010601030101010101" pitchFamily="2" charset="-122"/>
            </a:endParaRPr>
          </a:p>
        </p:txBody>
      </p:sp>
      <p:sp>
        <p:nvSpPr>
          <p:cNvPr id="53" name="TextBox 5"/>
          <p:cNvSpPr txBox="1"/>
          <p:nvPr/>
        </p:nvSpPr>
        <p:spPr>
          <a:xfrm>
            <a:off x="5114161" y="4867200"/>
            <a:ext cx="1885192" cy="769441"/>
          </a:xfrm>
          <a:prstGeom prst="rect">
            <a:avLst/>
          </a:prstGeom>
          <a:noFill/>
        </p:spPr>
        <p:txBody>
          <a:bodyPr wrap="square" lIns="0" tIns="0" rIns="0" bIns="0" rtlCol="0">
            <a:spAutoFit/>
          </a:bodyPr>
          <a:lstStyle>
            <a:defPPr>
              <a:defRPr lang="zh-CN"/>
            </a:defPPr>
            <a:lvl1pPr algn="just">
              <a:lnSpc>
                <a:spcPts val="1800"/>
              </a:lnSpc>
              <a:defRPr sz="1200">
                <a:solidFill>
                  <a:schemeClr val="bg1"/>
                </a:solidFill>
                <a:latin typeface="微软雅黑 Light" panose="020B0502040204020203" pitchFamily="34" charset="-122"/>
                <a:ea typeface="微软雅黑 Light" panose="020B0502040204020203" pitchFamily="34" charset="-122"/>
              </a:defRPr>
            </a:lvl1pPr>
          </a:lstStyle>
          <a:p>
            <a:pPr>
              <a:lnSpc>
                <a:spcPts val="2000"/>
              </a:lnSpc>
            </a:pPr>
            <a:r>
              <a:rPr lang="zh-CN" altLang="en-US" sz="1000" dirty="0">
                <a:solidFill>
                  <a:srgbClr val="4F4D50"/>
                </a:solidFill>
                <a:latin typeface="方正黑体简体" panose="02010601030101010101" pitchFamily="2" charset="-122"/>
                <a:ea typeface="方正黑体简体" panose="02010601030101010101" pitchFamily="2" charset="-122"/>
              </a:rPr>
              <a:t>点击输入简要文字内容，文字内容需概括精炼，不用多余的文字修饰，言简意赅的说明该项内容</a:t>
            </a:r>
            <a:r>
              <a:rPr lang="zh-CN" altLang="en-US" sz="1000" dirty="0" smtClean="0">
                <a:solidFill>
                  <a:srgbClr val="4F4D50"/>
                </a:solidFill>
                <a:latin typeface="方正黑体简体" panose="02010601030101010101" pitchFamily="2" charset="-122"/>
                <a:ea typeface="方正黑体简体" panose="02010601030101010101" pitchFamily="2" charset="-122"/>
              </a:rPr>
              <a:t>。</a:t>
            </a:r>
            <a:endParaRPr lang="en-US" altLang="zh-CN" sz="1000" dirty="0">
              <a:solidFill>
                <a:srgbClr val="4F4D50"/>
              </a:solidFill>
              <a:latin typeface="方正黑体简体" panose="02010601030101010101" pitchFamily="2" charset="-122"/>
              <a:ea typeface="方正黑体简体" panose="02010601030101010101" pitchFamily="2" charset="-122"/>
            </a:endParaRPr>
          </a:p>
        </p:txBody>
      </p:sp>
      <p:sp>
        <p:nvSpPr>
          <p:cNvPr id="54" name="TextBox 6"/>
          <p:cNvSpPr txBox="1"/>
          <p:nvPr/>
        </p:nvSpPr>
        <p:spPr>
          <a:xfrm>
            <a:off x="5475051" y="4608631"/>
            <a:ext cx="1473025" cy="215444"/>
          </a:xfrm>
          <a:prstGeom prst="rect">
            <a:avLst/>
          </a:prstGeom>
          <a:noFill/>
        </p:spPr>
        <p:txBody>
          <a:bodyPr wrap="square" lIns="0" tIns="0" rIns="0" bIns="0" rtlCol="0">
            <a:spAutoFit/>
          </a:bodyPr>
          <a:lstStyle/>
          <a:p>
            <a:r>
              <a:rPr lang="zh-CN" altLang="en-US" sz="1400" dirty="0">
                <a:solidFill>
                  <a:srgbClr val="4F4D50"/>
                </a:solidFill>
                <a:latin typeface="方正黑体简体" panose="02010601030101010101" pitchFamily="2" charset="-122"/>
                <a:ea typeface="方正黑体简体" panose="02010601030101010101" pitchFamily="2" charset="-122"/>
              </a:rPr>
              <a:t>标题关键字</a:t>
            </a:r>
          </a:p>
        </p:txBody>
      </p:sp>
      <p:sp>
        <p:nvSpPr>
          <p:cNvPr id="55" name="任意多边形 54"/>
          <p:cNvSpPr/>
          <p:nvPr/>
        </p:nvSpPr>
        <p:spPr>
          <a:xfrm>
            <a:off x="4104968" y="4422792"/>
            <a:ext cx="778714" cy="864350"/>
          </a:xfrm>
          <a:custGeom>
            <a:avLst/>
            <a:gdLst>
              <a:gd name="connsiteX0" fmla="*/ 1460180 w 2920360"/>
              <a:gd name="connsiteY0" fmla="*/ 0 h 3241526"/>
              <a:gd name="connsiteX1" fmla="*/ 1620290 w 2920360"/>
              <a:gd name="connsiteY1" fmla="*/ 42589 h 3241526"/>
              <a:gd name="connsiteX2" fmla="*/ 2760176 w 2920360"/>
              <a:gd name="connsiteY2" fmla="*/ 694444 h 3241526"/>
              <a:gd name="connsiteX3" fmla="*/ 2877272 w 2920360"/>
              <a:gd name="connsiteY3" fmla="*/ 810381 h 3241526"/>
              <a:gd name="connsiteX4" fmla="*/ 2920286 w 2920360"/>
              <a:gd name="connsiteY4" fmla="*/ 958261 h 3241526"/>
              <a:gd name="connsiteX5" fmla="*/ 2920286 w 2920360"/>
              <a:gd name="connsiteY5" fmla="*/ 2266702 h 3241526"/>
              <a:gd name="connsiteX6" fmla="*/ 2877272 w 2920360"/>
              <a:gd name="connsiteY6" fmla="*/ 2431145 h 3241526"/>
              <a:gd name="connsiteX7" fmla="*/ 2763761 w 2920360"/>
              <a:gd name="connsiteY7" fmla="*/ 2544716 h 3241526"/>
              <a:gd name="connsiteX8" fmla="*/ 1623875 w 2920360"/>
              <a:gd name="connsiteY8" fmla="*/ 3196571 h 3241526"/>
              <a:gd name="connsiteX9" fmla="*/ 1460180 w 2920360"/>
              <a:gd name="connsiteY9" fmla="*/ 3241526 h 3241526"/>
              <a:gd name="connsiteX10" fmla="*/ 1295291 w 2920360"/>
              <a:gd name="connsiteY10" fmla="*/ 3195388 h 3241526"/>
              <a:gd name="connsiteX11" fmla="*/ 155404 w 2920360"/>
              <a:gd name="connsiteY11" fmla="*/ 2544716 h 3241526"/>
              <a:gd name="connsiteX12" fmla="*/ 41893 w 2920360"/>
              <a:gd name="connsiteY12" fmla="*/ 2431145 h 3241526"/>
              <a:gd name="connsiteX13" fmla="*/ 74 w 2920360"/>
              <a:gd name="connsiteY13" fmla="*/ 2269068 h 3241526"/>
              <a:gd name="connsiteX14" fmla="*/ 74 w 2920360"/>
              <a:gd name="connsiteY14" fmla="*/ 965359 h 3241526"/>
              <a:gd name="connsiteX15" fmla="*/ 41893 w 2920360"/>
              <a:gd name="connsiteY15" fmla="*/ 810381 h 3241526"/>
              <a:gd name="connsiteX16" fmla="*/ 156599 w 2920360"/>
              <a:gd name="connsiteY16" fmla="*/ 696810 h 3241526"/>
              <a:gd name="connsiteX17" fmla="*/ 1301265 w 2920360"/>
              <a:gd name="connsiteY17" fmla="*/ 42589 h 3241526"/>
              <a:gd name="connsiteX18" fmla="*/ 1460180 w 2920360"/>
              <a:gd name="connsiteY18" fmla="*/ 0 h 32415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920360" h="3241526">
                <a:moveTo>
                  <a:pt x="1460180" y="0"/>
                </a:moveTo>
                <a:cubicBezTo>
                  <a:pt x="1518728" y="0"/>
                  <a:pt x="1572496" y="15379"/>
                  <a:pt x="1620290" y="42589"/>
                </a:cubicBezTo>
                <a:lnTo>
                  <a:pt x="2760176" y="694444"/>
                </a:lnTo>
                <a:cubicBezTo>
                  <a:pt x="2806776" y="721653"/>
                  <a:pt x="2848595" y="760694"/>
                  <a:pt x="2877272" y="810381"/>
                </a:cubicBezTo>
                <a:cubicBezTo>
                  <a:pt x="2904753" y="856520"/>
                  <a:pt x="2919091" y="907391"/>
                  <a:pt x="2920286" y="958261"/>
                </a:cubicBezTo>
                <a:lnTo>
                  <a:pt x="2920286" y="2266702"/>
                </a:lnTo>
                <a:cubicBezTo>
                  <a:pt x="2921481" y="2322305"/>
                  <a:pt x="2908338" y="2379091"/>
                  <a:pt x="2877272" y="2431145"/>
                </a:cubicBezTo>
                <a:cubicBezTo>
                  <a:pt x="2849790" y="2479649"/>
                  <a:pt x="2810360" y="2518689"/>
                  <a:pt x="2763761" y="2544716"/>
                </a:cubicBezTo>
                <a:lnTo>
                  <a:pt x="1623875" y="3196571"/>
                </a:lnTo>
                <a:cubicBezTo>
                  <a:pt x="1576081" y="3224964"/>
                  <a:pt x="1519923" y="3241526"/>
                  <a:pt x="1460180" y="3241526"/>
                </a:cubicBezTo>
                <a:cubicBezTo>
                  <a:pt x="1399243" y="3241526"/>
                  <a:pt x="1343085" y="3224964"/>
                  <a:pt x="1295291" y="3195388"/>
                </a:cubicBezTo>
                <a:lnTo>
                  <a:pt x="155404" y="2544716"/>
                </a:lnTo>
                <a:cubicBezTo>
                  <a:pt x="110000" y="2517506"/>
                  <a:pt x="70570" y="2479649"/>
                  <a:pt x="41893" y="2431145"/>
                </a:cubicBezTo>
                <a:cubicBezTo>
                  <a:pt x="12022" y="2380274"/>
                  <a:pt x="-1121" y="2324671"/>
                  <a:pt x="74" y="2269068"/>
                </a:cubicBezTo>
                <a:lnTo>
                  <a:pt x="74" y="965359"/>
                </a:lnTo>
                <a:cubicBezTo>
                  <a:pt x="74" y="913306"/>
                  <a:pt x="13217" y="858886"/>
                  <a:pt x="41893" y="810381"/>
                </a:cubicBezTo>
                <a:cubicBezTo>
                  <a:pt x="70570" y="761877"/>
                  <a:pt x="110000" y="722836"/>
                  <a:pt x="156599" y="696810"/>
                </a:cubicBezTo>
                <a:lnTo>
                  <a:pt x="1301265" y="42589"/>
                </a:lnTo>
                <a:cubicBezTo>
                  <a:pt x="1347864" y="15379"/>
                  <a:pt x="1401633" y="0"/>
                  <a:pt x="1460180" y="0"/>
                </a:cubicBezTo>
                <a:close/>
              </a:path>
            </a:pathLst>
          </a:custGeom>
          <a:noFill/>
          <a:ln w="9525">
            <a:solidFill>
              <a:srgbClr val="4F4D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F4D50"/>
              </a:solidFill>
              <a:latin typeface="方正黑体简体" panose="02010601030101010101" pitchFamily="2" charset="-122"/>
              <a:ea typeface="方正黑体简体" panose="02010601030101010101" pitchFamily="2" charset="-122"/>
            </a:endParaRPr>
          </a:p>
        </p:txBody>
      </p:sp>
      <p:sp>
        <p:nvSpPr>
          <p:cNvPr id="56" name="TextBox 27"/>
          <p:cNvSpPr txBox="1"/>
          <p:nvPr/>
        </p:nvSpPr>
        <p:spPr>
          <a:xfrm>
            <a:off x="4284411" y="4727153"/>
            <a:ext cx="461665" cy="276999"/>
          </a:xfrm>
          <a:prstGeom prst="rect">
            <a:avLst/>
          </a:prstGeom>
          <a:noFill/>
        </p:spPr>
        <p:txBody>
          <a:bodyPr wrap="none" lIns="0" tIns="0" rIns="0" bIns="0" rtlCol="0">
            <a:spAutoFit/>
          </a:bodyPr>
          <a:lstStyle/>
          <a:p>
            <a:r>
              <a:rPr lang="en-US" altLang="zh-CN" dirty="0" smtClean="0">
                <a:solidFill>
                  <a:srgbClr val="4F4D50"/>
                </a:solidFill>
                <a:latin typeface="方正黑体简体" panose="02010601030101010101" pitchFamily="2" charset="-122"/>
                <a:ea typeface="方正黑体简体" panose="02010601030101010101" pitchFamily="2" charset="-122"/>
              </a:rPr>
              <a:t>55%</a:t>
            </a:r>
            <a:endParaRPr lang="zh-CN" altLang="en-US" dirty="0">
              <a:solidFill>
                <a:srgbClr val="4F4D50"/>
              </a:solidFill>
              <a:latin typeface="方正黑体简体" panose="02010601030101010101" pitchFamily="2" charset="-122"/>
              <a:ea typeface="方正黑体简体" panose="02010601030101010101" pitchFamily="2" charset="-122"/>
            </a:endParaRPr>
          </a:p>
        </p:txBody>
      </p:sp>
      <p:sp>
        <p:nvSpPr>
          <p:cNvPr id="57" name="KSO_Shape"/>
          <p:cNvSpPr>
            <a:spLocks/>
          </p:cNvSpPr>
          <p:nvPr/>
        </p:nvSpPr>
        <p:spPr bwMode="auto">
          <a:xfrm>
            <a:off x="8828677" y="3351736"/>
            <a:ext cx="665416" cy="638797"/>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rgbClr val="4F4D50"/>
          </a:solidFill>
          <a:ln>
            <a:noFill/>
          </a:ln>
          <a:extLst/>
        </p:spPr>
        <p:txBody>
          <a:bodyPr anchor="ctr">
            <a:scene3d>
              <a:camera prst="orthographicFront"/>
              <a:lightRig rig="threePt" dir="t"/>
            </a:scene3d>
            <a:sp3d contourW="12700">
              <a:contourClr>
                <a:srgbClr val="FFFFFF"/>
              </a:contourClr>
            </a:sp3d>
          </a:bodyPr>
          <a:lstStyle/>
          <a:p>
            <a:pPr algn="ctr">
              <a:defRPr/>
            </a:pPr>
            <a:endParaRPr lang="zh-CN" altLang="en-US">
              <a:solidFill>
                <a:srgbClr val="FFFFFF"/>
              </a:solidFill>
              <a:latin typeface="方正黑体简体" panose="02010601030101010101" pitchFamily="2" charset="-122"/>
              <a:ea typeface="方正黑体简体" panose="02010601030101010101" pitchFamily="2" charset="-122"/>
            </a:endParaRPr>
          </a:p>
        </p:txBody>
      </p:sp>
    </p:spTree>
    <p:extLst>
      <p:ext uri="{BB962C8B-B14F-4D97-AF65-F5344CB8AC3E}">
        <p14:creationId xmlns:p14="http://schemas.microsoft.com/office/powerpoint/2010/main" val="308274800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fade">
                                      <p:cBhvr>
                                        <p:cTn id="10" dur="500"/>
                                        <p:tgtEl>
                                          <p:spTgt spid="3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
                                        </p:tgtEl>
                                        <p:attrNameLst>
                                          <p:attrName>style.visibility</p:attrName>
                                        </p:attrNameLst>
                                      </p:cBhvr>
                                      <p:to>
                                        <p:strVal val="visible"/>
                                      </p:to>
                                    </p:set>
                                    <p:animEffect transition="in" filter="fade">
                                      <p:cBhvr>
                                        <p:cTn id="13" dur="500"/>
                                        <p:tgtEl>
                                          <p:spTgt spid="39"/>
                                        </p:tgtEl>
                                      </p:cBhvr>
                                    </p:animEffect>
                                  </p:childTnLst>
                                </p:cTn>
                              </p:par>
                              <p:par>
                                <p:cTn id="14" presetID="10" presetClass="entr" presetSubtype="0" fill="hold" grpId="0" nodeType="withEffect">
                                  <p:stCondLst>
                                    <p:cond delay="20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500"/>
                                        <p:tgtEl>
                                          <p:spTgt spid="42"/>
                                        </p:tgtEl>
                                      </p:cBhvr>
                                    </p:animEffect>
                                  </p:childTnLst>
                                </p:cTn>
                              </p:par>
                              <p:par>
                                <p:cTn id="17" presetID="10" presetClass="entr" presetSubtype="0" fill="hold" grpId="0" nodeType="withEffect">
                                  <p:stCondLst>
                                    <p:cond delay="20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grpId="0" nodeType="withEffect">
                                  <p:stCondLst>
                                    <p:cond delay="20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grpId="0" nodeType="withEffect">
                                  <p:stCondLst>
                                    <p:cond delay="400"/>
                                  </p:stCondLst>
                                  <p:childTnLst>
                                    <p:set>
                                      <p:cBhvr>
                                        <p:cTn id="24" dur="1" fill="hold">
                                          <p:stCondLst>
                                            <p:cond delay="0"/>
                                          </p:stCondLst>
                                        </p:cTn>
                                        <p:tgtEl>
                                          <p:spTgt spid="47"/>
                                        </p:tgtEl>
                                        <p:attrNameLst>
                                          <p:attrName>style.visibility</p:attrName>
                                        </p:attrNameLst>
                                      </p:cBhvr>
                                      <p:to>
                                        <p:strVal val="visible"/>
                                      </p:to>
                                    </p:set>
                                    <p:animEffect transition="in" filter="fade">
                                      <p:cBhvr>
                                        <p:cTn id="25" dur="500"/>
                                        <p:tgtEl>
                                          <p:spTgt spid="47"/>
                                        </p:tgtEl>
                                      </p:cBhvr>
                                    </p:animEffect>
                                  </p:childTnLst>
                                </p:cTn>
                              </p:par>
                              <p:par>
                                <p:cTn id="26" presetID="10" presetClass="entr" presetSubtype="0" fill="hold" grpId="0" nodeType="withEffect">
                                  <p:stCondLst>
                                    <p:cond delay="40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par>
                                <p:cTn id="29" presetID="10" presetClass="entr" presetSubtype="0" fill="hold" grpId="0" nodeType="withEffect">
                                  <p:stCondLst>
                                    <p:cond delay="400"/>
                                  </p:stCondLst>
                                  <p:childTnLst>
                                    <p:set>
                                      <p:cBhvr>
                                        <p:cTn id="30" dur="1" fill="hold">
                                          <p:stCondLst>
                                            <p:cond delay="0"/>
                                          </p:stCondLst>
                                        </p:cTn>
                                        <p:tgtEl>
                                          <p:spTgt spid="49"/>
                                        </p:tgtEl>
                                        <p:attrNameLst>
                                          <p:attrName>style.visibility</p:attrName>
                                        </p:attrNameLst>
                                      </p:cBhvr>
                                      <p:to>
                                        <p:strVal val="visible"/>
                                      </p:to>
                                    </p:set>
                                    <p:animEffect transition="in" filter="fade">
                                      <p:cBhvr>
                                        <p:cTn id="31" dur="500"/>
                                        <p:tgtEl>
                                          <p:spTgt spid="49"/>
                                        </p:tgtEl>
                                      </p:cBhvr>
                                    </p:animEffect>
                                  </p:childTnLst>
                                </p:cTn>
                              </p:par>
                              <p:par>
                                <p:cTn id="32" presetID="10" presetClass="entr" presetSubtype="0" fill="hold" grpId="0" nodeType="withEffect">
                                  <p:stCondLst>
                                    <p:cond delay="600"/>
                                  </p:stCondLst>
                                  <p:childTnLst>
                                    <p:set>
                                      <p:cBhvr>
                                        <p:cTn id="33" dur="1" fill="hold">
                                          <p:stCondLst>
                                            <p:cond delay="0"/>
                                          </p:stCondLst>
                                        </p:cTn>
                                        <p:tgtEl>
                                          <p:spTgt spid="52"/>
                                        </p:tgtEl>
                                        <p:attrNameLst>
                                          <p:attrName>style.visibility</p:attrName>
                                        </p:attrNameLst>
                                      </p:cBhvr>
                                      <p:to>
                                        <p:strVal val="visible"/>
                                      </p:to>
                                    </p:set>
                                    <p:animEffect transition="in" filter="fade">
                                      <p:cBhvr>
                                        <p:cTn id="34" dur="500"/>
                                        <p:tgtEl>
                                          <p:spTgt spid="52"/>
                                        </p:tgtEl>
                                      </p:cBhvr>
                                    </p:animEffect>
                                  </p:childTnLst>
                                </p:cTn>
                              </p:par>
                              <p:par>
                                <p:cTn id="35" presetID="10" presetClass="entr" presetSubtype="0" fill="hold" grpId="0" nodeType="withEffect">
                                  <p:stCondLst>
                                    <p:cond delay="600"/>
                                  </p:stCondLst>
                                  <p:childTnLst>
                                    <p:set>
                                      <p:cBhvr>
                                        <p:cTn id="36" dur="1" fill="hold">
                                          <p:stCondLst>
                                            <p:cond delay="0"/>
                                          </p:stCondLst>
                                        </p:cTn>
                                        <p:tgtEl>
                                          <p:spTgt spid="53"/>
                                        </p:tgtEl>
                                        <p:attrNameLst>
                                          <p:attrName>style.visibility</p:attrName>
                                        </p:attrNameLst>
                                      </p:cBhvr>
                                      <p:to>
                                        <p:strVal val="visible"/>
                                      </p:to>
                                    </p:set>
                                    <p:animEffect transition="in" filter="fade">
                                      <p:cBhvr>
                                        <p:cTn id="37" dur="500"/>
                                        <p:tgtEl>
                                          <p:spTgt spid="53"/>
                                        </p:tgtEl>
                                      </p:cBhvr>
                                    </p:animEffect>
                                  </p:childTnLst>
                                </p:cTn>
                              </p:par>
                              <p:par>
                                <p:cTn id="38" presetID="10" presetClass="entr" presetSubtype="0" fill="hold" grpId="0" nodeType="withEffect">
                                  <p:stCondLst>
                                    <p:cond delay="600"/>
                                  </p:stCondLst>
                                  <p:childTnLst>
                                    <p:set>
                                      <p:cBhvr>
                                        <p:cTn id="39" dur="1" fill="hold">
                                          <p:stCondLst>
                                            <p:cond delay="0"/>
                                          </p:stCondLst>
                                        </p:cTn>
                                        <p:tgtEl>
                                          <p:spTgt spid="54"/>
                                        </p:tgtEl>
                                        <p:attrNameLst>
                                          <p:attrName>style.visibility</p:attrName>
                                        </p:attrNameLst>
                                      </p:cBhvr>
                                      <p:to>
                                        <p:strVal val="visible"/>
                                      </p:to>
                                    </p:set>
                                    <p:animEffect transition="in" filter="fade">
                                      <p:cBhvr>
                                        <p:cTn id="40" dur="500"/>
                                        <p:tgtEl>
                                          <p:spTgt spid="54"/>
                                        </p:tgtEl>
                                      </p:cBhvr>
                                    </p:animEffect>
                                  </p:childTnLst>
                                </p:cTn>
                              </p:par>
                            </p:childTnLst>
                          </p:cTn>
                        </p:par>
                        <p:par>
                          <p:cTn id="41" fill="hold">
                            <p:stCondLst>
                              <p:cond delay="1100"/>
                            </p:stCondLst>
                            <p:childTnLst>
                              <p:par>
                                <p:cTn id="42" presetID="37" presetClass="entr" presetSubtype="0"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fade">
                                      <p:cBhvr>
                                        <p:cTn id="44" dur="1000"/>
                                        <p:tgtEl>
                                          <p:spTgt spid="40"/>
                                        </p:tgtEl>
                                      </p:cBhvr>
                                    </p:animEffect>
                                    <p:anim calcmode="lin" valueType="num">
                                      <p:cBhvr>
                                        <p:cTn id="45" dur="1000" fill="hold"/>
                                        <p:tgtEl>
                                          <p:spTgt spid="40"/>
                                        </p:tgtEl>
                                        <p:attrNameLst>
                                          <p:attrName>ppt_x</p:attrName>
                                        </p:attrNameLst>
                                      </p:cBhvr>
                                      <p:tavLst>
                                        <p:tav tm="0">
                                          <p:val>
                                            <p:strVal val="#ppt_x"/>
                                          </p:val>
                                        </p:tav>
                                        <p:tav tm="100000">
                                          <p:val>
                                            <p:strVal val="#ppt_x"/>
                                          </p:val>
                                        </p:tav>
                                      </p:tavLst>
                                    </p:anim>
                                    <p:anim calcmode="lin" valueType="num">
                                      <p:cBhvr>
                                        <p:cTn id="46" dur="900" decel="100000" fill="hold"/>
                                        <p:tgtEl>
                                          <p:spTgt spid="40"/>
                                        </p:tgtEl>
                                        <p:attrNameLst>
                                          <p:attrName>ppt_y</p:attrName>
                                        </p:attrNameLst>
                                      </p:cBhvr>
                                      <p:tavLst>
                                        <p:tav tm="0">
                                          <p:val>
                                            <p:strVal val="#ppt_y+1"/>
                                          </p:val>
                                        </p:tav>
                                        <p:tav tm="100000">
                                          <p:val>
                                            <p:strVal val="#ppt_y-.03"/>
                                          </p:val>
                                        </p:tav>
                                      </p:tavLst>
                                    </p:anim>
                                    <p:anim calcmode="lin" valueType="num">
                                      <p:cBhvr>
                                        <p:cTn id="47" dur="100" accel="100000" fill="hold">
                                          <p:stCondLst>
                                            <p:cond delay="900"/>
                                          </p:stCondLst>
                                        </p:cTn>
                                        <p:tgtEl>
                                          <p:spTgt spid="40"/>
                                        </p:tgtEl>
                                        <p:attrNameLst>
                                          <p:attrName>ppt_y</p:attrName>
                                        </p:attrNameLst>
                                      </p:cBhvr>
                                      <p:tavLst>
                                        <p:tav tm="0">
                                          <p:val>
                                            <p:strVal val="#ppt_y-.03"/>
                                          </p:val>
                                        </p:tav>
                                        <p:tav tm="100000">
                                          <p:val>
                                            <p:strVal val="#ppt_y"/>
                                          </p:val>
                                        </p:tav>
                                      </p:tavLst>
                                    </p:anim>
                                  </p:childTnLst>
                                </p:cTn>
                              </p:par>
                              <p:par>
                                <p:cTn id="48" presetID="37" presetClass="entr" presetSubtype="0" fill="hold" grpId="0" nodeType="withEffect">
                                  <p:stCondLst>
                                    <p:cond delay="0"/>
                                  </p:stCondLst>
                                  <p:childTnLst>
                                    <p:set>
                                      <p:cBhvr>
                                        <p:cTn id="49" dur="1" fill="hold">
                                          <p:stCondLst>
                                            <p:cond delay="0"/>
                                          </p:stCondLst>
                                        </p:cTn>
                                        <p:tgtEl>
                                          <p:spTgt spid="41"/>
                                        </p:tgtEl>
                                        <p:attrNameLst>
                                          <p:attrName>style.visibility</p:attrName>
                                        </p:attrNameLst>
                                      </p:cBhvr>
                                      <p:to>
                                        <p:strVal val="visible"/>
                                      </p:to>
                                    </p:set>
                                    <p:animEffect transition="in" filter="fade">
                                      <p:cBhvr>
                                        <p:cTn id="50" dur="1000"/>
                                        <p:tgtEl>
                                          <p:spTgt spid="41"/>
                                        </p:tgtEl>
                                      </p:cBhvr>
                                    </p:animEffect>
                                    <p:anim calcmode="lin" valueType="num">
                                      <p:cBhvr>
                                        <p:cTn id="51" dur="1000" fill="hold"/>
                                        <p:tgtEl>
                                          <p:spTgt spid="41"/>
                                        </p:tgtEl>
                                        <p:attrNameLst>
                                          <p:attrName>ppt_x</p:attrName>
                                        </p:attrNameLst>
                                      </p:cBhvr>
                                      <p:tavLst>
                                        <p:tav tm="0">
                                          <p:val>
                                            <p:strVal val="#ppt_x"/>
                                          </p:val>
                                        </p:tav>
                                        <p:tav tm="100000">
                                          <p:val>
                                            <p:strVal val="#ppt_x"/>
                                          </p:val>
                                        </p:tav>
                                      </p:tavLst>
                                    </p:anim>
                                    <p:anim calcmode="lin" valueType="num">
                                      <p:cBhvr>
                                        <p:cTn id="52" dur="900" decel="100000" fill="hold"/>
                                        <p:tgtEl>
                                          <p:spTgt spid="41"/>
                                        </p:tgtEl>
                                        <p:attrNameLst>
                                          <p:attrName>ppt_y</p:attrName>
                                        </p:attrNameLst>
                                      </p:cBhvr>
                                      <p:tavLst>
                                        <p:tav tm="0">
                                          <p:val>
                                            <p:strVal val="#ppt_y+1"/>
                                          </p:val>
                                        </p:tav>
                                        <p:tav tm="100000">
                                          <p:val>
                                            <p:strVal val="#ppt_y-.03"/>
                                          </p:val>
                                        </p:tav>
                                      </p:tavLst>
                                    </p:anim>
                                    <p:anim calcmode="lin" valueType="num">
                                      <p:cBhvr>
                                        <p:cTn id="53" dur="100" accel="100000" fill="hold">
                                          <p:stCondLst>
                                            <p:cond delay="900"/>
                                          </p:stCondLst>
                                        </p:cTn>
                                        <p:tgtEl>
                                          <p:spTgt spid="41"/>
                                        </p:tgtEl>
                                        <p:attrNameLst>
                                          <p:attrName>ppt_y</p:attrName>
                                        </p:attrNameLst>
                                      </p:cBhvr>
                                      <p:tavLst>
                                        <p:tav tm="0">
                                          <p:val>
                                            <p:strVal val="#ppt_y-.03"/>
                                          </p:val>
                                        </p:tav>
                                        <p:tav tm="100000">
                                          <p:val>
                                            <p:strVal val="#ppt_y"/>
                                          </p:val>
                                        </p:tav>
                                      </p:tavLst>
                                    </p:anim>
                                  </p:childTnLst>
                                </p:cTn>
                              </p:par>
                              <p:par>
                                <p:cTn id="54" presetID="37" presetClass="entr" presetSubtype="0" fill="hold" grpId="0" nodeType="withEffect">
                                  <p:stCondLst>
                                    <p:cond delay="300"/>
                                  </p:stCondLst>
                                  <p:childTnLst>
                                    <p:set>
                                      <p:cBhvr>
                                        <p:cTn id="55" dur="1" fill="hold">
                                          <p:stCondLst>
                                            <p:cond delay="0"/>
                                          </p:stCondLst>
                                        </p:cTn>
                                        <p:tgtEl>
                                          <p:spTgt spid="45"/>
                                        </p:tgtEl>
                                        <p:attrNameLst>
                                          <p:attrName>style.visibility</p:attrName>
                                        </p:attrNameLst>
                                      </p:cBhvr>
                                      <p:to>
                                        <p:strVal val="visible"/>
                                      </p:to>
                                    </p:set>
                                    <p:animEffect transition="in" filter="fade">
                                      <p:cBhvr>
                                        <p:cTn id="56" dur="1000"/>
                                        <p:tgtEl>
                                          <p:spTgt spid="45"/>
                                        </p:tgtEl>
                                      </p:cBhvr>
                                    </p:animEffect>
                                    <p:anim calcmode="lin" valueType="num">
                                      <p:cBhvr>
                                        <p:cTn id="57" dur="1000" fill="hold"/>
                                        <p:tgtEl>
                                          <p:spTgt spid="45"/>
                                        </p:tgtEl>
                                        <p:attrNameLst>
                                          <p:attrName>ppt_x</p:attrName>
                                        </p:attrNameLst>
                                      </p:cBhvr>
                                      <p:tavLst>
                                        <p:tav tm="0">
                                          <p:val>
                                            <p:strVal val="#ppt_x"/>
                                          </p:val>
                                        </p:tav>
                                        <p:tav tm="100000">
                                          <p:val>
                                            <p:strVal val="#ppt_x"/>
                                          </p:val>
                                        </p:tav>
                                      </p:tavLst>
                                    </p:anim>
                                    <p:anim calcmode="lin" valueType="num">
                                      <p:cBhvr>
                                        <p:cTn id="58" dur="900" decel="100000" fill="hold"/>
                                        <p:tgtEl>
                                          <p:spTgt spid="45"/>
                                        </p:tgtEl>
                                        <p:attrNameLst>
                                          <p:attrName>ppt_y</p:attrName>
                                        </p:attrNameLst>
                                      </p:cBhvr>
                                      <p:tavLst>
                                        <p:tav tm="0">
                                          <p:val>
                                            <p:strVal val="#ppt_y+1"/>
                                          </p:val>
                                        </p:tav>
                                        <p:tav tm="100000">
                                          <p:val>
                                            <p:strVal val="#ppt_y-.03"/>
                                          </p:val>
                                        </p:tav>
                                      </p:tavLst>
                                    </p:anim>
                                    <p:anim calcmode="lin" valueType="num">
                                      <p:cBhvr>
                                        <p:cTn id="59" dur="100" accel="100000" fill="hold">
                                          <p:stCondLst>
                                            <p:cond delay="900"/>
                                          </p:stCondLst>
                                        </p:cTn>
                                        <p:tgtEl>
                                          <p:spTgt spid="45"/>
                                        </p:tgtEl>
                                        <p:attrNameLst>
                                          <p:attrName>ppt_y</p:attrName>
                                        </p:attrNameLst>
                                      </p:cBhvr>
                                      <p:tavLst>
                                        <p:tav tm="0">
                                          <p:val>
                                            <p:strVal val="#ppt_y-.03"/>
                                          </p:val>
                                        </p:tav>
                                        <p:tav tm="100000">
                                          <p:val>
                                            <p:strVal val="#ppt_y"/>
                                          </p:val>
                                        </p:tav>
                                      </p:tavLst>
                                    </p:anim>
                                  </p:childTnLst>
                                </p:cTn>
                              </p:par>
                              <p:par>
                                <p:cTn id="60" presetID="37" presetClass="entr" presetSubtype="0" fill="hold" grpId="0" nodeType="withEffect">
                                  <p:stCondLst>
                                    <p:cond delay="300"/>
                                  </p:stCondLst>
                                  <p:childTnLst>
                                    <p:set>
                                      <p:cBhvr>
                                        <p:cTn id="61" dur="1" fill="hold">
                                          <p:stCondLst>
                                            <p:cond delay="0"/>
                                          </p:stCondLst>
                                        </p:cTn>
                                        <p:tgtEl>
                                          <p:spTgt spid="46"/>
                                        </p:tgtEl>
                                        <p:attrNameLst>
                                          <p:attrName>style.visibility</p:attrName>
                                        </p:attrNameLst>
                                      </p:cBhvr>
                                      <p:to>
                                        <p:strVal val="visible"/>
                                      </p:to>
                                    </p:set>
                                    <p:animEffect transition="in" filter="fade">
                                      <p:cBhvr>
                                        <p:cTn id="62" dur="1000"/>
                                        <p:tgtEl>
                                          <p:spTgt spid="46"/>
                                        </p:tgtEl>
                                      </p:cBhvr>
                                    </p:animEffect>
                                    <p:anim calcmode="lin" valueType="num">
                                      <p:cBhvr>
                                        <p:cTn id="63" dur="1000" fill="hold"/>
                                        <p:tgtEl>
                                          <p:spTgt spid="46"/>
                                        </p:tgtEl>
                                        <p:attrNameLst>
                                          <p:attrName>ppt_x</p:attrName>
                                        </p:attrNameLst>
                                      </p:cBhvr>
                                      <p:tavLst>
                                        <p:tav tm="0">
                                          <p:val>
                                            <p:strVal val="#ppt_x"/>
                                          </p:val>
                                        </p:tav>
                                        <p:tav tm="100000">
                                          <p:val>
                                            <p:strVal val="#ppt_x"/>
                                          </p:val>
                                        </p:tav>
                                      </p:tavLst>
                                    </p:anim>
                                    <p:anim calcmode="lin" valueType="num">
                                      <p:cBhvr>
                                        <p:cTn id="64" dur="900" decel="100000" fill="hold"/>
                                        <p:tgtEl>
                                          <p:spTgt spid="46"/>
                                        </p:tgtEl>
                                        <p:attrNameLst>
                                          <p:attrName>ppt_y</p:attrName>
                                        </p:attrNameLst>
                                      </p:cBhvr>
                                      <p:tavLst>
                                        <p:tav tm="0">
                                          <p:val>
                                            <p:strVal val="#ppt_y+1"/>
                                          </p:val>
                                        </p:tav>
                                        <p:tav tm="100000">
                                          <p:val>
                                            <p:strVal val="#ppt_y-.03"/>
                                          </p:val>
                                        </p:tav>
                                      </p:tavLst>
                                    </p:anim>
                                    <p:anim calcmode="lin" valueType="num">
                                      <p:cBhvr>
                                        <p:cTn id="65" dur="100" accel="100000" fill="hold">
                                          <p:stCondLst>
                                            <p:cond delay="900"/>
                                          </p:stCondLst>
                                        </p:cTn>
                                        <p:tgtEl>
                                          <p:spTgt spid="46"/>
                                        </p:tgtEl>
                                        <p:attrNameLst>
                                          <p:attrName>ppt_y</p:attrName>
                                        </p:attrNameLst>
                                      </p:cBhvr>
                                      <p:tavLst>
                                        <p:tav tm="0">
                                          <p:val>
                                            <p:strVal val="#ppt_y-.03"/>
                                          </p:val>
                                        </p:tav>
                                        <p:tav tm="100000">
                                          <p:val>
                                            <p:strVal val="#ppt_y"/>
                                          </p:val>
                                        </p:tav>
                                      </p:tavLst>
                                    </p:anim>
                                  </p:childTnLst>
                                </p:cTn>
                              </p:par>
                              <p:par>
                                <p:cTn id="66" presetID="37" presetClass="entr" presetSubtype="0" fill="hold" grpId="0" nodeType="withEffect">
                                  <p:stCondLst>
                                    <p:cond delay="600"/>
                                  </p:stCondLst>
                                  <p:childTnLst>
                                    <p:set>
                                      <p:cBhvr>
                                        <p:cTn id="67" dur="1" fill="hold">
                                          <p:stCondLst>
                                            <p:cond delay="0"/>
                                          </p:stCondLst>
                                        </p:cTn>
                                        <p:tgtEl>
                                          <p:spTgt spid="50"/>
                                        </p:tgtEl>
                                        <p:attrNameLst>
                                          <p:attrName>style.visibility</p:attrName>
                                        </p:attrNameLst>
                                      </p:cBhvr>
                                      <p:to>
                                        <p:strVal val="visible"/>
                                      </p:to>
                                    </p:set>
                                    <p:animEffect transition="in" filter="fade">
                                      <p:cBhvr>
                                        <p:cTn id="68" dur="1000"/>
                                        <p:tgtEl>
                                          <p:spTgt spid="50"/>
                                        </p:tgtEl>
                                      </p:cBhvr>
                                    </p:animEffect>
                                    <p:anim calcmode="lin" valueType="num">
                                      <p:cBhvr>
                                        <p:cTn id="69" dur="1000" fill="hold"/>
                                        <p:tgtEl>
                                          <p:spTgt spid="50"/>
                                        </p:tgtEl>
                                        <p:attrNameLst>
                                          <p:attrName>ppt_x</p:attrName>
                                        </p:attrNameLst>
                                      </p:cBhvr>
                                      <p:tavLst>
                                        <p:tav tm="0">
                                          <p:val>
                                            <p:strVal val="#ppt_x"/>
                                          </p:val>
                                        </p:tav>
                                        <p:tav tm="100000">
                                          <p:val>
                                            <p:strVal val="#ppt_x"/>
                                          </p:val>
                                        </p:tav>
                                      </p:tavLst>
                                    </p:anim>
                                    <p:anim calcmode="lin" valueType="num">
                                      <p:cBhvr>
                                        <p:cTn id="70" dur="900" decel="100000" fill="hold"/>
                                        <p:tgtEl>
                                          <p:spTgt spid="50"/>
                                        </p:tgtEl>
                                        <p:attrNameLst>
                                          <p:attrName>ppt_y</p:attrName>
                                        </p:attrNameLst>
                                      </p:cBhvr>
                                      <p:tavLst>
                                        <p:tav tm="0">
                                          <p:val>
                                            <p:strVal val="#ppt_y+1"/>
                                          </p:val>
                                        </p:tav>
                                        <p:tav tm="100000">
                                          <p:val>
                                            <p:strVal val="#ppt_y-.03"/>
                                          </p:val>
                                        </p:tav>
                                      </p:tavLst>
                                    </p:anim>
                                    <p:anim calcmode="lin" valueType="num">
                                      <p:cBhvr>
                                        <p:cTn id="71" dur="100" accel="100000" fill="hold">
                                          <p:stCondLst>
                                            <p:cond delay="900"/>
                                          </p:stCondLst>
                                        </p:cTn>
                                        <p:tgtEl>
                                          <p:spTgt spid="50"/>
                                        </p:tgtEl>
                                        <p:attrNameLst>
                                          <p:attrName>ppt_y</p:attrName>
                                        </p:attrNameLst>
                                      </p:cBhvr>
                                      <p:tavLst>
                                        <p:tav tm="0">
                                          <p:val>
                                            <p:strVal val="#ppt_y-.03"/>
                                          </p:val>
                                        </p:tav>
                                        <p:tav tm="100000">
                                          <p:val>
                                            <p:strVal val="#ppt_y"/>
                                          </p:val>
                                        </p:tav>
                                      </p:tavLst>
                                    </p:anim>
                                  </p:childTnLst>
                                </p:cTn>
                              </p:par>
                              <p:par>
                                <p:cTn id="72" presetID="37" presetClass="entr" presetSubtype="0" fill="hold" grpId="0" nodeType="withEffect">
                                  <p:stCondLst>
                                    <p:cond delay="600"/>
                                  </p:stCondLst>
                                  <p:childTnLst>
                                    <p:set>
                                      <p:cBhvr>
                                        <p:cTn id="73" dur="1" fill="hold">
                                          <p:stCondLst>
                                            <p:cond delay="0"/>
                                          </p:stCondLst>
                                        </p:cTn>
                                        <p:tgtEl>
                                          <p:spTgt spid="51"/>
                                        </p:tgtEl>
                                        <p:attrNameLst>
                                          <p:attrName>style.visibility</p:attrName>
                                        </p:attrNameLst>
                                      </p:cBhvr>
                                      <p:to>
                                        <p:strVal val="visible"/>
                                      </p:to>
                                    </p:set>
                                    <p:animEffect transition="in" filter="fade">
                                      <p:cBhvr>
                                        <p:cTn id="74" dur="1000"/>
                                        <p:tgtEl>
                                          <p:spTgt spid="51"/>
                                        </p:tgtEl>
                                      </p:cBhvr>
                                    </p:animEffect>
                                    <p:anim calcmode="lin" valueType="num">
                                      <p:cBhvr>
                                        <p:cTn id="75" dur="1000" fill="hold"/>
                                        <p:tgtEl>
                                          <p:spTgt spid="51"/>
                                        </p:tgtEl>
                                        <p:attrNameLst>
                                          <p:attrName>ppt_x</p:attrName>
                                        </p:attrNameLst>
                                      </p:cBhvr>
                                      <p:tavLst>
                                        <p:tav tm="0">
                                          <p:val>
                                            <p:strVal val="#ppt_x"/>
                                          </p:val>
                                        </p:tav>
                                        <p:tav tm="100000">
                                          <p:val>
                                            <p:strVal val="#ppt_x"/>
                                          </p:val>
                                        </p:tav>
                                      </p:tavLst>
                                    </p:anim>
                                    <p:anim calcmode="lin" valueType="num">
                                      <p:cBhvr>
                                        <p:cTn id="76" dur="900" decel="100000" fill="hold"/>
                                        <p:tgtEl>
                                          <p:spTgt spid="51"/>
                                        </p:tgtEl>
                                        <p:attrNameLst>
                                          <p:attrName>ppt_y</p:attrName>
                                        </p:attrNameLst>
                                      </p:cBhvr>
                                      <p:tavLst>
                                        <p:tav tm="0">
                                          <p:val>
                                            <p:strVal val="#ppt_y+1"/>
                                          </p:val>
                                        </p:tav>
                                        <p:tav tm="100000">
                                          <p:val>
                                            <p:strVal val="#ppt_y-.03"/>
                                          </p:val>
                                        </p:tav>
                                      </p:tavLst>
                                    </p:anim>
                                    <p:anim calcmode="lin" valueType="num">
                                      <p:cBhvr>
                                        <p:cTn id="77" dur="100" accel="100000" fill="hold">
                                          <p:stCondLst>
                                            <p:cond delay="900"/>
                                          </p:stCondLst>
                                        </p:cTn>
                                        <p:tgtEl>
                                          <p:spTgt spid="51"/>
                                        </p:tgtEl>
                                        <p:attrNameLst>
                                          <p:attrName>ppt_y</p:attrName>
                                        </p:attrNameLst>
                                      </p:cBhvr>
                                      <p:tavLst>
                                        <p:tav tm="0">
                                          <p:val>
                                            <p:strVal val="#ppt_y-.03"/>
                                          </p:val>
                                        </p:tav>
                                        <p:tav tm="100000">
                                          <p:val>
                                            <p:strVal val="#ppt_y"/>
                                          </p:val>
                                        </p:tav>
                                      </p:tavLst>
                                    </p:anim>
                                  </p:childTnLst>
                                </p:cTn>
                              </p:par>
                              <p:par>
                                <p:cTn id="78" presetID="37" presetClass="entr" presetSubtype="0" fill="hold" grpId="0" nodeType="withEffect">
                                  <p:stCondLst>
                                    <p:cond delay="900"/>
                                  </p:stCondLst>
                                  <p:childTnLst>
                                    <p:set>
                                      <p:cBhvr>
                                        <p:cTn id="79" dur="1" fill="hold">
                                          <p:stCondLst>
                                            <p:cond delay="0"/>
                                          </p:stCondLst>
                                        </p:cTn>
                                        <p:tgtEl>
                                          <p:spTgt spid="55"/>
                                        </p:tgtEl>
                                        <p:attrNameLst>
                                          <p:attrName>style.visibility</p:attrName>
                                        </p:attrNameLst>
                                      </p:cBhvr>
                                      <p:to>
                                        <p:strVal val="visible"/>
                                      </p:to>
                                    </p:set>
                                    <p:animEffect transition="in" filter="fade">
                                      <p:cBhvr>
                                        <p:cTn id="80" dur="1000"/>
                                        <p:tgtEl>
                                          <p:spTgt spid="55"/>
                                        </p:tgtEl>
                                      </p:cBhvr>
                                    </p:animEffect>
                                    <p:anim calcmode="lin" valueType="num">
                                      <p:cBhvr>
                                        <p:cTn id="81" dur="1000" fill="hold"/>
                                        <p:tgtEl>
                                          <p:spTgt spid="55"/>
                                        </p:tgtEl>
                                        <p:attrNameLst>
                                          <p:attrName>ppt_x</p:attrName>
                                        </p:attrNameLst>
                                      </p:cBhvr>
                                      <p:tavLst>
                                        <p:tav tm="0">
                                          <p:val>
                                            <p:strVal val="#ppt_x"/>
                                          </p:val>
                                        </p:tav>
                                        <p:tav tm="100000">
                                          <p:val>
                                            <p:strVal val="#ppt_x"/>
                                          </p:val>
                                        </p:tav>
                                      </p:tavLst>
                                    </p:anim>
                                    <p:anim calcmode="lin" valueType="num">
                                      <p:cBhvr>
                                        <p:cTn id="82" dur="900" decel="100000" fill="hold"/>
                                        <p:tgtEl>
                                          <p:spTgt spid="55"/>
                                        </p:tgtEl>
                                        <p:attrNameLst>
                                          <p:attrName>ppt_y</p:attrName>
                                        </p:attrNameLst>
                                      </p:cBhvr>
                                      <p:tavLst>
                                        <p:tav tm="0">
                                          <p:val>
                                            <p:strVal val="#ppt_y+1"/>
                                          </p:val>
                                        </p:tav>
                                        <p:tav tm="100000">
                                          <p:val>
                                            <p:strVal val="#ppt_y-.03"/>
                                          </p:val>
                                        </p:tav>
                                      </p:tavLst>
                                    </p:anim>
                                    <p:anim calcmode="lin" valueType="num">
                                      <p:cBhvr>
                                        <p:cTn id="83" dur="100" accel="100000" fill="hold">
                                          <p:stCondLst>
                                            <p:cond delay="900"/>
                                          </p:stCondLst>
                                        </p:cTn>
                                        <p:tgtEl>
                                          <p:spTgt spid="55"/>
                                        </p:tgtEl>
                                        <p:attrNameLst>
                                          <p:attrName>ppt_y</p:attrName>
                                        </p:attrNameLst>
                                      </p:cBhvr>
                                      <p:tavLst>
                                        <p:tav tm="0">
                                          <p:val>
                                            <p:strVal val="#ppt_y-.03"/>
                                          </p:val>
                                        </p:tav>
                                        <p:tav tm="100000">
                                          <p:val>
                                            <p:strVal val="#ppt_y"/>
                                          </p:val>
                                        </p:tav>
                                      </p:tavLst>
                                    </p:anim>
                                  </p:childTnLst>
                                </p:cTn>
                              </p:par>
                              <p:par>
                                <p:cTn id="84" presetID="37" presetClass="entr" presetSubtype="0" fill="hold" grpId="0" nodeType="withEffect">
                                  <p:stCondLst>
                                    <p:cond delay="900"/>
                                  </p:stCondLst>
                                  <p:childTnLst>
                                    <p:set>
                                      <p:cBhvr>
                                        <p:cTn id="85" dur="1" fill="hold">
                                          <p:stCondLst>
                                            <p:cond delay="0"/>
                                          </p:stCondLst>
                                        </p:cTn>
                                        <p:tgtEl>
                                          <p:spTgt spid="56"/>
                                        </p:tgtEl>
                                        <p:attrNameLst>
                                          <p:attrName>style.visibility</p:attrName>
                                        </p:attrNameLst>
                                      </p:cBhvr>
                                      <p:to>
                                        <p:strVal val="visible"/>
                                      </p:to>
                                    </p:set>
                                    <p:animEffect transition="in" filter="fade">
                                      <p:cBhvr>
                                        <p:cTn id="86" dur="1000"/>
                                        <p:tgtEl>
                                          <p:spTgt spid="56"/>
                                        </p:tgtEl>
                                      </p:cBhvr>
                                    </p:animEffect>
                                    <p:anim calcmode="lin" valueType="num">
                                      <p:cBhvr>
                                        <p:cTn id="87" dur="1000" fill="hold"/>
                                        <p:tgtEl>
                                          <p:spTgt spid="56"/>
                                        </p:tgtEl>
                                        <p:attrNameLst>
                                          <p:attrName>ppt_x</p:attrName>
                                        </p:attrNameLst>
                                      </p:cBhvr>
                                      <p:tavLst>
                                        <p:tav tm="0">
                                          <p:val>
                                            <p:strVal val="#ppt_x"/>
                                          </p:val>
                                        </p:tav>
                                        <p:tav tm="100000">
                                          <p:val>
                                            <p:strVal val="#ppt_x"/>
                                          </p:val>
                                        </p:tav>
                                      </p:tavLst>
                                    </p:anim>
                                    <p:anim calcmode="lin" valueType="num">
                                      <p:cBhvr>
                                        <p:cTn id="88" dur="900" decel="100000" fill="hold"/>
                                        <p:tgtEl>
                                          <p:spTgt spid="56"/>
                                        </p:tgtEl>
                                        <p:attrNameLst>
                                          <p:attrName>ppt_y</p:attrName>
                                        </p:attrNameLst>
                                      </p:cBhvr>
                                      <p:tavLst>
                                        <p:tav tm="0">
                                          <p:val>
                                            <p:strVal val="#ppt_y+1"/>
                                          </p:val>
                                        </p:tav>
                                        <p:tav tm="100000">
                                          <p:val>
                                            <p:strVal val="#ppt_y-.03"/>
                                          </p:val>
                                        </p:tav>
                                      </p:tavLst>
                                    </p:anim>
                                    <p:anim calcmode="lin" valueType="num">
                                      <p:cBhvr>
                                        <p:cTn id="89" dur="100" accel="100000" fill="hold">
                                          <p:stCondLst>
                                            <p:cond delay="900"/>
                                          </p:stCondLst>
                                        </p:cTn>
                                        <p:tgtEl>
                                          <p:spTgt spid="56"/>
                                        </p:tgtEl>
                                        <p:attrNameLst>
                                          <p:attrName>ppt_y</p:attrName>
                                        </p:attrNameLst>
                                      </p:cBhvr>
                                      <p:tavLst>
                                        <p:tav tm="0">
                                          <p:val>
                                            <p:strVal val="#ppt_y-.03"/>
                                          </p:val>
                                        </p:tav>
                                        <p:tav tm="100000">
                                          <p:val>
                                            <p:strVal val="#ppt_y"/>
                                          </p:val>
                                        </p:tav>
                                      </p:tavLst>
                                    </p:anim>
                                  </p:childTnLst>
                                </p:cTn>
                              </p:par>
                            </p:childTnLst>
                          </p:cTn>
                        </p:par>
                        <p:par>
                          <p:cTn id="90" fill="hold">
                            <p:stCondLst>
                              <p:cond delay="3000"/>
                            </p:stCondLst>
                            <p:childTnLst>
                              <p:par>
                                <p:cTn id="91" presetID="21" presetClass="entr" presetSubtype="1" fill="hold" grpId="0" nodeType="afterEffect">
                                  <p:stCondLst>
                                    <p:cond delay="0"/>
                                  </p:stCondLst>
                                  <p:childTnLst>
                                    <p:set>
                                      <p:cBhvr>
                                        <p:cTn id="92" dur="1" fill="hold">
                                          <p:stCondLst>
                                            <p:cond delay="0"/>
                                          </p:stCondLst>
                                        </p:cTn>
                                        <p:tgtEl>
                                          <p:spTgt spid="36"/>
                                        </p:tgtEl>
                                        <p:attrNameLst>
                                          <p:attrName>style.visibility</p:attrName>
                                        </p:attrNameLst>
                                      </p:cBhvr>
                                      <p:to>
                                        <p:strVal val="visible"/>
                                      </p:to>
                                    </p:set>
                                    <p:animEffect transition="in" filter="wheel(1)">
                                      <p:cBhvr>
                                        <p:cTn id="93" dur="2000"/>
                                        <p:tgtEl>
                                          <p:spTgt spid="36"/>
                                        </p:tgtEl>
                                      </p:cBhvr>
                                    </p:animEffect>
                                  </p:childTnLst>
                                </p:cTn>
                              </p:par>
                              <p:par>
                                <p:cTn id="94" presetID="10" presetClass="entr" presetSubtype="0" fill="hold" grpId="0" nodeType="withEffect">
                                  <p:stCondLst>
                                    <p:cond delay="1000"/>
                                  </p:stCondLst>
                                  <p:childTnLst>
                                    <p:set>
                                      <p:cBhvr>
                                        <p:cTn id="95" dur="1" fill="hold">
                                          <p:stCondLst>
                                            <p:cond delay="0"/>
                                          </p:stCondLst>
                                        </p:cTn>
                                        <p:tgtEl>
                                          <p:spTgt spid="57"/>
                                        </p:tgtEl>
                                        <p:attrNameLst>
                                          <p:attrName>style.visibility</p:attrName>
                                        </p:attrNameLst>
                                      </p:cBhvr>
                                      <p:to>
                                        <p:strVal val="visible"/>
                                      </p:to>
                                    </p:set>
                                    <p:animEffect transition="in" filter="fade">
                                      <p:cBhvr>
                                        <p:cTn id="96" dur="10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6" grpId="0">
        <p:bldAsOne/>
      </p:bldGraphic>
      <p:bldP spid="37" grpId="0"/>
      <p:bldP spid="38" grpId="0"/>
      <p:bldP spid="39" grpId="0"/>
      <p:bldP spid="40" grpId="0" animBg="1"/>
      <p:bldP spid="41" grpId="0"/>
      <p:bldP spid="42" grpId="0"/>
      <p:bldP spid="43" grpId="0"/>
      <p:bldP spid="44" grpId="0"/>
      <p:bldP spid="45" grpId="0" animBg="1"/>
      <p:bldP spid="46" grpId="0"/>
      <p:bldP spid="47" grpId="0"/>
      <p:bldP spid="48" grpId="0"/>
      <p:bldP spid="49" grpId="0"/>
      <p:bldP spid="50" grpId="0" animBg="1"/>
      <p:bldP spid="51" grpId="0"/>
      <p:bldP spid="52" grpId="0"/>
      <p:bldP spid="53" grpId="0"/>
      <p:bldP spid="54" grpId="0"/>
      <p:bldP spid="55" grpId="0" animBg="1"/>
      <p:bldP spid="56" grpId="0"/>
      <p:bldP spid="57"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81368" y="440281"/>
            <a:ext cx="2007509" cy="721887"/>
            <a:chOff x="481368" y="440281"/>
            <a:chExt cx="2007509" cy="721887"/>
          </a:xfrm>
        </p:grpSpPr>
        <p:sp>
          <p:nvSpPr>
            <p:cNvPr id="13"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0"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资金预算</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1" name="矩形 20"/>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2" name="TextBox 5"/>
          <p:cNvSpPr txBox="1"/>
          <p:nvPr/>
        </p:nvSpPr>
        <p:spPr>
          <a:xfrm>
            <a:off x="2135560" y="2565316"/>
            <a:ext cx="4023075" cy="230832"/>
          </a:xfrm>
          <a:prstGeom prst="rect">
            <a:avLst/>
          </a:prstGeom>
          <a:noFill/>
        </p:spPr>
        <p:txBody>
          <a:bodyPr wrap="square" lIns="0" tIns="0" rIns="0" bIns="0" rtlCol="0">
            <a:spAutoFit/>
          </a:bodyPr>
          <a:lstStyle>
            <a:defPPr>
              <a:defRPr lang="zh-CN"/>
            </a:defPPr>
            <a:lvl1pPr algn="just">
              <a:lnSpc>
                <a:spcPts val="18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smtClean="0">
                <a:solidFill>
                  <a:srgbClr val="4F4D50"/>
                </a:solidFill>
                <a:latin typeface="方正黑体简体" panose="02010601030101010101" pitchFamily="2" charset="-122"/>
                <a:ea typeface="方正黑体简体" panose="02010601030101010101" pitchFamily="2" charset="-122"/>
              </a:rPr>
              <a:t>推广商业计划，力争</a:t>
            </a:r>
            <a:r>
              <a:rPr lang="en-US" altLang="zh-CN" dirty="0" smtClean="0">
                <a:solidFill>
                  <a:srgbClr val="4F4D50"/>
                </a:solidFill>
                <a:latin typeface="方正黑体简体" panose="02010601030101010101" pitchFamily="2" charset="-122"/>
                <a:ea typeface="方正黑体简体" panose="02010601030101010101" pitchFamily="2" charset="-122"/>
              </a:rPr>
              <a:t>200</a:t>
            </a:r>
            <a:r>
              <a:rPr lang="zh-CN" altLang="en-US" dirty="0">
                <a:solidFill>
                  <a:srgbClr val="4F4D50"/>
                </a:solidFill>
                <a:latin typeface="方正黑体简体" panose="02010601030101010101" pitchFamily="2" charset="-122"/>
                <a:ea typeface="方正黑体简体" panose="02010601030101010101" pitchFamily="2" charset="-122"/>
              </a:rPr>
              <a:t>万元机构投资</a:t>
            </a:r>
            <a:endParaRPr lang="en-US" altLang="zh-CN" dirty="0">
              <a:solidFill>
                <a:srgbClr val="4F4D50"/>
              </a:solidFill>
              <a:latin typeface="方正黑体简体" panose="02010601030101010101" pitchFamily="2" charset="-122"/>
              <a:ea typeface="方正黑体简体" panose="02010601030101010101" pitchFamily="2" charset="-122"/>
            </a:endParaRPr>
          </a:p>
        </p:txBody>
      </p:sp>
      <p:sp>
        <p:nvSpPr>
          <p:cNvPr id="23" name="TextBox 6"/>
          <p:cNvSpPr txBox="1"/>
          <p:nvPr/>
        </p:nvSpPr>
        <p:spPr>
          <a:xfrm>
            <a:off x="2135560" y="3183295"/>
            <a:ext cx="4023075" cy="230832"/>
          </a:xfrm>
          <a:prstGeom prst="rect">
            <a:avLst/>
          </a:prstGeom>
          <a:noFill/>
        </p:spPr>
        <p:txBody>
          <a:bodyPr wrap="square" lIns="0" tIns="0" rIns="0" bIns="0" rtlCol="0">
            <a:spAutoFit/>
          </a:bodyPr>
          <a:lstStyle>
            <a:defPPr>
              <a:defRPr lang="zh-CN"/>
            </a:defPPr>
            <a:lvl1pPr algn="just">
              <a:lnSpc>
                <a:spcPts val="18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solidFill>
                  <a:srgbClr val="4F4D50"/>
                </a:solidFill>
                <a:latin typeface="方正黑体简体" panose="02010601030101010101" pitchFamily="2" charset="-122"/>
                <a:ea typeface="方正黑体简体" panose="02010601030101010101" pitchFamily="2" charset="-122"/>
              </a:rPr>
              <a:t>引入第二战略投资者，融资金额</a:t>
            </a:r>
            <a:r>
              <a:rPr lang="en-US" altLang="zh-CN" dirty="0">
                <a:solidFill>
                  <a:srgbClr val="4F4D50"/>
                </a:solidFill>
                <a:latin typeface="方正黑体简体" panose="02010601030101010101" pitchFamily="2" charset="-122"/>
                <a:ea typeface="方正黑体简体" panose="02010601030101010101" pitchFamily="2" charset="-122"/>
              </a:rPr>
              <a:t>250</a:t>
            </a:r>
            <a:r>
              <a:rPr lang="zh-CN" altLang="en-US" dirty="0">
                <a:solidFill>
                  <a:srgbClr val="4F4D50"/>
                </a:solidFill>
                <a:latin typeface="方正黑体简体" panose="02010601030101010101" pitchFamily="2" charset="-122"/>
                <a:ea typeface="方正黑体简体" panose="02010601030101010101" pitchFamily="2" charset="-122"/>
              </a:rPr>
              <a:t>万元人民币</a:t>
            </a:r>
            <a:endParaRPr lang="en-US" altLang="zh-CN" dirty="0">
              <a:solidFill>
                <a:srgbClr val="4F4D50"/>
              </a:solidFill>
              <a:latin typeface="方正黑体简体" panose="02010601030101010101" pitchFamily="2" charset="-122"/>
              <a:ea typeface="方正黑体简体" panose="02010601030101010101" pitchFamily="2" charset="-122"/>
            </a:endParaRPr>
          </a:p>
        </p:txBody>
      </p:sp>
      <p:sp>
        <p:nvSpPr>
          <p:cNvPr id="24" name="TextBox 8"/>
          <p:cNvSpPr txBox="1"/>
          <p:nvPr/>
        </p:nvSpPr>
        <p:spPr>
          <a:xfrm>
            <a:off x="2135560" y="3781397"/>
            <a:ext cx="4023075" cy="230832"/>
          </a:xfrm>
          <a:prstGeom prst="rect">
            <a:avLst/>
          </a:prstGeom>
          <a:noFill/>
        </p:spPr>
        <p:txBody>
          <a:bodyPr wrap="square" lIns="0" tIns="0" rIns="0" bIns="0" rtlCol="0">
            <a:spAutoFit/>
          </a:bodyPr>
          <a:lstStyle>
            <a:defPPr>
              <a:defRPr lang="zh-CN"/>
            </a:defPPr>
            <a:lvl1pPr algn="just">
              <a:lnSpc>
                <a:spcPts val="18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r>
              <a:rPr lang="zh-CN" altLang="en-US" dirty="0">
                <a:solidFill>
                  <a:srgbClr val="4F4D50"/>
                </a:solidFill>
                <a:latin typeface="方正黑体简体" panose="02010601030101010101" pitchFamily="2" charset="-122"/>
                <a:ea typeface="方正黑体简体" panose="02010601030101010101" pitchFamily="2" charset="-122"/>
              </a:rPr>
              <a:t>种子轮融资</a:t>
            </a:r>
            <a:r>
              <a:rPr lang="en-US" altLang="zh-CN" dirty="0">
                <a:solidFill>
                  <a:srgbClr val="4F4D50"/>
                </a:solidFill>
                <a:latin typeface="方正黑体简体" panose="02010601030101010101" pitchFamily="2" charset="-122"/>
                <a:ea typeface="方正黑体简体" panose="02010601030101010101" pitchFamily="2" charset="-122"/>
              </a:rPr>
              <a:t>50</a:t>
            </a:r>
            <a:r>
              <a:rPr lang="zh-CN" altLang="en-US" dirty="0">
                <a:solidFill>
                  <a:srgbClr val="4F4D50"/>
                </a:solidFill>
                <a:latin typeface="方正黑体简体" panose="02010601030101010101" pitchFamily="2" charset="-122"/>
                <a:ea typeface="方正黑体简体" panose="02010601030101010101" pitchFamily="2" charset="-122"/>
              </a:rPr>
              <a:t>万人民币</a:t>
            </a:r>
            <a:endParaRPr lang="en-US" altLang="zh-CN" dirty="0">
              <a:solidFill>
                <a:srgbClr val="4F4D50"/>
              </a:solidFill>
              <a:latin typeface="方正黑体简体" panose="02010601030101010101" pitchFamily="2" charset="-122"/>
              <a:ea typeface="方正黑体简体" panose="02010601030101010101" pitchFamily="2" charset="-122"/>
            </a:endParaRPr>
          </a:p>
        </p:txBody>
      </p:sp>
      <p:sp>
        <p:nvSpPr>
          <p:cNvPr id="25" name="TextBox 38"/>
          <p:cNvSpPr txBox="1"/>
          <p:nvPr/>
        </p:nvSpPr>
        <p:spPr>
          <a:xfrm>
            <a:off x="1205795" y="2570188"/>
            <a:ext cx="929765" cy="215444"/>
          </a:xfrm>
          <a:prstGeom prst="rect">
            <a:avLst/>
          </a:prstGeom>
          <a:noFill/>
        </p:spPr>
        <p:txBody>
          <a:bodyPr wrap="square" lIns="0" tIns="0" rIns="0" bIns="0">
            <a:spAutoFit/>
          </a:bodyPr>
          <a:lstStyle/>
          <a:p>
            <a:pPr algn="just" fontAlgn="auto">
              <a:spcBef>
                <a:spcPts val="0"/>
              </a:spcBef>
              <a:spcAft>
                <a:spcPts val="0"/>
              </a:spcAft>
              <a:defRPr/>
            </a:pPr>
            <a:r>
              <a:rPr lang="zh-CN" altLang="en-US" sz="1400" dirty="0" smtClean="0">
                <a:solidFill>
                  <a:srgbClr val="4F4D50"/>
                </a:solidFill>
                <a:latin typeface="方正黑体简体" panose="02010601030101010101" pitchFamily="2" charset="-122"/>
                <a:ea typeface="方正黑体简体" panose="02010601030101010101" pitchFamily="2" charset="-122"/>
              </a:rPr>
              <a:t>第一阶段</a:t>
            </a:r>
            <a:endParaRPr lang="zh-CN" altLang="en-US" sz="1400" dirty="0">
              <a:solidFill>
                <a:srgbClr val="4F4D50"/>
              </a:solidFill>
              <a:latin typeface="方正黑体简体" panose="02010601030101010101" pitchFamily="2" charset="-122"/>
              <a:ea typeface="方正黑体简体" panose="02010601030101010101" pitchFamily="2" charset="-122"/>
            </a:endParaRPr>
          </a:p>
        </p:txBody>
      </p:sp>
      <p:sp>
        <p:nvSpPr>
          <p:cNvPr id="26" name="TextBox 39"/>
          <p:cNvSpPr txBox="1"/>
          <p:nvPr/>
        </p:nvSpPr>
        <p:spPr>
          <a:xfrm>
            <a:off x="1205795" y="3175984"/>
            <a:ext cx="929765" cy="215444"/>
          </a:xfrm>
          <a:prstGeom prst="rect">
            <a:avLst/>
          </a:prstGeom>
          <a:noFill/>
        </p:spPr>
        <p:txBody>
          <a:bodyPr wrap="square" lIns="0" tIns="0" rIns="0" bIns="0">
            <a:spAutoFit/>
          </a:bodyPr>
          <a:lstStyle/>
          <a:p>
            <a:pPr algn="just" fontAlgn="auto">
              <a:spcBef>
                <a:spcPts val="0"/>
              </a:spcBef>
              <a:spcAft>
                <a:spcPts val="0"/>
              </a:spcAft>
              <a:defRPr/>
            </a:pPr>
            <a:r>
              <a:rPr lang="zh-CN" altLang="en-US" sz="1400" dirty="0" smtClean="0">
                <a:solidFill>
                  <a:srgbClr val="4F4D50"/>
                </a:solidFill>
                <a:latin typeface="方正黑体简体" panose="02010601030101010101" pitchFamily="2" charset="-122"/>
                <a:ea typeface="方正黑体简体" panose="02010601030101010101" pitchFamily="2" charset="-122"/>
              </a:rPr>
              <a:t>第二阶段</a:t>
            </a:r>
            <a:endParaRPr lang="zh-CN" altLang="en-US" sz="1400" dirty="0">
              <a:solidFill>
                <a:srgbClr val="4F4D50"/>
              </a:solidFill>
              <a:latin typeface="方正黑体简体" panose="02010601030101010101" pitchFamily="2" charset="-122"/>
              <a:ea typeface="方正黑体简体" panose="02010601030101010101" pitchFamily="2" charset="-122"/>
            </a:endParaRPr>
          </a:p>
        </p:txBody>
      </p:sp>
      <p:sp>
        <p:nvSpPr>
          <p:cNvPr id="27" name="TextBox 41"/>
          <p:cNvSpPr txBox="1"/>
          <p:nvPr/>
        </p:nvSpPr>
        <p:spPr>
          <a:xfrm>
            <a:off x="1205795" y="3781780"/>
            <a:ext cx="929765" cy="215444"/>
          </a:xfrm>
          <a:prstGeom prst="rect">
            <a:avLst/>
          </a:prstGeom>
          <a:noFill/>
        </p:spPr>
        <p:txBody>
          <a:bodyPr wrap="square" lIns="0" tIns="0" rIns="0" bIns="0">
            <a:spAutoFit/>
          </a:bodyPr>
          <a:lstStyle/>
          <a:p>
            <a:pPr algn="just" fontAlgn="auto">
              <a:spcBef>
                <a:spcPts val="0"/>
              </a:spcBef>
              <a:spcAft>
                <a:spcPts val="0"/>
              </a:spcAft>
              <a:defRPr/>
            </a:pPr>
            <a:r>
              <a:rPr lang="zh-CN" altLang="en-US" sz="1400" dirty="0" smtClean="0">
                <a:solidFill>
                  <a:srgbClr val="4F4D50"/>
                </a:solidFill>
                <a:latin typeface="方正黑体简体" panose="02010601030101010101" pitchFamily="2" charset="-122"/>
                <a:ea typeface="方正黑体简体" panose="02010601030101010101" pitchFamily="2" charset="-122"/>
              </a:rPr>
              <a:t>第三阶段</a:t>
            </a:r>
            <a:endParaRPr lang="zh-CN" altLang="en-US" sz="1400" dirty="0">
              <a:solidFill>
                <a:srgbClr val="4F4D50"/>
              </a:solidFill>
              <a:latin typeface="方正黑体简体" panose="02010601030101010101" pitchFamily="2" charset="-122"/>
              <a:ea typeface="方正黑体简体" panose="02010601030101010101" pitchFamily="2" charset="-122"/>
            </a:endParaRPr>
          </a:p>
        </p:txBody>
      </p:sp>
      <p:graphicFrame>
        <p:nvGraphicFramePr>
          <p:cNvPr id="28" name="图表 27"/>
          <p:cNvGraphicFramePr/>
          <p:nvPr>
            <p:extLst>
              <p:ext uri="{D42A27DB-BD31-4B8C-83A1-F6EECF244321}">
                <p14:modId xmlns:p14="http://schemas.microsoft.com/office/powerpoint/2010/main" val="2040856427"/>
              </p:ext>
            </p:extLst>
          </p:nvPr>
        </p:nvGraphicFramePr>
        <p:xfrm>
          <a:off x="6875149" y="1811717"/>
          <a:ext cx="4390626" cy="4277014"/>
        </p:xfrm>
        <a:graphic>
          <a:graphicData uri="http://schemas.openxmlformats.org/drawingml/2006/chart">
            <c:chart xmlns:c="http://schemas.openxmlformats.org/drawingml/2006/chart" xmlns:r="http://schemas.openxmlformats.org/officeDocument/2006/relationships" r:id="rId3"/>
          </a:graphicData>
        </a:graphic>
      </p:graphicFrame>
      <p:sp>
        <p:nvSpPr>
          <p:cNvPr id="29" name="TextBox 38"/>
          <p:cNvSpPr txBox="1"/>
          <p:nvPr/>
        </p:nvSpPr>
        <p:spPr>
          <a:xfrm>
            <a:off x="1205795" y="2020755"/>
            <a:ext cx="1224136" cy="246221"/>
          </a:xfrm>
          <a:prstGeom prst="rect">
            <a:avLst/>
          </a:prstGeom>
          <a:noFill/>
        </p:spPr>
        <p:txBody>
          <a:bodyPr wrap="square" lIns="0" tIns="0" rIns="0" bIns="0">
            <a:spAutoFit/>
          </a:bodyPr>
          <a:lstStyle/>
          <a:p>
            <a:pPr algn="just" fontAlgn="auto">
              <a:spcBef>
                <a:spcPts val="0"/>
              </a:spcBef>
              <a:spcAft>
                <a:spcPts val="0"/>
              </a:spcAft>
              <a:defRPr/>
            </a:pPr>
            <a:r>
              <a:rPr lang="zh-CN" altLang="en-US" sz="1600" dirty="0">
                <a:solidFill>
                  <a:srgbClr val="4F4D50"/>
                </a:solidFill>
                <a:latin typeface="方正黑体简体" panose="02010601030101010101" pitchFamily="2" charset="-122"/>
                <a:ea typeface="方正黑体简体" panose="02010601030101010101" pitchFamily="2" charset="-122"/>
              </a:rPr>
              <a:t>融资</a:t>
            </a:r>
            <a:r>
              <a:rPr lang="zh-CN" altLang="en-US" sz="1600" dirty="0" smtClean="0">
                <a:solidFill>
                  <a:srgbClr val="4F4D50"/>
                </a:solidFill>
                <a:latin typeface="方正黑体简体" panose="02010601030101010101" pitchFamily="2" charset="-122"/>
                <a:ea typeface="方正黑体简体" panose="02010601030101010101" pitchFamily="2" charset="-122"/>
              </a:rPr>
              <a:t>计划</a:t>
            </a:r>
            <a:endParaRPr lang="zh-CN" altLang="en-US" sz="1600" dirty="0">
              <a:solidFill>
                <a:srgbClr val="4F4D50"/>
              </a:solidFill>
              <a:latin typeface="方正黑体简体" panose="02010601030101010101" pitchFamily="2" charset="-122"/>
              <a:ea typeface="方正黑体简体" panose="02010601030101010101" pitchFamily="2" charset="-122"/>
            </a:endParaRPr>
          </a:p>
        </p:txBody>
      </p:sp>
      <p:sp>
        <p:nvSpPr>
          <p:cNvPr id="30" name="圆角矩形 29"/>
          <p:cNvSpPr/>
          <p:nvPr/>
        </p:nvSpPr>
        <p:spPr>
          <a:xfrm>
            <a:off x="1163261" y="5192499"/>
            <a:ext cx="1280475" cy="320736"/>
          </a:xfrm>
          <a:prstGeom prst="roundRect">
            <a:avLst>
              <a:gd name="adj" fmla="val 50000"/>
            </a:avLst>
          </a:prstGeom>
          <a:solidFill>
            <a:schemeClr val="bg1"/>
          </a:solidFill>
          <a:ln w="9525">
            <a:noFill/>
          </a:ln>
          <a:effectLst>
            <a:outerShdw blurRad="88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200" dirty="0" smtClean="0">
                <a:solidFill>
                  <a:srgbClr val="4F4D50"/>
                </a:solidFill>
                <a:latin typeface="方正黑体简体" panose="02010601030101010101" pitchFamily="2" charset="-122"/>
                <a:ea typeface="方正黑体简体" panose="02010601030101010101" pitchFamily="2" charset="-122"/>
              </a:rPr>
              <a:t>平台建设</a:t>
            </a:r>
            <a:endParaRPr lang="zh-CN" altLang="en-US" sz="1200" dirty="0">
              <a:solidFill>
                <a:srgbClr val="4F4D50"/>
              </a:solidFill>
              <a:latin typeface="方正黑体简体" panose="02010601030101010101" pitchFamily="2" charset="-122"/>
              <a:ea typeface="方正黑体简体" panose="02010601030101010101" pitchFamily="2" charset="-122"/>
            </a:endParaRPr>
          </a:p>
        </p:txBody>
      </p:sp>
      <p:sp>
        <p:nvSpPr>
          <p:cNvPr id="31" name="圆角矩形 30"/>
          <p:cNvSpPr/>
          <p:nvPr/>
        </p:nvSpPr>
        <p:spPr>
          <a:xfrm>
            <a:off x="2551406" y="5192499"/>
            <a:ext cx="1280475" cy="320736"/>
          </a:xfrm>
          <a:prstGeom prst="roundRect">
            <a:avLst>
              <a:gd name="adj" fmla="val 50000"/>
            </a:avLst>
          </a:prstGeom>
          <a:solidFill>
            <a:schemeClr val="bg1"/>
          </a:solidFill>
          <a:ln w="9525">
            <a:noFill/>
          </a:ln>
          <a:effectLst>
            <a:outerShdw blurRad="88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200" dirty="0" smtClean="0">
                <a:solidFill>
                  <a:srgbClr val="4F4D50"/>
                </a:solidFill>
                <a:latin typeface="方正黑体简体" panose="02010601030101010101" pitchFamily="2" charset="-122"/>
                <a:ea typeface="方正黑体简体" panose="02010601030101010101" pitchFamily="2" charset="-122"/>
              </a:rPr>
              <a:t>产品研发</a:t>
            </a:r>
            <a:endParaRPr lang="zh-CN" altLang="en-US" sz="1200" dirty="0">
              <a:solidFill>
                <a:srgbClr val="4F4D50"/>
              </a:solidFill>
              <a:latin typeface="方正黑体简体" panose="02010601030101010101" pitchFamily="2" charset="-122"/>
              <a:ea typeface="方正黑体简体" panose="02010601030101010101" pitchFamily="2" charset="-122"/>
            </a:endParaRPr>
          </a:p>
        </p:txBody>
      </p:sp>
      <p:sp>
        <p:nvSpPr>
          <p:cNvPr id="32" name="圆角矩形 31"/>
          <p:cNvSpPr/>
          <p:nvPr/>
        </p:nvSpPr>
        <p:spPr>
          <a:xfrm>
            <a:off x="3939551" y="5192499"/>
            <a:ext cx="1280475" cy="320736"/>
          </a:xfrm>
          <a:prstGeom prst="roundRect">
            <a:avLst>
              <a:gd name="adj" fmla="val 50000"/>
            </a:avLst>
          </a:prstGeom>
          <a:solidFill>
            <a:schemeClr val="bg1"/>
          </a:solidFill>
          <a:ln w="9525">
            <a:noFill/>
          </a:ln>
          <a:effectLst>
            <a:outerShdw blurRad="88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200" dirty="0" smtClean="0">
                <a:solidFill>
                  <a:srgbClr val="4F4D50"/>
                </a:solidFill>
                <a:latin typeface="方正黑体简体" panose="02010601030101010101" pitchFamily="2" charset="-122"/>
                <a:ea typeface="方正黑体简体" panose="02010601030101010101" pitchFamily="2" charset="-122"/>
              </a:rPr>
              <a:t>推广运营</a:t>
            </a:r>
            <a:endParaRPr lang="zh-CN" altLang="en-US" sz="1200" dirty="0">
              <a:solidFill>
                <a:srgbClr val="4F4D50"/>
              </a:solidFill>
              <a:latin typeface="方正黑体简体" panose="02010601030101010101" pitchFamily="2" charset="-122"/>
              <a:ea typeface="方正黑体简体" panose="02010601030101010101" pitchFamily="2" charset="-122"/>
            </a:endParaRPr>
          </a:p>
        </p:txBody>
      </p:sp>
      <p:sp>
        <p:nvSpPr>
          <p:cNvPr id="33" name="圆角矩形 32"/>
          <p:cNvSpPr/>
          <p:nvPr/>
        </p:nvSpPr>
        <p:spPr>
          <a:xfrm>
            <a:off x="5327695" y="5192499"/>
            <a:ext cx="1280475" cy="320736"/>
          </a:xfrm>
          <a:prstGeom prst="roundRect">
            <a:avLst>
              <a:gd name="adj" fmla="val 50000"/>
            </a:avLst>
          </a:prstGeom>
          <a:solidFill>
            <a:schemeClr val="bg1"/>
          </a:solidFill>
          <a:ln w="9525">
            <a:noFill/>
          </a:ln>
          <a:effectLst>
            <a:outerShdw blurRad="889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1"/>
          <a:lstStyle/>
          <a:p>
            <a:pPr algn="ctr"/>
            <a:r>
              <a:rPr lang="zh-CN" altLang="en-US" sz="1200" dirty="0" smtClean="0">
                <a:solidFill>
                  <a:srgbClr val="4F4D50"/>
                </a:solidFill>
                <a:latin typeface="方正黑体简体" panose="02010601030101010101" pitchFamily="2" charset="-122"/>
                <a:ea typeface="方正黑体简体" panose="02010601030101010101" pitchFamily="2" charset="-122"/>
              </a:rPr>
              <a:t>市场拓展</a:t>
            </a:r>
            <a:endParaRPr lang="zh-CN" altLang="en-US" sz="1200" dirty="0">
              <a:solidFill>
                <a:srgbClr val="4F4D50"/>
              </a:solidFill>
              <a:latin typeface="方正黑体简体" panose="02010601030101010101" pitchFamily="2" charset="-122"/>
              <a:ea typeface="方正黑体简体" panose="02010601030101010101" pitchFamily="2" charset="-122"/>
            </a:endParaRPr>
          </a:p>
        </p:txBody>
      </p:sp>
      <p:sp>
        <p:nvSpPr>
          <p:cNvPr id="34" name="TextBox 38"/>
          <p:cNvSpPr txBox="1"/>
          <p:nvPr/>
        </p:nvSpPr>
        <p:spPr>
          <a:xfrm>
            <a:off x="1205795" y="4592505"/>
            <a:ext cx="1224136" cy="246221"/>
          </a:xfrm>
          <a:prstGeom prst="rect">
            <a:avLst/>
          </a:prstGeom>
          <a:noFill/>
        </p:spPr>
        <p:txBody>
          <a:bodyPr wrap="square" lIns="0" tIns="0" rIns="0" bIns="0">
            <a:spAutoFit/>
          </a:bodyPr>
          <a:lstStyle/>
          <a:p>
            <a:pPr algn="just" fontAlgn="auto">
              <a:spcBef>
                <a:spcPts val="0"/>
              </a:spcBef>
              <a:spcAft>
                <a:spcPts val="0"/>
              </a:spcAft>
              <a:defRPr/>
            </a:pPr>
            <a:r>
              <a:rPr lang="zh-CN" altLang="en-US" sz="1600" dirty="0" smtClean="0">
                <a:solidFill>
                  <a:srgbClr val="4F4D50"/>
                </a:solidFill>
                <a:latin typeface="方正黑体简体" panose="02010601030101010101" pitchFamily="2" charset="-122"/>
                <a:ea typeface="方正黑体简体" panose="02010601030101010101" pitchFamily="2" charset="-122"/>
              </a:rPr>
              <a:t>资金用途</a:t>
            </a:r>
            <a:endParaRPr lang="zh-CN" altLang="en-US" sz="1600" dirty="0">
              <a:solidFill>
                <a:srgbClr val="4F4D50"/>
              </a:solidFill>
              <a:latin typeface="方正黑体简体" panose="02010601030101010101" pitchFamily="2" charset="-122"/>
              <a:ea typeface="方正黑体简体" panose="02010601030101010101" pitchFamily="2" charset="-122"/>
            </a:endParaRPr>
          </a:p>
        </p:txBody>
      </p:sp>
    </p:spTree>
    <p:extLst>
      <p:ext uri="{BB962C8B-B14F-4D97-AF65-F5344CB8AC3E}">
        <p14:creationId xmlns:p14="http://schemas.microsoft.com/office/powerpoint/2010/main" val="296309308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p:cTn id="12" dur="500" fill="hold"/>
                                        <p:tgtEl>
                                          <p:spTgt spid="25"/>
                                        </p:tgtEl>
                                        <p:attrNameLst>
                                          <p:attrName>ppt_w</p:attrName>
                                        </p:attrNameLst>
                                      </p:cBhvr>
                                      <p:tavLst>
                                        <p:tav tm="0">
                                          <p:val>
                                            <p:fltVal val="0"/>
                                          </p:val>
                                        </p:tav>
                                        <p:tav tm="100000">
                                          <p:val>
                                            <p:strVal val="#ppt_w"/>
                                          </p:val>
                                        </p:tav>
                                      </p:tavLst>
                                    </p:anim>
                                    <p:anim calcmode="lin" valueType="num">
                                      <p:cBhvr>
                                        <p:cTn id="13" dur="500" fill="hold"/>
                                        <p:tgtEl>
                                          <p:spTgt spid="25"/>
                                        </p:tgtEl>
                                        <p:attrNameLst>
                                          <p:attrName>ppt_h</p:attrName>
                                        </p:attrNameLst>
                                      </p:cBhvr>
                                      <p:tavLst>
                                        <p:tav tm="0">
                                          <p:val>
                                            <p:fltVal val="0"/>
                                          </p:val>
                                        </p:tav>
                                        <p:tav tm="100000">
                                          <p:val>
                                            <p:strVal val="#ppt_h"/>
                                          </p:val>
                                        </p:tav>
                                      </p:tavLst>
                                    </p:anim>
                                    <p:animEffect transition="in" filter="fade">
                                      <p:cBhvr>
                                        <p:cTn id="14" dur="500"/>
                                        <p:tgtEl>
                                          <p:spTgt spid="25"/>
                                        </p:tgtEl>
                                      </p:cBhvr>
                                    </p:animEffect>
                                  </p:childTnLst>
                                </p:cTn>
                              </p:par>
                              <p:par>
                                <p:cTn id="15" presetID="10" presetClass="entr" presetSubtype="0" fill="hold" grpId="0" nodeType="withEffect">
                                  <p:stCondLst>
                                    <p:cond delay="30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grpId="0" nodeType="withEffect">
                                  <p:stCondLst>
                                    <p:cond delay="600"/>
                                  </p:stCondLst>
                                  <p:childTnLst>
                                    <p:set>
                                      <p:cBhvr>
                                        <p:cTn id="19" dur="1" fill="hold">
                                          <p:stCondLst>
                                            <p:cond delay="0"/>
                                          </p:stCondLst>
                                        </p:cTn>
                                        <p:tgtEl>
                                          <p:spTgt spid="27"/>
                                        </p:tgtEl>
                                        <p:attrNameLst>
                                          <p:attrName>style.visibility</p:attrName>
                                        </p:attrNameLst>
                                      </p:cBhvr>
                                      <p:to>
                                        <p:strVal val="visible"/>
                                      </p:to>
                                    </p:set>
                                    <p:animEffect transition="in" filter="fade">
                                      <p:cBhvr>
                                        <p:cTn id="20" dur="500"/>
                                        <p:tgtEl>
                                          <p:spTgt spid="27"/>
                                        </p:tgtEl>
                                      </p:cBhvr>
                                    </p:animEffect>
                                  </p:childTnLst>
                                </p:cTn>
                              </p:par>
                            </p:childTnLst>
                          </p:cTn>
                        </p:par>
                        <p:par>
                          <p:cTn id="21" fill="hold">
                            <p:stCondLst>
                              <p:cond delay="16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par>
                          <p:cTn id="25" fill="hold">
                            <p:stCondLst>
                              <p:cond delay="2100"/>
                            </p:stCondLst>
                            <p:childTnLst>
                              <p:par>
                                <p:cTn id="26" presetID="22" presetClass="entr" presetSubtype="8"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left)">
                                      <p:cBhvr>
                                        <p:cTn id="28" dur="500"/>
                                        <p:tgtEl>
                                          <p:spTgt spid="23"/>
                                        </p:tgtEl>
                                      </p:cBhvr>
                                    </p:animEffect>
                                  </p:childTnLst>
                                </p:cTn>
                              </p:par>
                            </p:childTnLst>
                          </p:cTn>
                        </p:par>
                        <p:par>
                          <p:cTn id="29" fill="hold">
                            <p:stCondLst>
                              <p:cond delay="2600"/>
                            </p:stCondLst>
                            <p:childTnLst>
                              <p:par>
                                <p:cTn id="30" presetID="22" presetClass="entr" presetSubtype="8" fill="hold" grpId="0" nodeType="after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par>
                          <p:cTn id="33" fill="hold">
                            <p:stCondLst>
                              <p:cond delay="3100"/>
                            </p:stCondLst>
                            <p:childTnLst>
                              <p:par>
                                <p:cTn id="34" presetID="2" presetClass="entr" presetSubtype="8" fill="hold" grpId="0" nodeType="afterEffect">
                                  <p:stCondLst>
                                    <p:cond delay="0"/>
                                  </p:stCondLst>
                                  <p:childTnLst>
                                    <p:set>
                                      <p:cBhvr>
                                        <p:cTn id="35" dur="1" fill="hold">
                                          <p:stCondLst>
                                            <p:cond delay="0"/>
                                          </p:stCondLst>
                                        </p:cTn>
                                        <p:tgtEl>
                                          <p:spTgt spid="34"/>
                                        </p:tgtEl>
                                        <p:attrNameLst>
                                          <p:attrName>style.visibility</p:attrName>
                                        </p:attrNameLst>
                                      </p:cBhvr>
                                      <p:to>
                                        <p:strVal val="visible"/>
                                      </p:to>
                                    </p:set>
                                    <p:anim calcmode="lin" valueType="num">
                                      <p:cBhvr additive="base">
                                        <p:cTn id="36" dur="500" fill="hold"/>
                                        <p:tgtEl>
                                          <p:spTgt spid="34"/>
                                        </p:tgtEl>
                                        <p:attrNameLst>
                                          <p:attrName>ppt_x</p:attrName>
                                        </p:attrNameLst>
                                      </p:cBhvr>
                                      <p:tavLst>
                                        <p:tav tm="0">
                                          <p:val>
                                            <p:strVal val="0-#ppt_w/2"/>
                                          </p:val>
                                        </p:tav>
                                        <p:tav tm="100000">
                                          <p:val>
                                            <p:strVal val="#ppt_x"/>
                                          </p:val>
                                        </p:tav>
                                      </p:tavLst>
                                    </p:anim>
                                    <p:anim calcmode="lin" valueType="num">
                                      <p:cBhvr additive="base">
                                        <p:cTn id="37" dur="500" fill="hold"/>
                                        <p:tgtEl>
                                          <p:spTgt spid="34"/>
                                        </p:tgtEl>
                                        <p:attrNameLst>
                                          <p:attrName>ppt_y</p:attrName>
                                        </p:attrNameLst>
                                      </p:cBhvr>
                                      <p:tavLst>
                                        <p:tav tm="0">
                                          <p:val>
                                            <p:strVal val="#ppt_y"/>
                                          </p:val>
                                        </p:tav>
                                        <p:tav tm="100000">
                                          <p:val>
                                            <p:strVal val="#ppt_y"/>
                                          </p:val>
                                        </p:tav>
                                      </p:tavLst>
                                    </p:anim>
                                  </p:childTnLst>
                                </p:cTn>
                              </p:par>
                            </p:childTnLst>
                          </p:cTn>
                        </p:par>
                        <p:par>
                          <p:cTn id="38" fill="hold">
                            <p:stCondLst>
                              <p:cond delay="3600"/>
                            </p:stCondLst>
                            <p:childTnLst>
                              <p:par>
                                <p:cTn id="39" presetID="1" presetClass="entr" presetSubtype="0" fill="hold" grpId="1" nodeType="afterEffect">
                                  <p:stCondLst>
                                    <p:cond delay="0"/>
                                  </p:stCondLst>
                                  <p:childTnLst>
                                    <p:set>
                                      <p:cBhvr>
                                        <p:cTn id="40" dur="1" fill="hold">
                                          <p:stCondLst>
                                            <p:cond delay="0"/>
                                          </p:stCondLst>
                                        </p:cTn>
                                        <p:tgtEl>
                                          <p:spTgt spid="30"/>
                                        </p:tgtEl>
                                        <p:attrNameLst>
                                          <p:attrName>style.visibility</p:attrName>
                                        </p:attrNameLst>
                                      </p:cBhvr>
                                      <p:to>
                                        <p:strVal val="visible"/>
                                      </p:to>
                                    </p:set>
                                  </p:childTnLst>
                                </p:cTn>
                              </p:par>
                              <p:par>
                                <p:cTn id="41" presetID="64" presetClass="path" presetSubtype="0" accel="50000" decel="50000" fill="hold" grpId="0" nodeType="withEffect">
                                  <p:stCondLst>
                                    <p:cond delay="0"/>
                                  </p:stCondLst>
                                  <p:childTnLst>
                                    <p:animMotion origin="layout" path="M 3.33333E-6 0.25439 L 3.33333E-6 4.44444E-6 " pathEditMode="relative" rAng="0" ptsTypes="AA">
                                      <p:cBhvr>
                                        <p:cTn id="42" dur="500" fill="hold"/>
                                        <p:tgtEl>
                                          <p:spTgt spid="30"/>
                                        </p:tgtEl>
                                        <p:attrNameLst>
                                          <p:attrName>ppt_x</p:attrName>
                                          <p:attrName>ppt_y</p:attrName>
                                        </p:attrNameLst>
                                      </p:cBhvr>
                                      <p:rCtr x="0" y="-12731"/>
                                    </p:animMotion>
                                  </p:childTnLst>
                                </p:cTn>
                              </p:par>
                            </p:childTnLst>
                          </p:cTn>
                        </p:par>
                        <p:par>
                          <p:cTn id="43" fill="hold">
                            <p:stCondLst>
                              <p:cond delay="4100"/>
                            </p:stCondLst>
                            <p:childTnLst>
                              <p:par>
                                <p:cTn id="44" presetID="1" presetClass="entr" presetSubtype="0" fill="hold" grpId="1" nodeType="after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64" presetClass="path" presetSubtype="0" accel="50000" decel="50000" fill="hold" grpId="0" nodeType="withEffect">
                                  <p:stCondLst>
                                    <p:cond delay="0"/>
                                  </p:stCondLst>
                                  <p:childTnLst>
                                    <p:animMotion origin="layout" path="M 1.25E-6 0.25439 L 1.25E-6 4.44444E-6 " pathEditMode="relative" rAng="0" ptsTypes="AA">
                                      <p:cBhvr>
                                        <p:cTn id="47" dur="500" fill="hold"/>
                                        <p:tgtEl>
                                          <p:spTgt spid="31"/>
                                        </p:tgtEl>
                                        <p:attrNameLst>
                                          <p:attrName>ppt_x</p:attrName>
                                          <p:attrName>ppt_y</p:attrName>
                                        </p:attrNameLst>
                                      </p:cBhvr>
                                      <p:rCtr x="0" y="-12731"/>
                                    </p:animMotion>
                                  </p:childTnLst>
                                </p:cTn>
                              </p:par>
                            </p:childTnLst>
                          </p:cTn>
                        </p:par>
                        <p:par>
                          <p:cTn id="48" fill="hold">
                            <p:stCondLst>
                              <p:cond delay="4600"/>
                            </p:stCondLst>
                            <p:childTnLst>
                              <p:par>
                                <p:cTn id="49" presetID="1" presetClass="entr" presetSubtype="0" fill="hold" grpId="1" nodeType="afterEffect">
                                  <p:stCondLst>
                                    <p:cond delay="0"/>
                                  </p:stCondLst>
                                  <p:childTnLst>
                                    <p:set>
                                      <p:cBhvr>
                                        <p:cTn id="50" dur="1" fill="hold">
                                          <p:stCondLst>
                                            <p:cond delay="0"/>
                                          </p:stCondLst>
                                        </p:cTn>
                                        <p:tgtEl>
                                          <p:spTgt spid="32"/>
                                        </p:tgtEl>
                                        <p:attrNameLst>
                                          <p:attrName>style.visibility</p:attrName>
                                        </p:attrNameLst>
                                      </p:cBhvr>
                                      <p:to>
                                        <p:strVal val="visible"/>
                                      </p:to>
                                    </p:set>
                                  </p:childTnLst>
                                </p:cTn>
                              </p:par>
                              <p:par>
                                <p:cTn id="51" presetID="64" presetClass="path" presetSubtype="0" accel="50000" decel="50000" fill="hold" grpId="0" nodeType="withEffect">
                                  <p:stCondLst>
                                    <p:cond delay="0"/>
                                  </p:stCondLst>
                                  <p:childTnLst>
                                    <p:animMotion origin="layout" path="M -1.04167E-6 0.25439 L -1.04167E-6 4.44444E-6 " pathEditMode="relative" rAng="0" ptsTypes="AA">
                                      <p:cBhvr>
                                        <p:cTn id="52" dur="500" fill="hold"/>
                                        <p:tgtEl>
                                          <p:spTgt spid="32"/>
                                        </p:tgtEl>
                                        <p:attrNameLst>
                                          <p:attrName>ppt_x</p:attrName>
                                          <p:attrName>ppt_y</p:attrName>
                                        </p:attrNameLst>
                                      </p:cBhvr>
                                      <p:rCtr x="0" y="-12731"/>
                                    </p:animMotion>
                                  </p:childTnLst>
                                </p:cTn>
                              </p:par>
                            </p:childTnLst>
                          </p:cTn>
                        </p:par>
                        <p:par>
                          <p:cTn id="53" fill="hold">
                            <p:stCondLst>
                              <p:cond delay="5100"/>
                            </p:stCondLst>
                            <p:childTnLst>
                              <p:par>
                                <p:cTn id="54" presetID="1" presetClass="entr" presetSubtype="0" fill="hold" grpId="1" nodeType="afterEffect">
                                  <p:stCondLst>
                                    <p:cond delay="0"/>
                                  </p:stCondLst>
                                  <p:childTnLst>
                                    <p:set>
                                      <p:cBhvr>
                                        <p:cTn id="55" dur="1" fill="hold">
                                          <p:stCondLst>
                                            <p:cond delay="0"/>
                                          </p:stCondLst>
                                        </p:cTn>
                                        <p:tgtEl>
                                          <p:spTgt spid="33"/>
                                        </p:tgtEl>
                                        <p:attrNameLst>
                                          <p:attrName>style.visibility</p:attrName>
                                        </p:attrNameLst>
                                      </p:cBhvr>
                                      <p:to>
                                        <p:strVal val="visible"/>
                                      </p:to>
                                    </p:set>
                                  </p:childTnLst>
                                </p:cTn>
                              </p:par>
                              <p:par>
                                <p:cTn id="56" presetID="64" presetClass="path" presetSubtype="0" accel="50000" decel="50000" fill="hold" grpId="0" nodeType="withEffect">
                                  <p:stCondLst>
                                    <p:cond delay="0"/>
                                  </p:stCondLst>
                                  <p:childTnLst>
                                    <p:animMotion origin="layout" path="M -3.125E-6 0.25439 L -3.125E-6 4.44444E-6 " pathEditMode="relative" rAng="0" ptsTypes="AA">
                                      <p:cBhvr>
                                        <p:cTn id="57" dur="500" fill="hold"/>
                                        <p:tgtEl>
                                          <p:spTgt spid="33"/>
                                        </p:tgtEl>
                                        <p:attrNameLst>
                                          <p:attrName>ppt_x</p:attrName>
                                          <p:attrName>ppt_y</p:attrName>
                                        </p:attrNameLst>
                                      </p:cBhvr>
                                      <p:rCtr x="0" y="-12731"/>
                                    </p:animMotion>
                                  </p:childTnLst>
                                </p:cTn>
                              </p:par>
                            </p:childTnLst>
                          </p:cTn>
                        </p:par>
                        <p:par>
                          <p:cTn id="58" fill="hold">
                            <p:stCondLst>
                              <p:cond delay="5600"/>
                            </p:stCondLst>
                            <p:childTnLst>
                              <p:par>
                                <p:cTn id="59" presetID="10" presetClass="entr" presetSubtype="0" fill="hold" grpId="0"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1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5" grpId="0"/>
      <p:bldP spid="26" grpId="0"/>
      <p:bldP spid="27" grpId="0"/>
      <p:bldGraphic spid="28" grpId="0">
        <p:bldAsOne/>
      </p:bldGraphic>
      <p:bldP spid="29" grpId="0"/>
      <p:bldP spid="30" grpId="0" animBg="1"/>
      <p:bldP spid="30" grpId="1" animBg="1"/>
      <p:bldP spid="31" grpId="0" animBg="1"/>
      <p:bldP spid="31" grpId="1" animBg="1"/>
      <p:bldP spid="32" grpId="0" animBg="1"/>
      <p:bldP spid="32" grpId="1" animBg="1"/>
      <p:bldP spid="33" grpId="0" animBg="1"/>
      <p:bldP spid="33" grpId="1" animBg="1"/>
      <p:bldP spid="3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图表 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GraphicFramePr/>
          <p:nvPr>
            <p:extLst>
              <p:ext uri="{D42A27DB-BD31-4B8C-83A1-F6EECF244321}">
                <p14:modId xmlns:p14="http://schemas.microsoft.com/office/powerpoint/2010/main" val="3788769180"/>
              </p:ext>
            </p:extLst>
          </p:nvPr>
        </p:nvGraphicFramePr>
        <p:xfrm>
          <a:off x="-155085" y="1793218"/>
          <a:ext cx="6415884" cy="4277901"/>
        </p:xfrm>
        <a:graphic>
          <a:graphicData uri="http://schemas.openxmlformats.org/drawingml/2006/chart">
            <c:chart xmlns:c="http://schemas.openxmlformats.org/drawingml/2006/chart" xmlns:r="http://schemas.openxmlformats.org/officeDocument/2006/relationships" r:id="rId3"/>
          </a:graphicData>
        </a:graphic>
      </p:graphicFrame>
      <p:sp>
        <p:nvSpPr>
          <p:cNvPr id="9" name="文本框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txBox="1">
            <a:spLocks noChangeArrowheads="1"/>
          </p:cNvSpPr>
          <p:nvPr/>
        </p:nvSpPr>
        <p:spPr bwMode="auto">
          <a:xfrm>
            <a:off x="922521" y="2458106"/>
            <a:ext cx="2579083" cy="707886"/>
          </a:xfrm>
          <a:prstGeom prst="rect">
            <a:avLst/>
          </a:prstGeom>
          <a:noFill/>
          <a:ln>
            <a:noFill/>
          </a:ln>
        </p:spPr>
        <p:txBody>
          <a:bodyPr wrap="square">
            <a:spAutoFit/>
          </a:bodyPr>
          <a:lstStyle>
            <a:lvl1pPr>
              <a:defRPr sz="1300">
                <a:solidFill>
                  <a:schemeClr val="tx1"/>
                </a:solidFill>
                <a:latin typeface="Arial" panose="020B0604020202020204" pitchFamily="34" charset="0"/>
                <a:ea typeface="微软雅黑" panose="020B0503020204020204" pitchFamily="34" charset="-122"/>
              </a:defRPr>
            </a:lvl1pPr>
            <a:lvl2pPr marL="742950" indent="-285750">
              <a:defRPr sz="1300">
                <a:solidFill>
                  <a:schemeClr val="tx1"/>
                </a:solidFill>
                <a:latin typeface="Arial" panose="020B0604020202020204" pitchFamily="34" charset="0"/>
                <a:ea typeface="微软雅黑" panose="020B0503020204020204" pitchFamily="34" charset="-122"/>
              </a:defRPr>
            </a:lvl2pPr>
            <a:lvl3pPr marL="1143000" indent="-228600">
              <a:defRPr sz="1300">
                <a:solidFill>
                  <a:schemeClr val="tx1"/>
                </a:solidFill>
                <a:latin typeface="Arial" panose="020B0604020202020204" pitchFamily="34" charset="0"/>
                <a:ea typeface="微软雅黑" panose="020B0503020204020204" pitchFamily="34" charset="-122"/>
              </a:defRPr>
            </a:lvl3pPr>
            <a:lvl4pPr marL="1600200" indent="-228600">
              <a:defRPr sz="1300">
                <a:solidFill>
                  <a:schemeClr val="tx1"/>
                </a:solidFill>
                <a:latin typeface="Arial" panose="020B0604020202020204" pitchFamily="34" charset="0"/>
                <a:ea typeface="微软雅黑" panose="020B0503020204020204" pitchFamily="34" charset="-122"/>
              </a:defRPr>
            </a:lvl4pPr>
            <a:lvl5pPr marL="2057400" indent="-228600">
              <a:defRPr sz="1300">
                <a:solidFill>
                  <a:schemeClr val="tx1"/>
                </a:solidFill>
                <a:latin typeface="Arial" panose="020B0604020202020204" pitchFamily="34" charset="0"/>
                <a:ea typeface="微软雅黑" panose="020B0503020204020204" pitchFamily="34" charset="-122"/>
              </a:defRPr>
            </a:lvl5pPr>
            <a:lvl6pPr marL="25146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6pPr>
            <a:lvl7pPr marL="29718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7pPr>
            <a:lvl8pPr marL="34290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8pPr>
            <a:lvl9pPr marL="3886200" indent="-228600" defTabSz="685800" eaLnBrk="0" fontAlgn="base" hangingPunct="0">
              <a:spcBef>
                <a:spcPct val="0"/>
              </a:spcBef>
              <a:spcAft>
                <a:spcPct val="0"/>
              </a:spcAft>
              <a:defRPr sz="1300">
                <a:solidFill>
                  <a:schemeClr val="tx1"/>
                </a:solidFill>
                <a:latin typeface="Arial" panose="020B0604020202020204" pitchFamily="34" charset="0"/>
                <a:ea typeface="微软雅黑" panose="020B0503020204020204" pitchFamily="34" charset="-122"/>
              </a:defRPr>
            </a:lvl9pPr>
          </a:lstStyle>
          <a:p>
            <a:pPr algn="ctr" defTabSz="685783" fontAlgn="base">
              <a:spcBef>
                <a:spcPct val="0"/>
              </a:spcBef>
              <a:spcAft>
                <a:spcPct val="0"/>
              </a:spcAft>
            </a:pPr>
            <a:r>
              <a:rPr lang="en-US" altLang="zh-CN" sz="4000" dirty="0">
                <a:solidFill>
                  <a:schemeClr val="bg1"/>
                </a:solidFill>
                <a:latin typeface="方正黑体简体" panose="02010601030101010101" pitchFamily="2" charset="-122"/>
                <a:ea typeface="方正黑体简体" panose="02010601030101010101" pitchFamily="2" charset="-122"/>
                <a:sym typeface="Calibri" panose="020F0502020204030204" pitchFamily="34" charset="0"/>
              </a:rPr>
              <a:t>20</a:t>
            </a:r>
            <a:r>
              <a:rPr lang="en-US" altLang="zh-CN" sz="2800" dirty="0">
                <a:solidFill>
                  <a:schemeClr val="bg1"/>
                </a:solidFill>
                <a:latin typeface="方正黑体简体" panose="02010601030101010101" pitchFamily="2" charset="-122"/>
                <a:ea typeface="方正黑体简体" panose="02010601030101010101" pitchFamily="2" charset="-122"/>
                <a:sym typeface="Calibri" panose="020F0502020204030204" pitchFamily="34" charset="0"/>
              </a:rPr>
              <a:t>%</a:t>
            </a:r>
            <a:endParaRPr lang="en-US" altLang="zh-CN" sz="1100" dirty="0">
              <a:solidFill>
                <a:schemeClr val="bg1"/>
              </a:solidFill>
              <a:latin typeface="方正黑体简体" panose="02010601030101010101" pitchFamily="2" charset="-122"/>
              <a:ea typeface="方正黑体简体" panose="02010601030101010101" pitchFamily="2" charset="-122"/>
              <a:sym typeface="Calibri" panose="020F0502020204030204" pitchFamily="34" charset="0"/>
            </a:endParaRPr>
          </a:p>
        </p:txBody>
      </p:sp>
      <p:sp>
        <p:nvSpPr>
          <p:cNvPr id="12" name="矩形 11"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7151840" y="2884309"/>
            <a:ext cx="5040161" cy="1898084"/>
          </a:xfrm>
          <a:prstGeom prst="rect">
            <a:avLst/>
          </a:prstGeom>
        </p:spPr>
        <p:txBody>
          <a:bodyPr wrap="none">
            <a:spAutoFit/>
          </a:bodyPr>
          <a:lstStyle/>
          <a:p>
            <a:pPr algn="r"/>
            <a:r>
              <a:rPr lang="en-US" altLang="zh-CN" sz="5867" b="1" dirty="0">
                <a:solidFill>
                  <a:schemeClr val="bg1">
                    <a:lumMod val="85000"/>
                  </a:schemeClr>
                </a:solidFill>
                <a:latin typeface="方正黑体简体" panose="02010601030101010101" pitchFamily="2" charset="-122"/>
                <a:ea typeface="方正黑体简体" panose="02010601030101010101" pitchFamily="2" charset="-122"/>
                <a:sym typeface="Calibri" panose="020F0502020204030204" pitchFamily="34" charset="0"/>
              </a:rPr>
              <a:t>INVESTMENT</a:t>
            </a:r>
          </a:p>
          <a:p>
            <a:pPr algn="r"/>
            <a:r>
              <a:rPr lang="en-US" altLang="zh-CN" sz="5867" b="1" dirty="0">
                <a:solidFill>
                  <a:schemeClr val="bg1">
                    <a:lumMod val="85000"/>
                  </a:schemeClr>
                </a:solidFill>
                <a:latin typeface="方正黑体简体" panose="02010601030101010101" pitchFamily="2" charset="-122"/>
                <a:ea typeface="方正黑体简体" panose="02010601030101010101" pitchFamily="2" charset="-122"/>
                <a:sym typeface="Calibri" panose="020F0502020204030204" pitchFamily="34" charset="0"/>
              </a:rPr>
              <a:t>RETURN</a:t>
            </a:r>
          </a:p>
        </p:txBody>
      </p:sp>
      <p:sp>
        <p:nvSpPr>
          <p:cNvPr id="14" name="矩形 13"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5564226" y="3976109"/>
            <a:ext cx="5886729" cy="1292662"/>
          </a:xfrm>
          <a:prstGeom prst="rect">
            <a:avLst/>
          </a:prstGeom>
        </p:spPr>
        <p:txBody>
          <a:bodyPr wrap="square">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15" name="文本框 5"/>
          <p:cNvSpPr txBox="1">
            <a:spLocks noChangeArrowheads="1"/>
          </p:cNvSpPr>
          <p:nvPr/>
        </p:nvSpPr>
        <p:spPr bwMode="auto">
          <a:xfrm>
            <a:off x="5587088" y="3316615"/>
            <a:ext cx="487665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Calibri Light" panose="020F0302020204030204" pitchFamily="34" charset="0"/>
                <a:ea typeface="方正宋刻本秀楷简体" panose="02000000000000000000" pitchFamily="2" charset="-122"/>
              </a:defRPr>
            </a:lvl1pPr>
            <a:lvl2pPr marL="742950" indent="-285750">
              <a:defRPr sz="1300">
                <a:solidFill>
                  <a:schemeClr val="tx1"/>
                </a:solidFill>
                <a:latin typeface="Calibri Light" panose="020F0302020204030204" pitchFamily="34" charset="0"/>
                <a:ea typeface="方正宋刻本秀楷简体" panose="02000000000000000000" pitchFamily="2" charset="-122"/>
              </a:defRPr>
            </a:lvl2pPr>
            <a:lvl3pPr marL="1143000" indent="-228600">
              <a:defRPr sz="1300">
                <a:solidFill>
                  <a:schemeClr val="tx1"/>
                </a:solidFill>
                <a:latin typeface="Calibri Light" panose="020F0302020204030204" pitchFamily="34" charset="0"/>
                <a:ea typeface="方正宋刻本秀楷简体" panose="02000000000000000000" pitchFamily="2" charset="-122"/>
              </a:defRPr>
            </a:lvl3pPr>
            <a:lvl4pPr marL="1600200" indent="-228600">
              <a:defRPr sz="1300">
                <a:solidFill>
                  <a:schemeClr val="tx1"/>
                </a:solidFill>
                <a:latin typeface="Calibri Light" panose="020F0302020204030204" pitchFamily="34" charset="0"/>
                <a:ea typeface="方正宋刻本秀楷简体" panose="02000000000000000000" pitchFamily="2" charset="-122"/>
              </a:defRPr>
            </a:lvl4pPr>
            <a:lvl5pPr marL="2057400" indent="-228600">
              <a:defRPr sz="1300">
                <a:solidFill>
                  <a:schemeClr val="tx1"/>
                </a:solidFill>
                <a:latin typeface="Calibri Light" panose="020F0302020204030204" pitchFamily="34" charset="0"/>
                <a:ea typeface="方正宋刻本秀楷简体" panose="02000000000000000000" pitchFamily="2" charset="-122"/>
              </a:defRPr>
            </a:lvl5pPr>
            <a:lvl6pPr marL="25146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6pPr>
            <a:lvl7pPr marL="29718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7pPr>
            <a:lvl8pPr marL="34290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8pPr>
            <a:lvl9pPr marL="3886200" indent="-228600" defTabSz="685800" eaLnBrk="0" fontAlgn="base" hangingPunct="0">
              <a:spcBef>
                <a:spcPct val="0"/>
              </a:spcBef>
              <a:spcAft>
                <a:spcPct val="0"/>
              </a:spcAft>
              <a:defRPr sz="1300">
                <a:solidFill>
                  <a:schemeClr val="tx1"/>
                </a:solidFill>
                <a:latin typeface="Calibri Light" panose="020F0302020204030204" pitchFamily="34" charset="0"/>
                <a:ea typeface="方正宋刻本秀楷简体" panose="02000000000000000000" pitchFamily="2" charset="-122"/>
              </a:defRPr>
            </a:lvl9pPr>
          </a:lstStyle>
          <a:p>
            <a:pPr algn="ctr" fontAlgn="base">
              <a:spcBef>
                <a:spcPct val="0"/>
              </a:spcBef>
              <a:spcAft>
                <a:spcPct val="0"/>
              </a:spcAft>
              <a:defRPr/>
            </a:pPr>
            <a:r>
              <a:rPr lang="zh-CN" altLang="en-US" sz="3200" dirty="0">
                <a:solidFill>
                  <a:srgbClr val="4F4D50"/>
                </a:solidFill>
                <a:latin typeface="方正黑体简体" panose="02010601030101010101" pitchFamily="2" charset="-122"/>
                <a:ea typeface="方正黑体简体" panose="02010601030101010101" pitchFamily="2" charset="-122"/>
              </a:rPr>
              <a:t>融资</a:t>
            </a:r>
            <a:r>
              <a:rPr lang="en-US" altLang="zh-CN" sz="3200" dirty="0">
                <a:solidFill>
                  <a:srgbClr val="4F4D50"/>
                </a:solidFill>
                <a:latin typeface="方正黑体简体" panose="02010601030101010101" pitchFamily="2" charset="-122"/>
                <a:ea typeface="方正黑体简体" panose="02010601030101010101" pitchFamily="2" charset="-122"/>
              </a:rPr>
              <a:t>1000W </a:t>
            </a:r>
            <a:r>
              <a:rPr lang="zh-CN" altLang="en-US" sz="3200" dirty="0">
                <a:solidFill>
                  <a:srgbClr val="4F4D50"/>
                </a:solidFill>
                <a:latin typeface="方正黑体简体" panose="02010601030101010101" pitchFamily="2" charset="-122"/>
                <a:ea typeface="方正黑体简体" panose="02010601030101010101" pitchFamily="2" charset="-122"/>
              </a:rPr>
              <a:t>出让</a:t>
            </a:r>
            <a:r>
              <a:rPr lang="en-US" altLang="zh-CN" sz="3200" dirty="0">
                <a:solidFill>
                  <a:srgbClr val="4F4D50"/>
                </a:solidFill>
                <a:latin typeface="方正黑体简体" panose="02010601030101010101" pitchFamily="2" charset="-122"/>
                <a:ea typeface="方正黑体简体" panose="02010601030101010101" pitchFamily="2" charset="-122"/>
              </a:rPr>
              <a:t>20%</a:t>
            </a:r>
            <a:r>
              <a:rPr lang="zh-CN" altLang="en-US" sz="3200" dirty="0">
                <a:solidFill>
                  <a:srgbClr val="4F4D50"/>
                </a:solidFill>
                <a:latin typeface="方正黑体简体" panose="02010601030101010101" pitchFamily="2" charset="-122"/>
                <a:ea typeface="方正黑体简体" panose="02010601030101010101" pitchFamily="2" charset="-122"/>
              </a:rPr>
              <a:t>股份</a:t>
            </a:r>
          </a:p>
        </p:txBody>
      </p:sp>
      <p:cxnSp>
        <p:nvCxnSpPr>
          <p:cNvPr id="16" name="直接连接符 15"/>
          <p:cNvCxnSpPr/>
          <p:nvPr/>
        </p:nvCxnSpPr>
        <p:spPr>
          <a:xfrm>
            <a:off x="5682499" y="3971787"/>
            <a:ext cx="413501"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11" name="组合 10"/>
          <p:cNvGrpSpPr/>
          <p:nvPr/>
        </p:nvGrpSpPr>
        <p:grpSpPr>
          <a:xfrm>
            <a:off x="481368" y="440281"/>
            <a:ext cx="2007509" cy="721887"/>
            <a:chOff x="481368" y="440281"/>
            <a:chExt cx="2007509" cy="721887"/>
          </a:xfrm>
        </p:grpSpPr>
        <p:sp>
          <p:nvSpPr>
            <p:cNvPr id="13"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0"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融资计划</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1" name="矩形 20"/>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9105676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randombar(horizontal)">
                                      <p:cBhvr>
                                        <p:cTn id="7" dur="500"/>
                                        <p:tgtEl>
                                          <p:spTgt spid="8"/>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fade">
                                      <p:cBhvr>
                                        <p:cTn id="11" dur="500"/>
                                        <p:tgtEl>
                                          <p:spTgt spid="12"/>
                                        </p:tgtEl>
                                      </p:cBhvr>
                                    </p:animEffect>
                                  </p:childTnLst>
                                </p:cTn>
                              </p:par>
                              <p:par>
                                <p:cTn id="12" presetID="2" presetClass="entr" presetSubtype="2" fill="hold" grpId="0" nodeType="withEffect">
                                  <p:stCondLst>
                                    <p:cond delay="500"/>
                                  </p:stCondLst>
                                  <p:childTnLst>
                                    <p:set>
                                      <p:cBhvr>
                                        <p:cTn id="13" dur="1" fill="hold">
                                          <p:stCondLst>
                                            <p:cond delay="0"/>
                                          </p:stCondLst>
                                        </p:cTn>
                                        <p:tgtEl>
                                          <p:spTgt spid="14"/>
                                        </p:tgtEl>
                                        <p:attrNameLst>
                                          <p:attrName>style.visibility</p:attrName>
                                        </p:attrNameLst>
                                      </p:cBhvr>
                                      <p:to>
                                        <p:strVal val="visible"/>
                                      </p:to>
                                    </p:set>
                                    <p:anim calcmode="lin" valueType="num">
                                      <p:cBhvr additive="base">
                                        <p:cTn id="14" dur="500" fill="hold"/>
                                        <p:tgtEl>
                                          <p:spTgt spid="14"/>
                                        </p:tgtEl>
                                        <p:attrNameLst>
                                          <p:attrName>ppt_x</p:attrName>
                                        </p:attrNameLst>
                                      </p:cBhvr>
                                      <p:tavLst>
                                        <p:tav tm="0">
                                          <p:val>
                                            <p:strVal val="1+#ppt_w/2"/>
                                          </p:val>
                                        </p:tav>
                                        <p:tav tm="100000">
                                          <p:val>
                                            <p:strVal val="#ppt_x"/>
                                          </p:val>
                                        </p:tav>
                                      </p:tavLst>
                                    </p:anim>
                                    <p:anim calcmode="lin" valueType="num">
                                      <p:cBhvr additive="base">
                                        <p:cTn id="15" dur="500" fill="hold"/>
                                        <p:tgtEl>
                                          <p:spTgt spid="14"/>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50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1+#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500"/>
                                  </p:stCondLst>
                                  <p:childTnLst>
                                    <p:set>
                                      <p:cBhvr>
                                        <p:cTn id="21" dur="1" fill="hold">
                                          <p:stCondLst>
                                            <p:cond delay="0"/>
                                          </p:stCondLst>
                                        </p:cTn>
                                        <p:tgtEl>
                                          <p:spTgt spid="16"/>
                                        </p:tgtEl>
                                        <p:attrNameLst>
                                          <p:attrName>style.visibility</p:attrName>
                                        </p:attrNameLst>
                                      </p:cBhvr>
                                      <p:to>
                                        <p:strVal val="visible"/>
                                      </p:to>
                                    </p:set>
                                    <p:anim calcmode="lin" valueType="num">
                                      <p:cBhvr additive="base">
                                        <p:cTn id="22" dur="500" fill="hold"/>
                                        <p:tgtEl>
                                          <p:spTgt spid="16"/>
                                        </p:tgtEl>
                                        <p:attrNameLst>
                                          <p:attrName>ppt_x</p:attrName>
                                        </p:attrNameLst>
                                      </p:cBhvr>
                                      <p:tavLst>
                                        <p:tav tm="0">
                                          <p:val>
                                            <p:strVal val="1+#ppt_w/2"/>
                                          </p:val>
                                        </p:tav>
                                        <p:tav tm="100000">
                                          <p:val>
                                            <p:strVal val="#ppt_x"/>
                                          </p:val>
                                        </p:tav>
                                      </p:tavLst>
                                    </p:anim>
                                    <p:anim calcmode="lin" valueType="num">
                                      <p:cBhvr additive="base">
                                        <p:cTn id="23"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P spid="12" grpId="0"/>
      <p:bldP spid="14" grpId="0"/>
      <p:bldP spid="1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组合 10"/>
          <p:cNvGrpSpPr/>
          <p:nvPr/>
        </p:nvGrpSpPr>
        <p:grpSpPr>
          <a:xfrm>
            <a:off x="481368" y="440281"/>
            <a:ext cx="2007509" cy="721887"/>
            <a:chOff x="481368" y="440281"/>
            <a:chExt cx="2007509" cy="721887"/>
          </a:xfrm>
        </p:grpSpPr>
        <p:sp>
          <p:nvSpPr>
            <p:cNvPr id="13"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0"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未来规划</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1" name="矩形 20"/>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7" name="TextBox 10"/>
          <p:cNvSpPr txBox="1"/>
          <p:nvPr/>
        </p:nvSpPr>
        <p:spPr>
          <a:xfrm>
            <a:off x="2046218" y="5253528"/>
            <a:ext cx="2067610" cy="484748"/>
          </a:xfrm>
          <a:prstGeom prst="rect">
            <a:avLst/>
          </a:prstGeom>
          <a:noFill/>
        </p:spPr>
        <p:txBody>
          <a:bodyPr wrap="square" lIns="0" tIns="0" rIns="0" bIns="0" rtlCol="0">
            <a:spAutoFit/>
          </a:bodyPr>
          <a:lstStyle>
            <a:defPPr>
              <a:defRPr lang="zh-CN"/>
            </a:defPPr>
            <a:lvl1pPr algn="just">
              <a:lnSpc>
                <a:spcPts val="18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algn="ctr">
              <a:lnSpc>
                <a:spcPct val="150000"/>
              </a:lnSpc>
            </a:pPr>
            <a:r>
              <a:rPr lang="zh-CN" altLang="en-US" sz="1050" dirty="0">
                <a:solidFill>
                  <a:srgbClr val="4F4D50"/>
                </a:solidFill>
                <a:latin typeface="方正黑体简体" panose="02010601030101010101" pitchFamily="2" charset="-122"/>
                <a:ea typeface="方正黑体简体" panose="02010601030101010101" pitchFamily="2" charset="-122"/>
              </a:rPr>
              <a:t>点击输入简要文字内容</a:t>
            </a:r>
            <a:endParaRPr lang="en-US" altLang="zh-CN" sz="1050" dirty="0">
              <a:solidFill>
                <a:srgbClr val="4F4D50"/>
              </a:solidFill>
              <a:latin typeface="方正黑体简体" panose="02010601030101010101" pitchFamily="2" charset="-122"/>
              <a:ea typeface="方正黑体简体" panose="02010601030101010101" pitchFamily="2" charset="-122"/>
            </a:endParaRPr>
          </a:p>
          <a:p>
            <a:pPr algn="ctr">
              <a:lnSpc>
                <a:spcPct val="150000"/>
              </a:lnSpc>
            </a:pPr>
            <a:r>
              <a:rPr lang="zh-CN" altLang="en-US" sz="1050" dirty="0">
                <a:solidFill>
                  <a:srgbClr val="4F4D50"/>
                </a:solidFill>
                <a:latin typeface="方正黑体简体" panose="02010601030101010101" pitchFamily="2" charset="-122"/>
                <a:ea typeface="方正黑体简体" panose="02010601030101010101" pitchFamily="2" charset="-122"/>
              </a:rPr>
              <a:t>文字内容需概括精炼</a:t>
            </a:r>
            <a:endParaRPr lang="en-US" altLang="zh-CN" sz="1050" dirty="0">
              <a:solidFill>
                <a:srgbClr val="4F4D50"/>
              </a:solidFill>
              <a:latin typeface="方正黑体简体" panose="02010601030101010101" pitchFamily="2" charset="-122"/>
              <a:ea typeface="方正黑体简体" panose="02010601030101010101" pitchFamily="2" charset="-122"/>
            </a:endParaRPr>
          </a:p>
        </p:txBody>
      </p:sp>
      <p:sp>
        <p:nvSpPr>
          <p:cNvPr id="18" name="TextBox 16"/>
          <p:cNvSpPr txBox="1"/>
          <p:nvPr/>
        </p:nvSpPr>
        <p:spPr>
          <a:xfrm>
            <a:off x="5220945" y="5311380"/>
            <a:ext cx="1899945" cy="484748"/>
          </a:xfrm>
          <a:prstGeom prst="rect">
            <a:avLst/>
          </a:prstGeom>
          <a:noFill/>
        </p:spPr>
        <p:txBody>
          <a:bodyPr wrap="square" lIns="0" tIns="0" rIns="0" bIns="0" rtlCol="0">
            <a:spAutoFit/>
          </a:bodyPr>
          <a:lstStyle>
            <a:defPPr>
              <a:defRPr lang="zh-CN"/>
            </a:defPPr>
            <a:lvl1pPr algn="just">
              <a:lnSpc>
                <a:spcPts val="18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algn="ctr">
              <a:lnSpc>
                <a:spcPct val="150000"/>
              </a:lnSpc>
            </a:pPr>
            <a:r>
              <a:rPr lang="zh-CN" altLang="en-US" sz="1050" dirty="0">
                <a:solidFill>
                  <a:srgbClr val="4F4D50"/>
                </a:solidFill>
                <a:latin typeface="方正黑体简体" panose="02010601030101010101" pitchFamily="2" charset="-122"/>
                <a:ea typeface="方正黑体简体" panose="02010601030101010101" pitchFamily="2" charset="-122"/>
              </a:rPr>
              <a:t>点击输入简要文字内容</a:t>
            </a:r>
            <a:endParaRPr lang="en-US" altLang="zh-CN" sz="1050" dirty="0">
              <a:solidFill>
                <a:srgbClr val="4F4D50"/>
              </a:solidFill>
              <a:latin typeface="方正黑体简体" panose="02010601030101010101" pitchFamily="2" charset="-122"/>
              <a:ea typeface="方正黑体简体" panose="02010601030101010101" pitchFamily="2" charset="-122"/>
            </a:endParaRPr>
          </a:p>
          <a:p>
            <a:pPr algn="ctr">
              <a:lnSpc>
                <a:spcPct val="150000"/>
              </a:lnSpc>
            </a:pPr>
            <a:r>
              <a:rPr lang="zh-CN" altLang="en-US" sz="1050" dirty="0">
                <a:solidFill>
                  <a:srgbClr val="4F4D50"/>
                </a:solidFill>
                <a:latin typeface="方正黑体简体" panose="02010601030101010101" pitchFamily="2" charset="-122"/>
                <a:ea typeface="方正黑体简体" panose="02010601030101010101" pitchFamily="2" charset="-122"/>
              </a:rPr>
              <a:t>文字内容需概括精炼</a:t>
            </a:r>
            <a:endParaRPr lang="en-US" altLang="zh-CN" sz="1050" dirty="0">
              <a:solidFill>
                <a:srgbClr val="4F4D50"/>
              </a:solidFill>
              <a:latin typeface="方正黑体简体" panose="02010601030101010101" pitchFamily="2" charset="-122"/>
              <a:ea typeface="方正黑体简体" panose="02010601030101010101" pitchFamily="2" charset="-122"/>
            </a:endParaRPr>
          </a:p>
        </p:txBody>
      </p:sp>
      <p:sp>
        <p:nvSpPr>
          <p:cNvPr id="19" name="TextBox 22"/>
          <p:cNvSpPr txBox="1"/>
          <p:nvPr/>
        </p:nvSpPr>
        <p:spPr>
          <a:xfrm>
            <a:off x="8284564" y="5311380"/>
            <a:ext cx="2091731" cy="484748"/>
          </a:xfrm>
          <a:prstGeom prst="rect">
            <a:avLst/>
          </a:prstGeom>
          <a:noFill/>
        </p:spPr>
        <p:txBody>
          <a:bodyPr wrap="square" lIns="0" tIns="0" rIns="0" bIns="0" rtlCol="0">
            <a:spAutoFit/>
          </a:bodyPr>
          <a:lstStyle>
            <a:defPPr>
              <a:defRPr lang="zh-CN"/>
            </a:defPPr>
            <a:lvl1pPr algn="just">
              <a:lnSpc>
                <a:spcPts val="1800"/>
              </a:lnSpc>
              <a:defRPr sz="1200">
                <a:solidFill>
                  <a:schemeClr val="tx1">
                    <a:lumMod val="65000"/>
                    <a:lumOff val="35000"/>
                  </a:schemeClr>
                </a:solidFill>
                <a:latin typeface="微软雅黑 Light" panose="020B0502040204020203" pitchFamily="34" charset="-122"/>
                <a:ea typeface="微软雅黑 Light" panose="020B0502040204020203" pitchFamily="34" charset="-122"/>
              </a:defRPr>
            </a:lvl1pPr>
          </a:lstStyle>
          <a:p>
            <a:pPr algn="ctr">
              <a:lnSpc>
                <a:spcPct val="150000"/>
              </a:lnSpc>
            </a:pPr>
            <a:r>
              <a:rPr lang="zh-CN" altLang="en-US" sz="1050" dirty="0">
                <a:solidFill>
                  <a:srgbClr val="4F4D50"/>
                </a:solidFill>
                <a:latin typeface="方正黑体简体" panose="02010601030101010101" pitchFamily="2" charset="-122"/>
                <a:ea typeface="方正黑体简体" panose="02010601030101010101" pitchFamily="2" charset="-122"/>
              </a:rPr>
              <a:t>点击输入简要文字内容</a:t>
            </a:r>
            <a:endParaRPr lang="en-US" altLang="zh-CN" sz="1050" dirty="0">
              <a:solidFill>
                <a:srgbClr val="4F4D50"/>
              </a:solidFill>
              <a:latin typeface="方正黑体简体" panose="02010601030101010101" pitchFamily="2" charset="-122"/>
              <a:ea typeface="方正黑体简体" panose="02010601030101010101" pitchFamily="2" charset="-122"/>
            </a:endParaRPr>
          </a:p>
          <a:p>
            <a:pPr algn="ctr">
              <a:lnSpc>
                <a:spcPct val="150000"/>
              </a:lnSpc>
            </a:pPr>
            <a:r>
              <a:rPr lang="zh-CN" altLang="en-US" sz="1050" dirty="0">
                <a:solidFill>
                  <a:srgbClr val="4F4D50"/>
                </a:solidFill>
                <a:latin typeface="方正黑体简体" panose="02010601030101010101" pitchFamily="2" charset="-122"/>
                <a:ea typeface="方正黑体简体" panose="02010601030101010101" pitchFamily="2" charset="-122"/>
              </a:rPr>
              <a:t>文字内容需概括精炼</a:t>
            </a:r>
            <a:endParaRPr lang="en-US" altLang="zh-CN" sz="1050" dirty="0">
              <a:solidFill>
                <a:srgbClr val="4F4D50"/>
              </a:solidFill>
              <a:latin typeface="方正黑体简体" panose="02010601030101010101" pitchFamily="2" charset="-122"/>
              <a:ea typeface="方正黑体简体" panose="02010601030101010101" pitchFamily="2" charset="-122"/>
            </a:endParaRPr>
          </a:p>
        </p:txBody>
      </p:sp>
      <p:sp>
        <p:nvSpPr>
          <p:cNvPr id="22" name="椭圆 21"/>
          <p:cNvSpPr/>
          <p:nvPr/>
        </p:nvSpPr>
        <p:spPr>
          <a:xfrm>
            <a:off x="1854324" y="2679673"/>
            <a:ext cx="2304000" cy="2304000"/>
          </a:xfrm>
          <a:prstGeom prst="ellipse">
            <a:avLst/>
          </a:prstGeom>
          <a:solidFill>
            <a:schemeClr val="bg1"/>
          </a:solidFill>
          <a:ln w="1270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F4D50"/>
              </a:solidFill>
              <a:latin typeface="方正黑体简体" panose="02010601030101010101" pitchFamily="2" charset="-122"/>
              <a:ea typeface="方正黑体简体" panose="02010601030101010101" pitchFamily="2" charset="-122"/>
            </a:endParaRPr>
          </a:p>
        </p:txBody>
      </p:sp>
      <p:sp>
        <p:nvSpPr>
          <p:cNvPr id="23" name="TextBox 30"/>
          <p:cNvSpPr txBox="1"/>
          <p:nvPr/>
        </p:nvSpPr>
        <p:spPr>
          <a:xfrm>
            <a:off x="1999627" y="3284826"/>
            <a:ext cx="2073468"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2133" b="0" dirty="0">
                <a:solidFill>
                  <a:srgbClr val="4F4D50"/>
                </a:solidFill>
                <a:latin typeface="方正黑体简体" panose="02010601030101010101" pitchFamily="2" charset="-122"/>
                <a:ea typeface="方正黑体简体" panose="02010601030101010101" pitchFamily="2" charset="-122"/>
              </a:rPr>
              <a:t>销售额突破</a:t>
            </a:r>
            <a:endParaRPr lang="en-US" altLang="zh-CN" sz="2133" b="0" dirty="0">
              <a:solidFill>
                <a:srgbClr val="4F4D50"/>
              </a:solidFill>
              <a:latin typeface="方正黑体简体" panose="02010601030101010101" pitchFamily="2" charset="-122"/>
              <a:ea typeface="方正黑体简体" panose="02010601030101010101" pitchFamily="2" charset="-122"/>
            </a:endParaRPr>
          </a:p>
          <a:p>
            <a:r>
              <a:rPr lang="en-US" altLang="zh-CN" sz="4267" dirty="0">
                <a:solidFill>
                  <a:srgbClr val="4F4D50"/>
                </a:solidFill>
                <a:latin typeface="方正黑体简体" panose="02010601030101010101" pitchFamily="2" charset="-122"/>
                <a:ea typeface="方正黑体简体" panose="02010601030101010101" pitchFamily="2" charset="-122"/>
              </a:rPr>
              <a:t>5</a:t>
            </a:r>
            <a:r>
              <a:rPr lang="zh-CN" altLang="en-US" sz="4267" dirty="0">
                <a:solidFill>
                  <a:srgbClr val="4F4D50"/>
                </a:solidFill>
                <a:latin typeface="方正黑体简体" panose="02010601030101010101" pitchFamily="2" charset="-122"/>
                <a:ea typeface="方正黑体简体" panose="02010601030101010101" pitchFamily="2" charset="-122"/>
              </a:rPr>
              <a:t>个亿</a:t>
            </a:r>
          </a:p>
        </p:txBody>
      </p:sp>
      <p:sp>
        <p:nvSpPr>
          <p:cNvPr id="24" name="椭圆 23"/>
          <p:cNvSpPr/>
          <p:nvPr/>
        </p:nvSpPr>
        <p:spPr>
          <a:xfrm>
            <a:off x="4951195" y="2671301"/>
            <a:ext cx="2304000" cy="2304000"/>
          </a:xfrm>
          <a:prstGeom prst="ellipse">
            <a:avLst/>
          </a:prstGeom>
          <a:solidFill>
            <a:schemeClr val="bg1"/>
          </a:solidFill>
          <a:ln w="1270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F4D50"/>
              </a:solidFill>
              <a:latin typeface="方正黑体简体" panose="02010601030101010101" pitchFamily="2" charset="-122"/>
              <a:ea typeface="方正黑体简体" panose="02010601030101010101" pitchFamily="2" charset="-122"/>
            </a:endParaRPr>
          </a:p>
        </p:txBody>
      </p:sp>
      <p:sp>
        <p:nvSpPr>
          <p:cNvPr id="25" name="TextBox 31"/>
          <p:cNvSpPr txBox="1"/>
          <p:nvPr/>
        </p:nvSpPr>
        <p:spPr>
          <a:xfrm>
            <a:off x="5220944" y="3330858"/>
            <a:ext cx="1764501"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2133" b="0" dirty="0">
                <a:solidFill>
                  <a:srgbClr val="4F4D50"/>
                </a:solidFill>
                <a:latin typeface="方正黑体简体" panose="02010601030101010101" pitchFamily="2" charset="-122"/>
                <a:ea typeface="方正黑体简体" panose="02010601030101010101" pitchFamily="2" charset="-122"/>
              </a:rPr>
              <a:t>加盟店超过</a:t>
            </a:r>
            <a:endParaRPr lang="en-US" altLang="zh-CN" sz="2133" b="0" dirty="0">
              <a:solidFill>
                <a:srgbClr val="4F4D50"/>
              </a:solidFill>
              <a:latin typeface="方正黑体简体" panose="02010601030101010101" pitchFamily="2" charset="-122"/>
              <a:ea typeface="方正黑体简体" panose="02010601030101010101" pitchFamily="2" charset="-122"/>
            </a:endParaRPr>
          </a:p>
          <a:p>
            <a:r>
              <a:rPr lang="en-US" altLang="zh-CN" sz="4267" dirty="0">
                <a:solidFill>
                  <a:srgbClr val="4F4D50"/>
                </a:solidFill>
                <a:latin typeface="方正黑体简体" panose="02010601030101010101" pitchFamily="2" charset="-122"/>
                <a:ea typeface="方正黑体简体" panose="02010601030101010101" pitchFamily="2" charset="-122"/>
              </a:rPr>
              <a:t>5</a:t>
            </a:r>
            <a:r>
              <a:rPr lang="zh-CN" altLang="en-US" sz="4267" dirty="0">
                <a:solidFill>
                  <a:srgbClr val="4F4D50"/>
                </a:solidFill>
                <a:latin typeface="方正黑体简体" panose="02010601030101010101" pitchFamily="2" charset="-122"/>
                <a:ea typeface="方正黑体简体" panose="02010601030101010101" pitchFamily="2" charset="-122"/>
              </a:rPr>
              <a:t>千家</a:t>
            </a:r>
          </a:p>
        </p:txBody>
      </p:sp>
      <p:sp>
        <p:nvSpPr>
          <p:cNvPr id="26" name="椭圆 25"/>
          <p:cNvSpPr/>
          <p:nvPr/>
        </p:nvSpPr>
        <p:spPr>
          <a:xfrm>
            <a:off x="8103870" y="2680575"/>
            <a:ext cx="2304000" cy="2304000"/>
          </a:xfrm>
          <a:prstGeom prst="ellipse">
            <a:avLst/>
          </a:prstGeom>
          <a:solidFill>
            <a:schemeClr val="bg1"/>
          </a:solidFill>
          <a:ln w="12700">
            <a:solidFill>
              <a:schemeClr val="bg1">
                <a:lumMod val="75000"/>
              </a:schemeClr>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4F4D50"/>
              </a:solidFill>
              <a:latin typeface="方正黑体简体" panose="02010601030101010101" pitchFamily="2" charset="-122"/>
              <a:ea typeface="方正黑体简体" panose="02010601030101010101" pitchFamily="2" charset="-122"/>
            </a:endParaRPr>
          </a:p>
        </p:txBody>
      </p:sp>
      <p:sp>
        <p:nvSpPr>
          <p:cNvPr id="27" name="TextBox 32"/>
          <p:cNvSpPr txBox="1"/>
          <p:nvPr/>
        </p:nvSpPr>
        <p:spPr>
          <a:xfrm>
            <a:off x="8369071" y="3352963"/>
            <a:ext cx="1773599" cy="984885"/>
          </a:xfrm>
          <a:prstGeom prst="rect">
            <a:avLst/>
          </a:prstGeom>
          <a:noFill/>
        </p:spPr>
        <p:txBody>
          <a:bodyPr wrap="square" lIns="0" tIns="0" rIns="0" bIns="0" rtlCol="0">
            <a:spAutoFit/>
          </a:bodyPr>
          <a:lstStyle>
            <a:defPPr>
              <a:defRPr lang="zh-CN"/>
            </a:defPPr>
            <a:lvl1pPr algn="ctr">
              <a:defRPr sz="1400" b="1">
                <a:solidFill>
                  <a:schemeClr val="bg1"/>
                </a:solidFill>
                <a:latin typeface="微软雅黑" pitchFamily="34" charset="-122"/>
                <a:ea typeface="微软雅黑" pitchFamily="34" charset="-122"/>
              </a:defRPr>
            </a:lvl1pPr>
          </a:lstStyle>
          <a:p>
            <a:r>
              <a:rPr lang="zh-CN" altLang="en-US" sz="2133" b="0" dirty="0">
                <a:solidFill>
                  <a:srgbClr val="4F4D50"/>
                </a:solidFill>
                <a:latin typeface="方正黑体简体" panose="02010601030101010101" pitchFamily="2" charset="-122"/>
                <a:ea typeface="方正黑体简体" panose="02010601030101010101" pitchFamily="2" charset="-122"/>
              </a:rPr>
              <a:t>产品销售覆盖</a:t>
            </a:r>
            <a:endParaRPr lang="en-US" altLang="zh-CN" sz="2133" b="0" dirty="0">
              <a:solidFill>
                <a:srgbClr val="4F4D50"/>
              </a:solidFill>
              <a:latin typeface="方正黑体简体" panose="02010601030101010101" pitchFamily="2" charset="-122"/>
              <a:ea typeface="方正黑体简体" panose="02010601030101010101" pitchFamily="2" charset="-122"/>
            </a:endParaRPr>
          </a:p>
          <a:p>
            <a:r>
              <a:rPr lang="en-US" altLang="zh-CN" sz="4267" dirty="0">
                <a:solidFill>
                  <a:srgbClr val="4F4D50"/>
                </a:solidFill>
                <a:latin typeface="方正黑体简体" panose="02010601030101010101" pitchFamily="2" charset="-122"/>
                <a:ea typeface="方正黑体简体" panose="02010601030101010101" pitchFamily="2" charset="-122"/>
              </a:rPr>
              <a:t>5</a:t>
            </a:r>
            <a:r>
              <a:rPr lang="zh-CN" altLang="en-US" sz="4267" dirty="0">
                <a:solidFill>
                  <a:srgbClr val="4F4D50"/>
                </a:solidFill>
                <a:latin typeface="方正黑体简体" panose="02010601030101010101" pitchFamily="2" charset="-122"/>
                <a:ea typeface="方正黑体简体" panose="02010601030101010101" pitchFamily="2" charset="-122"/>
              </a:rPr>
              <a:t>大洲</a:t>
            </a:r>
          </a:p>
        </p:txBody>
      </p:sp>
      <p:sp>
        <p:nvSpPr>
          <p:cNvPr id="28" name="矩形 27" descr="e7d195523061f1c09e9d68d7cf438b91ef959ecb14fc25d26BBA7F7DBC18E55DFF4014AF651F0BF2569D4B6C1DA7F1A4683A481403BD872FC687266AD13265C1DE7C373772FD8728ABDD69ADD03BFF5BE2862BC891DBB79E831677839DA1A1704E8AE592028226C9E918C0B50881C89B77AB8D1B44EF594EC5FCAA7D071964C2C3832D0F3E7F2E7532694B2E8EF2793F"/>
          <p:cNvSpPr/>
          <p:nvPr/>
        </p:nvSpPr>
        <p:spPr>
          <a:xfrm>
            <a:off x="1662639" y="1814705"/>
            <a:ext cx="8881110" cy="553998"/>
          </a:xfrm>
          <a:prstGeom prst="rect">
            <a:avLst/>
          </a:prstGeom>
        </p:spPr>
        <p:txBody>
          <a:bodyPr wrap="square">
            <a:spAutoFit/>
          </a:bodyPr>
          <a:lstStyle/>
          <a:p>
            <a:pPr algn="ctr">
              <a:lnSpc>
                <a:spcPct val="15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点击输入简要文字解说，解说文字尽量概括精炼，不用多余的文字修饰，简洁精准的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概点击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解说解说</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a:t>
            </a: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187765760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1000"/>
                                        <p:tgtEl>
                                          <p:spTgt spid="23"/>
                                        </p:tgtEl>
                                      </p:cBhvr>
                                    </p:animEffect>
                                    <p:anim calcmode="lin" valueType="num">
                                      <p:cBhvr>
                                        <p:cTn id="13" dur="1000" fill="hold"/>
                                        <p:tgtEl>
                                          <p:spTgt spid="23"/>
                                        </p:tgtEl>
                                        <p:attrNameLst>
                                          <p:attrName>ppt_x</p:attrName>
                                        </p:attrNameLst>
                                      </p:cBhvr>
                                      <p:tavLst>
                                        <p:tav tm="0">
                                          <p:val>
                                            <p:strVal val="#ppt_x"/>
                                          </p:val>
                                        </p:tav>
                                        <p:tav tm="100000">
                                          <p:val>
                                            <p:strVal val="#ppt_x"/>
                                          </p:val>
                                        </p:tav>
                                      </p:tavLst>
                                    </p:anim>
                                    <p:anim calcmode="lin" valueType="num">
                                      <p:cBhvr>
                                        <p:cTn id="14" dur="1000" fill="hold"/>
                                        <p:tgtEl>
                                          <p:spTgt spid="23"/>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25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1000"/>
                                        <p:tgtEl>
                                          <p:spTgt spid="24"/>
                                        </p:tgtEl>
                                      </p:cBhvr>
                                    </p:animEffect>
                                    <p:anim calcmode="lin" valueType="num">
                                      <p:cBhvr>
                                        <p:cTn id="18" dur="1000" fill="hold"/>
                                        <p:tgtEl>
                                          <p:spTgt spid="24"/>
                                        </p:tgtEl>
                                        <p:attrNameLst>
                                          <p:attrName>ppt_x</p:attrName>
                                        </p:attrNameLst>
                                      </p:cBhvr>
                                      <p:tavLst>
                                        <p:tav tm="0">
                                          <p:val>
                                            <p:strVal val="#ppt_x"/>
                                          </p:val>
                                        </p:tav>
                                        <p:tav tm="100000">
                                          <p:val>
                                            <p:strVal val="#ppt_x"/>
                                          </p:val>
                                        </p:tav>
                                      </p:tavLst>
                                    </p:anim>
                                    <p:anim calcmode="lin" valueType="num">
                                      <p:cBhvr>
                                        <p:cTn id="19" dur="1000" fill="hold"/>
                                        <p:tgtEl>
                                          <p:spTgt spid="24"/>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250"/>
                                  </p:stCondLst>
                                  <p:childTnLst>
                                    <p:set>
                                      <p:cBhvr>
                                        <p:cTn id="21" dur="1" fill="hold">
                                          <p:stCondLst>
                                            <p:cond delay="0"/>
                                          </p:stCondLst>
                                        </p:cTn>
                                        <p:tgtEl>
                                          <p:spTgt spid="25"/>
                                        </p:tgtEl>
                                        <p:attrNameLst>
                                          <p:attrName>style.visibility</p:attrName>
                                        </p:attrNameLst>
                                      </p:cBhvr>
                                      <p:to>
                                        <p:strVal val="visible"/>
                                      </p:to>
                                    </p:set>
                                    <p:animEffect transition="in" filter="fade">
                                      <p:cBhvr>
                                        <p:cTn id="22" dur="1000"/>
                                        <p:tgtEl>
                                          <p:spTgt spid="25"/>
                                        </p:tgtEl>
                                      </p:cBhvr>
                                    </p:animEffect>
                                    <p:anim calcmode="lin" valueType="num">
                                      <p:cBhvr>
                                        <p:cTn id="23" dur="1000" fill="hold"/>
                                        <p:tgtEl>
                                          <p:spTgt spid="25"/>
                                        </p:tgtEl>
                                        <p:attrNameLst>
                                          <p:attrName>ppt_x</p:attrName>
                                        </p:attrNameLst>
                                      </p:cBhvr>
                                      <p:tavLst>
                                        <p:tav tm="0">
                                          <p:val>
                                            <p:strVal val="#ppt_x"/>
                                          </p:val>
                                        </p:tav>
                                        <p:tav tm="100000">
                                          <p:val>
                                            <p:strVal val="#ppt_x"/>
                                          </p:val>
                                        </p:tav>
                                      </p:tavLst>
                                    </p:anim>
                                    <p:anim calcmode="lin" valueType="num">
                                      <p:cBhvr>
                                        <p:cTn id="24" dur="1000" fill="hold"/>
                                        <p:tgtEl>
                                          <p:spTgt spid="25"/>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50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500"/>
                                  </p:stCondLst>
                                  <p:childTnLst>
                                    <p:set>
                                      <p:cBhvr>
                                        <p:cTn id="31" dur="1" fill="hold">
                                          <p:stCondLst>
                                            <p:cond delay="0"/>
                                          </p:stCondLst>
                                        </p:cTn>
                                        <p:tgtEl>
                                          <p:spTgt spid="27"/>
                                        </p:tgtEl>
                                        <p:attrNameLst>
                                          <p:attrName>style.visibility</p:attrName>
                                        </p:attrNameLst>
                                      </p:cBhvr>
                                      <p:to>
                                        <p:strVal val="visible"/>
                                      </p:to>
                                    </p:set>
                                    <p:animEffect transition="in" filter="fade">
                                      <p:cBhvr>
                                        <p:cTn id="32" dur="1000"/>
                                        <p:tgtEl>
                                          <p:spTgt spid="27"/>
                                        </p:tgtEl>
                                      </p:cBhvr>
                                    </p:animEffect>
                                    <p:anim calcmode="lin" valueType="num">
                                      <p:cBhvr>
                                        <p:cTn id="33" dur="1000" fill="hold"/>
                                        <p:tgtEl>
                                          <p:spTgt spid="27"/>
                                        </p:tgtEl>
                                        <p:attrNameLst>
                                          <p:attrName>ppt_x</p:attrName>
                                        </p:attrNameLst>
                                      </p:cBhvr>
                                      <p:tavLst>
                                        <p:tav tm="0">
                                          <p:val>
                                            <p:strVal val="#ppt_x"/>
                                          </p:val>
                                        </p:tav>
                                        <p:tav tm="100000">
                                          <p:val>
                                            <p:strVal val="#ppt_x"/>
                                          </p:val>
                                        </p:tav>
                                      </p:tavLst>
                                    </p:anim>
                                    <p:anim calcmode="lin" valueType="num">
                                      <p:cBhvr>
                                        <p:cTn id="34" dur="1000" fill="hold"/>
                                        <p:tgtEl>
                                          <p:spTgt spid="27"/>
                                        </p:tgtEl>
                                        <p:attrNameLst>
                                          <p:attrName>ppt_y</p:attrName>
                                        </p:attrNameLst>
                                      </p:cBhvr>
                                      <p:tavLst>
                                        <p:tav tm="0">
                                          <p:val>
                                            <p:strVal val="#ppt_y+.1"/>
                                          </p:val>
                                        </p:tav>
                                        <p:tav tm="100000">
                                          <p:val>
                                            <p:strVal val="#ppt_y"/>
                                          </p:val>
                                        </p:tav>
                                      </p:tavLst>
                                    </p:anim>
                                  </p:childTnLst>
                                </p:cTn>
                              </p:par>
                            </p:childTnLst>
                          </p:cTn>
                        </p:par>
                        <p:par>
                          <p:cTn id="35" fill="hold">
                            <p:stCondLst>
                              <p:cond delay="1500"/>
                            </p:stCondLst>
                            <p:childTnLst>
                              <p:par>
                                <p:cTn id="36" presetID="16" presetClass="entr" presetSubtype="21"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barn(inVertical)">
                                      <p:cBhvr>
                                        <p:cTn id="38" dur="800"/>
                                        <p:tgtEl>
                                          <p:spTgt spid="17"/>
                                        </p:tgtEl>
                                      </p:cBhvr>
                                    </p:animEffect>
                                  </p:childTnLst>
                                </p:cTn>
                              </p:par>
                              <p:par>
                                <p:cTn id="39" presetID="16" presetClass="entr" presetSubtype="21" fill="hold" grpId="0" nodeType="withEffect">
                                  <p:stCondLst>
                                    <p:cond delay="200"/>
                                  </p:stCondLst>
                                  <p:childTnLst>
                                    <p:set>
                                      <p:cBhvr>
                                        <p:cTn id="40" dur="1" fill="hold">
                                          <p:stCondLst>
                                            <p:cond delay="0"/>
                                          </p:stCondLst>
                                        </p:cTn>
                                        <p:tgtEl>
                                          <p:spTgt spid="18"/>
                                        </p:tgtEl>
                                        <p:attrNameLst>
                                          <p:attrName>style.visibility</p:attrName>
                                        </p:attrNameLst>
                                      </p:cBhvr>
                                      <p:to>
                                        <p:strVal val="visible"/>
                                      </p:to>
                                    </p:set>
                                    <p:animEffect transition="in" filter="barn(inVertical)">
                                      <p:cBhvr>
                                        <p:cTn id="41" dur="800"/>
                                        <p:tgtEl>
                                          <p:spTgt spid="18"/>
                                        </p:tgtEl>
                                      </p:cBhvr>
                                    </p:animEffect>
                                  </p:childTnLst>
                                </p:cTn>
                              </p:par>
                              <p:par>
                                <p:cTn id="42" presetID="16" presetClass="entr" presetSubtype="21" fill="hold" grpId="0" nodeType="withEffect">
                                  <p:stCondLst>
                                    <p:cond delay="400"/>
                                  </p:stCondLst>
                                  <p:childTnLst>
                                    <p:set>
                                      <p:cBhvr>
                                        <p:cTn id="43" dur="1" fill="hold">
                                          <p:stCondLst>
                                            <p:cond delay="0"/>
                                          </p:stCondLst>
                                        </p:cTn>
                                        <p:tgtEl>
                                          <p:spTgt spid="19"/>
                                        </p:tgtEl>
                                        <p:attrNameLst>
                                          <p:attrName>style.visibility</p:attrName>
                                        </p:attrNameLst>
                                      </p:cBhvr>
                                      <p:to>
                                        <p:strVal val="visible"/>
                                      </p:to>
                                    </p:set>
                                    <p:animEffect transition="in" filter="barn(inVertical)">
                                      <p:cBhvr>
                                        <p:cTn id="44" dur="800"/>
                                        <p:tgtEl>
                                          <p:spTgt spid="19"/>
                                        </p:tgtEl>
                                      </p:cBhvr>
                                    </p:animEffect>
                                  </p:childTnLst>
                                </p:cTn>
                              </p:par>
                              <p:par>
                                <p:cTn id="45" presetID="2" presetClass="entr" presetSubtype="2" fill="hold" grpId="0" nodeType="withEffect">
                                  <p:stCondLst>
                                    <p:cond delay="500"/>
                                  </p:stCondLst>
                                  <p:childTnLst>
                                    <p:set>
                                      <p:cBhvr>
                                        <p:cTn id="46" dur="1" fill="hold">
                                          <p:stCondLst>
                                            <p:cond delay="0"/>
                                          </p:stCondLst>
                                        </p:cTn>
                                        <p:tgtEl>
                                          <p:spTgt spid="28"/>
                                        </p:tgtEl>
                                        <p:attrNameLst>
                                          <p:attrName>style.visibility</p:attrName>
                                        </p:attrNameLst>
                                      </p:cBhvr>
                                      <p:to>
                                        <p:strVal val="visible"/>
                                      </p:to>
                                    </p:set>
                                    <p:anim calcmode="lin" valueType="num">
                                      <p:cBhvr additive="base">
                                        <p:cTn id="47" dur="500" fill="hold"/>
                                        <p:tgtEl>
                                          <p:spTgt spid="28"/>
                                        </p:tgtEl>
                                        <p:attrNameLst>
                                          <p:attrName>ppt_x</p:attrName>
                                        </p:attrNameLst>
                                      </p:cBhvr>
                                      <p:tavLst>
                                        <p:tav tm="0">
                                          <p:val>
                                            <p:strVal val="1+#ppt_w/2"/>
                                          </p:val>
                                        </p:tav>
                                        <p:tav tm="100000">
                                          <p:val>
                                            <p:strVal val="#ppt_x"/>
                                          </p:val>
                                        </p:tav>
                                      </p:tavLst>
                                    </p:anim>
                                    <p:anim calcmode="lin" valueType="num">
                                      <p:cBhvr additive="base">
                                        <p:cTn id="48"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P spid="22" grpId="0" animBg="1"/>
      <p:bldP spid="23" grpId="0"/>
      <p:bldP spid="24" grpId="0" animBg="1"/>
      <p:bldP spid="25" grpId="0"/>
      <p:bldP spid="26" grpId="0" animBg="1"/>
      <p:bldP spid="27" grpId="0"/>
      <p:bldP spid="2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3061" y="0"/>
            <a:ext cx="6944988" cy="6103173"/>
          </a:xfrm>
          <a:custGeom>
            <a:avLst/>
            <a:gdLst>
              <a:gd name="connsiteX0" fmla="*/ 0 w 7328263"/>
              <a:gd name="connsiteY0" fmla="*/ 0 h 6217920"/>
              <a:gd name="connsiteX1" fmla="*/ 7328263 w 7328263"/>
              <a:gd name="connsiteY1" fmla="*/ 0 h 6217920"/>
              <a:gd name="connsiteX2" fmla="*/ 7328263 w 7328263"/>
              <a:gd name="connsiteY2" fmla="*/ 6217920 h 6217920"/>
              <a:gd name="connsiteX3" fmla="*/ 0 w 7328263"/>
              <a:gd name="connsiteY3" fmla="*/ 6217920 h 6217920"/>
              <a:gd name="connsiteX4" fmla="*/ 0 w 7328263"/>
              <a:gd name="connsiteY4" fmla="*/ 0 h 6217920"/>
              <a:gd name="connsiteX0" fmla="*/ 13063 w 7341326"/>
              <a:gd name="connsiteY0" fmla="*/ 0 h 6217920"/>
              <a:gd name="connsiteX1" fmla="*/ 7341326 w 7341326"/>
              <a:gd name="connsiteY1" fmla="*/ 0 h 6217920"/>
              <a:gd name="connsiteX2" fmla="*/ 7341326 w 7341326"/>
              <a:gd name="connsiteY2" fmla="*/ 6217920 h 6217920"/>
              <a:gd name="connsiteX3" fmla="*/ 13063 w 7341326"/>
              <a:gd name="connsiteY3" fmla="*/ 6217920 h 6217920"/>
              <a:gd name="connsiteX4" fmla="*/ 0 w 7341326"/>
              <a:gd name="connsiteY4" fmla="*/ 4976949 h 6217920"/>
              <a:gd name="connsiteX5" fmla="*/ 13063 w 7341326"/>
              <a:gd name="connsiteY5" fmla="*/ 0 h 6217920"/>
              <a:gd name="connsiteX0" fmla="*/ 13063 w 7341326"/>
              <a:gd name="connsiteY0" fmla="*/ 0 h 6348548"/>
              <a:gd name="connsiteX1" fmla="*/ 7341326 w 7341326"/>
              <a:gd name="connsiteY1" fmla="*/ 0 h 6348548"/>
              <a:gd name="connsiteX2" fmla="*/ 7341326 w 7341326"/>
              <a:gd name="connsiteY2" fmla="*/ 6217920 h 6348548"/>
              <a:gd name="connsiteX3" fmla="*/ 1972492 w 7341326"/>
              <a:gd name="connsiteY3" fmla="*/ 6348548 h 6348548"/>
              <a:gd name="connsiteX4" fmla="*/ 0 w 7341326"/>
              <a:gd name="connsiteY4" fmla="*/ 4976949 h 6348548"/>
              <a:gd name="connsiteX5" fmla="*/ 13063 w 7341326"/>
              <a:gd name="connsiteY5" fmla="*/ 0 h 6348548"/>
              <a:gd name="connsiteX0" fmla="*/ 13063 w 7341326"/>
              <a:gd name="connsiteY0" fmla="*/ 0 h 6348548"/>
              <a:gd name="connsiteX1" fmla="*/ 7341326 w 7341326"/>
              <a:gd name="connsiteY1" fmla="*/ 0 h 6348548"/>
              <a:gd name="connsiteX2" fmla="*/ 7341326 w 7341326"/>
              <a:gd name="connsiteY2" fmla="*/ 6217920 h 6348548"/>
              <a:gd name="connsiteX3" fmla="*/ 1972492 w 7341326"/>
              <a:gd name="connsiteY3" fmla="*/ 6348548 h 6348548"/>
              <a:gd name="connsiteX4" fmla="*/ 0 w 7341326"/>
              <a:gd name="connsiteY4" fmla="*/ 4976949 h 6348548"/>
              <a:gd name="connsiteX5" fmla="*/ 13063 w 7341326"/>
              <a:gd name="connsiteY5" fmla="*/ 0 h 6348548"/>
              <a:gd name="connsiteX0" fmla="*/ 13063 w 7341326"/>
              <a:gd name="connsiteY0" fmla="*/ 0 h 6780566"/>
              <a:gd name="connsiteX1" fmla="*/ 7341326 w 7341326"/>
              <a:gd name="connsiteY1" fmla="*/ 0 h 6780566"/>
              <a:gd name="connsiteX2" fmla="*/ 7341326 w 7341326"/>
              <a:gd name="connsiteY2" fmla="*/ 6217920 h 6780566"/>
              <a:gd name="connsiteX3" fmla="*/ 1972492 w 7341326"/>
              <a:gd name="connsiteY3" fmla="*/ 6348548 h 6780566"/>
              <a:gd name="connsiteX4" fmla="*/ 0 w 7341326"/>
              <a:gd name="connsiteY4" fmla="*/ 4976949 h 6780566"/>
              <a:gd name="connsiteX5" fmla="*/ 13063 w 7341326"/>
              <a:gd name="connsiteY5" fmla="*/ 0 h 6780566"/>
              <a:gd name="connsiteX0" fmla="*/ 13063 w 7341326"/>
              <a:gd name="connsiteY0" fmla="*/ 0 h 6762067"/>
              <a:gd name="connsiteX1" fmla="*/ 7341326 w 7341326"/>
              <a:gd name="connsiteY1" fmla="*/ 0 h 6762067"/>
              <a:gd name="connsiteX2" fmla="*/ 7341326 w 7341326"/>
              <a:gd name="connsiteY2" fmla="*/ 6217920 h 6762067"/>
              <a:gd name="connsiteX3" fmla="*/ 1972492 w 7341326"/>
              <a:gd name="connsiteY3" fmla="*/ 6348548 h 6762067"/>
              <a:gd name="connsiteX4" fmla="*/ 0 w 7341326"/>
              <a:gd name="connsiteY4" fmla="*/ 4976949 h 6762067"/>
              <a:gd name="connsiteX5" fmla="*/ 13063 w 7341326"/>
              <a:gd name="connsiteY5" fmla="*/ 0 h 6762067"/>
              <a:gd name="connsiteX0" fmla="*/ 13063 w 7341326"/>
              <a:gd name="connsiteY0" fmla="*/ 0 h 6762067"/>
              <a:gd name="connsiteX1" fmla="*/ 7341326 w 7341326"/>
              <a:gd name="connsiteY1" fmla="*/ 0 h 6762067"/>
              <a:gd name="connsiteX2" fmla="*/ 7341326 w 7341326"/>
              <a:gd name="connsiteY2" fmla="*/ 6217920 h 6762067"/>
              <a:gd name="connsiteX3" fmla="*/ 1972492 w 7341326"/>
              <a:gd name="connsiteY3" fmla="*/ 6348548 h 6762067"/>
              <a:gd name="connsiteX4" fmla="*/ 0 w 7341326"/>
              <a:gd name="connsiteY4" fmla="*/ 4976949 h 6762067"/>
              <a:gd name="connsiteX5" fmla="*/ 13063 w 7341326"/>
              <a:gd name="connsiteY5" fmla="*/ 0 h 6762067"/>
              <a:gd name="connsiteX0" fmla="*/ 13063 w 7341326"/>
              <a:gd name="connsiteY0" fmla="*/ 0 h 6730700"/>
              <a:gd name="connsiteX1" fmla="*/ 7341326 w 7341326"/>
              <a:gd name="connsiteY1" fmla="*/ 0 h 6730700"/>
              <a:gd name="connsiteX2" fmla="*/ 7341326 w 7341326"/>
              <a:gd name="connsiteY2" fmla="*/ 6217920 h 6730700"/>
              <a:gd name="connsiteX3" fmla="*/ 1972492 w 7341326"/>
              <a:gd name="connsiteY3" fmla="*/ 6348548 h 6730700"/>
              <a:gd name="connsiteX4" fmla="*/ 0 w 7341326"/>
              <a:gd name="connsiteY4" fmla="*/ 4976949 h 6730700"/>
              <a:gd name="connsiteX5" fmla="*/ 13063 w 7341326"/>
              <a:gd name="connsiteY5" fmla="*/ 0 h 6730700"/>
              <a:gd name="connsiteX0" fmla="*/ 13063 w 7341326"/>
              <a:gd name="connsiteY0" fmla="*/ 0 h 6349673"/>
              <a:gd name="connsiteX1" fmla="*/ 7341326 w 7341326"/>
              <a:gd name="connsiteY1" fmla="*/ 0 h 6349673"/>
              <a:gd name="connsiteX2" fmla="*/ 4349932 w 7341326"/>
              <a:gd name="connsiteY2" fmla="*/ 4794069 h 6349673"/>
              <a:gd name="connsiteX3" fmla="*/ 1972492 w 7341326"/>
              <a:gd name="connsiteY3" fmla="*/ 6348548 h 6349673"/>
              <a:gd name="connsiteX4" fmla="*/ 0 w 7341326"/>
              <a:gd name="connsiteY4" fmla="*/ 4976949 h 6349673"/>
              <a:gd name="connsiteX5" fmla="*/ 13063 w 7341326"/>
              <a:gd name="connsiteY5" fmla="*/ 0 h 6349673"/>
              <a:gd name="connsiteX0" fmla="*/ 13063 w 7341326"/>
              <a:gd name="connsiteY0" fmla="*/ 0 h 6349673"/>
              <a:gd name="connsiteX1" fmla="*/ 7341326 w 7341326"/>
              <a:gd name="connsiteY1" fmla="*/ 0 h 6349673"/>
              <a:gd name="connsiteX2" fmla="*/ 4349932 w 7341326"/>
              <a:gd name="connsiteY2" fmla="*/ 4794069 h 6349673"/>
              <a:gd name="connsiteX3" fmla="*/ 1972492 w 7341326"/>
              <a:gd name="connsiteY3" fmla="*/ 6348548 h 6349673"/>
              <a:gd name="connsiteX4" fmla="*/ 0 w 7341326"/>
              <a:gd name="connsiteY4" fmla="*/ 4976949 h 6349673"/>
              <a:gd name="connsiteX5" fmla="*/ 13063 w 7341326"/>
              <a:gd name="connsiteY5" fmla="*/ 0 h 6349673"/>
              <a:gd name="connsiteX0" fmla="*/ 13063 w 7341326"/>
              <a:gd name="connsiteY0" fmla="*/ 0 h 6348930"/>
              <a:gd name="connsiteX1" fmla="*/ 7341326 w 7341326"/>
              <a:gd name="connsiteY1" fmla="*/ 0 h 6348930"/>
              <a:gd name="connsiteX2" fmla="*/ 4349932 w 7341326"/>
              <a:gd name="connsiteY2" fmla="*/ 4794069 h 6348930"/>
              <a:gd name="connsiteX3" fmla="*/ 1972492 w 7341326"/>
              <a:gd name="connsiteY3" fmla="*/ 6348548 h 6348930"/>
              <a:gd name="connsiteX4" fmla="*/ 0 w 7341326"/>
              <a:gd name="connsiteY4" fmla="*/ 4976949 h 6348930"/>
              <a:gd name="connsiteX5" fmla="*/ 13063 w 7341326"/>
              <a:gd name="connsiteY5" fmla="*/ 0 h 6348930"/>
              <a:gd name="connsiteX0" fmla="*/ 13063 w 7341326"/>
              <a:gd name="connsiteY0" fmla="*/ 0 h 6375040"/>
              <a:gd name="connsiteX1" fmla="*/ 7341326 w 7341326"/>
              <a:gd name="connsiteY1" fmla="*/ 0 h 6375040"/>
              <a:gd name="connsiteX2" fmla="*/ 4349932 w 7341326"/>
              <a:gd name="connsiteY2" fmla="*/ 4794069 h 6375040"/>
              <a:gd name="connsiteX3" fmla="*/ 2612572 w 7341326"/>
              <a:gd name="connsiteY3" fmla="*/ 6374674 h 6375040"/>
              <a:gd name="connsiteX4" fmla="*/ 0 w 7341326"/>
              <a:gd name="connsiteY4" fmla="*/ 4976949 h 6375040"/>
              <a:gd name="connsiteX5" fmla="*/ 13063 w 7341326"/>
              <a:gd name="connsiteY5" fmla="*/ 0 h 6375040"/>
              <a:gd name="connsiteX0" fmla="*/ 13063 w 7341326"/>
              <a:gd name="connsiteY0" fmla="*/ 0 h 6845145"/>
              <a:gd name="connsiteX1" fmla="*/ 7341326 w 7341326"/>
              <a:gd name="connsiteY1" fmla="*/ 0 h 6845145"/>
              <a:gd name="connsiteX2" fmla="*/ 4349932 w 7341326"/>
              <a:gd name="connsiteY2" fmla="*/ 4794069 h 6845145"/>
              <a:gd name="connsiteX3" fmla="*/ 2207623 w 7341326"/>
              <a:gd name="connsiteY3" fmla="*/ 6844937 h 6845145"/>
              <a:gd name="connsiteX4" fmla="*/ 0 w 7341326"/>
              <a:gd name="connsiteY4" fmla="*/ 4976949 h 6845145"/>
              <a:gd name="connsiteX5" fmla="*/ 13063 w 7341326"/>
              <a:gd name="connsiteY5" fmla="*/ 0 h 6845145"/>
              <a:gd name="connsiteX0" fmla="*/ 13063 w 7341326"/>
              <a:gd name="connsiteY0" fmla="*/ 0 h 6414207"/>
              <a:gd name="connsiteX1" fmla="*/ 7341326 w 7341326"/>
              <a:gd name="connsiteY1" fmla="*/ 0 h 6414207"/>
              <a:gd name="connsiteX2" fmla="*/ 4349932 w 7341326"/>
              <a:gd name="connsiteY2" fmla="*/ 4794069 h 6414207"/>
              <a:gd name="connsiteX3" fmla="*/ 2651760 w 7341326"/>
              <a:gd name="connsiteY3" fmla="*/ 6413863 h 6414207"/>
              <a:gd name="connsiteX4" fmla="*/ 0 w 7341326"/>
              <a:gd name="connsiteY4" fmla="*/ 4976949 h 6414207"/>
              <a:gd name="connsiteX5" fmla="*/ 13063 w 7341326"/>
              <a:gd name="connsiteY5" fmla="*/ 0 h 6414207"/>
              <a:gd name="connsiteX0" fmla="*/ 13063 w 7341326"/>
              <a:gd name="connsiteY0" fmla="*/ 0 h 6417144"/>
              <a:gd name="connsiteX1" fmla="*/ 7341326 w 7341326"/>
              <a:gd name="connsiteY1" fmla="*/ 0 h 6417144"/>
              <a:gd name="connsiteX2" fmla="*/ 4349932 w 7341326"/>
              <a:gd name="connsiteY2" fmla="*/ 4794069 h 6417144"/>
              <a:gd name="connsiteX3" fmla="*/ 2651760 w 7341326"/>
              <a:gd name="connsiteY3" fmla="*/ 6413863 h 6417144"/>
              <a:gd name="connsiteX4" fmla="*/ 0 w 7341326"/>
              <a:gd name="connsiteY4" fmla="*/ 4976949 h 6417144"/>
              <a:gd name="connsiteX5" fmla="*/ 13063 w 7341326"/>
              <a:gd name="connsiteY5" fmla="*/ 0 h 6417144"/>
              <a:gd name="connsiteX0" fmla="*/ 13063 w 7341326"/>
              <a:gd name="connsiteY0" fmla="*/ 0 h 6422423"/>
              <a:gd name="connsiteX1" fmla="*/ 7341326 w 7341326"/>
              <a:gd name="connsiteY1" fmla="*/ 0 h 6422423"/>
              <a:gd name="connsiteX2" fmla="*/ 4349932 w 7341326"/>
              <a:gd name="connsiteY2" fmla="*/ 4794069 h 6422423"/>
              <a:gd name="connsiteX3" fmla="*/ 2651760 w 7341326"/>
              <a:gd name="connsiteY3" fmla="*/ 6413863 h 6422423"/>
              <a:gd name="connsiteX4" fmla="*/ 0 w 7341326"/>
              <a:gd name="connsiteY4" fmla="*/ 4976949 h 6422423"/>
              <a:gd name="connsiteX5" fmla="*/ 13063 w 7341326"/>
              <a:gd name="connsiteY5" fmla="*/ 0 h 6422423"/>
              <a:gd name="connsiteX0" fmla="*/ 13063 w 7341326"/>
              <a:gd name="connsiteY0" fmla="*/ 0 h 6422423"/>
              <a:gd name="connsiteX1" fmla="*/ 7341326 w 7341326"/>
              <a:gd name="connsiteY1" fmla="*/ 0 h 6422423"/>
              <a:gd name="connsiteX2" fmla="*/ 4349932 w 7341326"/>
              <a:gd name="connsiteY2" fmla="*/ 4794069 h 6422423"/>
              <a:gd name="connsiteX3" fmla="*/ 2651760 w 7341326"/>
              <a:gd name="connsiteY3" fmla="*/ 6413863 h 6422423"/>
              <a:gd name="connsiteX4" fmla="*/ 0 w 7341326"/>
              <a:gd name="connsiteY4" fmla="*/ 4976949 h 6422423"/>
              <a:gd name="connsiteX5" fmla="*/ 13063 w 7341326"/>
              <a:gd name="connsiteY5" fmla="*/ 0 h 6422423"/>
              <a:gd name="connsiteX0" fmla="*/ 13063 w 7341326"/>
              <a:gd name="connsiteY0" fmla="*/ 0 h 6422423"/>
              <a:gd name="connsiteX1" fmla="*/ 7341326 w 7341326"/>
              <a:gd name="connsiteY1" fmla="*/ 0 h 6422423"/>
              <a:gd name="connsiteX2" fmla="*/ 4349932 w 7341326"/>
              <a:gd name="connsiteY2" fmla="*/ 4794069 h 6422423"/>
              <a:gd name="connsiteX3" fmla="*/ 2651760 w 7341326"/>
              <a:gd name="connsiteY3" fmla="*/ 6413863 h 6422423"/>
              <a:gd name="connsiteX4" fmla="*/ 0 w 7341326"/>
              <a:gd name="connsiteY4" fmla="*/ 4976949 h 6422423"/>
              <a:gd name="connsiteX5" fmla="*/ 13063 w 7341326"/>
              <a:gd name="connsiteY5" fmla="*/ 0 h 6422423"/>
              <a:gd name="connsiteX0" fmla="*/ 13063 w 7341326"/>
              <a:gd name="connsiteY0" fmla="*/ 0 h 6422423"/>
              <a:gd name="connsiteX1" fmla="*/ 7341326 w 7341326"/>
              <a:gd name="connsiteY1" fmla="*/ 0 h 6422423"/>
              <a:gd name="connsiteX2" fmla="*/ 4349932 w 7341326"/>
              <a:gd name="connsiteY2" fmla="*/ 4794069 h 6422423"/>
              <a:gd name="connsiteX3" fmla="*/ 2651760 w 7341326"/>
              <a:gd name="connsiteY3" fmla="*/ 6413863 h 6422423"/>
              <a:gd name="connsiteX4" fmla="*/ 0 w 7341326"/>
              <a:gd name="connsiteY4" fmla="*/ 4976949 h 6422423"/>
              <a:gd name="connsiteX5" fmla="*/ 13063 w 7341326"/>
              <a:gd name="connsiteY5" fmla="*/ 0 h 6422423"/>
              <a:gd name="connsiteX0" fmla="*/ 13063 w 7593919"/>
              <a:gd name="connsiteY0" fmla="*/ 0 h 6422423"/>
              <a:gd name="connsiteX1" fmla="*/ 7341326 w 7593919"/>
              <a:gd name="connsiteY1" fmla="*/ 0 h 6422423"/>
              <a:gd name="connsiteX2" fmla="*/ 5760720 w 7593919"/>
              <a:gd name="connsiteY2" fmla="*/ 2364378 h 6422423"/>
              <a:gd name="connsiteX3" fmla="*/ 4349932 w 7593919"/>
              <a:gd name="connsiteY3" fmla="*/ 4794069 h 6422423"/>
              <a:gd name="connsiteX4" fmla="*/ 2651760 w 7593919"/>
              <a:gd name="connsiteY4" fmla="*/ 6413863 h 6422423"/>
              <a:gd name="connsiteX5" fmla="*/ 0 w 7593919"/>
              <a:gd name="connsiteY5" fmla="*/ 4976949 h 6422423"/>
              <a:gd name="connsiteX6" fmla="*/ 13063 w 7593919"/>
              <a:gd name="connsiteY6" fmla="*/ 0 h 6422423"/>
              <a:gd name="connsiteX0" fmla="*/ 13063 w 7541097"/>
              <a:gd name="connsiteY0" fmla="*/ 0 h 6422423"/>
              <a:gd name="connsiteX1" fmla="*/ 7341326 w 7541097"/>
              <a:gd name="connsiteY1" fmla="*/ 0 h 6422423"/>
              <a:gd name="connsiteX2" fmla="*/ 5029200 w 7541097"/>
              <a:gd name="connsiteY2" fmla="*/ 3148149 h 6422423"/>
              <a:gd name="connsiteX3" fmla="*/ 4349932 w 7541097"/>
              <a:gd name="connsiteY3" fmla="*/ 4794069 h 6422423"/>
              <a:gd name="connsiteX4" fmla="*/ 2651760 w 7541097"/>
              <a:gd name="connsiteY4" fmla="*/ 6413863 h 6422423"/>
              <a:gd name="connsiteX5" fmla="*/ 0 w 7541097"/>
              <a:gd name="connsiteY5" fmla="*/ 4976949 h 6422423"/>
              <a:gd name="connsiteX6" fmla="*/ 13063 w 7541097"/>
              <a:gd name="connsiteY6" fmla="*/ 0 h 6422423"/>
              <a:gd name="connsiteX0" fmla="*/ 13063 w 7541097"/>
              <a:gd name="connsiteY0" fmla="*/ 0 h 6422423"/>
              <a:gd name="connsiteX1" fmla="*/ 7341326 w 7541097"/>
              <a:gd name="connsiteY1" fmla="*/ 0 h 6422423"/>
              <a:gd name="connsiteX2" fmla="*/ 5029200 w 7541097"/>
              <a:gd name="connsiteY2" fmla="*/ 3148149 h 6422423"/>
              <a:gd name="connsiteX3" fmla="*/ 4349932 w 7541097"/>
              <a:gd name="connsiteY3" fmla="*/ 4794069 h 6422423"/>
              <a:gd name="connsiteX4" fmla="*/ 2651760 w 7541097"/>
              <a:gd name="connsiteY4" fmla="*/ 6413863 h 6422423"/>
              <a:gd name="connsiteX5" fmla="*/ 0 w 7541097"/>
              <a:gd name="connsiteY5" fmla="*/ 4976949 h 6422423"/>
              <a:gd name="connsiteX6" fmla="*/ 13063 w 7541097"/>
              <a:gd name="connsiteY6" fmla="*/ 0 h 6422423"/>
              <a:gd name="connsiteX0" fmla="*/ 13063 w 7541097"/>
              <a:gd name="connsiteY0" fmla="*/ 0 h 6422423"/>
              <a:gd name="connsiteX1" fmla="*/ 7341326 w 7541097"/>
              <a:gd name="connsiteY1" fmla="*/ 0 h 6422423"/>
              <a:gd name="connsiteX2" fmla="*/ 5029200 w 7541097"/>
              <a:gd name="connsiteY2" fmla="*/ 3148149 h 6422423"/>
              <a:gd name="connsiteX3" fmla="*/ 4349932 w 7541097"/>
              <a:gd name="connsiteY3" fmla="*/ 4794069 h 6422423"/>
              <a:gd name="connsiteX4" fmla="*/ 2651760 w 7541097"/>
              <a:gd name="connsiteY4" fmla="*/ 6413863 h 6422423"/>
              <a:gd name="connsiteX5" fmla="*/ 0 w 7541097"/>
              <a:gd name="connsiteY5" fmla="*/ 4976949 h 6422423"/>
              <a:gd name="connsiteX6" fmla="*/ 13063 w 7541097"/>
              <a:gd name="connsiteY6" fmla="*/ 0 h 6422423"/>
              <a:gd name="connsiteX0" fmla="*/ 13063 w 7597530"/>
              <a:gd name="connsiteY0" fmla="*/ 0 h 6422423"/>
              <a:gd name="connsiteX1" fmla="*/ 7341326 w 7597530"/>
              <a:gd name="connsiteY1" fmla="*/ 0 h 6422423"/>
              <a:gd name="connsiteX2" fmla="*/ 5799908 w 7597530"/>
              <a:gd name="connsiteY2" fmla="*/ 3004457 h 6422423"/>
              <a:gd name="connsiteX3" fmla="*/ 4349932 w 7597530"/>
              <a:gd name="connsiteY3" fmla="*/ 4794069 h 6422423"/>
              <a:gd name="connsiteX4" fmla="*/ 2651760 w 7597530"/>
              <a:gd name="connsiteY4" fmla="*/ 6413863 h 6422423"/>
              <a:gd name="connsiteX5" fmla="*/ 0 w 7597530"/>
              <a:gd name="connsiteY5" fmla="*/ 4976949 h 6422423"/>
              <a:gd name="connsiteX6" fmla="*/ 13063 w 7597530"/>
              <a:gd name="connsiteY6" fmla="*/ 0 h 6422423"/>
              <a:gd name="connsiteX0" fmla="*/ 13063 w 7599965"/>
              <a:gd name="connsiteY0" fmla="*/ 0 h 6422423"/>
              <a:gd name="connsiteX1" fmla="*/ 7341326 w 7599965"/>
              <a:gd name="connsiteY1" fmla="*/ 0 h 6422423"/>
              <a:gd name="connsiteX2" fmla="*/ 5799908 w 7599965"/>
              <a:gd name="connsiteY2" fmla="*/ 3004457 h 6422423"/>
              <a:gd name="connsiteX3" fmla="*/ 4349932 w 7599965"/>
              <a:gd name="connsiteY3" fmla="*/ 4794069 h 6422423"/>
              <a:gd name="connsiteX4" fmla="*/ 2651760 w 7599965"/>
              <a:gd name="connsiteY4" fmla="*/ 6413863 h 6422423"/>
              <a:gd name="connsiteX5" fmla="*/ 0 w 7599965"/>
              <a:gd name="connsiteY5" fmla="*/ 4976949 h 6422423"/>
              <a:gd name="connsiteX6" fmla="*/ 13063 w 7599965"/>
              <a:gd name="connsiteY6" fmla="*/ 0 h 6422423"/>
              <a:gd name="connsiteX0" fmla="*/ 13063 w 7618328"/>
              <a:gd name="connsiteY0" fmla="*/ 0 h 6422423"/>
              <a:gd name="connsiteX1" fmla="*/ 7341326 w 7618328"/>
              <a:gd name="connsiteY1" fmla="*/ 0 h 6422423"/>
              <a:gd name="connsiteX2" fmla="*/ 5982788 w 7618328"/>
              <a:gd name="connsiteY2" fmla="*/ 2860766 h 6422423"/>
              <a:gd name="connsiteX3" fmla="*/ 4349932 w 7618328"/>
              <a:gd name="connsiteY3" fmla="*/ 4794069 h 6422423"/>
              <a:gd name="connsiteX4" fmla="*/ 2651760 w 7618328"/>
              <a:gd name="connsiteY4" fmla="*/ 6413863 h 6422423"/>
              <a:gd name="connsiteX5" fmla="*/ 0 w 7618328"/>
              <a:gd name="connsiteY5" fmla="*/ 4976949 h 6422423"/>
              <a:gd name="connsiteX6" fmla="*/ 13063 w 7618328"/>
              <a:gd name="connsiteY6" fmla="*/ 0 h 6422423"/>
              <a:gd name="connsiteX0" fmla="*/ 13063 w 7777702"/>
              <a:gd name="connsiteY0" fmla="*/ 0 h 6422423"/>
              <a:gd name="connsiteX1" fmla="*/ 7341326 w 7777702"/>
              <a:gd name="connsiteY1" fmla="*/ 0 h 6422423"/>
              <a:gd name="connsiteX2" fmla="*/ 5982788 w 7777702"/>
              <a:gd name="connsiteY2" fmla="*/ 2860766 h 6422423"/>
              <a:gd name="connsiteX3" fmla="*/ 4349932 w 7777702"/>
              <a:gd name="connsiteY3" fmla="*/ 4794069 h 6422423"/>
              <a:gd name="connsiteX4" fmla="*/ 2651760 w 7777702"/>
              <a:gd name="connsiteY4" fmla="*/ 6413863 h 6422423"/>
              <a:gd name="connsiteX5" fmla="*/ 0 w 7777702"/>
              <a:gd name="connsiteY5" fmla="*/ 4976949 h 6422423"/>
              <a:gd name="connsiteX6" fmla="*/ 13063 w 7777702"/>
              <a:gd name="connsiteY6" fmla="*/ 0 h 6422423"/>
              <a:gd name="connsiteX0" fmla="*/ 13063 w 7777702"/>
              <a:gd name="connsiteY0" fmla="*/ 0 h 6422423"/>
              <a:gd name="connsiteX1" fmla="*/ 7341326 w 7777702"/>
              <a:gd name="connsiteY1" fmla="*/ 0 h 6422423"/>
              <a:gd name="connsiteX2" fmla="*/ 5982788 w 7777702"/>
              <a:gd name="connsiteY2" fmla="*/ 2860766 h 6422423"/>
              <a:gd name="connsiteX3" fmla="*/ 4349932 w 7777702"/>
              <a:gd name="connsiteY3" fmla="*/ 4794069 h 6422423"/>
              <a:gd name="connsiteX4" fmla="*/ 2651760 w 7777702"/>
              <a:gd name="connsiteY4" fmla="*/ 6413863 h 6422423"/>
              <a:gd name="connsiteX5" fmla="*/ 0 w 7777702"/>
              <a:gd name="connsiteY5" fmla="*/ 4976949 h 6422423"/>
              <a:gd name="connsiteX6" fmla="*/ 13063 w 7777702"/>
              <a:gd name="connsiteY6" fmla="*/ 0 h 6422423"/>
              <a:gd name="connsiteX0" fmla="*/ 13063 w 7777702"/>
              <a:gd name="connsiteY0" fmla="*/ 0 h 6422423"/>
              <a:gd name="connsiteX1" fmla="*/ 7341326 w 7777702"/>
              <a:gd name="connsiteY1" fmla="*/ 0 h 6422423"/>
              <a:gd name="connsiteX2" fmla="*/ 5982788 w 7777702"/>
              <a:gd name="connsiteY2" fmla="*/ 2860766 h 6422423"/>
              <a:gd name="connsiteX3" fmla="*/ 4349932 w 7777702"/>
              <a:gd name="connsiteY3" fmla="*/ 4794069 h 6422423"/>
              <a:gd name="connsiteX4" fmla="*/ 2651760 w 7777702"/>
              <a:gd name="connsiteY4" fmla="*/ 6413863 h 6422423"/>
              <a:gd name="connsiteX5" fmla="*/ 0 w 7777702"/>
              <a:gd name="connsiteY5" fmla="*/ 4976949 h 6422423"/>
              <a:gd name="connsiteX6" fmla="*/ 13063 w 7777702"/>
              <a:gd name="connsiteY6" fmla="*/ 0 h 6422423"/>
              <a:gd name="connsiteX0" fmla="*/ 13063 w 7777702"/>
              <a:gd name="connsiteY0" fmla="*/ 0 h 6422423"/>
              <a:gd name="connsiteX1" fmla="*/ 7341326 w 7777702"/>
              <a:gd name="connsiteY1" fmla="*/ 0 h 6422423"/>
              <a:gd name="connsiteX2" fmla="*/ 5982788 w 7777702"/>
              <a:gd name="connsiteY2" fmla="*/ 2860766 h 6422423"/>
              <a:gd name="connsiteX3" fmla="*/ 4349932 w 7777702"/>
              <a:gd name="connsiteY3" fmla="*/ 4794069 h 6422423"/>
              <a:gd name="connsiteX4" fmla="*/ 2651760 w 7777702"/>
              <a:gd name="connsiteY4" fmla="*/ 6413863 h 6422423"/>
              <a:gd name="connsiteX5" fmla="*/ 0 w 7777702"/>
              <a:gd name="connsiteY5" fmla="*/ 4976949 h 6422423"/>
              <a:gd name="connsiteX6" fmla="*/ 13063 w 7777702"/>
              <a:gd name="connsiteY6" fmla="*/ 0 h 6422423"/>
              <a:gd name="connsiteX0" fmla="*/ 13063 w 7750337"/>
              <a:gd name="connsiteY0" fmla="*/ 0 h 6422423"/>
              <a:gd name="connsiteX1" fmla="*/ 7341326 w 7750337"/>
              <a:gd name="connsiteY1" fmla="*/ 0 h 6422423"/>
              <a:gd name="connsiteX2" fmla="*/ 5982788 w 7750337"/>
              <a:gd name="connsiteY2" fmla="*/ 2860766 h 6422423"/>
              <a:gd name="connsiteX3" fmla="*/ 4349932 w 7750337"/>
              <a:gd name="connsiteY3" fmla="*/ 4794069 h 6422423"/>
              <a:gd name="connsiteX4" fmla="*/ 2651760 w 7750337"/>
              <a:gd name="connsiteY4" fmla="*/ 6413863 h 6422423"/>
              <a:gd name="connsiteX5" fmla="*/ 0 w 7750337"/>
              <a:gd name="connsiteY5" fmla="*/ 4976949 h 6422423"/>
              <a:gd name="connsiteX6" fmla="*/ 13063 w 7750337"/>
              <a:gd name="connsiteY6" fmla="*/ 0 h 6422423"/>
              <a:gd name="connsiteX0" fmla="*/ 13063 w 7750337"/>
              <a:gd name="connsiteY0" fmla="*/ 0 h 6422423"/>
              <a:gd name="connsiteX1" fmla="*/ 7341326 w 7750337"/>
              <a:gd name="connsiteY1" fmla="*/ 0 h 6422423"/>
              <a:gd name="connsiteX2" fmla="*/ 5982788 w 7750337"/>
              <a:gd name="connsiteY2" fmla="*/ 2860766 h 6422423"/>
              <a:gd name="connsiteX3" fmla="*/ 4349932 w 7750337"/>
              <a:gd name="connsiteY3" fmla="*/ 4794069 h 6422423"/>
              <a:gd name="connsiteX4" fmla="*/ 2651760 w 7750337"/>
              <a:gd name="connsiteY4" fmla="*/ 6413863 h 6422423"/>
              <a:gd name="connsiteX5" fmla="*/ 0 w 7750337"/>
              <a:gd name="connsiteY5" fmla="*/ 4976949 h 6422423"/>
              <a:gd name="connsiteX6" fmla="*/ 13063 w 7750337"/>
              <a:gd name="connsiteY6" fmla="*/ 0 h 6422423"/>
              <a:gd name="connsiteX0" fmla="*/ 13063 w 7750337"/>
              <a:gd name="connsiteY0" fmla="*/ 0 h 6414207"/>
              <a:gd name="connsiteX1" fmla="*/ 7341326 w 7750337"/>
              <a:gd name="connsiteY1" fmla="*/ 0 h 6414207"/>
              <a:gd name="connsiteX2" fmla="*/ 5982788 w 7750337"/>
              <a:gd name="connsiteY2" fmla="*/ 2860766 h 6414207"/>
              <a:gd name="connsiteX3" fmla="*/ 4349932 w 7750337"/>
              <a:gd name="connsiteY3" fmla="*/ 4794069 h 6414207"/>
              <a:gd name="connsiteX4" fmla="*/ 2651760 w 7750337"/>
              <a:gd name="connsiteY4" fmla="*/ 6413863 h 6414207"/>
              <a:gd name="connsiteX5" fmla="*/ 0 w 7750337"/>
              <a:gd name="connsiteY5" fmla="*/ 4976949 h 6414207"/>
              <a:gd name="connsiteX6" fmla="*/ 13063 w 7750337"/>
              <a:gd name="connsiteY6" fmla="*/ 0 h 6414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750337" h="6414207">
                <a:moveTo>
                  <a:pt x="13063" y="0"/>
                </a:moveTo>
                <a:lnTo>
                  <a:pt x="7341326" y="0"/>
                </a:lnTo>
                <a:cubicBezTo>
                  <a:pt x="8305800" y="487680"/>
                  <a:pt x="7448005" y="2584269"/>
                  <a:pt x="5982788" y="2860766"/>
                </a:cubicBezTo>
                <a:cubicBezTo>
                  <a:pt x="4517571" y="3137263"/>
                  <a:pt x="4513217" y="3731623"/>
                  <a:pt x="4349932" y="4794069"/>
                </a:cubicBezTo>
                <a:cubicBezTo>
                  <a:pt x="4186647" y="5856515"/>
                  <a:pt x="3376748" y="6396446"/>
                  <a:pt x="2651760" y="6413863"/>
                </a:cubicBezTo>
                <a:cubicBezTo>
                  <a:pt x="1926772" y="6431280"/>
                  <a:pt x="457199" y="5786846"/>
                  <a:pt x="0" y="4976949"/>
                </a:cubicBezTo>
                <a:cubicBezTo>
                  <a:pt x="4354" y="3317966"/>
                  <a:pt x="8709" y="1658983"/>
                  <a:pt x="13063" y="0"/>
                </a:cubicBezTo>
                <a:close/>
              </a:path>
            </a:pathLst>
          </a:custGeom>
          <a:blipFill dpi="0" rotWithShape="1">
            <a:blip r:embed="rId3">
              <a:extLst>
                <a:ext uri="{28A0092B-C50C-407E-A947-70E740481C1C}">
                  <a14:useLocalDpi xmlns:a14="http://schemas.microsoft.com/office/drawing/2010/main" val="0"/>
                </a:ext>
              </a:extLst>
            </a:blip>
            <a:srcRect/>
            <a:stretch>
              <a:fillRect l="-69929" r="-5829"/>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extBox 21"/>
          <p:cNvSpPr txBox="1"/>
          <p:nvPr/>
        </p:nvSpPr>
        <p:spPr>
          <a:xfrm>
            <a:off x="5642104" y="5056223"/>
            <a:ext cx="5396012" cy="665310"/>
          </a:xfrm>
          <a:prstGeom prst="rect">
            <a:avLst/>
          </a:prstGeom>
          <a:noFill/>
        </p:spPr>
        <p:txBody>
          <a:bodyPr wrap="square" lIns="0" tIns="0" rIns="0" bIns="0" rtlCol="0">
            <a:spAutoFit/>
          </a:bodyPr>
          <a:lstStyle/>
          <a:p>
            <a:pPr algn="r">
              <a:lnSpc>
                <a:spcPct val="150000"/>
              </a:lnSpc>
            </a:pP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您的内容打在这里，或者通过复制您的文本后，在此框中选择粘贴，并选择只保留文字。您的内容打在这里</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，或者</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通过复制您的文本后，在此框中选择粘贴，并选择只保留</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文字选</a:t>
            </a:r>
            <a:endParaRPr lang="en-US" altLang="zh-CN" sz="1000" dirty="0" smtClean="0">
              <a:solidFill>
                <a:schemeClr val="tx1">
                  <a:lumMod val="50000"/>
                  <a:lumOff val="50000"/>
                </a:schemeClr>
              </a:solidFill>
              <a:latin typeface="微软雅黑" panose="020B0503020204020204" pitchFamily="34" charset="-122"/>
              <a:ea typeface="微软雅黑" panose="020B0503020204020204" pitchFamily="34" charset="-122"/>
            </a:endParaRPr>
          </a:p>
          <a:p>
            <a:pPr algn="r">
              <a:lnSpc>
                <a:spcPct val="150000"/>
              </a:lnSpc>
            </a:pP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择</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只保留</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文字您</a:t>
            </a:r>
            <a:r>
              <a:rPr lang="zh-CN" altLang="en-US" sz="1000" dirty="0">
                <a:solidFill>
                  <a:schemeClr val="tx1">
                    <a:lumMod val="50000"/>
                    <a:lumOff val="50000"/>
                  </a:schemeClr>
                </a:solidFill>
                <a:latin typeface="微软雅黑" panose="020B0503020204020204" pitchFamily="34" charset="-122"/>
                <a:ea typeface="微软雅黑" panose="020B0503020204020204" pitchFamily="34" charset="-122"/>
              </a:rPr>
              <a:t>的内容打在这里，或者通过复制您的文本</a:t>
            </a:r>
            <a:r>
              <a:rPr lang="zh-CN" altLang="en-US" sz="1000" dirty="0" smtClean="0">
                <a:solidFill>
                  <a:schemeClr val="tx1">
                    <a:lumMod val="50000"/>
                    <a:lumOff val="50000"/>
                  </a:schemeClr>
                </a:solidFill>
                <a:latin typeface="微软雅黑" panose="020B0503020204020204" pitchFamily="34" charset="-122"/>
                <a:ea typeface="微软雅黑" panose="020B0503020204020204" pitchFamily="34" charset="-122"/>
              </a:rPr>
              <a:t>后</a:t>
            </a:r>
            <a:endParaRPr lang="en-US" altLang="zh-CN" sz="10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5" name="组合 4">
            <a:extLst>
              <a:ext uri="{FF2B5EF4-FFF2-40B4-BE49-F238E27FC236}">
                <a16:creationId xmlns="" xmlns:a16="http://schemas.microsoft.com/office/drawing/2014/main" id="{654CD8C7-E528-4405-A107-271B95FDB584}"/>
              </a:ext>
            </a:extLst>
          </p:cNvPr>
          <p:cNvGrpSpPr/>
          <p:nvPr/>
        </p:nvGrpSpPr>
        <p:grpSpPr>
          <a:xfrm>
            <a:off x="7552696" y="3813640"/>
            <a:ext cx="3641804" cy="1086011"/>
            <a:chOff x="461462" y="2323758"/>
            <a:chExt cx="3641804" cy="1086011"/>
          </a:xfrm>
        </p:grpSpPr>
        <p:sp>
          <p:nvSpPr>
            <p:cNvPr id="6" name="Subtitle 2">
              <a:extLst>
                <a:ext uri="{FF2B5EF4-FFF2-40B4-BE49-F238E27FC236}">
                  <a16:creationId xmlns="" xmlns:a16="http://schemas.microsoft.com/office/drawing/2014/main" id="{360062CF-4239-4286-B703-132EC1F0E32B}"/>
                </a:ext>
              </a:extLst>
            </p:cNvPr>
            <p:cNvSpPr txBox="1">
              <a:spLocks/>
            </p:cNvSpPr>
            <p:nvPr/>
          </p:nvSpPr>
          <p:spPr>
            <a:xfrm>
              <a:off x="1069796" y="2323758"/>
              <a:ext cx="3033470" cy="74794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30000"/>
                </a:lnSpc>
                <a:spcBef>
                  <a:spcPts val="0"/>
                </a:spcBef>
                <a:defRPr/>
              </a:pPr>
              <a:r>
                <a:rPr lang="zh-CN" altLang="en-US" sz="2800" b="1" spc="300" dirty="0" smtClean="0">
                  <a:solidFill>
                    <a:srgbClr val="4F4D50"/>
                  </a:solidFill>
                  <a:ea typeface="Lato" panose="020F0502020204030203" pitchFamily="34" charset="0"/>
                  <a:cs typeface="Lato" panose="020F0502020204030203" pitchFamily="34" charset="0"/>
                </a:rPr>
                <a:t>公司简介</a:t>
              </a:r>
              <a:endParaRPr lang="id-ID" sz="2800" b="1" spc="300" dirty="0">
                <a:solidFill>
                  <a:srgbClr val="4F4D50"/>
                </a:solidFill>
                <a:ea typeface="Lato" panose="020F0502020204030203" pitchFamily="34" charset="0"/>
                <a:cs typeface="Lato" panose="020F0502020204030203" pitchFamily="34" charset="0"/>
              </a:endParaRPr>
            </a:p>
          </p:txBody>
        </p:sp>
        <p:sp>
          <p:nvSpPr>
            <p:cNvPr id="7" name="Subtitle 2">
              <a:extLst>
                <a:ext uri="{FF2B5EF4-FFF2-40B4-BE49-F238E27FC236}">
                  <a16:creationId xmlns="" xmlns:a16="http://schemas.microsoft.com/office/drawing/2014/main" id="{06331D2D-8D73-4B13-9708-0E24F960723A}"/>
                </a:ext>
              </a:extLst>
            </p:cNvPr>
            <p:cNvSpPr txBox="1">
              <a:spLocks/>
            </p:cNvSpPr>
            <p:nvPr/>
          </p:nvSpPr>
          <p:spPr>
            <a:xfrm>
              <a:off x="461462" y="2830554"/>
              <a:ext cx="3563426" cy="579215"/>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lnSpc>
                  <a:spcPct val="130000"/>
                </a:lnSpc>
                <a:spcBef>
                  <a:spcPts val="0"/>
                </a:spcBef>
                <a:defRPr/>
              </a:pPr>
              <a:r>
                <a:rPr lang="en-US" altLang="zh-CN" sz="1200" dirty="0" smtClean="0">
                  <a:solidFill>
                    <a:srgbClr val="4F4D50"/>
                  </a:solidFill>
                  <a:latin typeface="微软雅黑" panose="020B0503020204020204" pitchFamily="34" charset="-122"/>
                  <a:ea typeface="微软雅黑" panose="020B0503020204020204" pitchFamily="34" charset="-122"/>
                  <a:cs typeface="Lato Light" panose="020F0502020204030203" pitchFamily="34" charset="0"/>
                </a:rPr>
                <a:t>COMPANY PROFILE</a:t>
              </a:r>
              <a:endParaRPr lang="id-ID" sz="1200" dirty="0">
                <a:solidFill>
                  <a:srgbClr val="4F4D50"/>
                </a:solidFill>
                <a:latin typeface="微软雅黑" panose="020B0503020204020204" pitchFamily="34" charset="-122"/>
                <a:ea typeface="微软雅黑" panose="020B0503020204020204" pitchFamily="34" charset="-122"/>
                <a:cs typeface="Lato Light" panose="020F0502020204030203" pitchFamily="34" charset="0"/>
              </a:endParaRPr>
            </a:p>
          </p:txBody>
        </p:sp>
      </p:grpSp>
      <p:cxnSp>
        <p:nvCxnSpPr>
          <p:cNvPr id="8" name="直接连接符 7"/>
          <p:cNvCxnSpPr/>
          <p:nvPr/>
        </p:nvCxnSpPr>
        <p:spPr>
          <a:xfrm>
            <a:off x="10305670" y="4725381"/>
            <a:ext cx="680194" cy="0"/>
          </a:xfrm>
          <a:prstGeom prst="line">
            <a:avLst/>
          </a:prstGeom>
          <a:ln w="381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8233630" y="648894"/>
            <a:ext cx="571463" cy="544765"/>
            <a:chOff x="1413117" y="4953618"/>
            <a:chExt cx="571463" cy="544765"/>
          </a:xfrm>
        </p:grpSpPr>
        <p:grpSp>
          <p:nvGrpSpPr>
            <p:cNvPr id="10" name="组合 9"/>
            <p:cNvGrpSpPr/>
            <p:nvPr/>
          </p:nvGrpSpPr>
          <p:grpSpPr>
            <a:xfrm>
              <a:off x="1413117" y="4953618"/>
              <a:ext cx="571463" cy="515236"/>
              <a:chOff x="4634991" y="2138335"/>
              <a:chExt cx="428348" cy="386204"/>
            </a:xfrm>
          </p:grpSpPr>
          <p:sp>
            <p:nvSpPr>
              <p:cNvPr id="12" name="Freeform 5"/>
              <p:cNvSpPr>
                <a:spLocks/>
              </p:cNvSpPr>
              <p:nvPr/>
            </p:nvSpPr>
            <p:spPr bwMode="auto">
              <a:xfrm>
                <a:off x="4634991"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F4D50"/>
              </a:solidFill>
              <a:ln w="9525" cap="flat">
                <a:noFill/>
                <a:prstDash val="solid"/>
                <a:miter lim="800000"/>
                <a:headEnd/>
                <a:tailEnd/>
              </a:ln>
              <a:effectLst>
                <a:outerShdw blurRad="2540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pPr fontAlgn="auto">
                  <a:lnSpc>
                    <a:spcPct val="130000"/>
                  </a:lnSpc>
                  <a:buFontTx/>
                  <a:buNone/>
                </a:pPr>
                <a:endParaRPr lang="zh-CN" altLang="en-US" dirty="0">
                  <a:solidFill>
                    <a:prstClr val="black"/>
                  </a:solidFill>
                  <a:latin typeface="Calibri"/>
                  <a:ea typeface="微软雅黑" pitchFamily="34" charset="-122"/>
                </a:endParaRPr>
              </a:p>
            </p:txBody>
          </p:sp>
          <p:sp>
            <p:nvSpPr>
              <p:cNvPr id="13" name="KSO_Shape"/>
              <p:cNvSpPr>
                <a:spLocks/>
              </p:cNvSpPr>
              <p:nvPr/>
            </p:nvSpPr>
            <p:spPr bwMode="auto">
              <a:xfrm>
                <a:off x="4758562" y="2206773"/>
                <a:ext cx="188010" cy="129099"/>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fontAlgn="auto">
                  <a:lnSpc>
                    <a:spcPct val="130000"/>
                  </a:lnSpc>
                  <a:buFontTx/>
                  <a:buNone/>
                  <a:defRPr/>
                </a:pPr>
                <a:endParaRPr lang="zh-CN" altLang="en-US" dirty="0">
                  <a:solidFill>
                    <a:srgbClr val="FFFFFF"/>
                  </a:solidFill>
                  <a:latin typeface="Calibri"/>
                  <a:ea typeface="微软雅黑" pitchFamily="34" charset="-122"/>
                </a:endParaRPr>
              </a:p>
            </p:txBody>
          </p:sp>
        </p:grpSp>
        <p:sp>
          <p:nvSpPr>
            <p:cNvPr id="11" name="前言"/>
            <p:cNvSpPr>
              <a:spLocks noChangeArrowheads="1"/>
            </p:cNvSpPr>
            <p:nvPr/>
          </p:nvSpPr>
          <p:spPr bwMode="auto">
            <a:xfrm>
              <a:off x="1434441" y="5167948"/>
              <a:ext cx="528269" cy="33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80" tIns="60940" rIns="121880" bIns="6094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126">
                <a:lnSpc>
                  <a:spcPct val="130000"/>
                </a:lnSpc>
                <a:spcBef>
                  <a:spcPct val="0"/>
                </a:spcBef>
                <a:buNone/>
              </a:pPr>
              <a:r>
                <a:rPr lang="zh-CN" altLang="en-US" sz="1100" dirty="0">
                  <a:solidFill>
                    <a:schemeClr val="bg1"/>
                  </a:solidFill>
                  <a:latin typeface="华文行楷" panose="02010800040101010101" pitchFamily="2" charset="-122"/>
                  <a:ea typeface="华文行楷" panose="02010800040101010101" pitchFamily="2" charset="-122"/>
                </a:rPr>
                <a:t>梦想</a:t>
              </a:r>
              <a:endParaRPr lang="zh-CN" altLang="en-US" sz="1100" dirty="0">
                <a:solidFill>
                  <a:schemeClr val="bg1"/>
                </a:solidFill>
                <a:latin typeface="华文行楷" panose="02010800040101010101" pitchFamily="2" charset="-122"/>
                <a:ea typeface="华文行楷" panose="02010800040101010101" pitchFamily="2" charset="-122"/>
                <a:sym typeface="Impact" pitchFamily="34" charset="0"/>
              </a:endParaRPr>
            </a:p>
          </p:txBody>
        </p:sp>
      </p:grpSp>
      <p:grpSp>
        <p:nvGrpSpPr>
          <p:cNvPr id="14" name="组合 13"/>
          <p:cNvGrpSpPr/>
          <p:nvPr/>
        </p:nvGrpSpPr>
        <p:grpSpPr>
          <a:xfrm>
            <a:off x="8977971" y="648894"/>
            <a:ext cx="571463" cy="544765"/>
            <a:chOff x="2157458" y="4953618"/>
            <a:chExt cx="571463" cy="544765"/>
          </a:xfrm>
        </p:grpSpPr>
        <p:grpSp>
          <p:nvGrpSpPr>
            <p:cNvPr id="15" name="组合 14"/>
            <p:cNvGrpSpPr/>
            <p:nvPr/>
          </p:nvGrpSpPr>
          <p:grpSpPr>
            <a:xfrm>
              <a:off x="2157458" y="4953618"/>
              <a:ext cx="571463" cy="515236"/>
              <a:chOff x="5076056" y="2138335"/>
              <a:chExt cx="428348" cy="386204"/>
            </a:xfrm>
          </p:grpSpPr>
          <p:sp>
            <p:nvSpPr>
              <p:cNvPr id="17" name="Freeform 5"/>
              <p:cNvSpPr>
                <a:spLocks/>
              </p:cNvSpPr>
              <p:nvPr/>
            </p:nvSpPr>
            <p:spPr bwMode="auto">
              <a:xfrm>
                <a:off x="5076056" y="2138335"/>
                <a:ext cx="428348" cy="386204"/>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FB8D6"/>
              </a:solidFill>
              <a:ln w="9525" cap="flat">
                <a:noFill/>
                <a:prstDash val="solid"/>
                <a:miter lim="800000"/>
                <a:headEnd/>
                <a:tailEnd/>
              </a:ln>
              <a:effectLst>
                <a:outerShdw blurRad="2540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pPr fontAlgn="auto">
                  <a:lnSpc>
                    <a:spcPct val="130000"/>
                  </a:lnSpc>
                  <a:buFontTx/>
                  <a:buNone/>
                </a:pPr>
                <a:endParaRPr lang="zh-CN" altLang="en-US" dirty="0">
                  <a:solidFill>
                    <a:prstClr val="black"/>
                  </a:solidFill>
                  <a:latin typeface="Calibri"/>
                  <a:ea typeface="微软雅黑" pitchFamily="34" charset="-122"/>
                </a:endParaRPr>
              </a:p>
            </p:txBody>
          </p:sp>
          <p:sp>
            <p:nvSpPr>
              <p:cNvPr id="18" name="KSO_Shape"/>
              <p:cNvSpPr>
                <a:spLocks/>
              </p:cNvSpPr>
              <p:nvPr/>
            </p:nvSpPr>
            <p:spPr bwMode="auto">
              <a:xfrm>
                <a:off x="5196307" y="2191017"/>
                <a:ext cx="182071" cy="155062"/>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bg1"/>
              </a:solidFill>
              <a:ln>
                <a:noFill/>
              </a:ln>
              <a:extLst/>
            </p:spPr>
            <p:txBody>
              <a:bodyPr anchor="ctr">
                <a:scene3d>
                  <a:camera prst="orthographicFront"/>
                  <a:lightRig rig="threePt" dir="t"/>
                </a:scene3d>
                <a:sp3d contourW="12700">
                  <a:contourClr>
                    <a:srgbClr val="FFFFFF"/>
                  </a:contourClr>
                </a:sp3d>
              </a:bodyPr>
              <a:lstStyle/>
              <a:p>
                <a:pPr algn="ctr" fontAlgn="auto">
                  <a:lnSpc>
                    <a:spcPct val="130000"/>
                  </a:lnSpc>
                  <a:buFontTx/>
                  <a:buNone/>
                  <a:defRPr/>
                </a:pPr>
                <a:endParaRPr lang="zh-CN" altLang="en-US" dirty="0">
                  <a:solidFill>
                    <a:srgbClr val="FFFFFF"/>
                  </a:solidFill>
                  <a:latin typeface="Calibri"/>
                  <a:ea typeface="微软雅黑" pitchFamily="34" charset="-122"/>
                </a:endParaRPr>
              </a:p>
            </p:txBody>
          </p:sp>
        </p:grpSp>
        <p:sp>
          <p:nvSpPr>
            <p:cNvPr id="16" name="前言"/>
            <p:cNvSpPr>
              <a:spLocks noChangeArrowheads="1"/>
            </p:cNvSpPr>
            <p:nvPr/>
          </p:nvSpPr>
          <p:spPr bwMode="auto">
            <a:xfrm>
              <a:off x="2181993" y="5167948"/>
              <a:ext cx="528269" cy="33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80" tIns="60940" rIns="121880" bIns="6094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126">
                <a:lnSpc>
                  <a:spcPct val="130000"/>
                </a:lnSpc>
                <a:spcBef>
                  <a:spcPct val="0"/>
                </a:spcBef>
                <a:buNone/>
              </a:pPr>
              <a:r>
                <a:rPr lang="zh-CN" altLang="en-US" sz="1100" dirty="0" smtClean="0">
                  <a:solidFill>
                    <a:schemeClr val="bg1"/>
                  </a:solidFill>
                  <a:latin typeface="华文行楷" panose="02010800040101010101" pitchFamily="2" charset="-122"/>
                  <a:ea typeface="华文行楷" panose="02010800040101010101" pitchFamily="2" charset="-122"/>
                  <a:sym typeface="Impact" pitchFamily="34" charset="0"/>
                </a:rPr>
                <a:t>诚信</a:t>
              </a:r>
              <a:endParaRPr lang="zh-CN" altLang="en-US" sz="1100" dirty="0">
                <a:solidFill>
                  <a:schemeClr val="bg1"/>
                </a:solidFill>
                <a:latin typeface="华文行楷" panose="02010800040101010101" pitchFamily="2" charset="-122"/>
                <a:ea typeface="华文行楷" panose="02010800040101010101" pitchFamily="2" charset="-122"/>
                <a:sym typeface="Impact" pitchFamily="34" charset="0"/>
              </a:endParaRPr>
            </a:p>
          </p:txBody>
        </p:sp>
      </p:grpSp>
      <p:grpSp>
        <p:nvGrpSpPr>
          <p:cNvPr id="19" name="组合 18"/>
          <p:cNvGrpSpPr/>
          <p:nvPr/>
        </p:nvGrpSpPr>
        <p:grpSpPr>
          <a:xfrm>
            <a:off x="9722312" y="648894"/>
            <a:ext cx="571463" cy="544765"/>
            <a:chOff x="2901799" y="4953618"/>
            <a:chExt cx="571463" cy="544765"/>
          </a:xfrm>
        </p:grpSpPr>
        <p:grpSp>
          <p:nvGrpSpPr>
            <p:cNvPr id="20" name="组合 19"/>
            <p:cNvGrpSpPr/>
            <p:nvPr/>
          </p:nvGrpSpPr>
          <p:grpSpPr>
            <a:xfrm>
              <a:off x="2901799" y="4953618"/>
              <a:ext cx="571463" cy="515236"/>
              <a:chOff x="7842587" y="4494001"/>
              <a:chExt cx="343825" cy="309997"/>
            </a:xfrm>
          </p:grpSpPr>
          <p:sp>
            <p:nvSpPr>
              <p:cNvPr id="22" name="Freeform 5"/>
              <p:cNvSpPr>
                <a:spLocks/>
              </p:cNvSpPr>
              <p:nvPr/>
            </p:nvSpPr>
            <p:spPr bwMode="auto">
              <a:xfrm>
                <a:off x="7842587" y="4494001"/>
                <a:ext cx="343825" cy="30999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F4D50"/>
              </a:solidFill>
              <a:ln w="9525" cap="flat">
                <a:noFill/>
                <a:prstDash val="solid"/>
                <a:miter lim="800000"/>
                <a:headEnd/>
                <a:tailEnd/>
              </a:ln>
              <a:effectLst>
                <a:outerShdw blurRad="2540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pPr fontAlgn="auto">
                  <a:lnSpc>
                    <a:spcPct val="130000"/>
                  </a:lnSpc>
                  <a:buFontTx/>
                  <a:buNone/>
                </a:pPr>
                <a:endParaRPr lang="zh-CN" altLang="en-US" dirty="0">
                  <a:solidFill>
                    <a:srgbClr val="1C2D3D"/>
                  </a:solidFill>
                  <a:latin typeface="Calibri"/>
                  <a:ea typeface="微软雅黑" pitchFamily="34" charset="-122"/>
                </a:endParaRPr>
              </a:p>
            </p:txBody>
          </p:sp>
          <p:sp>
            <p:nvSpPr>
              <p:cNvPr id="23" name="Freeform 12"/>
              <p:cNvSpPr>
                <a:spLocks noEditPoints="1"/>
              </p:cNvSpPr>
              <p:nvPr/>
            </p:nvSpPr>
            <p:spPr bwMode="auto">
              <a:xfrm>
                <a:off x="7948751" y="4540920"/>
                <a:ext cx="126640" cy="126156"/>
              </a:xfrm>
              <a:custGeom>
                <a:avLst/>
                <a:gdLst>
                  <a:gd name="T0" fmla="*/ 862 w 954"/>
                  <a:gd name="T1" fmla="*/ 813 h 944"/>
                  <a:gd name="T2" fmla="*/ 763 w 954"/>
                  <a:gd name="T3" fmla="*/ 813 h 944"/>
                  <a:gd name="T4" fmla="*/ 625 w 954"/>
                  <a:gd name="T5" fmla="*/ 549 h 944"/>
                  <a:gd name="T6" fmla="*/ 611 w 954"/>
                  <a:gd name="T7" fmla="*/ 601 h 944"/>
                  <a:gd name="T8" fmla="*/ 535 w 954"/>
                  <a:gd name="T9" fmla="*/ 658 h 944"/>
                  <a:gd name="T10" fmla="*/ 782 w 954"/>
                  <a:gd name="T11" fmla="*/ 932 h 944"/>
                  <a:gd name="T12" fmla="*/ 941 w 954"/>
                  <a:gd name="T13" fmla="*/ 826 h 944"/>
                  <a:gd name="T14" fmla="*/ 824 w 954"/>
                  <a:gd name="T15" fmla="*/ 704 h 944"/>
                  <a:gd name="T16" fmla="*/ 650 w 954"/>
                  <a:gd name="T17" fmla="*/ 561 h 944"/>
                  <a:gd name="T18" fmla="*/ 345 w 954"/>
                  <a:gd name="T19" fmla="*/ 335 h 944"/>
                  <a:gd name="T20" fmla="*/ 397 w 954"/>
                  <a:gd name="T21" fmla="*/ 321 h 944"/>
                  <a:gd name="T22" fmla="*/ 411 w 954"/>
                  <a:gd name="T23" fmla="*/ 269 h 944"/>
                  <a:gd name="T24" fmla="*/ 423 w 954"/>
                  <a:gd name="T25" fmla="*/ 221 h 944"/>
                  <a:gd name="T26" fmla="*/ 184 w 954"/>
                  <a:gd name="T27" fmla="*/ 21 h 944"/>
                  <a:gd name="T28" fmla="*/ 151 w 954"/>
                  <a:gd name="T29" fmla="*/ 267 h 944"/>
                  <a:gd name="T30" fmla="*/ 1 w 954"/>
                  <a:gd name="T31" fmla="*/ 204 h 944"/>
                  <a:gd name="T32" fmla="*/ 284 w 954"/>
                  <a:gd name="T33" fmla="*/ 406 h 944"/>
                  <a:gd name="T34" fmla="*/ 320 w 954"/>
                  <a:gd name="T35" fmla="*/ 360 h 944"/>
                  <a:gd name="T36" fmla="*/ 920 w 954"/>
                  <a:gd name="T37" fmla="*/ 91 h 944"/>
                  <a:gd name="T38" fmla="*/ 791 w 954"/>
                  <a:gd name="T39" fmla="*/ 0 h 944"/>
                  <a:gd name="T40" fmla="*/ 448 w 954"/>
                  <a:gd name="T41" fmla="*/ 306 h 944"/>
                  <a:gd name="T42" fmla="*/ 399 w 954"/>
                  <a:gd name="T43" fmla="*/ 376 h 944"/>
                  <a:gd name="T44" fmla="*/ 357 w 954"/>
                  <a:gd name="T45" fmla="*/ 397 h 944"/>
                  <a:gd name="T46" fmla="*/ 362 w 954"/>
                  <a:gd name="T47" fmla="*/ 527 h 944"/>
                  <a:gd name="T48" fmla="*/ 85 w 954"/>
                  <a:gd name="T49" fmla="*/ 768 h 944"/>
                  <a:gd name="T50" fmla="*/ 55 w 954"/>
                  <a:gd name="T51" fmla="*/ 944 h 944"/>
                  <a:gd name="T52" fmla="*/ 198 w 954"/>
                  <a:gd name="T53" fmla="*/ 800 h 944"/>
                  <a:gd name="T54" fmla="*/ 423 w 954"/>
                  <a:gd name="T55" fmla="*/ 588 h 944"/>
                  <a:gd name="T56" fmla="*/ 549 w 954"/>
                  <a:gd name="T57" fmla="*/ 588 h 944"/>
                  <a:gd name="T58" fmla="*/ 585 w 954"/>
                  <a:gd name="T59" fmla="*/ 509 h 944"/>
                  <a:gd name="T60" fmla="*/ 639 w 954"/>
                  <a:gd name="T61" fmla="*/ 498 h 944"/>
                  <a:gd name="T62" fmla="*/ 920 w 954"/>
                  <a:gd name="T63" fmla="*/ 91 h 9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954" h="944">
                    <a:moveTo>
                      <a:pt x="813" y="764"/>
                    </a:moveTo>
                    <a:cubicBezTo>
                      <a:pt x="840" y="764"/>
                      <a:pt x="862" y="786"/>
                      <a:pt x="862" y="813"/>
                    </a:cubicBezTo>
                    <a:cubicBezTo>
                      <a:pt x="862" y="841"/>
                      <a:pt x="840" y="863"/>
                      <a:pt x="813" y="863"/>
                    </a:cubicBezTo>
                    <a:cubicBezTo>
                      <a:pt x="786" y="863"/>
                      <a:pt x="763" y="841"/>
                      <a:pt x="763" y="813"/>
                    </a:cubicBezTo>
                    <a:cubicBezTo>
                      <a:pt x="763" y="786"/>
                      <a:pt x="786" y="764"/>
                      <a:pt x="813" y="764"/>
                    </a:cubicBezTo>
                    <a:close/>
                    <a:moveTo>
                      <a:pt x="625" y="549"/>
                    </a:moveTo>
                    <a:lnTo>
                      <a:pt x="637" y="574"/>
                    </a:lnTo>
                    <a:lnTo>
                      <a:pt x="611" y="601"/>
                    </a:lnTo>
                    <a:lnTo>
                      <a:pt x="586" y="625"/>
                    </a:lnTo>
                    <a:cubicBezTo>
                      <a:pt x="571" y="640"/>
                      <a:pt x="554" y="651"/>
                      <a:pt x="535" y="658"/>
                    </a:cubicBezTo>
                    <a:lnTo>
                      <a:pt x="703" y="826"/>
                    </a:lnTo>
                    <a:lnTo>
                      <a:pt x="782" y="932"/>
                    </a:lnTo>
                    <a:lnTo>
                      <a:pt x="824" y="943"/>
                    </a:lnTo>
                    <a:lnTo>
                      <a:pt x="941" y="826"/>
                    </a:lnTo>
                    <a:lnTo>
                      <a:pt x="930" y="783"/>
                    </a:lnTo>
                    <a:lnTo>
                      <a:pt x="824" y="704"/>
                    </a:lnTo>
                    <a:lnTo>
                      <a:pt x="666" y="546"/>
                    </a:lnTo>
                    <a:lnTo>
                      <a:pt x="650" y="561"/>
                    </a:lnTo>
                    <a:lnTo>
                      <a:pt x="625" y="549"/>
                    </a:lnTo>
                    <a:close/>
                    <a:moveTo>
                      <a:pt x="345" y="335"/>
                    </a:moveTo>
                    <a:lnTo>
                      <a:pt x="372" y="308"/>
                    </a:lnTo>
                    <a:lnTo>
                      <a:pt x="397" y="321"/>
                    </a:lnTo>
                    <a:lnTo>
                      <a:pt x="384" y="296"/>
                    </a:lnTo>
                    <a:lnTo>
                      <a:pt x="411" y="269"/>
                    </a:lnTo>
                    <a:lnTo>
                      <a:pt x="414" y="266"/>
                    </a:lnTo>
                    <a:cubicBezTo>
                      <a:pt x="420" y="251"/>
                      <a:pt x="423" y="235"/>
                      <a:pt x="423" y="221"/>
                    </a:cubicBezTo>
                    <a:cubicBezTo>
                      <a:pt x="423" y="108"/>
                      <a:pt x="316" y="0"/>
                      <a:pt x="204" y="1"/>
                    </a:cubicBezTo>
                    <a:cubicBezTo>
                      <a:pt x="203" y="1"/>
                      <a:pt x="191" y="14"/>
                      <a:pt x="184" y="21"/>
                    </a:cubicBezTo>
                    <a:cubicBezTo>
                      <a:pt x="274" y="111"/>
                      <a:pt x="266" y="96"/>
                      <a:pt x="266" y="151"/>
                    </a:cubicBezTo>
                    <a:cubicBezTo>
                      <a:pt x="266" y="196"/>
                      <a:pt x="195" y="267"/>
                      <a:pt x="151" y="267"/>
                    </a:cubicBezTo>
                    <a:cubicBezTo>
                      <a:pt x="94" y="267"/>
                      <a:pt x="112" y="276"/>
                      <a:pt x="20" y="184"/>
                    </a:cubicBezTo>
                    <a:cubicBezTo>
                      <a:pt x="13" y="191"/>
                      <a:pt x="1" y="204"/>
                      <a:pt x="1" y="204"/>
                    </a:cubicBezTo>
                    <a:cubicBezTo>
                      <a:pt x="2" y="316"/>
                      <a:pt x="108" y="424"/>
                      <a:pt x="220" y="424"/>
                    </a:cubicBezTo>
                    <a:cubicBezTo>
                      <a:pt x="240" y="424"/>
                      <a:pt x="262" y="417"/>
                      <a:pt x="284" y="406"/>
                    </a:cubicBezTo>
                    <a:lnTo>
                      <a:pt x="288" y="411"/>
                    </a:lnTo>
                    <a:cubicBezTo>
                      <a:pt x="295" y="392"/>
                      <a:pt x="305" y="375"/>
                      <a:pt x="320" y="360"/>
                    </a:cubicBezTo>
                    <a:lnTo>
                      <a:pt x="345" y="335"/>
                    </a:lnTo>
                    <a:close/>
                    <a:moveTo>
                      <a:pt x="920" y="91"/>
                    </a:moveTo>
                    <a:lnTo>
                      <a:pt x="854" y="26"/>
                    </a:lnTo>
                    <a:cubicBezTo>
                      <a:pt x="837" y="9"/>
                      <a:pt x="814" y="0"/>
                      <a:pt x="791" y="0"/>
                    </a:cubicBezTo>
                    <a:cubicBezTo>
                      <a:pt x="768" y="0"/>
                      <a:pt x="746" y="9"/>
                      <a:pt x="728" y="26"/>
                    </a:cubicBezTo>
                    <a:lnTo>
                      <a:pt x="448" y="306"/>
                    </a:lnTo>
                    <a:cubicBezTo>
                      <a:pt x="457" y="323"/>
                      <a:pt x="450" y="348"/>
                      <a:pt x="437" y="361"/>
                    </a:cubicBezTo>
                    <a:cubicBezTo>
                      <a:pt x="428" y="370"/>
                      <a:pt x="413" y="376"/>
                      <a:pt x="399" y="376"/>
                    </a:cubicBezTo>
                    <a:cubicBezTo>
                      <a:pt x="393" y="376"/>
                      <a:pt x="387" y="375"/>
                      <a:pt x="382" y="372"/>
                    </a:cubicBezTo>
                    <a:lnTo>
                      <a:pt x="357" y="397"/>
                    </a:lnTo>
                    <a:cubicBezTo>
                      <a:pt x="323" y="432"/>
                      <a:pt x="323" y="488"/>
                      <a:pt x="357" y="523"/>
                    </a:cubicBezTo>
                    <a:lnTo>
                      <a:pt x="362" y="527"/>
                    </a:lnTo>
                    <a:lnTo>
                      <a:pt x="143" y="746"/>
                    </a:lnTo>
                    <a:lnTo>
                      <a:pt x="85" y="768"/>
                    </a:lnTo>
                    <a:lnTo>
                      <a:pt x="0" y="889"/>
                    </a:lnTo>
                    <a:lnTo>
                      <a:pt x="55" y="944"/>
                    </a:lnTo>
                    <a:lnTo>
                      <a:pt x="176" y="859"/>
                    </a:lnTo>
                    <a:lnTo>
                      <a:pt x="198" y="800"/>
                    </a:lnTo>
                    <a:lnTo>
                      <a:pt x="416" y="582"/>
                    </a:lnTo>
                    <a:lnTo>
                      <a:pt x="423" y="588"/>
                    </a:lnTo>
                    <a:cubicBezTo>
                      <a:pt x="440" y="606"/>
                      <a:pt x="463" y="614"/>
                      <a:pt x="486" y="614"/>
                    </a:cubicBezTo>
                    <a:cubicBezTo>
                      <a:pt x="509" y="614"/>
                      <a:pt x="531" y="606"/>
                      <a:pt x="549" y="588"/>
                    </a:cubicBezTo>
                    <a:lnTo>
                      <a:pt x="574" y="564"/>
                    </a:lnTo>
                    <a:cubicBezTo>
                      <a:pt x="565" y="547"/>
                      <a:pt x="572" y="522"/>
                      <a:pt x="585" y="509"/>
                    </a:cubicBezTo>
                    <a:cubicBezTo>
                      <a:pt x="594" y="500"/>
                      <a:pt x="609" y="494"/>
                      <a:pt x="622" y="494"/>
                    </a:cubicBezTo>
                    <a:cubicBezTo>
                      <a:pt x="629" y="494"/>
                      <a:pt x="634" y="495"/>
                      <a:pt x="639" y="498"/>
                    </a:cubicBezTo>
                    <a:lnTo>
                      <a:pt x="920" y="217"/>
                    </a:lnTo>
                    <a:cubicBezTo>
                      <a:pt x="954" y="183"/>
                      <a:pt x="954" y="126"/>
                      <a:pt x="920" y="9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sz="1100"/>
              </a:p>
            </p:txBody>
          </p:sp>
        </p:grpSp>
        <p:sp>
          <p:nvSpPr>
            <p:cNvPr id="21" name="前言"/>
            <p:cNvSpPr>
              <a:spLocks noChangeArrowheads="1"/>
            </p:cNvSpPr>
            <p:nvPr/>
          </p:nvSpPr>
          <p:spPr bwMode="auto">
            <a:xfrm>
              <a:off x="2929545" y="5167948"/>
              <a:ext cx="528269" cy="33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80" tIns="60940" rIns="121880" bIns="6094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126">
                <a:lnSpc>
                  <a:spcPct val="130000"/>
                </a:lnSpc>
                <a:spcBef>
                  <a:spcPct val="0"/>
                </a:spcBef>
                <a:buNone/>
              </a:pPr>
              <a:r>
                <a:rPr lang="zh-CN" altLang="en-US" sz="1100" dirty="0" smtClean="0">
                  <a:solidFill>
                    <a:schemeClr val="bg1"/>
                  </a:solidFill>
                  <a:latin typeface="华文行楷" panose="02010800040101010101" pitchFamily="2" charset="-122"/>
                  <a:ea typeface="华文行楷" panose="02010800040101010101" pitchFamily="2" charset="-122"/>
                  <a:sym typeface="Impact" pitchFamily="34" charset="0"/>
                </a:rPr>
                <a:t>品质</a:t>
              </a:r>
              <a:endParaRPr lang="zh-CN" altLang="en-US" sz="1100" dirty="0">
                <a:solidFill>
                  <a:schemeClr val="bg1"/>
                </a:solidFill>
                <a:latin typeface="华文行楷" panose="02010800040101010101" pitchFamily="2" charset="-122"/>
                <a:ea typeface="华文行楷" panose="02010800040101010101" pitchFamily="2" charset="-122"/>
                <a:sym typeface="Impact" pitchFamily="34" charset="0"/>
              </a:endParaRPr>
            </a:p>
          </p:txBody>
        </p:sp>
      </p:grpSp>
      <p:grpSp>
        <p:nvGrpSpPr>
          <p:cNvPr id="24" name="组合 23"/>
          <p:cNvGrpSpPr/>
          <p:nvPr/>
        </p:nvGrpSpPr>
        <p:grpSpPr>
          <a:xfrm>
            <a:off x="10466653" y="648894"/>
            <a:ext cx="571463" cy="544765"/>
            <a:chOff x="3646140" y="4953618"/>
            <a:chExt cx="571463" cy="544765"/>
          </a:xfrm>
        </p:grpSpPr>
        <p:grpSp>
          <p:nvGrpSpPr>
            <p:cNvPr id="25" name="组合 24"/>
            <p:cNvGrpSpPr/>
            <p:nvPr/>
          </p:nvGrpSpPr>
          <p:grpSpPr>
            <a:xfrm>
              <a:off x="3646140" y="4953618"/>
              <a:ext cx="571463" cy="515236"/>
              <a:chOff x="8201826" y="4494001"/>
              <a:chExt cx="343825" cy="309997"/>
            </a:xfrm>
          </p:grpSpPr>
          <p:sp>
            <p:nvSpPr>
              <p:cNvPr id="27" name="Freeform 5"/>
              <p:cNvSpPr>
                <a:spLocks/>
              </p:cNvSpPr>
              <p:nvPr/>
            </p:nvSpPr>
            <p:spPr bwMode="auto">
              <a:xfrm flipV="1">
                <a:off x="8201826" y="4494001"/>
                <a:ext cx="343825" cy="30999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FB8D6"/>
              </a:solidFill>
              <a:ln w="9525" cap="flat">
                <a:noFill/>
                <a:prstDash val="solid"/>
                <a:miter lim="800000"/>
                <a:headEnd/>
                <a:tailEnd/>
              </a:ln>
              <a:effectLst>
                <a:outerShdw blurRad="254000" dist="63500" dir="2700000" algn="tl" rotWithShape="0">
                  <a:prstClr val="black">
                    <a:alpha val="30000"/>
                  </a:prstClr>
                </a:outerShdw>
              </a:effectLst>
              <a:extLst/>
            </p:spPr>
            <p:txBody>
              <a:bodyPr vert="horz" wrap="square" lIns="91440" tIns="45720" rIns="91440" bIns="45720" numCol="1" anchor="t" anchorCtr="0" compatLnSpc="1">
                <a:prstTxWarp prst="textNoShape">
                  <a:avLst/>
                </a:prstTxWarp>
              </a:bodyPr>
              <a:lstStyle/>
              <a:p>
                <a:pPr fontAlgn="auto">
                  <a:lnSpc>
                    <a:spcPct val="130000"/>
                  </a:lnSpc>
                  <a:buFontTx/>
                  <a:buNone/>
                </a:pPr>
                <a:endParaRPr lang="zh-CN" altLang="en-US" dirty="0">
                  <a:solidFill>
                    <a:prstClr val="black"/>
                  </a:solidFill>
                  <a:latin typeface="Calibri"/>
                  <a:ea typeface="微软雅黑" pitchFamily="34" charset="-122"/>
                </a:endParaRPr>
              </a:p>
            </p:txBody>
          </p:sp>
          <p:sp>
            <p:nvSpPr>
              <p:cNvPr id="28" name="Freeform 13"/>
              <p:cNvSpPr>
                <a:spLocks noEditPoints="1"/>
              </p:cNvSpPr>
              <p:nvPr/>
            </p:nvSpPr>
            <p:spPr bwMode="auto">
              <a:xfrm>
                <a:off x="8315962" y="4536286"/>
                <a:ext cx="126733" cy="136419"/>
              </a:xfrm>
              <a:custGeom>
                <a:avLst/>
                <a:gdLst>
                  <a:gd name="T0" fmla="*/ 255 w 847"/>
                  <a:gd name="T1" fmla="*/ 138 h 903"/>
                  <a:gd name="T2" fmla="*/ 555 w 847"/>
                  <a:gd name="T3" fmla="*/ 100 h 903"/>
                  <a:gd name="T4" fmla="*/ 448 w 847"/>
                  <a:gd name="T5" fmla="*/ 61 h 903"/>
                  <a:gd name="T6" fmla="*/ 324 w 847"/>
                  <a:gd name="T7" fmla="*/ 61 h 903"/>
                  <a:gd name="T8" fmla="*/ 217 w 847"/>
                  <a:gd name="T9" fmla="*/ 100 h 903"/>
                  <a:gd name="T10" fmla="*/ 697 w 847"/>
                  <a:gd name="T11" fmla="*/ 782 h 903"/>
                  <a:gd name="T12" fmla="*/ 709 w 847"/>
                  <a:gd name="T13" fmla="*/ 755 h 903"/>
                  <a:gd name="T14" fmla="*/ 660 w 847"/>
                  <a:gd name="T15" fmla="*/ 586 h 903"/>
                  <a:gd name="T16" fmla="*/ 629 w 847"/>
                  <a:gd name="T17" fmla="*/ 586 h 903"/>
                  <a:gd name="T18" fmla="*/ 629 w 847"/>
                  <a:gd name="T19" fmla="*/ 716 h 903"/>
                  <a:gd name="T20" fmla="*/ 630 w 847"/>
                  <a:gd name="T21" fmla="*/ 719 h 903"/>
                  <a:gd name="T22" fmla="*/ 631 w 847"/>
                  <a:gd name="T23" fmla="*/ 722 h 903"/>
                  <a:gd name="T24" fmla="*/ 633 w 847"/>
                  <a:gd name="T25" fmla="*/ 724 h 903"/>
                  <a:gd name="T26" fmla="*/ 807 w 847"/>
                  <a:gd name="T27" fmla="*/ 596 h 903"/>
                  <a:gd name="T28" fmla="*/ 644 w 847"/>
                  <a:gd name="T29" fmla="*/ 510 h 903"/>
                  <a:gd name="T30" fmla="*/ 607 w 847"/>
                  <a:gd name="T31" fmla="*/ 899 h 903"/>
                  <a:gd name="T32" fmla="*/ 837 w 847"/>
                  <a:gd name="T33" fmla="*/ 743 h 903"/>
                  <a:gd name="T34" fmla="*/ 808 w 847"/>
                  <a:gd name="T35" fmla="*/ 737 h 903"/>
                  <a:gd name="T36" fmla="*/ 645 w 847"/>
                  <a:gd name="T37" fmla="*/ 872 h 903"/>
                  <a:gd name="T38" fmla="*/ 481 w 847"/>
                  <a:gd name="T39" fmla="*/ 675 h 903"/>
                  <a:gd name="T40" fmla="*/ 676 w 847"/>
                  <a:gd name="T41" fmla="*/ 543 h 903"/>
                  <a:gd name="T42" fmla="*/ 808 w 847"/>
                  <a:gd name="T43" fmla="*/ 737 h 903"/>
                  <a:gd name="T44" fmla="*/ 284 w 847"/>
                  <a:gd name="T45" fmla="*/ 736 h 903"/>
                  <a:gd name="T46" fmla="*/ 485 w 847"/>
                  <a:gd name="T47" fmla="*/ 536 h 903"/>
                  <a:gd name="T48" fmla="*/ 526 w 847"/>
                  <a:gd name="T49" fmla="*/ 505 h 903"/>
                  <a:gd name="T50" fmla="*/ 732 w 847"/>
                  <a:gd name="T51" fmla="*/ 306 h 903"/>
                  <a:gd name="T52" fmla="*/ 740 w 847"/>
                  <a:gd name="T53" fmla="*/ 494 h 903"/>
                  <a:gd name="T54" fmla="*/ 772 w 847"/>
                  <a:gd name="T55" fmla="*/ 505 h 903"/>
                  <a:gd name="T56" fmla="*/ 772 w 847"/>
                  <a:gd name="T57" fmla="*/ 208 h 903"/>
                  <a:gd name="T58" fmla="*/ 40 w 847"/>
                  <a:gd name="T59" fmla="*/ 167 h 903"/>
                  <a:gd name="T60" fmla="*/ 0 w 847"/>
                  <a:gd name="T61" fmla="*/ 314 h 903"/>
                  <a:gd name="T62" fmla="*/ 0 w 847"/>
                  <a:gd name="T63" fmla="*/ 536 h 903"/>
                  <a:gd name="T64" fmla="*/ 0 w 847"/>
                  <a:gd name="T65" fmla="*/ 751 h 903"/>
                  <a:gd name="T66" fmla="*/ 427 w 847"/>
                  <a:gd name="T67" fmla="*/ 791 h 903"/>
                  <a:gd name="T68" fmla="*/ 32 w 847"/>
                  <a:gd name="T69" fmla="*/ 314 h 903"/>
                  <a:gd name="T70" fmla="*/ 40 w 847"/>
                  <a:gd name="T71" fmla="*/ 306 h 903"/>
                  <a:gd name="T72" fmla="*/ 252 w 847"/>
                  <a:gd name="T73" fmla="*/ 505 h 903"/>
                  <a:gd name="T74" fmla="*/ 32 w 847"/>
                  <a:gd name="T75" fmla="*/ 314 h 903"/>
                  <a:gd name="T76" fmla="*/ 252 w 847"/>
                  <a:gd name="T77" fmla="*/ 536 h 903"/>
                  <a:gd name="T78" fmla="*/ 40 w 847"/>
                  <a:gd name="T79" fmla="*/ 736 h 903"/>
                  <a:gd name="T80" fmla="*/ 32 w 847"/>
                  <a:gd name="T81" fmla="*/ 536 h 903"/>
                  <a:gd name="T82" fmla="*/ 284 w 847"/>
                  <a:gd name="T83" fmla="*/ 505 h 903"/>
                  <a:gd name="T84" fmla="*/ 284 w 847"/>
                  <a:gd name="T85" fmla="*/ 306 h 903"/>
                  <a:gd name="T86" fmla="*/ 495 w 847"/>
                  <a:gd name="T87" fmla="*/ 505 h 903"/>
                  <a:gd name="T88" fmla="*/ 511 w 847"/>
                  <a:gd name="T89" fmla="*/ 207 h 903"/>
                  <a:gd name="T90" fmla="*/ 538 w 847"/>
                  <a:gd name="T91" fmla="*/ 235 h 903"/>
                  <a:gd name="T92" fmla="*/ 483 w 847"/>
                  <a:gd name="T93" fmla="*/ 235 h 903"/>
                  <a:gd name="T94" fmla="*/ 268 w 847"/>
                  <a:gd name="T95" fmla="*/ 207 h 903"/>
                  <a:gd name="T96" fmla="*/ 295 w 847"/>
                  <a:gd name="T97" fmla="*/ 235 h 903"/>
                  <a:gd name="T98" fmla="*/ 241 w 847"/>
                  <a:gd name="T99" fmla="*/ 235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847" h="903">
                    <a:moveTo>
                      <a:pt x="217" y="100"/>
                    </a:moveTo>
                    <a:cubicBezTo>
                      <a:pt x="217" y="121"/>
                      <a:pt x="234" y="138"/>
                      <a:pt x="255" y="138"/>
                    </a:cubicBezTo>
                    <a:lnTo>
                      <a:pt x="517" y="138"/>
                    </a:lnTo>
                    <a:cubicBezTo>
                      <a:pt x="538" y="138"/>
                      <a:pt x="555" y="121"/>
                      <a:pt x="555" y="100"/>
                    </a:cubicBezTo>
                    <a:cubicBezTo>
                      <a:pt x="555" y="79"/>
                      <a:pt x="538" y="61"/>
                      <a:pt x="517" y="61"/>
                    </a:cubicBezTo>
                    <a:lnTo>
                      <a:pt x="448" y="61"/>
                    </a:lnTo>
                    <a:cubicBezTo>
                      <a:pt x="448" y="27"/>
                      <a:pt x="420" y="0"/>
                      <a:pt x="386" y="0"/>
                    </a:cubicBezTo>
                    <a:cubicBezTo>
                      <a:pt x="352" y="0"/>
                      <a:pt x="324" y="27"/>
                      <a:pt x="324" y="61"/>
                    </a:cubicBezTo>
                    <a:lnTo>
                      <a:pt x="255" y="61"/>
                    </a:lnTo>
                    <a:cubicBezTo>
                      <a:pt x="234" y="61"/>
                      <a:pt x="217" y="79"/>
                      <a:pt x="217" y="100"/>
                    </a:cubicBezTo>
                    <a:close/>
                    <a:moveTo>
                      <a:pt x="686" y="777"/>
                    </a:moveTo>
                    <a:cubicBezTo>
                      <a:pt x="689" y="780"/>
                      <a:pt x="693" y="782"/>
                      <a:pt x="697" y="782"/>
                    </a:cubicBezTo>
                    <a:cubicBezTo>
                      <a:pt x="702" y="782"/>
                      <a:pt x="706" y="780"/>
                      <a:pt x="709" y="777"/>
                    </a:cubicBezTo>
                    <a:cubicBezTo>
                      <a:pt x="715" y="771"/>
                      <a:pt x="715" y="761"/>
                      <a:pt x="709" y="755"/>
                    </a:cubicBezTo>
                    <a:lnTo>
                      <a:pt x="660" y="706"/>
                    </a:lnTo>
                    <a:lnTo>
                      <a:pt x="660" y="586"/>
                    </a:lnTo>
                    <a:cubicBezTo>
                      <a:pt x="660" y="577"/>
                      <a:pt x="653" y="570"/>
                      <a:pt x="644" y="570"/>
                    </a:cubicBezTo>
                    <a:cubicBezTo>
                      <a:pt x="636" y="570"/>
                      <a:pt x="629" y="577"/>
                      <a:pt x="629" y="586"/>
                    </a:cubicBezTo>
                    <a:lnTo>
                      <a:pt x="629" y="713"/>
                    </a:lnTo>
                    <a:cubicBezTo>
                      <a:pt x="629" y="714"/>
                      <a:pt x="629" y="715"/>
                      <a:pt x="629" y="716"/>
                    </a:cubicBezTo>
                    <a:cubicBezTo>
                      <a:pt x="629" y="716"/>
                      <a:pt x="629" y="717"/>
                      <a:pt x="629" y="717"/>
                    </a:cubicBezTo>
                    <a:cubicBezTo>
                      <a:pt x="629" y="718"/>
                      <a:pt x="630" y="718"/>
                      <a:pt x="630" y="719"/>
                    </a:cubicBezTo>
                    <a:cubicBezTo>
                      <a:pt x="630" y="719"/>
                      <a:pt x="630" y="720"/>
                      <a:pt x="631" y="720"/>
                    </a:cubicBezTo>
                    <a:cubicBezTo>
                      <a:pt x="631" y="721"/>
                      <a:pt x="631" y="721"/>
                      <a:pt x="631" y="722"/>
                    </a:cubicBezTo>
                    <a:cubicBezTo>
                      <a:pt x="632" y="722"/>
                      <a:pt x="632" y="723"/>
                      <a:pt x="633" y="724"/>
                    </a:cubicBezTo>
                    <a:cubicBezTo>
                      <a:pt x="633" y="724"/>
                      <a:pt x="633" y="724"/>
                      <a:pt x="633" y="724"/>
                    </a:cubicBezTo>
                    <a:lnTo>
                      <a:pt x="686" y="777"/>
                    </a:lnTo>
                    <a:close/>
                    <a:moveTo>
                      <a:pt x="807" y="596"/>
                    </a:moveTo>
                    <a:cubicBezTo>
                      <a:pt x="777" y="552"/>
                      <a:pt x="733" y="523"/>
                      <a:pt x="681" y="513"/>
                    </a:cubicBezTo>
                    <a:cubicBezTo>
                      <a:pt x="669" y="511"/>
                      <a:pt x="657" y="510"/>
                      <a:pt x="644" y="510"/>
                    </a:cubicBezTo>
                    <a:cubicBezTo>
                      <a:pt x="550" y="510"/>
                      <a:pt x="469" y="577"/>
                      <a:pt x="451" y="669"/>
                    </a:cubicBezTo>
                    <a:cubicBezTo>
                      <a:pt x="431" y="776"/>
                      <a:pt x="501" y="879"/>
                      <a:pt x="607" y="899"/>
                    </a:cubicBezTo>
                    <a:cubicBezTo>
                      <a:pt x="620" y="902"/>
                      <a:pt x="632" y="903"/>
                      <a:pt x="645" y="903"/>
                    </a:cubicBezTo>
                    <a:cubicBezTo>
                      <a:pt x="739" y="903"/>
                      <a:pt x="820" y="836"/>
                      <a:pt x="837" y="743"/>
                    </a:cubicBezTo>
                    <a:cubicBezTo>
                      <a:pt x="847" y="692"/>
                      <a:pt x="836" y="639"/>
                      <a:pt x="807" y="596"/>
                    </a:cubicBezTo>
                    <a:close/>
                    <a:moveTo>
                      <a:pt x="808" y="737"/>
                    </a:moveTo>
                    <a:lnTo>
                      <a:pt x="808" y="737"/>
                    </a:lnTo>
                    <a:cubicBezTo>
                      <a:pt x="793" y="816"/>
                      <a:pt x="724" y="872"/>
                      <a:pt x="645" y="872"/>
                    </a:cubicBezTo>
                    <a:cubicBezTo>
                      <a:pt x="634" y="872"/>
                      <a:pt x="624" y="871"/>
                      <a:pt x="613" y="869"/>
                    </a:cubicBezTo>
                    <a:cubicBezTo>
                      <a:pt x="523" y="852"/>
                      <a:pt x="464" y="765"/>
                      <a:pt x="481" y="675"/>
                    </a:cubicBezTo>
                    <a:cubicBezTo>
                      <a:pt x="496" y="597"/>
                      <a:pt x="565" y="540"/>
                      <a:pt x="644" y="540"/>
                    </a:cubicBezTo>
                    <a:cubicBezTo>
                      <a:pt x="655" y="540"/>
                      <a:pt x="665" y="541"/>
                      <a:pt x="676" y="543"/>
                    </a:cubicBezTo>
                    <a:cubicBezTo>
                      <a:pt x="719" y="551"/>
                      <a:pt x="757" y="576"/>
                      <a:pt x="782" y="613"/>
                    </a:cubicBezTo>
                    <a:cubicBezTo>
                      <a:pt x="807" y="650"/>
                      <a:pt x="816" y="694"/>
                      <a:pt x="808" y="737"/>
                    </a:cubicBezTo>
                    <a:close/>
                    <a:moveTo>
                      <a:pt x="413" y="736"/>
                    </a:moveTo>
                    <a:lnTo>
                      <a:pt x="284" y="736"/>
                    </a:lnTo>
                    <a:lnTo>
                      <a:pt x="284" y="536"/>
                    </a:lnTo>
                    <a:lnTo>
                      <a:pt x="485" y="536"/>
                    </a:lnTo>
                    <a:cubicBezTo>
                      <a:pt x="497" y="524"/>
                      <a:pt x="512" y="514"/>
                      <a:pt x="527" y="505"/>
                    </a:cubicBezTo>
                    <a:lnTo>
                      <a:pt x="526" y="505"/>
                    </a:lnTo>
                    <a:lnTo>
                      <a:pt x="526" y="306"/>
                    </a:lnTo>
                    <a:lnTo>
                      <a:pt x="732" y="306"/>
                    </a:lnTo>
                    <a:cubicBezTo>
                      <a:pt x="736" y="306"/>
                      <a:pt x="740" y="309"/>
                      <a:pt x="740" y="314"/>
                    </a:cubicBezTo>
                    <a:lnTo>
                      <a:pt x="740" y="494"/>
                    </a:lnTo>
                    <a:cubicBezTo>
                      <a:pt x="751" y="499"/>
                      <a:pt x="762" y="505"/>
                      <a:pt x="772" y="511"/>
                    </a:cubicBezTo>
                    <a:lnTo>
                      <a:pt x="772" y="505"/>
                    </a:lnTo>
                    <a:lnTo>
                      <a:pt x="772" y="314"/>
                    </a:lnTo>
                    <a:lnTo>
                      <a:pt x="772" y="208"/>
                    </a:lnTo>
                    <a:cubicBezTo>
                      <a:pt x="772" y="185"/>
                      <a:pt x="754" y="167"/>
                      <a:pt x="732" y="167"/>
                    </a:cubicBezTo>
                    <a:lnTo>
                      <a:pt x="40" y="167"/>
                    </a:lnTo>
                    <a:cubicBezTo>
                      <a:pt x="18" y="167"/>
                      <a:pt x="0" y="185"/>
                      <a:pt x="0" y="208"/>
                    </a:cubicBezTo>
                    <a:lnTo>
                      <a:pt x="0" y="314"/>
                    </a:lnTo>
                    <a:lnTo>
                      <a:pt x="0" y="505"/>
                    </a:lnTo>
                    <a:lnTo>
                      <a:pt x="0" y="536"/>
                    </a:lnTo>
                    <a:lnTo>
                      <a:pt x="0" y="727"/>
                    </a:lnTo>
                    <a:lnTo>
                      <a:pt x="0" y="751"/>
                    </a:lnTo>
                    <a:cubicBezTo>
                      <a:pt x="0" y="773"/>
                      <a:pt x="18" y="791"/>
                      <a:pt x="40" y="791"/>
                    </a:cubicBezTo>
                    <a:lnTo>
                      <a:pt x="427" y="791"/>
                    </a:lnTo>
                    <a:cubicBezTo>
                      <a:pt x="420" y="773"/>
                      <a:pt x="415" y="755"/>
                      <a:pt x="413" y="736"/>
                    </a:cubicBezTo>
                    <a:close/>
                    <a:moveTo>
                      <a:pt x="32" y="314"/>
                    </a:moveTo>
                    <a:lnTo>
                      <a:pt x="32" y="314"/>
                    </a:lnTo>
                    <a:cubicBezTo>
                      <a:pt x="32" y="309"/>
                      <a:pt x="36" y="306"/>
                      <a:pt x="40" y="306"/>
                    </a:cubicBezTo>
                    <a:lnTo>
                      <a:pt x="252" y="306"/>
                    </a:lnTo>
                    <a:lnTo>
                      <a:pt x="252" y="505"/>
                    </a:lnTo>
                    <a:lnTo>
                      <a:pt x="32" y="505"/>
                    </a:lnTo>
                    <a:lnTo>
                      <a:pt x="32" y="314"/>
                    </a:lnTo>
                    <a:close/>
                    <a:moveTo>
                      <a:pt x="252" y="536"/>
                    </a:moveTo>
                    <a:lnTo>
                      <a:pt x="252" y="536"/>
                    </a:lnTo>
                    <a:lnTo>
                      <a:pt x="252" y="736"/>
                    </a:lnTo>
                    <a:lnTo>
                      <a:pt x="40" y="736"/>
                    </a:lnTo>
                    <a:cubicBezTo>
                      <a:pt x="36" y="736"/>
                      <a:pt x="32" y="732"/>
                      <a:pt x="32" y="727"/>
                    </a:cubicBezTo>
                    <a:lnTo>
                      <a:pt x="32" y="536"/>
                    </a:lnTo>
                    <a:lnTo>
                      <a:pt x="252" y="536"/>
                    </a:lnTo>
                    <a:close/>
                    <a:moveTo>
                      <a:pt x="284" y="505"/>
                    </a:moveTo>
                    <a:lnTo>
                      <a:pt x="284" y="505"/>
                    </a:lnTo>
                    <a:lnTo>
                      <a:pt x="284" y="306"/>
                    </a:lnTo>
                    <a:lnTo>
                      <a:pt x="495" y="306"/>
                    </a:lnTo>
                    <a:lnTo>
                      <a:pt x="495" y="505"/>
                    </a:lnTo>
                    <a:lnTo>
                      <a:pt x="284" y="505"/>
                    </a:lnTo>
                    <a:close/>
                    <a:moveTo>
                      <a:pt x="511" y="207"/>
                    </a:moveTo>
                    <a:lnTo>
                      <a:pt x="511" y="207"/>
                    </a:lnTo>
                    <a:cubicBezTo>
                      <a:pt x="526" y="207"/>
                      <a:pt x="538" y="219"/>
                      <a:pt x="538" y="235"/>
                    </a:cubicBezTo>
                    <a:cubicBezTo>
                      <a:pt x="538" y="250"/>
                      <a:pt x="526" y="262"/>
                      <a:pt x="511" y="262"/>
                    </a:cubicBezTo>
                    <a:cubicBezTo>
                      <a:pt x="496" y="262"/>
                      <a:pt x="483" y="250"/>
                      <a:pt x="483" y="235"/>
                    </a:cubicBezTo>
                    <a:cubicBezTo>
                      <a:pt x="483" y="219"/>
                      <a:pt x="496" y="207"/>
                      <a:pt x="511" y="207"/>
                    </a:cubicBezTo>
                    <a:close/>
                    <a:moveTo>
                      <a:pt x="268" y="207"/>
                    </a:moveTo>
                    <a:lnTo>
                      <a:pt x="268" y="207"/>
                    </a:lnTo>
                    <a:cubicBezTo>
                      <a:pt x="283" y="207"/>
                      <a:pt x="295" y="219"/>
                      <a:pt x="295" y="235"/>
                    </a:cubicBezTo>
                    <a:cubicBezTo>
                      <a:pt x="295" y="250"/>
                      <a:pt x="283" y="262"/>
                      <a:pt x="268" y="262"/>
                    </a:cubicBezTo>
                    <a:cubicBezTo>
                      <a:pt x="253" y="262"/>
                      <a:pt x="241" y="250"/>
                      <a:pt x="241" y="235"/>
                    </a:cubicBezTo>
                    <a:cubicBezTo>
                      <a:pt x="241" y="219"/>
                      <a:pt x="253" y="207"/>
                      <a:pt x="268" y="20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30000"/>
                  </a:lnSpc>
                </a:pPr>
                <a:endParaRPr lang="zh-CN" altLang="en-US" sz="1100"/>
              </a:p>
            </p:txBody>
          </p:sp>
        </p:grpSp>
        <p:sp>
          <p:nvSpPr>
            <p:cNvPr id="26" name="前言"/>
            <p:cNvSpPr>
              <a:spLocks noChangeArrowheads="1"/>
            </p:cNvSpPr>
            <p:nvPr/>
          </p:nvSpPr>
          <p:spPr bwMode="auto">
            <a:xfrm>
              <a:off x="3677097" y="5167948"/>
              <a:ext cx="528269" cy="330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80" tIns="60940" rIns="121880" bIns="60940">
              <a:spAutoFit/>
            </a:bodyPr>
            <a:lstStyle>
              <a:lvl1pPr>
                <a:spcBef>
                  <a:spcPct val="20000"/>
                </a:spcBef>
                <a:buFont typeface="Arial" charset="0"/>
                <a:buChar char="•"/>
                <a:defRPr sz="3200">
                  <a:solidFill>
                    <a:schemeClr val="tx1"/>
                  </a:solidFill>
                  <a:latin typeface="微软雅黑" pitchFamily="34" charset="-122"/>
                  <a:ea typeface="微软雅黑" pitchFamily="34" charset="-122"/>
                  <a:sym typeface="Calibri" pitchFamily="34" charset="0"/>
                </a:defRPr>
              </a:lvl1pPr>
              <a:lvl2pPr marL="742950" indent="-285750">
                <a:spcBef>
                  <a:spcPct val="20000"/>
                </a:spcBef>
                <a:buFont typeface="Arial" charset="0"/>
                <a:buChar char="–"/>
                <a:defRPr sz="2800">
                  <a:solidFill>
                    <a:schemeClr val="tx1"/>
                  </a:solidFill>
                  <a:latin typeface="微软雅黑" pitchFamily="34" charset="-122"/>
                  <a:ea typeface="微软雅黑" pitchFamily="34" charset="-122"/>
                  <a:sym typeface="Calibri" pitchFamily="34" charset="0"/>
                </a:defRPr>
              </a:lvl2pPr>
              <a:lvl3pPr marL="1143000" indent="-228600">
                <a:spcBef>
                  <a:spcPct val="20000"/>
                </a:spcBef>
                <a:buFont typeface="Arial" charset="0"/>
                <a:buChar char="•"/>
                <a:defRPr sz="2400">
                  <a:solidFill>
                    <a:schemeClr val="tx1"/>
                  </a:solidFill>
                  <a:latin typeface="微软雅黑" pitchFamily="34" charset="-122"/>
                  <a:ea typeface="微软雅黑" pitchFamily="34" charset="-122"/>
                  <a:sym typeface="Calibri" pitchFamily="34" charset="0"/>
                </a:defRPr>
              </a:lvl3pPr>
              <a:lvl4pPr marL="16002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4pPr>
              <a:lvl5pPr marL="2057400" indent="-228600">
                <a:spcBef>
                  <a:spcPct val="20000"/>
                </a:spcBef>
                <a:buFont typeface="Arial" charset="0"/>
                <a:buChar char="»"/>
                <a:defRPr sz="2000">
                  <a:solidFill>
                    <a:schemeClr val="tx1"/>
                  </a:solidFill>
                  <a:latin typeface="微软雅黑" pitchFamily="34" charset="-122"/>
                  <a:ea typeface="微软雅黑" pitchFamily="34" charset="-122"/>
                  <a:sym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微软雅黑" pitchFamily="34" charset="-122"/>
                  <a:ea typeface="微软雅黑" pitchFamily="34" charset="-122"/>
                  <a:sym typeface="Calibri" pitchFamily="34" charset="0"/>
                </a:defRPr>
              </a:lvl9pPr>
            </a:lstStyle>
            <a:p>
              <a:pPr algn="ctr" defTabSz="914126">
                <a:lnSpc>
                  <a:spcPct val="130000"/>
                </a:lnSpc>
                <a:spcBef>
                  <a:spcPct val="0"/>
                </a:spcBef>
                <a:buNone/>
              </a:pPr>
              <a:r>
                <a:rPr lang="zh-CN" altLang="en-US" sz="1100" dirty="0">
                  <a:solidFill>
                    <a:schemeClr val="bg1"/>
                  </a:solidFill>
                  <a:latin typeface="华文行楷" panose="02010800040101010101" pitchFamily="2" charset="-122"/>
                  <a:ea typeface="华文行楷" panose="02010800040101010101" pitchFamily="2" charset="-122"/>
                  <a:sym typeface="Impact" pitchFamily="34" charset="0"/>
                </a:rPr>
                <a:t>务实</a:t>
              </a:r>
            </a:p>
          </p:txBody>
        </p:sp>
      </p:grpSp>
    </p:spTree>
    <p:extLst>
      <p:ext uri="{BB962C8B-B14F-4D97-AF65-F5344CB8AC3E}">
        <p14:creationId xmlns:p14="http://schemas.microsoft.com/office/powerpoint/2010/main" val="395826468"/>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14:presetBounceEnd="26667">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14:bounceEnd="26667">
                                          <p:cBhvr additive="base">
                                            <p:cTn id="7" dur="750" fill="hold"/>
                                            <p:tgtEl>
                                              <p:spTgt spid="3"/>
                                            </p:tgtEl>
                                            <p:attrNameLst>
                                              <p:attrName>ppt_x</p:attrName>
                                            </p:attrNameLst>
                                          </p:cBhvr>
                                          <p:tavLst>
                                            <p:tav tm="0">
                                              <p:val>
                                                <p:strVal val="0-#ppt_w/2"/>
                                              </p:val>
                                            </p:tav>
                                            <p:tav tm="100000">
                                              <p:val>
                                                <p:strVal val="#ppt_x"/>
                                              </p:val>
                                            </p:tav>
                                          </p:tavLst>
                                        </p:anim>
                                        <p:anim calcmode="lin" valueType="num" p14:bounceEnd="26667">
                                          <p:cBhvr additive="base">
                                            <p:cTn id="8" dur="75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750"/>
                                </p:stCondLst>
                                <p:childTnLst>
                                  <p:par>
                                    <p:cTn id="18" presetID="4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300" fill="hold"/>
                                            <p:tgtEl>
                                              <p:spTgt spid="4"/>
                                            </p:tgtEl>
                                            <p:attrNameLst>
                                              <p:attrName>ppt_y</p:attrName>
                                            </p:attrNameLst>
                                          </p:cBhvr>
                                          <p:tavLst>
                                            <p:tav tm="0">
                                              <p:val>
                                                <p:strVal val="#ppt_y"/>
                                              </p:val>
                                            </p:tav>
                                            <p:tav tm="100000">
                                              <p:val>
                                                <p:strVal val="#ppt_y"/>
                                              </p:val>
                                            </p:tav>
                                          </p:tavLst>
                                        </p:anim>
                                        <p:anim calcmode="lin" valueType="num">
                                          <p:cBhvr>
                                            <p:cTn id="22" dur="3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3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300" tmFilter="0,0; .5, 1; 1, 1"/>
                                            <p:tgtEl>
                                              <p:spTgt spid="4"/>
                                            </p:tgtEl>
                                          </p:cBhvr>
                                        </p:animEffect>
                                      </p:childTnLst>
                                    </p:cTn>
                                  </p:par>
                                  <p:par>
                                    <p:cTn id="25" presetID="2" presetClass="entr" presetSubtype="2" fill="hold" nodeType="withEffect" p14:presetBounceEnd="40000">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14:bounceEnd="40000">
                                          <p:cBhvr additive="base">
                                            <p:cTn id="27" dur="750" fill="hold"/>
                                            <p:tgtEl>
                                              <p:spTgt spid="9"/>
                                            </p:tgtEl>
                                            <p:attrNameLst>
                                              <p:attrName>ppt_x</p:attrName>
                                            </p:attrNameLst>
                                          </p:cBhvr>
                                          <p:tavLst>
                                            <p:tav tm="0">
                                              <p:val>
                                                <p:strVal val="1+#ppt_w/2"/>
                                              </p:val>
                                            </p:tav>
                                            <p:tav tm="100000">
                                              <p:val>
                                                <p:strVal val="#ppt_x"/>
                                              </p:val>
                                            </p:tav>
                                          </p:tavLst>
                                        </p:anim>
                                        <p:anim calcmode="lin" valueType="num" p14:bounceEnd="40000">
                                          <p:cBhvr additive="base">
                                            <p:cTn id="28" dur="75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14:presetBounceEnd="40000">
                                      <p:stCondLst>
                                        <p:cond delay="500"/>
                                      </p:stCondLst>
                                      <p:childTnLst>
                                        <p:set>
                                          <p:cBhvr>
                                            <p:cTn id="30" dur="1" fill="hold">
                                              <p:stCondLst>
                                                <p:cond delay="0"/>
                                              </p:stCondLst>
                                            </p:cTn>
                                            <p:tgtEl>
                                              <p:spTgt spid="14"/>
                                            </p:tgtEl>
                                            <p:attrNameLst>
                                              <p:attrName>style.visibility</p:attrName>
                                            </p:attrNameLst>
                                          </p:cBhvr>
                                          <p:to>
                                            <p:strVal val="visible"/>
                                          </p:to>
                                        </p:set>
                                        <p:anim calcmode="lin" valueType="num" p14:bounceEnd="40000">
                                          <p:cBhvr additive="base">
                                            <p:cTn id="31" dur="750" fill="hold"/>
                                            <p:tgtEl>
                                              <p:spTgt spid="14"/>
                                            </p:tgtEl>
                                            <p:attrNameLst>
                                              <p:attrName>ppt_x</p:attrName>
                                            </p:attrNameLst>
                                          </p:cBhvr>
                                          <p:tavLst>
                                            <p:tav tm="0">
                                              <p:val>
                                                <p:strVal val="1+#ppt_w/2"/>
                                              </p:val>
                                            </p:tav>
                                            <p:tav tm="100000">
                                              <p:val>
                                                <p:strVal val="#ppt_x"/>
                                              </p:val>
                                            </p:tav>
                                          </p:tavLst>
                                        </p:anim>
                                        <p:anim calcmode="lin" valueType="num" p14:bounceEnd="40000">
                                          <p:cBhvr additive="base">
                                            <p:cTn id="32" dur="75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14:presetBounceEnd="40000">
                                      <p:stCondLst>
                                        <p:cond delay="750"/>
                                      </p:stCondLst>
                                      <p:childTnLst>
                                        <p:set>
                                          <p:cBhvr>
                                            <p:cTn id="34" dur="1" fill="hold">
                                              <p:stCondLst>
                                                <p:cond delay="0"/>
                                              </p:stCondLst>
                                            </p:cTn>
                                            <p:tgtEl>
                                              <p:spTgt spid="19"/>
                                            </p:tgtEl>
                                            <p:attrNameLst>
                                              <p:attrName>style.visibility</p:attrName>
                                            </p:attrNameLst>
                                          </p:cBhvr>
                                          <p:to>
                                            <p:strVal val="visible"/>
                                          </p:to>
                                        </p:set>
                                        <p:anim calcmode="lin" valueType="num" p14:bounceEnd="40000">
                                          <p:cBhvr additive="base">
                                            <p:cTn id="35" dur="750" fill="hold"/>
                                            <p:tgtEl>
                                              <p:spTgt spid="19"/>
                                            </p:tgtEl>
                                            <p:attrNameLst>
                                              <p:attrName>ppt_x</p:attrName>
                                            </p:attrNameLst>
                                          </p:cBhvr>
                                          <p:tavLst>
                                            <p:tav tm="0">
                                              <p:val>
                                                <p:strVal val="1+#ppt_w/2"/>
                                              </p:val>
                                            </p:tav>
                                            <p:tav tm="100000">
                                              <p:val>
                                                <p:strVal val="#ppt_x"/>
                                              </p:val>
                                            </p:tav>
                                          </p:tavLst>
                                        </p:anim>
                                        <p:anim calcmode="lin" valueType="num" p14:bounceEnd="40000">
                                          <p:cBhvr additive="base">
                                            <p:cTn id="36" dur="75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14:presetBounceEnd="40000">
                                      <p:stCondLst>
                                        <p:cond delay="1000"/>
                                      </p:stCondLst>
                                      <p:childTnLst>
                                        <p:set>
                                          <p:cBhvr>
                                            <p:cTn id="38" dur="1" fill="hold">
                                              <p:stCondLst>
                                                <p:cond delay="0"/>
                                              </p:stCondLst>
                                            </p:cTn>
                                            <p:tgtEl>
                                              <p:spTgt spid="24"/>
                                            </p:tgtEl>
                                            <p:attrNameLst>
                                              <p:attrName>style.visibility</p:attrName>
                                            </p:attrNameLst>
                                          </p:cBhvr>
                                          <p:to>
                                            <p:strVal val="visible"/>
                                          </p:to>
                                        </p:set>
                                        <p:anim calcmode="lin" valueType="num" p14:bounceEnd="40000">
                                          <p:cBhvr additive="base">
                                            <p:cTn id="39" dur="750" fill="hold"/>
                                            <p:tgtEl>
                                              <p:spTgt spid="24"/>
                                            </p:tgtEl>
                                            <p:attrNameLst>
                                              <p:attrName>ppt_x</p:attrName>
                                            </p:attrNameLst>
                                          </p:cBhvr>
                                          <p:tavLst>
                                            <p:tav tm="0">
                                              <p:val>
                                                <p:strVal val="1+#ppt_w/2"/>
                                              </p:val>
                                            </p:tav>
                                            <p:tav tm="100000">
                                              <p:val>
                                                <p:strVal val="#ppt_x"/>
                                              </p:val>
                                            </p:tav>
                                          </p:tavLst>
                                        </p:anim>
                                        <p:anim calcmode="lin" valueType="num" p14:bounceEnd="40000">
                                          <p:cBhvr additive="base">
                                            <p:cTn id="40"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750" fill="hold"/>
                                            <p:tgtEl>
                                              <p:spTgt spid="3"/>
                                            </p:tgtEl>
                                            <p:attrNameLst>
                                              <p:attrName>ppt_x</p:attrName>
                                            </p:attrNameLst>
                                          </p:cBhvr>
                                          <p:tavLst>
                                            <p:tav tm="0">
                                              <p:val>
                                                <p:strVal val="0-#ppt_w/2"/>
                                              </p:val>
                                            </p:tav>
                                            <p:tav tm="100000">
                                              <p:val>
                                                <p:strVal val="#ppt_x"/>
                                              </p:val>
                                            </p:tav>
                                          </p:tavLst>
                                        </p:anim>
                                        <p:anim calcmode="lin" valueType="num">
                                          <p:cBhvr additive="base">
                                            <p:cTn id="8" dur="75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22" presetClass="entr" presetSubtype="1"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500"/>
                                            <p:tgtEl>
                                              <p:spTgt spid="5"/>
                                            </p:tgtEl>
                                          </p:cBhvr>
                                        </p:animEffect>
                                      </p:childTnLst>
                                    </p:cTn>
                                  </p:par>
                                </p:childTnLst>
                              </p:cTn>
                            </p:par>
                            <p:par>
                              <p:cTn id="13" fill="hold">
                                <p:stCondLst>
                                  <p:cond delay="125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750"/>
                                </p:stCondLst>
                                <p:childTnLst>
                                  <p:par>
                                    <p:cTn id="18" presetID="41" presetClass="entr" presetSubtype="0"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 calcmode="lin" valueType="num">
                                          <p:cBhvr>
                                            <p:cTn id="20" dur="3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21" dur="300" fill="hold"/>
                                            <p:tgtEl>
                                              <p:spTgt spid="4"/>
                                            </p:tgtEl>
                                            <p:attrNameLst>
                                              <p:attrName>ppt_y</p:attrName>
                                            </p:attrNameLst>
                                          </p:cBhvr>
                                          <p:tavLst>
                                            <p:tav tm="0">
                                              <p:val>
                                                <p:strVal val="#ppt_y"/>
                                              </p:val>
                                            </p:tav>
                                            <p:tav tm="100000">
                                              <p:val>
                                                <p:strVal val="#ppt_y"/>
                                              </p:val>
                                            </p:tav>
                                          </p:tavLst>
                                        </p:anim>
                                        <p:anim calcmode="lin" valueType="num">
                                          <p:cBhvr>
                                            <p:cTn id="22" dur="3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23" dur="3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24" dur="300" tmFilter="0,0; .5, 1; 1, 1"/>
                                            <p:tgtEl>
                                              <p:spTgt spid="4"/>
                                            </p:tgtEl>
                                          </p:cBhvr>
                                        </p:animEffect>
                                      </p:childTnLst>
                                    </p:cTn>
                                  </p:par>
                                  <p:par>
                                    <p:cTn id="25" presetID="2" presetClass="entr" presetSubtype="2" fill="hold" nodeType="withEffect">
                                      <p:stCondLst>
                                        <p:cond delay="25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750" fill="hold"/>
                                            <p:tgtEl>
                                              <p:spTgt spid="9"/>
                                            </p:tgtEl>
                                            <p:attrNameLst>
                                              <p:attrName>ppt_x</p:attrName>
                                            </p:attrNameLst>
                                          </p:cBhvr>
                                          <p:tavLst>
                                            <p:tav tm="0">
                                              <p:val>
                                                <p:strVal val="1+#ppt_w/2"/>
                                              </p:val>
                                            </p:tav>
                                            <p:tav tm="100000">
                                              <p:val>
                                                <p:strVal val="#ppt_x"/>
                                              </p:val>
                                            </p:tav>
                                          </p:tavLst>
                                        </p:anim>
                                        <p:anim calcmode="lin" valueType="num">
                                          <p:cBhvr additive="base">
                                            <p:cTn id="28" dur="750" fill="hold"/>
                                            <p:tgtEl>
                                              <p:spTgt spid="9"/>
                                            </p:tgtEl>
                                            <p:attrNameLst>
                                              <p:attrName>ppt_y</p:attrName>
                                            </p:attrNameLst>
                                          </p:cBhvr>
                                          <p:tavLst>
                                            <p:tav tm="0">
                                              <p:val>
                                                <p:strVal val="#ppt_y"/>
                                              </p:val>
                                            </p:tav>
                                            <p:tav tm="100000">
                                              <p:val>
                                                <p:strVal val="#ppt_y"/>
                                              </p:val>
                                            </p:tav>
                                          </p:tavLst>
                                        </p:anim>
                                      </p:childTnLst>
                                    </p:cTn>
                                  </p:par>
                                  <p:par>
                                    <p:cTn id="29" presetID="2" presetClass="entr" presetSubtype="2" fill="hold" nodeType="withEffect">
                                      <p:stCondLst>
                                        <p:cond delay="50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750" fill="hold"/>
                                            <p:tgtEl>
                                              <p:spTgt spid="14"/>
                                            </p:tgtEl>
                                            <p:attrNameLst>
                                              <p:attrName>ppt_x</p:attrName>
                                            </p:attrNameLst>
                                          </p:cBhvr>
                                          <p:tavLst>
                                            <p:tav tm="0">
                                              <p:val>
                                                <p:strVal val="1+#ppt_w/2"/>
                                              </p:val>
                                            </p:tav>
                                            <p:tav tm="100000">
                                              <p:val>
                                                <p:strVal val="#ppt_x"/>
                                              </p:val>
                                            </p:tav>
                                          </p:tavLst>
                                        </p:anim>
                                        <p:anim calcmode="lin" valueType="num">
                                          <p:cBhvr additive="base">
                                            <p:cTn id="32" dur="750" fill="hold"/>
                                            <p:tgtEl>
                                              <p:spTgt spid="14"/>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750"/>
                                      </p:stCondLst>
                                      <p:childTnLst>
                                        <p:set>
                                          <p:cBhvr>
                                            <p:cTn id="34" dur="1" fill="hold">
                                              <p:stCondLst>
                                                <p:cond delay="0"/>
                                              </p:stCondLst>
                                            </p:cTn>
                                            <p:tgtEl>
                                              <p:spTgt spid="19"/>
                                            </p:tgtEl>
                                            <p:attrNameLst>
                                              <p:attrName>style.visibility</p:attrName>
                                            </p:attrNameLst>
                                          </p:cBhvr>
                                          <p:to>
                                            <p:strVal val="visible"/>
                                          </p:to>
                                        </p:set>
                                        <p:anim calcmode="lin" valueType="num">
                                          <p:cBhvr additive="base">
                                            <p:cTn id="35" dur="750" fill="hold"/>
                                            <p:tgtEl>
                                              <p:spTgt spid="19"/>
                                            </p:tgtEl>
                                            <p:attrNameLst>
                                              <p:attrName>ppt_x</p:attrName>
                                            </p:attrNameLst>
                                          </p:cBhvr>
                                          <p:tavLst>
                                            <p:tav tm="0">
                                              <p:val>
                                                <p:strVal val="1+#ppt_w/2"/>
                                              </p:val>
                                            </p:tav>
                                            <p:tav tm="100000">
                                              <p:val>
                                                <p:strVal val="#ppt_x"/>
                                              </p:val>
                                            </p:tav>
                                          </p:tavLst>
                                        </p:anim>
                                        <p:anim calcmode="lin" valueType="num">
                                          <p:cBhvr additive="base">
                                            <p:cTn id="36" dur="750" fill="hold"/>
                                            <p:tgtEl>
                                              <p:spTgt spid="19"/>
                                            </p:tgtEl>
                                            <p:attrNameLst>
                                              <p:attrName>ppt_y</p:attrName>
                                            </p:attrNameLst>
                                          </p:cBhvr>
                                          <p:tavLst>
                                            <p:tav tm="0">
                                              <p:val>
                                                <p:strVal val="#ppt_y"/>
                                              </p:val>
                                            </p:tav>
                                            <p:tav tm="100000">
                                              <p:val>
                                                <p:strVal val="#ppt_y"/>
                                              </p:val>
                                            </p:tav>
                                          </p:tavLst>
                                        </p:anim>
                                      </p:childTnLst>
                                    </p:cTn>
                                  </p:par>
                                  <p:par>
                                    <p:cTn id="37" presetID="2" presetClass="entr" presetSubtype="2" fill="hold" nodeType="withEffect">
                                      <p:stCondLst>
                                        <p:cond delay="100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750" fill="hold"/>
                                            <p:tgtEl>
                                              <p:spTgt spid="24"/>
                                            </p:tgtEl>
                                            <p:attrNameLst>
                                              <p:attrName>ppt_x</p:attrName>
                                            </p:attrNameLst>
                                          </p:cBhvr>
                                          <p:tavLst>
                                            <p:tav tm="0">
                                              <p:val>
                                                <p:strVal val="1+#ppt_w/2"/>
                                              </p:val>
                                            </p:tav>
                                            <p:tav tm="100000">
                                              <p:val>
                                                <p:strVal val="#ppt_x"/>
                                              </p:val>
                                            </p:tav>
                                          </p:tavLst>
                                        </p:anim>
                                        <p:anim calcmode="lin" valueType="num">
                                          <p:cBhvr additive="base">
                                            <p:cTn id="40" dur="750" fill="hold"/>
                                            <p:tgtEl>
                                              <p:spTgt spid="2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Lst>
      </p:timing>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椭圆 2"/>
          <p:cNvSpPr/>
          <p:nvPr/>
        </p:nvSpPr>
        <p:spPr>
          <a:xfrm>
            <a:off x="1325258" y="2736165"/>
            <a:ext cx="2180492" cy="2180492"/>
          </a:xfrm>
          <a:prstGeom prst="ellipse">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2732025" y="2378610"/>
            <a:ext cx="2895602" cy="2895602"/>
          </a:xfrm>
          <a:prstGeom prst="ellipse">
            <a:avLst/>
          </a:prstGeom>
          <a:blipFill dpi="0" rotWithShape="1">
            <a:blip r:embed="rId4">
              <a:extLst>
                <a:ext uri="{28A0092B-C50C-407E-A947-70E740481C1C}">
                  <a14:useLocalDpi xmlns:a14="http://schemas.microsoft.com/office/drawing/2010/main" val="0"/>
                </a:ext>
              </a:extLst>
            </a:blip>
            <a:srcRect/>
            <a:stretch>
              <a:fillRect l="-24962" r="-24962"/>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Box 7">
            <a:extLst>
              <a:ext uri="{FF2B5EF4-FFF2-40B4-BE49-F238E27FC236}">
                <a16:creationId xmlns:a16="http://schemas.microsoft.com/office/drawing/2014/main" xmlns="" id="{8DE6CD62-A5CF-42EF-B6BB-0447C20B7252}"/>
              </a:ext>
            </a:extLst>
          </p:cNvPr>
          <p:cNvSpPr txBox="1"/>
          <p:nvPr/>
        </p:nvSpPr>
        <p:spPr>
          <a:xfrm>
            <a:off x="6680132" y="2954324"/>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企业规划</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7" name="文本框 6">
            <a:extLst>
              <a:ext uri="{FF2B5EF4-FFF2-40B4-BE49-F238E27FC236}">
                <a16:creationId xmlns:a16="http://schemas.microsoft.com/office/drawing/2014/main" xmlns="" id="{503E0C68-DA60-417A-94AF-3E2A39D1D51A}"/>
              </a:ext>
            </a:extLst>
          </p:cNvPr>
          <p:cNvSpPr txBox="1"/>
          <p:nvPr/>
        </p:nvSpPr>
        <p:spPr>
          <a:xfrm>
            <a:off x="6680133" y="3386023"/>
            <a:ext cx="3823744" cy="2292935"/>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输入简要文字解说，解说文字尽量概括精炼，不用多余的文字修饰简洁精准。点击输入简要文字解说，解说文字尽量概括精炼，不用多余的文字修饰，简洁精准的 解说所提炼的核心概念。</a:t>
            </a: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8" name="TextBox 7">
            <a:extLst>
              <a:ext uri="{FF2B5EF4-FFF2-40B4-BE49-F238E27FC236}">
                <a16:creationId xmlns:a16="http://schemas.microsoft.com/office/drawing/2014/main" xmlns="" id="{8DE6CD62-A5CF-42EF-B6BB-0447C20B7252}"/>
              </a:ext>
            </a:extLst>
          </p:cNvPr>
          <p:cNvSpPr txBox="1"/>
          <p:nvPr/>
        </p:nvSpPr>
        <p:spPr>
          <a:xfrm>
            <a:off x="6680132" y="1800119"/>
            <a:ext cx="2303848" cy="492443"/>
          </a:xfrm>
          <a:prstGeom prst="rect">
            <a:avLst/>
          </a:prstGeom>
          <a:noFill/>
        </p:spPr>
        <p:txBody>
          <a:bodyPr wrap="square" rtlCol="0">
            <a:spAutoFit/>
          </a:bodyPr>
          <a:lstStyle/>
          <a:p>
            <a:pPr>
              <a:lnSpc>
                <a:spcPct val="130000"/>
              </a:lnSpc>
            </a:pPr>
            <a:r>
              <a:rPr lang="zh-CN" altLang="en-US" sz="2000" dirty="0" smtClean="0">
                <a:solidFill>
                  <a:srgbClr val="4F4D50"/>
                </a:solidFill>
                <a:latin typeface="方正黑体简体" panose="02010601030101010101" pitchFamily="2" charset="-122"/>
                <a:ea typeface="方正黑体简体" panose="02010601030101010101" pitchFamily="2" charset="-122"/>
                <a:cs typeface="+mn-ea"/>
                <a:sym typeface="+mn-lt"/>
              </a:rPr>
              <a:t>企业目标计划建设</a:t>
            </a:r>
            <a:endParaRPr lang="en-US" altLang="zh-CN" sz="2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nvGrpSpPr>
          <p:cNvPr id="2" name="组合 1"/>
          <p:cNvGrpSpPr/>
          <p:nvPr/>
        </p:nvGrpSpPr>
        <p:grpSpPr>
          <a:xfrm>
            <a:off x="4882538" y="2305744"/>
            <a:ext cx="797170" cy="797170"/>
            <a:chOff x="4882538" y="2305744"/>
            <a:chExt cx="797170" cy="797170"/>
          </a:xfrm>
        </p:grpSpPr>
        <p:sp>
          <p:nvSpPr>
            <p:cNvPr id="5" name="椭圆 4"/>
            <p:cNvSpPr/>
            <p:nvPr/>
          </p:nvSpPr>
          <p:spPr>
            <a:xfrm>
              <a:off x="4882538" y="2305744"/>
              <a:ext cx="797170" cy="797170"/>
            </a:xfrm>
            <a:prstGeom prst="ellipse">
              <a:avLst/>
            </a:prstGeom>
            <a:solidFill>
              <a:srgbClr val="4F4D50"/>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9" name="组合 8"/>
            <p:cNvGrpSpPr/>
            <p:nvPr/>
          </p:nvGrpSpPr>
          <p:grpSpPr>
            <a:xfrm>
              <a:off x="5129310" y="2479375"/>
              <a:ext cx="303626" cy="449909"/>
              <a:chOff x="1788810" y="2276744"/>
              <a:chExt cx="392113" cy="581026"/>
            </a:xfrm>
            <a:solidFill>
              <a:schemeClr val="bg1"/>
            </a:solidFill>
            <a:effectLst/>
          </p:grpSpPr>
          <p:sp>
            <p:nvSpPr>
              <p:cNvPr id="10" name="Freeform 9"/>
              <p:cNvSpPr>
                <a:spLocks noEditPoints="1"/>
              </p:cNvSpPr>
              <p:nvPr/>
            </p:nvSpPr>
            <p:spPr bwMode="auto">
              <a:xfrm>
                <a:off x="1788810" y="2276744"/>
                <a:ext cx="392113" cy="430213"/>
              </a:xfrm>
              <a:custGeom>
                <a:avLst/>
                <a:gdLst>
                  <a:gd name="T0" fmla="*/ 108 w 149"/>
                  <a:gd name="T1" fmla="*/ 163 h 163"/>
                  <a:gd name="T2" fmla="*/ 35 w 149"/>
                  <a:gd name="T3" fmla="*/ 163 h 163"/>
                  <a:gd name="T4" fmla="*/ 35 w 149"/>
                  <a:gd name="T5" fmla="*/ 158 h 163"/>
                  <a:gd name="T6" fmla="*/ 30 w 149"/>
                  <a:gd name="T7" fmla="*/ 142 h 163"/>
                  <a:gd name="T8" fmla="*/ 21 w 149"/>
                  <a:gd name="T9" fmla="*/ 127 h 163"/>
                  <a:gd name="T10" fmla="*/ 0 w 149"/>
                  <a:gd name="T11" fmla="*/ 74 h 163"/>
                  <a:gd name="T12" fmla="*/ 74 w 149"/>
                  <a:gd name="T13" fmla="*/ 0 h 163"/>
                  <a:gd name="T14" fmla="*/ 149 w 149"/>
                  <a:gd name="T15" fmla="*/ 74 h 163"/>
                  <a:gd name="T16" fmla="*/ 127 w 149"/>
                  <a:gd name="T17" fmla="*/ 127 h 163"/>
                  <a:gd name="T18" fmla="*/ 118 w 149"/>
                  <a:gd name="T19" fmla="*/ 142 h 163"/>
                  <a:gd name="T20" fmla="*/ 114 w 149"/>
                  <a:gd name="T21" fmla="*/ 158 h 163"/>
                  <a:gd name="T22" fmla="*/ 113 w 149"/>
                  <a:gd name="T23" fmla="*/ 163 h 163"/>
                  <a:gd name="T24" fmla="*/ 108 w 149"/>
                  <a:gd name="T25" fmla="*/ 163 h 163"/>
                  <a:gd name="T26" fmla="*/ 46 w 149"/>
                  <a:gd name="T27" fmla="*/ 151 h 163"/>
                  <a:gd name="T28" fmla="*/ 103 w 149"/>
                  <a:gd name="T29" fmla="*/ 151 h 163"/>
                  <a:gd name="T30" fmla="*/ 108 w 149"/>
                  <a:gd name="T31" fmla="*/ 136 h 163"/>
                  <a:gd name="T32" fmla="*/ 117 w 149"/>
                  <a:gd name="T33" fmla="*/ 120 h 163"/>
                  <a:gd name="T34" fmla="*/ 136 w 149"/>
                  <a:gd name="T35" fmla="*/ 74 h 163"/>
                  <a:gd name="T36" fmla="*/ 74 w 149"/>
                  <a:gd name="T37" fmla="*/ 12 h 163"/>
                  <a:gd name="T38" fmla="*/ 12 w 149"/>
                  <a:gd name="T39" fmla="*/ 74 h 163"/>
                  <a:gd name="T40" fmla="*/ 31 w 149"/>
                  <a:gd name="T41" fmla="*/ 120 h 163"/>
                  <a:gd name="T42" fmla="*/ 41 w 149"/>
                  <a:gd name="T43" fmla="*/ 136 h 163"/>
                  <a:gd name="T44" fmla="*/ 46 w 149"/>
                  <a:gd name="T45" fmla="*/ 151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9" h="163">
                    <a:moveTo>
                      <a:pt x="108" y="163"/>
                    </a:moveTo>
                    <a:cubicBezTo>
                      <a:pt x="35" y="163"/>
                      <a:pt x="35" y="163"/>
                      <a:pt x="35" y="163"/>
                    </a:cubicBezTo>
                    <a:cubicBezTo>
                      <a:pt x="35" y="158"/>
                      <a:pt x="35" y="158"/>
                      <a:pt x="35" y="158"/>
                    </a:cubicBezTo>
                    <a:cubicBezTo>
                      <a:pt x="34" y="153"/>
                      <a:pt x="32" y="144"/>
                      <a:pt x="30" y="142"/>
                    </a:cubicBezTo>
                    <a:cubicBezTo>
                      <a:pt x="28" y="137"/>
                      <a:pt x="24" y="132"/>
                      <a:pt x="21" y="127"/>
                    </a:cubicBezTo>
                    <a:cubicBezTo>
                      <a:pt x="11" y="112"/>
                      <a:pt x="0" y="95"/>
                      <a:pt x="0" y="74"/>
                    </a:cubicBezTo>
                    <a:cubicBezTo>
                      <a:pt x="0" y="33"/>
                      <a:pt x="33" y="0"/>
                      <a:pt x="74" y="0"/>
                    </a:cubicBezTo>
                    <a:cubicBezTo>
                      <a:pt x="115" y="0"/>
                      <a:pt x="149" y="33"/>
                      <a:pt x="149" y="74"/>
                    </a:cubicBezTo>
                    <a:cubicBezTo>
                      <a:pt x="149" y="95"/>
                      <a:pt x="138" y="112"/>
                      <a:pt x="127" y="127"/>
                    </a:cubicBezTo>
                    <a:cubicBezTo>
                      <a:pt x="124" y="132"/>
                      <a:pt x="121" y="137"/>
                      <a:pt x="118" y="142"/>
                    </a:cubicBezTo>
                    <a:cubicBezTo>
                      <a:pt x="117" y="144"/>
                      <a:pt x="115" y="153"/>
                      <a:pt x="114" y="158"/>
                    </a:cubicBezTo>
                    <a:cubicBezTo>
                      <a:pt x="113" y="163"/>
                      <a:pt x="113" y="163"/>
                      <a:pt x="113" y="163"/>
                    </a:cubicBezTo>
                    <a:lnTo>
                      <a:pt x="108" y="163"/>
                    </a:lnTo>
                    <a:close/>
                    <a:moveTo>
                      <a:pt x="46" y="151"/>
                    </a:moveTo>
                    <a:cubicBezTo>
                      <a:pt x="103" y="151"/>
                      <a:pt x="103" y="151"/>
                      <a:pt x="103" y="151"/>
                    </a:cubicBezTo>
                    <a:cubicBezTo>
                      <a:pt x="104" y="146"/>
                      <a:pt x="105" y="139"/>
                      <a:pt x="108" y="136"/>
                    </a:cubicBezTo>
                    <a:cubicBezTo>
                      <a:pt x="111" y="130"/>
                      <a:pt x="114" y="125"/>
                      <a:pt x="117" y="120"/>
                    </a:cubicBezTo>
                    <a:cubicBezTo>
                      <a:pt x="127" y="106"/>
                      <a:pt x="136" y="92"/>
                      <a:pt x="136" y="74"/>
                    </a:cubicBezTo>
                    <a:cubicBezTo>
                      <a:pt x="136" y="40"/>
                      <a:pt x="109" y="12"/>
                      <a:pt x="74" y="12"/>
                    </a:cubicBezTo>
                    <a:cubicBezTo>
                      <a:pt x="40" y="12"/>
                      <a:pt x="12" y="40"/>
                      <a:pt x="12" y="74"/>
                    </a:cubicBezTo>
                    <a:cubicBezTo>
                      <a:pt x="12" y="92"/>
                      <a:pt x="21" y="106"/>
                      <a:pt x="31" y="120"/>
                    </a:cubicBezTo>
                    <a:cubicBezTo>
                      <a:pt x="35" y="125"/>
                      <a:pt x="38" y="130"/>
                      <a:pt x="41" y="136"/>
                    </a:cubicBezTo>
                    <a:cubicBezTo>
                      <a:pt x="43" y="139"/>
                      <a:pt x="45" y="146"/>
                      <a:pt x="46" y="1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1" name="Freeform 10"/>
              <p:cNvSpPr>
                <a:spLocks/>
              </p:cNvSpPr>
              <p:nvPr/>
            </p:nvSpPr>
            <p:spPr bwMode="auto">
              <a:xfrm>
                <a:off x="1884060" y="2729182"/>
                <a:ext cx="195263" cy="128588"/>
              </a:xfrm>
              <a:custGeom>
                <a:avLst/>
                <a:gdLst>
                  <a:gd name="T0" fmla="*/ 0 w 74"/>
                  <a:gd name="T1" fmla="*/ 0 h 49"/>
                  <a:gd name="T2" fmla="*/ 0 w 74"/>
                  <a:gd name="T3" fmla="*/ 20 h 49"/>
                  <a:gd name="T4" fmla="*/ 37 w 74"/>
                  <a:gd name="T5" fmla="*/ 49 h 49"/>
                  <a:gd name="T6" fmla="*/ 41 w 74"/>
                  <a:gd name="T7" fmla="*/ 49 h 49"/>
                  <a:gd name="T8" fmla="*/ 74 w 74"/>
                  <a:gd name="T9" fmla="*/ 20 h 49"/>
                  <a:gd name="T10" fmla="*/ 74 w 74"/>
                  <a:gd name="T11" fmla="*/ 0 h 49"/>
                  <a:gd name="T12" fmla="*/ 0 w 74"/>
                  <a:gd name="T13" fmla="*/ 0 h 49"/>
                </a:gdLst>
                <a:ahLst/>
                <a:cxnLst>
                  <a:cxn ang="0">
                    <a:pos x="T0" y="T1"/>
                  </a:cxn>
                  <a:cxn ang="0">
                    <a:pos x="T2" y="T3"/>
                  </a:cxn>
                  <a:cxn ang="0">
                    <a:pos x="T4" y="T5"/>
                  </a:cxn>
                  <a:cxn ang="0">
                    <a:pos x="T6" y="T7"/>
                  </a:cxn>
                  <a:cxn ang="0">
                    <a:pos x="T8" y="T9"/>
                  </a:cxn>
                  <a:cxn ang="0">
                    <a:pos x="T10" y="T11"/>
                  </a:cxn>
                  <a:cxn ang="0">
                    <a:pos x="T12" y="T13"/>
                  </a:cxn>
                </a:cxnLst>
                <a:rect l="0" t="0" r="r" b="b"/>
                <a:pathLst>
                  <a:path w="74" h="49">
                    <a:moveTo>
                      <a:pt x="0" y="0"/>
                    </a:moveTo>
                    <a:cubicBezTo>
                      <a:pt x="0" y="20"/>
                      <a:pt x="0" y="20"/>
                      <a:pt x="0" y="20"/>
                    </a:cubicBezTo>
                    <a:cubicBezTo>
                      <a:pt x="0" y="36"/>
                      <a:pt x="17" y="49"/>
                      <a:pt x="37" y="49"/>
                    </a:cubicBezTo>
                    <a:cubicBezTo>
                      <a:pt x="41" y="49"/>
                      <a:pt x="41" y="49"/>
                      <a:pt x="41" y="49"/>
                    </a:cubicBezTo>
                    <a:cubicBezTo>
                      <a:pt x="61" y="49"/>
                      <a:pt x="74" y="36"/>
                      <a:pt x="74" y="20"/>
                    </a:cubicBezTo>
                    <a:cubicBezTo>
                      <a:pt x="74" y="0"/>
                      <a:pt x="74" y="0"/>
                      <a:pt x="74" y="0"/>
                    </a:cubicBez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sp>
            <p:nvSpPr>
              <p:cNvPr id="12" name="Freeform 11"/>
              <p:cNvSpPr>
                <a:spLocks/>
              </p:cNvSpPr>
              <p:nvPr/>
            </p:nvSpPr>
            <p:spPr bwMode="auto">
              <a:xfrm>
                <a:off x="1872947" y="2459307"/>
                <a:ext cx="223838" cy="179388"/>
              </a:xfrm>
              <a:custGeom>
                <a:avLst/>
                <a:gdLst>
                  <a:gd name="T0" fmla="*/ 83 w 85"/>
                  <a:gd name="T1" fmla="*/ 9 h 68"/>
                  <a:gd name="T2" fmla="*/ 62 w 85"/>
                  <a:gd name="T3" fmla="*/ 66 h 68"/>
                  <a:gd name="T4" fmla="*/ 62 w 85"/>
                  <a:gd name="T5" fmla="*/ 68 h 68"/>
                  <a:gd name="T6" fmla="*/ 52 w 85"/>
                  <a:gd name="T7" fmla="*/ 68 h 68"/>
                  <a:gd name="T8" fmla="*/ 53 w 85"/>
                  <a:gd name="T9" fmla="*/ 66 h 68"/>
                  <a:gd name="T10" fmla="*/ 67 w 85"/>
                  <a:gd name="T11" fmla="*/ 17 h 68"/>
                  <a:gd name="T12" fmla="*/ 67 w 85"/>
                  <a:gd name="T13" fmla="*/ 17 h 68"/>
                  <a:gd name="T14" fmla="*/ 66 w 85"/>
                  <a:gd name="T15" fmla="*/ 17 h 68"/>
                  <a:gd name="T16" fmla="*/ 55 w 85"/>
                  <a:gd name="T17" fmla="*/ 13 h 68"/>
                  <a:gd name="T18" fmla="*/ 44 w 85"/>
                  <a:gd name="T19" fmla="*/ 17 h 68"/>
                  <a:gd name="T20" fmla="*/ 30 w 85"/>
                  <a:gd name="T21" fmla="*/ 12 h 68"/>
                  <a:gd name="T22" fmla="*/ 17 w 85"/>
                  <a:gd name="T23" fmla="*/ 16 h 68"/>
                  <a:gd name="T24" fmla="*/ 30 w 85"/>
                  <a:gd name="T25" fmla="*/ 66 h 68"/>
                  <a:gd name="T26" fmla="*/ 31 w 85"/>
                  <a:gd name="T27" fmla="*/ 68 h 68"/>
                  <a:gd name="T28" fmla="*/ 21 w 85"/>
                  <a:gd name="T29" fmla="*/ 68 h 68"/>
                  <a:gd name="T30" fmla="*/ 21 w 85"/>
                  <a:gd name="T31" fmla="*/ 66 h 68"/>
                  <a:gd name="T32" fmla="*/ 2 w 85"/>
                  <a:gd name="T33" fmla="*/ 9 h 68"/>
                  <a:gd name="T34" fmla="*/ 2 w 85"/>
                  <a:gd name="T35" fmla="*/ 9 h 68"/>
                  <a:gd name="T36" fmla="*/ 1 w 85"/>
                  <a:gd name="T37" fmla="*/ 8 h 68"/>
                  <a:gd name="T38" fmla="*/ 1 w 85"/>
                  <a:gd name="T39" fmla="*/ 8 h 68"/>
                  <a:gd name="T40" fmla="*/ 1 w 85"/>
                  <a:gd name="T41" fmla="*/ 7 h 68"/>
                  <a:gd name="T42" fmla="*/ 2 w 85"/>
                  <a:gd name="T43" fmla="*/ 1 h 68"/>
                  <a:gd name="T44" fmla="*/ 9 w 85"/>
                  <a:gd name="T45" fmla="*/ 3 h 68"/>
                  <a:gd name="T46" fmla="*/ 9 w 85"/>
                  <a:gd name="T47" fmla="*/ 3 h 68"/>
                  <a:gd name="T48" fmla="*/ 16 w 85"/>
                  <a:gd name="T49" fmla="*/ 7 h 68"/>
                  <a:gd name="T50" fmla="*/ 27 w 85"/>
                  <a:gd name="T51" fmla="*/ 2 h 68"/>
                  <a:gd name="T52" fmla="*/ 31 w 85"/>
                  <a:gd name="T53" fmla="*/ 1 h 68"/>
                  <a:gd name="T54" fmla="*/ 34 w 85"/>
                  <a:gd name="T55" fmla="*/ 3 h 68"/>
                  <a:gd name="T56" fmla="*/ 43 w 85"/>
                  <a:gd name="T57" fmla="*/ 8 h 68"/>
                  <a:gd name="T58" fmla="*/ 52 w 85"/>
                  <a:gd name="T59" fmla="*/ 3 h 68"/>
                  <a:gd name="T60" fmla="*/ 55 w 85"/>
                  <a:gd name="T61" fmla="*/ 1 h 68"/>
                  <a:gd name="T62" fmla="*/ 59 w 85"/>
                  <a:gd name="T63" fmla="*/ 3 h 68"/>
                  <a:gd name="T64" fmla="*/ 66 w 85"/>
                  <a:gd name="T65" fmla="*/ 8 h 68"/>
                  <a:gd name="T66" fmla="*/ 66 w 85"/>
                  <a:gd name="T67" fmla="*/ 8 h 68"/>
                  <a:gd name="T68" fmla="*/ 76 w 85"/>
                  <a:gd name="T69" fmla="*/ 3 h 68"/>
                  <a:gd name="T70" fmla="*/ 82 w 85"/>
                  <a:gd name="T71" fmla="*/ 2 h 68"/>
                  <a:gd name="T72" fmla="*/ 83 w 85"/>
                  <a:gd name="T73" fmla="*/ 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5" h="68">
                    <a:moveTo>
                      <a:pt x="83" y="9"/>
                    </a:moveTo>
                    <a:cubicBezTo>
                      <a:pt x="71" y="25"/>
                      <a:pt x="64" y="44"/>
                      <a:pt x="62" y="66"/>
                    </a:cubicBezTo>
                    <a:cubicBezTo>
                      <a:pt x="62" y="68"/>
                      <a:pt x="62" y="68"/>
                      <a:pt x="62" y="68"/>
                    </a:cubicBezTo>
                    <a:cubicBezTo>
                      <a:pt x="52" y="68"/>
                      <a:pt x="52" y="68"/>
                      <a:pt x="52" y="68"/>
                    </a:cubicBezTo>
                    <a:cubicBezTo>
                      <a:pt x="53" y="66"/>
                      <a:pt x="53" y="66"/>
                      <a:pt x="53" y="66"/>
                    </a:cubicBezTo>
                    <a:cubicBezTo>
                      <a:pt x="55" y="48"/>
                      <a:pt x="59" y="32"/>
                      <a:pt x="67" y="17"/>
                    </a:cubicBezTo>
                    <a:cubicBezTo>
                      <a:pt x="67" y="17"/>
                      <a:pt x="67" y="17"/>
                      <a:pt x="67" y="17"/>
                    </a:cubicBezTo>
                    <a:cubicBezTo>
                      <a:pt x="66" y="17"/>
                      <a:pt x="66" y="17"/>
                      <a:pt x="66" y="17"/>
                    </a:cubicBezTo>
                    <a:cubicBezTo>
                      <a:pt x="63" y="17"/>
                      <a:pt x="59" y="16"/>
                      <a:pt x="55" y="13"/>
                    </a:cubicBezTo>
                    <a:cubicBezTo>
                      <a:pt x="52" y="16"/>
                      <a:pt x="48" y="17"/>
                      <a:pt x="44" y="17"/>
                    </a:cubicBezTo>
                    <a:cubicBezTo>
                      <a:pt x="39" y="17"/>
                      <a:pt x="34" y="16"/>
                      <a:pt x="30" y="12"/>
                    </a:cubicBezTo>
                    <a:cubicBezTo>
                      <a:pt x="26" y="15"/>
                      <a:pt x="21" y="17"/>
                      <a:pt x="17" y="16"/>
                    </a:cubicBezTo>
                    <a:cubicBezTo>
                      <a:pt x="28" y="38"/>
                      <a:pt x="30" y="59"/>
                      <a:pt x="30" y="66"/>
                    </a:cubicBezTo>
                    <a:cubicBezTo>
                      <a:pt x="31" y="68"/>
                      <a:pt x="31" y="68"/>
                      <a:pt x="31" y="68"/>
                    </a:cubicBezTo>
                    <a:cubicBezTo>
                      <a:pt x="21" y="68"/>
                      <a:pt x="21" y="68"/>
                      <a:pt x="21" y="68"/>
                    </a:cubicBezTo>
                    <a:cubicBezTo>
                      <a:pt x="21" y="66"/>
                      <a:pt x="21" y="66"/>
                      <a:pt x="21" y="66"/>
                    </a:cubicBezTo>
                    <a:cubicBezTo>
                      <a:pt x="21" y="58"/>
                      <a:pt x="17" y="31"/>
                      <a:pt x="2" y="9"/>
                    </a:cubicBezTo>
                    <a:cubicBezTo>
                      <a:pt x="2" y="9"/>
                      <a:pt x="2" y="9"/>
                      <a:pt x="2" y="9"/>
                    </a:cubicBezTo>
                    <a:cubicBezTo>
                      <a:pt x="1" y="8"/>
                      <a:pt x="1" y="8"/>
                      <a:pt x="1" y="8"/>
                    </a:cubicBezTo>
                    <a:cubicBezTo>
                      <a:pt x="1" y="8"/>
                      <a:pt x="1" y="8"/>
                      <a:pt x="1" y="8"/>
                    </a:cubicBezTo>
                    <a:cubicBezTo>
                      <a:pt x="1" y="7"/>
                      <a:pt x="1" y="7"/>
                      <a:pt x="1" y="7"/>
                    </a:cubicBezTo>
                    <a:cubicBezTo>
                      <a:pt x="0" y="5"/>
                      <a:pt x="0" y="3"/>
                      <a:pt x="2" y="1"/>
                    </a:cubicBezTo>
                    <a:cubicBezTo>
                      <a:pt x="5" y="0"/>
                      <a:pt x="7" y="1"/>
                      <a:pt x="9" y="3"/>
                    </a:cubicBezTo>
                    <a:cubicBezTo>
                      <a:pt x="9" y="3"/>
                      <a:pt x="9" y="3"/>
                      <a:pt x="9" y="3"/>
                    </a:cubicBezTo>
                    <a:cubicBezTo>
                      <a:pt x="11" y="5"/>
                      <a:pt x="14" y="7"/>
                      <a:pt x="16" y="7"/>
                    </a:cubicBezTo>
                    <a:cubicBezTo>
                      <a:pt x="20" y="7"/>
                      <a:pt x="23" y="6"/>
                      <a:pt x="27" y="2"/>
                    </a:cubicBezTo>
                    <a:cubicBezTo>
                      <a:pt x="28" y="1"/>
                      <a:pt x="29" y="1"/>
                      <a:pt x="31" y="1"/>
                    </a:cubicBezTo>
                    <a:cubicBezTo>
                      <a:pt x="32" y="1"/>
                      <a:pt x="33" y="2"/>
                      <a:pt x="34" y="3"/>
                    </a:cubicBezTo>
                    <a:cubicBezTo>
                      <a:pt x="37" y="6"/>
                      <a:pt x="40" y="8"/>
                      <a:pt x="43" y="8"/>
                    </a:cubicBezTo>
                    <a:cubicBezTo>
                      <a:pt x="47" y="8"/>
                      <a:pt x="50" y="5"/>
                      <a:pt x="52" y="3"/>
                    </a:cubicBezTo>
                    <a:cubicBezTo>
                      <a:pt x="53" y="2"/>
                      <a:pt x="54" y="1"/>
                      <a:pt x="55" y="1"/>
                    </a:cubicBezTo>
                    <a:cubicBezTo>
                      <a:pt x="57" y="1"/>
                      <a:pt x="58" y="2"/>
                      <a:pt x="59" y="3"/>
                    </a:cubicBezTo>
                    <a:cubicBezTo>
                      <a:pt x="61" y="6"/>
                      <a:pt x="63" y="8"/>
                      <a:pt x="66" y="8"/>
                    </a:cubicBezTo>
                    <a:cubicBezTo>
                      <a:pt x="66" y="8"/>
                      <a:pt x="66" y="8"/>
                      <a:pt x="66" y="8"/>
                    </a:cubicBezTo>
                    <a:cubicBezTo>
                      <a:pt x="70" y="8"/>
                      <a:pt x="73" y="6"/>
                      <a:pt x="76" y="3"/>
                    </a:cubicBezTo>
                    <a:cubicBezTo>
                      <a:pt x="78" y="1"/>
                      <a:pt x="81" y="1"/>
                      <a:pt x="82" y="2"/>
                    </a:cubicBezTo>
                    <a:cubicBezTo>
                      <a:pt x="84" y="4"/>
                      <a:pt x="85" y="7"/>
                      <a:pt x="83" y="9"/>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endParaRPr>
              </a:p>
            </p:txBody>
          </p:sp>
        </p:grpSp>
      </p:grpSp>
      <p:grpSp>
        <p:nvGrpSpPr>
          <p:cNvPr id="44" name="组合 43"/>
          <p:cNvGrpSpPr/>
          <p:nvPr/>
        </p:nvGrpSpPr>
        <p:grpSpPr>
          <a:xfrm>
            <a:off x="481368" y="440281"/>
            <a:ext cx="2007509" cy="721887"/>
            <a:chOff x="481368" y="440281"/>
            <a:chExt cx="2007509" cy="721887"/>
          </a:xfrm>
        </p:grpSpPr>
        <p:sp>
          <p:nvSpPr>
            <p:cNvPr id="45"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46"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企业计划</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7" name="矩形 4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8" name="TextBox 7">
            <a:extLst>
              <a:ext uri="{FF2B5EF4-FFF2-40B4-BE49-F238E27FC236}">
                <a16:creationId xmlns:a16="http://schemas.microsoft.com/office/drawing/2014/main" xmlns="" id="{8DE6CD62-A5CF-42EF-B6BB-0447C20B7252}"/>
              </a:ext>
            </a:extLst>
          </p:cNvPr>
          <p:cNvSpPr txBox="1"/>
          <p:nvPr/>
        </p:nvSpPr>
        <p:spPr>
          <a:xfrm>
            <a:off x="6691562" y="2170524"/>
            <a:ext cx="3138238" cy="291426"/>
          </a:xfrm>
          <a:prstGeom prst="rect">
            <a:avLst/>
          </a:prstGeom>
          <a:noFill/>
        </p:spPr>
        <p:txBody>
          <a:bodyPr wrap="square" rtlCol="0">
            <a:spAutoFit/>
          </a:bodyPr>
          <a:lstStyle/>
          <a:p>
            <a:pPr>
              <a:lnSpc>
                <a:spcPct val="130000"/>
              </a:lnSpc>
            </a:pPr>
            <a:r>
              <a:rPr lang="en-US" altLang="zh-CN" sz="1100" dirty="0">
                <a:solidFill>
                  <a:schemeClr val="tx1">
                    <a:lumMod val="50000"/>
                    <a:lumOff val="50000"/>
                  </a:schemeClr>
                </a:solidFill>
                <a:latin typeface="方正黑体简体" panose="02010601030101010101" pitchFamily="2" charset="-122"/>
                <a:ea typeface="方正黑体简体" panose="02010601030101010101" pitchFamily="2" charset="-122"/>
                <a:cs typeface="+mn-ea"/>
                <a:sym typeface="+mn-lt"/>
              </a:rPr>
              <a:t>Enterprise target construction</a:t>
            </a:r>
          </a:p>
        </p:txBody>
      </p:sp>
      <p:cxnSp>
        <p:nvCxnSpPr>
          <p:cNvPr id="50" name="直接连接符 49"/>
          <p:cNvCxnSpPr/>
          <p:nvPr/>
        </p:nvCxnSpPr>
        <p:spPr>
          <a:xfrm>
            <a:off x="6789420" y="2586384"/>
            <a:ext cx="457200" cy="0"/>
          </a:xfrm>
          <a:prstGeom prst="line">
            <a:avLst/>
          </a:prstGeom>
          <a:ln>
            <a:solidFill>
              <a:srgbClr val="4F4D50"/>
            </a:solidFill>
          </a:ln>
        </p:spPr>
        <p:style>
          <a:lnRef idx="1">
            <a:schemeClr val="accent1"/>
          </a:lnRef>
          <a:fillRef idx="0">
            <a:schemeClr val="accent1"/>
          </a:fillRef>
          <a:effectRef idx="0">
            <a:schemeClr val="accent1"/>
          </a:effectRef>
          <a:fontRef idx="minor">
            <a:schemeClr val="tx1"/>
          </a:fontRef>
        </p:style>
      </p:cxnSp>
      <p:sp>
        <p:nvSpPr>
          <p:cNvPr id="52" name="TextBox 7">
            <a:extLst>
              <a:ext uri="{FF2B5EF4-FFF2-40B4-BE49-F238E27FC236}">
                <a16:creationId xmlns:a16="http://schemas.microsoft.com/office/drawing/2014/main" xmlns="" id="{8DE6CD62-A5CF-42EF-B6BB-0447C20B7252}"/>
              </a:ext>
            </a:extLst>
          </p:cNvPr>
          <p:cNvSpPr txBox="1"/>
          <p:nvPr/>
        </p:nvSpPr>
        <p:spPr>
          <a:xfrm>
            <a:off x="6680132" y="5419185"/>
            <a:ext cx="2795338"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诚信铸就品质   创新引领未来！</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11290416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2"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1+#ppt_w/2"/>
                                          </p:val>
                                        </p:tav>
                                        <p:tav tm="100000">
                                          <p:val>
                                            <p:strVal val="#ppt_x"/>
                                          </p:val>
                                        </p:tav>
                                      </p:tavLst>
                                    </p:anim>
                                    <p:anim calcmode="lin" valueType="num">
                                      <p:cBhvr additive="base">
                                        <p:cTn id="25" dur="500" fill="hold"/>
                                        <p:tgtEl>
                                          <p:spTgt spid="8"/>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48"/>
                                        </p:tgtEl>
                                        <p:attrNameLst>
                                          <p:attrName>style.visibility</p:attrName>
                                        </p:attrNameLst>
                                      </p:cBhvr>
                                      <p:to>
                                        <p:strVal val="visible"/>
                                      </p:to>
                                    </p:set>
                                    <p:anim calcmode="lin" valueType="num">
                                      <p:cBhvr additive="base">
                                        <p:cTn id="28" dur="500" fill="hold"/>
                                        <p:tgtEl>
                                          <p:spTgt spid="48"/>
                                        </p:tgtEl>
                                        <p:attrNameLst>
                                          <p:attrName>ppt_x</p:attrName>
                                        </p:attrNameLst>
                                      </p:cBhvr>
                                      <p:tavLst>
                                        <p:tav tm="0">
                                          <p:val>
                                            <p:strVal val="1+#ppt_w/2"/>
                                          </p:val>
                                        </p:tav>
                                        <p:tav tm="100000">
                                          <p:val>
                                            <p:strVal val="#ppt_x"/>
                                          </p:val>
                                        </p:tav>
                                      </p:tavLst>
                                    </p:anim>
                                    <p:anim calcmode="lin" valueType="num">
                                      <p:cBhvr additive="base">
                                        <p:cTn id="29"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fade">
                                      <p:cBhvr>
                                        <p:cTn id="39" dur="1000"/>
                                        <p:tgtEl>
                                          <p:spTgt spid="6"/>
                                        </p:tgtEl>
                                      </p:cBhvr>
                                    </p:animEffect>
                                    <p:anim calcmode="lin" valueType="num">
                                      <p:cBhvr>
                                        <p:cTn id="40" dur="1000" fill="hold"/>
                                        <p:tgtEl>
                                          <p:spTgt spid="6"/>
                                        </p:tgtEl>
                                        <p:attrNameLst>
                                          <p:attrName>ppt_x</p:attrName>
                                        </p:attrNameLst>
                                      </p:cBhvr>
                                      <p:tavLst>
                                        <p:tav tm="0">
                                          <p:val>
                                            <p:strVal val="#ppt_x"/>
                                          </p:val>
                                        </p:tav>
                                        <p:tav tm="100000">
                                          <p:val>
                                            <p:strVal val="#ppt_x"/>
                                          </p:val>
                                        </p:tav>
                                      </p:tavLst>
                                    </p:anim>
                                    <p:anim calcmode="lin" valueType="num">
                                      <p:cBhvr>
                                        <p:cTn id="41" dur="1000" fill="hold"/>
                                        <p:tgtEl>
                                          <p:spTgt spid="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par>
                                <p:cTn id="47" presetID="42" presetClass="entr" presetSubtype="0" fill="hold" grpId="0" nodeType="withEffect">
                                  <p:stCondLst>
                                    <p:cond delay="0"/>
                                  </p:stCondLst>
                                  <p:childTnLst>
                                    <p:set>
                                      <p:cBhvr>
                                        <p:cTn id="48" dur="1" fill="hold">
                                          <p:stCondLst>
                                            <p:cond delay="0"/>
                                          </p:stCondLst>
                                        </p:cTn>
                                        <p:tgtEl>
                                          <p:spTgt spid="52"/>
                                        </p:tgtEl>
                                        <p:attrNameLst>
                                          <p:attrName>style.visibility</p:attrName>
                                        </p:attrNameLst>
                                      </p:cBhvr>
                                      <p:to>
                                        <p:strVal val="visible"/>
                                      </p:to>
                                    </p:set>
                                    <p:animEffect transition="in" filter="fade">
                                      <p:cBhvr>
                                        <p:cTn id="49" dur="1000"/>
                                        <p:tgtEl>
                                          <p:spTgt spid="52"/>
                                        </p:tgtEl>
                                      </p:cBhvr>
                                    </p:animEffect>
                                    <p:anim calcmode="lin" valueType="num">
                                      <p:cBhvr>
                                        <p:cTn id="50" dur="1000" fill="hold"/>
                                        <p:tgtEl>
                                          <p:spTgt spid="52"/>
                                        </p:tgtEl>
                                        <p:attrNameLst>
                                          <p:attrName>ppt_x</p:attrName>
                                        </p:attrNameLst>
                                      </p:cBhvr>
                                      <p:tavLst>
                                        <p:tav tm="0">
                                          <p:val>
                                            <p:strVal val="#ppt_x"/>
                                          </p:val>
                                        </p:tav>
                                        <p:tav tm="100000">
                                          <p:val>
                                            <p:strVal val="#ppt_x"/>
                                          </p:val>
                                        </p:tav>
                                      </p:tavLst>
                                    </p:anim>
                                    <p:anim calcmode="lin" valueType="num">
                                      <p:cBhvr>
                                        <p:cTn id="51" dur="1000" fill="hold"/>
                                        <p:tgtEl>
                                          <p:spTgt spid="5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p:bldP spid="7" grpId="0"/>
      <p:bldP spid="8" grpId="0"/>
      <p:bldP spid="48" grpId="0"/>
      <p:bldP spid="52"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6"/>
          <p:cNvSpPr>
            <a:spLocks noEditPoints="1"/>
          </p:cNvSpPr>
          <p:nvPr/>
        </p:nvSpPr>
        <p:spPr bwMode="auto">
          <a:xfrm>
            <a:off x="2231891" y="2566844"/>
            <a:ext cx="828000" cy="828000"/>
          </a:xfrm>
          <a:prstGeom prst="ellipse">
            <a:avLst/>
          </a:prstGeom>
          <a:solidFill>
            <a:srgbClr val="9FB8D6"/>
          </a:solidFill>
          <a:ln>
            <a:noFill/>
          </a:ln>
          <a:extLst/>
        </p:spPr>
        <p:txBody>
          <a:bodyPr vert="horz" wrap="square" lIns="91440" tIns="45720" rIns="91440" bIns="45720" numCol="1" anchor="t" anchorCtr="0" compatLnSpc="1">
            <a:prstTxWarp prst="textNoShape">
              <a:avLst/>
            </a:prstTxWarp>
          </a:bodyPr>
          <a:lstStyle/>
          <a:p>
            <a:endParaRPr lang="id-ID" sz="1000">
              <a:latin typeface="方正黑体简体" panose="02010601030101010101" pitchFamily="2" charset="-122"/>
              <a:ea typeface="方正黑体简体" panose="02010601030101010101" pitchFamily="2" charset="-122"/>
              <a:cs typeface="+mn-ea"/>
              <a:sym typeface="+mn-lt"/>
            </a:endParaRPr>
          </a:p>
        </p:txBody>
      </p:sp>
      <p:sp>
        <p:nvSpPr>
          <p:cNvPr id="4" name="Freeform 11"/>
          <p:cNvSpPr>
            <a:spLocks noEditPoints="1"/>
          </p:cNvSpPr>
          <p:nvPr/>
        </p:nvSpPr>
        <p:spPr bwMode="auto">
          <a:xfrm>
            <a:off x="6654528" y="2566844"/>
            <a:ext cx="828000" cy="828000"/>
          </a:xfrm>
          <a:prstGeom prst="ellipse">
            <a:avLst/>
          </a:prstGeom>
          <a:solidFill>
            <a:srgbClr val="4F4D50"/>
          </a:solidFill>
          <a:ln>
            <a:noFill/>
          </a:ln>
          <a:extLst/>
        </p:spPr>
        <p:txBody>
          <a:bodyPr vert="horz" wrap="square" lIns="91440" tIns="45720" rIns="91440" bIns="45720" numCol="1" anchor="t" anchorCtr="0" compatLnSpc="1">
            <a:prstTxWarp prst="textNoShape">
              <a:avLst/>
            </a:prstTxWarp>
          </a:bodyPr>
          <a:lstStyle/>
          <a:p>
            <a:endParaRPr lang="id-ID" sz="1000">
              <a:latin typeface="方正黑体简体" panose="02010601030101010101" pitchFamily="2" charset="-122"/>
              <a:ea typeface="方正黑体简体" panose="02010601030101010101" pitchFamily="2" charset="-122"/>
              <a:cs typeface="+mn-ea"/>
              <a:sym typeface="+mn-lt"/>
            </a:endParaRPr>
          </a:p>
        </p:txBody>
      </p:sp>
      <p:sp>
        <p:nvSpPr>
          <p:cNvPr id="5" name="Freeform 6"/>
          <p:cNvSpPr>
            <a:spLocks noEditPoints="1"/>
          </p:cNvSpPr>
          <p:nvPr/>
        </p:nvSpPr>
        <p:spPr bwMode="auto">
          <a:xfrm>
            <a:off x="2103631" y="2150559"/>
            <a:ext cx="180000" cy="180000"/>
          </a:xfrm>
          <a:prstGeom prst="ellipse">
            <a:avLst/>
          </a:prstGeom>
          <a:solidFill>
            <a:srgbClr val="9FB8D6"/>
          </a:solidFill>
          <a:ln>
            <a:noFill/>
          </a:ln>
          <a:extLst/>
        </p:spPr>
        <p:txBody>
          <a:bodyPr vert="horz" wrap="square" lIns="91440" tIns="45720" rIns="91440" bIns="45720" numCol="1" anchor="t" anchorCtr="0" compatLnSpc="1">
            <a:prstTxWarp prst="textNoShape">
              <a:avLst/>
            </a:prstTxWarp>
          </a:bodyPr>
          <a:lstStyle/>
          <a:p>
            <a:endParaRPr lang="id-ID" sz="1000">
              <a:latin typeface="方正黑体简体" panose="02010601030101010101" pitchFamily="2" charset="-122"/>
              <a:ea typeface="方正黑体简体" panose="02010601030101010101" pitchFamily="2" charset="-122"/>
              <a:cs typeface="+mn-ea"/>
              <a:sym typeface="+mn-lt"/>
            </a:endParaRPr>
          </a:p>
        </p:txBody>
      </p:sp>
      <p:sp>
        <p:nvSpPr>
          <p:cNvPr id="6" name="Freeform 11"/>
          <p:cNvSpPr>
            <a:spLocks noEditPoints="1"/>
          </p:cNvSpPr>
          <p:nvPr/>
        </p:nvSpPr>
        <p:spPr bwMode="auto">
          <a:xfrm>
            <a:off x="6526268" y="2150559"/>
            <a:ext cx="180000" cy="180000"/>
          </a:xfrm>
          <a:prstGeom prst="ellipse">
            <a:avLst/>
          </a:prstGeom>
          <a:solidFill>
            <a:srgbClr val="4F4D50"/>
          </a:solidFill>
          <a:ln>
            <a:noFill/>
          </a:ln>
          <a:extLst/>
        </p:spPr>
        <p:txBody>
          <a:bodyPr vert="horz" wrap="square" lIns="91440" tIns="45720" rIns="91440" bIns="45720" numCol="1" anchor="t" anchorCtr="0" compatLnSpc="1">
            <a:prstTxWarp prst="textNoShape">
              <a:avLst/>
            </a:prstTxWarp>
          </a:bodyPr>
          <a:lstStyle/>
          <a:p>
            <a:endParaRPr lang="id-ID" sz="1000">
              <a:latin typeface="方正黑体简体" panose="02010601030101010101" pitchFamily="2" charset="-122"/>
              <a:ea typeface="方正黑体简体" panose="02010601030101010101" pitchFamily="2" charset="-122"/>
              <a:cs typeface="+mn-ea"/>
              <a:sym typeface="+mn-lt"/>
            </a:endParaRPr>
          </a:p>
        </p:txBody>
      </p:sp>
      <p:sp>
        <p:nvSpPr>
          <p:cNvPr id="7" name="TextBox 6"/>
          <p:cNvSpPr txBox="1"/>
          <p:nvPr/>
        </p:nvSpPr>
        <p:spPr>
          <a:xfrm>
            <a:off x="2334980" y="2090666"/>
            <a:ext cx="1261884" cy="307777"/>
          </a:xfrm>
          <a:prstGeom prst="rect">
            <a:avLst/>
          </a:prstGeom>
          <a:noFill/>
        </p:spPr>
        <p:txBody>
          <a:bodyPr wrap="none" lIns="91440" tIns="45720" rIns="91440" bIns="45720" rtlCol="0">
            <a:spAutoFit/>
          </a:bodyPr>
          <a:lstStyle/>
          <a:p>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点击输入标题</a:t>
            </a:r>
            <a:endParaRPr lang="id-ID"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9" name="TextBox 8"/>
          <p:cNvSpPr txBox="1"/>
          <p:nvPr/>
        </p:nvSpPr>
        <p:spPr>
          <a:xfrm>
            <a:off x="6757618" y="2090666"/>
            <a:ext cx="1261884" cy="307777"/>
          </a:xfrm>
          <a:prstGeom prst="rect">
            <a:avLst/>
          </a:prstGeom>
          <a:noFill/>
        </p:spPr>
        <p:txBody>
          <a:bodyPr wrap="none" lIns="91440" tIns="45720" rIns="91440" bIns="45720" rtlCol="0">
            <a:spAutoFit/>
          </a:bodyPr>
          <a:lstStyle/>
          <a:p>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点击输入标题</a:t>
            </a:r>
            <a:endParaRPr lang="id-ID"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1" name="Freeform 96"/>
          <p:cNvSpPr>
            <a:spLocks noEditPoints="1"/>
          </p:cNvSpPr>
          <p:nvPr/>
        </p:nvSpPr>
        <p:spPr bwMode="auto">
          <a:xfrm>
            <a:off x="2480706" y="2766033"/>
            <a:ext cx="398079" cy="464763"/>
          </a:xfrm>
          <a:custGeom>
            <a:avLst/>
            <a:gdLst>
              <a:gd name="T0" fmla="*/ 46 w 55"/>
              <a:gd name="T1" fmla="*/ 24 h 64"/>
              <a:gd name="T2" fmla="*/ 36 w 55"/>
              <a:gd name="T3" fmla="*/ 28 h 64"/>
              <a:gd name="T4" fmla="*/ 36 w 55"/>
              <a:gd name="T5" fmla="*/ 27 h 64"/>
              <a:gd name="T6" fmla="*/ 38 w 55"/>
              <a:gd name="T7" fmla="*/ 12 h 64"/>
              <a:gd name="T8" fmla="*/ 30 w 55"/>
              <a:gd name="T9" fmla="*/ 18 h 64"/>
              <a:gd name="T10" fmla="*/ 30 w 55"/>
              <a:gd name="T11" fmla="*/ 0 h 64"/>
              <a:gd name="T12" fmla="*/ 2 w 55"/>
              <a:gd name="T13" fmla="*/ 42 h 64"/>
              <a:gd name="T14" fmla="*/ 22 w 55"/>
              <a:gd name="T15" fmla="*/ 64 h 64"/>
              <a:gd name="T16" fmla="*/ 46 w 55"/>
              <a:gd name="T17" fmla="*/ 24 h 64"/>
              <a:gd name="T18" fmla="*/ 24 w 55"/>
              <a:gd name="T19" fmla="*/ 58 h 64"/>
              <a:gd name="T20" fmla="*/ 13 w 55"/>
              <a:gd name="T21" fmla="*/ 40 h 64"/>
              <a:gd name="T22" fmla="*/ 20 w 55"/>
              <a:gd name="T23" fmla="*/ 50 h 64"/>
              <a:gd name="T24" fmla="*/ 26 w 55"/>
              <a:gd name="T25" fmla="*/ 36 h 64"/>
              <a:gd name="T26" fmla="*/ 29 w 55"/>
              <a:gd name="T27" fmla="*/ 50 h 64"/>
              <a:gd name="T28" fmla="*/ 37 w 55"/>
              <a:gd name="T29" fmla="*/ 37 h 64"/>
              <a:gd name="T30" fmla="*/ 24 w 55"/>
              <a:gd name="T31" fmla="*/ 5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64">
                <a:moveTo>
                  <a:pt x="46" y="24"/>
                </a:moveTo>
                <a:cubicBezTo>
                  <a:pt x="46" y="24"/>
                  <a:pt x="43" y="24"/>
                  <a:pt x="36" y="28"/>
                </a:cubicBezTo>
                <a:cubicBezTo>
                  <a:pt x="36" y="27"/>
                  <a:pt x="36" y="27"/>
                  <a:pt x="36" y="27"/>
                </a:cubicBezTo>
                <a:cubicBezTo>
                  <a:pt x="36" y="22"/>
                  <a:pt x="37" y="16"/>
                  <a:pt x="38" y="12"/>
                </a:cubicBezTo>
                <a:cubicBezTo>
                  <a:pt x="37" y="12"/>
                  <a:pt x="34" y="15"/>
                  <a:pt x="30" y="18"/>
                </a:cubicBezTo>
                <a:cubicBezTo>
                  <a:pt x="28" y="13"/>
                  <a:pt x="28" y="5"/>
                  <a:pt x="30" y="0"/>
                </a:cubicBezTo>
                <a:cubicBezTo>
                  <a:pt x="12" y="13"/>
                  <a:pt x="2" y="31"/>
                  <a:pt x="2" y="42"/>
                </a:cubicBezTo>
                <a:cubicBezTo>
                  <a:pt x="2" y="51"/>
                  <a:pt x="1" y="64"/>
                  <a:pt x="22" y="64"/>
                </a:cubicBezTo>
                <a:cubicBezTo>
                  <a:pt x="55" y="64"/>
                  <a:pt x="38" y="40"/>
                  <a:pt x="46" y="24"/>
                </a:cubicBezTo>
                <a:close/>
                <a:moveTo>
                  <a:pt x="24" y="58"/>
                </a:moveTo>
                <a:cubicBezTo>
                  <a:pt x="0" y="58"/>
                  <a:pt x="16" y="35"/>
                  <a:pt x="13" y="40"/>
                </a:cubicBezTo>
                <a:cubicBezTo>
                  <a:pt x="13" y="40"/>
                  <a:pt x="11" y="46"/>
                  <a:pt x="20" y="50"/>
                </a:cubicBezTo>
                <a:cubicBezTo>
                  <a:pt x="15" y="45"/>
                  <a:pt x="23" y="39"/>
                  <a:pt x="26" y="36"/>
                </a:cubicBezTo>
                <a:cubicBezTo>
                  <a:pt x="26" y="43"/>
                  <a:pt x="29" y="50"/>
                  <a:pt x="29" y="50"/>
                </a:cubicBezTo>
                <a:cubicBezTo>
                  <a:pt x="29" y="50"/>
                  <a:pt x="34" y="47"/>
                  <a:pt x="37" y="37"/>
                </a:cubicBezTo>
                <a:cubicBezTo>
                  <a:pt x="40" y="50"/>
                  <a:pt x="38" y="57"/>
                  <a:pt x="24" y="58"/>
                </a:cubicBezTo>
                <a:close/>
              </a:path>
            </a:pathLst>
          </a:custGeom>
          <a:solidFill>
            <a:schemeClr val="bg1"/>
          </a:solidFill>
          <a:ln>
            <a:noFill/>
          </a:ln>
          <a:extLst/>
        </p:spPr>
        <p:txBody>
          <a:bodyPr vert="horz" wrap="square" lIns="91440" tIns="45720" rIns="91440" bIns="45720" numCol="1" anchor="t" anchorCtr="0" compatLnSpc="1">
            <a:prstTxWarp prst="textNoShape">
              <a:avLst/>
            </a:prstTxWarp>
          </a:bodyPr>
          <a:lstStyle/>
          <a:p>
            <a:endParaRPr lang="id-ID" sz="1000">
              <a:latin typeface="方正黑体简体" panose="02010601030101010101" pitchFamily="2" charset="-122"/>
              <a:ea typeface="方正黑体简体" panose="02010601030101010101" pitchFamily="2" charset="-122"/>
              <a:cs typeface="+mn-ea"/>
              <a:sym typeface="+mn-lt"/>
            </a:endParaRPr>
          </a:p>
        </p:txBody>
      </p:sp>
      <p:sp>
        <p:nvSpPr>
          <p:cNvPr id="12" name="Rectangle 11"/>
          <p:cNvSpPr/>
          <p:nvPr/>
        </p:nvSpPr>
        <p:spPr>
          <a:xfrm>
            <a:off x="2315563" y="3830574"/>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13" name="Rectangle 12"/>
          <p:cNvSpPr/>
          <p:nvPr/>
        </p:nvSpPr>
        <p:spPr>
          <a:xfrm>
            <a:off x="2315564" y="3830574"/>
            <a:ext cx="1652299" cy="267753"/>
          </a:xfrm>
          <a:prstGeom prst="rect">
            <a:avLst/>
          </a:pr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14" name="Content Placeholder 2"/>
          <p:cNvSpPr txBox="1">
            <a:spLocks/>
          </p:cNvSpPr>
          <p:nvPr/>
        </p:nvSpPr>
        <p:spPr>
          <a:xfrm>
            <a:off x="2300703" y="3820927"/>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50%</a:t>
            </a:r>
          </a:p>
        </p:txBody>
      </p:sp>
      <p:sp>
        <p:nvSpPr>
          <p:cNvPr id="15" name="Freeform 5"/>
          <p:cNvSpPr>
            <a:spLocks/>
          </p:cNvSpPr>
          <p:nvPr/>
        </p:nvSpPr>
        <p:spPr bwMode="auto">
          <a:xfrm>
            <a:off x="2044102" y="3944039"/>
            <a:ext cx="107049" cy="96887"/>
          </a:xfrm>
          <a:custGeom>
            <a:avLst/>
            <a:gdLst>
              <a:gd name="T0" fmla="*/ 36 w 44"/>
              <a:gd name="T1" fmla="*/ 32 h 40"/>
              <a:gd name="T2" fmla="*/ 32 w 44"/>
              <a:gd name="T3" fmla="*/ 32 h 40"/>
              <a:gd name="T4" fmla="*/ 32 w 44"/>
              <a:gd name="T5" fmla="*/ 0 h 40"/>
              <a:gd name="T6" fmla="*/ 24 w 44"/>
              <a:gd name="T7" fmla="*/ 0 h 40"/>
              <a:gd name="T8" fmla="*/ 24 w 44"/>
              <a:gd name="T9" fmla="*/ 32 h 40"/>
              <a:gd name="T10" fmla="*/ 20 w 44"/>
              <a:gd name="T11" fmla="*/ 32 h 40"/>
              <a:gd name="T12" fmla="*/ 20 w 44"/>
              <a:gd name="T13" fmla="*/ 0 h 40"/>
              <a:gd name="T14" fmla="*/ 12 w 44"/>
              <a:gd name="T15" fmla="*/ 0 h 40"/>
              <a:gd name="T16" fmla="*/ 12 w 44"/>
              <a:gd name="T17" fmla="*/ 32 h 40"/>
              <a:gd name="T18" fmla="*/ 8 w 44"/>
              <a:gd name="T19" fmla="*/ 32 h 40"/>
              <a:gd name="T20" fmla="*/ 8 w 44"/>
              <a:gd name="T21" fmla="*/ 0 h 40"/>
              <a:gd name="T22" fmla="*/ 0 w 44"/>
              <a:gd name="T23" fmla="*/ 0 h 40"/>
              <a:gd name="T24" fmla="*/ 0 w 44"/>
              <a:gd name="T25" fmla="*/ 38 h 40"/>
              <a:gd name="T26" fmla="*/ 2 w 44"/>
              <a:gd name="T27" fmla="*/ 40 h 40"/>
              <a:gd name="T28" fmla="*/ 42 w 44"/>
              <a:gd name="T29" fmla="*/ 40 h 40"/>
              <a:gd name="T30" fmla="*/ 44 w 44"/>
              <a:gd name="T31" fmla="*/ 38 h 40"/>
              <a:gd name="T32" fmla="*/ 44 w 44"/>
              <a:gd name="T33" fmla="*/ 0 h 40"/>
              <a:gd name="T34" fmla="*/ 36 w 44"/>
              <a:gd name="T35" fmla="*/ 0 h 40"/>
              <a:gd name="T36" fmla="*/ 36 w 44"/>
              <a:gd name="T3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0">
                <a:moveTo>
                  <a:pt x="36" y="32"/>
                </a:moveTo>
                <a:cubicBezTo>
                  <a:pt x="32" y="32"/>
                  <a:pt x="32" y="32"/>
                  <a:pt x="32" y="32"/>
                </a:cubicBezTo>
                <a:cubicBezTo>
                  <a:pt x="32" y="0"/>
                  <a:pt x="32" y="0"/>
                  <a:pt x="32" y="0"/>
                </a:cubicBezTo>
                <a:cubicBezTo>
                  <a:pt x="24" y="0"/>
                  <a:pt x="24" y="0"/>
                  <a:pt x="24" y="0"/>
                </a:cubicBezTo>
                <a:cubicBezTo>
                  <a:pt x="24" y="32"/>
                  <a:pt x="24" y="32"/>
                  <a:pt x="24" y="32"/>
                </a:cubicBezTo>
                <a:cubicBezTo>
                  <a:pt x="20" y="32"/>
                  <a:pt x="20" y="32"/>
                  <a:pt x="20" y="32"/>
                </a:cubicBezTo>
                <a:cubicBezTo>
                  <a:pt x="20" y="0"/>
                  <a:pt x="20" y="0"/>
                  <a:pt x="20" y="0"/>
                </a:cubicBezTo>
                <a:cubicBezTo>
                  <a:pt x="12" y="0"/>
                  <a:pt x="12" y="0"/>
                  <a:pt x="12" y="0"/>
                </a:cubicBezTo>
                <a:cubicBezTo>
                  <a:pt x="12" y="32"/>
                  <a:pt x="12" y="32"/>
                  <a:pt x="12" y="32"/>
                </a:cubicBezTo>
                <a:cubicBezTo>
                  <a:pt x="8" y="32"/>
                  <a:pt x="8" y="32"/>
                  <a:pt x="8" y="32"/>
                </a:cubicBezTo>
                <a:cubicBezTo>
                  <a:pt x="8" y="0"/>
                  <a:pt x="8" y="0"/>
                  <a:pt x="8" y="0"/>
                </a:cubicBezTo>
                <a:cubicBezTo>
                  <a:pt x="0" y="0"/>
                  <a:pt x="0" y="0"/>
                  <a:pt x="0" y="0"/>
                </a:cubicBezTo>
                <a:cubicBezTo>
                  <a:pt x="0" y="38"/>
                  <a:pt x="0" y="38"/>
                  <a:pt x="0" y="38"/>
                </a:cubicBezTo>
                <a:cubicBezTo>
                  <a:pt x="0" y="39"/>
                  <a:pt x="1" y="40"/>
                  <a:pt x="2" y="40"/>
                </a:cubicBezTo>
                <a:cubicBezTo>
                  <a:pt x="42" y="40"/>
                  <a:pt x="42" y="40"/>
                  <a:pt x="42" y="40"/>
                </a:cubicBezTo>
                <a:cubicBezTo>
                  <a:pt x="43" y="40"/>
                  <a:pt x="44" y="39"/>
                  <a:pt x="44" y="38"/>
                </a:cubicBezTo>
                <a:cubicBezTo>
                  <a:pt x="44" y="0"/>
                  <a:pt x="44" y="0"/>
                  <a:pt x="44" y="0"/>
                </a:cubicBezTo>
                <a:cubicBezTo>
                  <a:pt x="36" y="0"/>
                  <a:pt x="36" y="0"/>
                  <a:pt x="36" y="0"/>
                </a:cubicBezTo>
                <a:lnTo>
                  <a:pt x="36" y="32"/>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16" name="Freeform 6"/>
          <p:cNvSpPr>
            <a:spLocks noEditPoints="1"/>
          </p:cNvSpPr>
          <p:nvPr/>
        </p:nvSpPr>
        <p:spPr bwMode="auto">
          <a:xfrm>
            <a:off x="2024454" y="3885773"/>
            <a:ext cx="146345" cy="48783"/>
          </a:xfrm>
          <a:custGeom>
            <a:avLst/>
            <a:gdLst>
              <a:gd name="T0" fmla="*/ 56 w 60"/>
              <a:gd name="T1" fmla="*/ 8 h 20"/>
              <a:gd name="T2" fmla="*/ 40 w 60"/>
              <a:gd name="T3" fmla="*/ 8 h 20"/>
              <a:gd name="T4" fmla="*/ 40 w 60"/>
              <a:gd name="T5" fmla="*/ 2 h 20"/>
              <a:gd name="T6" fmla="*/ 38 w 60"/>
              <a:gd name="T7" fmla="*/ 0 h 20"/>
              <a:gd name="T8" fmla="*/ 22 w 60"/>
              <a:gd name="T9" fmla="*/ 0 h 20"/>
              <a:gd name="T10" fmla="*/ 20 w 60"/>
              <a:gd name="T11" fmla="*/ 2 h 20"/>
              <a:gd name="T12" fmla="*/ 20 w 60"/>
              <a:gd name="T13" fmla="*/ 8 h 20"/>
              <a:gd name="T14" fmla="*/ 4 w 60"/>
              <a:gd name="T15" fmla="*/ 8 h 20"/>
              <a:gd name="T16" fmla="*/ 0 w 60"/>
              <a:gd name="T17" fmla="*/ 12 h 20"/>
              <a:gd name="T18" fmla="*/ 0 w 60"/>
              <a:gd name="T19" fmla="*/ 16 h 20"/>
              <a:gd name="T20" fmla="*/ 4 w 60"/>
              <a:gd name="T21" fmla="*/ 20 h 20"/>
              <a:gd name="T22" fmla="*/ 56 w 60"/>
              <a:gd name="T23" fmla="*/ 20 h 20"/>
              <a:gd name="T24" fmla="*/ 60 w 60"/>
              <a:gd name="T25" fmla="*/ 16 h 20"/>
              <a:gd name="T26" fmla="*/ 60 w 60"/>
              <a:gd name="T27" fmla="*/ 12 h 20"/>
              <a:gd name="T28" fmla="*/ 56 w 60"/>
              <a:gd name="T29" fmla="*/ 8 h 20"/>
              <a:gd name="T30" fmla="*/ 24 w 60"/>
              <a:gd name="T31" fmla="*/ 8 h 20"/>
              <a:gd name="T32" fmla="*/ 24 w 60"/>
              <a:gd name="T33" fmla="*/ 4 h 20"/>
              <a:gd name="T34" fmla="*/ 36 w 60"/>
              <a:gd name="T35" fmla="*/ 4 h 20"/>
              <a:gd name="T36" fmla="*/ 36 w 60"/>
              <a:gd name="T37" fmla="*/ 8 h 20"/>
              <a:gd name="T38" fmla="*/ 24 w 60"/>
              <a:gd name="T3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20">
                <a:moveTo>
                  <a:pt x="56" y="8"/>
                </a:moveTo>
                <a:cubicBezTo>
                  <a:pt x="40" y="8"/>
                  <a:pt x="40" y="8"/>
                  <a:pt x="40" y="8"/>
                </a:cubicBezTo>
                <a:cubicBezTo>
                  <a:pt x="40" y="2"/>
                  <a:pt x="40" y="2"/>
                  <a:pt x="40" y="2"/>
                </a:cubicBezTo>
                <a:cubicBezTo>
                  <a:pt x="40" y="1"/>
                  <a:pt x="39" y="0"/>
                  <a:pt x="38" y="0"/>
                </a:cubicBezTo>
                <a:cubicBezTo>
                  <a:pt x="22" y="0"/>
                  <a:pt x="22" y="0"/>
                  <a:pt x="22" y="0"/>
                </a:cubicBezTo>
                <a:cubicBezTo>
                  <a:pt x="21" y="0"/>
                  <a:pt x="20" y="1"/>
                  <a:pt x="20" y="2"/>
                </a:cubicBezTo>
                <a:cubicBezTo>
                  <a:pt x="20" y="8"/>
                  <a:pt x="20" y="8"/>
                  <a:pt x="20" y="8"/>
                </a:cubicBezTo>
                <a:cubicBezTo>
                  <a:pt x="4" y="8"/>
                  <a:pt x="4" y="8"/>
                  <a:pt x="4" y="8"/>
                </a:cubicBezTo>
                <a:cubicBezTo>
                  <a:pt x="2" y="8"/>
                  <a:pt x="0" y="10"/>
                  <a:pt x="0" y="12"/>
                </a:cubicBezTo>
                <a:cubicBezTo>
                  <a:pt x="0" y="16"/>
                  <a:pt x="0" y="16"/>
                  <a:pt x="0" y="16"/>
                </a:cubicBezTo>
                <a:cubicBezTo>
                  <a:pt x="0" y="18"/>
                  <a:pt x="2" y="20"/>
                  <a:pt x="4" y="20"/>
                </a:cubicBezTo>
                <a:cubicBezTo>
                  <a:pt x="56" y="20"/>
                  <a:pt x="56" y="20"/>
                  <a:pt x="56" y="20"/>
                </a:cubicBezTo>
                <a:cubicBezTo>
                  <a:pt x="58" y="20"/>
                  <a:pt x="60" y="18"/>
                  <a:pt x="60" y="16"/>
                </a:cubicBezTo>
                <a:cubicBezTo>
                  <a:pt x="60" y="12"/>
                  <a:pt x="60" y="12"/>
                  <a:pt x="60" y="12"/>
                </a:cubicBezTo>
                <a:cubicBezTo>
                  <a:pt x="60" y="10"/>
                  <a:pt x="58" y="8"/>
                  <a:pt x="56" y="8"/>
                </a:cubicBezTo>
                <a:close/>
                <a:moveTo>
                  <a:pt x="24" y="8"/>
                </a:moveTo>
                <a:cubicBezTo>
                  <a:pt x="24" y="4"/>
                  <a:pt x="24" y="4"/>
                  <a:pt x="24" y="4"/>
                </a:cubicBezTo>
                <a:cubicBezTo>
                  <a:pt x="36" y="4"/>
                  <a:pt x="36" y="4"/>
                  <a:pt x="36" y="4"/>
                </a:cubicBezTo>
                <a:cubicBezTo>
                  <a:pt x="36" y="8"/>
                  <a:pt x="36" y="8"/>
                  <a:pt x="36" y="8"/>
                </a:cubicBezTo>
                <a:lnTo>
                  <a:pt x="24" y="8"/>
                </a:lnTo>
                <a:close/>
              </a:path>
            </a:pathLst>
          </a:custGeom>
          <a:solidFill>
            <a:schemeClr val="tx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17" name="Rectangle 16"/>
          <p:cNvSpPr/>
          <p:nvPr/>
        </p:nvSpPr>
        <p:spPr>
          <a:xfrm>
            <a:off x="2315563" y="4229046"/>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18" name="Rectangle 17"/>
          <p:cNvSpPr/>
          <p:nvPr/>
        </p:nvSpPr>
        <p:spPr>
          <a:xfrm>
            <a:off x="2315563" y="4229046"/>
            <a:ext cx="1943883" cy="267753"/>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19" name="Content Placeholder 2"/>
          <p:cNvSpPr txBox="1">
            <a:spLocks/>
          </p:cNvSpPr>
          <p:nvPr/>
        </p:nvSpPr>
        <p:spPr>
          <a:xfrm>
            <a:off x="2300703" y="4219401"/>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62%</a:t>
            </a:r>
          </a:p>
        </p:txBody>
      </p:sp>
      <p:sp>
        <p:nvSpPr>
          <p:cNvPr id="20" name="Freeform 7"/>
          <p:cNvSpPr>
            <a:spLocks/>
          </p:cNvSpPr>
          <p:nvPr/>
        </p:nvSpPr>
        <p:spPr bwMode="auto">
          <a:xfrm>
            <a:off x="2044101" y="4311794"/>
            <a:ext cx="107049" cy="136183"/>
          </a:xfrm>
          <a:custGeom>
            <a:avLst/>
            <a:gdLst>
              <a:gd name="T0" fmla="*/ 40 w 44"/>
              <a:gd name="T1" fmla="*/ 24 h 56"/>
              <a:gd name="T2" fmla="*/ 36 w 44"/>
              <a:gd name="T3" fmla="*/ 28 h 56"/>
              <a:gd name="T4" fmla="*/ 36 w 44"/>
              <a:gd name="T5" fmla="*/ 28 h 56"/>
              <a:gd name="T6" fmla="*/ 36 w 44"/>
              <a:gd name="T7" fmla="*/ 24 h 56"/>
              <a:gd name="T8" fmla="*/ 32 w 44"/>
              <a:gd name="T9" fmla="*/ 20 h 56"/>
              <a:gd name="T10" fmla="*/ 28 w 44"/>
              <a:gd name="T11" fmla="*/ 24 h 56"/>
              <a:gd name="T12" fmla="*/ 28 w 44"/>
              <a:gd name="T13" fmla="*/ 20 h 56"/>
              <a:gd name="T14" fmla="*/ 24 w 44"/>
              <a:gd name="T15" fmla="*/ 16 h 56"/>
              <a:gd name="T16" fmla="*/ 20 w 44"/>
              <a:gd name="T17" fmla="*/ 20 h 56"/>
              <a:gd name="T18" fmla="*/ 20 w 44"/>
              <a:gd name="T19" fmla="*/ 4 h 56"/>
              <a:gd name="T20" fmla="*/ 16 w 44"/>
              <a:gd name="T21" fmla="*/ 0 h 56"/>
              <a:gd name="T22" fmla="*/ 12 w 44"/>
              <a:gd name="T23" fmla="*/ 4 h 56"/>
              <a:gd name="T24" fmla="*/ 12 w 44"/>
              <a:gd name="T25" fmla="*/ 7 h 56"/>
              <a:gd name="T26" fmla="*/ 12 w 44"/>
              <a:gd name="T27" fmla="*/ 28 h 56"/>
              <a:gd name="T28" fmla="*/ 12 w 44"/>
              <a:gd name="T29" fmla="*/ 31 h 56"/>
              <a:gd name="T30" fmla="*/ 11 w 44"/>
              <a:gd name="T31" fmla="*/ 32 h 56"/>
              <a:gd name="T32" fmla="*/ 10 w 44"/>
              <a:gd name="T33" fmla="*/ 32 h 56"/>
              <a:gd name="T34" fmla="*/ 3 w 44"/>
              <a:gd name="T35" fmla="*/ 24 h 56"/>
              <a:gd name="T36" fmla="*/ 0 w 44"/>
              <a:gd name="T37" fmla="*/ 25 h 56"/>
              <a:gd name="T38" fmla="*/ 0 w 44"/>
              <a:gd name="T39" fmla="*/ 28 h 56"/>
              <a:gd name="T40" fmla="*/ 13 w 44"/>
              <a:gd name="T41" fmla="*/ 55 h 56"/>
              <a:gd name="T42" fmla="*/ 15 w 44"/>
              <a:gd name="T43" fmla="*/ 56 h 56"/>
              <a:gd name="T44" fmla="*/ 38 w 44"/>
              <a:gd name="T45" fmla="*/ 56 h 56"/>
              <a:gd name="T46" fmla="*/ 44 w 44"/>
              <a:gd name="T47" fmla="*/ 50 h 56"/>
              <a:gd name="T48" fmla="*/ 44 w 44"/>
              <a:gd name="T49" fmla="*/ 28 h 56"/>
              <a:gd name="T50" fmla="*/ 40 w 44"/>
              <a:gd name="T51"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6">
                <a:moveTo>
                  <a:pt x="40" y="24"/>
                </a:moveTo>
                <a:cubicBezTo>
                  <a:pt x="38" y="24"/>
                  <a:pt x="36" y="26"/>
                  <a:pt x="36" y="28"/>
                </a:cubicBezTo>
                <a:cubicBezTo>
                  <a:pt x="36" y="28"/>
                  <a:pt x="36" y="28"/>
                  <a:pt x="36" y="28"/>
                </a:cubicBezTo>
                <a:cubicBezTo>
                  <a:pt x="36" y="24"/>
                  <a:pt x="36" y="24"/>
                  <a:pt x="36" y="24"/>
                </a:cubicBezTo>
                <a:cubicBezTo>
                  <a:pt x="36" y="22"/>
                  <a:pt x="34" y="20"/>
                  <a:pt x="32" y="20"/>
                </a:cubicBezTo>
                <a:cubicBezTo>
                  <a:pt x="30" y="20"/>
                  <a:pt x="28" y="22"/>
                  <a:pt x="28" y="24"/>
                </a:cubicBezTo>
                <a:cubicBezTo>
                  <a:pt x="28" y="20"/>
                  <a:pt x="28" y="20"/>
                  <a:pt x="28" y="20"/>
                </a:cubicBezTo>
                <a:cubicBezTo>
                  <a:pt x="28" y="18"/>
                  <a:pt x="26" y="16"/>
                  <a:pt x="24" y="16"/>
                </a:cubicBezTo>
                <a:cubicBezTo>
                  <a:pt x="22" y="16"/>
                  <a:pt x="20" y="18"/>
                  <a:pt x="20" y="20"/>
                </a:cubicBezTo>
                <a:cubicBezTo>
                  <a:pt x="20" y="4"/>
                  <a:pt x="20" y="4"/>
                  <a:pt x="20" y="4"/>
                </a:cubicBezTo>
                <a:cubicBezTo>
                  <a:pt x="20" y="2"/>
                  <a:pt x="18" y="0"/>
                  <a:pt x="16" y="0"/>
                </a:cubicBezTo>
                <a:cubicBezTo>
                  <a:pt x="14" y="0"/>
                  <a:pt x="12" y="2"/>
                  <a:pt x="12" y="4"/>
                </a:cubicBezTo>
                <a:cubicBezTo>
                  <a:pt x="12" y="7"/>
                  <a:pt x="12" y="7"/>
                  <a:pt x="12" y="7"/>
                </a:cubicBezTo>
                <a:cubicBezTo>
                  <a:pt x="12" y="28"/>
                  <a:pt x="12" y="28"/>
                  <a:pt x="12" y="28"/>
                </a:cubicBezTo>
                <a:cubicBezTo>
                  <a:pt x="12" y="31"/>
                  <a:pt x="12" y="31"/>
                  <a:pt x="12" y="31"/>
                </a:cubicBezTo>
                <a:cubicBezTo>
                  <a:pt x="12" y="31"/>
                  <a:pt x="12" y="32"/>
                  <a:pt x="11" y="32"/>
                </a:cubicBezTo>
                <a:cubicBezTo>
                  <a:pt x="11" y="32"/>
                  <a:pt x="10" y="32"/>
                  <a:pt x="10" y="32"/>
                </a:cubicBezTo>
                <a:cubicBezTo>
                  <a:pt x="7" y="28"/>
                  <a:pt x="7" y="24"/>
                  <a:pt x="3" y="24"/>
                </a:cubicBezTo>
                <a:cubicBezTo>
                  <a:pt x="2" y="24"/>
                  <a:pt x="1" y="24"/>
                  <a:pt x="0" y="25"/>
                </a:cubicBezTo>
                <a:cubicBezTo>
                  <a:pt x="0" y="26"/>
                  <a:pt x="0" y="27"/>
                  <a:pt x="0" y="28"/>
                </a:cubicBezTo>
                <a:cubicBezTo>
                  <a:pt x="13" y="55"/>
                  <a:pt x="13" y="55"/>
                  <a:pt x="13" y="55"/>
                </a:cubicBezTo>
                <a:cubicBezTo>
                  <a:pt x="13" y="56"/>
                  <a:pt x="14" y="56"/>
                  <a:pt x="15" y="56"/>
                </a:cubicBezTo>
                <a:cubicBezTo>
                  <a:pt x="18" y="56"/>
                  <a:pt x="30" y="56"/>
                  <a:pt x="38" y="56"/>
                </a:cubicBezTo>
                <a:cubicBezTo>
                  <a:pt x="41" y="56"/>
                  <a:pt x="44" y="53"/>
                  <a:pt x="44" y="50"/>
                </a:cubicBezTo>
                <a:cubicBezTo>
                  <a:pt x="44" y="39"/>
                  <a:pt x="44" y="28"/>
                  <a:pt x="44" y="28"/>
                </a:cubicBezTo>
                <a:cubicBezTo>
                  <a:pt x="44" y="26"/>
                  <a:pt x="42" y="24"/>
                  <a:pt x="40" y="24"/>
                </a:cubicBezTo>
                <a:close/>
              </a:path>
            </a:pathLst>
          </a:custGeom>
          <a:solidFill>
            <a:schemeClr val="tx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21" name="Rectangle 20"/>
          <p:cNvSpPr/>
          <p:nvPr/>
        </p:nvSpPr>
        <p:spPr>
          <a:xfrm>
            <a:off x="2315563" y="4650229"/>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22" name="Rectangle 21"/>
          <p:cNvSpPr/>
          <p:nvPr/>
        </p:nvSpPr>
        <p:spPr>
          <a:xfrm>
            <a:off x="2315564" y="4650229"/>
            <a:ext cx="826149" cy="267753"/>
          </a:xfrm>
          <a:prstGeom prst="rect">
            <a:avLst/>
          </a:pr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23" name="Content Placeholder 2"/>
          <p:cNvSpPr txBox="1">
            <a:spLocks/>
          </p:cNvSpPr>
          <p:nvPr/>
        </p:nvSpPr>
        <p:spPr>
          <a:xfrm>
            <a:off x="2300703" y="4640582"/>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25%</a:t>
            </a:r>
          </a:p>
        </p:txBody>
      </p:sp>
      <p:grpSp>
        <p:nvGrpSpPr>
          <p:cNvPr id="24" name="Group 23"/>
          <p:cNvGrpSpPr/>
          <p:nvPr/>
        </p:nvGrpSpPr>
        <p:grpSpPr>
          <a:xfrm>
            <a:off x="2029574" y="4718845"/>
            <a:ext cx="148377" cy="145668"/>
            <a:chOff x="3294063" y="1474788"/>
            <a:chExt cx="347662" cy="341313"/>
          </a:xfrm>
          <a:solidFill>
            <a:schemeClr val="tx1">
              <a:lumMod val="60000"/>
              <a:lumOff val="40000"/>
            </a:schemeClr>
          </a:solidFill>
        </p:grpSpPr>
        <p:sp>
          <p:nvSpPr>
            <p:cNvPr id="25" name="Freeform 8"/>
            <p:cNvSpPr>
              <a:spLocks/>
            </p:cNvSpPr>
            <p:nvPr/>
          </p:nvSpPr>
          <p:spPr bwMode="auto">
            <a:xfrm>
              <a:off x="3294063" y="1701801"/>
              <a:ext cx="112712" cy="114300"/>
            </a:xfrm>
            <a:custGeom>
              <a:avLst/>
              <a:gdLst>
                <a:gd name="T0" fmla="*/ 10 w 71"/>
                <a:gd name="T1" fmla="*/ 0 h 72"/>
                <a:gd name="T2" fmla="*/ 3 w 71"/>
                <a:gd name="T3" fmla="*/ 36 h 72"/>
                <a:gd name="T4" fmla="*/ 0 w 71"/>
                <a:gd name="T5" fmla="*/ 72 h 72"/>
                <a:gd name="T6" fmla="*/ 35 w 71"/>
                <a:gd name="T7" fmla="*/ 69 h 72"/>
                <a:gd name="T8" fmla="*/ 71 w 71"/>
                <a:gd name="T9" fmla="*/ 61 h 72"/>
                <a:gd name="T10" fmla="*/ 39 w 71"/>
                <a:gd name="T11" fmla="*/ 33 h 72"/>
                <a:gd name="T12" fmla="*/ 10 w 7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1" h="72">
                  <a:moveTo>
                    <a:pt x="10" y="0"/>
                  </a:moveTo>
                  <a:lnTo>
                    <a:pt x="3" y="36"/>
                  </a:lnTo>
                  <a:lnTo>
                    <a:pt x="0" y="72"/>
                  </a:lnTo>
                  <a:lnTo>
                    <a:pt x="35" y="69"/>
                  </a:lnTo>
                  <a:lnTo>
                    <a:pt x="71" y="61"/>
                  </a:lnTo>
                  <a:lnTo>
                    <a:pt x="39" y="3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26" name="Freeform 9"/>
            <p:cNvSpPr>
              <a:spLocks/>
            </p:cNvSpPr>
            <p:nvPr/>
          </p:nvSpPr>
          <p:spPr bwMode="auto">
            <a:xfrm>
              <a:off x="3327400" y="1525588"/>
              <a:ext cx="250825" cy="257175"/>
            </a:xfrm>
            <a:custGeom>
              <a:avLst/>
              <a:gdLst>
                <a:gd name="T0" fmla="*/ 58 w 158"/>
                <a:gd name="T1" fmla="*/ 144 h 162"/>
                <a:gd name="T2" fmla="*/ 50 w 158"/>
                <a:gd name="T3" fmla="*/ 133 h 162"/>
                <a:gd name="T4" fmla="*/ 140 w 158"/>
                <a:gd name="T5" fmla="*/ 43 h 162"/>
                <a:gd name="T6" fmla="*/ 119 w 158"/>
                <a:gd name="T7" fmla="*/ 22 h 162"/>
                <a:gd name="T8" fmla="*/ 29 w 158"/>
                <a:gd name="T9" fmla="*/ 111 h 162"/>
                <a:gd name="T10" fmla="*/ 18 w 158"/>
                <a:gd name="T11" fmla="*/ 101 h 162"/>
                <a:gd name="T12" fmla="*/ 108 w 158"/>
                <a:gd name="T13" fmla="*/ 11 h 162"/>
                <a:gd name="T14" fmla="*/ 101 w 158"/>
                <a:gd name="T15" fmla="*/ 0 h 162"/>
                <a:gd name="T16" fmla="*/ 0 w 158"/>
                <a:gd name="T17" fmla="*/ 101 h 162"/>
                <a:gd name="T18" fmla="*/ 58 w 158"/>
                <a:gd name="T19" fmla="*/ 162 h 162"/>
                <a:gd name="T20" fmla="*/ 158 w 158"/>
                <a:gd name="T21" fmla="*/ 61 h 162"/>
                <a:gd name="T22" fmla="*/ 151 w 158"/>
                <a:gd name="T23" fmla="*/ 50 h 162"/>
                <a:gd name="T24" fmla="*/ 58 w 158"/>
                <a:gd name="T25" fmla="*/ 14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62">
                  <a:moveTo>
                    <a:pt x="58" y="144"/>
                  </a:moveTo>
                  <a:lnTo>
                    <a:pt x="50" y="133"/>
                  </a:lnTo>
                  <a:lnTo>
                    <a:pt x="140" y="43"/>
                  </a:lnTo>
                  <a:lnTo>
                    <a:pt x="119" y="22"/>
                  </a:lnTo>
                  <a:lnTo>
                    <a:pt x="29" y="111"/>
                  </a:lnTo>
                  <a:lnTo>
                    <a:pt x="18" y="101"/>
                  </a:lnTo>
                  <a:lnTo>
                    <a:pt x="108" y="11"/>
                  </a:lnTo>
                  <a:lnTo>
                    <a:pt x="101" y="0"/>
                  </a:lnTo>
                  <a:lnTo>
                    <a:pt x="0" y="101"/>
                  </a:lnTo>
                  <a:lnTo>
                    <a:pt x="58" y="162"/>
                  </a:lnTo>
                  <a:lnTo>
                    <a:pt x="158" y="61"/>
                  </a:lnTo>
                  <a:lnTo>
                    <a:pt x="151" y="50"/>
                  </a:lnTo>
                  <a:lnTo>
                    <a:pt x="58"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27" name="Freeform 10"/>
            <p:cNvSpPr>
              <a:spLocks/>
            </p:cNvSpPr>
            <p:nvPr/>
          </p:nvSpPr>
          <p:spPr bwMode="auto">
            <a:xfrm>
              <a:off x="3503613" y="1474788"/>
              <a:ext cx="138112" cy="136525"/>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grpSp>
      <p:sp>
        <p:nvSpPr>
          <p:cNvPr id="28" name="Rectangle 27"/>
          <p:cNvSpPr/>
          <p:nvPr/>
        </p:nvSpPr>
        <p:spPr>
          <a:xfrm>
            <a:off x="2315563" y="5055445"/>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29" name="Rectangle 28"/>
          <p:cNvSpPr/>
          <p:nvPr/>
        </p:nvSpPr>
        <p:spPr>
          <a:xfrm>
            <a:off x="2315565" y="5055445"/>
            <a:ext cx="2462249" cy="267753"/>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30" name="Content Placeholder 2"/>
          <p:cNvSpPr txBox="1">
            <a:spLocks/>
          </p:cNvSpPr>
          <p:nvPr/>
        </p:nvSpPr>
        <p:spPr>
          <a:xfrm>
            <a:off x="2300703" y="5045798"/>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75%</a:t>
            </a:r>
          </a:p>
        </p:txBody>
      </p:sp>
      <p:sp>
        <p:nvSpPr>
          <p:cNvPr id="31" name="Freeform 11"/>
          <p:cNvSpPr>
            <a:spLocks/>
          </p:cNvSpPr>
          <p:nvPr/>
        </p:nvSpPr>
        <p:spPr bwMode="auto">
          <a:xfrm>
            <a:off x="2024453" y="5158078"/>
            <a:ext cx="172768" cy="148377"/>
          </a:xfrm>
          <a:custGeom>
            <a:avLst/>
            <a:gdLst>
              <a:gd name="T0" fmla="*/ 19 w 71"/>
              <a:gd name="T1" fmla="*/ 61 h 61"/>
              <a:gd name="T2" fmla="*/ 12 w 71"/>
              <a:gd name="T3" fmla="*/ 57 h 61"/>
              <a:gd name="T4" fmla="*/ 12 w 71"/>
              <a:gd name="T5" fmla="*/ 57 h 61"/>
              <a:gd name="T6" fmla="*/ 12 w 71"/>
              <a:gd name="T7" fmla="*/ 35 h 61"/>
              <a:gd name="T8" fmla="*/ 30 w 71"/>
              <a:gd name="T9" fmla="*/ 18 h 61"/>
              <a:gd name="T10" fmla="*/ 41 w 71"/>
              <a:gd name="T11" fmla="*/ 6 h 61"/>
              <a:gd name="T12" fmla="*/ 61 w 71"/>
              <a:gd name="T13" fmla="*/ 8 h 61"/>
              <a:gd name="T14" fmla="*/ 68 w 71"/>
              <a:gd name="T15" fmla="*/ 30 h 61"/>
              <a:gd name="T16" fmla="*/ 42 w 71"/>
              <a:gd name="T17" fmla="*/ 57 h 61"/>
              <a:gd name="T18" fmla="*/ 37 w 71"/>
              <a:gd name="T19" fmla="*/ 57 h 61"/>
              <a:gd name="T20" fmla="*/ 37 w 71"/>
              <a:gd name="T21" fmla="*/ 53 h 61"/>
              <a:gd name="T22" fmla="*/ 63 w 71"/>
              <a:gd name="T23" fmla="*/ 27 h 61"/>
              <a:gd name="T24" fmla="*/ 57 w 71"/>
              <a:gd name="T25" fmla="*/ 13 h 61"/>
              <a:gd name="T26" fmla="*/ 45 w 71"/>
              <a:gd name="T27" fmla="*/ 10 h 61"/>
              <a:gd name="T28" fmla="*/ 34 w 71"/>
              <a:gd name="T29" fmla="*/ 22 h 61"/>
              <a:gd name="T30" fmla="*/ 16 w 71"/>
              <a:gd name="T31" fmla="*/ 39 h 61"/>
              <a:gd name="T32" fmla="*/ 16 w 71"/>
              <a:gd name="T33" fmla="*/ 53 h 61"/>
              <a:gd name="T34" fmla="*/ 16 w 71"/>
              <a:gd name="T35" fmla="*/ 53 h 61"/>
              <a:gd name="T36" fmla="*/ 23 w 71"/>
              <a:gd name="T37" fmla="*/ 53 h 61"/>
              <a:gd name="T38" fmla="*/ 28 w 71"/>
              <a:gd name="T39" fmla="*/ 48 h 61"/>
              <a:gd name="T40" fmla="*/ 48 w 71"/>
              <a:gd name="T41" fmla="*/ 28 h 61"/>
              <a:gd name="T42" fmla="*/ 49 w 71"/>
              <a:gd name="T43" fmla="*/ 24 h 61"/>
              <a:gd name="T44" fmla="*/ 44 w 71"/>
              <a:gd name="T45" fmla="*/ 26 h 61"/>
              <a:gd name="T46" fmla="*/ 25 w 71"/>
              <a:gd name="T47" fmla="*/ 45 h 61"/>
              <a:gd name="T48" fmla="*/ 21 w 71"/>
              <a:gd name="T49" fmla="*/ 45 h 61"/>
              <a:gd name="T50" fmla="*/ 21 w 71"/>
              <a:gd name="T51" fmla="*/ 41 h 61"/>
              <a:gd name="T52" fmla="*/ 40 w 71"/>
              <a:gd name="T53" fmla="*/ 22 h 61"/>
              <a:gd name="T54" fmla="*/ 53 w 71"/>
              <a:gd name="T55" fmla="*/ 20 h 61"/>
              <a:gd name="T56" fmla="*/ 52 w 71"/>
              <a:gd name="T57" fmla="*/ 32 h 61"/>
              <a:gd name="T58" fmla="*/ 32 w 71"/>
              <a:gd name="T59" fmla="*/ 52 h 61"/>
              <a:gd name="T60" fmla="*/ 27 w 71"/>
              <a:gd name="T61" fmla="*/ 57 h 61"/>
              <a:gd name="T62" fmla="*/ 19 w 71"/>
              <a:gd name="T6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61">
                <a:moveTo>
                  <a:pt x="19" y="61"/>
                </a:moveTo>
                <a:cubicBezTo>
                  <a:pt x="17" y="61"/>
                  <a:pt x="15" y="60"/>
                  <a:pt x="12" y="57"/>
                </a:cubicBezTo>
                <a:cubicBezTo>
                  <a:pt x="12" y="57"/>
                  <a:pt x="12" y="57"/>
                  <a:pt x="12" y="57"/>
                </a:cubicBezTo>
                <a:cubicBezTo>
                  <a:pt x="10" y="55"/>
                  <a:pt x="0" y="47"/>
                  <a:pt x="12" y="35"/>
                </a:cubicBezTo>
                <a:cubicBezTo>
                  <a:pt x="17" y="31"/>
                  <a:pt x="23" y="24"/>
                  <a:pt x="30" y="18"/>
                </a:cubicBezTo>
                <a:cubicBezTo>
                  <a:pt x="33" y="14"/>
                  <a:pt x="37" y="10"/>
                  <a:pt x="41" y="6"/>
                </a:cubicBezTo>
                <a:cubicBezTo>
                  <a:pt x="48" y="0"/>
                  <a:pt x="53" y="1"/>
                  <a:pt x="61" y="8"/>
                </a:cubicBezTo>
                <a:cubicBezTo>
                  <a:pt x="70" y="17"/>
                  <a:pt x="71" y="26"/>
                  <a:pt x="68" y="30"/>
                </a:cubicBezTo>
                <a:cubicBezTo>
                  <a:pt x="62" y="36"/>
                  <a:pt x="42" y="56"/>
                  <a:pt x="42" y="57"/>
                </a:cubicBezTo>
                <a:cubicBezTo>
                  <a:pt x="40" y="58"/>
                  <a:pt x="39" y="58"/>
                  <a:pt x="37" y="57"/>
                </a:cubicBezTo>
                <a:cubicBezTo>
                  <a:pt x="36" y="56"/>
                  <a:pt x="36" y="54"/>
                  <a:pt x="37" y="53"/>
                </a:cubicBezTo>
                <a:cubicBezTo>
                  <a:pt x="38" y="53"/>
                  <a:pt x="58" y="32"/>
                  <a:pt x="63" y="27"/>
                </a:cubicBezTo>
                <a:cubicBezTo>
                  <a:pt x="64" y="25"/>
                  <a:pt x="65" y="20"/>
                  <a:pt x="57" y="13"/>
                </a:cubicBezTo>
                <a:cubicBezTo>
                  <a:pt x="52" y="8"/>
                  <a:pt x="51" y="5"/>
                  <a:pt x="45" y="10"/>
                </a:cubicBezTo>
                <a:cubicBezTo>
                  <a:pt x="41" y="14"/>
                  <a:pt x="37" y="18"/>
                  <a:pt x="34" y="22"/>
                </a:cubicBezTo>
                <a:cubicBezTo>
                  <a:pt x="27" y="28"/>
                  <a:pt x="21" y="35"/>
                  <a:pt x="16" y="39"/>
                </a:cubicBezTo>
                <a:cubicBezTo>
                  <a:pt x="9" y="47"/>
                  <a:pt x="13" y="51"/>
                  <a:pt x="16" y="53"/>
                </a:cubicBezTo>
                <a:cubicBezTo>
                  <a:pt x="16" y="53"/>
                  <a:pt x="16" y="53"/>
                  <a:pt x="16" y="53"/>
                </a:cubicBezTo>
                <a:cubicBezTo>
                  <a:pt x="18" y="55"/>
                  <a:pt x="20" y="56"/>
                  <a:pt x="23" y="53"/>
                </a:cubicBezTo>
                <a:cubicBezTo>
                  <a:pt x="24" y="52"/>
                  <a:pt x="26" y="50"/>
                  <a:pt x="28" y="48"/>
                </a:cubicBezTo>
                <a:cubicBezTo>
                  <a:pt x="34" y="42"/>
                  <a:pt x="46" y="31"/>
                  <a:pt x="48" y="28"/>
                </a:cubicBezTo>
                <a:cubicBezTo>
                  <a:pt x="49" y="27"/>
                  <a:pt x="50" y="25"/>
                  <a:pt x="49" y="24"/>
                </a:cubicBezTo>
                <a:cubicBezTo>
                  <a:pt x="47" y="23"/>
                  <a:pt x="45" y="25"/>
                  <a:pt x="44" y="26"/>
                </a:cubicBezTo>
                <a:cubicBezTo>
                  <a:pt x="36" y="35"/>
                  <a:pt x="25" y="45"/>
                  <a:pt x="25" y="45"/>
                </a:cubicBezTo>
                <a:cubicBezTo>
                  <a:pt x="24" y="46"/>
                  <a:pt x="22" y="46"/>
                  <a:pt x="21" y="45"/>
                </a:cubicBezTo>
                <a:cubicBezTo>
                  <a:pt x="20" y="44"/>
                  <a:pt x="20" y="42"/>
                  <a:pt x="21" y="41"/>
                </a:cubicBezTo>
                <a:cubicBezTo>
                  <a:pt x="21" y="41"/>
                  <a:pt x="32" y="31"/>
                  <a:pt x="40" y="22"/>
                </a:cubicBezTo>
                <a:cubicBezTo>
                  <a:pt x="45" y="17"/>
                  <a:pt x="50" y="17"/>
                  <a:pt x="53" y="20"/>
                </a:cubicBezTo>
                <a:cubicBezTo>
                  <a:pt x="56" y="23"/>
                  <a:pt x="55" y="28"/>
                  <a:pt x="52" y="32"/>
                </a:cubicBezTo>
                <a:cubicBezTo>
                  <a:pt x="50" y="35"/>
                  <a:pt x="41" y="43"/>
                  <a:pt x="32" y="52"/>
                </a:cubicBezTo>
                <a:cubicBezTo>
                  <a:pt x="30" y="54"/>
                  <a:pt x="28" y="56"/>
                  <a:pt x="27" y="57"/>
                </a:cubicBezTo>
                <a:cubicBezTo>
                  <a:pt x="25" y="60"/>
                  <a:pt x="22" y="61"/>
                  <a:pt x="19" y="61"/>
                </a:cubicBezTo>
                <a:close/>
              </a:path>
            </a:pathLst>
          </a:custGeom>
          <a:solidFill>
            <a:schemeClr val="tx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32" name="Rectangle 31"/>
          <p:cNvSpPr/>
          <p:nvPr/>
        </p:nvSpPr>
        <p:spPr>
          <a:xfrm>
            <a:off x="2315563" y="5460660"/>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33" name="Rectangle 32"/>
          <p:cNvSpPr/>
          <p:nvPr/>
        </p:nvSpPr>
        <p:spPr>
          <a:xfrm>
            <a:off x="2315563" y="5460660"/>
            <a:ext cx="1360716" cy="267753"/>
          </a:xfrm>
          <a:prstGeom prst="rect">
            <a:avLst/>
          </a:pr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34" name="Content Placeholder 2"/>
          <p:cNvSpPr txBox="1">
            <a:spLocks/>
          </p:cNvSpPr>
          <p:nvPr/>
        </p:nvSpPr>
        <p:spPr>
          <a:xfrm>
            <a:off x="2300703" y="5452113"/>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45%</a:t>
            </a:r>
          </a:p>
        </p:txBody>
      </p:sp>
      <p:grpSp>
        <p:nvGrpSpPr>
          <p:cNvPr id="35" name="Group 34"/>
          <p:cNvGrpSpPr/>
          <p:nvPr/>
        </p:nvGrpSpPr>
        <p:grpSpPr>
          <a:xfrm>
            <a:off x="2024453" y="5562757"/>
            <a:ext cx="153120" cy="153120"/>
            <a:chOff x="1839913" y="1474788"/>
            <a:chExt cx="358775" cy="358775"/>
          </a:xfrm>
          <a:solidFill>
            <a:schemeClr val="tx1">
              <a:lumMod val="60000"/>
              <a:lumOff val="40000"/>
            </a:schemeClr>
          </a:solidFill>
        </p:grpSpPr>
        <p:sp>
          <p:nvSpPr>
            <p:cNvPr id="36" name="Freeform 12"/>
            <p:cNvSpPr>
              <a:spLocks/>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37"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grpSp>
      <p:sp>
        <p:nvSpPr>
          <p:cNvPr id="38" name="Rectangle 37"/>
          <p:cNvSpPr/>
          <p:nvPr/>
        </p:nvSpPr>
        <p:spPr>
          <a:xfrm>
            <a:off x="6862950" y="3830574"/>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39" name="Rectangle 38"/>
          <p:cNvSpPr/>
          <p:nvPr/>
        </p:nvSpPr>
        <p:spPr>
          <a:xfrm>
            <a:off x="6862949" y="3830574"/>
            <a:ext cx="1652299" cy="267753"/>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40" name="Content Placeholder 2"/>
          <p:cNvSpPr txBox="1">
            <a:spLocks/>
          </p:cNvSpPr>
          <p:nvPr/>
        </p:nvSpPr>
        <p:spPr>
          <a:xfrm>
            <a:off x="6848090" y="3820927"/>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50%</a:t>
            </a:r>
          </a:p>
        </p:txBody>
      </p:sp>
      <p:grpSp>
        <p:nvGrpSpPr>
          <p:cNvPr id="41" name="Group 40"/>
          <p:cNvGrpSpPr/>
          <p:nvPr/>
        </p:nvGrpSpPr>
        <p:grpSpPr>
          <a:xfrm>
            <a:off x="6537478" y="3885773"/>
            <a:ext cx="146345" cy="155153"/>
            <a:chOff x="4775200" y="1474788"/>
            <a:chExt cx="342900" cy="363538"/>
          </a:xfrm>
          <a:solidFill>
            <a:schemeClr val="tx1">
              <a:lumMod val="60000"/>
              <a:lumOff val="40000"/>
            </a:schemeClr>
          </a:solidFill>
        </p:grpSpPr>
        <p:sp>
          <p:nvSpPr>
            <p:cNvPr id="42" name="Freeform 5"/>
            <p:cNvSpPr>
              <a:spLocks/>
            </p:cNvSpPr>
            <p:nvPr/>
          </p:nvSpPr>
          <p:spPr bwMode="auto">
            <a:xfrm>
              <a:off x="4821238" y="1611313"/>
              <a:ext cx="250825" cy="227013"/>
            </a:xfrm>
            <a:custGeom>
              <a:avLst/>
              <a:gdLst>
                <a:gd name="T0" fmla="*/ 36 w 44"/>
                <a:gd name="T1" fmla="*/ 32 h 40"/>
                <a:gd name="T2" fmla="*/ 32 w 44"/>
                <a:gd name="T3" fmla="*/ 32 h 40"/>
                <a:gd name="T4" fmla="*/ 32 w 44"/>
                <a:gd name="T5" fmla="*/ 0 h 40"/>
                <a:gd name="T6" fmla="*/ 24 w 44"/>
                <a:gd name="T7" fmla="*/ 0 h 40"/>
                <a:gd name="T8" fmla="*/ 24 w 44"/>
                <a:gd name="T9" fmla="*/ 32 h 40"/>
                <a:gd name="T10" fmla="*/ 20 w 44"/>
                <a:gd name="T11" fmla="*/ 32 h 40"/>
                <a:gd name="T12" fmla="*/ 20 w 44"/>
                <a:gd name="T13" fmla="*/ 0 h 40"/>
                <a:gd name="T14" fmla="*/ 12 w 44"/>
                <a:gd name="T15" fmla="*/ 0 h 40"/>
                <a:gd name="T16" fmla="*/ 12 w 44"/>
                <a:gd name="T17" fmla="*/ 32 h 40"/>
                <a:gd name="T18" fmla="*/ 8 w 44"/>
                <a:gd name="T19" fmla="*/ 32 h 40"/>
                <a:gd name="T20" fmla="*/ 8 w 44"/>
                <a:gd name="T21" fmla="*/ 0 h 40"/>
                <a:gd name="T22" fmla="*/ 0 w 44"/>
                <a:gd name="T23" fmla="*/ 0 h 40"/>
                <a:gd name="T24" fmla="*/ 0 w 44"/>
                <a:gd name="T25" fmla="*/ 38 h 40"/>
                <a:gd name="T26" fmla="*/ 2 w 44"/>
                <a:gd name="T27" fmla="*/ 40 h 40"/>
                <a:gd name="T28" fmla="*/ 42 w 44"/>
                <a:gd name="T29" fmla="*/ 40 h 40"/>
                <a:gd name="T30" fmla="*/ 44 w 44"/>
                <a:gd name="T31" fmla="*/ 38 h 40"/>
                <a:gd name="T32" fmla="*/ 44 w 44"/>
                <a:gd name="T33" fmla="*/ 0 h 40"/>
                <a:gd name="T34" fmla="*/ 36 w 44"/>
                <a:gd name="T35" fmla="*/ 0 h 40"/>
                <a:gd name="T36" fmla="*/ 36 w 44"/>
                <a:gd name="T37" fmla="*/ 32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0">
                  <a:moveTo>
                    <a:pt x="36" y="32"/>
                  </a:moveTo>
                  <a:cubicBezTo>
                    <a:pt x="32" y="32"/>
                    <a:pt x="32" y="32"/>
                    <a:pt x="32" y="32"/>
                  </a:cubicBezTo>
                  <a:cubicBezTo>
                    <a:pt x="32" y="0"/>
                    <a:pt x="32" y="0"/>
                    <a:pt x="32" y="0"/>
                  </a:cubicBezTo>
                  <a:cubicBezTo>
                    <a:pt x="24" y="0"/>
                    <a:pt x="24" y="0"/>
                    <a:pt x="24" y="0"/>
                  </a:cubicBezTo>
                  <a:cubicBezTo>
                    <a:pt x="24" y="32"/>
                    <a:pt x="24" y="32"/>
                    <a:pt x="24" y="32"/>
                  </a:cubicBezTo>
                  <a:cubicBezTo>
                    <a:pt x="20" y="32"/>
                    <a:pt x="20" y="32"/>
                    <a:pt x="20" y="32"/>
                  </a:cubicBezTo>
                  <a:cubicBezTo>
                    <a:pt x="20" y="0"/>
                    <a:pt x="20" y="0"/>
                    <a:pt x="20" y="0"/>
                  </a:cubicBezTo>
                  <a:cubicBezTo>
                    <a:pt x="12" y="0"/>
                    <a:pt x="12" y="0"/>
                    <a:pt x="12" y="0"/>
                  </a:cubicBezTo>
                  <a:cubicBezTo>
                    <a:pt x="12" y="32"/>
                    <a:pt x="12" y="32"/>
                    <a:pt x="12" y="32"/>
                  </a:cubicBezTo>
                  <a:cubicBezTo>
                    <a:pt x="8" y="32"/>
                    <a:pt x="8" y="32"/>
                    <a:pt x="8" y="32"/>
                  </a:cubicBezTo>
                  <a:cubicBezTo>
                    <a:pt x="8" y="0"/>
                    <a:pt x="8" y="0"/>
                    <a:pt x="8" y="0"/>
                  </a:cubicBezTo>
                  <a:cubicBezTo>
                    <a:pt x="0" y="0"/>
                    <a:pt x="0" y="0"/>
                    <a:pt x="0" y="0"/>
                  </a:cubicBezTo>
                  <a:cubicBezTo>
                    <a:pt x="0" y="38"/>
                    <a:pt x="0" y="38"/>
                    <a:pt x="0" y="38"/>
                  </a:cubicBezTo>
                  <a:cubicBezTo>
                    <a:pt x="0" y="39"/>
                    <a:pt x="1" y="40"/>
                    <a:pt x="2" y="40"/>
                  </a:cubicBezTo>
                  <a:cubicBezTo>
                    <a:pt x="42" y="40"/>
                    <a:pt x="42" y="40"/>
                    <a:pt x="42" y="40"/>
                  </a:cubicBezTo>
                  <a:cubicBezTo>
                    <a:pt x="43" y="40"/>
                    <a:pt x="44" y="39"/>
                    <a:pt x="44" y="38"/>
                  </a:cubicBezTo>
                  <a:cubicBezTo>
                    <a:pt x="44" y="0"/>
                    <a:pt x="44" y="0"/>
                    <a:pt x="44" y="0"/>
                  </a:cubicBezTo>
                  <a:cubicBezTo>
                    <a:pt x="36" y="0"/>
                    <a:pt x="36" y="0"/>
                    <a:pt x="36" y="0"/>
                  </a:cubicBezTo>
                  <a:lnTo>
                    <a:pt x="36" y="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43" name="Freeform 6"/>
            <p:cNvSpPr>
              <a:spLocks noEditPoints="1"/>
            </p:cNvSpPr>
            <p:nvPr/>
          </p:nvSpPr>
          <p:spPr bwMode="auto">
            <a:xfrm>
              <a:off x="4775200" y="1474788"/>
              <a:ext cx="342900" cy="114300"/>
            </a:xfrm>
            <a:custGeom>
              <a:avLst/>
              <a:gdLst>
                <a:gd name="T0" fmla="*/ 56 w 60"/>
                <a:gd name="T1" fmla="*/ 8 h 20"/>
                <a:gd name="T2" fmla="*/ 40 w 60"/>
                <a:gd name="T3" fmla="*/ 8 h 20"/>
                <a:gd name="T4" fmla="*/ 40 w 60"/>
                <a:gd name="T5" fmla="*/ 2 h 20"/>
                <a:gd name="T6" fmla="*/ 38 w 60"/>
                <a:gd name="T7" fmla="*/ 0 h 20"/>
                <a:gd name="T8" fmla="*/ 22 w 60"/>
                <a:gd name="T9" fmla="*/ 0 h 20"/>
                <a:gd name="T10" fmla="*/ 20 w 60"/>
                <a:gd name="T11" fmla="*/ 2 h 20"/>
                <a:gd name="T12" fmla="*/ 20 w 60"/>
                <a:gd name="T13" fmla="*/ 8 h 20"/>
                <a:gd name="T14" fmla="*/ 4 w 60"/>
                <a:gd name="T15" fmla="*/ 8 h 20"/>
                <a:gd name="T16" fmla="*/ 0 w 60"/>
                <a:gd name="T17" fmla="*/ 12 h 20"/>
                <a:gd name="T18" fmla="*/ 0 w 60"/>
                <a:gd name="T19" fmla="*/ 16 h 20"/>
                <a:gd name="T20" fmla="*/ 4 w 60"/>
                <a:gd name="T21" fmla="*/ 20 h 20"/>
                <a:gd name="T22" fmla="*/ 56 w 60"/>
                <a:gd name="T23" fmla="*/ 20 h 20"/>
                <a:gd name="T24" fmla="*/ 60 w 60"/>
                <a:gd name="T25" fmla="*/ 16 h 20"/>
                <a:gd name="T26" fmla="*/ 60 w 60"/>
                <a:gd name="T27" fmla="*/ 12 h 20"/>
                <a:gd name="T28" fmla="*/ 56 w 60"/>
                <a:gd name="T29" fmla="*/ 8 h 20"/>
                <a:gd name="T30" fmla="*/ 24 w 60"/>
                <a:gd name="T31" fmla="*/ 8 h 20"/>
                <a:gd name="T32" fmla="*/ 24 w 60"/>
                <a:gd name="T33" fmla="*/ 4 h 20"/>
                <a:gd name="T34" fmla="*/ 36 w 60"/>
                <a:gd name="T35" fmla="*/ 4 h 20"/>
                <a:gd name="T36" fmla="*/ 36 w 60"/>
                <a:gd name="T37" fmla="*/ 8 h 20"/>
                <a:gd name="T38" fmla="*/ 24 w 60"/>
                <a:gd name="T39" fmla="*/ 8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0" h="20">
                  <a:moveTo>
                    <a:pt x="56" y="8"/>
                  </a:moveTo>
                  <a:cubicBezTo>
                    <a:pt x="40" y="8"/>
                    <a:pt x="40" y="8"/>
                    <a:pt x="40" y="8"/>
                  </a:cubicBezTo>
                  <a:cubicBezTo>
                    <a:pt x="40" y="2"/>
                    <a:pt x="40" y="2"/>
                    <a:pt x="40" y="2"/>
                  </a:cubicBezTo>
                  <a:cubicBezTo>
                    <a:pt x="40" y="1"/>
                    <a:pt x="39" y="0"/>
                    <a:pt x="38" y="0"/>
                  </a:cubicBezTo>
                  <a:cubicBezTo>
                    <a:pt x="22" y="0"/>
                    <a:pt x="22" y="0"/>
                    <a:pt x="22" y="0"/>
                  </a:cubicBezTo>
                  <a:cubicBezTo>
                    <a:pt x="21" y="0"/>
                    <a:pt x="20" y="1"/>
                    <a:pt x="20" y="2"/>
                  </a:cubicBezTo>
                  <a:cubicBezTo>
                    <a:pt x="20" y="8"/>
                    <a:pt x="20" y="8"/>
                    <a:pt x="20" y="8"/>
                  </a:cubicBezTo>
                  <a:cubicBezTo>
                    <a:pt x="4" y="8"/>
                    <a:pt x="4" y="8"/>
                    <a:pt x="4" y="8"/>
                  </a:cubicBezTo>
                  <a:cubicBezTo>
                    <a:pt x="2" y="8"/>
                    <a:pt x="0" y="10"/>
                    <a:pt x="0" y="12"/>
                  </a:cubicBezTo>
                  <a:cubicBezTo>
                    <a:pt x="0" y="16"/>
                    <a:pt x="0" y="16"/>
                    <a:pt x="0" y="16"/>
                  </a:cubicBezTo>
                  <a:cubicBezTo>
                    <a:pt x="0" y="18"/>
                    <a:pt x="2" y="20"/>
                    <a:pt x="4" y="20"/>
                  </a:cubicBezTo>
                  <a:cubicBezTo>
                    <a:pt x="56" y="20"/>
                    <a:pt x="56" y="20"/>
                    <a:pt x="56" y="20"/>
                  </a:cubicBezTo>
                  <a:cubicBezTo>
                    <a:pt x="58" y="20"/>
                    <a:pt x="60" y="18"/>
                    <a:pt x="60" y="16"/>
                  </a:cubicBezTo>
                  <a:cubicBezTo>
                    <a:pt x="60" y="12"/>
                    <a:pt x="60" y="12"/>
                    <a:pt x="60" y="12"/>
                  </a:cubicBezTo>
                  <a:cubicBezTo>
                    <a:pt x="60" y="10"/>
                    <a:pt x="58" y="8"/>
                    <a:pt x="56" y="8"/>
                  </a:cubicBezTo>
                  <a:close/>
                  <a:moveTo>
                    <a:pt x="24" y="8"/>
                  </a:moveTo>
                  <a:cubicBezTo>
                    <a:pt x="24" y="4"/>
                    <a:pt x="24" y="4"/>
                    <a:pt x="24" y="4"/>
                  </a:cubicBezTo>
                  <a:cubicBezTo>
                    <a:pt x="36" y="4"/>
                    <a:pt x="36" y="4"/>
                    <a:pt x="36" y="4"/>
                  </a:cubicBezTo>
                  <a:cubicBezTo>
                    <a:pt x="36" y="8"/>
                    <a:pt x="36" y="8"/>
                    <a:pt x="36" y="8"/>
                  </a:cubicBezTo>
                  <a:lnTo>
                    <a:pt x="24"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grpSp>
      <p:sp>
        <p:nvSpPr>
          <p:cNvPr id="44" name="Rectangle 43"/>
          <p:cNvSpPr/>
          <p:nvPr/>
        </p:nvSpPr>
        <p:spPr>
          <a:xfrm>
            <a:off x="6862950" y="4229046"/>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45" name="Rectangle 44"/>
          <p:cNvSpPr/>
          <p:nvPr/>
        </p:nvSpPr>
        <p:spPr>
          <a:xfrm>
            <a:off x="6862949" y="4229046"/>
            <a:ext cx="1943883" cy="267753"/>
          </a:xfrm>
          <a:prstGeom prst="rect">
            <a:avLst/>
          </a:pr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46" name="Content Placeholder 2"/>
          <p:cNvSpPr txBox="1">
            <a:spLocks/>
          </p:cNvSpPr>
          <p:nvPr/>
        </p:nvSpPr>
        <p:spPr>
          <a:xfrm>
            <a:off x="6848090" y="4219401"/>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62%</a:t>
            </a:r>
          </a:p>
        </p:txBody>
      </p:sp>
      <p:sp>
        <p:nvSpPr>
          <p:cNvPr id="47" name="Freeform 7"/>
          <p:cNvSpPr>
            <a:spLocks/>
          </p:cNvSpPr>
          <p:nvPr/>
        </p:nvSpPr>
        <p:spPr bwMode="auto">
          <a:xfrm>
            <a:off x="6557125" y="4311794"/>
            <a:ext cx="107049" cy="136183"/>
          </a:xfrm>
          <a:custGeom>
            <a:avLst/>
            <a:gdLst>
              <a:gd name="T0" fmla="*/ 40 w 44"/>
              <a:gd name="T1" fmla="*/ 24 h 56"/>
              <a:gd name="T2" fmla="*/ 36 w 44"/>
              <a:gd name="T3" fmla="*/ 28 h 56"/>
              <a:gd name="T4" fmla="*/ 36 w 44"/>
              <a:gd name="T5" fmla="*/ 28 h 56"/>
              <a:gd name="T6" fmla="*/ 36 w 44"/>
              <a:gd name="T7" fmla="*/ 24 h 56"/>
              <a:gd name="T8" fmla="*/ 32 w 44"/>
              <a:gd name="T9" fmla="*/ 20 h 56"/>
              <a:gd name="T10" fmla="*/ 28 w 44"/>
              <a:gd name="T11" fmla="*/ 24 h 56"/>
              <a:gd name="T12" fmla="*/ 28 w 44"/>
              <a:gd name="T13" fmla="*/ 20 h 56"/>
              <a:gd name="T14" fmla="*/ 24 w 44"/>
              <a:gd name="T15" fmla="*/ 16 h 56"/>
              <a:gd name="T16" fmla="*/ 20 w 44"/>
              <a:gd name="T17" fmla="*/ 20 h 56"/>
              <a:gd name="T18" fmla="*/ 20 w 44"/>
              <a:gd name="T19" fmla="*/ 4 h 56"/>
              <a:gd name="T20" fmla="*/ 16 w 44"/>
              <a:gd name="T21" fmla="*/ 0 h 56"/>
              <a:gd name="T22" fmla="*/ 12 w 44"/>
              <a:gd name="T23" fmla="*/ 4 h 56"/>
              <a:gd name="T24" fmla="*/ 12 w 44"/>
              <a:gd name="T25" fmla="*/ 7 h 56"/>
              <a:gd name="T26" fmla="*/ 12 w 44"/>
              <a:gd name="T27" fmla="*/ 28 h 56"/>
              <a:gd name="T28" fmla="*/ 12 w 44"/>
              <a:gd name="T29" fmla="*/ 31 h 56"/>
              <a:gd name="T30" fmla="*/ 11 w 44"/>
              <a:gd name="T31" fmla="*/ 32 h 56"/>
              <a:gd name="T32" fmla="*/ 10 w 44"/>
              <a:gd name="T33" fmla="*/ 32 h 56"/>
              <a:gd name="T34" fmla="*/ 3 w 44"/>
              <a:gd name="T35" fmla="*/ 24 h 56"/>
              <a:gd name="T36" fmla="*/ 0 w 44"/>
              <a:gd name="T37" fmla="*/ 25 h 56"/>
              <a:gd name="T38" fmla="*/ 0 w 44"/>
              <a:gd name="T39" fmla="*/ 28 h 56"/>
              <a:gd name="T40" fmla="*/ 13 w 44"/>
              <a:gd name="T41" fmla="*/ 55 h 56"/>
              <a:gd name="T42" fmla="*/ 15 w 44"/>
              <a:gd name="T43" fmla="*/ 56 h 56"/>
              <a:gd name="T44" fmla="*/ 38 w 44"/>
              <a:gd name="T45" fmla="*/ 56 h 56"/>
              <a:gd name="T46" fmla="*/ 44 w 44"/>
              <a:gd name="T47" fmla="*/ 50 h 56"/>
              <a:gd name="T48" fmla="*/ 44 w 44"/>
              <a:gd name="T49" fmla="*/ 28 h 56"/>
              <a:gd name="T50" fmla="*/ 40 w 44"/>
              <a:gd name="T51" fmla="*/ 2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4" h="56">
                <a:moveTo>
                  <a:pt x="40" y="24"/>
                </a:moveTo>
                <a:cubicBezTo>
                  <a:pt x="38" y="24"/>
                  <a:pt x="36" y="26"/>
                  <a:pt x="36" y="28"/>
                </a:cubicBezTo>
                <a:cubicBezTo>
                  <a:pt x="36" y="28"/>
                  <a:pt x="36" y="28"/>
                  <a:pt x="36" y="28"/>
                </a:cubicBezTo>
                <a:cubicBezTo>
                  <a:pt x="36" y="24"/>
                  <a:pt x="36" y="24"/>
                  <a:pt x="36" y="24"/>
                </a:cubicBezTo>
                <a:cubicBezTo>
                  <a:pt x="36" y="22"/>
                  <a:pt x="34" y="20"/>
                  <a:pt x="32" y="20"/>
                </a:cubicBezTo>
                <a:cubicBezTo>
                  <a:pt x="30" y="20"/>
                  <a:pt x="28" y="22"/>
                  <a:pt x="28" y="24"/>
                </a:cubicBezTo>
                <a:cubicBezTo>
                  <a:pt x="28" y="20"/>
                  <a:pt x="28" y="20"/>
                  <a:pt x="28" y="20"/>
                </a:cubicBezTo>
                <a:cubicBezTo>
                  <a:pt x="28" y="18"/>
                  <a:pt x="26" y="16"/>
                  <a:pt x="24" y="16"/>
                </a:cubicBezTo>
                <a:cubicBezTo>
                  <a:pt x="22" y="16"/>
                  <a:pt x="20" y="18"/>
                  <a:pt x="20" y="20"/>
                </a:cubicBezTo>
                <a:cubicBezTo>
                  <a:pt x="20" y="4"/>
                  <a:pt x="20" y="4"/>
                  <a:pt x="20" y="4"/>
                </a:cubicBezTo>
                <a:cubicBezTo>
                  <a:pt x="20" y="2"/>
                  <a:pt x="18" y="0"/>
                  <a:pt x="16" y="0"/>
                </a:cubicBezTo>
                <a:cubicBezTo>
                  <a:pt x="14" y="0"/>
                  <a:pt x="12" y="2"/>
                  <a:pt x="12" y="4"/>
                </a:cubicBezTo>
                <a:cubicBezTo>
                  <a:pt x="12" y="7"/>
                  <a:pt x="12" y="7"/>
                  <a:pt x="12" y="7"/>
                </a:cubicBezTo>
                <a:cubicBezTo>
                  <a:pt x="12" y="28"/>
                  <a:pt x="12" y="28"/>
                  <a:pt x="12" y="28"/>
                </a:cubicBezTo>
                <a:cubicBezTo>
                  <a:pt x="12" y="31"/>
                  <a:pt x="12" y="31"/>
                  <a:pt x="12" y="31"/>
                </a:cubicBezTo>
                <a:cubicBezTo>
                  <a:pt x="12" y="31"/>
                  <a:pt x="12" y="32"/>
                  <a:pt x="11" y="32"/>
                </a:cubicBezTo>
                <a:cubicBezTo>
                  <a:pt x="11" y="32"/>
                  <a:pt x="10" y="32"/>
                  <a:pt x="10" y="32"/>
                </a:cubicBezTo>
                <a:cubicBezTo>
                  <a:pt x="7" y="28"/>
                  <a:pt x="7" y="24"/>
                  <a:pt x="3" y="24"/>
                </a:cubicBezTo>
                <a:cubicBezTo>
                  <a:pt x="2" y="24"/>
                  <a:pt x="1" y="24"/>
                  <a:pt x="0" y="25"/>
                </a:cubicBezTo>
                <a:cubicBezTo>
                  <a:pt x="0" y="26"/>
                  <a:pt x="0" y="27"/>
                  <a:pt x="0" y="28"/>
                </a:cubicBezTo>
                <a:cubicBezTo>
                  <a:pt x="13" y="55"/>
                  <a:pt x="13" y="55"/>
                  <a:pt x="13" y="55"/>
                </a:cubicBezTo>
                <a:cubicBezTo>
                  <a:pt x="13" y="56"/>
                  <a:pt x="14" y="56"/>
                  <a:pt x="15" y="56"/>
                </a:cubicBezTo>
                <a:cubicBezTo>
                  <a:pt x="18" y="56"/>
                  <a:pt x="30" y="56"/>
                  <a:pt x="38" y="56"/>
                </a:cubicBezTo>
                <a:cubicBezTo>
                  <a:pt x="41" y="56"/>
                  <a:pt x="44" y="53"/>
                  <a:pt x="44" y="50"/>
                </a:cubicBezTo>
                <a:cubicBezTo>
                  <a:pt x="44" y="39"/>
                  <a:pt x="44" y="28"/>
                  <a:pt x="44" y="28"/>
                </a:cubicBezTo>
                <a:cubicBezTo>
                  <a:pt x="44" y="26"/>
                  <a:pt x="42" y="24"/>
                  <a:pt x="40" y="24"/>
                </a:cubicBezTo>
                <a:close/>
              </a:path>
            </a:pathLst>
          </a:custGeom>
          <a:solidFill>
            <a:schemeClr val="tx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48" name="Rectangle 47"/>
          <p:cNvSpPr/>
          <p:nvPr/>
        </p:nvSpPr>
        <p:spPr>
          <a:xfrm>
            <a:off x="6862950" y="4650229"/>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49" name="Rectangle 48"/>
          <p:cNvSpPr/>
          <p:nvPr/>
        </p:nvSpPr>
        <p:spPr>
          <a:xfrm>
            <a:off x="6862950" y="4650229"/>
            <a:ext cx="826149" cy="267753"/>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50" name="Content Placeholder 2"/>
          <p:cNvSpPr txBox="1">
            <a:spLocks/>
          </p:cNvSpPr>
          <p:nvPr/>
        </p:nvSpPr>
        <p:spPr>
          <a:xfrm>
            <a:off x="6848090" y="4640582"/>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25%</a:t>
            </a:r>
          </a:p>
        </p:txBody>
      </p:sp>
      <p:grpSp>
        <p:nvGrpSpPr>
          <p:cNvPr id="51" name="Group 50"/>
          <p:cNvGrpSpPr/>
          <p:nvPr/>
        </p:nvGrpSpPr>
        <p:grpSpPr>
          <a:xfrm>
            <a:off x="6542598" y="4718845"/>
            <a:ext cx="148377" cy="145668"/>
            <a:chOff x="3294063" y="1474788"/>
            <a:chExt cx="347662" cy="341313"/>
          </a:xfrm>
          <a:solidFill>
            <a:schemeClr val="tx1">
              <a:lumMod val="60000"/>
              <a:lumOff val="40000"/>
            </a:schemeClr>
          </a:solidFill>
        </p:grpSpPr>
        <p:sp>
          <p:nvSpPr>
            <p:cNvPr id="52" name="Freeform 8"/>
            <p:cNvSpPr>
              <a:spLocks/>
            </p:cNvSpPr>
            <p:nvPr/>
          </p:nvSpPr>
          <p:spPr bwMode="auto">
            <a:xfrm>
              <a:off x="3294063" y="1701801"/>
              <a:ext cx="112712" cy="114300"/>
            </a:xfrm>
            <a:custGeom>
              <a:avLst/>
              <a:gdLst>
                <a:gd name="T0" fmla="*/ 10 w 71"/>
                <a:gd name="T1" fmla="*/ 0 h 72"/>
                <a:gd name="T2" fmla="*/ 3 w 71"/>
                <a:gd name="T3" fmla="*/ 36 h 72"/>
                <a:gd name="T4" fmla="*/ 0 w 71"/>
                <a:gd name="T5" fmla="*/ 72 h 72"/>
                <a:gd name="T6" fmla="*/ 35 w 71"/>
                <a:gd name="T7" fmla="*/ 69 h 72"/>
                <a:gd name="T8" fmla="*/ 71 w 71"/>
                <a:gd name="T9" fmla="*/ 61 h 72"/>
                <a:gd name="T10" fmla="*/ 39 w 71"/>
                <a:gd name="T11" fmla="*/ 33 h 72"/>
                <a:gd name="T12" fmla="*/ 10 w 71"/>
                <a:gd name="T13" fmla="*/ 0 h 72"/>
              </a:gdLst>
              <a:ahLst/>
              <a:cxnLst>
                <a:cxn ang="0">
                  <a:pos x="T0" y="T1"/>
                </a:cxn>
                <a:cxn ang="0">
                  <a:pos x="T2" y="T3"/>
                </a:cxn>
                <a:cxn ang="0">
                  <a:pos x="T4" y="T5"/>
                </a:cxn>
                <a:cxn ang="0">
                  <a:pos x="T6" y="T7"/>
                </a:cxn>
                <a:cxn ang="0">
                  <a:pos x="T8" y="T9"/>
                </a:cxn>
                <a:cxn ang="0">
                  <a:pos x="T10" y="T11"/>
                </a:cxn>
                <a:cxn ang="0">
                  <a:pos x="T12" y="T13"/>
                </a:cxn>
              </a:cxnLst>
              <a:rect l="0" t="0" r="r" b="b"/>
              <a:pathLst>
                <a:path w="71" h="72">
                  <a:moveTo>
                    <a:pt x="10" y="0"/>
                  </a:moveTo>
                  <a:lnTo>
                    <a:pt x="3" y="36"/>
                  </a:lnTo>
                  <a:lnTo>
                    <a:pt x="0" y="72"/>
                  </a:lnTo>
                  <a:lnTo>
                    <a:pt x="35" y="69"/>
                  </a:lnTo>
                  <a:lnTo>
                    <a:pt x="71" y="61"/>
                  </a:lnTo>
                  <a:lnTo>
                    <a:pt x="39" y="33"/>
                  </a:lnTo>
                  <a:lnTo>
                    <a:pt x="1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53" name="Freeform 9"/>
            <p:cNvSpPr>
              <a:spLocks/>
            </p:cNvSpPr>
            <p:nvPr/>
          </p:nvSpPr>
          <p:spPr bwMode="auto">
            <a:xfrm>
              <a:off x="3327400" y="1525588"/>
              <a:ext cx="250825" cy="257175"/>
            </a:xfrm>
            <a:custGeom>
              <a:avLst/>
              <a:gdLst>
                <a:gd name="T0" fmla="*/ 58 w 158"/>
                <a:gd name="T1" fmla="*/ 144 h 162"/>
                <a:gd name="T2" fmla="*/ 50 w 158"/>
                <a:gd name="T3" fmla="*/ 133 h 162"/>
                <a:gd name="T4" fmla="*/ 140 w 158"/>
                <a:gd name="T5" fmla="*/ 43 h 162"/>
                <a:gd name="T6" fmla="*/ 119 w 158"/>
                <a:gd name="T7" fmla="*/ 22 h 162"/>
                <a:gd name="T8" fmla="*/ 29 w 158"/>
                <a:gd name="T9" fmla="*/ 111 h 162"/>
                <a:gd name="T10" fmla="*/ 18 w 158"/>
                <a:gd name="T11" fmla="*/ 101 h 162"/>
                <a:gd name="T12" fmla="*/ 108 w 158"/>
                <a:gd name="T13" fmla="*/ 11 h 162"/>
                <a:gd name="T14" fmla="*/ 101 w 158"/>
                <a:gd name="T15" fmla="*/ 0 h 162"/>
                <a:gd name="T16" fmla="*/ 0 w 158"/>
                <a:gd name="T17" fmla="*/ 101 h 162"/>
                <a:gd name="T18" fmla="*/ 58 w 158"/>
                <a:gd name="T19" fmla="*/ 162 h 162"/>
                <a:gd name="T20" fmla="*/ 158 w 158"/>
                <a:gd name="T21" fmla="*/ 61 h 162"/>
                <a:gd name="T22" fmla="*/ 151 w 158"/>
                <a:gd name="T23" fmla="*/ 50 h 162"/>
                <a:gd name="T24" fmla="*/ 58 w 158"/>
                <a:gd name="T25" fmla="*/ 144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62">
                  <a:moveTo>
                    <a:pt x="58" y="144"/>
                  </a:moveTo>
                  <a:lnTo>
                    <a:pt x="50" y="133"/>
                  </a:lnTo>
                  <a:lnTo>
                    <a:pt x="140" y="43"/>
                  </a:lnTo>
                  <a:lnTo>
                    <a:pt x="119" y="22"/>
                  </a:lnTo>
                  <a:lnTo>
                    <a:pt x="29" y="111"/>
                  </a:lnTo>
                  <a:lnTo>
                    <a:pt x="18" y="101"/>
                  </a:lnTo>
                  <a:lnTo>
                    <a:pt x="108" y="11"/>
                  </a:lnTo>
                  <a:lnTo>
                    <a:pt x="101" y="0"/>
                  </a:lnTo>
                  <a:lnTo>
                    <a:pt x="0" y="101"/>
                  </a:lnTo>
                  <a:lnTo>
                    <a:pt x="58" y="162"/>
                  </a:lnTo>
                  <a:lnTo>
                    <a:pt x="158" y="61"/>
                  </a:lnTo>
                  <a:lnTo>
                    <a:pt x="151" y="50"/>
                  </a:lnTo>
                  <a:lnTo>
                    <a:pt x="58" y="14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54" name="Freeform 10"/>
            <p:cNvSpPr>
              <a:spLocks/>
            </p:cNvSpPr>
            <p:nvPr/>
          </p:nvSpPr>
          <p:spPr bwMode="auto">
            <a:xfrm>
              <a:off x="3503613" y="1474788"/>
              <a:ext cx="138112" cy="136525"/>
            </a:xfrm>
            <a:custGeom>
              <a:avLst/>
              <a:gdLst>
                <a:gd name="T0" fmla="*/ 22 w 24"/>
                <a:gd name="T1" fmla="*/ 12 h 24"/>
                <a:gd name="T2" fmla="*/ 11 w 24"/>
                <a:gd name="T3" fmla="*/ 1 h 24"/>
                <a:gd name="T4" fmla="*/ 5 w 24"/>
                <a:gd name="T5" fmla="*/ 1 h 24"/>
                <a:gd name="T6" fmla="*/ 5 w 24"/>
                <a:gd name="T7" fmla="*/ 1 h 24"/>
                <a:gd name="T8" fmla="*/ 5 w 24"/>
                <a:gd name="T9" fmla="*/ 1 h 24"/>
                <a:gd name="T10" fmla="*/ 0 w 24"/>
                <a:gd name="T11" fmla="*/ 7 h 24"/>
                <a:gd name="T12" fmla="*/ 17 w 24"/>
                <a:gd name="T13" fmla="*/ 24 h 24"/>
                <a:gd name="T14" fmla="*/ 22 w 24"/>
                <a:gd name="T15" fmla="*/ 18 h 24"/>
                <a:gd name="T16" fmla="*/ 22 w 24"/>
                <a:gd name="T17" fmla="*/ 18 h 24"/>
                <a:gd name="T18" fmla="*/ 22 w 24"/>
                <a:gd name="T19" fmla="*/ 18 h 24"/>
                <a:gd name="T20" fmla="*/ 22 w 24"/>
                <a:gd name="T21" fmla="*/ 12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4" h="24">
                  <a:moveTo>
                    <a:pt x="22" y="12"/>
                  </a:moveTo>
                  <a:cubicBezTo>
                    <a:pt x="11" y="1"/>
                    <a:pt x="11" y="1"/>
                    <a:pt x="11" y="1"/>
                  </a:cubicBezTo>
                  <a:cubicBezTo>
                    <a:pt x="9" y="0"/>
                    <a:pt x="7" y="0"/>
                    <a:pt x="5" y="1"/>
                  </a:cubicBezTo>
                  <a:cubicBezTo>
                    <a:pt x="5" y="1"/>
                    <a:pt x="5" y="1"/>
                    <a:pt x="5" y="1"/>
                  </a:cubicBezTo>
                  <a:cubicBezTo>
                    <a:pt x="5" y="1"/>
                    <a:pt x="5" y="1"/>
                    <a:pt x="5" y="1"/>
                  </a:cubicBezTo>
                  <a:cubicBezTo>
                    <a:pt x="0" y="7"/>
                    <a:pt x="0" y="7"/>
                    <a:pt x="0" y="7"/>
                  </a:cubicBezTo>
                  <a:cubicBezTo>
                    <a:pt x="17" y="24"/>
                    <a:pt x="17" y="24"/>
                    <a:pt x="17" y="24"/>
                  </a:cubicBezTo>
                  <a:cubicBezTo>
                    <a:pt x="22" y="18"/>
                    <a:pt x="22" y="18"/>
                    <a:pt x="22" y="18"/>
                  </a:cubicBezTo>
                  <a:cubicBezTo>
                    <a:pt x="22" y="18"/>
                    <a:pt x="22" y="18"/>
                    <a:pt x="22" y="18"/>
                  </a:cubicBezTo>
                  <a:cubicBezTo>
                    <a:pt x="22" y="18"/>
                    <a:pt x="22" y="18"/>
                    <a:pt x="22" y="18"/>
                  </a:cubicBezTo>
                  <a:cubicBezTo>
                    <a:pt x="24" y="16"/>
                    <a:pt x="24" y="14"/>
                    <a:pt x="22"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grpSp>
      <p:sp>
        <p:nvSpPr>
          <p:cNvPr id="55" name="Rectangle 54"/>
          <p:cNvSpPr/>
          <p:nvPr/>
        </p:nvSpPr>
        <p:spPr>
          <a:xfrm>
            <a:off x="6862950" y="5055445"/>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56" name="Rectangle 55"/>
          <p:cNvSpPr/>
          <p:nvPr/>
        </p:nvSpPr>
        <p:spPr>
          <a:xfrm>
            <a:off x="6862950" y="5055445"/>
            <a:ext cx="2462249" cy="267753"/>
          </a:xfrm>
          <a:prstGeom prst="rect">
            <a:avLst/>
          </a:pr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57" name="Content Placeholder 2"/>
          <p:cNvSpPr txBox="1">
            <a:spLocks/>
          </p:cNvSpPr>
          <p:nvPr/>
        </p:nvSpPr>
        <p:spPr>
          <a:xfrm>
            <a:off x="6848090" y="5045798"/>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75%</a:t>
            </a:r>
          </a:p>
        </p:txBody>
      </p:sp>
      <p:sp>
        <p:nvSpPr>
          <p:cNvPr id="58" name="Freeform 11"/>
          <p:cNvSpPr>
            <a:spLocks/>
          </p:cNvSpPr>
          <p:nvPr/>
        </p:nvSpPr>
        <p:spPr bwMode="auto">
          <a:xfrm>
            <a:off x="6537477" y="5158078"/>
            <a:ext cx="172768" cy="148377"/>
          </a:xfrm>
          <a:custGeom>
            <a:avLst/>
            <a:gdLst>
              <a:gd name="T0" fmla="*/ 19 w 71"/>
              <a:gd name="T1" fmla="*/ 61 h 61"/>
              <a:gd name="T2" fmla="*/ 12 w 71"/>
              <a:gd name="T3" fmla="*/ 57 h 61"/>
              <a:gd name="T4" fmla="*/ 12 w 71"/>
              <a:gd name="T5" fmla="*/ 57 h 61"/>
              <a:gd name="T6" fmla="*/ 12 w 71"/>
              <a:gd name="T7" fmla="*/ 35 h 61"/>
              <a:gd name="T8" fmla="*/ 30 w 71"/>
              <a:gd name="T9" fmla="*/ 18 h 61"/>
              <a:gd name="T10" fmla="*/ 41 w 71"/>
              <a:gd name="T11" fmla="*/ 6 h 61"/>
              <a:gd name="T12" fmla="*/ 61 w 71"/>
              <a:gd name="T13" fmla="*/ 8 h 61"/>
              <a:gd name="T14" fmla="*/ 68 w 71"/>
              <a:gd name="T15" fmla="*/ 30 h 61"/>
              <a:gd name="T16" fmla="*/ 42 w 71"/>
              <a:gd name="T17" fmla="*/ 57 h 61"/>
              <a:gd name="T18" fmla="*/ 37 w 71"/>
              <a:gd name="T19" fmla="*/ 57 h 61"/>
              <a:gd name="T20" fmla="*/ 37 w 71"/>
              <a:gd name="T21" fmla="*/ 53 h 61"/>
              <a:gd name="T22" fmla="*/ 63 w 71"/>
              <a:gd name="T23" fmla="*/ 27 h 61"/>
              <a:gd name="T24" fmla="*/ 57 w 71"/>
              <a:gd name="T25" fmla="*/ 13 h 61"/>
              <a:gd name="T26" fmla="*/ 45 w 71"/>
              <a:gd name="T27" fmla="*/ 10 h 61"/>
              <a:gd name="T28" fmla="*/ 34 w 71"/>
              <a:gd name="T29" fmla="*/ 22 h 61"/>
              <a:gd name="T30" fmla="*/ 16 w 71"/>
              <a:gd name="T31" fmla="*/ 39 h 61"/>
              <a:gd name="T32" fmla="*/ 16 w 71"/>
              <a:gd name="T33" fmla="*/ 53 h 61"/>
              <a:gd name="T34" fmla="*/ 16 w 71"/>
              <a:gd name="T35" fmla="*/ 53 h 61"/>
              <a:gd name="T36" fmla="*/ 23 w 71"/>
              <a:gd name="T37" fmla="*/ 53 h 61"/>
              <a:gd name="T38" fmla="*/ 28 w 71"/>
              <a:gd name="T39" fmla="*/ 48 h 61"/>
              <a:gd name="T40" fmla="*/ 48 w 71"/>
              <a:gd name="T41" fmla="*/ 28 h 61"/>
              <a:gd name="T42" fmla="*/ 49 w 71"/>
              <a:gd name="T43" fmla="*/ 24 h 61"/>
              <a:gd name="T44" fmla="*/ 44 w 71"/>
              <a:gd name="T45" fmla="*/ 26 h 61"/>
              <a:gd name="T46" fmla="*/ 25 w 71"/>
              <a:gd name="T47" fmla="*/ 45 h 61"/>
              <a:gd name="T48" fmla="*/ 21 w 71"/>
              <a:gd name="T49" fmla="*/ 45 h 61"/>
              <a:gd name="T50" fmla="*/ 21 w 71"/>
              <a:gd name="T51" fmla="*/ 41 h 61"/>
              <a:gd name="T52" fmla="*/ 40 w 71"/>
              <a:gd name="T53" fmla="*/ 22 h 61"/>
              <a:gd name="T54" fmla="*/ 53 w 71"/>
              <a:gd name="T55" fmla="*/ 20 h 61"/>
              <a:gd name="T56" fmla="*/ 52 w 71"/>
              <a:gd name="T57" fmla="*/ 32 h 61"/>
              <a:gd name="T58" fmla="*/ 32 w 71"/>
              <a:gd name="T59" fmla="*/ 52 h 61"/>
              <a:gd name="T60" fmla="*/ 27 w 71"/>
              <a:gd name="T61" fmla="*/ 57 h 61"/>
              <a:gd name="T62" fmla="*/ 19 w 71"/>
              <a:gd name="T63" fmla="*/ 6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71" h="61">
                <a:moveTo>
                  <a:pt x="19" y="61"/>
                </a:moveTo>
                <a:cubicBezTo>
                  <a:pt x="17" y="61"/>
                  <a:pt x="15" y="60"/>
                  <a:pt x="12" y="57"/>
                </a:cubicBezTo>
                <a:cubicBezTo>
                  <a:pt x="12" y="57"/>
                  <a:pt x="12" y="57"/>
                  <a:pt x="12" y="57"/>
                </a:cubicBezTo>
                <a:cubicBezTo>
                  <a:pt x="10" y="55"/>
                  <a:pt x="0" y="47"/>
                  <a:pt x="12" y="35"/>
                </a:cubicBezTo>
                <a:cubicBezTo>
                  <a:pt x="17" y="31"/>
                  <a:pt x="23" y="24"/>
                  <a:pt x="30" y="18"/>
                </a:cubicBezTo>
                <a:cubicBezTo>
                  <a:pt x="33" y="14"/>
                  <a:pt x="37" y="10"/>
                  <a:pt x="41" y="6"/>
                </a:cubicBezTo>
                <a:cubicBezTo>
                  <a:pt x="48" y="0"/>
                  <a:pt x="53" y="1"/>
                  <a:pt x="61" y="8"/>
                </a:cubicBezTo>
                <a:cubicBezTo>
                  <a:pt x="70" y="17"/>
                  <a:pt x="71" y="26"/>
                  <a:pt x="68" y="30"/>
                </a:cubicBezTo>
                <a:cubicBezTo>
                  <a:pt x="62" y="36"/>
                  <a:pt x="42" y="56"/>
                  <a:pt x="42" y="57"/>
                </a:cubicBezTo>
                <a:cubicBezTo>
                  <a:pt x="40" y="58"/>
                  <a:pt x="39" y="58"/>
                  <a:pt x="37" y="57"/>
                </a:cubicBezTo>
                <a:cubicBezTo>
                  <a:pt x="36" y="56"/>
                  <a:pt x="36" y="54"/>
                  <a:pt x="37" y="53"/>
                </a:cubicBezTo>
                <a:cubicBezTo>
                  <a:pt x="38" y="53"/>
                  <a:pt x="58" y="32"/>
                  <a:pt x="63" y="27"/>
                </a:cubicBezTo>
                <a:cubicBezTo>
                  <a:pt x="64" y="25"/>
                  <a:pt x="65" y="20"/>
                  <a:pt x="57" y="13"/>
                </a:cubicBezTo>
                <a:cubicBezTo>
                  <a:pt x="52" y="8"/>
                  <a:pt x="51" y="5"/>
                  <a:pt x="45" y="10"/>
                </a:cubicBezTo>
                <a:cubicBezTo>
                  <a:pt x="41" y="14"/>
                  <a:pt x="37" y="18"/>
                  <a:pt x="34" y="22"/>
                </a:cubicBezTo>
                <a:cubicBezTo>
                  <a:pt x="27" y="28"/>
                  <a:pt x="21" y="35"/>
                  <a:pt x="16" y="39"/>
                </a:cubicBezTo>
                <a:cubicBezTo>
                  <a:pt x="9" y="47"/>
                  <a:pt x="13" y="51"/>
                  <a:pt x="16" y="53"/>
                </a:cubicBezTo>
                <a:cubicBezTo>
                  <a:pt x="16" y="53"/>
                  <a:pt x="16" y="53"/>
                  <a:pt x="16" y="53"/>
                </a:cubicBezTo>
                <a:cubicBezTo>
                  <a:pt x="18" y="55"/>
                  <a:pt x="20" y="56"/>
                  <a:pt x="23" y="53"/>
                </a:cubicBezTo>
                <a:cubicBezTo>
                  <a:pt x="24" y="52"/>
                  <a:pt x="26" y="50"/>
                  <a:pt x="28" y="48"/>
                </a:cubicBezTo>
                <a:cubicBezTo>
                  <a:pt x="34" y="42"/>
                  <a:pt x="46" y="31"/>
                  <a:pt x="48" y="28"/>
                </a:cubicBezTo>
                <a:cubicBezTo>
                  <a:pt x="49" y="27"/>
                  <a:pt x="50" y="25"/>
                  <a:pt x="49" y="24"/>
                </a:cubicBezTo>
                <a:cubicBezTo>
                  <a:pt x="47" y="23"/>
                  <a:pt x="45" y="25"/>
                  <a:pt x="44" y="26"/>
                </a:cubicBezTo>
                <a:cubicBezTo>
                  <a:pt x="36" y="35"/>
                  <a:pt x="25" y="45"/>
                  <a:pt x="25" y="45"/>
                </a:cubicBezTo>
                <a:cubicBezTo>
                  <a:pt x="24" y="46"/>
                  <a:pt x="22" y="46"/>
                  <a:pt x="21" y="45"/>
                </a:cubicBezTo>
                <a:cubicBezTo>
                  <a:pt x="20" y="44"/>
                  <a:pt x="20" y="42"/>
                  <a:pt x="21" y="41"/>
                </a:cubicBezTo>
                <a:cubicBezTo>
                  <a:pt x="21" y="41"/>
                  <a:pt x="32" y="31"/>
                  <a:pt x="40" y="22"/>
                </a:cubicBezTo>
                <a:cubicBezTo>
                  <a:pt x="45" y="17"/>
                  <a:pt x="50" y="17"/>
                  <a:pt x="53" y="20"/>
                </a:cubicBezTo>
                <a:cubicBezTo>
                  <a:pt x="56" y="23"/>
                  <a:pt x="55" y="28"/>
                  <a:pt x="52" y="32"/>
                </a:cubicBezTo>
                <a:cubicBezTo>
                  <a:pt x="50" y="35"/>
                  <a:pt x="41" y="43"/>
                  <a:pt x="32" y="52"/>
                </a:cubicBezTo>
                <a:cubicBezTo>
                  <a:pt x="30" y="54"/>
                  <a:pt x="28" y="56"/>
                  <a:pt x="27" y="57"/>
                </a:cubicBezTo>
                <a:cubicBezTo>
                  <a:pt x="25" y="60"/>
                  <a:pt x="22" y="61"/>
                  <a:pt x="19" y="61"/>
                </a:cubicBezTo>
                <a:close/>
              </a:path>
            </a:pathLst>
          </a:custGeom>
          <a:solidFill>
            <a:schemeClr val="tx1">
              <a:lumMod val="60000"/>
              <a:lumOff val="40000"/>
            </a:schemeClr>
          </a:solidFill>
          <a:ln>
            <a:noFill/>
          </a:ln>
          <a:extLst/>
        </p:spPr>
        <p:txBody>
          <a:bodyPr vert="horz" wrap="square" lIns="91440" tIns="45720" rIns="91440" bIns="4572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59" name="Rectangle 58"/>
          <p:cNvSpPr/>
          <p:nvPr/>
        </p:nvSpPr>
        <p:spPr>
          <a:xfrm>
            <a:off x="6862950" y="5460660"/>
            <a:ext cx="3304599" cy="26775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60" name="Rectangle 59"/>
          <p:cNvSpPr/>
          <p:nvPr/>
        </p:nvSpPr>
        <p:spPr>
          <a:xfrm>
            <a:off x="6862950" y="5460660"/>
            <a:ext cx="1360716" cy="267753"/>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endParaRPr lang="en-US" sz="1000" dirty="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61" name="Content Placeholder 2"/>
          <p:cNvSpPr txBox="1">
            <a:spLocks/>
          </p:cNvSpPr>
          <p:nvPr/>
        </p:nvSpPr>
        <p:spPr>
          <a:xfrm>
            <a:off x="6848090" y="5452113"/>
            <a:ext cx="469708" cy="246221"/>
          </a:xfrm>
          <a:prstGeom prst="rect">
            <a:avLst/>
          </a:prstGeom>
          <a:noFill/>
        </p:spPr>
        <p:txBody>
          <a:bodyPr vert="horz" lIns="91440" tIns="45720" rIns="91440" bIns="45720" rtlCol="0">
            <a:spAutoFit/>
          </a:bodyPr>
          <a:lstStyle>
            <a:lvl1pPr marL="342900" indent="-342900" algn="l" defTabSz="914400" rtl="0" eaLnBrk="1" latinLnBrk="0" hangingPunct="1">
              <a:spcBef>
                <a:spcPct val="20000"/>
              </a:spcBef>
              <a:buFont typeface="Arial"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buNone/>
            </a:pPr>
            <a:r>
              <a:rPr lang="en-US" sz="1000" b="1" dirty="0">
                <a:solidFill>
                  <a:schemeClr val="bg2"/>
                </a:solidFill>
                <a:latin typeface="方正黑体简体" panose="02010601030101010101" pitchFamily="2" charset="-122"/>
                <a:ea typeface="方正黑体简体" panose="02010601030101010101" pitchFamily="2" charset="-122"/>
                <a:cs typeface="+mn-ea"/>
                <a:sym typeface="+mn-lt"/>
              </a:rPr>
              <a:t>45%</a:t>
            </a:r>
          </a:p>
        </p:txBody>
      </p:sp>
      <p:grpSp>
        <p:nvGrpSpPr>
          <p:cNvPr id="62" name="Group 61"/>
          <p:cNvGrpSpPr/>
          <p:nvPr/>
        </p:nvGrpSpPr>
        <p:grpSpPr>
          <a:xfrm>
            <a:off x="6537477" y="5562757"/>
            <a:ext cx="153120" cy="153120"/>
            <a:chOff x="1839913" y="1474788"/>
            <a:chExt cx="358775" cy="358775"/>
          </a:xfrm>
          <a:solidFill>
            <a:schemeClr val="tx1">
              <a:lumMod val="60000"/>
              <a:lumOff val="40000"/>
            </a:schemeClr>
          </a:solidFill>
        </p:grpSpPr>
        <p:sp>
          <p:nvSpPr>
            <p:cNvPr id="63" name="Freeform 12"/>
            <p:cNvSpPr>
              <a:spLocks/>
            </p:cNvSpPr>
            <p:nvPr/>
          </p:nvSpPr>
          <p:spPr bwMode="auto">
            <a:xfrm>
              <a:off x="1930400" y="1565276"/>
              <a:ext cx="138112" cy="136525"/>
            </a:xfrm>
            <a:custGeom>
              <a:avLst/>
              <a:gdLst>
                <a:gd name="T0" fmla="*/ 58 w 87"/>
                <a:gd name="T1" fmla="*/ 0 h 86"/>
                <a:gd name="T2" fmla="*/ 29 w 87"/>
                <a:gd name="T3" fmla="*/ 0 h 86"/>
                <a:gd name="T4" fmla="*/ 29 w 87"/>
                <a:gd name="T5" fmla="*/ 29 h 86"/>
                <a:gd name="T6" fmla="*/ 0 w 87"/>
                <a:gd name="T7" fmla="*/ 29 h 86"/>
                <a:gd name="T8" fmla="*/ 0 w 87"/>
                <a:gd name="T9" fmla="*/ 58 h 86"/>
                <a:gd name="T10" fmla="*/ 29 w 87"/>
                <a:gd name="T11" fmla="*/ 58 h 86"/>
                <a:gd name="T12" fmla="*/ 29 w 87"/>
                <a:gd name="T13" fmla="*/ 86 h 86"/>
                <a:gd name="T14" fmla="*/ 58 w 87"/>
                <a:gd name="T15" fmla="*/ 86 h 86"/>
                <a:gd name="T16" fmla="*/ 58 w 87"/>
                <a:gd name="T17" fmla="*/ 58 h 86"/>
                <a:gd name="T18" fmla="*/ 87 w 87"/>
                <a:gd name="T19" fmla="*/ 58 h 86"/>
                <a:gd name="T20" fmla="*/ 87 w 87"/>
                <a:gd name="T21" fmla="*/ 29 h 86"/>
                <a:gd name="T22" fmla="*/ 58 w 87"/>
                <a:gd name="T23" fmla="*/ 29 h 86"/>
                <a:gd name="T24" fmla="*/ 58 w 87"/>
                <a:gd name="T25" fmla="*/ 0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7" h="86">
                  <a:moveTo>
                    <a:pt x="58" y="0"/>
                  </a:moveTo>
                  <a:lnTo>
                    <a:pt x="29" y="0"/>
                  </a:lnTo>
                  <a:lnTo>
                    <a:pt x="29" y="29"/>
                  </a:lnTo>
                  <a:lnTo>
                    <a:pt x="0" y="29"/>
                  </a:lnTo>
                  <a:lnTo>
                    <a:pt x="0" y="58"/>
                  </a:lnTo>
                  <a:lnTo>
                    <a:pt x="29" y="58"/>
                  </a:lnTo>
                  <a:lnTo>
                    <a:pt x="29" y="86"/>
                  </a:lnTo>
                  <a:lnTo>
                    <a:pt x="58" y="86"/>
                  </a:lnTo>
                  <a:lnTo>
                    <a:pt x="58" y="58"/>
                  </a:lnTo>
                  <a:lnTo>
                    <a:pt x="87" y="58"/>
                  </a:lnTo>
                  <a:lnTo>
                    <a:pt x="87" y="29"/>
                  </a:lnTo>
                  <a:lnTo>
                    <a:pt x="58" y="29"/>
                  </a:lnTo>
                  <a:lnTo>
                    <a:pt x="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sp>
          <p:nvSpPr>
            <p:cNvPr id="64" name="Freeform 13"/>
            <p:cNvSpPr>
              <a:spLocks noEditPoints="1"/>
            </p:cNvSpPr>
            <p:nvPr/>
          </p:nvSpPr>
          <p:spPr bwMode="auto">
            <a:xfrm>
              <a:off x="1839913" y="1474788"/>
              <a:ext cx="358775" cy="358775"/>
            </a:xfrm>
            <a:custGeom>
              <a:avLst/>
              <a:gdLst>
                <a:gd name="T0" fmla="*/ 62 w 63"/>
                <a:gd name="T1" fmla="*/ 54 h 63"/>
                <a:gd name="T2" fmla="*/ 51 w 63"/>
                <a:gd name="T3" fmla="*/ 43 h 63"/>
                <a:gd name="T4" fmla="*/ 56 w 63"/>
                <a:gd name="T5" fmla="*/ 28 h 63"/>
                <a:gd name="T6" fmla="*/ 28 w 63"/>
                <a:gd name="T7" fmla="*/ 0 h 63"/>
                <a:gd name="T8" fmla="*/ 0 w 63"/>
                <a:gd name="T9" fmla="*/ 28 h 63"/>
                <a:gd name="T10" fmla="*/ 28 w 63"/>
                <a:gd name="T11" fmla="*/ 56 h 63"/>
                <a:gd name="T12" fmla="*/ 43 w 63"/>
                <a:gd name="T13" fmla="*/ 52 h 63"/>
                <a:gd name="T14" fmla="*/ 54 w 63"/>
                <a:gd name="T15" fmla="*/ 63 h 63"/>
                <a:gd name="T16" fmla="*/ 57 w 63"/>
                <a:gd name="T17" fmla="*/ 63 h 63"/>
                <a:gd name="T18" fmla="*/ 62 w 63"/>
                <a:gd name="T19" fmla="*/ 57 h 63"/>
                <a:gd name="T20" fmla="*/ 62 w 63"/>
                <a:gd name="T21" fmla="*/ 54 h 63"/>
                <a:gd name="T22" fmla="*/ 28 w 63"/>
                <a:gd name="T23" fmla="*/ 48 h 63"/>
                <a:gd name="T24" fmla="*/ 8 w 63"/>
                <a:gd name="T25" fmla="*/ 28 h 63"/>
                <a:gd name="T26" fmla="*/ 28 w 63"/>
                <a:gd name="T27" fmla="*/ 8 h 63"/>
                <a:gd name="T28" fmla="*/ 48 w 63"/>
                <a:gd name="T29" fmla="*/ 28 h 63"/>
                <a:gd name="T30" fmla="*/ 28 w 63"/>
                <a:gd name="T31" fmla="*/ 48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3" h="63">
                  <a:moveTo>
                    <a:pt x="62" y="54"/>
                  </a:moveTo>
                  <a:cubicBezTo>
                    <a:pt x="51" y="43"/>
                    <a:pt x="51" y="43"/>
                    <a:pt x="51" y="43"/>
                  </a:cubicBezTo>
                  <a:cubicBezTo>
                    <a:pt x="54" y="39"/>
                    <a:pt x="56" y="34"/>
                    <a:pt x="56" y="28"/>
                  </a:cubicBezTo>
                  <a:cubicBezTo>
                    <a:pt x="56" y="13"/>
                    <a:pt x="43" y="0"/>
                    <a:pt x="28" y="0"/>
                  </a:cubicBezTo>
                  <a:cubicBezTo>
                    <a:pt x="12" y="0"/>
                    <a:pt x="0" y="13"/>
                    <a:pt x="0" y="28"/>
                  </a:cubicBezTo>
                  <a:cubicBezTo>
                    <a:pt x="0" y="43"/>
                    <a:pt x="12" y="56"/>
                    <a:pt x="28" y="56"/>
                  </a:cubicBezTo>
                  <a:cubicBezTo>
                    <a:pt x="33" y="56"/>
                    <a:pt x="39" y="54"/>
                    <a:pt x="43" y="52"/>
                  </a:cubicBezTo>
                  <a:cubicBezTo>
                    <a:pt x="54" y="63"/>
                    <a:pt x="54" y="63"/>
                    <a:pt x="54" y="63"/>
                  </a:cubicBezTo>
                  <a:cubicBezTo>
                    <a:pt x="55" y="63"/>
                    <a:pt x="56" y="63"/>
                    <a:pt x="57" y="63"/>
                  </a:cubicBezTo>
                  <a:cubicBezTo>
                    <a:pt x="62" y="57"/>
                    <a:pt x="62" y="57"/>
                    <a:pt x="62" y="57"/>
                  </a:cubicBezTo>
                  <a:cubicBezTo>
                    <a:pt x="63" y="56"/>
                    <a:pt x="63" y="55"/>
                    <a:pt x="62" y="54"/>
                  </a:cubicBezTo>
                  <a:close/>
                  <a:moveTo>
                    <a:pt x="28" y="48"/>
                  </a:moveTo>
                  <a:cubicBezTo>
                    <a:pt x="17" y="48"/>
                    <a:pt x="8" y="39"/>
                    <a:pt x="8" y="28"/>
                  </a:cubicBezTo>
                  <a:cubicBezTo>
                    <a:pt x="8" y="17"/>
                    <a:pt x="17" y="8"/>
                    <a:pt x="28" y="8"/>
                  </a:cubicBezTo>
                  <a:cubicBezTo>
                    <a:pt x="39" y="8"/>
                    <a:pt x="48" y="17"/>
                    <a:pt x="48" y="28"/>
                  </a:cubicBezTo>
                  <a:cubicBezTo>
                    <a:pt x="48" y="39"/>
                    <a:pt x="39" y="48"/>
                    <a:pt x="28" y="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solidFill>
                  <a:schemeClr val="bg2"/>
                </a:solidFill>
                <a:latin typeface="方正黑体简体" panose="02010601030101010101" pitchFamily="2" charset="-122"/>
                <a:ea typeface="方正黑体简体" panose="02010601030101010101" pitchFamily="2" charset="-122"/>
                <a:cs typeface="+mn-ea"/>
                <a:sym typeface="+mn-lt"/>
              </a:endParaRPr>
            </a:p>
          </p:txBody>
        </p:sp>
      </p:grpSp>
      <p:cxnSp>
        <p:nvCxnSpPr>
          <p:cNvPr id="65" name="Straight Connector 64"/>
          <p:cNvCxnSpPr/>
          <p:nvPr/>
        </p:nvCxnSpPr>
        <p:spPr>
          <a:xfrm>
            <a:off x="6108857" y="1994590"/>
            <a:ext cx="0" cy="3898900"/>
          </a:xfrm>
          <a:prstGeom prst="line">
            <a:avLst/>
          </a:prstGeom>
          <a:ln w="12700">
            <a:solidFill>
              <a:schemeClr val="tx1">
                <a:lumMod val="40000"/>
                <a:lumOff val="60000"/>
              </a:schemeClr>
            </a:solidFill>
            <a:prstDash val="dash"/>
            <a:headEnd type="diamond"/>
            <a:tailEnd type="diamond"/>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6873407" y="2807165"/>
            <a:ext cx="400024" cy="374940"/>
            <a:chOff x="4836122" y="1968640"/>
            <a:chExt cx="400024" cy="374940"/>
          </a:xfrm>
          <a:solidFill>
            <a:schemeClr val="bg2"/>
          </a:solidFill>
        </p:grpSpPr>
        <p:sp>
          <p:nvSpPr>
            <p:cNvPr id="67" name="Freeform 111"/>
            <p:cNvSpPr>
              <a:spLocks noEditPoints="1"/>
            </p:cNvSpPr>
            <p:nvPr/>
          </p:nvSpPr>
          <p:spPr bwMode="auto">
            <a:xfrm>
              <a:off x="4886290" y="2018808"/>
              <a:ext cx="301008" cy="199352"/>
            </a:xfrm>
            <a:custGeom>
              <a:avLst/>
              <a:gdLst>
                <a:gd name="T0" fmla="*/ 92 w 96"/>
                <a:gd name="T1" fmla="*/ 0 h 64"/>
                <a:gd name="T2" fmla="*/ 4 w 96"/>
                <a:gd name="T3" fmla="*/ 0 h 64"/>
                <a:gd name="T4" fmla="*/ 0 w 96"/>
                <a:gd name="T5" fmla="*/ 4 h 64"/>
                <a:gd name="T6" fmla="*/ 0 w 96"/>
                <a:gd name="T7" fmla="*/ 60 h 64"/>
                <a:gd name="T8" fmla="*/ 4 w 96"/>
                <a:gd name="T9" fmla="*/ 64 h 64"/>
                <a:gd name="T10" fmla="*/ 92 w 96"/>
                <a:gd name="T11" fmla="*/ 64 h 64"/>
                <a:gd name="T12" fmla="*/ 96 w 96"/>
                <a:gd name="T13" fmla="*/ 60 h 64"/>
                <a:gd name="T14" fmla="*/ 96 w 96"/>
                <a:gd name="T15" fmla="*/ 4 h 64"/>
                <a:gd name="T16" fmla="*/ 92 w 96"/>
                <a:gd name="T17" fmla="*/ 0 h 64"/>
                <a:gd name="T18" fmla="*/ 92 w 96"/>
                <a:gd name="T19" fmla="*/ 60 h 64"/>
                <a:gd name="T20" fmla="*/ 4 w 96"/>
                <a:gd name="T21" fmla="*/ 60 h 64"/>
                <a:gd name="T22" fmla="*/ 4 w 96"/>
                <a:gd name="T23" fmla="*/ 4 h 64"/>
                <a:gd name="T24" fmla="*/ 92 w 96"/>
                <a:gd name="T25" fmla="*/ 4 h 64"/>
                <a:gd name="T26" fmla="*/ 92 w 96"/>
                <a:gd name="T27" fmla="*/ 60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6" h="64">
                  <a:moveTo>
                    <a:pt x="92" y="0"/>
                  </a:moveTo>
                  <a:cubicBezTo>
                    <a:pt x="4" y="0"/>
                    <a:pt x="4" y="0"/>
                    <a:pt x="4" y="0"/>
                  </a:cubicBezTo>
                  <a:cubicBezTo>
                    <a:pt x="2" y="0"/>
                    <a:pt x="0" y="2"/>
                    <a:pt x="0" y="4"/>
                  </a:cubicBezTo>
                  <a:cubicBezTo>
                    <a:pt x="0" y="60"/>
                    <a:pt x="0" y="60"/>
                    <a:pt x="0" y="60"/>
                  </a:cubicBezTo>
                  <a:cubicBezTo>
                    <a:pt x="0" y="62"/>
                    <a:pt x="2" y="64"/>
                    <a:pt x="4" y="64"/>
                  </a:cubicBezTo>
                  <a:cubicBezTo>
                    <a:pt x="92" y="64"/>
                    <a:pt x="92" y="64"/>
                    <a:pt x="92" y="64"/>
                  </a:cubicBezTo>
                  <a:cubicBezTo>
                    <a:pt x="94" y="64"/>
                    <a:pt x="96" y="62"/>
                    <a:pt x="96" y="60"/>
                  </a:cubicBezTo>
                  <a:cubicBezTo>
                    <a:pt x="96" y="4"/>
                    <a:pt x="96" y="4"/>
                    <a:pt x="96" y="4"/>
                  </a:cubicBezTo>
                  <a:cubicBezTo>
                    <a:pt x="96" y="2"/>
                    <a:pt x="94" y="0"/>
                    <a:pt x="92" y="0"/>
                  </a:cubicBezTo>
                  <a:close/>
                  <a:moveTo>
                    <a:pt x="92" y="60"/>
                  </a:moveTo>
                  <a:cubicBezTo>
                    <a:pt x="4" y="60"/>
                    <a:pt x="4" y="60"/>
                    <a:pt x="4" y="60"/>
                  </a:cubicBezTo>
                  <a:cubicBezTo>
                    <a:pt x="4" y="4"/>
                    <a:pt x="4" y="4"/>
                    <a:pt x="4" y="4"/>
                  </a:cubicBezTo>
                  <a:cubicBezTo>
                    <a:pt x="92" y="4"/>
                    <a:pt x="92" y="4"/>
                    <a:pt x="92" y="4"/>
                  </a:cubicBezTo>
                  <a:lnTo>
                    <a:pt x="92" y="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latin typeface="方正黑体简体" panose="02010601030101010101" pitchFamily="2" charset="-122"/>
                <a:ea typeface="方正黑体简体" panose="02010601030101010101" pitchFamily="2" charset="-122"/>
                <a:cs typeface="+mn-ea"/>
                <a:sym typeface="+mn-lt"/>
              </a:endParaRPr>
            </a:p>
          </p:txBody>
        </p:sp>
        <p:sp>
          <p:nvSpPr>
            <p:cNvPr id="68" name="Freeform 112"/>
            <p:cNvSpPr>
              <a:spLocks noEditPoints="1"/>
            </p:cNvSpPr>
            <p:nvPr/>
          </p:nvSpPr>
          <p:spPr bwMode="auto">
            <a:xfrm>
              <a:off x="4836122" y="1968640"/>
              <a:ext cx="400024" cy="374940"/>
            </a:xfrm>
            <a:custGeom>
              <a:avLst/>
              <a:gdLst>
                <a:gd name="T0" fmla="*/ 116 w 128"/>
                <a:gd name="T1" fmla="*/ 0 h 120"/>
                <a:gd name="T2" fmla="*/ 12 w 128"/>
                <a:gd name="T3" fmla="*/ 0 h 120"/>
                <a:gd name="T4" fmla="*/ 0 w 128"/>
                <a:gd name="T5" fmla="*/ 12 h 120"/>
                <a:gd name="T6" fmla="*/ 0 w 128"/>
                <a:gd name="T7" fmla="*/ 92 h 120"/>
                <a:gd name="T8" fmla="*/ 12 w 128"/>
                <a:gd name="T9" fmla="*/ 104 h 120"/>
                <a:gd name="T10" fmla="*/ 52 w 128"/>
                <a:gd name="T11" fmla="*/ 104 h 120"/>
                <a:gd name="T12" fmla="*/ 52 w 128"/>
                <a:gd name="T13" fmla="*/ 109 h 120"/>
                <a:gd name="T14" fmla="*/ 27 w 128"/>
                <a:gd name="T15" fmla="*/ 112 h 120"/>
                <a:gd name="T16" fmla="*/ 24 w 128"/>
                <a:gd name="T17" fmla="*/ 116 h 120"/>
                <a:gd name="T18" fmla="*/ 28 w 128"/>
                <a:gd name="T19" fmla="*/ 120 h 120"/>
                <a:gd name="T20" fmla="*/ 100 w 128"/>
                <a:gd name="T21" fmla="*/ 120 h 120"/>
                <a:gd name="T22" fmla="*/ 104 w 128"/>
                <a:gd name="T23" fmla="*/ 116 h 120"/>
                <a:gd name="T24" fmla="*/ 101 w 128"/>
                <a:gd name="T25" fmla="*/ 112 h 120"/>
                <a:gd name="T26" fmla="*/ 76 w 128"/>
                <a:gd name="T27" fmla="*/ 109 h 120"/>
                <a:gd name="T28" fmla="*/ 76 w 128"/>
                <a:gd name="T29" fmla="*/ 104 h 120"/>
                <a:gd name="T30" fmla="*/ 116 w 128"/>
                <a:gd name="T31" fmla="*/ 104 h 120"/>
                <a:gd name="T32" fmla="*/ 128 w 128"/>
                <a:gd name="T33" fmla="*/ 92 h 120"/>
                <a:gd name="T34" fmla="*/ 128 w 128"/>
                <a:gd name="T35" fmla="*/ 12 h 120"/>
                <a:gd name="T36" fmla="*/ 116 w 128"/>
                <a:gd name="T37" fmla="*/ 0 h 120"/>
                <a:gd name="T38" fmla="*/ 120 w 128"/>
                <a:gd name="T39" fmla="*/ 92 h 120"/>
                <a:gd name="T40" fmla="*/ 116 w 128"/>
                <a:gd name="T41" fmla="*/ 96 h 120"/>
                <a:gd name="T42" fmla="*/ 80 w 128"/>
                <a:gd name="T43" fmla="*/ 96 h 120"/>
                <a:gd name="T44" fmla="*/ 48 w 128"/>
                <a:gd name="T45" fmla="*/ 96 h 120"/>
                <a:gd name="T46" fmla="*/ 12 w 128"/>
                <a:gd name="T47" fmla="*/ 96 h 120"/>
                <a:gd name="T48" fmla="*/ 8 w 128"/>
                <a:gd name="T49" fmla="*/ 92 h 120"/>
                <a:gd name="T50" fmla="*/ 8 w 128"/>
                <a:gd name="T51" fmla="*/ 12 h 120"/>
                <a:gd name="T52" fmla="*/ 12 w 128"/>
                <a:gd name="T53" fmla="*/ 8 h 120"/>
                <a:gd name="T54" fmla="*/ 116 w 128"/>
                <a:gd name="T55" fmla="*/ 8 h 120"/>
                <a:gd name="T56" fmla="*/ 120 w 128"/>
                <a:gd name="T57" fmla="*/ 12 h 120"/>
                <a:gd name="T58" fmla="*/ 120 w 128"/>
                <a:gd name="T59" fmla="*/ 92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28" h="120">
                  <a:moveTo>
                    <a:pt x="116" y="0"/>
                  </a:moveTo>
                  <a:cubicBezTo>
                    <a:pt x="12" y="0"/>
                    <a:pt x="12" y="0"/>
                    <a:pt x="12" y="0"/>
                  </a:cubicBezTo>
                  <a:cubicBezTo>
                    <a:pt x="5" y="0"/>
                    <a:pt x="0" y="5"/>
                    <a:pt x="0" y="12"/>
                  </a:cubicBezTo>
                  <a:cubicBezTo>
                    <a:pt x="0" y="92"/>
                    <a:pt x="0" y="92"/>
                    <a:pt x="0" y="92"/>
                  </a:cubicBezTo>
                  <a:cubicBezTo>
                    <a:pt x="0" y="99"/>
                    <a:pt x="5" y="104"/>
                    <a:pt x="12" y="104"/>
                  </a:cubicBezTo>
                  <a:cubicBezTo>
                    <a:pt x="52" y="104"/>
                    <a:pt x="52" y="104"/>
                    <a:pt x="52" y="104"/>
                  </a:cubicBezTo>
                  <a:cubicBezTo>
                    <a:pt x="52" y="109"/>
                    <a:pt x="52" y="109"/>
                    <a:pt x="52" y="109"/>
                  </a:cubicBezTo>
                  <a:cubicBezTo>
                    <a:pt x="27" y="112"/>
                    <a:pt x="27" y="112"/>
                    <a:pt x="27" y="112"/>
                  </a:cubicBezTo>
                  <a:cubicBezTo>
                    <a:pt x="25" y="113"/>
                    <a:pt x="24" y="114"/>
                    <a:pt x="24" y="116"/>
                  </a:cubicBezTo>
                  <a:cubicBezTo>
                    <a:pt x="24" y="118"/>
                    <a:pt x="26" y="120"/>
                    <a:pt x="28" y="120"/>
                  </a:cubicBezTo>
                  <a:cubicBezTo>
                    <a:pt x="100" y="120"/>
                    <a:pt x="100" y="120"/>
                    <a:pt x="100" y="120"/>
                  </a:cubicBezTo>
                  <a:cubicBezTo>
                    <a:pt x="102" y="120"/>
                    <a:pt x="104" y="118"/>
                    <a:pt x="104" y="116"/>
                  </a:cubicBezTo>
                  <a:cubicBezTo>
                    <a:pt x="104" y="114"/>
                    <a:pt x="103" y="113"/>
                    <a:pt x="101" y="112"/>
                  </a:cubicBezTo>
                  <a:cubicBezTo>
                    <a:pt x="76" y="109"/>
                    <a:pt x="76" y="109"/>
                    <a:pt x="76" y="109"/>
                  </a:cubicBezTo>
                  <a:cubicBezTo>
                    <a:pt x="76" y="104"/>
                    <a:pt x="76" y="104"/>
                    <a:pt x="76" y="104"/>
                  </a:cubicBezTo>
                  <a:cubicBezTo>
                    <a:pt x="116" y="104"/>
                    <a:pt x="116" y="104"/>
                    <a:pt x="116" y="104"/>
                  </a:cubicBezTo>
                  <a:cubicBezTo>
                    <a:pt x="123" y="104"/>
                    <a:pt x="128" y="99"/>
                    <a:pt x="128" y="92"/>
                  </a:cubicBezTo>
                  <a:cubicBezTo>
                    <a:pt x="128" y="12"/>
                    <a:pt x="128" y="12"/>
                    <a:pt x="128" y="12"/>
                  </a:cubicBezTo>
                  <a:cubicBezTo>
                    <a:pt x="128" y="5"/>
                    <a:pt x="123" y="0"/>
                    <a:pt x="116" y="0"/>
                  </a:cubicBezTo>
                  <a:close/>
                  <a:moveTo>
                    <a:pt x="120" y="92"/>
                  </a:moveTo>
                  <a:cubicBezTo>
                    <a:pt x="120" y="94"/>
                    <a:pt x="118" y="96"/>
                    <a:pt x="116" y="96"/>
                  </a:cubicBezTo>
                  <a:cubicBezTo>
                    <a:pt x="80" y="96"/>
                    <a:pt x="80" y="96"/>
                    <a:pt x="80" y="96"/>
                  </a:cubicBezTo>
                  <a:cubicBezTo>
                    <a:pt x="48" y="96"/>
                    <a:pt x="48" y="96"/>
                    <a:pt x="48" y="96"/>
                  </a:cubicBezTo>
                  <a:cubicBezTo>
                    <a:pt x="12" y="96"/>
                    <a:pt x="12" y="96"/>
                    <a:pt x="12" y="96"/>
                  </a:cubicBezTo>
                  <a:cubicBezTo>
                    <a:pt x="10" y="96"/>
                    <a:pt x="8" y="94"/>
                    <a:pt x="8" y="92"/>
                  </a:cubicBezTo>
                  <a:cubicBezTo>
                    <a:pt x="8" y="12"/>
                    <a:pt x="8" y="12"/>
                    <a:pt x="8" y="12"/>
                  </a:cubicBezTo>
                  <a:cubicBezTo>
                    <a:pt x="8" y="10"/>
                    <a:pt x="10" y="8"/>
                    <a:pt x="12" y="8"/>
                  </a:cubicBezTo>
                  <a:cubicBezTo>
                    <a:pt x="116" y="8"/>
                    <a:pt x="116" y="8"/>
                    <a:pt x="116" y="8"/>
                  </a:cubicBezTo>
                  <a:cubicBezTo>
                    <a:pt x="118" y="8"/>
                    <a:pt x="120" y="10"/>
                    <a:pt x="120" y="12"/>
                  </a:cubicBezTo>
                  <a:lnTo>
                    <a:pt x="120" y="9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21920" tIns="60960" rIns="121920" bIns="60960" numCol="1" anchor="t" anchorCtr="0" compatLnSpc="1">
              <a:prstTxWarp prst="textNoShape">
                <a:avLst/>
              </a:prstTxWarp>
            </a:bodyPr>
            <a:lstStyle/>
            <a:p>
              <a:endParaRPr lang="id-ID" sz="1000">
                <a:latin typeface="方正黑体简体" panose="02010601030101010101" pitchFamily="2" charset="-122"/>
                <a:ea typeface="方正黑体简体" panose="02010601030101010101" pitchFamily="2" charset="-122"/>
                <a:cs typeface="+mn-ea"/>
                <a:sym typeface="+mn-lt"/>
              </a:endParaRPr>
            </a:p>
          </p:txBody>
        </p:sp>
      </p:grpSp>
      <p:sp>
        <p:nvSpPr>
          <p:cNvPr id="76" name="Text Placeholder 8">
            <a:extLst>
              <a:ext uri="{FF2B5EF4-FFF2-40B4-BE49-F238E27FC236}">
                <a16:creationId xmlns="" xmlns:a16="http://schemas.microsoft.com/office/drawing/2014/main" id="{20446F65-6CBD-4DFD-8692-8220C9E5BD1B}"/>
              </a:ext>
            </a:extLst>
          </p:cNvPr>
          <p:cNvSpPr txBox="1">
            <a:spLocks/>
          </p:cNvSpPr>
          <p:nvPr/>
        </p:nvSpPr>
        <p:spPr>
          <a:xfrm>
            <a:off x="3141087" y="2552971"/>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77" name="Text Placeholder 9">
            <a:extLst>
              <a:ext uri="{FF2B5EF4-FFF2-40B4-BE49-F238E27FC236}">
                <a16:creationId xmlns="" xmlns:a16="http://schemas.microsoft.com/office/drawing/2014/main" id="{791CAC1C-33C5-4BF9-B850-16B996824FA5}"/>
              </a:ext>
            </a:extLst>
          </p:cNvPr>
          <p:cNvSpPr txBox="1">
            <a:spLocks/>
          </p:cNvSpPr>
          <p:nvPr/>
        </p:nvSpPr>
        <p:spPr>
          <a:xfrm>
            <a:off x="3141087" y="2877884"/>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78" name="Text Placeholder 8">
            <a:extLst>
              <a:ext uri="{FF2B5EF4-FFF2-40B4-BE49-F238E27FC236}">
                <a16:creationId xmlns="" xmlns:a16="http://schemas.microsoft.com/office/drawing/2014/main" id="{3A5322DC-DEFE-4220-B33B-0411E952D15E}"/>
              </a:ext>
            </a:extLst>
          </p:cNvPr>
          <p:cNvSpPr txBox="1">
            <a:spLocks/>
          </p:cNvSpPr>
          <p:nvPr/>
        </p:nvSpPr>
        <p:spPr>
          <a:xfrm>
            <a:off x="7689099" y="2552971"/>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79" name="Text Placeholder 9">
            <a:extLst>
              <a:ext uri="{FF2B5EF4-FFF2-40B4-BE49-F238E27FC236}">
                <a16:creationId xmlns="" xmlns:a16="http://schemas.microsoft.com/office/drawing/2014/main" id="{40BAA05B-0E7E-48E3-895A-72ED1A52F0D1}"/>
              </a:ext>
            </a:extLst>
          </p:cNvPr>
          <p:cNvSpPr txBox="1">
            <a:spLocks/>
          </p:cNvSpPr>
          <p:nvPr/>
        </p:nvSpPr>
        <p:spPr>
          <a:xfrm>
            <a:off x="7689099" y="2877884"/>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grpSp>
        <p:nvGrpSpPr>
          <p:cNvPr id="70" name="组合 69"/>
          <p:cNvGrpSpPr/>
          <p:nvPr/>
        </p:nvGrpSpPr>
        <p:grpSpPr>
          <a:xfrm>
            <a:off x="481368" y="440281"/>
            <a:ext cx="2007509" cy="721887"/>
            <a:chOff x="481368" y="440281"/>
            <a:chExt cx="2007509" cy="721887"/>
          </a:xfrm>
        </p:grpSpPr>
        <p:sp>
          <p:nvSpPr>
            <p:cNvPr id="71"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72"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图表分析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73" name="矩形 72"/>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5781752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barn(outHorizontal)">
                                      <p:cBhvr>
                                        <p:cTn id="7" dur="500"/>
                                        <p:tgtEl>
                                          <p:spTgt spid="65"/>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fade">
                                      <p:cBhvr>
                                        <p:cTn id="25" dur="500"/>
                                        <p:tgtEl>
                                          <p:spTgt spid="9"/>
                                        </p:tgtEl>
                                      </p:cBhvr>
                                    </p:animEffect>
                                  </p:childTnLst>
                                </p:cTn>
                              </p:par>
                            </p:childTnLst>
                          </p:cTn>
                        </p:par>
                        <p:par>
                          <p:cTn id="26" fill="hold">
                            <p:stCondLst>
                              <p:cond delay="1500"/>
                            </p:stCondLst>
                            <p:childTnLst>
                              <p:par>
                                <p:cTn id="27" presetID="53" presetClass="entr" presetSubtype="16" fill="hold" grpId="0" nodeType="afterEffect">
                                  <p:stCondLst>
                                    <p:cond delay="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p:cTn id="39" dur="500" fill="hold"/>
                                        <p:tgtEl>
                                          <p:spTgt spid="4"/>
                                        </p:tgtEl>
                                        <p:attrNameLst>
                                          <p:attrName>ppt_w</p:attrName>
                                        </p:attrNameLst>
                                      </p:cBhvr>
                                      <p:tavLst>
                                        <p:tav tm="0">
                                          <p:val>
                                            <p:fltVal val="0"/>
                                          </p:val>
                                        </p:tav>
                                        <p:tav tm="100000">
                                          <p:val>
                                            <p:strVal val="#ppt_w"/>
                                          </p:val>
                                        </p:tav>
                                      </p:tavLst>
                                    </p:anim>
                                    <p:anim calcmode="lin" valueType="num">
                                      <p:cBhvr>
                                        <p:cTn id="40" dur="500" fill="hold"/>
                                        <p:tgtEl>
                                          <p:spTgt spid="4"/>
                                        </p:tgtEl>
                                        <p:attrNameLst>
                                          <p:attrName>ppt_h</p:attrName>
                                        </p:attrNameLst>
                                      </p:cBhvr>
                                      <p:tavLst>
                                        <p:tav tm="0">
                                          <p:val>
                                            <p:fltVal val="0"/>
                                          </p:val>
                                        </p:tav>
                                        <p:tav tm="100000">
                                          <p:val>
                                            <p:strVal val="#ppt_h"/>
                                          </p:val>
                                        </p:tav>
                                      </p:tavLst>
                                    </p:anim>
                                    <p:animEffect transition="in" filter="fade">
                                      <p:cBhvr>
                                        <p:cTn id="41" dur="500"/>
                                        <p:tgtEl>
                                          <p:spTgt spid="4"/>
                                        </p:tgtEl>
                                      </p:cBhvr>
                                    </p:animEffect>
                                  </p:childTnLst>
                                </p:cTn>
                              </p:par>
                              <p:par>
                                <p:cTn id="42" presetID="53" presetClass="entr" presetSubtype="16" fill="hold" nodeType="withEffect">
                                  <p:stCondLst>
                                    <p:cond delay="0"/>
                                  </p:stCondLst>
                                  <p:childTnLst>
                                    <p:set>
                                      <p:cBhvr>
                                        <p:cTn id="43" dur="1" fill="hold">
                                          <p:stCondLst>
                                            <p:cond delay="0"/>
                                          </p:stCondLst>
                                        </p:cTn>
                                        <p:tgtEl>
                                          <p:spTgt spid="66"/>
                                        </p:tgtEl>
                                        <p:attrNameLst>
                                          <p:attrName>style.visibility</p:attrName>
                                        </p:attrNameLst>
                                      </p:cBhvr>
                                      <p:to>
                                        <p:strVal val="visible"/>
                                      </p:to>
                                    </p:set>
                                    <p:anim calcmode="lin" valueType="num">
                                      <p:cBhvr>
                                        <p:cTn id="44" dur="500" fill="hold"/>
                                        <p:tgtEl>
                                          <p:spTgt spid="66"/>
                                        </p:tgtEl>
                                        <p:attrNameLst>
                                          <p:attrName>ppt_w</p:attrName>
                                        </p:attrNameLst>
                                      </p:cBhvr>
                                      <p:tavLst>
                                        <p:tav tm="0">
                                          <p:val>
                                            <p:fltVal val="0"/>
                                          </p:val>
                                        </p:tav>
                                        <p:tav tm="100000">
                                          <p:val>
                                            <p:strVal val="#ppt_w"/>
                                          </p:val>
                                        </p:tav>
                                      </p:tavLst>
                                    </p:anim>
                                    <p:anim calcmode="lin" valueType="num">
                                      <p:cBhvr>
                                        <p:cTn id="45" dur="500" fill="hold"/>
                                        <p:tgtEl>
                                          <p:spTgt spid="66"/>
                                        </p:tgtEl>
                                        <p:attrNameLst>
                                          <p:attrName>ppt_h</p:attrName>
                                        </p:attrNameLst>
                                      </p:cBhvr>
                                      <p:tavLst>
                                        <p:tav tm="0">
                                          <p:val>
                                            <p:fltVal val="0"/>
                                          </p:val>
                                        </p:tav>
                                        <p:tav tm="100000">
                                          <p:val>
                                            <p:strVal val="#ppt_h"/>
                                          </p:val>
                                        </p:tav>
                                      </p:tavLst>
                                    </p:anim>
                                    <p:animEffect transition="in" filter="fade">
                                      <p:cBhvr>
                                        <p:cTn id="46" dur="500"/>
                                        <p:tgtEl>
                                          <p:spTgt spid="66"/>
                                        </p:tgtEl>
                                      </p:cBhvr>
                                    </p:animEffect>
                                  </p:childTnLst>
                                </p:cTn>
                              </p:par>
                            </p:childTnLst>
                          </p:cTn>
                        </p:par>
                        <p:par>
                          <p:cTn id="47" fill="hold">
                            <p:stCondLst>
                              <p:cond delay="2000"/>
                            </p:stCondLst>
                            <p:childTnLst>
                              <p:par>
                                <p:cTn id="48" presetID="53" presetClass="entr" presetSubtype="16" fill="hold" grpId="0" nodeType="afterEffect">
                                  <p:stCondLst>
                                    <p:cond delay="0"/>
                                  </p:stCondLst>
                                  <p:childTnLst>
                                    <p:set>
                                      <p:cBhvr>
                                        <p:cTn id="49" dur="1" fill="hold">
                                          <p:stCondLst>
                                            <p:cond delay="0"/>
                                          </p:stCondLst>
                                        </p:cTn>
                                        <p:tgtEl>
                                          <p:spTgt spid="15"/>
                                        </p:tgtEl>
                                        <p:attrNameLst>
                                          <p:attrName>style.visibility</p:attrName>
                                        </p:attrNameLst>
                                      </p:cBhvr>
                                      <p:to>
                                        <p:strVal val="visible"/>
                                      </p:to>
                                    </p:set>
                                    <p:anim calcmode="lin" valueType="num">
                                      <p:cBhvr>
                                        <p:cTn id="50" dur="500" fill="hold"/>
                                        <p:tgtEl>
                                          <p:spTgt spid="15"/>
                                        </p:tgtEl>
                                        <p:attrNameLst>
                                          <p:attrName>ppt_w</p:attrName>
                                        </p:attrNameLst>
                                      </p:cBhvr>
                                      <p:tavLst>
                                        <p:tav tm="0">
                                          <p:val>
                                            <p:fltVal val="0"/>
                                          </p:val>
                                        </p:tav>
                                        <p:tav tm="100000">
                                          <p:val>
                                            <p:strVal val="#ppt_w"/>
                                          </p:val>
                                        </p:tav>
                                      </p:tavLst>
                                    </p:anim>
                                    <p:anim calcmode="lin" valueType="num">
                                      <p:cBhvr>
                                        <p:cTn id="51" dur="500" fill="hold"/>
                                        <p:tgtEl>
                                          <p:spTgt spid="15"/>
                                        </p:tgtEl>
                                        <p:attrNameLst>
                                          <p:attrName>ppt_h</p:attrName>
                                        </p:attrNameLst>
                                      </p:cBhvr>
                                      <p:tavLst>
                                        <p:tav tm="0">
                                          <p:val>
                                            <p:fltVal val="0"/>
                                          </p:val>
                                        </p:tav>
                                        <p:tav tm="100000">
                                          <p:val>
                                            <p:strVal val="#ppt_h"/>
                                          </p:val>
                                        </p:tav>
                                      </p:tavLst>
                                    </p:anim>
                                    <p:animEffect transition="in" filter="fade">
                                      <p:cBhvr>
                                        <p:cTn id="52" dur="500"/>
                                        <p:tgtEl>
                                          <p:spTgt spid="15"/>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 calcmode="lin" valueType="num">
                                      <p:cBhvr>
                                        <p:cTn id="55" dur="500" fill="hold"/>
                                        <p:tgtEl>
                                          <p:spTgt spid="16"/>
                                        </p:tgtEl>
                                        <p:attrNameLst>
                                          <p:attrName>ppt_w</p:attrName>
                                        </p:attrNameLst>
                                      </p:cBhvr>
                                      <p:tavLst>
                                        <p:tav tm="0">
                                          <p:val>
                                            <p:fltVal val="0"/>
                                          </p:val>
                                        </p:tav>
                                        <p:tav tm="100000">
                                          <p:val>
                                            <p:strVal val="#ppt_w"/>
                                          </p:val>
                                        </p:tav>
                                      </p:tavLst>
                                    </p:anim>
                                    <p:anim calcmode="lin" valueType="num">
                                      <p:cBhvr>
                                        <p:cTn id="56" dur="500" fill="hold"/>
                                        <p:tgtEl>
                                          <p:spTgt spid="16"/>
                                        </p:tgtEl>
                                        <p:attrNameLst>
                                          <p:attrName>ppt_h</p:attrName>
                                        </p:attrNameLst>
                                      </p:cBhvr>
                                      <p:tavLst>
                                        <p:tav tm="0">
                                          <p:val>
                                            <p:fltVal val="0"/>
                                          </p:val>
                                        </p:tav>
                                        <p:tav tm="100000">
                                          <p:val>
                                            <p:strVal val="#ppt_h"/>
                                          </p:val>
                                        </p:tav>
                                      </p:tavLst>
                                    </p:anim>
                                    <p:animEffect transition="in" filter="fade">
                                      <p:cBhvr>
                                        <p:cTn id="57" dur="500"/>
                                        <p:tgtEl>
                                          <p:spTgt spid="16"/>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20"/>
                                        </p:tgtEl>
                                        <p:attrNameLst>
                                          <p:attrName>style.visibility</p:attrName>
                                        </p:attrNameLst>
                                      </p:cBhvr>
                                      <p:to>
                                        <p:strVal val="visible"/>
                                      </p:to>
                                    </p:set>
                                    <p:anim calcmode="lin" valueType="num">
                                      <p:cBhvr>
                                        <p:cTn id="60" dur="500" fill="hold"/>
                                        <p:tgtEl>
                                          <p:spTgt spid="20"/>
                                        </p:tgtEl>
                                        <p:attrNameLst>
                                          <p:attrName>ppt_w</p:attrName>
                                        </p:attrNameLst>
                                      </p:cBhvr>
                                      <p:tavLst>
                                        <p:tav tm="0">
                                          <p:val>
                                            <p:fltVal val="0"/>
                                          </p:val>
                                        </p:tav>
                                        <p:tav tm="100000">
                                          <p:val>
                                            <p:strVal val="#ppt_w"/>
                                          </p:val>
                                        </p:tav>
                                      </p:tavLst>
                                    </p:anim>
                                    <p:anim calcmode="lin" valueType="num">
                                      <p:cBhvr>
                                        <p:cTn id="61" dur="500" fill="hold"/>
                                        <p:tgtEl>
                                          <p:spTgt spid="20"/>
                                        </p:tgtEl>
                                        <p:attrNameLst>
                                          <p:attrName>ppt_h</p:attrName>
                                        </p:attrNameLst>
                                      </p:cBhvr>
                                      <p:tavLst>
                                        <p:tav tm="0">
                                          <p:val>
                                            <p:fltVal val="0"/>
                                          </p:val>
                                        </p:tav>
                                        <p:tav tm="100000">
                                          <p:val>
                                            <p:strVal val="#ppt_h"/>
                                          </p:val>
                                        </p:tav>
                                      </p:tavLst>
                                    </p:anim>
                                    <p:animEffect transition="in" filter="fade">
                                      <p:cBhvr>
                                        <p:cTn id="62" dur="500"/>
                                        <p:tgtEl>
                                          <p:spTgt spid="20"/>
                                        </p:tgtEl>
                                      </p:cBhvr>
                                    </p:animEffect>
                                  </p:childTnLst>
                                </p:cTn>
                              </p:par>
                              <p:par>
                                <p:cTn id="63" presetID="53" presetClass="entr" presetSubtype="16" fill="hold" nodeType="withEffect">
                                  <p:stCondLst>
                                    <p:cond delay="0"/>
                                  </p:stCondLst>
                                  <p:childTnLst>
                                    <p:set>
                                      <p:cBhvr>
                                        <p:cTn id="64" dur="1" fill="hold">
                                          <p:stCondLst>
                                            <p:cond delay="0"/>
                                          </p:stCondLst>
                                        </p:cTn>
                                        <p:tgtEl>
                                          <p:spTgt spid="24"/>
                                        </p:tgtEl>
                                        <p:attrNameLst>
                                          <p:attrName>style.visibility</p:attrName>
                                        </p:attrNameLst>
                                      </p:cBhvr>
                                      <p:to>
                                        <p:strVal val="visible"/>
                                      </p:to>
                                    </p:set>
                                    <p:anim calcmode="lin" valueType="num">
                                      <p:cBhvr>
                                        <p:cTn id="65" dur="500" fill="hold"/>
                                        <p:tgtEl>
                                          <p:spTgt spid="24"/>
                                        </p:tgtEl>
                                        <p:attrNameLst>
                                          <p:attrName>ppt_w</p:attrName>
                                        </p:attrNameLst>
                                      </p:cBhvr>
                                      <p:tavLst>
                                        <p:tav tm="0">
                                          <p:val>
                                            <p:fltVal val="0"/>
                                          </p:val>
                                        </p:tav>
                                        <p:tav tm="100000">
                                          <p:val>
                                            <p:strVal val="#ppt_w"/>
                                          </p:val>
                                        </p:tav>
                                      </p:tavLst>
                                    </p:anim>
                                    <p:anim calcmode="lin" valueType="num">
                                      <p:cBhvr>
                                        <p:cTn id="66" dur="500" fill="hold"/>
                                        <p:tgtEl>
                                          <p:spTgt spid="24"/>
                                        </p:tgtEl>
                                        <p:attrNameLst>
                                          <p:attrName>ppt_h</p:attrName>
                                        </p:attrNameLst>
                                      </p:cBhvr>
                                      <p:tavLst>
                                        <p:tav tm="0">
                                          <p:val>
                                            <p:fltVal val="0"/>
                                          </p:val>
                                        </p:tav>
                                        <p:tav tm="100000">
                                          <p:val>
                                            <p:strVal val="#ppt_h"/>
                                          </p:val>
                                        </p:tav>
                                      </p:tavLst>
                                    </p:anim>
                                    <p:animEffect transition="in" filter="fade">
                                      <p:cBhvr>
                                        <p:cTn id="67" dur="500"/>
                                        <p:tgtEl>
                                          <p:spTgt spid="24"/>
                                        </p:tgtEl>
                                      </p:cBhvr>
                                    </p:animEffect>
                                  </p:childTnLst>
                                </p:cTn>
                              </p:par>
                              <p:par>
                                <p:cTn id="68" presetID="53" presetClass="entr" presetSubtype="16" fill="hold" grpId="0" nodeType="withEffect">
                                  <p:stCondLst>
                                    <p:cond delay="0"/>
                                  </p:stCondLst>
                                  <p:childTnLst>
                                    <p:set>
                                      <p:cBhvr>
                                        <p:cTn id="69" dur="1" fill="hold">
                                          <p:stCondLst>
                                            <p:cond delay="0"/>
                                          </p:stCondLst>
                                        </p:cTn>
                                        <p:tgtEl>
                                          <p:spTgt spid="31"/>
                                        </p:tgtEl>
                                        <p:attrNameLst>
                                          <p:attrName>style.visibility</p:attrName>
                                        </p:attrNameLst>
                                      </p:cBhvr>
                                      <p:to>
                                        <p:strVal val="visible"/>
                                      </p:to>
                                    </p:set>
                                    <p:anim calcmode="lin" valueType="num">
                                      <p:cBhvr>
                                        <p:cTn id="70" dur="500" fill="hold"/>
                                        <p:tgtEl>
                                          <p:spTgt spid="31"/>
                                        </p:tgtEl>
                                        <p:attrNameLst>
                                          <p:attrName>ppt_w</p:attrName>
                                        </p:attrNameLst>
                                      </p:cBhvr>
                                      <p:tavLst>
                                        <p:tav tm="0">
                                          <p:val>
                                            <p:fltVal val="0"/>
                                          </p:val>
                                        </p:tav>
                                        <p:tav tm="100000">
                                          <p:val>
                                            <p:strVal val="#ppt_w"/>
                                          </p:val>
                                        </p:tav>
                                      </p:tavLst>
                                    </p:anim>
                                    <p:anim calcmode="lin" valueType="num">
                                      <p:cBhvr>
                                        <p:cTn id="71" dur="500" fill="hold"/>
                                        <p:tgtEl>
                                          <p:spTgt spid="31"/>
                                        </p:tgtEl>
                                        <p:attrNameLst>
                                          <p:attrName>ppt_h</p:attrName>
                                        </p:attrNameLst>
                                      </p:cBhvr>
                                      <p:tavLst>
                                        <p:tav tm="0">
                                          <p:val>
                                            <p:fltVal val="0"/>
                                          </p:val>
                                        </p:tav>
                                        <p:tav tm="100000">
                                          <p:val>
                                            <p:strVal val="#ppt_h"/>
                                          </p:val>
                                        </p:tav>
                                      </p:tavLst>
                                    </p:anim>
                                    <p:animEffect transition="in" filter="fade">
                                      <p:cBhvr>
                                        <p:cTn id="72" dur="500"/>
                                        <p:tgtEl>
                                          <p:spTgt spid="31"/>
                                        </p:tgtEl>
                                      </p:cBhvr>
                                    </p:animEffect>
                                  </p:childTnLst>
                                </p:cTn>
                              </p:par>
                              <p:par>
                                <p:cTn id="73" presetID="53" presetClass="entr" presetSubtype="16" fill="hold" nodeType="withEffect">
                                  <p:stCondLst>
                                    <p:cond delay="0"/>
                                  </p:stCondLst>
                                  <p:childTnLst>
                                    <p:set>
                                      <p:cBhvr>
                                        <p:cTn id="74" dur="1" fill="hold">
                                          <p:stCondLst>
                                            <p:cond delay="0"/>
                                          </p:stCondLst>
                                        </p:cTn>
                                        <p:tgtEl>
                                          <p:spTgt spid="35"/>
                                        </p:tgtEl>
                                        <p:attrNameLst>
                                          <p:attrName>style.visibility</p:attrName>
                                        </p:attrNameLst>
                                      </p:cBhvr>
                                      <p:to>
                                        <p:strVal val="visible"/>
                                      </p:to>
                                    </p:set>
                                    <p:anim calcmode="lin" valueType="num">
                                      <p:cBhvr>
                                        <p:cTn id="75" dur="500" fill="hold"/>
                                        <p:tgtEl>
                                          <p:spTgt spid="35"/>
                                        </p:tgtEl>
                                        <p:attrNameLst>
                                          <p:attrName>ppt_w</p:attrName>
                                        </p:attrNameLst>
                                      </p:cBhvr>
                                      <p:tavLst>
                                        <p:tav tm="0">
                                          <p:val>
                                            <p:fltVal val="0"/>
                                          </p:val>
                                        </p:tav>
                                        <p:tav tm="100000">
                                          <p:val>
                                            <p:strVal val="#ppt_w"/>
                                          </p:val>
                                        </p:tav>
                                      </p:tavLst>
                                    </p:anim>
                                    <p:anim calcmode="lin" valueType="num">
                                      <p:cBhvr>
                                        <p:cTn id="76" dur="500" fill="hold"/>
                                        <p:tgtEl>
                                          <p:spTgt spid="35"/>
                                        </p:tgtEl>
                                        <p:attrNameLst>
                                          <p:attrName>ppt_h</p:attrName>
                                        </p:attrNameLst>
                                      </p:cBhvr>
                                      <p:tavLst>
                                        <p:tav tm="0">
                                          <p:val>
                                            <p:fltVal val="0"/>
                                          </p:val>
                                        </p:tav>
                                        <p:tav tm="100000">
                                          <p:val>
                                            <p:strVal val="#ppt_h"/>
                                          </p:val>
                                        </p:tav>
                                      </p:tavLst>
                                    </p:anim>
                                    <p:animEffect transition="in" filter="fade">
                                      <p:cBhvr>
                                        <p:cTn id="77" dur="500"/>
                                        <p:tgtEl>
                                          <p:spTgt spid="35"/>
                                        </p:tgtEl>
                                      </p:cBhvr>
                                    </p:animEffect>
                                  </p:childTnLst>
                                </p:cTn>
                              </p:par>
                              <p:par>
                                <p:cTn id="78" presetID="53" presetClass="entr" presetSubtype="16" fill="hold" nodeType="withEffect">
                                  <p:stCondLst>
                                    <p:cond delay="0"/>
                                  </p:stCondLst>
                                  <p:childTnLst>
                                    <p:set>
                                      <p:cBhvr>
                                        <p:cTn id="79" dur="1" fill="hold">
                                          <p:stCondLst>
                                            <p:cond delay="0"/>
                                          </p:stCondLst>
                                        </p:cTn>
                                        <p:tgtEl>
                                          <p:spTgt spid="41"/>
                                        </p:tgtEl>
                                        <p:attrNameLst>
                                          <p:attrName>style.visibility</p:attrName>
                                        </p:attrNameLst>
                                      </p:cBhvr>
                                      <p:to>
                                        <p:strVal val="visible"/>
                                      </p:to>
                                    </p:set>
                                    <p:anim calcmode="lin" valueType="num">
                                      <p:cBhvr>
                                        <p:cTn id="80" dur="500" fill="hold"/>
                                        <p:tgtEl>
                                          <p:spTgt spid="41"/>
                                        </p:tgtEl>
                                        <p:attrNameLst>
                                          <p:attrName>ppt_w</p:attrName>
                                        </p:attrNameLst>
                                      </p:cBhvr>
                                      <p:tavLst>
                                        <p:tav tm="0">
                                          <p:val>
                                            <p:fltVal val="0"/>
                                          </p:val>
                                        </p:tav>
                                        <p:tav tm="100000">
                                          <p:val>
                                            <p:strVal val="#ppt_w"/>
                                          </p:val>
                                        </p:tav>
                                      </p:tavLst>
                                    </p:anim>
                                    <p:anim calcmode="lin" valueType="num">
                                      <p:cBhvr>
                                        <p:cTn id="81" dur="500" fill="hold"/>
                                        <p:tgtEl>
                                          <p:spTgt spid="41"/>
                                        </p:tgtEl>
                                        <p:attrNameLst>
                                          <p:attrName>ppt_h</p:attrName>
                                        </p:attrNameLst>
                                      </p:cBhvr>
                                      <p:tavLst>
                                        <p:tav tm="0">
                                          <p:val>
                                            <p:fltVal val="0"/>
                                          </p:val>
                                        </p:tav>
                                        <p:tav tm="100000">
                                          <p:val>
                                            <p:strVal val="#ppt_h"/>
                                          </p:val>
                                        </p:tav>
                                      </p:tavLst>
                                    </p:anim>
                                    <p:animEffect transition="in" filter="fade">
                                      <p:cBhvr>
                                        <p:cTn id="82" dur="500"/>
                                        <p:tgtEl>
                                          <p:spTgt spid="41"/>
                                        </p:tgtEl>
                                      </p:cBhvr>
                                    </p:animEffect>
                                  </p:childTnLst>
                                </p:cTn>
                              </p:par>
                              <p:par>
                                <p:cTn id="83" presetID="53" presetClass="entr" presetSubtype="16" fill="hold" grpId="0" nodeType="withEffect">
                                  <p:stCondLst>
                                    <p:cond delay="0"/>
                                  </p:stCondLst>
                                  <p:childTnLst>
                                    <p:set>
                                      <p:cBhvr>
                                        <p:cTn id="84" dur="1" fill="hold">
                                          <p:stCondLst>
                                            <p:cond delay="0"/>
                                          </p:stCondLst>
                                        </p:cTn>
                                        <p:tgtEl>
                                          <p:spTgt spid="47"/>
                                        </p:tgtEl>
                                        <p:attrNameLst>
                                          <p:attrName>style.visibility</p:attrName>
                                        </p:attrNameLst>
                                      </p:cBhvr>
                                      <p:to>
                                        <p:strVal val="visible"/>
                                      </p:to>
                                    </p:set>
                                    <p:anim calcmode="lin" valueType="num">
                                      <p:cBhvr>
                                        <p:cTn id="85" dur="500" fill="hold"/>
                                        <p:tgtEl>
                                          <p:spTgt spid="47"/>
                                        </p:tgtEl>
                                        <p:attrNameLst>
                                          <p:attrName>ppt_w</p:attrName>
                                        </p:attrNameLst>
                                      </p:cBhvr>
                                      <p:tavLst>
                                        <p:tav tm="0">
                                          <p:val>
                                            <p:fltVal val="0"/>
                                          </p:val>
                                        </p:tav>
                                        <p:tav tm="100000">
                                          <p:val>
                                            <p:strVal val="#ppt_w"/>
                                          </p:val>
                                        </p:tav>
                                      </p:tavLst>
                                    </p:anim>
                                    <p:anim calcmode="lin" valueType="num">
                                      <p:cBhvr>
                                        <p:cTn id="86" dur="500" fill="hold"/>
                                        <p:tgtEl>
                                          <p:spTgt spid="47"/>
                                        </p:tgtEl>
                                        <p:attrNameLst>
                                          <p:attrName>ppt_h</p:attrName>
                                        </p:attrNameLst>
                                      </p:cBhvr>
                                      <p:tavLst>
                                        <p:tav tm="0">
                                          <p:val>
                                            <p:fltVal val="0"/>
                                          </p:val>
                                        </p:tav>
                                        <p:tav tm="100000">
                                          <p:val>
                                            <p:strVal val="#ppt_h"/>
                                          </p:val>
                                        </p:tav>
                                      </p:tavLst>
                                    </p:anim>
                                    <p:animEffect transition="in" filter="fade">
                                      <p:cBhvr>
                                        <p:cTn id="87" dur="500"/>
                                        <p:tgtEl>
                                          <p:spTgt spid="47"/>
                                        </p:tgtEl>
                                      </p:cBhvr>
                                    </p:animEffect>
                                  </p:childTnLst>
                                </p:cTn>
                              </p:par>
                              <p:par>
                                <p:cTn id="88" presetID="53" presetClass="entr" presetSubtype="16" fill="hold" nodeType="withEffect">
                                  <p:stCondLst>
                                    <p:cond delay="0"/>
                                  </p:stCondLst>
                                  <p:childTnLst>
                                    <p:set>
                                      <p:cBhvr>
                                        <p:cTn id="89" dur="1" fill="hold">
                                          <p:stCondLst>
                                            <p:cond delay="0"/>
                                          </p:stCondLst>
                                        </p:cTn>
                                        <p:tgtEl>
                                          <p:spTgt spid="51"/>
                                        </p:tgtEl>
                                        <p:attrNameLst>
                                          <p:attrName>style.visibility</p:attrName>
                                        </p:attrNameLst>
                                      </p:cBhvr>
                                      <p:to>
                                        <p:strVal val="visible"/>
                                      </p:to>
                                    </p:set>
                                    <p:anim calcmode="lin" valueType="num">
                                      <p:cBhvr>
                                        <p:cTn id="90" dur="500" fill="hold"/>
                                        <p:tgtEl>
                                          <p:spTgt spid="51"/>
                                        </p:tgtEl>
                                        <p:attrNameLst>
                                          <p:attrName>ppt_w</p:attrName>
                                        </p:attrNameLst>
                                      </p:cBhvr>
                                      <p:tavLst>
                                        <p:tav tm="0">
                                          <p:val>
                                            <p:fltVal val="0"/>
                                          </p:val>
                                        </p:tav>
                                        <p:tav tm="100000">
                                          <p:val>
                                            <p:strVal val="#ppt_w"/>
                                          </p:val>
                                        </p:tav>
                                      </p:tavLst>
                                    </p:anim>
                                    <p:anim calcmode="lin" valueType="num">
                                      <p:cBhvr>
                                        <p:cTn id="91" dur="500" fill="hold"/>
                                        <p:tgtEl>
                                          <p:spTgt spid="51"/>
                                        </p:tgtEl>
                                        <p:attrNameLst>
                                          <p:attrName>ppt_h</p:attrName>
                                        </p:attrNameLst>
                                      </p:cBhvr>
                                      <p:tavLst>
                                        <p:tav tm="0">
                                          <p:val>
                                            <p:fltVal val="0"/>
                                          </p:val>
                                        </p:tav>
                                        <p:tav tm="100000">
                                          <p:val>
                                            <p:strVal val="#ppt_h"/>
                                          </p:val>
                                        </p:tav>
                                      </p:tavLst>
                                    </p:anim>
                                    <p:animEffect transition="in" filter="fade">
                                      <p:cBhvr>
                                        <p:cTn id="92" dur="500"/>
                                        <p:tgtEl>
                                          <p:spTgt spid="51"/>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58"/>
                                        </p:tgtEl>
                                        <p:attrNameLst>
                                          <p:attrName>style.visibility</p:attrName>
                                        </p:attrNameLst>
                                      </p:cBhvr>
                                      <p:to>
                                        <p:strVal val="visible"/>
                                      </p:to>
                                    </p:set>
                                    <p:anim calcmode="lin" valueType="num">
                                      <p:cBhvr>
                                        <p:cTn id="95" dur="500" fill="hold"/>
                                        <p:tgtEl>
                                          <p:spTgt spid="58"/>
                                        </p:tgtEl>
                                        <p:attrNameLst>
                                          <p:attrName>ppt_w</p:attrName>
                                        </p:attrNameLst>
                                      </p:cBhvr>
                                      <p:tavLst>
                                        <p:tav tm="0">
                                          <p:val>
                                            <p:fltVal val="0"/>
                                          </p:val>
                                        </p:tav>
                                        <p:tav tm="100000">
                                          <p:val>
                                            <p:strVal val="#ppt_w"/>
                                          </p:val>
                                        </p:tav>
                                      </p:tavLst>
                                    </p:anim>
                                    <p:anim calcmode="lin" valueType="num">
                                      <p:cBhvr>
                                        <p:cTn id="96" dur="500" fill="hold"/>
                                        <p:tgtEl>
                                          <p:spTgt spid="58"/>
                                        </p:tgtEl>
                                        <p:attrNameLst>
                                          <p:attrName>ppt_h</p:attrName>
                                        </p:attrNameLst>
                                      </p:cBhvr>
                                      <p:tavLst>
                                        <p:tav tm="0">
                                          <p:val>
                                            <p:fltVal val="0"/>
                                          </p:val>
                                        </p:tav>
                                        <p:tav tm="100000">
                                          <p:val>
                                            <p:strVal val="#ppt_h"/>
                                          </p:val>
                                        </p:tav>
                                      </p:tavLst>
                                    </p:anim>
                                    <p:animEffect transition="in" filter="fade">
                                      <p:cBhvr>
                                        <p:cTn id="97" dur="500"/>
                                        <p:tgtEl>
                                          <p:spTgt spid="58"/>
                                        </p:tgtEl>
                                      </p:cBhvr>
                                    </p:animEffect>
                                  </p:childTnLst>
                                </p:cTn>
                              </p:par>
                              <p:par>
                                <p:cTn id="98" presetID="53" presetClass="entr" presetSubtype="16" fill="hold" nodeType="withEffect">
                                  <p:stCondLst>
                                    <p:cond delay="0"/>
                                  </p:stCondLst>
                                  <p:childTnLst>
                                    <p:set>
                                      <p:cBhvr>
                                        <p:cTn id="99" dur="1" fill="hold">
                                          <p:stCondLst>
                                            <p:cond delay="0"/>
                                          </p:stCondLst>
                                        </p:cTn>
                                        <p:tgtEl>
                                          <p:spTgt spid="62"/>
                                        </p:tgtEl>
                                        <p:attrNameLst>
                                          <p:attrName>style.visibility</p:attrName>
                                        </p:attrNameLst>
                                      </p:cBhvr>
                                      <p:to>
                                        <p:strVal val="visible"/>
                                      </p:to>
                                    </p:set>
                                    <p:anim calcmode="lin" valueType="num">
                                      <p:cBhvr>
                                        <p:cTn id="100" dur="500" fill="hold"/>
                                        <p:tgtEl>
                                          <p:spTgt spid="62"/>
                                        </p:tgtEl>
                                        <p:attrNameLst>
                                          <p:attrName>ppt_w</p:attrName>
                                        </p:attrNameLst>
                                      </p:cBhvr>
                                      <p:tavLst>
                                        <p:tav tm="0">
                                          <p:val>
                                            <p:fltVal val="0"/>
                                          </p:val>
                                        </p:tav>
                                        <p:tav tm="100000">
                                          <p:val>
                                            <p:strVal val="#ppt_w"/>
                                          </p:val>
                                        </p:tav>
                                      </p:tavLst>
                                    </p:anim>
                                    <p:anim calcmode="lin" valueType="num">
                                      <p:cBhvr>
                                        <p:cTn id="101" dur="500" fill="hold"/>
                                        <p:tgtEl>
                                          <p:spTgt spid="62"/>
                                        </p:tgtEl>
                                        <p:attrNameLst>
                                          <p:attrName>ppt_h</p:attrName>
                                        </p:attrNameLst>
                                      </p:cBhvr>
                                      <p:tavLst>
                                        <p:tav tm="0">
                                          <p:val>
                                            <p:fltVal val="0"/>
                                          </p:val>
                                        </p:tav>
                                        <p:tav tm="100000">
                                          <p:val>
                                            <p:strVal val="#ppt_h"/>
                                          </p:val>
                                        </p:tav>
                                      </p:tavLst>
                                    </p:anim>
                                    <p:animEffect transition="in" filter="fade">
                                      <p:cBhvr>
                                        <p:cTn id="102" dur="500"/>
                                        <p:tgtEl>
                                          <p:spTgt spid="62"/>
                                        </p:tgtEl>
                                      </p:cBhvr>
                                    </p:animEffect>
                                  </p:childTnLst>
                                </p:cTn>
                              </p:par>
                            </p:childTnLst>
                          </p:cTn>
                        </p:par>
                        <p:par>
                          <p:cTn id="103" fill="hold">
                            <p:stCondLst>
                              <p:cond delay="2500"/>
                            </p:stCondLst>
                            <p:childTnLst>
                              <p:par>
                                <p:cTn id="104" presetID="22" presetClass="entr" presetSubtype="8" fill="hold" grpId="0" nodeType="afterEffect">
                                  <p:stCondLst>
                                    <p:cond delay="0"/>
                                  </p:stCondLst>
                                  <p:childTnLst>
                                    <p:set>
                                      <p:cBhvr>
                                        <p:cTn id="105" dur="1" fill="hold">
                                          <p:stCondLst>
                                            <p:cond delay="0"/>
                                          </p:stCondLst>
                                        </p:cTn>
                                        <p:tgtEl>
                                          <p:spTgt spid="12"/>
                                        </p:tgtEl>
                                        <p:attrNameLst>
                                          <p:attrName>style.visibility</p:attrName>
                                        </p:attrNameLst>
                                      </p:cBhvr>
                                      <p:to>
                                        <p:strVal val="visible"/>
                                      </p:to>
                                    </p:set>
                                    <p:animEffect transition="in" filter="wipe(left)">
                                      <p:cBhvr>
                                        <p:cTn id="106" dur="500"/>
                                        <p:tgtEl>
                                          <p:spTgt spid="12"/>
                                        </p:tgtEl>
                                      </p:cBhvr>
                                    </p:animEffect>
                                  </p:childTnLst>
                                </p:cTn>
                              </p:par>
                              <p:par>
                                <p:cTn id="107" presetID="22" presetClass="entr" presetSubtype="8" fill="hold" grpId="0" nodeType="withEffect">
                                  <p:stCondLst>
                                    <p:cond delay="0"/>
                                  </p:stCondLst>
                                  <p:childTnLst>
                                    <p:set>
                                      <p:cBhvr>
                                        <p:cTn id="108" dur="1" fill="hold">
                                          <p:stCondLst>
                                            <p:cond delay="0"/>
                                          </p:stCondLst>
                                        </p:cTn>
                                        <p:tgtEl>
                                          <p:spTgt spid="17"/>
                                        </p:tgtEl>
                                        <p:attrNameLst>
                                          <p:attrName>style.visibility</p:attrName>
                                        </p:attrNameLst>
                                      </p:cBhvr>
                                      <p:to>
                                        <p:strVal val="visible"/>
                                      </p:to>
                                    </p:set>
                                    <p:animEffect transition="in" filter="wipe(left)">
                                      <p:cBhvr>
                                        <p:cTn id="109" dur="500"/>
                                        <p:tgtEl>
                                          <p:spTgt spid="17"/>
                                        </p:tgtEl>
                                      </p:cBhvr>
                                    </p:animEffect>
                                  </p:childTnLst>
                                </p:cTn>
                              </p:par>
                              <p:par>
                                <p:cTn id="110" presetID="22" presetClass="entr" presetSubtype="8"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wipe(left)">
                                      <p:cBhvr>
                                        <p:cTn id="112" dur="500"/>
                                        <p:tgtEl>
                                          <p:spTgt spid="21"/>
                                        </p:tgtEl>
                                      </p:cBhvr>
                                    </p:animEffect>
                                  </p:childTnLst>
                                </p:cTn>
                              </p:par>
                              <p:par>
                                <p:cTn id="113" presetID="22" presetClass="entr" presetSubtype="8"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wipe(left)">
                                      <p:cBhvr>
                                        <p:cTn id="115" dur="500"/>
                                        <p:tgtEl>
                                          <p:spTgt spid="28"/>
                                        </p:tgtEl>
                                      </p:cBhvr>
                                    </p:animEffect>
                                  </p:childTnLst>
                                </p:cTn>
                              </p:par>
                              <p:par>
                                <p:cTn id="116" presetID="22" presetClass="entr" presetSubtype="8" fill="hold" grpId="0" nodeType="with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wipe(left)">
                                      <p:cBhvr>
                                        <p:cTn id="118" dur="500"/>
                                        <p:tgtEl>
                                          <p:spTgt spid="32"/>
                                        </p:tgtEl>
                                      </p:cBhvr>
                                    </p:animEffect>
                                  </p:childTnLst>
                                </p:cTn>
                              </p:par>
                              <p:par>
                                <p:cTn id="119" presetID="22" presetClass="entr" presetSubtype="8" fill="hold" grpId="0" nodeType="withEffect">
                                  <p:stCondLst>
                                    <p:cond delay="0"/>
                                  </p:stCondLst>
                                  <p:childTnLst>
                                    <p:set>
                                      <p:cBhvr>
                                        <p:cTn id="120" dur="1" fill="hold">
                                          <p:stCondLst>
                                            <p:cond delay="0"/>
                                          </p:stCondLst>
                                        </p:cTn>
                                        <p:tgtEl>
                                          <p:spTgt spid="38"/>
                                        </p:tgtEl>
                                        <p:attrNameLst>
                                          <p:attrName>style.visibility</p:attrName>
                                        </p:attrNameLst>
                                      </p:cBhvr>
                                      <p:to>
                                        <p:strVal val="visible"/>
                                      </p:to>
                                    </p:set>
                                    <p:animEffect transition="in" filter="wipe(left)">
                                      <p:cBhvr>
                                        <p:cTn id="121" dur="500"/>
                                        <p:tgtEl>
                                          <p:spTgt spid="38"/>
                                        </p:tgtEl>
                                      </p:cBhvr>
                                    </p:animEffect>
                                  </p:childTnLst>
                                </p:cTn>
                              </p:par>
                              <p:par>
                                <p:cTn id="122" presetID="22" presetClass="entr" presetSubtype="8" fill="hold" grpId="0" nodeType="withEffect">
                                  <p:stCondLst>
                                    <p:cond delay="0"/>
                                  </p:stCondLst>
                                  <p:childTnLst>
                                    <p:set>
                                      <p:cBhvr>
                                        <p:cTn id="123" dur="1" fill="hold">
                                          <p:stCondLst>
                                            <p:cond delay="0"/>
                                          </p:stCondLst>
                                        </p:cTn>
                                        <p:tgtEl>
                                          <p:spTgt spid="44"/>
                                        </p:tgtEl>
                                        <p:attrNameLst>
                                          <p:attrName>style.visibility</p:attrName>
                                        </p:attrNameLst>
                                      </p:cBhvr>
                                      <p:to>
                                        <p:strVal val="visible"/>
                                      </p:to>
                                    </p:set>
                                    <p:animEffect transition="in" filter="wipe(left)">
                                      <p:cBhvr>
                                        <p:cTn id="124" dur="500"/>
                                        <p:tgtEl>
                                          <p:spTgt spid="44"/>
                                        </p:tgtEl>
                                      </p:cBhvr>
                                    </p:animEffect>
                                  </p:childTnLst>
                                </p:cTn>
                              </p:par>
                              <p:par>
                                <p:cTn id="125" presetID="22" presetClass="entr" presetSubtype="8" fill="hold" grpId="0" nodeType="withEffect">
                                  <p:stCondLst>
                                    <p:cond delay="0"/>
                                  </p:stCondLst>
                                  <p:childTnLst>
                                    <p:set>
                                      <p:cBhvr>
                                        <p:cTn id="126" dur="1" fill="hold">
                                          <p:stCondLst>
                                            <p:cond delay="0"/>
                                          </p:stCondLst>
                                        </p:cTn>
                                        <p:tgtEl>
                                          <p:spTgt spid="48"/>
                                        </p:tgtEl>
                                        <p:attrNameLst>
                                          <p:attrName>style.visibility</p:attrName>
                                        </p:attrNameLst>
                                      </p:cBhvr>
                                      <p:to>
                                        <p:strVal val="visible"/>
                                      </p:to>
                                    </p:set>
                                    <p:animEffect transition="in" filter="wipe(left)">
                                      <p:cBhvr>
                                        <p:cTn id="127" dur="500"/>
                                        <p:tgtEl>
                                          <p:spTgt spid="48"/>
                                        </p:tgtEl>
                                      </p:cBhvr>
                                    </p:animEffect>
                                  </p:childTnLst>
                                </p:cTn>
                              </p:par>
                              <p:par>
                                <p:cTn id="128" presetID="22" presetClass="entr" presetSubtype="8"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wipe(left)">
                                      <p:cBhvr>
                                        <p:cTn id="130" dur="500"/>
                                        <p:tgtEl>
                                          <p:spTgt spid="55"/>
                                        </p:tgtEl>
                                      </p:cBhvr>
                                    </p:animEffect>
                                  </p:childTnLst>
                                </p:cTn>
                              </p:par>
                              <p:par>
                                <p:cTn id="131" presetID="22" presetClass="entr" presetSubtype="8" fill="hold" grpId="0" nodeType="withEffect">
                                  <p:stCondLst>
                                    <p:cond delay="0"/>
                                  </p:stCondLst>
                                  <p:childTnLst>
                                    <p:set>
                                      <p:cBhvr>
                                        <p:cTn id="132" dur="1" fill="hold">
                                          <p:stCondLst>
                                            <p:cond delay="0"/>
                                          </p:stCondLst>
                                        </p:cTn>
                                        <p:tgtEl>
                                          <p:spTgt spid="59"/>
                                        </p:tgtEl>
                                        <p:attrNameLst>
                                          <p:attrName>style.visibility</p:attrName>
                                        </p:attrNameLst>
                                      </p:cBhvr>
                                      <p:to>
                                        <p:strVal val="visible"/>
                                      </p:to>
                                    </p:set>
                                    <p:animEffect transition="in" filter="wipe(left)">
                                      <p:cBhvr>
                                        <p:cTn id="133" dur="500"/>
                                        <p:tgtEl>
                                          <p:spTgt spid="59"/>
                                        </p:tgtEl>
                                      </p:cBhvr>
                                    </p:animEffect>
                                  </p:childTnLst>
                                </p:cTn>
                              </p:par>
                            </p:childTnLst>
                          </p:cTn>
                        </p:par>
                        <p:par>
                          <p:cTn id="134" fill="hold">
                            <p:stCondLst>
                              <p:cond delay="3000"/>
                            </p:stCondLst>
                            <p:childTnLst>
                              <p:par>
                                <p:cTn id="135" presetID="22" presetClass="entr" presetSubtype="8" fill="hold" grpId="0" nodeType="afterEffect">
                                  <p:stCondLst>
                                    <p:cond delay="0"/>
                                  </p:stCondLst>
                                  <p:childTnLst>
                                    <p:set>
                                      <p:cBhvr>
                                        <p:cTn id="136" dur="1" fill="hold">
                                          <p:stCondLst>
                                            <p:cond delay="0"/>
                                          </p:stCondLst>
                                        </p:cTn>
                                        <p:tgtEl>
                                          <p:spTgt spid="13"/>
                                        </p:tgtEl>
                                        <p:attrNameLst>
                                          <p:attrName>style.visibility</p:attrName>
                                        </p:attrNameLst>
                                      </p:cBhvr>
                                      <p:to>
                                        <p:strVal val="visible"/>
                                      </p:to>
                                    </p:set>
                                    <p:animEffect transition="in" filter="wipe(left)">
                                      <p:cBhvr>
                                        <p:cTn id="137" dur="500"/>
                                        <p:tgtEl>
                                          <p:spTgt spid="13"/>
                                        </p:tgtEl>
                                      </p:cBhvr>
                                    </p:animEffect>
                                  </p:childTnLst>
                                </p:cTn>
                              </p:par>
                              <p:par>
                                <p:cTn id="138" presetID="22" presetClass="entr" presetSubtype="8" fill="hold" grpId="0" nodeType="withEffect">
                                  <p:stCondLst>
                                    <p:cond delay="0"/>
                                  </p:stCondLst>
                                  <p:childTnLst>
                                    <p:set>
                                      <p:cBhvr>
                                        <p:cTn id="139" dur="1" fill="hold">
                                          <p:stCondLst>
                                            <p:cond delay="0"/>
                                          </p:stCondLst>
                                        </p:cTn>
                                        <p:tgtEl>
                                          <p:spTgt spid="18"/>
                                        </p:tgtEl>
                                        <p:attrNameLst>
                                          <p:attrName>style.visibility</p:attrName>
                                        </p:attrNameLst>
                                      </p:cBhvr>
                                      <p:to>
                                        <p:strVal val="visible"/>
                                      </p:to>
                                    </p:set>
                                    <p:animEffect transition="in" filter="wipe(left)">
                                      <p:cBhvr>
                                        <p:cTn id="140" dur="500"/>
                                        <p:tgtEl>
                                          <p:spTgt spid="18"/>
                                        </p:tgtEl>
                                      </p:cBhvr>
                                    </p:animEffect>
                                  </p:childTnLst>
                                </p:cTn>
                              </p:par>
                              <p:par>
                                <p:cTn id="141" presetID="22" presetClass="entr" presetSubtype="8" fill="hold" grpId="0" nodeType="withEffect">
                                  <p:stCondLst>
                                    <p:cond delay="0"/>
                                  </p:stCondLst>
                                  <p:childTnLst>
                                    <p:set>
                                      <p:cBhvr>
                                        <p:cTn id="142" dur="1" fill="hold">
                                          <p:stCondLst>
                                            <p:cond delay="0"/>
                                          </p:stCondLst>
                                        </p:cTn>
                                        <p:tgtEl>
                                          <p:spTgt spid="22"/>
                                        </p:tgtEl>
                                        <p:attrNameLst>
                                          <p:attrName>style.visibility</p:attrName>
                                        </p:attrNameLst>
                                      </p:cBhvr>
                                      <p:to>
                                        <p:strVal val="visible"/>
                                      </p:to>
                                    </p:set>
                                    <p:animEffect transition="in" filter="wipe(left)">
                                      <p:cBhvr>
                                        <p:cTn id="143" dur="500"/>
                                        <p:tgtEl>
                                          <p:spTgt spid="22"/>
                                        </p:tgtEl>
                                      </p:cBhvr>
                                    </p:animEffect>
                                  </p:childTnLst>
                                </p:cTn>
                              </p:par>
                              <p:par>
                                <p:cTn id="144" presetID="22" presetClass="entr" presetSubtype="8" fill="hold" grpId="0" nodeType="withEffect">
                                  <p:stCondLst>
                                    <p:cond delay="0"/>
                                  </p:stCondLst>
                                  <p:childTnLst>
                                    <p:set>
                                      <p:cBhvr>
                                        <p:cTn id="145" dur="1" fill="hold">
                                          <p:stCondLst>
                                            <p:cond delay="0"/>
                                          </p:stCondLst>
                                        </p:cTn>
                                        <p:tgtEl>
                                          <p:spTgt spid="29"/>
                                        </p:tgtEl>
                                        <p:attrNameLst>
                                          <p:attrName>style.visibility</p:attrName>
                                        </p:attrNameLst>
                                      </p:cBhvr>
                                      <p:to>
                                        <p:strVal val="visible"/>
                                      </p:to>
                                    </p:set>
                                    <p:animEffect transition="in" filter="wipe(left)">
                                      <p:cBhvr>
                                        <p:cTn id="146" dur="500"/>
                                        <p:tgtEl>
                                          <p:spTgt spid="29"/>
                                        </p:tgtEl>
                                      </p:cBhvr>
                                    </p:animEffect>
                                  </p:childTnLst>
                                </p:cTn>
                              </p:par>
                              <p:par>
                                <p:cTn id="147" presetID="22" presetClass="entr" presetSubtype="8" fill="hold" grpId="0" nodeType="withEffect">
                                  <p:stCondLst>
                                    <p:cond delay="0"/>
                                  </p:stCondLst>
                                  <p:childTnLst>
                                    <p:set>
                                      <p:cBhvr>
                                        <p:cTn id="148" dur="1" fill="hold">
                                          <p:stCondLst>
                                            <p:cond delay="0"/>
                                          </p:stCondLst>
                                        </p:cTn>
                                        <p:tgtEl>
                                          <p:spTgt spid="33"/>
                                        </p:tgtEl>
                                        <p:attrNameLst>
                                          <p:attrName>style.visibility</p:attrName>
                                        </p:attrNameLst>
                                      </p:cBhvr>
                                      <p:to>
                                        <p:strVal val="visible"/>
                                      </p:to>
                                    </p:set>
                                    <p:animEffect transition="in" filter="wipe(left)">
                                      <p:cBhvr>
                                        <p:cTn id="149" dur="500"/>
                                        <p:tgtEl>
                                          <p:spTgt spid="33"/>
                                        </p:tgtEl>
                                      </p:cBhvr>
                                    </p:animEffect>
                                  </p:childTnLst>
                                </p:cTn>
                              </p:par>
                              <p:par>
                                <p:cTn id="150" presetID="22" presetClass="entr" presetSubtype="8" fill="hold" grpId="0" nodeType="withEffect">
                                  <p:stCondLst>
                                    <p:cond delay="0"/>
                                  </p:stCondLst>
                                  <p:childTnLst>
                                    <p:set>
                                      <p:cBhvr>
                                        <p:cTn id="151" dur="1" fill="hold">
                                          <p:stCondLst>
                                            <p:cond delay="0"/>
                                          </p:stCondLst>
                                        </p:cTn>
                                        <p:tgtEl>
                                          <p:spTgt spid="39"/>
                                        </p:tgtEl>
                                        <p:attrNameLst>
                                          <p:attrName>style.visibility</p:attrName>
                                        </p:attrNameLst>
                                      </p:cBhvr>
                                      <p:to>
                                        <p:strVal val="visible"/>
                                      </p:to>
                                    </p:set>
                                    <p:animEffect transition="in" filter="wipe(left)">
                                      <p:cBhvr>
                                        <p:cTn id="152" dur="500"/>
                                        <p:tgtEl>
                                          <p:spTgt spid="39"/>
                                        </p:tgtEl>
                                      </p:cBhvr>
                                    </p:animEffect>
                                  </p:childTnLst>
                                </p:cTn>
                              </p:par>
                              <p:par>
                                <p:cTn id="153" presetID="22" presetClass="entr" presetSubtype="8" fill="hold" grpId="0" nodeType="withEffect">
                                  <p:stCondLst>
                                    <p:cond delay="0"/>
                                  </p:stCondLst>
                                  <p:childTnLst>
                                    <p:set>
                                      <p:cBhvr>
                                        <p:cTn id="154" dur="1" fill="hold">
                                          <p:stCondLst>
                                            <p:cond delay="0"/>
                                          </p:stCondLst>
                                        </p:cTn>
                                        <p:tgtEl>
                                          <p:spTgt spid="45"/>
                                        </p:tgtEl>
                                        <p:attrNameLst>
                                          <p:attrName>style.visibility</p:attrName>
                                        </p:attrNameLst>
                                      </p:cBhvr>
                                      <p:to>
                                        <p:strVal val="visible"/>
                                      </p:to>
                                    </p:set>
                                    <p:animEffect transition="in" filter="wipe(left)">
                                      <p:cBhvr>
                                        <p:cTn id="155" dur="500"/>
                                        <p:tgtEl>
                                          <p:spTgt spid="45"/>
                                        </p:tgtEl>
                                      </p:cBhvr>
                                    </p:animEffect>
                                  </p:childTnLst>
                                </p:cTn>
                              </p:par>
                              <p:par>
                                <p:cTn id="156" presetID="22" presetClass="entr" presetSubtype="8" fill="hold" grpId="0" nodeType="withEffect">
                                  <p:stCondLst>
                                    <p:cond delay="0"/>
                                  </p:stCondLst>
                                  <p:childTnLst>
                                    <p:set>
                                      <p:cBhvr>
                                        <p:cTn id="157" dur="1" fill="hold">
                                          <p:stCondLst>
                                            <p:cond delay="0"/>
                                          </p:stCondLst>
                                        </p:cTn>
                                        <p:tgtEl>
                                          <p:spTgt spid="49"/>
                                        </p:tgtEl>
                                        <p:attrNameLst>
                                          <p:attrName>style.visibility</p:attrName>
                                        </p:attrNameLst>
                                      </p:cBhvr>
                                      <p:to>
                                        <p:strVal val="visible"/>
                                      </p:to>
                                    </p:set>
                                    <p:animEffect transition="in" filter="wipe(left)">
                                      <p:cBhvr>
                                        <p:cTn id="158" dur="500"/>
                                        <p:tgtEl>
                                          <p:spTgt spid="49"/>
                                        </p:tgtEl>
                                      </p:cBhvr>
                                    </p:animEffect>
                                  </p:childTnLst>
                                </p:cTn>
                              </p:par>
                              <p:par>
                                <p:cTn id="159" presetID="22" presetClass="entr" presetSubtype="8" fill="hold" grpId="0" nodeType="withEffect">
                                  <p:stCondLst>
                                    <p:cond delay="0"/>
                                  </p:stCondLst>
                                  <p:childTnLst>
                                    <p:set>
                                      <p:cBhvr>
                                        <p:cTn id="160" dur="1" fill="hold">
                                          <p:stCondLst>
                                            <p:cond delay="0"/>
                                          </p:stCondLst>
                                        </p:cTn>
                                        <p:tgtEl>
                                          <p:spTgt spid="56"/>
                                        </p:tgtEl>
                                        <p:attrNameLst>
                                          <p:attrName>style.visibility</p:attrName>
                                        </p:attrNameLst>
                                      </p:cBhvr>
                                      <p:to>
                                        <p:strVal val="visible"/>
                                      </p:to>
                                    </p:set>
                                    <p:animEffect transition="in" filter="wipe(left)">
                                      <p:cBhvr>
                                        <p:cTn id="161" dur="500"/>
                                        <p:tgtEl>
                                          <p:spTgt spid="56"/>
                                        </p:tgtEl>
                                      </p:cBhvr>
                                    </p:animEffect>
                                  </p:childTnLst>
                                </p:cTn>
                              </p:par>
                              <p:par>
                                <p:cTn id="162" presetID="22" presetClass="entr" presetSubtype="8" fill="hold" grpId="0" nodeType="withEffect">
                                  <p:stCondLst>
                                    <p:cond delay="0"/>
                                  </p:stCondLst>
                                  <p:childTnLst>
                                    <p:set>
                                      <p:cBhvr>
                                        <p:cTn id="163" dur="1" fill="hold">
                                          <p:stCondLst>
                                            <p:cond delay="0"/>
                                          </p:stCondLst>
                                        </p:cTn>
                                        <p:tgtEl>
                                          <p:spTgt spid="60"/>
                                        </p:tgtEl>
                                        <p:attrNameLst>
                                          <p:attrName>style.visibility</p:attrName>
                                        </p:attrNameLst>
                                      </p:cBhvr>
                                      <p:to>
                                        <p:strVal val="visible"/>
                                      </p:to>
                                    </p:set>
                                    <p:animEffect transition="in" filter="wipe(left)">
                                      <p:cBhvr>
                                        <p:cTn id="164" dur="500"/>
                                        <p:tgtEl>
                                          <p:spTgt spid="60"/>
                                        </p:tgtEl>
                                      </p:cBhvr>
                                    </p:animEffect>
                                  </p:childTnLst>
                                </p:cTn>
                              </p:par>
                            </p:childTnLst>
                          </p:cTn>
                        </p:par>
                        <p:par>
                          <p:cTn id="165" fill="hold">
                            <p:stCondLst>
                              <p:cond delay="3500"/>
                            </p:stCondLst>
                            <p:childTnLst>
                              <p:par>
                                <p:cTn id="166" presetID="53" presetClass="entr" presetSubtype="16" fill="hold" grpId="0" nodeType="afterEffect">
                                  <p:stCondLst>
                                    <p:cond delay="0"/>
                                  </p:stCondLst>
                                  <p:childTnLst>
                                    <p:set>
                                      <p:cBhvr>
                                        <p:cTn id="167" dur="1" fill="hold">
                                          <p:stCondLst>
                                            <p:cond delay="0"/>
                                          </p:stCondLst>
                                        </p:cTn>
                                        <p:tgtEl>
                                          <p:spTgt spid="14"/>
                                        </p:tgtEl>
                                        <p:attrNameLst>
                                          <p:attrName>style.visibility</p:attrName>
                                        </p:attrNameLst>
                                      </p:cBhvr>
                                      <p:to>
                                        <p:strVal val="visible"/>
                                      </p:to>
                                    </p:set>
                                    <p:anim calcmode="lin" valueType="num">
                                      <p:cBhvr>
                                        <p:cTn id="168" dur="500" fill="hold"/>
                                        <p:tgtEl>
                                          <p:spTgt spid="14"/>
                                        </p:tgtEl>
                                        <p:attrNameLst>
                                          <p:attrName>ppt_w</p:attrName>
                                        </p:attrNameLst>
                                      </p:cBhvr>
                                      <p:tavLst>
                                        <p:tav tm="0">
                                          <p:val>
                                            <p:fltVal val="0"/>
                                          </p:val>
                                        </p:tav>
                                        <p:tav tm="100000">
                                          <p:val>
                                            <p:strVal val="#ppt_w"/>
                                          </p:val>
                                        </p:tav>
                                      </p:tavLst>
                                    </p:anim>
                                    <p:anim calcmode="lin" valueType="num">
                                      <p:cBhvr>
                                        <p:cTn id="169" dur="500" fill="hold"/>
                                        <p:tgtEl>
                                          <p:spTgt spid="14"/>
                                        </p:tgtEl>
                                        <p:attrNameLst>
                                          <p:attrName>ppt_h</p:attrName>
                                        </p:attrNameLst>
                                      </p:cBhvr>
                                      <p:tavLst>
                                        <p:tav tm="0">
                                          <p:val>
                                            <p:fltVal val="0"/>
                                          </p:val>
                                        </p:tav>
                                        <p:tav tm="100000">
                                          <p:val>
                                            <p:strVal val="#ppt_h"/>
                                          </p:val>
                                        </p:tav>
                                      </p:tavLst>
                                    </p:anim>
                                    <p:animEffect transition="in" filter="fade">
                                      <p:cBhvr>
                                        <p:cTn id="170" dur="500"/>
                                        <p:tgtEl>
                                          <p:spTgt spid="14"/>
                                        </p:tgtEl>
                                      </p:cBhvr>
                                    </p:animEffect>
                                  </p:childTnLst>
                                </p:cTn>
                              </p:par>
                              <p:par>
                                <p:cTn id="171" presetID="53" presetClass="entr" presetSubtype="16" fill="hold" grpId="0" nodeType="withEffect">
                                  <p:stCondLst>
                                    <p:cond delay="0"/>
                                  </p:stCondLst>
                                  <p:childTnLst>
                                    <p:set>
                                      <p:cBhvr>
                                        <p:cTn id="172" dur="1" fill="hold">
                                          <p:stCondLst>
                                            <p:cond delay="0"/>
                                          </p:stCondLst>
                                        </p:cTn>
                                        <p:tgtEl>
                                          <p:spTgt spid="19"/>
                                        </p:tgtEl>
                                        <p:attrNameLst>
                                          <p:attrName>style.visibility</p:attrName>
                                        </p:attrNameLst>
                                      </p:cBhvr>
                                      <p:to>
                                        <p:strVal val="visible"/>
                                      </p:to>
                                    </p:set>
                                    <p:anim calcmode="lin" valueType="num">
                                      <p:cBhvr>
                                        <p:cTn id="173" dur="500" fill="hold"/>
                                        <p:tgtEl>
                                          <p:spTgt spid="19"/>
                                        </p:tgtEl>
                                        <p:attrNameLst>
                                          <p:attrName>ppt_w</p:attrName>
                                        </p:attrNameLst>
                                      </p:cBhvr>
                                      <p:tavLst>
                                        <p:tav tm="0">
                                          <p:val>
                                            <p:fltVal val="0"/>
                                          </p:val>
                                        </p:tav>
                                        <p:tav tm="100000">
                                          <p:val>
                                            <p:strVal val="#ppt_w"/>
                                          </p:val>
                                        </p:tav>
                                      </p:tavLst>
                                    </p:anim>
                                    <p:anim calcmode="lin" valueType="num">
                                      <p:cBhvr>
                                        <p:cTn id="174" dur="500" fill="hold"/>
                                        <p:tgtEl>
                                          <p:spTgt spid="19"/>
                                        </p:tgtEl>
                                        <p:attrNameLst>
                                          <p:attrName>ppt_h</p:attrName>
                                        </p:attrNameLst>
                                      </p:cBhvr>
                                      <p:tavLst>
                                        <p:tav tm="0">
                                          <p:val>
                                            <p:fltVal val="0"/>
                                          </p:val>
                                        </p:tav>
                                        <p:tav tm="100000">
                                          <p:val>
                                            <p:strVal val="#ppt_h"/>
                                          </p:val>
                                        </p:tav>
                                      </p:tavLst>
                                    </p:anim>
                                    <p:animEffect transition="in" filter="fade">
                                      <p:cBhvr>
                                        <p:cTn id="175" dur="500"/>
                                        <p:tgtEl>
                                          <p:spTgt spid="19"/>
                                        </p:tgtEl>
                                      </p:cBhvr>
                                    </p:animEffect>
                                  </p:childTnLst>
                                </p:cTn>
                              </p:par>
                              <p:par>
                                <p:cTn id="176" presetID="53" presetClass="entr" presetSubtype="16" fill="hold" grpId="0" nodeType="withEffect">
                                  <p:stCondLst>
                                    <p:cond delay="0"/>
                                  </p:stCondLst>
                                  <p:childTnLst>
                                    <p:set>
                                      <p:cBhvr>
                                        <p:cTn id="177" dur="1" fill="hold">
                                          <p:stCondLst>
                                            <p:cond delay="0"/>
                                          </p:stCondLst>
                                        </p:cTn>
                                        <p:tgtEl>
                                          <p:spTgt spid="23"/>
                                        </p:tgtEl>
                                        <p:attrNameLst>
                                          <p:attrName>style.visibility</p:attrName>
                                        </p:attrNameLst>
                                      </p:cBhvr>
                                      <p:to>
                                        <p:strVal val="visible"/>
                                      </p:to>
                                    </p:set>
                                    <p:anim calcmode="lin" valueType="num">
                                      <p:cBhvr>
                                        <p:cTn id="178" dur="500" fill="hold"/>
                                        <p:tgtEl>
                                          <p:spTgt spid="23"/>
                                        </p:tgtEl>
                                        <p:attrNameLst>
                                          <p:attrName>ppt_w</p:attrName>
                                        </p:attrNameLst>
                                      </p:cBhvr>
                                      <p:tavLst>
                                        <p:tav tm="0">
                                          <p:val>
                                            <p:fltVal val="0"/>
                                          </p:val>
                                        </p:tav>
                                        <p:tav tm="100000">
                                          <p:val>
                                            <p:strVal val="#ppt_w"/>
                                          </p:val>
                                        </p:tav>
                                      </p:tavLst>
                                    </p:anim>
                                    <p:anim calcmode="lin" valueType="num">
                                      <p:cBhvr>
                                        <p:cTn id="179" dur="500" fill="hold"/>
                                        <p:tgtEl>
                                          <p:spTgt spid="23"/>
                                        </p:tgtEl>
                                        <p:attrNameLst>
                                          <p:attrName>ppt_h</p:attrName>
                                        </p:attrNameLst>
                                      </p:cBhvr>
                                      <p:tavLst>
                                        <p:tav tm="0">
                                          <p:val>
                                            <p:fltVal val="0"/>
                                          </p:val>
                                        </p:tav>
                                        <p:tav tm="100000">
                                          <p:val>
                                            <p:strVal val="#ppt_h"/>
                                          </p:val>
                                        </p:tav>
                                      </p:tavLst>
                                    </p:anim>
                                    <p:animEffect transition="in" filter="fade">
                                      <p:cBhvr>
                                        <p:cTn id="180" dur="500"/>
                                        <p:tgtEl>
                                          <p:spTgt spid="23"/>
                                        </p:tgtEl>
                                      </p:cBhvr>
                                    </p:animEffect>
                                  </p:childTnLst>
                                </p:cTn>
                              </p:par>
                              <p:par>
                                <p:cTn id="181" presetID="53" presetClass="entr" presetSubtype="16" fill="hold" grpId="0" nodeType="withEffect">
                                  <p:stCondLst>
                                    <p:cond delay="0"/>
                                  </p:stCondLst>
                                  <p:childTnLst>
                                    <p:set>
                                      <p:cBhvr>
                                        <p:cTn id="182" dur="1" fill="hold">
                                          <p:stCondLst>
                                            <p:cond delay="0"/>
                                          </p:stCondLst>
                                        </p:cTn>
                                        <p:tgtEl>
                                          <p:spTgt spid="30"/>
                                        </p:tgtEl>
                                        <p:attrNameLst>
                                          <p:attrName>style.visibility</p:attrName>
                                        </p:attrNameLst>
                                      </p:cBhvr>
                                      <p:to>
                                        <p:strVal val="visible"/>
                                      </p:to>
                                    </p:set>
                                    <p:anim calcmode="lin" valueType="num">
                                      <p:cBhvr>
                                        <p:cTn id="183" dur="500" fill="hold"/>
                                        <p:tgtEl>
                                          <p:spTgt spid="30"/>
                                        </p:tgtEl>
                                        <p:attrNameLst>
                                          <p:attrName>ppt_w</p:attrName>
                                        </p:attrNameLst>
                                      </p:cBhvr>
                                      <p:tavLst>
                                        <p:tav tm="0">
                                          <p:val>
                                            <p:fltVal val="0"/>
                                          </p:val>
                                        </p:tav>
                                        <p:tav tm="100000">
                                          <p:val>
                                            <p:strVal val="#ppt_w"/>
                                          </p:val>
                                        </p:tav>
                                      </p:tavLst>
                                    </p:anim>
                                    <p:anim calcmode="lin" valueType="num">
                                      <p:cBhvr>
                                        <p:cTn id="184" dur="500" fill="hold"/>
                                        <p:tgtEl>
                                          <p:spTgt spid="30"/>
                                        </p:tgtEl>
                                        <p:attrNameLst>
                                          <p:attrName>ppt_h</p:attrName>
                                        </p:attrNameLst>
                                      </p:cBhvr>
                                      <p:tavLst>
                                        <p:tav tm="0">
                                          <p:val>
                                            <p:fltVal val="0"/>
                                          </p:val>
                                        </p:tav>
                                        <p:tav tm="100000">
                                          <p:val>
                                            <p:strVal val="#ppt_h"/>
                                          </p:val>
                                        </p:tav>
                                      </p:tavLst>
                                    </p:anim>
                                    <p:animEffect transition="in" filter="fade">
                                      <p:cBhvr>
                                        <p:cTn id="185" dur="500"/>
                                        <p:tgtEl>
                                          <p:spTgt spid="30"/>
                                        </p:tgtEl>
                                      </p:cBhvr>
                                    </p:animEffect>
                                  </p:childTnLst>
                                </p:cTn>
                              </p:par>
                              <p:par>
                                <p:cTn id="186" presetID="53" presetClass="entr" presetSubtype="16" fill="hold" grpId="0" nodeType="withEffect">
                                  <p:stCondLst>
                                    <p:cond delay="0"/>
                                  </p:stCondLst>
                                  <p:childTnLst>
                                    <p:set>
                                      <p:cBhvr>
                                        <p:cTn id="187" dur="1" fill="hold">
                                          <p:stCondLst>
                                            <p:cond delay="0"/>
                                          </p:stCondLst>
                                        </p:cTn>
                                        <p:tgtEl>
                                          <p:spTgt spid="34"/>
                                        </p:tgtEl>
                                        <p:attrNameLst>
                                          <p:attrName>style.visibility</p:attrName>
                                        </p:attrNameLst>
                                      </p:cBhvr>
                                      <p:to>
                                        <p:strVal val="visible"/>
                                      </p:to>
                                    </p:set>
                                    <p:anim calcmode="lin" valueType="num">
                                      <p:cBhvr>
                                        <p:cTn id="188" dur="500" fill="hold"/>
                                        <p:tgtEl>
                                          <p:spTgt spid="34"/>
                                        </p:tgtEl>
                                        <p:attrNameLst>
                                          <p:attrName>ppt_w</p:attrName>
                                        </p:attrNameLst>
                                      </p:cBhvr>
                                      <p:tavLst>
                                        <p:tav tm="0">
                                          <p:val>
                                            <p:fltVal val="0"/>
                                          </p:val>
                                        </p:tav>
                                        <p:tav tm="100000">
                                          <p:val>
                                            <p:strVal val="#ppt_w"/>
                                          </p:val>
                                        </p:tav>
                                      </p:tavLst>
                                    </p:anim>
                                    <p:anim calcmode="lin" valueType="num">
                                      <p:cBhvr>
                                        <p:cTn id="189" dur="500" fill="hold"/>
                                        <p:tgtEl>
                                          <p:spTgt spid="34"/>
                                        </p:tgtEl>
                                        <p:attrNameLst>
                                          <p:attrName>ppt_h</p:attrName>
                                        </p:attrNameLst>
                                      </p:cBhvr>
                                      <p:tavLst>
                                        <p:tav tm="0">
                                          <p:val>
                                            <p:fltVal val="0"/>
                                          </p:val>
                                        </p:tav>
                                        <p:tav tm="100000">
                                          <p:val>
                                            <p:strVal val="#ppt_h"/>
                                          </p:val>
                                        </p:tav>
                                      </p:tavLst>
                                    </p:anim>
                                    <p:animEffect transition="in" filter="fade">
                                      <p:cBhvr>
                                        <p:cTn id="190" dur="500"/>
                                        <p:tgtEl>
                                          <p:spTgt spid="34"/>
                                        </p:tgtEl>
                                      </p:cBhvr>
                                    </p:animEffect>
                                  </p:childTnLst>
                                </p:cTn>
                              </p:par>
                              <p:par>
                                <p:cTn id="191" presetID="53" presetClass="entr" presetSubtype="16" fill="hold" grpId="0" nodeType="withEffect">
                                  <p:stCondLst>
                                    <p:cond delay="0"/>
                                  </p:stCondLst>
                                  <p:childTnLst>
                                    <p:set>
                                      <p:cBhvr>
                                        <p:cTn id="192" dur="1" fill="hold">
                                          <p:stCondLst>
                                            <p:cond delay="0"/>
                                          </p:stCondLst>
                                        </p:cTn>
                                        <p:tgtEl>
                                          <p:spTgt spid="40"/>
                                        </p:tgtEl>
                                        <p:attrNameLst>
                                          <p:attrName>style.visibility</p:attrName>
                                        </p:attrNameLst>
                                      </p:cBhvr>
                                      <p:to>
                                        <p:strVal val="visible"/>
                                      </p:to>
                                    </p:set>
                                    <p:anim calcmode="lin" valueType="num">
                                      <p:cBhvr>
                                        <p:cTn id="193" dur="500" fill="hold"/>
                                        <p:tgtEl>
                                          <p:spTgt spid="40"/>
                                        </p:tgtEl>
                                        <p:attrNameLst>
                                          <p:attrName>ppt_w</p:attrName>
                                        </p:attrNameLst>
                                      </p:cBhvr>
                                      <p:tavLst>
                                        <p:tav tm="0">
                                          <p:val>
                                            <p:fltVal val="0"/>
                                          </p:val>
                                        </p:tav>
                                        <p:tav tm="100000">
                                          <p:val>
                                            <p:strVal val="#ppt_w"/>
                                          </p:val>
                                        </p:tav>
                                      </p:tavLst>
                                    </p:anim>
                                    <p:anim calcmode="lin" valueType="num">
                                      <p:cBhvr>
                                        <p:cTn id="194" dur="500" fill="hold"/>
                                        <p:tgtEl>
                                          <p:spTgt spid="40"/>
                                        </p:tgtEl>
                                        <p:attrNameLst>
                                          <p:attrName>ppt_h</p:attrName>
                                        </p:attrNameLst>
                                      </p:cBhvr>
                                      <p:tavLst>
                                        <p:tav tm="0">
                                          <p:val>
                                            <p:fltVal val="0"/>
                                          </p:val>
                                        </p:tav>
                                        <p:tav tm="100000">
                                          <p:val>
                                            <p:strVal val="#ppt_h"/>
                                          </p:val>
                                        </p:tav>
                                      </p:tavLst>
                                    </p:anim>
                                    <p:animEffect transition="in" filter="fade">
                                      <p:cBhvr>
                                        <p:cTn id="195" dur="500"/>
                                        <p:tgtEl>
                                          <p:spTgt spid="40"/>
                                        </p:tgtEl>
                                      </p:cBhvr>
                                    </p:animEffect>
                                  </p:childTnLst>
                                </p:cTn>
                              </p:par>
                              <p:par>
                                <p:cTn id="196" presetID="53" presetClass="entr" presetSubtype="16" fill="hold" grpId="0" nodeType="withEffect">
                                  <p:stCondLst>
                                    <p:cond delay="0"/>
                                  </p:stCondLst>
                                  <p:childTnLst>
                                    <p:set>
                                      <p:cBhvr>
                                        <p:cTn id="197" dur="1" fill="hold">
                                          <p:stCondLst>
                                            <p:cond delay="0"/>
                                          </p:stCondLst>
                                        </p:cTn>
                                        <p:tgtEl>
                                          <p:spTgt spid="46"/>
                                        </p:tgtEl>
                                        <p:attrNameLst>
                                          <p:attrName>style.visibility</p:attrName>
                                        </p:attrNameLst>
                                      </p:cBhvr>
                                      <p:to>
                                        <p:strVal val="visible"/>
                                      </p:to>
                                    </p:set>
                                    <p:anim calcmode="lin" valueType="num">
                                      <p:cBhvr>
                                        <p:cTn id="198" dur="500" fill="hold"/>
                                        <p:tgtEl>
                                          <p:spTgt spid="46"/>
                                        </p:tgtEl>
                                        <p:attrNameLst>
                                          <p:attrName>ppt_w</p:attrName>
                                        </p:attrNameLst>
                                      </p:cBhvr>
                                      <p:tavLst>
                                        <p:tav tm="0">
                                          <p:val>
                                            <p:fltVal val="0"/>
                                          </p:val>
                                        </p:tav>
                                        <p:tav tm="100000">
                                          <p:val>
                                            <p:strVal val="#ppt_w"/>
                                          </p:val>
                                        </p:tav>
                                      </p:tavLst>
                                    </p:anim>
                                    <p:anim calcmode="lin" valueType="num">
                                      <p:cBhvr>
                                        <p:cTn id="199" dur="500" fill="hold"/>
                                        <p:tgtEl>
                                          <p:spTgt spid="46"/>
                                        </p:tgtEl>
                                        <p:attrNameLst>
                                          <p:attrName>ppt_h</p:attrName>
                                        </p:attrNameLst>
                                      </p:cBhvr>
                                      <p:tavLst>
                                        <p:tav tm="0">
                                          <p:val>
                                            <p:fltVal val="0"/>
                                          </p:val>
                                        </p:tav>
                                        <p:tav tm="100000">
                                          <p:val>
                                            <p:strVal val="#ppt_h"/>
                                          </p:val>
                                        </p:tav>
                                      </p:tavLst>
                                    </p:anim>
                                    <p:animEffect transition="in" filter="fade">
                                      <p:cBhvr>
                                        <p:cTn id="200" dur="500"/>
                                        <p:tgtEl>
                                          <p:spTgt spid="46"/>
                                        </p:tgtEl>
                                      </p:cBhvr>
                                    </p:animEffect>
                                  </p:childTnLst>
                                </p:cTn>
                              </p:par>
                              <p:par>
                                <p:cTn id="201" presetID="53" presetClass="entr" presetSubtype="16" fill="hold" grpId="0" nodeType="withEffect">
                                  <p:stCondLst>
                                    <p:cond delay="0"/>
                                  </p:stCondLst>
                                  <p:childTnLst>
                                    <p:set>
                                      <p:cBhvr>
                                        <p:cTn id="202" dur="1" fill="hold">
                                          <p:stCondLst>
                                            <p:cond delay="0"/>
                                          </p:stCondLst>
                                        </p:cTn>
                                        <p:tgtEl>
                                          <p:spTgt spid="50"/>
                                        </p:tgtEl>
                                        <p:attrNameLst>
                                          <p:attrName>style.visibility</p:attrName>
                                        </p:attrNameLst>
                                      </p:cBhvr>
                                      <p:to>
                                        <p:strVal val="visible"/>
                                      </p:to>
                                    </p:set>
                                    <p:anim calcmode="lin" valueType="num">
                                      <p:cBhvr>
                                        <p:cTn id="203" dur="500" fill="hold"/>
                                        <p:tgtEl>
                                          <p:spTgt spid="50"/>
                                        </p:tgtEl>
                                        <p:attrNameLst>
                                          <p:attrName>ppt_w</p:attrName>
                                        </p:attrNameLst>
                                      </p:cBhvr>
                                      <p:tavLst>
                                        <p:tav tm="0">
                                          <p:val>
                                            <p:fltVal val="0"/>
                                          </p:val>
                                        </p:tav>
                                        <p:tav tm="100000">
                                          <p:val>
                                            <p:strVal val="#ppt_w"/>
                                          </p:val>
                                        </p:tav>
                                      </p:tavLst>
                                    </p:anim>
                                    <p:anim calcmode="lin" valueType="num">
                                      <p:cBhvr>
                                        <p:cTn id="204" dur="500" fill="hold"/>
                                        <p:tgtEl>
                                          <p:spTgt spid="50"/>
                                        </p:tgtEl>
                                        <p:attrNameLst>
                                          <p:attrName>ppt_h</p:attrName>
                                        </p:attrNameLst>
                                      </p:cBhvr>
                                      <p:tavLst>
                                        <p:tav tm="0">
                                          <p:val>
                                            <p:fltVal val="0"/>
                                          </p:val>
                                        </p:tav>
                                        <p:tav tm="100000">
                                          <p:val>
                                            <p:strVal val="#ppt_h"/>
                                          </p:val>
                                        </p:tav>
                                      </p:tavLst>
                                    </p:anim>
                                    <p:animEffect transition="in" filter="fade">
                                      <p:cBhvr>
                                        <p:cTn id="205" dur="500"/>
                                        <p:tgtEl>
                                          <p:spTgt spid="50"/>
                                        </p:tgtEl>
                                      </p:cBhvr>
                                    </p:animEffect>
                                  </p:childTnLst>
                                </p:cTn>
                              </p:par>
                              <p:par>
                                <p:cTn id="206" presetID="53" presetClass="entr" presetSubtype="16" fill="hold" grpId="0" nodeType="withEffect">
                                  <p:stCondLst>
                                    <p:cond delay="0"/>
                                  </p:stCondLst>
                                  <p:childTnLst>
                                    <p:set>
                                      <p:cBhvr>
                                        <p:cTn id="207" dur="1" fill="hold">
                                          <p:stCondLst>
                                            <p:cond delay="0"/>
                                          </p:stCondLst>
                                        </p:cTn>
                                        <p:tgtEl>
                                          <p:spTgt spid="57"/>
                                        </p:tgtEl>
                                        <p:attrNameLst>
                                          <p:attrName>style.visibility</p:attrName>
                                        </p:attrNameLst>
                                      </p:cBhvr>
                                      <p:to>
                                        <p:strVal val="visible"/>
                                      </p:to>
                                    </p:set>
                                    <p:anim calcmode="lin" valueType="num">
                                      <p:cBhvr>
                                        <p:cTn id="208" dur="500" fill="hold"/>
                                        <p:tgtEl>
                                          <p:spTgt spid="57"/>
                                        </p:tgtEl>
                                        <p:attrNameLst>
                                          <p:attrName>ppt_w</p:attrName>
                                        </p:attrNameLst>
                                      </p:cBhvr>
                                      <p:tavLst>
                                        <p:tav tm="0">
                                          <p:val>
                                            <p:fltVal val="0"/>
                                          </p:val>
                                        </p:tav>
                                        <p:tav tm="100000">
                                          <p:val>
                                            <p:strVal val="#ppt_w"/>
                                          </p:val>
                                        </p:tav>
                                      </p:tavLst>
                                    </p:anim>
                                    <p:anim calcmode="lin" valueType="num">
                                      <p:cBhvr>
                                        <p:cTn id="209" dur="500" fill="hold"/>
                                        <p:tgtEl>
                                          <p:spTgt spid="57"/>
                                        </p:tgtEl>
                                        <p:attrNameLst>
                                          <p:attrName>ppt_h</p:attrName>
                                        </p:attrNameLst>
                                      </p:cBhvr>
                                      <p:tavLst>
                                        <p:tav tm="0">
                                          <p:val>
                                            <p:fltVal val="0"/>
                                          </p:val>
                                        </p:tav>
                                        <p:tav tm="100000">
                                          <p:val>
                                            <p:strVal val="#ppt_h"/>
                                          </p:val>
                                        </p:tav>
                                      </p:tavLst>
                                    </p:anim>
                                    <p:animEffect transition="in" filter="fade">
                                      <p:cBhvr>
                                        <p:cTn id="210" dur="500"/>
                                        <p:tgtEl>
                                          <p:spTgt spid="57"/>
                                        </p:tgtEl>
                                      </p:cBhvr>
                                    </p:animEffect>
                                  </p:childTnLst>
                                </p:cTn>
                              </p:par>
                              <p:par>
                                <p:cTn id="211" presetID="53" presetClass="entr" presetSubtype="16" fill="hold" grpId="0" nodeType="withEffect">
                                  <p:stCondLst>
                                    <p:cond delay="0"/>
                                  </p:stCondLst>
                                  <p:childTnLst>
                                    <p:set>
                                      <p:cBhvr>
                                        <p:cTn id="212" dur="1" fill="hold">
                                          <p:stCondLst>
                                            <p:cond delay="0"/>
                                          </p:stCondLst>
                                        </p:cTn>
                                        <p:tgtEl>
                                          <p:spTgt spid="61"/>
                                        </p:tgtEl>
                                        <p:attrNameLst>
                                          <p:attrName>style.visibility</p:attrName>
                                        </p:attrNameLst>
                                      </p:cBhvr>
                                      <p:to>
                                        <p:strVal val="visible"/>
                                      </p:to>
                                    </p:set>
                                    <p:anim calcmode="lin" valueType="num">
                                      <p:cBhvr>
                                        <p:cTn id="213" dur="500" fill="hold"/>
                                        <p:tgtEl>
                                          <p:spTgt spid="61"/>
                                        </p:tgtEl>
                                        <p:attrNameLst>
                                          <p:attrName>ppt_w</p:attrName>
                                        </p:attrNameLst>
                                      </p:cBhvr>
                                      <p:tavLst>
                                        <p:tav tm="0">
                                          <p:val>
                                            <p:fltVal val="0"/>
                                          </p:val>
                                        </p:tav>
                                        <p:tav tm="100000">
                                          <p:val>
                                            <p:strVal val="#ppt_w"/>
                                          </p:val>
                                        </p:tav>
                                      </p:tavLst>
                                    </p:anim>
                                    <p:anim calcmode="lin" valueType="num">
                                      <p:cBhvr>
                                        <p:cTn id="214" dur="500" fill="hold"/>
                                        <p:tgtEl>
                                          <p:spTgt spid="61"/>
                                        </p:tgtEl>
                                        <p:attrNameLst>
                                          <p:attrName>ppt_h</p:attrName>
                                        </p:attrNameLst>
                                      </p:cBhvr>
                                      <p:tavLst>
                                        <p:tav tm="0">
                                          <p:val>
                                            <p:fltVal val="0"/>
                                          </p:val>
                                        </p:tav>
                                        <p:tav tm="100000">
                                          <p:val>
                                            <p:strVal val="#ppt_h"/>
                                          </p:val>
                                        </p:tav>
                                      </p:tavLst>
                                    </p:anim>
                                    <p:animEffect transition="in" filter="fade">
                                      <p:cBhvr>
                                        <p:cTn id="215" dur="500"/>
                                        <p:tgtEl>
                                          <p:spTgt spid="61"/>
                                        </p:tgtEl>
                                      </p:cBhvr>
                                    </p:animEffect>
                                  </p:childTnLst>
                                </p:cTn>
                              </p:par>
                            </p:childTnLst>
                          </p:cTn>
                        </p:par>
                        <p:par>
                          <p:cTn id="216" fill="hold">
                            <p:stCondLst>
                              <p:cond delay="4000"/>
                            </p:stCondLst>
                            <p:childTnLst>
                              <p:par>
                                <p:cTn id="217" presetID="53" presetClass="entr" presetSubtype="16" fill="hold" grpId="0" nodeType="afterEffect">
                                  <p:stCondLst>
                                    <p:cond delay="0"/>
                                  </p:stCondLst>
                                  <p:childTnLst>
                                    <p:set>
                                      <p:cBhvr>
                                        <p:cTn id="218" dur="1" fill="hold">
                                          <p:stCondLst>
                                            <p:cond delay="0"/>
                                          </p:stCondLst>
                                        </p:cTn>
                                        <p:tgtEl>
                                          <p:spTgt spid="76">
                                            <p:txEl>
                                              <p:pRg st="0" end="0"/>
                                            </p:txEl>
                                          </p:spTgt>
                                        </p:tgtEl>
                                        <p:attrNameLst>
                                          <p:attrName>style.visibility</p:attrName>
                                        </p:attrNameLst>
                                      </p:cBhvr>
                                      <p:to>
                                        <p:strVal val="visible"/>
                                      </p:to>
                                    </p:set>
                                    <p:anim calcmode="lin" valueType="num">
                                      <p:cBhvr>
                                        <p:cTn id="219" dur="500" fill="hold"/>
                                        <p:tgtEl>
                                          <p:spTgt spid="76">
                                            <p:txEl>
                                              <p:pRg st="0" end="0"/>
                                            </p:txEl>
                                          </p:spTgt>
                                        </p:tgtEl>
                                        <p:attrNameLst>
                                          <p:attrName>ppt_w</p:attrName>
                                        </p:attrNameLst>
                                      </p:cBhvr>
                                      <p:tavLst>
                                        <p:tav tm="0">
                                          <p:val>
                                            <p:fltVal val="0"/>
                                          </p:val>
                                        </p:tav>
                                        <p:tav tm="100000">
                                          <p:val>
                                            <p:strVal val="#ppt_w"/>
                                          </p:val>
                                        </p:tav>
                                      </p:tavLst>
                                    </p:anim>
                                    <p:anim calcmode="lin" valueType="num">
                                      <p:cBhvr>
                                        <p:cTn id="220" dur="500" fill="hold"/>
                                        <p:tgtEl>
                                          <p:spTgt spid="76">
                                            <p:txEl>
                                              <p:pRg st="0" end="0"/>
                                            </p:txEl>
                                          </p:spTgt>
                                        </p:tgtEl>
                                        <p:attrNameLst>
                                          <p:attrName>ppt_h</p:attrName>
                                        </p:attrNameLst>
                                      </p:cBhvr>
                                      <p:tavLst>
                                        <p:tav tm="0">
                                          <p:val>
                                            <p:fltVal val="0"/>
                                          </p:val>
                                        </p:tav>
                                        <p:tav tm="100000">
                                          <p:val>
                                            <p:strVal val="#ppt_h"/>
                                          </p:val>
                                        </p:tav>
                                      </p:tavLst>
                                    </p:anim>
                                    <p:animEffect transition="in" filter="fade">
                                      <p:cBhvr>
                                        <p:cTn id="221" dur="500"/>
                                        <p:tgtEl>
                                          <p:spTgt spid="76">
                                            <p:txEl>
                                              <p:pRg st="0" end="0"/>
                                            </p:txEl>
                                          </p:spTgt>
                                        </p:tgtEl>
                                      </p:cBhvr>
                                    </p:animEffect>
                                  </p:childTnLst>
                                </p:cTn>
                              </p:par>
                            </p:childTnLst>
                          </p:cTn>
                        </p:par>
                        <p:par>
                          <p:cTn id="222" fill="hold">
                            <p:stCondLst>
                              <p:cond delay="4500"/>
                            </p:stCondLst>
                            <p:childTnLst>
                              <p:par>
                                <p:cTn id="223" presetID="22" presetClass="entr" presetSubtype="4" fill="hold" grpId="0" nodeType="afterEffect">
                                  <p:stCondLst>
                                    <p:cond delay="0"/>
                                  </p:stCondLst>
                                  <p:childTnLst>
                                    <p:set>
                                      <p:cBhvr>
                                        <p:cTn id="224" dur="1" fill="hold">
                                          <p:stCondLst>
                                            <p:cond delay="0"/>
                                          </p:stCondLst>
                                        </p:cTn>
                                        <p:tgtEl>
                                          <p:spTgt spid="77">
                                            <p:txEl>
                                              <p:pRg st="0" end="0"/>
                                            </p:txEl>
                                          </p:spTgt>
                                        </p:tgtEl>
                                        <p:attrNameLst>
                                          <p:attrName>style.visibility</p:attrName>
                                        </p:attrNameLst>
                                      </p:cBhvr>
                                      <p:to>
                                        <p:strVal val="visible"/>
                                      </p:to>
                                    </p:set>
                                    <p:animEffect transition="in" filter="wipe(down)">
                                      <p:cBhvr>
                                        <p:cTn id="225" dur="500"/>
                                        <p:tgtEl>
                                          <p:spTgt spid="77">
                                            <p:txEl>
                                              <p:pRg st="0" end="0"/>
                                            </p:txEl>
                                          </p:spTgt>
                                        </p:tgtEl>
                                      </p:cBhvr>
                                    </p:animEffect>
                                  </p:childTnLst>
                                </p:cTn>
                              </p:par>
                            </p:childTnLst>
                          </p:cTn>
                        </p:par>
                        <p:par>
                          <p:cTn id="226" fill="hold">
                            <p:stCondLst>
                              <p:cond delay="5000"/>
                            </p:stCondLst>
                            <p:childTnLst>
                              <p:par>
                                <p:cTn id="227" presetID="53" presetClass="entr" presetSubtype="16" fill="hold" grpId="0" nodeType="afterEffect">
                                  <p:stCondLst>
                                    <p:cond delay="0"/>
                                  </p:stCondLst>
                                  <p:childTnLst>
                                    <p:set>
                                      <p:cBhvr>
                                        <p:cTn id="228" dur="1" fill="hold">
                                          <p:stCondLst>
                                            <p:cond delay="0"/>
                                          </p:stCondLst>
                                        </p:cTn>
                                        <p:tgtEl>
                                          <p:spTgt spid="78">
                                            <p:txEl>
                                              <p:pRg st="0" end="0"/>
                                            </p:txEl>
                                          </p:spTgt>
                                        </p:tgtEl>
                                        <p:attrNameLst>
                                          <p:attrName>style.visibility</p:attrName>
                                        </p:attrNameLst>
                                      </p:cBhvr>
                                      <p:to>
                                        <p:strVal val="visible"/>
                                      </p:to>
                                    </p:set>
                                    <p:anim calcmode="lin" valueType="num">
                                      <p:cBhvr>
                                        <p:cTn id="229" dur="500" fill="hold"/>
                                        <p:tgtEl>
                                          <p:spTgt spid="78">
                                            <p:txEl>
                                              <p:pRg st="0" end="0"/>
                                            </p:txEl>
                                          </p:spTgt>
                                        </p:tgtEl>
                                        <p:attrNameLst>
                                          <p:attrName>ppt_w</p:attrName>
                                        </p:attrNameLst>
                                      </p:cBhvr>
                                      <p:tavLst>
                                        <p:tav tm="0">
                                          <p:val>
                                            <p:fltVal val="0"/>
                                          </p:val>
                                        </p:tav>
                                        <p:tav tm="100000">
                                          <p:val>
                                            <p:strVal val="#ppt_w"/>
                                          </p:val>
                                        </p:tav>
                                      </p:tavLst>
                                    </p:anim>
                                    <p:anim calcmode="lin" valueType="num">
                                      <p:cBhvr>
                                        <p:cTn id="230" dur="500" fill="hold"/>
                                        <p:tgtEl>
                                          <p:spTgt spid="78">
                                            <p:txEl>
                                              <p:pRg st="0" end="0"/>
                                            </p:txEl>
                                          </p:spTgt>
                                        </p:tgtEl>
                                        <p:attrNameLst>
                                          <p:attrName>ppt_h</p:attrName>
                                        </p:attrNameLst>
                                      </p:cBhvr>
                                      <p:tavLst>
                                        <p:tav tm="0">
                                          <p:val>
                                            <p:fltVal val="0"/>
                                          </p:val>
                                        </p:tav>
                                        <p:tav tm="100000">
                                          <p:val>
                                            <p:strVal val="#ppt_h"/>
                                          </p:val>
                                        </p:tav>
                                      </p:tavLst>
                                    </p:anim>
                                    <p:animEffect transition="in" filter="fade">
                                      <p:cBhvr>
                                        <p:cTn id="231" dur="500"/>
                                        <p:tgtEl>
                                          <p:spTgt spid="78">
                                            <p:txEl>
                                              <p:pRg st="0" end="0"/>
                                            </p:txEl>
                                          </p:spTgt>
                                        </p:tgtEl>
                                      </p:cBhvr>
                                    </p:animEffect>
                                  </p:childTnLst>
                                </p:cTn>
                              </p:par>
                            </p:childTnLst>
                          </p:cTn>
                        </p:par>
                        <p:par>
                          <p:cTn id="232" fill="hold">
                            <p:stCondLst>
                              <p:cond delay="5500"/>
                            </p:stCondLst>
                            <p:childTnLst>
                              <p:par>
                                <p:cTn id="233" presetID="22" presetClass="entr" presetSubtype="4" fill="hold" grpId="0" nodeType="afterEffect">
                                  <p:stCondLst>
                                    <p:cond delay="0"/>
                                  </p:stCondLst>
                                  <p:childTnLst>
                                    <p:set>
                                      <p:cBhvr>
                                        <p:cTn id="234" dur="1" fill="hold">
                                          <p:stCondLst>
                                            <p:cond delay="0"/>
                                          </p:stCondLst>
                                        </p:cTn>
                                        <p:tgtEl>
                                          <p:spTgt spid="79">
                                            <p:txEl>
                                              <p:pRg st="0" end="0"/>
                                            </p:txEl>
                                          </p:spTgt>
                                        </p:tgtEl>
                                        <p:attrNameLst>
                                          <p:attrName>style.visibility</p:attrName>
                                        </p:attrNameLst>
                                      </p:cBhvr>
                                      <p:to>
                                        <p:strVal val="visible"/>
                                      </p:to>
                                    </p:set>
                                    <p:animEffect transition="in" filter="wipe(down)">
                                      <p:cBhvr>
                                        <p:cTn id="235" dur="500"/>
                                        <p:tgtEl>
                                          <p:spTgt spid="7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P spid="7" grpId="0"/>
      <p:bldP spid="9" grpId="0"/>
      <p:bldP spid="11" grpId="0" animBg="1"/>
      <p:bldP spid="12" grpId="0" animBg="1"/>
      <p:bldP spid="13" grpId="0" animBg="1"/>
      <p:bldP spid="14" grpId="0"/>
      <p:bldP spid="15" grpId="0" animBg="1"/>
      <p:bldP spid="16" grpId="0" animBg="1"/>
      <p:bldP spid="17" grpId="0" animBg="1"/>
      <p:bldP spid="18" grpId="0" animBg="1"/>
      <p:bldP spid="19" grpId="0"/>
      <p:bldP spid="20" grpId="0" animBg="1"/>
      <p:bldP spid="21" grpId="0" animBg="1"/>
      <p:bldP spid="22" grpId="0" animBg="1"/>
      <p:bldP spid="23" grpId="0"/>
      <p:bldP spid="28" grpId="0" animBg="1"/>
      <p:bldP spid="29" grpId="0" animBg="1"/>
      <p:bldP spid="30" grpId="0"/>
      <p:bldP spid="31" grpId="0" animBg="1"/>
      <p:bldP spid="32" grpId="0" animBg="1"/>
      <p:bldP spid="33" grpId="0" animBg="1"/>
      <p:bldP spid="34" grpId="0"/>
      <p:bldP spid="38" grpId="0" animBg="1"/>
      <p:bldP spid="39" grpId="0" animBg="1"/>
      <p:bldP spid="40" grpId="0"/>
      <p:bldP spid="44" grpId="0" animBg="1"/>
      <p:bldP spid="45" grpId="0" animBg="1"/>
      <p:bldP spid="46" grpId="0"/>
      <p:bldP spid="47" grpId="0" animBg="1"/>
      <p:bldP spid="48" grpId="0" animBg="1"/>
      <p:bldP spid="49" grpId="0" animBg="1"/>
      <p:bldP spid="50" grpId="0"/>
      <p:bldP spid="55" grpId="0" animBg="1"/>
      <p:bldP spid="56" grpId="0" animBg="1"/>
      <p:bldP spid="57" grpId="0"/>
      <p:bldP spid="58" grpId="0" animBg="1"/>
      <p:bldP spid="59" grpId="0" animBg="1"/>
      <p:bldP spid="60" grpId="0" animBg="1"/>
      <p:bldP spid="61" grpId="0"/>
      <p:bldP spid="76" grpId="0" build="p"/>
      <p:bldP spid="77" grpId="0" build="p"/>
      <p:bldP spid="78" grpId="0" build="p"/>
      <p:bldP spid="79"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 xmlns:a16="http://schemas.microsoft.com/office/drawing/2014/main" id="{A61BB9E0-09A4-4163-B6CF-6E5810871205}"/>
              </a:ext>
            </a:extLst>
          </p:cNvPr>
          <p:cNvGrpSpPr/>
          <p:nvPr/>
        </p:nvGrpSpPr>
        <p:grpSpPr>
          <a:xfrm>
            <a:off x="4077245" y="2105340"/>
            <a:ext cx="4669100" cy="3627982"/>
            <a:chOff x="7753658" y="945371"/>
            <a:chExt cx="1408852" cy="1094705"/>
          </a:xfrm>
        </p:grpSpPr>
        <p:graphicFrame>
          <p:nvGraphicFramePr>
            <p:cNvPr id="3" name="图表 2">
              <a:extLst>
                <a:ext uri="{FF2B5EF4-FFF2-40B4-BE49-F238E27FC236}">
                  <a16:creationId xmlns="" xmlns:a16="http://schemas.microsoft.com/office/drawing/2014/main" id="{A4250B36-C067-4C0A-B4E8-86CE54145FB7}"/>
                </a:ext>
              </a:extLst>
            </p:cNvPr>
            <p:cNvGraphicFramePr/>
            <p:nvPr>
              <p:extLst>
                <p:ext uri="{D42A27DB-BD31-4B8C-83A1-F6EECF244321}">
                  <p14:modId xmlns:p14="http://schemas.microsoft.com/office/powerpoint/2010/main" val="856826660"/>
                </p:ext>
              </p:extLst>
            </p:nvPr>
          </p:nvGraphicFramePr>
          <p:xfrm>
            <a:off x="7753658" y="1205738"/>
            <a:ext cx="1251506" cy="834338"/>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55">
              <a:extLst>
                <a:ext uri="{FF2B5EF4-FFF2-40B4-BE49-F238E27FC236}">
                  <a16:creationId xmlns="" xmlns:a16="http://schemas.microsoft.com/office/drawing/2014/main" id="{CAB6FC9A-5DED-48F4-AE6B-1888F8963665}"/>
                </a:ext>
              </a:extLst>
            </p:cNvPr>
            <p:cNvSpPr txBox="1"/>
            <p:nvPr/>
          </p:nvSpPr>
          <p:spPr>
            <a:xfrm>
              <a:off x="8595079" y="1082252"/>
              <a:ext cx="567431" cy="207749"/>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60%</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cxnSp>
          <p:nvCxnSpPr>
            <p:cNvPr id="5" name="直接连接符 4">
              <a:extLst>
                <a:ext uri="{FF2B5EF4-FFF2-40B4-BE49-F238E27FC236}">
                  <a16:creationId xmlns="" xmlns:a16="http://schemas.microsoft.com/office/drawing/2014/main" id="{ED5B4A0F-9899-4914-9FDE-4F02922E91D1}"/>
                </a:ext>
              </a:extLst>
            </p:cNvPr>
            <p:cNvCxnSpPr/>
            <p:nvPr/>
          </p:nvCxnSpPr>
          <p:spPr>
            <a:xfrm>
              <a:off x="8721449" y="1257054"/>
              <a:ext cx="0" cy="290126"/>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sp>
          <p:nvSpPr>
            <p:cNvPr id="6" name="TextBox 357">
              <a:extLst>
                <a:ext uri="{FF2B5EF4-FFF2-40B4-BE49-F238E27FC236}">
                  <a16:creationId xmlns="" xmlns:a16="http://schemas.microsoft.com/office/drawing/2014/main" id="{F2478871-9479-4B5C-AF4A-7A3B4768C993}"/>
                </a:ext>
              </a:extLst>
            </p:cNvPr>
            <p:cNvSpPr txBox="1"/>
            <p:nvPr/>
          </p:nvSpPr>
          <p:spPr>
            <a:xfrm>
              <a:off x="8105819" y="945371"/>
              <a:ext cx="567431" cy="207749"/>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20%</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cxnSp>
          <p:nvCxnSpPr>
            <p:cNvPr id="7" name="直接连接符 6">
              <a:extLst>
                <a:ext uri="{FF2B5EF4-FFF2-40B4-BE49-F238E27FC236}">
                  <a16:creationId xmlns="" xmlns:a16="http://schemas.microsoft.com/office/drawing/2014/main" id="{5D9E6C61-D3D1-468D-87A5-904FC393BBE6}"/>
                </a:ext>
              </a:extLst>
            </p:cNvPr>
            <p:cNvCxnSpPr/>
            <p:nvPr/>
          </p:nvCxnSpPr>
          <p:spPr>
            <a:xfrm>
              <a:off x="8286466" y="1142141"/>
              <a:ext cx="0" cy="290126"/>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 xmlns:a16="http://schemas.microsoft.com/office/drawing/2014/main" id="{890F6582-4C3B-4BD1-A020-F5559C4C42BF}"/>
                </a:ext>
              </a:extLst>
            </p:cNvPr>
            <p:cNvCxnSpPr/>
            <p:nvPr/>
          </p:nvCxnSpPr>
          <p:spPr>
            <a:xfrm>
              <a:off x="8057866" y="1181100"/>
              <a:ext cx="0" cy="25116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9" name="直接连接符 8">
              <a:extLst>
                <a:ext uri="{FF2B5EF4-FFF2-40B4-BE49-F238E27FC236}">
                  <a16:creationId xmlns="" xmlns:a16="http://schemas.microsoft.com/office/drawing/2014/main" id="{967F295B-38E2-4337-BA21-FA05839B9CB5}"/>
                </a:ext>
              </a:extLst>
            </p:cNvPr>
            <p:cNvCxnSpPr/>
            <p:nvPr/>
          </p:nvCxnSpPr>
          <p:spPr>
            <a:xfrm>
              <a:off x="8149306" y="1338263"/>
              <a:ext cx="0" cy="223544"/>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 xmlns:a16="http://schemas.microsoft.com/office/drawing/2014/main" id="{D16B72B9-E066-4B12-8951-E32684FAC936}"/>
                </a:ext>
              </a:extLst>
            </p:cNvPr>
            <p:cNvCxnSpPr/>
            <p:nvPr/>
          </p:nvCxnSpPr>
          <p:spPr>
            <a:xfrm>
              <a:off x="8012146" y="1470660"/>
              <a:ext cx="0" cy="205447"/>
            </a:xfrm>
            <a:prstGeom prst="line">
              <a:avLst/>
            </a:prstGeom>
            <a:ln>
              <a:solidFill>
                <a:srgbClr val="79645C">
                  <a:alpha val="39000"/>
                </a:srgbClr>
              </a:solidFill>
              <a:prstDash val="sysDash"/>
            </a:ln>
          </p:spPr>
          <p:style>
            <a:lnRef idx="1">
              <a:schemeClr val="accent1"/>
            </a:lnRef>
            <a:fillRef idx="0">
              <a:schemeClr val="accent1"/>
            </a:fillRef>
            <a:effectRef idx="0">
              <a:schemeClr val="accent1"/>
            </a:effectRef>
            <a:fontRef idx="minor">
              <a:schemeClr val="tx1"/>
            </a:fontRef>
          </p:style>
        </p:cxnSp>
        <p:sp>
          <p:nvSpPr>
            <p:cNvPr id="11" name="TextBox 362">
              <a:extLst>
                <a:ext uri="{FF2B5EF4-FFF2-40B4-BE49-F238E27FC236}">
                  <a16:creationId xmlns="" xmlns:a16="http://schemas.microsoft.com/office/drawing/2014/main" id="{6BCCD798-F26D-4601-BC2C-C90B06C43DAB}"/>
                </a:ext>
              </a:extLst>
            </p:cNvPr>
            <p:cNvSpPr txBox="1"/>
            <p:nvPr/>
          </p:nvSpPr>
          <p:spPr>
            <a:xfrm>
              <a:off x="7989045" y="1168407"/>
              <a:ext cx="567431" cy="207749"/>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8%</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sp>
          <p:nvSpPr>
            <p:cNvPr id="12" name="TextBox 363">
              <a:extLst>
                <a:ext uri="{FF2B5EF4-FFF2-40B4-BE49-F238E27FC236}">
                  <a16:creationId xmlns="" xmlns:a16="http://schemas.microsoft.com/office/drawing/2014/main" id="{753A8F51-3CDB-4498-8598-1DB93118A92D}"/>
                </a:ext>
              </a:extLst>
            </p:cNvPr>
            <p:cNvSpPr txBox="1"/>
            <p:nvPr/>
          </p:nvSpPr>
          <p:spPr>
            <a:xfrm>
              <a:off x="7894635" y="998956"/>
              <a:ext cx="567431" cy="207749"/>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6%</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sp>
          <p:nvSpPr>
            <p:cNvPr id="13" name="TextBox 364">
              <a:extLst>
                <a:ext uri="{FF2B5EF4-FFF2-40B4-BE49-F238E27FC236}">
                  <a16:creationId xmlns="" xmlns:a16="http://schemas.microsoft.com/office/drawing/2014/main" id="{A86679E1-026E-4452-81F7-36252B721D50}"/>
                </a:ext>
              </a:extLst>
            </p:cNvPr>
            <p:cNvSpPr txBox="1"/>
            <p:nvPr/>
          </p:nvSpPr>
          <p:spPr>
            <a:xfrm>
              <a:off x="7777244" y="1279645"/>
              <a:ext cx="143462" cy="83582"/>
            </a:xfrm>
            <a:prstGeom prst="rect">
              <a:avLst/>
            </a:prstGeom>
            <a:noFill/>
          </p:spPr>
          <p:txBody>
            <a:bodyPr wrap="square" rtlCol="0">
              <a:spAutoFit/>
            </a:bodyPr>
            <a:lstStyle/>
            <a:p>
              <a:r>
                <a:rPr lang="en-US" altLang="zh-CN" sz="1200" dirty="0">
                  <a:solidFill>
                    <a:srgbClr val="79645C"/>
                  </a:solidFill>
                  <a:latin typeface="方正大黑简体" panose="02010601030101010101" pitchFamily="2" charset="-122"/>
                  <a:ea typeface="方正大黑简体" panose="02010601030101010101" pitchFamily="2" charset="-122"/>
                </a:rPr>
                <a:t>6%</a:t>
              </a:r>
              <a:endParaRPr lang="zh-CN" altLang="en-US" sz="1200" dirty="0">
                <a:solidFill>
                  <a:srgbClr val="79645C"/>
                </a:solidFill>
                <a:latin typeface="方正大黑简体" panose="02010601030101010101" pitchFamily="2" charset="-122"/>
                <a:ea typeface="方正大黑简体" panose="02010601030101010101" pitchFamily="2" charset="-122"/>
              </a:endParaRPr>
            </a:p>
          </p:txBody>
        </p:sp>
      </p:grpSp>
      <p:sp>
        <p:nvSpPr>
          <p:cNvPr id="26" name="Text Placeholder 8">
            <a:extLst>
              <a:ext uri="{FF2B5EF4-FFF2-40B4-BE49-F238E27FC236}">
                <a16:creationId xmlns="" xmlns:a16="http://schemas.microsoft.com/office/drawing/2014/main" id="{12F0509A-375A-480C-AE8E-5F9141626EAB}"/>
              </a:ext>
            </a:extLst>
          </p:cNvPr>
          <p:cNvSpPr txBox="1">
            <a:spLocks/>
          </p:cNvSpPr>
          <p:nvPr/>
        </p:nvSpPr>
        <p:spPr>
          <a:xfrm>
            <a:off x="1362647" y="2372343"/>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7" name="Text Placeholder 9">
            <a:extLst>
              <a:ext uri="{FF2B5EF4-FFF2-40B4-BE49-F238E27FC236}">
                <a16:creationId xmlns="" xmlns:a16="http://schemas.microsoft.com/office/drawing/2014/main" id="{B6F9D4AA-E972-4A47-AF77-8390A6E4B0D1}"/>
              </a:ext>
            </a:extLst>
          </p:cNvPr>
          <p:cNvSpPr txBox="1">
            <a:spLocks/>
          </p:cNvSpPr>
          <p:nvPr/>
        </p:nvSpPr>
        <p:spPr>
          <a:xfrm>
            <a:off x="1362647" y="2685826"/>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8" name="Text Placeholder 8">
            <a:extLst>
              <a:ext uri="{FF2B5EF4-FFF2-40B4-BE49-F238E27FC236}">
                <a16:creationId xmlns="" xmlns:a16="http://schemas.microsoft.com/office/drawing/2014/main" id="{98ADF24E-EB6E-4546-B905-618856AAC8AA}"/>
              </a:ext>
            </a:extLst>
          </p:cNvPr>
          <p:cNvSpPr txBox="1">
            <a:spLocks/>
          </p:cNvSpPr>
          <p:nvPr/>
        </p:nvSpPr>
        <p:spPr>
          <a:xfrm>
            <a:off x="1362647" y="4117530"/>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9" name="Text Placeholder 9">
            <a:extLst>
              <a:ext uri="{FF2B5EF4-FFF2-40B4-BE49-F238E27FC236}">
                <a16:creationId xmlns="" xmlns:a16="http://schemas.microsoft.com/office/drawing/2014/main" id="{527600E6-93DF-4FED-83FF-6917FB3134CB}"/>
              </a:ext>
            </a:extLst>
          </p:cNvPr>
          <p:cNvSpPr txBox="1">
            <a:spLocks/>
          </p:cNvSpPr>
          <p:nvPr/>
        </p:nvSpPr>
        <p:spPr>
          <a:xfrm>
            <a:off x="1362647" y="4431013"/>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30" name="Text Placeholder 8">
            <a:extLst>
              <a:ext uri="{FF2B5EF4-FFF2-40B4-BE49-F238E27FC236}">
                <a16:creationId xmlns="" xmlns:a16="http://schemas.microsoft.com/office/drawing/2014/main" id="{217EEBF0-8A94-4E6E-BA4A-F04267D73B25}"/>
              </a:ext>
            </a:extLst>
          </p:cNvPr>
          <p:cNvSpPr txBox="1">
            <a:spLocks/>
          </p:cNvSpPr>
          <p:nvPr/>
        </p:nvSpPr>
        <p:spPr>
          <a:xfrm>
            <a:off x="8394431" y="2372343"/>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31" name="Text Placeholder 9">
            <a:extLst>
              <a:ext uri="{FF2B5EF4-FFF2-40B4-BE49-F238E27FC236}">
                <a16:creationId xmlns="" xmlns:a16="http://schemas.microsoft.com/office/drawing/2014/main" id="{A0456AA0-4F9B-4906-8AE9-C3CDAA662A3D}"/>
              </a:ext>
            </a:extLst>
          </p:cNvPr>
          <p:cNvSpPr txBox="1">
            <a:spLocks/>
          </p:cNvSpPr>
          <p:nvPr/>
        </p:nvSpPr>
        <p:spPr>
          <a:xfrm>
            <a:off x="8394431" y="2685826"/>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32" name="Text Placeholder 8">
            <a:extLst>
              <a:ext uri="{FF2B5EF4-FFF2-40B4-BE49-F238E27FC236}">
                <a16:creationId xmlns="" xmlns:a16="http://schemas.microsoft.com/office/drawing/2014/main" id="{05C90DEA-1234-4ED3-93DD-6AEF2341AD04}"/>
              </a:ext>
            </a:extLst>
          </p:cNvPr>
          <p:cNvSpPr txBox="1">
            <a:spLocks/>
          </p:cNvSpPr>
          <p:nvPr/>
        </p:nvSpPr>
        <p:spPr>
          <a:xfrm>
            <a:off x="8394431" y="4117530"/>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33" name="Text Placeholder 9">
            <a:extLst>
              <a:ext uri="{FF2B5EF4-FFF2-40B4-BE49-F238E27FC236}">
                <a16:creationId xmlns="" xmlns:a16="http://schemas.microsoft.com/office/drawing/2014/main" id="{178329DB-6655-4A39-A696-3F02C82F4E1B}"/>
              </a:ext>
            </a:extLst>
          </p:cNvPr>
          <p:cNvSpPr txBox="1">
            <a:spLocks/>
          </p:cNvSpPr>
          <p:nvPr/>
        </p:nvSpPr>
        <p:spPr>
          <a:xfrm>
            <a:off x="8394431" y="4431013"/>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grpSp>
        <p:nvGrpSpPr>
          <p:cNvPr id="22" name="组合 21"/>
          <p:cNvGrpSpPr/>
          <p:nvPr/>
        </p:nvGrpSpPr>
        <p:grpSpPr>
          <a:xfrm>
            <a:off x="481368" y="440281"/>
            <a:ext cx="2007509" cy="721887"/>
            <a:chOff x="481368" y="440281"/>
            <a:chExt cx="2007509" cy="721887"/>
          </a:xfrm>
        </p:grpSpPr>
        <p:sp>
          <p:nvSpPr>
            <p:cNvPr id="23"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4"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图表分析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5" name="矩形 24"/>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8028191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26">
                                            <p:txEl>
                                              <p:pRg st="0" end="0"/>
                                            </p:txEl>
                                          </p:spTgt>
                                        </p:tgtEl>
                                        <p:attrNameLst>
                                          <p:attrName>style.visibility</p:attrName>
                                        </p:attrNameLst>
                                      </p:cBhvr>
                                      <p:to>
                                        <p:strVal val="visible"/>
                                      </p:to>
                                    </p:set>
                                    <p:anim calcmode="lin" valueType="num">
                                      <p:cBhvr>
                                        <p:cTn id="13"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26">
                                            <p:txEl>
                                              <p:pRg st="0" end="0"/>
                                            </p:txEl>
                                          </p:spTgt>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27">
                                            <p:txEl>
                                              <p:pRg st="0" end="0"/>
                                            </p:txEl>
                                          </p:spTgt>
                                        </p:tgtEl>
                                        <p:attrNameLst>
                                          <p:attrName>style.visibility</p:attrName>
                                        </p:attrNameLst>
                                      </p:cBhvr>
                                      <p:to>
                                        <p:strVal val="visible"/>
                                      </p:to>
                                    </p:set>
                                    <p:animEffect transition="in" filter="wipe(down)">
                                      <p:cBhvr>
                                        <p:cTn id="19" dur="500"/>
                                        <p:tgtEl>
                                          <p:spTgt spid="27">
                                            <p:txEl>
                                              <p:pRg st="0" end="0"/>
                                            </p:txEl>
                                          </p:spTgt>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28">
                                            <p:txEl>
                                              <p:pRg st="0" end="0"/>
                                            </p:txEl>
                                          </p:spTgt>
                                        </p:tgtEl>
                                        <p:attrNameLst>
                                          <p:attrName>style.visibility</p:attrName>
                                        </p:attrNameLst>
                                      </p:cBhvr>
                                      <p:to>
                                        <p:strVal val="visible"/>
                                      </p:to>
                                    </p:set>
                                    <p:anim calcmode="lin" valueType="num">
                                      <p:cBhvr>
                                        <p:cTn id="23" dur="500" fill="hold"/>
                                        <p:tgtEl>
                                          <p:spTgt spid="28">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28">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28">
                                            <p:txEl>
                                              <p:pRg st="0" end="0"/>
                                            </p:txEl>
                                          </p:spTgt>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29">
                                            <p:txEl>
                                              <p:pRg st="0" end="0"/>
                                            </p:txEl>
                                          </p:spTgt>
                                        </p:tgtEl>
                                        <p:attrNameLst>
                                          <p:attrName>style.visibility</p:attrName>
                                        </p:attrNameLst>
                                      </p:cBhvr>
                                      <p:to>
                                        <p:strVal val="visible"/>
                                      </p:to>
                                    </p:set>
                                    <p:animEffect transition="in" filter="wipe(down)">
                                      <p:cBhvr>
                                        <p:cTn id="29" dur="500"/>
                                        <p:tgtEl>
                                          <p:spTgt spid="29">
                                            <p:txEl>
                                              <p:pRg st="0" end="0"/>
                                            </p:txEl>
                                          </p:spTgt>
                                        </p:tgtEl>
                                      </p:cBhvr>
                                    </p:animEffect>
                                  </p:childTnLst>
                                </p:cTn>
                              </p:par>
                            </p:childTnLst>
                          </p:cTn>
                        </p:par>
                        <p:par>
                          <p:cTn id="30" fill="hold">
                            <p:stCondLst>
                              <p:cond delay="2500"/>
                            </p:stCondLst>
                            <p:childTnLst>
                              <p:par>
                                <p:cTn id="31" presetID="53" presetClass="entr" presetSubtype="16" fill="hold" grpId="0" nodeType="afterEffect">
                                  <p:stCondLst>
                                    <p:cond delay="0"/>
                                  </p:stCondLst>
                                  <p:childTnLst>
                                    <p:set>
                                      <p:cBhvr>
                                        <p:cTn id="32" dur="1" fill="hold">
                                          <p:stCondLst>
                                            <p:cond delay="0"/>
                                          </p:stCondLst>
                                        </p:cTn>
                                        <p:tgtEl>
                                          <p:spTgt spid="30">
                                            <p:txEl>
                                              <p:pRg st="0" end="0"/>
                                            </p:txEl>
                                          </p:spTgt>
                                        </p:tgtEl>
                                        <p:attrNameLst>
                                          <p:attrName>style.visibility</p:attrName>
                                        </p:attrNameLst>
                                      </p:cBhvr>
                                      <p:to>
                                        <p:strVal val="visible"/>
                                      </p:to>
                                    </p:set>
                                    <p:anim calcmode="lin" valueType="num">
                                      <p:cBhvr>
                                        <p:cTn id="33" dur="500" fill="hold"/>
                                        <p:tgtEl>
                                          <p:spTgt spid="30">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30">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30">
                                            <p:txEl>
                                              <p:pRg st="0" end="0"/>
                                            </p:txEl>
                                          </p:spTgt>
                                        </p:tgtEl>
                                      </p:cBhvr>
                                    </p:animEffect>
                                  </p:childTnLst>
                                </p:cTn>
                              </p:par>
                            </p:childTnLst>
                          </p:cTn>
                        </p:par>
                        <p:par>
                          <p:cTn id="36" fill="hold">
                            <p:stCondLst>
                              <p:cond delay="3000"/>
                            </p:stCondLst>
                            <p:childTnLst>
                              <p:par>
                                <p:cTn id="37" presetID="22" presetClass="entr" presetSubtype="4" fill="hold" grpId="0" nodeType="afterEffect">
                                  <p:stCondLst>
                                    <p:cond delay="0"/>
                                  </p:stCondLst>
                                  <p:childTnLst>
                                    <p:set>
                                      <p:cBhvr>
                                        <p:cTn id="38" dur="1" fill="hold">
                                          <p:stCondLst>
                                            <p:cond delay="0"/>
                                          </p:stCondLst>
                                        </p:cTn>
                                        <p:tgtEl>
                                          <p:spTgt spid="31">
                                            <p:txEl>
                                              <p:pRg st="0" end="0"/>
                                            </p:txEl>
                                          </p:spTgt>
                                        </p:tgtEl>
                                        <p:attrNameLst>
                                          <p:attrName>style.visibility</p:attrName>
                                        </p:attrNameLst>
                                      </p:cBhvr>
                                      <p:to>
                                        <p:strVal val="visible"/>
                                      </p:to>
                                    </p:set>
                                    <p:animEffect transition="in" filter="wipe(down)">
                                      <p:cBhvr>
                                        <p:cTn id="39" dur="500"/>
                                        <p:tgtEl>
                                          <p:spTgt spid="31">
                                            <p:txEl>
                                              <p:pRg st="0" end="0"/>
                                            </p:txEl>
                                          </p:spTgt>
                                        </p:tgtEl>
                                      </p:cBhvr>
                                    </p:animEffect>
                                  </p:childTnLst>
                                </p:cTn>
                              </p:par>
                            </p:childTnLst>
                          </p:cTn>
                        </p:par>
                        <p:par>
                          <p:cTn id="40" fill="hold">
                            <p:stCondLst>
                              <p:cond delay="3500"/>
                            </p:stCondLst>
                            <p:childTnLst>
                              <p:par>
                                <p:cTn id="41" presetID="53" presetClass="entr" presetSubtype="16" fill="hold" grpId="0" nodeType="afterEffect">
                                  <p:stCondLst>
                                    <p:cond delay="0"/>
                                  </p:stCondLst>
                                  <p:childTnLst>
                                    <p:set>
                                      <p:cBhvr>
                                        <p:cTn id="42" dur="1" fill="hold">
                                          <p:stCondLst>
                                            <p:cond delay="0"/>
                                          </p:stCondLst>
                                        </p:cTn>
                                        <p:tgtEl>
                                          <p:spTgt spid="32">
                                            <p:txEl>
                                              <p:pRg st="0" end="0"/>
                                            </p:txEl>
                                          </p:spTgt>
                                        </p:tgtEl>
                                        <p:attrNameLst>
                                          <p:attrName>style.visibility</p:attrName>
                                        </p:attrNameLst>
                                      </p:cBhvr>
                                      <p:to>
                                        <p:strVal val="visible"/>
                                      </p:to>
                                    </p:set>
                                    <p:anim calcmode="lin" valueType="num">
                                      <p:cBhvr>
                                        <p:cTn id="43" dur="500" fill="hold"/>
                                        <p:tgtEl>
                                          <p:spTgt spid="32">
                                            <p:txEl>
                                              <p:pRg st="0" end="0"/>
                                            </p:txEl>
                                          </p:spTgt>
                                        </p:tgtEl>
                                        <p:attrNameLst>
                                          <p:attrName>ppt_w</p:attrName>
                                        </p:attrNameLst>
                                      </p:cBhvr>
                                      <p:tavLst>
                                        <p:tav tm="0">
                                          <p:val>
                                            <p:fltVal val="0"/>
                                          </p:val>
                                        </p:tav>
                                        <p:tav tm="100000">
                                          <p:val>
                                            <p:strVal val="#ppt_w"/>
                                          </p:val>
                                        </p:tav>
                                      </p:tavLst>
                                    </p:anim>
                                    <p:anim calcmode="lin" valueType="num">
                                      <p:cBhvr>
                                        <p:cTn id="44" dur="500" fill="hold"/>
                                        <p:tgtEl>
                                          <p:spTgt spid="32">
                                            <p:txEl>
                                              <p:pRg st="0" end="0"/>
                                            </p:txEl>
                                          </p:spTgt>
                                        </p:tgtEl>
                                        <p:attrNameLst>
                                          <p:attrName>ppt_h</p:attrName>
                                        </p:attrNameLst>
                                      </p:cBhvr>
                                      <p:tavLst>
                                        <p:tav tm="0">
                                          <p:val>
                                            <p:fltVal val="0"/>
                                          </p:val>
                                        </p:tav>
                                        <p:tav tm="100000">
                                          <p:val>
                                            <p:strVal val="#ppt_h"/>
                                          </p:val>
                                        </p:tav>
                                      </p:tavLst>
                                    </p:anim>
                                    <p:animEffect transition="in" filter="fade">
                                      <p:cBhvr>
                                        <p:cTn id="45" dur="500"/>
                                        <p:tgtEl>
                                          <p:spTgt spid="32">
                                            <p:txEl>
                                              <p:pRg st="0" end="0"/>
                                            </p:txEl>
                                          </p:spTgt>
                                        </p:tgtEl>
                                      </p:cBhvr>
                                    </p:animEffect>
                                  </p:childTnLst>
                                </p:cTn>
                              </p:par>
                            </p:childTnLst>
                          </p:cTn>
                        </p:par>
                        <p:par>
                          <p:cTn id="46" fill="hold">
                            <p:stCondLst>
                              <p:cond delay="4000"/>
                            </p:stCondLst>
                            <p:childTnLst>
                              <p:par>
                                <p:cTn id="47" presetID="22" presetClass="entr" presetSubtype="4" fill="hold" grpId="0" nodeType="afterEffect">
                                  <p:stCondLst>
                                    <p:cond delay="0"/>
                                  </p:stCondLst>
                                  <p:childTnLst>
                                    <p:set>
                                      <p:cBhvr>
                                        <p:cTn id="48" dur="1" fill="hold">
                                          <p:stCondLst>
                                            <p:cond delay="0"/>
                                          </p:stCondLst>
                                        </p:cTn>
                                        <p:tgtEl>
                                          <p:spTgt spid="33">
                                            <p:txEl>
                                              <p:pRg st="0" end="0"/>
                                            </p:txEl>
                                          </p:spTgt>
                                        </p:tgtEl>
                                        <p:attrNameLst>
                                          <p:attrName>style.visibility</p:attrName>
                                        </p:attrNameLst>
                                      </p:cBhvr>
                                      <p:to>
                                        <p:strVal val="visible"/>
                                      </p:to>
                                    </p:set>
                                    <p:animEffect transition="in" filter="wipe(down)">
                                      <p:cBhvr>
                                        <p:cTn id="49"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uild="p"/>
      <p:bldP spid="27" grpId="0" build="p"/>
      <p:bldP spid="28" grpId="0" build="p"/>
      <p:bldP spid="29" grpId="0" build="p"/>
      <p:bldP spid="30" grpId="0" build="p"/>
      <p:bldP spid="31" grpId="0" build="p"/>
      <p:bldP spid="32" grpId="0" build="p"/>
      <p:bldP spid="3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3435630733"/>
              </p:ext>
            </p:extLst>
          </p:nvPr>
        </p:nvGraphicFramePr>
        <p:xfrm>
          <a:off x="1192532" y="1858292"/>
          <a:ext cx="5864200" cy="3909467"/>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 Placeholder 8">
            <a:extLst>
              <a:ext uri="{FF2B5EF4-FFF2-40B4-BE49-F238E27FC236}">
                <a16:creationId xmlns="" xmlns:a16="http://schemas.microsoft.com/office/drawing/2014/main" id="{9B4DD2CF-70B9-403D-9F94-D47A6A6BFB97}"/>
              </a:ext>
            </a:extLst>
          </p:cNvPr>
          <p:cNvSpPr txBox="1">
            <a:spLocks/>
          </p:cNvSpPr>
          <p:nvPr/>
        </p:nvSpPr>
        <p:spPr>
          <a:xfrm>
            <a:off x="8021632" y="2646331"/>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7" name="Text Placeholder 9">
            <a:extLst>
              <a:ext uri="{FF2B5EF4-FFF2-40B4-BE49-F238E27FC236}">
                <a16:creationId xmlns="" xmlns:a16="http://schemas.microsoft.com/office/drawing/2014/main" id="{DA3D8F14-3654-4818-9B03-5D2EF85C69FC}"/>
              </a:ext>
            </a:extLst>
          </p:cNvPr>
          <p:cNvSpPr txBox="1">
            <a:spLocks/>
          </p:cNvSpPr>
          <p:nvPr/>
        </p:nvSpPr>
        <p:spPr>
          <a:xfrm>
            <a:off x="8021632" y="2971244"/>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8" name="Text Placeholder 8">
            <a:extLst>
              <a:ext uri="{FF2B5EF4-FFF2-40B4-BE49-F238E27FC236}">
                <a16:creationId xmlns="" xmlns:a16="http://schemas.microsoft.com/office/drawing/2014/main" id="{C18F341D-B9E5-41A0-9DDC-61588B63F684}"/>
              </a:ext>
            </a:extLst>
          </p:cNvPr>
          <p:cNvSpPr txBox="1">
            <a:spLocks/>
          </p:cNvSpPr>
          <p:nvPr/>
        </p:nvSpPr>
        <p:spPr>
          <a:xfrm>
            <a:off x="8021632" y="4395342"/>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9" name="Text Placeholder 9">
            <a:extLst>
              <a:ext uri="{FF2B5EF4-FFF2-40B4-BE49-F238E27FC236}">
                <a16:creationId xmlns="" xmlns:a16="http://schemas.microsoft.com/office/drawing/2014/main" id="{19ACA646-0AC5-4D08-A755-9A7F46BDEA69}"/>
              </a:ext>
            </a:extLst>
          </p:cNvPr>
          <p:cNvSpPr txBox="1">
            <a:spLocks/>
          </p:cNvSpPr>
          <p:nvPr/>
        </p:nvSpPr>
        <p:spPr>
          <a:xfrm>
            <a:off x="8021632" y="4720255"/>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grpSp>
        <p:nvGrpSpPr>
          <p:cNvPr id="10" name="组合 9"/>
          <p:cNvGrpSpPr/>
          <p:nvPr/>
        </p:nvGrpSpPr>
        <p:grpSpPr>
          <a:xfrm>
            <a:off x="481368" y="440281"/>
            <a:ext cx="2007509" cy="721887"/>
            <a:chOff x="481368" y="440281"/>
            <a:chExt cx="2007509" cy="721887"/>
          </a:xfrm>
        </p:grpSpPr>
        <p:sp>
          <p:nvSpPr>
            <p:cNvPr id="11"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12"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图表分析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3" name="矩形 12"/>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9288688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p:cTn id="13" dur="5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6">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6">
                                            <p:txEl>
                                              <p:pRg st="0" end="0"/>
                                            </p:txEl>
                                          </p:spTgt>
                                        </p:tgtEl>
                                      </p:cBhvr>
                                    </p:animEffect>
                                  </p:childTnLst>
                                </p:cTn>
                              </p:par>
                            </p:childTnLst>
                          </p:cTn>
                        </p:par>
                        <p:par>
                          <p:cTn id="16" fill="hold">
                            <p:stCondLst>
                              <p:cond delay="1000"/>
                            </p:stCondLst>
                            <p:childTnLst>
                              <p:par>
                                <p:cTn id="17" presetID="22" presetClass="entr" presetSubtype="4" fill="hold" grpId="0"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wipe(down)">
                                      <p:cBhvr>
                                        <p:cTn id="19" dur="500"/>
                                        <p:tgtEl>
                                          <p:spTgt spid="7">
                                            <p:txEl>
                                              <p:pRg st="0" end="0"/>
                                            </p:txEl>
                                          </p:spTgt>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 calcmode="lin" valueType="num">
                                      <p:cBhvr>
                                        <p:cTn id="23"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8">
                                            <p:txEl>
                                              <p:pRg st="0" end="0"/>
                                            </p:txEl>
                                          </p:spTgt>
                                        </p:tgtEl>
                                      </p:cBhvr>
                                    </p:animEffect>
                                  </p:childTnLst>
                                </p:cTn>
                              </p:par>
                            </p:childTnLst>
                          </p:cTn>
                        </p:par>
                        <p:par>
                          <p:cTn id="26" fill="hold">
                            <p:stCondLst>
                              <p:cond delay="2000"/>
                            </p:stCondLst>
                            <p:childTnLst>
                              <p:par>
                                <p:cTn id="27" presetID="22" presetClass="entr" presetSubtype="4" fill="hold" grpId="0" nodeType="after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Effect transition="in" filter="wipe(down)">
                                      <p:cBhvr>
                                        <p:cTn id="29" dur="5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P spid="6" grpId="0" build="p"/>
      <p:bldP spid="7" grpId="0" build="p"/>
      <p:bldP spid="8" grpId="0" build="p"/>
      <p:bldP spid="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图表 1"/>
          <p:cNvGraphicFramePr/>
          <p:nvPr>
            <p:extLst>
              <p:ext uri="{D42A27DB-BD31-4B8C-83A1-F6EECF244321}">
                <p14:modId xmlns:p14="http://schemas.microsoft.com/office/powerpoint/2010/main" val="3836283177"/>
              </p:ext>
            </p:extLst>
          </p:nvPr>
        </p:nvGraphicFramePr>
        <p:xfrm>
          <a:off x="2193471" y="1397431"/>
          <a:ext cx="7770864" cy="5180577"/>
        </p:xfrm>
        <a:graphic>
          <a:graphicData uri="http://schemas.openxmlformats.org/drawingml/2006/chart">
            <c:chart xmlns:c="http://schemas.openxmlformats.org/drawingml/2006/chart" xmlns:r="http://schemas.openxmlformats.org/officeDocument/2006/relationships" r:id="rId3"/>
          </a:graphicData>
        </a:graphic>
      </p:graphicFrame>
      <p:sp>
        <p:nvSpPr>
          <p:cNvPr id="3" name="任意多边形 2"/>
          <p:cNvSpPr/>
          <p:nvPr/>
        </p:nvSpPr>
        <p:spPr>
          <a:xfrm>
            <a:off x="5203217" y="2090690"/>
            <a:ext cx="2680547" cy="3268980"/>
          </a:xfrm>
          <a:custGeom>
            <a:avLst/>
            <a:gdLst>
              <a:gd name="connsiteX0" fmla="*/ 628650 w 2023110"/>
              <a:gd name="connsiteY0" fmla="*/ 0 h 2480310"/>
              <a:gd name="connsiteX1" fmla="*/ 2023110 w 2023110"/>
              <a:gd name="connsiteY1" fmla="*/ 1005840 h 2480310"/>
              <a:gd name="connsiteX2" fmla="*/ 1394460 w 2023110"/>
              <a:gd name="connsiteY2" fmla="*/ 2480310 h 2480310"/>
              <a:gd name="connsiteX3" fmla="*/ 354330 w 2023110"/>
              <a:gd name="connsiteY3" fmla="*/ 1885950 h 2480310"/>
              <a:gd name="connsiteX4" fmla="*/ 0 w 2023110"/>
              <a:gd name="connsiteY4" fmla="*/ 1234440 h 2480310"/>
              <a:gd name="connsiteX5" fmla="*/ 628650 w 2023110"/>
              <a:gd name="connsiteY5" fmla="*/ 0 h 2480310"/>
              <a:gd name="connsiteX0" fmla="*/ 651016 w 2023110"/>
              <a:gd name="connsiteY0" fmla="*/ 0 h 2470785"/>
              <a:gd name="connsiteX1" fmla="*/ 2023110 w 2023110"/>
              <a:gd name="connsiteY1" fmla="*/ 996315 h 2470785"/>
              <a:gd name="connsiteX2" fmla="*/ 1394460 w 2023110"/>
              <a:gd name="connsiteY2" fmla="*/ 2470785 h 2470785"/>
              <a:gd name="connsiteX3" fmla="*/ 354330 w 2023110"/>
              <a:gd name="connsiteY3" fmla="*/ 1876425 h 2470785"/>
              <a:gd name="connsiteX4" fmla="*/ 0 w 2023110"/>
              <a:gd name="connsiteY4" fmla="*/ 1224915 h 2470785"/>
              <a:gd name="connsiteX5" fmla="*/ 651016 w 2023110"/>
              <a:gd name="connsiteY5" fmla="*/ 0 h 2470785"/>
              <a:gd name="connsiteX0" fmla="*/ 651016 w 2023110"/>
              <a:gd name="connsiteY0" fmla="*/ 0 h 2451735"/>
              <a:gd name="connsiteX1" fmla="*/ 2023110 w 2023110"/>
              <a:gd name="connsiteY1" fmla="*/ 996315 h 2451735"/>
              <a:gd name="connsiteX2" fmla="*/ 1394460 w 2023110"/>
              <a:gd name="connsiteY2" fmla="*/ 2451735 h 2451735"/>
              <a:gd name="connsiteX3" fmla="*/ 354330 w 2023110"/>
              <a:gd name="connsiteY3" fmla="*/ 1876425 h 2451735"/>
              <a:gd name="connsiteX4" fmla="*/ 0 w 2023110"/>
              <a:gd name="connsiteY4" fmla="*/ 1224915 h 2451735"/>
              <a:gd name="connsiteX5" fmla="*/ 651016 w 2023110"/>
              <a:gd name="connsiteY5" fmla="*/ 0 h 2451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23110" h="2451735">
                <a:moveTo>
                  <a:pt x="651016" y="0"/>
                </a:moveTo>
                <a:lnTo>
                  <a:pt x="2023110" y="996315"/>
                </a:lnTo>
                <a:lnTo>
                  <a:pt x="1394460" y="2451735"/>
                </a:lnTo>
                <a:lnTo>
                  <a:pt x="354330" y="1876425"/>
                </a:lnTo>
                <a:lnTo>
                  <a:pt x="0" y="1224915"/>
                </a:lnTo>
                <a:lnTo>
                  <a:pt x="651016" y="0"/>
                </a:lnTo>
                <a:close/>
              </a:path>
            </a:pathLst>
          </a:custGeom>
          <a:solidFill>
            <a:srgbClr val="4F4D50">
              <a:alpha val="71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 name="任意多边形 3"/>
          <p:cNvSpPr/>
          <p:nvPr/>
        </p:nvSpPr>
        <p:spPr>
          <a:xfrm>
            <a:off x="4482534" y="3237068"/>
            <a:ext cx="2286000" cy="1739900"/>
          </a:xfrm>
          <a:custGeom>
            <a:avLst/>
            <a:gdLst>
              <a:gd name="connsiteX0" fmla="*/ 0 w 1714500"/>
              <a:gd name="connsiteY0" fmla="*/ 137160 h 1314450"/>
              <a:gd name="connsiteX1" fmla="*/ 662940 w 1714500"/>
              <a:gd name="connsiteY1" fmla="*/ 1314450 h 1314450"/>
              <a:gd name="connsiteX2" fmla="*/ 1543050 w 1714500"/>
              <a:gd name="connsiteY2" fmla="*/ 971550 h 1314450"/>
              <a:gd name="connsiteX3" fmla="*/ 1714500 w 1714500"/>
              <a:gd name="connsiteY3" fmla="*/ 377190 h 1314450"/>
              <a:gd name="connsiteX4" fmla="*/ 1211580 w 1714500"/>
              <a:gd name="connsiteY4" fmla="*/ 0 h 1314450"/>
              <a:gd name="connsiteX5" fmla="*/ 0 w 1714500"/>
              <a:gd name="connsiteY5" fmla="*/ 137160 h 1314450"/>
              <a:gd name="connsiteX0" fmla="*/ 0 w 1714500"/>
              <a:gd name="connsiteY0" fmla="*/ 153035 h 1314450"/>
              <a:gd name="connsiteX1" fmla="*/ 662940 w 1714500"/>
              <a:gd name="connsiteY1" fmla="*/ 1314450 h 1314450"/>
              <a:gd name="connsiteX2" fmla="*/ 1543050 w 1714500"/>
              <a:gd name="connsiteY2" fmla="*/ 971550 h 1314450"/>
              <a:gd name="connsiteX3" fmla="*/ 1714500 w 1714500"/>
              <a:gd name="connsiteY3" fmla="*/ 377190 h 1314450"/>
              <a:gd name="connsiteX4" fmla="*/ 1211580 w 1714500"/>
              <a:gd name="connsiteY4" fmla="*/ 0 h 1314450"/>
              <a:gd name="connsiteX5" fmla="*/ 0 w 1714500"/>
              <a:gd name="connsiteY5" fmla="*/ 153035 h 1314450"/>
              <a:gd name="connsiteX0" fmla="*/ 0 w 1714500"/>
              <a:gd name="connsiteY0" fmla="*/ 153035 h 1304925"/>
              <a:gd name="connsiteX1" fmla="*/ 647065 w 1714500"/>
              <a:gd name="connsiteY1" fmla="*/ 1304925 h 1304925"/>
              <a:gd name="connsiteX2" fmla="*/ 1543050 w 1714500"/>
              <a:gd name="connsiteY2" fmla="*/ 971550 h 1304925"/>
              <a:gd name="connsiteX3" fmla="*/ 1714500 w 1714500"/>
              <a:gd name="connsiteY3" fmla="*/ 377190 h 1304925"/>
              <a:gd name="connsiteX4" fmla="*/ 1211580 w 1714500"/>
              <a:gd name="connsiteY4" fmla="*/ 0 h 1304925"/>
              <a:gd name="connsiteX5" fmla="*/ 0 w 1714500"/>
              <a:gd name="connsiteY5" fmla="*/ 153035 h 1304925"/>
              <a:gd name="connsiteX0" fmla="*/ 0 w 1714500"/>
              <a:gd name="connsiteY0" fmla="*/ 153035 h 1304925"/>
              <a:gd name="connsiteX1" fmla="*/ 647065 w 1714500"/>
              <a:gd name="connsiteY1" fmla="*/ 1304925 h 1304925"/>
              <a:gd name="connsiteX2" fmla="*/ 1511300 w 1714500"/>
              <a:gd name="connsiteY2" fmla="*/ 981075 h 1304925"/>
              <a:gd name="connsiteX3" fmla="*/ 1714500 w 1714500"/>
              <a:gd name="connsiteY3" fmla="*/ 377190 h 1304925"/>
              <a:gd name="connsiteX4" fmla="*/ 1211580 w 1714500"/>
              <a:gd name="connsiteY4" fmla="*/ 0 h 1304925"/>
              <a:gd name="connsiteX5" fmla="*/ 0 w 1714500"/>
              <a:gd name="connsiteY5" fmla="*/ 153035 h 1304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14500" h="1304925">
                <a:moveTo>
                  <a:pt x="0" y="153035"/>
                </a:moveTo>
                <a:lnTo>
                  <a:pt x="647065" y="1304925"/>
                </a:lnTo>
                <a:lnTo>
                  <a:pt x="1511300" y="981075"/>
                </a:lnTo>
                <a:lnTo>
                  <a:pt x="1714500" y="377190"/>
                </a:lnTo>
                <a:lnTo>
                  <a:pt x="1211580" y="0"/>
                </a:lnTo>
                <a:lnTo>
                  <a:pt x="0" y="153035"/>
                </a:lnTo>
                <a:close/>
              </a:path>
            </a:pathLst>
          </a:custGeom>
          <a:solidFill>
            <a:srgbClr val="9FB8D6">
              <a:alpha val="7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5" name="组合 4"/>
          <p:cNvGrpSpPr/>
          <p:nvPr/>
        </p:nvGrpSpPr>
        <p:grpSpPr>
          <a:xfrm>
            <a:off x="4016795" y="3515397"/>
            <a:ext cx="415725" cy="215443"/>
            <a:chOff x="1412401" y="2014654"/>
            <a:chExt cx="311796" cy="161583"/>
          </a:xfrm>
          <a:solidFill>
            <a:srgbClr val="DD7882"/>
          </a:solidFill>
        </p:grpSpPr>
        <p:sp>
          <p:nvSpPr>
            <p:cNvPr id="6" name="圆角矩形 5"/>
            <p:cNvSpPr/>
            <p:nvPr/>
          </p:nvSpPr>
          <p:spPr>
            <a:xfrm>
              <a:off x="1421651" y="2041976"/>
              <a:ext cx="302546" cy="112512"/>
            </a:xfrm>
            <a:prstGeom prst="roundRect">
              <a:avLst>
                <a:gd name="adj" fmla="val 23016"/>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33" dirty="0"/>
            </a:p>
          </p:txBody>
        </p:sp>
        <p:sp>
          <p:nvSpPr>
            <p:cNvPr id="7" name="TextBox 6"/>
            <p:cNvSpPr txBox="1"/>
            <p:nvPr/>
          </p:nvSpPr>
          <p:spPr>
            <a:xfrm>
              <a:off x="1412401" y="2014654"/>
              <a:ext cx="255071" cy="161583"/>
            </a:xfrm>
            <a:prstGeom prst="rect">
              <a:avLst/>
            </a:prstGeom>
            <a:noFill/>
          </p:spPr>
          <p:txBody>
            <a:bodyPr wrap="square" rtlCol="0">
              <a:spAutoFit/>
            </a:bodyPr>
            <a:lstStyle/>
            <a:p>
              <a:r>
                <a:rPr lang="en-US" altLang="zh-CN" sz="800" dirty="0">
                  <a:solidFill>
                    <a:schemeClr val="bg1"/>
                  </a:solidFill>
                </a:rPr>
                <a:t>4.4</a:t>
              </a:r>
              <a:endParaRPr lang="zh-CN" altLang="en-US" sz="800" dirty="0">
                <a:solidFill>
                  <a:schemeClr val="bg1"/>
                </a:solidFill>
              </a:endParaRPr>
            </a:p>
          </p:txBody>
        </p:sp>
      </p:grpSp>
      <p:grpSp>
        <p:nvGrpSpPr>
          <p:cNvPr id="8" name="组合 7"/>
          <p:cNvGrpSpPr/>
          <p:nvPr/>
        </p:nvGrpSpPr>
        <p:grpSpPr>
          <a:xfrm>
            <a:off x="6229835" y="1951722"/>
            <a:ext cx="416395" cy="215444"/>
            <a:chOff x="1421651" y="2014191"/>
            <a:chExt cx="312297" cy="161583"/>
          </a:xfrm>
          <a:solidFill>
            <a:srgbClr val="5DABA8"/>
          </a:solidFill>
        </p:grpSpPr>
        <p:sp>
          <p:nvSpPr>
            <p:cNvPr id="9" name="圆角矩形 8"/>
            <p:cNvSpPr/>
            <p:nvPr/>
          </p:nvSpPr>
          <p:spPr>
            <a:xfrm>
              <a:off x="1421651" y="2041976"/>
              <a:ext cx="302546" cy="112512"/>
            </a:xfrm>
            <a:prstGeom prst="roundRect">
              <a:avLst>
                <a:gd name="adj" fmla="val 23016"/>
              </a:avLst>
            </a:prstGeom>
            <a:solidFill>
              <a:srgbClr val="4F4D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533" dirty="0"/>
            </a:p>
          </p:txBody>
        </p:sp>
        <p:sp>
          <p:nvSpPr>
            <p:cNvPr id="10" name="TextBox 9"/>
            <p:cNvSpPr txBox="1"/>
            <p:nvPr/>
          </p:nvSpPr>
          <p:spPr>
            <a:xfrm>
              <a:off x="1432924" y="2014191"/>
              <a:ext cx="301024" cy="161583"/>
            </a:xfrm>
            <a:prstGeom prst="rect">
              <a:avLst/>
            </a:prstGeom>
            <a:noFill/>
          </p:spPr>
          <p:txBody>
            <a:bodyPr wrap="square" rtlCol="0">
              <a:spAutoFit/>
            </a:bodyPr>
            <a:lstStyle/>
            <a:p>
              <a:r>
                <a:rPr lang="en-US" altLang="zh-CN" sz="800" dirty="0">
                  <a:solidFill>
                    <a:schemeClr val="bg1"/>
                  </a:solidFill>
                </a:rPr>
                <a:t>5.2</a:t>
              </a:r>
              <a:endParaRPr lang="zh-CN" altLang="en-US" sz="800" dirty="0">
                <a:solidFill>
                  <a:schemeClr val="bg1"/>
                </a:solidFill>
              </a:endParaRPr>
            </a:p>
          </p:txBody>
        </p:sp>
      </p:grpSp>
      <p:sp>
        <p:nvSpPr>
          <p:cNvPr id="14" name="Text Placeholder 8">
            <a:extLst>
              <a:ext uri="{FF2B5EF4-FFF2-40B4-BE49-F238E27FC236}">
                <a16:creationId xmlns="" xmlns:a16="http://schemas.microsoft.com/office/drawing/2014/main" id="{47D1EFEE-7F10-43B0-A8CA-5AEE04F8D25A}"/>
              </a:ext>
            </a:extLst>
          </p:cNvPr>
          <p:cNvSpPr txBox="1">
            <a:spLocks/>
          </p:cNvSpPr>
          <p:nvPr/>
        </p:nvSpPr>
        <p:spPr>
          <a:xfrm>
            <a:off x="1264296" y="2401175"/>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15" name="Text Placeholder 9">
            <a:extLst>
              <a:ext uri="{FF2B5EF4-FFF2-40B4-BE49-F238E27FC236}">
                <a16:creationId xmlns="" xmlns:a16="http://schemas.microsoft.com/office/drawing/2014/main" id="{067A25C2-053B-438C-A4E0-D08B1806DFE9}"/>
              </a:ext>
            </a:extLst>
          </p:cNvPr>
          <p:cNvSpPr txBox="1">
            <a:spLocks/>
          </p:cNvSpPr>
          <p:nvPr/>
        </p:nvSpPr>
        <p:spPr>
          <a:xfrm>
            <a:off x="1264296" y="2700447"/>
            <a:ext cx="1941292"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16" name="Text Placeholder 8">
            <a:extLst>
              <a:ext uri="{FF2B5EF4-FFF2-40B4-BE49-F238E27FC236}">
                <a16:creationId xmlns="" xmlns:a16="http://schemas.microsoft.com/office/drawing/2014/main" id="{4A09C292-DC90-44DC-8CDF-B37481FC59D5}"/>
              </a:ext>
            </a:extLst>
          </p:cNvPr>
          <p:cNvSpPr txBox="1">
            <a:spLocks/>
          </p:cNvSpPr>
          <p:nvPr/>
        </p:nvSpPr>
        <p:spPr>
          <a:xfrm>
            <a:off x="1264296" y="4112894"/>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17" name="Text Placeholder 9">
            <a:extLst>
              <a:ext uri="{FF2B5EF4-FFF2-40B4-BE49-F238E27FC236}">
                <a16:creationId xmlns="" xmlns:a16="http://schemas.microsoft.com/office/drawing/2014/main" id="{8DA5C412-618E-469E-8B5F-C1517C0763EE}"/>
              </a:ext>
            </a:extLst>
          </p:cNvPr>
          <p:cNvSpPr txBox="1">
            <a:spLocks/>
          </p:cNvSpPr>
          <p:nvPr/>
        </p:nvSpPr>
        <p:spPr>
          <a:xfrm>
            <a:off x="1264296" y="4412166"/>
            <a:ext cx="1941292"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18" name="Text Placeholder 8">
            <a:extLst>
              <a:ext uri="{FF2B5EF4-FFF2-40B4-BE49-F238E27FC236}">
                <a16:creationId xmlns="" xmlns:a16="http://schemas.microsoft.com/office/drawing/2014/main" id="{937E6E1F-DBC0-4851-B2BB-984D1578C69B}"/>
              </a:ext>
            </a:extLst>
          </p:cNvPr>
          <p:cNvSpPr txBox="1">
            <a:spLocks/>
          </p:cNvSpPr>
          <p:nvPr/>
        </p:nvSpPr>
        <p:spPr>
          <a:xfrm>
            <a:off x="8952218" y="2401175"/>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19" name="Text Placeholder 9">
            <a:extLst>
              <a:ext uri="{FF2B5EF4-FFF2-40B4-BE49-F238E27FC236}">
                <a16:creationId xmlns="" xmlns:a16="http://schemas.microsoft.com/office/drawing/2014/main" id="{360CF663-C240-451A-89BA-1B468DC3AD3A}"/>
              </a:ext>
            </a:extLst>
          </p:cNvPr>
          <p:cNvSpPr txBox="1">
            <a:spLocks/>
          </p:cNvSpPr>
          <p:nvPr/>
        </p:nvSpPr>
        <p:spPr>
          <a:xfrm>
            <a:off x="8952218" y="2700447"/>
            <a:ext cx="1941292"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0" name="Text Placeholder 8">
            <a:extLst>
              <a:ext uri="{FF2B5EF4-FFF2-40B4-BE49-F238E27FC236}">
                <a16:creationId xmlns="" xmlns:a16="http://schemas.microsoft.com/office/drawing/2014/main" id="{92E4509F-C436-49AE-B8C7-5205600CD8E0}"/>
              </a:ext>
            </a:extLst>
          </p:cNvPr>
          <p:cNvSpPr txBox="1">
            <a:spLocks/>
          </p:cNvSpPr>
          <p:nvPr/>
        </p:nvSpPr>
        <p:spPr>
          <a:xfrm>
            <a:off x="8952218" y="4112894"/>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4" name="Text Placeholder 9">
            <a:extLst>
              <a:ext uri="{FF2B5EF4-FFF2-40B4-BE49-F238E27FC236}">
                <a16:creationId xmlns="" xmlns:a16="http://schemas.microsoft.com/office/drawing/2014/main" id="{D2DECDD4-637B-41E9-B03D-E9F473CFC198}"/>
              </a:ext>
            </a:extLst>
          </p:cNvPr>
          <p:cNvSpPr txBox="1">
            <a:spLocks/>
          </p:cNvSpPr>
          <p:nvPr/>
        </p:nvSpPr>
        <p:spPr>
          <a:xfrm>
            <a:off x="8952218" y="4412166"/>
            <a:ext cx="1941292"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grpSp>
        <p:nvGrpSpPr>
          <p:cNvPr id="21" name="组合 20"/>
          <p:cNvGrpSpPr/>
          <p:nvPr/>
        </p:nvGrpSpPr>
        <p:grpSpPr>
          <a:xfrm>
            <a:off x="481368" y="440281"/>
            <a:ext cx="2007509" cy="721887"/>
            <a:chOff x="481368" y="440281"/>
            <a:chExt cx="2007509" cy="721887"/>
          </a:xfrm>
        </p:grpSpPr>
        <p:sp>
          <p:nvSpPr>
            <p:cNvPr id="22"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3"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图表分析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5" name="矩形 24"/>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58431203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 calcmode="lin" valueType="num">
                                      <p:cBhvr>
                                        <p:cTn id="7" dur="500" fill="hold"/>
                                        <p:tgtEl>
                                          <p:spTgt spid="14">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4">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4">
                                            <p:txEl>
                                              <p:pRg st="0" end="0"/>
                                            </p:txEl>
                                          </p:spTgt>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15">
                                            <p:txEl>
                                              <p:pRg st="0" end="0"/>
                                            </p:txEl>
                                          </p:spTgt>
                                        </p:tgtEl>
                                        <p:attrNameLst>
                                          <p:attrName>style.visibility</p:attrName>
                                        </p:attrNameLst>
                                      </p:cBhvr>
                                      <p:to>
                                        <p:strVal val="visible"/>
                                      </p:to>
                                    </p:set>
                                    <p:animEffect transition="in" filter="wipe(down)">
                                      <p:cBhvr>
                                        <p:cTn id="13" dur="500"/>
                                        <p:tgtEl>
                                          <p:spTgt spid="15">
                                            <p:txEl>
                                              <p:pRg st="0" end="0"/>
                                            </p:txEl>
                                          </p:spTgt>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16">
                                            <p:txEl>
                                              <p:pRg st="0" end="0"/>
                                            </p:txEl>
                                          </p:spTgt>
                                        </p:tgtEl>
                                        <p:attrNameLst>
                                          <p:attrName>style.visibility</p:attrName>
                                        </p:attrNameLst>
                                      </p:cBhvr>
                                      <p:to>
                                        <p:strVal val="visible"/>
                                      </p:to>
                                    </p:set>
                                    <p:anim calcmode="lin" valueType="num">
                                      <p:cBhvr>
                                        <p:cTn id="1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1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19" dur="500"/>
                                        <p:tgtEl>
                                          <p:spTgt spid="16">
                                            <p:txEl>
                                              <p:pRg st="0" end="0"/>
                                            </p:txEl>
                                          </p:spTgt>
                                        </p:tgtEl>
                                      </p:cBhvr>
                                    </p:animEffect>
                                  </p:childTnLst>
                                </p:cTn>
                              </p:par>
                            </p:childTnLst>
                          </p:cTn>
                        </p:par>
                        <p:par>
                          <p:cTn id="20" fill="hold">
                            <p:stCondLst>
                              <p:cond delay="1500"/>
                            </p:stCondLst>
                            <p:childTnLst>
                              <p:par>
                                <p:cTn id="21" presetID="22" presetClass="entr" presetSubtype="4" fill="hold" grpId="0" nodeType="after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Effect transition="in" filter="wipe(down)">
                                      <p:cBhvr>
                                        <p:cTn id="23" dur="500"/>
                                        <p:tgtEl>
                                          <p:spTgt spid="17">
                                            <p:txEl>
                                              <p:pRg st="0" end="0"/>
                                            </p:txEl>
                                          </p:spTgt>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18">
                                            <p:txEl>
                                              <p:pRg st="0" end="0"/>
                                            </p:txEl>
                                          </p:spTgt>
                                        </p:tgtEl>
                                        <p:attrNameLst>
                                          <p:attrName>style.visibility</p:attrName>
                                        </p:attrNameLst>
                                      </p:cBhvr>
                                      <p:to>
                                        <p:strVal val="visible"/>
                                      </p:to>
                                    </p:set>
                                    <p:anim calcmode="lin" valueType="num">
                                      <p:cBhvr>
                                        <p:cTn id="27" dur="500" fill="hold"/>
                                        <p:tgtEl>
                                          <p:spTgt spid="18">
                                            <p:txEl>
                                              <p:pRg st="0" end="0"/>
                                            </p:txEl>
                                          </p:spTgt>
                                        </p:tgtEl>
                                        <p:attrNameLst>
                                          <p:attrName>ppt_w</p:attrName>
                                        </p:attrNameLst>
                                      </p:cBhvr>
                                      <p:tavLst>
                                        <p:tav tm="0">
                                          <p:val>
                                            <p:fltVal val="0"/>
                                          </p:val>
                                        </p:tav>
                                        <p:tav tm="100000">
                                          <p:val>
                                            <p:strVal val="#ppt_w"/>
                                          </p:val>
                                        </p:tav>
                                      </p:tavLst>
                                    </p:anim>
                                    <p:anim calcmode="lin" valueType="num">
                                      <p:cBhvr>
                                        <p:cTn id="28" dur="500" fill="hold"/>
                                        <p:tgtEl>
                                          <p:spTgt spid="18">
                                            <p:txEl>
                                              <p:pRg st="0" end="0"/>
                                            </p:txEl>
                                          </p:spTgt>
                                        </p:tgtEl>
                                        <p:attrNameLst>
                                          <p:attrName>ppt_h</p:attrName>
                                        </p:attrNameLst>
                                      </p:cBhvr>
                                      <p:tavLst>
                                        <p:tav tm="0">
                                          <p:val>
                                            <p:fltVal val="0"/>
                                          </p:val>
                                        </p:tav>
                                        <p:tav tm="100000">
                                          <p:val>
                                            <p:strVal val="#ppt_h"/>
                                          </p:val>
                                        </p:tav>
                                      </p:tavLst>
                                    </p:anim>
                                    <p:animEffect transition="in" filter="fade">
                                      <p:cBhvr>
                                        <p:cTn id="29" dur="500"/>
                                        <p:tgtEl>
                                          <p:spTgt spid="18">
                                            <p:txEl>
                                              <p:pRg st="0" end="0"/>
                                            </p:txEl>
                                          </p:spTgt>
                                        </p:tgtEl>
                                      </p:cBhvr>
                                    </p:animEffect>
                                  </p:childTnLst>
                                </p:cTn>
                              </p:par>
                            </p:childTnLst>
                          </p:cTn>
                        </p:par>
                        <p:par>
                          <p:cTn id="30" fill="hold">
                            <p:stCondLst>
                              <p:cond delay="2500"/>
                            </p:stCondLst>
                            <p:childTnLst>
                              <p:par>
                                <p:cTn id="31" presetID="22" presetClass="entr" presetSubtype="4" fill="hold" grpId="0" nodeType="after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down)">
                                      <p:cBhvr>
                                        <p:cTn id="33" dur="500"/>
                                        <p:tgtEl>
                                          <p:spTgt spid="19">
                                            <p:txEl>
                                              <p:pRg st="0" end="0"/>
                                            </p:txEl>
                                          </p:spTgt>
                                        </p:tgtEl>
                                      </p:cBhvr>
                                    </p:animEffect>
                                  </p:childTnLst>
                                </p:cTn>
                              </p:par>
                            </p:childTnLst>
                          </p:cTn>
                        </p:par>
                        <p:par>
                          <p:cTn id="34" fill="hold">
                            <p:stCondLst>
                              <p:cond delay="3000"/>
                            </p:stCondLst>
                            <p:childTnLst>
                              <p:par>
                                <p:cTn id="35" presetID="53" presetClass="entr" presetSubtype="16" fill="hold" grpId="0" nodeType="afterEffect">
                                  <p:stCondLst>
                                    <p:cond delay="0"/>
                                  </p:stCondLst>
                                  <p:childTnLst>
                                    <p:set>
                                      <p:cBhvr>
                                        <p:cTn id="36" dur="1" fill="hold">
                                          <p:stCondLst>
                                            <p:cond delay="0"/>
                                          </p:stCondLst>
                                        </p:cTn>
                                        <p:tgtEl>
                                          <p:spTgt spid="20">
                                            <p:txEl>
                                              <p:pRg st="0" end="0"/>
                                            </p:txEl>
                                          </p:spTgt>
                                        </p:tgtEl>
                                        <p:attrNameLst>
                                          <p:attrName>style.visibility</p:attrName>
                                        </p:attrNameLst>
                                      </p:cBhvr>
                                      <p:to>
                                        <p:strVal val="visible"/>
                                      </p:to>
                                    </p:set>
                                    <p:anim calcmode="lin" valueType="num">
                                      <p:cBhvr>
                                        <p:cTn id="37" dur="500" fill="hold"/>
                                        <p:tgtEl>
                                          <p:spTgt spid="20">
                                            <p:txEl>
                                              <p:pRg st="0" end="0"/>
                                            </p:txEl>
                                          </p:spTgt>
                                        </p:tgtEl>
                                        <p:attrNameLst>
                                          <p:attrName>ppt_w</p:attrName>
                                        </p:attrNameLst>
                                      </p:cBhvr>
                                      <p:tavLst>
                                        <p:tav tm="0">
                                          <p:val>
                                            <p:fltVal val="0"/>
                                          </p:val>
                                        </p:tav>
                                        <p:tav tm="100000">
                                          <p:val>
                                            <p:strVal val="#ppt_w"/>
                                          </p:val>
                                        </p:tav>
                                      </p:tavLst>
                                    </p:anim>
                                    <p:anim calcmode="lin" valueType="num">
                                      <p:cBhvr>
                                        <p:cTn id="38" dur="500" fill="hold"/>
                                        <p:tgtEl>
                                          <p:spTgt spid="20">
                                            <p:txEl>
                                              <p:pRg st="0" end="0"/>
                                            </p:txEl>
                                          </p:spTgt>
                                        </p:tgtEl>
                                        <p:attrNameLst>
                                          <p:attrName>ppt_h</p:attrName>
                                        </p:attrNameLst>
                                      </p:cBhvr>
                                      <p:tavLst>
                                        <p:tav tm="0">
                                          <p:val>
                                            <p:fltVal val="0"/>
                                          </p:val>
                                        </p:tav>
                                        <p:tav tm="100000">
                                          <p:val>
                                            <p:strVal val="#ppt_h"/>
                                          </p:val>
                                        </p:tav>
                                      </p:tavLst>
                                    </p:anim>
                                    <p:animEffect transition="in" filter="fade">
                                      <p:cBhvr>
                                        <p:cTn id="39" dur="500"/>
                                        <p:tgtEl>
                                          <p:spTgt spid="20">
                                            <p:txEl>
                                              <p:pRg st="0" end="0"/>
                                            </p:txEl>
                                          </p:spTgt>
                                        </p:tgtEl>
                                      </p:cBhvr>
                                    </p:animEffect>
                                  </p:childTnLst>
                                </p:cTn>
                              </p:par>
                            </p:childTnLst>
                          </p:cTn>
                        </p:par>
                        <p:par>
                          <p:cTn id="40" fill="hold">
                            <p:stCondLst>
                              <p:cond delay="3500"/>
                            </p:stCondLst>
                            <p:childTnLst>
                              <p:par>
                                <p:cTn id="41" presetID="22" presetClass="entr" presetSubtype="4" fill="hold" grpId="0" nodeType="afterEffect">
                                  <p:stCondLst>
                                    <p:cond delay="0"/>
                                  </p:stCondLst>
                                  <p:childTnLst>
                                    <p:set>
                                      <p:cBhvr>
                                        <p:cTn id="42" dur="1" fill="hold">
                                          <p:stCondLst>
                                            <p:cond delay="0"/>
                                          </p:stCondLst>
                                        </p:cTn>
                                        <p:tgtEl>
                                          <p:spTgt spid="24">
                                            <p:txEl>
                                              <p:pRg st="0" end="0"/>
                                            </p:txEl>
                                          </p:spTgt>
                                        </p:tgtEl>
                                        <p:attrNameLst>
                                          <p:attrName>style.visibility</p:attrName>
                                        </p:attrNameLst>
                                      </p:cBhvr>
                                      <p:to>
                                        <p:strVal val="visible"/>
                                      </p:to>
                                    </p:set>
                                    <p:animEffect transition="in" filter="wipe(down)">
                                      <p:cBhvr>
                                        <p:cTn id="43" dur="500"/>
                                        <p:tgtEl>
                                          <p:spTgt spid="2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15" grpId="0" build="p"/>
      <p:bldP spid="16" grpId="0" build="p"/>
      <p:bldP spid="17" grpId="0" build="p"/>
      <p:bldP spid="18" grpId="0" build="p"/>
      <p:bldP spid="19" grpId="0" build="p"/>
      <p:bldP spid="20" grpId="0" build="p"/>
      <p:bldP spid="24"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Chart 10"/>
          <p:cNvGraphicFramePr/>
          <p:nvPr>
            <p:extLst>
              <p:ext uri="{D42A27DB-BD31-4B8C-83A1-F6EECF244321}">
                <p14:modId xmlns:p14="http://schemas.microsoft.com/office/powerpoint/2010/main" val="1628347749"/>
              </p:ext>
            </p:extLst>
          </p:nvPr>
        </p:nvGraphicFramePr>
        <p:xfrm>
          <a:off x="1618262" y="1527549"/>
          <a:ext cx="8674261" cy="3466926"/>
        </p:xfrm>
        <a:graphic>
          <a:graphicData uri="http://schemas.openxmlformats.org/drawingml/2006/chart">
            <c:chart xmlns:c="http://schemas.openxmlformats.org/drawingml/2006/chart" xmlns:r="http://schemas.openxmlformats.org/officeDocument/2006/relationships" r:id="rId3"/>
          </a:graphicData>
        </a:graphic>
      </p:graphicFrame>
      <p:grpSp>
        <p:nvGrpSpPr>
          <p:cNvPr id="2" name="组合 1"/>
          <p:cNvGrpSpPr/>
          <p:nvPr/>
        </p:nvGrpSpPr>
        <p:grpSpPr>
          <a:xfrm>
            <a:off x="1850088" y="5392002"/>
            <a:ext cx="568325" cy="530225"/>
            <a:chOff x="1850088" y="5392002"/>
            <a:chExt cx="568325" cy="530225"/>
          </a:xfrm>
        </p:grpSpPr>
        <p:sp>
          <p:nvSpPr>
            <p:cNvPr id="17" name="Freeform 61"/>
            <p:cNvSpPr>
              <a:spLocks noEditPoints="1"/>
            </p:cNvSpPr>
            <p:nvPr/>
          </p:nvSpPr>
          <p:spPr bwMode="auto">
            <a:xfrm>
              <a:off x="1850088" y="5392002"/>
              <a:ext cx="568325" cy="530225"/>
            </a:xfrm>
            <a:custGeom>
              <a:avLst/>
              <a:gdLst>
                <a:gd name="T0" fmla="*/ 215 w 301"/>
                <a:gd name="T1" fmla="*/ 0 h 281"/>
                <a:gd name="T2" fmla="*/ 129 w 301"/>
                <a:gd name="T3" fmla="*/ 86 h 281"/>
                <a:gd name="T4" fmla="*/ 134 w 301"/>
                <a:gd name="T5" fmla="*/ 115 h 281"/>
                <a:gd name="T6" fmla="*/ 1 w 301"/>
                <a:gd name="T7" fmla="*/ 248 h 281"/>
                <a:gd name="T8" fmla="*/ 0 w 301"/>
                <a:gd name="T9" fmla="*/ 252 h 281"/>
                <a:gd name="T10" fmla="*/ 1 w 301"/>
                <a:gd name="T11" fmla="*/ 275 h 281"/>
                <a:gd name="T12" fmla="*/ 7 w 301"/>
                <a:gd name="T13" fmla="*/ 281 h 281"/>
                <a:gd name="T14" fmla="*/ 7 w 301"/>
                <a:gd name="T15" fmla="*/ 281 h 281"/>
                <a:gd name="T16" fmla="*/ 55 w 301"/>
                <a:gd name="T17" fmla="*/ 279 h 281"/>
                <a:gd name="T18" fmla="*/ 60 w 301"/>
                <a:gd name="T19" fmla="*/ 275 h 281"/>
                <a:gd name="T20" fmla="*/ 66 w 301"/>
                <a:gd name="T21" fmla="*/ 255 h 281"/>
                <a:gd name="T22" fmla="*/ 87 w 301"/>
                <a:gd name="T23" fmla="*/ 250 h 281"/>
                <a:gd name="T24" fmla="*/ 92 w 301"/>
                <a:gd name="T25" fmla="*/ 246 h 281"/>
                <a:gd name="T26" fmla="*/ 95 w 301"/>
                <a:gd name="T27" fmla="*/ 227 h 281"/>
                <a:gd name="T28" fmla="*/ 115 w 301"/>
                <a:gd name="T29" fmla="*/ 222 h 281"/>
                <a:gd name="T30" fmla="*/ 120 w 301"/>
                <a:gd name="T31" fmla="*/ 217 h 281"/>
                <a:gd name="T32" fmla="*/ 121 w 301"/>
                <a:gd name="T33" fmla="*/ 196 h 281"/>
                <a:gd name="T34" fmla="*/ 137 w 301"/>
                <a:gd name="T35" fmla="*/ 195 h 281"/>
                <a:gd name="T36" fmla="*/ 142 w 301"/>
                <a:gd name="T37" fmla="*/ 190 h 281"/>
                <a:gd name="T38" fmla="*/ 147 w 301"/>
                <a:gd name="T39" fmla="*/ 170 h 281"/>
                <a:gd name="T40" fmla="*/ 149 w 301"/>
                <a:gd name="T41" fmla="*/ 170 h 281"/>
                <a:gd name="T42" fmla="*/ 174 w 301"/>
                <a:gd name="T43" fmla="*/ 162 h 281"/>
                <a:gd name="T44" fmla="*/ 215 w 301"/>
                <a:gd name="T45" fmla="*/ 172 h 281"/>
                <a:gd name="T46" fmla="*/ 301 w 301"/>
                <a:gd name="T47" fmla="*/ 86 h 281"/>
                <a:gd name="T48" fmla="*/ 215 w 301"/>
                <a:gd name="T49" fmla="*/ 0 h 281"/>
                <a:gd name="T50" fmla="*/ 215 w 301"/>
                <a:gd name="T51" fmla="*/ 160 h 281"/>
                <a:gd name="T52" fmla="*/ 177 w 301"/>
                <a:gd name="T53" fmla="*/ 150 h 281"/>
                <a:gd name="T54" fmla="*/ 171 w 301"/>
                <a:gd name="T55" fmla="*/ 150 h 281"/>
                <a:gd name="T56" fmla="*/ 149 w 301"/>
                <a:gd name="T57" fmla="*/ 158 h 281"/>
                <a:gd name="T58" fmla="*/ 144 w 301"/>
                <a:gd name="T59" fmla="*/ 158 h 281"/>
                <a:gd name="T60" fmla="*/ 144 w 301"/>
                <a:gd name="T61" fmla="*/ 158 h 281"/>
                <a:gd name="T62" fmla="*/ 140 w 301"/>
                <a:gd name="T63" fmla="*/ 158 h 281"/>
                <a:gd name="T64" fmla="*/ 137 w 301"/>
                <a:gd name="T65" fmla="*/ 162 h 281"/>
                <a:gd name="T66" fmla="*/ 132 w 301"/>
                <a:gd name="T67" fmla="*/ 184 h 281"/>
                <a:gd name="T68" fmla="*/ 115 w 301"/>
                <a:gd name="T69" fmla="*/ 186 h 281"/>
                <a:gd name="T70" fmla="*/ 110 w 301"/>
                <a:gd name="T71" fmla="*/ 191 h 281"/>
                <a:gd name="T72" fmla="*/ 108 w 301"/>
                <a:gd name="T73" fmla="*/ 212 h 281"/>
                <a:gd name="T74" fmla="*/ 89 w 301"/>
                <a:gd name="T75" fmla="*/ 217 h 281"/>
                <a:gd name="T76" fmla="*/ 85 w 301"/>
                <a:gd name="T77" fmla="*/ 221 h 281"/>
                <a:gd name="T78" fmla="*/ 81 w 301"/>
                <a:gd name="T79" fmla="*/ 240 h 281"/>
                <a:gd name="T80" fmla="*/ 60 w 301"/>
                <a:gd name="T81" fmla="*/ 244 h 281"/>
                <a:gd name="T82" fmla="*/ 55 w 301"/>
                <a:gd name="T83" fmla="*/ 248 h 281"/>
                <a:gd name="T84" fmla="*/ 50 w 301"/>
                <a:gd name="T85" fmla="*/ 268 h 281"/>
                <a:gd name="T86" fmla="*/ 12 w 301"/>
                <a:gd name="T87" fmla="*/ 269 h 281"/>
                <a:gd name="T88" fmla="*/ 11 w 301"/>
                <a:gd name="T89" fmla="*/ 254 h 281"/>
                <a:gd name="T90" fmla="*/ 145 w 301"/>
                <a:gd name="T91" fmla="*/ 120 h 281"/>
                <a:gd name="T92" fmla="*/ 146 w 301"/>
                <a:gd name="T93" fmla="*/ 114 h 281"/>
                <a:gd name="T94" fmla="*/ 141 w 301"/>
                <a:gd name="T95" fmla="*/ 86 h 281"/>
                <a:gd name="T96" fmla="*/ 215 w 301"/>
                <a:gd name="T97" fmla="*/ 12 h 281"/>
                <a:gd name="T98" fmla="*/ 289 w 301"/>
                <a:gd name="T99" fmla="*/ 86 h 281"/>
                <a:gd name="T100" fmla="*/ 215 w 301"/>
                <a:gd name="T101" fmla="*/ 160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01" h="281">
                  <a:moveTo>
                    <a:pt x="215" y="0"/>
                  </a:moveTo>
                  <a:cubicBezTo>
                    <a:pt x="168" y="0"/>
                    <a:pt x="129" y="39"/>
                    <a:pt x="129" y="86"/>
                  </a:cubicBezTo>
                  <a:cubicBezTo>
                    <a:pt x="129" y="96"/>
                    <a:pt x="131" y="106"/>
                    <a:pt x="134" y="115"/>
                  </a:cubicBezTo>
                  <a:cubicBezTo>
                    <a:pt x="1" y="248"/>
                    <a:pt x="1" y="248"/>
                    <a:pt x="1" y="248"/>
                  </a:cubicBezTo>
                  <a:cubicBezTo>
                    <a:pt x="0" y="249"/>
                    <a:pt x="0" y="250"/>
                    <a:pt x="0" y="252"/>
                  </a:cubicBezTo>
                  <a:cubicBezTo>
                    <a:pt x="1" y="275"/>
                    <a:pt x="1" y="275"/>
                    <a:pt x="1" y="275"/>
                  </a:cubicBezTo>
                  <a:cubicBezTo>
                    <a:pt x="1" y="278"/>
                    <a:pt x="4" y="281"/>
                    <a:pt x="7" y="281"/>
                  </a:cubicBezTo>
                  <a:cubicBezTo>
                    <a:pt x="7" y="281"/>
                    <a:pt x="7" y="281"/>
                    <a:pt x="7" y="281"/>
                  </a:cubicBezTo>
                  <a:cubicBezTo>
                    <a:pt x="55" y="279"/>
                    <a:pt x="55" y="279"/>
                    <a:pt x="55" y="279"/>
                  </a:cubicBezTo>
                  <a:cubicBezTo>
                    <a:pt x="57" y="279"/>
                    <a:pt x="59" y="277"/>
                    <a:pt x="60" y="275"/>
                  </a:cubicBezTo>
                  <a:cubicBezTo>
                    <a:pt x="66" y="255"/>
                    <a:pt x="66" y="255"/>
                    <a:pt x="66" y="255"/>
                  </a:cubicBezTo>
                  <a:cubicBezTo>
                    <a:pt x="87" y="250"/>
                    <a:pt x="87" y="250"/>
                    <a:pt x="87" y="250"/>
                  </a:cubicBezTo>
                  <a:cubicBezTo>
                    <a:pt x="90" y="250"/>
                    <a:pt x="91" y="248"/>
                    <a:pt x="92" y="246"/>
                  </a:cubicBezTo>
                  <a:cubicBezTo>
                    <a:pt x="95" y="227"/>
                    <a:pt x="95" y="227"/>
                    <a:pt x="95" y="227"/>
                  </a:cubicBezTo>
                  <a:cubicBezTo>
                    <a:pt x="115" y="222"/>
                    <a:pt x="115" y="222"/>
                    <a:pt x="115" y="222"/>
                  </a:cubicBezTo>
                  <a:cubicBezTo>
                    <a:pt x="118" y="221"/>
                    <a:pt x="119" y="219"/>
                    <a:pt x="120" y="217"/>
                  </a:cubicBezTo>
                  <a:cubicBezTo>
                    <a:pt x="121" y="196"/>
                    <a:pt x="121" y="196"/>
                    <a:pt x="121" y="196"/>
                  </a:cubicBezTo>
                  <a:cubicBezTo>
                    <a:pt x="137" y="195"/>
                    <a:pt x="137" y="195"/>
                    <a:pt x="137" y="195"/>
                  </a:cubicBezTo>
                  <a:cubicBezTo>
                    <a:pt x="140" y="194"/>
                    <a:pt x="142" y="192"/>
                    <a:pt x="142" y="190"/>
                  </a:cubicBezTo>
                  <a:cubicBezTo>
                    <a:pt x="147" y="170"/>
                    <a:pt x="147" y="170"/>
                    <a:pt x="147" y="170"/>
                  </a:cubicBezTo>
                  <a:cubicBezTo>
                    <a:pt x="147" y="170"/>
                    <a:pt x="148" y="170"/>
                    <a:pt x="149" y="170"/>
                  </a:cubicBezTo>
                  <a:cubicBezTo>
                    <a:pt x="155" y="170"/>
                    <a:pt x="164" y="168"/>
                    <a:pt x="174" y="162"/>
                  </a:cubicBezTo>
                  <a:cubicBezTo>
                    <a:pt x="187" y="168"/>
                    <a:pt x="201" y="172"/>
                    <a:pt x="215" y="172"/>
                  </a:cubicBezTo>
                  <a:cubicBezTo>
                    <a:pt x="262" y="172"/>
                    <a:pt x="301" y="133"/>
                    <a:pt x="301" y="86"/>
                  </a:cubicBezTo>
                  <a:cubicBezTo>
                    <a:pt x="301" y="39"/>
                    <a:pt x="262" y="0"/>
                    <a:pt x="215" y="0"/>
                  </a:cubicBezTo>
                  <a:close/>
                  <a:moveTo>
                    <a:pt x="215" y="160"/>
                  </a:moveTo>
                  <a:cubicBezTo>
                    <a:pt x="202" y="160"/>
                    <a:pt x="188" y="157"/>
                    <a:pt x="177" y="150"/>
                  </a:cubicBezTo>
                  <a:cubicBezTo>
                    <a:pt x="175" y="149"/>
                    <a:pt x="173" y="149"/>
                    <a:pt x="171" y="150"/>
                  </a:cubicBezTo>
                  <a:cubicBezTo>
                    <a:pt x="161" y="157"/>
                    <a:pt x="154" y="158"/>
                    <a:pt x="149" y="158"/>
                  </a:cubicBezTo>
                  <a:cubicBezTo>
                    <a:pt x="146" y="158"/>
                    <a:pt x="144" y="158"/>
                    <a:pt x="144" y="158"/>
                  </a:cubicBezTo>
                  <a:cubicBezTo>
                    <a:pt x="144" y="158"/>
                    <a:pt x="144" y="158"/>
                    <a:pt x="144" y="158"/>
                  </a:cubicBezTo>
                  <a:cubicBezTo>
                    <a:pt x="143" y="157"/>
                    <a:pt x="141" y="157"/>
                    <a:pt x="140" y="158"/>
                  </a:cubicBezTo>
                  <a:cubicBezTo>
                    <a:pt x="138" y="158"/>
                    <a:pt x="137" y="160"/>
                    <a:pt x="137" y="162"/>
                  </a:cubicBezTo>
                  <a:cubicBezTo>
                    <a:pt x="132" y="184"/>
                    <a:pt x="132" y="184"/>
                    <a:pt x="132" y="184"/>
                  </a:cubicBezTo>
                  <a:cubicBezTo>
                    <a:pt x="115" y="186"/>
                    <a:pt x="115" y="186"/>
                    <a:pt x="115" y="186"/>
                  </a:cubicBezTo>
                  <a:cubicBezTo>
                    <a:pt x="112" y="186"/>
                    <a:pt x="110" y="188"/>
                    <a:pt x="110" y="191"/>
                  </a:cubicBezTo>
                  <a:cubicBezTo>
                    <a:pt x="108" y="212"/>
                    <a:pt x="108" y="212"/>
                    <a:pt x="108" y="212"/>
                  </a:cubicBezTo>
                  <a:cubicBezTo>
                    <a:pt x="89" y="217"/>
                    <a:pt x="89" y="217"/>
                    <a:pt x="89" y="217"/>
                  </a:cubicBezTo>
                  <a:cubicBezTo>
                    <a:pt x="87" y="217"/>
                    <a:pt x="85" y="219"/>
                    <a:pt x="85" y="221"/>
                  </a:cubicBezTo>
                  <a:cubicBezTo>
                    <a:pt x="81" y="240"/>
                    <a:pt x="81" y="240"/>
                    <a:pt x="81" y="240"/>
                  </a:cubicBezTo>
                  <a:cubicBezTo>
                    <a:pt x="60" y="244"/>
                    <a:pt x="60" y="244"/>
                    <a:pt x="60" y="244"/>
                  </a:cubicBezTo>
                  <a:cubicBezTo>
                    <a:pt x="58" y="244"/>
                    <a:pt x="56" y="246"/>
                    <a:pt x="55" y="248"/>
                  </a:cubicBezTo>
                  <a:cubicBezTo>
                    <a:pt x="50" y="268"/>
                    <a:pt x="50" y="268"/>
                    <a:pt x="50" y="268"/>
                  </a:cubicBezTo>
                  <a:cubicBezTo>
                    <a:pt x="12" y="269"/>
                    <a:pt x="12" y="269"/>
                    <a:pt x="12" y="269"/>
                  </a:cubicBezTo>
                  <a:cubicBezTo>
                    <a:pt x="11" y="254"/>
                    <a:pt x="11" y="254"/>
                    <a:pt x="11" y="254"/>
                  </a:cubicBezTo>
                  <a:cubicBezTo>
                    <a:pt x="145" y="120"/>
                    <a:pt x="145" y="120"/>
                    <a:pt x="145" y="120"/>
                  </a:cubicBezTo>
                  <a:cubicBezTo>
                    <a:pt x="147" y="119"/>
                    <a:pt x="147" y="116"/>
                    <a:pt x="146" y="114"/>
                  </a:cubicBezTo>
                  <a:cubicBezTo>
                    <a:pt x="142" y="105"/>
                    <a:pt x="141" y="96"/>
                    <a:pt x="141" y="86"/>
                  </a:cubicBezTo>
                  <a:cubicBezTo>
                    <a:pt x="141" y="45"/>
                    <a:pt x="174" y="12"/>
                    <a:pt x="215" y="12"/>
                  </a:cubicBezTo>
                  <a:cubicBezTo>
                    <a:pt x="256" y="12"/>
                    <a:pt x="289" y="45"/>
                    <a:pt x="289" y="86"/>
                  </a:cubicBezTo>
                  <a:cubicBezTo>
                    <a:pt x="289" y="127"/>
                    <a:pt x="256" y="160"/>
                    <a:pt x="215" y="160"/>
                  </a:cubicBezTo>
                  <a:close/>
                </a:path>
              </a:pathLst>
            </a:custGeom>
            <a:solidFill>
              <a:srgbClr val="4F4D50"/>
            </a:solidFill>
            <a:ln>
              <a:noFill/>
            </a:ln>
            <a:extLst/>
          </p:spPr>
          <p:txBody>
            <a:bodyPr vert="horz" wrap="square" lIns="91440" tIns="45720" rIns="91440" bIns="45720" numCol="1" anchor="t" anchorCtr="0" compatLnSpc="1">
              <a:prstTxWarp prst="textNoShape">
                <a:avLst/>
              </a:prstTxWarp>
            </a:bodyPr>
            <a:lstStyle/>
            <a:p>
              <a:endParaRPr lang="en-US" sz="1000">
                <a:solidFill>
                  <a:srgbClr val="4F4D50"/>
                </a:solidFill>
                <a:latin typeface="方正黑体简体" panose="02010601030101010101" pitchFamily="2" charset="-122"/>
                <a:ea typeface="方正黑体简体" panose="02010601030101010101" pitchFamily="2" charset="-122"/>
                <a:sym typeface="微软雅黑 Light" panose="020B0502040204020203" pitchFamily="34" charset="-122"/>
              </a:endParaRPr>
            </a:p>
          </p:txBody>
        </p:sp>
        <p:sp>
          <p:nvSpPr>
            <p:cNvPr id="18" name="Freeform 62"/>
            <p:cNvSpPr>
              <a:spLocks noEditPoints="1"/>
            </p:cNvSpPr>
            <p:nvPr/>
          </p:nvSpPr>
          <p:spPr bwMode="auto">
            <a:xfrm>
              <a:off x="2194576" y="5465027"/>
              <a:ext cx="96838" cy="98425"/>
            </a:xfrm>
            <a:custGeom>
              <a:avLst/>
              <a:gdLst>
                <a:gd name="T0" fmla="*/ 26 w 52"/>
                <a:gd name="T1" fmla="*/ 0 h 52"/>
                <a:gd name="T2" fmla="*/ 0 w 52"/>
                <a:gd name="T3" fmla="*/ 26 h 52"/>
                <a:gd name="T4" fmla="*/ 26 w 52"/>
                <a:gd name="T5" fmla="*/ 52 h 52"/>
                <a:gd name="T6" fmla="*/ 52 w 52"/>
                <a:gd name="T7" fmla="*/ 26 h 52"/>
                <a:gd name="T8" fmla="*/ 26 w 52"/>
                <a:gd name="T9" fmla="*/ 0 h 52"/>
                <a:gd name="T10" fmla="*/ 26 w 52"/>
                <a:gd name="T11" fmla="*/ 42 h 52"/>
                <a:gd name="T12" fmla="*/ 10 w 52"/>
                <a:gd name="T13" fmla="*/ 26 h 52"/>
                <a:gd name="T14" fmla="*/ 26 w 52"/>
                <a:gd name="T15" fmla="*/ 10 h 52"/>
                <a:gd name="T16" fmla="*/ 42 w 52"/>
                <a:gd name="T17" fmla="*/ 26 h 52"/>
                <a:gd name="T18" fmla="*/ 26 w 52"/>
                <a:gd name="T19" fmla="*/ 42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2" h="52">
                  <a:moveTo>
                    <a:pt x="26" y="0"/>
                  </a:moveTo>
                  <a:cubicBezTo>
                    <a:pt x="12" y="0"/>
                    <a:pt x="0" y="11"/>
                    <a:pt x="0" y="26"/>
                  </a:cubicBezTo>
                  <a:cubicBezTo>
                    <a:pt x="0" y="40"/>
                    <a:pt x="12" y="52"/>
                    <a:pt x="26" y="52"/>
                  </a:cubicBezTo>
                  <a:cubicBezTo>
                    <a:pt x="40" y="52"/>
                    <a:pt x="52" y="40"/>
                    <a:pt x="52" y="26"/>
                  </a:cubicBezTo>
                  <a:cubicBezTo>
                    <a:pt x="52" y="11"/>
                    <a:pt x="40" y="0"/>
                    <a:pt x="26" y="0"/>
                  </a:cubicBezTo>
                  <a:close/>
                  <a:moveTo>
                    <a:pt x="26" y="42"/>
                  </a:moveTo>
                  <a:cubicBezTo>
                    <a:pt x="17" y="42"/>
                    <a:pt x="10" y="34"/>
                    <a:pt x="10" y="26"/>
                  </a:cubicBezTo>
                  <a:cubicBezTo>
                    <a:pt x="10" y="17"/>
                    <a:pt x="17" y="10"/>
                    <a:pt x="26" y="10"/>
                  </a:cubicBezTo>
                  <a:cubicBezTo>
                    <a:pt x="35" y="10"/>
                    <a:pt x="42" y="17"/>
                    <a:pt x="42" y="26"/>
                  </a:cubicBezTo>
                  <a:cubicBezTo>
                    <a:pt x="42" y="34"/>
                    <a:pt x="35" y="42"/>
                    <a:pt x="26" y="42"/>
                  </a:cubicBezTo>
                  <a:close/>
                </a:path>
              </a:pathLst>
            </a:custGeom>
            <a:solidFill>
              <a:srgbClr val="4F4D50"/>
            </a:solidFill>
            <a:ln>
              <a:noFill/>
            </a:ln>
            <a:extLst/>
          </p:spPr>
          <p:txBody>
            <a:bodyPr vert="horz" wrap="square" lIns="91440" tIns="45720" rIns="91440" bIns="45720" numCol="1" anchor="t" anchorCtr="0" compatLnSpc="1">
              <a:prstTxWarp prst="textNoShape">
                <a:avLst/>
              </a:prstTxWarp>
            </a:bodyPr>
            <a:lstStyle/>
            <a:p>
              <a:endParaRPr lang="en-US" sz="1000">
                <a:solidFill>
                  <a:srgbClr val="4F4D50"/>
                </a:solidFill>
                <a:latin typeface="方正黑体简体" panose="02010601030101010101" pitchFamily="2" charset="-122"/>
                <a:ea typeface="方正黑体简体" panose="02010601030101010101" pitchFamily="2" charset="-122"/>
                <a:sym typeface="微软雅黑 Light" panose="020B0502040204020203" pitchFamily="34" charset="-122"/>
              </a:endParaRPr>
            </a:p>
          </p:txBody>
        </p:sp>
      </p:grpSp>
      <p:sp>
        <p:nvSpPr>
          <p:cNvPr id="21" name="Freeform 159"/>
          <p:cNvSpPr>
            <a:spLocks noEditPoints="1"/>
          </p:cNvSpPr>
          <p:nvPr/>
        </p:nvSpPr>
        <p:spPr bwMode="auto">
          <a:xfrm>
            <a:off x="4834351" y="5388864"/>
            <a:ext cx="534988" cy="571500"/>
          </a:xfrm>
          <a:custGeom>
            <a:avLst/>
            <a:gdLst>
              <a:gd name="T0" fmla="*/ 196 w 283"/>
              <a:gd name="T1" fmla="*/ 190 h 303"/>
              <a:gd name="T2" fmla="*/ 240 w 283"/>
              <a:gd name="T3" fmla="*/ 123 h 303"/>
              <a:gd name="T4" fmla="*/ 184 w 283"/>
              <a:gd name="T5" fmla="*/ 16 h 303"/>
              <a:gd name="T6" fmla="*/ 69 w 283"/>
              <a:gd name="T7" fmla="*/ 63 h 303"/>
              <a:gd name="T8" fmla="*/ 83 w 283"/>
              <a:gd name="T9" fmla="*/ 109 h 303"/>
              <a:gd name="T10" fmla="*/ 87 w 283"/>
              <a:gd name="T11" fmla="*/ 190 h 303"/>
              <a:gd name="T12" fmla="*/ 0 w 283"/>
              <a:gd name="T13" fmla="*/ 192 h 303"/>
              <a:gd name="T14" fmla="*/ 98 w 283"/>
              <a:gd name="T15" fmla="*/ 303 h 303"/>
              <a:gd name="T16" fmla="*/ 283 w 283"/>
              <a:gd name="T17" fmla="*/ 198 h 303"/>
              <a:gd name="T18" fmla="*/ 196 w 283"/>
              <a:gd name="T19" fmla="*/ 192 h 303"/>
              <a:gd name="T20" fmla="*/ 234 w 283"/>
              <a:gd name="T21" fmla="*/ 99 h 303"/>
              <a:gd name="T22" fmla="*/ 96 w 283"/>
              <a:gd name="T23" fmla="*/ 45 h 303"/>
              <a:gd name="T24" fmla="*/ 91 w 283"/>
              <a:gd name="T25" fmla="*/ 100 h 303"/>
              <a:gd name="T26" fmla="*/ 119 w 283"/>
              <a:gd name="T27" fmla="*/ 54 h 303"/>
              <a:gd name="T28" fmla="*/ 216 w 283"/>
              <a:gd name="T29" fmla="*/ 91 h 303"/>
              <a:gd name="T30" fmla="*/ 188 w 283"/>
              <a:gd name="T31" fmla="*/ 137 h 303"/>
              <a:gd name="T32" fmla="*/ 149 w 283"/>
              <a:gd name="T33" fmla="*/ 88 h 303"/>
              <a:gd name="T34" fmla="*/ 142 w 283"/>
              <a:gd name="T35" fmla="*/ 87 h 303"/>
              <a:gd name="T36" fmla="*/ 141 w 283"/>
              <a:gd name="T37" fmla="*/ 87 h 303"/>
              <a:gd name="T38" fmla="*/ 91 w 283"/>
              <a:gd name="T39" fmla="*/ 100 h 303"/>
              <a:gd name="T40" fmla="*/ 184 w 283"/>
              <a:gd name="T41" fmla="*/ 192 h 303"/>
              <a:gd name="T42" fmla="*/ 164 w 283"/>
              <a:gd name="T43" fmla="*/ 115 h 303"/>
              <a:gd name="T44" fmla="*/ 163 w 283"/>
              <a:gd name="T45" fmla="*/ 192 h 303"/>
              <a:gd name="T46" fmla="*/ 126 w 283"/>
              <a:gd name="T47" fmla="*/ 166 h 303"/>
              <a:gd name="T48" fmla="*/ 144 w 283"/>
              <a:gd name="T49" fmla="*/ 99 h 303"/>
              <a:gd name="T50" fmla="*/ 162 w 283"/>
              <a:gd name="T51" fmla="*/ 166 h 303"/>
              <a:gd name="T52" fmla="*/ 128 w 283"/>
              <a:gd name="T53" fmla="*/ 104 h 303"/>
              <a:gd name="T54" fmla="*/ 99 w 283"/>
              <a:gd name="T55" fmla="*/ 192 h 303"/>
              <a:gd name="T56" fmla="*/ 128 w 283"/>
              <a:gd name="T57" fmla="*/ 104 h 303"/>
              <a:gd name="T58" fmla="*/ 98 w 283"/>
              <a:gd name="T59" fmla="*/ 292 h 303"/>
              <a:gd name="T60" fmla="*/ 168 w 283"/>
              <a:gd name="T61" fmla="*/ 204 h 303"/>
              <a:gd name="T62" fmla="*/ 169 w 283"/>
              <a:gd name="T63" fmla="*/ 204 h 303"/>
              <a:gd name="T64" fmla="*/ 271 w 283"/>
              <a:gd name="T65" fmla="*/ 204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83" h="303">
                <a:moveTo>
                  <a:pt x="196" y="192"/>
                </a:moveTo>
                <a:cubicBezTo>
                  <a:pt x="196" y="192"/>
                  <a:pt x="196" y="191"/>
                  <a:pt x="196" y="190"/>
                </a:cubicBezTo>
                <a:cubicBezTo>
                  <a:pt x="196" y="176"/>
                  <a:pt x="194" y="162"/>
                  <a:pt x="190" y="148"/>
                </a:cubicBezTo>
                <a:cubicBezTo>
                  <a:pt x="217" y="148"/>
                  <a:pt x="235" y="138"/>
                  <a:pt x="240" y="123"/>
                </a:cubicBezTo>
                <a:cubicBezTo>
                  <a:pt x="241" y="120"/>
                  <a:pt x="241" y="116"/>
                  <a:pt x="241" y="112"/>
                </a:cubicBezTo>
                <a:cubicBezTo>
                  <a:pt x="250" y="42"/>
                  <a:pt x="184" y="16"/>
                  <a:pt x="184" y="16"/>
                </a:cubicBezTo>
                <a:cubicBezTo>
                  <a:pt x="100" y="0"/>
                  <a:pt x="69" y="63"/>
                  <a:pt x="69" y="63"/>
                </a:cubicBezTo>
                <a:cubicBezTo>
                  <a:pt x="69" y="63"/>
                  <a:pt x="69" y="63"/>
                  <a:pt x="69" y="63"/>
                </a:cubicBezTo>
                <a:cubicBezTo>
                  <a:pt x="69" y="64"/>
                  <a:pt x="68" y="66"/>
                  <a:pt x="67" y="67"/>
                </a:cubicBezTo>
                <a:cubicBezTo>
                  <a:pt x="63" y="80"/>
                  <a:pt x="69" y="95"/>
                  <a:pt x="83" y="109"/>
                </a:cubicBezTo>
                <a:cubicBezTo>
                  <a:pt x="89" y="113"/>
                  <a:pt x="95" y="118"/>
                  <a:pt x="101" y="122"/>
                </a:cubicBezTo>
                <a:cubicBezTo>
                  <a:pt x="92" y="142"/>
                  <a:pt x="87" y="167"/>
                  <a:pt x="87" y="190"/>
                </a:cubicBezTo>
                <a:cubicBezTo>
                  <a:pt x="87" y="191"/>
                  <a:pt x="87" y="192"/>
                  <a:pt x="87" y="192"/>
                </a:cubicBezTo>
                <a:cubicBezTo>
                  <a:pt x="0" y="192"/>
                  <a:pt x="0" y="192"/>
                  <a:pt x="0" y="192"/>
                </a:cubicBezTo>
                <a:cubicBezTo>
                  <a:pt x="0" y="198"/>
                  <a:pt x="0" y="198"/>
                  <a:pt x="0" y="198"/>
                </a:cubicBezTo>
                <a:cubicBezTo>
                  <a:pt x="4" y="257"/>
                  <a:pt x="47" y="303"/>
                  <a:pt x="98" y="303"/>
                </a:cubicBezTo>
                <a:cubicBezTo>
                  <a:pt x="185" y="303"/>
                  <a:pt x="185" y="303"/>
                  <a:pt x="185" y="303"/>
                </a:cubicBezTo>
                <a:cubicBezTo>
                  <a:pt x="236" y="303"/>
                  <a:pt x="279" y="257"/>
                  <a:pt x="283" y="198"/>
                </a:cubicBezTo>
                <a:cubicBezTo>
                  <a:pt x="283" y="192"/>
                  <a:pt x="283" y="192"/>
                  <a:pt x="283" y="192"/>
                </a:cubicBezTo>
                <a:lnTo>
                  <a:pt x="196" y="192"/>
                </a:lnTo>
                <a:close/>
                <a:moveTo>
                  <a:pt x="182" y="27"/>
                </a:moveTo>
                <a:cubicBezTo>
                  <a:pt x="207" y="38"/>
                  <a:pt x="231" y="64"/>
                  <a:pt x="234" y="99"/>
                </a:cubicBezTo>
                <a:cubicBezTo>
                  <a:pt x="224" y="77"/>
                  <a:pt x="195" y="60"/>
                  <a:pt x="173" y="53"/>
                </a:cubicBezTo>
                <a:cubicBezTo>
                  <a:pt x="157" y="48"/>
                  <a:pt x="118" y="40"/>
                  <a:pt x="96" y="45"/>
                </a:cubicBezTo>
                <a:cubicBezTo>
                  <a:pt x="93" y="46"/>
                  <a:pt x="130" y="13"/>
                  <a:pt x="182" y="27"/>
                </a:cubicBezTo>
                <a:close/>
                <a:moveTo>
                  <a:pt x="91" y="100"/>
                </a:moveTo>
                <a:cubicBezTo>
                  <a:pt x="80" y="90"/>
                  <a:pt x="76" y="79"/>
                  <a:pt x="78" y="71"/>
                </a:cubicBezTo>
                <a:cubicBezTo>
                  <a:pt x="82" y="61"/>
                  <a:pt x="97" y="54"/>
                  <a:pt x="119" y="54"/>
                </a:cubicBezTo>
                <a:cubicBezTo>
                  <a:pt x="133" y="54"/>
                  <a:pt x="149" y="57"/>
                  <a:pt x="164" y="62"/>
                </a:cubicBezTo>
                <a:cubicBezTo>
                  <a:pt x="185" y="69"/>
                  <a:pt x="203" y="79"/>
                  <a:pt x="216" y="91"/>
                </a:cubicBezTo>
                <a:cubicBezTo>
                  <a:pt x="227" y="101"/>
                  <a:pt x="231" y="112"/>
                  <a:pt x="229" y="120"/>
                </a:cubicBezTo>
                <a:cubicBezTo>
                  <a:pt x="225" y="130"/>
                  <a:pt x="210" y="137"/>
                  <a:pt x="188" y="137"/>
                </a:cubicBezTo>
                <a:cubicBezTo>
                  <a:pt x="188" y="137"/>
                  <a:pt x="187" y="137"/>
                  <a:pt x="187" y="137"/>
                </a:cubicBezTo>
                <a:cubicBezTo>
                  <a:pt x="179" y="112"/>
                  <a:pt x="165" y="92"/>
                  <a:pt x="149" y="88"/>
                </a:cubicBezTo>
                <a:cubicBezTo>
                  <a:pt x="148" y="88"/>
                  <a:pt x="148" y="87"/>
                  <a:pt x="148" y="87"/>
                </a:cubicBezTo>
                <a:cubicBezTo>
                  <a:pt x="146" y="87"/>
                  <a:pt x="144" y="87"/>
                  <a:pt x="142" y="87"/>
                </a:cubicBezTo>
                <a:cubicBezTo>
                  <a:pt x="142" y="87"/>
                  <a:pt x="142" y="87"/>
                  <a:pt x="142" y="87"/>
                </a:cubicBezTo>
                <a:cubicBezTo>
                  <a:pt x="142" y="87"/>
                  <a:pt x="141" y="87"/>
                  <a:pt x="141" y="87"/>
                </a:cubicBezTo>
                <a:cubicBezTo>
                  <a:pt x="128" y="87"/>
                  <a:pt x="116" y="97"/>
                  <a:pt x="107" y="112"/>
                </a:cubicBezTo>
                <a:cubicBezTo>
                  <a:pt x="101" y="108"/>
                  <a:pt x="96" y="104"/>
                  <a:pt x="91" y="100"/>
                </a:cubicBezTo>
                <a:close/>
                <a:moveTo>
                  <a:pt x="184" y="190"/>
                </a:moveTo>
                <a:cubicBezTo>
                  <a:pt x="184" y="191"/>
                  <a:pt x="184" y="192"/>
                  <a:pt x="184" y="192"/>
                </a:cubicBezTo>
                <a:cubicBezTo>
                  <a:pt x="175" y="192"/>
                  <a:pt x="175" y="192"/>
                  <a:pt x="175" y="192"/>
                </a:cubicBezTo>
                <a:cubicBezTo>
                  <a:pt x="175" y="155"/>
                  <a:pt x="170" y="131"/>
                  <a:pt x="164" y="115"/>
                </a:cubicBezTo>
                <a:cubicBezTo>
                  <a:pt x="176" y="132"/>
                  <a:pt x="184" y="161"/>
                  <a:pt x="184" y="190"/>
                </a:cubicBezTo>
                <a:close/>
                <a:moveTo>
                  <a:pt x="163" y="192"/>
                </a:moveTo>
                <a:cubicBezTo>
                  <a:pt x="125" y="192"/>
                  <a:pt x="125" y="192"/>
                  <a:pt x="125" y="192"/>
                </a:cubicBezTo>
                <a:cubicBezTo>
                  <a:pt x="125" y="182"/>
                  <a:pt x="125" y="174"/>
                  <a:pt x="126" y="166"/>
                </a:cubicBezTo>
                <a:cubicBezTo>
                  <a:pt x="138" y="111"/>
                  <a:pt x="138" y="111"/>
                  <a:pt x="138" y="111"/>
                </a:cubicBezTo>
                <a:cubicBezTo>
                  <a:pt x="140" y="105"/>
                  <a:pt x="142" y="101"/>
                  <a:pt x="144" y="99"/>
                </a:cubicBezTo>
                <a:cubicBezTo>
                  <a:pt x="145" y="101"/>
                  <a:pt x="148" y="105"/>
                  <a:pt x="150" y="111"/>
                </a:cubicBezTo>
                <a:cubicBezTo>
                  <a:pt x="162" y="166"/>
                  <a:pt x="162" y="166"/>
                  <a:pt x="162" y="166"/>
                </a:cubicBezTo>
                <a:cubicBezTo>
                  <a:pt x="163" y="174"/>
                  <a:pt x="163" y="183"/>
                  <a:pt x="163" y="192"/>
                </a:cubicBezTo>
                <a:close/>
                <a:moveTo>
                  <a:pt x="128" y="104"/>
                </a:moveTo>
                <a:cubicBezTo>
                  <a:pt x="121" y="119"/>
                  <a:pt x="113" y="146"/>
                  <a:pt x="113" y="192"/>
                </a:cubicBezTo>
                <a:cubicBezTo>
                  <a:pt x="99" y="192"/>
                  <a:pt x="99" y="192"/>
                  <a:pt x="99" y="192"/>
                </a:cubicBezTo>
                <a:cubicBezTo>
                  <a:pt x="99" y="192"/>
                  <a:pt x="99" y="191"/>
                  <a:pt x="99" y="190"/>
                </a:cubicBezTo>
                <a:cubicBezTo>
                  <a:pt x="99" y="154"/>
                  <a:pt x="112" y="118"/>
                  <a:pt x="128" y="104"/>
                </a:cubicBezTo>
                <a:close/>
                <a:moveTo>
                  <a:pt x="185" y="292"/>
                </a:moveTo>
                <a:cubicBezTo>
                  <a:pt x="98" y="292"/>
                  <a:pt x="98" y="292"/>
                  <a:pt x="98" y="292"/>
                </a:cubicBezTo>
                <a:cubicBezTo>
                  <a:pt x="54" y="292"/>
                  <a:pt x="18" y="254"/>
                  <a:pt x="12" y="204"/>
                </a:cubicBezTo>
                <a:cubicBezTo>
                  <a:pt x="168" y="204"/>
                  <a:pt x="168" y="204"/>
                  <a:pt x="168" y="204"/>
                </a:cubicBezTo>
                <a:cubicBezTo>
                  <a:pt x="169" y="204"/>
                  <a:pt x="169" y="204"/>
                  <a:pt x="169" y="204"/>
                </a:cubicBezTo>
                <a:cubicBezTo>
                  <a:pt x="169" y="204"/>
                  <a:pt x="169" y="204"/>
                  <a:pt x="169" y="204"/>
                </a:cubicBezTo>
                <a:cubicBezTo>
                  <a:pt x="169" y="204"/>
                  <a:pt x="170" y="204"/>
                  <a:pt x="170" y="204"/>
                </a:cubicBezTo>
                <a:cubicBezTo>
                  <a:pt x="271" y="204"/>
                  <a:pt x="271" y="204"/>
                  <a:pt x="271" y="204"/>
                </a:cubicBezTo>
                <a:cubicBezTo>
                  <a:pt x="265" y="254"/>
                  <a:pt x="229" y="292"/>
                  <a:pt x="185" y="292"/>
                </a:cubicBezTo>
                <a:close/>
              </a:path>
            </a:pathLst>
          </a:custGeom>
          <a:solidFill>
            <a:srgbClr val="4F4D50"/>
          </a:solidFill>
          <a:ln>
            <a:noFill/>
          </a:ln>
          <a:extLst/>
        </p:spPr>
        <p:txBody>
          <a:bodyPr vert="horz" wrap="square" lIns="91440" tIns="45720" rIns="91440" bIns="45720" numCol="1" anchor="t" anchorCtr="0" compatLnSpc="1">
            <a:prstTxWarp prst="textNoShape">
              <a:avLst/>
            </a:prstTxWarp>
          </a:bodyPr>
          <a:lstStyle/>
          <a:p>
            <a:endParaRPr lang="en-US" sz="1000">
              <a:solidFill>
                <a:srgbClr val="4F4D50"/>
              </a:solidFill>
              <a:latin typeface="方正黑体简体" panose="02010601030101010101" pitchFamily="2" charset="-122"/>
              <a:ea typeface="方正黑体简体" panose="02010601030101010101" pitchFamily="2" charset="-122"/>
              <a:sym typeface="微软雅黑 Light" panose="020B0502040204020203" pitchFamily="34" charset="-122"/>
            </a:endParaRPr>
          </a:p>
        </p:txBody>
      </p:sp>
      <p:grpSp>
        <p:nvGrpSpPr>
          <p:cNvPr id="3" name="组合 2"/>
          <p:cNvGrpSpPr/>
          <p:nvPr/>
        </p:nvGrpSpPr>
        <p:grpSpPr>
          <a:xfrm>
            <a:off x="7813476" y="5344280"/>
            <a:ext cx="415925" cy="666750"/>
            <a:chOff x="7813476" y="5344280"/>
            <a:chExt cx="415925" cy="666750"/>
          </a:xfrm>
        </p:grpSpPr>
        <p:sp>
          <p:nvSpPr>
            <p:cNvPr id="24" name="Freeform 193"/>
            <p:cNvSpPr>
              <a:spLocks/>
            </p:cNvSpPr>
            <p:nvPr/>
          </p:nvSpPr>
          <p:spPr bwMode="auto">
            <a:xfrm>
              <a:off x="7813476" y="5874505"/>
              <a:ext cx="115888" cy="136525"/>
            </a:xfrm>
            <a:custGeom>
              <a:avLst/>
              <a:gdLst>
                <a:gd name="T0" fmla="*/ 35 w 62"/>
                <a:gd name="T1" fmla="*/ 0 h 72"/>
                <a:gd name="T2" fmla="*/ 26 w 62"/>
                <a:gd name="T3" fmla="*/ 16 h 72"/>
                <a:gd name="T4" fmla="*/ 20 w 62"/>
                <a:gd name="T5" fmla="*/ 63 h 72"/>
                <a:gd name="T6" fmla="*/ 52 w 62"/>
                <a:gd name="T7" fmla="*/ 61 h 72"/>
                <a:gd name="T8" fmla="*/ 44 w 62"/>
                <a:gd name="T9" fmla="*/ 17 h 72"/>
                <a:gd name="T10" fmla="*/ 35 w 62"/>
                <a:gd name="T11" fmla="*/ 0 h 72"/>
              </a:gdLst>
              <a:ahLst/>
              <a:cxnLst>
                <a:cxn ang="0">
                  <a:pos x="T0" y="T1"/>
                </a:cxn>
                <a:cxn ang="0">
                  <a:pos x="T2" y="T3"/>
                </a:cxn>
                <a:cxn ang="0">
                  <a:pos x="T4" y="T5"/>
                </a:cxn>
                <a:cxn ang="0">
                  <a:pos x="T6" y="T7"/>
                </a:cxn>
                <a:cxn ang="0">
                  <a:pos x="T8" y="T9"/>
                </a:cxn>
                <a:cxn ang="0">
                  <a:pos x="T10" y="T11"/>
                </a:cxn>
              </a:cxnLst>
              <a:rect l="0" t="0" r="r" b="b"/>
              <a:pathLst>
                <a:path w="62" h="72">
                  <a:moveTo>
                    <a:pt x="35" y="0"/>
                  </a:moveTo>
                  <a:cubicBezTo>
                    <a:pt x="35" y="0"/>
                    <a:pt x="31" y="10"/>
                    <a:pt x="26" y="16"/>
                  </a:cubicBezTo>
                  <a:cubicBezTo>
                    <a:pt x="21" y="22"/>
                    <a:pt x="0" y="45"/>
                    <a:pt x="20" y="63"/>
                  </a:cubicBezTo>
                  <a:cubicBezTo>
                    <a:pt x="30" y="72"/>
                    <a:pt x="45" y="71"/>
                    <a:pt x="52" y="61"/>
                  </a:cubicBezTo>
                  <a:cubicBezTo>
                    <a:pt x="60" y="52"/>
                    <a:pt x="62" y="36"/>
                    <a:pt x="44" y="17"/>
                  </a:cubicBezTo>
                  <a:cubicBezTo>
                    <a:pt x="38" y="10"/>
                    <a:pt x="35" y="0"/>
                    <a:pt x="35" y="0"/>
                  </a:cubicBezTo>
                  <a:close/>
                </a:path>
              </a:pathLst>
            </a:custGeom>
            <a:solidFill>
              <a:srgbClr val="4F4D50"/>
            </a:solidFill>
            <a:ln>
              <a:noFill/>
            </a:ln>
            <a:extLst/>
          </p:spPr>
          <p:txBody>
            <a:bodyPr vert="horz" wrap="square" lIns="91440" tIns="45720" rIns="91440" bIns="45720" numCol="1" anchor="t" anchorCtr="0" compatLnSpc="1">
              <a:prstTxWarp prst="textNoShape">
                <a:avLst/>
              </a:prstTxWarp>
            </a:bodyPr>
            <a:lstStyle/>
            <a:p>
              <a:endParaRPr lang="en-US" sz="1000">
                <a:solidFill>
                  <a:srgbClr val="4F4D50"/>
                </a:solidFill>
                <a:latin typeface="方正黑体简体" panose="02010601030101010101" pitchFamily="2" charset="-122"/>
                <a:ea typeface="方正黑体简体" panose="02010601030101010101" pitchFamily="2" charset="-122"/>
                <a:sym typeface="微软雅黑 Light" panose="020B0502040204020203" pitchFamily="34" charset="-122"/>
              </a:endParaRPr>
            </a:p>
          </p:txBody>
        </p:sp>
        <p:sp>
          <p:nvSpPr>
            <p:cNvPr id="25" name="Freeform 194"/>
            <p:cNvSpPr>
              <a:spLocks noEditPoints="1"/>
            </p:cNvSpPr>
            <p:nvPr/>
          </p:nvSpPr>
          <p:spPr bwMode="auto">
            <a:xfrm>
              <a:off x="7813476" y="5344280"/>
              <a:ext cx="415925" cy="503238"/>
            </a:xfrm>
            <a:custGeom>
              <a:avLst/>
              <a:gdLst>
                <a:gd name="T0" fmla="*/ 206 w 220"/>
                <a:gd name="T1" fmla="*/ 86 h 266"/>
                <a:gd name="T2" fmla="*/ 158 w 220"/>
                <a:gd name="T3" fmla="*/ 86 h 266"/>
                <a:gd name="T4" fmla="*/ 126 w 220"/>
                <a:gd name="T5" fmla="*/ 55 h 266"/>
                <a:gd name="T6" fmla="*/ 126 w 220"/>
                <a:gd name="T7" fmla="*/ 49 h 266"/>
                <a:gd name="T8" fmla="*/ 137 w 220"/>
                <a:gd name="T9" fmla="*/ 49 h 266"/>
                <a:gd name="T10" fmla="*/ 156 w 220"/>
                <a:gd name="T11" fmla="*/ 30 h 266"/>
                <a:gd name="T12" fmla="*/ 137 w 220"/>
                <a:gd name="T13" fmla="*/ 11 h 266"/>
                <a:gd name="T14" fmla="*/ 125 w 220"/>
                <a:gd name="T15" fmla="*/ 11 h 266"/>
                <a:gd name="T16" fmla="*/ 109 w 220"/>
                <a:gd name="T17" fmla="*/ 0 h 266"/>
                <a:gd name="T18" fmla="*/ 93 w 220"/>
                <a:gd name="T19" fmla="*/ 11 h 266"/>
                <a:gd name="T20" fmla="*/ 81 w 220"/>
                <a:gd name="T21" fmla="*/ 11 h 266"/>
                <a:gd name="T22" fmla="*/ 62 w 220"/>
                <a:gd name="T23" fmla="*/ 30 h 266"/>
                <a:gd name="T24" fmla="*/ 81 w 220"/>
                <a:gd name="T25" fmla="*/ 49 h 266"/>
                <a:gd name="T26" fmla="*/ 92 w 220"/>
                <a:gd name="T27" fmla="*/ 49 h 266"/>
                <a:gd name="T28" fmla="*/ 92 w 220"/>
                <a:gd name="T29" fmla="*/ 55 h 266"/>
                <a:gd name="T30" fmla="*/ 58 w 220"/>
                <a:gd name="T31" fmla="*/ 92 h 266"/>
                <a:gd name="T32" fmla="*/ 0 w 220"/>
                <a:gd name="T33" fmla="*/ 160 h 266"/>
                <a:gd name="T34" fmla="*/ 0 w 220"/>
                <a:gd name="T35" fmla="*/ 167 h 266"/>
                <a:gd name="T36" fmla="*/ 0 w 220"/>
                <a:gd name="T37" fmla="*/ 246 h 266"/>
                <a:gd name="T38" fmla="*/ 20 w 220"/>
                <a:gd name="T39" fmla="*/ 266 h 266"/>
                <a:gd name="T40" fmla="*/ 50 w 220"/>
                <a:gd name="T41" fmla="*/ 266 h 266"/>
                <a:gd name="T42" fmla="*/ 70 w 220"/>
                <a:gd name="T43" fmla="*/ 246 h 266"/>
                <a:gd name="T44" fmla="*/ 70 w 220"/>
                <a:gd name="T45" fmla="*/ 190 h 266"/>
                <a:gd name="T46" fmla="*/ 70 w 220"/>
                <a:gd name="T47" fmla="*/ 189 h 266"/>
                <a:gd name="T48" fmla="*/ 102 w 220"/>
                <a:gd name="T49" fmla="*/ 177 h 266"/>
                <a:gd name="T50" fmla="*/ 206 w 220"/>
                <a:gd name="T51" fmla="*/ 177 h 266"/>
                <a:gd name="T52" fmla="*/ 220 w 220"/>
                <a:gd name="T53" fmla="*/ 157 h 266"/>
                <a:gd name="T54" fmla="*/ 220 w 220"/>
                <a:gd name="T55" fmla="*/ 105 h 266"/>
                <a:gd name="T56" fmla="*/ 206 w 220"/>
                <a:gd name="T57" fmla="*/ 86 h 266"/>
                <a:gd name="T58" fmla="*/ 82 w 220"/>
                <a:gd name="T59" fmla="*/ 39 h 266"/>
                <a:gd name="T60" fmla="*/ 72 w 220"/>
                <a:gd name="T61" fmla="*/ 30 h 266"/>
                <a:gd name="T62" fmla="*/ 82 w 220"/>
                <a:gd name="T63" fmla="*/ 20 h 266"/>
                <a:gd name="T64" fmla="*/ 136 w 220"/>
                <a:gd name="T65" fmla="*/ 20 h 266"/>
                <a:gd name="T66" fmla="*/ 146 w 220"/>
                <a:gd name="T67" fmla="*/ 30 h 266"/>
                <a:gd name="T68" fmla="*/ 136 w 220"/>
                <a:gd name="T69" fmla="*/ 39 h 266"/>
                <a:gd name="T70" fmla="*/ 82 w 220"/>
                <a:gd name="T71" fmla="*/ 39 h 266"/>
                <a:gd name="T72" fmla="*/ 100 w 220"/>
                <a:gd name="T73" fmla="*/ 67 h 266"/>
                <a:gd name="T74" fmla="*/ 106 w 220"/>
                <a:gd name="T75" fmla="*/ 65 h 266"/>
                <a:gd name="T76" fmla="*/ 106 w 220"/>
                <a:gd name="T77" fmla="*/ 49 h 266"/>
                <a:gd name="T78" fmla="*/ 113 w 220"/>
                <a:gd name="T79" fmla="*/ 49 h 266"/>
                <a:gd name="T80" fmla="*/ 113 w 220"/>
                <a:gd name="T81" fmla="*/ 65 h 266"/>
                <a:gd name="T82" fmla="*/ 118 w 220"/>
                <a:gd name="T83" fmla="*/ 67 h 266"/>
                <a:gd name="T84" fmla="*/ 146 w 220"/>
                <a:gd name="T85" fmla="*/ 92 h 266"/>
                <a:gd name="T86" fmla="*/ 108 w 220"/>
                <a:gd name="T87" fmla="*/ 96 h 266"/>
                <a:gd name="T88" fmla="*/ 72 w 220"/>
                <a:gd name="T89" fmla="*/ 93 h 266"/>
                <a:gd name="T90" fmla="*/ 100 w 220"/>
                <a:gd name="T91" fmla="*/ 67 h 266"/>
                <a:gd name="T92" fmla="*/ 206 w 220"/>
                <a:gd name="T93" fmla="*/ 157 h 266"/>
                <a:gd name="T94" fmla="*/ 205 w 220"/>
                <a:gd name="T95" fmla="*/ 163 h 266"/>
                <a:gd name="T96" fmla="*/ 102 w 220"/>
                <a:gd name="T97" fmla="*/ 163 h 266"/>
                <a:gd name="T98" fmla="*/ 57 w 220"/>
                <a:gd name="T99" fmla="*/ 182 h 266"/>
                <a:gd name="T100" fmla="*/ 56 w 220"/>
                <a:gd name="T101" fmla="*/ 183 h 266"/>
                <a:gd name="T102" fmla="*/ 56 w 220"/>
                <a:gd name="T103" fmla="*/ 246 h 266"/>
                <a:gd name="T104" fmla="*/ 50 w 220"/>
                <a:gd name="T105" fmla="*/ 253 h 266"/>
                <a:gd name="T106" fmla="*/ 20 w 220"/>
                <a:gd name="T107" fmla="*/ 253 h 266"/>
                <a:gd name="T108" fmla="*/ 14 w 220"/>
                <a:gd name="T109" fmla="*/ 246 h 266"/>
                <a:gd name="T110" fmla="*/ 14 w 220"/>
                <a:gd name="T111" fmla="*/ 160 h 266"/>
                <a:gd name="T112" fmla="*/ 66 w 220"/>
                <a:gd name="T113" fmla="*/ 104 h 266"/>
                <a:gd name="T114" fmla="*/ 67 w 220"/>
                <a:gd name="T115" fmla="*/ 103 h 266"/>
                <a:gd name="T116" fmla="*/ 110 w 220"/>
                <a:gd name="T117" fmla="*/ 108 h 266"/>
                <a:gd name="T118" fmla="*/ 159 w 220"/>
                <a:gd name="T119" fmla="*/ 99 h 266"/>
                <a:gd name="T120" fmla="*/ 205 w 220"/>
                <a:gd name="T121" fmla="*/ 99 h 266"/>
                <a:gd name="T122" fmla="*/ 206 w 220"/>
                <a:gd name="T123" fmla="*/ 105 h 266"/>
                <a:gd name="T124" fmla="*/ 206 w 220"/>
                <a:gd name="T125" fmla="*/ 157 h 2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20" h="266">
                  <a:moveTo>
                    <a:pt x="206" y="86"/>
                  </a:moveTo>
                  <a:cubicBezTo>
                    <a:pt x="158" y="86"/>
                    <a:pt x="158" y="86"/>
                    <a:pt x="158" y="86"/>
                  </a:cubicBezTo>
                  <a:cubicBezTo>
                    <a:pt x="153" y="71"/>
                    <a:pt x="141" y="60"/>
                    <a:pt x="126" y="55"/>
                  </a:cubicBezTo>
                  <a:cubicBezTo>
                    <a:pt x="126" y="49"/>
                    <a:pt x="126" y="49"/>
                    <a:pt x="126" y="49"/>
                  </a:cubicBezTo>
                  <a:cubicBezTo>
                    <a:pt x="137" y="49"/>
                    <a:pt x="137" y="49"/>
                    <a:pt x="137" y="49"/>
                  </a:cubicBezTo>
                  <a:cubicBezTo>
                    <a:pt x="148" y="49"/>
                    <a:pt x="156" y="41"/>
                    <a:pt x="156" y="30"/>
                  </a:cubicBezTo>
                  <a:cubicBezTo>
                    <a:pt x="156" y="20"/>
                    <a:pt x="148" y="11"/>
                    <a:pt x="137" y="11"/>
                  </a:cubicBezTo>
                  <a:cubicBezTo>
                    <a:pt x="125" y="11"/>
                    <a:pt x="125" y="11"/>
                    <a:pt x="125" y="11"/>
                  </a:cubicBezTo>
                  <a:cubicBezTo>
                    <a:pt x="123" y="5"/>
                    <a:pt x="116" y="0"/>
                    <a:pt x="109" y="0"/>
                  </a:cubicBezTo>
                  <a:cubicBezTo>
                    <a:pt x="102" y="0"/>
                    <a:pt x="96" y="5"/>
                    <a:pt x="93" y="11"/>
                  </a:cubicBezTo>
                  <a:cubicBezTo>
                    <a:pt x="81" y="11"/>
                    <a:pt x="81" y="11"/>
                    <a:pt x="81" y="11"/>
                  </a:cubicBezTo>
                  <a:cubicBezTo>
                    <a:pt x="71" y="11"/>
                    <a:pt x="62" y="20"/>
                    <a:pt x="62" y="30"/>
                  </a:cubicBezTo>
                  <a:cubicBezTo>
                    <a:pt x="62" y="41"/>
                    <a:pt x="71" y="49"/>
                    <a:pt x="81" y="49"/>
                  </a:cubicBezTo>
                  <a:cubicBezTo>
                    <a:pt x="92" y="49"/>
                    <a:pt x="92" y="49"/>
                    <a:pt x="92" y="49"/>
                  </a:cubicBezTo>
                  <a:cubicBezTo>
                    <a:pt x="92" y="55"/>
                    <a:pt x="92" y="55"/>
                    <a:pt x="92" y="55"/>
                  </a:cubicBezTo>
                  <a:cubicBezTo>
                    <a:pt x="75" y="61"/>
                    <a:pt x="63" y="74"/>
                    <a:pt x="58" y="92"/>
                  </a:cubicBezTo>
                  <a:cubicBezTo>
                    <a:pt x="32" y="99"/>
                    <a:pt x="1" y="117"/>
                    <a:pt x="0" y="160"/>
                  </a:cubicBezTo>
                  <a:cubicBezTo>
                    <a:pt x="0" y="162"/>
                    <a:pt x="0" y="165"/>
                    <a:pt x="0" y="167"/>
                  </a:cubicBezTo>
                  <a:cubicBezTo>
                    <a:pt x="0" y="246"/>
                    <a:pt x="0" y="246"/>
                    <a:pt x="0" y="246"/>
                  </a:cubicBezTo>
                  <a:cubicBezTo>
                    <a:pt x="0" y="257"/>
                    <a:pt x="9" y="266"/>
                    <a:pt x="20" y="266"/>
                  </a:cubicBezTo>
                  <a:cubicBezTo>
                    <a:pt x="50" y="266"/>
                    <a:pt x="50" y="266"/>
                    <a:pt x="50" y="266"/>
                  </a:cubicBezTo>
                  <a:cubicBezTo>
                    <a:pt x="61" y="266"/>
                    <a:pt x="70" y="257"/>
                    <a:pt x="70" y="246"/>
                  </a:cubicBezTo>
                  <a:cubicBezTo>
                    <a:pt x="70" y="190"/>
                    <a:pt x="70" y="190"/>
                    <a:pt x="70" y="190"/>
                  </a:cubicBezTo>
                  <a:cubicBezTo>
                    <a:pt x="70" y="189"/>
                    <a:pt x="70" y="189"/>
                    <a:pt x="70" y="189"/>
                  </a:cubicBezTo>
                  <a:cubicBezTo>
                    <a:pt x="71" y="189"/>
                    <a:pt x="81" y="177"/>
                    <a:pt x="102" y="177"/>
                  </a:cubicBezTo>
                  <a:cubicBezTo>
                    <a:pt x="206" y="177"/>
                    <a:pt x="206" y="177"/>
                    <a:pt x="206" y="177"/>
                  </a:cubicBezTo>
                  <a:cubicBezTo>
                    <a:pt x="214" y="177"/>
                    <a:pt x="220" y="168"/>
                    <a:pt x="220" y="157"/>
                  </a:cubicBezTo>
                  <a:cubicBezTo>
                    <a:pt x="220" y="105"/>
                    <a:pt x="220" y="105"/>
                    <a:pt x="220" y="105"/>
                  </a:cubicBezTo>
                  <a:cubicBezTo>
                    <a:pt x="220" y="94"/>
                    <a:pt x="214" y="86"/>
                    <a:pt x="206" y="86"/>
                  </a:cubicBezTo>
                  <a:close/>
                  <a:moveTo>
                    <a:pt x="82" y="39"/>
                  </a:moveTo>
                  <a:cubicBezTo>
                    <a:pt x="77" y="39"/>
                    <a:pt x="72" y="35"/>
                    <a:pt x="72" y="30"/>
                  </a:cubicBezTo>
                  <a:cubicBezTo>
                    <a:pt x="72" y="24"/>
                    <a:pt x="77" y="20"/>
                    <a:pt x="82" y="20"/>
                  </a:cubicBezTo>
                  <a:cubicBezTo>
                    <a:pt x="136" y="20"/>
                    <a:pt x="136" y="20"/>
                    <a:pt x="136" y="20"/>
                  </a:cubicBezTo>
                  <a:cubicBezTo>
                    <a:pt x="142" y="20"/>
                    <a:pt x="146" y="24"/>
                    <a:pt x="146" y="30"/>
                  </a:cubicBezTo>
                  <a:cubicBezTo>
                    <a:pt x="146" y="35"/>
                    <a:pt x="142" y="39"/>
                    <a:pt x="136" y="39"/>
                  </a:cubicBezTo>
                  <a:lnTo>
                    <a:pt x="82" y="39"/>
                  </a:lnTo>
                  <a:close/>
                  <a:moveTo>
                    <a:pt x="100" y="67"/>
                  </a:moveTo>
                  <a:cubicBezTo>
                    <a:pt x="106" y="65"/>
                    <a:pt x="106" y="65"/>
                    <a:pt x="106" y="65"/>
                  </a:cubicBezTo>
                  <a:cubicBezTo>
                    <a:pt x="106" y="49"/>
                    <a:pt x="106" y="49"/>
                    <a:pt x="106" y="49"/>
                  </a:cubicBezTo>
                  <a:cubicBezTo>
                    <a:pt x="113" y="49"/>
                    <a:pt x="113" y="49"/>
                    <a:pt x="113" y="49"/>
                  </a:cubicBezTo>
                  <a:cubicBezTo>
                    <a:pt x="113" y="65"/>
                    <a:pt x="113" y="65"/>
                    <a:pt x="113" y="65"/>
                  </a:cubicBezTo>
                  <a:cubicBezTo>
                    <a:pt x="118" y="67"/>
                    <a:pt x="118" y="67"/>
                    <a:pt x="118" y="67"/>
                  </a:cubicBezTo>
                  <a:cubicBezTo>
                    <a:pt x="131" y="70"/>
                    <a:pt x="141" y="79"/>
                    <a:pt x="146" y="92"/>
                  </a:cubicBezTo>
                  <a:cubicBezTo>
                    <a:pt x="134" y="95"/>
                    <a:pt x="122" y="96"/>
                    <a:pt x="108" y="96"/>
                  </a:cubicBezTo>
                  <a:cubicBezTo>
                    <a:pt x="92" y="96"/>
                    <a:pt x="79" y="94"/>
                    <a:pt x="72" y="93"/>
                  </a:cubicBezTo>
                  <a:cubicBezTo>
                    <a:pt x="76" y="80"/>
                    <a:pt x="87" y="70"/>
                    <a:pt x="100" y="67"/>
                  </a:cubicBezTo>
                  <a:close/>
                  <a:moveTo>
                    <a:pt x="206" y="157"/>
                  </a:moveTo>
                  <a:cubicBezTo>
                    <a:pt x="206" y="160"/>
                    <a:pt x="205" y="162"/>
                    <a:pt x="205" y="163"/>
                  </a:cubicBezTo>
                  <a:cubicBezTo>
                    <a:pt x="102" y="163"/>
                    <a:pt x="102" y="163"/>
                    <a:pt x="102" y="163"/>
                  </a:cubicBezTo>
                  <a:cubicBezTo>
                    <a:pt x="73" y="163"/>
                    <a:pt x="58" y="181"/>
                    <a:pt x="57" y="182"/>
                  </a:cubicBezTo>
                  <a:cubicBezTo>
                    <a:pt x="56" y="183"/>
                    <a:pt x="56" y="183"/>
                    <a:pt x="56" y="183"/>
                  </a:cubicBezTo>
                  <a:cubicBezTo>
                    <a:pt x="56" y="246"/>
                    <a:pt x="56" y="246"/>
                    <a:pt x="56" y="246"/>
                  </a:cubicBezTo>
                  <a:cubicBezTo>
                    <a:pt x="56" y="250"/>
                    <a:pt x="54" y="253"/>
                    <a:pt x="50" y="253"/>
                  </a:cubicBezTo>
                  <a:cubicBezTo>
                    <a:pt x="20" y="253"/>
                    <a:pt x="20" y="253"/>
                    <a:pt x="20" y="253"/>
                  </a:cubicBezTo>
                  <a:cubicBezTo>
                    <a:pt x="17" y="253"/>
                    <a:pt x="14" y="250"/>
                    <a:pt x="14" y="246"/>
                  </a:cubicBezTo>
                  <a:cubicBezTo>
                    <a:pt x="14" y="217"/>
                    <a:pt x="14" y="162"/>
                    <a:pt x="14" y="160"/>
                  </a:cubicBezTo>
                  <a:cubicBezTo>
                    <a:pt x="15" y="131"/>
                    <a:pt x="32" y="112"/>
                    <a:pt x="66" y="104"/>
                  </a:cubicBezTo>
                  <a:cubicBezTo>
                    <a:pt x="67" y="103"/>
                    <a:pt x="67" y="103"/>
                    <a:pt x="67" y="103"/>
                  </a:cubicBezTo>
                  <a:cubicBezTo>
                    <a:pt x="82" y="106"/>
                    <a:pt x="97" y="108"/>
                    <a:pt x="110" y="108"/>
                  </a:cubicBezTo>
                  <a:cubicBezTo>
                    <a:pt x="138" y="108"/>
                    <a:pt x="155" y="101"/>
                    <a:pt x="159" y="99"/>
                  </a:cubicBezTo>
                  <a:cubicBezTo>
                    <a:pt x="205" y="99"/>
                    <a:pt x="205" y="99"/>
                    <a:pt x="205" y="99"/>
                  </a:cubicBezTo>
                  <a:cubicBezTo>
                    <a:pt x="205" y="100"/>
                    <a:pt x="206" y="102"/>
                    <a:pt x="206" y="105"/>
                  </a:cubicBezTo>
                  <a:lnTo>
                    <a:pt x="206" y="157"/>
                  </a:lnTo>
                  <a:close/>
                </a:path>
              </a:pathLst>
            </a:custGeom>
            <a:solidFill>
              <a:srgbClr val="4F4D50"/>
            </a:solidFill>
            <a:ln>
              <a:noFill/>
            </a:ln>
            <a:extLst/>
          </p:spPr>
          <p:txBody>
            <a:bodyPr vert="horz" wrap="square" lIns="91440" tIns="45720" rIns="91440" bIns="45720" numCol="1" anchor="t" anchorCtr="0" compatLnSpc="1">
              <a:prstTxWarp prst="textNoShape">
                <a:avLst/>
              </a:prstTxWarp>
            </a:bodyPr>
            <a:lstStyle/>
            <a:p>
              <a:endParaRPr lang="en-US" sz="1000">
                <a:solidFill>
                  <a:srgbClr val="4F4D50"/>
                </a:solidFill>
                <a:latin typeface="方正黑体简体" panose="02010601030101010101" pitchFamily="2" charset="-122"/>
                <a:ea typeface="方正黑体简体" panose="02010601030101010101" pitchFamily="2" charset="-122"/>
                <a:sym typeface="微软雅黑 Light" panose="020B0502040204020203" pitchFamily="34" charset="-122"/>
              </a:endParaRPr>
            </a:p>
          </p:txBody>
        </p:sp>
      </p:grpSp>
      <p:sp>
        <p:nvSpPr>
          <p:cNvPr id="19" name="Text Placeholder 8">
            <a:extLst>
              <a:ext uri="{FF2B5EF4-FFF2-40B4-BE49-F238E27FC236}">
                <a16:creationId xmlns="" xmlns:a16="http://schemas.microsoft.com/office/drawing/2014/main" id="{D8BD9DE3-25FA-42E6-8F74-C6723C4E9964}"/>
              </a:ext>
            </a:extLst>
          </p:cNvPr>
          <p:cNvSpPr txBox="1">
            <a:spLocks/>
          </p:cNvSpPr>
          <p:nvPr/>
        </p:nvSpPr>
        <p:spPr>
          <a:xfrm>
            <a:off x="2492617" y="5264180"/>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0" name="Text Placeholder 9">
            <a:extLst>
              <a:ext uri="{FF2B5EF4-FFF2-40B4-BE49-F238E27FC236}">
                <a16:creationId xmlns="" xmlns:a16="http://schemas.microsoft.com/office/drawing/2014/main" id="{679C58A0-13B8-4952-B5F7-1A947AD1F627}"/>
              </a:ext>
            </a:extLst>
          </p:cNvPr>
          <p:cNvSpPr txBox="1">
            <a:spLocks/>
          </p:cNvSpPr>
          <p:nvPr/>
        </p:nvSpPr>
        <p:spPr>
          <a:xfrm>
            <a:off x="2492617" y="5563452"/>
            <a:ext cx="2009593"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a:t>
            </a:r>
            <a:r>
              <a:rPr lang="zh-CN" altLang="en-US" sz="1000" dirty="0" smtClean="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你</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2" name="Text Placeholder 8">
            <a:extLst>
              <a:ext uri="{FF2B5EF4-FFF2-40B4-BE49-F238E27FC236}">
                <a16:creationId xmlns="" xmlns:a16="http://schemas.microsoft.com/office/drawing/2014/main" id="{6EAC3132-F1CC-4370-BE41-5CBA06EC9060}"/>
              </a:ext>
            </a:extLst>
          </p:cNvPr>
          <p:cNvSpPr txBox="1">
            <a:spLocks/>
          </p:cNvSpPr>
          <p:nvPr/>
        </p:nvSpPr>
        <p:spPr>
          <a:xfrm>
            <a:off x="5443543" y="5264180"/>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3" name="Text Placeholder 9">
            <a:extLst>
              <a:ext uri="{FF2B5EF4-FFF2-40B4-BE49-F238E27FC236}">
                <a16:creationId xmlns="" xmlns:a16="http://schemas.microsoft.com/office/drawing/2014/main" id="{D1FFE19E-2B46-4D1D-8A61-1DFD440D8C50}"/>
              </a:ext>
            </a:extLst>
          </p:cNvPr>
          <p:cNvSpPr txBox="1">
            <a:spLocks/>
          </p:cNvSpPr>
          <p:nvPr/>
        </p:nvSpPr>
        <p:spPr>
          <a:xfrm>
            <a:off x="5443543" y="5563452"/>
            <a:ext cx="2009593"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a:t>
            </a:r>
            <a:r>
              <a:rPr lang="zh-CN" altLang="en-US" sz="1000" dirty="0" smtClean="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的</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6" name="Text Placeholder 8">
            <a:extLst>
              <a:ext uri="{FF2B5EF4-FFF2-40B4-BE49-F238E27FC236}">
                <a16:creationId xmlns="" xmlns:a16="http://schemas.microsoft.com/office/drawing/2014/main" id="{15566535-1E29-42B1-885F-2E2836B42247}"/>
              </a:ext>
            </a:extLst>
          </p:cNvPr>
          <p:cNvSpPr txBox="1">
            <a:spLocks/>
          </p:cNvSpPr>
          <p:nvPr/>
        </p:nvSpPr>
        <p:spPr>
          <a:xfrm>
            <a:off x="8357398" y="5264180"/>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7" name="Text Placeholder 9">
            <a:extLst>
              <a:ext uri="{FF2B5EF4-FFF2-40B4-BE49-F238E27FC236}">
                <a16:creationId xmlns="" xmlns:a16="http://schemas.microsoft.com/office/drawing/2014/main" id="{CDC701BB-D8F8-4C7A-BC32-5866CCA60C97}"/>
              </a:ext>
            </a:extLst>
          </p:cNvPr>
          <p:cNvSpPr txBox="1">
            <a:spLocks/>
          </p:cNvSpPr>
          <p:nvPr/>
        </p:nvSpPr>
        <p:spPr>
          <a:xfrm>
            <a:off x="8357398" y="5563452"/>
            <a:ext cx="2009593"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a:t>
            </a:r>
            <a:r>
              <a:rPr lang="zh-CN" altLang="en-US" sz="1000" dirty="0" smtClean="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你</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grpSp>
        <p:nvGrpSpPr>
          <p:cNvPr id="14" name="组合 13"/>
          <p:cNvGrpSpPr/>
          <p:nvPr/>
        </p:nvGrpSpPr>
        <p:grpSpPr>
          <a:xfrm>
            <a:off x="481368" y="440281"/>
            <a:ext cx="2007509" cy="721887"/>
            <a:chOff x="481368" y="440281"/>
            <a:chExt cx="2007509" cy="721887"/>
          </a:xfrm>
        </p:grpSpPr>
        <p:sp>
          <p:nvSpPr>
            <p:cNvPr id="15"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16"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图表分析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8" name="矩形 27"/>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91790738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2000"/>
                                  </p:stCondLst>
                                  <p:childTnLst>
                                    <p:set>
                                      <p:cBhvr>
                                        <p:cTn id="6" dur="1" fill="hold">
                                          <p:stCondLst>
                                            <p:cond delay="0"/>
                                          </p:stCondLst>
                                        </p:cTn>
                                        <p:tgtEl>
                                          <p:spTgt spid="11">
                                            <p:graphicEl>
                                              <a:chart seriesIdx="-3" categoryIdx="-3" bldStep="gridLegend"/>
                                            </p:graphicEl>
                                          </p:spTgt>
                                        </p:tgtEl>
                                        <p:attrNameLst>
                                          <p:attrName>style.visibility</p:attrName>
                                        </p:attrNameLst>
                                      </p:cBhvr>
                                      <p:to>
                                        <p:strVal val="visible"/>
                                      </p:to>
                                    </p:set>
                                    <p:anim calcmode="lin" valueType="num">
                                      <p:cBhvr additive="base">
                                        <p:cTn id="7" dur="500" fill="hold"/>
                                        <p:tgtEl>
                                          <p:spTgt spid="11">
                                            <p:graphicEl>
                                              <a:chart seriesIdx="-3" categoryIdx="-3" bldStep="gridLegend"/>
                                            </p:graphicEl>
                                          </p:spTgt>
                                        </p:tgtEl>
                                        <p:attrNameLst>
                                          <p:attrName>ppt_x</p:attrName>
                                        </p:attrNameLst>
                                      </p:cBhvr>
                                      <p:tavLst>
                                        <p:tav tm="0">
                                          <p:val>
                                            <p:strVal val="#ppt_x"/>
                                          </p:val>
                                        </p:tav>
                                        <p:tav tm="100000">
                                          <p:val>
                                            <p:strVal val="#ppt_x"/>
                                          </p:val>
                                        </p:tav>
                                      </p:tavLst>
                                    </p:anim>
                                    <p:anim calcmode="lin" valueType="num">
                                      <p:cBhvr additive="base">
                                        <p:cTn id="8" dur="500" fill="hold"/>
                                        <p:tgtEl>
                                          <p:spTgt spid="11">
                                            <p:graphicEl>
                                              <a:chart seriesIdx="-3" categoryIdx="-3" bldStep="gridLegend"/>
                                            </p:graphicEl>
                                          </p:spTgt>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2500"/>
                                  </p:stCondLst>
                                  <p:childTnLst>
                                    <p:set>
                                      <p:cBhvr>
                                        <p:cTn id="10" dur="1" fill="hold">
                                          <p:stCondLst>
                                            <p:cond delay="0"/>
                                          </p:stCondLst>
                                        </p:cTn>
                                        <p:tgtEl>
                                          <p:spTgt spid="11">
                                            <p:graphicEl>
                                              <a:chart seriesIdx="0" categoryIdx="0" bldStep="ptInCategory"/>
                                            </p:graphicEl>
                                          </p:spTgt>
                                        </p:tgtEl>
                                        <p:attrNameLst>
                                          <p:attrName>style.visibility</p:attrName>
                                        </p:attrNameLst>
                                      </p:cBhvr>
                                      <p:to>
                                        <p:strVal val="visible"/>
                                      </p:to>
                                    </p:set>
                                    <p:anim calcmode="lin" valueType="num">
                                      <p:cBhvr additive="base">
                                        <p:cTn id="11" dur="500" fill="hold"/>
                                        <p:tgtEl>
                                          <p:spTgt spid="11">
                                            <p:graphicEl>
                                              <a:chart seriesIdx="0"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12" dur="500" fill="hold"/>
                                        <p:tgtEl>
                                          <p:spTgt spid="11">
                                            <p:graphicEl>
                                              <a:chart seriesIdx="0" categoryIdx="0" bldStep="ptInCategory"/>
                                            </p:graphicEl>
                                          </p:spTgt>
                                        </p:tgtEl>
                                        <p:attrNameLst>
                                          <p:attrName>ppt_y</p:attrName>
                                        </p:attrNameLst>
                                      </p:cBhvr>
                                      <p:tavLst>
                                        <p:tav tm="0">
                                          <p:val>
                                            <p:strVal val="0-#ppt_h/2"/>
                                          </p:val>
                                        </p:tav>
                                        <p:tav tm="100000">
                                          <p:val>
                                            <p:strVal val="#ppt_y"/>
                                          </p:val>
                                        </p:tav>
                                      </p:tavLst>
                                    </p:anim>
                                  </p:childTnLst>
                                </p:cTn>
                              </p:par>
                              <p:par>
                                <p:cTn id="13" presetID="2" presetClass="entr" presetSubtype="1" fill="hold" grpId="0" nodeType="withEffect">
                                  <p:stCondLst>
                                    <p:cond delay="3000"/>
                                  </p:stCondLst>
                                  <p:childTnLst>
                                    <p:set>
                                      <p:cBhvr>
                                        <p:cTn id="14" dur="1" fill="hold">
                                          <p:stCondLst>
                                            <p:cond delay="0"/>
                                          </p:stCondLst>
                                        </p:cTn>
                                        <p:tgtEl>
                                          <p:spTgt spid="11">
                                            <p:graphicEl>
                                              <a:chart seriesIdx="1" categoryIdx="0" bldStep="ptInCategory"/>
                                            </p:graphicEl>
                                          </p:spTgt>
                                        </p:tgtEl>
                                        <p:attrNameLst>
                                          <p:attrName>style.visibility</p:attrName>
                                        </p:attrNameLst>
                                      </p:cBhvr>
                                      <p:to>
                                        <p:strVal val="visible"/>
                                      </p:to>
                                    </p:set>
                                    <p:anim calcmode="lin" valueType="num">
                                      <p:cBhvr additive="base">
                                        <p:cTn id="15" dur="500" fill="hold"/>
                                        <p:tgtEl>
                                          <p:spTgt spid="11">
                                            <p:graphicEl>
                                              <a:chart seriesIdx="1"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16" dur="500" fill="hold"/>
                                        <p:tgtEl>
                                          <p:spTgt spid="11">
                                            <p:graphicEl>
                                              <a:chart seriesIdx="1" categoryIdx="0" bldStep="ptInCategory"/>
                                            </p:graphicEl>
                                          </p:spTgt>
                                        </p:tgtEl>
                                        <p:attrNameLst>
                                          <p:attrName>ppt_y</p:attrName>
                                        </p:attrNameLst>
                                      </p:cBhvr>
                                      <p:tavLst>
                                        <p:tav tm="0">
                                          <p:val>
                                            <p:strVal val="0-#ppt_h/2"/>
                                          </p:val>
                                        </p:tav>
                                        <p:tav tm="100000">
                                          <p:val>
                                            <p:strVal val="#ppt_y"/>
                                          </p:val>
                                        </p:tav>
                                      </p:tavLst>
                                    </p:anim>
                                  </p:childTnLst>
                                </p:cTn>
                              </p:par>
                              <p:par>
                                <p:cTn id="17" presetID="2" presetClass="entr" presetSubtype="1" fill="hold" grpId="0" nodeType="withEffect">
                                  <p:stCondLst>
                                    <p:cond delay="3500"/>
                                  </p:stCondLst>
                                  <p:childTnLst>
                                    <p:set>
                                      <p:cBhvr>
                                        <p:cTn id="18" dur="1" fill="hold">
                                          <p:stCondLst>
                                            <p:cond delay="0"/>
                                          </p:stCondLst>
                                        </p:cTn>
                                        <p:tgtEl>
                                          <p:spTgt spid="11">
                                            <p:graphicEl>
                                              <a:chart seriesIdx="2" categoryIdx="0" bldStep="ptInCategory"/>
                                            </p:graphicEl>
                                          </p:spTgt>
                                        </p:tgtEl>
                                        <p:attrNameLst>
                                          <p:attrName>style.visibility</p:attrName>
                                        </p:attrNameLst>
                                      </p:cBhvr>
                                      <p:to>
                                        <p:strVal val="visible"/>
                                      </p:to>
                                    </p:set>
                                    <p:anim calcmode="lin" valueType="num">
                                      <p:cBhvr additive="base">
                                        <p:cTn id="19" dur="500" fill="hold"/>
                                        <p:tgtEl>
                                          <p:spTgt spid="11">
                                            <p:graphicEl>
                                              <a:chart seriesIdx="2" categoryIdx="0" bldStep="ptInCategory"/>
                                            </p:graphicEl>
                                          </p:spTgt>
                                        </p:tgtEl>
                                        <p:attrNameLst>
                                          <p:attrName>ppt_x</p:attrName>
                                        </p:attrNameLst>
                                      </p:cBhvr>
                                      <p:tavLst>
                                        <p:tav tm="0">
                                          <p:val>
                                            <p:strVal val="#ppt_x"/>
                                          </p:val>
                                        </p:tav>
                                        <p:tav tm="100000">
                                          <p:val>
                                            <p:strVal val="#ppt_x"/>
                                          </p:val>
                                        </p:tav>
                                      </p:tavLst>
                                    </p:anim>
                                    <p:anim calcmode="lin" valueType="num">
                                      <p:cBhvr additive="base">
                                        <p:cTn id="20" dur="500" fill="hold"/>
                                        <p:tgtEl>
                                          <p:spTgt spid="11">
                                            <p:graphicEl>
                                              <a:chart seriesIdx="2" categoryIdx="0" bldStep="ptInCategory"/>
                                            </p:graphicEl>
                                          </p:spTgt>
                                        </p:tgtEl>
                                        <p:attrNameLst>
                                          <p:attrName>ppt_y</p:attrName>
                                        </p:attrNameLst>
                                      </p:cBhvr>
                                      <p:tavLst>
                                        <p:tav tm="0">
                                          <p:val>
                                            <p:strVal val="0-#ppt_h/2"/>
                                          </p:val>
                                        </p:tav>
                                        <p:tav tm="100000">
                                          <p:val>
                                            <p:strVal val="#ppt_y"/>
                                          </p:val>
                                        </p:tav>
                                      </p:tavLst>
                                    </p:anim>
                                  </p:childTnLst>
                                </p:cTn>
                              </p:par>
                              <p:par>
                                <p:cTn id="21" presetID="2" presetClass="entr" presetSubtype="1" fill="hold" grpId="0" nodeType="withEffect">
                                  <p:stCondLst>
                                    <p:cond delay="4000"/>
                                  </p:stCondLst>
                                  <p:childTnLst>
                                    <p:set>
                                      <p:cBhvr>
                                        <p:cTn id="22" dur="1" fill="hold">
                                          <p:stCondLst>
                                            <p:cond delay="0"/>
                                          </p:stCondLst>
                                        </p:cTn>
                                        <p:tgtEl>
                                          <p:spTgt spid="11">
                                            <p:graphicEl>
                                              <a:chart seriesIdx="0" categoryIdx="1" bldStep="ptInCategory"/>
                                            </p:graphicEl>
                                          </p:spTgt>
                                        </p:tgtEl>
                                        <p:attrNameLst>
                                          <p:attrName>style.visibility</p:attrName>
                                        </p:attrNameLst>
                                      </p:cBhvr>
                                      <p:to>
                                        <p:strVal val="visible"/>
                                      </p:to>
                                    </p:set>
                                    <p:anim calcmode="lin" valueType="num">
                                      <p:cBhvr additive="base">
                                        <p:cTn id="23" dur="500" fill="hold"/>
                                        <p:tgtEl>
                                          <p:spTgt spid="11">
                                            <p:graphicEl>
                                              <a:chart seriesIdx="0"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24" dur="500" fill="hold"/>
                                        <p:tgtEl>
                                          <p:spTgt spid="11">
                                            <p:graphicEl>
                                              <a:chart seriesIdx="0" categoryIdx="1" bldStep="ptInCategory"/>
                                            </p:graphicEl>
                                          </p:spTgt>
                                        </p:tgtEl>
                                        <p:attrNameLst>
                                          <p:attrName>ppt_y</p:attrName>
                                        </p:attrNameLst>
                                      </p:cBhvr>
                                      <p:tavLst>
                                        <p:tav tm="0">
                                          <p:val>
                                            <p:strVal val="0-#ppt_h/2"/>
                                          </p:val>
                                        </p:tav>
                                        <p:tav tm="100000">
                                          <p:val>
                                            <p:strVal val="#ppt_y"/>
                                          </p:val>
                                        </p:tav>
                                      </p:tavLst>
                                    </p:anim>
                                  </p:childTnLst>
                                </p:cTn>
                              </p:par>
                              <p:par>
                                <p:cTn id="25" presetID="2" presetClass="entr" presetSubtype="1" fill="hold" grpId="0" nodeType="withEffect">
                                  <p:stCondLst>
                                    <p:cond delay="4500"/>
                                  </p:stCondLst>
                                  <p:childTnLst>
                                    <p:set>
                                      <p:cBhvr>
                                        <p:cTn id="26" dur="1" fill="hold">
                                          <p:stCondLst>
                                            <p:cond delay="0"/>
                                          </p:stCondLst>
                                        </p:cTn>
                                        <p:tgtEl>
                                          <p:spTgt spid="11">
                                            <p:graphicEl>
                                              <a:chart seriesIdx="1" categoryIdx="1" bldStep="ptInCategory"/>
                                            </p:graphicEl>
                                          </p:spTgt>
                                        </p:tgtEl>
                                        <p:attrNameLst>
                                          <p:attrName>style.visibility</p:attrName>
                                        </p:attrNameLst>
                                      </p:cBhvr>
                                      <p:to>
                                        <p:strVal val="visible"/>
                                      </p:to>
                                    </p:set>
                                    <p:anim calcmode="lin" valueType="num">
                                      <p:cBhvr additive="base">
                                        <p:cTn id="27" dur="500" fill="hold"/>
                                        <p:tgtEl>
                                          <p:spTgt spid="11">
                                            <p:graphicEl>
                                              <a:chart seriesIdx="1"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28" dur="500" fill="hold"/>
                                        <p:tgtEl>
                                          <p:spTgt spid="11">
                                            <p:graphicEl>
                                              <a:chart seriesIdx="1" categoryIdx="1" bldStep="ptInCategory"/>
                                            </p:graphicEl>
                                          </p:spTgt>
                                        </p:tgtEl>
                                        <p:attrNameLst>
                                          <p:attrName>ppt_y</p:attrName>
                                        </p:attrNameLst>
                                      </p:cBhvr>
                                      <p:tavLst>
                                        <p:tav tm="0">
                                          <p:val>
                                            <p:strVal val="0-#ppt_h/2"/>
                                          </p:val>
                                        </p:tav>
                                        <p:tav tm="100000">
                                          <p:val>
                                            <p:strVal val="#ppt_y"/>
                                          </p:val>
                                        </p:tav>
                                      </p:tavLst>
                                    </p:anim>
                                  </p:childTnLst>
                                </p:cTn>
                              </p:par>
                              <p:par>
                                <p:cTn id="29" presetID="2" presetClass="entr" presetSubtype="1" fill="hold" grpId="0" nodeType="withEffect">
                                  <p:stCondLst>
                                    <p:cond delay="5000"/>
                                  </p:stCondLst>
                                  <p:childTnLst>
                                    <p:set>
                                      <p:cBhvr>
                                        <p:cTn id="30" dur="1" fill="hold">
                                          <p:stCondLst>
                                            <p:cond delay="0"/>
                                          </p:stCondLst>
                                        </p:cTn>
                                        <p:tgtEl>
                                          <p:spTgt spid="11">
                                            <p:graphicEl>
                                              <a:chart seriesIdx="2" categoryIdx="1" bldStep="ptInCategory"/>
                                            </p:graphicEl>
                                          </p:spTgt>
                                        </p:tgtEl>
                                        <p:attrNameLst>
                                          <p:attrName>style.visibility</p:attrName>
                                        </p:attrNameLst>
                                      </p:cBhvr>
                                      <p:to>
                                        <p:strVal val="visible"/>
                                      </p:to>
                                    </p:set>
                                    <p:anim calcmode="lin" valueType="num">
                                      <p:cBhvr additive="base">
                                        <p:cTn id="31" dur="500" fill="hold"/>
                                        <p:tgtEl>
                                          <p:spTgt spid="11">
                                            <p:graphicEl>
                                              <a:chart seriesIdx="2" categoryIdx="1" bldStep="ptInCategory"/>
                                            </p:graphicEl>
                                          </p:spTgt>
                                        </p:tgtEl>
                                        <p:attrNameLst>
                                          <p:attrName>ppt_x</p:attrName>
                                        </p:attrNameLst>
                                      </p:cBhvr>
                                      <p:tavLst>
                                        <p:tav tm="0">
                                          <p:val>
                                            <p:strVal val="#ppt_x"/>
                                          </p:val>
                                        </p:tav>
                                        <p:tav tm="100000">
                                          <p:val>
                                            <p:strVal val="#ppt_x"/>
                                          </p:val>
                                        </p:tav>
                                      </p:tavLst>
                                    </p:anim>
                                    <p:anim calcmode="lin" valueType="num">
                                      <p:cBhvr additive="base">
                                        <p:cTn id="32" dur="500" fill="hold"/>
                                        <p:tgtEl>
                                          <p:spTgt spid="11">
                                            <p:graphicEl>
                                              <a:chart seriesIdx="2" categoryIdx="1" bldStep="ptInCategory"/>
                                            </p:graphicEl>
                                          </p:spTgt>
                                        </p:tgtEl>
                                        <p:attrNameLst>
                                          <p:attrName>ppt_y</p:attrName>
                                        </p:attrNameLst>
                                      </p:cBhvr>
                                      <p:tavLst>
                                        <p:tav tm="0">
                                          <p:val>
                                            <p:strVal val="0-#ppt_h/2"/>
                                          </p:val>
                                        </p:tav>
                                        <p:tav tm="100000">
                                          <p:val>
                                            <p:strVal val="#ppt_y"/>
                                          </p:val>
                                        </p:tav>
                                      </p:tavLst>
                                    </p:anim>
                                  </p:childTnLst>
                                </p:cTn>
                              </p:par>
                              <p:par>
                                <p:cTn id="33" presetID="2" presetClass="entr" presetSubtype="1" fill="hold" grpId="0" nodeType="withEffect">
                                  <p:stCondLst>
                                    <p:cond delay="5500"/>
                                  </p:stCondLst>
                                  <p:childTnLst>
                                    <p:set>
                                      <p:cBhvr>
                                        <p:cTn id="34" dur="1" fill="hold">
                                          <p:stCondLst>
                                            <p:cond delay="0"/>
                                          </p:stCondLst>
                                        </p:cTn>
                                        <p:tgtEl>
                                          <p:spTgt spid="11">
                                            <p:graphicEl>
                                              <a:chart seriesIdx="0" categoryIdx="2" bldStep="ptInCategory"/>
                                            </p:graphicEl>
                                          </p:spTgt>
                                        </p:tgtEl>
                                        <p:attrNameLst>
                                          <p:attrName>style.visibility</p:attrName>
                                        </p:attrNameLst>
                                      </p:cBhvr>
                                      <p:to>
                                        <p:strVal val="visible"/>
                                      </p:to>
                                    </p:set>
                                    <p:anim calcmode="lin" valueType="num">
                                      <p:cBhvr additive="base">
                                        <p:cTn id="35" dur="500" fill="hold"/>
                                        <p:tgtEl>
                                          <p:spTgt spid="11">
                                            <p:graphicEl>
                                              <a:chart seriesIdx="0" categoryIdx="2" bldStep="ptInCategory"/>
                                            </p:graphicEl>
                                          </p:spTgt>
                                        </p:tgtEl>
                                        <p:attrNameLst>
                                          <p:attrName>ppt_x</p:attrName>
                                        </p:attrNameLst>
                                      </p:cBhvr>
                                      <p:tavLst>
                                        <p:tav tm="0">
                                          <p:val>
                                            <p:strVal val="#ppt_x"/>
                                          </p:val>
                                        </p:tav>
                                        <p:tav tm="100000">
                                          <p:val>
                                            <p:strVal val="#ppt_x"/>
                                          </p:val>
                                        </p:tav>
                                      </p:tavLst>
                                    </p:anim>
                                    <p:anim calcmode="lin" valueType="num">
                                      <p:cBhvr additive="base">
                                        <p:cTn id="36" dur="500" fill="hold"/>
                                        <p:tgtEl>
                                          <p:spTgt spid="11">
                                            <p:graphicEl>
                                              <a:chart seriesIdx="0" categoryIdx="2" bldStep="ptInCategory"/>
                                            </p:graphicEl>
                                          </p:spTgt>
                                        </p:tgtEl>
                                        <p:attrNameLst>
                                          <p:attrName>ppt_y</p:attrName>
                                        </p:attrNameLst>
                                      </p:cBhvr>
                                      <p:tavLst>
                                        <p:tav tm="0">
                                          <p:val>
                                            <p:strVal val="0-#ppt_h/2"/>
                                          </p:val>
                                        </p:tav>
                                        <p:tav tm="100000">
                                          <p:val>
                                            <p:strVal val="#ppt_y"/>
                                          </p:val>
                                        </p:tav>
                                      </p:tavLst>
                                    </p:anim>
                                  </p:childTnLst>
                                </p:cTn>
                              </p:par>
                              <p:par>
                                <p:cTn id="37" presetID="2" presetClass="entr" presetSubtype="1" fill="hold" grpId="0" nodeType="withEffect">
                                  <p:stCondLst>
                                    <p:cond delay="6000"/>
                                  </p:stCondLst>
                                  <p:childTnLst>
                                    <p:set>
                                      <p:cBhvr>
                                        <p:cTn id="38" dur="1" fill="hold">
                                          <p:stCondLst>
                                            <p:cond delay="0"/>
                                          </p:stCondLst>
                                        </p:cTn>
                                        <p:tgtEl>
                                          <p:spTgt spid="11">
                                            <p:graphicEl>
                                              <a:chart seriesIdx="1" categoryIdx="2" bldStep="ptInCategory"/>
                                            </p:graphicEl>
                                          </p:spTgt>
                                        </p:tgtEl>
                                        <p:attrNameLst>
                                          <p:attrName>style.visibility</p:attrName>
                                        </p:attrNameLst>
                                      </p:cBhvr>
                                      <p:to>
                                        <p:strVal val="visible"/>
                                      </p:to>
                                    </p:set>
                                    <p:anim calcmode="lin" valueType="num">
                                      <p:cBhvr additive="base">
                                        <p:cTn id="39" dur="500" fill="hold"/>
                                        <p:tgtEl>
                                          <p:spTgt spid="11">
                                            <p:graphicEl>
                                              <a:chart seriesIdx="1" categoryIdx="2" bldStep="ptInCategory"/>
                                            </p:graphicEl>
                                          </p:spTgt>
                                        </p:tgtEl>
                                        <p:attrNameLst>
                                          <p:attrName>ppt_x</p:attrName>
                                        </p:attrNameLst>
                                      </p:cBhvr>
                                      <p:tavLst>
                                        <p:tav tm="0">
                                          <p:val>
                                            <p:strVal val="#ppt_x"/>
                                          </p:val>
                                        </p:tav>
                                        <p:tav tm="100000">
                                          <p:val>
                                            <p:strVal val="#ppt_x"/>
                                          </p:val>
                                        </p:tav>
                                      </p:tavLst>
                                    </p:anim>
                                    <p:anim calcmode="lin" valueType="num">
                                      <p:cBhvr additive="base">
                                        <p:cTn id="40" dur="500" fill="hold"/>
                                        <p:tgtEl>
                                          <p:spTgt spid="11">
                                            <p:graphicEl>
                                              <a:chart seriesIdx="1" categoryIdx="2" bldStep="ptInCategory"/>
                                            </p:graphicEl>
                                          </p:spTgt>
                                        </p:tgtEl>
                                        <p:attrNameLst>
                                          <p:attrName>ppt_y</p:attrName>
                                        </p:attrNameLst>
                                      </p:cBhvr>
                                      <p:tavLst>
                                        <p:tav tm="0">
                                          <p:val>
                                            <p:strVal val="0-#ppt_h/2"/>
                                          </p:val>
                                        </p:tav>
                                        <p:tav tm="100000">
                                          <p:val>
                                            <p:strVal val="#ppt_y"/>
                                          </p:val>
                                        </p:tav>
                                      </p:tavLst>
                                    </p:anim>
                                  </p:childTnLst>
                                </p:cTn>
                              </p:par>
                              <p:par>
                                <p:cTn id="41" presetID="2" presetClass="entr" presetSubtype="1" fill="hold" grpId="0" nodeType="withEffect">
                                  <p:stCondLst>
                                    <p:cond delay="6500"/>
                                  </p:stCondLst>
                                  <p:childTnLst>
                                    <p:set>
                                      <p:cBhvr>
                                        <p:cTn id="42" dur="1" fill="hold">
                                          <p:stCondLst>
                                            <p:cond delay="0"/>
                                          </p:stCondLst>
                                        </p:cTn>
                                        <p:tgtEl>
                                          <p:spTgt spid="11">
                                            <p:graphicEl>
                                              <a:chart seriesIdx="2" categoryIdx="2" bldStep="ptInCategory"/>
                                            </p:graphicEl>
                                          </p:spTgt>
                                        </p:tgtEl>
                                        <p:attrNameLst>
                                          <p:attrName>style.visibility</p:attrName>
                                        </p:attrNameLst>
                                      </p:cBhvr>
                                      <p:to>
                                        <p:strVal val="visible"/>
                                      </p:to>
                                    </p:set>
                                    <p:anim calcmode="lin" valueType="num">
                                      <p:cBhvr additive="base">
                                        <p:cTn id="43" dur="500" fill="hold"/>
                                        <p:tgtEl>
                                          <p:spTgt spid="11">
                                            <p:graphicEl>
                                              <a:chart seriesIdx="2" categoryIdx="2" bldStep="ptInCategory"/>
                                            </p:graphicEl>
                                          </p:spTgt>
                                        </p:tgtEl>
                                        <p:attrNameLst>
                                          <p:attrName>ppt_x</p:attrName>
                                        </p:attrNameLst>
                                      </p:cBhvr>
                                      <p:tavLst>
                                        <p:tav tm="0">
                                          <p:val>
                                            <p:strVal val="#ppt_x"/>
                                          </p:val>
                                        </p:tav>
                                        <p:tav tm="100000">
                                          <p:val>
                                            <p:strVal val="#ppt_x"/>
                                          </p:val>
                                        </p:tav>
                                      </p:tavLst>
                                    </p:anim>
                                    <p:anim calcmode="lin" valueType="num">
                                      <p:cBhvr additive="base">
                                        <p:cTn id="44" dur="500" fill="hold"/>
                                        <p:tgtEl>
                                          <p:spTgt spid="11">
                                            <p:graphicEl>
                                              <a:chart seriesIdx="2" categoryIdx="2" bldStep="ptInCategory"/>
                                            </p:graphicEl>
                                          </p:spTgt>
                                        </p:tgtEl>
                                        <p:attrNameLst>
                                          <p:attrName>ppt_y</p:attrName>
                                        </p:attrNameLst>
                                      </p:cBhvr>
                                      <p:tavLst>
                                        <p:tav tm="0">
                                          <p:val>
                                            <p:strVal val="0-#ppt_h/2"/>
                                          </p:val>
                                        </p:tav>
                                        <p:tav tm="100000">
                                          <p:val>
                                            <p:strVal val="#ppt_y"/>
                                          </p:val>
                                        </p:tav>
                                      </p:tavLst>
                                    </p:anim>
                                  </p:childTnLst>
                                </p:cTn>
                              </p:par>
                              <p:par>
                                <p:cTn id="45" presetID="2" presetClass="entr" presetSubtype="1" fill="hold" grpId="0" nodeType="withEffect">
                                  <p:stCondLst>
                                    <p:cond delay="7000"/>
                                  </p:stCondLst>
                                  <p:childTnLst>
                                    <p:set>
                                      <p:cBhvr>
                                        <p:cTn id="46" dur="1" fill="hold">
                                          <p:stCondLst>
                                            <p:cond delay="0"/>
                                          </p:stCondLst>
                                        </p:cTn>
                                        <p:tgtEl>
                                          <p:spTgt spid="11">
                                            <p:graphicEl>
                                              <a:chart seriesIdx="0" categoryIdx="3" bldStep="ptInCategory"/>
                                            </p:graphicEl>
                                          </p:spTgt>
                                        </p:tgtEl>
                                        <p:attrNameLst>
                                          <p:attrName>style.visibility</p:attrName>
                                        </p:attrNameLst>
                                      </p:cBhvr>
                                      <p:to>
                                        <p:strVal val="visible"/>
                                      </p:to>
                                    </p:set>
                                    <p:anim calcmode="lin" valueType="num">
                                      <p:cBhvr additive="base">
                                        <p:cTn id="47" dur="500" fill="hold"/>
                                        <p:tgtEl>
                                          <p:spTgt spid="11">
                                            <p:graphicEl>
                                              <a:chart seriesIdx="0" categoryIdx="3" bldStep="ptInCategory"/>
                                            </p:graphicEl>
                                          </p:spTgt>
                                        </p:tgtEl>
                                        <p:attrNameLst>
                                          <p:attrName>ppt_x</p:attrName>
                                        </p:attrNameLst>
                                      </p:cBhvr>
                                      <p:tavLst>
                                        <p:tav tm="0">
                                          <p:val>
                                            <p:strVal val="#ppt_x"/>
                                          </p:val>
                                        </p:tav>
                                        <p:tav tm="100000">
                                          <p:val>
                                            <p:strVal val="#ppt_x"/>
                                          </p:val>
                                        </p:tav>
                                      </p:tavLst>
                                    </p:anim>
                                    <p:anim calcmode="lin" valueType="num">
                                      <p:cBhvr additive="base">
                                        <p:cTn id="48" dur="500" fill="hold"/>
                                        <p:tgtEl>
                                          <p:spTgt spid="11">
                                            <p:graphicEl>
                                              <a:chart seriesIdx="0" categoryIdx="3" bldStep="ptInCategory"/>
                                            </p:graphicEl>
                                          </p:spTgt>
                                        </p:tgtEl>
                                        <p:attrNameLst>
                                          <p:attrName>ppt_y</p:attrName>
                                        </p:attrNameLst>
                                      </p:cBhvr>
                                      <p:tavLst>
                                        <p:tav tm="0">
                                          <p:val>
                                            <p:strVal val="0-#ppt_h/2"/>
                                          </p:val>
                                        </p:tav>
                                        <p:tav tm="100000">
                                          <p:val>
                                            <p:strVal val="#ppt_y"/>
                                          </p:val>
                                        </p:tav>
                                      </p:tavLst>
                                    </p:anim>
                                  </p:childTnLst>
                                </p:cTn>
                              </p:par>
                              <p:par>
                                <p:cTn id="49" presetID="2" presetClass="entr" presetSubtype="1" fill="hold" grpId="0" nodeType="withEffect">
                                  <p:stCondLst>
                                    <p:cond delay="7500"/>
                                  </p:stCondLst>
                                  <p:childTnLst>
                                    <p:set>
                                      <p:cBhvr>
                                        <p:cTn id="50" dur="1" fill="hold">
                                          <p:stCondLst>
                                            <p:cond delay="0"/>
                                          </p:stCondLst>
                                        </p:cTn>
                                        <p:tgtEl>
                                          <p:spTgt spid="11">
                                            <p:graphicEl>
                                              <a:chart seriesIdx="1" categoryIdx="3" bldStep="ptInCategory"/>
                                            </p:graphicEl>
                                          </p:spTgt>
                                        </p:tgtEl>
                                        <p:attrNameLst>
                                          <p:attrName>style.visibility</p:attrName>
                                        </p:attrNameLst>
                                      </p:cBhvr>
                                      <p:to>
                                        <p:strVal val="visible"/>
                                      </p:to>
                                    </p:set>
                                    <p:anim calcmode="lin" valueType="num">
                                      <p:cBhvr additive="base">
                                        <p:cTn id="51" dur="500" fill="hold"/>
                                        <p:tgtEl>
                                          <p:spTgt spid="11">
                                            <p:graphicEl>
                                              <a:chart seriesIdx="1" categoryIdx="3" bldStep="ptInCategory"/>
                                            </p:graphicEl>
                                          </p:spTgt>
                                        </p:tgtEl>
                                        <p:attrNameLst>
                                          <p:attrName>ppt_x</p:attrName>
                                        </p:attrNameLst>
                                      </p:cBhvr>
                                      <p:tavLst>
                                        <p:tav tm="0">
                                          <p:val>
                                            <p:strVal val="#ppt_x"/>
                                          </p:val>
                                        </p:tav>
                                        <p:tav tm="100000">
                                          <p:val>
                                            <p:strVal val="#ppt_x"/>
                                          </p:val>
                                        </p:tav>
                                      </p:tavLst>
                                    </p:anim>
                                    <p:anim calcmode="lin" valueType="num">
                                      <p:cBhvr additive="base">
                                        <p:cTn id="52" dur="500" fill="hold"/>
                                        <p:tgtEl>
                                          <p:spTgt spid="11">
                                            <p:graphicEl>
                                              <a:chart seriesIdx="1" categoryIdx="3" bldStep="ptInCategory"/>
                                            </p:graphicEl>
                                          </p:spTgt>
                                        </p:tgtEl>
                                        <p:attrNameLst>
                                          <p:attrName>ppt_y</p:attrName>
                                        </p:attrNameLst>
                                      </p:cBhvr>
                                      <p:tavLst>
                                        <p:tav tm="0">
                                          <p:val>
                                            <p:strVal val="0-#ppt_h/2"/>
                                          </p:val>
                                        </p:tav>
                                        <p:tav tm="100000">
                                          <p:val>
                                            <p:strVal val="#ppt_y"/>
                                          </p:val>
                                        </p:tav>
                                      </p:tavLst>
                                    </p:anim>
                                  </p:childTnLst>
                                </p:cTn>
                              </p:par>
                              <p:par>
                                <p:cTn id="53" presetID="2" presetClass="entr" presetSubtype="1" fill="hold" grpId="0" nodeType="withEffect">
                                  <p:stCondLst>
                                    <p:cond delay="8000"/>
                                  </p:stCondLst>
                                  <p:childTnLst>
                                    <p:set>
                                      <p:cBhvr>
                                        <p:cTn id="54" dur="1" fill="hold">
                                          <p:stCondLst>
                                            <p:cond delay="0"/>
                                          </p:stCondLst>
                                        </p:cTn>
                                        <p:tgtEl>
                                          <p:spTgt spid="11">
                                            <p:graphicEl>
                                              <a:chart seriesIdx="2" categoryIdx="3" bldStep="ptInCategory"/>
                                            </p:graphicEl>
                                          </p:spTgt>
                                        </p:tgtEl>
                                        <p:attrNameLst>
                                          <p:attrName>style.visibility</p:attrName>
                                        </p:attrNameLst>
                                      </p:cBhvr>
                                      <p:to>
                                        <p:strVal val="visible"/>
                                      </p:to>
                                    </p:set>
                                    <p:anim calcmode="lin" valueType="num">
                                      <p:cBhvr additive="base">
                                        <p:cTn id="55" dur="500" fill="hold"/>
                                        <p:tgtEl>
                                          <p:spTgt spid="11">
                                            <p:graphicEl>
                                              <a:chart seriesIdx="2" categoryIdx="3" bldStep="ptInCategory"/>
                                            </p:graphicEl>
                                          </p:spTgt>
                                        </p:tgtEl>
                                        <p:attrNameLst>
                                          <p:attrName>ppt_x</p:attrName>
                                        </p:attrNameLst>
                                      </p:cBhvr>
                                      <p:tavLst>
                                        <p:tav tm="0">
                                          <p:val>
                                            <p:strVal val="#ppt_x"/>
                                          </p:val>
                                        </p:tav>
                                        <p:tav tm="100000">
                                          <p:val>
                                            <p:strVal val="#ppt_x"/>
                                          </p:val>
                                        </p:tav>
                                      </p:tavLst>
                                    </p:anim>
                                    <p:anim calcmode="lin" valueType="num">
                                      <p:cBhvr additive="base">
                                        <p:cTn id="56" dur="500" fill="hold"/>
                                        <p:tgtEl>
                                          <p:spTgt spid="11">
                                            <p:graphicEl>
                                              <a:chart seriesIdx="2" categoryIdx="3" bldStep="ptInCategory"/>
                                            </p:graphicEl>
                                          </p:spTgt>
                                        </p:tgtEl>
                                        <p:attrNameLst>
                                          <p:attrName>ppt_y</p:attrName>
                                        </p:attrNameLst>
                                      </p:cBhvr>
                                      <p:tavLst>
                                        <p:tav tm="0">
                                          <p:val>
                                            <p:strVal val="0-#ppt_h/2"/>
                                          </p:val>
                                        </p:tav>
                                        <p:tav tm="100000">
                                          <p:val>
                                            <p:strVal val="#ppt_y"/>
                                          </p:val>
                                        </p:tav>
                                      </p:tavLst>
                                    </p:anim>
                                  </p:childTnLst>
                                </p:cTn>
                              </p:par>
                              <p:par>
                                <p:cTn id="57" presetID="2" presetClass="entr" presetSubtype="1" fill="hold" grpId="0" nodeType="withEffect">
                                  <p:stCondLst>
                                    <p:cond delay="8500"/>
                                  </p:stCondLst>
                                  <p:childTnLst>
                                    <p:set>
                                      <p:cBhvr>
                                        <p:cTn id="58" dur="1" fill="hold">
                                          <p:stCondLst>
                                            <p:cond delay="0"/>
                                          </p:stCondLst>
                                        </p:cTn>
                                        <p:tgtEl>
                                          <p:spTgt spid="11">
                                            <p:graphicEl>
                                              <a:chart seriesIdx="0" categoryIdx="4" bldStep="ptInCategory"/>
                                            </p:graphicEl>
                                          </p:spTgt>
                                        </p:tgtEl>
                                        <p:attrNameLst>
                                          <p:attrName>style.visibility</p:attrName>
                                        </p:attrNameLst>
                                      </p:cBhvr>
                                      <p:to>
                                        <p:strVal val="visible"/>
                                      </p:to>
                                    </p:set>
                                    <p:anim calcmode="lin" valueType="num">
                                      <p:cBhvr additive="base">
                                        <p:cTn id="59" dur="500" fill="hold"/>
                                        <p:tgtEl>
                                          <p:spTgt spid="11">
                                            <p:graphicEl>
                                              <a:chart seriesIdx="0" categoryIdx="4" bldStep="ptInCategory"/>
                                            </p:graphicEl>
                                          </p:spTgt>
                                        </p:tgtEl>
                                        <p:attrNameLst>
                                          <p:attrName>ppt_x</p:attrName>
                                        </p:attrNameLst>
                                      </p:cBhvr>
                                      <p:tavLst>
                                        <p:tav tm="0">
                                          <p:val>
                                            <p:strVal val="#ppt_x"/>
                                          </p:val>
                                        </p:tav>
                                        <p:tav tm="100000">
                                          <p:val>
                                            <p:strVal val="#ppt_x"/>
                                          </p:val>
                                        </p:tav>
                                      </p:tavLst>
                                    </p:anim>
                                    <p:anim calcmode="lin" valueType="num">
                                      <p:cBhvr additive="base">
                                        <p:cTn id="60" dur="500" fill="hold"/>
                                        <p:tgtEl>
                                          <p:spTgt spid="11">
                                            <p:graphicEl>
                                              <a:chart seriesIdx="0" categoryIdx="4" bldStep="ptInCategory"/>
                                            </p:graphicEl>
                                          </p:spTgt>
                                        </p:tgtEl>
                                        <p:attrNameLst>
                                          <p:attrName>ppt_y</p:attrName>
                                        </p:attrNameLst>
                                      </p:cBhvr>
                                      <p:tavLst>
                                        <p:tav tm="0">
                                          <p:val>
                                            <p:strVal val="0-#ppt_h/2"/>
                                          </p:val>
                                        </p:tav>
                                        <p:tav tm="100000">
                                          <p:val>
                                            <p:strVal val="#ppt_y"/>
                                          </p:val>
                                        </p:tav>
                                      </p:tavLst>
                                    </p:anim>
                                  </p:childTnLst>
                                </p:cTn>
                              </p:par>
                              <p:par>
                                <p:cTn id="61" presetID="2" presetClass="entr" presetSubtype="1" fill="hold" grpId="0" nodeType="withEffect">
                                  <p:stCondLst>
                                    <p:cond delay="9000"/>
                                  </p:stCondLst>
                                  <p:childTnLst>
                                    <p:set>
                                      <p:cBhvr>
                                        <p:cTn id="62" dur="1" fill="hold">
                                          <p:stCondLst>
                                            <p:cond delay="0"/>
                                          </p:stCondLst>
                                        </p:cTn>
                                        <p:tgtEl>
                                          <p:spTgt spid="11">
                                            <p:graphicEl>
                                              <a:chart seriesIdx="1" categoryIdx="4" bldStep="ptInCategory"/>
                                            </p:graphicEl>
                                          </p:spTgt>
                                        </p:tgtEl>
                                        <p:attrNameLst>
                                          <p:attrName>style.visibility</p:attrName>
                                        </p:attrNameLst>
                                      </p:cBhvr>
                                      <p:to>
                                        <p:strVal val="visible"/>
                                      </p:to>
                                    </p:set>
                                    <p:anim calcmode="lin" valueType="num">
                                      <p:cBhvr additive="base">
                                        <p:cTn id="63" dur="500" fill="hold"/>
                                        <p:tgtEl>
                                          <p:spTgt spid="11">
                                            <p:graphicEl>
                                              <a:chart seriesIdx="1" categoryIdx="4" bldStep="ptInCategory"/>
                                            </p:graphicEl>
                                          </p:spTgt>
                                        </p:tgtEl>
                                        <p:attrNameLst>
                                          <p:attrName>ppt_x</p:attrName>
                                        </p:attrNameLst>
                                      </p:cBhvr>
                                      <p:tavLst>
                                        <p:tav tm="0">
                                          <p:val>
                                            <p:strVal val="#ppt_x"/>
                                          </p:val>
                                        </p:tav>
                                        <p:tav tm="100000">
                                          <p:val>
                                            <p:strVal val="#ppt_x"/>
                                          </p:val>
                                        </p:tav>
                                      </p:tavLst>
                                    </p:anim>
                                    <p:anim calcmode="lin" valueType="num">
                                      <p:cBhvr additive="base">
                                        <p:cTn id="64" dur="500" fill="hold"/>
                                        <p:tgtEl>
                                          <p:spTgt spid="11">
                                            <p:graphicEl>
                                              <a:chart seriesIdx="1" categoryIdx="4" bldStep="ptInCategory"/>
                                            </p:graphicEl>
                                          </p:spTgt>
                                        </p:tgtEl>
                                        <p:attrNameLst>
                                          <p:attrName>ppt_y</p:attrName>
                                        </p:attrNameLst>
                                      </p:cBhvr>
                                      <p:tavLst>
                                        <p:tav tm="0">
                                          <p:val>
                                            <p:strVal val="0-#ppt_h/2"/>
                                          </p:val>
                                        </p:tav>
                                        <p:tav tm="100000">
                                          <p:val>
                                            <p:strVal val="#ppt_y"/>
                                          </p:val>
                                        </p:tav>
                                      </p:tavLst>
                                    </p:anim>
                                  </p:childTnLst>
                                </p:cTn>
                              </p:par>
                              <p:par>
                                <p:cTn id="65" presetID="2" presetClass="entr" presetSubtype="1" fill="hold" grpId="0" nodeType="withEffect">
                                  <p:stCondLst>
                                    <p:cond delay="9500"/>
                                  </p:stCondLst>
                                  <p:childTnLst>
                                    <p:set>
                                      <p:cBhvr>
                                        <p:cTn id="66" dur="1" fill="hold">
                                          <p:stCondLst>
                                            <p:cond delay="0"/>
                                          </p:stCondLst>
                                        </p:cTn>
                                        <p:tgtEl>
                                          <p:spTgt spid="11">
                                            <p:graphicEl>
                                              <a:chart seriesIdx="2" categoryIdx="4" bldStep="ptInCategory"/>
                                            </p:graphicEl>
                                          </p:spTgt>
                                        </p:tgtEl>
                                        <p:attrNameLst>
                                          <p:attrName>style.visibility</p:attrName>
                                        </p:attrNameLst>
                                      </p:cBhvr>
                                      <p:to>
                                        <p:strVal val="visible"/>
                                      </p:to>
                                    </p:set>
                                    <p:anim calcmode="lin" valueType="num">
                                      <p:cBhvr additive="base">
                                        <p:cTn id="67" dur="500" fill="hold"/>
                                        <p:tgtEl>
                                          <p:spTgt spid="11">
                                            <p:graphicEl>
                                              <a:chart seriesIdx="2" categoryIdx="4" bldStep="ptInCategory"/>
                                            </p:graphicEl>
                                          </p:spTgt>
                                        </p:tgtEl>
                                        <p:attrNameLst>
                                          <p:attrName>ppt_x</p:attrName>
                                        </p:attrNameLst>
                                      </p:cBhvr>
                                      <p:tavLst>
                                        <p:tav tm="0">
                                          <p:val>
                                            <p:strVal val="#ppt_x"/>
                                          </p:val>
                                        </p:tav>
                                        <p:tav tm="100000">
                                          <p:val>
                                            <p:strVal val="#ppt_x"/>
                                          </p:val>
                                        </p:tav>
                                      </p:tavLst>
                                    </p:anim>
                                    <p:anim calcmode="lin" valueType="num">
                                      <p:cBhvr additive="base">
                                        <p:cTn id="68" dur="500" fill="hold"/>
                                        <p:tgtEl>
                                          <p:spTgt spid="11">
                                            <p:graphicEl>
                                              <a:chart seriesIdx="2" categoryIdx="4" bldStep="ptInCategory"/>
                                            </p:graphicEl>
                                          </p:spTgt>
                                        </p:tgtEl>
                                        <p:attrNameLst>
                                          <p:attrName>ppt_y</p:attrName>
                                        </p:attrNameLst>
                                      </p:cBhvr>
                                      <p:tavLst>
                                        <p:tav tm="0">
                                          <p:val>
                                            <p:strVal val="0-#ppt_h/2"/>
                                          </p:val>
                                        </p:tav>
                                        <p:tav tm="100000">
                                          <p:val>
                                            <p:strVal val="#ppt_y"/>
                                          </p:val>
                                        </p:tav>
                                      </p:tavLst>
                                    </p:anim>
                                  </p:childTnLst>
                                </p:cTn>
                              </p:par>
                            </p:childTnLst>
                          </p:cTn>
                        </p:par>
                        <p:par>
                          <p:cTn id="69" fill="hold">
                            <p:stCondLst>
                              <p:cond delay="10000"/>
                            </p:stCondLst>
                            <p:childTnLst>
                              <p:par>
                                <p:cTn id="70" presetID="53" presetClass="entr" presetSubtype="16" fill="hold" grpId="0" nodeType="afterEffect">
                                  <p:stCondLst>
                                    <p:cond delay="0"/>
                                  </p:stCondLst>
                                  <p:childTnLst>
                                    <p:set>
                                      <p:cBhvr>
                                        <p:cTn id="71" dur="1" fill="hold">
                                          <p:stCondLst>
                                            <p:cond delay="0"/>
                                          </p:stCondLst>
                                        </p:cTn>
                                        <p:tgtEl>
                                          <p:spTgt spid="19">
                                            <p:txEl>
                                              <p:pRg st="0" end="0"/>
                                            </p:txEl>
                                          </p:spTgt>
                                        </p:tgtEl>
                                        <p:attrNameLst>
                                          <p:attrName>style.visibility</p:attrName>
                                        </p:attrNameLst>
                                      </p:cBhvr>
                                      <p:to>
                                        <p:strVal val="visible"/>
                                      </p:to>
                                    </p:set>
                                    <p:anim calcmode="lin" valueType="num">
                                      <p:cBhvr>
                                        <p:cTn id="72" dur="500" fill="hold"/>
                                        <p:tgtEl>
                                          <p:spTgt spid="19">
                                            <p:txEl>
                                              <p:pRg st="0" end="0"/>
                                            </p:txEl>
                                          </p:spTgt>
                                        </p:tgtEl>
                                        <p:attrNameLst>
                                          <p:attrName>ppt_w</p:attrName>
                                        </p:attrNameLst>
                                      </p:cBhvr>
                                      <p:tavLst>
                                        <p:tav tm="0">
                                          <p:val>
                                            <p:fltVal val="0"/>
                                          </p:val>
                                        </p:tav>
                                        <p:tav tm="100000">
                                          <p:val>
                                            <p:strVal val="#ppt_w"/>
                                          </p:val>
                                        </p:tav>
                                      </p:tavLst>
                                    </p:anim>
                                    <p:anim calcmode="lin" valueType="num">
                                      <p:cBhvr>
                                        <p:cTn id="73" dur="500" fill="hold"/>
                                        <p:tgtEl>
                                          <p:spTgt spid="19">
                                            <p:txEl>
                                              <p:pRg st="0" end="0"/>
                                            </p:txEl>
                                          </p:spTgt>
                                        </p:tgtEl>
                                        <p:attrNameLst>
                                          <p:attrName>ppt_h</p:attrName>
                                        </p:attrNameLst>
                                      </p:cBhvr>
                                      <p:tavLst>
                                        <p:tav tm="0">
                                          <p:val>
                                            <p:fltVal val="0"/>
                                          </p:val>
                                        </p:tav>
                                        <p:tav tm="100000">
                                          <p:val>
                                            <p:strVal val="#ppt_h"/>
                                          </p:val>
                                        </p:tav>
                                      </p:tavLst>
                                    </p:anim>
                                    <p:animEffect transition="in" filter="fade">
                                      <p:cBhvr>
                                        <p:cTn id="74" dur="500"/>
                                        <p:tgtEl>
                                          <p:spTgt spid="19">
                                            <p:txEl>
                                              <p:pRg st="0" end="0"/>
                                            </p:txEl>
                                          </p:spTgt>
                                        </p:tgtEl>
                                      </p:cBhvr>
                                    </p:animEffect>
                                  </p:childTnLst>
                                </p:cTn>
                              </p:par>
                            </p:childTnLst>
                          </p:cTn>
                        </p:par>
                        <p:par>
                          <p:cTn id="75" fill="hold">
                            <p:stCondLst>
                              <p:cond delay="10500"/>
                            </p:stCondLst>
                            <p:childTnLst>
                              <p:par>
                                <p:cTn id="76" presetID="22" presetClass="entr" presetSubtype="4" fill="hold" grpId="0" nodeType="afterEffect">
                                  <p:stCondLst>
                                    <p:cond delay="0"/>
                                  </p:stCondLst>
                                  <p:childTnLst>
                                    <p:set>
                                      <p:cBhvr>
                                        <p:cTn id="77" dur="1" fill="hold">
                                          <p:stCondLst>
                                            <p:cond delay="0"/>
                                          </p:stCondLst>
                                        </p:cTn>
                                        <p:tgtEl>
                                          <p:spTgt spid="20">
                                            <p:txEl>
                                              <p:pRg st="0" end="0"/>
                                            </p:txEl>
                                          </p:spTgt>
                                        </p:tgtEl>
                                        <p:attrNameLst>
                                          <p:attrName>style.visibility</p:attrName>
                                        </p:attrNameLst>
                                      </p:cBhvr>
                                      <p:to>
                                        <p:strVal val="visible"/>
                                      </p:to>
                                    </p:set>
                                    <p:animEffect transition="in" filter="wipe(down)">
                                      <p:cBhvr>
                                        <p:cTn id="78" dur="500"/>
                                        <p:tgtEl>
                                          <p:spTgt spid="20">
                                            <p:txEl>
                                              <p:pRg st="0" end="0"/>
                                            </p:txEl>
                                          </p:spTgt>
                                        </p:tgtEl>
                                      </p:cBhvr>
                                    </p:animEffect>
                                  </p:childTnLst>
                                </p:cTn>
                              </p:par>
                            </p:childTnLst>
                          </p:cTn>
                        </p:par>
                        <p:par>
                          <p:cTn id="79" fill="hold">
                            <p:stCondLst>
                              <p:cond delay="11000"/>
                            </p:stCondLst>
                            <p:childTnLst>
                              <p:par>
                                <p:cTn id="80" presetID="53" presetClass="entr" presetSubtype="16" fill="hold" grpId="0" nodeType="afterEffect">
                                  <p:stCondLst>
                                    <p:cond delay="0"/>
                                  </p:stCondLst>
                                  <p:childTnLst>
                                    <p:set>
                                      <p:cBhvr>
                                        <p:cTn id="81" dur="1" fill="hold">
                                          <p:stCondLst>
                                            <p:cond delay="0"/>
                                          </p:stCondLst>
                                        </p:cTn>
                                        <p:tgtEl>
                                          <p:spTgt spid="22">
                                            <p:txEl>
                                              <p:pRg st="0" end="0"/>
                                            </p:txEl>
                                          </p:spTgt>
                                        </p:tgtEl>
                                        <p:attrNameLst>
                                          <p:attrName>style.visibility</p:attrName>
                                        </p:attrNameLst>
                                      </p:cBhvr>
                                      <p:to>
                                        <p:strVal val="visible"/>
                                      </p:to>
                                    </p:set>
                                    <p:anim calcmode="lin" valueType="num">
                                      <p:cBhvr>
                                        <p:cTn id="82"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83"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84" dur="500"/>
                                        <p:tgtEl>
                                          <p:spTgt spid="22">
                                            <p:txEl>
                                              <p:pRg st="0" end="0"/>
                                            </p:txEl>
                                          </p:spTgt>
                                        </p:tgtEl>
                                      </p:cBhvr>
                                    </p:animEffect>
                                  </p:childTnLst>
                                </p:cTn>
                              </p:par>
                            </p:childTnLst>
                          </p:cTn>
                        </p:par>
                        <p:par>
                          <p:cTn id="85" fill="hold">
                            <p:stCondLst>
                              <p:cond delay="11500"/>
                            </p:stCondLst>
                            <p:childTnLst>
                              <p:par>
                                <p:cTn id="86" presetID="22" presetClass="entr" presetSubtype="4" fill="hold" grpId="0" nodeType="afterEffect">
                                  <p:stCondLst>
                                    <p:cond delay="0"/>
                                  </p:stCondLst>
                                  <p:childTnLst>
                                    <p:set>
                                      <p:cBhvr>
                                        <p:cTn id="87" dur="1" fill="hold">
                                          <p:stCondLst>
                                            <p:cond delay="0"/>
                                          </p:stCondLst>
                                        </p:cTn>
                                        <p:tgtEl>
                                          <p:spTgt spid="23">
                                            <p:txEl>
                                              <p:pRg st="0" end="0"/>
                                            </p:txEl>
                                          </p:spTgt>
                                        </p:tgtEl>
                                        <p:attrNameLst>
                                          <p:attrName>style.visibility</p:attrName>
                                        </p:attrNameLst>
                                      </p:cBhvr>
                                      <p:to>
                                        <p:strVal val="visible"/>
                                      </p:to>
                                    </p:set>
                                    <p:animEffect transition="in" filter="wipe(down)">
                                      <p:cBhvr>
                                        <p:cTn id="88" dur="500"/>
                                        <p:tgtEl>
                                          <p:spTgt spid="23">
                                            <p:txEl>
                                              <p:pRg st="0" end="0"/>
                                            </p:txEl>
                                          </p:spTgt>
                                        </p:tgtEl>
                                      </p:cBhvr>
                                    </p:animEffect>
                                  </p:childTnLst>
                                </p:cTn>
                              </p:par>
                            </p:childTnLst>
                          </p:cTn>
                        </p:par>
                        <p:par>
                          <p:cTn id="89" fill="hold">
                            <p:stCondLst>
                              <p:cond delay="12000"/>
                            </p:stCondLst>
                            <p:childTnLst>
                              <p:par>
                                <p:cTn id="90" presetID="53" presetClass="entr" presetSubtype="16" fill="hold" grpId="0" nodeType="afterEffect">
                                  <p:stCondLst>
                                    <p:cond delay="0"/>
                                  </p:stCondLst>
                                  <p:childTnLst>
                                    <p:set>
                                      <p:cBhvr>
                                        <p:cTn id="91" dur="1" fill="hold">
                                          <p:stCondLst>
                                            <p:cond delay="0"/>
                                          </p:stCondLst>
                                        </p:cTn>
                                        <p:tgtEl>
                                          <p:spTgt spid="26">
                                            <p:txEl>
                                              <p:pRg st="0" end="0"/>
                                            </p:txEl>
                                          </p:spTgt>
                                        </p:tgtEl>
                                        <p:attrNameLst>
                                          <p:attrName>style.visibility</p:attrName>
                                        </p:attrNameLst>
                                      </p:cBhvr>
                                      <p:to>
                                        <p:strVal val="visible"/>
                                      </p:to>
                                    </p:set>
                                    <p:anim calcmode="lin" valueType="num">
                                      <p:cBhvr>
                                        <p:cTn id="92" dur="500" fill="hold"/>
                                        <p:tgtEl>
                                          <p:spTgt spid="26">
                                            <p:txEl>
                                              <p:pRg st="0" end="0"/>
                                            </p:txEl>
                                          </p:spTgt>
                                        </p:tgtEl>
                                        <p:attrNameLst>
                                          <p:attrName>ppt_w</p:attrName>
                                        </p:attrNameLst>
                                      </p:cBhvr>
                                      <p:tavLst>
                                        <p:tav tm="0">
                                          <p:val>
                                            <p:fltVal val="0"/>
                                          </p:val>
                                        </p:tav>
                                        <p:tav tm="100000">
                                          <p:val>
                                            <p:strVal val="#ppt_w"/>
                                          </p:val>
                                        </p:tav>
                                      </p:tavLst>
                                    </p:anim>
                                    <p:anim calcmode="lin" valueType="num">
                                      <p:cBhvr>
                                        <p:cTn id="93" dur="500" fill="hold"/>
                                        <p:tgtEl>
                                          <p:spTgt spid="26">
                                            <p:txEl>
                                              <p:pRg st="0" end="0"/>
                                            </p:txEl>
                                          </p:spTgt>
                                        </p:tgtEl>
                                        <p:attrNameLst>
                                          <p:attrName>ppt_h</p:attrName>
                                        </p:attrNameLst>
                                      </p:cBhvr>
                                      <p:tavLst>
                                        <p:tav tm="0">
                                          <p:val>
                                            <p:fltVal val="0"/>
                                          </p:val>
                                        </p:tav>
                                        <p:tav tm="100000">
                                          <p:val>
                                            <p:strVal val="#ppt_h"/>
                                          </p:val>
                                        </p:tav>
                                      </p:tavLst>
                                    </p:anim>
                                    <p:animEffect transition="in" filter="fade">
                                      <p:cBhvr>
                                        <p:cTn id="94" dur="500"/>
                                        <p:tgtEl>
                                          <p:spTgt spid="26">
                                            <p:txEl>
                                              <p:pRg st="0" end="0"/>
                                            </p:txEl>
                                          </p:spTgt>
                                        </p:tgtEl>
                                      </p:cBhvr>
                                    </p:animEffect>
                                  </p:childTnLst>
                                </p:cTn>
                              </p:par>
                            </p:childTnLst>
                          </p:cTn>
                        </p:par>
                        <p:par>
                          <p:cTn id="95" fill="hold">
                            <p:stCondLst>
                              <p:cond delay="12500"/>
                            </p:stCondLst>
                            <p:childTnLst>
                              <p:par>
                                <p:cTn id="96" presetID="22" presetClass="entr" presetSubtype="4" fill="hold" grpId="0" nodeType="afterEffect">
                                  <p:stCondLst>
                                    <p:cond delay="0"/>
                                  </p:stCondLst>
                                  <p:childTnLst>
                                    <p:set>
                                      <p:cBhvr>
                                        <p:cTn id="97" dur="1" fill="hold">
                                          <p:stCondLst>
                                            <p:cond delay="0"/>
                                          </p:stCondLst>
                                        </p:cTn>
                                        <p:tgtEl>
                                          <p:spTgt spid="27">
                                            <p:txEl>
                                              <p:pRg st="0" end="0"/>
                                            </p:txEl>
                                          </p:spTgt>
                                        </p:tgtEl>
                                        <p:attrNameLst>
                                          <p:attrName>style.visibility</p:attrName>
                                        </p:attrNameLst>
                                      </p:cBhvr>
                                      <p:to>
                                        <p:strVal val="visible"/>
                                      </p:to>
                                    </p:set>
                                    <p:animEffect transition="in" filter="wipe(down)">
                                      <p:cBhvr>
                                        <p:cTn id="98" dur="500"/>
                                        <p:tgtEl>
                                          <p:spTgt spid="27">
                                            <p:txEl>
                                              <p:pRg st="0" end="0"/>
                                            </p:txEl>
                                          </p:spTgt>
                                        </p:tgtEl>
                                      </p:cBhvr>
                                    </p:animEffect>
                                  </p:childTnLst>
                                </p:cTn>
                              </p:par>
                              <p:par>
                                <p:cTn id="99" presetID="53" presetClass="entr" presetSubtype="16" fill="hold" nodeType="withEffect">
                                  <p:stCondLst>
                                    <p:cond delay="0"/>
                                  </p:stCondLst>
                                  <p:childTnLst>
                                    <p:set>
                                      <p:cBhvr>
                                        <p:cTn id="100" dur="1" fill="hold">
                                          <p:stCondLst>
                                            <p:cond delay="0"/>
                                          </p:stCondLst>
                                        </p:cTn>
                                        <p:tgtEl>
                                          <p:spTgt spid="2"/>
                                        </p:tgtEl>
                                        <p:attrNameLst>
                                          <p:attrName>style.visibility</p:attrName>
                                        </p:attrNameLst>
                                      </p:cBhvr>
                                      <p:to>
                                        <p:strVal val="visible"/>
                                      </p:to>
                                    </p:set>
                                    <p:anim calcmode="lin" valueType="num">
                                      <p:cBhvr>
                                        <p:cTn id="101" dur="500" fill="hold"/>
                                        <p:tgtEl>
                                          <p:spTgt spid="2"/>
                                        </p:tgtEl>
                                        <p:attrNameLst>
                                          <p:attrName>ppt_w</p:attrName>
                                        </p:attrNameLst>
                                      </p:cBhvr>
                                      <p:tavLst>
                                        <p:tav tm="0">
                                          <p:val>
                                            <p:fltVal val="0"/>
                                          </p:val>
                                        </p:tav>
                                        <p:tav tm="100000">
                                          <p:val>
                                            <p:strVal val="#ppt_w"/>
                                          </p:val>
                                        </p:tav>
                                      </p:tavLst>
                                    </p:anim>
                                    <p:anim calcmode="lin" valueType="num">
                                      <p:cBhvr>
                                        <p:cTn id="102" dur="500" fill="hold"/>
                                        <p:tgtEl>
                                          <p:spTgt spid="2"/>
                                        </p:tgtEl>
                                        <p:attrNameLst>
                                          <p:attrName>ppt_h</p:attrName>
                                        </p:attrNameLst>
                                      </p:cBhvr>
                                      <p:tavLst>
                                        <p:tav tm="0">
                                          <p:val>
                                            <p:fltVal val="0"/>
                                          </p:val>
                                        </p:tav>
                                        <p:tav tm="100000">
                                          <p:val>
                                            <p:strVal val="#ppt_h"/>
                                          </p:val>
                                        </p:tav>
                                      </p:tavLst>
                                    </p:anim>
                                    <p:animEffect transition="in" filter="fade">
                                      <p:cBhvr>
                                        <p:cTn id="103" dur="500"/>
                                        <p:tgtEl>
                                          <p:spTgt spid="2"/>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21"/>
                                        </p:tgtEl>
                                        <p:attrNameLst>
                                          <p:attrName>style.visibility</p:attrName>
                                        </p:attrNameLst>
                                      </p:cBhvr>
                                      <p:to>
                                        <p:strVal val="visible"/>
                                      </p:to>
                                    </p:set>
                                    <p:anim calcmode="lin" valueType="num">
                                      <p:cBhvr>
                                        <p:cTn id="106" dur="500" fill="hold"/>
                                        <p:tgtEl>
                                          <p:spTgt spid="21"/>
                                        </p:tgtEl>
                                        <p:attrNameLst>
                                          <p:attrName>ppt_w</p:attrName>
                                        </p:attrNameLst>
                                      </p:cBhvr>
                                      <p:tavLst>
                                        <p:tav tm="0">
                                          <p:val>
                                            <p:fltVal val="0"/>
                                          </p:val>
                                        </p:tav>
                                        <p:tav tm="100000">
                                          <p:val>
                                            <p:strVal val="#ppt_w"/>
                                          </p:val>
                                        </p:tav>
                                      </p:tavLst>
                                    </p:anim>
                                    <p:anim calcmode="lin" valueType="num">
                                      <p:cBhvr>
                                        <p:cTn id="107" dur="500" fill="hold"/>
                                        <p:tgtEl>
                                          <p:spTgt spid="21"/>
                                        </p:tgtEl>
                                        <p:attrNameLst>
                                          <p:attrName>ppt_h</p:attrName>
                                        </p:attrNameLst>
                                      </p:cBhvr>
                                      <p:tavLst>
                                        <p:tav tm="0">
                                          <p:val>
                                            <p:fltVal val="0"/>
                                          </p:val>
                                        </p:tav>
                                        <p:tav tm="100000">
                                          <p:val>
                                            <p:strVal val="#ppt_h"/>
                                          </p:val>
                                        </p:tav>
                                      </p:tavLst>
                                    </p:anim>
                                    <p:animEffect transition="in" filter="fade">
                                      <p:cBhvr>
                                        <p:cTn id="108" dur="500"/>
                                        <p:tgtEl>
                                          <p:spTgt spid="21"/>
                                        </p:tgtEl>
                                      </p:cBhvr>
                                    </p:animEffect>
                                  </p:childTnLst>
                                </p:cTn>
                              </p:par>
                              <p:par>
                                <p:cTn id="109" presetID="53" presetClass="entr" presetSubtype="16" fill="hold" nodeType="withEffect">
                                  <p:stCondLst>
                                    <p:cond delay="0"/>
                                  </p:stCondLst>
                                  <p:childTnLst>
                                    <p:set>
                                      <p:cBhvr>
                                        <p:cTn id="110" dur="1" fill="hold">
                                          <p:stCondLst>
                                            <p:cond delay="0"/>
                                          </p:stCondLst>
                                        </p:cTn>
                                        <p:tgtEl>
                                          <p:spTgt spid="3"/>
                                        </p:tgtEl>
                                        <p:attrNameLst>
                                          <p:attrName>style.visibility</p:attrName>
                                        </p:attrNameLst>
                                      </p:cBhvr>
                                      <p:to>
                                        <p:strVal val="visible"/>
                                      </p:to>
                                    </p:set>
                                    <p:anim calcmode="lin" valueType="num">
                                      <p:cBhvr>
                                        <p:cTn id="111" dur="500" fill="hold"/>
                                        <p:tgtEl>
                                          <p:spTgt spid="3"/>
                                        </p:tgtEl>
                                        <p:attrNameLst>
                                          <p:attrName>ppt_w</p:attrName>
                                        </p:attrNameLst>
                                      </p:cBhvr>
                                      <p:tavLst>
                                        <p:tav tm="0">
                                          <p:val>
                                            <p:fltVal val="0"/>
                                          </p:val>
                                        </p:tav>
                                        <p:tav tm="100000">
                                          <p:val>
                                            <p:strVal val="#ppt_w"/>
                                          </p:val>
                                        </p:tav>
                                      </p:tavLst>
                                    </p:anim>
                                    <p:anim calcmode="lin" valueType="num">
                                      <p:cBhvr>
                                        <p:cTn id="112" dur="500" fill="hold"/>
                                        <p:tgtEl>
                                          <p:spTgt spid="3"/>
                                        </p:tgtEl>
                                        <p:attrNameLst>
                                          <p:attrName>ppt_h</p:attrName>
                                        </p:attrNameLst>
                                      </p:cBhvr>
                                      <p:tavLst>
                                        <p:tav tm="0">
                                          <p:val>
                                            <p:fltVal val="0"/>
                                          </p:val>
                                        </p:tav>
                                        <p:tav tm="100000">
                                          <p:val>
                                            <p:strVal val="#ppt_h"/>
                                          </p:val>
                                        </p:tav>
                                      </p:tavLst>
                                    </p:anim>
                                    <p:animEffect transition="in" filter="fade">
                                      <p:cBhvr>
                                        <p:cTn id="1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Chart bld="categoryEl"/>
        </p:bldSub>
      </p:bldGraphic>
      <p:bldP spid="21" grpId="0" animBg="1"/>
      <p:bldP spid="19" grpId="0" build="p"/>
      <p:bldP spid="20" grpId="0" build="p"/>
      <p:bldP spid="22" grpId="0" build="p"/>
      <p:bldP spid="23" grpId="0" build="p"/>
      <p:bldP spid="26" grpId="0" build="p"/>
      <p:bldP spid="2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 name="Chart 16"/>
          <p:cNvGraphicFramePr/>
          <p:nvPr>
            <p:extLst>
              <p:ext uri="{D42A27DB-BD31-4B8C-83A1-F6EECF244321}">
                <p14:modId xmlns:p14="http://schemas.microsoft.com/office/powerpoint/2010/main" val="3593764607"/>
              </p:ext>
            </p:extLst>
          </p:nvPr>
        </p:nvGraphicFramePr>
        <p:xfrm>
          <a:off x="1247869" y="1529572"/>
          <a:ext cx="9616975" cy="3505924"/>
        </p:xfrm>
        <a:graphic>
          <a:graphicData uri="http://schemas.openxmlformats.org/drawingml/2006/chart">
            <c:chart xmlns:c="http://schemas.openxmlformats.org/drawingml/2006/chart" xmlns:r="http://schemas.openxmlformats.org/officeDocument/2006/relationships" r:id="rId3"/>
          </a:graphicData>
        </a:graphic>
      </p:graphicFrame>
      <p:sp>
        <p:nvSpPr>
          <p:cNvPr id="12" name="Text Placeholder 8">
            <a:extLst>
              <a:ext uri="{FF2B5EF4-FFF2-40B4-BE49-F238E27FC236}">
                <a16:creationId xmlns="" xmlns:a16="http://schemas.microsoft.com/office/drawing/2014/main" id="{5B1D4F78-FEC6-4A07-A059-CBE731909EEA}"/>
              </a:ext>
            </a:extLst>
          </p:cNvPr>
          <p:cNvSpPr txBox="1">
            <a:spLocks/>
          </p:cNvSpPr>
          <p:nvPr/>
        </p:nvSpPr>
        <p:spPr>
          <a:xfrm>
            <a:off x="1564233" y="5268672"/>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1" name="Text Placeholder 9">
            <a:extLst>
              <a:ext uri="{FF2B5EF4-FFF2-40B4-BE49-F238E27FC236}">
                <a16:creationId xmlns="" xmlns:a16="http://schemas.microsoft.com/office/drawing/2014/main" id="{724F69F4-C35B-4525-925A-3E084C95659C}"/>
              </a:ext>
            </a:extLst>
          </p:cNvPr>
          <p:cNvSpPr txBox="1">
            <a:spLocks/>
          </p:cNvSpPr>
          <p:nvPr/>
        </p:nvSpPr>
        <p:spPr>
          <a:xfrm>
            <a:off x="1564233" y="5579615"/>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2" name="Text Placeholder 8">
            <a:extLst>
              <a:ext uri="{FF2B5EF4-FFF2-40B4-BE49-F238E27FC236}">
                <a16:creationId xmlns="" xmlns:a16="http://schemas.microsoft.com/office/drawing/2014/main" id="{F478A744-E700-4CA3-A3DA-5AC75F431E50}"/>
              </a:ext>
            </a:extLst>
          </p:cNvPr>
          <p:cNvSpPr txBox="1">
            <a:spLocks/>
          </p:cNvSpPr>
          <p:nvPr/>
        </p:nvSpPr>
        <p:spPr>
          <a:xfrm>
            <a:off x="4600731" y="5268672"/>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3" name="Text Placeholder 9">
            <a:extLst>
              <a:ext uri="{FF2B5EF4-FFF2-40B4-BE49-F238E27FC236}">
                <a16:creationId xmlns="" xmlns:a16="http://schemas.microsoft.com/office/drawing/2014/main" id="{51493374-E2B7-4506-97E7-E3A55266009B}"/>
              </a:ext>
            </a:extLst>
          </p:cNvPr>
          <p:cNvSpPr txBox="1">
            <a:spLocks/>
          </p:cNvSpPr>
          <p:nvPr/>
        </p:nvSpPr>
        <p:spPr>
          <a:xfrm>
            <a:off x="4600731" y="5579615"/>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4" name="Text Placeholder 8">
            <a:extLst>
              <a:ext uri="{FF2B5EF4-FFF2-40B4-BE49-F238E27FC236}">
                <a16:creationId xmlns="" xmlns:a16="http://schemas.microsoft.com/office/drawing/2014/main" id="{A9FC3213-6E94-4C2A-ADB6-AB8B827DFC2F}"/>
              </a:ext>
            </a:extLst>
          </p:cNvPr>
          <p:cNvSpPr txBox="1">
            <a:spLocks/>
          </p:cNvSpPr>
          <p:nvPr/>
        </p:nvSpPr>
        <p:spPr>
          <a:xfrm>
            <a:off x="7637229" y="5268672"/>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4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25" name="Text Placeholder 9">
            <a:extLst>
              <a:ext uri="{FF2B5EF4-FFF2-40B4-BE49-F238E27FC236}">
                <a16:creationId xmlns="" xmlns:a16="http://schemas.microsoft.com/office/drawing/2014/main" id="{B2634F94-6587-4090-91E9-FE5CE2CD31F2}"/>
              </a:ext>
            </a:extLst>
          </p:cNvPr>
          <p:cNvSpPr txBox="1">
            <a:spLocks/>
          </p:cNvSpPr>
          <p:nvPr/>
        </p:nvSpPr>
        <p:spPr>
          <a:xfrm>
            <a:off x="7637229" y="5579615"/>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grpSp>
        <p:nvGrpSpPr>
          <p:cNvPr id="9" name="组合 8"/>
          <p:cNvGrpSpPr/>
          <p:nvPr/>
        </p:nvGrpSpPr>
        <p:grpSpPr>
          <a:xfrm>
            <a:off x="481368" y="440281"/>
            <a:ext cx="2007509" cy="721887"/>
            <a:chOff x="481368" y="440281"/>
            <a:chExt cx="2007509" cy="721887"/>
          </a:xfrm>
        </p:grpSpPr>
        <p:sp>
          <p:nvSpPr>
            <p:cNvPr id="10"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11"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图表分析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3" name="矩形 12"/>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41822601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53" presetClass="entr" presetSubtype="16" fill="hold" grpId="0" nodeType="after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anim calcmode="lin" valueType="num">
                                      <p:cBhvr>
                                        <p:cTn id="13" dur="500" fill="hold"/>
                                        <p:tgtEl>
                                          <p:spTgt spid="12">
                                            <p:txEl>
                                              <p:pRg st="0" end="0"/>
                                            </p:txEl>
                                          </p:spTgt>
                                        </p:tgtEl>
                                        <p:attrNameLst>
                                          <p:attrName>ppt_w</p:attrName>
                                        </p:attrNameLst>
                                      </p:cBhvr>
                                      <p:tavLst>
                                        <p:tav tm="0">
                                          <p:val>
                                            <p:fltVal val="0"/>
                                          </p:val>
                                        </p:tav>
                                        <p:tav tm="100000">
                                          <p:val>
                                            <p:strVal val="#ppt_w"/>
                                          </p:val>
                                        </p:tav>
                                      </p:tavLst>
                                    </p:anim>
                                    <p:anim calcmode="lin" valueType="num">
                                      <p:cBhvr>
                                        <p:cTn id="14" dur="500" fill="hold"/>
                                        <p:tgtEl>
                                          <p:spTgt spid="12">
                                            <p:txEl>
                                              <p:pRg st="0" end="0"/>
                                            </p:txEl>
                                          </p:spTgt>
                                        </p:tgtEl>
                                        <p:attrNameLst>
                                          <p:attrName>ppt_h</p:attrName>
                                        </p:attrNameLst>
                                      </p:cBhvr>
                                      <p:tavLst>
                                        <p:tav tm="0">
                                          <p:val>
                                            <p:fltVal val="0"/>
                                          </p:val>
                                        </p:tav>
                                        <p:tav tm="100000">
                                          <p:val>
                                            <p:strVal val="#ppt_h"/>
                                          </p:val>
                                        </p:tav>
                                      </p:tavLst>
                                    </p:anim>
                                    <p:animEffect transition="in" filter="fade">
                                      <p:cBhvr>
                                        <p:cTn id="15" dur="500"/>
                                        <p:tgtEl>
                                          <p:spTgt spid="12">
                                            <p:txEl>
                                              <p:pRg st="0" end="0"/>
                                            </p:txEl>
                                          </p:spTgt>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21">
                                            <p:txEl>
                                              <p:pRg st="0" end="0"/>
                                            </p:txEl>
                                          </p:spTgt>
                                        </p:tgtEl>
                                        <p:attrNameLst>
                                          <p:attrName>style.visibility</p:attrName>
                                        </p:attrNameLst>
                                      </p:cBhvr>
                                      <p:to>
                                        <p:strVal val="visible"/>
                                      </p:to>
                                    </p:set>
                                    <p:animEffect transition="in" filter="wipe(down)">
                                      <p:cBhvr>
                                        <p:cTn id="19" dur="500"/>
                                        <p:tgtEl>
                                          <p:spTgt spid="21">
                                            <p:txEl>
                                              <p:pRg st="0" end="0"/>
                                            </p:txEl>
                                          </p:spTgt>
                                        </p:tgtEl>
                                      </p:cBhvr>
                                    </p:animEffect>
                                  </p:childTnLst>
                                </p:cTn>
                              </p:par>
                            </p:childTnLst>
                          </p:cTn>
                        </p:par>
                        <p:par>
                          <p:cTn id="20" fill="hold">
                            <p:stCondLst>
                              <p:cond delay="2000"/>
                            </p:stCondLst>
                            <p:childTnLst>
                              <p:par>
                                <p:cTn id="21" presetID="53" presetClass="entr" presetSubtype="16" fill="hold" grpId="0" nodeType="afterEffect">
                                  <p:stCondLst>
                                    <p:cond delay="0"/>
                                  </p:stCondLst>
                                  <p:childTnLst>
                                    <p:set>
                                      <p:cBhvr>
                                        <p:cTn id="22" dur="1" fill="hold">
                                          <p:stCondLst>
                                            <p:cond delay="0"/>
                                          </p:stCondLst>
                                        </p:cTn>
                                        <p:tgtEl>
                                          <p:spTgt spid="22">
                                            <p:txEl>
                                              <p:pRg st="0" end="0"/>
                                            </p:txEl>
                                          </p:spTgt>
                                        </p:tgtEl>
                                        <p:attrNameLst>
                                          <p:attrName>style.visibility</p:attrName>
                                        </p:attrNameLst>
                                      </p:cBhvr>
                                      <p:to>
                                        <p:strVal val="visible"/>
                                      </p:to>
                                    </p:set>
                                    <p:anim calcmode="lin" valueType="num">
                                      <p:cBhvr>
                                        <p:cTn id="23" dur="500" fill="hold"/>
                                        <p:tgtEl>
                                          <p:spTgt spid="22">
                                            <p:txEl>
                                              <p:pRg st="0" end="0"/>
                                            </p:txEl>
                                          </p:spTgt>
                                        </p:tgtEl>
                                        <p:attrNameLst>
                                          <p:attrName>ppt_w</p:attrName>
                                        </p:attrNameLst>
                                      </p:cBhvr>
                                      <p:tavLst>
                                        <p:tav tm="0">
                                          <p:val>
                                            <p:fltVal val="0"/>
                                          </p:val>
                                        </p:tav>
                                        <p:tav tm="100000">
                                          <p:val>
                                            <p:strVal val="#ppt_w"/>
                                          </p:val>
                                        </p:tav>
                                      </p:tavLst>
                                    </p:anim>
                                    <p:anim calcmode="lin" valueType="num">
                                      <p:cBhvr>
                                        <p:cTn id="24" dur="500" fill="hold"/>
                                        <p:tgtEl>
                                          <p:spTgt spid="22">
                                            <p:txEl>
                                              <p:pRg st="0" end="0"/>
                                            </p:txEl>
                                          </p:spTgt>
                                        </p:tgtEl>
                                        <p:attrNameLst>
                                          <p:attrName>ppt_h</p:attrName>
                                        </p:attrNameLst>
                                      </p:cBhvr>
                                      <p:tavLst>
                                        <p:tav tm="0">
                                          <p:val>
                                            <p:fltVal val="0"/>
                                          </p:val>
                                        </p:tav>
                                        <p:tav tm="100000">
                                          <p:val>
                                            <p:strVal val="#ppt_h"/>
                                          </p:val>
                                        </p:tav>
                                      </p:tavLst>
                                    </p:anim>
                                    <p:animEffect transition="in" filter="fade">
                                      <p:cBhvr>
                                        <p:cTn id="25" dur="500"/>
                                        <p:tgtEl>
                                          <p:spTgt spid="22">
                                            <p:txEl>
                                              <p:pRg st="0" end="0"/>
                                            </p:txEl>
                                          </p:spTgt>
                                        </p:tgtEl>
                                      </p:cBhvr>
                                    </p:animEffect>
                                  </p:childTnLst>
                                </p:cTn>
                              </p:par>
                            </p:childTnLst>
                          </p:cTn>
                        </p:par>
                        <p:par>
                          <p:cTn id="26" fill="hold">
                            <p:stCondLst>
                              <p:cond delay="2500"/>
                            </p:stCondLst>
                            <p:childTnLst>
                              <p:par>
                                <p:cTn id="27" presetID="22" presetClass="entr" presetSubtype="4" fill="hold" grpId="0" nodeType="afterEffect">
                                  <p:stCondLst>
                                    <p:cond delay="0"/>
                                  </p:stCondLst>
                                  <p:childTnLst>
                                    <p:set>
                                      <p:cBhvr>
                                        <p:cTn id="28" dur="1" fill="hold">
                                          <p:stCondLst>
                                            <p:cond delay="0"/>
                                          </p:stCondLst>
                                        </p:cTn>
                                        <p:tgtEl>
                                          <p:spTgt spid="23">
                                            <p:txEl>
                                              <p:pRg st="0" end="0"/>
                                            </p:txEl>
                                          </p:spTgt>
                                        </p:tgtEl>
                                        <p:attrNameLst>
                                          <p:attrName>style.visibility</p:attrName>
                                        </p:attrNameLst>
                                      </p:cBhvr>
                                      <p:to>
                                        <p:strVal val="visible"/>
                                      </p:to>
                                    </p:set>
                                    <p:animEffect transition="in" filter="wipe(down)">
                                      <p:cBhvr>
                                        <p:cTn id="29" dur="500"/>
                                        <p:tgtEl>
                                          <p:spTgt spid="23">
                                            <p:txEl>
                                              <p:pRg st="0" end="0"/>
                                            </p:txEl>
                                          </p:spTgt>
                                        </p:tgtEl>
                                      </p:cBhvr>
                                    </p:animEffect>
                                  </p:childTnLst>
                                </p:cTn>
                              </p:par>
                            </p:childTnLst>
                          </p:cTn>
                        </p:par>
                        <p:par>
                          <p:cTn id="30" fill="hold">
                            <p:stCondLst>
                              <p:cond delay="3000"/>
                            </p:stCondLst>
                            <p:childTnLst>
                              <p:par>
                                <p:cTn id="31" presetID="53" presetClass="entr" presetSubtype="16" fill="hold" grpId="0" nodeType="afterEffect">
                                  <p:stCondLst>
                                    <p:cond delay="0"/>
                                  </p:stCondLst>
                                  <p:childTnLst>
                                    <p:set>
                                      <p:cBhvr>
                                        <p:cTn id="32" dur="1" fill="hold">
                                          <p:stCondLst>
                                            <p:cond delay="0"/>
                                          </p:stCondLst>
                                        </p:cTn>
                                        <p:tgtEl>
                                          <p:spTgt spid="24">
                                            <p:txEl>
                                              <p:pRg st="0" end="0"/>
                                            </p:txEl>
                                          </p:spTgt>
                                        </p:tgtEl>
                                        <p:attrNameLst>
                                          <p:attrName>style.visibility</p:attrName>
                                        </p:attrNameLst>
                                      </p:cBhvr>
                                      <p:to>
                                        <p:strVal val="visible"/>
                                      </p:to>
                                    </p:set>
                                    <p:anim calcmode="lin" valueType="num">
                                      <p:cBhvr>
                                        <p:cTn id="33" dur="500" fill="hold"/>
                                        <p:tgtEl>
                                          <p:spTgt spid="24">
                                            <p:txEl>
                                              <p:pRg st="0" end="0"/>
                                            </p:txEl>
                                          </p:spTgt>
                                        </p:tgtEl>
                                        <p:attrNameLst>
                                          <p:attrName>ppt_w</p:attrName>
                                        </p:attrNameLst>
                                      </p:cBhvr>
                                      <p:tavLst>
                                        <p:tav tm="0">
                                          <p:val>
                                            <p:fltVal val="0"/>
                                          </p:val>
                                        </p:tav>
                                        <p:tav tm="100000">
                                          <p:val>
                                            <p:strVal val="#ppt_w"/>
                                          </p:val>
                                        </p:tav>
                                      </p:tavLst>
                                    </p:anim>
                                    <p:anim calcmode="lin" valueType="num">
                                      <p:cBhvr>
                                        <p:cTn id="34" dur="500" fill="hold"/>
                                        <p:tgtEl>
                                          <p:spTgt spid="24">
                                            <p:txEl>
                                              <p:pRg st="0" end="0"/>
                                            </p:txEl>
                                          </p:spTgt>
                                        </p:tgtEl>
                                        <p:attrNameLst>
                                          <p:attrName>ppt_h</p:attrName>
                                        </p:attrNameLst>
                                      </p:cBhvr>
                                      <p:tavLst>
                                        <p:tav tm="0">
                                          <p:val>
                                            <p:fltVal val="0"/>
                                          </p:val>
                                        </p:tav>
                                        <p:tav tm="100000">
                                          <p:val>
                                            <p:strVal val="#ppt_h"/>
                                          </p:val>
                                        </p:tav>
                                      </p:tavLst>
                                    </p:anim>
                                    <p:animEffect transition="in" filter="fade">
                                      <p:cBhvr>
                                        <p:cTn id="35" dur="500"/>
                                        <p:tgtEl>
                                          <p:spTgt spid="24">
                                            <p:txEl>
                                              <p:pRg st="0" end="0"/>
                                            </p:txEl>
                                          </p:spTgt>
                                        </p:tgtEl>
                                      </p:cBhvr>
                                    </p:animEffect>
                                  </p:childTnLst>
                                </p:cTn>
                              </p:par>
                            </p:childTnLst>
                          </p:cTn>
                        </p:par>
                        <p:par>
                          <p:cTn id="36" fill="hold">
                            <p:stCondLst>
                              <p:cond delay="3500"/>
                            </p:stCondLst>
                            <p:childTnLst>
                              <p:par>
                                <p:cTn id="37" presetID="22" presetClass="entr" presetSubtype="4" fill="hold" grpId="0" nodeType="afterEffect">
                                  <p:stCondLst>
                                    <p:cond delay="0"/>
                                  </p:stCondLst>
                                  <p:childTnLst>
                                    <p:set>
                                      <p:cBhvr>
                                        <p:cTn id="38" dur="1" fill="hold">
                                          <p:stCondLst>
                                            <p:cond delay="0"/>
                                          </p:stCondLst>
                                        </p:cTn>
                                        <p:tgtEl>
                                          <p:spTgt spid="25">
                                            <p:txEl>
                                              <p:pRg st="0" end="0"/>
                                            </p:txEl>
                                          </p:spTgt>
                                        </p:tgtEl>
                                        <p:attrNameLst>
                                          <p:attrName>style.visibility</p:attrName>
                                        </p:attrNameLst>
                                      </p:cBhvr>
                                      <p:to>
                                        <p:strVal val="visible"/>
                                      </p:to>
                                    </p:set>
                                    <p:animEffect transition="in" filter="wipe(down)">
                                      <p:cBhvr>
                                        <p:cTn id="39"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7" grpId="0">
        <p:bldAsOne/>
      </p:bldGraphic>
      <p:bldP spid="12" grpId="0" build="p"/>
      <p:bldP spid="21" grpId="0" build="p"/>
      <p:bldP spid="22" grpId="0" build="p"/>
      <p:bldP spid="23" grpId="0" build="p"/>
      <p:bldP spid="24" grpId="0" build="p"/>
      <p:bldP spid="25"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hart 5"/>
          <p:cNvGraphicFramePr/>
          <p:nvPr>
            <p:extLst>
              <p:ext uri="{D42A27DB-BD31-4B8C-83A1-F6EECF244321}">
                <p14:modId xmlns:p14="http://schemas.microsoft.com/office/powerpoint/2010/main" val="2868740928"/>
              </p:ext>
            </p:extLst>
          </p:nvPr>
        </p:nvGraphicFramePr>
        <p:xfrm>
          <a:off x="812800" y="2190329"/>
          <a:ext cx="5013960" cy="2214033"/>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p:nvPr>
            <p:extLst>
              <p:ext uri="{D42A27DB-BD31-4B8C-83A1-F6EECF244321}">
                <p14:modId xmlns:p14="http://schemas.microsoft.com/office/powerpoint/2010/main" val="1436479007"/>
              </p:ext>
            </p:extLst>
          </p:nvPr>
        </p:nvGraphicFramePr>
        <p:xfrm>
          <a:off x="6405880" y="2190328"/>
          <a:ext cx="5013960" cy="2214033"/>
        </p:xfrm>
        <a:graphic>
          <a:graphicData uri="http://schemas.openxmlformats.org/drawingml/2006/chart">
            <c:chart xmlns:c="http://schemas.openxmlformats.org/drawingml/2006/chart" xmlns:r="http://schemas.openxmlformats.org/officeDocument/2006/relationships" r:id="rId4"/>
          </a:graphicData>
        </a:graphic>
      </p:graphicFrame>
      <p:cxnSp>
        <p:nvCxnSpPr>
          <p:cNvPr id="8" name="Straight Connector 7"/>
          <p:cNvCxnSpPr/>
          <p:nvPr/>
        </p:nvCxnSpPr>
        <p:spPr>
          <a:xfrm>
            <a:off x="6067771" y="2278380"/>
            <a:ext cx="0" cy="4236720"/>
          </a:xfrm>
          <a:prstGeom prst="line">
            <a:avLst/>
          </a:prstGeom>
          <a:ln w="12700">
            <a:solidFill>
              <a:schemeClr val="tx2">
                <a:lumMod val="20000"/>
                <a:lumOff val="80000"/>
              </a:schemeClr>
            </a:solidFill>
            <a:prstDash val="sysDot"/>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125236" y="4603478"/>
            <a:ext cx="1261884" cy="307777"/>
          </a:xfrm>
          <a:prstGeom prst="rect">
            <a:avLst/>
          </a:prstGeom>
          <a:noFill/>
        </p:spPr>
        <p:txBody>
          <a:bodyPr wrap="none" lIns="91440" tIns="45720" rIns="91440" bIns="45720" rtlCol="0">
            <a:spAutoFit/>
          </a:bodyPr>
          <a:lstStyle/>
          <a:p>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点击输入标题</a:t>
            </a:r>
            <a:endParaRPr lang="id-ID"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3" name="TextBox 12"/>
          <p:cNvSpPr txBox="1"/>
          <p:nvPr/>
        </p:nvSpPr>
        <p:spPr>
          <a:xfrm>
            <a:off x="1125237" y="4920558"/>
            <a:ext cx="1213794" cy="584775"/>
          </a:xfrm>
          <a:prstGeom prst="rect">
            <a:avLst/>
          </a:prstGeom>
          <a:noFill/>
        </p:spPr>
        <p:txBody>
          <a:bodyPr wrap="none" lIns="91440" tIns="45720" rIns="91440" bIns="45720" rtlCol="0">
            <a:spAutoFit/>
          </a:bodyPr>
          <a:lstStyle/>
          <a:p>
            <a:r>
              <a:rPr lang="id-ID" sz="3200" b="1" dirty="0">
                <a:solidFill>
                  <a:srgbClr val="4F4D50"/>
                </a:solidFill>
                <a:latin typeface="方正黑体简体" panose="02010601030101010101" pitchFamily="2" charset="-122"/>
                <a:ea typeface="方正黑体简体" panose="02010601030101010101" pitchFamily="2" charset="-122"/>
                <a:cs typeface="+mn-ea"/>
                <a:sym typeface="+mn-lt"/>
              </a:rPr>
              <a:t>$37M</a:t>
            </a:r>
          </a:p>
        </p:txBody>
      </p:sp>
      <p:sp>
        <p:nvSpPr>
          <p:cNvPr id="14" name="TextBox 13"/>
          <p:cNvSpPr txBox="1"/>
          <p:nvPr/>
        </p:nvSpPr>
        <p:spPr>
          <a:xfrm>
            <a:off x="6703259" y="4603478"/>
            <a:ext cx="1261884" cy="307777"/>
          </a:xfrm>
          <a:prstGeom prst="rect">
            <a:avLst/>
          </a:prstGeom>
          <a:noFill/>
        </p:spPr>
        <p:txBody>
          <a:bodyPr wrap="none" lIns="91440" tIns="45720" rIns="91440" bIns="45720" rtlCol="0">
            <a:spAutoFit/>
          </a:bodyPr>
          <a:lstStyle/>
          <a:p>
            <a:r>
              <a:rPr lang="zh-CN" altLang="en-US" sz="1400" dirty="0">
                <a:solidFill>
                  <a:srgbClr val="4F4D50"/>
                </a:solidFill>
                <a:latin typeface="方正黑体简体" panose="02010601030101010101" pitchFamily="2" charset="-122"/>
                <a:ea typeface="方正黑体简体" panose="02010601030101010101" pitchFamily="2" charset="-122"/>
                <a:cs typeface="+mn-ea"/>
                <a:sym typeface="+mn-lt"/>
              </a:rPr>
              <a:t>点击输入标题</a:t>
            </a:r>
            <a:endParaRPr lang="id-ID"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6" name="TextBox 15"/>
          <p:cNvSpPr txBox="1"/>
          <p:nvPr/>
        </p:nvSpPr>
        <p:spPr>
          <a:xfrm>
            <a:off x="6703259" y="4920558"/>
            <a:ext cx="1213794" cy="584775"/>
          </a:xfrm>
          <a:prstGeom prst="rect">
            <a:avLst/>
          </a:prstGeom>
          <a:noFill/>
        </p:spPr>
        <p:txBody>
          <a:bodyPr wrap="none" lIns="91440" tIns="45720" rIns="91440" bIns="45720" rtlCol="0">
            <a:spAutoFit/>
          </a:bodyPr>
          <a:lstStyle/>
          <a:p>
            <a:r>
              <a:rPr lang="id-ID" sz="3200" b="1" dirty="0">
                <a:solidFill>
                  <a:srgbClr val="4F4D50"/>
                </a:solidFill>
                <a:latin typeface="方正黑体简体" panose="02010601030101010101" pitchFamily="2" charset="-122"/>
                <a:ea typeface="方正黑体简体" panose="02010601030101010101" pitchFamily="2" charset="-122"/>
                <a:cs typeface="+mn-ea"/>
                <a:sym typeface="+mn-lt"/>
              </a:rPr>
              <a:t>$37M</a:t>
            </a:r>
          </a:p>
        </p:txBody>
      </p:sp>
      <p:sp>
        <p:nvSpPr>
          <p:cNvPr id="29" name="Text Placeholder 8">
            <a:extLst>
              <a:ext uri="{FF2B5EF4-FFF2-40B4-BE49-F238E27FC236}">
                <a16:creationId xmlns="" xmlns:a16="http://schemas.microsoft.com/office/drawing/2014/main" id="{F2136A76-B6CA-4B36-9AEC-0757D6E8218A}"/>
              </a:ext>
            </a:extLst>
          </p:cNvPr>
          <p:cNvSpPr txBox="1">
            <a:spLocks/>
          </p:cNvSpPr>
          <p:nvPr/>
        </p:nvSpPr>
        <p:spPr>
          <a:xfrm>
            <a:off x="2909811" y="4589195"/>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30" name="Text Placeholder 9">
            <a:extLst>
              <a:ext uri="{FF2B5EF4-FFF2-40B4-BE49-F238E27FC236}">
                <a16:creationId xmlns="" xmlns:a16="http://schemas.microsoft.com/office/drawing/2014/main" id="{6A0F83D9-F545-45DB-9155-B68D98327657}"/>
              </a:ext>
            </a:extLst>
          </p:cNvPr>
          <p:cNvSpPr txBox="1">
            <a:spLocks/>
          </p:cNvSpPr>
          <p:nvPr/>
        </p:nvSpPr>
        <p:spPr>
          <a:xfrm>
            <a:off x="2909811" y="4930544"/>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31" name="Text Placeholder 8">
            <a:extLst>
              <a:ext uri="{FF2B5EF4-FFF2-40B4-BE49-F238E27FC236}">
                <a16:creationId xmlns="" xmlns:a16="http://schemas.microsoft.com/office/drawing/2014/main" id="{0CDC22CA-DBCB-48CF-918D-A891FFE3A69F}"/>
              </a:ext>
            </a:extLst>
          </p:cNvPr>
          <p:cNvSpPr txBox="1">
            <a:spLocks/>
          </p:cNvSpPr>
          <p:nvPr/>
        </p:nvSpPr>
        <p:spPr>
          <a:xfrm>
            <a:off x="8576685" y="4589195"/>
            <a:ext cx="2009593" cy="33634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zh-CN" altLang="en-US"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标题文字添加</a:t>
            </a:r>
            <a:endParaRPr lang="en-US" altLang="zh-CN" sz="14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sp>
        <p:nvSpPr>
          <p:cNvPr id="32" name="Text Placeholder 9">
            <a:extLst>
              <a:ext uri="{FF2B5EF4-FFF2-40B4-BE49-F238E27FC236}">
                <a16:creationId xmlns="" xmlns:a16="http://schemas.microsoft.com/office/drawing/2014/main" id="{5CC98301-9C71-4F9D-B325-ED1BAB95CAD6}"/>
              </a:ext>
            </a:extLst>
          </p:cNvPr>
          <p:cNvSpPr txBox="1">
            <a:spLocks/>
          </p:cNvSpPr>
          <p:nvPr/>
        </p:nvSpPr>
        <p:spPr>
          <a:xfrm>
            <a:off x="8576685" y="4930544"/>
            <a:ext cx="2519396" cy="5648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zh-CN" altLang="en-US" sz="100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rPr>
              <a:t>请在此粘贴或者输入你的文字内容请在此粘贴或者输入你的文字内容</a:t>
            </a:r>
            <a:endParaRPr lang="en-AU" altLang="zh-CN" sz="1000" dirty="0">
              <a:solidFill>
                <a:srgbClr val="4F4D50"/>
              </a:solidFill>
              <a:latin typeface="方正黑体简体" panose="02010601030101010101" pitchFamily="2" charset="-122"/>
              <a:ea typeface="方正黑体简体" panose="02010601030101010101" pitchFamily="2" charset="-122"/>
              <a:sym typeface="微软雅黑" panose="020B0503020204020204" pitchFamily="34" charset="-122"/>
            </a:endParaRPr>
          </a:p>
        </p:txBody>
      </p:sp>
      <p:grpSp>
        <p:nvGrpSpPr>
          <p:cNvPr id="20" name="组合 19"/>
          <p:cNvGrpSpPr/>
          <p:nvPr/>
        </p:nvGrpSpPr>
        <p:grpSpPr>
          <a:xfrm>
            <a:off x="481368" y="440281"/>
            <a:ext cx="2007509" cy="721887"/>
            <a:chOff x="481368" y="440281"/>
            <a:chExt cx="2007509" cy="721887"/>
          </a:xfrm>
        </p:grpSpPr>
        <p:sp>
          <p:nvSpPr>
            <p:cNvPr id="22"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05</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4"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图表分析</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6" name="矩形 25"/>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3528814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outHorizontal)">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down)">
                                      <p:cBhvr>
                                        <p:cTn id="14" dur="500"/>
                                        <p:tgtEl>
                                          <p:spTgt spid="7"/>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fade">
                                      <p:cBhvr>
                                        <p:cTn id="27" dur="500"/>
                                        <p:tgtEl>
                                          <p:spTgt spid="16"/>
                                        </p:tgtEl>
                                      </p:cBhvr>
                                    </p:animEffect>
                                  </p:childTnLst>
                                </p:cTn>
                              </p:par>
                            </p:childTnLst>
                          </p:cTn>
                        </p:par>
                        <p:par>
                          <p:cTn id="28" fill="hold">
                            <p:stCondLst>
                              <p:cond delay="1500"/>
                            </p:stCondLst>
                            <p:childTnLst>
                              <p:par>
                                <p:cTn id="29" presetID="53" presetClass="entr" presetSubtype="16" fill="hold" grpId="0" nodeType="afterEffect">
                                  <p:stCondLst>
                                    <p:cond delay="0"/>
                                  </p:stCondLst>
                                  <p:childTnLst>
                                    <p:set>
                                      <p:cBhvr>
                                        <p:cTn id="30" dur="1" fill="hold">
                                          <p:stCondLst>
                                            <p:cond delay="0"/>
                                          </p:stCondLst>
                                        </p:cTn>
                                        <p:tgtEl>
                                          <p:spTgt spid="29">
                                            <p:txEl>
                                              <p:pRg st="0" end="0"/>
                                            </p:txEl>
                                          </p:spTgt>
                                        </p:tgtEl>
                                        <p:attrNameLst>
                                          <p:attrName>style.visibility</p:attrName>
                                        </p:attrNameLst>
                                      </p:cBhvr>
                                      <p:to>
                                        <p:strVal val="visible"/>
                                      </p:to>
                                    </p:set>
                                    <p:anim calcmode="lin" valueType="num">
                                      <p:cBhvr>
                                        <p:cTn id="31" dur="500" fill="hold"/>
                                        <p:tgtEl>
                                          <p:spTgt spid="29">
                                            <p:txEl>
                                              <p:pRg st="0" end="0"/>
                                            </p:txEl>
                                          </p:spTgt>
                                        </p:tgtEl>
                                        <p:attrNameLst>
                                          <p:attrName>ppt_w</p:attrName>
                                        </p:attrNameLst>
                                      </p:cBhvr>
                                      <p:tavLst>
                                        <p:tav tm="0">
                                          <p:val>
                                            <p:fltVal val="0"/>
                                          </p:val>
                                        </p:tav>
                                        <p:tav tm="100000">
                                          <p:val>
                                            <p:strVal val="#ppt_w"/>
                                          </p:val>
                                        </p:tav>
                                      </p:tavLst>
                                    </p:anim>
                                    <p:anim calcmode="lin" valueType="num">
                                      <p:cBhvr>
                                        <p:cTn id="32" dur="500" fill="hold"/>
                                        <p:tgtEl>
                                          <p:spTgt spid="29">
                                            <p:txEl>
                                              <p:pRg st="0" end="0"/>
                                            </p:txEl>
                                          </p:spTgt>
                                        </p:tgtEl>
                                        <p:attrNameLst>
                                          <p:attrName>ppt_h</p:attrName>
                                        </p:attrNameLst>
                                      </p:cBhvr>
                                      <p:tavLst>
                                        <p:tav tm="0">
                                          <p:val>
                                            <p:fltVal val="0"/>
                                          </p:val>
                                        </p:tav>
                                        <p:tav tm="100000">
                                          <p:val>
                                            <p:strVal val="#ppt_h"/>
                                          </p:val>
                                        </p:tav>
                                      </p:tavLst>
                                    </p:anim>
                                    <p:animEffect transition="in" filter="fade">
                                      <p:cBhvr>
                                        <p:cTn id="33" dur="500"/>
                                        <p:tgtEl>
                                          <p:spTgt spid="29">
                                            <p:txEl>
                                              <p:pRg st="0" end="0"/>
                                            </p:txEl>
                                          </p:spTgt>
                                        </p:tgtEl>
                                      </p:cBhvr>
                                    </p:animEffect>
                                  </p:childTnLst>
                                </p:cTn>
                              </p:par>
                            </p:childTnLst>
                          </p:cTn>
                        </p:par>
                        <p:par>
                          <p:cTn id="34" fill="hold">
                            <p:stCondLst>
                              <p:cond delay="2000"/>
                            </p:stCondLst>
                            <p:childTnLst>
                              <p:par>
                                <p:cTn id="35" presetID="22" presetClass="entr" presetSubtype="4" fill="hold" grpId="0" nodeType="afterEffect">
                                  <p:stCondLst>
                                    <p:cond delay="0"/>
                                  </p:stCondLst>
                                  <p:childTnLst>
                                    <p:set>
                                      <p:cBhvr>
                                        <p:cTn id="36" dur="1" fill="hold">
                                          <p:stCondLst>
                                            <p:cond delay="0"/>
                                          </p:stCondLst>
                                        </p:cTn>
                                        <p:tgtEl>
                                          <p:spTgt spid="30">
                                            <p:txEl>
                                              <p:pRg st="0" end="0"/>
                                            </p:txEl>
                                          </p:spTgt>
                                        </p:tgtEl>
                                        <p:attrNameLst>
                                          <p:attrName>style.visibility</p:attrName>
                                        </p:attrNameLst>
                                      </p:cBhvr>
                                      <p:to>
                                        <p:strVal val="visible"/>
                                      </p:to>
                                    </p:set>
                                    <p:animEffect transition="in" filter="wipe(down)">
                                      <p:cBhvr>
                                        <p:cTn id="37" dur="500"/>
                                        <p:tgtEl>
                                          <p:spTgt spid="30">
                                            <p:txEl>
                                              <p:pRg st="0" end="0"/>
                                            </p:txEl>
                                          </p:spTgt>
                                        </p:tgtEl>
                                      </p:cBhvr>
                                    </p:animEffect>
                                  </p:childTnLst>
                                </p:cTn>
                              </p:par>
                            </p:childTnLst>
                          </p:cTn>
                        </p:par>
                        <p:par>
                          <p:cTn id="38" fill="hold">
                            <p:stCondLst>
                              <p:cond delay="2500"/>
                            </p:stCondLst>
                            <p:childTnLst>
                              <p:par>
                                <p:cTn id="39" presetID="53" presetClass="entr" presetSubtype="16" fill="hold" grpId="0" nodeType="afterEffect">
                                  <p:stCondLst>
                                    <p:cond delay="0"/>
                                  </p:stCondLst>
                                  <p:childTnLst>
                                    <p:set>
                                      <p:cBhvr>
                                        <p:cTn id="40" dur="1" fill="hold">
                                          <p:stCondLst>
                                            <p:cond delay="0"/>
                                          </p:stCondLst>
                                        </p:cTn>
                                        <p:tgtEl>
                                          <p:spTgt spid="31">
                                            <p:txEl>
                                              <p:pRg st="0" end="0"/>
                                            </p:txEl>
                                          </p:spTgt>
                                        </p:tgtEl>
                                        <p:attrNameLst>
                                          <p:attrName>style.visibility</p:attrName>
                                        </p:attrNameLst>
                                      </p:cBhvr>
                                      <p:to>
                                        <p:strVal val="visible"/>
                                      </p:to>
                                    </p:set>
                                    <p:anim calcmode="lin" valueType="num">
                                      <p:cBhvr>
                                        <p:cTn id="41" dur="500" fill="hold"/>
                                        <p:tgtEl>
                                          <p:spTgt spid="31">
                                            <p:txEl>
                                              <p:pRg st="0" end="0"/>
                                            </p:txEl>
                                          </p:spTgt>
                                        </p:tgtEl>
                                        <p:attrNameLst>
                                          <p:attrName>ppt_w</p:attrName>
                                        </p:attrNameLst>
                                      </p:cBhvr>
                                      <p:tavLst>
                                        <p:tav tm="0">
                                          <p:val>
                                            <p:fltVal val="0"/>
                                          </p:val>
                                        </p:tav>
                                        <p:tav tm="100000">
                                          <p:val>
                                            <p:strVal val="#ppt_w"/>
                                          </p:val>
                                        </p:tav>
                                      </p:tavLst>
                                    </p:anim>
                                    <p:anim calcmode="lin" valueType="num">
                                      <p:cBhvr>
                                        <p:cTn id="42" dur="500" fill="hold"/>
                                        <p:tgtEl>
                                          <p:spTgt spid="31">
                                            <p:txEl>
                                              <p:pRg st="0" end="0"/>
                                            </p:txEl>
                                          </p:spTgt>
                                        </p:tgtEl>
                                        <p:attrNameLst>
                                          <p:attrName>ppt_h</p:attrName>
                                        </p:attrNameLst>
                                      </p:cBhvr>
                                      <p:tavLst>
                                        <p:tav tm="0">
                                          <p:val>
                                            <p:fltVal val="0"/>
                                          </p:val>
                                        </p:tav>
                                        <p:tav tm="100000">
                                          <p:val>
                                            <p:strVal val="#ppt_h"/>
                                          </p:val>
                                        </p:tav>
                                      </p:tavLst>
                                    </p:anim>
                                    <p:animEffect transition="in" filter="fade">
                                      <p:cBhvr>
                                        <p:cTn id="43" dur="500"/>
                                        <p:tgtEl>
                                          <p:spTgt spid="31">
                                            <p:txEl>
                                              <p:pRg st="0" end="0"/>
                                            </p:txEl>
                                          </p:spTgt>
                                        </p:tgtEl>
                                      </p:cBhvr>
                                    </p:animEffect>
                                  </p:childTnLst>
                                </p:cTn>
                              </p:par>
                            </p:childTnLst>
                          </p:cTn>
                        </p:par>
                        <p:par>
                          <p:cTn id="44" fill="hold">
                            <p:stCondLst>
                              <p:cond delay="3000"/>
                            </p:stCondLst>
                            <p:childTnLst>
                              <p:par>
                                <p:cTn id="45" presetID="22" presetClass="entr" presetSubtype="4" fill="hold" grpId="0" nodeType="afterEffect">
                                  <p:stCondLst>
                                    <p:cond delay="0"/>
                                  </p:stCondLst>
                                  <p:childTnLst>
                                    <p:set>
                                      <p:cBhvr>
                                        <p:cTn id="46" dur="1" fill="hold">
                                          <p:stCondLst>
                                            <p:cond delay="0"/>
                                          </p:stCondLst>
                                        </p:cTn>
                                        <p:tgtEl>
                                          <p:spTgt spid="32">
                                            <p:txEl>
                                              <p:pRg st="0" end="0"/>
                                            </p:txEl>
                                          </p:spTgt>
                                        </p:tgtEl>
                                        <p:attrNameLst>
                                          <p:attrName>style.visibility</p:attrName>
                                        </p:attrNameLst>
                                      </p:cBhvr>
                                      <p:to>
                                        <p:strVal val="visible"/>
                                      </p:to>
                                    </p:set>
                                    <p:animEffect transition="in" filter="wipe(down)">
                                      <p:cBhvr>
                                        <p:cTn id="47" dur="500"/>
                                        <p:tgtEl>
                                          <p:spTgt spid="3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7" grpId="0">
        <p:bldAsOne/>
      </p:bldGraphic>
      <p:bldP spid="11" grpId="0"/>
      <p:bldP spid="13" grpId="0"/>
      <p:bldP spid="14" grpId="0"/>
      <p:bldP spid="16" grpId="0"/>
      <p:bldP spid="29" grpId="0" build="p"/>
      <p:bldP spid="30" grpId="0" build="p"/>
      <p:bldP spid="31" grpId="0" build="p"/>
      <p:bldP spid="32"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2188563"/>
            <a:ext cx="12192000" cy="3882453"/>
          </a:xfrm>
          <a:prstGeom prst="rect">
            <a:avLst/>
          </a:prstGeom>
          <a:solidFill>
            <a:srgbClr val="EFEFE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8" name="文本框 7"/>
          <p:cNvSpPr txBox="1"/>
          <p:nvPr/>
        </p:nvSpPr>
        <p:spPr>
          <a:xfrm>
            <a:off x="5343120" y="3398108"/>
            <a:ext cx="4836967" cy="997517"/>
          </a:xfrm>
          <a:prstGeom prst="rect">
            <a:avLst/>
          </a:prstGeom>
          <a:noFill/>
        </p:spPr>
        <p:txBody>
          <a:bodyPr wrap="square" rtlCol="0">
            <a:spAutoFit/>
          </a:bodyPr>
          <a:lstStyle/>
          <a:p>
            <a:pPr algn="dist">
              <a:lnSpc>
                <a:spcPct val="130000"/>
              </a:lnSpc>
            </a:pPr>
            <a:r>
              <a:rPr lang="zh-CN" altLang="en-US" sz="5000" dirty="0" smtClean="0">
                <a:solidFill>
                  <a:srgbClr val="010101"/>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rPr>
              <a:t>感谢您的聆听</a:t>
            </a:r>
            <a:endParaRPr lang="zh-CN" altLang="en-US" sz="5000" dirty="0">
              <a:solidFill>
                <a:srgbClr val="010101"/>
              </a:solidFill>
              <a:effectLst>
                <a:outerShdw blurRad="254000" dist="63500" dir="2700000" algn="tl" rotWithShape="0">
                  <a:prstClr val="black">
                    <a:alpha val="20000"/>
                  </a:prstClr>
                </a:outerShdw>
              </a:effectLst>
              <a:latin typeface="方正黑体简体" panose="02010601030101010101" pitchFamily="2" charset="-122"/>
              <a:ea typeface="方正黑体简体" panose="02010601030101010101" pitchFamily="2" charset="-122"/>
              <a:cs typeface="+mn-ea"/>
              <a:sym typeface="+mn-lt"/>
            </a:endParaRPr>
          </a:p>
        </p:txBody>
      </p:sp>
      <p:sp>
        <p:nvSpPr>
          <p:cNvPr id="9" name="文本框 8"/>
          <p:cNvSpPr txBox="1"/>
          <p:nvPr/>
        </p:nvSpPr>
        <p:spPr>
          <a:xfrm>
            <a:off x="5401736" y="2891924"/>
            <a:ext cx="3836307" cy="744050"/>
          </a:xfrm>
          <a:prstGeom prst="rect">
            <a:avLst/>
          </a:prstGeom>
          <a:noFill/>
        </p:spPr>
        <p:txBody>
          <a:bodyPr wrap="none" rtlCol="0">
            <a:spAutoFit/>
          </a:bodyPr>
          <a:lstStyle/>
          <a:p>
            <a:pPr>
              <a:lnSpc>
                <a:spcPct val="130000"/>
              </a:lnSpc>
            </a:pPr>
            <a:r>
              <a:rPr lang="en-US" altLang="zh-CN" sz="3600" dirty="0" smtClean="0">
                <a:solidFill>
                  <a:srgbClr val="4F4D50"/>
                </a:solidFill>
                <a:latin typeface="方正黑体简体" panose="02010601030101010101" pitchFamily="2" charset="-122"/>
                <a:ea typeface="方正黑体简体" panose="02010601030101010101" pitchFamily="2" charset="-122"/>
                <a:cs typeface="+mn-ea"/>
                <a:sym typeface="+mn-lt"/>
              </a:rPr>
              <a:t>BUSINESS PLAN</a:t>
            </a:r>
            <a:endParaRPr lang="zh-CN" altLang="en-US" sz="36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3" name="矩形 12"/>
          <p:cNvSpPr/>
          <p:nvPr/>
        </p:nvSpPr>
        <p:spPr>
          <a:xfrm>
            <a:off x="5401395" y="4369479"/>
            <a:ext cx="6299538" cy="632481"/>
          </a:xfrm>
          <a:prstGeom prst="rect">
            <a:avLst/>
          </a:prstGeom>
        </p:spPr>
        <p:txBody>
          <a:bodyPr wrap="square">
            <a:spAutoFit/>
          </a:bodyPr>
          <a:lstStyle/>
          <a:p>
            <a:pPr>
              <a:lnSpc>
                <a:spcPct val="130000"/>
              </a:lnSpc>
            </a:pP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Lorem ipsum dolor sit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amet</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consectetur</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adipiscing</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elit</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Donec</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luctus</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nibh</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sit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amet</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sem</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vulputate</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v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amet</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consectetur</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smtClean="0">
                <a:solidFill>
                  <a:srgbClr val="4F4D50"/>
                </a:solidFill>
                <a:latin typeface="方正黑体简体" panose="02010601030101010101" pitchFamily="2" charset="-122"/>
                <a:ea typeface="方正黑体简体" panose="02010601030101010101" pitchFamily="2" charset="-122"/>
                <a:cs typeface="+mn-ea"/>
                <a:sym typeface="+mn-lt"/>
              </a:rPr>
              <a:t>adipiscin</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elit</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Donec</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luctus</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err="1">
                <a:solidFill>
                  <a:srgbClr val="4F4D50"/>
                </a:solidFill>
                <a:latin typeface="方正黑体简体" panose="02010601030101010101" pitchFamily="2" charset="-122"/>
                <a:ea typeface="方正黑体简体" panose="02010601030101010101" pitchFamily="2" charset="-122"/>
                <a:cs typeface="+mn-ea"/>
                <a:sym typeface="+mn-lt"/>
              </a:rPr>
              <a:t>enenatisbibendum</a:t>
            </a:r>
            <a:r>
              <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rPr>
              <a:t> </a:t>
            </a: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Business plan</a:t>
            </a:r>
          </a:p>
          <a:p>
            <a:pPr>
              <a:lnSpc>
                <a:spcPct val="130000"/>
              </a:lnSpc>
            </a:pPr>
            <a:endPar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 name="矩形 3"/>
          <p:cNvSpPr/>
          <p:nvPr/>
        </p:nvSpPr>
        <p:spPr>
          <a:xfrm>
            <a:off x="3540622" y="3445857"/>
            <a:ext cx="872599" cy="736400"/>
          </a:xfrm>
          <a:prstGeom prst="rect">
            <a:avLst/>
          </a:prstGeom>
          <a:noFill/>
          <a:ln w="28575">
            <a:solidFill>
              <a:srgbClr val="7FAAE2"/>
            </a:solid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5401395" y="5277320"/>
            <a:ext cx="2839239" cy="332399"/>
          </a:xfrm>
          <a:prstGeom prst="rect">
            <a:avLst/>
          </a:prstGeom>
          <a:noFill/>
        </p:spPr>
        <p:txBody>
          <a:bodyPr wrap="square" rtlCol="0">
            <a:spAutoFit/>
          </a:bodyPr>
          <a:lstStyle/>
          <a:p>
            <a:pPr>
              <a:lnSpc>
                <a:spcPct val="130000"/>
              </a:lnSpc>
            </a:pPr>
            <a:r>
              <a:rPr lang="zh-CN" altLang="en-US" sz="1200" dirty="0" smtClean="0">
                <a:solidFill>
                  <a:srgbClr val="4F4D50"/>
                </a:solidFill>
                <a:latin typeface="方正黑体简体" panose="02010601030101010101" pitchFamily="2" charset="-122"/>
                <a:ea typeface="方正黑体简体" panose="02010601030101010101" pitchFamily="2" charset="-122"/>
                <a:cs typeface="+mn-ea"/>
                <a:sym typeface="+mn-lt"/>
              </a:rPr>
              <a:t>汇报人：</a:t>
            </a:r>
            <a:r>
              <a:rPr lang="zh-CN" altLang="en-US" sz="1200" dirty="0">
                <a:solidFill>
                  <a:srgbClr val="4F4D50"/>
                </a:solidFill>
                <a:latin typeface="方正黑体简体" panose="02010601030101010101" pitchFamily="2" charset="-122"/>
                <a:ea typeface="方正黑体简体" panose="02010601030101010101" pitchFamily="2" charset="-122"/>
                <a:cs typeface="+mn-ea"/>
                <a:sym typeface="+mn-lt"/>
              </a:rPr>
              <a:t>优</a:t>
            </a:r>
            <a:r>
              <a:rPr lang="zh-CN" altLang="en-US" sz="1200" dirty="0" smtClean="0">
                <a:solidFill>
                  <a:srgbClr val="4F4D50"/>
                </a:solidFill>
                <a:latin typeface="方正黑体简体" panose="02010601030101010101" pitchFamily="2" charset="-122"/>
                <a:ea typeface="方正黑体简体" panose="02010601030101010101" pitchFamily="2" charset="-122"/>
                <a:cs typeface="+mn-ea"/>
                <a:sym typeface="+mn-lt"/>
              </a:rPr>
              <a:t>品</a:t>
            </a:r>
            <a:r>
              <a:rPr lang="en-US" altLang="zh-CN" sz="1200" dirty="0" smtClean="0">
                <a:solidFill>
                  <a:srgbClr val="4F4D50"/>
                </a:solidFill>
                <a:latin typeface="方正黑体简体" panose="02010601030101010101" pitchFamily="2" charset="-122"/>
                <a:ea typeface="方正黑体简体" panose="02010601030101010101" pitchFamily="2" charset="-122"/>
                <a:cs typeface="+mn-ea"/>
                <a:sym typeface="+mn-lt"/>
              </a:rPr>
              <a:t>PPT</a:t>
            </a:r>
            <a:endParaRPr lang="zh-CN" altLang="en-US" sz="12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 name="矩形 5"/>
          <p:cNvSpPr/>
          <p:nvPr/>
        </p:nvSpPr>
        <p:spPr>
          <a:xfrm>
            <a:off x="1500961" y="1"/>
            <a:ext cx="2484678" cy="3821438"/>
          </a:xfrm>
          <a:prstGeom prst="rect">
            <a:avLst/>
          </a:prstGeom>
          <a:blipFill dpi="0" rotWithShape="1">
            <a:blip r:embed="rId3" cstate="print">
              <a:extLst>
                <a:ext uri="{28A0092B-C50C-407E-A947-70E740481C1C}">
                  <a14:useLocalDpi xmlns:a14="http://schemas.microsoft.com/office/drawing/2010/main" val="0"/>
                </a:ext>
              </a:extLst>
            </a:blip>
            <a:srcRect/>
            <a:stretch>
              <a:fillRect l="-2747" r="-2747"/>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dirty="0">
              <a:latin typeface="方正黑体简体" panose="02010601030101010101" pitchFamily="2" charset="-122"/>
              <a:ea typeface="方正黑体简体" panose="02010601030101010101" pitchFamily="2" charset="-122"/>
              <a:cs typeface="+mn-ea"/>
              <a:sym typeface="+mn-lt"/>
            </a:endParaRPr>
          </a:p>
        </p:txBody>
      </p:sp>
      <p:sp>
        <p:nvSpPr>
          <p:cNvPr id="2" name="矩形 1"/>
          <p:cNvSpPr/>
          <p:nvPr/>
        </p:nvSpPr>
        <p:spPr>
          <a:xfrm>
            <a:off x="3205262" y="4395625"/>
            <a:ext cx="251889" cy="251889"/>
          </a:xfrm>
          <a:prstGeom prst="rect">
            <a:avLst/>
          </a:prstGeom>
          <a:solidFill>
            <a:srgbClr val="7FAAE2"/>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718068" y="4883255"/>
            <a:ext cx="125945" cy="125945"/>
          </a:xfrm>
          <a:prstGeom prst="rect">
            <a:avLst/>
          </a:prstGeom>
          <a:solidFill>
            <a:srgbClr val="7FAAE2">
              <a:alpha val="50000"/>
            </a:srgbClr>
          </a:solidFill>
          <a:ln>
            <a:noFill/>
          </a:ln>
          <a:effectLst>
            <a:outerShdw blurRad="254000" dist="635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93316128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8" fill="hold" grpId="0" nodeType="withEffect" p14:presetBounceEnd="40000">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14:bounceEnd="40000">
                                          <p:cBhvr additive="base">
                                            <p:cTn id="10" dur="750" fill="hold"/>
                                            <p:tgtEl>
                                              <p:spTgt spid="6"/>
                                            </p:tgtEl>
                                            <p:attrNameLst>
                                              <p:attrName>ppt_x</p:attrName>
                                            </p:attrNameLst>
                                          </p:cBhvr>
                                          <p:tavLst>
                                            <p:tav tm="0">
                                              <p:val>
                                                <p:strVal val="0-#ppt_w/2"/>
                                              </p:val>
                                            </p:tav>
                                            <p:tav tm="100000">
                                              <p:val>
                                                <p:strVal val="#ppt_x"/>
                                              </p:val>
                                            </p:tav>
                                          </p:tavLst>
                                        </p:anim>
                                        <p:anim calcmode="lin" valueType="num" p14:bounceEnd="40000">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41" presetClass="entr" presetSubtype="0" fill="hold" grpId="0" nodeType="withEffect">
                                      <p:stCondLst>
                                        <p:cond delay="125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8"/>
                                            </p:tgtEl>
                                            <p:attrNameLst>
                                              <p:attrName>ppt_y</p:attrName>
                                            </p:attrNameLst>
                                          </p:cBhvr>
                                          <p:tavLst>
                                            <p:tav tm="0">
                                              <p:val>
                                                <p:strVal val="#ppt_y"/>
                                              </p:val>
                                            </p:tav>
                                            <p:tav tm="100000">
                                              <p:val>
                                                <p:strVal val="#ppt_y"/>
                                              </p:val>
                                            </p:tav>
                                          </p:tavLst>
                                        </p:anim>
                                        <p:anim calcmode="lin" valueType="num">
                                          <p:cBhvr>
                                            <p:cTn id="3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8"/>
                                            </p:tgtEl>
                                          </p:cBhvr>
                                        </p:animEffect>
                                      </p:childTnLst>
                                    </p:cTn>
                                  </p:par>
                                  <p:par>
                                    <p:cTn id="36" presetID="18" presetClass="entr" presetSubtype="6" fill="hold" grpId="0" nodeType="withEffect">
                                      <p:stCondLst>
                                        <p:cond delay="1500"/>
                                      </p:stCondLst>
                                      <p:childTnLst>
                                        <p:set>
                                          <p:cBhvr>
                                            <p:cTn id="37" dur="1" fill="hold">
                                              <p:stCondLst>
                                                <p:cond delay="0"/>
                                              </p:stCondLst>
                                            </p:cTn>
                                            <p:tgtEl>
                                              <p:spTgt spid="13"/>
                                            </p:tgtEl>
                                            <p:attrNameLst>
                                              <p:attrName>style.visibility</p:attrName>
                                            </p:attrNameLst>
                                          </p:cBhvr>
                                          <p:to>
                                            <p:strVal val="visible"/>
                                          </p:to>
                                        </p:set>
                                        <p:animEffect transition="in" filter="strips(downRight)">
                                          <p:cBhvr>
                                            <p:cTn id="38" dur="500"/>
                                            <p:tgtEl>
                                              <p:spTgt spid="13"/>
                                            </p:tgtEl>
                                          </p:cBhvr>
                                        </p:animEffect>
                                      </p:childTnLst>
                                    </p:cTn>
                                  </p:par>
                                  <p:par>
                                    <p:cTn id="39" presetID="2" presetClass="entr" presetSubtype="4" fill="hold" grpId="0" nodeType="withEffect">
                                      <p:stCondLst>
                                        <p:cond delay="175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3" grpId="0"/>
          <p:bldP spid="4" grpId="0" animBg="1"/>
          <p:bldP spid="11" grpId="0"/>
          <p:bldP spid="6" grpId="0" animBg="1"/>
          <p:bldP spid="2" grpId="0" animBg="1"/>
          <p:bldP spid="12"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2" presetClass="entr" presetSubtype="8"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 calcmode="lin" valueType="num">
                                          <p:cBhvr additive="base">
                                            <p:cTn id="10" dur="750" fill="hold"/>
                                            <p:tgtEl>
                                              <p:spTgt spid="6"/>
                                            </p:tgtEl>
                                            <p:attrNameLst>
                                              <p:attrName>ppt_x</p:attrName>
                                            </p:attrNameLst>
                                          </p:cBhvr>
                                          <p:tavLst>
                                            <p:tav tm="0">
                                              <p:val>
                                                <p:strVal val="0-#ppt_w/2"/>
                                              </p:val>
                                            </p:tav>
                                            <p:tav tm="100000">
                                              <p:val>
                                                <p:strVal val="#ppt_x"/>
                                              </p:val>
                                            </p:tav>
                                          </p:tavLst>
                                        </p:anim>
                                        <p:anim calcmode="lin" valueType="num">
                                          <p:cBhvr additive="base">
                                            <p:cTn id="11" dur="750" fill="hold"/>
                                            <p:tgtEl>
                                              <p:spTgt spid="6"/>
                                            </p:tgtEl>
                                            <p:attrNameLst>
                                              <p:attrName>ppt_y</p:attrName>
                                            </p:attrNameLst>
                                          </p:cBhvr>
                                          <p:tavLst>
                                            <p:tav tm="0">
                                              <p:val>
                                                <p:strVal val="#ppt_y"/>
                                              </p:val>
                                            </p:tav>
                                            <p:tav tm="100000">
                                              <p:val>
                                                <p:strVal val="#ppt_y"/>
                                              </p:val>
                                            </p:tav>
                                          </p:tavLst>
                                        </p:anim>
                                      </p:childTnLst>
                                    </p:cTn>
                                  </p:par>
                                </p:childTnLst>
                              </p:cTn>
                            </p:par>
                            <p:par>
                              <p:cTn id="12" fill="hold">
                                <p:stCondLst>
                                  <p:cond delay="750"/>
                                </p:stCondLst>
                                <p:childTnLst>
                                  <p:par>
                                    <p:cTn id="13" presetID="21"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1000"/>
                                            <p:tgtEl>
                                              <p:spTgt spid="4"/>
                                            </p:tgtEl>
                                          </p:cBhvr>
                                        </p:animEffect>
                                      </p:childTnLst>
                                    </p:cTn>
                                  </p:par>
                                  <p:par>
                                    <p:cTn id="16" presetID="53" presetClass="entr" presetSubtype="16"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p:cTn id="18" dur="500" fill="hold"/>
                                            <p:tgtEl>
                                              <p:spTgt spid="2"/>
                                            </p:tgtEl>
                                            <p:attrNameLst>
                                              <p:attrName>ppt_w</p:attrName>
                                            </p:attrNameLst>
                                          </p:cBhvr>
                                          <p:tavLst>
                                            <p:tav tm="0">
                                              <p:val>
                                                <p:fltVal val="0"/>
                                              </p:val>
                                            </p:tav>
                                            <p:tav tm="100000">
                                              <p:val>
                                                <p:strVal val="#ppt_w"/>
                                              </p:val>
                                            </p:tav>
                                          </p:tavLst>
                                        </p:anim>
                                        <p:anim calcmode="lin" valueType="num">
                                          <p:cBhvr>
                                            <p:cTn id="19" dur="500" fill="hold"/>
                                            <p:tgtEl>
                                              <p:spTgt spid="2"/>
                                            </p:tgtEl>
                                            <p:attrNameLst>
                                              <p:attrName>ppt_h</p:attrName>
                                            </p:attrNameLst>
                                          </p:cBhvr>
                                          <p:tavLst>
                                            <p:tav tm="0">
                                              <p:val>
                                                <p:fltVal val="0"/>
                                              </p:val>
                                            </p:tav>
                                            <p:tav tm="100000">
                                              <p:val>
                                                <p:strVal val="#ppt_h"/>
                                              </p:val>
                                            </p:tav>
                                          </p:tavLst>
                                        </p:anim>
                                        <p:animEffect transition="in" filter="fade">
                                          <p:cBhvr>
                                            <p:cTn id="20" dur="500"/>
                                            <p:tgtEl>
                                              <p:spTgt spid="2"/>
                                            </p:tgtEl>
                                          </p:cBhvr>
                                        </p:animEffect>
                                      </p:childTnLst>
                                    </p:cTn>
                                  </p:par>
                                  <p:par>
                                    <p:cTn id="21" presetID="53" presetClass="entr" presetSubtype="16"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fltVal val="0"/>
                                              </p:val>
                                            </p:tav>
                                            <p:tav tm="100000">
                                              <p:val>
                                                <p:strVal val="#ppt_h"/>
                                              </p:val>
                                            </p:tav>
                                          </p:tavLst>
                                        </p:anim>
                                        <p:animEffect transition="in" filter="fade">
                                          <p:cBhvr>
                                            <p:cTn id="25" dur="500"/>
                                            <p:tgtEl>
                                              <p:spTgt spid="12"/>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9"/>
                                            </p:tgtEl>
                                            <p:attrNameLst>
                                              <p:attrName>style.visibility</p:attrName>
                                            </p:attrNameLst>
                                          </p:cBhvr>
                                          <p:to>
                                            <p:strVal val="visible"/>
                                          </p:to>
                                        </p:set>
                                        <p:animEffect transition="in" filter="wipe(left)">
                                          <p:cBhvr>
                                            <p:cTn id="28" dur="500"/>
                                            <p:tgtEl>
                                              <p:spTgt spid="9"/>
                                            </p:tgtEl>
                                          </p:cBhvr>
                                        </p:animEffect>
                                      </p:childTnLst>
                                    </p:cTn>
                                  </p:par>
                                  <p:par>
                                    <p:cTn id="29" presetID="41" presetClass="entr" presetSubtype="0" fill="hold" grpId="0" nodeType="withEffect">
                                      <p:stCondLst>
                                        <p:cond delay="1250"/>
                                      </p:stCondLst>
                                      <p:iterate type="lt">
                                        <p:tmPct val="10000"/>
                                      </p:iterate>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8"/>
                                            </p:tgtEl>
                                            <p:attrNameLst>
                                              <p:attrName>ppt_y</p:attrName>
                                            </p:attrNameLst>
                                          </p:cBhvr>
                                          <p:tavLst>
                                            <p:tav tm="0">
                                              <p:val>
                                                <p:strVal val="#ppt_y"/>
                                              </p:val>
                                            </p:tav>
                                            <p:tav tm="100000">
                                              <p:val>
                                                <p:strVal val="#ppt_y"/>
                                              </p:val>
                                            </p:tav>
                                          </p:tavLst>
                                        </p:anim>
                                        <p:anim calcmode="lin" valueType="num">
                                          <p:cBhvr>
                                            <p:cTn id="33"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8"/>
                                            </p:tgtEl>
                                          </p:cBhvr>
                                        </p:animEffect>
                                      </p:childTnLst>
                                    </p:cTn>
                                  </p:par>
                                  <p:par>
                                    <p:cTn id="36" presetID="18" presetClass="entr" presetSubtype="6" fill="hold" grpId="0" nodeType="withEffect">
                                      <p:stCondLst>
                                        <p:cond delay="1500"/>
                                      </p:stCondLst>
                                      <p:childTnLst>
                                        <p:set>
                                          <p:cBhvr>
                                            <p:cTn id="37" dur="1" fill="hold">
                                              <p:stCondLst>
                                                <p:cond delay="0"/>
                                              </p:stCondLst>
                                            </p:cTn>
                                            <p:tgtEl>
                                              <p:spTgt spid="13"/>
                                            </p:tgtEl>
                                            <p:attrNameLst>
                                              <p:attrName>style.visibility</p:attrName>
                                            </p:attrNameLst>
                                          </p:cBhvr>
                                          <p:to>
                                            <p:strVal val="visible"/>
                                          </p:to>
                                        </p:set>
                                        <p:animEffect transition="in" filter="strips(downRight)">
                                          <p:cBhvr>
                                            <p:cTn id="38" dur="500"/>
                                            <p:tgtEl>
                                              <p:spTgt spid="13"/>
                                            </p:tgtEl>
                                          </p:cBhvr>
                                        </p:animEffect>
                                      </p:childTnLst>
                                    </p:cTn>
                                  </p:par>
                                  <p:par>
                                    <p:cTn id="39" presetID="2" presetClass="entr" presetSubtype="4" fill="hold" grpId="0" nodeType="withEffect">
                                      <p:stCondLst>
                                        <p:cond delay="1750"/>
                                      </p:stCondLst>
                                      <p:childTnLst>
                                        <p:set>
                                          <p:cBhvr>
                                            <p:cTn id="40" dur="1" fill="hold">
                                              <p:stCondLst>
                                                <p:cond delay="0"/>
                                              </p:stCondLst>
                                            </p:cTn>
                                            <p:tgtEl>
                                              <p:spTgt spid="11"/>
                                            </p:tgtEl>
                                            <p:attrNameLst>
                                              <p:attrName>style.visibility</p:attrName>
                                            </p:attrNameLst>
                                          </p:cBhvr>
                                          <p:to>
                                            <p:strVal val="visible"/>
                                          </p:to>
                                        </p:set>
                                        <p:anim calcmode="lin" valueType="num">
                                          <p:cBhvr additive="base">
                                            <p:cTn id="41" dur="500" fill="hold"/>
                                            <p:tgtEl>
                                              <p:spTgt spid="11"/>
                                            </p:tgtEl>
                                            <p:attrNameLst>
                                              <p:attrName>ppt_x</p:attrName>
                                            </p:attrNameLst>
                                          </p:cBhvr>
                                          <p:tavLst>
                                            <p:tav tm="0">
                                              <p:val>
                                                <p:strVal val="#ppt_x"/>
                                              </p:val>
                                            </p:tav>
                                            <p:tav tm="100000">
                                              <p:val>
                                                <p:strVal val="#ppt_x"/>
                                              </p:val>
                                            </p:tav>
                                          </p:tavLst>
                                        </p:anim>
                                        <p:anim calcmode="lin" valueType="num">
                                          <p:cBhvr additive="base">
                                            <p:cTn id="4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3" grpId="0"/>
          <p:bldP spid="4" grpId="0" animBg="1"/>
          <p:bldP spid="11" grpId="0"/>
          <p:bldP spid="6" grpId="0" animBg="1"/>
          <p:bldP spid="2" grpId="0" animBg="1"/>
          <p:bldP spid="12" grpId="0" animBg="1"/>
        </p:bldLst>
      </p:timing>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27077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1" name="直接连接符 20"/>
          <p:cNvCxnSpPr/>
          <p:nvPr/>
        </p:nvCxnSpPr>
        <p:spPr>
          <a:xfrm>
            <a:off x="6067984" y="2883878"/>
            <a:ext cx="0" cy="423203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7">
            <a:extLst>
              <a:ext uri="{FF2B5EF4-FFF2-40B4-BE49-F238E27FC236}">
                <a16:creationId xmlns:a16="http://schemas.microsoft.com/office/drawing/2014/main" xmlns="" id="{8DE6CD62-A5CF-42EF-B6BB-0447C20B7252}"/>
              </a:ext>
            </a:extLst>
          </p:cNvPr>
          <p:cNvSpPr txBox="1"/>
          <p:nvPr/>
        </p:nvSpPr>
        <p:spPr>
          <a:xfrm>
            <a:off x="947547" y="2375515"/>
            <a:ext cx="1541330" cy="372410"/>
          </a:xfrm>
          <a:prstGeom prst="rect">
            <a:avLst/>
          </a:prstGeom>
          <a:noFill/>
        </p:spPr>
        <p:txBody>
          <a:bodyPr wrap="square" rtlCol="0">
            <a:spAutoFit/>
          </a:bodyPr>
          <a:lstStyle/>
          <a:p>
            <a:pPr>
              <a:lnSpc>
                <a:spcPct val="130000"/>
              </a:lnSpc>
            </a:pPr>
            <a:r>
              <a:rPr lang="en-US" altLang="zh-CN" sz="1400" dirty="0" smtClean="0">
                <a:solidFill>
                  <a:srgbClr val="4F4D50"/>
                </a:solidFill>
                <a:latin typeface="方正黑体简体" panose="02010601030101010101" pitchFamily="2" charset="-122"/>
                <a:ea typeface="方正黑体简体" panose="02010601030101010101" pitchFamily="2" charset="-122"/>
                <a:cs typeface="+mn-ea"/>
                <a:sym typeface="+mn-lt"/>
              </a:rPr>
              <a:t>2018</a:t>
            </a: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年的大事记</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7" name="文本框 6">
            <a:extLst>
              <a:ext uri="{FF2B5EF4-FFF2-40B4-BE49-F238E27FC236}">
                <a16:creationId xmlns:a16="http://schemas.microsoft.com/office/drawing/2014/main" xmlns="" id="{503E0C68-DA60-417A-94AF-3E2A39D1D51A}"/>
              </a:ext>
            </a:extLst>
          </p:cNvPr>
          <p:cNvSpPr txBox="1"/>
          <p:nvPr/>
        </p:nvSpPr>
        <p:spPr>
          <a:xfrm>
            <a:off x="947548" y="2883878"/>
            <a:ext cx="2956237" cy="2693045"/>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输入简要文字解说，解说文字尽量概括精炼，不用多余的文字修饰简洁精准。点击输入简要文字解说，解说文字尽量概括精炼，不用多余的文字修饰，简洁精准的 解说所提炼的核心概念。</a:t>
            </a: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8" name="TextBox 7">
            <a:extLst>
              <a:ext uri="{FF2B5EF4-FFF2-40B4-BE49-F238E27FC236}">
                <a16:creationId xmlns:a16="http://schemas.microsoft.com/office/drawing/2014/main" xmlns="" id="{8DE6CD62-A5CF-42EF-B6BB-0447C20B7252}"/>
              </a:ext>
            </a:extLst>
          </p:cNvPr>
          <p:cNvSpPr txBox="1"/>
          <p:nvPr/>
        </p:nvSpPr>
        <p:spPr>
          <a:xfrm>
            <a:off x="6527732" y="3178120"/>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公司大事记</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9" name="文本框 8">
            <a:extLst>
              <a:ext uri="{FF2B5EF4-FFF2-40B4-BE49-F238E27FC236}">
                <a16:creationId xmlns:a16="http://schemas.microsoft.com/office/drawing/2014/main" xmlns="" id="{503E0C68-DA60-417A-94AF-3E2A39D1D51A}"/>
              </a:ext>
            </a:extLst>
          </p:cNvPr>
          <p:cNvSpPr txBox="1"/>
          <p:nvPr/>
        </p:nvSpPr>
        <p:spPr>
          <a:xfrm>
            <a:off x="6527733" y="3612396"/>
            <a:ext cx="2956237" cy="873509"/>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p:txBody>
      </p:sp>
      <p:grpSp>
        <p:nvGrpSpPr>
          <p:cNvPr id="15" name="组合 14"/>
          <p:cNvGrpSpPr/>
          <p:nvPr/>
        </p:nvGrpSpPr>
        <p:grpSpPr>
          <a:xfrm>
            <a:off x="5969722" y="3858389"/>
            <a:ext cx="234028" cy="234028"/>
            <a:chOff x="7927343" y="2668909"/>
            <a:chExt cx="268762" cy="268762"/>
          </a:xfrm>
        </p:grpSpPr>
        <p:sp>
          <p:nvSpPr>
            <p:cNvPr id="11" name="椭圆 10"/>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979663" y="2721229"/>
              <a:ext cx="164123" cy="164123"/>
            </a:xfrm>
            <a:prstGeom prst="ellipse">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TextBox 7">
            <a:extLst>
              <a:ext uri="{FF2B5EF4-FFF2-40B4-BE49-F238E27FC236}">
                <a16:creationId xmlns:a16="http://schemas.microsoft.com/office/drawing/2014/main" xmlns="" id="{8DE6CD62-A5CF-42EF-B6BB-0447C20B7252}"/>
              </a:ext>
            </a:extLst>
          </p:cNvPr>
          <p:cNvSpPr txBox="1"/>
          <p:nvPr/>
        </p:nvSpPr>
        <p:spPr>
          <a:xfrm>
            <a:off x="4425785" y="3812209"/>
            <a:ext cx="1323439" cy="530915"/>
          </a:xfrm>
          <a:prstGeom prst="rect">
            <a:avLst/>
          </a:prstGeom>
          <a:noFill/>
        </p:spPr>
        <p:txBody>
          <a:bodyPr wrap="square" rtlCol="0">
            <a:spAutoFit/>
          </a:bodyPr>
          <a:lstStyle/>
          <a:p>
            <a:pPr algn="r"/>
            <a:r>
              <a:rPr lang="en-US" altLang="zh-CN" sz="1050" dirty="0" smtClean="0">
                <a:solidFill>
                  <a:srgbClr val="4F4D50"/>
                </a:solidFill>
                <a:latin typeface="方正黑体简体" panose="02010601030101010101" pitchFamily="2" charset="-122"/>
                <a:ea typeface="方正黑体简体" panose="02010601030101010101" pitchFamily="2" charset="-122"/>
                <a:cs typeface="+mn-ea"/>
                <a:sym typeface="+mn-lt"/>
              </a:rPr>
              <a:t>Year</a:t>
            </a:r>
          </a:p>
          <a:p>
            <a:pPr algn="r"/>
            <a:r>
              <a:rPr lang="en-US" altLang="zh-CN" dirty="0" smtClean="0">
                <a:solidFill>
                  <a:srgbClr val="4F4D50"/>
                </a:solidFill>
                <a:latin typeface="方正黑体简体" panose="02010601030101010101" pitchFamily="2" charset="-122"/>
                <a:ea typeface="方正黑体简体" panose="02010601030101010101" pitchFamily="2" charset="-122"/>
                <a:cs typeface="+mn-ea"/>
                <a:sym typeface="+mn-lt"/>
              </a:rPr>
              <a:t>2018</a:t>
            </a:r>
            <a:endParaRPr lang="en-US" altLang="zh-CN"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nvGrpSpPr>
          <p:cNvPr id="13" name="组合 12"/>
          <p:cNvGrpSpPr/>
          <p:nvPr/>
        </p:nvGrpSpPr>
        <p:grpSpPr>
          <a:xfrm>
            <a:off x="481368" y="440281"/>
            <a:ext cx="2007509" cy="721887"/>
            <a:chOff x="481368" y="440281"/>
            <a:chExt cx="2007509" cy="721887"/>
          </a:xfrm>
        </p:grpSpPr>
        <p:sp>
          <p:nvSpPr>
            <p:cNvPr id="14"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01</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17"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发展历程</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8" name="矩形 17"/>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527732" y="4706433"/>
            <a:ext cx="4170222" cy="1364302"/>
            <a:chOff x="6527732" y="4706433"/>
            <a:chExt cx="4170222" cy="1364302"/>
          </a:xfrm>
        </p:grpSpPr>
        <p:grpSp>
          <p:nvGrpSpPr>
            <p:cNvPr id="19" name="组合 18"/>
            <p:cNvGrpSpPr/>
            <p:nvPr/>
          </p:nvGrpSpPr>
          <p:grpSpPr>
            <a:xfrm>
              <a:off x="7571367" y="4706433"/>
              <a:ext cx="1039318" cy="1071914"/>
              <a:chOff x="2933518" y="2584938"/>
              <a:chExt cx="1438646" cy="1483766"/>
            </a:xfrm>
          </p:grpSpPr>
          <p:graphicFrame>
            <p:nvGraphicFramePr>
              <p:cNvPr id="20" name="图表 19"/>
              <p:cNvGraphicFramePr/>
              <p:nvPr>
                <p:extLst>
                  <p:ext uri="{D42A27DB-BD31-4B8C-83A1-F6EECF244321}">
                    <p14:modId xmlns:p14="http://schemas.microsoft.com/office/powerpoint/2010/main" val="1840219038"/>
                  </p:ext>
                </p:extLst>
              </p:nvPr>
            </p:nvGraphicFramePr>
            <p:xfrm>
              <a:off x="2933518" y="2584938"/>
              <a:ext cx="1438646" cy="1483766"/>
            </p:xfrm>
            <a:graphic>
              <a:graphicData uri="http://schemas.openxmlformats.org/drawingml/2006/chart">
                <c:chart xmlns:c="http://schemas.openxmlformats.org/drawingml/2006/chart" xmlns:r="http://schemas.openxmlformats.org/officeDocument/2006/relationships" r:id="rId3"/>
              </a:graphicData>
            </a:graphic>
          </p:graphicFrame>
          <p:sp>
            <p:nvSpPr>
              <p:cNvPr id="22" name="TextBox 17"/>
              <p:cNvSpPr txBox="1"/>
              <p:nvPr/>
            </p:nvSpPr>
            <p:spPr>
              <a:xfrm>
                <a:off x="3313128" y="3135108"/>
                <a:ext cx="679430" cy="383428"/>
              </a:xfrm>
              <a:prstGeom prst="rect">
                <a:avLst/>
              </a:prstGeom>
              <a:noFill/>
            </p:spPr>
            <p:txBody>
              <a:bodyPr wrap="none" rtlCol="0" anchor="ctr">
                <a:spAutoFit/>
              </a:bodyPr>
              <a:lstStyle/>
              <a:p>
                <a:pPr algn="ctr"/>
                <a:r>
                  <a:rPr lang="en-US" altLang="zh-CN" sz="1200" dirty="0">
                    <a:solidFill>
                      <a:srgbClr val="124062"/>
                    </a:solidFill>
                    <a:latin typeface="方正黑体简体" panose="02010601030101010101" pitchFamily="2" charset="-122"/>
                    <a:ea typeface="方正黑体简体" panose="02010601030101010101" pitchFamily="2" charset="-122"/>
                    <a:sym typeface="Bebas" pitchFamily="2" charset="0"/>
                  </a:rPr>
                  <a:t>82%</a:t>
                </a:r>
              </a:p>
            </p:txBody>
          </p:sp>
        </p:grpSp>
        <p:grpSp>
          <p:nvGrpSpPr>
            <p:cNvPr id="23" name="组合 22"/>
            <p:cNvGrpSpPr/>
            <p:nvPr/>
          </p:nvGrpSpPr>
          <p:grpSpPr>
            <a:xfrm>
              <a:off x="8615002" y="4706433"/>
              <a:ext cx="1039318" cy="1071914"/>
              <a:chOff x="4785885" y="1827484"/>
              <a:chExt cx="1438646" cy="1483766"/>
            </a:xfrm>
          </p:grpSpPr>
          <p:graphicFrame>
            <p:nvGraphicFramePr>
              <p:cNvPr id="24" name="图表 23"/>
              <p:cNvGraphicFramePr/>
              <p:nvPr>
                <p:extLst>
                  <p:ext uri="{D42A27DB-BD31-4B8C-83A1-F6EECF244321}">
                    <p14:modId xmlns:p14="http://schemas.microsoft.com/office/powerpoint/2010/main" val="537140075"/>
                  </p:ext>
                </p:extLst>
              </p:nvPr>
            </p:nvGraphicFramePr>
            <p:xfrm>
              <a:off x="4785885" y="1827484"/>
              <a:ext cx="1438646" cy="1483766"/>
            </p:xfrm>
            <a:graphic>
              <a:graphicData uri="http://schemas.openxmlformats.org/drawingml/2006/chart">
                <c:chart xmlns:c="http://schemas.openxmlformats.org/drawingml/2006/chart" xmlns:r="http://schemas.openxmlformats.org/officeDocument/2006/relationships" r:id="rId4"/>
              </a:graphicData>
            </a:graphic>
          </p:graphicFrame>
          <p:sp>
            <p:nvSpPr>
              <p:cNvPr id="25" name="TextBox 18"/>
              <p:cNvSpPr txBox="1"/>
              <p:nvPr/>
            </p:nvSpPr>
            <p:spPr>
              <a:xfrm>
                <a:off x="5165492" y="2377654"/>
                <a:ext cx="679430" cy="383428"/>
              </a:xfrm>
              <a:prstGeom prst="rect">
                <a:avLst/>
              </a:prstGeom>
              <a:noFill/>
            </p:spPr>
            <p:txBody>
              <a:bodyPr wrap="none" rtlCol="0" anchor="ctr">
                <a:spAutoFit/>
              </a:bodyPr>
              <a:lstStyle/>
              <a:p>
                <a:pPr algn="ctr"/>
                <a:r>
                  <a:rPr lang="en-US" altLang="zh-CN" sz="1200" dirty="0">
                    <a:solidFill>
                      <a:srgbClr val="124062"/>
                    </a:solidFill>
                    <a:latin typeface="方正黑体简体" panose="02010601030101010101" pitchFamily="2" charset="-122"/>
                    <a:ea typeface="方正黑体简体" panose="02010601030101010101" pitchFamily="2" charset="-122"/>
                    <a:sym typeface="Bebas" pitchFamily="2" charset="0"/>
                  </a:rPr>
                  <a:t>59%</a:t>
                </a:r>
              </a:p>
            </p:txBody>
          </p:sp>
        </p:grpSp>
        <p:grpSp>
          <p:nvGrpSpPr>
            <p:cNvPr id="26" name="组合 25"/>
            <p:cNvGrpSpPr/>
            <p:nvPr/>
          </p:nvGrpSpPr>
          <p:grpSpPr>
            <a:xfrm>
              <a:off x="9658636" y="4706433"/>
              <a:ext cx="1039318" cy="1071914"/>
              <a:chOff x="6621383" y="2584938"/>
              <a:chExt cx="1438646" cy="1483766"/>
            </a:xfrm>
          </p:grpSpPr>
          <p:graphicFrame>
            <p:nvGraphicFramePr>
              <p:cNvPr id="27" name="图表 26"/>
              <p:cNvGraphicFramePr/>
              <p:nvPr>
                <p:extLst>
                  <p:ext uri="{D42A27DB-BD31-4B8C-83A1-F6EECF244321}">
                    <p14:modId xmlns:p14="http://schemas.microsoft.com/office/powerpoint/2010/main" val="2152805663"/>
                  </p:ext>
                </p:extLst>
              </p:nvPr>
            </p:nvGraphicFramePr>
            <p:xfrm>
              <a:off x="6621383" y="2584938"/>
              <a:ext cx="1438646" cy="1483766"/>
            </p:xfrm>
            <a:graphic>
              <a:graphicData uri="http://schemas.openxmlformats.org/drawingml/2006/chart">
                <c:chart xmlns:c="http://schemas.openxmlformats.org/drawingml/2006/chart" xmlns:r="http://schemas.openxmlformats.org/officeDocument/2006/relationships" r:id="rId5"/>
              </a:graphicData>
            </a:graphic>
          </p:graphicFrame>
          <p:sp>
            <p:nvSpPr>
              <p:cNvPr id="28" name="TextBox 19"/>
              <p:cNvSpPr txBox="1"/>
              <p:nvPr/>
            </p:nvSpPr>
            <p:spPr>
              <a:xfrm>
                <a:off x="7000992" y="3135108"/>
                <a:ext cx="679430" cy="383428"/>
              </a:xfrm>
              <a:prstGeom prst="rect">
                <a:avLst/>
              </a:prstGeom>
              <a:noFill/>
            </p:spPr>
            <p:txBody>
              <a:bodyPr wrap="none" rtlCol="0" anchor="ctr">
                <a:spAutoFit/>
              </a:bodyPr>
              <a:lstStyle/>
              <a:p>
                <a:pPr algn="ctr"/>
                <a:r>
                  <a:rPr lang="en-US" altLang="zh-CN" sz="1200" dirty="0">
                    <a:solidFill>
                      <a:srgbClr val="124062"/>
                    </a:solidFill>
                    <a:latin typeface="方正黑体简体" panose="02010601030101010101" pitchFamily="2" charset="-122"/>
                    <a:ea typeface="方正黑体简体" panose="02010601030101010101" pitchFamily="2" charset="-122"/>
                    <a:sym typeface="Bebas" pitchFamily="2" charset="0"/>
                  </a:rPr>
                  <a:t>23%</a:t>
                </a:r>
              </a:p>
            </p:txBody>
          </p:sp>
        </p:grpSp>
        <p:grpSp>
          <p:nvGrpSpPr>
            <p:cNvPr id="29" name="组合 28"/>
            <p:cNvGrpSpPr/>
            <p:nvPr/>
          </p:nvGrpSpPr>
          <p:grpSpPr>
            <a:xfrm>
              <a:off x="6527732" y="4706433"/>
              <a:ext cx="1039318" cy="1071914"/>
              <a:chOff x="1086911" y="1827484"/>
              <a:chExt cx="1438646" cy="1483766"/>
            </a:xfrm>
          </p:grpSpPr>
          <p:graphicFrame>
            <p:nvGraphicFramePr>
              <p:cNvPr id="30" name="图表 29"/>
              <p:cNvGraphicFramePr/>
              <p:nvPr>
                <p:extLst>
                  <p:ext uri="{D42A27DB-BD31-4B8C-83A1-F6EECF244321}">
                    <p14:modId xmlns:p14="http://schemas.microsoft.com/office/powerpoint/2010/main" val="503690602"/>
                  </p:ext>
                </p:extLst>
              </p:nvPr>
            </p:nvGraphicFramePr>
            <p:xfrm>
              <a:off x="1086911" y="1827484"/>
              <a:ext cx="1438646" cy="1483766"/>
            </p:xfrm>
            <a:graphic>
              <a:graphicData uri="http://schemas.openxmlformats.org/drawingml/2006/chart">
                <c:chart xmlns:c="http://schemas.openxmlformats.org/drawingml/2006/chart" xmlns:r="http://schemas.openxmlformats.org/officeDocument/2006/relationships" r:id="rId6"/>
              </a:graphicData>
            </a:graphic>
          </p:graphicFrame>
          <p:sp>
            <p:nvSpPr>
              <p:cNvPr id="31" name="TextBox 16"/>
              <p:cNvSpPr txBox="1"/>
              <p:nvPr/>
            </p:nvSpPr>
            <p:spPr>
              <a:xfrm>
                <a:off x="1466520" y="2377654"/>
                <a:ext cx="679430" cy="383428"/>
              </a:xfrm>
              <a:prstGeom prst="rect">
                <a:avLst/>
              </a:prstGeom>
              <a:noFill/>
            </p:spPr>
            <p:txBody>
              <a:bodyPr wrap="none" rtlCol="0" anchor="ctr">
                <a:spAutoFit/>
              </a:bodyPr>
              <a:lstStyle/>
              <a:p>
                <a:pPr algn="ctr"/>
                <a:r>
                  <a:rPr lang="en-US" altLang="zh-CN" sz="1200" dirty="0">
                    <a:solidFill>
                      <a:srgbClr val="124062"/>
                    </a:solidFill>
                    <a:latin typeface="方正黑体简体" panose="02010601030101010101" pitchFamily="2" charset="-122"/>
                    <a:ea typeface="方正黑体简体" panose="02010601030101010101" pitchFamily="2" charset="-122"/>
                    <a:sym typeface="Bebas" pitchFamily="2" charset="0"/>
                  </a:rPr>
                  <a:t>75%</a:t>
                </a:r>
              </a:p>
            </p:txBody>
          </p:sp>
        </p:grpSp>
        <p:sp>
          <p:nvSpPr>
            <p:cNvPr id="32" name="TextBox 7">
              <a:extLst>
                <a:ext uri="{FF2B5EF4-FFF2-40B4-BE49-F238E27FC236}">
                  <a16:creationId xmlns:a16="http://schemas.microsoft.com/office/drawing/2014/main" xmlns="" id="{8DE6CD62-A5CF-42EF-B6BB-0447C20B7252}"/>
                </a:ext>
              </a:extLst>
            </p:cNvPr>
            <p:cNvSpPr txBox="1"/>
            <p:nvPr/>
          </p:nvSpPr>
          <p:spPr>
            <a:xfrm>
              <a:off x="6631156" y="5778347"/>
              <a:ext cx="843738" cy="292388"/>
            </a:xfrm>
            <a:prstGeom prst="rect">
              <a:avLst/>
            </a:prstGeom>
            <a:noFill/>
          </p:spPr>
          <p:txBody>
            <a:bodyPr wrap="square" rtlCol="0">
              <a:spAutoFit/>
            </a:bodyPr>
            <a:lstStyle/>
            <a:p>
              <a:pPr algn="ctr">
                <a:lnSpc>
                  <a:spcPct val="130000"/>
                </a:lnSpc>
              </a:pPr>
              <a:r>
                <a:rPr lang="zh-CN" altLang="en-US" sz="1000" dirty="0" smtClean="0">
                  <a:solidFill>
                    <a:srgbClr val="4F4D50"/>
                  </a:solidFill>
                  <a:latin typeface="方正黑体简体" panose="02010601030101010101" pitchFamily="2" charset="-122"/>
                  <a:ea typeface="方正黑体简体" panose="02010601030101010101" pitchFamily="2" charset="-122"/>
                  <a:cs typeface="+mn-ea"/>
                  <a:sym typeface="+mn-lt"/>
                </a:rPr>
                <a:t>添加</a:t>
              </a:r>
              <a:r>
                <a:rPr lang="zh-CN" altLang="en-US" sz="1000" dirty="0">
                  <a:solidFill>
                    <a:srgbClr val="4F4D50"/>
                  </a:solidFill>
                  <a:latin typeface="方正黑体简体" panose="02010601030101010101" pitchFamily="2" charset="-122"/>
                  <a:ea typeface="方正黑体简体" panose="02010601030101010101" pitchFamily="2" charset="-122"/>
                  <a:cs typeface="+mn-ea"/>
                  <a:sym typeface="+mn-lt"/>
                </a:rPr>
                <a:t>标题</a:t>
              </a:r>
              <a:endParaRPr lang="en-US" altLang="zh-CN" sz="1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3" name="TextBox 7">
              <a:extLst>
                <a:ext uri="{FF2B5EF4-FFF2-40B4-BE49-F238E27FC236}">
                  <a16:creationId xmlns:a16="http://schemas.microsoft.com/office/drawing/2014/main" xmlns="" id="{8DE6CD62-A5CF-42EF-B6BB-0447C20B7252}"/>
                </a:ext>
              </a:extLst>
            </p:cNvPr>
            <p:cNvSpPr txBox="1"/>
            <p:nvPr/>
          </p:nvSpPr>
          <p:spPr>
            <a:xfrm>
              <a:off x="7656961" y="5778347"/>
              <a:ext cx="843738" cy="292388"/>
            </a:xfrm>
            <a:prstGeom prst="rect">
              <a:avLst/>
            </a:prstGeom>
            <a:noFill/>
          </p:spPr>
          <p:txBody>
            <a:bodyPr wrap="square" rtlCol="0">
              <a:spAutoFit/>
            </a:bodyPr>
            <a:lstStyle/>
            <a:p>
              <a:pPr algn="ctr">
                <a:lnSpc>
                  <a:spcPct val="130000"/>
                </a:lnSpc>
              </a:pPr>
              <a:r>
                <a:rPr lang="zh-CN" altLang="en-US" sz="1000" dirty="0" smtClean="0">
                  <a:solidFill>
                    <a:srgbClr val="4F4D50"/>
                  </a:solidFill>
                  <a:latin typeface="方正黑体简体" panose="02010601030101010101" pitchFamily="2" charset="-122"/>
                  <a:ea typeface="方正黑体简体" panose="02010601030101010101" pitchFamily="2" charset="-122"/>
                  <a:cs typeface="+mn-ea"/>
                  <a:sym typeface="+mn-lt"/>
                </a:rPr>
                <a:t>添加</a:t>
              </a:r>
              <a:r>
                <a:rPr lang="zh-CN" altLang="en-US" sz="1000" dirty="0">
                  <a:solidFill>
                    <a:srgbClr val="4F4D50"/>
                  </a:solidFill>
                  <a:latin typeface="方正黑体简体" panose="02010601030101010101" pitchFamily="2" charset="-122"/>
                  <a:ea typeface="方正黑体简体" panose="02010601030101010101" pitchFamily="2" charset="-122"/>
                  <a:cs typeface="+mn-ea"/>
                  <a:sym typeface="+mn-lt"/>
                </a:rPr>
                <a:t>标题</a:t>
              </a:r>
              <a:endParaRPr lang="en-US" altLang="zh-CN" sz="1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4" name="TextBox 7">
              <a:extLst>
                <a:ext uri="{FF2B5EF4-FFF2-40B4-BE49-F238E27FC236}">
                  <a16:creationId xmlns:a16="http://schemas.microsoft.com/office/drawing/2014/main" xmlns="" id="{8DE6CD62-A5CF-42EF-B6BB-0447C20B7252}"/>
                </a:ext>
              </a:extLst>
            </p:cNvPr>
            <p:cNvSpPr txBox="1"/>
            <p:nvPr/>
          </p:nvSpPr>
          <p:spPr>
            <a:xfrm>
              <a:off x="8682765" y="5778347"/>
              <a:ext cx="843738" cy="292388"/>
            </a:xfrm>
            <a:prstGeom prst="rect">
              <a:avLst/>
            </a:prstGeom>
            <a:noFill/>
          </p:spPr>
          <p:txBody>
            <a:bodyPr wrap="square" rtlCol="0">
              <a:spAutoFit/>
            </a:bodyPr>
            <a:lstStyle/>
            <a:p>
              <a:pPr algn="ctr">
                <a:lnSpc>
                  <a:spcPct val="130000"/>
                </a:lnSpc>
              </a:pPr>
              <a:r>
                <a:rPr lang="zh-CN" altLang="en-US" sz="1000" dirty="0" smtClean="0">
                  <a:solidFill>
                    <a:srgbClr val="4F4D50"/>
                  </a:solidFill>
                  <a:latin typeface="方正黑体简体" panose="02010601030101010101" pitchFamily="2" charset="-122"/>
                  <a:ea typeface="方正黑体简体" panose="02010601030101010101" pitchFamily="2" charset="-122"/>
                  <a:cs typeface="+mn-ea"/>
                  <a:sym typeface="+mn-lt"/>
                </a:rPr>
                <a:t>添加</a:t>
              </a:r>
              <a:r>
                <a:rPr lang="zh-CN" altLang="en-US" sz="1000" dirty="0">
                  <a:solidFill>
                    <a:srgbClr val="4F4D50"/>
                  </a:solidFill>
                  <a:latin typeface="方正黑体简体" panose="02010601030101010101" pitchFamily="2" charset="-122"/>
                  <a:ea typeface="方正黑体简体" panose="02010601030101010101" pitchFamily="2" charset="-122"/>
                  <a:cs typeface="+mn-ea"/>
                  <a:sym typeface="+mn-lt"/>
                </a:rPr>
                <a:t>标题</a:t>
              </a:r>
              <a:endParaRPr lang="en-US" altLang="zh-CN" sz="1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5" name="TextBox 7">
              <a:extLst>
                <a:ext uri="{FF2B5EF4-FFF2-40B4-BE49-F238E27FC236}">
                  <a16:creationId xmlns:a16="http://schemas.microsoft.com/office/drawing/2014/main" xmlns="" id="{8DE6CD62-A5CF-42EF-B6BB-0447C20B7252}"/>
                </a:ext>
              </a:extLst>
            </p:cNvPr>
            <p:cNvSpPr txBox="1"/>
            <p:nvPr/>
          </p:nvSpPr>
          <p:spPr>
            <a:xfrm>
              <a:off x="9792202" y="5778347"/>
              <a:ext cx="843738" cy="292388"/>
            </a:xfrm>
            <a:prstGeom prst="rect">
              <a:avLst/>
            </a:prstGeom>
            <a:noFill/>
          </p:spPr>
          <p:txBody>
            <a:bodyPr wrap="square" rtlCol="0">
              <a:spAutoFit/>
            </a:bodyPr>
            <a:lstStyle/>
            <a:p>
              <a:pPr algn="ctr">
                <a:lnSpc>
                  <a:spcPct val="130000"/>
                </a:lnSpc>
              </a:pPr>
              <a:r>
                <a:rPr lang="zh-CN" altLang="en-US" sz="1000" dirty="0" smtClean="0">
                  <a:solidFill>
                    <a:srgbClr val="4F4D50"/>
                  </a:solidFill>
                  <a:latin typeface="方正黑体简体" panose="02010601030101010101" pitchFamily="2" charset="-122"/>
                  <a:ea typeface="方正黑体简体" panose="02010601030101010101" pitchFamily="2" charset="-122"/>
                  <a:cs typeface="+mn-ea"/>
                  <a:sym typeface="+mn-lt"/>
                </a:rPr>
                <a:t>添加</a:t>
              </a:r>
              <a:r>
                <a:rPr lang="zh-CN" altLang="en-US" sz="1000" dirty="0">
                  <a:solidFill>
                    <a:srgbClr val="4F4D50"/>
                  </a:solidFill>
                  <a:latin typeface="方正黑体简体" panose="02010601030101010101" pitchFamily="2" charset="-122"/>
                  <a:ea typeface="方正黑体简体" panose="02010601030101010101" pitchFamily="2" charset="-122"/>
                  <a:cs typeface="+mn-ea"/>
                  <a:sym typeface="+mn-lt"/>
                </a:rPr>
                <a:t>标题</a:t>
              </a:r>
              <a:endParaRPr lang="en-US" altLang="zh-CN" sz="10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grpSp>
        <p:nvGrpSpPr>
          <p:cNvPr id="4" name="组合 3"/>
          <p:cNvGrpSpPr/>
          <p:nvPr/>
        </p:nvGrpSpPr>
        <p:grpSpPr>
          <a:xfrm>
            <a:off x="5498123" y="1570689"/>
            <a:ext cx="1160585" cy="1313189"/>
            <a:chOff x="5498123" y="1570689"/>
            <a:chExt cx="1160585" cy="1313189"/>
          </a:xfrm>
          <a:effectLst>
            <a:outerShdw blurRad="254000" dist="63500" dir="2700000" algn="tl" rotWithShape="0">
              <a:prstClr val="black">
                <a:alpha val="30000"/>
              </a:prstClr>
            </a:outerShdw>
          </a:effectLst>
        </p:grpSpPr>
        <p:sp>
          <p:nvSpPr>
            <p:cNvPr id="3" name="六边形 2"/>
            <p:cNvSpPr/>
            <p:nvPr/>
          </p:nvSpPr>
          <p:spPr>
            <a:xfrm rot="5400000">
              <a:off x="5421821" y="1646991"/>
              <a:ext cx="1313189" cy="1160585"/>
            </a:xfrm>
            <a:prstGeom prst="hexagon">
              <a:avLst>
                <a:gd name="adj" fmla="val 26010"/>
                <a:gd name="vf" fmla="val 115470"/>
              </a:avLst>
            </a:prstGeom>
            <a:blipFill dpi="0" rotWithShape="0">
              <a:blip r:embed="rId7" cstate="print">
                <a:extLst>
                  <a:ext uri="{28A0092B-C50C-407E-A947-70E740481C1C}">
                    <a14:useLocalDpi xmlns:a14="http://schemas.microsoft.com/office/drawing/2010/main" val="0"/>
                  </a:ext>
                </a:extLst>
              </a:blip>
              <a:srcRect/>
              <a:stretch>
                <a:fillRect l="-34820" r="-348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六边形 35"/>
            <p:cNvSpPr/>
            <p:nvPr/>
          </p:nvSpPr>
          <p:spPr>
            <a:xfrm rot="5400000">
              <a:off x="5768582" y="1939066"/>
              <a:ext cx="636307" cy="562363"/>
            </a:xfrm>
            <a:prstGeom prst="hexagon">
              <a:avLst>
                <a:gd name="adj" fmla="val 26010"/>
                <a:gd name="vf" fmla="val 115470"/>
              </a:avLst>
            </a:prstGeom>
            <a:solidFill>
              <a:srgbClr val="4F4D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spTree>
    <p:extLst>
      <p:ext uri="{BB962C8B-B14F-4D97-AF65-F5344CB8AC3E}">
        <p14:creationId xmlns:p14="http://schemas.microsoft.com/office/powerpoint/2010/main" val="108007361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wipe(up)">
                                      <p:cBhvr>
                                        <p:cTn id="13" dur="500"/>
                                        <p:tgtEl>
                                          <p:spTgt spid="21"/>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1000"/>
                                        <p:tgtEl>
                                          <p:spTgt spid="16"/>
                                        </p:tgtEl>
                                      </p:cBhvr>
                                    </p:animEffect>
                                    <p:anim calcmode="lin" valueType="num">
                                      <p:cBhvr>
                                        <p:cTn id="19" dur="1000" fill="hold"/>
                                        <p:tgtEl>
                                          <p:spTgt spid="16"/>
                                        </p:tgtEl>
                                        <p:attrNameLst>
                                          <p:attrName>ppt_x</p:attrName>
                                        </p:attrNameLst>
                                      </p:cBhvr>
                                      <p:tavLst>
                                        <p:tav tm="0">
                                          <p:val>
                                            <p:strVal val="#ppt_x"/>
                                          </p:val>
                                        </p:tav>
                                        <p:tav tm="100000">
                                          <p:val>
                                            <p:strVal val="#ppt_x"/>
                                          </p:val>
                                        </p:tav>
                                      </p:tavLst>
                                    </p:anim>
                                    <p:anim calcmode="lin" valueType="num">
                                      <p:cBhvr>
                                        <p:cTn id="20"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1000"/>
                                        <p:tgtEl>
                                          <p:spTgt spid="6"/>
                                        </p:tgtEl>
                                      </p:cBhvr>
                                    </p:animEffect>
                                    <p:anim calcmode="lin" valueType="num">
                                      <p:cBhvr>
                                        <p:cTn id="33" dur="1000" fill="hold"/>
                                        <p:tgtEl>
                                          <p:spTgt spid="6"/>
                                        </p:tgtEl>
                                        <p:attrNameLst>
                                          <p:attrName>ppt_x</p:attrName>
                                        </p:attrNameLst>
                                      </p:cBhvr>
                                      <p:tavLst>
                                        <p:tav tm="0">
                                          <p:val>
                                            <p:strVal val="#ppt_x"/>
                                          </p:val>
                                        </p:tav>
                                        <p:tav tm="100000">
                                          <p:val>
                                            <p:strVal val="#ppt_x"/>
                                          </p:val>
                                        </p:tav>
                                      </p:tavLst>
                                    </p:anim>
                                    <p:anim calcmode="lin" valueType="num">
                                      <p:cBhvr>
                                        <p:cTn id="34" dur="1000" fill="hold"/>
                                        <p:tgtEl>
                                          <p:spTgt spid="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fade">
                                      <p:cBhvr>
                                        <p:cTn id="37" dur="1000"/>
                                        <p:tgtEl>
                                          <p:spTgt spid="7"/>
                                        </p:tgtEl>
                                      </p:cBhvr>
                                    </p:animEffect>
                                    <p:anim calcmode="lin" valueType="num">
                                      <p:cBhvr>
                                        <p:cTn id="38" dur="1000" fill="hold"/>
                                        <p:tgtEl>
                                          <p:spTgt spid="7"/>
                                        </p:tgtEl>
                                        <p:attrNameLst>
                                          <p:attrName>ppt_x</p:attrName>
                                        </p:attrNameLst>
                                      </p:cBhvr>
                                      <p:tavLst>
                                        <p:tav tm="0">
                                          <p:val>
                                            <p:strVal val="#ppt_x"/>
                                          </p:val>
                                        </p:tav>
                                        <p:tav tm="100000">
                                          <p:val>
                                            <p:strVal val="#ppt_x"/>
                                          </p:val>
                                        </p:tav>
                                      </p:tavLst>
                                    </p:anim>
                                    <p:anim calcmode="lin" valueType="num">
                                      <p:cBhvr>
                                        <p:cTn id="3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2" fill="hold" grpId="0"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additive="base">
                                        <p:cTn id="44" dur="500" fill="hold"/>
                                        <p:tgtEl>
                                          <p:spTgt spid="8"/>
                                        </p:tgtEl>
                                        <p:attrNameLst>
                                          <p:attrName>ppt_x</p:attrName>
                                        </p:attrNameLst>
                                      </p:cBhvr>
                                      <p:tavLst>
                                        <p:tav tm="0">
                                          <p:val>
                                            <p:strVal val="1+#ppt_w/2"/>
                                          </p:val>
                                        </p:tav>
                                        <p:tav tm="100000">
                                          <p:val>
                                            <p:strVal val="#ppt_x"/>
                                          </p:val>
                                        </p:tav>
                                      </p:tavLst>
                                    </p:anim>
                                    <p:anim calcmode="lin" valueType="num">
                                      <p:cBhvr additive="base">
                                        <p:cTn id="45" dur="500" fill="hold"/>
                                        <p:tgtEl>
                                          <p:spTgt spid="8"/>
                                        </p:tgtEl>
                                        <p:attrNameLst>
                                          <p:attrName>ppt_y</p:attrName>
                                        </p:attrNameLst>
                                      </p:cBhvr>
                                      <p:tavLst>
                                        <p:tav tm="0">
                                          <p:val>
                                            <p:strVal val="#ppt_y"/>
                                          </p:val>
                                        </p:tav>
                                        <p:tav tm="100000">
                                          <p:val>
                                            <p:strVal val="#ppt_y"/>
                                          </p:val>
                                        </p:tav>
                                      </p:tavLst>
                                    </p:anim>
                                  </p:childTnLst>
                                </p:cTn>
                              </p:par>
                              <p:par>
                                <p:cTn id="46" presetID="2" presetClass="entr" presetSubtype="2" fill="hold" grpId="0" nodeType="withEffect">
                                  <p:stCondLst>
                                    <p:cond delay="0"/>
                                  </p:stCondLst>
                                  <p:childTnLst>
                                    <p:set>
                                      <p:cBhvr>
                                        <p:cTn id="47" dur="1" fill="hold">
                                          <p:stCondLst>
                                            <p:cond delay="0"/>
                                          </p:stCondLst>
                                        </p:cTn>
                                        <p:tgtEl>
                                          <p:spTgt spid="9"/>
                                        </p:tgtEl>
                                        <p:attrNameLst>
                                          <p:attrName>style.visibility</p:attrName>
                                        </p:attrNameLst>
                                      </p:cBhvr>
                                      <p:to>
                                        <p:strVal val="visible"/>
                                      </p:to>
                                    </p:set>
                                    <p:anim calcmode="lin" valueType="num">
                                      <p:cBhvr additive="base">
                                        <p:cTn id="48" dur="500" fill="hold"/>
                                        <p:tgtEl>
                                          <p:spTgt spid="9"/>
                                        </p:tgtEl>
                                        <p:attrNameLst>
                                          <p:attrName>ppt_x</p:attrName>
                                        </p:attrNameLst>
                                      </p:cBhvr>
                                      <p:tavLst>
                                        <p:tav tm="0">
                                          <p:val>
                                            <p:strVal val="1+#ppt_w/2"/>
                                          </p:val>
                                        </p:tav>
                                        <p:tav tm="100000">
                                          <p:val>
                                            <p:strVal val="#ppt_x"/>
                                          </p:val>
                                        </p:tav>
                                      </p:tavLst>
                                    </p:anim>
                                    <p:anim calcmode="lin" valueType="num">
                                      <p:cBhvr additive="base">
                                        <p:cTn id="49"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fade">
                                      <p:cBhvr>
                                        <p:cTn id="54" dur="1000"/>
                                        <p:tgtEl>
                                          <p:spTgt spid="2"/>
                                        </p:tgtEl>
                                      </p:cBhvr>
                                    </p:animEffect>
                                    <p:anim calcmode="lin" valueType="num">
                                      <p:cBhvr>
                                        <p:cTn id="55" dur="1000" fill="hold"/>
                                        <p:tgtEl>
                                          <p:spTgt spid="2"/>
                                        </p:tgtEl>
                                        <p:attrNameLst>
                                          <p:attrName>ppt_x</p:attrName>
                                        </p:attrNameLst>
                                      </p:cBhvr>
                                      <p:tavLst>
                                        <p:tav tm="0">
                                          <p:val>
                                            <p:strVal val="#ppt_x"/>
                                          </p:val>
                                        </p:tav>
                                        <p:tav tm="100000">
                                          <p:val>
                                            <p:strVal val="#ppt_x"/>
                                          </p:val>
                                        </p:tav>
                                      </p:tavLst>
                                    </p:anim>
                                    <p:anim calcmode="lin" valueType="num">
                                      <p:cBhvr>
                                        <p:cTn id="5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067984" y="0"/>
            <a:ext cx="0" cy="7115908"/>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圆角矩形 4"/>
          <p:cNvSpPr/>
          <p:nvPr/>
        </p:nvSpPr>
        <p:spPr>
          <a:xfrm>
            <a:off x="1793631" y="574431"/>
            <a:ext cx="3833446" cy="1359877"/>
          </a:xfrm>
          <a:prstGeom prst="roundRect">
            <a:avLst>
              <a:gd name="adj" fmla="val 7184"/>
            </a:avLst>
          </a:prstGeom>
          <a:blipFill dpi="0" rotWithShape="1">
            <a:blip r:embed="rId3" cstate="print">
              <a:extLst>
                <a:ext uri="{BEBA8EAE-BF5A-486C-A8C5-ECC9F3942E4B}">
                  <a14:imgProps xmlns:a14="http://schemas.microsoft.com/office/drawing/2010/main">
                    <a14:imgLayer>
                      <a14:imgEffect>
                        <a14:saturation sat="33000"/>
                      </a14:imgEffect>
                    </a14:imgLayer>
                  </a14:imgProps>
                </a:ext>
                <a:ext uri="{28A0092B-C50C-407E-A947-70E740481C1C}">
                  <a14:useLocalDpi xmlns:a14="http://schemas.microsoft.com/office/drawing/2010/main" val="0"/>
                </a:ext>
              </a:extLst>
            </a:blip>
            <a:srcRect/>
            <a:stretch>
              <a:fillRect t="-44013" b="-44013"/>
            </a:stretch>
          </a:blip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xmlns="" id="{503E0C68-DA60-417A-94AF-3E2A39D1D51A}"/>
              </a:ext>
            </a:extLst>
          </p:cNvPr>
          <p:cNvSpPr txBox="1"/>
          <p:nvPr/>
        </p:nvSpPr>
        <p:spPr>
          <a:xfrm>
            <a:off x="1706138" y="5330252"/>
            <a:ext cx="4003002" cy="692497"/>
          </a:xfrm>
          <a:prstGeom prst="rect">
            <a:avLst/>
          </a:prstGeom>
          <a:noFill/>
        </p:spPr>
        <p:txBody>
          <a:bodyPr wrap="square" rtlCol="0">
            <a:spAutoFit/>
          </a:bodyPr>
          <a:lstStyle/>
          <a:p>
            <a:pPr algn="r">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7" name="TextBox 7">
            <a:extLst>
              <a:ext uri="{FF2B5EF4-FFF2-40B4-BE49-F238E27FC236}">
                <a16:creationId xmlns:a16="http://schemas.microsoft.com/office/drawing/2014/main" xmlns="" id="{8DE6CD62-A5CF-42EF-B6BB-0447C20B7252}"/>
              </a:ext>
            </a:extLst>
          </p:cNvPr>
          <p:cNvSpPr txBox="1"/>
          <p:nvPr/>
        </p:nvSpPr>
        <p:spPr>
          <a:xfrm>
            <a:off x="4385700" y="3233062"/>
            <a:ext cx="1323439" cy="530915"/>
          </a:xfrm>
          <a:prstGeom prst="rect">
            <a:avLst/>
          </a:prstGeom>
          <a:noFill/>
        </p:spPr>
        <p:txBody>
          <a:bodyPr wrap="square" rtlCol="0">
            <a:spAutoFit/>
          </a:bodyPr>
          <a:lstStyle/>
          <a:p>
            <a:pPr algn="r"/>
            <a:r>
              <a:rPr lang="en-US" altLang="zh-CN" sz="1050" dirty="0" smtClean="0">
                <a:solidFill>
                  <a:srgbClr val="4F4D50"/>
                </a:solidFill>
                <a:latin typeface="方正黑体简体" panose="02010601030101010101" pitchFamily="2" charset="-122"/>
                <a:ea typeface="方正黑体简体" panose="02010601030101010101" pitchFamily="2" charset="-122"/>
                <a:cs typeface="+mn-ea"/>
                <a:sym typeface="+mn-lt"/>
              </a:rPr>
              <a:t>Year</a:t>
            </a:r>
          </a:p>
          <a:p>
            <a:pPr algn="r"/>
            <a:r>
              <a:rPr lang="en-US" altLang="zh-CN" dirty="0" smtClean="0">
                <a:solidFill>
                  <a:srgbClr val="4F4D50"/>
                </a:solidFill>
                <a:latin typeface="方正黑体简体" panose="02010601030101010101" pitchFamily="2" charset="-122"/>
                <a:ea typeface="方正黑体简体" panose="02010601030101010101" pitchFamily="2" charset="-122"/>
                <a:cs typeface="+mn-ea"/>
                <a:sym typeface="+mn-lt"/>
              </a:rPr>
              <a:t>2018</a:t>
            </a:r>
            <a:endParaRPr lang="en-US" altLang="zh-CN"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8" name="TextBox 7">
            <a:extLst>
              <a:ext uri="{FF2B5EF4-FFF2-40B4-BE49-F238E27FC236}">
                <a16:creationId xmlns:a16="http://schemas.microsoft.com/office/drawing/2014/main" xmlns="" id="{8DE6CD62-A5CF-42EF-B6BB-0447C20B7252}"/>
              </a:ext>
            </a:extLst>
          </p:cNvPr>
          <p:cNvSpPr txBox="1"/>
          <p:nvPr/>
        </p:nvSpPr>
        <p:spPr>
          <a:xfrm>
            <a:off x="6508892" y="888447"/>
            <a:ext cx="1323439" cy="530915"/>
          </a:xfrm>
          <a:prstGeom prst="rect">
            <a:avLst/>
          </a:prstGeom>
          <a:noFill/>
        </p:spPr>
        <p:txBody>
          <a:bodyPr wrap="square" rtlCol="0">
            <a:spAutoFit/>
          </a:bodyPr>
          <a:lstStyle/>
          <a:p>
            <a:r>
              <a:rPr lang="en-US" altLang="zh-CN" sz="1050" dirty="0" smtClean="0">
                <a:solidFill>
                  <a:srgbClr val="4F4D50"/>
                </a:solidFill>
                <a:latin typeface="方正黑体简体" panose="02010601030101010101" pitchFamily="2" charset="-122"/>
                <a:ea typeface="方正黑体简体" panose="02010601030101010101" pitchFamily="2" charset="-122"/>
                <a:cs typeface="+mn-ea"/>
                <a:sym typeface="+mn-lt"/>
              </a:rPr>
              <a:t>Year</a:t>
            </a:r>
          </a:p>
          <a:p>
            <a:r>
              <a:rPr lang="en-US" altLang="zh-CN" dirty="0" smtClean="0">
                <a:solidFill>
                  <a:srgbClr val="4F4D50"/>
                </a:solidFill>
                <a:latin typeface="方正黑体简体" panose="02010601030101010101" pitchFamily="2" charset="-122"/>
                <a:ea typeface="方正黑体简体" panose="02010601030101010101" pitchFamily="2" charset="-122"/>
                <a:cs typeface="+mn-ea"/>
                <a:sym typeface="+mn-lt"/>
              </a:rPr>
              <a:t>2018</a:t>
            </a:r>
            <a:endParaRPr lang="en-US" altLang="zh-CN"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9" name="TextBox 7">
            <a:extLst>
              <a:ext uri="{FF2B5EF4-FFF2-40B4-BE49-F238E27FC236}">
                <a16:creationId xmlns:a16="http://schemas.microsoft.com/office/drawing/2014/main" xmlns="" id="{8DE6CD62-A5CF-42EF-B6BB-0447C20B7252}"/>
              </a:ext>
            </a:extLst>
          </p:cNvPr>
          <p:cNvSpPr txBox="1"/>
          <p:nvPr/>
        </p:nvSpPr>
        <p:spPr>
          <a:xfrm>
            <a:off x="4303280" y="4726975"/>
            <a:ext cx="1323439" cy="584775"/>
          </a:xfrm>
          <a:prstGeom prst="rect">
            <a:avLst/>
          </a:prstGeom>
          <a:noFill/>
        </p:spPr>
        <p:txBody>
          <a:bodyPr wrap="square" rtlCol="0">
            <a:spAutoFit/>
          </a:bodyPr>
          <a:lstStyle/>
          <a:p>
            <a:pPr algn="r"/>
            <a:r>
              <a:rPr lang="en-US" altLang="zh-CN" sz="3200" dirty="0" smtClean="0">
                <a:solidFill>
                  <a:srgbClr val="4F4D50"/>
                </a:solidFill>
                <a:latin typeface="方正黑体简体" panose="02010601030101010101" pitchFamily="2" charset="-122"/>
                <a:ea typeface="方正黑体简体" panose="02010601030101010101" pitchFamily="2" charset="-122"/>
                <a:cs typeface="+mn-ea"/>
                <a:sym typeface="+mn-lt"/>
              </a:rPr>
              <a:t>80%</a:t>
            </a:r>
            <a:endParaRPr lang="en-US" altLang="zh-CN" sz="5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0" name="TextBox 7">
            <a:extLst>
              <a:ext uri="{FF2B5EF4-FFF2-40B4-BE49-F238E27FC236}">
                <a16:creationId xmlns:a16="http://schemas.microsoft.com/office/drawing/2014/main" xmlns="" id="{8DE6CD62-A5CF-42EF-B6BB-0447C20B7252}"/>
              </a:ext>
            </a:extLst>
          </p:cNvPr>
          <p:cNvSpPr txBox="1"/>
          <p:nvPr/>
        </p:nvSpPr>
        <p:spPr>
          <a:xfrm>
            <a:off x="6426830" y="5363135"/>
            <a:ext cx="1323439" cy="530915"/>
          </a:xfrm>
          <a:prstGeom prst="rect">
            <a:avLst/>
          </a:prstGeom>
          <a:noFill/>
        </p:spPr>
        <p:txBody>
          <a:bodyPr wrap="square" rtlCol="0">
            <a:spAutoFit/>
          </a:bodyPr>
          <a:lstStyle/>
          <a:p>
            <a:r>
              <a:rPr lang="en-US" altLang="zh-CN" sz="1050" dirty="0" smtClean="0">
                <a:solidFill>
                  <a:srgbClr val="4F4D50"/>
                </a:solidFill>
                <a:latin typeface="方正黑体简体" panose="02010601030101010101" pitchFamily="2" charset="-122"/>
                <a:ea typeface="方正黑体简体" panose="02010601030101010101" pitchFamily="2" charset="-122"/>
                <a:cs typeface="+mn-ea"/>
                <a:sym typeface="+mn-lt"/>
              </a:rPr>
              <a:t>Year</a:t>
            </a:r>
          </a:p>
          <a:p>
            <a:r>
              <a:rPr lang="en-US" altLang="zh-CN" dirty="0" smtClean="0">
                <a:solidFill>
                  <a:srgbClr val="4F4D50"/>
                </a:solidFill>
                <a:latin typeface="方正黑体简体" panose="02010601030101010101" pitchFamily="2" charset="-122"/>
                <a:ea typeface="方正黑体简体" panose="02010601030101010101" pitchFamily="2" charset="-122"/>
                <a:cs typeface="+mn-ea"/>
                <a:sym typeface="+mn-lt"/>
              </a:rPr>
              <a:t>2018</a:t>
            </a:r>
            <a:endParaRPr lang="en-US" altLang="zh-CN"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nvGrpSpPr>
          <p:cNvPr id="12" name="组合 11"/>
          <p:cNvGrpSpPr/>
          <p:nvPr/>
        </p:nvGrpSpPr>
        <p:grpSpPr>
          <a:xfrm>
            <a:off x="5969722" y="1137355"/>
            <a:ext cx="234028" cy="234028"/>
            <a:chOff x="7927343" y="2668909"/>
            <a:chExt cx="268762" cy="268762"/>
          </a:xfrm>
        </p:grpSpPr>
        <p:sp>
          <p:nvSpPr>
            <p:cNvPr id="13" name="椭圆 12"/>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7979663" y="2721229"/>
              <a:ext cx="164123" cy="164123"/>
            </a:xfrm>
            <a:prstGeom prst="ellipse">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5" name="组合 14"/>
          <p:cNvGrpSpPr/>
          <p:nvPr/>
        </p:nvGrpSpPr>
        <p:grpSpPr>
          <a:xfrm>
            <a:off x="5969722" y="3381505"/>
            <a:ext cx="234028" cy="234028"/>
            <a:chOff x="7927343" y="2668909"/>
            <a:chExt cx="268762" cy="268762"/>
          </a:xfrm>
        </p:grpSpPr>
        <p:sp>
          <p:nvSpPr>
            <p:cNvPr id="16" name="椭圆 15"/>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7979663" y="2721229"/>
              <a:ext cx="164123" cy="164123"/>
            </a:xfrm>
            <a:prstGeom prst="ellipse">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8" name="组合 17"/>
          <p:cNvGrpSpPr/>
          <p:nvPr/>
        </p:nvGrpSpPr>
        <p:grpSpPr>
          <a:xfrm>
            <a:off x="5969722" y="5569900"/>
            <a:ext cx="234028" cy="234028"/>
            <a:chOff x="7927343" y="2668909"/>
            <a:chExt cx="268762" cy="268762"/>
          </a:xfrm>
        </p:grpSpPr>
        <p:sp>
          <p:nvSpPr>
            <p:cNvPr id="19" name="椭圆 18"/>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7979663" y="2721229"/>
              <a:ext cx="164123" cy="164123"/>
            </a:xfrm>
            <a:prstGeom prst="ellipse">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 name="组合 1"/>
          <p:cNvGrpSpPr/>
          <p:nvPr/>
        </p:nvGrpSpPr>
        <p:grpSpPr>
          <a:xfrm>
            <a:off x="6916616" y="2391508"/>
            <a:ext cx="3833446" cy="2052407"/>
            <a:chOff x="6916616" y="2391508"/>
            <a:chExt cx="3833446" cy="2052407"/>
          </a:xfrm>
        </p:grpSpPr>
        <p:sp>
          <p:nvSpPr>
            <p:cNvPr id="11" name="圆角矩形 10"/>
            <p:cNvSpPr/>
            <p:nvPr/>
          </p:nvSpPr>
          <p:spPr>
            <a:xfrm>
              <a:off x="6916616" y="2391508"/>
              <a:ext cx="3833446" cy="2052407"/>
            </a:xfrm>
            <a:prstGeom prst="roundRect">
              <a:avLst>
                <a:gd name="adj" fmla="val 7184"/>
              </a:avLst>
            </a:prstGeom>
            <a:solidFill>
              <a:schemeClr val="bg1"/>
            </a:solidFill>
            <a:ln>
              <a:noFill/>
            </a:ln>
            <a:effectLst>
              <a:outerShdw blurRad="254000" dist="63500" dir="2700000" algn="t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21" name="图表 20"/>
            <p:cNvGraphicFramePr/>
            <p:nvPr>
              <p:extLst>
                <p:ext uri="{D42A27DB-BD31-4B8C-83A1-F6EECF244321}">
                  <p14:modId xmlns:p14="http://schemas.microsoft.com/office/powerpoint/2010/main" val="92919904"/>
                </p:ext>
              </p:extLst>
            </p:nvPr>
          </p:nvGraphicFramePr>
          <p:xfrm>
            <a:off x="7886240" y="2655072"/>
            <a:ext cx="2863822" cy="1686893"/>
          </p:xfrm>
          <a:graphic>
            <a:graphicData uri="http://schemas.openxmlformats.org/drawingml/2006/chart">
              <c:chart xmlns:c="http://schemas.openxmlformats.org/drawingml/2006/chart" xmlns:r="http://schemas.openxmlformats.org/officeDocument/2006/relationships" r:id="rId4"/>
            </a:graphicData>
          </a:graphic>
        </p:graphicFrame>
        <p:sp>
          <p:nvSpPr>
            <p:cNvPr id="23" name="Freeform 35"/>
            <p:cNvSpPr>
              <a:spLocks noEditPoints="1"/>
            </p:cNvSpPr>
            <p:nvPr/>
          </p:nvSpPr>
          <p:spPr bwMode="auto">
            <a:xfrm>
              <a:off x="7401399" y="3424903"/>
              <a:ext cx="162352" cy="342199"/>
            </a:xfrm>
            <a:custGeom>
              <a:avLst/>
              <a:gdLst>
                <a:gd name="T0" fmla="*/ 76 w 153"/>
                <a:gd name="T1" fmla="*/ 60 h 322"/>
                <a:gd name="T2" fmla="*/ 106 w 153"/>
                <a:gd name="T3" fmla="*/ 30 h 322"/>
                <a:gd name="T4" fmla="*/ 76 w 153"/>
                <a:gd name="T5" fmla="*/ 0 h 322"/>
                <a:gd name="T6" fmla="*/ 46 w 153"/>
                <a:gd name="T7" fmla="*/ 30 h 322"/>
                <a:gd name="T8" fmla="*/ 76 w 153"/>
                <a:gd name="T9" fmla="*/ 60 h 322"/>
                <a:gd name="T10" fmla="*/ 151 w 153"/>
                <a:gd name="T11" fmla="*/ 161 h 322"/>
                <a:gd name="T12" fmla="*/ 151 w 153"/>
                <a:gd name="T13" fmla="*/ 161 h 322"/>
                <a:gd name="T14" fmla="*/ 127 w 153"/>
                <a:gd name="T15" fmla="*/ 91 h 322"/>
                <a:gd name="T16" fmla="*/ 97 w 153"/>
                <a:gd name="T17" fmla="*/ 67 h 322"/>
                <a:gd name="T18" fmla="*/ 56 w 153"/>
                <a:gd name="T19" fmla="*/ 67 h 322"/>
                <a:gd name="T20" fmla="*/ 27 w 153"/>
                <a:gd name="T21" fmla="*/ 85 h 322"/>
                <a:gd name="T22" fmla="*/ 27 w 153"/>
                <a:gd name="T23" fmla="*/ 85 h 322"/>
                <a:gd name="T24" fmla="*/ 26 w 153"/>
                <a:gd name="T25" fmla="*/ 91 h 322"/>
                <a:gd name="T26" fmla="*/ 2 w 153"/>
                <a:gd name="T27" fmla="*/ 161 h 322"/>
                <a:gd name="T28" fmla="*/ 9 w 153"/>
                <a:gd name="T29" fmla="*/ 176 h 322"/>
                <a:gd name="T30" fmla="*/ 23 w 153"/>
                <a:gd name="T31" fmla="*/ 169 h 322"/>
                <a:gd name="T32" fmla="*/ 45 w 153"/>
                <a:gd name="T33" fmla="*/ 104 h 322"/>
                <a:gd name="T34" fmla="*/ 49 w 153"/>
                <a:gd name="T35" fmla="*/ 104 h 322"/>
                <a:gd name="T36" fmla="*/ 12 w 153"/>
                <a:gd name="T37" fmla="*/ 214 h 322"/>
                <a:gd name="T38" fmla="*/ 46 w 153"/>
                <a:gd name="T39" fmla="*/ 214 h 322"/>
                <a:gd name="T40" fmla="*/ 46 w 153"/>
                <a:gd name="T41" fmla="*/ 308 h 322"/>
                <a:gd name="T42" fmla="*/ 60 w 153"/>
                <a:gd name="T43" fmla="*/ 322 h 322"/>
                <a:gd name="T44" fmla="*/ 75 w 153"/>
                <a:gd name="T45" fmla="*/ 308 h 322"/>
                <a:gd name="T46" fmla="*/ 75 w 153"/>
                <a:gd name="T47" fmla="*/ 214 h 322"/>
                <a:gd name="T48" fmla="*/ 78 w 153"/>
                <a:gd name="T49" fmla="*/ 214 h 322"/>
                <a:gd name="T50" fmla="*/ 78 w 153"/>
                <a:gd name="T51" fmla="*/ 308 h 322"/>
                <a:gd name="T52" fmla="*/ 92 w 153"/>
                <a:gd name="T53" fmla="*/ 322 h 322"/>
                <a:gd name="T54" fmla="*/ 106 w 153"/>
                <a:gd name="T55" fmla="*/ 308 h 322"/>
                <a:gd name="T56" fmla="*/ 106 w 153"/>
                <a:gd name="T57" fmla="*/ 214 h 322"/>
                <a:gd name="T58" fmla="*/ 141 w 153"/>
                <a:gd name="T59" fmla="*/ 214 h 322"/>
                <a:gd name="T60" fmla="*/ 104 w 153"/>
                <a:gd name="T61" fmla="*/ 104 h 322"/>
                <a:gd name="T62" fmla="*/ 107 w 153"/>
                <a:gd name="T63" fmla="*/ 104 h 322"/>
                <a:gd name="T64" fmla="*/ 129 w 153"/>
                <a:gd name="T65" fmla="*/ 169 h 322"/>
                <a:gd name="T66" fmla="*/ 144 w 153"/>
                <a:gd name="T67" fmla="*/ 176 h 322"/>
                <a:gd name="T68" fmla="*/ 151 w 153"/>
                <a:gd name="T69" fmla="*/ 161 h 3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53" h="322">
                  <a:moveTo>
                    <a:pt x="76" y="60"/>
                  </a:moveTo>
                  <a:cubicBezTo>
                    <a:pt x="92" y="60"/>
                    <a:pt x="106" y="46"/>
                    <a:pt x="106" y="30"/>
                  </a:cubicBezTo>
                  <a:cubicBezTo>
                    <a:pt x="106" y="14"/>
                    <a:pt x="92" y="0"/>
                    <a:pt x="76" y="0"/>
                  </a:cubicBezTo>
                  <a:cubicBezTo>
                    <a:pt x="60" y="0"/>
                    <a:pt x="46" y="14"/>
                    <a:pt x="46" y="30"/>
                  </a:cubicBezTo>
                  <a:cubicBezTo>
                    <a:pt x="46" y="46"/>
                    <a:pt x="60" y="60"/>
                    <a:pt x="76" y="60"/>
                  </a:cubicBezTo>
                  <a:close/>
                  <a:moveTo>
                    <a:pt x="151" y="161"/>
                  </a:moveTo>
                  <a:cubicBezTo>
                    <a:pt x="151" y="161"/>
                    <a:pt x="151" y="161"/>
                    <a:pt x="151" y="161"/>
                  </a:cubicBezTo>
                  <a:cubicBezTo>
                    <a:pt x="127" y="91"/>
                    <a:pt x="127" y="91"/>
                    <a:pt x="127" y="91"/>
                  </a:cubicBezTo>
                  <a:cubicBezTo>
                    <a:pt x="124" y="77"/>
                    <a:pt x="112" y="67"/>
                    <a:pt x="97" y="67"/>
                  </a:cubicBezTo>
                  <a:cubicBezTo>
                    <a:pt x="56" y="67"/>
                    <a:pt x="56" y="67"/>
                    <a:pt x="56" y="67"/>
                  </a:cubicBezTo>
                  <a:cubicBezTo>
                    <a:pt x="43" y="67"/>
                    <a:pt x="32" y="74"/>
                    <a:pt x="27" y="85"/>
                  </a:cubicBezTo>
                  <a:cubicBezTo>
                    <a:pt x="27" y="85"/>
                    <a:pt x="27" y="85"/>
                    <a:pt x="27" y="85"/>
                  </a:cubicBezTo>
                  <a:cubicBezTo>
                    <a:pt x="27" y="87"/>
                    <a:pt x="26" y="89"/>
                    <a:pt x="26" y="91"/>
                  </a:cubicBezTo>
                  <a:cubicBezTo>
                    <a:pt x="2" y="161"/>
                    <a:pt x="2" y="161"/>
                    <a:pt x="2" y="161"/>
                  </a:cubicBezTo>
                  <a:cubicBezTo>
                    <a:pt x="0" y="167"/>
                    <a:pt x="3" y="174"/>
                    <a:pt x="9" y="176"/>
                  </a:cubicBezTo>
                  <a:cubicBezTo>
                    <a:pt x="15" y="178"/>
                    <a:pt x="21" y="175"/>
                    <a:pt x="23" y="169"/>
                  </a:cubicBezTo>
                  <a:cubicBezTo>
                    <a:pt x="45" y="104"/>
                    <a:pt x="45" y="104"/>
                    <a:pt x="45" y="104"/>
                  </a:cubicBezTo>
                  <a:cubicBezTo>
                    <a:pt x="49" y="104"/>
                    <a:pt x="49" y="104"/>
                    <a:pt x="49" y="104"/>
                  </a:cubicBezTo>
                  <a:cubicBezTo>
                    <a:pt x="12" y="214"/>
                    <a:pt x="12" y="214"/>
                    <a:pt x="12" y="214"/>
                  </a:cubicBezTo>
                  <a:cubicBezTo>
                    <a:pt x="46" y="214"/>
                    <a:pt x="46" y="214"/>
                    <a:pt x="46" y="214"/>
                  </a:cubicBezTo>
                  <a:cubicBezTo>
                    <a:pt x="46" y="308"/>
                    <a:pt x="46" y="308"/>
                    <a:pt x="46" y="308"/>
                  </a:cubicBezTo>
                  <a:cubicBezTo>
                    <a:pt x="46" y="316"/>
                    <a:pt x="53" y="322"/>
                    <a:pt x="60" y="322"/>
                  </a:cubicBezTo>
                  <a:cubicBezTo>
                    <a:pt x="68" y="322"/>
                    <a:pt x="75" y="316"/>
                    <a:pt x="75" y="308"/>
                  </a:cubicBezTo>
                  <a:cubicBezTo>
                    <a:pt x="75" y="214"/>
                    <a:pt x="75" y="214"/>
                    <a:pt x="75" y="214"/>
                  </a:cubicBezTo>
                  <a:cubicBezTo>
                    <a:pt x="78" y="214"/>
                    <a:pt x="78" y="214"/>
                    <a:pt x="78" y="214"/>
                  </a:cubicBezTo>
                  <a:cubicBezTo>
                    <a:pt x="78" y="308"/>
                    <a:pt x="78" y="308"/>
                    <a:pt x="78" y="308"/>
                  </a:cubicBezTo>
                  <a:cubicBezTo>
                    <a:pt x="78" y="316"/>
                    <a:pt x="85" y="322"/>
                    <a:pt x="92" y="322"/>
                  </a:cubicBezTo>
                  <a:cubicBezTo>
                    <a:pt x="100" y="322"/>
                    <a:pt x="106" y="316"/>
                    <a:pt x="106" y="308"/>
                  </a:cubicBezTo>
                  <a:cubicBezTo>
                    <a:pt x="106" y="214"/>
                    <a:pt x="106" y="214"/>
                    <a:pt x="106" y="214"/>
                  </a:cubicBezTo>
                  <a:cubicBezTo>
                    <a:pt x="141" y="214"/>
                    <a:pt x="141" y="214"/>
                    <a:pt x="141" y="214"/>
                  </a:cubicBezTo>
                  <a:cubicBezTo>
                    <a:pt x="104" y="104"/>
                    <a:pt x="104" y="104"/>
                    <a:pt x="104" y="104"/>
                  </a:cubicBezTo>
                  <a:cubicBezTo>
                    <a:pt x="107" y="104"/>
                    <a:pt x="107" y="104"/>
                    <a:pt x="107" y="104"/>
                  </a:cubicBezTo>
                  <a:cubicBezTo>
                    <a:pt x="129" y="169"/>
                    <a:pt x="129" y="169"/>
                    <a:pt x="129" y="169"/>
                  </a:cubicBezTo>
                  <a:cubicBezTo>
                    <a:pt x="131" y="175"/>
                    <a:pt x="138" y="178"/>
                    <a:pt x="144" y="176"/>
                  </a:cubicBezTo>
                  <a:cubicBezTo>
                    <a:pt x="150" y="174"/>
                    <a:pt x="153" y="167"/>
                    <a:pt x="151" y="161"/>
                  </a:cubicBezTo>
                  <a:close/>
                </a:path>
              </a:pathLst>
            </a:custGeom>
            <a:solidFill>
              <a:srgbClr val="9FB8D6"/>
            </a:solidFill>
            <a:ln>
              <a:noFill/>
            </a:ln>
            <a:extLst/>
          </p:spPr>
          <p:txBody>
            <a:bodyPr vert="horz" wrap="square" lIns="62999" tIns="31499" rIns="62999" bIns="31499" numCol="1" anchor="t" anchorCtr="0" compatLnSpc="1">
              <a:prstTxWarp prst="textNoShape">
                <a:avLst/>
              </a:prstTxWarp>
            </a:bodyPr>
            <a:lstStyle/>
            <a:p>
              <a:endParaRPr lang="zh-CN" altLang="en-US">
                <a:solidFill>
                  <a:prstClr val="black"/>
                </a:solidFill>
                <a:latin typeface="Bebas" pitchFamily="2" charset="0"/>
                <a:ea typeface="微软雅黑" panose="020B0503020204020204" pitchFamily="34" charset="-122"/>
                <a:sym typeface="Bebas" pitchFamily="2" charset="0"/>
              </a:endParaRPr>
            </a:p>
          </p:txBody>
        </p:sp>
        <p:sp>
          <p:nvSpPr>
            <p:cNvPr id="24" name="Freeform 36"/>
            <p:cNvSpPr>
              <a:spLocks noEditPoints="1"/>
            </p:cNvSpPr>
            <p:nvPr/>
          </p:nvSpPr>
          <p:spPr bwMode="auto">
            <a:xfrm>
              <a:off x="7218232" y="3426252"/>
              <a:ext cx="134919" cy="340850"/>
            </a:xfrm>
            <a:custGeom>
              <a:avLst/>
              <a:gdLst>
                <a:gd name="T0" fmla="*/ 64 w 127"/>
                <a:gd name="T1" fmla="*/ 58 h 321"/>
                <a:gd name="T2" fmla="*/ 93 w 127"/>
                <a:gd name="T3" fmla="*/ 29 h 321"/>
                <a:gd name="T4" fmla="*/ 64 w 127"/>
                <a:gd name="T5" fmla="*/ 0 h 321"/>
                <a:gd name="T6" fmla="*/ 34 w 127"/>
                <a:gd name="T7" fmla="*/ 29 h 321"/>
                <a:gd name="T8" fmla="*/ 64 w 127"/>
                <a:gd name="T9" fmla="*/ 58 h 321"/>
                <a:gd name="T10" fmla="*/ 127 w 127"/>
                <a:gd name="T11" fmla="*/ 85 h 321"/>
                <a:gd name="T12" fmla="*/ 127 w 127"/>
                <a:gd name="T13" fmla="*/ 85 h 321"/>
                <a:gd name="T14" fmla="*/ 102 w 127"/>
                <a:gd name="T15" fmla="*/ 63 h 321"/>
                <a:gd name="T16" fmla="*/ 25 w 127"/>
                <a:gd name="T17" fmla="*/ 63 h 321"/>
                <a:gd name="T18" fmla="*/ 1 w 127"/>
                <a:gd name="T19" fmla="*/ 85 h 321"/>
                <a:gd name="T20" fmla="*/ 0 w 127"/>
                <a:gd name="T21" fmla="*/ 85 h 321"/>
                <a:gd name="T22" fmla="*/ 0 w 127"/>
                <a:gd name="T23" fmla="*/ 169 h 321"/>
                <a:gd name="T24" fmla="*/ 13 w 127"/>
                <a:gd name="T25" fmla="*/ 181 h 321"/>
                <a:gd name="T26" fmla="*/ 26 w 127"/>
                <a:gd name="T27" fmla="*/ 169 h 321"/>
                <a:gd name="T28" fmla="*/ 26 w 127"/>
                <a:gd name="T29" fmla="*/ 107 h 321"/>
                <a:gd name="T30" fmla="*/ 29 w 127"/>
                <a:gd name="T31" fmla="*/ 107 h 321"/>
                <a:gd name="T32" fmla="*/ 31 w 127"/>
                <a:gd name="T33" fmla="*/ 107 h 321"/>
                <a:gd name="T34" fmla="*/ 30 w 127"/>
                <a:gd name="T35" fmla="*/ 110 h 321"/>
                <a:gd name="T36" fmla="*/ 30 w 127"/>
                <a:gd name="T37" fmla="*/ 306 h 321"/>
                <a:gd name="T38" fmla="*/ 46 w 127"/>
                <a:gd name="T39" fmla="*/ 321 h 321"/>
                <a:gd name="T40" fmla="*/ 62 w 127"/>
                <a:gd name="T41" fmla="*/ 306 h 321"/>
                <a:gd name="T42" fmla="*/ 62 w 127"/>
                <a:gd name="T43" fmla="*/ 216 h 321"/>
                <a:gd name="T44" fmla="*/ 66 w 127"/>
                <a:gd name="T45" fmla="*/ 216 h 321"/>
                <a:gd name="T46" fmla="*/ 66 w 127"/>
                <a:gd name="T47" fmla="*/ 306 h 321"/>
                <a:gd name="T48" fmla="*/ 81 w 127"/>
                <a:gd name="T49" fmla="*/ 321 h 321"/>
                <a:gd name="T50" fmla="*/ 97 w 127"/>
                <a:gd name="T51" fmla="*/ 306 h 321"/>
                <a:gd name="T52" fmla="*/ 97 w 127"/>
                <a:gd name="T53" fmla="*/ 110 h 321"/>
                <a:gd name="T54" fmla="*/ 97 w 127"/>
                <a:gd name="T55" fmla="*/ 107 h 321"/>
                <a:gd name="T56" fmla="*/ 101 w 127"/>
                <a:gd name="T57" fmla="*/ 107 h 321"/>
                <a:gd name="T58" fmla="*/ 101 w 127"/>
                <a:gd name="T59" fmla="*/ 168 h 321"/>
                <a:gd name="T60" fmla="*/ 114 w 127"/>
                <a:gd name="T61" fmla="*/ 181 h 321"/>
                <a:gd name="T62" fmla="*/ 127 w 127"/>
                <a:gd name="T63" fmla="*/ 168 h 321"/>
                <a:gd name="T64" fmla="*/ 127 w 127"/>
                <a:gd name="T65" fmla="*/ 85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27" h="321">
                  <a:moveTo>
                    <a:pt x="64" y="58"/>
                  </a:moveTo>
                  <a:cubicBezTo>
                    <a:pt x="80" y="58"/>
                    <a:pt x="93" y="45"/>
                    <a:pt x="93" y="29"/>
                  </a:cubicBezTo>
                  <a:cubicBezTo>
                    <a:pt x="93" y="13"/>
                    <a:pt x="80" y="0"/>
                    <a:pt x="64" y="0"/>
                  </a:cubicBezTo>
                  <a:cubicBezTo>
                    <a:pt x="47" y="0"/>
                    <a:pt x="34" y="13"/>
                    <a:pt x="34" y="29"/>
                  </a:cubicBezTo>
                  <a:cubicBezTo>
                    <a:pt x="34" y="45"/>
                    <a:pt x="47" y="58"/>
                    <a:pt x="64" y="58"/>
                  </a:cubicBezTo>
                  <a:close/>
                  <a:moveTo>
                    <a:pt x="127" y="85"/>
                  </a:moveTo>
                  <a:cubicBezTo>
                    <a:pt x="127" y="85"/>
                    <a:pt x="127" y="85"/>
                    <a:pt x="127" y="85"/>
                  </a:cubicBezTo>
                  <a:cubicBezTo>
                    <a:pt x="126" y="73"/>
                    <a:pt x="115" y="63"/>
                    <a:pt x="102" y="63"/>
                  </a:cubicBezTo>
                  <a:cubicBezTo>
                    <a:pt x="25" y="63"/>
                    <a:pt x="25" y="63"/>
                    <a:pt x="25" y="63"/>
                  </a:cubicBezTo>
                  <a:cubicBezTo>
                    <a:pt x="12" y="63"/>
                    <a:pt x="2" y="73"/>
                    <a:pt x="1" y="85"/>
                  </a:cubicBezTo>
                  <a:cubicBezTo>
                    <a:pt x="0" y="85"/>
                    <a:pt x="0" y="85"/>
                    <a:pt x="0" y="85"/>
                  </a:cubicBezTo>
                  <a:cubicBezTo>
                    <a:pt x="0" y="169"/>
                    <a:pt x="0" y="169"/>
                    <a:pt x="0" y="169"/>
                  </a:cubicBezTo>
                  <a:cubicBezTo>
                    <a:pt x="0" y="176"/>
                    <a:pt x="6" y="181"/>
                    <a:pt x="13" y="181"/>
                  </a:cubicBezTo>
                  <a:cubicBezTo>
                    <a:pt x="20" y="181"/>
                    <a:pt x="26" y="176"/>
                    <a:pt x="26" y="169"/>
                  </a:cubicBezTo>
                  <a:cubicBezTo>
                    <a:pt x="26" y="107"/>
                    <a:pt x="26" y="107"/>
                    <a:pt x="26" y="107"/>
                  </a:cubicBezTo>
                  <a:cubicBezTo>
                    <a:pt x="27" y="107"/>
                    <a:pt x="28" y="107"/>
                    <a:pt x="29" y="107"/>
                  </a:cubicBezTo>
                  <a:cubicBezTo>
                    <a:pt x="31" y="107"/>
                    <a:pt x="31" y="107"/>
                    <a:pt x="31" y="107"/>
                  </a:cubicBezTo>
                  <a:cubicBezTo>
                    <a:pt x="30" y="108"/>
                    <a:pt x="30" y="109"/>
                    <a:pt x="30" y="110"/>
                  </a:cubicBezTo>
                  <a:cubicBezTo>
                    <a:pt x="30" y="306"/>
                    <a:pt x="30" y="306"/>
                    <a:pt x="30" y="306"/>
                  </a:cubicBezTo>
                  <a:cubicBezTo>
                    <a:pt x="30" y="314"/>
                    <a:pt x="37" y="321"/>
                    <a:pt x="46" y="321"/>
                  </a:cubicBezTo>
                  <a:cubicBezTo>
                    <a:pt x="55" y="321"/>
                    <a:pt x="62" y="314"/>
                    <a:pt x="62" y="306"/>
                  </a:cubicBezTo>
                  <a:cubicBezTo>
                    <a:pt x="62" y="216"/>
                    <a:pt x="62" y="216"/>
                    <a:pt x="62" y="216"/>
                  </a:cubicBezTo>
                  <a:cubicBezTo>
                    <a:pt x="66" y="216"/>
                    <a:pt x="66" y="216"/>
                    <a:pt x="66" y="216"/>
                  </a:cubicBezTo>
                  <a:cubicBezTo>
                    <a:pt x="66" y="306"/>
                    <a:pt x="66" y="306"/>
                    <a:pt x="66" y="306"/>
                  </a:cubicBezTo>
                  <a:cubicBezTo>
                    <a:pt x="66" y="314"/>
                    <a:pt x="73" y="321"/>
                    <a:pt x="81" y="321"/>
                  </a:cubicBezTo>
                  <a:cubicBezTo>
                    <a:pt x="90" y="321"/>
                    <a:pt x="97" y="314"/>
                    <a:pt x="97" y="306"/>
                  </a:cubicBezTo>
                  <a:cubicBezTo>
                    <a:pt x="97" y="110"/>
                    <a:pt x="97" y="110"/>
                    <a:pt x="97" y="110"/>
                  </a:cubicBezTo>
                  <a:cubicBezTo>
                    <a:pt x="97" y="109"/>
                    <a:pt x="97" y="108"/>
                    <a:pt x="97" y="107"/>
                  </a:cubicBezTo>
                  <a:cubicBezTo>
                    <a:pt x="101" y="107"/>
                    <a:pt x="101" y="107"/>
                    <a:pt x="101" y="107"/>
                  </a:cubicBezTo>
                  <a:cubicBezTo>
                    <a:pt x="101" y="168"/>
                    <a:pt x="101" y="168"/>
                    <a:pt x="101" y="168"/>
                  </a:cubicBezTo>
                  <a:cubicBezTo>
                    <a:pt x="101" y="175"/>
                    <a:pt x="107" y="181"/>
                    <a:pt x="114" y="181"/>
                  </a:cubicBezTo>
                  <a:cubicBezTo>
                    <a:pt x="121" y="181"/>
                    <a:pt x="127" y="175"/>
                    <a:pt x="127" y="168"/>
                  </a:cubicBezTo>
                  <a:cubicBezTo>
                    <a:pt x="127" y="85"/>
                    <a:pt x="127" y="85"/>
                    <a:pt x="127" y="85"/>
                  </a:cubicBezTo>
                  <a:close/>
                </a:path>
              </a:pathLst>
            </a:custGeom>
            <a:solidFill>
              <a:srgbClr val="4F4D50"/>
            </a:solidFill>
            <a:ln>
              <a:noFill/>
            </a:ln>
            <a:extLst/>
          </p:spPr>
          <p:txBody>
            <a:bodyPr vert="horz" wrap="square" lIns="62999" tIns="31499" rIns="62999" bIns="31499" numCol="1" anchor="t" anchorCtr="0" compatLnSpc="1">
              <a:prstTxWarp prst="textNoShape">
                <a:avLst/>
              </a:prstTxWarp>
            </a:bodyPr>
            <a:lstStyle/>
            <a:p>
              <a:endParaRPr lang="zh-CN" altLang="en-US">
                <a:solidFill>
                  <a:prstClr val="black"/>
                </a:solidFill>
                <a:latin typeface="Bebas" pitchFamily="2" charset="0"/>
                <a:ea typeface="微软雅黑" panose="020B0503020204020204" pitchFamily="34" charset="-122"/>
                <a:sym typeface="Bebas" pitchFamily="2" charset="0"/>
              </a:endParaRPr>
            </a:p>
          </p:txBody>
        </p:sp>
        <p:sp>
          <p:nvSpPr>
            <p:cNvPr id="25" name="TextBox 7">
              <a:extLst>
                <a:ext uri="{FF2B5EF4-FFF2-40B4-BE49-F238E27FC236}">
                  <a16:creationId xmlns:a16="http://schemas.microsoft.com/office/drawing/2014/main" xmlns="" id="{8DE6CD62-A5CF-42EF-B6BB-0447C20B7252}"/>
                </a:ext>
              </a:extLst>
            </p:cNvPr>
            <p:cNvSpPr txBox="1"/>
            <p:nvPr/>
          </p:nvSpPr>
          <p:spPr>
            <a:xfrm>
              <a:off x="6998796" y="3898362"/>
              <a:ext cx="751473" cy="369332"/>
            </a:xfrm>
            <a:prstGeom prst="rect">
              <a:avLst/>
            </a:prstGeom>
            <a:noFill/>
          </p:spPr>
          <p:txBody>
            <a:bodyPr wrap="square" rtlCol="0">
              <a:spAutoFit/>
            </a:bodyPr>
            <a:lstStyle/>
            <a:p>
              <a:pPr algn="ctr"/>
              <a:r>
                <a:rPr lang="en-US" altLang="zh-CN" sz="900" dirty="0" smtClean="0">
                  <a:solidFill>
                    <a:srgbClr val="4F4D50"/>
                  </a:solidFill>
                  <a:latin typeface="方正黑体简体" panose="02010601030101010101" pitchFamily="2" charset="-122"/>
                  <a:ea typeface="方正黑体简体" panose="02010601030101010101" pitchFamily="2" charset="-122"/>
                  <a:cs typeface="+mn-ea"/>
                  <a:sym typeface="+mn-lt"/>
                </a:rPr>
                <a:t>100%</a:t>
              </a:r>
            </a:p>
            <a:p>
              <a:pPr algn="ctr"/>
              <a:r>
                <a:rPr lang="zh-CN" altLang="en-US" sz="900" dirty="0" smtClean="0">
                  <a:solidFill>
                    <a:srgbClr val="4F4D50"/>
                  </a:solidFill>
                  <a:latin typeface="方正黑体简体" panose="02010601030101010101" pitchFamily="2" charset="-122"/>
                  <a:ea typeface="方正黑体简体" panose="02010601030101010101" pitchFamily="2" charset="-122"/>
                  <a:cs typeface="+mn-ea"/>
                  <a:sym typeface="+mn-lt"/>
                </a:rPr>
                <a:t>数据比例</a:t>
              </a:r>
              <a:endParaRPr lang="en-US" altLang="zh-CN" sz="9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sp>
        <p:nvSpPr>
          <p:cNvPr id="26" name="TextBox 7">
            <a:extLst>
              <a:ext uri="{FF2B5EF4-FFF2-40B4-BE49-F238E27FC236}">
                <a16:creationId xmlns:a16="http://schemas.microsoft.com/office/drawing/2014/main" xmlns="" id="{8DE6CD62-A5CF-42EF-B6BB-0447C20B7252}"/>
              </a:ext>
            </a:extLst>
          </p:cNvPr>
          <p:cNvSpPr txBox="1"/>
          <p:nvPr/>
        </p:nvSpPr>
        <p:spPr>
          <a:xfrm>
            <a:off x="7719066" y="729420"/>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公司大事记</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7" name="文本框 26">
            <a:extLst>
              <a:ext uri="{FF2B5EF4-FFF2-40B4-BE49-F238E27FC236}">
                <a16:creationId xmlns:a16="http://schemas.microsoft.com/office/drawing/2014/main" xmlns="" id="{503E0C68-DA60-417A-94AF-3E2A39D1D51A}"/>
              </a:ext>
            </a:extLst>
          </p:cNvPr>
          <p:cNvSpPr txBox="1"/>
          <p:nvPr/>
        </p:nvSpPr>
        <p:spPr>
          <a:xfrm>
            <a:off x="7719067" y="1063337"/>
            <a:ext cx="3030995" cy="492443"/>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精炼不用</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1279354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1+#ppt_w/2"/>
                                          </p:val>
                                        </p:tav>
                                        <p:tav tm="100000">
                                          <p:val>
                                            <p:strVal val="#ppt_x"/>
                                          </p:val>
                                        </p:tav>
                                      </p:tavLst>
                                    </p:anim>
                                    <p:anim calcmode="lin" valueType="num">
                                      <p:cBhvr additive="base">
                                        <p:cTn id="20" dur="500" fill="hold"/>
                                        <p:tgtEl>
                                          <p:spTgt spid="8"/>
                                        </p:tgtEl>
                                        <p:attrNameLst>
                                          <p:attrName>ppt_y</p:attrName>
                                        </p:attrNameLst>
                                      </p:cBhvr>
                                      <p:tavLst>
                                        <p:tav tm="0">
                                          <p:val>
                                            <p:strVal val="#ppt_y"/>
                                          </p:val>
                                        </p:tav>
                                        <p:tav tm="100000">
                                          <p:val>
                                            <p:strVal val="#ppt_y"/>
                                          </p:val>
                                        </p:tav>
                                      </p:tavLst>
                                    </p:anim>
                                  </p:childTnLst>
                                </p:cTn>
                              </p:par>
                              <p:par>
                                <p:cTn id="21" presetID="2" presetClass="entr" presetSubtype="2"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anim calcmode="lin" valueType="num">
                                      <p:cBhvr additive="base">
                                        <p:cTn id="23" dur="500" fill="hold"/>
                                        <p:tgtEl>
                                          <p:spTgt spid="26"/>
                                        </p:tgtEl>
                                        <p:attrNameLst>
                                          <p:attrName>ppt_x</p:attrName>
                                        </p:attrNameLst>
                                      </p:cBhvr>
                                      <p:tavLst>
                                        <p:tav tm="0">
                                          <p:val>
                                            <p:strVal val="1+#ppt_w/2"/>
                                          </p:val>
                                        </p:tav>
                                        <p:tav tm="100000">
                                          <p:val>
                                            <p:strVal val="#ppt_x"/>
                                          </p:val>
                                        </p:tav>
                                      </p:tavLst>
                                    </p:anim>
                                    <p:anim calcmode="lin" valueType="num">
                                      <p:cBhvr additive="base">
                                        <p:cTn id="24" dur="500" fill="hold"/>
                                        <p:tgtEl>
                                          <p:spTgt spid="26"/>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additive="base">
                                        <p:cTn id="27" dur="500" fill="hold"/>
                                        <p:tgtEl>
                                          <p:spTgt spid="27"/>
                                        </p:tgtEl>
                                        <p:attrNameLst>
                                          <p:attrName>ppt_x</p:attrName>
                                        </p:attrNameLst>
                                      </p:cBhvr>
                                      <p:tavLst>
                                        <p:tav tm="0">
                                          <p:val>
                                            <p:strVal val="1+#ppt_w/2"/>
                                          </p:val>
                                        </p:tav>
                                        <p:tav tm="100000">
                                          <p:val>
                                            <p:strVal val="#ppt_x"/>
                                          </p:val>
                                        </p:tav>
                                      </p:tavLst>
                                    </p:anim>
                                    <p:anim calcmode="lin" valueType="num">
                                      <p:cBhvr additive="base">
                                        <p:cTn id="28" dur="500" fill="hold"/>
                                        <p:tgtEl>
                                          <p:spTgt spid="27"/>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53" presetClass="entr" presetSubtype="16" fill="hold" nodeType="clickEffect">
                                  <p:stCondLst>
                                    <p:cond delay="0"/>
                                  </p:stCondLst>
                                  <p:childTnLst>
                                    <p:set>
                                      <p:cBhvr>
                                        <p:cTn id="53" dur="1" fill="hold">
                                          <p:stCondLst>
                                            <p:cond delay="0"/>
                                          </p:stCondLst>
                                        </p:cTn>
                                        <p:tgtEl>
                                          <p:spTgt spid="2"/>
                                        </p:tgtEl>
                                        <p:attrNameLst>
                                          <p:attrName>style.visibility</p:attrName>
                                        </p:attrNameLst>
                                      </p:cBhvr>
                                      <p:to>
                                        <p:strVal val="visible"/>
                                      </p:to>
                                    </p:set>
                                    <p:anim calcmode="lin" valueType="num">
                                      <p:cBhvr>
                                        <p:cTn id="54" dur="500" fill="hold"/>
                                        <p:tgtEl>
                                          <p:spTgt spid="2"/>
                                        </p:tgtEl>
                                        <p:attrNameLst>
                                          <p:attrName>ppt_w</p:attrName>
                                        </p:attrNameLst>
                                      </p:cBhvr>
                                      <p:tavLst>
                                        <p:tav tm="0">
                                          <p:val>
                                            <p:fltVal val="0"/>
                                          </p:val>
                                        </p:tav>
                                        <p:tav tm="100000">
                                          <p:val>
                                            <p:strVal val="#ppt_w"/>
                                          </p:val>
                                        </p:tav>
                                      </p:tavLst>
                                    </p:anim>
                                    <p:anim calcmode="lin" valueType="num">
                                      <p:cBhvr>
                                        <p:cTn id="55" dur="500" fill="hold"/>
                                        <p:tgtEl>
                                          <p:spTgt spid="2"/>
                                        </p:tgtEl>
                                        <p:attrNameLst>
                                          <p:attrName>ppt_h</p:attrName>
                                        </p:attrNameLst>
                                      </p:cBhvr>
                                      <p:tavLst>
                                        <p:tav tm="0">
                                          <p:val>
                                            <p:fltVal val="0"/>
                                          </p:val>
                                        </p:tav>
                                        <p:tav tm="100000">
                                          <p:val>
                                            <p:strVal val="#ppt_h"/>
                                          </p:val>
                                        </p:tav>
                                      </p:tavLst>
                                    </p:anim>
                                    <p:animEffect transition="in" filter="fade">
                                      <p:cBhvr>
                                        <p:cTn id="56" dur="500"/>
                                        <p:tgtEl>
                                          <p:spTgt spid="2"/>
                                        </p:tgtEl>
                                      </p:cBhvr>
                                    </p:animEffect>
                                  </p:childTnLst>
                                </p:cTn>
                              </p:par>
                            </p:childTnLst>
                          </p:cTn>
                        </p:par>
                      </p:childTnLst>
                    </p:cTn>
                  </p:par>
                  <p:par>
                    <p:cTn id="57" fill="hold">
                      <p:stCondLst>
                        <p:cond delay="indefinite"/>
                      </p:stCondLst>
                      <p:childTnLst>
                        <p:par>
                          <p:cTn id="58" fill="hold">
                            <p:stCondLst>
                              <p:cond delay="0"/>
                            </p:stCondLst>
                            <p:childTnLst>
                              <p:par>
                                <p:cTn id="59" presetID="53" presetClass="entr" presetSubtype="16"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childTnLst>
                          </p:cTn>
                        </p:par>
                      </p:childTnLst>
                    </p:cTn>
                  </p:par>
                  <p:par>
                    <p:cTn id="64" fill="hold">
                      <p:stCondLst>
                        <p:cond delay="indefinite"/>
                      </p:stCondLst>
                      <p:childTnLst>
                        <p:par>
                          <p:cTn id="65" fill="hold">
                            <p:stCondLst>
                              <p:cond delay="0"/>
                            </p:stCondLst>
                            <p:childTnLst>
                              <p:par>
                                <p:cTn id="66" presetID="42" presetClass="entr" presetSubtype="0" fill="hold" grpId="0" nodeType="clickEffect">
                                  <p:stCondLst>
                                    <p:cond delay="0"/>
                                  </p:stCondLst>
                                  <p:childTnLst>
                                    <p:set>
                                      <p:cBhvr>
                                        <p:cTn id="67" dur="1" fill="hold">
                                          <p:stCondLst>
                                            <p:cond delay="0"/>
                                          </p:stCondLst>
                                        </p:cTn>
                                        <p:tgtEl>
                                          <p:spTgt spid="6"/>
                                        </p:tgtEl>
                                        <p:attrNameLst>
                                          <p:attrName>style.visibility</p:attrName>
                                        </p:attrNameLst>
                                      </p:cBhvr>
                                      <p:to>
                                        <p:strVal val="visible"/>
                                      </p:to>
                                    </p:set>
                                    <p:animEffect transition="in" filter="fade">
                                      <p:cBhvr>
                                        <p:cTn id="68" dur="1000"/>
                                        <p:tgtEl>
                                          <p:spTgt spid="6"/>
                                        </p:tgtEl>
                                      </p:cBhvr>
                                    </p:animEffect>
                                    <p:anim calcmode="lin" valueType="num">
                                      <p:cBhvr>
                                        <p:cTn id="69" dur="1000" fill="hold"/>
                                        <p:tgtEl>
                                          <p:spTgt spid="6"/>
                                        </p:tgtEl>
                                        <p:attrNameLst>
                                          <p:attrName>ppt_x</p:attrName>
                                        </p:attrNameLst>
                                      </p:cBhvr>
                                      <p:tavLst>
                                        <p:tav tm="0">
                                          <p:val>
                                            <p:strVal val="#ppt_x"/>
                                          </p:val>
                                        </p:tav>
                                        <p:tav tm="100000">
                                          <p:val>
                                            <p:strVal val="#ppt_x"/>
                                          </p:val>
                                        </p:tav>
                                      </p:tavLst>
                                    </p:anim>
                                    <p:anim calcmode="lin" valueType="num">
                                      <p:cBhvr>
                                        <p:cTn id="70" dur="1000" fill="hold"/>
                                        <p:tgtEl>
                                          <p:spTgt spid="6"/>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0"/>
                                  </p:stCondLst>
                                  <p:childTnLst>
                                    <p:set>
                                      <p:cBhvr>
                                        <p:cTn id="72" dur="1" fill="hold">
                                          <p:stCondLst>
                                            <p:cond delay="0"/>
                                          </p:stCondLst>
                                        </p:cTn>
                                        <p:tgtEl>
                                          <p:spTgt spid="9"/>
                                        </p:tgtEl>
                                        <p:attrNameLst>
                                          <p:attrName>style.visibility</p:attrName>
                                        </p:attrNameLst>
                                      </p:cBhvr>
                                      <p:to>
                                        <p:strVal val="visible"/>
                                      </p:to>
                                    </p:set>
                                    <p:animEffect transition="in" filter="fade">
                                      <p:cBhvr>
                                        <p:cTn id="73" dur="1000"/>
                                        <p:tgtEl>
                                          <p:spTgt spid="9"/>
                                        </p:tgtEl>
                                      </p:cBhvr>
                                    </p:animEffect>
                                    <p:anim calcmode="lin" valueType="num">
                                      <p:cBhvr>
                                        <p:cTn id="74" dur="1000" fill="hold"/>
                                        <p:tgtEl>
                                          <p:spTgt spid="9"/>
                                        </p:tgtEl>
                                        <p:attrNameLst>
                                          <p:attrName>ppt_x</p:attrName>
                                        </p:attrNameLst>
                                      </p:cBhvr>
                                      <p:tavLst>
                                        <p:tav tm="0">
                                          <p:val>
                                            <p:strVal val="#ppt_x"/>
                                          </p:val>
                                        </p:tav>
                                        <p:tav tm="100000">
                                          <p:val>
                                            <p:strVal val="#ppt_x"/>
                                          </p:val>
                                        </p:tav>
                                      </p:tavLst>
                                    </p:anim>
                                    <p:anim calcmode="lin" valueType="num">
                                      <p:cBhvr>
                                        <p:cTn id="7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76" fill="hold">
                      <p:stCondLst>
                        <p:cond delay="indefinite"/>
                      </p:stCondLst>
                      <p:childTnLst>
                        <p:par>
                          <p:cTn id="77" fill="hold">
                            <p:stCondLst>
                              <p:cond delay="0"/>
                            </p:stCondLst>
                            <p:childTnLst>
                              <p:par>
                                <p:cTn id="78" presetID="2" presetClass="entr" presetSubtype="2" fill="hold" grpId="0" nodeType="clickEffect">
                                  <p:stCondLst>
                                    <p:cond delay="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500" fill="hold"/>
                                        <p:tgtEl>
                                          <p:spTgt spid="10"/>
                                        </p:tgtEl>
                                        <p:attrNameLst>
                                          <p:attrName>ppt_x</p:attrName>
                                        </p:attrNameLst>
                                      </p:cBhvr>
                                      <p:tavLst>
                                        <p:tav tm="0">
                                          <p:val>
                                            <p:strVal val="1+#ppt_w/2"/>
                                          </p:val>
                                        </p:tav>
                                        <p:tav tm="100000">
                                          <p:val>
                                            <p:strVal val="#ppt_x"/>
                                          </p:val>
                                        </p:tav>
                                      </p:tavLst>
                                    </p:anim>
                                    <p:anim calcmode="lin" valueType="num">
                                      <p:cBhvr additive="base">
                                        <p:cTn id="81" dur="500" fill="hold"/>
                                        <p:tgtEl>
                                          <p:spTgt spid="1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7" grpId="0"/>
      <p:bldP spid="8" grpId="0"/>
      <p:bldP spid="9" grpId="0"/>
      <p:bldP spid="10" grpId="0"/>
      <p:bldP spid="26"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6067984" y="0"/>
            <a:ext cx="0" cy="407963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 name="组合 5"/>
          <p:cNvGrpSpPr/>
          <p:nvPr/>
        </p:nvGrpSpPr>
        <p:grpSpPr>
          <a:xfrm>
            <a:off x="5969722" y="1123479"/>
            <a:ext cx="234028" cy="234028"/>
            <a:chOff x="7927343" y="2668909"/>
            <a:chExt cx="268762" cy="268762"/>
          </a:xfrm>
        </p:grpSpPr>
        <p:sp>
          <p:nvSpPr>
            <p:cNvPr id="7" name="椭圆 6"/>
            <p:cNvSpPr/>
            <p:nvPr/>
          </p:nvSpPr>
          <p:spPr>
            <a:xfrm>
              <a:off x="7927343" y="2668909"/>
              <a:ext cx="268762" cy="268762"/>
            </a:xfrm>
            <a:prstGeom prst="ellipse">
              <a:avLst/>
            </a:prstGeom>
            <a:solidFill>
              <a:srgbClr val="9FB8D6">
                <a:alpha val="2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7979663" y="2721229"/>
              <a:ext cx="164123" cy="164123"/>
            </a:xfrm>
            <a:prstGeom prst="ellipse">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9" name="TextBox 7">
            <a:extLst>
              <a:ext uri="{FF2B5EF4-FFF2-40B4-BE49-F238E27FC236}">
                <a16:creationId xmlns:a16="http://schemas.microsoft.com/office/drawing/2014/main" xmlns="" id="{8DE6CD62-A5CF-42EF-B6BB-0447C20B7252}"/>
              </a:ext>
            </a:extLst>
          </p:cNvPr>
          <p:cNvSpPr txBox="1"/>
          <p:nvPr/>
        </p:nvSpPr>
        <p:spPr>
          <a:xfrm>
            <a:off x="4425785" y="1010393"/>
            <a:ext cx="1323439" cy="530915"/>
          </a:xfrm>
          <a:prstGeom prst="rect">
            <a:avLst/>
          </a:prstGeom>
          <a:noFill/>
        </p:spPr>
        <p:txBody>
          <a:bodyPr wrap="square" rtlCol="0">
            <a:spAutoFit/>
          </a:bodyPr>
          <a:lstStyle/>
          <a:p>
            <a:pPr algn="r"/>
            <a:r>
              <a:rPr lang="en-US" altLang="zh-CN" sz="1050" dirty="0" smtClean="0">
                <a:solidFill>
                  <a:srgbClr val="4F4D50"/>
                </a:solidFill>
                <a:latin typeface="方正黑体简体" panose="02010601030101010101" pitchFamily="2" charset="-122"/>
                <a:ea typeface="方正黑体简体" panose="02010601030101010101" pitchFamily="2" charset="-122"/>
                <a:cs typeface="+mn-ea"/>
                <a:sym typeface="+mn-lt"/>
              </a:rPr>
              <a:t>Year</a:t>
            </a:r>
          </a:p>
          <a:p>
            <a:pPr algn="r"/>
            <a:r>
              <a:rPr lang="en-US" altLang="zh-CN" dirty="0" smtClean="0">
                <a:solidFill>
                  <a:srgbClr val="4F4D50"/>
                </a:solidFill>
                <a:latin typeface="方正黑体简体" panose="02010601030101010101" pitchFamily="2" charset="-122"/>
                <a:ea typeface="方正黑体简体" panose="02010601030101010101" pitchFamily="2" charset="-122"/>
                <a:cs typeface="+mn-ea"/>
                <a:sym typeface="+mn-lt"/>
              </a:rPr>
              <a:t>2018</a:t>
            </a:r>
            <a:endParaRPr lang="en-US" altLang="zh-CN"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0" name="文本框 9">
            <a:extLst>
              <a:ext uri="{FF2B5EF4-FFF2-40B4-BE49-F238E27FC236}">
                <a16:creationId xmlns:a16="http://schemas.microsoft.com/office/drawing/2014/main" xmlns="" id="{503E0C68-DA60-417A-94AF-3E2A39D1D51A}"/>
              </a:ext>
            </a:extLst>
          </p:cNvPr>
          <p:cNvSpPr txBox="1"/>
          <p:nvPr/>
        </p:nvSpPr>
        <p:spPr>
          <a:xfrm>
            <a:off x="947548" y="2883878"/>
            <a:ext cx="2956237" cy="2693045"/>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输入简要文字解说，解说文字尽量概括精炼，不用多余的文字修饰简洁精准。点击输入简要文字解说，解说文字尽量概括精炼，不用多余的文字修饰，简洁精准的 解说所提炼的核心概念。</a:t>
            </a: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11" name="TextBox 7">
            <a:extLst>
              <a:ext uri="{FF2B5EF4-FFF2-40B4-BE49-F238E27FC236}">
                <a16:creationId xmlns:a16="http://schemas.microsoft.com/office/drawing/2014/main" xmlns="" id="{8DE6CD62-A5CF-42EF-B6BB-0447C20B7252}"/>
              </a:ext>
            </a:extLst>
          </p:cNvPr>
          <p:cNvSpPr txBox="1"/>
          <p:nvPr/>
        </p:nvSpPr>
        <p:spPr>
          <a:xfrm>
            <a:off x="947547" y="2375515"/>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公司发展历程</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2" name="文本框 11">
            <a:extLst>
              <a:ext uri="{FF2B5EF4-FFF2-40B4-BE49-F238E27FC236}">
                <a16:creationId xmlns:a16="http://schemas.microsoft.com/office/drawing/2014/main" xmlns="" id="{503E0C68-DA60-417A-94AF-3E2A39D1D51A}"/>
              </a:ext>
            </a:extLst>
          </p:cNvPr>
          <p:cNvSpPr txBox="1"/>
          <p:nvPr/>
        </p:nvSpPr>
        <p:spPr>
          <a:xfrm>
            <a:off x="6553412" y="2375515"/>
            <a:ext cx="3798065" cy="673454"/>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13" name="TextBox 7">
            <a:extLst>
              <a:ext uri="{FF2B5EF4-FFF2-40B4-BE49-F238E27FC236}">
                <a16:creationId xmlns:a16="http://schemas.microsoft.com/office/drawing/2014/main" xmlns="" id="{8DE6CD62-A5CF-42EF-B6BB-0447C20B7252}"/>
              </a:ext>
            </a:extLst>
          </p:cNvPr>
          <p:cNvSpPr txBox="1"/>
          <p:nvPr/>
        </p:nvSpPr>
        <p:spPr>
          <a:xfrm>
            <a:off x="6553412" y="2024297"/>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公司大事记</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grpSp>
        <p:nvGrpSpPr>
          <p:cNvPr id="14" name="组合 13"/>
          <p:cNvGrpSpPr/>
          <p:nvPr/>
        </p:nvGrpSpPr>
        <p:grpSpPr>
          <a:xfrm>
            <a:off x="5498123" y="4079631"/>
            <a:ext cx="1160585" cy="1313189"/>
            <a:chOff x="5498123" y="1570689"/>
            <a:chExt cx="1160585" cy="1313189"/>
          </a:xfrm>
          <a:effectLst>
            <a:outerShdw blurRad="254000" dist="63500" dir="2700000" algn="tl" rotWithShape="0">
              <a:prstClr val="black">
                <a:alpha val="30000"/>
              </a:prstClr>
            </a:outerShdw>
          </a:effectLst>
        </p:grpSpPr>
        <p:sp>
          <p:nvSpPr>
            <p:cNvPr id="15" name="六边形 14"/>
            <p:cNvSpPr/>
            <p:nvPr/>
          </p:nvSpPr>
          <p:spPr>
            <a:xfrm rot="5400000">
              <a:off x="5421821" y="1646991"/>
              <a:ext cx="1313189" cy="1160585"/>
            </a:xfrm>
            <a:prstGeom prst="hexagon">
              <a:avLst>
                <a:gd name="adj" fmla="val 26010"/>
                <a:gd name="vf" fmla="val 115470"/>
              </a:avLst>
            </a:prstGeom>
            <a:blipFill dpi="0" rotWithShape="0">
              <a:blip r:embed="rId3" cstate="print">
                <a:extLst>
                  <a:ext uri="{28A0092B-C50C-407E-A947-70E740481C1C}">
                    <a14:useLocalDpi xmlns:a14="http://schemas.microsoft.com/office/drawing/2010/main" val="0"/>
                  </a:ext>
                </a:extLst>
              </a:blip>
              <a:srcRect/>
              <a:stretch>
                <a:fillRect l="-34820" r="-3482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六边形 15"/>
            <p:cNvSpPr/>
            <p:nvPr/>
          </p:nvSpPr>
          <p:spPr>
            <a:xfrm rot="5400000">
              <a:off x="5768582" y="1939066"/>
              <a:ext cx="636307" cy="562363"/>
            </a:xfrm>
            <a:prstGeom prst="hexagon">
              <a:avLst>
                <a:gd name="adj" fmla="val 26010"/>
                <a:gd name="vf" fmla="val 115470"/>
              </a:avLst>
            </a:prstGeom>
            <a:solidFill>
              <a:srgbClr val="4F4D5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AutoShape 59"/>
            <p:cNvSpPr/>
            <p:nvPr/>
          </p:nvSpPr>
          <p:spPr bwMode="auto">
            <a:xfrm>
              <a:off x="5937860" y="2102233"/>
              <a:ext cx="237073" cy="236029"/>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19050" tIns="19050" rIns="19050" bIns="1905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1500" b="0" i="0" u="none" strike="noStrike" kern="0" cap="none" spc="0" normalizeH="0" baseline="0" noProof="0">
                <a:ln>
                  <a:noFill/>
                </a:ln>
                <a:solidFill>
                  <a:srgbClr val="FFFFFF"/>
                </a:solidFill>
                <a:effectLst>
                  <a:outerShdw blurRad="38100" dist="38100" dir="2700000" algn="tl">
                    <a:srgbClr val="000000"/>
                  </a:outerShdw>
                </a:effectLst>
                <a:uLnTx/>
                <a:uFillTx/>
                <a:latin typeface="Gill Sans" charset="0"/>
                <a:sym typeface="Gill Sans" charset="0"/>
              </a:endParaRPr>
            </a:p>
          </p:txBody>
        </p:sp>
      </p:grpSp>
      <p:grpSp>
        <p:nvGrpSpPr>
          <p:cNvPr id="22" name="组合 21"/>
          <p:cNvGrpSpPr/>
          <p:nvPr/>
        </p:nvGrpSpPr>
        <p:grpSpPr>
          <a:xfrm>
            <a:off x="6517222" y="821550"/>
            <a:ext cx="1039318" cy="1071914"/>
            <a:chOff x="1086911" y="1827484"/>
            <a:chExt cx="1438646" cy="1483766"/>
          </a:xfrm>
        </p:grpSpPr>
        <p:graphicFrame>
          <p:nvGraphicFramePr>
            <p:cNvPr id="23" name="图表 22"/>
            <p:cNvGraphicFramePr/>
            <p:nvPr>
              <p:extLst>
                <p:ext uri="{D42A27DB-BD31-4B8C-83A1-F6EECF244321}">
                  <p14:modId xmlns:p14="http://schemas.microsoft.com/office/powerpoint/2010/main" val="3263497009"/>
                </p:ext>
              </p:extLst>
            </p:nvPr>
          </p:nvGraphicFramePr>
          <p:xfrm>
            <a:off x="1086911" y="1827484"/>
            <a:ext cx="1438646" cy="1483766"/>
          </p:xfrm>
          <a:graphic>
            <a:graphicData uri="http://schemas.openxmlformats.org/drawingml/2006/chart">
              <c:chart xmlns:c="http://schemas.openxmlformats.org/drawingml/2006/chart" xmlns:r="http://schemas.openxmlformats.org/officeDocument/2006/relationships" r:id="rId4"/>
            </a:graphicData>
          </a:graphic>
        </p:graphicFrame>
        <p:sp>
          <p:nvSpPr>
            <p:cNvPr id="24" name="TextBox 16"/>
            <p:cNvSpPr txBox="1"/>
            <p:nvPr/>
          </p:nvSpPr>
          <p:spPr>
            <a:xfrm>
              <a:off x="1466520" y="2377654"/>
              <a:ext cx="679430" cy="383428"/>
            </a:xfrm>
            <a:prstGeom prst="rect">
              <a:avLst/>
            </a:prstGeom>
            <a:noFill/>
          </p:spPr>
          <p:txBody>
            <a:bodyPr wrap="none" rtlCol="0" anchor="ctr">
              <a:spAutoFit/>
            </a:bodyPr>
            <a:lstStyle/>
            <a:p>
              <a:pPr algn="ctr"/>
              <a:r>
                <a:rPr lang="en-US" altLang="zh-CN" sz="1200" dirty="0">
                  <a:solidFill>
                    <a:srgbClr val="124062"/>
                  </a:solidFill>
                  <a:latin typeface="方正黑体简体" panose="02010601030101010101" pitchFamily="2" charset="-122"/>
                  <a:ea typeface="方正黑体简体" panose="02010601030101010101" pitchFamily="2" charset="-122"/>
                  <a:sym typeface="Bebas" pitchFamily="2" charset="0"/>
                </a:rPr>
                <a:t>75%</a:t>
              </a:r>
            </a:p>
          </p:txBody>
        </p:sp>
      </p:grpSp>
    </p:spTree>
    <p:extLst>
      <p:ext uri="{BB962C8B-B14F-4D97-AF65-F5344CB8AC3E}">
        <p14:creationId xmlns:p14="http://schemas.microsoft.com/office/powerpoint/2010/main" val="117488349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 presetClass="entr" presetSubtype="4"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500" fill="hold"/>
                                        <p:tgtEl>
                                          <p:spTgt spid="14"/>
                                        </p:tgtEl>
                                        <p:attrNameLst>
                                          <p:attrName>ppt_x</p:attrName>
                                        </p:attrNameLst>
                                      </p:cBhvr>
                                      <p:tavLst>
                                        <p:tav tm="0">
                                          <p:val>
                                            <p:strVal val="#ppt_x"/>
                                          </p:val>
                                        </p:tav>
                                        <p:tav tm="100000">
                                          <p:val>
                                            <p:strVal val="#ppt_x"/>
                                          </p:val>
                                        </p:tav>
                                      </p:tavLst>
                                    </p:anim>
                                    <p:anim calcmode="lin" valueType="num">
                                      <p:cBhvr additive="base">
                                        <p:cTn id="11"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6"/>
                                        </p:tgtEl>
                                        <p:attrNameLst>
                                          <p:attrName>style.visibility</p:attrName>
                                        </p:attrNameLst>
                                      </p:cBhvr>
                                      <p:to>
                                        <p:strVal val="visible"/>
                                      </p:to>
                                    </p:set>
                                    <p:anim calcmode="lin" valueType="num">
                                      <p:cBhvr>
                                        <p:cTn id="16" dur="500" fill="hold"/>
                                        <p:tgtEl>
                                          <p:spTgt spid="6"/>
                                        </p:tgtEl>
                                        <p:attrNameLst>
                                          <p:attrName>ppt_w</p:attrName>
                                        </p:attrNameLst>
                                      </p:cBhvr>
                                      <p:tavLst>
                                        <p:tav tm="0">
                                          <p:val>
                                            <p:fltVal val="0"/>
                                          </p:val>
                                        </p:tav>
                                        <p:tav tm="100000">
                                          <p:val>
                                            <p:strVal val="#ppt_w"/>
                                          </p:val>
                                        </p:tav>
                                      </p:tavLst>
                                    </p:anim>
                                    <p:anim calcmode="lin" valueType="num">
                                      <p:cBhvr>
                                        <p:cTn id="17" dur="500" fill="hold"/>
                                        <p:tgtEl>
                                          <p:spTgt spid="6"/>
                                        </p:tgtEl>
                                        <p:attrNameLst>
                                          <p:attrName>ppt_h</p:attrName>
                                        </p:attrNameLst>
                                      </p:cBhvr>
                                      <p:tavLst>
                                        <p:tav tm="0">
                                          <p:val>
                                            <p:fltVal val="0"/>
                                          </p:val>
                                        </p:tav>
                                        <p:tav tm="100000">
                                          <p:val>
                                            <p:strVal val="#ppt_h"/>
                                          </p:val>
                                        </p:tav>
                                      </p:tavLst>
                                    </p:anim>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1000"/>
                                        <p:tgtEl>
                                          <p:spTgt spid="9"/>
                                        </p:tgtEl>
                                      </p:cBhvr>
                                    </p:animEffect>
                                    <p:anim calcmode="lin" valueType="num">
                                      <p:cBhvr>
                                        <p:cTn id="24" dur="1000" fill="hold"/>
                                        <p:tgtEl>
                                          <p:spTgt spid="9"/>
                                        </p:tgtEl>
                                        <p:attrNameLst>
                                          <p:attrName>ppt_x</p:attrName>
                                        </p:attrNameLst>
                                      </p:cBhvr>
                                      <p:tavLst>
                                        <p:tav tm="0">
                                          <p:val>
                                            <p:strVal val="#ppt_x"/>
                                          </p:val>
                                        </p:tav>
                                        <p:tav tm="100000">
                                          <p:val>
                                            <p:strVal val="#ppt_x"/>
                                          </p:val>
                                        </p:tav>
                                      </p:tavLst>
                                    </p:anim>
                                    <p:anim calcmode="lin" valueType="num">
                                      <p:cBhvr>
                                        <p:cTn id="25" dur="1000" fill="hold"/>
                                        <p:tgtEl>
                                          <p:spTgt spid="9"/>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fade">
                                      <p:cBhvr>
                                        <p:cTn id="33" dur="1000"/>
                                        <p:tgtEl>
                                          <p:spTgt spid="12"/>
                                        </p:tgtEl>
                                      </p:cBhvr>
                                    </p:animEffect>
                                    <p:anim calcmode="lin" valueType="num">
                                      <p:cBhvr>
                                        <p:cTn id="34" dur="1000" fill="hold"/>
                                        <p:tgtEl>
                                          <p:spTgt spid="12"/>
                                        </p:tgtEl>
                                        <p:attrNameLst>
                                          <p:attrName>ppt_x</p:attrName>
                                        </p:attrNameLst>
                                      </p:cBhvr>
                                      <p:tavLst>
                                        <p:tav tm="0">
                                          <p:val>
                                            <p:strVal val="#ppt_x"/>
                                          </p:val>
                                        </p:tav>
                                        <p:tav tm="100000">
                                          <p:val>
                                            <p:strVal val="#ppt_x"/>
                                          </p:val>
                                        </p:tav>
                                      </p:tavLst>
                                    </p:anim>
                                    <p:anim calcmode="lin" valueType="num">
                                      <p:cBhvr>
                                        <p:cTn id="35" dur="1000" fill="hold"/>
                                        <p:tgtEl>
                                          <p:spTgt spid="12"/>
                                        </p:tgtEl>
                                        <p:attrNameLst>
                                          <p:attrName>ppt_y</p:attrName>
                                        </p:attrNameLst>
                                      </p:cBhvr>
                                      <p:tavLst>
                                        <p:tav tm="0">
                                          <p:val>
                                            <p:strVal val="#ppt_y+.1"/>
                                          </p:val>
                                        </p:tav>
                                        <p:tav tm="100000">
                                          <p:val>
                                            <p:strVal val="#ppt_y"/>
                                          </p:val>
                                        </p:tav>
                                      </p:tavLst>
                                    </p:anim>
                                  </p:childTnLst>
                                </p:cTn>
                              </p:par>
                              <p:par>
                                <p:cTn id="36" presetID="42" presetClass="entr" presetSubtype="0" fill="hold" nodeType="with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fade">
                                      <p:cBhvr>
                                        <p:cTn id="38" dur="1000"/>
                                        <p:tgtEl>
                                          <p:spTgt spid="22"/>
                                        </p:tgtEl>
                                      </p:cBhvr>
                                    </p:animEffect>
                                    <p:anim calcmode="lin" valueType="num">
                                      <p:cBhvr>
                                        <p:cTn id="39" dur="1000" fill="hold"/>
                                        <p:tgtEl>
                                          <p:spTgt spid="22"/>
                                        </p:tgtEl>
                                        <p:attrNameLst>
                                          <p:attrName>ppt_x</p:attrName>
                                        </p:attrNameLst>
                                      </p:cBhvr>
                                      <p:tavLst>
                                        <p:tav tm="0">
                                          <p:val>
                                            <p:strVal val="#ppt_x"/>
                                          </p:val>
                                        </p:tav>
                                        <p:tav tm="100000">
                                          <p:val>
                                            <p:strVal val="#ppt_x"/>
                                          </p:val>
                                        </p:tav>
                                      </p:tavLst>
                                    </p:anim>
                                    <p:anim calcmode="lin" valueType="num">
                                      <p:cBhvr>
                                        <p:cTn id="40"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 calcmode="lin" valueType="num">
                                      <p:cBhvr additive="base">
                                        <p:cTn id="49" dur="500" fill="hold"/>
                                        <p:tgtEl>
                                          <p:spTgt spid="10"/>
                                        </p:tgtEl>
                                        <p:attrNameLst>
                                          <p:attrName>ppt_x</p:attrName>
                                        </p:attrNameLst>
                                      </p:cBhvr>
                                      <p:tavLst>
                                        <p:tav tm="0">
                                          <p:val>
                                            <p:strVal val="#ppt_x"/>
                                          </p:val>
                                        </p:tav>
                                        <p:tav tm="100000">
                                          <p:val>
                                            <p:strVal val="#ppt_x"/>
                                          </p:val>
                                        </p:tav>
                                      </p:tavLst>
                                    </p:anim>
                                    <p:anim calcmode="lin" valueType="num">
                                      <p:cBhvr additive="base">
                                        <p:cTn id="5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5387685" y="1366411"/>
            <a:ext cx="2589155" cy="4439657"/>
            <a:chOff x="3774475" y="2050352"/>
            <a:chExt cx="2589155" cy="4439657"/>
          </a:xfrm>
        </p:grpSpPr>
        <p:sp>
          <p:nvSpPr>
            <p:cNvPr id="4" name="Rounded Rectangle 3"/>
            <p:cNvSpPr/>
            <p:nvPr/>
          </p:nvSpPr>
          <p:spPr>
            <a:xfrm>
              <a:off x="3774478" y="2050352"/>
              <a:ext cx="2589152" cy="4439657"/>
            </a:xfrm>
            <a:prstGeom prst="roundRect">
              <a:avLst>
                <a:gd name="adj" fmla="val 1231"/>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5" name="Title 3"/>
            <p:cNvSpPr txBox="1">
              <a:spLocks/>
            </p:cNvSpPr>
            <p:nvPr/>
          </p:nvSpPr>
          <p:spPr>
            <a:xfrm>
              <a:off x="3774475" y="4863133"/>
              <a:ext cx="2589155" cy="340607"/>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a:solidFill>
                    <a:srgbClr val="4F4D50"/>
                  </a:solidFill>
                  <a:latin typeface="方正黑体简体" panose="02010601030101010101" pitchFamily="2" charset="-122"/>
                  <a:ea typeface="方正黑体简体" panose="02010601030101010101" pitchFamily="2" charset="-122"/>
                  <a:cs typeface="+mn-ea"/>
                  <a:sym typeface="+mn-lt"/>
                </a:rPr>
                <a:t>王女士</a:t>
              </a:r>
              <a:endParaRPr lang="en-US" sz="1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6" name="Round Same Side Corner Rectangle 5"/>
            <p:cNvSpPr/>
            <p:nvPr/>
          </p:nvSpPr>
          <p:spPr>
            <a:xfrm rot="10800000">
              <a:off x="3774476" y="5706102"/>
              <a:ext cx="2589153" cy="783907"/>
            </a:xfrm>
            <a:prstGeom prst="round2SameRect">
              <a:avLst>
                <a:gd name="adj1" fmla="val 4339"/>
                <a:gd name="adj2" fmla="val 0"/>
              </a:avLst>
            </a:prstGeom>
            <a:solidFill>
              <a:srgbClr val="9FB8D6"/>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7" name="Title 3"/>
            <p:cNvSpPr txBox="1">
              <a:spLocks/>
            </p:cNvSpPr>
            <p:nvPr/>
          </p:nvSpPr>
          <p:spPr>
            <a:xfrm>
              <a:off x="3774475" y="5203740"/>
              <a:ext cx="2589155"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sz="105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CEO / Founder</a:t>
              </a:r>
              <a:endParaRPr lang="en-US" sz="4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8" name="Title 3"/>
            <p:cNvSpPr txBox="1">
              <a:spLocks/>
            </p:cNvSpPr>
            <p:nvPr/>
          </p:nvSpPr>
          <p:spPr>
            <a:xfrm>
              <a:off x="3946628" y="5853583"/>
              <a:ext cx="2216279" cy="55219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spcBef>
                  <a:spcPts val="0"/>
                </a:spcBef>
                <a:buClr>
                  <a:schemeClr val="accent1"/>
                </a:buClr>
                <a:buSzPct val="150000"/>
              </a:pPr>
              <a:r>
                <a:rPr lang="zh-CN" altLang="en-US" sz="1000" b="0" dirty="0">
                  <a:solidFill>
                    <a:srgbClr val="FFFFFF">
                      <a:alpha val="70000"/>
                    </a:srgbClr>
                  </a:solidFill>
                  <a:latin typeface="方正黑体简体" panose="02010601030101010101" pitchFamily="2" charset="-122"/>
                  <a:ea typeface="方正黑体简体" panose="02010601030101010101" pitchFamily="2" charset="-122"/>
                  <a:cs typeface="+mn-ea"/>
                  <a:sym typeface="+mn-lt"/>
                </a:rPr>
                <a:t>简洁精准的 解说所提炼的核心</a:t>
              </a:r>
              <a:r>
                <a:rPr lang="zh-CN" altLang="en-US" sz="1000" b="0" dirty="0" smtClean="0">
                  <a:solidFill>
                    <a:srgbClr val="FFFFFF">
                      <a:alpha val="70000"/>
                    </a:srgbClr>
                  </a:solidFill>
                  <a:latin typeface="方正黑体简体" panose="02010601030101010101" pitchFamily="2" charset="-122"/>
                  <a:ea typeface="方正黑体简体" panose="02010601030101010101" pitchFamily="2" charset="-122"/>
                  <a:cs typeface="+mn-ea"/>
                  <a:sym typeface="+mn-lt"/>
                </a:rPr>
                <a:t>概念点击</a:t>
              </a:r>
              <a:r>
                <a:rPr lang="zh-CN" altLang="en-US" sz="1000" b="0" dirty="0">
                  <a:solidFill>
                    <a:srgbClr val="FFFFFF">
                      <a:alpha val="70000"/>
                    </a:srgbClr>
                  </a:solidFill>
                  <a:latin typeface="方正黑体简体" panose="02010601030101010101" pitchFamily="2" charset="-122"/>
                  <a:ea typeface="方正黑体简体" panose="02010601030101010101" pitchFamily="2" charset="-122"/>
                  <a:cs typeface="+mn-ea"/>
                  <a:sym typeface="+mn-lt"/>
                </a:rPr>
                <a:t>输入简要文字</a:t>
              </a:r>
              <a:r>
                <a:rPr lang="zh-CN" altLang="en-US" sz="1000" b="0" dirty="0" smtClean="0">
                  <a:solidFill>
                    <a:srgbClr val="FFFFFF">
                      <a:alpha val="70000"/>
                    </a:srgbClr>
                  </a:solidFill>
                  <a:latin typeface="方正黑体简体" panose="02010601030101010101" pitchFamily="2" charset="-122"/>
                  <a:ea typeface="方正黑体简体" panose="02010601030101010101" pitchFamily="2" charset="-122"/>
                  <a:cs typeface="+mn-ea"/>
                  <a:sym typeface="+mn-lt"/>
                </a:rPr>
                <a:t>解说</a:t>
              </a:r>
              <a:endParaRPr lang="en-US" sz="1000" b="0" dirty="0">
                <a:solidFill>
                  <a:srgbClr val="FFFFFF">
                    <a:alpha val="70000"/>
                  </a:srgbClr>
                </a:solidFill>
                <a:latin typeface="方正黑体简体" panose="02010601030101010101" pitchFamily="2" charset="-122"/>
                <a:ea typeface="方正黑体简体" panose="02010601030101010101" pitchFamily="2" charset="-122"/>
                <a:cs typeface="+mn-ea"/>
                <a:sym typeface="+mn-lt"/>
              </a:endParaRPr>
            </a:p>
          </p:txBody>
        </p:sp>
        <p:cxnSp>
          <p:nvCxnSpPr>
            <p:cNvPr id="9" name="Straight Connector 8"/>
            <p:cNvCxnSpPr/>
            <p:nvPr/>
          </p:nvCxnSpPr>
          <p:spPr>
            <a:xfrm>
              <a:off x="5054767" y="4473811"/>
              <a:ext cx="0" cy="276576"/>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8331607" y="1366411"/>
            <a:ext cx="2589155" cy="4439657"/>
            <a:chOff x="3774475" y="2050352"/>
            <a:chExt cx="2589155" cy="4439657"/>
          </a:xfrm>
        </p:grpSpPr>
        <p:sp>
          <p:nvSpPr>
            <p:cNvPr id="15" name="Rounded Rectangle 14"/>
            <p:cNvSpPr/>
            <p:nvPr/>
          </p:nvSpPr>
          <p:spPr>
            <a:xfrm>
              <a:off x="3774478" y="2050352"/>
              <a:ext cx="2589152" cy="4439657"/>
            </a:xfrm>
            <a:prstGeom prst="roundRect">
              <a:avLst>
                <a:gd name="adj" fmla="val 1231"/>
              </a:avLst>
            </a:prstGeom>
            <a:solidFill>
              <a:schemeClr val="bg1"/>
            </a:solidFill>
            <a:ln>
              <a:noFill/>
            </a:ln>
            <a:effectLst>
              <a:outerShdw blurRad="381000" dist="254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16" name="Title 3"/>
            <p:cNvSpPr txBox="1">
              <a:spLocks/>
            </p:cNvSpPr>
            <p:nvPr/>
          </p:nvSpPr>
          <p:spPr>
            <a:xfrm>
              <a:off x="3774475" y="4863133"/>
              <a:ext cx="2589155" cy="340607"/>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smtClean="0">
                  <a:solidFill>
                    <a:srgbClr val="4F4D50"/>
                  </a:solidFill>
                  <a:latin typeface="方正黑体简体" panose="02010601030101010101" pitchFamily="2" charset="-122"/>
                  <a:ea typeface="方正黑体简体" panose="02010601030101010101" pitchFamily="2" charset="-122"/>
                  <a:cs typeface="+mn-ea"/>
                  <a:sym typeface="+mn-lt"/>
                </a:rPr>
                <a:t>李女士</a:t>
              </a:r>
              <a:endParaRPr lang="en-US"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17" name="Round Same Side Corner Rectangle 16"/>
            <p:cNvSpPr/>
            <p:nvPr/>
          </p:nvSpPr>
          <p:spPr>
            <a:xfrm rot="10800000">
              <a:off x="3774476" y="5706102"/>
              <a:ext cx="2589153" cy="783907"/>
            </a:xfrm>
            <a:prstGeom prst="round2SameRect">
              <a:avLst>
                <a:gd name="adj1" fmla="val 4339"/>
                <a:gd name="adj2" fmla="val 0"/>
              </a:avLst>
            </a:prstGeom>
            <a:solidFill>
              <a:srgbClr val="4F4D50"/>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18" name="Title 3"/>
            <p:cNvSpPr txBox="1">
              <a:spLocks/>
            </p:cNvSpPr>
            <p:nvPr/>
          </p:nvSpPr>
          <p:spPr>
            <a:xfrm>
              <a:off x="3774475" y="5203740"/>
              <a:ext cx="2589155"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sz="105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Marketing PR</a:t>
              </a:r>
              <a:endParaRPr lang="en-US" sz="4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19" name="Title 3"/>
            <p:cNvSpPr txBox="1">
              <a:spLocks/>
            </p:cNvSpPr>
            <p:nvPr/>
          </p:nvSpPr>
          <p:spPr>
            <a:xfrm>
              <a:off x="3946628" y="5853583"/>
              <a:ext cx="2216279" cy="55219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nSpc>
                  <a:spcPct val="130000"/>
                </a:lnSpc>
                <a:spcBef>
                  <a:spcPts val="0"/>
                </a:spcBef>
                <a:buClr>
                  <a:schemeClr val="accent1"/>
                </a:buClr>
                <a:buSzPct val="150000"/>
              </a:pPr>
              <a:r>
                <a:rPr lang="zh-CN" altLang="en-US" sz="1000" b="0" dirty="0">
                  <a:solidFill>
                    <a:srgbClr val="FFFFFF">
                      <a:alpha val="70000"/>
                    </a:srgbClr>
                  </a:solidFill>
                  <a:latin typeface="方正黑体简体" panose="02010601030101010101" pitchFamily="2" charset="-122"/>
                  <a:ea typeface="方正黑体简体" panose="02010601030101010101" pitchFamily="2" charset="-122"/>
                  <a:cs typeface="+mn-ea"/>
                  <a:sym typeface="+mn-lt"/>
                </a:rPr>
                <a:t>简洁精准的 解说所提炼的核心概念点击输入简要文字解说</a:t>
              </a:r>
              <a:endParaRPr lang="en-US" altLang="zh-CN" sz="1000" b="0" dirty="0">
                <a:solidFill>
                  <a:srgbClr val="FFFFFF">
                    <a:alpha val="70000"/>
                  </a:srgbClr>
                </a:solidFill>
                <a:latin typeface="方正黑体简体" panose="02010601030101010101" pitchFamily="2" charset="-122"/>
                <a:ea typeface="方正黑体简体" panose="02010601030101010101" pitchFamily="2" charset="-122"/>
                <a:cs typeface="+mn-ea"/>
                <a:sym typeface="+mn-lt"/>
              </a:endParaRPr>
            </a:p>
          </p:txBody>
        </p:sp>
        <p:cxnSp>
          <p:nvCxnSpPr>
            <p:cNvPr id="20" name="Straight Connector 19"/>
            <p:cNvCxnSpPr/>
            <p:nvPr/>
          </p:nvCxnSpPr>
          <p:spPr>
            <a:xfrm>
              <a:off x="5054767" y="4473811"/>
              <a:ext cx="0" cy="276576"/>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grpSp>
      <p:sp>
        <p:nvSpPr>
          <p:cNvPr id="22" name="Title 21"/>
          <p:cNvSpPr>
            <a:spLocks noGrp="1"/>
          </p:cNvSpPr>
          <p:nvPr>
            <p:ph type="title"/>
          </p:nvPr>
        </p:nvSpPr>
        <p:spPr/>
        <p:txBody>
          <a:bodyPr/>
          <a:lstStyle/>
          <a:p>
            <a:pPr>
              <a:lnSpc>
                <a:spcPct val="130000"/>
              </a:lnSpc>
            </a:pPr>
            <a:r>
              <a:rPr lang="zh-CN" altLang="en-US" dirty="0" smtClean="0">
                <a:solidFill>
                  <a:srgbClr val="4F4D50"/>
                </a:solidFill>
                <a:latin typeface="方正黑体简体" panose="02010601030101010101" pitchFamily="2" charset="-122"/>
                <a:ea typeface="方正黑体简体" panose="02010601030101010101" pitchFamily="2" charset="-122"/>
                <a:cs typeface="+mn-ea"/>
                <a:sym typeface="+mn-lt"/>
              </a:rPr>
              <a:t>核心成员</a:t>
            </a:r>
            <a:endParaRPr lang="en-US" dirty="0">
              <a:solidFill>
                <a:srgbClr val="4F4D50"/>
              </a:solidFill>
              <a:latin typeface="方正黑体简体" panose="02010601030101010101" pitchFamily="2" charset="-122"/>
              <a:ea typeface="方正黑体简体" panose="02010601030101010101" pitchFamily="2" charset="-122"/>
              <a:cs typeface="+mn-ea"/>
              <a:sym typeface="+mn-lt"/>
            </a:endParaRPr>
          </a:p>
        </p:txBody>
      </p:sp>
      <p:cxnSp>
        <p:nvCxnSpPr>
          <p:cNvPr id="30" name="Straight Connector 29"/>
          <p:cNvCxnSpPr/>
          <p:nvPr/>
        </p:nvCxnSpPr>
        <p:spPr>
          <a:xfrm>
            <a:off x="1386590" y="0"/>
            <a:ext cx="0" cy="1210253"/>
          </a:xfrm>
          <a:prstGeom prst="line">
            <a:avLst/>
          </a:prstGeom>
          <a:ln w="38100">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图片占位符 11">
            <a:extLst>
              <a:ext uri="{FF2B5EF4-FFF2-40B4-BE49-F238E27FC236}">
                <a16:creationId xmlns="" xmlns:a16="http://schemas.microsoft.com/office/drawing/2014/main" id="{CF8DF926-8D34-487D-A7C8-4E4E39376E49}"/>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a:stretch>
            <a:fillRect/>
          </a:stretch>
        </p:blipFill>
        <p:spPr/>
      </p:pic>
      <p:pic>
        <p:nvPicPr>
          <p:cNvPr id="24" name="图片占位符 23">
            <a:extLst>
              <a:ext uri="{FF2B5EF4-FFF2-40B4-BE49-F238E27FC236}">
                <a16:creationId xmlns="" xmlns:a16="http://schemas.microsoft.com/office/drawing/2014/main" id="{F629BBEF-F065-4416-8EC2-47E31A5487A0}"/>
              </a:ext>
            </a:extLst>
          </p:cNvPr>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p:pic>
      <p:grpSp>
        <p:nvGrpSpPr>
          <p:cNvPr id="23" name="组合 22"/>
          <p:cNvGrpSpPr/>
          <p:nvPr/>
        </p:nvGrpSpPr>
        <p:grpSpPr>
          <a:xfrm>
            <a:off x="481368" y="440281"/>
            <a:ext cx="2007509" cy="721887"/>
            <a:chOff x="481368" y="440281"/>
            <a:chExt cx="2007509" cy="721887"/>
          </a:xfrm>
        </p:grpSpPr>
        <p:sp>
          <p:nvSpPr>
            <p:cNvPr id="25"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01</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26"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团队介绍</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27" name="矩形 26"/>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文本框 30">
            <a:extLst>
              <a:ext uri="{FF2B5EF4-FFF2-40B4-BE49-F238E27FC236}">
                <a16:creationId xmlns:a16="http://schemas.microsoft.com/office/drawing/2014/main" xmlns="" id="{503E0C68-DA60-417A-94AF-3E2A39D1D51A}"/>
              </a:ext>
            </a:extLst>
          </p:cNvPr>
          <p:cNvSpPr txBox="1"/>
          <p:nvPr/>
        </p:nvSpPr>
        <p:spPr>
          <a:xfrm>
            <a:off x="947548" y="2050177"/>
            <a:ext cx="2956237" cy="2693045"/>
          </a:xfrm>
          <a:prstGeom prst="rect">
            <a:avLst/>
          </a:prstGeom>
          <a:noFill/>
        </p:spPr>
        <p:txBody>
          <a:bodyPr wrap="square" rtlCol="0">
            <a:spAutoFit/>
          </a:bodyPr>
          <a:lstStyle/>
          <a:p>
            <a:pPr algn="just">
              <a:lnSpc>
                <a:spcPct val="130000"/>
              </a:lnSpc>
            </a:pP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修饰简洁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准</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。点击输入简要文字解说，解说文字尽量概括精炼，不用多余的文字修饰</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a:t>
            </a: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en-US" altLang="zh-CN" sz="1000" dirty="0" smtClean="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简洁</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精准的 解说所提炼的核心概念</a:t>
            </a:r>
            <a:r>
              <a:rPr lang="zh-CN" altLang="en-US" sz="1000" dirty="0" smtClean="0">
                <a:solidFill>
                  <a:srgbClr val="686769"/>
                </a:solidFill>
                <a:latin typeface="方正黑体简体" panose="02010601030101010101" pitchFamily="2" charset="-122"/>
                <a:ea typeface="方正黑体简体" panose="02010601030101010101" pitchFamily="2" charset="-122"/>
                <a:cs typeface="+mn-ea"/>
                <a:sym typeface="+mn-lt"/>
              </a:rPr>
              <a:t>。点击</a:t>
            </a:r>
            <a:r>
              <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rPr>
              <a:t>输入简要文字解说，解说文字尽量概括精炼，不用多余的文字修饰简洁精准。点击输入简要文字解说，解说文字尽量概括精炼，不用多余的文字修饰，简洁精准的 解说所提炼的核心概念。</a:t>
            </a: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a:p>
            <a:pPr algn="just">
              <a:lnSpc>
                <a:spcPct val="130000"/>
              </a:lnSpc>
            </a:pPr>
            <a:endParaRPr lang="zh-CN" altLang="en-US" sz="1000" dirty="0">
              <a:solidFill>
                <a:srgbClr val="686769"/>
              </a:solidFill>
              <a:latin typeface="方正黑体简体" panose="02010601030101010101" pitchFamily="2" charset="-122"/>
              <a:ea typeface="方正黑体简体" panose="02010601030101010101" pitchFamily="2" charset="-122"/>
              <a:cs typeface="+mn-ea"/>
              <a:sym typeface="+mn-lt"/>
            </a:endParaRPr>
          </a:p>
        </p:txBody>
      </p:sp>
      <p:sp>
        <p:nvSpPr>
          <p:cNvPr id="32" name="TextBox 7">
            <a:extLst>
              <a:ext uri="{FF2B5EF4-FFF2-40B4-BE49-F238E27FC236}">
                <a16:creationId xmlns:a16="http://schemas.microsoft.com/office/drawing/2014/main" xmlns="" id="{8DE6CD62-A5CF-42EF-B6BB-0447C20B7252}"/>
              </a:ext>
            </a:extLst>
          </p:cNvPr>
          <p:cNvSpPr txBox="1"/>
          <p:nvPr/>
        </p:nvSpPr>
        <p:spPr>
          <a:xfrm>
            <a:off x="947547" y="1541814"/>
            <a:ext cx="1323439" cy="345736"/>
          </a:xfrm>
          <a:prstGeom prst="rect">
            <a:avLst/>
          </a:prstGeom>
          <a:noFill/>
        </p:spPr>
        <p:txBody>
          <a:bodyPr wrap="square" rtlCol="0">
            <a:spAutoFit/>
          </a:bodyPr>
          <a:lstStyle/>
          <a:p>
            <a:pPr>
              <a:lnSpc>
                <a:spcPct val="130000"/>
              </a:lnSpc>
            </a:pPr>
            <a:r>
              <a:rPr lang="zh-CN" altLang="en-US" sz="1400" dirty="0" smtClean="0">
                <a:solidFill>
                  <a:srgbClr val="4F4D50"/>
                </a:solidFill>
                <a:latin typeface="方正黑体简体" panose="02010601030101010101" pitchFamily="2" charset="-122"/>
                <a:ea typeface="方正黑体简体" panose="02010601030101010101" pitchFamily="2" charset="-122"/>
                <a:cs typeface="+mn-ea"/>
                <a:sym typeface="+mn-lt"/>
              </a:rPr>
              <a:t>团队领袖简介</a:t>
            </a:r>
            <a:endParaRPr lang="en-US" altLang="zh-CN" sz="1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Tree>
    <p:extLst>
      <p:ext uri="{BB962C8B-B14F-4D97-AF65-F5344CB8AC3E}">
        <p14:creationId xmlns:p14="http://schemas.microsoft.com/office/powerpoint/2010/main" val="3893965479"/>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1500" fill="hold"/>
                                        <p:tgtEl>
                                          <p:spTgt spid="3"/>
                                        </p:tgtEl>
                                        <p:attrNameLst>
                                          <p:attrName>ppt_x</p:attrName>
                                        </p:attrNameLst>
                                      </p:cBhvr>
                                      <p:tavLst>
                                        <p:tav tm="0">
                                          <p:val>
                                            <p:strVal val="#ppt_x"/>
                                          </p:val>
                                        </p:tav>
                                        <p:tav tm="100000">
                                          <p:val>
                                            <p:strVal val="#ppt_x"/>
                                          </p:val>
                                        </p:tav>
                                      </p:tavLst>
                                    </p:anim>
                                    <p:anim calcmode="lin" valueType="num">
                                      <p:cBhvr additive="base">
                                        <p:cTn id="8" dur="1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decel="50000" fill="hold" nodeType="withEffect">
                                  <p:stCondLst>
                                    <p:cond delay="50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500" fill="hold"/>
                                        <p:tgtEl>
                                          <p:spTgt spid="14"/>
                                        </p:tgtEl>
                                        <p:attrNameLst>
                                          <p:attrName>ppt_x</p:attrName>
                                        </p:attrNameLst>
                                      </p:cBhvr>
                                      <p:tavLst>
                                        <p:tav tm="0">
                                          <p:val>
                                            <p:strVal val="#ppt_x"/>
                                          </p:val>
                                        </p:tav>
                                        <p:tav tm="100000">
                                          <p:val>
                                            <p:strVal val="#ppt_x"/>
                                          </p:val>
                                        </p:tav>
                                      </p:tavLst>
                                    </p:anim>
                                    <p:anim calcmode="lin" valueType="num">
                                      <p:cBhvr additive="base">
                                        <p:cTn id="12" dur="1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 calcmode="lin" valueType="num">
                                      <p:cBhvr additive="base">
                                        <p:cTn id="17" dur="500" fill="hold"/>
                                        <p:tgtEl>
                                          <p:spTgt spid="22"/>
                                        </p:tgtEl>
                                        <p:attrNameLst>
                                          <p:attrName>ppt_x</p:attrName>
                                        </p:attrNameLst>
                                      </p:cBhvr>
                                      <p:tavLst>
                                        <p:tav tm="0">
                                          <p:val>
                                            <p:strVal val="#ppt_x"/>
                                          </p:val>
                                        </p:tav>
                                        <p:tav tm="100000">
                                          <p:val>
                                            <p:strVal val="#ppt_x"/>
                                          </p:val>
                                        </p:tav>
                                      </p:tavLst>
                                    </p:anim>
                                    <p:anim calcmode="lin" valueType="num">
                                      <p:cBhvr additive="base">
                                        <p:cTn id="18" dur="500" fill="hold"/>
                                        <p:tgtEl>
                                          <p:spTgt spid="22"/>
                                        </p:tgtEl>
                                        <p:attrNameLst>
                                          <p:attrName>ppt_y</p:attrName>
                                        </p:attrNameLst>
                                      </p:cBhvr>
                                      <p:tavLst>
                                        <p:tav tm="0">
                                          <p:val>
                                            <p:strVal val="1+#ppt_h/2"/>
                                          </p:val>
                                        </p:tav>
                                        <p:tav tm="100000">
                                          <p:val>
                                            <p:strVal val="#ppt_y"/>
                                          </p:val>
                                        </p:tav>
                                      </p:tavLst>
                                    </p:anim>
                                  </p:childTnLst>
                                </p:cTn>
                              </p:par>
                            </p:childTnLst>
                          </p:cTn>
                        </p:par>
                        <p:par>
                          <p:cTn id="19" fill="hold">
                            <p:stCondLst>
                              <p:cond delay="500"/>
                            </p:stCondLst>
                            <p:childTnLst>
                              <p:par>
                                <p:cTn id="20" presetID="2" presetClass="entr" presetSubtype="4" fill="hold" grpId="0" nodeType="afterEffect">
                                  <p:stCondLst>
                                    <p:cond delay="0"/>
                                  </p:stCondLst>
                                  <p:childTnLst>
                                    <p:set>
                                      <p:cBhvr>
                                        <p:cTn id="21" dur="1" fill="hold">
                                          <p:stCondLst>
                                            <p:cond delay="0"/>
                                          </p:stCondLst>
                                        </p:cTn>
                                        <p:tgtEl>
                                          <p:spTgt spid="31"/>
                                        </p:tgtEl>
                                        <p:attrNameLst>
                                          <p:attrName>style.visibility</p:attrName>
                                        </p:attrNameLst>
                                      </p:cBhvr>
                                      <p:to>
                                        <p:strVal val="visible"/>
                                      </p:to>
                                    </p:set>
                                    <p:anim calcmode="lin" valueType="num">
                                      <p:cBhvr additive="base">
                                        <p:cTn id="22" dur="500" fill="hold"/>
                                        <p:tgtEl>
                                          <p:spTgt spid="31"/>
                                        </p:tgtEl>
                                        <p:attrNameLst>
                                          <p:attrName>ppt_x</p:attrName>
                                        </p:attrNameLst>
                                      </p:cBhvr>
                                      <p:tavLst>
                                        <p:tav tm="0">
                                          <p:val>
                                            <p:strVal val="#ppt_x"/>
                                          </p:val>
                                        </p:tav>
                                        <p:tav tm="100000">
                                          <p:val>
                                            <p:strVal val="#ppt_x"/>
                                          </p:val>
                                        </p:tav>
                                      </p:tavLst>
                                    </p:anim>
                                    <p:anim calcmode="lin" valueType="num">
                                      <p:cBhvr additive="base">
                                        <p:cTn id="23" dur="500" fill="hold"/>
                                        <p:tgtEl>
                                          <p:spTgt spid="31"/>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32"/>
                                        </p:tgtEl>
                                        <p:attrNameLst>
                                          <p:attrName>style.visibility</p:attrName>
                                        </p:attrNameLst>
                                      </p:cBhvr>
                                      <p:to>
                                        <p:strVal val="visible"/>
                                      </p:to>
                                    </p:set>
                                    <p:anim calcmode="lin" valueType="num">
                                      <p:cBhvr additive="base">
                                        <p:cTn id="26" dur="500" fill="hold"/>
                                        <p:tgtEl>
                                          <p:spTgt spid="32"/>
                                        </p:tgtEl>
                                        <p:attrNameLst>
                                          <p:attrName>ppt_x</p:attrName>
                                        </p:attrNameLst>
                                      </p:cBhvr>
                                      <p:tavLst>
                                        <p:tav tm="0">
                                          <p:val>
                                            <p:strVal val="#ppt_x"/>
                                          </p:val>
                                        </p:tav>
                                        <p:tav tm="100000">
                                          <p:val>
                                            <p:strVal val="#ppt_x"/>
                                          </p:val>
                                        </p:tav>
                                      </p:tavLst>
                                    </p:anim>
                                    <p:anim calcmode="lin" valueType="num">
                                      <p:cBhvr additive="base">
                                        <p:cTn id="27"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p:cNvGrpSpPr/>
          <p:nvPr/>
        </p:nvGrpSpPr>
        <p:grpSpPr>
          <a:xfrm>
            <a:off x="964370" y="1819128"/>
            <a:ext cx="2388432" cy="3978930"/>
            <a:chOff x="830555" y="2050353"/>
            <a:chExt cx="2388432" cy="3978930"/>
          </a:xfrm>
          <a:effectLst>
            <a:outerShdw blurRad="254000" dist="63500" dir="2700000" algn="tl" rotWithShape="0">
              <a:prstClr val="black">
                <a:alpha val="30000"/>
              </a:prstClr>
            </a:outerShdw>
          </a:effectLst>
        </p:grpSpPr>
        <p:sp>
          <p:nvSpPr>
            <p:cNvPr id="11" name="Rounded Rectangle 10"/>
            <p:cNvSpPr/>
            <p:nvPr/>
          </p:nvSpPr>
          <p:spPr>
            <a:xfrm>
              <a:off x="830555" y="2050353"/>
              <a:ext cx="2388432" cy="3978930"/>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6" name="Title 3"/>
            <p:cNvSpPr txBox="1">
              <a:spLocks/>
            </p:cNvSpPr>
            <p:nvPr/>
          </p:nvSpPr>
          <p:spPr>
            <a:xfrm>
              <a:off x="830555" y="4402407"/>
              <a:ext cx="2388432" cy="340607"/>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smtClean="0">
                  <a:solidFill>
                    <a:srgbClr val="4F4D50"/>
                  </a:solidFill>
                  <a:latin typeface="方正黑体简体" panose="02010601030101010101" pitchFamily="2" charset="-122"/>
                  <a:ea typeface="方正黑体简体" panose="02010601030101010101" pitchFamily="2" charset="-122"/>
                  <a:cs typeface="+mn-ea"/>
                  <a:sym typeface="+mn-lt"/>
                </a:rPr>
                <a:t>张某某</a:t>
              </a:r>
              <a:endParaRPr lang="en-US"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8" name="Title 3"/>
            <p:cNvSpPr txBox="1">
              <a:spLocks/>
            </p:cNvSpPr>
            <p:nvPr/>
          </p:nvSpPr>
          <p:spPr>
            <a:xfrm>
              <a:off x="830555" y="4743014"/>
              <a:ext cx="2388432"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sz="105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CEO / Founder</a:t>
              </a:r>
              <a:endParaRPr lang="en-US" sz="4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9" name="Title 3"/>
            <p:cNvSpPr txBox="1">
              <a:spLocks/>
            </p:cNvSpPr>
            <p:nvPr/>
          </p:nvSpPr>
          <p:spPr>
            <a:xfrm>
              <a:off x="1002707" y="5392857"/>
              <a:ext cx="2060161" cy="55219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spcBef>
                  <a:spcPts val="0"/>
                </a:spcBef>
                <a:buClr>
                  <a:schemeClr val="accent1"/>
                </a:buClr>
                <a:buSzPct val="150000"/>
              </a:pPr>
              <a:r>
                <a:rPr lang="zh-CN" altLang="en-US" sz="1000" b="0" dirty="0">
                  <a:solidFill>
                    <a:schemeClr val="tx1">
                      <a:alpha val="70000"/>
                    </a:schemeClr>
                  </a:solidFill>
                  <a:latin typeface="方正黑体简体" panose="02010601030101010101" pitchFamily="2" charset="-122"/>
                  <a:ea typeface="方正黑体简体" panose="02010601030101010101" pitchFamily="2" charset="-122"/>
                  <a:cs typeface="+mn-ea"/>
                  <a:sym typeface="+mn-lt"/>
                </a:rPr>
                <a:t>简洁精准的 解说所提炼的核心概念点击输入简要文字解说</a:t>
              </a:r>
            </a:p>
          </p:txBody>
        </p:sp>
        <p:cxnSp>
          <p:nvCxnSpPr>
            <p:cNvPr id="10" name="Straight Connector 9"/>
            <p:cNvCxnSpPr/>
            <p:nvPr/>
          </p:nvCxnSpPr>
          <p:spPr>
            <a:xfrm>
              <a:off x="2024771" y="4013085"/>
              <a:ext cx="0" cy="276576"/>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30555" y="5247669"/>
              <a:ext cx="2388432"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grpSp>
        <p:nvGrpSpPr>
          <p:cNvPr id="33" name="Group 32"/>
          <p:cNvGrpSpPr/>
          <p:nvPr/>
        </p:nvGrpSpPr>
        <p:grpSpPr>
          <a:xfrm>
            <a:off x="3581190" y="1819128"/>
            <a:ext cx="2388432" cy="3978930"/>
            <a:chOff x="830555" y="2050353"/>
            <a:chExt cx="2388432" cy="3978930"/>
          </a:xfrm>
          <a:effectLst>
            <a:outerShdw blurRad="254000" dist="63500" dir="2700000" algn="tl" rotWithShape="0">
              <a:prstClr val="black">
                <a:alpha val="30000"/>
              </a:prstClr>
            </a:outerShdw>
          </a:effectLst>
        </p:grpSpPr>
        <p:sp>
          <p:nvSpPr>
            <p:cNvPr id="34" name="Rounded Rectangle 33"/>
            <p:cNvSpPr/>
            <p:nvPr/>
          </p:nvSpPr>
          <p:spPr>
            <a:xfrm>
              <a:off x="830555" y="2050353"/>
              <a:ext cx="2388432" cy="3978930"/>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35" name="Title 3"/>
            <p:cNvSpPr txBox="1">
              <a:spLocks/>
            </p:cNvSpPr>
            <p:nvPr/>
          </p:nvSpPr>
          <p:spPr>
            <a:xfrm>
              <a:off x="830555" y="4402407"/>
              <a:ext cx="2388432" cy="340607"/>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a:solidFill>
                    <a:srgbClr val="4F4D50"/>
                  </a:solidFill>
                  <a:latin typeface="方正黑体简体" panose="02010601030101010101" pitchFamily="2" charset="-122"/>
                  <a:ea typeface="方正黑体简体" panose="02010601030101010101" pitchFamily="2" charset="-122"/>
                  <a:cs typeface="+mn-ea"/>
                  <a:sym typeface="+mn-lt"/>
                </a:rPr>
                <a:t>张某某</a:t>
              </a:r>
              <a:endParaRPr lang="en-US" altLang="zh-CN"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36" name="Title 3"/>
            <p:cNvSpPr txBox="1">
              <a:spLocks/>
            </p:cNvSpPr>
            <p:nvPr/>
          </p:nvSpPr>
          <p:spPr>
            <a:xfrm>
              <a:off x="830555" y="4743014"/>
              <a:ext cx="2388432"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sz="105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CEO / Founder</a:t>
              </a:r>
              <a:endParaRPr lang="en-US" sz="4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37" name="Title 3"/>
            <p:cNvSpPr txBox="1">
              <a:spLocks/>
            </p:cNvSpPr>
            <p:nvPr/>
          </p:nvSpPr>
          <p:spPr>
            <a:xfrm>
              <a:off x="1002707" y="5392857"/>
              <a:ext cx="2060161" cy="55219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spcBef>
                  <a:spcPts val="0"/>
                </a:spcBef>
                <a:buClr>
                  <a:schemeClr val="accent1"/>
                </a:buClr>
                <a:buSzPct val="150000"/>
              </a:pPr>
              <a:r>
                <a:rPr lang="zh-CN" altLang="en-US" sz="1000" b="0" dirty="0">
                  <a:solidFill>
                    <a:schemeClr val="tx1">
                      <a:alpha val="70000"/>
                    </a:schemeClr>
                  </a:solidFill>
                  <a:latin typeface="方正黑体简体" panose="02010601030101010101" pitchFamily="2" charset="-122"/>
                  <a:ea typeface="方正黑体简体" panose="02010601030101010101" pitchFamily="2" charset="-122"/>
                  <a:cs typeface="+mn-ea"/>
                  <a:sym typeface="+mn-lt"/>
                </a:rPr>
                <a:t>简洁精准的 解说所提炼的核心概念点击输入简要文字解说</a:t>
              </a:r>
            </a:p>
          </p:txBody>
        </p:sp>
        <p:cxnSp>
          <p:nvCxnSpPr>
            <p:cNvPr id="38" name="Straight Connector 37"/>
            <p:cNvCxnSpPr/>
            <p:nvPr/>
          </p:nvCxnSpPr>
          <p:spPr>
            <a:xfrm>
              <a:off x="2024771" y="4013085"/>
              <a:ext cx="0" cy="276576"/>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0555" y="5247669"/>
              <a:ext cx="2388432"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grpSp>
        <p:nvGrpSpPr>
          <p:cNvPr id="40" name="Group 39"/>
          <p:cNvGrpSpPr/>
          <p:nvPr/>
        </p:nvGrpSpPr>
        <p:grpSpPr>
          <a:xfrm>
            <a:off x="6198010" y="1819128"/>
            <a:ext cx="2388432" cy="3978930"/>
            <a:chOff x="830555" y="2050353"/>
            <a:chExt cx="2388432" cy="3978930"/>
          </a:xfrm>
          <a:effectLst>
            <a:outerShdw blurRad="254000" dist="63500" dir="2700000" algn="tl" rotWithShape="0">
              <a:prstClr val="black">
                <a:alpha val="30000"/>
              </a:prstClr>
            </a:outerShdw>
          </a:effectLst>
        </p:grpSpPr>
        <p:sp>
          <p:nvSpPr>
            <p:cNvPr id="41" name="Rounded Rectangle 40"/>
            <p:cNvSpPr/>
            <p:nvPr/>
          </p:nvSpPr>
          <p:spPr>
            <a:xfrm>
              <a:off x="830555" y="2050353"/>
              <a:ext cx="2388432" cy="3978930"/>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42" name="Title 3"/>
            <p:cNvSpPr txBox="1">
              <a:spLocks/>
            </p:cNvSpPr>
            <p:nvPr/>
          </p:nvSpPr>
          <p:spPr>
            <a:xfrm>
              <a:off x="830555" y="4402407"/>
              <a:ext cx="2388432" cy="340607"/>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a:solidFill>
                    <a:srgbClr val="4F4D50"/>
                  </a:solidFill>
                  <a:latin typeface="方正黑体简体" panose="02010601030101010101" pitchFamily="2" charset="-122"/>
                  <a:ea typeface="方正黑体简体" panose="02010601030101010101" pitchFamily="2" charset="-122"/>
                  <a:cs typeface="+mn-ea"/>
                  <a:sym typeface="+mn-lt"/>
                </a:rPr>
                <a:t>张某某</a:t>
              </a:r>
              <a:endParaRPr lang="en-US" altLang="zh-CN"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43" name="Title 3"/>
            <p:cNvSpPr txBox="1">
              <a:spLocks/>
            </p:cNvSpPr>
            <p:nvPr/>
          </p:nvSpPr>
          <p:spPr>
            <a:xfrm>
              <a:off x="830555" y="4743014"/>
              <a:ext cx="2388432"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sz="105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CEO / Founder</a:t>
              </a:r>
              <a:endParaRPr lang="en-US" sz="4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44" name="Title 3"/>
            <p:cNvSpPr txBox="1">
              <a:spLocks/>
            </p:cNvSpPr>
            <p:nvPr/>
          </p:nvSpPr>
          <p:spPr>
            <a:xfrm>
              <a:off x="1002707" y="5392857"/>
              <a:ext cx="2060161" cy="55219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spcBef>
                  <a:spcPts val="0"/>
                </a:spcBef>
                <a:buClr>
                  <a:schemeClr val="accent1"/>
                </a:buClr>
                <a:buSzPct val="150000"/>
              </a:pPr>
              <a:r>
                <a:rPr lang="zh-CN" altLang="en-US" sz="1000" b="0" dirty="0">
                  <a:solidFill>
                    <a:schemeClr val="tx1">
                      <a:alpha val="70000"/>
                    </a:schemeClr>
                  </a:solidFill>
                  <a:latin typeface="方正黑体简体" panose="02010601030101010101" pitchFamily="2" charset="-122"/>
                  <a:ea typeface="方正黑体简体" panose="02010601030101010101" pitchFamily="2" charset="-122"/>
                  <a:cs typeface="+mn-ea"/>
                  <a:sym typeface="+mn-lt"/>
                </a:rPr>
                <a:t>简洁精准的 解说所提炼的核心概念点击输入简要文字解说</a:t>
              </a:r>
            </a:p>
          </p:txBody>
        </p:sp>
        <p:cxnSp>
          <p:nvCxnSpPr>
            <p:cNvPr id="45" name="Straight Connector 44"/>
            <p:cNvCxnSpPr/>
            <p:nvPr/>
          </p:nvCxnSpPr>
          <p:spPr>
            <a:xfrm>
              <a:off x="2024771" y="4013085"/>
              <a:ext cx="0" cy="276576"/>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830555" y="5247669"/>
              <a:ext cx="2388432"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grpSp>
        <p:nvGrpSpPr>
          <p:cNvPr id="47" name="Group 46"/>
          <p:cNvGrpSpPr/>
          <p:nvPr/>
        </p:nvGrpSpPr>
        <p:grpSpPr>
          <a:xfrm>
            <a:off x="8814829" y="1819128"/>
            <a:ext cx="2388432" cy="3978930"/>
            <a:chOff x="830555" y="2050353"/>
            <a:chExt cx="2388432" cy="3978930"/>
          </a:xfrm>
          <a:effectLst>
            <a:outerShdw blurRad="254000" dist="63500" dir="2700000" algn="tl" rotWithShape="0">
              <a:prstClr val="black">
                <a:alpha val="30000"/>
              </a:prstClr>
            </a:outerShdw>
          </a:effectLst>
        </p:grpSpPr>
        <p:sp>
          <p:nvSpPr>
            <p:cNvPr id="48" name="Rounded Rectangle 47"/>
            <p:cNvSpPr/>
            <p:nvPr/>
          </p:nvSpPr>
          <p:spPr>
            <a:xfrm>
              <a:off x="830555" y="2050353"/>
              <a:ext cx="2388432" cy="3978930"/>
            </a:xfrm>
            <a:prstGeom prst="roundRect">
              <a:avLst>
                <a:gd name="adj" fmla="val 1231"/>
              </a:avLst>
            </a:prstGeom>
            <a:solidFill>
              <a:schemeClr val="bg1"/>
            </a:solidFill>
            <a:ln>
              <a:noFill/>
            </a:ln>
            <a:effectLst>
              <a:outerShdw blurRad="38100" dist="127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en-US" dirty="0">
                <a:latin typeface="方正黑体简体" panose="02010601030101010101" pitchFamily="2" charset="-122"/>
                <a:ea typeface="方正黑体简体" panose="02010601030101010101" pitchFamily="2" charset="-122"/>
                <a:cs typeface="+mn-ea"/>
                <a:sym typeface="+mn-lt"/>
              </a:endParaRPr>
            </a:p>
          </p:txBody>
        </p:sp>
        <p:sp>
          <p:nvSpPr>
            <p:cNvPr id="49" name="Title 3"/>
            <p:cNvSpPr txBox="1">
              <a:spLocks/>
            </p:cNvSpPr>
            <p:nvPr/>
          </p:nvSpPr>
          <p:spPr>
            <a:xfrm>
              <a:off x="830555" y="4402407"/>
              <a:ext cx="2388432" cy="340607"/>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zh-CN" altLang="en-US" sz="2000" b="0" dirty="0">
                  <a:solidFill>
                    <a:srgbClr val="4F4D50"/>
                  </a:solidFill>
                  <a:latin typeface="方正黑体简体" panose="02010601030101010101" pitchFamily="2" charset="-122"/>
                  <a:ea typeface="方正黑体简体" panose="02010601030101010101" pitchFamily="2" charset="-122"/>
                  <a:cs typeface="+mn-ea"/>
                  <a:sym typeface="+mn-lt"/>
                </a:rPr>
                <a:t>张某某</a:t>
              </a:r>
              <a:endParaRPr lang="en-US" altLang="zh-CN" sz="2000" b="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0" name="Title 3"/>
            <p:cNvSpPr txBox="1">
              <a:spLocks/>
            </p:cNvSpPr>
            <p:nvPr/>
          </p:nvSpPr>
          <p:spPr>
            <a:xfrm>
              <a:off x="830555" y="4743014"/>
              <a:ext cx="2388432" cy="264042"/>
            </a:xfrm>
            <a:prstGeom prst="rect">
              <a:avLst/>
            </a:prstGeom>
          </p:spPr>
          <p:txBody>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pPr>
              <a:r>
                <a:rPr lang="en-US" sz="105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rPr>
                <a:t>CEO / Founder</a:t>
              </a:r>
              <a:endParaRPr lang="en-US" sz="400" b="0" dirty="0">
                <a:solidFill>
                  <a:schemeClr val="tx1">
                    <a:alpha val="50000"/>
                  </a:schemeClr>
                </a:solidFill>
                <a:latin typeface="方正黑体简体" panose="02010601030101010101" pitchFamily="2" charset="-122"/>
                <a:ea typeface="方正黑体简体" panose="02010601030101010101" pitchFamily="2" charset="-122"/>
                <a:cs typeface="+mn-ea"/>
                <a:sym typeface="+mn-lt"/>
              </a:endParaRPr>
            </a:p>
          </p:txBody>
        </p:sp>
        <p:sp>
          <p:nvSpPr>
            <p:cNvPr id="51" name="Title 3"/>
            <p:cNvSpPr txBox="1">
              <a:spLocks/>
            </p:cNvSpPr>
            <p:nvPr/>
          </p:nvSpPr>
          <p:spPr>
            <a:xfrm>
              <a:off x="1002707" y="5392857"/>
              <a:ext cx="2060161" cy="552193"/>
            </a:xfrm>
            <a:prstGeom prst="rect">
              <a:avLst/>
            </a:prstGeom>
          </p:spPr>
          <p:txBody>
            <a:bodyPr>
              <a:noAutofit/>
            </a:bodyPr>
            <a:lstStyle>
              <a:lvl1pPr algn="l" defTabSz="914400" rtl="0" eaLnBrk="1" latinLnBrk="0" hangingPunct="1">
                <a:lnSpc>
                  <a:spcPct val="70000"/>
                </a:lnSpc>
                <a:spcBef>
                  <a:spcPct val="0"/>
                </a:spcBef>
                <a:buNone/>
                <a:defRPr sz="3600" b="1" i="0" kern="1200">
                  <a:solidFill>
                    <a:schemeClr val="tx1"/>
                  </a:solidFill>
                  <a:latin typeface="Roboto Thin" charset="0"/>
                  <a:ea typeface="Roboto Thin" charset="0"/>
                  <a:cs typeface="Roboto Thin" charset="0"/>
                </a:defRPr>
              </a:lvl1pPr>
            </a:lstStyle>
            <a:p>
              <a:pPr algn="ctr">
                <a:lnSpc>
                  <a:spcPct val="130000"/>
                </a:lnSpc>
                <a:spcBef>
                  <a:spcPts val="0"/>
                </a:spcBef>
                <a:buClr>
                  <a:schemeClr val="accent1"/>
                </a:buClr>
                <a:buSzPct val="150000"/>
              </a:pPr>
              <a:r>
                <a:rPr lang="zh-CN" altLang="en-US" sz="1000" b="0" dirty="0">
                  <a:solidFill>
                    <a:schemeClr val="tx1">
                      <a:alpha val="70000"/>
                    </a:schemeClr>
                  </a:solidFill>
                  <a:latin typeface="方正黑体简体" panose="02010601030101010101" pitchFamily="2" charset="-122"/>
                  <a:ea typeface="方正黑体简体" panose="02010601030101010101" pitchFamily="2" charset="-122"/>
                  <a:cs typeface="+mn-ea"/>
                  <a:sym typeface="+mn-lt"/>
                </a:rPr>
                <a:t>简洁精准的 解说所提炼的核心概念点击输入简要文字解说</a:t>
              </a:r>
            </a:p>
          </p:txBody>
        </p:sp>
        <p:cxnSp>
          <p:nvCxnSpPr>
            <p:cNvPr id="52" name="Straight Connector 51"/>
            <p:cNvCxnSpPr/>
            <p:nvPr/>
          </p:nvCxnSpPr>
          <p:spPr>
            <a:xfrm>
              <a:off x="2024771" y="4013085"/>
              <a:ext cx="0" cy="276576"/>
            </a:xfrm>
            <a:prstGeom prst="line">
              <a:avLst/>
            </a:prstGeom>
            <a:ln w="25400">
              <a:solidFill>
                <a:schemeClr val="tx1">
                  <a:alpha val="10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a:off x="830555" y="5247669"/>
              <a:ext cx="2388432" cy="0"/>
            </a:xfrm>
            <a:prstGeom prst="line">
              <a:avLst/>
            </a:prstGeom>
            <a:ln>
              <a:solidFill>
                <a:schemeClr val="tx1">
                  <a:alpha val="20000"/>
                </a:schemeClr>
              </a:solidFill>
            </a:ln>
          </p:spPr>
          <p:style>
            <a:lnRef idx="1">
              <a:schemeClr val="accent1"/>
            </a:lnRef>
            <a:fillRef idx="0">
              <a:schemeClr val="accent1"/>
            </a:fillRef>
            <a:effectRef idx="0">
              <a:schemeClr val="accent1"/>
            </a:effectRef>
            <a:fontRef idx="minor">
              <a:schemeClr val="tx1"/>
            </a:fontRef>
          </p:style>
        </p:cxnSp>
      </p:grpSp>
      <p:pic>
        <p:nvPicPr>
          <p:cNvPr id="12" name="图片占位符 11">
            <a:extLst>
              <a:ext uri="{FF2B5EF4-FFF2-40B4-BE49-F238E27FC236}">
                <a16:creationId xmlns="" xmlns:a16="http://schemas.microsoft.com/office/drawing/2014/main" id="{1593371A-B1A2-48C1-A06B-C936B9FFC5C2}"/>
              </a:ext>
            </a:extLst>
          </p:cNvPr>
          <p:cNvPicPr>
            <a:picLocks noGrp="1" noChangeAspect="1"/>
          </p:cNvPicPr>
          <p:nvPr>
            <p:ph type="pic" sz="quarter" idx="11"/>
          </p:nvPr>
        </p:nvPicPr>
        <p:blipFill>
          <a:blip r:embed="rId3" cstate="print">
            <a:extLst>
              <a:ext uri="{28A0092B-C50C-407E-A947-70E740481C1C}">
                <a14:useLocalDpi xmlns:a14="http://schemas.microsoft.com/office/drawing/2010/main" val="0"/>
              </a:ext>
            </a:extLst>
          </a:blip>
          <a:srcRect/>
          <a:stretch>
            <a:fillRect/>
          </a:stretch>
        </p:blipFill>
        <p:spPr>
          <a:xfrm>
            <a:off x="1474944" y="2173963"/>
            <a:ext cx="1367284" cy="1367284"/>
          </a:xfrm>
        </p:spPr>
      </p:pic>
      <p:pic>
        <p:nvPicPr>
          <p:cNvPr id="14" name="图片占位符 13">
            <a:extLst>
              <a:ext uri="{FF2B5EF4-FFF2-40B4-BE49-F238E27FC236}">
                <a16:creationId xmlns="" xmlns:a16="http://schemas.microsoft.com/office/drawing/2014/main" id="{92AD42B9-29C5-4721-901F-FC2CB7FEEDBA}"/>
              </a:ext>
            </a:extLst>
          </p:cNvPr>
          <p:cNvPicPr>
            <a:picLocks noGrp="1" noChangeAspect="1"/>
          </p:cNvPicPr>
          <p:nvPr>
            <p:ph type="pic" sz="quarter" idx="12"/>
          </p:nvPr>
        </p:nvPicPr>
        <p:blipFill>
          <a:blip r:embed="rId4" cstate="print">
            <a:extLst>
              <a:ext uri="{28A0092B-C50C-407E-A947-70E740481C1C}">
                <a14:useLocalDpi xmlns:a14="http://schemas.microsoft.com/office/drawing/2010/main" val="0"/>
              </a:ext>
            </a:extLst>
          </a:blip>
          <a:srcRect/>
          <a:stretch>
            <a:fillRect/>
          </a:stretch>
        </p:blipFill>
        <p:spPr>
          <a:xfrm>
            <a:off x="4091764" y="2173963"/>
            <a:ext cx="1367284" cy="1367284"/>
          </a:xfrm>
        </p:spPr>
      </p:pic>
      <p:pic>
        <p:nvPicPr>
          <p:cNvPr id="16" name="图片占位符 15">
            <a:extLst>
              <a:ext uri="{FF2B5EF4-FFF2-40B4-BE49-F238E27FC236}">
                <a16:creationId xmlns="" xmlns:a16="http://schemas.microsoft.com/office/drawing/2014/main" id="{439C83A9-8B53-4654-8127-FE5A1E6F91C7}"/>
              </a:ext>
            </a:extLst>
          </p:cNvPr>
          <p:cNvPicPr>
            <a:picLocks noGrp="1" noChangeAspect="1"/>
          </p:cNvPicPr>
          <p:nvPr>
            <p:ph type="pic" sz="quarter" idx="13"/>
          </p:nvPr>
        </p:nvPicPr>
        <p:blipFill>
          <a:blip r:embed="rId5" cstate="print">
            <a:extLst>
              <a:ext uri="{28A0092B-C50C-407E-A947-70E740481C1C}">
                <a14:useLocalDpi xmlns:a14="http://schemas.microsoft.com/office/drawing/2010/main" val="0"/>
              </a:ext>
            </a:extLst>
          </a:blip>
          <a:srcRect/>
          <a:stretch>
            <a:fillRect/>
          </a:stretch>
        </p:blipFill>
        <p:spPr>
          <a:xfrm>
            <a:off x="6708584" y="2173963"/>
            <a:ext cx="1367284" cy="1367284"/>
          </a:xfrm>
        </p:spPr>
      </p:pic>
      <p:pic>
        <p:nvPicPr>
          <p:cNvPr id="18" name="图片占位符 17">
            <a:extLst>
              <a:ext uri="{FF2B5EF4-FFF2-40B4-BE49-F238E27FC236}">
                <a16:creationId xmlns="" xmlns:a16="http://schemas.microsoft.com/office/drawing/2014/main" id="{87095178-2770-472B-A83F-A68054BF1E4E}"/>
              </a:ext>
            </a:extLst>
          </p:cNvPr>
          <p:cNvPicPr>
            <a:picLocks noGrp="1" noChangeAspect="1"/>
          </p:cNvPicPr>
          <p:nvPr>
            <p:ph type="pic" sz="quarter" idx="14"/>
          </p:nvPr>
        </p:nvPicPr>
        <p:blipFill>
          <a:blip r:embed="rId6" cstate="print">
            <a:extLst>
              <a:ext uri="{28A0092B-C50C-407E-A947-70E740481C1C}">
                <a14:useLocalDpi xmlns:a14="http://schemas.microsoft.com/office/drawing/2010/main" val="0"/>
              </a:ext>
            </a:extLst>
          </a:blip>
          <a:srcRect/>
          <a:stretch>
            <a:fillRect/>
          </a:stretch>
        </p:blipFill>
        <p:spPr>
          <a:xfrm>
            <a:off x="9325403" y="2173963"/>
            <a:ext cx="1367284" cy="1367284"/>
          </a:xfrm>
        </p:spPr>
      </p:pic>
      <p:grpSp>
        <p:nvGrpSpPr>
          <p:cNvPr id="54" name="组合 53"/>
          <p:cNvGrpSpPr/>
          <p:nvPr/>
        </p:nvGrpSpPr>
        <p:grpSpPr>
          <a:xfrm>
            <a:off x="481368" y="440281"/>
            <a:ext cx="2007509" cy="721887"/>
            <a:chOff x="481368" y="440281"/>
            <a:chExt cx="2007509" cy="721887"/>
          </a:xfrm>
        </p:grpSpPr>
        <p:sp>
          <p:nvSpPr>
            <p:cNvPr id="55" name="TextBox 6">
              <a:extLst>
                <a:ext uri="{FF2B5EF4-FFF2-40B4-BE49-F238E27FC236}">
                  <a16:creationId xmlns:a16="http://schemas.microsoft.com/office/drawing/2014/main" xmlns="" id="{A7E18EC8-5BD1-4C84-BBA5-E835145B4F37}"/>
                </a:ext>
              </a:extLst>
            </p:cNvPr>
            <p:cNvSpPr txBox="1"/>
            <p:nvPr/>
          </p:nvSpPr>
          <p:spPr>
            <a:xfrm>
              <a:off x="924025" y="536291"/>
              <a:ext cx="1564852" cy="625877"/>
            </a:xfrm>
            <a:prstGeom prst="rect">
              <a:avLst/>
            </a:prstGeom>
            <a:noFill/>
          </p:spPr>
          <p:txBody>
            <a:bodyPr wrap="none" rtlCol="0">
              <a:spAutoFit/>
            </a:bodyPr>
            <a:lstStyle/>
            <a:p>
              <a:pPr>
                <a:lnSpc>
                  <a:spcPct val="130000"/>
                </a:lnSpc>
              </a:pPr>
              <a:r>
                <a:rPr lang="en-US" altLang="zh-CN" sz="2667" dirty="0" smtClean="0">
                  <a:solidFill>
                    <a:srgbClr val="E1E0D8"/>
                  </a:solidFill>
                  <a:latin typeface="方正黑体简体" panose="02010601030101010101" pitchFamily="2" charset="-122"/>
                  <a:ea typeface="方正黑体简体" panose="02010601030101010101" pitchFamily="2" charset="-122"/>
                  <a:cs typeface="+mn-ea"/>
                  <a:sym typeface="+mn-lt"/>
                </a:rPr>
                <a:t>PART 01</a:t>
              </a:r>
              <a:endParaRPr lang="zh-CN" altLang="en-US" sz="2667" dirty="0">
                <a:solidFill>
                  <a:srgbClr val="E1E0D8"/>
                </a:solidFill>
                <a:latin typeface="方正黑体简体" panose="02010601030101010101" pitchFamily="2" charset="-122"/>
                <a:ea typeface="方正黑体简体" panose="02010601030101010101" pitchFamily="2" charset="-122"/>
                <a:cs typeface="+mn-ea"/>
                <a:sym typeface="+mn-lt"/>
              </a:endParaRPr>
            </a:p>
          </p:txBody>
        </p:sp>
        <p:sp>
          <p:nvSpPr>
            <p:cNvPr id="56" name="TextBox 7">
              <a:extLst>
                <a:ext uri="{FF2B5EF4-FFF2-40B4-BE49-F238E27FC236}">
                  <a16:creationId xmlns:a16="http://schemas.microsoft.com/office/drawing/2014/main" xmlns="" id="{E85550B3-3070-4D72-8FA2-A190686442CB}"/>
                </a:ext>
              </a:extLst>
            </p:cNvPr>
            <p:cNvSpPr txBox="1"/>
            <p:nvPr/>
          </p:nvSpPr>
          <p:spPr>
            <a:xfrm>
              <a:off x="539983" y="440281"/>
              <a:ext cx="1415772" cy="526811"/>
            </a:xfrm>
            <a:prstGeom prst="rect">
              <a:avLst/>
            </a:prstGeom>
            <a:noFill/>
          </p:spPr>
          <p:txBody>
            <a:bodyPr wrap="none" rtlCol="0">
              <a:spAutoFit/>
            </a:bodyPr>
            <a:lstStyle/>
            <a:p>
              <a:pPr>
                <a:lnSpc>
                  <a:spcPct val="130000"/>
                </a:lnSpc>
              </a:pPr>
              <a:r>
                <a:rPr lang="zh-CN" altLang="en-US" sz="2400" dirty="0" smtClean="0">
                  <a:solidFill>
                    <a:srgbClr val="4F4D50"/>
                  </a:solidFill>
                  <a:latin typeface="方正黑体简体" panose="02010601030101010101" pitchFamily="2" charset="-122"/>
                  <a:ea typeface="方正黑体简体" panose="02010601030101010101" pitchFamily="2" charset="-122"/>
                  <a:cs typeface="+mn-ea"/>
                  <a:sym typeface="+mn-lt"/>
                </a:rPr>
                <a:t>团队介绍</a:t>
              </a:r>
              <a:endParaRPr lang="en-US" altLang="zh-CN" sz="2400" dirty="0">
                <a:solidFill>
                  <a:srgbClr val="4F4D50"/>
                </a:solidFill>
                <a:latin typeface="方正黑体简体" panose="02010601030101010101" pitchFamily="2" charset="-122"/>
                <a:ea typeface="方正黑体简体" panose="02010601030101010101" pitchFamily="2" charset="-122"/>
                <a:cs typeface="+mn-ea"/>
                <a:sym typeface="+mn-lt"/>
              </a:endParaRPr>
            </a:p>
          </p:txBody>
        </p:sp>
        <p:sp>
          <p:nvSpPr>
            <p:cNvPr id="59" name="矩形 58"/>
            <p:cNvSpPr/>
            <p:nvPr/>
          </p:nvSpPr>
          <p:spPr>
            <a:xfrm>
              <a:off x="481368" y="536291"/>
              <a:ext cx="58615" cy="331217"/>
            </a:xfrm>
            <a:prstGeom prst="rect">
              <a:avLst/>
            </a:prstGeom>
            <a:solidFill>
              <a:srgbClr val="9FB8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2119824"/>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decel="5000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1500" fill="hold"/>
                                        <p:tgtEl>
                                          <p:spTgt spid="32"/>
                                        </p:tgtEl>
                                        <p:attrNameLst>
                                          <p:attrName>ppt_x</p:attrName>
                                        </p:attrNameLst>
                                      </p:cBhvr>
                                      <p:tavLst>
                                        <p:tav tm="0">
                                          <p:val>
                                            <p:strVal val="#ppt_x"/>
                                          </p:val>
                                        </p:tav>
                                        <p:tav tm="100000">
                                          <p:val>
                                            <p:strVal val="#ppt_x"/>
                                          </p:val>
                                        </p:tav>
                                      </p:tavLst>
                                    </p:anim>
                                    <p:anim calcmode="lin" valueType="num">
                                      <p:cBhvr additive="base">
                                        <p:cTn id="8" dur="1500" fill="hold"/>
                                        <p:tgtEl>
                                          <p:spTgt spid="32"/>
                                        </p:tgtEl>
                                        <p:attrNameLst>
                                          <p:attrName>ppt_y</p:attrName>
                                        </p:attrNameLst>
                                      </p:cBhvr>
                                      <p:tavLst>
                                        <p:tav tm="0">
                                          <p:val>
                                            <p:strVal val="1+#ppt_h/2"/>
                                          </p:val>
                                        </p:tav>
                                        <p:tav tm="100000">
                                          <p:val>
                                            <p:strVal val="#ppt_y"/>
                                          </p:val>
                                        </p:tav>
                                      </p:tavLst>
                                    </p:anim>
                                  </p:childTnLst>
                                </p:cTn>
                              </p:par>
                              <p:par>
                                <p:cTn id="9" presetID="2" presetClass="entr" presetSubtype="4" decel="50000" fill="hold" nodeType="withEffect">
                                  <p:stCondLst>
                                    <p:cond delay="300"/>
                                  </p:stCondLst>
                                  <p:childTnLst>
                                    <p:set>
                                      <p:cBhvr>
                                        <p:cTn id="10" dur="1" fill="hold">
                                          <p:stCondLst>
                                            <p:cond delay="0"/>
                                          </p:stCondLst>
                                        </p:cTn>
                                        <p:tgtEl>
                                          <p:spTgt spid="33"/>
                                        </p:tgtEl>
                                        <p:attrNameLst>
                                          <p:attrName>style.visibility</p:attrName>
                                        </p:attrNameLst>
                                      </p:cBhvr>
                                      <p:to>
                                        <p:strVal val="visible"/>
                                      </p:to>
                                    </p:set>
                                    <p:anim calcmode="lin" valueType="num">
                                      <p:cBhvr additive="base">
                                        <p:cTn id="11" dur="1500" fill="hold"/>
                                        <p:tgtEl>
                                          <p:spTgt spid="33"/>
                                        </p:tgtEl>
                                        <p:attrNameLst>
                                          <p:attrName>ppt_x</p:attrName>
                                        </p:attrNameLst>
                                      </p:cBhvr>
                                      <p:tavLst>
                                        <p:tav tm="0">
                                          <p:val>
                                            <p:strVal val="#ppt_x"/>
                                          </p:val>
                                        </p:tav>
                                        <p:tav tm="100000">
                                          <p:val>
                                            <p:strVal val="#ppt_x"/>
                                          </p:val>
                                        </p:tav>
                                      </p:tavLst>
                                    </p:anim>
                                    <p:anim calcmode="lin" valueType="num">
                                      <p:cBhvr additive="base">
                                        <p:cTn id="12" dur="1500" fill="hold"/>
                                        <p:tgtEl>
                                          <p:spTgt spid="33"/>
                                        </p:tgtEl>
                                        <p:attrNameLst>
                                          <p:attrName>ppt_y</p:attrName>
                                        </p:attrNameLst>
                                      </p:cBhvr>
                                      <p:tavLst>
                                        <p:tav tm="0">
                                          <p:val>
                                            <p:strVal val="1+#ppt_h/2"/>
                                          </p:val>
                                        </p:tav>
                                        <p:tav tm="100000">
                                          <p:val>
                                            <p:strVal val="#ppt_y"/>
                                          </p:val>
                                        </p:tav>
                                      </p:tavLst>
                                    </p:anim>
                                  </p:childTnLst>
                                </p:cTn>
                              </p:par>
                              <p:par>
                                <p:cTn id="13" presetID="2" presetClass="entr" presetSubtype="4" decel="50000" fill="hold" nodeType="withEffect">
                                  <p:stCondLst>
                                    <p:cond delay="600"/>
                                  </p:stCondLst>
                                  <p:childTnLst>
                                    <p:set>
                                      <p:cBhvr>
                                        <p:cTn id="14" dur="1" fill="hold">
                                          <p:stCondLst>
                                            <p:cond delay="0"/>
                                          </p:stCondLst>
                                        </p:cTn>
                                        <p:tgtEl>
                                          <p:spTgt spid="40"/>
                                        </p:tgtEl>
                                        <p:attrNameLst>
                                          <p:attrName>style.visibility</p:attrName>
                                        </p:attrNameLst>
                                      </p:cBhvr>
                                      <p:to>
                                        <p:strVal val="visible"/>
                                      </p:to>
                                    </p:set>
                                    <p:anim calcmode="lin" valueType="num">
                                      <p:cBhvr additive="base">
                                        <p:cTn id="15" dur="1500" fill="hold"/>
                                        <p:tgtEl>
                                          <p:spTgt spid="40"/>
                                        </p:tgtEl>
                                        <p:attrNameLst>
                                          <p:attrName>ppt_x</p:attrName>
                                        </p:attrNameLst>
                                      </p:cBhvr>
                                      <p:tavLst>
                                        <p:tav tm="0">
                                          <p:val>
                                            <p:strVal val="#ppt_x"/>
                                          </p:val>
                                        </p:tav>
                                        <p:tav tm="100000">
                                          <p:val>
                                            <p:strVal val="#ppt_x"/>
                                          </p:val>
                                        </p:tav>
                                      </p:tavLst>
                                    </p:anim>
                                    <p:anim calcmode="lin" valueType="num">
                                      <p:cBhvr additive="base">
                                        <p:cTn id="16" dur="1500" fill="hold"/>
                                        <p:tgtEl>
                                          <p:spTgt spid="40"/>
                                        </p:tgtEl>
                                        <p:attrNameLst>
                                          <p:attrName>ppt_y</p:attrName>
                                        </p:attrNameLst>
                                      </p:cBhvr>
                                      <p:tavLst>
                                        <p:tav tm="0">
                                          <p:val>
                                            <p:strVal val="1+#ppt_h/2"/>
                                          </p:val>
                                        </p:tav>
                                        <p:tav tm="100000">
                                          <p:val>
                                            <p:strVal val="#ppt_y"/>
                                          </p:val>
                                        </p:tav>
                                      </p:tavLst>
                                    </p:anim>
                                  </p:childTnLst>
                                </p:cTn>
                              </p:par>
                              <p:par>
                                <p:cTn id="17" presetID="2" presetClass="entr" presetSubtype="4" decel="50000" fill="hold" nodeType="withEffect">
                                  <p:stCondLst>
                                    <p:cond delay="90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1500" fill="hold"/>
                                        <p:tgtEl>
                                          <p:spTgt spid="47"/>
                                        </p:tgtEl>
                                        <p:attrNameLst>
                                          <p:attrName>ppt_x</p:attrName>
                                        </p:attrNameLst>
                                      </p:cBhvr>
                                      <p:tavLst>
                                        <p:tav tm="0">
                                          <p:val>
                                            <p:strVal val="#ppt_x"/>
                                          </p:val>
                                        </p:tav>
                                        <p:tav tm="100000">
                                          <p:val>
                                            <p:strVal val="#ppt_x"/>
                                          </p:val>
                                        </p:tav>
                                      </p:tavLst>
                                    </p:anim>
                                    <p:anim calcmode="lin" valueType="num">
                                      <p:cBhvr additive="base">
                                        <p:cTn id="20" dur="15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259BE2E3-349E-4873-9AC9-DC53C50C646F"/>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PRESENTATION_TITLE" val="计划书"/>
  <p:tag name="ISPRING_SCORM_ENDPOINT" val="&lt;endpoint&gt;&lt;enable&gt;0&lt;/enable&gt;&lt;lrs&gt;http://&lt;/lrs&gt;&lt;auth&gt;0&lt;/auth&gt;&lt;login&gt;&lt;/login&gt;&lt;password&gt;&lt;/password&gt;&lt;key&gt;&lt;/key&gt;&lt;name&gt;&lt;/name&gt;&lt;email&gt;&lt;/email&gt;&lt;/endpoint&gt;&#1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disywck">
      <a:majorFont>
        <a:latin typeface="FZHei-B01S" panose="020F0302020204030204"/>
        <a:ea typeface="FZHei-B01S"/>
        <a:cs typeface=""/>
      </a:majorFont>
      <a:minorFont>
        <a:latin typeface="FZHei-B01S" panose="020F0502020204030204"/>
        <a:ea typeface="FZHei-B01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5.xml><?xml version="1.0" encoding="utf-8"?>
<a:themeOverride xmlns:a="http://schemas.openxmlformats.org/drawingml/2006/main">
  <a:clrScheme name="美度颜色">
    <a:dk1>
      <a:sysClr val="windowText" lastClr="000000"/>
    </a:dk1>
    <a:lt1>
      <a:sysClr val="window" lastClr="FFFFFF"/>
    </a:lt1>
    <a:dk2>
      <a:srgbClr val="44546A"/>
    </a:dk2>
    <a:lt2>
      <a:srgbClr val="E7E6E6"/>
    </a:lt2>
    <a:accent1>
      <a:srgbClr val="F77F00"/>
    </a:accent1>
    <a:accent2>
      <a:srgbClr val="212121"/>
    </a:accent2>
    <a:accent3>
      <a:srgbClr val="A5A5A5"/>
    </a:accent3>
    <a:accent4>
      <a:srgbClr val="FFC000"/>
    </a:accent4>
    <a:accent5>
      <a:srgbClr val="4472C4"/>
    </a:accent5>
    <a:accent6>
      <a:srgbClr val="70AD47"/>
    </a:accent6>
    <a:hlink>
      <a:srgbClr val="0563C1"/>
    </a:hlink>
    <a:folHlink>
      <a:srgbClr val="954F72"/>
    </a:folHlink>
  </a:clrScheme>
  <a:fontScheme name="自定义 8">
    <a:majorFont>
      <a:latin typeface="Calibri Light"/>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0</TotalTime>
  <Words>5209</Words>
  <Application>Microsoft Office PowerPoint</Application>
  <PresentationFormat>宽屏</PresentationFormat>
  <Paragraphs>556</Paragraphs>
  <Slides>49</Slides>
  <Notes>49</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49</vt:i4>
      </vt:variant>
    </vt:vector>
  </HeadingPairs>
  <TitlesOfParts>
    <vt:vector size="73" baseType="lpstr">
      <vt:lpstr>Bebas</vt:lpstr>
      <vt:lpstr>FZHei-B01S</vt:lpstr>
      <vt:lpstr>Gill Sans</vt:lpstr>
      <vt:lpstr>Meiryo</vt:lpstr>
      <vt:lpstr>Microsoft YaHei UI</vt:lpstr>
      <vt:lpstr>Source Sans Pro</vt:lpstr>
      <vt:lpstr>方正大黑简体</vt:lpstr>
      <vt:lpstr>方正黑体简体</vt:lpstr>
      <vt:lpstr>华文行楷</vt:lpstr>
      <vt:lpstr>宋体</vt:lpstr>
      <vt:lpstr>微软雅黑</vt:lpstr>
      <vt:lpstr>微软雅黑 Light</vt:lpstr>
      <vt:lpstr>Arial</vt:lpstr>
      <vt:lpstr>Calibri</vt:lpstr>
      <vt:lpstr>Calibri Light</vt:lpstr>
      <vt:lpstr>Courier New</vt:lpstr>
      <vt:lpstr>Impact</vt:lpstr>
      <vt:lpstr>Lato</vt:lpstr>
      <vt:lpstr>Lato Light</vt:lpstr>
      <vt:lpstr>Roboto Black</vt:lpstr>
      <vt:lpstr>Roboto Medium</vt:lpstr>
      <vt:lpstr>Roboto Thin</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核心成员</vt:lpstr>
      <vt:lpstr>PowerPoint 演示文稿</vt:lpstr>
      <vt:lpstr>我们是怎样的 一支团队?</vt:lpstr>
      <vt:lpstr>PowerPoint 演示文稿</vt:lpstr>
      <vt:lpstr>PowerPoint 演示文稿</vt:lpstr>
      <vt:lpstr>PowerPoint 演示文稿</vt:lpstr>
      <vt:lpstr>PowerPoint 演示文稿</vt:lpstr>
      <vt:lpstr>我们的优势在哪里？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http://www.ypppt.com/</dc:description>
  <cp:lastModifiedBy/>
  <cp:revision>1</cp:revision>
  <dcterms:created xsi:type="dcterms:W3CDTF">2018-11-07T07:24:17Z</dcterms:created>
  <dcterms:modified xsi:type="dcterms:W3CDTF">2020-07-06T15:46:50Z</dcterms:modified>
</cp:coreProperties>
</file>