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8"/>
  </p:handoutMasterIdLst>
  <p:sldIdLst>
    <p:sldId id="449" r:id="rId3"/>
    <p:sldId id="572" r:id="rId4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459" r:id="rId16"/>
    <p:sldId id="667" r:id="rId17"/>
    <p:sldId id="675" r:id="rId18"/>
    <p:sldId id="676" r:id="rId19"/>
    <p:sldId id="460" r:id="rId20"/>
    <p:sldId id="666" r:id="rId21"/>
    <p:sldId id="461" r:id="rId22"/>
    <p:sldId id="462" r:id="rId23"/>
    <p:sldId id="482" r:id="rId24"/>
    <p:sldId id="584" r:id="rId25"/>
    <p:sldId id="585" r:id="rId26"/>
    <p:sldId id="590" r:id="rId27"/>
    <p:sldId id="592" r:id="rId28"/>
    <p:sldId id="593" r:id="rId29"/>
    <p:sldId id="588" r:id="rId30"/>
    <p:sldId id="582" r:id="rId31"/>
    <p:sldId id="589" r:id="rId32"/>
    <p:sldId id="594" r:id="rId33"/>
    <p:sldId id="465" r:id="rId34"/>
    <p:sldId id="466" r:id="rId35"/>
    <p:sldId id="596" r:id="rId36"/>
    <p:sldId id="597" r:id="rId37"/>
    <p:sldId id="598" r:id="rId38"/>
    <p:sldId id="599" r:id="rId39"/>
    <p:sldId id="668" r:id="rId40"/>
    <p:sldId id="669" r:id="rId41"/>
    <p:sldId id="601" r:id="rId42"/>
    <p:sldId id="603" r:id="rId43"/>
    <p:sldId id="673" r:id="rId44"/>
    <p:sldId id="604" r:id="rId45"/>
    <p:sldId id="663" r:id="rId46"/>
    <p:sldId id="671" r:id="rId47"/>
    <p:sldId id="605" r:id="rId48"/>
    <p:sldId id="672" r:id="rId49"/>
    <p:sldId id="607" r:id="rId50"/>
    <p:sldId id="516" r:id="rId51"/>
    <p:sldId id="519" r:id="rId52"/>
    <p:sldId id="520" r:id="rId53"/>
    <p:sldId id="522" r:id="rId54"/>
    <p:sldId id="558" r:id="rId55"/>
    <p:sldId id="523" r:id="rId56"/>
    <p:sldId id="524" r:id="rId57"/>
    <p:sldId id="525" r:id="rId58"/>
    <p:sldId id="526" r:id="rId59"/>
    <p:sldId id="528" r:id="rId60"/>
    <p:sldId id="645" r:id="rId61"/>
    <p:sldId id="544" r:id="rId62"/>
    <p:sldId id="529" r:id="rId63"/>
    <p:sldId id="530" r:id="rId64"/>
    <p:sldId id="531" r:id="rId65"/>
    <p:sldId id="532" r:id="rId66"/>
    <p:sldId id="533" r:id="rId67"/>
    <p:sldId id="534" r:id="rId68"/>
    <p:sldId id="535" r:id="rId69"/>
    <p:sldId id="646" r:id="rId70"/>
    <p:sldId id="537" r:id="rId71"/>
    <p:sldId id="647" r:id="rId72"/>
    <p:sldId id="648" r:id="rId73"/>
    <p:sldId id="649" r:id="rId74"/>
    <p:sldId id="650" r:id="rId75"/>
    <p:sldId id="652" r:id="rId76"/>
    <p:sldId id="674" r:id="rId77"/>
    <p:sldId id="654" r:id="rId78"/>
    <p:sldId id="653" r:id="rId79"/>
    <p:sldId id="655" r:id="rId80"/>
    <p:sldId id="656" r:id="rId81"/>
    <p:sldId id="670" r:id="rId82"/>
    <p:sldId id="657" r:id="rId83"/>
    <p:sldId id="658" r:id="rId84"/>
    <p:sldId id="660" r:id="rId85"/>
    <p:sldId id="661" r:id="rId86"/>
    <p:sldId id="260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AA9"/>
    <a:srgbClr val="007C6A"/>
    <a:srgbClr val="FB9C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>
        <p:scale>
          <a:sx n="100" d="100"/>
          <a:sy n="100" d="100"/>
        </p:scale>
        <p:origin x="50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hyperlink" Target="https://github.com/contac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s://tortoisegit.org/" TargetMode="External"/><Relationship Id="rId1" Type="http://schemas.openxmlformats.org/officeDocument/2006/relationships/hyperlink" Target="https://git-for-windows.github.io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项目都会共用属性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endParaRPr lang="en-US" altLang="zh-CN" sz="20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  <a:endParaRPr lang="zh-CN" altLang="en-US" dirty="0"/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  <a:endParaRPr lang="zh-CN" altLang="en-US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26104" y="3004109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526105" y="4667443"/>
            <a:ext cx="8256985" cy="136815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 dirty="0">
                <a:sym typeface="Arial" panose="020B0604020202020204" pitchFamily="34" charset="0"/>
              </a:rPr>
              <a:t>撤销某个文件暂存区的提交</a:t>
            </a:r>
            <a:endParaRPr lang="zh-CN" altLang="en-US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reset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  <a:endParaRPr lang="zh-CN" altLang="en-US" b="1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  <a:endParaRPr lang="zh-CN" altLang="en-US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709178" y="5388972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419137" y="5336376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4534194" y="4875914"/>
            <a:ext cx="2338295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525400" y="4519064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reset  HEAD  &lt;filename&gt;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zh-CN" altLang="en-US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03848" y="1340768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11072" y="1916832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16216" y="1915107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470" y="2291773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42" y="2348879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340951" y="1448779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  <a:endParaRPr lang="zh-CN" altLang="en-US" b="1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14607" y="196289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63571" y="19795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470085" y="138099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  <a:endParaRPr lang="zh-CN" altLang="en-US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167411" y="2057300"/>
            <a:ext cx="1947196" cy="291579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135497" y="2420888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72514" y="214755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23492" y="205730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2270742" y="3645024"/>
            <a:ext cx="2363934" cy="548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5980732" y="1436681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14625" y="1412353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371974" y="1773487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endCxn id="21" idx="1"/>
          </p:cNvCxnSpPr>
          <p:nvPr/>
        </p:nvCxnSpPr>
        <p:spPr>
          <a:xfrm flipV="1">
            <a:off x="1122538" y="1879592"/>
            <a:ext cx="651815" cy="362374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774353" y="1556426"/>
            <a:ext cx="457594" cy="646331"/>
            <a:chOff x="1777347" y="1426589"/>
            <a:chExt cx="457594" cy="646331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167411" y="14630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2220930" y="3240528"/>
            <a:ext cx="249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rm</a:t>
            </a:r>
            <a:r>
              <a:rPr lang="en-US" altLang="zh-CN" b="1" dirty="0"/>
              <a:t> --cached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813148" y="3304276"/>
            <a:ext cx="457594" cy="646331"/>
            <a:chOff x="1777347" y="1426589"/>
            <a:chExt cx="457594" cy="646331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 flipH="1" flipV="1">
            <a:off x="1401945" y="4546048"/>
            <a:ext cx="2817446" cy="926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135497" y="3645024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493825" y="3291867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1697562" y="419248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diff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1401945" y="5136812"/>
            <a:ext cx="5702612" cy="106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836776" y="4778645"/>
            <a:ext cx="233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diff  HEAD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3112" y="1772816"/>
            <a:ext cx="8256985" cy="125339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8.</a:t>
            </a:r>
            <a:r>
              <a:rPr lang="zh-CN" altLang="en-US" b="1" dirty="0">
                <a:sym typeface="Arial" panose="020B0604020202020204" pitchFamily="34" charset="0"/>
              </a:rPr>
              <a:t>去掉某个文件的版本追踪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git  </a:t>
            </a:r>
            <a:r>
              <a:rPr lang="en-US" altLang="zh-CN" sz="2400" dirty="0" err="1">
                <a:solidFill>
                  <a:srgbClr val="007C6A"/>
                </a:solidFill>
              </a:rPr>
              <a:t>rm</a:t>
            </a:r>
            <a:r>
              <a:rPr lang="en-US" altLang="zh-CN" sz="2400" dirty="0">
                <a:solidFill>
                  <a:srgbClr val="007C6A"/>
                </a:solidFill>
              </a:rPr>
              <a:t>  -- cached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571547" y="3356992"/>
            <a:ext cx="8256985" cy="1368152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9.</a:t>
            </a:r>
            <a:r>
              <a:rPr lang="zh-CN" altLang="en-US" b="1" dirty="0">
                <a:sym typeface="Arial" panose="020B0604020202020204" pitchFamily="34" charset="0"/>
              </a:rPr>
              <a:t>比较文件</a:t>
            </a:r>
            <a:endParaRPr lang="zh-CN" altLang="en-US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diff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diff  HEAD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  <a:endParaRPr lang="en-US" altLang="zh-CN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  <a:endParaRPr lang="en-US" altLang="zh-CN" sz="28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  <a:endParaRPr lang="zh-CN" altLang="en-US" sz="2000" b="1" dirty="0"/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  <a:endParaRPr lang="zh-CN" altLang="en-US" sz="2000" b="1" dirty="0"/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  <a:endParaRPr lang="zh-CN" altLang="en-US" sz="2000" b="1" dirty="0"/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  <a:endParaRPr lang="zh-CN" altLang="en-US" sz="2000" b="1" dirty="0"/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  <a:endParaRPr lang="zh-CN" altLang="en-US" sz="2000" b="1" dirty="0"/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  <a:endParaRPr lang="zh-CN" altLang="en-US" sz="2000" b="1" dirty="0"/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  <a:endParaRPr lang="zh-CN" altLang="en-US" sz="2000" b="1" dirty="0"/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  <a:endParaRPr lang="zh-CN" altLang="en-US" sz="2000" b="1" dirty="0"/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  <a:endParaRPr lang="zh-CN" altLang="en-US" sz="2000" b="1" dirty="0"/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版本管理系统能干吗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  <a:endParaRPr lang="zh-CN" altLang="en-US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Freeform 17"/>
          <p:cNvSpPr/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/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/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/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/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/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1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  <a:endParaRPr lang="en-US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  <a:endParaRPr lang="en-US" altLang="zh-CN" dirty="0"/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yuebuqun777888@126.com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5629599" y="5954876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  <a:endParaRPr lang="en-US" altLang="zh-CN" dirty="0"/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  <a:endParaRPr lang="en-US" altLang="zh-CN" dirty="0"/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  <a:endParaRPr lang="en-US" altLang="zh-CN" dirty="0"/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  <a:endParaRPr lang="en-US" altLang="zh-CN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  <a:endParaRPr lang="en-US" altLang="zh-CN" b="1">
              <a:solidFill>
                <a:srgbClr val="007C6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en-US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yuebuqun777888@126.com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158788" flipV="1">
            <a:off x="3723503" y="988308"/>
            <a:ext cx="1255163" cy="2953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68558" y="682381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986978">
            <a:off x="3734907" y="1338291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linghuchong777888@126.com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dongfang777888@126.com</a:t>
            </a:r>
            <a:endParaRPr lang="en-US" altLang="zh-CN" dirty="0"/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圆柱形 45"/>
          <p:cNvSpPr/>
          <p:nvPr/>
        </p:nvSpPr>
        <p:spPr>
          <a:xfrm>
            <a:off x="2868950" y="841474"/>
            <a:ext cx="654389" cy="427585"/>
          </a:xfrm>
          <a:prstGeom prst="can">
            <a:avLst/>
          </a:prstGeom>
          <a:solidFill>
            <a:srgbClr val="CAD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4" name="连接符: 肘形 3"/>
          <p:cNvCxnSpPr>
            <a:stCxn id="46" idx="2"/>
          </p:cNvCxnSpPr>
          <p:nvPr/>
        </p:nvCxnSpPr>
        <p:spPr>
          <a:xfrm rot="10800000" flipV="1">
            <a:off x="1331640" y="1055267"/>
            <a:ext cx="1537310" cy="347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Arial" panose="020B0604020202020204" pitchFamily="34" charset="0"/>
              </a:rPr>
              <a:t>番外篇</a:t>
            </a:r>
            <a:r>
              <a:rPr lang="en-US" altLang="zh-CN" b="1">
                <a:sym typeface="Arial" panose="020B0604020202020204" pitchFamily="34" charset="0"/>
              </a:rPr>
              <a:t>:</a:t>
            </a:r>
            <a:r>
              <a:rPr lang="zh-CN" altLang="en-US" b="1"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85169" y="1620908"/>
            <a:ext cx="8972836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2000" b="1" dirty="0">
                <a:solidFill>
                  <a:srgbClr val="007C6A"/>
                </a:solidFill>
              </a:rPr>
              <a:t>SSH Key </a:t>
            </a:r>
            <a:r>
              <a:rPr lang="zh-CN" altLang="en-US" sz="2000" b="1" dirty="0">
                <a:solidFill>
                  <a:srgbClr val="007C6A"/>
                </a:solidFill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</a:rPr>
              <a:t>git bash</a:t>
            </a:r>
            <a:r>
              <a:rPr lang="zh-CN" altLang="en-US" sz="2000" b="1" dirty="0">
                <a:solidFill>
                  <a:srgbClr val="007C6A"/>
                </a:solidFill>
              </a:rPr>
              <a:t>下执行如下命令</a:t>
            </a:r>
            <a:endParaRPr lang="zh-CN" altLang="en-US" sz="2000" b="1" dirty="0">
              <a:solidFill>
                <a:srgbClr val="007C6A"/>
              </a:solidFill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51" y="4919341"/>
            <a:ext cx="3827979" cy="97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如果已经有这个文件包 删除就行了</a:t>
            </a:r>
            <a:endParaRPr lang="zh-CN" altLang="en-US" b="1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119253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</a:t>
            </a:r>
            <a:r>
              <a:rPr lang="de-DE" altLang="zh-CN" sz="2000" b="1">
                <a:solidFill>
                  <a:srgbClr val="007C6A"/>
                </a:solidFill>
                <a:sym typeface="Arial" panose="020B0604020202020204" pitchFamily="34" charset="0"/>
              </a:rPr>
              <a:t>C   </a:t>
            </a:r>
            <a:r>
              <a:rPr lang="en-US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2000" b="1">
                <a:solidFill>
                  <a:srgbClr val="FF0000"/>
                </a:solidFill>
                <a:sym typeface="Arial" panose="020B0604020202020204" pitchFamily="34" charset="0"/>
              </a:rPr>
              <a:t>@126.com</a:t>
            </a:r>
            <a:endParaRPr lang="de-DE" altLang="zh-CN" sz="20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276872"/>
            <a:ext cx="6865057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680" y="2060848"/>
            <a:ext cx="8325804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842809"/>
            <a:ext cx="2305050" cy="2988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4"/>
            <a:ext cx="7039777" cy="2305118"/>
          </a:xfrm>
          <a:prstGeom prst="rect">
            <a:avLst/>
          </a:prstGeom>
        </p:spPr>
      </p:pic>
      <p:sp>
        <p:nvSpPr>
          <p:cNvPr id="6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95536" y="1196752"/>
            <a:ext cx="6696744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988840"/>
            <a:ext cx="70580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628800"/>
            <a:ext cx="377190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72" y="1747327"/>
            <a:ext cx="3390900" cy="14001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470386" y="3978537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395536" y="446421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remote add 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git@github.com:yuebuqun777888/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bixiejianfa.git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456864" y="5547156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29984" y="5122702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安装与操作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157" y="105273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88" y="2060848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  <a:endParaRPr lang="zh-CN" altLang="en-US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214589" y="3595082"/>
            <a:ext cx="7957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 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1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</a:rPr>
              <a:t>[branch "master"]</a:t>
            </a:r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    remote = origin</a:t>
            </a:r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    merge = refs/heads/master</a:t>
            </a:r>
            <a:endParaRPr lang="zh-CN" altLang="en-US" sz="2400">
              <a:solidFill>
                <a:srgbClr val="007C6A"/>
              </a:solidFill>
            </a:endParaRPr>
          </a:p>
          <a:p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[remote "origin"]</a:t>
            </a:r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    url = https://xxxxxxxx/xxxxx.git</a:t>
            </a:r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    fetch = +refs/heads/*:refs/remotes/origin/*</a:t>
            </a:r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    push = refs/heads/master:refs/heads/master</a:t>
            </a:r>
            <a:endParaRPr lang="zh-CN" altLang="en-US" sz="2400">
              <a:solidFill>
                <a:srgbClr val="007C6A"/>
              </a:solidFill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5369734"/>
            <a:ext cx="2581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Forking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1080067" y="3250775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2837" y="3142981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129834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934348" y="3257523"/>
            <a:ext cx="46520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44249" y="1884813"/>
            <a:ext cx="147578" cy="118319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endCxn id="104" idx="4"/>
          </p:cNvCxnSpPr>
          <p:nvPr/>
        </p:nvCxnSpPr>
        <p:spPr>
          <a:xfrm flipV="1">
            <a:off x="8383246" y="3396345"/>
            <a:ext cx="169512" cy="54909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433251" y="314096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8560276" y="1977049"/>
            <a:ext cx="91671" cy="112123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60530" y="3049658"/>
            <a:ext cx="95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423952" y="2755438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准生产分支（预发布分支）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准生产分支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  <a:endParaRPr lang="en-US" altLang="zh-CN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  <a:endParaRPr lang="en-US" altLang="zh-CN" dirty="0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81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Forking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1771075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7C6A"/>
                </a:solidFill>
              </a:rPr>
              <a:t>Forking工作流是</a:t>
            </a:r>
            <a:r>
              <a:rPr lang="zh-CN" altLang="en-US" dirty="0">
                <a:solidFill>
                  <a:srgbClr val="007C6A"/>
                </a:solidFill>
              </a:rPr>
              <a:t>在</a:t>
            </a:r>
            <a:r>
              <a:rPr lang="en-US" altLang="zh-CN" dirty="0" err="1">
                <a:solidFill>
                  <a:srgbClr val="007C6A"/>
                </a:solidFill>
              </a:rPr>
              <a:t>GitFlow</a:t>
            </a:r>
            <a:r>
              <a:rPr lang="zh-CN" altLang="en-US" dirty="0">
                <a:solidFill>
                  <a:srgbClr val="007C6A"/>
                </a:solidFill>
              </a:rPr>
              <a:t>基础上</a:t>
            </a:r>
            <a:r>
              <a:rPr lang="zh-CN" altLang="zh-CN" dirty="0">
                <a:solidFill>
                  <a:srgbClr val="007C6A"/>
                </a:solidFill>
              </a:rPr>
              <a:t>，充分利用了Git</a:t>
            </a:r>
            <a:r>
              <a:rPr lang="zh-CN" altLang="en-US" dirty="0">
                <a:solidFill>
                  <a:srgbClr val="007C6A"/>
                </a:solidFill>
              </a:rPr>
              <a:t>的</a:t>
            </a:r>
            <a:r>
              <a:rPr lang="en-US" altLang="zh-CN" dirty="0">
                <a:solidFill>
                  <a:srgbClr val="007C6A"/>
                </a:solidFill>
              </a:rPr>
              <a:t>Fork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pull request</a:t>
            </a:r>
            <a:r>
              <a:rPr lang="zh-CN" altLang="en-US" dirty="0">
                <a:solidFill>
                  <a:srgbClr val="007C6A"/>
                </a:solidFill>
              </a:rPr>
              <a:t>的功能以达到</a:t>
            </a:r>
            <a:r>
              <a:rPr lang="zh-CN" altLang="en-US" dirty="0">
                <a:solidFill>
                  <a:srgbClr val="C00000"/>
                </a:solidFill>
              </a:rPr>
              <a:t>代码审核</a:t>
            </a:r>
            <a:r>
              <a:rPr lang="zh-CN" altLang="en-US" dirty="0">
                <a:solidFill>
                  <a:srgbClr val="007C6A"/>
                </a:solidFill>
              </a:rPr>
              <a:t>的目的</a:t>
            </a:r>
            <a:r>
              <a:rPr lang="zh-CN" altLang="zh-CN" dirty="0">
                <a:solidFill>
                  <a:srgbClr val="007C6A"/>
                </a:solidFill>
              </a:rPr>
              <a:t>。</a:t>
            </a:r>
            <a:r>
              <a:rPr lang="zh-CN" altLang="en-US" dirty="0">
                <a:solidFill>
                  <a:srgbClr val="007C6A"/>
                </a:solidFill>
              </a:rPr>
              <a:t>更适合</a:t>
            </a:r>
            <a:r>
              <a:rPr lang="zh-CN" altLang="zh-CN" dirty="0">
                <a:solidFill>
                  <a:srgbClr val="007C6A"/>
                </a:solidFill>
              </a:rPr>
              <a:t>安全可靠地管理大团队的开发者，</a:t>
            </a:r>
            <a:r>
              <a:rPr lang="zh-CN" altLang="en-US" dirty="0">
                <a:solidFill>
                  <a:srgbClr val="007C6A"/>
                </a:solidFill>
              </a:rPr>
              <a:t>而且</a:t>
            </a:r>
            <a:r>
              <a:rPr lang="zh-CN" altLang="zh-CN" dirty="0">
                <a:solidFill>
                  <a:srgbClr val="007C6A"/>
                </a:solidFill>
              </a:rPr>
              <a:t>能接受不信任贡献者的提交。 </a:t>
            </a:r>
            <a:endParaRPr lang="zh-CN" altLang="zh-CN" dirty="0">
              <a:solidFill>
                <a:srgbClr val="007C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2297" y="5167295"/>
            <a:ext cx="1064775" cy="1159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65" y="3080673"/>
            <a:ext cx="988155" cy="1152128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>
          <a:xfrm>
            <a:off x="2040588" y="2960035"/>
            <a:ext cx="1008112" cy="7614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4287128" y="5030194"/>
            <a:ext cx="450854" cy="2008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4592943" y="4122267"/>
            <a:ext cx="433513" cy="1610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4932040" y="3285347"/>
            <a:ext cx="424634" cy="175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16" idx="3"/>
          </p:cNvCxnSpPr>
          <p:nvPr/>
        </p:nvCxnSpPr>
        <p:spPr>
          <a:xfrm flipH="1" flipV="1">
            <a:off x="5026456" y="4202810"/>
            <a:ext cx="1770378" cy="522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3"/>
          </p:cNvCxnSpPr>
          <p:nvPr/>
        </p:nvCxnSpPr>
        <p:spPr>
          <a:xfrm flipH="1" flipV="1">
            <a:off x="5356674" y="3372919"/>
            <a:ext cx="1728192" cy="19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3069471" y="5130611"/>
            <a:ext cx="1217657" cy="5213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6" idx="2"/>
          </p:cNvCxnSpPr>
          <p:nvPr/>
        </p:nvCxnSpPr>
        <p:spPr>
          <a:xfrm flipV="1">
            <a:off x="3069915" y="4283353"/>
            <a:ext cx="1739785" cy="883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2495271" y="3460490"/>
            <a:ext cx="2649086" cy="1652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91448" y="4941916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审查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2611622" y="4649238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审查</a:t>
            </a:r>
            <a:endParaRPr lang="en-US" altLang="zh-CN" dirty="0"/>
          </a:p>
        </p:txBody>
      </p:sp>
      <p:cxnSp>
        <p:nvCxnSpPr>
          <p:cNvPr id="39" name="直接箭头连接符 38"/>
          <p:cNvCxnSpPr>
            <a:stCxn id="17" idx="1"/>
          </p:cNvCxnSpPr>
          <p:nvPr/>
        </p:nvCxnSpPr>
        <p:spPr>
          <a:xfrm flipH="1" flipV="1">
            <a:off x="3037072" y="3219343"/>
            <a:ext cx="1894968" cy="15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</p:cNvCxnSpPr>
          <p:nvPr/>
        </p:nvCxnSpPr>
        <p:spPr>
          <a:xfrm flipH="1" flipV="1">
            <a:off x="3069915" y="3548684"/>
            <a:ext cx="1523028" cy="65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04668" y="5228936"/>
            <a:ext cx="1224" cy="620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4216293" y="5849400"/>
            <a:ext cx="533879" cy="579641"/>
          </a:xfrm>
          <a:prstGeom prst="mathMultiply">
            <a:avLst>
              <a:gd name="adj1" fmla="val 186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79596" y="2960036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 request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5455398" y="394754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 request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4809230" y="4859871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 request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64" y="4720922"/>
            <a:ext cx="945885" cy="115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7929</Words>
  <Application>WPS 演示</Application>
  <PresentationFormat>全屏显示(4:3)</PresentationFormat>
  <Paragraphs>836</Paragraphs>
  <Slides>84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Arial</vt:lpstr>
      <vt:lpstr>宋体</vt:lpstr>
      <vt:lpstr>Wingdings</vt:lpstr>
      <vt:lpstr>Verdana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ZhongMingsheng</cp:lastModifiedBy>
  <cp:revision>1449</cp:revision>
  <dcterms:created xsi:type="dcterms:W3CDTF">2013-03-04T07:19:00Z</dcterms:created>
  <dcterms:modified xsi:type="dcterms:W3CDTF">2018-11-17T11:41:47Z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